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296" r:id="rId3"/>
    <p:sldId id="283" r:id="rId4"/>
    <p:sldId id="284" r:id="rId5"/>
    <p:sldId id="285" r:id="rId6"/>
    <p:sldId id="352" r:id="rId7"/>
    <p:sldId id="258" r:id="rId8"/>
    <p:sldId id="288" r:id="rId9"/>
    <p:sldId id="289" r:id="rId10"/>
    <p:sldId id="290" r:id="rId11"/>
    <p:sldId id="291" r:id="rId12"/>
    <p:sldId id="292" r:id="rId13"/>
    <p:sldId id="364" r:id="rId14"/>
    <p:sldId id="298" r:id="rId15"/>
    <p:sldId id="299" r:id="rId16"/>
    <p:sldId id="357" r:id="rId17"/>
    <p:sldId id="356" r:id="rId18"/>
    <p:sldId id="300" r:id="rId19"/>
    <p:sldId id="304" r:id="rId20"/>
    <p:sldId id="306" r:id="rId21"/>
    <p:sldId id="341" r:id="rId22"/>
    <p:sldId id="346" r:id="rId23"/>
    <p:sldId id="347" r:id="rId24"/>
    <p:sldId id="353" r:id="rId25"/>
    <p:sldId id="348" r:id="rId26"/>
    <p:sldId id="363" r:id="rId27"/>
    <p:sldId id="343" r:id="rId28"/>
    <p:sldId id="344" r:id="rId29"/>
    <p:sldId id="358" r:id="rId30"/>
    <p:sldId id="359" r:id="rId31"/>
    <p:sldId id="354" r:id="rId32"/>
    <p:sldId id="345" r:id="rId33"/>
    <p:sldId id="355" r:id="rId34"/>
    <p:sldId id="360" r:id="rId35"/>
    <p:sldId id="361"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16" r:id="rId51"/>
    <p:sldId id="317" r:id="rId52"/>
    <p:sldId id="318" r:id="rId53"/>
    <p:sldId id="319" r:id="rId54"/>
    <p:sldId id="320" r:id="rId55"/>
    <p:sldId id="321" r:id="rId56"/>
    <p:sldId id="322" r:id="rId57"/>
    <p:sldId id="323" r:id="rId58"/>
    <p:sldId id="324" r:id="rId59"/>
    <p:sldId id="327" r:id="rId60"/>
    <p:sldId id="330" r:id="rId61"/>
    <p:sldId id="331" r:id="rId62"/>
    <p:sldId id="365" r:id="rId63"/>
    <p:sldId id="332" r:id="rId64"/>
    <p:sldId id="380" r:id="rId65"/>
    <p:sldId id="340" r:id="rId66"/>
    <p:sldId id="335" r:id="rId67"/>
    <p:sldId id="336" r:id="rId68"/>
    <p:sldId id="276" r:id="rId69"/>
  </p:sldIdLst>
  <p:sldSz cx="9144000" cy="6858000" type="screen4x3"/>
  <p:notesSz cx="6858000" cy="9144000"/>
  <p:defaultTextStyle>
    <a:defPPr>
      <a:defRPr lang="en-US"/>
    </a:defPPr>
    <a:lvl1pPr algn="l" rtl="0" fontAlgn="base">
      <a:spcBef>
        <a:spcPct val="0"/>
      </a:spcBef>
      <a:spcAft>
        <a:spcPct val="0"/>
      </a:spcAft>
      <a:defRPr sz="1200" b="1" kern="1200">
        <a:solidFill>
          <a:schemeClr val="tx1"/>
        </a:solidFill>
        <a:latin typeface="Arial" charset="0"/>
        <a:ea typeface="+mn-ea"/>
        <a:cs typeface="Arial" charset="0"/>
      </a:defRPr>
    </a:lvl1pPr>
    <a:lvl2pPr marL="457200" algn="l" rtl="0" fontAlgn="base">
      <a:spcBef>
        <a:spcPct val="0"/>
      </a:spcBef>
      <a:spcAft>
        <a:spcPct val="0"/>
      </a:spcAft>
      <a:defRPr sz="1200" b="1" kern="1200">
        <a:solidFill>
          <a:schemeClr val="tx1"/>
        </a:solidFill>
        <a:latin typeface="Arial" charset="0"/>
        <a:ea typeface="+mn-ea"/>
        <a:cs typeface="Arial" charset="0"/>
      </a:defRPr>
    </a:lvl2pPr>
    <a:lvl3pPr marL="914400" algn="l" rtl="0" fontAlgn="base">
      <a:spcBef>
        <a:spcPct val="0"/>
      </a:spcBef>
      <a:spcAft>
        <a:spcPct val="0"/>
      </a:spcAft>
      <a:defRPr sz="1200" b="1" kern="1200">
        <a:solidFill>
          <a:schemeClr val="tx1"/>
        </a:solidFill>
        <a:latin typeface="Arial" charset="0"/>
        <a:ea typeface="+mn-ea"/>
        <a:cs typeface="Arial" charset="0"/>
      </a:defRPr>
    </a:lvl3pPr>
    <a:lvl4pPr marL="1371600" algn="l" rtl="0" fontAlgn="base">
      <a:spcBef>
        <a:spcPct val="0"/>
      </a:spcBef>
      <a:spcAft>
        <a:spcPct val="0"/>
      </a:spcAft>
      <a:defRPr sz="1200" b="1" kern="1200">
        <a:solidFill>
          <a:schemeClr val="tx1"/>
        </a:solidFill>
        <a:latin typeface="Arial" charset="0"/>
        <a:ea typeface="+mn-ea"/>
        <a:cs typeface="Arial" charset="0"/>
      </a:defRPr>
    </a:lvl4pPr>
    <a:lvl5pPr marL="1828800" algn="l" rtl="0" fontAlgn="base">
      <a:spcBef>
        <a:spcPct val="0"/>
      </a:spcBef>
      <a:spcAft>
        <a:spcPct val="0"/>
      </a:spcAft>
      <a:defRPr sz="1200" b="1" kern="1200">
        <a:solidFill>
          <a:schemeClr val="tx1"/>
        </a:solidFill>
        <a:latin typeface="Arial" charset="0"/>
        <a:ea typeface="+mn-ea"/>
        <a:cs typeface="Arial" charset="0"/>
      </a:defRPr>
    </a:lvl5pPr>
    <a:lvl6pPr marL="2286000" algn="l" defTabSz="914400" rtl="0" eaLnBrk="1" latinLnBrk="0" hangingPunct="1">
      <a:defRPr sz="1200" b="1" kern="1200">
        <a:solidFill>
          <a:schemeClr val="tx1"/>
        </a:solidFill>
        <a:latin typeface="Arial" charset="0"/>
        <a:ea typeface="+mn-ea"/>
        <a:cs typeface="Arial" charset="0"/>
      </a:defRPr>
    </a:lvl6pPr>
    <a:lvl7pPr marL="2743200" algn="l" defTabSz="914400" rtl="0" eaLnBrk="1" latinLnBrk="0" hangingPunct="1">
      <a:defRPr sz="1200" b="1" kern="1200">
        <a:solidFill>
          <a:schemeClr val="tx1"/>
        </a:solidFill>
        <a:latin typeface="Arial" charset="0"/>
        <a:ea typeface="+mn-ea"/>
        <a:cs typeface="Arial" charset="0"/>
      </a:defRPr>
    </a:lvl7pPr>
    <a:lvl8pPr marL="3200400" algn="l" defTabSz="914400" rtl="0" eaLnBrk="1" latinLnBrk="0" hangingPunct="1">
      <a:defRPr sz="1200" b="1" kern="1200">
        <a:solidFill>
          <a:schemeClr val="tx1"/>
        </a:solidFill>
        <a:latin typeface="Arial" charset="0"/>
        <a:ea typeface="+mn-ea"/>
        <a:cs typeface="Arial" charset="0"/>
      </a:defRPr>
    </a:lvl8pPr>
    <a:lvl9pPr marL="3657600" algn="l" defTabSz="914400" rtl="0" eaLnBrk="1" latinLnBrk="0" hangingPunct="1">
      <a:defRPr sz="12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00FFFF"/>
    <a:srgbClr val="FF6600"/>
    <a:srgbClr val="0000FF"/>
    <a:srgbClr val="009999"/>
    <a:srgbClr val="990099"/>
    <a:srgbClr val="00CC99"/>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98" autoAdjust="0"/>
    <p:restoredTop sz="95009" autoAdjust="0"/>
  </p:normalViewPr>
  <p:slideViewPr>
    <p:cSldViewPr>
      <p:cViewPr varScale="1">
        <p:scale>
          <a:sx n="66" d="100"/>
          <a:sy n="66" d="100"/>
        </p:scale>
        <p:origin x="-576" y="-11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png"/><Relationship Id="rId1" Type="http://schemas.openxmlformats.org/officeDocument/2006/relationships/image" Target="../media/image29.wmf"/></Relationships>
</file>

<file path=ppt/diagrams/_rels/data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image" Target="../media/image32.wmf"/></Relationships>
</file>

<file path=ppt/diagrams/_rels/data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image" Target="../media/image3.png"/></Relationships>
</file>

<file path=ppt/diagrams/_rels/data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wmf"/><Relationship Id="rId1" Type="http://schemas.openxmlformats.org/officeDocument/2006/relationships/image" Target="../media/image12.png"/></Relationships>
</file>

<file path=ppt/diagrams/_rels/data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6CF606-BA23-43E9-9745-DED404EA6F1E}" type="doc">
      <dgm:prSet loTypeId="urn:microsoft.com/office/officeart/2005/8/layout/chevron2" loCatId="list" qsTypeId="urn:microsoft.com/office/officeart/2005/8/quickstyle/simple1" qsCatId="simple" csTypeId="urn:microsoft.com/office/officeart/2005/8/colors/accent1_3" csCatId="accent1" phldr="1"/>
      <dgm:spPr/>
      <dgm:t>
        <a:bodyPr/>
        <a:lstStyle/>
        <a:p>
          <a:endParaRPr lang="en-US"/>
        </a:p>
      </dgm:t>
    </dgm:pt>
    <dgm:pt modelId="{B8E28577-10F6-41E4-A4CA-E4ECB61D5873}">
      <dgm:prSet phldrT="[Texto]">
        <dgm:style>
          <a:lnRef idx="0">
            <a:schemeClr val="accent1"/>
          </a:lnRef>
          <a:fillRef idx="3">
            <a:schemeClr val="accent1"/>
          </a:fillRef>
          <a:effectRef idx="3">
            <a:schemeClr val="accent1"/>
          </a:effectRef>
          <a:fontRef idx="minor">
            <a:schemeClr val="lt1"/>
          </a:fontRef>
        </dgm:style>
      </dgm:prSet>
      <dgm:spPr/>
      <dgm:t>
        <a:bodyPr/>
        <a:lstStyle/>
        <a:p>
          <a:r>
            <a:rPr lang="en-US" dirty="0" smtClean="0">
              <a:solidFill>
                <a:schemeClr val="tx1"/>
              </a:solidFill>
            </a:rPr>
            <a:t>Cap</a:t>
          </a:r>
          <a:r>
            <a:rPr lang="es-ES" dirty="0" smtClean="0">
              <a:solidFill>
                <a:schemeClr val="tx1"/>
              </a:solidFill>
            </a:rPr>
            <a:t>í</a:t>
          </a:r>
          <a:r>
            <a:rPr lang="en-US" dirty="0" err="1" smtClean="0">
              <a:solidFill>
                <a:schemeClr val="tx1"/>
              </a:solidFill>
            </a:rPr>
            <a:t>tulo</a:t>
          </a:r>
          <a:r>
            <a:rPr lang="en-US" dirty="0" smtClean="0">
              <a:solidFill>
                <a:schemeClr val="tx1"/>
              </a:solidFill>
            </a:rPr>
            <a:t> 1</a:t>
          </a:r>
          <a:endParaRPr lang="en-US" dirty="0">
            <a:solidFill>
              <a:schemeClr val="tx1"/>
            </a:solidFill>
          </a:endParaRPr>
        </a:p>
      </dgm:t>
    </dgm:pt>
    <dgm:pt modelId="{8B3F0F69-2D0C-4E89-8ECD-B2F91EAC481C}" type="parTrans" cxnId="{99F5436B-2EFC-4D95-AE2F-DD553DF85276}">
      <dgm:prSet/>
      <dgm:spPr/>
      <dgm:t>
        <a:bodyPr/>
        <a:lstStyle/>
        <a:p>
          <a:endParaRPr lang="en-US"/>
        </a:p>
      </dgm:t>
    </dgm:pt>
    <dgm:pt modelId="{E59E8192-FA86-47FA-8F91-8C1E69133266}" type="sibTrans" cxnId="{99F5436B-2EFC-4D95-AE2F-DD553DF85276}">
      <dgm:prSet/>
      <dgm:spPr/>
      <dgm:t>
        <a:bodyPr/>
        <a:lstStyle/>
        <a:p>
          <a:endParaRPr lang="en-US"/>
        </a:p>
      </dgm:t>
    </dgm:pt>
    <dgm:pt modelId="{4B88FC87-FD56-47B0-948F-6F16FE80FAC3}">
      <dgm:prSet phldrT="[Texto]">
        <dgm:style>
          <a:lnRef idx="1">
            <a:schemeClr val="accent1"/>
          </a:lnRef>
          <a:fillRef idx="2">
            <a:schemeClr val="accent1"/>
          </a:fillRef>
          <a:effectRef idx="1">
            <a:schemeClr val="accent1"/>
          </a:effectRef>
          <a:fontRef idx="minor">
            <a:schemeClr val="dk1"/>
          </a:fontRef>
        </dgm:style>
      </dgm:prSet>
      <dgm:spPr/>
      <dgm:t>
        <a:bodyPr/>
        <a:lstStyle/>
        <a:p>
          <a:r>
            <a:rPr lang="es-ES" dirty="0" smtClean="0"/>
            <a:t>El capítulo I  comprende el Marco teórico de la normativa que rige nuestro análisis, tanto a nivel contable como en el área de Auditoría.</a:t>
          </a:r>
          <a:endParaRPr lang="en-US" dirty="0"/>
        </a:p>
      </dgm:t>
    </dgm:pt>
    <dgm:pt modelId="{84BDAB56-10F6-4922-83F0-5BD1BCBCB9BE}" type="parTrans" cxnId="{47066C56-798D-4942-9571-B9198ECCD290}">
      <dgm:prSet/>
      <dgm:spPr/>
      <dgm:t>
        <a:bodyPr/>
        <a:lstStyle/>
        <a:p>
          <a:endParaRPr lang="en-US"/>
        </a:p>
      </dgm:t>
    </dgm:pt>
    <dgm:pt modelId="{0EFB4869-B265-4984-8D4F-F125D4E55BB0}" type="sibTrans" cxnId="{47066C56-798D-4942-9571-B9198ECCD290}">
      <dgm:prSet/>
      <dgm:spPr/>
      <dgm:t>
        <a:bodyPr/>
        <a:lstStyle/>
        <a:p>
          <a:endParaRPr lang="en-US"/>
        </a:p>
      </dgm:t>
    </dgm:pt>
    <dgm:pt modelId="{D7051D75-9C4A-48AE-A4B2-EA9041ACD8A4}">
      <dgm:prSet phldrT="[Texto]">
        <dgm:style>
          <a:lnRef idx="1">
            <a:schemeClr val="accent5"/>
          </a:lnRef>
          <a:fillRef idx="2">
            <a:schemeClr val="accent5"/>
          </a:fillRef>
          <a:effectRef idx="1">
            <a:schemeClr val="accent5"/>
          </a:effectRef>
          <a:fontRef idx="minor">
            <a:schemeClr val="dk1"/>
          </a:fontRef>
        </dgm:style>
      </dgm:prSet>
      <dgm:spPr/>
      <dgm:t>
        <a:bodyPr/>
        <a:lstStyle/>
        <a:p>
          <a:r>
            <a:rPr lang="en-US" dirty="0" smtClean="0"/>
            <a:t>Cap</a:t>
          </a:r>
          <a:r>
            <a:rPr lang="es-ES" dirty="0" smtClean="0"/>
            <a:t>í</a:t>
          </a:r>
          <a:r>
            <a:rPr lang="en-US" dirty="0" err="1" smtClean="0"/>
            <a:t>tulo</a:t>
          </a:r>
          <a:r>
            <a:rPr lang="en-US" dirty="0" smtClean="0"/>
            <a:t> 2</a:t>
          </a:r>
          <a:endParaRPr lang="en-US" dirty="0"/>
        </a:p>
      </dgm:t>
    </dgm:pt>
    <dgm:pt modelId="{037780CA-6AE7-476F-A5C2-2D675417B08E}" type="parTrans" cxnId="{93AC08B7-8F8D-4BD1-89F0-62B24F505E2B}">
      <dgm:prSet/>
      <dgm:spPr/>
      <dgm:t>
        <a:bodyPr/>
        <a:lstStyle/>
        <a:p>
          <a:endParaRPr lang="en-US"/>
        </a:p>
      </dgm:t>
    </dgm:pt>
    <dgm:pt modelId="{F6F181FD-6234-488A-9831-6A44EDA8B3EA}" type="sibTrans" cxnId="{93AC08B7-8F8D-4BD1-89F0-62B24F505E2B}">
      <dgm:prSet/>
      <dgm:spPr/>
      <dgm:t>
        <a:bodyPr/>
        <a:lstStyle/>
        <a:p>
          <a:endParaRPr lang="en-US"/>
        </a:p>
      </dgm:t>
    </dgm:pt>
    <dgm:pt modelId="{BBD3BA3E-19BF-4131-BC6B-72BD1BE0F5B9}">
      <dgm:prSet phldrT="[Texto]">
        <dgm:style>
          <a:lnRef idx="1">
            <a:schemeClr val="accent5"/>
          </a:lnRef>
          <a:fillRef idx="2">
            <a:schemeClr val="accent5"/>
          </a:fillRef>
          <a:effectRef idx="1">
            <a:schemeClr val="accent5"/>
          </a:effectRef>
          <a:fontRef idx="minor">
            <a:schemeClr val="dk1"/>
          </a:fontRef>
        </dgm:style>
      </dgm:prSet>
      <dgm:spPr/>
      <dgm:t>
        <a:bodyPr/>
        <a:lstStyle/>
        <a:p>
          <a:r>
            <a:rPr lang="es-ES" dirty="0" smtClean="0"/>
            <a:t>El capítulo II comprende el Conocimiento del negocio, análisis preliminar de los Estados Financieros como también la Materialidad de los mismos.</a:t>
          </a:r>
          <a:endParaRPr lang="en-US" dirty="0"/>
        </a:p>
      </dgm:t>
    </dgm:pt>
    <dgm:pt modelId="{0907234D-AA36-4353-B385-2410E8B2434B}" type="parTrans" cxnId="{829E25C1-C8C8-477B-A133-2EECF08C5FC8}">
      <dgm:prSet/>
      <dgm:spPr/>
      <dgm:t>
        <a:bodyPr/>
        <a:lstStyle/>
        <a:p>
          <a:endParaRPr lang="en-US"/>
        </a:p>
      </dgm:t>
    </dgm:pt>
    <dgm:pt modelId="{69D1B683-869B-4E74-82B5-6825D77DAAB3}" type="sibTrans" cxnId="{829E25C1-C8C8-477B-A133-2EECF08C5FC8}">
      <dgm:prSet/>
      <dgm:spPr/>
      <dgm:t>
        <a:bodyPr/>
        <a:lstStyle/>
        <a:p>
          <a:endParaRPr lang="en-US"/>
        </a:p>
      </dgm:t>
    </dgm:pt>
    <dgm:pt modelId="{CDF5D5E8-CBB3-4D97-841E-49384C28C576}">
      <dgm:prSet phldrT="[Texto]">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rPr>
            <a:t>Cap</a:t>
          </a:r>
          <a:r>
            <a:rPr lang="es-ES" dirty="0" smtClean="0">
              <a:solidFill>
                <a:schemeClr val="tx1"/>
              </a:solidFill>
            </a:rPr>
            <a:t>í</a:t>
          </a:r>
          <a:r>
            <a:rPr lang="en-US" dirty="0" err="1" smtClean="0">
              <a:solidFill>
                <a:schemeClr val="tx1"/>
              </a:solidFill>
            </a:rPr>
            <a:t>tulo</a:t>
          </a:r>
          <a:r>
            <a:rPr lang="en-US" dirty="0" smtClean="0">
              <a:solidFill>
                <a:schemeClr val="tx1"/>
              </a:solidFill>
            </a:rPr>
            <a:t> 3</a:t>
          </a:r>
          <a:endParaRPr lang="en-US" dirty="0">
            <a:solidFill>
              <a:schemeClr val="tx1"/>
            </a:solidFill>
          </a:endParaRPr>
        </a:p>
      </dgm:t>
    </dgm:pt>
    <dgm:pt modelId="{F106951D-AF4E-4E63-9104-B0A26F34D611}" type="parTrans" cxnId="{AD1D6816-C9C2-4153-93E3-5787BEB3EF2C}">
      <dgm:prSet/>
      <dgm:spPr/>
      <dgm:t>
        <a:bodyPr/>
        <a:lstStyle/>
        <a:p>
          <a:endParaRPr lang="en-US"/>
        </a:p>
      </dgm:t>
    </dgm:pt>
    <dgm:pt modelId="{42E092BF-F37B-4EF8-A826-978230C8B907}" type="sibTrans" cxnId="{AD1D6816-C9C2-4153-93E3-5787BEB3EF2C}">
      <dgm:prSet/>
      <dgm:spPr/>
      <dgm:t>
        <a:bodyPr/>
        <a:lstStyle/>
        <a:p>
          <a:endParaRPr lang="en-US"/>
        </a:p>
      </dgm:t>
    </dgm:pt>
    <dgm:pt modelId="{0971F41A-E577-4BAF-848D-30BB5D5AA12D}">
      <dgm:prSet phldrT="[Texto]">
        <dgm:style>
          <a:lnRef idx="1">
            <a:schemeClr val="accent2"/>
          </a:lnRef>
          <a:fillRef idx="2">
            <a:schemeClr val="accent2"/>
          </a:fillRef>
          <a:effectRef idx="1">
            <a:schemeClr val="accent2"/>
          </a:effectRef>
          <a:fontRef idx="minor">
            <a:schemeClr val="dk1"/>
          </a:fontRef>
        </dgm:style>
      </dgm:prSet>
      <dgm:spPr/>
      <dgm:t>
        <a:bodyPr/>
        <a:lstStyle/>
        <a:p>
          <a:r>
            <a:rPr lang="es-ES" dirty="0" smtClean="0"/>
            <a:t>El capítulo III comprende la Auditoría de los rubros Cuentas por Cobrar- Ingresos por medios de Pruebas Sustantivas, con las cuales se probará la razonabilidad de los saldos de las cuentas.</a:t>
          </a:r>
          <a:endParaRPr lang="en-US" dirty="0"/>
        </a:p>
      </dgm:t>
    </dgm:pt>
    <dgm:pt modelId="{8AB569FE-5947-4B8B-AE88-616EFBD48C86}" type="parTrans" cxnId="{2530E093-743E-4B1C-8D10-709FEAABC99A}">
      <dgm:prSet/>
      <dgm:spPr/>
      <dgm:t>
        <a:bodyPr/>
        <a:lstStyle/>
        <a:p>
          <a:endParaRPr lang="en-US"/>
        </a:p>
      </dgm:t>
    </dgm:pt>
    <dgm:pt modelId="{B2A8E2B3-D4A1-46B1-8A71-AC93C1C23006}" type="sibTrans" cxnId="{2530E093-743E-4B1C-8D10-709FEAABC99A}">
      <dgm:prSet/>
      <dgm:spPr/>
      <dgm:t>
        <a:bodyPr/>
        <a:lstStyle/>
        <a:p>
          <a:endParaRPr lang="en-US"/>
        </a:p>
      </dgm:t>
    </dgm:pt>
    <dgm:pt modelId="{BA418178-F9AC-4AE8-8CB7-E6B70AD1D72D}">
      <dgm:prSet/>
      <dgm:spPr/>
      <dgm:t>
        <a:bodyPr/>
        <a:lstStyle/>
        <a:p>
          <a:endParaRPr lang="es-ES" dirty="0"/>
        </a:p>
      </dgm:t>
    </dgm:pt>
    <dgm:pt modelId="{5BE4AB76-C1F1-450A-9AC5-6F69A5F93D8F}" type="parTrans" cxnId="{D4B25D93-8620-449E-8C13-E3439BD0F6FE}">
      <dgm:prSet/>
      <dgm:spPr/>
      <dgm:t>
        <a:bodyPr/>
        <a:lstStyle/>
        <a:p>
          <a:endParaRPr lang="en-US"/>
        </a:p>
      </dgm:t>
    </dgm:pt>
    <dgm:pt modelId="{71E297BE-C06A-4FC2-821D-5819AF2BB996}" type="sibTrans" cxnId="{D4B25D93-8620-449E-8C13-E3439BD0F6FE}">
      <dgm:prSet/>
      <dgm:spPr/>
      <dgm:t>
        <a:bodyPr/>
        <a:lstStyle/>
        <a:p>
          <a:endParaRPr lang="en-US"/>
        </a:p>
      </dgm:t>
    </dgm:pt>
    <dgm:pt modelId="{F4AAA538-B039-467C-98FB-2D6762A0E26C}">
      <dgm:prSet/>
      <dgm:spPr/>
      <dgm:t>
        <a:bodyPr/>
        <a:lstStyle/>
        <a:p>
          <a:endParaRPr lang="en-US" dirty="0"/>
        </a:p>
      </dgm:t>
    </dgm:pt>
    <dgm:pt modelId="{6773CBED-8ADA-4C24-A356-EEFBC01E6196}" type="parTrans" cxnId="{BAC3E7C2-ECBA-4C4D-8955-F65CE5F7E59A}">
      <dgm:prSet/>
      <dgm:spPr/>
      <dgm:t>
        <a:bodyPr/>
        <a:lstStyle/>
        <a:p>
          <a:endParaRPr lang="en-US"/>
        </a:p>
      </dgm:t>
    </dgm:pt>
    <dgm:pt modelId="{E3BEAE6C-6C3F-4182-B3EF-AB3E8C44FB3E}" type="sibTrans" cxnId="{BAC3E7C2-ECBA-4C4D-8955-F65CE5F7E59A}">
      <dgm:prSet/>
      <dgm:spPr/>
      <dgm:t>
        <a:bodyPr/>
        <a:lstStyle/>
        <a:p>
          <a:endParaRPr lang="en-US"/>
        </a:p>
      </dgm:t>
    </dgm:pt>
    <dgm:pt modelId="{6F8C6118-FCDC-48AB-B044-E523F5887F49}" type="pres">
      <dgm:prSet presAssocID="{626CF606-BA23-43E9-9745-DED404EA6F1E}" presName="linearFlow" presStyleCnt="0">
        <dgm:presLayoutVars>
          <dgm:dir/>
          <dgm:animLvl val="lvl"/>
          <dgm:resizeHandles val="exact"/>
        </dgm:presLayoutVars>
      </dgm:prSet>
      <dgm:spPr/>
      <dgm:t>
        <a:bodyPr/>
        <a:lstStyle/>
        <a:p>
          <a:endParaRPr lang="en-US"/>
        </a:p>
      </dgm:t>
    </dgm:pt>
    <dgm:pt modelId="{ACB8037B-13B2-4800-B969-4C4526878B7B}" type="pres">
      <dgm:prSet presAssocID="{B8E28577-10F6-41E4-A4CA-E4ECB61D5873}" presName="composite" presStyleCnt="0"/>
      <dgm:spPr/>
    </dgm:pt>
    <dgm:pt modelId="{0BBCA38A-9DDF-4ADA-A490-D535B45BB39F}" type="pres">
      <dgm:prSet presAssocID="{B8E28577-10F6-41E4-A4CA-E4ECB61D5873}" presName="parentText" presStyleLbl="alignNode1" presStyleIdx="0" presStyleCnt="3" custScaleX="113751" custLinFactNeighborX="-2294" custLinFactNeighborY="-4892">
        <dgm:presLayoutVars>
          <dgm:chMax val="1"/>
          <dgm:bulletEnabled val="1"/>
        </dgm:presLayoutVars>
      </dgm:prSet>
      <dgm:spPr/>
      <dgm:t>
        <a:bodyPr/>
        <a:lstStyle/>
        <a:p>
          <a:endParaRPr lang="en-US"/>
        </a:p>
      </dgm:t>
    </dgm:pt>
    <dgm:pt modelId="{B20ED9CF-99E8-4539-9C71-905CD0A882A0}" type="pres">
      <dgm:prSet presAssocID="{B8E28577-10F6-41E4-A4CA-E4ECB61D5873}" presName="descendantText" presStyleLbl="alignAcc1" presStyleIdx="0" presStyleCnt="3" custScaleX="94242" custScaleY="100000" custLinFactNeighborX="-402" custLinFactNeighborY="-122">
        <dgm:presLayoutVars>
          <dgm:bulletEnabled val="1"/>
        </dgm:presLayoutVars>
      </dgm:prSet>
      <dgm:spPr/>
      <dgm:t>
        <a:bodyPr/>
        <a:lstStyle/>
        <a:p>
          <a:endParaRPr lang="en-US"/>
        </a:p>
      </dgm:t>
    </dgm:pt>
    <dgm:pt modelId="{9C12FB4B-1C35-4A47-8779-3D5E1341C2AC}" type="pres">
      <dgm:prSet presAssocID="{E59E8192-FA86-47FA-8F91-8C1E69133266}" presName="sp" presStyleCnt="0"/>
      <dgm:spPr/>
    </dgm:pt>
    <dgm:pt modelId="{41D496A7-FC7E-46BB-B5B6-2B052BCE64B9}" type="pres">
      <dgm:prSet presAssocID="{D7051D75-9C4A-48AE-A4B2-EA9041ACD8A4}" presName="composite" presStyleCnt="0"/>
      <dgm:spPr/>
    </dgm:pt>
    <dgm:pt modelId="{B335B887-7447-4000-A482-999DD4865A8E}" type="pres">
      <dgm:prSet presAssocID="{D7051D75-9C4A-48AE-A4B2-EA9041ACD8A4}" presName="parentText" presStyleLbl="alignNode1" presStyleIdx="1" presStyleCnt="3" custScaleX="106266" custLinFactNeighborY="-17380">
        <dgm:presLayoutVars>
          <dgm:chMax val="1"/>
          <dgm:bulletEnabled val="1"/>
        </dgm:presLayoutVars>
      </dgm:prSet>
      <dgm:spPr/>
      <dgm:t>
        <a:bodyPr/>
        <a:lstStyle/>
        <a:p>
          <a:endParaRPr lang="en-US"/>
        </a:p>
      </dgm:t>
    </dgm:pt>
    <dgm:pt modelId="{84AFB7BC-204B-423F-9B39-4D147D9AB0DA}" type="pres">
      <dgm:prSet presAssocID="{D7051D75-9C4A-48AE-A4B2-EA9041ACD8A4}" presName="descendantText" presStyleLbl="alignAcc1" presStyleIdx="1" presStyleCnt="3" custScaleX="94790" custLinFactNeighborX="-10" custLinFactNeighborY="-26739">
        <dgm:presLayoutVars>
          <dgm:bulletEnabled val="1"/>
        </dgm:presLayoutVars>
      </dgm:prSet>
      <dgm:spPr/>
      <dgm:t>
        <a:bodyPr/>
        <a:lstStyle/>
        <a:p>
          <a:endParaRPr lang="en-US"/>
        </a:p>
      </dgm:t>
    </dgm:pt>
    <dgm:pt modelId="{77850808-4CC5-4999-BDF9-05E5B335608D}" type="pres">
      <dgm:prSet presAssocID="{F6F181FD-6234-488A-9831-6A44EDA8B3EA}" presName="sp" presStyleCnt="0"/>
      <dgm:spPr/>
    </dgm:pt>
    <dgm:pt modelId="{FB02A057-8280-43DD-A167-8E29E517B50A}" type="pres">
      <dgm:prSet presAssocID="{CDF5D5E8-CBB3-4D97-841E-49384C28C576}" presName="composite" presStyleCnt="0"/>
      <dgm:spPr/>
    </dgm:pt>
    <dgm:pt modelId="{25A42021-02D0-4219-A581-60BCB2036462}" type="pres">
      <dgm:prSet presAssocID="{CDF5D5E8-CBB3-4D97-841E-49384C28C576}" presName="parentText" presStyleLbl="alignNode1" presStyleIdx="2" presStyleCnt="3" custScaleX="110384" custLinFactNeighborY="-30936">
        <dgm:presLayoutVars>
          <dgm:chMax val="1"/>
          <dgm:bulletEnabled val="1"/>
        </dgm:presLayoutVars>
      </dgm:prSet>
      <dgm:spPr/>
      <dgm:t>
        <a:bodyPr/>
        <a:lstStyle/>
        <a:p>
          <a:endParaRPr lang="en-US"/>
        </a:p>
      </dgm:t>
    </dgm:pt>
    <dgm:pt modelId="{E1896AA1-0ADE-417E-A8C0-03A56AA9FC0A}" type="pres">
      <dgm:prSet presAssocID="{CDF5D5E8-CBB3-4D97-841E-49384C28C576}" presName="descendantText" presStyleLbl="alignAcc1" presStyleIdx="2" presStyleCnt="3" custScaleX="96440" custLinFactNeighborX="816" custLinFactNeighborY="-49240">
        <dgm:presLayoutVars>
          <dgm:bulletEnabled val="1"/>
        </dgm:presLayoutVars>
      </dgm:prSet>
      <dgm:spPr/>
      <dgm:t>
        <a:bodyPr/>
        <a:lstStyle/>
        <a:p>
          <a:endParaRPr lang="en-US"/>
        </a:p>
      </dgm:t>
    </dgm:pt>
  </dgm:ptLst>
  <dgm:cxnLst>
    <dgm:cxn modelId="{50FD77C3-22D0-4BF5-9D98-38D3FB289CED}" type="presOf" srcId="{CDF5D5E8-CBB3-4D97-841E-49384C28C576}" destId="{25A42021-02D0-4219-A581-60BCB2036462}" srcOrd="0" destOrd="0" presId="urn:microsoft.com/office/officeart/2005/8/layout/chevron2"/>
    <dgm:cxn modelId="{EB6B6FDB-E151-4B8C-8D3A-63DEED7C5C06}" type="presOf" srcId="{F4AAA538-B039-467C-98FB-2D6762A0E26C}" destId="{84AFB7BC-204B-423F-9B39-4D147D9AB0DA}" srcOrd="0" destOrd="1" presId="urn:microsoft.com/office/officeart/2005/8/layout/chevron2"/>
    <dgm:cxn modelId="{A40B899F-4D64-4E52-B4CA-6AC6462BD291}" type="presOf" srcId="{0971F41A-E577-4BAF-848D-30BB5D5AA12D}" destId="{E1896AA1-0ADE-417E-A8C0-03A56AA9FC0A}" srcOrd="0" destOrd="0" presId="urn:microsoft.com/office/officeart/2005/8/layout/chevron2"/>
    <dgm:cxn modelId="{D4B25D93-8620-449E-8C13-E3439BD0F6FE}" srcId="{B8E28577-10F6-41E4-A4CA-E4ECB61D5873}" destId="{BA418178-F9AC-4AE8-8CB7-E6B70AD1D72D}" srcOrd="1" destOrd="0" parTransId="{5BE4AB76-C1F1-450A-9AC5-6F69A5F93D8F}" sibTransId="{71E297BE-C06A-4FC2-821D-5819AF2BB996}"/>
    <dgm:cxn modelId="{AD1D6816-C9C2-4153-93E3-5787BEB3EF2C}" srcId="{626CF606-BA23-43E9-9745-DED404EA6F1E}" destId="{CDF5D5E8-CBB3-4D97-841E-49384C28C576}" srcOrd="2" destOrd="0" parTransId="{F106951D-AF4E-4E63-9104-B0A26F34D611}" sibTransId="{42E092BF-F37B-4EF8-A826-978230C8B907}"/>
    <dgm:cxn modelId="{B4A96957-B2A9-4167-8C78-B5BA53536EC7}" type="presOf" srcId="{626CF606-BA23-43E9-9745-DED404EA6F1E}" destId="{6F8C6118-FCDC-48AB-B044-E523F5887F49}" srcOrd="0" destOrd="0" presId="urn:microsoft.com/office/officeart/2005/8/layout/chevron2"/>
    <dgm:cxn modelId="{99F5436B-2EFC-4D95-AE2F-DD553DF85276}" srcId="{626CF606-BA23-43E9-9745-DED404EA6F1E}" destId="{B8E28577-10F6-41E4-A4CA-E4ECB61D5873}" srcOrd="0" destOrd="0" parTransId="{8B3F0F69-2D0C-4E89-8ECD-B2F91EAC481C}" sibTransId="{E59E8192-FA86-47FA-8F91-8C1E69133266}"/>
    <dgm:cxn modelId="{BAC3E7C2-ECBA-4C4D-8955-F65CE5F7E59A}" srcId="{D7051D75-9C4A-48AE-A4B2-EA9041ACD8A4}" destId="{F4AAA538-B039-467C-98FB-2D6762A0E26C}" srcOrd="1" destOrd="0" parTransId="{6773CBED-8ADA-4C24-A356-EEFBC01E6196}" sibTransId="{E3BEAE6C-6C3F-4182-B3EF-AB3E8C44FB3E}"/>
    <dgm:cxn modelId="{93AC08B7-8F8D-4BD1-89F0-62B24F505E2B}" srcId="{626CF606-BA23-43E9-9745-DED404EA6F1E}" destId="{D7051D75-9C4A-48AE-A4B2-EA9041ACD8A4}" srcOrd="1" destOrd="0" parTransId="{037780CA-6AE7-476F-A5C2-2D675417B08E}" sibTransId="{F6F181FD-6234-488A-9831-6A44EDA8B3EA}"/>
    <dgm:cxn modelId="{BB52ED71-DE23-4075-A810-002E419622BA}" type="presOf" srcId="{BA418178-F9AC-4AE8-8CB7-E6B70AD1D72D}" destId="{B20ED9CF-99E8-4539-9C71-905CD0A882A0}" srcOrd="0" destOrd="1" presId="urn:microsoft.com/office/officeart/2005/8/layout/chevron2"/>
    <dgm:cxn modelId="{1DA961DE-CBAD-4FDC-BBAA-BED35C1B1D80}" type="presOf" srcId="{4B88FC87-FD56-47B0-948F-6F16FE80FAC3}" destId="{B20ED9CF-99E8-4539-9C71-905CD0A882A0}" srcOrd="0" destOrd="0" presId="urn:microsoft.com/office/officeart/2005/8/layout/chevron2"/>
    <dgm:cxn modelId="{2530E093-743E-4B1C-8D10-709FEAABC99A}" srcId="{CDF5D5E8-CBB3-4D97-841E-49384C28C576}" destId="{0971F41A-E577-4BAF-848D-30BB5D5AA12D}" srcOrd="0" destOrd="0" parTransId="{8AB569FE-5947-4B8B-AE88-616EFBD48C86}" sibTransId="{B2A8E2B3-D4A1-46B1-8A71-AC93C1C23006}"/>
    <dgm:cxn modelId="{47066C56-798D-4942-9571-B9198ECCD290}" srcId="{B8E28577-10F6-41E4-A4CA-E4ECB61D5873}" destId="{4B88FC87-FD56-47B0-948F-6F16FE80FAC3}" srcOrd="0" destOrd="0" parTransId="{84BDAB56-10F6-4922-83F0-5BD1BCBCB9BE}" sibTransId="{0EFB4869-B265-4984-8D4F-F125D4E55BB0}"/>
    <dgm:cxn modelId="{DF0EC7FB-EF22-4445-8EEB-398456153B67}" type="presOf" srcId="{D7051D75-9C4A-48AE-A4B2-EA9041ACD8A4}" destId="{B335B887-7447-4000-A482-999DD4865A8E}" srcOrd="0" destOrd="0" presId="urn:microsoft.com/office/officeart/2005/8/layout/chevron2"/>
    <dgm:cxn modelId="{829E25C1-C8C8-477B-A133-2EECF08C5FC8}" srcId="{D7051D75-9C4A-48AE-A4B2-EA9041ACD8A4}" destId="{BBD3BA3E-19BF-4131-BC6B-72BD1BE0F5B9}" srcOrd="0" destOrd="0" parTransId="{0907234D-AA36-4353-B385-2410E8B2434B}" sibTransId="{69D1B683-869B-4E74-82B5-6825D77DAAB3}"/>
    <dgm:cxn modelId="{D1F0C0FC-78C6-4E66-8C02-13287B82E509}" type="presOf" srcId="{B8E28577-10F6-41E4-A4CA-E4ECB61D5873}" destId="{0BBCA38A-9DDF-4ADA-A490-D535B45BB39F}" srcOrd="0" destOrd="0" presId="urn:microsoft.com/office/officeart/2005/8/layout/chevron2"/>
    <dgm:cxn modelId="{62F7D86B-3BE2-408B-8879-55B75110E64B}" type="presOf" srcId="{BBD3BA3E-19BF-4131-BC6B-72BD1BE0F5B9}" destId="{84AFB7BC-204B-423F-9B39-4D147D9AB0DA}" srcOrd="0" destOrd="0" presId="urn:microsoft.com/office/officeart/2005/8/layout/chevron2"/>
    <dgm:cxn modelId="{93BEFA81-9719-4086-8A7B-82D5B24C3CFB}" type="presParOf" srcId="{6F8C6118-FCDC-48AB-B044-E523F5887F49}" destId="{ACB8037B-13B2-4800-B969-4C4526878B7B}" srcOrd="0" destOrd="0" presId="urn:microsoft.com/office/officeart/2005/8/layout/chevron2"/>
    <dgm:cxn modelId="{F2EEEB77-0767-4712-8B5B-24FF27ED58D6}" type="presParOf" srcId="{ACB8037B-13B2-4800-B969-4C4526878B7B}" destId="{0BBCA38A-9DDF-4ADA-A490-D535B45BB39F}" srcOrd="0" destOrd="0" presId="urn:microsoft.com/office/officeart/2005/8/layout/chevron2"/>
    <dgm:cxn modelId="{918363BB-72D6-4D6D-BBEB-09B8E3D31495}" type="presParOf" srcId="{ACB8037B-13B2-4800-B969-4C4526878B7B}" destId="{B20ED9CF-99E8-4539-9C71-905CD0A882A0}" srcOrd="1" destOrd="0" presId="urn:microsoft.com/office/officeart/2005/8/layout/chevron2"/>
    <dgm:cxn modelId="{0D40D2DB-15BA-4780-82F0-C69136FE076E}" type="presParOf" srcId="{6F8C6118-FCDC-48AB-B044-E523F5887F49}" destId="{9C12FB4B-1C35-4A47-8779-3D5E1341C2AC}" srcOrd="1" destOrd="0" presId="urn:microsoft.com/office/officeart/2005/8/layout/chevron2"/>
    <dgm:cxn modelId="{8BA4119C-0DF0-4C8D-9CB3-C4A097EBC01B}" type="presParOf" srcId="{6F8C6118-FCDC-48AB-B044-E523F5887F49}" destId="{41D496A7-FC7E-46BB-B5B6-2B052BCE64B9}" srcOrd="2" destOrd="0" presId="urn:microsoft.com/office/officeart/2005/8/layout/chevron2"/>
    <dgm:cxn modelId="{36E5F672-D836-4D52-B2B6-9B5B605D9346}" type="presParOf" srcId="{41D496A7-FC7E-46BB-B5B6-2B052BCE64B9}" destId="{B335B887-7447-4000-A482-999DD4865A8E}" srcOrd="0" destOrd="0" presId="urn:microsoft.com/office/officeart/2005/8/layout/chevron2"/>
    <dgm:cxn modelId="{149EC9A9-6AA8-43D6-9A37-244ED606C958}" type="presParOf" srcId="{41D496A7-FC7E-46BB-B5B6-2B052BCE64B9}" destId="{84AFB7BC-204B-423F-9B39-4D147D9AB0DA}" srcOrd="1" destOrd="0" presId="urn:microsoft.com/office/officeart/2005/8/layout/chevron2"/>
    <dgm:cxn modelId="{2B8FDF7F-24EE-4F03-A9CD-B0666BCBEB0C}" type="presParOf" srcId="{6F8C6118-FCDC-48AB-B044-E523F5887F49}" destId="{77850808-4CC5-4999-BDF9-05E5B335608D}" srcOrd="3" destOrd="0" presId="urn:microsoft.com/office/officeart/2005/8/layout/chevron2"/>
    <dgm:cxn modelId="{6CE59C31-CB9B-45AD-AA59-9DBB895221AA}" type="presParOf" srcId="{6F8C6118-FCDC-48AB-B044-E523F5887F49}" destId="{FB02A057-8280-43DD-A167-8E29E517B50A}" srcOrd="4" destOrd="0" presId="urn:microsoft.com/office/officeart/2005/8/layout/chevron2"/>
    <dgm:cxn modelId="{58E3AF2D-DAD5-4594-AB89-585061040C58}" type="presParOf" srcId="{FB02A057-8280-43DD-A167-8E29E517B50A}" destId="{25A42021-02D0-4219-A581-60BCB2036462}" srcOrd="0" destOrd="0" presId="urn:microsoft.com/office/officeart/2005/8/layout/chevron2"/>
    <dgm:cxn modelId="{DD6216CB-5DA6-46B0-B888-E516B88C74B7}" type="presParOf" srcId="{FB02A057-8280-43DD-A167-8E29E517B50A}" destId="{E1896AA1-0ADE-417E-A8C0-03A56AA9FC0A}" srcOrd="1" destOrd="0" presId="urn:microsoft.com/office/officeart/2005/8/layout/chevron2"/>
  </dgm:cxnLst>
  <dgm:bg/>
  <dgm:whole/>
  <dgm:extLst>
    <a:ext uri="http://schemas.microsoft.com/office/drawing/2008/diagram"/>
  </dgm:extLst>
</dgm:dataModel>
</file>

<file path=ppt/diagrams/data10.xml><?xml version="1.0" encoding="utf-8"?>
<dgm:dataModel xmlns:dgm="http://schemas.openxmlformats.org/drawingml/2006/diagram" xmlns:a="http://schemas.openxmlformats.org/drawingml/2006/main">
  <dgm:ptLst>
    <dgm:pt modelId="{03C7A93B-7247-4F0D-AD62-190C9F384F2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180124F-550E-41F7-A3B3-A61D716C5E17}">
      <dgm:prSet phldrT="[Texto]" custT="1">
        <dgm:style>
          <a:lnRef idx="1">
            <a:schemeClr val="accent1"/>
          </a:lnRef>
          <a:fillRef idx="2">
            <a:schemeClr val="accent1"/>
          </a:fillRef>
          <a:effectRef idx="1">
            <a:schemeClr val="accent1"/>
          </a:effectRef>
          <a:fontRef idx="minor">
            <a:schemeClr val="dk1"/>
          </a:fontRef>
        </dgm:style>
      </dgm:prSet>
      <dgm:spPr/>
      <dgm:t>
        <a:bodyPr/>
        <a:lstStyle/>
        <a:p>
          <a:pPr algn="ctr"/>
          <a:r>
            <a:rPr lang="es-ES" sz="2000" b="1" dirty="0" smtClean="0">
              <a:solidFill>
                <a:schemeClr val="tx1"/>
              </a:solidFill>
              <a:latin typeface="Times New Roman" pitchFamily="18" charset="0"/>
              <a:cs typeface="Times New Roman" pitchFamily="18" charset="0"/>
            </a:rPr>
            <a:t>Aserción: </a:t>
          </a:r>
          <a:r>
            <a:rPr lang="es-ES" sz="2000" dirty="0" smtClean="0">
              <a:solidFill>
                <a:schemeClr val="tx1"/>
              </a:solidFill>
            </a:rPr>
            <a:t>Existencia, Exactitud, Integridad.</a:t>
          </a:r>
          <a:endParaRPr lang="en-US" sz="1800" dirty="0">
            <a:solidFill>
              <a:schemeClr val="tx1"/>
            </a:solidFill>
            <a:latin typeface="Times New Roman" pitchFamily="18" charset="0"/>
            <a:cs typeface="Times New Roman" pitchFamily="18" charset="0"/>
          </a:endParaRPr>
        </a:p>
      </dgm:t>
    </dgm:pt>
    <dgm:pt modelId="{1D84C5F0-804A-45FA-B956-68B9AA1C8601}" type="parTrans" cxnId="{EEAD6180-CB7B-40AB-8E5E-84874DBCAC32}">
      <dgm:prSet/>
      <dgm:spPr/>
      <dgm:t>
        <a:bodyPr/>
        <a:lstStyle/>
        <a:p>
          <a:endParaRPr lang="en-US">
            <a:solidFill>
              <a:schemeClr val="tx1"/>
            </a:solidFill>
          </a:endParaRPr>
        </a:p>
      </dgm:t>
    </dgm:pt>
    <dgm:pt modelId="{5A7BC05A-12FA-4E08-9B5A-E1B76A06934C}" type="sibTrans" cxnId="{EEAD6180-CB7B-40AB-8E5E-84874DBCAC32}">
      <dgm:prSet>
        <dgm:style>
          <a:lnRef idx="0">
            <a:schemeClr val="accent3"/>
          </a:lnRef>
          <a:fillRef idx="3">
            <a:schemeClr val="accent3"/>
          </a:fillRef>
          <a:effectRef idx="3">
            <a:schemeClr val="accent3"/>
          </a:effectRef>
          <a:fontRef idx="minor">
            <a:schemeClr val="lt1"/>
          </a:fontRef>
        </dgm:style>
      </dgm:prSet>
      <dgm:spPr>
        <a:gradFill flip="none" rotWithShape="0">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path path="circle">
            <a:fillToRect l="50000" t="50000" r="50000" b="50000"/>
          </a:path>
          <a:tileRect/>
        </a:gradFill>
      </dgm:spPr>
      <dgm:t>
        <a:bodyPr/>
        <a:lstStyle/>
        <a:p>
          <a:endParaRPr lang="en-US">
            <a:solidFill>
              <a:schemeClr val="tx1"/>
            </a:solidFill>
          </a:endParaRPr>
        </a:p>
      </dgm:t>
    </dgm:pt>
    <dgm:pt modelId="{76243861-50BE-4B75-ABD5-856528CB0D54}">
      <dgm:prSet phldrT="[Texto]" custT="1">
        <dgm:style>
          <a:lnRef idx="2">
            <a:schemeClr val="accent5">
              <a:shade val="50000"/>
            </a:schemeClr>
          </a:lnRef>
          <a:fillRef idx="1">
            <a:schemeClr val="accent5"/>
          </a:fillRef>
          <a:effectRef idx="0">
            <a:schemeClr val="accent5"/>
          </a:effectRef>
          <a:fontRef idx="minor">
            <a:schemeClr val="lt1"/>
          </a:fontRef>
        </dgm:style>
      </dgm:prSet>
      <dgm:spPr>
        <a:gradFill flip="none" rotWithShape="0">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dgm:spPr>
      <dgm:t>
        <a:bodyPr/>
        <a:lstStyle/>
        <a:p>
          <a:pPr algn="just"/>
          <a:r>
            <a:rPr lang="es-ES" sz="1600" b="1" dirty="0" smtClean="0">
              <a:solidFill>
                <a:schemeClr val="tx1"/>
              </a:solidFill>
            </a:rPr>
            <a:t>Objetivo:</a:t>
          </a:r>
          <a:r>
            <a:rPr lang="es-ES" sz="1600" dirty="0" smtClean="0">
              <a:solidFill>
                <a:schemeClr val="tx1"/>
              </a:solidFill>
            </a:rPr>
            <a:t> </a:t>
          </a:r>
          <a:r>
            <a:rPr lang="es-ES" sz="1600" dirty="0" smtClean="0">
              <a:solidFill>
                <a:schemeClr val="tx1"/>
              </a:solidFill>
              <a:latin typeface="Times New Roman" pitchFamily="18" charset="0"/>
              <a:cs typeface="Times New Roman" pitchFamily="18" charset="0"/>
            </a:rPr>
            <a:t>Probar la exactitud del  total de la cartera-clientes al 31 de Julio del año 2006. Clasificar la cartera-clientes de acuerdo a la antigüedad de saldos y verificar si la reserva para Cuentas Incobrables es suficiente en relación a la antigüedad de saldos. </a:t>
          </a:r>
          <a:endParaRPr lang="en-US" sz="1100" dirty="0">
            <a:solidFill>
              <a:schemeClr val="tx1"/>
            </a:solidFill>
            <a:latin typeface="Times New Roman" pitchFamily="18" charset="0"/>
            <a:cs typeface="Times New Roman" pitchFamily="18" charset="0"/>
          </a:endParaRPr>
        </a:p>
      </dgm:t>
    </dgm:pt>
    <dgm:pt modelId="{D59C9977-999F-4149-8DCE-976D9B7D45C9}" type="parTrans" cxnId="{24CC2BDC-6D95-41B3-8BFD-78CC1C5328CA}">
      <dgm:prSet/>
      <dgm:spPr/>
      <dgm:t>
        <a:bodyPr/>
        <a:lstStyle/>
        <a:p>
          <a:endParaRPr lang="en-US">
            <a:solidFill>
              <a:schemeClr val="tx1"/>
            </a:solidFill>
          </a:endParaRPr>
        </a:p>
      </dgm:t>
    </dgm:pt>
    <dgm:pt modelId="{DE4EE7C8-B502-4594-8279-6415BCEDACA1}" type="sibTrans" cxnId="{24CC2BDC-6D95-41B3-8BFD-78CC1C5328CA}">
      <dgm:prSet>
        <dgm:style>
          <a:lnRef idx="1">
            <a:schemeClr val="accent2"/>
          </a:lnRef>
          <a:fillRef idx="2">
            <a:schemeClr val="accent2"/>
          </a:fillRef>
          <a:effectRef idx="1">
            <a:schemeClr val="accent2"/>
          </a:effectRef>
          <a:fontRef idx="minor">
            <a:schemeClr val="dk1"/>
          </a:fontRef>
        </dgm:style>
      </dgm:prSet>
      <dgm:spPr>
        <a:gradFill flip="none" rotWithShape="0">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8100000" scaled="1"/>
          <a:tileRect/>
        </a:gradFill>
      </dgm:spPr>
      <dgm:t>
        <a:bodyPr/>
        <a:lstStyle/>
        <a:p>
          <a:endParaRPr lang="en-US">
            <a:solidFill>
              <a:schemeClr val="tx1"/>
            </a:solidFill>
          </a:endParaRPr>
        </a:p>
      </dgm:t>
    </dgm:pt>
    <dgm:pt modelId="{D0A68106-7A16-48F3-978A-B7094BE16A40}">
      <dgm:prSet phldrT="[Texto]" custT="1">
        <dgm:style>
          <a:lnRef idx="1">
            <a:schemeClr val="accent6"/>
          </a:lnRef>
          <a:fillRef idx="2">
            <a:schemeClr val="accent6"/>
          </a:fillRef>
          <a:effectRef idx="1">
            <a:schemeClr val="accent6"/>
          </a:effectRef>
          <a:fontRef idx="minor">
            <a:schemeClr val="dk1"/>
          </a:fontRef>
        </dgm:style>
      </dgm:prSet>
      <dgm:spPr>
        <a:gradFill flip="none" rotWithShape="0">
          <a:gsLst>
            <a:gs pos="0">
              <a:schemeClr val="accent6">
                <a:tint val="15000"/>
                <a:satMod val="250000"/>
              </a:schemeClr>
            </a:gs>
            <a:gs pos="49000">
              <a:schemeClr val="accent6">
                <a:tint val="50000"/>
                <a:satMod val="200000"/>
              </a:schemeClr>
            </a:gs>
            <a:gs pos="49100">
              <a:schemeClr val="accent6">
                <a:tint val="64000"/>
                <a:satMod val="160000"/>
              </a:schemeClr>
            </a:gs>
            <a:gs pos="92000">
              <a:schemeClr val="accent6">
                <a:tint val="50000"/>
                <a:satMod val="200000"/>
              </a:schemeClr>
            </a:gs>
            <a:gs pos="100000">
              <a:schemeClr val="accent6">
                <a:tint val="43000"/>
                <a:satMod val="190000"/>
              </a:schemeClr>
            </a:gs>
          </a:gsLst>
          <a:path path="circle">
            <a:fillToRect l="100000" t="100000"/>
          </a:path>
          <a:tileRect r="-100000" b="-100000"/>
        </a:gradFill>
      </dgm:spPr>
      <dgm:t>
        <a:bodyPr/>
        <a:lstStyle/>
        <a:p>
          <a:pPr algn="just"/>
          <a:r>
            <a:rPr lang="es-ES" sz="2400" b="1" dirty="0" smtClean="0">
              <a:solidFill>
                <a:schemeClr val="tx1"/>
              </a:solidFill>
              <a:latin typeface="Times New Roman" pitchFamily="18" charset="0"/>
              <a:cs typeface="Times New Roman" pitchFamily="18" charset="0"/>
            </a:rPr>
            <a:t>Muestra:</a:t>
          </a:r>
          <a:r>
            <a:rPr lang="es-ES" sz="2400" dirty="0" smtClean="0">
              <a:solidFill>
                <a:schemeClr val="tx1"/>
              </a:solidFill>
              <a:latin typeface="Times New Roman" pitchFamily="18" charset="0"/>
              <a:cs typeface="Times New Roman" pitchFamily="18" charset="0"/>
            </a:rPr>
            <a:t> </a:t>
          </a:r>
          <a:r>
            <a:rPr lang="es-ES" sz="2000" dirty="0" smtClean="0">
              <a:solidFill>
                <a:schemeClr val="tx1"/>
              </a:solidFill>
              <a:latin typeface="Times New Roman" pitchFamily="18" charset="0"/>
              <a:cs typeface="Times New Roman" pitchFamily="18" charset="0"/>
            </a:rPr>
            <a:t>Cuentas por Cobrar, clasificación por categoría o grupos de tarifas, estado de clientes y antigüedad de saldos. </a:t>
          </a:r>
          <a:endParaRPr lang="en-US" sz="1600" dirty="0">
            <a:solidFill>
              <a:schemeClr val="tx1"/>
            </a:solidFill>
            <a:latin typeface="Times New Roman" pitchFamily="18" charset="0"/>
            <a:cs typeface="Times New Roman" pitchFamily="18" charset="0"/>
          </a:endParaRPr>
        </a:p>
      </dgm:t>
    </dgm:pt>
    <dgm:pt modelId="{D5A422EB-E79F-4E76-B884-282B9A815D2C}" type="parTrans" cxnId="{EDB2E281-D917-4883-B510-28C2483B6393}">
      <dgm:prSet/>
      <dgm:spPr/>
      <dgm:t>
        <a:bodyPr/>
        <a:lstStyle/>
        <a:p>
          <a:endParaRPr lang="en-US">
            <a:solidFill>
              <a:schemeClr val="tx1"/>
            </a:solidFill>
          </a:endParaRPr>
        </a:p>
      </dgm:t>
    </dgm:pt>
    <dgm:pt modelId="{FCADAABE-4F46-4D4B-B77E-369BEDB273F8}" type="sibTrans" cxnId="{EDB2E281-D917-4883-B510-28C2483B6393}">
      <dgm:prSet/>
      <dgm:spPr/>
      <dgm:t>
        <a:bodyPr/>
        <a:lstStyle/>
        <a:p>
          <a:endParaRPr lang="en-US">
            <a:solidFill>
              <a:schemeClr val="tx1"/>
            </a:solidFill>
          </a:endParaRPr>
        </a:p>
      </dgm:t>
    </dgm:pt>
    <dgm:pt modelId="{3C7D4FEB-43B9-40DE-8773-ED19A16D194A}" type="pres">
      <dgm:prSet presAssocID="{03C7A93B-7247-4F0D-AD62-190C9F384F24}" presName="outerComposite" presStyleCnt="0">
        <dgm:presLayoutVars>
          <dgm:chMax val="5"/>
          <dgm:dir/>
          <dgm:resizeHandles val="exact"/>
        </dgm:presLayoutVars>
      </dgm:prSet>
      <dgm:spPr/>
      <dgm:t>
        <a:bodyPr/>
        <a:lstStyle/>
        <a:p>
          <a:endParaRPr lang="en-US"/>
        </a:p>
      </dgm:t>
    </dgm:pt>
    <dgm:pt modelId="{3FC9CA9B-7F18-442B-A719-8FEB49DEFE76}" type="pres">
      <dgm:prSet presAssocID="{03C7A93B-7247-4F0D-AD62-190C9F384F24}" presName="dummyMaxCanvas" presStyleCnt="0">
        <dgm:presLayoutVars/>
      </dgm:prSet>
      <dgm:spPr/>
    </dgm:pt>
    <dgm:pt modelId="{2BA63797-9E09-4ABF-A47E-B1EEEE83A6C2}" type="pres">
      <dgm:prSet presAssocID="{03C7A93B-7247-4F0D-AD62-190C9F384F24}" presName="ThreeNodes_1" presStyleLbl="node1" presStyleIdx="0" presStyleCnt="3" custScaleX="105883">
        <dgm:presLayoutVars>
          <dgm:bulletEnabled val="1"/>
        </dgm:presLayoutVars>
      </dgm:prSet>
      <dgm:spPr/>
      <dgm:t>
        <a:bodyPr/>
        <a:lstStyle/>
        <a:p>
          <a:endParaRPr lang="en-US"/>
        </a:p>
      </dgm:t>
    </dgm:pt>
    <dgm:pt modelId="{8EE8F13D-2C83-4565-9F23-AA6D2B5D84A4}" type="pres">
      <dgm:prSet presAssocID="{03C7A93B-7247-4F0D-AD62-190C9F384F24}" presName="ThreeNodes_2" presStyleLbl="node1" presStyleIdx="1" presStyleCnt="3">
        <dgm:presLayoutVars>
          <dgm:bulletEnabled val="1"/>
        </dgm:presLayoutVars>
      </dgm:prSet>
      <dgm:spPr/>
      <dgm:t>
        <a:bodyPr/>
        <a:lstStyle/>
        <a:p>
          <a:endParaRPr lang="en-US"/>
        </a:p>
      </dgm:t>
    </dgm:pt>
    <dgm:pt modelId="{C3FC9ABC-C1B5-4413-9386-2EB8BEC14927}" type="pres">
      <dgm:prSet presAssocID="{03C7A93B-7247-4F0D-AD62-190C9F384F24}" presName="ThreeNodes_3" presStyleLbl="node1" presStyleIdx="2" presStyleCnt="3">
        <dgm:presLayoutVars>
          <dgm:bulletEnabled val="1"/>
        </dgm:presLayoutVars>
      </dgm:prSet>
      <dgm:spPr/>
      <dgm:t>
        <a:bodyPr/>
        <a:lstStyle/>
        <a:p>
          <a:endParaRPr lang="en-US"/>
        </a:p>
      </dgm:t>
    </dgm:pt>
    <dgm:pt modelId="{55A1A2EC-FD81-4FCC-9996-7C4C0ADAE4B4}" type="pres">
      <dgm:prSet presAssocID="{03C7A93B-7247-4F0D-AD62-190C9F384F24}" presName="ThreeConn_1-2" presStyleLbl="fgAccFollowNode1" presStyleIdx="0" presStyleCnt="2" custLinFactY="91026" custLinFactNeighborX="64849" custLinFactNeighborY="100000">
        <dgm:presLayoutVars>
          <dgm:bulletEnabled val="1"/>
        </dgm:presLayoutVars>
      </dgm:prSet>
      <dgm:spPr/>
      <dgm:t>
        <a:bodyPr/>
        <a:lstStyle/>
        <a:p>
          <a:endParaRPr lang="en-US"/>
        </a:p>
      </dgm:t>
    </dgm:pt>
    <dgm:pt modelId="{943E691E-C61D-4621-9161-0A9F68F41747}" type="pres">
      <dgm:prSet presAssocID="{03C7A93B-7247-4F0D-AD62-190C9F384F24}" presName="ThreeConn_2-3" presStyleLbl="fgAccFollowNode1" presStyleIdx="1" presStyleCnt="2" custLinFactY="-84017" custLinFactNeighborX="-59723" custLinFactNeighborY="-100000">
        <dgm:presLayoutVars>
          <dgm:bulletEnabled val="1"/>
        </dgm:presLayoutVars>
      </dgm:prSet>
      <dgm:spPr/>
      <dgm:t>
        <a:bodyPr/>
        <a:lstStyle/>
        <a:p>
          <a:endParaRPr lang="en-US"/>
        </a:p>
      </dgm:t>
    </dgm:pt>
    <dgm:pt modelId="{CBB2A01C-F938-4C69-936E-5A6A3E0E8E6D}" type="pres">
      <dgm:prSet presAssocID="{03C7A93B-7247-4F0D-AD62-190C9F384F24}" presName="ThreeNodes_1_text" presStyleLbl="node1" presStyleIdx="2" presStyleCnt="3">
        <dgm:presLayoutVars>
          <dgm:bulletEnabled val="1"/>
        </dgm:presLayoutVars>
      </dgm:prSet>
      <dgm:spPr/>
      <dgm:t>
        <a:bodyPr/>
        <a:lstStyle/>
        <a:p>
          <a:endParaRPr lang="en-US"/>
        </a:p>
      </dgm:t>
    </dgm:pt>
    <dgm:pt modelId="{9B82AB1F-05D5-4D4F-96B0-6BD1D49AADFC}" type="pres">
      <dgm:prSet presAssocID="{03C7A93B-7247-4F0D-AD62-190C9F384F24}" presName="ThreeNodes_2_text" presStyleLbl="node1" presStyleIdx="2" presStyleCnt="3">
        <dgm:presLayoutVars>
          <dgm:bulletEnabled val="1"/>
        </dgm:presLayoutVars>
      </dgm:prSet>
      <dgm:spPr/>
      <dgm:t>
        <a:bodyPr/>
        <a:lstStyle/>
        <a:p>
          <a:endParaRPr lang="en-US"/>
        </a:p>
      </dgm:t>
    </dgm:pt>
    <dgm:pt modelId="{F9F52D4E-1697-459A-BCDA-9ECF6F848399}" type="pres">
      <dgm:prSet presAssocID="{03C7A93B-7247-4F0D-AD62-190C9F384F24}" presName="ThreeNodes_3_text" presStyleLbl="node1" presStyleIdx="2" presStyleCnt="3">
        <dgm:presLayoutVars>
          <dgm:bulletEnabled val="1"/>
        </dgm:presLayoutVars>
      </dgm:prSet>
      <dgm:spPr/>
      <dgm:t>
        <a:bodyPr/>
        <a:lstStyle/>
        <a:p>
          <a:endParaRPr lang="en-US"/>
        </a:p>
      </dgm:t>
    </dgm:pt>
  </dgm:ptLst>
  <dgm:cxnLst>
    <dgm:cxn modelId="{FD457528-7F3C-44D5-B369-91A424528FD1}" type="presOf" srcId="{76243861-50BE-4B75-ABD5-856528CB0D54}" destId="{9B82AB1F-05D5-4D4F-96B0-6BD1D49AADFC}" srcOrd="1" destOrd="0" presId="urn:microsoft.com/office/officeart/2005/8/layout/vProcess5"/>
    <dgm:cxn modelId="{7777C366-8C6B-4C93-A6B8-BC465ADE0CE3}" type="presOf" srcId="{DE4EE7C8-B502-4594-8279-6415BCEDACA1}" destId="{943E691E-C61D-4621-9161-0A9F68F41747}" srcOrd="0" destOrd="0" presId="urn:microsoft.com/office/officeart/2005/8/layout/vProcess5"/>
    <dgm:cxn modelId="{6E43504E-9D5D-4A7A-9549-B912C500558A}" type="presOf" srcId="{76243861-50BE-4B75-ABD5-856528CB0D54}" destId="{8EE8F13D-2C83-4565-9F23-AA6D2B5D84A4}" srcOrd="0" destOrd="0" presId="urn:microsoft.com/office/officeart/2005/8/layout/vProcess5"/>
    <dgm:cxn modelId="{6220C21F-A8B0-4FA9-816D-A26CB67155FC}" type="presOf" srcId="{5A7BC05A-12FA-4E08-9B5A-E1B76A06934C}" destId="{55A1A2EC-FD81-4FCC-9996-7C4C0ADAE4B4}" srcOrd="0" destOrd="0" presId="urn:microsoft.com/office/officeart/2005/8/layout/vProcess5"/>
    <dgm:cxn modelId="{24CC2BDC-6D95-41B3-8BFD-78CC1C5328CA}" srcId="{03C7A93B-7247-4F0D-AD62-190C9F384F24}" destId="{76243861-50BE-4B75-ABD5-856528CB0D54}" srcOrd="1" destOrd="0" parTransId="{D59C9977-999F-4149-8DCE-976D9B7D45C9}" sibTransId="{DE4EE7C8-B502-4594-8279-6415BCEDACA1}"/>
    <dgm:cxn modelId="{EEAD6180-CB7B-40AB-8E5E-84874DBCAC32}" srcId="{03C7A93B-7247-4F0D-AD62-190C9F384F24}" destId="{1180124F-550E-41F7-A3B3-A61D716C5E17}" srcOrd="0" destOrd="0" parTransId="{1D84C5F0-804A-45FA-B956-68B9AA1C8601}" sibTransId="{5A7BC05A-12FA-4E08-9B5A-E1B76A06934C}"/>
    <dgm:cxn modelId="{A3ED3D79-5F62-4A22-AD5C-83EAAA58D208}" type="presOf" srcId="{1180124F-550E-41F7-A3B3-A61D716C5E17}" destId="{CBB2A01C-F938-4C69-936E-5A6A3E0E8E6D}" srcOrd="1" destOrd="0" presId="urn:microsoft.com/office/officeart/2005/8/layout/vProcess5"/>
    <dgm:cxn modelId="{B32FCEE7-E7AE-44D6-83A4-CDF1994F27E1}" type="presOf" srcId="{03C7A93B-7247-4F0D-AD62-190C9F384F24}" destId="{3C7D4FEB-43B9-40DE-8773-ED19A16D194A}" srcOrd="0" destOrd="0" presId="urn:microsoft.com/office/officeart/2005/8/layout/vProcess5"/>
    <dgm:cxn modelId="{F5D72B05-B896-4E41-9523-4EDB6C75EA25}" type="presOf" srcId="{1180124F-550E-41F7-A3B3-A61D716C5E17}" destId="{2BA63797-9E09-4ABF-A47E-B1EEEE83A6C2}" srcOrd="0" destOrd="0" presId="urn:microsoft.com/office/officeart/2005/8/layout/vProcess5"/>
    <dgm:cxn modelId="{892B08BA-9613-40F3-8736-2F25E845DC52}" type="presOf" srcId="{D0A68106-7A16-48F3-978A-B7094BE16A40}" destId="{F9F52D4E-1697-459A-BCDA-9ECF6F848399}" srcOrd="1" destOrd="0" presId="urn:microsoft.com/office/officeart/2005/8/layout/vProcess5"/>
    <dgm:cxn modelId="{DEF99ED4-9E71-43D0-882F-1843355EF333}" type="presOf" srcId="{D0A68106-7A16-48F3-978A-B7094BE16A40}" destId="{C3FC9ABC-C1B5-4413-9386-2EB8BEC14927}" srcOrd="0" destOrd="0" presId="urn:microsoft.com/office/officeart/2005/8/layout/vProcess5"/>
    <dgm:cxn modelId="{EDB2E281-D917-4883-B510-28C2483B6393}" srcId="{03C7A93B-7247-4F0D-AD62-190C9F384F24}" destId="{D0A68106-7A16-48F3-978A-B7094BE16A40}" srcOrd="2" destOrd="0" parTransId="{D5A422EB-E79F-4E76-B884-282B9A815D2C}" sibTransId="{FCADAABE-4F46-4D4B-B77E-369BEDB273F8}"/>
    <dgm:cxn modelId="{2C41F520-FFDF-405B-860C-9D2DB04C2651}" type="presParOf" srcId="{3C7D4FEB-43B9-40DE-8773-ED19A16D194A}" destId="{3FC9CA9B-7F18-442B-A719-8FEB49DEFE76}" srcOrd="0" destOrd="0" presId="urn:microsoft.com/office/officeart/2005/8/layout/vProcess5"/>
    <dgm:cxn modelId="{AF73154E-5D36-4769-B751-FD2280233907}" type="presParOf" srcId="{3C7D4FEB-43B9-40DE-8773-ED19A16D194A}" destId="{2BA63797-9E09-4ABF-A47E-B1EEEE83A6C2}" srcOrd="1" destOrd="0" presId="urn:microsoft.com/office/officeart/2005/8/layout/vProcess5"/>
    <dgm:cxn modelId="{05F4659F-1AFF-4E13-BBA9-B4E3F1C0BBE6}" type="presParOf" srcId="{3C7D4FEB-43B9-40DE-8773-ED19A16D194A}" destId="{8EE8F13D-2C83-4565-9F23-AA6D2B5D84A4}" srcOrd="2" destOrd="0" presId="urn:microsoft.com/office/officeart/2005/8/layout/vProcess5"/>
    <dgm:cxn modelId="{48E7748F-B45E-45FA-9479-E7E721F16107}" type="presParOf" srcId="{3C7D4FEB-43B9-40DE-8773-ED19A16D194A}" destId="{C3FC9ABC-C1B5-4413-9386-2EB8BEC14927}" srcOrd="3" destOrd="0" presId="urn:microsoft.com/office/officeart/2005/8/layout/vProcess5"/>
    <dgm:cxn modelId="{C4B9AF57-2062-461A-A88C-659154C6380F}" type="presParOf" srcId="{3C7D4FEB-43B9-40DE-8773-ED19A16D194A}" destId="{55A1A2EC-FD81-4FCC-9996-7C4C0ADAE4B4}" srcOrd="4" destOrd="0" presId="urn:microsoft.com/office/officeart/2005/8/layout/vProcess5"/>
    <dgm:cxn modelId="{CD1BD824-C0FB-42F6-B5F6-0ECD9C725640}" type="presParOf" srcId="{3C7D4FEB-43B9-40DE-8773-ED19A16D194A}" destId="{943E691E-C61D-4621-9161-0A9F68F41747}" srcOrd="5" destOrd="0" presId="urn:microsoft.com/office/officeart/2005/8/layout/vProcess5"/>
    <dgm:cxn modelId="{6703A25A-178B-40E2-A43F-4294E2260CCD}" type="presParOf" srcId="{3C7D4FEB-43B9-40DE-8773-ED19A16D194A}" destId="{CBB2A01C-F938-4C69-936E-5A6A3E0E8E6D}" srcOrd="6" destOrd="0" presId="urn:microsoft.com/office/officeart/2005/8/layout/vProcess5"/>
    <dgm:cxn modelId="{04829040-EDD4-43AE-ADB6-7C37491C9AB7}" type="presParOf" srcId="{3C7D4FEB-43B9-40DE-8773-ED19A16D194A}" destId="{9B82AB1F-05D5-4D4F-96B0-6BD1D49AADFC}" srcOrd="7" destOrd="0" presId="urn:microsoft.com/office/officeart/2005/8/layout/vProcess5"/>
    <dgm:cxn modelId="{947A8D85-7FAF-498B-B86F-611B0EB10240}" type="presParOf" srcId="{3C7D4FEB-43B9-40DE-8773-ED19A16D194A}" destId="{F9F52D4E-1697-459A-BCDA-9ECF6F848399}" srcOrd="8" destOrd="0" presId="urn:microsoft.com/office/officeart/2005/8/layout/vProcess5"/>
  </dgm:cxnLst>
  <dgm:bg/>
  <dgm:whole/>
  <dgm:extLst>
    <a:ext uri="http://schemas.microsoft.com/office/drawing/2008/diagram"/>
  </dgm:extLst>
</dgm:dataModel>
</file>

<file path=ppt/diagrams/data11.xml><?xml version="1.0" encoding="utf-8"?>
<dgm:dataModel xmlns:dgm="http://schemas.openxmlformats.org/drawingml/2006/diagram" xmlns:a="http://schemas.openxmlformats.org/drawingml/2006/main">
  <dgm:ptLst>
    <dgm:pt modelId="{03C7A93B-7247-4F0D-AD62-190C9F384F2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180124F-550E-41F7-A3B3-A61D716C5E17}">
      <dgm:prSet phldrT="[Texto]" custT="1">
        <dgm:style>
          <a:lnRef idx="1">
            <a:schemeClr val="accent1"/>
          </a:lnRef>
          <a:fillRef idx="2">
            <a:schemeClr val="accent1"/>
          </a:fillRef>
          <a:effectRef idx="1">
            <a:schemeClr val="accent1"/>
          </a:effectRef>
          <a:fontRef idx="minor">
            <a:schemeClr val="dk1"/>
          </a:fontRef>
        </dgm:style>
      </dgm:prSet>
      <dgm:spPr/>
      <dgm:t>
        <a:bodyPr/>
        <a:lstStyle/>
        <a:p>
          <a:pPr algn="ctr"/>
          <a:r>
            <a:rPr lang="es-ES" sz="2000" b="1" dirty="0" smtClean="0">
              <a:solidFill>
                <a:schemeClr val="tx1"/>
              </a:solidFill>
              <a:latin typeface="Times New Roman" pitchFamily="18" charset="0"/>
              <a:cs typeface="Times New Roman" pitchFamily="18" charset="0"/>
            </a:rPr>
            <a:t>Aserción: </a:t>
          </a:r>
          <a:r>
            <a:rPr lang="es-ES" sz="2000" dirty="0" smtClean="0"/>
            <a:t>Exactitud, Existencia, Integridad.</a:t>
          </a:r>
          <a:endParaRPr lang="en-US" sz="1800" dirty="0">
            <a:solidFill>
              <a:schemeClr val="tx1"/>
            </a:solidFill>
            <a:latin typeface="Times New Roman" pitchFamily="18" charset="0"/>
            <a:cs typeface="Times New Roman" pitchFamily="18" charset="0"/>
          </a:endParaRPr>
        </a:p>
      </dgm:t>
    </dgm:pt>
    <dgm:pt modelId="{1D84C5F0-804A-45FA-B956-68B9AA1C8601}" type="parTrans" cxnId="{EEAD6180-CB7B-40AB-8E5E-84874DBCAC32}">
      <dgm:prSet/>
      <dgm:spPr/>
      <dgm:t>
        <a:bodyPr/>
        <a:lstStyle/>
        <a:p>
          <a:endParaRPr lang="en-US">
            <a:solidFill>
              <a:schemeClr val="tx1"/>
            </a:solidFill>
          </a:endParaRPr>
        </a:p>
      </dgm:t>
    </dgm:pt>
    <dgm:pt modelId="{5A7BC05A-12FA-4E08-9B5A-E1B76A06934C}" type="sibTrans" cxnId="{EEAD6180-CB7B-40AB-8E5E-84874DBCAC32}">
      <dgm:prSet>
        <dgm:style>
          <a:lnRef idx="0">
            <a:schemeClr val="accent3"/>
          </a:lnRef>
          <a:fillRef idx="3">
            <a:schemeClr val="accent3"/>
          </a:fillRef>
          <a:effectRef idx="3">
            <a:schemeClr val="accent3"/>
          </a:effectRef>
          <a:fontRef idx="minor">
            <a:schemeClr val="lt1"/>
          </a:fontRef>
        </dgm:style>
      </dgm:prSet>
      <dgm:spPr>
        <a:gradFill flip="none" rotWithShape="0">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path path="circle">
            <a:fillToRect l="50000" t="50000" r="50000" b="50000"/>
          </a:path>
          <a:tileRect/>
        </a:gradFill>
      </dgm:spPr>
      <dgm:t>
        <a:bodyPr/>
        <a:lstStyle/>
        <a:p>
          <a:endParaRPr lang="en-US">
            <a:solidFill>
              <a:schemeClr val="tx1"/>
            </a:solidFill>
          </a:endParaRPr>
        </a:p>
      </dgm:t>
    </dgm:pt>
    <dgm:pt modelId="{76243861-50BE-4B75-ABD5-856528CB0D54}">
      <dgm:prSet phldrT="[Texto]" custT="1">
        <dgm:style>
          <a:lnRef idx="2">
            <a:schemeClr val="accent5">
              <a:shade val="50000"/>
            </a:schemeClr>
          </a:lnRef>
          <a:fillRef idx="1">
            <a:schemeClr val="accent5"/>
          </a:fillRef>
          <a:effectRef idx="0">
            <a:schemeClr val="accent5"/>
          </a:effectRef>
          <a:fontRef idx="minor">
            <a:schemeClr val="lt1"/>
          </a:fontRef>
        </dgm:style>
      </dgm:prSet>
      <dgm:spPr>
        <a:gradFill flip="none" rotWithShape="0">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dgm:spPr>
      <dgm:t>
        <a:bodyPr/>
        <a:lstStyle/>
        <a:p>
          <a:pPr algn="just"/>
          <a:r>
            <a:rPr lang="es-ES" sz="1600" b="1" dirty="0" smtClean="0">
              <a:solidFill>
                <a:schemeClr val="tx1"/>
              </a:solidFill>
            </a:rPr>
            <a:t>Objetivo:</a:t>
          </a:r>
          <a:r>
            <a:rPr lang="es-ES" sz="1600" dirty="0" smtClean="0">
              <a:solidFill>
                <a:schemeClr val="tx1"/>
              </a:solidFill>
            </a:rPr>
            <a:t> </a:t>
          </a:r>
          <a:r>
            <a:rPr lang="es-ES" sz="1500" dirty="0" smtClean="0">
              <a:solidFill>
                <a:schemeClr val="tx1"/>
              </a:solidFill>
              <a:latin typeface="Times New Roman" pitchFamily="18" charset="0"/>
              <a:cs typeface="Times New Roman" pitchFamily="18" charset="0"/>
            </a:rPr>
            <a:t>Verificar el adecuado reconocimiento de ingresos por la venta de energía eléctrica a los usuarios finales del servicio de distribución por medio de los resultados en base a la facturación emitida mensualmente y contabilizados por el método del devengado.</a:t>
          </a:r>
          <a:endParaRPr lang="en-US" sz="1500" dirty="0">
            <a:solidFill>
              <a:schemeClr val="tx1"/>
            </a:solidFill>
            <a:latin typeface="Times New Roman" pitchFamily="18" charset="0"/>
            <a:cs typeface="Times New Roman" pitchFamily="18" charset="0"/>
          </a:endParaRPr>
        </a:p>
      </dgm:t>
    </dgm:pt>
    <dgm:pt modelId="{D59C9977-999F-4149-8DCE-976D9B7D45C9}" type="parTrans" cxnId="{24CC2BDC-6D95-41B3-8BFD-78CC1C5328CA}">
      <dgm:prSet/>
      <dgm:spPr/>
      <dgm:t>
        <a:bodyPr/>
        <a:lstStyle/>
        <a:p>
          <a:endParaRPr lang="en-US">
            <a:solidFill>
              <a:schemeClr val="tx1"/>
            </a:solidFill>
          </a:endParaRPr>
        </a:p>
      </dgm:t>
    </dgm:pt>
    <dgm:pt modelId="{DE4EE7C8-B502-4594-8279-6415BCEDACA1}" type="sibTrans" cxnId="{24CC2BDC-6D95-41B3-8BFD-78CC1C5328CA}">
      <dgm:prSet>
        <dgm:style>
          <a:lnRef idx="1">
            <a:schemeClr val="accent2"/>
          </a:lnRef>
          <a:fillRef idx="2">
            <a:schemeClr val="accent2"/>
          </a:fillRef>
          <a:effectRef idx="1">
            <a:schemeClr val="accent2"/>
          </a:effectRef>
          <a:fontRef idx="minor">
            <a:schemeClr val="dk1"/>
          </a:fontRef>
        </dgm:style>
      </dgm:prSet>
      <dgm:spPr>
        <a:gradFill flip="none" rotWithShape="0">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8100000" scaled="1"/>
          <a:tileRect/>
        </a:gradFill>
      </dgm:spPr>
      <dgm:t>
        <a:bodyPr/>
        <a:lstStyle/>
        <a:p>
          <a:endParaRPr lang="en-US">
            <a:solidFill>
              <a:schemeClr val="tx1"/>
            </a:solidFill>
          </a:endParaRPr>
        </a:p>
      </dgm:t>
    </dgm:pt>
    <dgm:pt modelId="{D0A68106-7A16-48F3-978A-B7094BE16A40}">
      <dgm:prSet phldrT="[Texto]" custT="1">
        <dgm:style>
          <a:lnRef idx="1">
            <a:schemeClr val="accent6"/>
          </a:lnRef>
          <a:fillRef idx="2">
            <a:schemeClr val="accent6"/>
          </a:fillRef>
          <a:effectRef idx="1">
            <a:schemeClr val="accent6"/>
          </a:effectRef>
          <a:fontRef idx="minor">
            <a:schemeClr val="dk1"/>
          </a:fontRef>
        </dgm:style>
      </dgm:prSet>
      <dgm:spPr>
        <a:gradFill flip="none" rotWithShape="0">
          <a:gsLst>
            <a:gs pos="0">
              <a:schemeClr val="accent6">
                <a:tint val="15000"/>
                <a:satMod val="250000"/>
              </a:schemeClr>
            </a:gs>
            <a:gs pos="49000">
              <a:schemeClr val="accent6">
                <a:tint val="50000"/>
                <a:satMod val="200000"/>
              </a:schemeClr>
            </a:gs>
            <a:gs pos="49100">
              <a:schemeClr val="accent6">
                <a:tint val="64000"/>
                <a:satMod val="160000"/>
              </a:schemeClr>
            </a:gs>
            <a:gs pos="92000">
              <a:schemeClr val="accent6">
                <a:tint val="50000"/>
                <a:satMod val="200000"/>
              </a:schemeClr>
            </a:gs>
            <a:gs pos="100000">
              <a:schemeClr val="accent6">
                <a:tint val="43000"/>
                <a:satMod val="190000"/>
              </a:schemeClr>
            </a:gs>
          </a:gsLst>
          <a:path path="circle">
            <a:fillToRect l="100000" t="100000"/>
          </a:path>
          <a:tileRect r="-100000" b="-100000"/>
        </a:gradFill>
      </dgm:spPr>
      <dgm:t>
        <a:bodyPr/>
        <a:lstStyle/>
        <a:p>
          <a:pPr algn="just"/>
          <a:endParaRPr lang="es-ES" sz="2000" b="1" dirty="0" smtClean="0">
            <a:solidFill>
              <a:schemeClr val="tx1"/>
            </a:solidFill>
            <a:latin typeface="Times New Roman" pitchFamily="18" charset="0"/>
            <a:cs typeface="Times New Roman" pitchFamily="18" charset="0"/>
          </a:endParaRPr>
        </a:p>
        <a:p>
          <a:pPr algn="just"/>
          <a:r>
            <a:rPr lang="es-ES" sz="2000" b="1" dirty="0" smtClean="0">
              <a:solidFill>
                <a:schemeClr val="tx1"/>
              </a:solidFill>
              <a:latin typeface="Times New Roman" pitchFamily="18" charset="0"/>
              <a:cs typeface="Times New Roman" pitchFamily="18" charset="0"/>
            </a:rPr>
            <a:t>Muestra:</a:t>
          </a:r>
          <a:r>
            <a:rPr lang="es-ES" sz="2000" dirty="0" smtClean="0">
              <a:solidFill>
                <a:schemeClr val="tx1"/>
              </a:solidFill>
              <a:latin typeface="Times New Roman" pitchFamily="18" charset="0"/>
              <a:cs typeface="Times New Roman" pitchFamily="18" charset="0"/>
            </a:rPr>
            <a:t> </a:t>
          </a:r>
          <a:r>
            <a:rPr lang="es-ES" sz="1800" dirty="0" smtClean="0">
              <a:latin typeface="Times New Roman" pitchFamily="18" charset="0"/>
              <a:cs typeface="Times New Roman" pitchFamily="18" charset="0"/>
            </a:rPr>
            <a:t>Facturación total por consumo energía eléctrica en forma mensual por los primeros 7 meses terminados al 31 de Julio del año 2006.</a:t>
          </a:r>
          <a:endParaRPr lang="en-US" sz="2400" dirty="0" smtClean="0">
            <a:latin typeface="Times New Roman" pitchFamily="18" charset="0"/>
            <a:cs typeface="Times New Roman" pitchFamily="18" charset="0"/>
          </a:endParaRPr>
        </a:p>
        <a:p>
          <a:pPr algn="just"/>
          <a:endParaRPr lang="en-US" sz="1600" dirty="0">
            <a:solidFill>
              <a:schemeClr val="tx1"/>
            </a:solidFill>
            <a:latin typeface="Times New Roman" pitchFamily="18" charset="0"/>
            <a:cs typeface="Times New Roman" pitchFamily="18" charset="0"/>
          </a:endParaRPr>
        </a:p>
      </dgm:t>
    </dgm:pt>
    <dgm:pt modelId="{D5A422EB-E79F-4E76-B884-282B9A815D2C}" type="parTrans" cxnId="{EDB2E281-D917-4883-B510-28C2483B6393}">
      <dgm:prSet/>
      <dgm:spPr/>
      <dgm:t>
        <a:bodyPr/>
        <a:lstStyle/>
        <a:p>
          <a:endParaRPr lang="en-US">
            <a:solidFill>
              <a:schemeClr val="tx1"/>
            </a:solidFill>
          </a:endParaRPr>
        </a:p>
      </dgm:t>
    </dgm:pt>
    <dgm:pt modelId="{FCADAABE-4F46-4D4B-B77E-369BEDB273F8}" type="sibTrans" cxnId="{EDB2E281-D917-4883-B510-28C2483B6393}">
      <dgm:prSet/>
      <dgm:spPr/>
      <dgm:t>
        <a:bodyPr/>
        <a:lstStyle/>
        <a:p>
          <a:endParaRPr lang="en-US">
            <a:solidFill>
              <a:schemeClr val="tx1"/>
            </a:solidFill>
          </a:endParaRPr>
        </a:p>
      </dgm:t>
    </dgm:pt>
    <dgm:pt modelId="{3C7D4FEB-43B9-40DE-8773-ED19A16D194A}" type="pres">
      <dgm:prSet presAssocID="{03C7A93B-7247-4F0D-AD62-190C9F384F24}" presName="outerComposite" presStyleCnt="0">
        <dgm:presLayoutVars>
          <dgm:chMax val="5"/>
          <dgm:dir/>
          <dgm:resizeHandles val="exact"/>
        </dgm:presLayoutVars>
      </dgm:prSet>
      <dgm:spPr/>
      <dgm:t>
        <a:bodyPr/>
        <a:lstStyle/>
        <a:p>
          <a:endParaRPr lang="en-US"/>
        </a:p>
      </dgm:t>
    </dgm:pt>
    <dgm:pt modelId="{3FC9CA9B-7F18-442B-A719-8FEB49DEFE76}" type="pres">
      <dgm:prSet presAssocID="{03C7A93B-7247-4F0D-AD62-190C9F384F24}" presName="dummyMaxCanvas" presStyleCnt="0">
        <dgm:presLayoutVars/>
      </dgm:prSet>
      <dgm:spPr/>
    </dgm:pt>
    <dgm:pt modelId="{2BA63797-9E09-4ABF-A47E-B1EEEE83A6C2}" type="pres">
      <dgm:prSet presAssocID="{03C7A93B-7247-4F0D-AD62-190C9F384F24}" presName="ThreeNodes_1" presStyleLbl="node1" presStyleIdx="0" presStyleCnt="3" custScaleX="105883">
        <dgm:presLayoutVars>
          <dgm:bulletEnabled val="1"/>
        </dgm:presLayoutVars>
      </dgm:prSet>
      <dgm:spPr/>
      <dgm:t>
        <a:bodyPr/>
        <a:lstStyle/>
        <a:p>
          <a:endParaRPr lang="en-US"/>
        </a:p>
      </dgm:t>
    </dgm:pt>
    <dgm:pt modelId="{8EE8F13D-2C83-4565-9F23-AA6D2B5D84A4}" type="pres">
      <dgm:prSet presAssocID="{03C7A93B-7247-4F0D-AD62-190C9F384F24}" presName="ThreeNodes_2" presStyleLbl="node1" presStyleIdx="1" presStyleCnt="3">
        <dgm:presLayoutVars>
          <dgm:bulletEnabled val="1"/>
        </dgm:presLayoutVars>
      </dgm:prSet>
      <dgm:spPr/>
      <dgm:t>
        <a:bodyPr/>
        <a:lstStyle/>
        <a:p>
          <a:endParaRPr lang="en-US"/>
        </a:p>
      </dgm:t>
    </dgm:pt>
    <dgm:pt modelId="{C3FC9ABC-C1B5-4413-9386-2EB8BEC14927}" type="pres">
      <dgm:prSet presAssocID="{03C7A93B-7247-4F0D-AD62-190C9F384F24}" presName="ThreeNodes_3" presStyleLbl="node1" presStyleIdx="2" presStyleCnt="3">
        <dgm:presLayoutVars>
          <dgm:bulletEnabled val="1"/>
        </dgm:presLayoutVars>
      </dgm:prSet>
      <dgm:spPr/>
      <dgm:t>
        <a:bodyPr/>
        <a:lstStyle/>
        <a:p>
          <a:endParaRPr lang="en-US"/>
        </a:p>
      </dgm:t>
    </dgm:pt>
    <dgm:pt modelId="{55A1A2EC-FD81-4FCC-9996-7C4C0ADAE4B4}" type="pres">
      <dgm:prSet presAssocID="{03C7A93B-7247-4F0D-AD62-190C9F384F24}" presName="ThreeConn_1-2" presStyleLbl="fgAccFollowNode1" presStyleIdx="0" presStyleCnt="2" custLinFactY="91026" custLinFactNeighborX="64849" custLinFactNeighborY="100000">
        <dgm:presLayoutVars>
          <dgm:bulletEnabled val="1"/>
        </dgm:presLayoutVars>
      </dgm:prSet>
      <dgm:spPr/>
      <dgm:t>
        <a:bodyPr/>
        <a:lstStyle/>
        <a:p>
          <a:endParaRPr lang="en-US"/>
        </a:p>
      </dgm:t>
    </dgm:pt>
    <dgm:pt modelId="{943E691E-C61D-4621-9161-0A9F68F41747}" type="pres">
      <dgm:prSet presAssocID="{03C7A93B-7247-4F0D-AD62-190C9F384F24}" presName="ThreeConn_2-3" presStyleLbl="fgAccFollowNode1" presStyleIdx="1" presStyleCnt="2" custLinFactY="-84017" custLinFactNeighborX="-59723" custLinFactNeighborY="-100000">
        <dgm:presLayoutVars>
          <dgm:bulletEnabled val="1"/>
        </dgm:presLayoutVars>
      </dgm:prSet>
      <dgm:spPr/>
      <dgm:t>
        <a:bodyPr/>
        <a:lstStyle/>
        <a:p>
          <a:endParaRPr lang="en-US"/>
        </a:p>
      </dgm:t>
    </dgm:pt>
    <dgm:pt modelId="{CBB2A01C-F938-4C69-936E-5A6A3E0E8E6D}" type="pres">
      <dgm:prSet presAssocID="{03C7A93B-7247-4F0D-AD62-190C9F384F24}" presName="ThreeNodes_1_text" presStyleLbl="node1" presStyleIdx="2" presStyleCnt="3">
        <dgm:presLayoutVars>
          <dgm:bulletEnabled val="1"/>
        </dgm:presLayoutVars>
      </dgm:prSet>
      <dgm:spPr/>
      <dgm:t>
        <a:bodyPr/>
        <a:lstStyle/>
        <a:p>
          <a:endParaRPr lang="en-US"/>
        </a:p>
      </dgm:t>
    </dgm:pt>
    <dgm:pt modelId="{9B82AB1F-05D5-4D4F-96B0-6BD1D49AADFC}" type="pres">
      <dgm:prSet presAssocID="{03C7A93B-7247-4F0D-AD62-190C9F384F24}" presName="ThreeNodes_2_text" presStyleLbl="node1" presStyleIdx="2" presStyleCnt="3">
        <dgm:presLayoutVars>
          <dgm:bulletEnabled val="1"/>
        </dgm:presLayoutVars>
      </dgm:prSet>
      <dgm:spPr/>
      <dgm:t>
        <a:bodyPr/>
        <a:lstStyle/>
        <a:p>
          <a:endParaRPr lang="en-US"/>
        </a:p>
      </dgm:t>
    </dgm:pt>
    <dgm:pt modelId="{F9F52D4E-1697-459A-BCDA-9ECF6F848399}" type="pres">
      <dgm:prSet presAssocID="{03C7A93B-7247-4F0D-AD62-190C9F384F24}" presName="ThreeNodes_3_text" presStyleLbl="node1" presStyleIdx="2" presStyleCnt="3">
        <dgm:presLayoutVars>
          <dgm:bulletEnabled val="1"/>
        </dgm:presLayoutVars>
      </dgm:prSet>
      <dgm:spPr/>
      <dgm:t>
        <a:bodyPr/>
        <a:lstStyle/>
        <a:p>
          <a:endParaRPr lang="en-US"/>
        </a:p>
      </dgm:t>
    </dgm:pt>
  </dgm:ptLst>
  <dgm:cxnLst>
    <dgm:cxn modelId="{28AC81E5-7D52-421C-9DA5-010273C3D72A}" type="presOf" srcId="{D0A68106-7A16-48F3-978A-B7094BE16A40}" destId="{F9F52D4E-1697-459A-BCDA-9ECF6F848399}" srcOrd="1" destOrd="0" presId="urn:microsoft.com/office/officeart/2005/8/layout/vProcess5"/>
    <dgm:cxn modelId="{4E428912-A60E-491C-AAA7-5B06C6FBE403}" type="presOf" srcId="{76243861-50BE-4B75-ABD5-856528CB0D54}" destId="{9B82AB1F-05D5-4D4F-96B0-6BD1D49AADFC}" srcOrd="1" destOrd="0" presId="urn:microsoft.com/office/officeart/2005/8/layout/vProcess5"/>
    <dgm:cxn modelId="{3CF278C0-F38B-4324-A5E3-DE1CAC4919F5}" type="presOf" srcId="{5A7BC05A-12FA-4E08-9B5A-E1B76A06934C}" destId="{55A1A2EC-FD81-4FCC-9996-7C4C0ADAE4B4}" srcOrd="0" destOrd="0" presId="urn:microsoft.com/office/officeart/2005/8/layout/vProcess5"/>
    <dgm:cxn modelId="{3C3A977C-B838-4F35-B80F-F4A25165DA4D}" type="presOf" srcId="{1180124F-550E-41F7-A3B3-A61D716C5E17}" destId="{CBB2A01C-F938-4C69-936E-5A6A3E0E8E6D}" srcOrd="1" destOrd="0" presId="urn:microsoft.com/office/officeart/2005/8/layout/vProcess5"/>
    <dgm:cxn modelId="{24CC2BDC-6D95-41B3-8BFD-78CC1C5328CA}" srcId="{03C7A93B-7247-4F0D-AD62-190C9F384F24}" destId="{76243861-50BE-4B75-ABD5-856528CB0D54}" srcOrd="1" destOrd="0" parTransId="{D59C9977-999F-4149-8DCE-976D9B7D45C9}" sibTransId="{DE4EE7C8-B502-4594-8279-6415BCEDACA1}"/>
    <dgm:cxn modelId="{EEAD6180-CB7B-40AB-8E5E-84874DBCAC32}" srcId="{03C7A93B-7247-4F0D-AD62-190C9F384F24}" destId="{1180124F-550E-41F7-A3B3-A61D716C5E17}" srcOrd="0" destOrd="0" parTransId="{1D84C5F0-804A-45FA-B956-68B9AA1C8601}" sibTransId="{5A7BC05A-12FA-4E08-9B5A-E1B76A06934C}"/>
    <dgm:cxn modelId="{8FE5E41F-0B8E-4ECE-AA46-0F24008A5814}" type="presOf" srcId="{76243861-50BE-4B75-ABD5-856528CB0D54}" destId="{8EE8F13D-2C83-4565-9F23-AA6D2B5D84A4}" srcOrd="0" destOrd="0" presId="urn:microsoft.com/office/officeart/2005/8/layout/vProcess5"/>
    <dgm:cxn modelId="{3E44B49D-BEA4-413E-9839-B7F7CAC80CF0}" type="presOf" srcId="{03C7A93B-7247-4F0D-AD62-190C9F384F24}" destId="{3C7D4FEB-43B9-40DE-8773-ED19A16D194A}" srcOrd="0" destOrd="0" presId="urn:microsoft.com/office/officeart/2005/8/layout/vProcess5"/>
    <dgm:cxn modelId="{D8AA1880-4FFE-473F-903E-9E3D0E65DFD5}" type="presOf" srcId="{1180124F-550E-41F7-A3B3-A61D716C5E17}" destId="{2BA63797-9E09-4ABF-A47E-B1EEEE83A6C2}" srcOrd="0" destOrd="0" presId="urn:microsoft.com/office/officeart/2005/8/layout/vProcess5"/>
    <dgm:cxn modelId="{C1C1F63D-D0CE-4FF3-9DFD-1E17E03EFED5}" type="presOf" srcId="{DE4EE7C8-B502-4594-8279-6415BCEDACA1}" destId="{943E691E-C61D-4621-9161-0A9F68F41747}" srcOrd="0" destOrd="0" presId="urn:microsoft.com/office/officeart/2005/8/layout/vProcess5"/>
    <dgm:cxn modelId="{EDB2E281-D917-4883-B510-28C2483B6393}" srcId="{03C7A93B-7247-4F0D-AD62-190C9F384F24}" destId="{D0A68106-7A16-48F3-978A-B7094BE16A40}" srcOrd="2" destOrd="0" parTransId="{D5A422EB-E79F-4E76-B884-282B9A815D2C}" sibTransId="{FCADAABE-4F46-4D4B-B77E-369BEDB273F8}"/>
    <dgm:cxn modelId="{E662045E-DB21-4B7B-A27C-44CA9DE41851}" type="presOf" srcId="{D0A68106-7A16-48F3-978A-B7094BE16A40}" destId="{C3FC9ABC-C1B5-4413-9386-2EB8BEC14927}" srcOrd="0" destOrd="0" presId="urn:microsoft.com/office/officeart/2005/8/layout/vProcess5"/>
    <dgm:cxn modelId="{8782DD60-EEAE-49A1-A4B8-4903B06D867C}" type="presParOf" srcId="{3C7D4FEB-43B9-40DE-8773-ED19A16D194A}" destId="{3FC9CA9B-7F18-442B-A719-8FEB49DEFE76}" srcOrd="0" destOrd="0" presId="urn:microsoft.com/office/officeart/2005/8/layout/vProcess5"/>
    <dgm:cxn modelId="{11063F2E-991F-4264-A21B-42056754B4A9}" type="presParOf" srcId="{3C7D4FEB-43B9-40DE-8773-ED19A16D194A}" destId="{2BA63797-9E09-4ABF-A47E-B1EEEE83A6C2}" srcOrd="1" destOrd="0" presId="urn:microsoft.com/office/officeart/2005/8/layout/vProcess5"/>
    <dgm:cxn modelId="{09B2CEF0-D6B4-4712-A9DC-DEC3779B10E8}" type="presParOf" srcId="{3C7D4FEB-43B9-40DE-8773-ED19A16D194A}" destId="{8EE8F13D-2C83-4565-9F23-AA6D2B5D84A4}" srcOrd="2" destOrd="0" presId="urn:microsoft.com/office/officeart/2005/8/layout/vProcess5"/>
    <dgm:cxn modelId="{0451FA8D-1FB0-4789-9C05-DF64C2BE072B}" type="presParOf" srcId="{3C7D4FEB-43B9-40DE-8773-ED19A16D194A}" destId="{C3FC9ABC-C1B5-4413-9386-2EB8BEC14927}" srcOrd="3" destOrd="0" presId="urn:microsoft.com/office/officeart/2005/8/layout/vProcess5"/>
    <dgm:cxn modelId="{24EAB871-33C6-4491-970C-E7FA039B8B72}" type="presParOf" srcId="{3C7D4FEB-43B9-40DE-8773-ED19A16D194A}" destId="{55A1A2EC-FD81-4FCC-9996-7C4C0ADAE4B4}" srcOrd="4" destOrd="0" presId="urn:microsoft.com/office/officeart/2005/8/layout/vProcess5"/>
    <dgm:cxn modelId="{626CDBBA-E928-4AB6-9527-FCA0888439A0}" type="presParOf" srcId="{3C7D4FEB-43B9-40DE-8773-ED19A16D194A}" destId="{943E691E-C61D-4621-9161-0A9F68F41747}" srcOrd="5" destOrd="0" presId="urn:microsoft.com/office/officeart/2005/8/layout/vProcess5"/>
    <dgm:cxn modelId="{8A8E724C-20E2-44DE-9D40-5D142D6DA4D8}" type="presParOf" srcId="{3C7D4FEB-43B9-40DE-8773-ED19A16D194A}" destId="{CBB2A01C-F938-4C69-936E-5A6A3E0E8E6D}" srcOrd="6" destOrd="0" presId="urn:microsoft.com/office/officeart/2005/8/layout/vProcess5"/>
    <dgm:cxn modelId="{3A325D78-D154-4C95-B40E-3586B519318B}" type="presParOf" srcId="{3C7D4FEB-43B9-40DE-8773-ED19A16D194A}" destId="{9B82AB1F-05D5-4D4F-96B0-6BD1D49AADFC}" srcOrd="7" destOrd="0" presId="urn:microsoft.com/office/officeart/2005/8/layout/vProcess5"/>
    <dgm:cxn modelId="{32195D2F-C93C-46FE-890F-FCB055058394}" type="presParOf" srcId="{3C7D4FEB-43B9-40DE-8773-ED19A16D194A}" destId="{F9F52D4E-1697-459A-BCDA-9ECF6F848399}" srcOrd="8" destOrd="0" presId="urn:microsoft.com/office/officeart/2005/8/layout/vProcess5"/>
  </dgm:cxnLst>
  <dgm:bg/>
  <dgm:whole/>
  <dgm:extLst>
    <a:ext uri="http://schemas.microsoft.com/office/drawing/2008/diagram"/>
  </dgm:extLst>
</dgm:dataModel>
</file>

<file path=ppt/diagrams/data12.xml><?xml version="1.0" encoding="utf-8"?>
<dgm:dataModel xmlns:dgm="http://schemas.openxmlformats.org/drawingml/2006/diagram" xmlns:a="http://schemas.openxmlformats.org/drawingml/2006/main">
  <dgm:ptLst>
    <dgm:pt modelId="{2C6B6056-E7E2-43F6-AD83-5F6D7A79EC6C}" type="doc">
      <dgm:prSet loTypeId="urn:microsoft.com/office/officeart/2005/8/layout/vList3" loCatId="list" qsTypeId="urn:microsoft.com/office/officeart/2005/8/quickstyle/simple1" qsCatId="simple" csTypeId="urn:microsoft.com/office/officeart/2005/8/colors/accent1_2" csCatId="accent1" phldr="1"/>
      <dgm:spPr/>
    </dgm:pt>
    <dgm:pt modelId="{A03698AE-BB94-49B2-B168-407450E6CF04}">
      <dgm:prSet phldrT="[Texto]">
        <dgm:style>
          <a:lnRef idx="1">
            <a:schemeClr val="dk1"/>
          </a:lnRef>
          <a:fillRef idx="2">
            <a:schemeClr val="dk1"/>
          </a:fillRef>
          <a:effectRef idx="1">
            <a:schemeClr val="dk1"/>
          </a:effectRef>
          <a:fontRef idx="minor">
            <a:schemeClr val="dk1"/>
          </a:fontRef>
        </dgm:style>
      </dgm:prSet>
      <dgm:spPr>
        <a:gradFill flip="none" rotWithShape="0">
          <a:gsLst>
            <a:gs pos="0">
              <a:schemeClr val="dk1">
                <a:tint val="15000"/>
                <a:satMod val="250000"/>
              </a:schemeClr>
            </a:gs>
            <a:gs pos="49000">
              <a:schemeClr val="dk1">
                <a:tint val="50000"/>
                <a:satMod val="200000"/>
              </a:schemeClr>
            </a:gs>
            <a:gs pos="49100">
              <a:schemeClr val="dk1">
                <a:tint val="64000"/>
                <a:satMod val="160000"/>
              </a:schemeClr>
            </a:gs>
            <a:gs pos="92000">
              <a:schemeClr val="dk1">
                <a:tint val="50000"/>
                <a:satMod val="200000"/>
              </a:schemeClr>
            </a:gs>
            <a:gs pos="100000">
              <a:schemeClr val="dk1">
                <a:tint val="43000"/>
                <a:satMod val="190000"/>
              </a:schemeClr>
            </a:gs>
          </a:gsLst>
          <a:path path="circle">
            <a:fillToRect l="50000" t="50000" r="50000" b="50000"/>
          </a:path>
          <a:tileRect/>
        </a:gradFill>
      </dgm:spPr>
      <dgm:t>
        <a:bodyPr/>
        <a:lstStyle/>
        <a:p>
          <a:r>
            <a:rPr lang="es-ES" dirty="0" smtClean="0">
              <a:solidFill>
                <a:schemeClr val="tx1"/>
              </a:solidFill>
            </a:rPr>
            <a:t>El Estado exonera de pago a los escenarios deportivos y a las personas de la tercera edad.</a:t>
          </a:r>
          <a:endParaRPr lang="en-US" dirty="0">
            <a:solidFill>
              <a:schemeClr val="tx1"/>
            </a:solidFill>
          </a:endParaRPr>
        </a:p>
      </dgm:t>
    </dgm:pt>
    <dgm:pt modelId="{F2C2169E-E694-432A-808D-8740AF8172AF}" type="parTrans" cxnId="{9BFA9CF0-C423-4C33-8183-DD219965C7EE}">
      <dgm:prSet/>
      <dgm:spPr/>
      <dgm:t>
        <a:bodyPr/>
        <a:lstStyle/>
        <a:p>
          <a:endParaRPr lang="en-US">
            <a:solidFill>
              <a:schemeClr val="tx1"/>
            </a:solidFill>
          </a:endParaRPr>
        </a:p>
      </dgm:t>
    </dgm:pt>
    <dgm:pt modelId="{3C812FA7-F185-4A79-81E9-AF2875856442}" type="sibTrans" cxnId="{9BFA9CF0-C423-4C33-8183-DD219965C7EE}">
      <dgm:prSet/>
      <dgm:spPr/>
      <dgm:t>
        <a:bodyPr/>
        <a:lstStyle/>
        <a:p>
          <a:endParaRPr lang="en-US">
            <a:solidFill>
              <a:schemeClr val="tx1"/>
            </a:solidFill>
          </a:endParaRPr>
        </a:p>
      </dgm:t>
    </dgm:pt>
    <dgm:pt modelId="{9FD693A9-5054-4D0C-BF24-FFFED9232690}">
      <dgm:prSet phldrT="[Texto]">
        <dgm:style>
          <a:lnRef idx="1">
            <a:schemeClr val="dk1"/>
          </a:lnRef>
          <a:fillRef idx="2">
            <a:schemeClr val="dk1"/>
          </a:fillRef>
          <a:effectRef idx="1">
            <a:schemeClr val="dk1"/>
          </a:effectRef>
          <a:fontRef idx="minor">
            <a:schemeClr val="dk1"/>
          </a:fontRef>
        </dgm:style>
      </dgm:prSet>
      <dgm:spPr>
        <a:gradFill flip="none" rotWithShape="0">
          <a:gsLst>
            <a:gs pos="0">
              <a:schemeClr val="dk1">
                <a:tint val="15000"/>
                <a:satMod val="250000"/>
              </a:schemeClr>
            </a:gs>
            <a:gs pos="49000">
              <a:schemeClr val="dk1">
                <a:tint val="50000"/>
                <a:satMod val="200000"/>
              </a:schemeClr>
            </a:gs>
            <a:gs pos="49100">
              <a:schemeClr val="dk1">
                <a:tint val="64000"/>
                <a:satMod val="160000"/>
              </a:schemeClr>
            </a:gs>
            <a:gs pos="92000">
              <a:schemeClr val="dk1">
                <a:tint val="50000"/>
                <a:satMod val="200000"/>
              </a:schemeClr>
            </a:gs>
            <a:gs pos="100000">
              <a:schemeClr val="dk1">
                <a:tint val="43000"/>
                <a:satMod val="190000"/>
              </a:schemeClr>
            </a:gs>
          </a:gsLst>
          <a:path path="circle">
            <a:fillToRect l="50000" t="50000" r="50000" b="50000"/>
          </a:path>
          <a:tileRect/>
        </a:gradFill>
      </dgm:spPr>
      <dgm:t>
        <a:bodyPr/>
        <a:lstStyle/>
        <a:p>
          <a:r>
            <a:rPr lang="es-EC" dirty="0" smtClean="0">
              <a:solidFill>
                <a:schemeClr val="tx1"/>
              </a:solidFill>
            </a:rPr>
            <a:t>Esta decisión, provoca que RED ELÉCTRICA CORPORACIÓN sufra esa insuficiencia en el pago. El Estado no transfiere a REC los montos de dinero que el decidió exonerar, por lo que estos valores registrados en las Cuentas por Cobrar se encuentran pendientes de cobro e inflan la cartera lo cual afecta a la liquidez de la Corporación. </a:t>
          </a:r>
          <a:endParaRPr lang="en-US" dirty="0">
            <a:solidFill>
              <a:schemeClr val="tx1"/>
            </a:solidFill>
          </a:endParaRPr>
        </a:p>
      </dgm:t>
    </dgm:pt>
    <dgm:pt modelId="{F4B4E2FD-DDCD-4CB7-8114-D26913FDFF3F}" type="parTrans" cxnId="{071F2BF9-2B57-429B-BA68-038E0C6795AF}">
      <dgm:prSet/>
      <dgm:spPr/>
      <dgm:t>
        <a:bodyPr/>
        <a:lstStyle/>
        <a:p>
          <a:endParaRPr lang="en-US">
            <a:solidFill>
              <a:schemeClr val="tx1"/>
            </a:solidFill>
          </a:endParaRPr>
        </a:p>
      </dgm:t>
    </dgm:pt>
    <dgm:pt modelId="{10D907EA-270B-422B-8E4E-106C22AAEA55}" type="sibTrans" cxnId="{071F2BF9-2B57-429B-BA68-038E0C6795AF}">
      <dgm:prSet/>
      <dgm:spPr/>
      <dgm:t>
        <a:bodyPr/>
        <a:lstStyle/>
        <a:p>
          <a:endParaRPr lang="en-US">
            <a:solidFill>
              <a:schemeClr val="tx1"/>
            </a:solidFill>
          </a:endParaRPr>
        </a:p>
      </dgm:t>
    </dgm:pt>
    <dgm:pt modelId="{00CAFACB-F282-4EA5-903E-7451784B10DA}">
      <dgm:prSet phldrT="[Texto]">
        <dgm:style>
          <a:lnRef idx="1">
            <a:schemeClr val="dk1"/>
          </a:lnRef>
          <a:fillRef idx="2">
            <a:schemeClr val="dk1"/>
          </a:fillRef>
          <a:effectRef idx="1">
            <a:schemeClr val="dk1"/>
          </a:effectRef>
          <a:fontRef idx="minor">
            <a:schemeClr val="dk1"/>
          </a:fontRef>
        </dgm:style>
      </dgm:prSet>
      <dgm:spPr>
        <a:gradFill flip="none" rotWithShape="0">
          <a:gsLst>
            <a:gs pos="0">
              <a:schemeClr val="dk1">
                <a:tint val="15000"/>
                <a:satMod val="250000"/>
              </a:schemeClr>
            </a:gs>
            <a:gs pos="49000">
              <a:schemeClr val="dk1">
                <a:tint val="50000"/>
                <a:satMod val="200000"/>
              </a:schemeClr>
            </a:gs>
            <a:gs pos="49100">
              <a:schemeClr val="dk1">
                <a:tint val="64000"/>
                <a:satMod val="160000"/>
              </a:schemeClr>
            </a:gs>
            <a:gs pos="92000">
              <a:schemeClr val="dk1">
                <a:tint val="50000"/>
                <a:satMod val="200000"/>
              </a:schemeClr>
            </a:gs>
            <a:gs pos="100000">
              <a:schemeClr val="dk1">
                <a:tint val="43000"/>
                <a:satMod val="190000"/>
              </a:schemeClr>
            </a:gs>
          </a:gsLst>
          <a:path path="circle">
            <a:fillToRect l="50000" t="50000" r="50000" b="50000"/>
          </a:path>
          <a:tileRect/>
        </a:gradFill>
      </dgm:spPr>
      <dgm:t>
        <a:bodyPr/>
        <a:lstStyle/>
        <a:p>
          <a:r>
            <a:rPr lang="es-EC" dirty="0" smtClean="0">
              <a:solidFill>
                <a:schemeClr val="tx1"/>
              </a:solidFill>
            </a:rPr>
            <a:t>Se realizó una revisión previa sobre las Cuentas por Cobrar a Escenarios Deportivos y Personas de la tercera edad cuyos valores  no fueron cuantificados debido a una limitación en el alcance.</a:t>
          </a:r>
          <a:endParaRPr lang="en-US" dirty="0">
            <a:solidFill>
              <a:schemeClr val="tx1"/>
            </a:solidFill>
          </a:endParaRPr>
        </a:p>
      </dgm:t>
    </dgm:pt>
    <dgm:pt modelId="{939856E3-7225-4B0F-BFCD-CF0C4803CA19}" type="parTrans" cxnId="{EFE42E6F-ABD9-4C66-B2B3-1E341DB731D0}">
      <dgm:prSet/>
      <dgm:spPr/>
      <dgm:t>
        <a:bodyPr/>
        <a:lstStyle/>
        <a:p>
          <a:endParaRPr lang="en-US">
            <a:solidFill>
              <a:schemeClr val="tx1"/>
            </a:solidFill>
          </a:endParaRPr>
        </a:p>
      </dgm:t>
    </dgm:pt>
    <dgm:pt modelId="{E9D2E871-BDDF-4ADA-8653-6663CE170B90}" type="sibTrans" cxnId="{EFE42E6F-ABD9-4C66-B2B3-1E341DB731D0}">
      <dgm:prSet/>
      <dgm:spPr/>
      <dgm:t>
        <a:bodyPr/>
        <a:lstStyle/>
        <a:p>
          <a:endParaRPr lang="en-US">
            <a:solidFill>
              <a:schemeClr val="tx1"/>
            </a:solidFill>
          </a:endParaRPr>
        </a:p>
      </dgm:t>
    </dgm:pt>
    <dgm:pt modelId="{442F3912-4CC2-4F53-9789-F4C1F39A4080}" type="pres">
      <dgm:prSet presAssocID="{2C6B6056-E7E2-43F6-AD83-5F6D7A79EC6C}" presName="linearFlow" presStyleCnt="0">
        <dgm:presLayoutVars>
          <dgm:dir/>
          <dgm:resizeHandles val="exact"/>
        </dgm:presLayoutVars>
      </dgm:prSet>
      <dgm:spPr/>
    </dgm:pt>
    <dgm:pt modelId="{EC3BECDA-8F9E-4F05-9E49-EF492D813FA7}" type="pres">
      <dgm:prSet presAssocID="{A03698AE-BB94-49B2-B168-407450E6CF04}" presName="composite" presStyleCnt="0"/>
      <dgm:spPr/>
    </dgm:pt>
    <dgm:pt modelId="{188CC172-F148-48F9-87E8-D521A84225C8}" type="pres">
      <dgm:prSet presAssocID="{A03698AE-BB94-49B2-B168-407450E6CF04}" presName="imgShp" presStyleLbl="fgImgPlace1" presStyleIdx="0" presStyleCnt="3"/>
      <dgm:spPr>
        <a:blipFill rotWithShape="0">
          <a:blip xmlns:r="http://schemas.openxmlformats.org/officeDocument/2006/relationships" r:embed="rId1"/>
          <a:stretch>
            <a:fillRect/>
          </a:stretch>
        </a:blipFill>
      </dgm:spPr>
    </dgm:pt>
    <dgm:pt modelId="{91D7D458-9AD7-4295-841D-742D1A4D0E99}" type="pres">
      <dgm:prSet presAssocID="{A03698AE-BB94-49B2-B168-407450E6CF04}" presName="txShp" presStyleLbl="node1" presStyleIdx="0" presStyleCnt="3">
        <dgm:presLayoutVars>
          <dgm:bulletEnabled val="1"/>
        </dgm:presLayoutVars>
      </dgm:prSet>
      <dgm:spPr/>
      <dgm:t>
        <a:bodyPr/>
        <a:lstStyle/>
        <a:p>
          <a:endParaRPr lang="en-US"/>
        </a:p>
      </dgm:t>
    </dgm:pt>
    <dgm:pt modelId="{2AFE812A-7F1F-4A01-BCCC-967E1FCFBEBF}" type="pres">
      <dgm:prSet presAssocID="{3C812FA7-F185-4A79-81E9-AF2875856442}" presName="spacing" presStyleCnt="0"/>
      <dgm:spPr/>
    </dgm:pt>
    <dgm:pt modelId="{A7966437-C857-4D29-9A06-5C402A3ECC3C}" type="pres">
      <dgm:prSet presAssocID="{9FD693A9-5054-4D0C-BF24-FFFED9232690}" presName="composite" presStyleCnt="0"/>
      <dgm:spPr/>
    </dgm:pt>
    <dgm:pt modelId="{1474DE42-B989-42C4-9410-8FFA03523BF2}" type="pres">
      <dgm:prSet presAssocID="{9FD693A9-5054-4D0C-BF24-FFFED9232690}" presName="imgShp" presStyleLbl="fgImgPlace1" presStyleIdx="1" presStyleCnt="3"/>
      <dgm:spPr>
        <a:blipFill rotWithShape="0">
          <a:blip xmlns:r="http://schemas.openxmlformats.org/officeDocument/2006/relationships" r:embed="rId2"/>
          <a:stretch>
            <a:fillRect/>
          </a:stretch>
        </a:blipFill>
      </dgm:spPr>
    </dgm:pt>
    <dgm:pt modelId="{CA224718-E078-437E-9B51-DBF3EA9365A6}" type="pres">
      <dgm:prSet presAssocID="{9FD693A9-5054-4D0C-BF24-FFFED9232690}" presName="txShp" presStyleLbl="node1" presStyleIdx="1" presStyleCnt="3">
        <dgm:presLayoutVars>
          <dgm:bulletEnabled val="1"/>
        </dgm:presLayoutVars>
      </dgm:prSet>
      <dgm:spPr/>
      <dgm:t>
        <a:bodyPr/>
        <a:lstStyle/>
        <a:p>
          <a:endParaRPr lang="en-US"/>
        </a:p>
      </dgm:t>
    </dgm:pt>
    <dgm:pt modelId="{5322AD46-2C76-4D96-BAA6-2428AC5987D5}" type="pres">
      <dgm:prSet presAssocID="{10D907EA-270B-422B-8E4E-106C22AAEA55}" presName="spacing" presStyleCnt="0"/>
      <dgm:spPr/>
    </dgm:pt>
    <dgm:pt modelId="{D51C703A-9512-4B09-93CD-0852AB757243}" type="pres">
      <dgm:prSet presAssocID="{00CAFACB-F282-4EA5-903E-7451784B10DA}" presName="composite" presStyleCnt="0"/>
      <dgm:spPr/>
    </dgm:pt>
    <dgm:pt modelId="{53C35BEB-6862-468E-870A-FEA2641E6BC8}" type="pres">
      <dgm:prSet presAssocID="{00CAFACB-F282-4EA5-903E-7451784B10DA}" presName="imgShp" presStyleLbl="fgImgPlace1" presStyleIdx="2" presStyleCnt="3" custLinFactNeighborX="-16153" custLinFactNeighborY="-7661"/>
      <dgm:spPr>
        <a:prstGeom prst="flowChartConnector">
          <a:avLst/>
        </a:prstGeom>
        <a:blipFill rotWithShape="0">
          <a:blip xmlns:r="http://schemas.openxmlformats.org/officeDocument/2006/relationships" r:embed="rId3"/>
          <a:stretch>
            <a:fillRect/>
          </a:stretch>
        </a:blipFill>
      </dgm:spPr>
    </dgm:pt>
    <dgm:pt modelId="{201BBC34-25AB-40C2-AF4B-CE143AA46F34}" type="pres">
      <dgm:prSet presAssocID="{00CAFACB-F282-4EA5-903E-7451784B10DA}" presName="txShp" presStyleLbl="node1" presStyleIdx="2" presStyleCnt="3">
        <dgm:presLayoutVars>
          <dgm:bulletEnabled val="1"/>
        </dgm:presLayoutVars>
      </dgm:prSet>
      <dgm:spPr/>
      <dgm:t>
        <a:bodyPr/>
        <a:lstStyle/>
        <a:p>
          <a:endParaRPr lang="en-US"/>
        </a:p>
      </dgm:t>
    </dgm:pt>
  </dgm:ptLst>
  <dgm:cxnLst>
    <dgm:cxn modelId="{8359723D-956D-44A5-B63C-5F3683B5B2D3}" type="presOf" srcId="{00CAFACB-F282-4EA5-903E-7451784B10DA}" destId="{201BBC34-25AB-40C2-AF4B-CE143AA46F34}" srcOrd="0" destOrd="0" presId="urn:microsoft.com/office/officeart/2005/8/layout/vList3"/>
    <dgm:cxn modelId="{C4301AA6-3CE2-455B-A841-7646BC1F9D3A}" type="presOf" srcId="{9FD693A9-5054-4D0C-BF24-FFFED9232690}" destId="{CA224718-E078-437E-9B51-DBF3EA9365A6}" srcOrd="0" destOrd="0" presId="urn:microsoft.com/office/officeart/2005/8/layout/vList3"/>
    <dgm:cxn modelId="{9BFA9CF0-C423-4C33-8183-DD219965C7EE}" srcId="{2C6B6056-E7E2-43F6-AD83-5F6D7A79EC6C}" destId="{A03698AE-BB94-49B2-B168-407450E6CF04}" srcOrd="0" destOrd="0" parTransId="{F2C2169E-E694-432A-808D-8740AF8172AF}" sibTransId="{3C812FA7-F185-4A79-81E9-AF2875856442}"/>
    <dgm:cxn modelId="{96289D64-3BB8-4F4E-9853-05447927162D}" type="presOf" srcId="{2C6B6056-E7E2-43F6-AD83-5F6D7A79EC6C}" destId="{442F3912-4CC2-4F53-9789-F4C1F39A4080}" srcOrd="0" destOrd="0" presId="urn:microsoft.com/office/officeart/2005/8/layout/vList3"/>
    <dgm:cxn modelId="{EFE42E6F-ABD9-4C66-B2B3-1E341DB731D0}" srcId="{2C6B6056-E7E2-43F6-AD83-5F6D7A79EC6C}" destId="{00CAFACB-F282-4EA5-903E-7451784B10DA}" srcOrd="2" destOrd="0" parTransId="{939856E3-7225-4B0F-BFCD-CF0C4803CA19}" sibTransId="{E9D2E871-BDDF-4ADA-8653-6663CE170B90}"/>
    <dgm:cxn modelId="{49DD0EDF-F005-4B98-82D0-9DDECB6055E4}" type="presOf" srcId="{A03698AE-BB94-49B2-B168-407450E6CF04}" destId="{91D7D458-9AD7-4295-841D-742D1A4D0E99}" srcOrd="0" destOrd="0" presId="urn:microsoft.com/office/officeart/2005/8/layout/vList3"/>
    <dgm:cxn modelId="{071F2BF9-2B57-429B-BA68-038E0C6795AF}" srcId="{2C6B6056-E7E2-43F6-AD83-5F6D7A79EC6C}" destId="{9FD693A9-5054-4D0C-BF24-FFFED9232690}" srcOrd="1" destOrd="0" parTransId="{F4B4E2FD-DDCD-4CB7-8114-D26913FDFF3F}" sibTransId="{10D907EA-270B-422B-8E4E-106C22AAEA55}"/>
    <dgm:cxn modelId="{0BAB1F18-60B0-4E37-AF52-45EFCC4B578C}" type="presParOf" srcId="{442F3912-4CC2-4F53-9789-F4C1F39A4080}" destId="{EC3BECDA-8F9E-4F05-9E49-EF492D813FA7}" srcOrd="0" destOrd="0" presId="urn:microsoft.com/office/officeart/2005/8/layout/vList3"/>
    <dgm:cxn modelId="{141A6B7C-D6CA-4F3F-AC3D-497C100EAF5B}" type="presParOf" srcId="{EC3BECDA-8F9E-4F05-9E49-EF492D813FA7}" destId="{188CC172-F148-48F9-87E8-D521A84225C8}" srcOrd="0" destOrd="0" presId="urn:microsoft.com/office/officeart/2005/8/layout/vList3"/>
    <dgm:cxn modelId="{EB97D7FC-700A-4394-A573-584E602098F4}" type="presParOf" srcId="{EC3BECDA-8F9E-4F05-9E49-EF492D813FA7}" destId="{91D7D458-9AD7-4295-841D-742D1A4D0E99}" srcOrd="1" destOrd="0" presId="urn:microsoft.com/office/officeart/2005/8/layout/vList3"/>
    <dgm:cxn modelId="{8FF63DEF-3D0D-4B76-9D27-0E3944906355}" type="presParOf" srcId="{442F3912-4CC2-4F53-9789-F4C1F39A4080}" destId="{2AFE812A-7F1F-4A01-BCCC-967E1FCFBEBF}" srcOrd="1" destOrd="0" presId="urn:microsoft.com/office/officeart/2005/8/layout/vList3"/>
    <dgm:cxn modelId="{75C1C7FA-C9BB-43A2-ACA5-3916776EAA45}" type="presParOf" srcId="{442F3912-4CC2-4F53-9789-F4C1F39A4080}" destId="{A7966437-C857-4D29-9A06-5C402A3ECC3C}" srcOrd="2" destOrd="0" presId="urn:microsoft.com/office/officeart/2005/8/layout/vList3"/>
    <dgm:cxn modelId="{177F21C4-0999-46E9-A92D-FE36943457A4}" type="presParOf" srcId="{A7966437-C857-4D29-9A06-5C402A3ECC3C}" destId="{1474DE42-B989-42C4-9410-8FFA03523BF2}" srcOrd="0" destOrd="0" presId="urn:microsoft.com/office/officeart/2005/8/layout/vList3"/>
    <dgm:cxn modelId="{FF75A538-4EF6-4314-8B2A-4C75E61C1320}" type="presParOf" srcId="{A7966437-C857-4D29-9A06-5C402A3ECC3C}" destId="{CA224718-E078-437E-9B51-DBF3EA9365A6}" srcOrd="1" destOrd="0" presId="urn:microsoft.com/office/officeart/2005/8/layout/vList3"/>
    <dgm:cxn modelId="{B20284CC-3AEA-4EBB-BA75-D006B10C2E3E}" type="presParOf" srcId="{442F3912-4CC2-4F53-9789-F4C1F39A4080}" destId="{5322AD46-2C76-4D96-BAA6-2428AC5987D5}" srcOrd="3" destOrd="0" presId="urn:microsoft.com/office/officeart/2005/8/layout/vList3"/>
    <dgm:cxn modelId="{F14EB29F-2A6A-4FED-8B76-382CFE1EFB8F}" type="presParOf" srcId="{442F3912-4CC2-4F53-9789-F4C1F39A4080}" destId="{D51C703A-9512-4B09-93CD-0852AB757243}" srcOrd="4" destOrd="0" presId="urn:microsoft.com/office/officeart/2005/8/layout/vList3"/>
    <dgm:cxn modelId="{2285EC23-1B0B-4561-A742-E32AFD278C29}" type="presParOf" srcId="{D51C703A-9512-4B09-93CD-0852AB757243}" destId="{53C35BEB-6862-468E-870A-FEA2641E6BC8}" srcOrd="0" destOrd="0" presId="urn:microsoft.com/office/officeart/2005/8/layout/vList3"/>
    <dgm:cxn modelId="{1E83DFA6-67E6-4917-BE50-97B33EDACB8E}" type="presParOf" srcId="{D51C703A-9512-4B09-93CD-0852AB757243}" destId="{201BBC34-25AB-40C2-AF4B-CE143AA46F34}" srcOrd="1" destOrd="0" presId="urn:microsoft.com/office/officeart/2005/8/layout/vList3"/>
  </dgm:cxnLst>
  <dgm:bg>
    <a:noFill/>
  </dgm:bg>
  <dgm:whole/>
  <dgm:extLst>
    <a:ext uri="http://schemas.microsoft.com/office/drawing/2008/diagram"/>
  </dgm:extLst>
</dgm:dataModel>
</file>

<file path=ppt/diagrams/data13.xml><?xml version="1.0" encoding="utf-8"?>
<dgm:dataModel xmlns:dgm="http://schemas.openxmlformats.org/drawingml/2006/diagram" xmlns:a="http://schemas.openxmlformats.org/drawingml/2006/main">
  <dgm:ptLst>
    <dgm:pt modelId="{F70226FC-8CC7-4096-A1BC-E451B3FA2637}" type="doc">
      <dgm:prSet loTypeId="urn:microsoft.com/office/officeart/2005/8/layout/hList7" loCatId="relationship" qsTypeId="urn:microsoft.com/office/officeart/2005/8/quickstyle/simple1" qsCatId="simple" csTypeId="urn:microsoft.com/office/officeart/2005/8/colors/accent1_2" csCatId="accent1" phldr="1"/>
      <dgm:spPr/>
    </dgm:pt>
    <dgm:pt modelId="{DDF4EACE-EB2D-463A-881A-8245C91199FC}">
      <dgm:prSet phldrT="[Texto]" custT="1"/>
      <dgm:spPr>
        <a:gradFill flip="none" rotWithShape="0">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l="50000" t="50000" r="50000" b="50000"/>
          </a:path>
          <a:tileRect/>
        </a:gradFill>
      </dgm:spPr>
      <dgm:t>
        <a:bodyPr/>
        <a:lstStyle/>
        <a:p>
          <a:pPr algn="ctr"/>
          <a:endParaRPr lang="es-ES" sz="1600" dirty="0" smtClean="0">
            <a:solidFill>
              <a:schemeClr val="tx1"/>
            </a:solidFill>
            <a:latin typeface="Times New Roman" pitchFamily="18" charset="0"/>
            <a:cs typeface="Times New Roman" pitchFamily="18" charset="0"/>
          </a:endParaRPr>
        </a:p>
        <a:p>
          <a:pPr algn="ctr"/>
          <a:r>
            <a:rPr lang="es-ES" sz="1800" dirty="0" smtClean="0">
              <a:solidFill>
                <a:schemeClr val="tx1"/>
              </a:solidFill>
              <a:latin typeface="Times New Roman" pitchFamily="18" charset="0"/>
              <a:cs typeface="Times New Roman" pitchFamily="18" charset="0"/>
            </a:rPr>
            <a:t>RED ELÉCTRICA CORPORACIÓN no cuenta con políticas estables de cobro de las deudas y cuentas vencidas de los clientes.</a:t>
          </a:r>
          <a:endParaRPr lang="en-US" sz="1800" dirty="0">
            <a:solidFill>
              <a:schemeClr val="tx1"/>
            </a:solidFill>
            <a:latin typeface="Times New Roman" pitchFamily="18" charset="0"/>
            <a:cs typeface="Times New Roman" pitchFamily="18" charset="0"/>
          </a:endParaRPr>
        </a:p>
      </dgm:t>
    </dgm:pt>
    <dgm:pt modelId="{68853AB2-5261-469C-8DED-0FA02D65BFE7}" type="parTrans" cxnId="{A30A3899-68A1-474B-909B-3BC8C013E222}">
      <dgm:prSet/>
      <dgm:spPr/>
      <dgm:t>
        <a:bodyPr/>
        <a:lstStyle/>
        <a:p>
          <a:endParaRPr lang="en-US"/>
        </a:p>
      </dgm:t>
    </dgm:pt>
    <dgm:pt modelId="{DC7F0B42-CEBD-4B2F-A777-63DE6950C2D0}" type="sibTrans" cxnId="{A30A3899-68A1-474B-909B-3BC8C013E222}">
      <dgm:prSet/>
      <dgm:spPr/>
      <dgm:t>
        <a:bodyPr/>
        <a:lstStyle/>
        <a:p>
          <a:endParaRPr lang="en-US"/>
        </a:p>
      </dgm:t>
    </dgm:pt>
    <dgm:pt modelId="{DCE8DD19-F617-4014-96B5-2E5928482FC2}">
      <dgm:prSet phldrT="[Texto]" custT="1"/>
      <dgm:spPr>
        <a:gradFill flip="none" rotWithShape="0">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dgm:spPr>
      <dgm:t>
        <a:bodyPr/>
        <a:lstStyle/>
        <a:p>
          <a:pPr algn="just"/>
          <a:endParaRPr lang="es-ES" sz="1300" dirty="0" smtClean="0">
            <a:solidFill>
              <a:schemeClr val="tx1"/>
            </a:solidFill>
          </a:endParaRPr>
        </a:p>
        <a:p>
          <a:pPr algn="just"/>
          <a:r>
            <a:rPr lang="es-ES" sz="1600" dirty="0" smtClean="0">
              <a:solidFill>
                <a:schemeClr val="tx1"/>
              </a:solidFill>
              <a:latin typeface="Times New Roman" pitchFamily="18" charset="0"/>
              <a:cs typeface="Times New Roman" pitchFamily="18" charset="0"/>
            </a:rPr>
            <a:t>No cuenta con un Manual de Facturación y Cobranza en el cual se detallen los procedimientos respectivos para realizar una eficiente gestión de cobranza y recuperación de cartera vencida.</a:t>
          </a:r>
          <a:endParaRPr lang="en-US" sz="1600" dirty="0">
            <a:solidFill>
              <a:schemeClr val="tx1"/>
            </a:solidFill>
            <a:latin typeface="Times New Roman" pitchFamily="18" charset="0"/>
            <a:cs typeface="Times New Roman" pitchFamily="18" charset="0"/>
          </a:endParaRPr>
        </a:p>
      </dgm:t>
    </dgm:pt>
    <dgm:pt modelId="{9000AE91-60E0-4A79-8A71-E680FE63F2F9}" type="parTrans" cxnId="{47C172B0-E7C6-4F8B-8B86-F84EADAF3721}">
      <dgm:prSet/>
      <dgm:spPr/>
      <dgm:t>
        <a:bodyPr/>
        <a:lstStyle/>
        <a:p>
          <a:endParaRPr lang="en-US"/>
        </a:p>
      </dgm:t>
    </dgm:pt>
    <dgm:pt modelId="{6B811B9D-AB8A-49DD-954B-DBF31F4ECEAA}" type="sibTrans" cxnId="{47C172B0-E7C6-4F8B-8B86-F84EADAF3721}">
      <dgm:prSet/>
      <dgm:spPr/>
      <dgm:t>
        <a:bodyPr/>
        <a:lstStyle/>
        <a:p>
          <a:endParaRPr lang="en-US"/>
        </a:p>
      </dgm:t>
    </dgm:pt>
    <dgm:pt modelId="{546F1747-E571-4117-B27C-71148FAB3C97}" type="pres">
      <dgm:prSet presAssocID="{F70226FC-8CC7-4096-A1BC-E451B3FA2637}" presName="Name0" presStyleCnt="0">
        <dgm:presLayoutVars>
          <dgm:dir/>
          <dgm:resizeHandles val="exact"/>
        </dgm:presLayoutVars>
      </dgm:prSet>
      <dgm:spPr/>
    </dgm:pt>
    <dgm:pt modelId="{31A53B3F-218C-41B0-9128-00B313F00797}" type="pres">
      <dgm:prSet presAssocID="{F70226FC-8CC7-4096-A1BC-E451B3FA2637}" presName="fgShape" presStyleLbl="fgShp" presStyleIdx="0" presStyleCnt="1" custLinFactNeighborX="1410" custLinFactNeighborY="33333"/>
      <dgm:spPr/>
    </dgm:pt>
    <dgm:pt modelId="{635DF515-0AAC-411C-A96F-FFCB1DAEAF1B}" type="pres">
      <dgm:prSet presAssocID="{F70226FC-8CC7-4096-A1BC-E451B3FA2637}" presName="linComp" presStyleCnt="0"/>
      <dgm:spPr/>
    </dgm:pt>
    <dgm:pt modelId="{B21782A8-3828-4DCC-B6A2-871EE8D113D3}" type="pres">
      <dgm:prSet presAssocID="{DDF4EACE-EB2D-463A-881A-8245C91199FC}" presName="compNode" presStyleCnt="0"/>
      <dgm:spPr/>
    </dgm:pt>
    <dgm:pt modelId="{DA1458FA-72AD-4273-8A2B-1E9EBBE92DE2}" type="pres">
      <dgm:prSet presAssocID="{DDF4EACE-EB2D-463A-881A-8245C91199FC}" presName="bkgdShape" presStyleLbl="node1" presStyleIdx="0" presStyleCnt="2" custLinFactNeighborX="-68727"/>
      <dgm:spPr/>
      <dgm:t>
        <a:bodyPr/>
        <a:lstStyle/>
        <a:p>
          <a:endParaRPr lang="en-US"/>
        </a:p>
      </dgm:t>
    </dgm:pt>
    <dgm:pt modelId="{3482336F-0A83-4266-B08B-F8250752252E}" type="pres">
      <dgm:prSet presAssocID="{DDF4EACE-EB2D-463A-881A-8245C91199FC}" presName="nodeTx" presStyleLbl="node1" presStyleIdx="0" presStyleCnt="2">
        <dgm:presLayoutVars>
          <dgm:bulletEnabled val="1"/>
        </dgm:presLayoutVars>
      </dgm:prSet>
      <dgm:spPr/>
      <dgm:t>
        <a:bodyPr/>
        <a:lstStyle/>
        <a:p>
          <a:endParaRPr lang="en-US"/>
        </a:p>
      </dgm:t>
    </dgm:pt>
    <dgm:pt modelId="{3BC14E7F-80F1-4D59-937A-816E5335122A}" type="pres">
      <dgm:prSet presAssocID="{DDF4EACE-EB2D-463A-881A-8245C91199FC}" presName="invisiNode" presStyleLbl="node1" presStyleIdx="0" presStyleCnt="2"/>
      <dgm:spPr/>
    </dgm:pt>
    <dgm:pt modelId="{D2764B61-74C2-448A-A6A2-439B0F29B84A}" type="pres">
      <dgm:prSet presAssocID="{DDF4EACE-EB2D-463A-881A-8245C91199FC}" presName="imagNode" presStyleLbl="fgImgPlace1" presStyleIdx="0" presStyleCnt="2" custScaleX="106991" custScaleY="99636"/>
      <dgm:spPr>
        <a:blipFill rotWithShape="0">
          <a:blip xmlns:r="http://schemas.openxmlformats.org/officeDocument/2006/relationships" r:embed="rId1"/>
          <a:stretch>
            <a:fillRect/>
          </a:stretch>
        </a:blipFill>
      </dgm:spPr>
    </dgm:pt>
    <dgm:pt modelId="{20EF81EF-473E-4DC4-85B2-8F50916ECF50}" type="pres">
      <dgm:prSet presAssocID="{DC7F0B42-CEBD-4B2F-A777-63DE6950C2D0}" presName="sibTrans" presStyleLbl="sibTrans2D1" presStyleIdx="0" presStyleCnt="0"/>
      <dgm:spPr/>
      <dgm:t>
        <a:bodyPr/>
        <a:lstStyle/>
        <a:p>
          <a:endParaRPr lang="en-US"/>
        </a:p>
      </dgm:t>
    </dgm:pt>
    <dgm:pt modelId="{541454FB-8933-488C-92A8-22E7D6E9CE67}" type="pres">
      <dgm:prSet presAssocID="{DCE8DD19-F617-4014-96B5-2E5928482FC2}" presName="compNode" presStyleCnt="0"/>
      <dgm:spPr/>
    </dgm:pt>
    <dgm:pt modelId="{EC3321A9-FD75-4504-A3C1-7D296535E9D9}" type="pres">
      <dgm:prSet presAssocID="{DCE8DD19-F617-4014-96B5-2E5928482FC2}" presName="bkgdShape" presStyleLbl="node1" presStyleIdx="1" presStyleCnt="2"/>
      <dgm:spPr/>
      <dgm:t>
        <a:bodyPr/>
        <a:lstStyle/>
        <a:p>
          <a:endParaRPr lang="en-US"/>
        </a:p>
      </dgm:t>
    </dgm:pt>
    <dgm:pt modelId="{DF1AF363-F34C-43CF-90BB-95874E9464C8}" type="pres">
      <dgm:prSet presAssocID="{DCE8DD19-F617-4014-96B5-2E5928482FC2}" presName="nodeTx" presStyleLbl="node1" presStyleIdx="1" presStyleCnt="2">
        <dgm:presLayoutVars>
          <dgm:bulletEnabled val="1"/>
        </dgm:presLayoutVars>
      </dgm:prSet>
      <dgm:spPr/>
      <dgm:t>
        <a:bodyPr/>
        <a:lstStyle/>
        <a:p>
          <a:endParaRPr lang="en-US"/>
        </a:p>
      </dgm:t>
    </dgm:pt>
    <dgm:pt modelId="{4504399E-3BC3-43AE-8AA9-52FCD9B6F9F9}" type="pres">
      <dgm:prSet presAssocID="{DCE8DD19-F617-4014-96B5-2E5928482FC2}" presName="invisiNode" presStyleLbl="node1" presStyleIdx="1" presStyleCnt="2"/>
      <dgm:spPr/>
    </dgm:pt>
    <dgm:pt modelId="{DF170ED1-2B55-4E61-B353-E6F5E9765495}" type="pres">
      <dgm:prSet presAssocID="{DCE8DD19-F617-4014-96B5-2E5928482FC2}" presName="imagNode" presStyleLbl="fgImgPlace1" presStyleIdx="1" presStyleCnt="2" custScaleX="106991" custScaleY="100564"/>
      <dgm:spPr>
        <a:blipFill rotWithShape="0">
          <a:blip xmlns:r="http://schemas.openxmlformats.org/officeDocument/2006/relationships" r:embed="rId2"/>
          <a:stretch>
            <a:fillRect/>
          </a:stretch>
        </a:blipFill>
      </dgm:spPr>
    </dgm:pt>
  </dgm:ptLst>
  <dgm:cxnLst>
    <dgm:cxn modelId="{A30A3899-68A1-474B-909B-3BC8C013E222}" srcId="{F70226FC-8CC7-4096-A1BC-E451B3FA2637}" destId="{DDF4EACE-EB2D-463A-881A-8245C91199FC}" srcOrd="0" destOrd="0" parTransId="{68853AB2-5261-469C-8DED-0FA02D65BFE7}" sibTransId="{DC7F0B42-CEBD-4B2F-A777-63DE6950C2D0}"/>
    <dgm:cxn modelId="{6C8D43F2-B6BC-47CA-94D3-5F4ECBD4981A}" type="presOf" srcId="{DDF4EACE-EB2D-463A-881A-8245C91199FC}" destId="{3482336F-0A83-4266-B08B-F8250752252E}" srcOrd="1" destOrd="0" presId="urn:microsoft.com/office/officeart/2005/8/layout/hList7"/>
    <dgm:cxn modelId="{06602E9A-5E06-4112-B24A-C2D45C50A245}" type="presOf" srcId="{DC7F0B42-CEBD-4B2F-A777-63DE6950C2D0}" destId="{20EF81EF-473E-4DC4-85B2-8F50916ECF50}" srcOrd="0" destOrd="0" presId="urn:microsoft.com/office/officeart/2005/8/layout/hList7"/>
    <dgm:cxn modelId="{47C172B0-E7C6-4F8B-8B86-F84EADAF3721}" srcId="{F70226FC-8CC7-4096-A1BC-E451B3FA2637}" destId="{DCE8DD19-F617-4014-96B5-2E5928482FC2}" srcOrd="1" destOrd="0" parTransId="{9000AE91-60E0-4A79-8A71-E680FE63F2F9}" sibTransId="{6B811B9D-AB8A-49DD-954B-DBF31F4ECEAA}"/>
    <dgm:cxn modelId="{5FF6ACA6-43F0-4F6A-A7B8-3423B303677A}" type="presOf" srcId="{DCE8DD19-F617-4014-96B5-2E5928482FC2}" destId="{EC3321A9-FD75-4504-A3C1-7D296535E9D9}" srcOrd="0" destOrd="0" presId="urn:microsoft.com/office/officeart/2005/8/layout/hList7"/>
    <dgm:cxn modelId="{AF18E5B4-FE1D-4D22-ADB6-4E590CF8F793}" type="presOf" srcId="{F70226FC-8CC7-4096-A1BC-E451B3FA2637}" destId="{546F1747-E571-4117-B27C-71148FAB3C97}" srcOrd="0" destOrd="0" presId="urn:microsoft.com/office/officeart/2005/8/layout/hList7"/>
    <dgm:cxn modelId="{45209806-E157-4C80-9B96-F5AC9DBEB540}" type="presOf" srcId="{DDF4EACE-EB2D-463A-881A-8245C91199FC}" destId="{DA1458FA-72AD-4273-8A2B-1E9EBBE92DE2}" srcOrd="0" destOrd="0" presId="urn:microsoft.com/office/officeart/2005/8/layout/hList7"/>
    <dgm:cxn modelId="{DF585497-EB3D-4B8E-88A6-7784F34C6630}" type="presOf" srcId="{DCE8DD19-F617-4014-96B5-2E5928482FC2}" destId="{DF1AF363-F34C-43CF-90BB-95874E9464C8}" srcOrd="1" destOrd="0" presId="urn:microsoft.com/office/officeart/2005/8/layout/hList7"/>
    <dgm:cxn modelId="{960E1B69-5E56-49AF-9E18-221499F1CBA4}" type="presParOf" srcId="{546F1747-E571-4117-B27C-71148FAB3C97}" destId="{31A53B3F-218C-41B0-9128-00B313F00797}" srcOrd="0" destOrd="0" presId="urn:microsoft.com/office/officeart/2005/8/layout/hList7"/>
    <dgm:cxn modelId="{68F291A1-5DF9-4235-88AE-800CC02EB12C}" type="presParOf" srcId="{546F1747-E571-4117-B27C-71148FAB3C97}" destId="{635DF515-0AAC-411C-A96F-FFCB1DAEAF1B}" srcOrd="1" destOrd="0" presId="urn:microsoft.com/office/officeart/2005/8/layout/hList7"/>
    <dgm:cxn modelId="{6E808FC7-66BC-4ADD-9814-13B1BE1C9F24}" type="presParOf" srcId="{635DF515-0AAC-411C-A96F-FFCB1DAEAF1B}" destId="{B21782A8-3828-4DCC-B6A2-871EE8D113D3}" srcOrd="0" destOrd="0" presId="urn:microsoft.com/office/officeart/2005/8/layout/hList7"/>
    <dgm:cxn modelId="{3734CD57-C369-4DE4-82AE-7FC6EE059B9A}" type="presParOf" srcId="{B21782A8-3828-4DCC-B6A2-871EE8D113D3}" destId="{DA1458FA-72AD-4273-8A2B-1E9EBBE92DE2}" srcOrd="0" destOrd="0" presId="urn:microsoft.com/office/officeart/2005/8/layout/hList7"/>
    <dgm:cxn modelId="{D8602AD3-5D93-4B3C-9460-5DE11313E7F0}" type="presParOf" srcId="{B21782A8-3828-4DCC-B6A2-871EE8D113D3}" destId="{3482336F-0A83-4266-B08B-F8250752252E}" srcOrd="1" destOrd="0" presId="urn:microsoft.com/office/officeart/2005/8/layout/hList7"/>
    <dgm:cxn modelId="{C2B6CFBD-C488-47AF-9D6B-F85585EE9170}" type="presParOf" srcId="{B21782A8-3828-4DCC-B6A2-871EE8D113D3}" destId="{3BC14E7F-80F1-4D59-937A-816E5335122A}" srcOrd="2" destOrd="0" presId="urn:microsoft.com/office/officeart/2005/8/layout/hList7"/>
    <dgm:cxn modelId="{F4E7BF89-01E8-42E4-B088-0121A3B51517}" type="presParOf" srcId="{B21782A8-3828-4DCC-B6A2-871EE8D113D3}" destId="{D2764B61-74C2-448A-A6A2-439B0F29B84A}" srcOrd="3" destOrd="0" presId="urn:microsoft.com/office/officeart/2005/8/layout/hList7"/>
    <dgm:cxn modelId="{2C098DC4-7B24-4726-A1DB-6C702B02A5F3}" type="presParOf" srcId="{635DF515-0AAC-411C-A96F-FFCB1DAEAF1B}" destId="{20EF81EF-473E-4DC4-85B2-8F50916ECF50}" srcOrd="1" destOrd="0" presId="urn:microsoft.com/office/officeart/2005/8/layout/hList7"/>
    <dgm:cxn modelId="{6B736110-DBFC-4EE0-BA79-B4C8DEFAED12}" type="presParOf" srcId="{635DF515-0AAC-411C-A96F-FFCB1DAEAF1B}" destId="{541454FB-8933-488C-92A8-22E7D6E9CE67}" srcOrd="2" destOrd="0" presId="urn:microsoft.com/office/officeart/2005/8/layout/hList7"/>
    <dgm:cxn modelId="{BE8B6BD5-F559-40F0-8AE9-DFFE6EFF8A6D}" type="presParOf" srcId="{541454FB-8933-488C-92A8-22E7D6E9CE67}" destId="{EC3321A9-FD75-4504-A3C1-7D296535E9D9}" srcOrd="0" destOrd="0" presId="urn:microsoft.com/office/officeart/2005/8/layout/hList7"/>
    <dgm:cxn modelId="{1F4A81EC-E9F0-42AD-9807-32BF4CA13CDE}" type="presParOf" srcId="{541454FB-8933-488C-92A8-22E7D6E9CE67}" destId="{DF1AF363-F34C-43CF-90BB-95874E9464C8}" srcOrd="1" destOrd="0" presId="urn:microsoft.com/office/officeart/2005/8/layout/hList7"/>
    <dgm:cxn modelId="{60307B32-8F57-4BEB-8B91-23F21E87C9B3}" type="presParOf" srcId="{541454FB-8933-488C-92A8-22E7D6E9CE67}" destId="{4504399E-3BC3-43AE-8AA9-52FCD9B6F9F9}" srcOrd="2" destOrd="0" presId="urn:microsoft.com/office/officeart/2005/8/layout/hList7"/>
    <dgm:cxn modelId="{E0B0FDA0-61C8-4FED-A767-7A7BABF73E07}" type="presParOf" srcId="{541454FB-8933-488C-92A8-22E7D6E9CE67}" destId="{DF170ED1-2B55-4E61-B353-E6F5E9765495}" srcOrd="3" destOrd="0" presId="urn:microsoft.com/office/officeart/2005/8/layout/hList7"/>
  </dgm:cxnLst>
  <dgm:bg/>
  <dgm:whole/>
  <dgm:extLst>
    <a:ext uri="http://schemas.microsoft.com/office/drawing/2008/diagram"/>
  </dgm:extLst>
</dgm:dataModel>
</file>

<file path=ppt/diagrams/data14.xml><?xml version="1.0" encoding="utf-8"?>
<dgm:dataModel xmlns:dgm="http://schemas.openxmlformats.org/drawingml/2006/diagram" xmlns:a="http://schemas.openxmlformats.org/drawingml/2006/main">
  <dgm:ptLst>
    <dgm:pt modelId="{16CB27C2-2243-4528-9F18-E5BEC344C318}"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5DBFC09B-C91B-49D0-BE15-47EEC4EDFB82}">
      <dgm:prSe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50000" t="50000" r="50000" b="50000"/>
          </a:path>
          <a:tileRect/>
        </a:gradFill>
        <a:effectLst/>
      </dgm:spPr>
      <dgm:t>
        <a:bodyPr/>
        <a:lstStyle/>
        <a:p>
          <a:pPr rtl="0"/>
          <a:endParaRPr lang="es-ES" b="1" dirty="0"/>
        </a:p>
      </dgm:t>
    </dgm:pt>
    <dgm:pt modelId="{C74C9764-DFDC-40F2-A9B7-E199B15848D0}" type="parTrans" cxnId="{972BABBD-7E12-42CB-BB0E-7907D85F761D}">
      <dgm:prSet/>
      <dgm:spPr/>
      <dgm:t>
        <a:bodyPr/>
        <a:lstStyle/>
        <a:p>
          <a:endParaRPr lang="en-US"/>
        </a:p>
      </dgm:t>
    </dgm:pt>
    <dgm:pt modelId="{663677C4-2B73-49AC-B31D-7923EE44743C}" type="sibTrans" cxnId="{972BABBD-7E12-42CB-BB0E-7907D85F761D}">
      <dgm:prSet/>
      <dgm:spPr/>
      <dgm:t>
        <a:bodyPr/>
        <a:lstStyle/>
        <a:p>
          <a:endParaRPr lang="en-US"/>
        </a:p>
      </dgm:t>
    </dgm:pt>
    <dgm:pt modelId="{24DD6F9F-3994-4A06-8017-2D8DB116DCF7}">
      <dgm:prSe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50000" t="50000" r="50000" b="50000"/>
          </a:path>
          <a:tileRect/>
        </a:gradFill>
        <a:effectLst/>
      </dgm:spPr>
      <dgm:t>
        <a:bodyPr/>
        <a:lstStyle/>
        <a:p>
          <a:pPr rtl="0"/>
          <a:endParaRPr lang="en-US" dirty="0"/>
        </a:p>
      </dgm:t>
    </dgm:pt>
    <dgm:pt modelId="{9C2D8EE3-6FD4-43CD-878F-58FA6667B58D}" type="parTrans" cxnId="{215A1676-827A-48E2-A2A2-D927EC418B88}">
      <dgm:prSet/>
      <dgm:spPr/>
      <dgm:t>
        <a:bodyPr/>
        <a:lstStyle/>
        <a:p>
          <a:endParaRPr lang="en-US"/>
        </a:p>
      </dgm:t>
    </dgm:pt>
    <dgm:pt modelId="{99B5E165-F8B6-4C71-805F-C38BD35003F3}" type="sibTrans" cxnId="{215A1676-827A-48E2-A2A2-D927EC418B88}">
      <dgm:prSet/>
      <dgm:spPr/>
      <dgm:t>
        <a:bodyPr/>
        <a:lstStyle/>
        <a:p>
          <a:endParaRPr lang="en-US"/>
        </a:p>
      </dgm:t>
    </dgm:pt>
    <dgm:pt modelId="{06659DA0-E1EF-4502-996F-B3A112589271}">
      <dgm:prSe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50000" t="50000" r="50000" b="50000"/>
          </a:path>
          <a:tileRect/>
        </a:gradFill>
        <a:effectLst/>
      </dgm:spPr>
      <dgm:t>
        <a:bodyPr/>
        <a:lstStyle/>
        <a:p>
          <a:pPr rtl="0"/>
          <a:endParaRPr lang="es-ES" b="1" dirty="0"/>
        </a:p>
      </dgm:t>
    </dgm:pt>
    <dgm:pt modelId="{42FDD3E9-7208-4D4F-8520-325A85AD5FAE}" type="parTrans" cxnId="{DEC90B90-1719-4986-A18F-4D4B4088F53B}">
      <dgm:prSet/>
      <dgm:spPr/>
      <dgm:t>
        <a:bodyPr/>
        <a:lstStyle/>
        <a:p>
          <a:endParaRPr lang="en-US"/>
        </a:p>
      </dgm:t>
    </dgm:pt>
    <dgm:pt modelId="{242FDBCA-415E-4C86-BD99-0A615CDE4822}" type="sibTrans" cxnId="{DEC90B90-1719-4986-A18F-4D4B4088F53B}">
      <dgm:prSet/>
      <dgm:spPr/>
      <dgm:t>
        <a:bodyPr/>
        <a:lstStyle/>
        <a:p>
          <a:endParaRPr lang="en-US"/>
        </a:p>
      </dgm:t>
    </dgm:pt>
    <dgm:pt modelId="{C481EA9A-545C-459C-BE6D-2EF83601E19C}">
      <dgm:prSet/>
      <dgm:spPr>
        <a:gradFill flip="none" rotWithShape="0">
          <a:gsLst>
            <a:gs pos="0">
              <a:schemeClr val="accent1">
                <a:hueOff val="0"/>
                <a:satOff val="0"/>
                <a:lumOff val="0"/>
                <a:tint val="66000"/>
                <a:satMod val="160000"/>
              </a:schemeClr>
            </a:gs>
            <a:gs pos="50000">
              <a:schemeClr val="accent1">
                <a:hueOff val="0"/>
                <a:satOff val="0"/>
                <a:lumOff val="0"/>
                <a:tint val="44500"/>
                <a:satMod val="160000"/>
              </a:schemeClr>
            </a:gs>
            <a:gs pos="100000">
              <a:schemeClr val="accent1">
                <a:hueOff val="0"/>
                <a:satOff val="0"/>
                <a:lumOff val="0"/>
                <a:tint val="23500"/>
                <a:satMod val="160000"/>
              </a:schemeClr>
            </a:gs>
          </a:gsLst>
          <a:path path="circle">
            <a:fillToRect l="50000" t="50000" r="50000" b="50000"/>
          </a:path>
          <a:tileRect/>
        </a:gradFill>
        <a:effectLst/>
      </dgm:spPr>
      <dgm:t>
        <a:bodyPr/>
        <a:lstStyle/>
        <a:p>
          <a:pPr rtl="0"/>
          <a:endParaRPr lang="en-US" dirty="0"/>
        </a:p>
      </dgm:t>
    </dgm:pt>
    <dgm:pt modelId="{BA5C22AD-EC65-4A2C-B89D-95AFFA589802}" type="parTrans" cxnId="{12690914-4DC1-4513-AF42-14A3F18AED41}">
      <dgm:prSet/>
      <dgm:spPr/>
      <dgm:t>
        <a:bodyPr/>
        <a:lstStyle/>
        <a:p>
          <a:endParaRPr lang="en-US"/>
        </a:p>
      </dgm:t>
    </dgm:pt>
    <dgm:pt modelId="{1F0A4BA8-A0D1-41F0-84F7-0D532FF2C7D9}" type="sibTrans" cxnId="{12690914-4DC1-4513-AF42-14A3F18AED41}">
      <dgm:prSet/>
      <dgm:spPr/>
      <dgm:t>
        <a:bodyPr/>
        <a:lstStyle/>
        <a:p>
          <a:endParaRPr lang="en-US"/>
        </a:p>
      </dgm:t>
    </dgm:pt>
    <dgm:pt modelId="{857C3852-C7E1-443D-8D21-D1EBF9B3FB8B}">
      <dgm:prSet/>
      <dgm:spPr/>
      <dgm:t>
        <a:bodyPr/>
        <a:lstStyle/>
        <a:p>
          <a:pPr rtl="0"/>
          <a:endParaRPr lang="es-ES" b="1" dirty="0"/>
        </a:p>
      </dgm:t>
    </dgm:pt>
    <dgm:pt modelId="{54C26578-F7C7-4395-A0DB-8C7FBDC1D723}" type="parTrans" cxnId="{BDC97891-02C7-4A53-9416-FA51AD2026D6}">
      <dgm:prSet/>
      <dgm:spPr/>
      <dgm:t>
        <a:bodyPr/>
        <a:lstStyle/>
        <a:p>
          <a:endParaRPr lang="en-US"/>
        </a:p>
      </dgm:t>
    </dgm:pt>
    <dgm:pt modelId="{0DCD182A-4217-496F-9961-975B3BC6C038}" type="sibTrans" cxnId="{BDC97891-02C7-4A53-9416-FA51AD2026D6}">
      <dgm:prSet/>
      <dgm:spPr/>
      <dgm:t>
        <a:bodyPr/>
        <a:lstStyle/>
        <a:p>
          <a:endParaRPr lang="en-US"/>
        </a:p>
      </dgm:t>
    </dgm:pt>
    <dgm:pt modelId="{EB2424A7-1AE2-4F1B-A265-845F23CCE615}">
      <dgm:prSet/>
      <dgm:spPr/>
      <dgm:t>
        <a:bodyPr/>
        <a:lstStyle/>
        <a:p>
          <a:endParaRPr lang="en-US" dirty="0"/>
        </a:p>
      </dgm:t>
    </dgm:pt>
    <dgm:pt modelId="{7BDB01D4-40E2-4DBE-88A5-39AD6A5CBABB}" type="parTrans" cxnId="{C776F80B-F707-44C5-ACAB-E1F10E092665}">
      <dgm:prSet/>
      <dgm:spPr/>
      <dgm:t>
        <a:bodyPr/>
        <a:lstStyle/>
        <a:p>
          <a:endParaRPr lang="en-US"/>
        </a:p>
      </dgm:t>
    </dgm:pt>
    <dgm:pt modelId="{6DFD2FCC-398A-4CB0-A4CA-5AE68826EEF3}" type="sibTrans" cxnId="{C776F80B-F707-44C5-ACAB-E1F10E092665}">
      <dgm:prSet/>
      <dgm:spPr/>
      <dgm:t>
        <a:bodyPr/>
        <a:lstStyle/>
        <a:p>
          <a:endParaRPr lang="en-US"/>
        </a:p>
      </dgm:t>
    </dgm:pt>
    <dgm:pt modelId="{80ED9BFE-A811-4008-84D6-AB63D28CA860}">
      <dgm:prSet/>
      <dgm:spPr/>
      <dgm:t>
        <a:bodyPr/>
        <a:lstStyle/>
        <a:p>
          <a:endParaRPr lang="en-US" dirty="0"/>
        </a:p>
      </dgm:t>
    </dgm:pt>
    <dgm:pt modelId="{E8A279EB-59B5-47B7-8819-3ECBC503B66F}" type="parTrans" cxnId="{076FE0FD-110D-4F58-B92D-E93990ECA91F}">
      <dgm:prSet/>
      <dgm:spPr/>
      <dgm:t>
        <a:bodyPr/>
        <a:lstStyle/>
        <a:p>
          <a:endParaRPr lang="en-US"/>
        </a:p>
      </dgm:t>
    </dgm:pt>
    <dgm:pt modelId="{6F769DCF-A4EE-476D-8E37-E89A9911BB13}" type="sibTrans" cxnId="{076FE0FD-110D-4F58-B92D-E93990ECA91F}">
      <dgm:prSet/>
      <dgm:spPr/>
      <dgm:t>
        <a:bodyPr/>
        <a:lstStyle/>
        <a:p>
          <a:endParaRPr lang="en-US"/>
        </a:p>
      </dgm:t>
    </dgm:pt>
    <dgm:pt modelId="{3FD6BCA6-9B12-46D6-B700-D5525B925A67}">
      <dgm:prSet/>
      <dgm:spPr/>
      <dgm:t>
        <a:bodyPr/>
        <a:lstStyle/>
        <a:p>
          <a:endParaRPr lang="en-US" dirty="0"/>
        </a:p>
      </dgm:t>
    </dgm:pt>
    <dgm:pt modelId="{5D0A51EC-51A2-4EE2-A5FA-A58604F20C33}" type="parTrans" cxnId="{01380120-8724-4A4C-9197-837FFB33E804}">
      <dgm:prSet/>
      <dgm:spPr/>
      <dgm:t>
        <a:bodyPr/>
        <a:lstStyle/>
        <a:p>
          <a:endParaRPr lang="en-US"/>
        </a:p>
      </dgm:t>
    </dgm:pt>
    <dgm:pt modelId="{ECC63388-8F12-4C59-ABC1-8D86A895AAB1}" type="sibTrans" cxnId="{01380120-8724-4A4C-9197-837FFB33E804}">
      <dgm:prSet/>
      <dgm:spPr/>
      <dgm:t>
        <a:bodyPr/>
        <a:lstStyle/>
        <a:p>
          <a:endParaRPr lang="en-US"/>
        </a:p>
      </dgm:t>
    </dgm:pt>
    <dgm:pt modelId="{2FFBC1AD-CBBC-4117-B8AB-F15FCB92E43B}">
      <dgm:prSet/>
      <dgm:spPr/>
      <dgm:t>
        <a:bodyPr/>
        <a:lstStyle/>
        <a:p>
          <a:endParaRPr lang="en-US" dirty="0"/>
        </a:p>
      </dgm:t>
    </dgm:pt>
    <dgm:pt modelId="{FCF37427-9B7F-4C55-A770-888D2F32139A}" type="parTrans" cxnId="{66B8B637-99B4-4999-B711-FEF4AE10B2E7}">
      <dgm:prSet/>
      <dgm:spPr/>
      <dgm:t>
        <a:bodyPr/>
        <a:lstStyle/>
        <a:p>
          <a:endParaRPr lang="en-US"/>
        </a:p>
      </dgm:t>
    </dgm:pt>
    <dgm:pt modelId="{D6DC1EB4-1FDE-4870-99F8-71FB9060CBAF}" type="sibTrans" cxnId="{66B8B637-99B4-4999-B711-FEF4AE10B2E7}">
      <dgm:prSet/>
      <dgm:spPr/>
      <dgm:t>
        <a:bodyPr/>
        <a:lstStyle/>
        <a:p>
          <a:endParaRPr lang="en-US"/>
        </a:p>
      </dgm:t>
    </dgm:pt>
    <dgm:pt modelId="{A42CEE92-D1CC-4F99-8527-DA7E5ECB0ED4}" type="pres">
      <dgm:prSet presAssocID="{16CB27C2-2243-4528-9F18-E5BEC344C318}" presName="matrix" presStyleCnt="0">
        <dgm:presLayoutVars>
          <dgm:chMax val="1"/>
          <dgm:dir/>
          <dgm:resizeHandles val="exact"/>
        </dgm:presLayoutVars>
      </dgm:prSet>
      <dgm:spPr/>
      <dgm:t>
        <a:bodyPr/>
        <a:lstStyle/>
        <a:p>
          <a:endParaRPr lang="en-US"/>
        </a:p>
      </dgm:t>
    </dgm:pt>
    <dgm:pt modelId="{B99A7F50-A354-4A5F-AFDF-358B6F28800B}" type="pres">
      <dgm:prSet presAssocID="{16CB27C2-2243-4528-9F18-E5BEC344C318}" presName="diamond" presStyleLbl="bgShp" presStyleIdx="0" presStyleCnt="1" custScaleX="134131"/>
      <dgm:spPr/>
    </dgm:pt>
    <dgm:pt modelId="{1CB46910-0C01-4FE4-B15F-3F9B8FAB6F56}" type="pres">
      <dgm:prSet presAssocID="{16CB27C2-2243-4528-9F18-E5BEC344C318}" presName="quad1" presStyleLbl="node1" presStyleIdx="0" presStyleCnt="4" custScaleX="111472">
        <dgm:presLayoutVars>
          <dgm:chMax val="0"/>
          <dgm:chPref val="0"/>
          <dgm:bulletEnabled val="1"/>
        </dgm:presLayoutVars>
      </dgm:prSet>
      <dgm:spPr/>
      <dgm:t>
        <a:bodyPr/>
        <a:lstStyle/>
        <a:p>
          <a:endParaRPr lang="en-US"/>
        </a:p>
      </dgm:t>
    </dgm:pt>
    <dgm:pt modelId="{DB2B7F78-26FB-4584-8CF1-F8B2D413DED9}" type="pres">
      <dgm:prSet presAssocID="{16CB27C2-2243-4528-9F18-E5BEC344C318}" presName="quad2" presStyleLbl="node1" presStyleIdx="1" presStyleCnt="4" custScaleX="115293" custLinFactNeighborX="18897">
        <dgm:presLayoutVars>
          <dgm:chMax val="0"/>
          <dgm:chPref val="0"/>
          <dgm:bulletEnabled val="1"/>
        </dgm:presLayoutVars>
      </dgm:prSet>
      <dgm:spPr/>
      <dgm:t>
        <a:bodyPr/>
        <a:lstStyle/>
        <a:p>
          <a:endParaRPr lang="en-US"/>
        </a:p>
      </dgm:t>
    </dgm:pt>
    <dgm:pt modelId="{82ADC910-E848-450B-839E-98751F999884}" type="pres">
      <dgm:prSet presAssocID="{16CB27C2-2243-4528-9F18-E5BEC344C318}" presName="quad3" presStyleLbl="node1" presStyleIdx="2" presStyleCnt="4" custScaleX="119030" custLinFactNeighborX="-3779">
        <dgm:presLayoutVars>
          <dgm:chMax val="0"/>
          <dgm:chPref val="0"/>
          <dgm:bulletEnabled val="1"/>
        </dgm:presLayoutVars>
      </dgm:prSet>
      <dgm:spPr/>
      <dgm:t>
        <a:bodyPr/>
        <a:lstStyle/>
        <a:p>
          <a:endParaRPr lang="en-US"/>
        </a:p>
      </dgm:t>
    </dgm:pt>
    <dgm:pt modelId="{40FD229F-F06D-4B24-BC0D-6395EDCDADB5}" type="pres">
      <dgm:prSet presAssocID="{16CB27C2-2243-4528-9F18-E5BEC344C318}" presName="quad4" presStyleLbl="node1" presStyleIdx="3" presStyleCnt="4" custScaleX="119205" custLinFactNeighborX="16941" custLinFactNeighborY="-1507">
        <dgm:presLayoutVars>
          <dgm:chMax val="0"/>
          <dgm:chPref val="0"/>
          <dgm:bulletEnabled val="1"/>
        </dgm:presLayoutVars>
      </dgm:prSet>
      <dgm:spPr/>
      <dgm:t>
        <a:bodyPr/>
        <a:lstStyle/>
        <a:p>
          <a:endParaRPr lang="en-US"/>
        </a:p>
      </dgm:t>
    </dgm:pt>
  </dgm:ptLst>
  <dgm:cxnLst>
    <dgm:cxn modelId="{92325A50-3AC5-4930-9334-D0B916CC652B}" type="presOf" srcId="{5DBFC09B-C91B-49D0-BE15-47EEC4EDFB82}" destId="{1CB46910-0C01-4FE4-B15F-3F9B8FAB6F56}" srcOrd="0" destOrd="0" presId="urn:microsoft.com/office/officeart/2005/8/layout/matrix3"/>
    <dgm:cxn modelId="{BEE98C9B-6F2B-423F-A6D7-84772C8DDFFA}" type="presOf" srcId="{16CB27C2-2243-4528-9F18-E5BEC344C318}" destId="{A42CEE92-D1CC-4F99-8527-DA7E5ECB0ED4}" srcOrd="0" destOrd="0" presId="urn:microsoft.com/office/officeart/2005/8/layout/matrix3"/>
    <dgm:cxn modelId="{12690914-4DC1-4513-AF42-14A3F18AED41}" srcId="{16CB27C2-2243-4528-9F18-E5BEC344C318}" destId="{C481EA9A-545C-459C-BE6D-2EF83601E19C}" srcOrd="3" destOrd="0" parTransId="{BA5C22AD-EC65-4A2C-B89D-95AFFA589802}" sibTransId="{1F0A4BA8-A0D1-41F0-84F7-0D532FF2C7D9}"/>
    <dgm:cxn modelId="{BDC97891-02C7-4A53-9416-FA51AD2026D6}" srcId="{16CB27C2-2243-4528-9F18-E5BEC344C318}" destId="{857C3852-C7E1-443D-8D21-D1EBF9B3FB8B}" srcOrd="4" destOrd="0" parTransId="{54C26578-F7C7-4395-A0DB-8C7FBDC1D723}" sibTransId="{0DCD182A-4217-496F-9961-975B3BC6C038}"/>
    <dgm:cxn modelId="{CDDD1624-457E-4210-B300-6A1AB7A1FE32}" type="presOf" srcId="{06659DA0-E1EF-4502-996F-B3A112589271}" destId="{82ADC910-E848-450B-839E-98751F999884}" srcOrd="0" destOrd="0" presId="urn:microsoft.com/office/officeart/2005/8/layout/matrix3"/>
    <dgm:cxn modelId="{01380120-8724-4A4C-9197-837FFB33E804}" srcId="{16CB27C2-2243-4528-9F18-E5BEC344C318}" destId="{3FD6BCA6-9B12-46D6-B700-D5525B925A67}" srcOrd="7" destOrd="0" parTransId="{5D0A51EC-51A2-4EE2-A5FA-A58604F20C33}" sibTransId="{ECC63388-8F12-4C59-ABC1-8D86A895AAB1}"/>
    <dgm:cxn modelId="{972BABBD-7E12-42CB-BB0E-7907D85F761D}" srcId="{16CB27C2-2243-4528-9F18-E5BEC344C318}" destId="{5DBFC09B-C91B-49D0-BE15-47EEC4EDFB82}" srcOrd="0" destOrd="0" parTransId="{C74C9764-DFDC-40F2-A9B7-E199B15848D0}" sibTransId="{663677C4-2B73-49AC-B31D-7923EE44743C}"/>
    <dgm:cxn modelId="{C776F80B-F707-44C5-ACAB-E1F10E092665}" srcId="{16CB27C2-2243-4528-9F18-E5BEC344C318}" destId="{EB2424A7-1AE2-4F1B-A265-845F23CCE615}" srcOrd="5" destOrd="0" parTransId="{7BDB01D4-40E2-4DBE-88A5-39AD6A5CBABB}" sibTransId="{6DFD2FCC-398A-4CB0-A4CA-5AE68826EEF3}"/>
    <dgm:cxn modelId="{C34D88CD-0573-4DF4-BCC3-FD0E779A5E1B}" type="presOf" srcId="{24DD6F9F-3994-4A06-8017-2D8DB116DCF7}" destId="{DB2B7F78-26FB-4584-8CF1-F8B2D413DED9}" srcOrd="0" destOrd="0" presId="urn:microsoft.com/office/officeart/2005/8/layout/matrix3"/>
    <dgm:cxn modelId="{119DE060-2A3A-4E88-A4BC-B53D0BA50D92}" type="presOf" srcId="{C481EA9A-545C-459C-BE6D-2EF83601E19C}" destId="{40FD229F-F06D-4B24-BC0D-6395EDCDADB5}" srcOrd="0" destOrd="0" presId="urn:microsoft.com/office/officeart/2005/8/layout/matrix3"/>
    <dgm:cxn modelId="{66B8B637-99B4-4999-B711-FEF4AE10B2E7}" srcId="{16CB27C2-2243-4528-9F18-E5BEC344C318}" destId="{2FFBC1AD-CBBC-4117-B8AB-F15FCB92E43B}" srcOrd="8" destOrd="0" parTransId="{FCF37427-9B7F-4C55-A770-888D2F32139A}" sibTransId="{D6DC1EB4-1FDE-4870-99F8-71FB9060CBAF}"/>
    <dgm:cxn modelId="{076FE0FD-110D-4F58-B92D-E93990ECA91F}" srcId="{16CB27C2-2243-4528-9F18-E5BEC344C318}" destId="{80ED9BFE-A811-4008-84D6-AB63D28CA860}" srcOrd="6" destOrd="0" parTransId="{E8A279EB-59B5-47B7-8819-3ECBC503B66F}" sibTransId="{6F769DCF-A4EE-476D-8E37-E89A9911BB13}"/>
    <dgm:cxn modelId="{DEC90B90-1719-4986-A18F-4D4B4088F53B}" srcId="{16CB27C2-2243-4528-9F18-E5BEC344C318}" destId="{06659DA0-E1EF-4502-996F-B3A112589271}" srcOrd="2" destOrd="0" parTransId="{42FDD3E9-7208-4D4F-8520-325A85AD5FAE}" sibTransId="{242FDBCA-415E-4C86-BD99-0A615CDE4822}"/>
    <dgm:cxn modelId="{215A1676-827A-48E2-A2A2-D927EC418B88}" srcId="{16CB27C2-2243-4528-9F18-E5BEC344C318}" destId="{24DD6F9F-3994-4A06-8017-2D8DB116DCF7}" srcOrd="1" destOrd="0" parTransId="{9C2D8EE3-6FD4-43CD-878F-58FA6667B58D}" sibTransId="{99B5E165-F8B6-4C71-805F-C38BD35003F3}"/>
    <dgm:cxn modelId="{02701A8E-735B-4590-B745-6B7892C95638}" type="presParOf" srcId="{A42CEE92-D1CC-4F99-8527-DA7E5ECB0ED4}" destId="{B99A7F50-A354-4A5F-AFDF-358B6F28800B}" srcOrd="0" destOrd="0" presId="urn:microsoft.com/office/officeart/2005/8/layout/matrix3"/>
    <dgm:cxn modelId="{FD95D544-DB0D-40E3-856B-C51F00371320}" type="presParOf" srcId="{A42CEE92-D1CC-4F99-8527-DA7E5ECB0ED4}" destId="{1CB46910-0C01-4FE4-B15F-3F9B8FAB6F56}" srcOrd="1" destOrd="0" presId="urn:microsoft.com/office/officeart/2005/8/layout/matrix3"/>
    <dgm:cxn modelId="{365E1A84-CECC-4938-AB1B-9B98C3EB2C71}" type="presParOf" srcId="{A42CEE92-D1CC-4F99-8527-DA7E5ECB0ED4}" destId="{DB2B7F78-26FB-4584-8CF1-F8B2D413DED9}" srcOrd="2" destOrd="0" presId="urn:microsoft.com/office/officeart/2005/8/layout/matrix3"/>
    <dgm:cxn modelId="{657DB93A-5FC1-4CD8-BA51-ECCAE3831D31}" type="presParOf" srcId="{A42CEE92-D1CC-4F99-8527-DA7E5ECB0ED4}" destId="{82ADC910-E848-450B-839E-98751F999884}" srcOrd="3" destOrd="0" presId="urn:microsoft.com/office/officeart/2005/8/layout/matrix3"/>
    <dgm:cxn modelId="{CE483991-E664-42EE-9422-6F8D86B75242}" type="presParOf" srcId="{A42CEE92-D1CC-4F99-8527-DA7E5ECB0ED4}" destId="{40FD229F-F06D-4B24-BC0D-6395EDCDADB5}" srcOrd="4" destOrd="0" presId="urn:microsoft.com/office/officeart/2005/8/layout/matrix3"/>
  </dgm:cxnLst>
  <dgm:bg/>
  <dgm:whole/>
  <dgm:extLst>
    <a:ext uri="http://schemas.microsoft.com/office/drawing/2008/diagram"/>
  </dgm:extLst>
</dgm:dataModel>
</file>

<file path=ppt/diagrams/data15.xml><?xml version="1.0" encoding="utf-8"?>
<dgm:dataModel xmlns:dgm="http://schemas.openxmlformats.org/drawingml/2006/diagram" xmlns:a="http://schemas.openxmlformats.org/drawingml/2006/main">
  <dgm:ptLst>
    <dgm:pt modelId="{53460D55-2CE0-40D8-B1F0-A38F3BE482E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B2319AA-AE83-4E67-A227-26FBA65A03FA}">
      <dgm:prSet phldrT="[Texto]"/>
      <dgm:spPr>
        <a:gradFill flip="none" rotWithShape="0">
          <a:gsLst>
            <a:gs pos="0">
              <a:srgbClr val="00FFFF">
                <a:tint val="66000"/>
                <a:satMod val="160000"/>
              </a:srgbClr>
            </a:gs>
            <a:gs pos="50000">
              <a:srgbClr val="00FFFF">
                <a:tint val="44500"/>
                <a:satMod val="160000"/>
              </a:srgbClr>
            </a:gs>
            <a:gs pos="100000">
              <a:srgbClr val="00FFFF">
                <a:tint val="23500"/>
                <a:satMod val="160000"/>
              </a:srgbClr>
            </a:gs>
          </a:gsLst>
          <a:path path="circle">
            <a:fillToRect l="50000" t="50000" r="50000" b="50000"/>
          </a:path>
          <a:tileRect/>
        </a:gradFill>
        <a:ln>
          <a:solidFill>
            <a:srgbClr val="00CC99"/>
          </a:solidFill>
        </a:ln>
      </dgm:spPr>
      <dgm:t>
        <a:bodyPr/>
        <a:lstStyle/>
        <a:p>
          <a:r>
            <a:rPr lang="en-US" b="1" dirty="0" smtClean="0">
              <a:solidFill>
                <a:schemeClr val="tx1"/>
              </a:solidFill>
            </a:rPr>
            <a:t>2</a:t>
          </a:r>
          <a:endParaRPr lang="en-US" b="1" dirty="0">
            <a:solidFill>
              <a:schemeClr val="tx1"/>
            </a:solidFill>
          </a:endParaRPr>
        </a:p>
      </dgm:t>
    </dgm:pt>
    <dgm:pt modelId="{D2A11070-4056-455F-8D7B-8B16234163F7}" type="parTrans" cxnId="{4B1B247A-9C88-4FB5-8295-62AFE071901E}">
      <dgm:prSet/>
      <dgm:spPr/>
      <dgm:t>
        <a:bodyPr/>
        <a:lstStyle/>
        <a:p>
          <a:endParaRPr lang="en-US"/>
        </a:p>
      </dgm:t>
    </dgm:pt>
    <dgm:pt modelId="{72857F82-6FF6-441F-9FFF-3097B2B86658}" type="sibTrans" cxnId="{4B1B247A-9C88-4FB5-8295-62AFE071901E}">
      <dgm:prSet/>
      <dgm:spPr/>
      <dgm:t>
        <a:bodyPr/>
        <a:lstStyle/>
        <a:p>
          <a:endParaRPr lang="en-US"/>
        </a:p>
      </dgm:t>
    </dgm:pt>
    <dgm:pt modelId="{F9DDDF9B-81F5-42F9-88E2-C96644564D23}">
      <dgm:prSet phldrT="[Texto]" custT="1"/>
      <dgm:spPr>
        <a:gradFill flip="none" rotWithShape="0">
          <a:gsLst>
            <a:gs pos="0">
              <a:srgbClr val="00CC99">
                <a:tint val="66000"/>
                <a:satMod val="160000"/>
              </a:srgbClr>
            </a:gs>
            <a:gs pos="50000">
              <a:srgbClr val="00CC99">
                <a:tint val="44500"/>
                <a:satMod val="160000"/>
              </a:srgbClr>
            </a:gs>
            <a:gs pos="100000">
              <a:srgbClr val="00CC99">
                <a:tint val="23500"/>
                <a:satMod val="160000"/>
              </a:srgbClr>
            </a:gs>
          </a:gsLst>
          <a:path path="circle">
            <a:fillToRect l="50000" t="50000" r="50000" b="50000"/>
          </a:path>
          <a:tileRect/>
        </a:gradFill>
        <a:ln>
          <a:solidFill>
            <a:srgbClr val="009999"/>
          </a:solidFill>
        </a:ln>
      </dgm:spPr>
      <dgm:t>
        <a:bodyPr/>
        <a:lstStyle/>
        <a:p>
          <a:pPr algn="just"/>
          <a:r>
            <a:rPr lang="es-EC" sz="1300" b="0" dirty="0" smtClean="0">
              <a:latin typeface="Times New Roman" pitchFamily="18" charset="0"/>
            </a:rPr>
            <a:t>Implementar en la Corporación políticas de cobro como también un manual de cobranza con el cual trabaje las respectivas áreas encargadas de la Facturación-Cobranza de los valores por la distribución de energía eléctrica a sus consumidores finales y logren mejorar la eficiencia de la gestión de recuperación de cartera para que la corporación cuente con recursos disponibles para la cancelación de sus obligaciones a corto y largo plazo.</a:t>
          </a:r>
          <a:endParaRPr lang="en-US" sz="1300" b="0" dirty="0"/>
        </a:p>
      </dgm:t>
    </dgm:pt>
    <dgm:pt modelId="{0842FA73-EC1C-4AA1-BEC3-FDCC848E8BDD}" type="parTrans" cxnId="{E6AE4151-7157-43ED-8048-BD673A8D0326}">
      <dgm:prSet/>
      <dgm:spPr/>
      <dgm:t>
        <a:bodyPr/>
        <a:lstStyle/>
        <a:p>
          <a:endParaRPr lang="en-US"/>
        </a:p>
      </dgm:t>
    </dgm:pt>
    <dgm:pt modelId="{57CD69FF-833B-4583-BD96-0B8F976EC8B2}" type="sibTrans" cxnId="{E6AE4151-7157-43ED-8048-BD673A8D0326}">
      <dgm:prSet/>
      <dgm:spPr/>
      <dgm:t>
        <a:bodyPr/>
        <a:lstStyle/>
        <a:p>
          <a:endParaRPr lang="en-US"/>
        </a:p>
      </dgm:t>
    </dgm:pt>
    <dgm:pt modelId="{0DFB0618-BFB0-4A01-B453-695670099414}">
      <dgm:prSet phldrT="[Texto]"/>
      <dgm:spPr>
        <a:gradFill flip="none" rotWithShape="0">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path path="circle">
            <a:fillToRect l="50000" t="50000" r="50000" b="50000"/>
          </a:path>
          <a:tileRect/>
        </a:gradFill>
        <a:ln>
          <a:solidFill>
            <a:schemeClr val="bg2">
              <a:lumMod val="75000"/>
            </a:schemeClr>
          </a:solidFill>
        </a:ln>
      </dgm:spPr>
      <dgm:t>
        <a:bodyPr/>
        <a:lstStyle/>
        <a:p>
          <a:r>
            <a:rPr lang="en-US" b="1" dirty="0" smtClean="0">
              <a:solidFill>
                <a:schemeClr val="tx1"/>
              </a:solidFill>
            </a:rPr>
            <a:t>3</a:t>
          </a:r>
          <a:endParaRPr lang="en-US" b="1" dirty="0">
            <a:solidFill>
              <a:schemeClr val="tx1"/>
            </a:solidFill>
          </a:endParaRPr>
        </a:p>
      </dgm:t>
    </dgm:pt>
    <dgm:pt modelId="{B32EEB70-18E4-42CE-8C27-9AD827DFA641}" type="parTrans" cxnId="{E256F19A-07DB-4C39-8BDC-E19CF98CC0C8}">
      <dgm:prSet/>
      <dgm:spPr/>
      <dgm:t>
        <a:bodyPr/>
        <a:lstStyle/>
        <a:p>
          <a:endParaRPr lang="en-US"/>
        </a:p>
      </dgm:t>
    </dgm:pt>
    <dgm:pt modelId="{87C75C9D-077F-4406-8747-23092DE752B7}" type="sibTrans" cxnId="{E256F19A-07DB-4C39-8BDC-E19CF98CC0C8}">
      <dgm:prSet/>
      <dgm:spPr/>
      <dgm:t>
        <a:bodyPr/>
        <a:lstStyle/>
        <a:p>
          <a:endParaRPr lang="en-US"/>
        </a:p>
      </dgm:t>
    </dgm:pt>
    <dgm:pt modelId="{53DF2536-3497-4350-BA14-EE99844A2232}">
      <dgm:prSet phldrT="[Texto]" custT="1"/>
      <dgm:spPr>
        <a:gradFill flip="none" rotWithShape="0">
          <a:gsLst>
            <a:gs pos="0">
              <a:schemeClr val="accent5">
                <a:lumMod val="50000"/>
                <a:tint val="66000"/>
                <a:satMod val="160000"/>
              </a:schemeClr>
            </a:gs>
            <a:gs pos="50000">
              <a:schemeClr val="accent5">
                <a:lumMod val="50000"/>
                <a:tint val="44500"/>
                <a:satMod val="160000"/>
              </a:schemeClr>
            </a:gs>
            <a:gs pos="100000">
              <a:schemeClr val="accent5">
                <a:lumMod val="50000"/>
                <a:tint val="23500"/>
                <a:satMod val="160000"/>
              </a:schemeClr>
            </a:gs>
          </a:gsLst>
          <a:lin ang="10800000" scaled="1"/>
          <a:tileRect/>
        </a:gradFill>
        <a:ln>
          <a:solidFill>
            <a:schemeClr val="tx2">
              <a:lumMod val="60000"/>
              <a:lumOff val="40000"/>
            </a:schemeClr>
          </a:solidFill>
        </a:ln>
      </dgm:spPr>
      <dgm:t>
        <a:bodyPr/>
        <a:lstStyle/>
        <a:p>
          <a:pPr algn="just"/>
          <a:r>
            <a:rPr lang="es-EC" sz="1400" b="0" dirty="0" smtClean="0">
              <a:latin typeface="Times New Roman" pitchFamily="18" charset="0"/>
            </a:rPr>
            <a:t>Implementar un Plan de Acción para la recuperación de las Cuentas por Cobrar FERUM y para las cuentas vencidas de clientes el cual debe </a:t>
          </a:r>
          <a:r>
            <a:rPr lang="es-ES" sz="1400" b="0" dirty="0" smtClean="0">
              <a:latin typeface="Times New Roman" pitchFamily="18" charset="0"/>
            </a:rPr>
            <a:t>establer un porcentaje mínimo de recuperación de cartera vencida del 15 o 20% del total, para de esta manera disminuir la cartera y  no depender del crédito de proveedores.</a:t>
          </a:r>
          <a:endParaRPr lang="en-US" sz="1400" b="0" dirty="0"/>
        </a:p>
      </dgm:t>
    </dgm:pt>
    <dgm:pt modelId="{CCC121C0-86F0-4AFE-B8C5-7C2445B747F5}" type="parTrans" cxnId="{681C16F1-73E5-4651-8760-311778C1B51F}">
      <dgm:prSet/>
      <dgm:spPr/>
      <dgm:t>
        <a:bodyPr/>
        <a:lstStyle/>
        <a:p>
          <a:endParaRPr lang="en-US"/>
        </a:p>
      </dgm:t>
    </dgm:pt>
    <dgm:pt modelId="{275B84EB-6695-4E68-8F16-5718FE2CFDFB}" type="sibTrans" cxnId="{681C16F1-73E5-4651-8760-311778C1B51F}">
      <dgm:prSet/>
      <dgm:spPr/>
      <dgm:t>
        <a:bodyPr/>
        <a:lstStyle/>
        <a:p>
          <a:endParaRPr lang="en-US"/>
        </a:p>
      </dgm:t>
    </dgm:pt>
    <dgm:pt modelId="{278A1C21-AC86-4BAC-AEB0-2B8AB431137A}">
      <dgm:prSet phldrT="[Texto]"/>
      <dgm:spPr>
        <a:gradFill flip="none" rotWithShape="0">
          <a:gsLst>
            <a:gs pos="0">
              <a:srgbClr val="00FFFF">
                <a:tint val="66000"/>
                <a:satMod val="160000"/>
              </a:srgbClr>
            </a:gs>
            <a:gs pos="50000">
              <a:srgbClr val="00FFFF">
                <a:tint val="44500"/>
                <a:satMod val="160000"/>
              </a:srgbClr>
            </a:gs>
            <a:gs pos="100000">
              <a:srgbClr val="00FFFF">
                <a:tint val="23500"/>
                <a:satMod val="160000"/>
              </a:srgbClr>
            </a:gs>
          </a:gsLst>
          <a:path path="circle">
            <a:fillToRect l="50000" t="50000" r="50000" b="50000"/>
          </a:path>
          <a:tileRect/>
        </a:gradFill>
        <a:ln>
          <a:solidFill>
            <a:srgbClr val="66FFCC"/>
          </a:solidFill>
        </a:ln>
      </dgm:spPr>
      <dgm:t>
        <a:bodyPr/>
        <a:lstStyle/>
        <a:p>
          <a:r>
            <a:rPr lang="en-US" b="1" dirty="0" smtClean="0">
              <a:solidFill>
                <a:schemeClr val="tx1"/>
              </a:solidFill>
            </a:rPr>
            <a:t>4</a:t>
          </a:r>
          <a:endParaRPr lang="en-US" b="1" dirty="0">
            <a:solidFill>
              <a:schemeClr val="tx1"/>
            </a:solidFill>
          </a:endParaRPr>
        </a:p>
      </dgm:t>
    </dgm:pt>
    <dgm:pt modelId="{4FAC0E90-33A0-44F7-A868-3C772A15C5B5}" type="parTrans" cxnId="{ACC96FFA-9499-47A7-93C5-A1D8D399BD2C}">
      <dgm:prSet/>
      <dgm:spPr/>
      <dgm:t>
        <a:bodyPr/>
        <a:lstStyle/>
        <a:p>
          <a:endParaRPr lang="en-US"/>
        </a:p>
      </dgm:t>
    </dgm:pt>
    <dgm:pt modelId="{D5DAC510-0D5C-4EFA-AECF-4B37104556E8}" type="sibTrans" cxnId="{ACC96FFA-9499-47A7-93C5-A1D8D399BD2C}">
      <dgm:prSet/>
      <dgm:spPr/>
      <dgm:t>
        <a:bodyPr/>
        <a:lstStyle/>
        <a:p>
          <a:endParaRPr lang="en-US"/>
        </a:p>
      </dgm:t>
    </dgm:pt>
    <dgm:pt modelId="{E245BF2D-1036-4B69-A9A3-E0EA5B4C22BC}">
      <dgm:prSet phldrT="[Texto]" custT="1">
        <dgm:style>
          <a:lnRef idx="1">
            <a:schemeClr val="accent5"/>
          </a:lnRef>
          <a:fillRef idx="3">
            <a:schemeClr val="accent5"/>
          </a:fillRef>
          <a:effectRef idx="2">
            <a:schemeClr val="accent5"/>
          </a:effectRef>
          <a:fontRef idx="minor">
            <a:schemeClr val="lt1"/>
          </a:fontRef>
        </dgm:style>
      </dgm:prSet>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rgbClr val="00B0F0"/>
          </a:solidFill>
        </a:ln>
      </dgm:spPr>
      <dgm:t>
        <a:bodyPr/>
        <a:lstStyle/>
        <a:p>
          <a:pPr algn="just"/>
          <a:r>
            <a:rPr lang="es-ES" sz="1250" b="0" dirty="0" smtClean="0">
              <a:latin typeface="Times New Roman" pitchFamily="18" charset="0"/>
            </a:rPr>
            <a:t>Realizar el cálculo para la Reserva de Cuentas Incobrables rigiéndose por la política contable del 10% de la Cuentas por Cobrar-Facturación y realizar el análisis correspondiente del movimiento de la provisión de cuentas incobrables puesto que el mismo incurre en errores de años anteriores teniendo como resultado un saldo insuficiente referente al valor de las cuentas vencidas por más de 180 días que mantenía la Corporación para el período analizado.</a:t>
          </a:r>
          <a:endParaRPr lang="en-US" sz="1250" b="0" dirty="0"/>
        </a:p>
      </dgm:t>
    </dgm:pt>
    <dgm:pt modelId="{70719BEF-AA02-4D6C-B9E0-0704B4C9BCAE}" type="parTrans" cxnId="{B63983D9-D644-4048-A8AE-B74868B552AA}">
      <dgm:prSet/>
      <dgm:spPr/>
      <dgm:t>
        <a:bodyPr/>
        <a:lstStyle/>
        <a:p>
          <a:endParaRPr lang="en-US"/>
        </a:p>
      </dgm:t>
    </dgm:pt>
    <dgm:pt modelId="{EDD9FB93-B7C6-4A5D-8041-A9C5110AF9B0}" type="sibTrans" cxnId="{B63983D9-D644-4048-A8AE-B74868B552AA}">
      <dgm:prSet/>
      <dgm:spPr/>
      <dgm:t>
        <a:bodyPr/>
        <a:lstStyle/>
        <a:p>
          <a:endParaRPr lang="en-US"/>
        </a:p>
      </dgm:t>
    </dgm:pt>
    <dgm:pt modelId="{23E3C0DC-DFDF-441F-9B31-9B8DE613D70B}" type="pres">
      <dgm:prSet presAssocID="{53460D55-2CE0-40D8-B1F0-A38F3BE482EA}" presName="linearFlow" presStyleCnt="0">
        <dgm:presLayoutVars>
          <dgm:dir/>
          <dgm:animLvl val="lvl"/>
          <dgm:resizeHandles val="exact"/>
        </dgm:presLayoutVars>
      </dgm:prSet>
      <dgm:spPr/>
      <dgm:t>
        <a:bodyPr/>
        <a:lstStyle/>
        <a:p>
          <a:endParaRPr lang="en-US"/>
        </a:p>
      </dgm:t>
    </dgm:pt>
    <dgm:pt modelId="{0A5C9BE3-3F18-4C3D-B5AB-03F7344C76D3}" type="pres">
      <dgm:prSet presAssocID="{6B2319AA-AE83-4E67-A227-26FBA65A03FA}" presName="composite" presStyleCnt="0"/>
      <dgm:spPr/>
    </dgm:pt>
    <dgm:pt modelId="{4BA297AE-33A1-4FCF-A6A6-6814E6FBB7A6}" type="pres">
      <dgm:prSet presAssocID="{6B2319AA-AE83-4E67-A227-26FBA65A03FA}" presName="parentText" presStyleLbl="alignNode1" presStyleIdx="0" presStyleCnt="3" custLinFactNeighborY="-5427">
        <dgm:presLayoutVars>
          <dgm:chMax val="1"/>
          <dgm:bulletEnabled val="1"/>
        </dgm:presLayoutVars>
      </dgm:prSet>
      <dgm:spPr/>
      <dgm:t>
        <a:bodyPr/>
        <a:lstStyle/>
        <a:p>
          <a:endParaRPr lang="en-US"/>
        </a:p>
      </dgm:t>
    </dgm:pt>
    <dgm:pt modelId="{D9E121DA-A2D5-4CE9-B9A7-B43DCF34B492}" type="pres">
      <dgm:prSet presAssocID="{6B2319AA-AE83-4E67-A227-26FBA65A03FA}" presName="descendantText" presStyleLbl="alignAcc1" presStyleIdx="0" presStyleCnt="3" custScaleY="119474" custLinFactNeighborX="644" custLinFactNeighborY="-945">
        <dgm:presLayoutVars>
          <dgm:bulletEnabled val="1"/>
        </dgm:presLayoutVars>
      </dgm:prSet>
      <dgm:spPr/>
      <dgm:t>
        <a:bodyPr/>
        <a:lstStyle/>
        <a:p>
          <a:endParaRPr lang="en-US"/>
        </a:p>
      </dgm:t>
    </dgm:pt>
    <dgm:pt modelId="{FD71F0B8-CC28-4DAF-893A-A0C531C9A049}" type="pres">
      <dgm:prSet presAssocID="{72857F82-6FF6-441F-9FFF-3097B2B86658}" presName="sp" presStyleCnt="0"/>
      <dgm:spPr/>
    </dgm:pt>
    <dgm:pt modelId="{A9480DC4-ECF6-4827-BF5C-62571FADA986}" type="pres">
      <dgm:prSet presAssocID="{0DFB0618-BFB0-4A01-B453-695670099414}" presName="composite" presStyleCnt="0"/>
      <dgm:spPr/>
    </dgm:pt>
    <dgm:pt modelId="{C17E7EB3-1679-4877-86BB-7163E15174A0}" type="pres">
      <dgm:prSet presAssocID="{0DFB0618-BFB0-4A01-B453-695670099414}" presName="parentText" presStyleLbl="alignNode1" presStyleIdx="1" presStyleCnt="3" custScaleY="121787" custLinFactNeighborY="4722">
        <dgm:presLayoutVars>
          <dgm:chMax val="1"/>
          <dgm:bulletEnabled val="1"/>
        </dgm:presLayoutVars>
      </dgm:prSet>
      <dgm:spPr/>
      <dgm:t>
        <a:bodyPr/>
        <a:lstStyle/>
        <a:p>
          <a:endParaRPr lang="en-US"/>
        </a:p>
      </dgm:t>
    </dgm:pt>
    <dgm:pt modelId="{F5008378-8183-4488-BFCF-003199AE00CF}" type="pres">
      <dgm:prSet presAssocID="{0DFB0618-BFB0-4A01-B453-695670099414}" presName="descendantText" presStyleLbl="alignAcc1" presStyleIdx="1" presStyleCnt="3" custScaleY="126952" custLinFactNeighborY="5309">
        <dgm:presLayoutVars>
          <dgm:bulletEnabled val="1"/>
        </dgm:presLayoutVars>
      </dgm:prSet>
      <dgm:spPr/>
      <dgm:t>
        <a:bodyPr/>
        <a:lstStyle/>
        <a:p>
          <a:endParaRPr lang="en-US"/>
        </a:p>
      </dgm:t>
    </dgm:pt>
    <dgm:pt modelId="{65D10AB4-073F-4C17-81B9-87FE2C757719}" type="pres">
      <dgm:prSet presAssocID="{87C75C9D-077F-4406-8747-23092DE752B7}" presName="sp" presStyleCnt="0"/>
      <dgm:spPr/>
    </dgm:pt>
    <dgm:pt modelId="{727C8D94-821B-4A94-9462-FD22C9EC22D6}" type="pres">
      <dgm:prSet presAssocID="{278A1C21-AC86-4BAC-AEB0-2B8AB431137A}" presName="composite" presStyleCnt="0"/>
      <dgm:spPr/>
    </dgm:pt>
    <dgm:pt modelId="{FC322233-4B6C-4DD2-B2F6-3E6199FF8851}" type="pres">
      <dgm:prSet presAssocID="{278A1C21-AC86-4BAC-AEB0-2B8AB431137A}" presName="parentText" presStyleLbl="alignNode1" presStyleIdx="2" presStyleCnt="3" custScaleY="116775">
        <dgm:presLayoutVars>
          <dgm:chMax val="1"/>
          <dgm:bulletEnabled val="1"/>
        </dgm:presLayoutVars>
      </dgm:prSet>
      <dgm:spPr/>
      <dgm:t>
        <a:bodyPr/>
        <a:lstStyle/>
        <a:p>
          <a:endParaRPr lang="en-US"/>
        </a:p>
      </dgm:t>
    </dgm:pt>
    <dgm:pt modelId="{AC5854E0-9D4B-4082-8F6D-12E8C7D3F838}" type="pres">
      <dgm:prSet presAssocID="{278A1C21-AC86-4BAC-AEB0-2B8AB431137A}" presName="descendantText" presStyleLbl="alignAcc1" presStyleIdx="2" presStyleCnt="3" custScaleY="123974">
        <dgm:presLayoutVars>
          <dgm:bulletEnabled val="1"/>
        </dgm:presLayoutVars>
      </dgm:prSet>
      <dgm:spPr/>
      <dgm:t>
        <a:bodyPr/>
        <a:lstStyle/>
        <a:p>
          <a:endParaRPr lang="en-US"/>
        </a:p>
      </dgm:t>
    </dgm:pt>
  </dgm:ptLst>
  <dgm:cxnLst>
    <dgm:cxn modelId="{9AEC11B0-3EEF-4BD8-A742-466968C5D4F4}" type="presOf" srcId="{E245BF2D-1036-4B69-A9A3-E0EA5B4C22BC}" destId="{AC5854E0-9D4B-4082-8F6D-12E8C7D3F838}" srcOrd="0" destOrd="0" presId="urn:microsoft.com/office/officeart/2005/8/layout/chevron2"/>
    <dgm:cxn modelId="{E256F19A-07DB-4C39-8BDC-E19CF98CC0C8}" srcId="{53460D55-2CE0-40D8-B1F0-A38F3BE482EA}" destId="{0DFB0618-BFB0-4A01-B453-695670099414}" srcOrd="1" destOrd="0" parTransId="{B32EEB70-18E4-42CE-8C27-9AD827DFA641}" sibTransId="{87C75C9D-077F-4406-8747-23092DE752B7}"/>
    <dgm:cxn modelId="{E6AE4151-7157-43ED-8048-BD673A8D0326}" srcId="{6B2319AA-AE83-4E67-A227-26FBA65A03FA}" destId="{F9DDDF9B-81F5-42F9-88E2-C96644564D23}" srcOrd="0" destOrd="0" parTransId="{0842FA73-EC1C-4AA1-BEC3-FDCC848E8BDD}" sibTransId="{57CD69FF-833B-4583-BD96-0B8F976EC8B2}"/>
    <dgm:cxn modelId="{EC70B639-4160-45CB-80BC-73C450146449}" type="presOf" srcId="{53DF2536-3497-4350-BA14-EE99844A2232}" destId="{F5008378-8183-4488-BFCF-003199AE00CF}" srcOrd="0" destOrd="0" presId="urn:microsoft.com/office/officeart/2005/8/layout/chevron2"/>
    <dgm:cxn modelId="{AEA4CF9F-329B-4345-9832-AA9D36AE22D1}" type="presOf" srcId="{6B2319AA-AE83-4E67-A227-26FBA65A03FA}" destId="{4BA297AE-33A1-4FCF-A6A6-6814E6FBB7A6}" srcOrd="0" destOrd="0" presId="urn:microsoft.com/office/officeart/2005/8/layout/chevron2"/>
    <dgm:cxn modelId="{0E9C6932-598B-492C-B97C-669DA4FCF770}" type="presOf" srcId="{278A1C21-AC86-4BAC-AEB0-2B8AB431137A}" destId="{FC322233-4B6C-4DD2-B2F6-3E6199FF8851}" srcOrd="0" destOrd="0" presId="urn:microsoft.com/office/officeart/2005/8/layout/chevron2"/>
    <dgm:cxn modelId="{681C16F1-73E5-4651-8760-311778C1B51F}" srcId="{0DFB0618-BFB0-4A01-B453-695670099414}" destId="{53DF2536-3497-4350-BA14-EE99844A2232}" srcOrd="0" destOrd="0" parTransId="{CCC121C0-86F0-4AFE-B8C5-7C2445B747F5}" sibTransId="{275B84EB-6695-4E68-8F16-5718FE2CFDFB}"/>
    <dgm:cxn modelId="{72F53B8B-A49E-461D-9D6B-BF2759A9CABC}" type="presOf" srcId="{0DFB0618-BFB0-4A01-B453-695670099414}" destId="{C17E7EB3-1679-4877-86BB-7163E15174A0}" srcOrd="0" destOrd="0" presId="urn:microsoft.com/office/officeart/2005/8/layout/chevron2"/>
    <dgm:cxn modelId="{B63983D9-D644-4048-A8AE-B74868B552AA}" srcId="{278A1C21-AC86-4BAC-AEB0-2B8AB431137A}" destId="{E245BF2D-1036-4B69-A9A3-E0EA5B4C22BC}" srcOrd="0" destOrd="0" parTransId="{70719BEF-AA02-4D6C-B9E0-0704B4C9BCAE}" sibTransId="{EDD9FB93-B7C6-4A5D-8041-A9C5110AF9B0}"/>
    <dgm:cxn modelId="{22697ED1-3252-4666-B325-F4AE18D47251}" type="presOf" srcId="{53460D55-2CE0-40D8-B1F0-A38F3BE482EA}" destId="{23E3C0DC-DFDF-441F-9B31-9B8DE613D70B}" srcOrd="0" destOrd="0" presId="urn:microsoft.com/office/officeart/2005/8/layout/chevron2"/>
    <dgm:cxn modelId="{4B1B247A-9C88-4FB5-8295-62AFE071901E}" srcId="{53460D55-2CE0-40D8-B1F0-A38F3BE482EA}" destId="{6B2319AA-AE83-4E67-A227-26FBA65A03FA}" srcOrd="0" destOrd="0" parTransId="{D2A11070-4056-455F-8D7B-8B16234163F7}" sibTransId="{72857F82-6FF6-441F-9FFF-3097B2B86658}"/>
    <dgm:cxn modelId="{ACC96FFA-9499-47A7-93C5-A1D8D399BD2C}" srcId="{53460D55-2CE0-40D8-B1F0-A38F3BE482EA}" destId="{278A1C21-AC86-4BAC-AEB0-2B8AB431137A}" srcOrd="2" destOrd="0" parTransId="{4FAC0E90-33A0-44F7-A868-3C772A15C5B5}" sibTransId="{D5DAC510-0D5C-4EFA-AECF-4B37104556E8}"/>
    <dgm:cxn modelId="{5A678D53-1B92-41C0-BED1-400A56966E90}" type="presOf" srcId="{F9DDDF9B-81F5-42F9-88E2-C96644564D23}" destId="{D9E121DA-A2D5-4CE9-B9A7-B43DCF34B492}" srcOrd="0" destOrd="0" presId="urn:microsoft.com/office/officeart/2005/8/layout/chevron2"/>
    <dgm:cxn modelId="{9545B4FA-B124-4EF8-A3D9-BE188C9D7A1F}" type="presParOf" srcId="{23E3C0DC-DFDF-441F-9B31-9B8DE613D70B}" destId="{0A5C9BE3-3F18-4C3D-B5AB-03F7344C76D3}" srcOrd="0" destOrd="0" presId="urn:microsoft.com/office/officeart/2005/8/layout/chevron2"/>
    <dgm:cxn modelId="{DB84B62A-0791-4A51-8F49-5D5A55840203}" type="presParOf" srcId="{0A5C9BE3-3F18-4C3D-B5AB-03F7344C76D3}" destId="{4BA297AE-33A1-4FCF-A6A6-6814E6FBB7A6}" srcOrd="0" destOrd="0" presId="urn:microsoft.com/office/officeart/2005/8/layout/chevron2"/>
    <dgm:cxn modelId="{67FA2D8A-370D-41EC-AE3E-6CC19DF82D8D}" type="presParOf" srcId="{0A5C9BE3-3F18-4C3D-B5AB-03F7344C76D3}" destId="{D9E121DA-A2D5-4CE9-B9A7-B43DCF34B492}" srcOrd="1" destOrd="0" presId="urn:microsoft.com/office/officeart/2005/8/layout/chevron2"/>
    <dgm:cxn modelId="{464200C6-AD67-4292-8721-3BDB93650DB0}" type="presParOf" srcId="{23E3C0DC-DFDF-441F-9B31-9B8DE613D70B}" destId="{FD71F0B8-CC28-4DAF-893A-A0C531C9A049}" srcOrd="1" destOrd="0" presId="urn:microsoft.com/office/officeart/2005/8/layout/chevron2"/>
    <dgm:cxn modelId="{879113B7-D896-4EF0-9AEE-8595AE134783}" type="presParOf" srcId="{23E3C0DC-DFDF-441F-9B31-9B8DE613D70B}" destId="{A9480DC4-ECF6-4827-BF5C-62571FADA986}" srcOrd="2" destOrd="0" presId="urn:microsoft.com/office/officeart/2005/8/layout/chevron2"/>
    <dgm:cxn modelId="{A61AE244-933D-4C76-ADEE-400FF8D6BF01}" type="presParOf" srcId="{A9480DC4-ECF6-4827-BF5C-62571FADA986}" destId="{C17E7EB3-1679-4877-86BB-7163E15174A0}" srcOrd="0" destOrd="0" presId="urn:microsoft.com/office/officeart/2005/8/layout/chevron2"/>
    <dgm:cxn modelId="{17F7CF38-2347-470F-B47F-071D6158859E}" type="presParOf" srcId="{A9480DC4-ECF6-4827-BF5C-62571FADA986}" destId="{F5008378-8183-4488-BFCF-003199AE00CF}" srcOrd="1" destOrd="0" presId="urn:microsoft.com/office/officeart/2005/8/layout/chevron2"/>
    <dgm:cxn modelId="{C3337F00-8EE2-45FA-A99C-2D359A7011FE}" type="presParOf" srcId="{23E3C0DC-DFDF-441F-9B31-9B8DE613D70B}" destId="{65D10AB4-073F-4C17-81B9-87FE2C757719}" srcOrd="3" destOrd="0" presId="urn:microsoft.com/office/officeart/2005/8/layout/chevron2"/>
    <dgm:cxn modelId="{82C2C16A-E430-4629-8E23-EEAF9A4C7442}" type="presParOf" srcId="{23E3C0DC-DFDF-441F-9B31-9B8DE613D70B}" destId="{727C8D94-821B-4A94-9462-FD22C9EC22D6}" srcOrd="4" destOrd="0" presId="urn:microsoft.com/office/officeart/2005/8/layout/chevron2"/>
    <dgm:cxn modelId="{B5D9404F-EBA9-47EC-88D2-2298D1E42E80}" type="presParOf" srcId="{727C8D94-821B-4A94-9462-FD22C9EC22D6}" destId="{FC322233-4B6C-4DD2-B2F6-3E6199FF8851}" srcOrd="0" destOrd="0" presId="urn:microsoft.com/office/officeart/2005/8/layout/chevron2"/>
    <dgm:cxn modelId="{98B0937E-285C-4C56-A082-DEB10CF30892}" type="presParOf" srcId="{727C8D94-821B-4A94-9462-FD22C9EC22D6}" destId="{AC5854E0-9D4B-4082-8F6D-12E8C7D3F838}" srcOrd="1" destOrd="0" presId="urn:microsoft.com/office/officeart/2005/8/layout/chevron2"/>
  </dgm:cxnLst>
  <dgm:bg/>
  <dgm:whole/>
  <dgm:extLst>
    <a:ext uri="http://schemas.microsoft.com/office/drawing/2008/diagram"/>
  </dgm:extLst>
</dgm:dataModel>
</file>

<file path=ppt/diagrams/data16.xml><?xml version="1.0" encoding="utf-8"?>
<dgm:dataModel xmlns:dgm="http://schemas.openxmlformats.org/drawingml/2006/diagram" xmlns:a="http://schemas.openxmlformats.org/drawingml/2006/main">
  <dgm:ptLst>
    <dgm:pt modelId="{738AD734-22E0-46AA-AA10-91DA7F4BAAC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A55A50-D3E4-4A7D-8251-47FA193B7E8A}">
      <dgm:prSet phldrT="[Texto]">
        <dgm:style>
          <a:lnRef idx="1">
            <a:schemeClr val="accent1"/>
          </a:lnRef>
          <a:fillRef idx="2">
            <a:schemeClr val="accent1"/>
          </a:fillRef>
          <a:effectRef idx="1">
            <a:schemeClr val="accent1"/>
          </a:effectRef>
          <a:fontRef idx="minor">
            <a:schemeClr val="dk1"/>
          </a:fontRef>
        </dgm:style>
      </dgm:prSet>
      <dgm:spPr/>
      <dgm:t>
        <a:bodyPr/>
        <a:lstStyle/>
        <a:p>
          <a:r>
            <a:rPr lang="en-US" dirty="0" smtClean="0">
              <a:solidFill>
                <a:schemeClr val="tx1"/>
              </a:solidFill>
            </a:rPr>
            <a:t>5</a:t>
          </a:r>
          <a:endParaRPr lang="en-US" dirty="0">
            <a:solidFill>
              <a:schemeClr val="tx1"/>
            </a:solidFill>
          </a:endParaRPr>
        </a:p>
      </dgm:t>
    </dgm:pt>
    <dgm:pt modelId="{497C6657-E16E-4BF0-9056-9004916EA5E7}" type="parTrans" cxnId="{11778E47-394D-45BC-9A41-3865AF9D924F}">
      <dgm:prSet/>
      <dgm:spPr/>
      <dgm:t>
        <a:bodyPr/>
        <a:lstStyle/>
        <a:p>
          <a:endParaRPr lang="en-US"/>
        </a:p>
      </dgm:t>
    </dgm:pt>
    <dgm:pt modelId="{9142EBD4-191A-4309-8F31-62BD10E6038E}" type="sibTrans" cxnId="{11778E47-394D-45BC-9A41-3865AF9D924F}">
      <dgm:prSet/>
      <dgm:spPr/>
      <dgm:t>
        <a:bodyPr/>
        <a:lstStyle/>
        <a:p>
          <a:endParaRPr lang="en-US"/>
        </a:p>
      </dgm:t>
    </dgm:pt>
    <dgm:pt modelId="{8FF8F849-0556-4137-9C14-B8222266846C}">
      <dgm:prSet phldrT="[Texto]" custT="1">
        <dgm:style>
          <a:lnRef idx="1">
            <a:schemeClr val="accent3"/>
          </a:lnRef>
          <a:fillRef idx="2">
            <a:schemeClr val="accent3"/>
          </a:fillRef>
          <a:effectRef idx="1">
            <a:schemeClr val="accent3"/>
          </a:effectRef>
          <a:fontRef idx="minor">
            <a:schemeClr val="dk1"/>
          </a:fontRef>
        </dgm:style>
      </dgm:prSet>
      <dgm:spPr/>
      <dgm:t>
        <a:bodyPr/>
        <a:lstStyle/>
        <a:p>
          <a:pPr algn="just"/>
          <a:r>
            <a:rPr lang="es-ES" sz="1400" b="0" dirty="0" smtClean="0">
              <a:latin typeface="Times New Roman" pitchFamily="18" charset="0"/>
            </a:rPr>
            <a:t>La Gerencia de Contabilidad debe realizar la regularización de los registros contables, una adecuada supervisión y control de toda la información contable relacionada con la compra y facturación de la energía y disponer se efectúen conciliaciones de estas cuentas, lo cual permitirá que la información contable presente correctas tanto en dólares como en las cantidades de kilovatios registrados permanentemente.</a:t>
          </a:r>
          <a:endParaRPr lang="en-US" sz="1400" b="0" dirty="0"/>
        </a:p>
      </dgm:t>
    </dgm:pt>
    <dgm:pt modelId="{B7A2BC8C-5E73-4E23-BAC2-9CA3B224EF67}" type="parTrans" cxnId="{20DEA41C-8DAB-457A-9609-00F3EF7A6684}">
      <dgm:prSet/>
      <dgm:spPr/>
      <dgm:t>
        <a:bodyPr/>
        <a:lstStyle/>
        <a:p>
          <a:endParaRPr lang="en-US"/>
        </a:p>
      </dgm:t>
    </dgm:pt>
    <dgm:pt modelId="{46F9A29D-8EB2-4FE1-B2A7-EE8969458281}" type="sibTrans" cxnId="{20DEA41C-8DAB-457A-9609-00F3EF7A6684}">
      <dgm:prSet/>
      <dgm:spPr/>
      <dgm:t>
        <a:bodyPr/>
        <a:lstStyle/>
        <a:p>
          <a:endParaRPr lang="en-US"/>
        </a:p>
      </dgm:t>
    </dgm:pt>
    <dgm:pt modelId="{A0BB15E1-EAEA-41A2-A01C-72778F041E07}">
      <dgm:prSet phldrT="[Texto]">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rPr>
            <a:t>6</a:t>
          </a:r>
          <a:endParaRPr lang="en-US" dirty="0">
            <a:solidFill>
              <a:schemeClr val="tx1"/>
            </a:solidFill>
          </a:endParaRPr>
        </a:p>
      </dgm:t>
    </dgm:pt>
    <dgm:pt modelId="{75F78CA1-0D6C-4D8D-91A7-3959AA60A083}" type="parTrans" cxnId="{7D19D1D5-FE8E-4B76-BAFA-6FF10DBC0259}">
      <dgm:prSet/>
      <dgm:spPr/>
      <dgm:t>
        <a:bodyPr/>
        <a:lstStyle/>
        <a:p>
          <a:endParaRPr lang="en-US"/>
        </a:p>
      </dgm:t>
    </dgm:pt>
    <dgm:pt modelId="{0D576CBE-7ADC-410C-A98A-39D82573E616}" type="sibTrans" cxnId="{7D19D1D5-FE8E-4B76-BAFA-6FF10DBC0259}">
      <dgm:prSet/>
      <dgm:spPr/>
      <dgm:t>
        <a:bodyPr/>
        <a:lstStyle/>
        <a:p>
          <a:endParaRPr lang="en-US"/>
        </a:p>
      </dgm:t>
    </dgm:pt>
    <dgm:pt modelId="{716EE3A8-25B5-46F6-AB5D-90F6E2B5962D}">
      <dgm:prSet phldrT="[Texto]" custT="1">
        <dgm:style>
          <a:lnRef idx="1">
            <a:schemeClr val="accent2"/>
          </a:lnRef>
          <a:fillRef idx="2">
            <a:schemeClr val="accent2"/>
          </a:fillRef>
          <a:effectRef idx="1">
            <a:schemeClr val="accent2"/>
          </a:effectRef>
          <a:fontRef idx="minor">
            <a:schemeClr val="dk1"/>
          </a:fontRef>
        </dgm:style>
      </dgm:prSet>
      <dgm:spPr/>
      <dgm:t>
        <a:bodyPr/>
        <a:lstStyle/>
        <a:p>
          <a:pPr algn="just"/>
          <a:r>
            <a:rPr lang="es-ES" sz="1400" b="0" dirty="0" smtClean="0">
              <a:latin typeface="Times New Roman" pitchFamily="18" charset="0"/>
            </a:rPr>
            <a:t>Para la energía facturada a los grandes consumidores el área de Control Técnico e Ingeniería, deben preparar la información facturada a los grandes consumidores, en forma individual por consumo, tanto en KWH como por su valor en dólares clasificada de la siguiente forma:</a:t>
          </a:r>
          <a:endParaRPr lang="en-US" sz="1400" b="0" dirty="0"/>
        </a:p>
      </dgm:t>
    </dgm:pt>
    <dgm:pt modelId="{52F006D7-9ED5-405B-8D7D-828F7522E39B}" type="parTrans" cxnId="{F4538ED3-B915-48D9-81BD-C862E439D1C9}">
      <dgm:prSet/>
      <dgm:spPr/>
      <dgm:t>
        <a:bodyPr/>
        <a:lstStyle/>
        <a:p>
          <a:endParaRPr lang="en-US"/>
        </a:p>
      </dgm:t>
    </dgm:pt>
    <dgm:pt modelId="{BDF65694-6DD4-4956-AB7C-96E4EDEEAD1A}" type="sibTrans" cxnId="{F4538ED3-B915-48D9-81BD-C862E439D1C9}">
      <dgm:prSet/>
      <dgm:spPr/>
      <dgm:t>
        <a:bodyPr/>
        <a:lstStyle/>
        <a:p>
          <a:endParaRPr lang="en-US"/>
        </a:p>
      </dgm:t>
    </dgm:pt>
    <dgm:pt modelId="{23902891-964E-4A56-9A93-4975B50C957E}">
      <dgm:prSet phldrT="[Texto]"/>
      <dgm:spPr>
        <a:solidFill>
          <a:srgbClr val="92D050"/>
        </a:solidFill>
        <a:ln>
          <a:solidFill>
            <a:srgbClr val="92D050"/>
          </a:solidFill>
        </a:ln>
      </dgm:spPr>
      <dgm:t>
        <a:bodyPr/>
        <a:lstStyle/>
        <a:p>
          <a:r>
            <a:rPr lang="en-US" dirty="0" smtClean="0">
              <a:solidFill>
                <a:schemeClr val="tx1"/>
              </a:solidFill>
            </a:rPr>
            <a:t>7</a:t>
          </a:r>
          <a:endParaRPr lang="en-US" dirty="0">
            <a:solidFill>
              <a:schemeClr val="tx1"/>
            </a:solidFill>
          </a:endParaRPr>
        </a:p>
      </dgm:t>
    </dgm:pt>
    <dgm:pt modelId="{6F16DE23-71B1-4AFD-842F-E0110438E0E7}" type="parTrans" cxnId="{6C9482D9-C1E5-497F-802D-8CD4E9E252DC}">
      <dgm:prSet/>
      <dgm:spPr/>
      <dgm:t>
        <a:bodyPr/>
        <a:lstStyle/>
        <a:p>
          <a:endParaRPr lang="en-US"/>
        </a:p>
      </dgm:t>
    </dgm:pt>
    <dgm:pt modelId="{9831DC32-2747-4CA8-9C7B-270CB508072A}" type="sibTrans" cxnId="{6C9482D9-C1E5-497F-802D-8CD4E9E252DC}">
      <dgm:prSet/>
      <dgm:spPr/>
      <dgm:t>
        <a:bodyPr/>
        <a:lstStyle/>
        <a:p>
          <a:endParaRPr lang="en-US"/>
        </a:p>
      </dgm:t>
    </dgm:pt>
    <dgm:pt modelId="{E561799B-6405-4DED-A083-7ECB3FD278DE}">
      <dgm:prSet phldrT="[Texto]"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rgbClr val="92D050"/>
          </a:solidFill>
        </a:ln>
      </dgm:spPr>
      <dgm:t>
        <a:bodyPr/>
        <a:lstStyle/>
        <a:p>
          <a:pPr algn="just"/>
          <a:r>
            <a:rPr lang="es-ES" sz="1100" b="1" dirty="0" smtClean="0">
              <a:latin typeface="Times New Roman" pitchFamily="18" charset="0"/>
            </a:rPr>
            <a:t>Clientes regulados, a quienes se les aplica el precio del KWH de acuerdo al Pliego Tarifario. </a:t>
          </a:r>
          <a:endParaRPr lang="en-US" sz="1100" dirty="0"/>
        </a:p>
      </dgm:t>
    </dgm:pt>
    <dgm:pt modelId="{D8B8649C-3C9A-4068-A369-5E6D26BC8059}" type="parTrans" cxnId="{CEC34F88-F74F-4B53-ABB8-719AE56534D3}">
      <dgm:prSet/>
      <dgm:spPr/>
      <dgm:t>
        <a:bodyPr/>
        <a:lstStyle/>
        <a:p>
          <a:endParaRPr lang="en-US"/>
        </a:p>
      </dgm:t>
    </dgm:pt>
    <dgm:pt modelId="{86258EF9-2108-48FE-A83B-02191488539B}" type="sibTrans" cxnId="{CEC34F88-F74F-4B53-ABB8-719AE56534D3}">
      <dgm:prSet/>
      <dgm:spPr/>
      <dgm:t>
        <a:bodyPr/>
        <a:lstStyle/>
        <a:p>
          <a:endParaRPr lang="en-US"/>
        </a:p>
      </dgm:t>
    </dgm:pt>
    <dgm:pt modelId="{04D2FC89-CF24-413B-9856-3210DDAF1F9A}">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rgbClr val="92D050"/>
          </a:solidFill>
        </a:ln>
      </dgm:spPr>
      <dgm:t>
        <a:bodyPr/>
        <a:lstStyle/>
        <a:p>
          <a:pPr algn="just"/>
          <a:r>
            <a:rPr lang="es-ES" sz="1100" b="1" dirty="0" smtClean="0">
              <a:latin typeface="Times New Roman" pitchFamily="18" charset="0"/>
            </a:rPr>
            <a:t>Clientes regulados eventuales, son clientes ocasionales a quienes de igual forma se les factura el precio del KWH de acuerdo al Pliego Tarifario.</a:t>
          </a:r>
          <a:endParaRPr lang="es-ES" sz="1100" b="1" dirty="0">
            <a:latin typeface="Times New Roman" pitchFamily="18" charset="0"/>
          </a:endParaRPr>
        </a:p>
      </dgm:t>
    </dgm:pt>
    <dgm:pt modelId="{0F84E2A9-906D-4180-8A7A-D123908C505E}" type="parTrans" cxnId="{CF13CEB1-840E-48A0-88D4-0650F696EBF9}">
      <dgm:prSet/>
      <dgm:spPr/>
      <dgm:t>
        <a:bodyPr/>
        <a:lstStyle/>
        <a:p>
          <a:endParaRPr lang="en-US"/>
        </a:p>
      </dgm:t>
    </dgm:pt>
    <dgm:pt modelId="{C5C21BE9-A7AD-47CA-AB63-AC188992FA32}" type="sibTrans" cxnId="{CF13CEB1-840E-48A0-88D4-0650F696EBF9}">
      <dgm:prSet/>
      <dgm:spPr/>
      <dgm:t>
        <a:bodyPr/>
        <a:lstStyle/>
        <a:p>
          <a:endParaRPr lang="en-US"/>
        </a:p>
      </dgm:t>
    </dgm:pt>
    <dgm:pt modelId="{CA390FEF-E544-4EB0-AE60-1897BB84A374}">
      <dgm:prSe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rgbClr val="92D050"/>
          </a:solidFill>
        </a:ln>
      </dgm:spPr>
      <dgm:t>
        <a:bodyPr/>
        <a:lstStyle/>
        <a:p>
          <a:pPr algn="just"/>
          <a:r>
            <a:rPr lang="es-ES" sz="1100" b="1" dirty="0" smtClean="0">
              <a:latin typeface="Times New Roman" pitchFamily="18" charset="0"/>
            </a:rPr>
            <a:t>Clientes no regulados, son clientes con quienes se contrata el servicio de energía eléctrica con precio del KWH inferior al establecido en el Pliego Tarifario, asumiendo REC esta diferencia de precios que se da entre lo contratado y el precio estipulado en el pliego. </a:t>
          </a:r>
          <a:endParaRPr lang="es-ES" sz="1100" b="1" dirty="0">
            <a:latin typeface="Times New Roman" pitchFamily="18" charset="0"/>
          </a:endParaRPr>
        </a:p>
      </dgm:t>
    </dgm:pt>
    <dgm:pt modelId="{305CFC58-965B-4D88-8932-7048781D0067}" type="parTrans" cxnId="{3074F3E2-620D-4581-8D26-019D73E5A20D}">
      <dgm:prSet/>
      <dgm:spPr/>
      <dgm:t>
        <a:bodyPr/>
        <a:lstStyle/>
        <a:p>
          <a:endParaRPr lang="en-US"/>
        </a:p>
      </dgm:t>
    </dgm:pt>
    <dgm:pt modelId="{72AF2D17-2827-43E1-9350-B565DFE1A44B}" type="sibTrans" cxnId="{3074F3E2-620D-4581-8D26-019D73E5A20D}">
      <dgm:prSet/>
      <dgm:spPr/>
      <dgm:t>
        <a:bodyPr/>
        <a:lstStyle/>
        <a:p>
          <a:endParaRPr lang="en-US"/>
        </a:p>
      </dgm:t>
    </dgm:pt>
    <dgm:pt modelId="{7746542D-EC14-4530-A1B8-884944525347}" type="pres">
      <dgm:prSet presAssocID="{738AD734-22E0-46AA-AA10-91DA7F4BAACA}" presName="linearFlow" presStyleCnt="0">
        <dgm:presLayoutVars>
          <dgm:dir/>
          <dgm:animLvl val="lvl"/>
          <dgm:resizeHandles val="exact"/>
        </dgm:presLayoutVars>
      </dgm:prSet>
      <dgm:spPr/>
      <dgm:t>
        <a:bodyPr/>
        <a:lstStyle/>
        <a:p>
          <a:endParaRPr lang="en-US"/>
        </a:p>
      </dgm:t>
    </dgm:pt>
    <dgm:pt modelId="{645BF38D-2C42-48A7-BA80-23771BDC55C8}" type="pres">
      <dgm:prSet presAssocID="{CEA55A50-D3E4-4A7D-8251-47FA193B7E8A}" presName="composite" presStyleCnt="0"/>
      <dgm:spPr/>
    </dgm:pt>
    <dgm:pt modelId="{F385EBCB-64B0-4536-97C6-9BB8E985A7D5}" type="pres">
      <dgm:prSet presAssocID="{CEA55A50-D3E4-4A7D-8251-47FA193B7E8A}" presName="parentText" presStyleLbl="alignNode1" presStyleIdx="0" presStyleCnt="3">
        <dgm:presLayoutVars>
          <dgm:chMax val="1"/>
          <dgm:bulletEnabled val="1"/>
        </dgm:presLayoutVars>
      </dgm:prSet>
      <dgm:spPr/>
      <dgm:t>
        <a:bodyPr/>
        <a:lstStyle/>
        <a:p>
          <a:endParaRPr lang="en-US"/>
        </a:p>
      </dgm:t>
    </dgm:pt>
    <dgm:pt modelId="{5EEA4E9B-D095-4F87-BA95-2F18B68BC466}" type="pres">
      <dgm:prSet presAssocID="{CEA55A50-D3E4-4A7D-8251-47FA193B7E8A}" presName="descendantText" presStyleLbl="alignAcc1" presStyleIdx="0" presStyleCnt="3">
        <dgm:presLayoutVars>
          <dgm:bulletEnabled val="1"/>
        </dgm:presLayoutVars>
      </dgm:prSet>
      <dgm:spPr/>
      <dgm:t>
        <a:bodyPr/>
        <a:lstStyle/>
        <a:p>
          <a:endParaRPr lang="en-US"/>
        </a:p>
      </dgm:t>
    </dgm:pt>
    <dgm:pt modelId="{09EC3557-5CAB-4255-B9BD-8E2249B954D4}" type="pres">
      <dgm:prSet presAssocID="{9142EBD4-191A-4309-8F31-62BD10E6038E}" presName="sp" presStyleCnt="0"/>
      <dgm:spPr/>
    </dgm:pt>
    <dgm:pt modelId="{6E5C7D76-4821-47D1-98EF-BF5967E0ECF0}" type="pres">
      <dgm:prSet presAssocID="{A0BB15E1-EAEA-41A2-A01C-72778F041E07}" presName="composite" presStyleCnt="0"/>
      <dgm:spPr/>
    </dgm:pt>
    <dgm:pt modelId="{ECE8ECF7-78FF-4630-A036-1E2E66775661}" type="pres">
      <dgm:prSet presAssocID="{A0BB15E1-EAEA-41A2-A01C-72778F041E07}" presName="parentText" presStyleLbl="alignNode1" presStyleIdx="1" presStyleCnt="3">
        <dgm:presLayoutVars>
          <dgm:chMax val="1"/>
          <dgm:bulletEnabled val="1"/>
        </dgm:presLayoutVars>
      </dgm:prSet>
      <dgm:spPr/>
      <dgm:t>
        <a:bodyPr/>
        <a:lstStyle/>
        <a:p>
          <a:endParaRPr lang="en-US"/>
        </a:p>
      </dgm:t>
    </dgm:pt>
    <dgm:pt modelId="{3D8C5453-A7B6-4F5F-8A6D-6223DAE3B1B2}" type="pres">
      <dgm:prSet presAssocID="{A0BB15E1-EAEA-41A2-A01C-72778F041E07}" presName="descendantText" presStyleLbl="alignAcc1" presStyleIdx="1" presStyleCnt="3">
        <dgm:presLayoutVars>
          <dgm:bulletEnabled val="1"/>
        </dgm:presLayoutVars>
      </dgm:prSet>
      <dgm:spPr/>
      <dgm:t>
        <a:bodyPr/>
        <a:lstStyle/>
        <a:p>
          <a:endParaRPr lang="en-US"/>
        </a:p>
      </dgm:t>
    </dgm:pt>
    <dgm:pt modelId="{7EC8A436-6DCF-4055-88B5-9E615897071A}" type="pres">
      <dgm:prSet presAssocID="{0D576CBE-7ADC-410C-A98A-39D82573E616}" presName="sp" presStyleCnt="0"/>
      <dgm:spPr/>
    </dgm:pt>
    <dgm:pt modelId="{D6B0ACA1-D617-4F0A-944A-28418113EAB6}" type="pres">
      <dgm:prSet presAssocID="{23902891-964E-4A56-9A93-4975B50C957E}" presName="composite" presStyleCnt="0"/>
      <dgm:spPr/>
    </dgm:pt>
    <dgm:pt modelId="{6F78EEE3-B2B0-416C-ABDF-E42A0A243AD6}" type="pres">
      <dgm:prSet presAssocID="{23902891-964E-4A56-9A93-4975B50C957E}" presName="parentText" presStyleLbl="alignNode1" presStyleIdx="2" presStyleCnt="3">
        <dgm:presLayoutVars>
          <dgm:chMax val="1"/>
          <dgm:bulletEnabled val="1"/>
        </dgm:presLayoutVars>
      </dgm:prSet>
      <dgm:spPr/>
      <dgm:t>
        <a:bodyPr/>
        <a:lstStyle/>
        <a:p>
          <a:endParaRPr lang="en-US"/>
        </a:p>
      </dgm:t>
    </dgm:pt>
    <dgm:pt modelId="{B8480EEC-29B4-46E7-8726-B0508AA4D6C5}" type="pres">
      <dgm:prSet presAssocID="{23902891-964E-4A56-9A93-4975B50C957E}" presName="descendantText" presStyleLbl="alignAcc1" presStyleIdx="2" presStyleCnt="3">
        <dgm:presLayoutVars>
          <dgm:bulletEnabled val="1"/>
        </dgm:presLayoutVars>
      </dgm:prSet>
      <dgm:spPr/>
      <dgm:t>
        <a:bodyPr/>
        <a:lstStyle/>
        <a:p>
          <a:endParaRPr lang="en-US"/>
        </a:p>
      </dgm:t>
    </dgm:pt>
  </dgm:ptLst>
  <dgm:cxnLst>
    <dgm:cxn modelId="{5A5D8B2F-7867-4153-A69A-038AF6F4DB23}" type="presOf" srcId="{CA390FEF-E544-4EB0-AE60-1897BB84A374}" destId="{B8480EEC-29B4-46E7-8726-B0508AA4D6C5}" srcOrd="0" destOrd="2" presId="urn:microsoft.com/office/officeart/2005/8/layout/chevron2"/>
    <dgm:cxn modelId="{6C9482D9-C1E5-497F-802D-8CD4E9E252DC}" srcId="{738AD734-22E0-46AA-AA10-91DA7F4BAACA}" destId="{23902891-964E-4A56-9A93-4975B50C957E}" srcOrd="2" destOrd="0" parTransId="{6F16DE23-71B1-4AFD-842F-E0110438E0E7}" sibTransId="{9831DC32-2747-4CA8-9C7B-270CB508072A}"/>
    <dgm:cxn modelId="{11778E47-394D-45BC-9A41-3865AF9D924F}" srcId="{738AD734-22E0-46AA-AA10-91DA7F4BAACA}" destId="{CEA55A50-D3E4-4A7D-8251-47FA193B7E8A}" srcOrd="0" destOrd="0" parTransId="{497C6657-E16E-4BF0-9056-9004916EA5E7}" sibTransId="{9142EBD4-191A-4309-8F31-62BD10E6038E}"/>
    <dgm:cxn modelId="{3074F3E2-620D-4581-8D26-019D73E5A20D}" srcId="{23902891-964E-4A56-9A93-4975B50C957E}" destId="{CA390FEF-E544-4EB0-AE60-1897BB84A374}" srcOrd="2" destOrd="0" parTransId="{305CFC58-965B-4D88-8932-7048781D0067}" sibTransId="{72AF2D17-2827-43E1-9350-B565DFE1A44B}"/>
    <dgm:cxn modelId="{F4538ED3-B915-48D9-81BD-C862E439D1C9}" srcId="{A0BB15E1-EAEA-41A2-A01C-72778F041E07}" destId="{716EE3A8-25B5-46F6-AB5D-90F6E2B5962D}" srcOrd="0" destOrd="0" parTransId="{52F006D7-9ED5-405B-8D7D-828F7522E39B}" sibTransId="{BDF65694-6DD4-4956-AB7C-96E4EDEEAD1A}"/>
    <dgm:cxn modelId="{3AE8D5F9-ECDA-4068-9E86-51B4DE698F47}" type="presOf" srcId="{04D2FC89-CF24-413B-9856-3210DDAF1F9A}" destId="{B8480EEC-29B4-46E7-8726-B0508AA4D6C5}" srcOrd="0" destOrd="1" presId="urn:microsoft.com/office/officeart/2005/8/layout/chevron2"/>
    <dgm:cxn modelId="{0626F28E-539B-48B6-B18F-582C6AB10EDB}" type="presOf" srcId="{8FF8F849-0556-4137-9C14-B8222266846C}" destId="{5EEA4E9B-D095-4F87-BA95-2F18B68BC466}" srcOrd="0" destOrd="0" presId="urn:microsoft.com/office/officeart/2005/8/layout/chevron2"/>
    <dgm:cxn modelId="{ADC36E6A-F7C8-497A-9007-BA04537A339B}" type="presOf" srcId="{738AD734-22E0-46AA-AA10-91DA7F4BAACA}" destId="{7746542D-EC14-4530-A1B8-884944525347}" srcOrd="0" destOrd="0" presId="urn:microsoft.com/office/officeart/2005/8/layout/chevron2"/>
    <dgm:cxn modelId="{CEC34F88-F74F-4B53-ABB8-719AE56534D3}" srcId="{23902891-964E-4A56-9A93-4975B50C957E}" destId="{E561799B-6405-4DED-A083-7ECB3FD278DE}" srcOrd="0" destOrd="0" parTransId="{D8B8649C-3C9A-4068-A369-5E6D26BC8059}" sibTransId="{86258EF9-2108-48FE-A83B-02191488539B}"/>
    <dgm:cxn modelId="{20DEA41C-8DAB-457A-9609-00F3EF7A6684}" srcId="{CEA55A50-D3E4-4A7D-8251-47FA193B7E8A}" destId="{8FF8F849-0556-4137-9C14-B8222266846C}" srcOrd="0" destOrd="0" parTransId="{B7A2BC8C-5E73-4E23-BAC2-9CA3B224EF67}" sibTransId="{46F9A29D-8EB2-4FE1-B2A7-EE8969458281}"/>
    <dgm:cxn modelId="{84600386-D8CF-4EF9-8CAF-A59FA95608C0}" type="presOf" srcId="{23902891-964E-4A56-9A93-4975B50C957E}" destId="{6F78EEE3-B2B0-416C-ABDF-E42A0A243AD6}" srcOrd="0" destOrd="0" presId="urn:microsoft.com/office/officeart/2005/8/layout/chevron2"/>
    <dgm:cxn modelId="{CF13CEB1-840E-48A0-88D4-0650F696EBF9}" srcId="{23902891-964E-4A56-9A93-4975B50C957E}" destId="{04D2FC89-CF24-413B-9856-3210DDAF1F9A}" srcOrd="1" destOrd="0" parTransId="{0F84E2A9-906D-4180-8A7A-D123908C505E}" sibTransId="{C5C21BE9-A7AD-47CA-AB63-AC188992FA32}"/>
    <dgm:cxn modelId="{1A450AF3-114F-49BC-98B4-D374F24FA5D4}" type="presOf" srcId="{A0BB15E1-EAEA-41A2-A01C-72778F041E07}" destId="{ECE8ECF7-78FF-4630-A036-1E2E66775661}" srcOrd="0" destOrd="0" presId="urn:microsoft.com/office/officeart/2005/8/layout/chevron2"/>
    <dgm:cxn modelId="{9DA00796-5D3E-409B-BC35-34A24A3C2B53}" type="presOf" srcId="{716EE3A8-25B5-46F6-AB5D-90F6E2B5962D}" destId="{3D8C5453-A7B6-4F5F-8A6D-6223DAE3B1B2}" srcOrd="0" destOrd="0" presId="urn:microsoft.com/office/officeart/2005/8/layout/chevron2"/>
    <dgm:cxn modelId="{462D0140-AC9A-499F-BAF9-C71B9D895914}" type="presOf" srcId="{E561799B-6405-4DED-A083-7ECB3FD278DE}" destId="{B8480EEC-29B4-46E7-8726-B0508AA4D6C5}" srcOrd="0" destOrd="0" presId="urn:microsoft.com/office/officeart/2005/8/layout/chevron2"/>
    <dgm:cxn modelId="{7D19D1D5-FE8E-4B76-BAFA-6FF10DBC0259}" srcId="{738AD734-22E0-46AA-AA10-91DA7F4BAACA}" destId="{A0BB15E1-EAEA-41A2-A01C-72778F041E07}" srcOrd="1" destOrd="0" parTransId="{75F78CA1-0D6C-4D8D-91A7-3959AA60A083}" sibTransId="{0D576CBE-7ADC-410C-A98A-39D82573E616}"/>
    <dgm:cxn modelId="{4082E368-C7BD-467E-B2A8-161D1818948F}" type="presOf" srcId="{CEA55A50-D3E4-4A7D-8251-47FA193B7E8A}" destId="{F385EBCB-64B0-4536-97C6-9BB8E985A7D5}" srcOrd="0" destOrd="0" presId="urn:microsoft.com/office/officeart/2005/8/layout/chevron2"/>
    <dgm:cxn modelId="{3B7F0FC8-242A-4986-9AE7-B2761924F021}" type="presParOf" srcId="{7746542D-EC14-4530-A1B8-884944525347}" destId="{645BF38D-2C42-48A7-BA80-23771BDC55C8}" srcOrd="0" destOrd="0" presId="urn:microsoft.com/office/officeart/2005/8/layout/chevron2"/>
    <dgm:cxn modelId="{586FE2F5-4607-411C-8EFD-C7430F4B3816}" type="presParOf" srcId="{645BF38D-2C42-48A7-BA80-23771BDC55C8}" destId="{F385EBCB-64B0-4536-97C6-9BB8E985A7D5}" srcOrd="0" destOrd="0" presId="urn:microsoft.com/office/officeart/2005/8/layout/chevron2"/>
    <dgm:cxn modelId="{7633E687-A4D9-4DD7-9743-F9F71ABFD16C}" type="presParOf" srcId="{645BF38D-2C42-48A7-BA80-23771BDC55C8}" destId="{5EEA4E9B-D095-4F87-BA95-2F18B68BC466}" srcOrd="1" destOrd="0" presId="urn:microsoft.com/office/officeart/2005/8/layout/chevron2"/>
    <dgm:cxn modelId="{A503B697-1A47-486C-807D-F67C93C76A94}" type="presParOf" srcId="{7746542D-EC14-4530-A1B8-884944525347}" destId="{09EC3557-5CAB-4255-B9BD-8E2249B954D4}" srcOrd="1" destOrd="0" presId="urn:microsoft.com/office/officeart/2005/8/layout/chevron2"/>
    <dgm:cxn modelId="{5F278735-99E9-4B72-A299-FE44C2D27ECF}" type="presParOf" srcId="{7746542D-EC14-4530-A1B8-884944525347}" destId="{6E5C7D76-4821-47D1-98EF-BF5967E0ECF0}" srcOrd="2" destOrd="0" presId="urn:microsoft.com/office/officeart/2005/8/layout/chevron2"/>
    <dgm:cxn modelId="{9E8A1C96-8FCC-49F3-A1A4-400D6FC8303D}" type="presParOf" srcId="{6E5C7D76-4821-47D1-98EF-BF5967E0ECF0}" destId="{ECE8ECF7-78FF-4630-A036-1E2E66775661}" srcOrd="0" destOrd="0" presId="urn:microsoft.com/office/officeart/2005/8/layout/chevron2"/>
    <dgm:cxn modelId="{0A0DEC9F-0548-46F4-AD4F-1D7C751514D8}" type="presParOf" srcId="{6E5C7D76-4821-47D1-98EF-BF5967E0ECF0}" destId="{3D8C5453-A7B6-4F5F-8A6D-6223DAE3B1B2}" srcOrd="1" destOrd="0" presId="urn:microsoft.com/office/officeart/2005/8/layout/chevron2"/>
    <dgm:cxn modelId="{45F0E3DF-2497-492E-A8AB-3E9F815BC888}" type="presParOf" srcId="{7746542D-EC14-4530-A1B8-884944525347}" destId="{7EC8A436-6DCF-4055-88B5-9E615897071A}" srcOrd="3" destOrd="0" presId="urn:microsoft.com/office/officeart/2005/8/layout/chevron2"/>
    <dgm:cxn modelId="{B54B97AE-C4FC-4FD8-9E1B-8BAA2EFD353B}" type="presParOf" srcId="{7746542D-EC14-4530-A1B8-884944525347}" destId="{D6B0ACA1-D617-4F0A-944A-28418113EAB6}" srcOrd="4" destOrd="0" presId="urn:microsoft.com/office/officeart/2005/8/layout/chevron2"/>
    <dgm:cxn modelId="{04CC1805-CD40-4C82-AEDE-F680084D5540}" type="presParOf" srcId="{D6B0ACA1-D617-4F0A-944A-28418113EAB6}" destId="{6F78EEE3-B2B0-416C-ABDF-E42A0A243AD6}" srcOrd="0" destOrd="0" presId="urn:microsoft.com/office/officeart/2005/8/layout/chevron2"/>
    <dgm:cxn modelId="{AFB0255A-B031-4D7C-9FA6-6CDFD5573A82}" type="presParOf" srcId="{D6B0ACA1-D617-4F0A-944A-28418113EAB6}" destId="{B8480EEC-29B4-46E7-8726-B0508AA4D6C5}" srcOrd="1" destOrd="0" presId="urn:microsoft.com/office/officeart/2005/8/layout/chevron2"/>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E29C14FD-6541-4350-8116-4416E9666B14}"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BACBE510-44BE-45B8-9419-F5EA0BFE2E2F}">
      <dgm:prSet phldrT="[Texto]"/>
      <dgm:spPr/>
      <dgm:t>
        <a:bodyPr/>
        <a:lstStyle/>
        <a:p>
          <a:r>
            <a:rPr lang="en-US" dirty="0" smtClean="0"/>
            <a:t>PCGA</a:t>
          </a:r>
          <a:endParaRPr lang="en-US" dirty="0"/>
        </a:p>
      </dgm:t>
    </dgm:pt>
    <dgm:pt modelId="{2711447E-D6B5-462A-BB0D-D8E6D6A69277}" type="parTrans" cxnId="{BCFB035C-331E-4C60-9BD3-EAB0EAD7086B}">
      <dgm:prSet/>
      <dgm:spPr/>
      <dgm:t>
        <a:bodyPr/>
        <a:lstStyle/>
        <a:p>
          <a:endParaRPr lang="en-US"/>
        </a:p>
      </dgm:t>
    </dgm:pt>
    <dgm:pt modelId="{D5E439F8-A98A-4A26-BDC1-B21B0C170EEF}" type="sibTrans" cxnId="{BCFB035C-331E-4C60-9BD3-EAB0EAD7086B}">
      <dgm:prSet/>
      <dgm:spPr/>
      <dgm:t>
        <a:bodyPr/>
        <a:lstStyle/>
        <a:p>
          <a:endParaRPr lang="en-US"/>
        </a:p>
      </dgm:t>
    </dgm:pt>
    <dgm:pt modelId="{D47ABC89-755A-46DD-8980-6ED7F4E0929C}">
      <dgm:prSet phldrT="[Texto]"/>
      <dgm:spPr/>
      <dgm:t>
        <a:bodyPr/>
        <a:lstStyle/>
        <a:p>
          <a:r>
            <a:rPr lang="en-US" dirty="0" smtClean="0"/>
            <a:t>NEA</a:t>
          </a:r>
          <a:endParaRPr lang="en-US" dirty="0"/>
        </a:p>
      </dgm:t>
    </dgm:pt>
    <dgm:pt modelId="{08545D3B-66F8-4046-9BA6-3EB06B8A5249}" type="parTrans" cxnId="{FB42A445-AB89-4522-8CC2-C5DE9AF6C6B1}">
      <dgm:prSet/>
      <dgm:spPr/>
      <dgm:t>
        <a:bodyPr/>
        <a:lstStyle/>
        <a:p>
          <a:endParaRPr lang="en-US"/>
        </a:p>
      </dgm:t>
    </dgm:pt>
    <dgm:pt modelId="{B0D83028-B3AE-4738-BE99-61DD11CD9D0E}" type="sibTrans" cxnId="{FB42A445-AB89-4522-8CC2-C5DE9AF6C6B1}">
      <dgm:prSet/>
      <dgm:spPr/>
      <dgm:t>
        <a:bodyPr/>
        <a:lstStyle/>
        <a:p>
          <a:endParaRPr lang="en-US"/>
        </a:p>
      </dgm:t>
    </dgm:pt>
    <dgm:pt modelId="{5C36F63B-AD15-4D16-8D3F-A62B6DA0130F}">
      <dgm:prSet phldrT="[Texto]"/>
      <dgm:spPr/>
      <dgm:t>
        <a:bodyPr/>
        <a:lstStyle/>
        <a:p>
          <a:r>
            <a:rPr lang="en-US" dirty="0" smtClean="0"/>
            <a:t>NEC</a:t>
          </a:r>
          <a:endParaRPr lang="en-US" dirty="0"/>
        </a:p>
      </dgm:t>
    </dgm:pt>
    <dgm:pt modelId="{B7261F58-239B-4D0D-AC8C-CF68A8CB4A2D}" type="parTrans" cxnId="{AECE2574-DA75-4CAE-98C6-41AD48814AFF}">
      <dgm:prSet/>
      <dgm:spPr/>
      <dgm:t>
        <a:bodyPr/>
        <a:lstStyle/>
        <a:p>
          <a:endParaRPr lang="en-US"/>
        </a:p>
      </dgm:t>
    </dgm:pt>
    <dgm:pt modelId="{D9A59C82-8F26-4AC1-AE3F-4BA33E4A6C38}" type="sibTrans" cxnId="{AECE2574-DA75-4CAE-98C6-41AD48814AFF}">
      <dgm:prSet/>
      <dgm:spPr/>
      <dgm:t>
        <a:bodyPr/>
        <a:lstStyle/>
        <a:p>
          <a:endParaRPr lang="en-US"/>
        </a:p>
      </dgm:t>
    </dgm:pt>
    <dgm:pt modelId="{83AD3425-8DFD-4FC3-BDF8-065BEA8699CC}">
      <dgm:prSet phldrT="[Texto]"/>
      <dgm:spPr/>
      <dgm:t>
        <a:bodyPr/>
        <a:lstStyle/>
        <a:p>
          <a:r>
            <a:rPr lang="en-US" dirty="0" smtClean="0"/>
            <a:t>LRSE</a:t>
          </a:r>
          <a:endParaRPr lang="en-US" dirty="0"/>
        </a:p>
      </dgm:t>
    </dgm:pt>
    <dgm:pt modelId="{C069E1F1-3C8C-4505-A5F6-8E68A36BF95D}" type="parTrans" cxnId="{2DB5F341-9821-49E9-8882-C4055695C166}">
      <dgm:prSet/>
      <dgm:spPr/>
      <dgm:t>
        <a:bodyPr/>
        <a:lstStyle/>
        <a:p>
          <a:endParaRPr lang="en-US"/>
        </a:p>
      </dgm:t>
    </dgm:pt>
    <dgm:pt modelId="{25EDB451-4D8E-4AA6-AA8A-BAB6300FD449}" type="sibTrans" cxnId="{2DB5F341-9821-49E9-8882-C4055695C166}">
      <dgm:prSet/>
      <dgm:spPr/>
      <dgm:t>
        <a:bodyPr/>
        <a:lstStyle/>
        <a:p>
          <a:endParaRPr lang="en-US"/>
        </a:p>
      </dgm:t>
    </dgm:pt>
    <dgm:pt modelId="{8286875C-C30A-4279-AD60-E10358D6C139}" type="pres">
      <dgm:prSet presAssocID="{E29C14FD-6541-4350-8116-4416E9666B14}" presName="compositeShape" presStyleCnt="0">
        <dgm:presLayoutVars>
          <dgm:dir/>
          <dgm:resizeHandles/>
        </dgm:presLayoutVars>
      </dgm:prSet>
      <dgm:spPr/>
      <dgm:t>
        <a:bodyPr/>
        <a:lstStyle/>
        <a:p>
          <a:endParaRPr lang="en-US"/>
        </a:p>
      </dgm:t>
    </dgm:pt>
    <dgm:pt modelId="{653123CB-9308-4400-8C1A-8F045C8F0479}" type="pres">
      <dgm:prSet presAssocID="{E29C14FD-6541-4350-8116-4416E9666B14}" presName="pyramid" presStyleLbl="node1" presStyleIdx="0" presStyleCnt="1" custLinFactNeighborX="4031" custLinFactNeighborY="-2023"/>
      <dgm:spPr>
        <a:gradFill flip="none" rotWithShape="1">
          <a:gsLst>
            <a:gs pos="0">
              <a:srgbClr val="00CCFF"/>
            </a:gs>
            <a:gs pos="51000">
              <a:srgbClr val="00CC99"/>
            </a:gs>
            <a:gs pos="100000">
              <a:schemeClr val="accent1">
                <a:tint val="23500"/>
                <a:satMod val="160000"/>
              </a:schemeClr>
            </a:gs>
          </a:gsLst>
          <a:lin ang="2700000" scaled="1"/>
          <a:tileRect/>
        </a:gradFill>
      </dgm:spPr>
    </dgm:pt>
    <dgm:pt modelId="{E40720A4-3FE3-461D-ACE2-AAAE4902078C}" type="pres">
      <dgm:prSet presAssocID="{E29C14FD-6541-4350-8116-4416E9666B14}" presName="theList" presStyleCnt="0"/>
      <dgm:spPr/>
    </dgm:pt>
    <dgm:pt modelId="{467C7196-1ABE-4F7C-A731-AF984222539F}" type="pres">
      <dgm:prSet presAssocID="{BACBE510-44BE-45B8-9419-F5EA0BFE2E2F}" presName="aNode" presStyleLbl="fgAcc1" presStyleIdx="0" presStyleCnt="4" custScaleY="67734">
        <dgm:presLayoutVars>
          <dgm:bulletEnabled val="1"/>
        </dgm:presLayoutVars>
      </dgm:prSet>
      <dgm:spPr/>
      <dgm:t>
        <a:bodyPr/>
        <a:lstStyle/>
        <a:p>
          <a:endParaRPr lang="en-US"/>
        </a:p>
      </dgm:t>
    </dgm:pt>
    <dgm:pt modelId="{848AF78D-A112-43C6-B4AF-04E9BAE25784}" type="pres">
      <dgm:prSet presAssocID="{BACBE510-44BE-45B8-9419-F5EA0BFE2E2F}" presName="aSpace" presStyleCnt="0"/>
      <dgm:spPr/>
    </dgm:pt>
    <dgm:pt modelId="{4CFDE92F-0B7C-467E-B3AD-DD300C8C2F57}" type="pres">
      <dgm:prSet presAssocID="{D47ABC89-755A-46DD-8980-6ED7F4E0929C}" presName="aNode" presStyleLbl="fgAcc1" presStyleIdx="1" presStyleCnt="4" custScaleY="76708">
        <dgm:presLayoutVars>
          <dgm:bulletEnabled val="1"/>
        </dgm:presLayoutVars>
      </dgm:prSet>
      <dgm:spPr/>
      <dgm:t>
        <a:bodyPr/>
        <a:lstStyle/>
        <a:p>
          <a:endParaRPr lang="en-US"/>
        </a:p>
      </dgm:t>
    </dgm:pt>
    <dgm:pt modelId="{9405FDB6-9D11-46FA-AAB3-A127324517F9}" type="pres">
      <dgm:prSet presAssocID="{D47ABC89-755A-46DD-8980-6ED7F4E0929C}" presName="aSpace" presStyleCnt="0"/>
      <dgm:spPr/>
    </dgm:pt>
    <dgm:pt modelId="{FAC490A1-4FF6-4108-B41F-CC876B531559}" type="pres">
      <dgm:prSet presAssocID="{5C36F63B-AD15-4D16-8D3F-A62B6DA0130F}" presName="aNode" presStyleLbl="fgAcc1" presStyleIdx="2" presStyleCnt="4" custScaleY="75411">
        <dgm:presLayoutVars>
          <dgm:bulletEnabled val="1"/>
        </dgm:presLayoutVars>
      </dgm:prSet>
      <dgm:spPr/>
      <dgm:t>
        <a:bodyPr/>
        <a:lstStyle/>
        <a:p>
          <a:endParaRPr lang="en-US"/>
        </a:p>
      </dgm:t>
    </dgm:pt>
    <dgm:pt modelId="{1B406F1B-606E-4335-B768-2BAEB975759D}" type="pres">
      <dgm:prSet presAssocID="{5C36F63B-AD15-4D16-8D3F-A62B6DA0130F}" presName="aSpace" presStyleCnt="0"/>
      <dgm:spPr/>
    </dgm:pt>
    <dgm:pt modelId="{474F9F40-4DAD-4B85-B6E1-033AC06947AB}" type="pres">
      <dgm:prSet presAssocID="{83AD3425-8DFD-4FC3-BDF8-065BEA8699CC}" presName="aNode" presStyleLbl="fgAcc1" presStyleIdx="3" presStyleCnt="4" custScaleY="75411">
        <dgm:presLayoutVars>
          <dgm:bulletEnabled val="1"/>
        </dgm:presLayoutVars>
      </dgm:prSet>
      <dgm:spPr/>
      <dgm:t>
        <a:bodyPr/>
        <a:lstStyle/>
        <a:p>
          <a:endParaRPr lang="en-US"/>
        </a:p>
      </dgm:t>
    </dgm:pt>
    <dgm:pt modelId="{9FF8230A-F7F9-4A36-A9CA-9C02F0D33EDB}" type="pres">
      <dgm:prSet presAssocID="{83AD3425-8DFD-4FC3-BDF8-065BEA8699CC}" presName="aSpace" presStyleCnt="0"/>
      <dgm:spPr/>
    </dgm:pt>
  </dgm:ptLst>
  <dgm:cxnLst>
    <dgm:cxn modelId="{2DB5F341-9821-49E9-8882-C4055695C166}" srcId="{E29C14FD-6541-4350-8116-4416E9666B14}" destId="{83AD3425-8DFD-4FC3-BDF8-065BEA8699CC}" srcOrd="3" destOrd="0" parTransId="{C069E1F1-3C8C-4505-A5F6-8E68A36BF95D}" sibTransId="{25EDB451-4D8E-4AA6-AA8A-BAB6300FD449}"/>
    <dgm:cxn modelId="{BCFB035C-331E-4C60-9BD3-EAB0EAD7086B}" srcId="{E29C14FD-6541-4350-8116-4416E9666B14}" destId="{BACBE510-44BE-45B8-9419-F5EA0BFE2E2F}" srcOrd="0" destOrd="0" parTransId="{2711447E-D6B5-462A-BB0D-D8E6D6A69277}" sibTransId="{D5E439F8-A98A-4A26-BDC1-B21B0C170EEF}"/>
    <dgm:cxn modelId="{65C954C4-84B1-415A-A203-9838FB89FEF1}" type="presOf" srcId="{D47ABC89-755A-46DD-8980-6ED7F4E0929C}" destId="{4CFDE92F-0B7C-467E-B3AD-DD300C8C2F57}" srcOrd="0" destOrd="0" presId="urn:microsoft.com/office/officeart/2005/8/layout/pyramid2"/>
    <dgm:cxn modelId="{240F9182-B320-4855-A8D6-DBC16711D92D}" type="presOf" srcId="{83AD3425-8DFD-4FC3-BDF8-065BEA8699CC}" destId="{474F9F40-4DAD-4B85-B6E1-033AC06947AB}" srcOrd="0" destOrd="0" presId="urn:microsoft.com/office/officeart/2005/8/layout/pyramid2"/>
    <dgm:cxn modelId="{8A40E050-F75B-48F8-B8B7-26471A276286}" type="presOf" srcId="{BACBE510-44BE-45B8-9419-F5EA0BFE2E2F}" destId="{467C7196-1ABE-4F7C-A731-AF984222539F}" srcOrd="0" destOrd="0" presId="urn:microsoft.com/office/officeart/2005/8/layout/pyramid2"/>
    <dgm:cxn modelId="{AECE2574-DA75-4CAE-98C6-41AD48814AFF}" srcId="{E29C14FD-6541-4350-8116-4416E9666B14}" destId="{5C36F63B-AD15-4D16-8D3F-A62B6DA0130F}" srcOrd="2" destOrd="0" parTransId="{B7261F58-239B-4D0D-AC8C-CF68A8CB4A2D}" sibTransId="{D9A59C82-8F26-4AC1-AE3F-4BA33E4A6C38}"/>
    <dgm:cxn modelId="{B45577DF-CE10-42B6-BFE2-E34B9D9C81B2}" type="presOf" srcId="{5C36F63B-AD15-4D16-8D3F-A62B6DA0130F}" destId="{FAC490A1-4FF6-4108-B41F-CC876B531559}" srcOrd="0" destOrd="0" presId="urn:microsoft.com/office/officeart/2005/8/layout/pyramid2"/>
    <dgm:cxn modelId="{FB42A445-AB89-4522-8CC2-C5DE9AF6C6B1}" srcId="{E29C14FD-6541-4350-8116-4416E9666B14}" destId="{D47ABC89-755A-46DD-8980-6ED7F4E0929C}" srcOrd="1" destOrd="0" parTransId="{08545D3B-66F8-4046-9BA6-3EB06B8A5249}" sibTransId="{B0D83028-B3AE-4738-BE99-61DD11CD9D0E}"/>
    <dgm:cxn modelId="{A1C727E4-A63E-4EAD-8196-41EEE650F968}" type="presOf" srcId="{E29C14FD-6541-4350-8116-4416E9666B14}" destId="{8286875C-C30A-4279-AD60-E10358D6C139}" srcOrd="0" destOrd="0" presId="urn:microsoft.com/office/officeart/2005/8/layout/pyramid2"/>
    <dgm:cxn modelId="{A69526D4-2B49-426F-B0BF-2CC1E8C2F875}" type="presParOf" srcId="{8286875C-C30A-4279-AD60-E10358D6C139}" destId="{653123CB-9308-4400-8C1A-8F045C8F0479}" srcOrd="0" destOrd="0" presId="urn:microsoft.com/office/officeart/2005/8/layout/pyramid2"/>
    <dgm:cxn modelId="{CBF37FAE-1C6F-4895-B98F-CDBBB1F3974C}" type="presParOf" srcId="{8286875C-C30A-4279-AD60-E10358D6C139}" destId="{E40720A4-3FE3-461D-ACE2-AAAE4902078C}" srcOrd="1" destOrd="0" presId="urn:microsoft.com/office/officeart/2005/8/layout/pyramid2"/>
    <dgm:cxn modelId="{46FF6BE9-0786-406E-8F1C-FFE52F369367}" type="presParOf" srcId="{E40720A4-3FE3-461D-ACE2-AAAE4902078C}" destId="{467C7196-1ABE-4F7C-A731-AF984222539F}" srcOrd="0" destOrd="0" presId="urn:microsoft.com/office/officeart/2005/8/layout/pyramid2"/>
    <dgm:cxn modelId="{C7CAA5A8-619A-47CC-AB4C-926D2A6D3B71}" type="presParOf" srcId="{E40720A4-3FE3-461D-ACE2-AAAE4902078C}" destId="{848AF78D-A112-43C6-B4AF-04E9BAE25784}" srcOrd="1" destOrd="0" presId="urn:microsoft.com/office/officeart/2005/8/layout/pyramid2"/>
    <dgm:cxn modelId="{056EC8E0-A77D-41D2-A6B2-2356B841FB86}" type="presParOf" srcId="{E40720A4-3FE3-461D-ACE2-AAAE4902078C}" destId="{4CFDE92F-0B7C-467E-B3AD-DD300C8C2F57}" srcOrd="2" destOrd="0" presId="urn:microsoft.com/office/officeart/2005/8/layout/pyramid2"/>
    <dgm:cxn modelId="{A066559A-ADC5-49FD-B5C6-0C025555CC61}" type="presParOf" srcId="{E40720A4-3FE3-461D-ACE2-AAAE4902078C}" destId="{9405FDB6-9D11-46FA-AAB3-A127324517F9}" srcOrd="3" destOrd="0" presId="urn:microsoft.com/office/officeart/2005/8/layout/pyramid2"/>
    <dgm:cxn modelId="{1411C921-7DE5-4C13-8140-008DEF59F0EA}" type="presParOf" srcId="{E40720A4-3FE3-461D-ACE2-AAAE4902078C}" destId="{FAC490A1-4FF6-4108-B41F-CC876B531559}" srcOrd="4" destOrd="0" presId="urn:microsoft.com/office/officeart/2005/8/layout/pyramid2"/>
    <dgm:cxn modelId="{555AE5B5-5782-4C3A-B00F-7A6A5262737B}" type="presParOf" srcId="{E40720A4-3FE3-461D-ACE2-AAAE4902078C}" destId="{1B406F1B-606E-4335-B768-2BAEB975759D}" srcOrd="5" destOrd="0" presId="urn:microsoft.com/office/officeart/2005/8/layout/pyramid2"/>
    <dgm:cxn modelId="{359B10C1-FA29-40A3-8EBE-B1B6836EECBD}" type="presParOf" srcId="{E40720A4-3FE3-461D-ACE2-AAAE4902078C}" destId="{474F9F40-4DAD-4B85-B6E1-033AC06947AB}" srcOrd="6" destOrd="0" presId="urn:microsoft.com/office/officeart/2005/8/layout/pyramid2"/>
    <dgm:cxn modelId="{699DCD40-8923-4D2D-9739-A3B99873E455}" type="presParOf" srcId="{E40720A4-3FE3-461D-ACE2-AAAE4902078C}" destId="{9FF8230A-F7F9-4A36-A9CA-9C02F0D33EDB}" srcOrd="7" destOrd="0" presId="urn:microsoft.com/office/officeart/2005/8/layout/pyramid2"/>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7F889144-2DFD-4796-AFAB-CCC1C37DDBD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9CC16C9E-D24F-4D64-A466-8702DCA25C70}">
      <dgm:prSet phldrT="[Texto]"/>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dgm:spPr>
      <dgm:t>
        <a:bodyPr/>
        <a:lstStyle/>
        <a:p>
          <a:pPr algn="just"/>
          <a:r>
            <a:rPr lang="es-ES" b="1" dirty="0" smtClean="0">
              <a:solidFill>
                <a:schemeClr val="tx1"/>
              </a:solidFill>
              <a:effectLst>
                <a:outerShdw blurRad="38100" dist="38100" dir="2700000" algn="tl">
                  <a:srgbClr val="C0C0C0"/>
                </a:outerShdw>
              </a:effectLst>
              <a:latin typeface="Times New Roman" pitchFamily="18" charset="0"/>
              <a:cs typeface="Times New Roman" pitchFamily="18" charset="0"/>
            </a:rPr>
            <a:t>Art. 45.- Del Mercado Eléctrico Mayorista:</a:t>
          </a:r>
          <a:r>
            <a:rPr lang="es-ES" dirty="0" smtClean="0">
              <a:solidFill>
                <a:schemeClr val="tx1"/>
              </a:solidFill>
              <a:effectLst>
                <a:outerShdw blurRad="38100" dist="38100" dir="2700000" algn="tl">
                  <a:srgbClr val="C0C0C0"/>
                </a:outerShdw>
              </a:effectLst>
            </a:rPr>
            <a:t> </a:t>
          </a:r>
          <a:r>
            <a:rPr lang="es-ES" b="0" dirty="0" smtClean="0">
              <a:solidFill>
                <a:schemeClr val="tx1"/>
              </a:solidFill>
            </a:rPr>
            <a:t>El mercado eléctrico mayorista (MEM) estará constituido por los generadores, distribuidores y grandes consumidores incorporados al Sistema Nacional Interconectado. El mercado eléctrico mayorista abarcará la totalidad de las transacciones de suministro eléctrico que se celebren entre generadores; entre generadores y distribuidores; y, entre generadores y grandes consumidores. </a:t>
          </a:r>
          <a:endParaRPr lang="en-US" dirty="0">
            <a:solidFill>
              <a:schemeClr val="tx1"/>
            </a:solidFill>
          </a:endParaRPr>
        </a:p>
      </dgm:t>
    </dgm:pt>
    <dgm:pt modelId="{7539A19A-F200-4300-9AA3-E6BC8DC52575}" type="parTrans" cxnId="{2466F076-AA15-4969-B422-DD7EF99BB850}">
      <dgm:prSet/>
      <dgm:spPr/>
      <dgm:t>
        <a:bodyPr/>
        <a:lstStyle/>
        <a:p>
          <a:endParaRPr lang="en-US"/>
        </a:p>
      </dgm:t>
    </dgm:pt>
    <dgm:pt modelId="{7657D525-86E2-408A-9C83-29BDCFAFA16B}" type="sibTrans" cxnId="{2466F076-AA15-4969-B422-DD7EF99BB850}">
      <dgm:prSet/>
      <dgm:spPr/>
      <dgm:t>
        <a:bodyPr/>
        <a:lstStyle/>
        <a:p>
          <a:endParaRPr lang="en-US"/>
        </a:p>
      </dgm:t>
    </dgm:pt>
    <dgm:pt modelId="{76DB76B9-A2C2-433E-8D5B-3D27383A6C0F}">
      <dgm:prSet phldrT="[Texto]" custT="1"/>
      <dgm:spPr>
        <a:gradFill flip="none" rotWithShape="0">
          <a:gsLst>
            <a:gs pos="0">
              <a:srgbClr val="009999">
                <a:tint val="66000"/>
                <a:satMod val="160000"/>
              </a:srgbClr>
            </a:gs>
            <a:gs pos="50000">
              <a:srgbClr val="009999">
                <a:tint val="44500"/>
                <a:satMod val="160000"/>
              </a:srgbClr>
            </a:gs>
            <a:gs pos="100000">
              <a:srgbClr val="009999">
                <a:tint val="23500"/>
                <a:satMod val="160000"/>
              </a:srgbClr>
            </a:gs>
          </a:gsLst>
          <a:path path="circle">
            <a:fillToRect l="50000" t="50000" r="50000" b="50000"/>
          </a:path>
          <a:tileRect/>
        </a:gradFill>
      </dgm:spPr>
      <dgm:t>
        <a:bodyPr/>
        <a:lstStyle/>
        <a:p>
          <a:pPr algn="just"/>
          <a:r>
            <a:rPr lang="es-ES" sz="1400" b="1" dirty="0" smtClean="0">
              <a:solidFill>
                <a:schemeClr val="tx1"/>
              </a:solidFill>
              <a:latin typeface="Times New Roman" pitchFamily="18" charset="0"/>
              <a:cs typeface="Times New Roman" pitchFamily="18" charset="0"/>
            </a:rPr>
            <a:t>Art. 46.- Contratos a Plazo en el Mercado  Eléctrico Mayorista:</a:t>
          </a:r>
          <a:r>
            <a:rPr lang="es-ES" sz="1400" dirty="0" smtClean="0">
              <a:solidFill>
                <a:schemeClr val="tx1"/>
              </a:solidFill>
              <a:latin typeface="Times New Roman" pitchFamily="18" charset="0"/>
              <a:cs typeface="Times New Roman" pitchFamily="18" charset="0"/>
            </a:rPr>
            <a:t> </a:t>
          </a:r>
          <a:r>
            <a:rPr lang="es-ES" sz="1400" b="0" dirty="0" smtClean="0">
              <a:solidFill>
                <a:schemeClr val="tx1"/>
              </a:solidFill>
              <a:latin typeface="Times New Roman" pitchFamily="18" charset="0"/>
              <a:cs typeface="Times New Roman" pitchFamily="18" charset="0"/>
            </a:rPr>
            <a:t>En el Mercado Eléctrico Mayorista, los contratos a plazo son los que libremente o mediante concurso público se acuerdan entre generadores y grandes consumidores y los que celebren los generadores y distribuidores, por un plazo mínimo de un año y a ser cumplidos a través del Centro Nacional de Control de Energía.</a:t>
          </a:r>
          <a:endParaRPr lang="en-US" sz="1400" dirty="0">
            <a:solidFill>
              <a:schemeClr val="tx1"/>
            </a:solidFill>
            <a:latin typeface="Times New Roman" pitchFamily="18" charset="0"/>
            <a:cs typeface="Times New Roman" pitchFamily="18" charset="0"/>
          </a:endParaRPr>
        </a:p>
      </dgm:t>
    </dgm:pt>
    <dgm:pt modelId="{9A2BBD34-B71F-4DCF-972E-8C7B12546F64}" type="parTrans" cxnId="{9F90CD2F-463F-4F1F-B84A-68AE34D91152}">
      <dgm:prSet/>
      <dgm:spPr/>
      <dgm:t>
        <a:bodyPr/>
        <a:lstStyle/>
        <a:p>
          <a:endParaRPr lang="en-US"/>
        </a:p>
      </dgm:t>
    </dgm:pt>
    <dgm:pt modelId="{D6E68C33-E3ED-4007-A0CC-216249A75438}" type="sibTrans" cxnId="{9F90CD2F-463F-4F1F-B84A-68AE34D91152}">
      <dgm:prSet/>
      <dgm:spPr/>
      <dgm:t>
        <a:bodyPr/>
        <a:lstStyle/>
        <a:p>
          <a:endParaRPr lang="en-US"/>
        </a:p>
      </dgm:t>
    </dgm:pt>
    <dgm:pt modelId="{4CBC34FC-DC52-41E3-8BF8-5435F05E27CD}">
      <dgm:prSet phldrT="[Texto]" custT="1"/>
      <dgm:spPr>
        <a:gradFill flip="none" rotWithShape="0">
          <a:gsLst>
            <a:gs pos="0">
              <a:srgbClr val="00CC99">
                <a:tint val="66000"/>
                <a:satMod val="160000"/>
              </a:srgbClr>
            </a:gs>
            <a:gs pos="50000">
              <a:srgbClr val="00CC99">
                <a:tint val="44500"/>
                <a:satMod val="160000"/>
              </a:srgbClr>
            </a:gs>
            <a:gs pos="100000">
              <a:srgbClr val="00CC99">
                <a:tint val="23500"/>
                <a:satMod val="160000"/>
              </a:srgbClr>
            </a:gs>
          </a:gsLst>
          <a:path path="circle">
            <a:fillToRect l="50000" t="50000" r="50000" b="50000"/>
          </a:path>
          <a:tileRect/>
        </a:gradFill>
      </dgm:spPr>
      <dgm:t>
        <a:bodyPr/>
        <a:lstStyle/>
        <a:p>
          <a:pPr algn="just"/>
          <a:r>
            <a:rPr lang="es-ES" sz="1400" b="1" dirty="0" smtClean="0">
              <a:solidFill>
                <a:schemeClr val="tx1"/>
              </a:solidFill>
              <a:effectLst>
                <a:outerShdw blurRad="38100" dist="38100" dir="2700000" algn="tl">
                  <a:srgbClr val="C0C0C0"/>
                </a:outerShdw>
              </a:effectLst>
              <a:latin typeface="Times New Roman" pitchFamily="18" charset="0"/>
              <a:cs typeface="Times New Roman" pitchFamily="18" charset="0"/>
            </a:rPr>
            <a:t>Art. 1.-  Deber del Estado:</a:t>
          </a:r>
          <a:r>
            <a:rPr lang="es-ES" sz="1400" dirty="0" smtClean="0">
              <a:solidFill>
                <a:schemeClr val="tx1"/>
              </a:solidFill>
              <a:effectLst>
                <a:outerShdw blurRad="38100" dist="38100" dir="2700000" algn="tl">
                  <a:srgbClr val="C0C0C0"/>
                </a:outerShdw>
              </a:effectLst>
              <a:latin typeface="Times New Roman" pitchFamily="18" charset="0"/>
              <a:cs typeface="Times New Roman" pitchFamily="18" charset="0"/>
            </a:rPr>
            <a:t> </a:t>
          </a:r>
          <a:r>
            <a:rPr lang="es-ES" sz="1400" b="0" dirty="0" smtClean="0">
              <a:solidFill>
                <a:schemeClr val="tx1"/>
              </a:solidFill>
              <a:latin typeface="Times New Roman" pitchFamily="18" charset="0"/>
              <a:cs typeface="Times New Roman" pitchFamily="18" charset="0"/>
            </a:rPr>
            <a:t>El suministro de energía eléctrica es un servicio de utilidad pública de interés nacional; por tanto, es deber del Estado satisfacer directa o indirectamente las necesidades de energía eléctrica del país, mediante el aprovechamiento óptimo de recursos naturales, de conformidad con el Plan Nacional de Electrificación.</a:t>
          </a:r>
          <a:r>
            <a:rPr lang="es-ES" sz="1400" dirty="0" smtClean="0">
              <a:solidFill>
                <a:schemeClr val="tx1"/>
              </a:solidFill>
              <a:effectLst>
                <a:outerShdw blurRad="38100" dist="38100" dir="2700000" algn="tl">
                  <a:srgbClr val="C0C0C0"/>
                </a:outerShdw>
              </a:effectLst>
              <a:latin typeface="Times New Roman" pitchFamily="18" charset="0"/>
              <a:cs typeface="Times New Roman" pitchFamily="18" charset="0"/>
            </a:rPr>
            <a:t> </a:t>
          </a:r>
          <a:endParaRPr lang="en-US" sz="1400" dirty="0">
            <a:solidFill>
              <a:schemeClr val="tx1"/>
            </a:solidFill>
            <a:latin typeface="Times New Roman" pitchFamily="18" charset="0"/>
            <a:cs typeface="Times New Roman" pitchFamily="18" charset="0"/>
          </a:endParaRPr>
        </a:p>
      </dgm:t>
    </dgm:pt>
    <dgm:pt modelId="{ACACC979-9674-4D11-BBC8-4EDDCBFF6627}" type="sibTrans" cxnId="{1434C3FC-ED64-421D-89B7-D41E04BA6E39}">
      <dgm:prSet/>
      <dgm:spPr/>
      <dgm:t>
        <a:bodyPr/>
        <a:lstStyle/>
        <a:p>
          <a:endParaRPr lang="en-US"/>
        </a:p>
      </dgm:t>
    </dgm:pt>
    <dgm:pt modelId="{14C74F13-3939-4429-B97B-456E9F8DA8D1}" type="parTrans" cxnId="{1434C3FC-ED64-421D-89B7-D41E04BA6E39}">
      <dgm:prSet/>
      <dgm:spPr/>
      <dgm:t>
        <a:bodyPr/>
        <a:lstStyle/>
        <a:p>
          <a:endParaRPr lang="en-US"/>
        </a:p>
      </dgm:t>
    </dgm:pt>
    <dgm:pt modelId="{C048BB30-BFB6-451D-B5AF-000C9CAA9932}" type="pres">
      <dgm:prSet presAssocID="{7F889144-2DFD-4796-AFAB-CCC1C37DDBDC}" presName="linear" presStyleCnt="0">
        <dgm:presLayoutVars>
          <dgm:dir/>
          <dgm:resizeHandles val="exact"/>
        </dgm:presLayoutVars>
      </dgm:prSet>
      <dgm:spPr/>
      <dgm:t>
        <a:bodyPr/>
        <a:lstStyle/>
        <a:p>
          <a:endParaRPr lang="en-US"/>
        </a:p>
      </dgm:t>
    </dgm:pt>
    <dgm:pt modelId="{BEE99C0E-FDAC-4567-ABCC-7FE0E2B8F00A}" type="pres">
      <dgm:prSet presAssocID="{4CBC34FC-DC52-41E3-8BF8-5435F05E27CD}" presName="comp" presStyleCnt="0"/>
      <dgm:spPr/>
    </dgm:pt>
    <dgm:pt modelId="{03663E92-EDC2-4895-BC64-3EC647AC3D71}" type="pres">
      <dgm:prSet presAssocID="{4CBC34FC-DC52-41E3-8BF8-5435F05E27CD}" presName="box" presStyleLbl="node1" presStyleIdx="0" presStyleCnt="3"/>
      <dgm:spPr/>
      <dgm:t>
        <a:bodyPr/>
        <a:lstStyle/>
        <a:p>
          <a:endParaRPr lang="en-US"/>
        </a:p>
      </dgm:t>
    </dgm:pt>
    <dgm:pt modelId="{BACF4621-F3E0-4DF7-ABB8-46AA25A394F6}" type="pres">
      <dgm:prSet presAssocID="{4CBC34FC-DC52-41E3-8BF8-5435F05E27CD}" presName="img" presStyleLbl="fgImgPlace1" presStyleIdx="0" presStyleCnt="3"/>
      <dgm:spPr>
        <a:blipFill rotWithShape="0">
          <a:blip xmlns:r="http://schemas.openxmlformats.org/officeDocument/2006/relationships" r:embed="rId1"/>
          <a:stretch>
            <a:fillRect/>
          </a:stretch>
        </a:blipFill>
      </dgm:spPr>
    </dgm:pt>
    <dgm:pt modelId="{C2992362-D9F0-4DBC-A93E-49EC31F62655}" type="pres">
      <dgm:prSet presAssocID="{4CBC34FC-DC52-41E3-8BF8-5435F05E27CD}" presName="text" presStyleLbl="node1" presStyleIdx="0" presStyleCnt="3">
        <dgm:presLayoutVars>
          <dgm:bulletEnabled val="1"/>
        </dgm:presLayoutVars>
      </dgm:prSet>
      <dgm:spPr/>
      <dgm:t>
        <a:bodyPr/>
        <a:lstStyle/>
        <a:p>
          <a:endParaRPr lang="en-US"/>
        </a:p>
      </dgm:t>
    </dgm:pt>
    <dgm:pt modelId="{094E4BF1-84D1-4AA5-9D38-627E266202E7}" type="pres">
      <dgm:prSet presAssocID="{ACACC979-9674-4D11-BBC8-4EDDCBFF6627}" presName="spacer" presStyleCnt="0"/>
      <dgm:spPr/>
    </dgm:pt>
    <dgm:pt modelId="{A0950BD3-44AD-43FF-BF6C-3CFF46502CD6}" type="pres">
      <dgm:prSet presAssocID="{9CC16C9E-D24F-4D64-A466-8702DCA25C70}" presName="comp" presStyleCnt="0"/>
      <dgm:spPr/>
    </dgm:pt>
    <dgm:pt modelId="{CAABD31A-1D46-4DC3-A175-3E75D716FE25}" type="pres">
      <dgm:prSet presAssocID="{9CC16C9E-D24F-4D64-A466-8702DCA25C70}" presName="box" presStyleLbl="node1" presStyleIdx="1" presStyleCnt="3"/>
      <dgm:spPr/>
      <dgm:t>
        <a:bodyPr/>
        <a:lstStyle/>
        <a:p>
          <a:endParaRPr lang="en-US"/>
        </a:p>
      </dgm:t>
    </dgm:pt>
    <dgm:pt modelId="{E5064E88-BBEF-4D4B-8040-3DB5D45F7082}" type="pres">
      <dgm:prSet presAssocID="{9CC16C9E-D24F-4D64-A466-8702DCA25C70}" presName="img" presStyleLbl="fgImgPlace1" presStyleIdx="1" presStyleCnt="3"/>
      <dgm:spPr>
        <a:blipFill rotWithShape="0">
          <a:blip xmlns:r="http://schemas.openxmlformats.org/officeDocument/2006/relationships" r:embed="rId2"/>
          <a:stretch>
            <a:fillRect/>
          </a:stretch>
        </a:blipFill>
      </dgm:spPr>
    </dgm:pt>
    <dgm:pt modelId="{E9569331-AFD2-44C9-BAC0-774C87CCC181}" type="pres">
      <dgm:prSet presAssocID="{9CC16C9E-D24F-4D64-A466-8702DCA25C70}" presName="text" presStyleLbl="node1" presStyleIdx="1" presStyleCnt="3">
        <dgm:presLayoutVars>
          <dgm:bulletEnabled val="1"/>
        </dgm:presLayoutVars>
      </dgm:prSet>
      <dgm:spPr/>
      <dgm:t>
        <a:bodyPr/>
        <a:lstStyle/>
        <a:p>
          <a:endParaRPr lang="en-US"/>
        </a:p>
      </dgm:t>
    </dgm:pt>
    <dgm:pt modelId="{4FBF4182-97C0-48EE-ACD2-AE27155D6822}" type="pres">
      <dgm:prSet presAssocID="{7657D525-86E2-408A-9C83-29BDCFAFA16B}" presName="spacer" presStyleCnt="0"/>
      <dgm:spPr/>
    </dgm:pt>
    <dgm:pt modelId="{78547D36-CE79-4D60-A44D-009EACF24925}" type="pres">
      <dgm:prSet presAssocID="{76DB76B9-A2C2-433E-8D5B-3D27383A6C0F}" presName="comp" presStyleCnt="0"/>
      <dgm:spPr/>
    </dgm:pt>
    <dgm:pt modelId="{5050C7A0-03E6-42AE-8524-D042FEAF7D9D}" type="pres">
      <dgm:prSet presAssocID="{76DB76B9-A2C2-433E-8D5B-3D27383A6C0F}" presName="box" presStyleLbl="node1" presStyleIdx="2" presStyleCnt="3"/>
      <dgm:spPr/>
      <dgm:t>
        <a:bodyPr/>
        <a:lstStyle/>
        <a:p>
          <a:endParaRPr lang="en-US"/>
        </a:p>
      </dgm:t>
    </dgm:pt>
    <dgm:pt modelId="{62368A77-72A1-4120-8E71-53FEF4E8EB47}" type="pres">
      <dgm:prSet presAssocID="{76DB76B9-A2C2-433E-8D5B-3D27383A6C0F}" presName="img" presStyleLbl="fgImgPlace1" presStyleIdx="2" presStyleCnt="3"/>
      <dgm:spPr>
        <a:blipFill rotWithShape="0">
          <a:blip xmlns:r="http://schemas.openxmlformats.org/officeDocument/2006/relationships" r:embed="rId3"/>
          <a:stretch>
            <a:fillRect/>
          </a:stretch>
        </a:blipFill>
      </dgm:spPr>
    </dgm:pt>
    <dgm:pt modelId="{8D4E1A90-773F-456D-A9A0-C59BEFB0499E}" type="pres">
      <dgm:prSet presAssocID="{76DB76B9-A2C2-433E-8D5B-3D27383A6C0F}" presName="text" presStyleLbl="node1" presStyleIdx="2" presStyleCnt="3">
        <dgm:presLayoutVars>
          <dgm:bulletEnabled val="1"/>
        </dgm:presLayoutVars>
      </dgm:prSet>
      <dgm:spPr/>
      <dgm:t>
        <a:bodyPr/>
        <a:lstStyle/>
        <a:p>
          <a:endParaRPr lang="en-US"/>
        </a:p>
      </dgm:t>
    </dgm:pt>
  </dgm:ptLst>
  <dgm:cxnLst>
    <dgm:cxn modelId="{99870FF5-E6A1-41E3-BAD2-5A83A6B3B6F5}" type="presOf" srcId="{9CC16C9E-D24F-4D64-A466-8702DCA25C70}" destId="{CAABD31A-1D46-4DC3-A175-3E75D716FE25}" srcOrd="0" destOrd="0" presId="urn:microsoft.com/office/officeart/2005/8/layout/vList4"/>
    <dgm:cxn modelId="{21FA7C4E-BEF8-4159-A34A-9F6AFA3D7C87}" type="presOf" srcId="{76DB76B9-A2C2-433E-8D5B-3D27383A6C0F}" destId="{8D4E1A90-773F-456D-A9A0-C59BEFB0499E}" srcOrd="1" destOrd="0" presId="urn:microsoft.com/office/officeart/2005/8/layout/vList4"/>
    <dgm:cxn modelId="{1434C3FC-ED64-421D-89B7-D41E04BA6E39}" srcId="{7F889144-2DFD-4796-AFAB-CCC1C37DDBDC}" destId="{4CBC34FC-DC52-41E3-8BF8-5435F05E27CD}" srcOrd="0" destOrd="0" parTransId="{14C74F13-3939-4429-B97B-456E9F8DA8D1}" sibTransId="{ACACC979-9674-4D11-BBC8-4EDDCBFF6627}"/>
    <dgm:cxn modelId="{8A4579E0-F89A-4E64-B939-7E7B0E0A7FC5}" type="presOf" srcId="{76DB76B9-A2C2-433E-8D5B-3D27383A6C0F}" destId="{5050C7A0-03E6-42AE-8524-D042FEAF7D9D}" srcOrd="0" destOrd="0" presId="urn:microsoft.com/office/officeart/2005/8/layout/vList4"/>
    <dgm:cxn modelId="{C9DAAA48-1424-456F-845A-0CED7CF5D0A6}" type="presOf" srcId="{4CBC34FC-DC52-41E3-8BF8-5435F05E27CD}" destId="{C2992362-D9F0-4DBC-A93E-49EC31F62655}" srcOrd="1" destOrd="0" presId="urn:microsoft.com/office/officeart/2005/8/layout/vList4"/>
    <dgm:cxn modelId="{2466F076-AA15-4969-B422-DD7EF99BB850}" srcId="{7F889144-2DFD-4796-AFAB-CCC1C37DDBDC}" destId="{9CC16C9E-D24F-4D64-A466-8702DCA25C70}" srcOrd="1" destOrd="0" parTransId="{7539A19A-F200-4300-9AA3-E6BC8DC52575}" sibTransId="{7657D525-86E2-408A-9C83-29BDCFAFA16B}"/>
    <dgm:cxn modelId="{8E080058-63C9-487D-9572-D4E5B0837509}" type="presOf" srcId="{7F889144-2DFD-4796-AFAB-CCC1C37DDBDC}" destId="{C048BB30-BFB6-451D-B5AF-000C9CAA9932}" srcOrd="0" destOrd="0" presId="urn:microsoft.com/office/officeart/2005/8/layout/vList4"/>
    <dgm:cxn modelId="{9F90CD2F-463F-4F1F-B84A-68AE34D91152}" srcId="{7F889144-2DFD-4796-AFAB-CCC1C37DDBDC}" destId="{76DB76B9-A2C2-433E-8D5B-3D27383A6C0F}" srcOrd="2" destOrd="0" parTransId="{9A2BBD34-B71F-4DCF-972E-8C7B12546F64}" sibTransId="{D6E68C33-E3ED-4007-A0CC-216249A75438}"/>
    <dgm:cxn modelId="{D2A24D43-8B04-40AC-B1F1-A015A58CF32E}" type="presOf" srcId="{9CC16C9E-D24F-4D64-A466-8702DCA25C70}" destId="{E9569331-AFD2-44C9-BAC0-774C87CCC181}" srcOrd="1" destOrd="0" presId="urn:microsoft.com/office/officeart/2005/8/layout/vList4"/>
    <dgm:cxn modelId="{5F5026EA-F9F3-4AAC-B864-CA0A5CABC726}" type="presOf" srcId="{4CBC34FC-DC52-41E3-8BF8-5435F05E27CD}" destId="{03663E92-EDC2-4895-BC64-3EC647AC3D71}" srcOrd="0" destOrd="0" presId="urn:microsoft.com/office/officeart/2005/8/layout/vList4"/>
    <dgm:cxn modelId="{16FB474F-BCA8-4B11-9F86-0453CE87A82E}" type="presParOf" srcId="{C048BB30-BFB6-451D-B5AF-000C9CAA9932}" destId="{BEE99C0E-FDAC-4567-ABCC-7FE0E2B8F00A}" srcOrd="0" destOrd="0" presId="urn:microsoft.com/office/officeart/2005/8/layout/vList4"/>
    <dgm:cxn modelId="{0CFB8D83-A2D4-48E7-AE9B-DB4132CEF848}" type="presParOf" srcId="{BEE99C0E-FDAC-4567-ABCC-7FE0E2B8F00A}" destId="{03663E92-EDC2-4895-BC64-3EC647AC3D71}" srcOrd="0" destOrd="0" presId="urn:microsoft.com/office/officeart/2005/8/layout/vList4"/>
    <dgm:cxn modelId="{92145DF1-8824-4495-AFEE-F627A35508FD}" type="presParOf" srcId="{BEE99C0E-FDAC-4567-ABCC-7FE0E2B8F00A}" destId="{BACF4621-F3E0-4DF7-ABB8-46AA25A394F6}" srcOrd="1" destOrd="0" presId="urn:microsoft.com/office/officeart/2005/8/layout/vList4"/>
    <dgm:cxn modelId="{C5CBE2AF-9641-44F9-9058-0728FA135A9C}" type="presParOf" srcId="{BEE99C0E-FDAC-4567-ABCC-7FE0E2B8F00A}" destId="{C2992362-D9F0-4DBC-A93E-49EC31F62655}" srcOrd="2" destOrd="0" presId="urn:microsoft.com/office/officeart/2005/8/layout/vList4"/>
    <dgm:cxn modelId="{B78BE085-5210-4A54-BA9B-C2528B12251E}" type="presParOf" srcId="{C048BB30-BFB6-451D-B5AF-000C9CAA9932}" destId="{094E4BF1-84D1-4AA5-9D38-627E266202E7}" srcOrd="1" destOrd="0" presId="urn:microsoft.com/office/officeart/2005/8/layout/vList4"/>
    <dgm:cxn modelId="{9AD8AF2C-EA87-491B-9C6D-7028BFDA2EEB}" type="presParOf" srcId="{C048BB30-BFB6-451D-B5AF-000C9CAA9932}" destId="{A0950BD3-44AD-43FF-BF6C-3CFF46502CD6}" srcOrd="2" destOrd="0" presId="urn:microsoft.com/office/officeart/2005/8/layout/vList4"/>
    <dgm:cxn modelId="{58EAE4E4-DADA-4FEA-A844-E0522DF10101}" type="presParOf" srcId="{A0950BD3-44AD-43FF-BF6C-3CFF46502CD6}" destId="{CAABD31A-1D46-4DC3-A175-3E75D716FE25}" srcOrd="0" destOrd="0" presId="urn:microsoft.com/office/officeart/2005/8/layout/vList4"/>
    <dgm:cxn modelId="{11652CB4-C1D5-4388-9053-7627AB164FD3}" type="presParOf" srcId="{A0950BD3-44AD-43FF-BF6C-3CFF46502CD6}" destId="{E5064E88-BBEF-4D4B-8040-3DB5D45F7082}" srcOrd="1" destOrd="0" presId="urn:microsoft.com/office/officeart/2005/8/layout/vList4"/>
    <dgm:cxn modelId="{6C3AD165-0CF1-4180-AE88-AD58D83F5B2A}" type="presParOf" srcId="{A0950BD3-44AD-43FF-BF6C-3CFF46502CD6}" destId="{E9569331-AFD2-44C9-BAC0-774C87CCC181}" srcOrd="2" destOrd="0" presId="urn:microsoft.com/office/officeart/2005/8/layout/vList4"/>
    <dgm:cxn modelId="{176664E5-4E54-48CE-9EC0-AC1BF691E892}" type="presParOf" srcId="{C048BB30-BFB6-451D-B5AF-000C9CAA9932}" destId="{4FBF4182-97C0-48EE-ACD2-AE27155D6822}" srcOrd="3" destOrd="0" presId="urn:microsoft.com/office/officeart/2005/8/layout/vList4"/>
    <dgm:cxn modelId="{B5B13CB9-15E8-4CFD-9756-0B98835BB0D0}" type="presParOf" srcId="{C048BB30-BFB6-451D-B5AF-000C9CAA9932}" destId="{78547D36-CE79-4D60-A44D-009EACF24925}" srcOrd="4" destOrd="0" presId="urn:microsoft.com/office/officeart/2005/8/layout/vList4"/>
    <dgm:cxn modelId="{D2F1657A-BFF8-41C8-A3B8-D075A3D73048}" type="presParOf" srcId="{78547D36-CE79-4D60-A44D-009EACF24925}" destId="{5050C7A0-03E6-42AE-8524-D042FEAF7D9D}" srcOrd="0" destOrd="0" presId="urn:microsoft.com/office/officeart/2005/8/layout/vList4"/>
    <dgm:cxn modelId="{CE7A6ABE-D732-45FF-A8B2-6F27CB54212A}" type="presParOf" srcId="{78547D36-CE79-4D60-A44D-009EACF24925}" destId="{62368A77-72A1-4120-8E71-53FEF4E8EB47}" srcOrd="1" destOrd="0" presId="urn:microsoft.com/office/officeart/2005/8/layout/vList4"/>
    <dgm:cxn modelId="{C270F0B8-C87F-4759-826D-2EA04359DB95}" type="presParOf" srcId="{78547D36-CE79-4D60-A44D-009EACF24925}" destId="{8D4E1A90-773F-456D-A9A0-C59BEFB0499E}" srcOrd="2" destOrd="0" presId="urn:microsoft.com/office/officeart/2005/8/layout/vList4"/>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1236BEA0-D039-44CC-9B6C-FFE9A19B491D}"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275D7A48-A4EF-4DAA-A585-5AB2CA1C099B}">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1400" dirty="0" smtClean="0">
              <a:latin typeface="Times New Roman" pitchFamily="18" charset="0"/>
              <a:cs typeface="Times New Roman" pitchFamily="18" charset="0"/>
            </a:rPr>
            <a:t>La Recuperación de las cuentas FERUM y de la cartera de clientes se ha proyectado una recuperación de Cartera vencida en el 1.5% a través del área de Cobranzas, sin embargo el verdadero porcentaje de recuperación de cartera vencida debe de ser del 15 o 20% del total, para de esta manera no depender del crédito de proveedores.</a:t>
          </a:r>
          <a:endParaRPr lang="en-US" sz="1400" dirty="0">
            <a:latin typeface="Times New Roman" pitchFamily="18" charset="0"/>
            <a:cs typeface="Times New Roman" pitchFamily="18" charset="0"/>
          </a:endParaRPr>
        </a:p>
      </dgm:t>
    </dgm:pt>
    <dgm:pt modelId="{1A7BFAF1-7A19-4ED2-B0C4-8BB55D67DADC}" type="parTrans" cxnId="{6BA26AA0-F88F-467B-B8CD-5B75DD960C24}">
      <dgm:prSet/>
      <dgm:spPr/>
      <dgm:t>
        <a:bodyPr/>
        <a:lstStyle/>
        <a:p>
          <a:endParaRPr lang="en-US"/>
        </a:p>
      </dgm:t>
    </dgm:pt>
    <dgm:pt modelId="{FB4BFE75-EEA4-42E4-B4D4-1CEE0D26F301}" type="sibTrans" cxnId="{6BA26AA0-F88F-467B-B8CD-5B75DD960C24}">
      <dgm:prSet/>
      <dgm:spPr/>
      <dgm:t>
        <a:bodyPr/>
        <a:lstStyle/>
        <a:p>
          <a:endParaRPr lang="en-US"/>
        </a:p>
      </dgm:t>
    </dgm:pt>
    <dgm:pt modelId="{5446EEC2-FD67-4F21-8F78-DA1235844F09}">
      <dgm:prSet phldrT="[Texto]" custT="1">
        <dgm:style>
          <a:lnRef idx="1">
            <a:schemeClr val="accent2"/>
          </a:lnRef>
          <a:fillRef idx="2">
            <a:schemeClr val="accent2"/>
          </a:fillRef>
          <a:effectRef idx="1">
            <a:schemeClr val="accent2"/>
          </a:effectRef>
          <a:fontRef idx="minor">
            <a:schemeClr val="dk1"/>
          </a:fontRef>
        </dgm:style>
      </dgm:prSet>
      <dgm:spPr/>
      <dgm:t>
        <a:bodyPr/>
        <a:lstStyle/>
        <a:p>
          <a:endParaRPr lang="es-ES" sz="1300" dirty="0" smtClean="0">
            <a:latin typeface="Times New Roman" pitchFamily="18" charset="0"/>
            <a:cs typeface="Times New Roman" pitchFamily="18" charset="0"/>
          </a:endParaRPr>
        </a:p>
        <a:p>
          <a:r>
            <a:rPr lang="es-ES" sz="1400" dirty="0" smtClean="0">
              <a:latin typeface="Times New Roman" pitchFamily="18" charset="0"/>
              <a:cs typeface="Times New Roman" pitchFamily="18" charset="0"/>
            </a:rPr>
            <a:t>Al 31 de julio del 2006, la Corporación mantiene como provisión para cuentas incobrables US$2,847,025.40. A la misma fecha, según la información del reporte emitido por el sistema comercial, los saldos vencidos por más de 180 días suman US$ 75.684.106,79. Bajo esta relación, consideramos que la provisión para cuentas incobrables es insuficiente.</a:t>
          </a:r>
          <a:endParaRPr lang="en-US" sz="1400" dirty="0">
            <a:latin typeface="Times New Roman" pitchFamily="18" charset="0"/>
            <a:cs typeface="Times New Roman" pitchFamily="18" charset="0"/>
          </a:endParaRPr>
        </a:p>
      </dgm:t>
    </dgm:pt>
    <dgm:pt modelId="{4A42D21D-95F4-4462-9F5E-5766096B86A7}" type="parTrans" cxnId="{AA43C044-D905-44A6-AAC2-8BD6D2BA5308}">
      <dgm:prSet/>
      <dgm:spPr/>
      <dgm:t>
        <a:bodyPr/>
        <a:lstStyle/>
        <a:p>
          <a:endParaRPr lang="en-US"/>
        </a:p>
      </dgm:t>
    </dgm:pt>
    <dgm:pt modelId="{8B902E68-646D-4B1D-9EC5-940CF8C1A6C9}" type="sibTrans" cxnId="{AA43C044-D905-44A6-AAC2-8BD6D2BA5308}">
      <dgm:prSet/>
      <dgm:spPr/>
      <dgm:t>
        <a:bodyPr/>
        <a:lstStyle/>
        <a:p>
          <a:endParaRPr lang="en-US"/>
        </a:p>
      </dgm:t>
    </dgm:pt>
    <dgm:pt modelId="{E1954035-0675-439C-A4A1-DC812752A881}">
      <dgm:prSet phldrT="[Texto]" custT="1">
        <dgm:style>
          <a:lnRef idx="1">
            <a:schemeClr val="accent6"/>
          </a:lnRef>
          <a:fillRef idx="2">
            <a:schemeClr val="accent6"/>
          </a:fillRef>
          <a:effectRef idx="1">
            <a:schemeClr val="accent6"/>
          </a:effectRef>
          <a:fontRef idx="minor">
            <a:schemeClr val="dk1"/>
          </a:fontRef>
        </dgm:style>
      </dgm:prSet>
      <dgm:spPr/>
      <dgm:t>
        <a:bodyPr/>
        <a:lstStyle/>
        <a:p>
          <a:endParaRPr lang="es-ES" sz="1600" dirty="0" smtClean="0">
            <a:latin typeface="Times New Roman" pitchFamily="18" charset="0"/>
            <a:cs typeface="Times New Roman" pitchFamily="18" charset="0"/>
          </a:endParaRPr>
        </a:p>
        <a:p>
          <a:r>
            <a:rPr lang="es-ES" sz="1600" dirty="0" smtClean="0">
              <a:latin typeface="Times New Roman" pitchFamily="18" charset="0"/>
              <a:cs typeface="Times New Roman" pitchFamily="18" charset="0"/>
            </a:rPr>
            <a:t>Por lo que se debe de realizar un análisis de cada uno de los clientes y segregar la cartera de los que son clientes activos,  clientes inactivos, incautados y clientes con deudas mayores a 180 días o más</a:t>
          </a:r>
          <a:endParaRPr lang="en-US" sz="1600" dirty="0">
            <a:latin typeface="Times New Roman" pitchFamily="18" charset="0"/>
            <a:cs typeface="Times New Roman" pitchFamily="18" charset="0"/>
          </a:endParaRPr>
        </a:p>
      </dgm:t>
    </dgm:pt>
    <dgm:pt modelId="{4560D6EE-52E3-450B-B816-F2AA923B784D}" type="parTrans" cxnId="{DDC287E6-DDA9-43EB-BB44-0015FCB2FDFF}">
      <dgm:prSet/>
      <dgm:spPr/>
      <dgm:t>
        <a:bodyPr/>
        <a:lstStyle/>
        <a:p>
          <a:endParaRPr lang="en-US"/>
        </a:p>
      </dgm:t>
    </dgm:pt>
    <dgm:pt modelId="{AB978B23-78C4-41ED-8ABF-5BF8CC3AECBB}" type="sibTrans" cxnId="{DDC287E6-DDA9-43EB-BB44-0015FCB2FDFF}">
      <dgm:prSet/>
      <dgm:spPr/>
      <dgm:t>
        <a:bodyPr/>
        <a:lstStyle/>
        <a:p>
          <a:endParaRPr lang="en-US"/>
        </a:p>
      </dgm:t>
    </dgm:pt>
    <dgm:pt modelId="{2EBB1562-EC8A-4E3B-9F1D-7603C5E15135}" type="pres">
      <dgm:prSet presAssocID="{1236BEA0-D039-44CC-9B6C-FFE9A19B491D}" presName="Name0" presStyleCnt="0">
        <dgm:presLayoutVars>
          <dgm:dir/>
          <dgm:resizeHandles val="exact"/>
        </dgm:presLayoutVars>
      </dgm:prSet>
      <dgm:spPr/>
      <dgm:t>
        <a:bodyPr/>
        <a:lstStyle/>
        <a:p>
          <a:endParaRPr lang="en-US"/>
        </a:p>
      </dgm:t>
    </dgm:pt>
    <dgm:pt modelId="{3645DEE2-AB67-4C30-8DE3-5712EA72E1CC}" type="pres">
      <dgm:prSet presAssocID="{1236BEA0-D039-44CC-9B6C-FFE9A19B491D}" presName="fgShape" presStyleLbl="fgShp" presStyleIdx="0" presStyleCnt="1" custLinFactNeighborX="-1242" custLinFactNeighborY="44580"/>
      <dgm:spPr/>
    </dgm:pt>
    <dgm:pt modelId="{2F6AB189-5055-424C-A39D-4414F09195F2}" type="pres">
      <dgm:prSet presAssocID="{1236BEA0-D039-44CC-9B6C-FFE9A19B491D}" presName="linComp" presStyleCnt="0"/>
      <dgm:spPr/>
    </dgm:pt>
    <dgm:pt modelId="{600DB5C5-1019-47DC-9DCD-3267B81860B5}" type="pres">
      <dgm:prSet presAssocID="{275D7A48-A4EF-4DAA-A585-5AB2CA1C099B}" presName="compNode" presStyleCnt="0"/>
      <dgm:spPr/>
    </dgm:pt>
    <dgm:pt modelId="{EEED88A9-C6B2-446C-B6FC-B7EB691A4D25}" type="pres">
      <dgm:prSet presAssocID="{275D7A48-A4EF-4DAA-A585-5AB2CA1C099B}" presName="bkgdShape" presStyleLbl="node1" presStyleIdx="0" presStyleCnt="3"/>
      <dgm:spPr/>
      <dgm:t>
        <a:bodyPr/>
        <a:lstStyle/>
        <a:p>
          <a:endParaRPr lang="en-US"/>
        </a:p>
      </dgm:t>
    </dgm:pt>
    <dgm:pt modelId="{870FD18C-0C01-421D-9D40-6349413D86B2}" type="pres">
      <dgm:prSet presAssocID="{275D7A48-A4EF-4DAA-A585-5AB2CA1C099B}" presName="nodeTx" presStyleLbl="node1" presStyleIdx="0" presStyleCnt="3">
        <dgm:presLayoutVars>
          <dgm:bulletEnabled val="1"/>
        </dgm:presLayoutVars>
      </dgm:prSet>
      <dgm:spPr/>
      <dgm:t>
        <a:bodyPr/>
        <a:lstStyle/>
        <a:p>
          <a:endParaRPr lang="en-US"/>
        </a:p>
      </dgm:t>
    </dgm:pt>
    <dgm:pt modelId="{F9D9D868-BE98-45D7-B291-A08161EDAF6B}" type="pres">
      <dgm:prSet presAssocID="{275D7A48-A4EF-4DAA-A585-5AB2CA1C099B}" presName="invisiNode" presStyleLbl="node1" presStyleIdx="0" presStyleCnt="3"/>
      <dgm:spPr/>
    </dgm:pt>
    <dgm:pt modelId="{D812947F-4A75-4AC9-B257-01B252659A62}" type="pres">
      <dgm:prSet presAssocID="{275D7A48-A4EF-4DAA-A585-5AB2CA1C099B}" presName="imagNode" presStyleLbl="fgImgPlace1" presStyleIdx="0" presStyleCnt="3" custLinFactNeighborY="-13460"/>
      <dgm:spPr>
        <a:blipFill rotWithShape="0">
          <a:blip xmlns:r="http://schemas.openxmlformats.org/officeDocument/2006/relationships" r:embed="rId1"/>
          <a:stretch>
            <a:fillRect/>
          </a:stretch>
        </a:blipFill>
      </dgm:spPr>
    </dgm:pt>
    <dgm:pt modelId="{30A788F7-5643-48FE-B786-DF0644BBF6D1}" type="pres">
      <dgm:prSet presAssocID="{FB4BFE75-EEA4-42E4-B4D4-1CEE0D26F301}" presName="sibTrans" presStyleLbl="sibTrans2D1" presStyleIdx="0" presStyleCnt="0"/>
      <dgm:spPr/>
      <dgm:t>
        <a:bodyPr/>
        <a:lstStyle/>
        <a:p>
          <a:endParaRPr lang="en-US"/>
        </a:p>
      </dgm:t>
    </dgm:pt>
    <dgm:pt modelId="{4E29ABB6-58DD-4AC6-AF53-2F44E1D78D5A}" type="pres">
      <dgm:prSet presAssocID="{5446EEC2-FD67-4F21-8F78-DA1235844F09}" presName="compNode" presStyleCnt="0"/>
      <dgm:spPr/>
    </dgm:pt>
    <dgm:pt modelId="{46407A81-4362-4E65-9ED6-200BA2A4CDA4}" type="pres">
      <dgm:prSet presAssocID="{5446EEC2-FD67-4F21-8F78-DA1235844F09}" presName="bkgdShape" presStyleLbl="node1" presStyleIdx="1" presStyleCnt="3"/>
      <dgm:spPr/>
      <dgm:t>
        <a:bodyPr/>
        <a:lstStyle/>
        <a:p>
          <a:endParaRPr lang="en-US"/>
        </a:p>
      </dgm:t>
    </dgm:pt>
    <dgm:pt modelId="{D4D7043F-6B08-43A2-B7A5-00D529D702EC}" type="pres">
      <dgm:prSet presAssocID="{5446EEC2-FD67-4F21-8F78-DA1235844F09}" presName="nodeTx" presStyleLbl="node1" presStyleIdx="1" presStyleCnt="3">
        <dgm:presLayoutVars>
          <dgm:bulletEnabled val="1"/>
        </dgm:presLayoutVars>
      </dgm:prSet>
      <dgm:spPr/>
      <dgm:t>
        <a:bodyPr/>
        <a:lstStyle/>
        <a:p>
          <a:endParaRPr lang="en-US"/>
        </a:p>
      </dgm:t>
    </dgm:pt>
    <dgm:pt modelId="{0E1D4F06-E72C-4133-940B-D8A69D27A689}" type="pres">
      <dgm:prSet presAssocID="{5446EEC2-FD67-4F21-8F78-DA1235844F09}" presName="invisiNode" presStyleLbl="node1" presStyleIdx="1" presStyleCnt="3"/>
      <dgm:spPr/>
    </dgm:pt>
    <dgm:pt modelId="{F0A18DCE-4B8E-462A-A874-616FF2F913EE}" type="pres">
      <dgm:prSet presAssocID="{5446EEC2-FD67-4F21-8F78-DA1235844F09}" presName="imagNode" presStyleLbl="fgImgPlace1" presStyleIdx="1" presStyleCnt="3" custLinFactNeighborY="-18018"/>
      <dgm:spPr>
        <a:blipFill rotWithShape="0">
          <a:blip xmlns:r="http://schemas.openxmlformats.org/officeDocument/2006/relationships" r:embed="rId2"/>
          <a:stretch>
            <a:fillRect/>
          </a:stretch>
        </a:blipFill>
      </dgm:spPr>
    </dgm:pt>
    <dgm:pt modelId="{8CEA4E38-9B23-4F9F-9897-2983FBC86C98}" type="pres">
      <dgm:prSet presAssocID="{8B902E68-646D-4B1D-9EC5-940CF8C1A6C9}" presName="sibTrans" presStyleLbl="sibTrans2D1" presStyleIdx="0" presStyleCnt="0"/>
      <dgm:spPr/>
      <dgm:t>
        <a:bodyPr/>
        <a:lstStyle/>
        <a:p>
          <a:endParaRPr lang="en-US"/>
        </a:p>
      </dgm:t>
    </dgm:pt>
    <dgm:pt modelId="{A5700335-1229-4A64-95F8-B3E6CF43E04C}" type="pres">
      <dgm:prSet presAssocID="{E1954035-0675-439C-A4A1-DC812752A881}" presName="compNode" presStyleCnt="0"/>
      <dgm:spPr/>
    </dgm:pt>
    <dgm:pt modelId="{3FEFF7D5-A810-4C2E-8DE4-0DF9C5F0C870}" type="pres">
      <dgm:prSet presAssocID="{E1954035-0675-439C-A4A1-DC812752A881}" presName="bkgdShape" presStyleLbl="node1" presStyleIdx="2" presStyleCnt="3" custLinFactNeighborY="1687"/>
      <dgm:spPr/>
      <dgm:t>
        <a:bodyPr/>
        <a:lstStyle/>
        <a:p>
          <a:endParaRPr lang="en-US"/>
        </a:p>
      </dgm:t>
    </dgm:pt>
    <dgm:pt modelId="{FAF30289-6256-4898-9FAE-9A403269A720}" type="pres">
      <dgm:prSet presAssocID="{E1954035-0675-439C-A4A1-DC812752A881}" presName="nodeTx" presStyleLbl="node1" presStyleIdx="2" presStyleCnt="3">
        <dgm:presLayoutVars>
          <dgm:bulletEnabled val="1"/>
        </dgm:presLayoutVars>
      </dgm:prSet>
      <dgm:spPr/>
      <dgm:t>
        <a:bodyPr/>
        <a:lstStyle/>
        <a:p>
          <a:endParaRPr lang="en-US"/>
        </a:p>
      </dgm:t>
    </dgm:pt>
    <dgm:pt modelId="{4B53804B-7BBF-4078-BF4A-1BD53498D85D}" type="pres">
      <dgm:prSet presAssocID="{E1954035-0675-439C-A4A1-DC812752A881}" presName="invisiNode" presStyleLbl="node1" presStyleIdx="2" presStyleCnt="3"/>
      <dgm:spPr/>
    </dgm:pt>
    <dgm:pt modelId="{77EC96E5-7870-49EE-A0CC-C68F64D4E25C}" type="pres">
      <dgm:prSet presAssocID="{E1954035-0675-439C-A4A1-DC812752A881}" presName="imagNode" presStyleLbl="fgImgPlace1" presStyleIdx="2" presStyleCnt="3" custLinFactNeighborY="-13460"/>
      <dgm:spPr>
        <a:blipFill rotWithShape="0">
          <a:blip xmlns:r="http://schemas.openxmlformats.org/officeDocument/2006/relationships" r:embed="rId3"/>
          <a:stretch>
            <a:fillRect/>
          </a:stretch>
        </a:blipFill>
      </dgm:spPr>
    </dgm:pt>
  </dgm:ptLst>
  <dgm:cxnLst>
    <dgm:cxn modelId="{95983508-AD7A-440F-88E8-9436BF070C01}" type="presOf" srcId="{1236BEA0-D039-44CC-9B6C-FFE9A19B491D}" destId="{2EBB1562-EC8A-4E3B-9F1D-7603C5E15135}" srcOrd="0" destOrd="0" presId="urn:microsoft.com/office/officeart/2005/8/layout/hList7"/>
    <dgm:cxn modelId="{153AC2A7-A50A-4A8E-8553-4F28C9C9E2A7}" type="presOf" srcId="{E1954035-0675-439C-A4A1-DC812752A881}" destId="{3FEFF7D5-A810-4C2E-8DE4-0DF9C5F0C870}" srcOrd="0" destOrd="0" presId="urn:microsoft.com/office/officeart/2005/8/layout/hList7"/>
    <dgm:cxn modelId="{A1F71850-D924-48F3-ADDC-9D4266C60504}" type="presOf" srcId="{8B902E68-646D-4B1D-9EC5-940CF8C1A6C9}" destId="{8CEA4E38-9B23-4F9F-9897-2983FBC86C98}" srcOrd="0" destOrd="0" presId="urn:microsoft.com/office/officeart/2005/8/layout/hList7"/>
    <dgm:cxn modelId="{AA43C044-D905-44A6-AAC2-8BD6D2BA5308}" srcId="{1236BEA0-D039-44CC-9B6C-FFE9A19B491D}" destId="{5446EEC2-FD67-4F21-8F78-DA1235844F09}" srcOrd="1" destOrd="0" parTransId="{4A42D21D-95F4-4462-9F5E-5766096B86A7}" sibTransId="{8B902E68-646D-4B1D-9EC5-940CF8C1A6C9}"/>
    <dgm:cxn modelId="{04BB272D-9A21-48E0-B050-8584319EAF29}" type="presOf" srcId="{275D7A48-A4EF-4DAA-A585-5AB2CA1C099B}" destId="{870FD18C-0C01-421D-9D40-6349413D86B2}" srcOrd="1" destOrd="0" presId="urn:microsoft.com/office/officeart/2005/8/layout/hList7"/>
    <dgm:cxn modelId="{DFAE9C4F-3D0B-40C0-AD99-0F0CDF00B757}" type="presOf" srcId="{275D7A48-A4EF-4DAA-A585-5AB2CA1C099B}" destId="{EEED88A9-C6B2-446C-B6FC-B7EB691A4D25}" srcOrd="0" destOrd="0" presId="urn:microsoft.com/office/officeart/2005/8/layout/hList7"/>
    <dgm:cxn modelId="{0F2043B4-B6B5-4CC2-BF46-7180F269871B}" type="presOf" srcId="{5446EEC2-FD67-4F21-8F78-DA1235844F09}" destId="{46407A81-4362-4E65-9ED6-200BA2A4CDA4}" srcOrd="0" destOrd="0" presId="urn:microsoft.com/office/officeart/2005/8/layout/hList7"/>
    <dgm:cxn modelId="{6BA26AA0-F88F-467B-B8CD-5B75DD960C24}" srcId="{1236BEA0-D039-44CC-9B6C-FFE9A19B491D}" destId="{275D7A48-A4EF-4DAA-A585-5AB2CA1C099B}" srcOrd="0" destOrd="0" parTransId="{1A7BFAF1-7A19-4ED2-B0C4-8BB55D67DADC}" sibTransId="{FB4BFE75-EEA4-42E4-B4D4-1CEE0D26F301}"/>
    <dgm:cxn modelId="{58FDF8EC-419B-4FFD-8BB3-BDCA837C51EB}" type="presOf" srcId="{E1954035-0675-439C-A4A1-DC812752A881}" destId="{FAF30289-6256-4898-9FAE-9A403269A720}" srcOrd="1" destOrd="0" presId="urn:microsoft.com/office/officeart/2005/8/layout/hList7"/>
    <dgm:cxn modelId="{6BB81DAC-365A-4A04-BC89-330E770CC168}" type="presOf" srcId="{5446EEC2-FD67-4F21-8F78-DA1235844F09}" destId="{D4D7043F-6B08-43A2-B7A5-00D529D702EC}" srcOrd="1" destOrd="0" presId="urn:microsoft.com/office/officeart/2005/8/layout/hList7"/>
    <dgm:cxn modelId="{EED4E4DA-08C1-4C02-8D22-39225B886F5B}" type="presOf" srcId="{FB4BFE75-EEA4-42E4-B4D4-1CEE0D26F301}" destId="{30A788F7-5643-48FE-B786-DF0644BBF6D1}" srcOrd="0" destOrd="0" presId="urn:microsoft.com/office/officeart/2005/8/layout/hList7"/>
    <dgm:cxn modelId="{DDC287E6-DDA9-43EB-BB44-0015FCB2FDFF}" srcId="{1236BEA0-D039-44CC-9B6C-FFE9A19B491D}" destId="{E1954035-0675-439C-A4A1-DC812752A881}" srcOrd="2" destOrd="0" parTransId="{4560D6EE-52E3-450B-B816-F2AA923B784D}" sibTransId="{AB978B23-78C4-41ED-8ABF-5BF8CC3AECBB}"/>
    <dgm:cxn modelId="{3D595E03-BC81-4047-BC2D-3BD26F1B2A3E}" type="presParOf" srcId="{2EBB1562-EC8A-4E3B-9F1D-7603C5E15135}" destId="{3645DEE2-AB67-4C30-8DE3-5712EA72E1CC}" srcOrd="0" destOrd="0" presId="urn:microsoft.com/office/officeart/2005/8/layout/hList7"/>
    <dgm:cxn modelId="{F88E423A-C5C8-4AC8-9DD6-BBF7C57E810E}" type="presParOf" srcId="{2EBB1562-EC8A-4E3B-9F1D-7603C5E15135}" destId="{2F6AB189-5055-424C-A39D-4414F09195F2}" srcOrd="1" destOrd="0" presId="urn:microsoft.com/office/officeart/2005/8/layout/hList7"/>
    <dgm:cxn modelId="{E1249C53-6C3E-4B99-A121-D2A95AAF6BEF}" type="presParOf" srcId="{2F6AB189-5055-424C-A39D-4414F09195F2}" destId="{600DB5C5-1019-47DC-9DCD-3267B81860B5}" srcOrd="0" destOrd="0" presId="urn:microsoft.com/office/officeart/2005/8/layout/hList7"/>
    <dgm:cxn modelId="{9690B638-77F2-49F7-A7C8-2E406C802E64}" type="presParOf" srcId="{600DB5C5-1019-47DC-9DCD-3267B81860B5}" destId="{EEED88A9-C6B2-446C-B6FC-B7EB691A4D25}" srcOrd="0" destOrd="0" presId="urn:microsoft.com/office/officeart/2005/8/layout/hList7"/>
    <dgm:cxn modelId="{502EEF42-8F99-469F-B20A-6604C6CA1E5F}" type="presParOf" srcId="{600DB5C5-1019-47DC-9DCD-3267B81860B5}" destId="{870FD18C-0C01-421D-9D40-6349413D86B2}" srcOrd="1" destOrd="0" presId="urn:microsoft.com/office/officeart/2005/8/layout/hList7"/>
    <dgm:cxn modelId="{45A12941-BC0F-4EB2-97A3-993D532C7F0F}" type="presParOf" srcId="{600DB5C5-1019-47DC-9DCD-3267B81860B5}" destId="{F9D9D868-BE98-45D7-B291-A08161EDAF6B}" srcOrd="2" destOrd="0" presId="urn:microsoft.com/office/officeart/2005/8/layout/hList7"/>
    <dgm:cxn modelId="{AB8E0EFA-9B93-46B5-A802-E3E633A7A059}" type="presParOf" srcId="{600DB5C5-1019-47DC-9DCD-3267B81860B5}" destId="{D812947F-4A75-4AC9-B257-01B252659A62}" srcOrd="3" destOrd="0" presId="urn:microsoft.com/office/officeart/2005/8/layout/hList7"/>
    <dgm:cxn modelId="{608B576C-F034-4C83-A2E0-531AFF30AEF3}" type="presParOf" srcId="{2F6AB189-5055-424C-A39D-4414F09195F2}" destId="{30A788F7-5643-48FE-B786-DF0644BBF6D1}" srcOrd="1" destOrd="0" presId="urn:microsoft.com/office/officeart/2005/8/layout/hList7"/>
    <dgm:cxn modelId="{4C5F38FB-EC37-4B2F-9538-B1B877534AEB}" type="presParOf" srcId="{2F6AB189-5055-424C-A39D-4414F09195F2}" destId="{4E29ABB6-58DD-4AC6-AF53-2F44E1D78D5A}" srcOrd="2" destOrd="0" presId="urn:microsoft.com/office/officeart/2005/8/layout/hList7"/>
    <dgm:cxn modelId="{B76BC9DD-387D-4FED-8003-B5C2520320E9}" type="presParOf" srcId="{4E29ABB6-58DD-4AC6-AF53-2F44E1D78D5A}" destId="{46407A81-4362-4E65-9ED6-200BA2A4CDA4}" srcOrd="0" destOrd="0" presId="urn:microsoft.com/office/officeart/2005/8/layout/hList7"/>
    <dgm:cxn modelId="{DED7C190-D313-400B-A9A9-1D8C1725417E}" type="presParOf" srcId="{4E29ABB6-58DD-4AC6-AF53-2F44E1D78D5A}" destId="{D4D7043F-6B08-43A2-B7A5-00D529D702EC}" srcOrd="1" destOrd="0" presId="urn:microsoft.com/office/officeart/2005/8/layout/hList7"/>
    <dgm:cxn modelId="{1105A8B4-FB1C-4238-ACA3-A4EA96AB45AC}" type="presParOf" srcId="{4E29ABB6-58DD-4AC6-AF53-2F44E1D78D5A}" destId="{0E1D4F06-E72C-4133-940B-D8A69D27A689}" srcOrd="2" destOrd="0" presId="urn:microsoft.com/office/officeart/2005/8/layout/hList7"/>
    <dgm:cxn modelId="{4E17DF63-9B2E-4F78-8F4B-898265F07DF8}" type="presParOf" srcId="{4E29ABB6-58DD-4AC6-AF53-2F44E1D78D5A}" destId="{F0A18DCE-4B8E-462A-A874-616FF2F913EE}" srcOrd="3" destOrd="0" presId="urn:microsoft.com/office/officeart/2005/8/layout/hList7"/>
    <dgm:cxn modelId="{ECE80E43-C1B6-4293-B48B-CA2C6AF8E8CD}" type="presParOf" srcId="{2F6AB189-5055-424C-A39D-4414F09195F2}" destId="{8CEA4E38-9B23-4F9F-9897-2983FBC86C98}" srcOrd="3" destOrd="0" presId="urn:microsoft.com/office/officeart/2005/8/layout/hList7"/>
    <dgm:cxn modelId="{1AFD8D05-BB42-412C-98D5-296830DFCA8C}" type="presParOf" srcId="{2F6AB189-5055-424C-A39D-4414F09195F2}" destId="{A5700335-1229-4A64-95F8-B3E6CF43E04C}" srcOrd="4" destOrd="0" presId="urn:microsoft.com/office/officeart/2005/8/layout/hList7"/>
    <dgm:cxn modelId="{6C2474E6-4AE9-4EE4-8F0B-68BD0C526C7C}" type="presParOf" srcId="{A5700335-1229-4A64-95F8-B3E6CF43E04C}" destId="{3FEFF7D5-A810-4C2E-8DE4-0DF9C5F0C870}" srcOrd="0" destOrd="0" presId="urn:microsoft.com/office/officeart/2005/8/layout/hList7"/>
    <dgm:cxn modelId="{2BD729DE-4809-465D-A594-EC141A2A5E24}" type="presParOf" srcId="{A5700335-1229-4A64-95F8-B3E6CF43E04C}" destId="{FAF30289-6256-4898-9FAE-9A403269A720}" srcOrd="1" destOrd="0" presId="urn:microsoft.com/office/officeart/2005/8/layout/hList7"/>
    <dgm:cxn modelId="{A21E939A-4B44-4154-B38E-0FBAABA23D4E}" type="presParOf" srcId="{A5700335-1229-4A64-95F8-B3E6CF43E04C}" destId="{4B53804B-7BBF-4078-BF4A-1BD53498D85D}" srcOrd="2" destOrd="0" presId="urn:microsoft.com/office/officeart/2005/8/layout/hList7"/>
    <dgm:cxn modelId="{5932C824-8C49-4C6A-9BAC-94A9AC78A373}" type="presParOf" srcId="{A5700335-1229-4A64-95F8-B3E6CF43E04C}" destId="{77EC96E5-7870-49EE-A0CC-C68F64D4E25C}" srcOrd="3" destOrd="0" presId="urn:microsoft.com/office/officeart/2005/8/layout/hList7"/>
  </dgm:cxnLst>
  <dgm:bg/>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7A14AC88-65E5-411A-AA17-85DDB21AD3B8}" type="doc">
      <dgm:prSet loTypeId="urn:microsoft.com/office/officeart/2005/8/layout/vList3" loCatId="list" qsTypeId="urn:microsoft.com/office/officeart/2005/8/quickstyle/simple1" qsCatId="simple" csTypeId="urn:microsoft.com/office/officeart/2005/8/colors/accent1_2" csCatId="accent1" phldr="1"/>
      <dgm:spPr/>
    </dgm:pt>
    <dgm:pt modelId="{601344B7-BBC1-4F87-BC5D-81387C7A26E3}">
      <dgm:prSet phldrT="[Texto]" custT="1"/>
      <dgm:spPr>
        <a:gradFill flip="none" rotWithShape="0">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10800000" scaled="1"/>
          <a:tileRect/>
        </a:gradFill>
      </dgm:spPr>
      <dgm:t>
        <a:bodyPr/>
        <a:lstStyle/>
        <a:p>
          <a:pPr algn="just"/>
          <a:r>
            <a:rPr lang="es-ES" sz="1400" dirty="0" smtClean="0">
              <a:solidFill>
                <a:schemeClr val="tx1"/>
              </a:solidFill>
              <a:latin typeface="Times New Roman" pitchFamily="18" charset="0"/>
              <a:cs typeface="Times New Roman" pitchFamily="18" charset="0"/>
            </a:rPr>
            <a:t>De acuerdo al Art. 48 de la Ley de Cultura Física Deportes y Recreación, los escenarios e instalaciones destinados a la práctica, fomento y administración del deporte, se encuentran permanentemente exentos y excluidos del pago de la tarifa por los servicios de energía eléctrica.</a:t>
          </a:r>
          <a:endParaRPr lang="en-US" sz="1400" dirty="0">
            <a:solidFill>
              <a:schemeClr val="tx1"/>
            </a:solidFill>
            <a:latin typeface="Times New Roman" pitchFamily="18" charset="0"/>
            <a:cs typeface="Times New Roman" pitchFamily="18" charset="0"/>
          </a:endParaRPr>
        </a:p>
      </dgm:t>
    </dgm:pt>
    <dgm:pt modelId="{00F2215C-E2AF-4774-BA1B-A00DC2F8917C}" type="parTrans" cxnId="{B5652494-4EEE-400E-958C-929E49180FC5}">
      <dgm:prSet/>
      <dgm:spPr/>
      <dgm:t>
        <a:bodyPr/>
        <a:lstStyle/>
        <a:p>
          <a:endParaRPr lang="en-US"/>
        </a:p>
      </dgm:t>
    </dgm:pt>
    <dgm:pt modelId="{ABF74C80-6756-4FE1-A9B1-62A1FF036361}" type="sibTrans" cxnId="{B5652494-4EEE-400E-958C-929E49180FC5}">
      <dgm:prSet/>
      <dgm:spPr/>
      <dgm:t>
        <a:bodyPr/>
        <a:lstStyle/>
        <a:p>
          <a:endParaRPr lang="en-US"/>
        </a:p>
      </dgm:t>
    </dgm:pt>
    <dgm:pt modelId="{4036244D-BDB1-4041-8A96-A1B4D8920453}">
      <dgm:prSet phldrT="[Texto]"/>
      <dgm:spPr>
        <a:gradFill flip="none" rotWithShape="0">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dgm:spPr>
      <dgm:t>
        <a:bodyPr/>
        <a:lstStyle/>
        <a:p>
          <a:pPr algn="just"/>
          <a:r>
            <a:rPr lang="es-ES" dirty="0" smtClean="0">
              <a:solidFill>
                <a:schemeClr val="tx1"/>
              </a:solidFill>
            </a:rPr>
            <a:t>El Estado exonera de pago a los escenarios deportivos y a las personas de la tercera edad por lo que esta decisión, provoca que  REC sufra esa insuficiencia en el pago.</a:t>
          </a:r>
          <a:endParaRPr lang="en-US" dirty="0">
            <a:solidFill>
              <a:schemeClr val="tx1"/>
            </a:solidFill>
          </a:endParaRPr>
        </a:p>
      </dgm:t>
    </dgm:pt>
    <dgm:pt modelId="{2A6482F5-399A-43CD-B6A0-16E0F8CF57E3}" type="parTrans" cxnId="{C81E585E-600D-4E9A-8B8F-A1FA0188D90C}">
      <dgm:prSet/>
      <dgm:spPr/>
      <dgm:t>
        <a:bodyPr/>
        <a:lstStyle/>
        <a:p>
          <a:endParaRPr lang="en-US"/>
        </a:p>
      </dgm:t>
    </dgm:pt>
    <dgm:pt modelId="{DC92B945-D0A8-4445-94D9-D35FE78FFE61}" type="sibTrans" cxnId="{C81E585E-600D-4E9A-8B8F-A1FA0188D90C}">
      <dgm:prSet/>
      <dgm:spPr/>
      <dgm:t>
        <a:bodyPr/>
        <a:lstStyle/>
        <a:p>
          <a:endParaRPr lang="en-US"/>
        </a:p>
      </dgm:t>
    </dgm:pt>
    <dgm:pt modelId="{0A98C5BC-9EBC-4213-B2E8-5F05CE6FEC1A}">
      <dgm:prSet phldrT="[Texto]"/>
      <dgm:spPr>
        <a:gradFill flip="none" rotWithShape="0">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0" scaled="1"/>
          <a:tileRect/>
        </a:gradFill>
      </dgm:spPr>
      <dgm:t>
        <a:bodyPr/>
        <a:lstStyle/>
        <a:p>
          <a:pPr algn="just"/>
          <a:r>
            <a:rPr lang="es-ES" dirty="0" smtClean="0">
              <a:solidFill>
                <a:schemeClr val="tx1"/>
              </a:solidFill>
            </a:rPr>
            <a:t>El Estado no transfiere a  REC los montos de dinero que él decidió exonerar por lo que produce diferencias que no han sido conciliadas en el mayor de cuentas por cobrar, lo que sobrestima el saldo de las cuentas por cobrar.</a:t>
          </a:r>
          <a:endParaRPr lang="en-US" dirty="0">
            <a:solidFill>
              <a:schemeClr val="tx1"/>
            </a:solidFill>
          </a:endParaRPr>
        </a:p>
      </dgm:t>
    </dgm:pt>
    <dgm:pt modelId="{701E6726-EFDA-45E5-BF8B-AF75EDF40E69}" type="parTrans" cxnId="{39F8C237-7889-4987-AF47-B1996F60FA44}">
      <dgm:prSet/>
      <dgm:spPr/>
      <dgm:t>
        <a:bodyPr/>
        <a:lstStyle/>
        <a:p>
          <a:endParaRPr lang="en-US"/>
        </a:p>
      </dgm:t>
    </dgm:pt>
    <dgm:pt modelId="{87B22E9A-294A-41B3-BD23-B8374E81A6E5}" type="sibTrans" cxnId="{39F8C237-7889-4987-AF47-B1996F60FA44}">
      <dgm:prSet/>
      <dgm:spPr/>
      <dgm:t>
        <a:bodyPr/>
        <a:lstStyle/>
        <a:p>
          <a:endParaRPr lang="en-US"/>
        </a:p>
      </dgm:t>
    </dgm:pt>
    <dgm:pt modelId="{D599B784-2AE6-415C-9F6A-40481642FFF7}" type="pres">
      <dgm:prSet presAssocID="{7A14AC88-65E5-411A-AA17-85DDB21AD3B8}" presName="linearFlow" presStyleCnt="0">
        <dgm:presLayoutVars>
          <dgm:dir/>
          <dgm:resizeHandles val="exact"/>
        </dgm:presLayoutVars>
      </dgm:prSet>
      <dgm:spPr/>
    </dgm:pt>
    <dgm:pt modelId="{583BCF05-7AD9-4242-9819-EFBF78AE7A46}" type="pres">
      <dgm:prSet presAssocID="{601344B7-BBC1-4F87-BC5D-81387C7A26E3}" presName="composite" presStyleCnt="0"/>
      <dgm:spPr/>
    </dgm:pt>
    <dgm:pt modelId="{B4215EB1-9EA8-4223-A404-017ED1888AC5}" type="pres">
      <dgm:prSet presAssocID="{601344B7-BBC1-4F87-BC5D-81387C7A26E3}" presName="imgShp" presStyleLbl="fgImgPlace1" presStyleIdx="0" presStyleCnt="3" custScaleX="143342" custScaleY="115046" custLinFactNeighborX="-47686"/>
      <dgm:spPr>
        <a:blipFill rotWithShape="0">
          <a:blip xmlns:r="http://schemas.openxmlformats.org/officeDocument/2006/relationships" r:embed="rId1"/>
          <a:stretch>
            <a:fillRect/>
          </a:stretch>
        </a:blipFill>
      </dgm:spPr>
    </dgm:pt>
    <dgm:pt modelId="{63EFF6A5-29AC-43C1-809C-D35BA7F06A25}" type="pres">
      <dgm:prSet presAssocID="{601344B7-BBC1-4F87-BC5D-81387C7A26E3}" presName="txShp" presStyleLbl="node1" presStyleIdx="0" presStyleCnt="3" custScaleX="117040" custScaleY="101968">
        <dgm:presLayoutVars>
          <dgm:bulletEnabled val="1"/>
        </dgm:presLayoutVars>
      </dgm:prSet>
      <dgm:spPr/>
      <dgm:t>
        <a:bodyPr/>
        <a:lstStyle/>
        <a:p>
          <a:endParaRPr lang="en-US"/>
        </a:p>
      </dgm:t>
    </dgm:pt>
    <dgm:pt modelId="{973D792A-73DB-4100-9131-E096B2746A73}" type="pres">
      <dgm:prSet presAssocID="{ABF74C80-6756-4FE1-A9B1-62A1FF036361}" presName="spacing" presStyleCnt="0"/>
      <dgm:spPr/>
    </dgm:pt>
    <dgm:pt modelId="{B6C22336-F8B9-4482-A5F3-03BA06906FBF}" type="pres">
      <dgm:prSet presAssocID="{4036244D-BDB1-4041-8A96-A1B4D8920453}" presName="composite" presStyleCnt="0"/>
      <dgm:spPr/>
    </dgm:pt>
    <dgm:pt modelId="{5C720367-6E20-4888-BDC0-6A4EDBEF983D}" type="pres">
      <dgm:prSet presAssocID="{4036244D-BDB1-4041-8A96-A1B4D8920453}" presName="imgShp" presStyleLbl="fgImgPlace1" presStyleIdx="1" presStyleCnt="3" custScaleX="133599" custScaleY="116415" custLinFactNeighborX="-32258"/>
      <dgm:spPr>
        <a:blipFill rotWithShape="0">
          <a:blip xmlns:r="http://schemas.openxmlformats.org/officeDocument/2006/relationships" r:embed="rId2"/>
          <a:stretch>
            <a:fillRect/>
          </a:stretch>
        </a:blipFill>
      </dgm:spPr>
    </dgm:pt>
    <dgm:pt modelId="{1C74668E-44B5-4864-82BB-A46EE8BAC3C1}" type="pres">
      <dgm:prSet presAssocID="{4036244D-BDB1-4041-8A96-A1B4D8920453}" presName="txShp" presStyleLbl="node1" presStyleIdx="1" presStyleCnt="3" custScaleX="120891">
        <dgm:presLayoutVars>
          <dgm:bulletEnabled val="1"/>
        </dgm:presLayoutVars>
      </dgm:prSet>
      <dgm:spPr/>
      <dgm:t>
        <a:bodyPr/>
        <a:lstStyle/>
        <a:p>
          <a:endParaRPr lang="en-US"/>
        </a:p>
      </dgm:t>
    </dgm:pt>
    <dgm:pt modelId="{3BA8D812-CBF3-4874-AA89-5F598D87097C}" type="pres">
      <dgm:prSet presAssocID="{DC92B945-D0A8-4445-94D9-D35FE78FFE61}" presName="spacing" presStyleCnt="0"/>
      <dgm:spPr/>
    </dgm:pt>
    <dgm:pt modelId="{356C8C08-CB75-4101-ACCF-6573762A5B6E}" type="pres">
      <dgm:prSet presAssocID="{0A98C5BC-9EBC-4213-B2E8-5F05CE6FEC1A}" presName="composite" presStyleCnt="0"/>
      <dgm:spPr/>
    </dgm:pt>
    <dgm:pt modelId="{5B4C1A66-0459-4F07-B9DA-F4BB976AB181}" type="pres">
      <dgm:prSet presAssocID="{0A98C5BC-9EBC-4213-B2E8-5F05CE6FEC1A}" presName="imgShp" presStyleLbl="fgImgPlace1" presStyleIdx="2" presStyleCnt="3" custScaleX="127687" custLinFactNeighborX="-29322"/>
      <dgm:spPr>
        <a:blipFill rotWithShape="0">
          <a:blip xmlns:r="http://schemas.openxmlformats.org/officeDocument/2006/relationships" r:embed="rId3"/>
          <a:stretch>
            <a:fillRect/>
          </a:stretch>
        </a:blipFill>
      </dgm:spPr>
    </dgm:pt>
    <dgm:pt modelId="{F69E32D0-A320-412D-B134-A613B6DCE69B}" type="pres">
      <dgm:prSet presAssocID="{0A98C5BC-9EBC-4213-B2E8-5F05CE6FEC1A}" presName="txShp" presStyleLbl="node1" presStyleIdx="2" presStyleCnt="3" custScaleX="121204">
        <dgm:presLayoutVars>
          <dgm:bulletEnabled val="1"/>
        </dgm:presLayoutVars>
      </dgm:prSet>
      <dgm:spPr/>
      <dgm:t>
        <a:bodyPr/>
        <a:lstStyle/>
        <a:p>
          <a:endParaRPr lang="en-US"/>
        </a:p>
      </dgm:t>
    </dgm:pt>
  </dgm:ptLst>
  <dgm:cxnLst>
    <dgm:cxn modelId="{C81E585E-600D-4E9A-8B8F-A1FA0188D90C}" srcId="{7A14AC88-65E5-411A-AA17-85DDB21AD3B8}" destId="{4036244D-BDB1-4041-8A96-A1B4D8920453}" srcOrd="1" destOrd="0" parTransId="{2A6482F5-399A-43CD-B6A0-16E0F8CF57E3}" sibTransId="{DC92B945-D0A8-4445-94D9-D35FE78FFE61}"/>
    <dgm:cxn modelId="{B5652494-4EEE-400E-958C-929E49180FC5}" srcId="{7A14AC88-65E5-411A-AA17-85DDB21AD3B8}" destId="{601344B7-BBC1-4F87-BC5D-81387C7A26E3}" srcOrd="0" destOrd="0" parTransId="{00F2215C-E2AF-4774-BA1B-A00DC2F8917C}" sibTransId="{ABF74C80-6756-4FE1-A9B1-62A1FF036361}"/>
    <dgm:cxn modelId="{A5A0C600-F023-4CEB-94B6-F71C51A41D06}" type="presOf" srcId="{7A14AC88-65E5-411A-AA17-85DDB21AD3B8}" destId="{D599B784-2AE6-415C-9F6A-40481642FFF7}" srcOrd="0" destOrd="0" presId="urn:microsoft.com/office/officeart/2005/8/layout/vList3"/>
    <dgm:cxn modelId="{8EEDACA8-43C4-40FF-8F47-76655CD3647D}" type="presOf" srcId="{4036244D-BDB1-4041-8A96-A1B4D8920453}" destId="{1C74668E-44B5-4864-82BB-A46EE8BAC3C1}" srcOrd="0" destOrd="0" presId="urn:microsoft.com/office/officeart/2005/8/layout/vList3"/>
    <dgm:cxn modelId="{39F8C237-7889-4987-AF47-B1996F60FA44}" srcId="{7A14AC88-65E5-411A-AA17-85DDB21AD3B8}" destId="{0A98C5BC-9EBC-4213-B2E8-5F05CE6FEC1A}" srcOrd="2" destOrd="0" parTransId="{701E6726-EFDA-45E5-BF8B-AF75EDF40E69}" sibTransId="{87B22E9A-294A-41B3-BD23-B8374E81A6E5}"/>
    <dgm:cxn modelId="{5DF216FC-292F-4850-AED7-13470686F3BD}" type="presOf" srcId="{0A98C5BC-9EBC-4213-B2E8-5F05CE6FEC1A}" destId="{F69E32D0-A320-412D-B134-A613B6DCE69B}" srcOrd="0" destOrd="0" presId="urn:microsoft.com/office/officeart/2005/8/layout/vList3"/>
    <dgm:cxn modelId="{CE483E2B-CCA8-4482-940B-E7E343854C3C}" type="presOf" srcId="{601344B7-BBC1-4F87-BC5D-81387C7A26E3}" destId="{63EFF6A5-29AC-43C1-809C-D35BA7F06A25}" srcOrd="0" destOrd="0" presId="urn:microsoft.com/office/officeart/2005/8/layout/vList3"/>
    <dgm:cxn modelId="{387D66F5-5361-45BC-9064-45D20A6C28E3}" type="presParOf" srcId="{D599B784-2AE6-415C-9F6A-40481642FFF7}" destId="{583BCF05-7AD9-4242-9819-EFBF78AE7A46}" srcOrd="0" destOrd="0" presId="urn:microsoft.com/office/officeart/2005/8/layout/vList3"/>
    <dgm:cxn modelId="{734E7126-C0CE-4AC7-BDE1-925D3D74EA72}" type="presParOf" srcId="{583BCF05-7AD9-4242-9819-EFBF78AE7A46}" destId="{B4215EB1-9EA8-4223-A404-017ED1888AC5}" srcOrd="0" destOrd="0" presId="urn:microsoft.com/office/officeart/2005/8/layout/vList3"/>
    <dgm:cxn modelId="{BBF76A1B-E105-45C3-AAF2-304912228320}" type="presParOf" srcId="{583BCF05-7AD9-4242-9819-EFBF78AE7A46}" destId="{63EFF6A5-29AC-43C1-809C-D35BA7F06A25}" srcOrd="1" destOrd="0" presId="urn:microsoft.com/office/officeart/2005/8/layout/vList3"/>
    <dgm:cxn modelId="{E552747D-8759-4DAB-9E29-2ABED8769D43}" type="presParOf" srcId="{D599B784-2AE6-415C-9F6A-40481642FFF7}" destId="{973D792A-73DB-4100-9131-E096B2746A73}" srcOrd="1" destOrd="0" presId="urn:microsoft.com/office/officeart/2005/8/layout/vList3"/>
    <dgm:cxn modelId="{F3E7799A-826C-4D3E-9557-48A42F97002A}" type="presParOf" srcId="{D599B784-2AE6-415C-9F6A-40481642FFF7}" destId="{B6C22336-F8B9-4482-A5F3-03BA06906FBF}" srcOrd="2" destOrd="0" presId="urn:microsoft.com/office/officeart/2005/8/layout/vList3"/>
    <dgm:cxn modelId="{1A3D98EE-83AA-45DB-816F-2EC3314E162D}" type="presParOf" srcId="{B6C22336-F8B9-4482-A5F3-03BA06906FBF}" destId="{5C720367-6E20-4888-BDC0-6A4EDBEF983D}" srcOrd="0" destOrd="0" presId="urn:microsoft.com/office/officeart/2005/8/layout/vList3"/>
    <dgm:cxn modelId="{3DC5C52D-E47B-412A-8C0B-BAA48C2E57F9}" type="presParOf" srcId="{B6C22336-F8B9-4482-A5F3-03BA06906FBF}" destId="{1C74668E-44B5-4864-82BB-A46EE8BAC3C1}" srcOrd="1" destOrd="0" presId="urn:microsoft.com/office/officeart/2005/8/layout/vList3"/>
    <dgm:cxn modelId="{36A15AC9-7BE0-4B76-83CB-1753B91600E1}" type="presParOf" srcId="{D599B784-2AE6-415C-9F6A-40481642FFF7}" destId="{3BA8D812-CBF3-4874-AA89-5F598D87097C}" srcOrd="3" destOrd="0" presId="urn:microsoft.com/office/officeart/2005/8/layout/vList3"/>
    <dgm:cxn modelId="{27329309-2602-4230-8E04-B5048E8E2D57}" type="presParOf" srcId="{D599B784-2AE6-415C-9F6A-40481642FFF7}" destId="{356C8C08-CB75-4101-ACCF-6573762A5B6E}" srcOrd="4" destOrd="0" presId="urn:microsoft.com/office/officeart/2005/8/layout/vList3"/>
    <dgm:cxn modelId="{640D5846-14B7-4299-88B2-11A8AC0A99E7}" type="presParOf" srcId="{356C8C08-CB75-4101-ACCF-6573762A5B6E}" destId="{5B4C1A66-0459-4F07-B9DA-F4BB976AB181}" srcOrd="0" destOrd="0" presId="urn:microsoft.com/office/officeart/2005/8/layout/vList3"/>
    <dgm:cxn modelId="{032BCB2A-6182-487E-90AB-69A5BA246901}" type="presParOf" srcId="{356C8C08-CB75-4101-ACCF-6573762A5B6E}" destId="{F69E32D0-A320-412D-B134-A613B6DCE69B}" srcOrd="1" destOrd="0" presId="urn:microsoft.com/office/officeart/2005/8/layout/vList3"/>
  </dgm:cxnLst>
  <dgm:bg/>
  <dgm:whole/>
  <dgm:extLst>
    <a:ext uri="http://schemas.microsoft.com/office/drawing/2008/diagram"/>
  </dgm:extLst>
</dgm:dataModel>
</file>

<file path=ppt/diagrams/data6.xml><?xml version="1.0" encoding="utf-8"?>
<dgm:dataModel xmlns:dgm="http://schemas.openxmlformats.org/drawingml/2006/diagram" xmlns:a="http://schemas.openxmlformats.org/drawingml/2006/main">
  <dgm:ptLst>
    <dgm:pt modelId="{D25C1AB1-4E3D-49FC-8BD1-8FA6B927141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BE8AFA79-BEBB-4E38-97CF-DB18096BE3FB}">
      <dgm:prSet/>
      <dgm:spPr>
        <a:solidFill>
          <a:srgbClr val="66FFCC"/>
        </a:solidFill>
      </dgm:spPr>
      <dgm:t>
        <a:bodyPr/>
        <a:lstStyle/>
        <a:p>
          <a:pPr rtl="0"/>
          <a:endParaRPr lang="en-US" baseline="0" dirty="0"/>
        </a:p>
      </dgm:t>
    </dgm:pt>
    <dgm:pt modelId="{D7EAE7F1-BDB9-40C3-9F2F-1E5B77230F09}" type="parTrans" cxnId="{7E4AE0C2-6C24-4999-B3F2-F03EEE2180AC}">
      <dgm:prSet/>
      <dgm:spPr/>
      <dgm:t>
        <a:bodyPr/>
        <a:lstStyle/>
        <a:p>
          <a:endParaRPr lang="en-US"/>
        </a:p>
      </dgm:t>
    </dgm:pt>
    <dgm:pt modelId="{152969A6-83A9-48D1-8B68-0E2126542658}" type="sibTrans" cxnId="{7E4AE0C2-6C24-4999-B3F2-F03EEE2180AC}">
      <dgm:prSet/>
      <dgm:spPr/>
      <dgm:t>
        <a:bodyPr/>
        <a:lstStyle/>
        <a:p>
          <a:endParaRPr lang="en-US"/>
        </a:p>
      </dgm:t>
    </dgm:pt>
    <dgm:pt modelId="{9B3F545E-2750-4F54-9B46-FAB364CD403D}">
      <dgm:prSet/>
      <dgm:spPr>
        <a:solidFill>
          <a:schemeClr val="accent2">
            <a:lumMod val="60000"/>
            <a:lumOff val="40000"/>
          </a:schemeClr>
        </a:solidFill>
      </dgm:spPr>
      <dgm:t>
        <a:bodyPr/>
        <a:lstStyle/>
        <a:p>
          <a:pPr rtl="0"/>
          <a:endParaRPr lang="en-US" baseline="0" dirty="0"/>
        </a:p>
      </dgm:t>
    </dgm:pt>
    <dgm:pt modelId="{DC8C08FA-D950-4808-941C-86B42BE77CE2}" type="parTrans" cxnId="{0497D314-DB3E-4BDC-B41E-3C12376219E4}">
      <dgm:prSet/>
      <dgm:spPr/>
      <dgm:t>
        <a:bodyPr/>
        <a:lstStyle/>
        <a:p>
          <a:endParaRPr lang="en-US"/>
        </a:p>
      </dgm:t>
    </dgm:pt>
    <dgm:pt modelId="{720E5FC2-8C4D-472E-9673-0BC02DC6DE7C}" type="sibTrans" cxnId="{0497D314-DB3E-4BDC-B41E-3C12376219E4}">
      <dgm:prSet/>
      <dgm:spPr/>
      <dgm:t>
        <a:bodyPr/>
        <a:lstStyle/>
        <a:p>
          <a:endParaRPr lang="en-US"/>
        </a:p>
      </dgm:t>
    </dgm:pt>
    <dgm:pt modelId="{E5F86F69-3E5A-4AFD-9525-CD6B8996DACE}" type="pres">
      <dgm:prSet presAssocID="{D25C1AB1-4E3D-49FC-8BD1-8FA6B9271419}" presName="Name0" presStyleCnt="0">
        <dgm:presLayoutVars>
          <dgm:dir/>
          <dgm:resizeHandles val="exact"/>
        </dgm:presLayoutVars>
      </dgm:prSet>
      <dgm:spPr/>
      <dgm:t>
        <a:bodyPr/>
        <a:lstStyle/>
        <a:p>
          <a:endParaRPr lang="en-US"/>
        </a:p>
      </dgm:t>
    </dgm:pt>
    <dgm:pt modelId="{022AF6A6-FF4C-4F1C-A228-EC10222799EA}" type="pres">
      <dgm:prSet presAssocID="{BE8AFA79-BEBB-4E38-97CF-DB18096BE3FB}" presName="node" presStyleLbl="node1" presStyleIdx="0" presStyleCnt="2" custLinFactNeighborX="11730" custLinFactNeighborY="-48202">
        <dgm:presLayoutVars>
          <dgm:bulletEnabled val="1"/>
        </dgm:presLayoutVars>
      </dgm:prSet>
      <dgm:spPr/>
      <dgm:t>
        <a:bodyPr/>
        <a:lstStyle/>
        <a:p>
          <a:endParaRPr lang="en-US"/>
        </a:p>
      </dgm:t>
    </dgm:pt>
    <dgm:pt modelId="{4F903CA9-FD33-48C8-9EBA-519D0E50DE28}" type="pres">
      <dgm:prSet presAssocID="{152969A6-83A9-48D1-8B68-0E2126542658}" presName="sibTrans" presStyleLbl="sibTrans2D1" presStyleIdx="0" presStyleCnt="1"/>
      <dgm:spPr/>
      <dgm:t>
        <a:bodyPr/>
        <a:lstStyle/>
        <a:p>
          <a:endParaRPr lang="en-US"/>
        </a:p>
      </dgm:t>
    </dgm:pt>
    <dgm:pt modelId="{76EEC4A7-4A44-40B9-9DC7-5D4F0E8D68CD}" type="pres">
      <dgm:prSet presAssocID="{152969A6-83A9-48D1-8B68-0E2126542658}" presName="connectorText" presStyleLbl="sibTrans2D1" presStyleIdx="0" presStyleCnt="1"/>
      <dgm:spPr/>
      <dgm:t>
        <a:bodyPr/>
        <a:lstStyle/>
        <a:p>
          <a:endParaRPr lang="en-US"/>
        </a:p>
      </dgm:t>
    </dgm:pt>
    <dgm:pt modelId="{9F7139E4-A944-4308-A095-E3A97B28A3CF}" type="pres">
      <dgm:prSet presAssocID="{9B3F545E-2750-4F54-9B46-FAB364CD403D}" presName="node" presStyleLbl="node1" presStyleIdx="1" presStyleCnt="2">
        <dgm:presLayoutVars>
          <dgm:bulletEnabled val="1"/>
        </dgm:presLayoutVars>
      </dgm:prSet>
      <dgm:spPr/>
      <dgm:t>
        <a:bodyPr/>
        <a:lstStyle/>
        <a:p>
          <a:endParaRPr lang="en-US"/>
        </a:p>
      </dgm:t>
    </dgm:pt>
  </dgm:ptLst>
  <dgm:cxnLst>
    <dgm:cxn modelId="{0497D314-DB3E-4BDC-B41E-3C12376219E4}" srcId="{D25C1AB1-4E3D-49FC-8BD1-8FA6B9271419}" destId="{9B3F545E-2750-4F54-9B46-FAB364CD403D}" srcOrd="1" destOrd="0" parTransId="{DC8C08FA-D950-4808-941C-86B42BE77CE2}" sibTransId="{720E5FC2-8C4D-472E-9673-0BC02DC6DE7C}"/>
    <dgm:cxn modelId="{C88E02C6-0912-4DC2-885C-FBA0B3259C90}" type="presOf" srcId="{9B3F545E-2750-4F54-9B46-FAB364CD403D}" destId="{9F7139E4-A944-4308-A095-E3A97B28A3CF}" srcOrd="0" destOrd="0" presId="urn:microsoft.com/office/officeart/2005/8/layout/process1"/>
    <dgm:cxn modelId="{C0BB8C51-6883-42FC-976A-0C3083A1BC16}" type="presOf" srcId="{D25C1AB1-4E3D-49FC-8BD1-8FA6B9271419}" destId="{E5F86F69-3E5A-4AFD-9525-CD6B8996DACE}" srcOrd="0" destOrd="0" presId="urn:microsoft.com/office/officeart/2005/8/layout/process1"/>
    <dgm:cxn modelId="{7E4AE0C2-6C24-4999-B3F2-F03EEE2180AC}" srcId="{D25C1AB1-4E3D-49FC-8BD1-8FA6B9271419}" destId="{BE8AFA79-BEBB-4E38-97CF-DB18096BE3FB}" srcOrd="0" destOrd="0" parTransId="{D7EAE7F1-BDB9-40C3-9F2F-1E5B77230F09}" sibTransId="{152969A6-83A9-48D1-8B68-0E2126542658}"/>
    <dgm:cxn modelId="{61C4DCC3-0A1B-4EF4-9704-F3FE09E50D2E}" type="presOf" srcId="{BE8AFA79-BEBB-4E38-97CF-DB18096BE3FB}" destId="{022AF6A6-FF4C-4F1C-A228-EC10222799EA}" srcOrd="0" destOrd="0" presId="urn:microsoft.com/office/officeart/2005/8/layout/process1"/>
    <dgm:cxn modelId="{B977B43C-352B-4676-9CB5-92478271139F}" type="presOf" srcId="{152969A6-83A9-48D1-8B68-0E2126542658}" destId="{4F903CA9-FD33-48C8-9EBA-519D0E50DE28}" srcOrd="0" destOrd="0" presId="urn:microsoft.com/office/officeart/2005/8/layout/process1"/>
    <dgm:cxn modelId="{1DBA54D3-A7AA-45F1-9665-2B44E005F9B2}" type="presOf" srcId="{152969A6-83A9-48D1-8B68-0E2126542658}" destId="{76EEC4A7-4A44-40B9-9DC7-5D4F0E8D68CD}" srcOrd="1" destOrd="0" presId="urn:microsoft.com/office/officeart/2005/8/layout/process1"/>
    <dgm:cxn modelId="{C16A497F-2C34-4922-8216-9CBAB1D4AB3F}" type="presParOf" srcId="{E5F86F69-3E5A-4AFD-9525-CD6B8996DACE}" destId="{022AF6A6-FF4C-4F1C-A228-EC10222799EA}" srcOrd="0" destOrd="0" presId="urn:microsoft.com/office/officeart/2005/8/layout/process1"/>
    <dgm:cxn modelId="{D2AF3878-74E3-4797-9A9D-5C5594CC8456}" type="presParOf" srcId="{E5F86F69-3E5A-4AFD-9525-CD6B8996DACE}" destId="{4F903CA9-FD33-48C8-9EBA-519D0E50DE28}" srcOrd="1" destOrd="0" presId="urn:microsoft.com/office/officeart/2005/8/layout/process1"/>
    <dgm:cxn modelId="{D102D9BD-0C6A-4BF0-B7FE-587D8BF27010}" type="presParOf" srcId="{4F903CA9-FD33-48C8-9EBA-519D0E50DE28}" destId="{76EEC4A7-4A44-40B9-9DC7-5D4F0E8D68CD}" srcOrd="0" destOrd="0" presId="urn:microsoft.com/office/officeart/2005/8/layout/process1"/>
    <dgm:cxn modelId="{9EF30A56-0885-4FA4-A848-06E3E7782ABE}" type="presParOf" srcId="{E5F86F69-3E5A-4AFD-9525-CD6B8996DACE}" destId="{9F7139E4-A944-4308-A095-E3A97B28A3CF}" srcOrd="2" destOrd="0" presId="urn:microsoft.com/office/officeart/2005/8/layout/process1"/>
  </dgm:cxnLst>
  <dgm:bg/>
  <dgm:whole/>
  <dgm:extLst>
    <a:ext uri="http://schemas.microsoft.com/office/drawing/2008/diagram"/>
  </dgm:extLst>
</dgm:dataModel>
</file>

<file path=ppt/diagrams/data7.xml><?xml version="1.0" encoding="utf-8"?>
<dgm:dataModel xmlns:dgm="http://schemas.openxmlformats.org/drawingml/2006/diagram" xmlns:a="http://schemas.openxmlformats.org/drawingml/2006/main">
  <dgm:ptLst>
    <dgm:pt modelId="{C09C04A0-DBB1-4472-A606-66D44924BE1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A506DD9-04C2-4DB0-854F-258A8EF293DB}">
      <dgm:prSet phldrT="[Texto]" custT="1"/>
      <dgm:spPr>
        <a:gradFill flip="none" rotWithShape="0">
          <a:gsLst>
            <a:gs pos="0">
              <a:srgbClr val="66FFCC">
                <a:tint val="66000"/>
                <a:satMod val="160000"/>
              </a:srgbClr>
            </a:gs>
            <a:gs pos="50000">
              <a:srgbClr val="66FFCC">
                <a:tint val="44500"/>
                <a:satMod val="160000"/>
              </a:srgbClr>
            </a:gs>
            <a:gs pos="100000">
              <a:srgbClr val="66FFCC">
                <a:tint val="23500"/>
                <a:satMod val="160000"/>
              </a:srgbClr>
            </a:gs>
          </a:gsLst>
          <a:lin ang="8100000" scaled="1"/>
          <a:tileRect/>
        </a:gradFill>
      </dgm:spPr>
      <dgm:t>
        <a:bodyPr/>
        <a:lstStyle/>
        <a:p>
          <a:pPr algn="just"/>
          <a:r>
            <a:rPr lang="es-ES" sz="1400" b="1" dirty="0" smtClean="0">
              <a:solidFill>
                <a:schemeClr val="tx1"/>
              </a:solidFill>
              <a:latin typeface="Times New Roman" pitchFamily="18" charset="0"/>
              <a:cs typeface="Times New Roman" pitchFamily="18" charset="0"/>
            </a:rPr>
            <a:t>Objetivo: </a:t>
          </a:r>
          <a:r>
            <a:rPr lang="es-ES" sz="1200" dirty="0" smtClean="0">
              <a:solidFill>
                <a:schemeClr val="tx1"/>
              </a:solidFill>
              <a:latin typeface="Times New Roman" pitchFamily="18" charset="0"/>
              <a:cs typeface="Times New Roman" pitchFamily="18" charset="0"/>
            </a:rPr>
            <a:t>Confirmar la autenticidad de las Cuentas por Cobrar de los Grandes Consumidores Eléctricos por concepto de peajes y tasas, puesto que representan una parte significativa del total de los clientes de Red Eléctrica Corporación. </a:t>
          </a:r>
          <a:endParaRPr lang="en-US" sz="1200" dirty="0" smtClean="0">
            <a:solidFill>
              <a:schemeClr val="tx1"/>
            </a:solidFill>
            <a:latin typeface="Times New Roman" pitchFamily="18" charset="0"/>
            <a:cs typeface="Times New Roman" pitchFamily="18" charset="0"/>
          </a:endParaRPr>
        </a:p>
        <a:p>
          <a:pPr algn="just"/>
          <a:r>
            <a:rPr lang="es-ES" sz="1200" dirty="0" smtClean="0">
              <a:solidFill>
                <a:schemeClr val="tx1"/>
              </a:solidFill>
              <a:latin typeface="Times New Roman" pitchFamily="18" charset="0"/>
              <a:cs typeface="Times New Roman" pitchFamily="18" charset="0"/>
            </a:rPr>
            <a:t>Anexo C- Carta para Confirmación de Saldos al 31 de Julio del año 2009 aplicado a Grandes Consumidores Eléctricos.</a:t>
          </a:r>
          <a:endParaRPr lang="en-US" sz="1200" dirty="0">
            <a:solidFill>
              <a:schemeClr val="tx1"/>
            </a:solidFill>
          </a:endParaRPr>
        </a:p>
      </dgm:t>
    </dgm:pt>
    <dgm:pt modelId="{6B6840D8-029D-476B-ACF2-799FD08AF0B7}" type="parTrans" cxnId="{745FC699-DF16-4A74-BB59-4BA0A8C0F8C3}">
      <dgm:prSet/>
      <dgm:spPr/>
      <dgm:t>
        <a:bodyPr/>
        <a:lstStyle/>
        <a:p>
          <a:endParaRPr lang="en-US" sz="2000">
            <a:solidFill>
              <a:schemeClr val="tx1"/>
            </a:solidFill>
          </a:endParaRPr>
        </a:p>
      </dgm:t>
    </dgm:pt>
    <dgm:pt modelId="{3C69C986-89FF-42CC-8DBF-E4B04901E63B}" type="sibTrans" cxnId="{745FC699-DF16-4A74-BB59-4BA0A8C0F8C3}">
      <dgm:prSet custT="1">
        <dgm:style>
          <a:lnRef idx="1">
            <a:schemeClr val="dk1"/>
          </a:lnRef>
          <a:fillRef idx="2">
            <a:schemeClr val="dk1"/>
          </a:fillRef>
          <a:effectRef idx="1">
            <a:schemeClr val="dk1"/>
          </a:effectRef>
          <a:fontRef idx="minor">
            <a:schemeClr val="dk1"/>
          </a:fontRef>
        </dgm:style>
      </dgm:prSet>
      <dgm:spPr/>
      <dgm:t>
        <a:bodyPr/>
        <a:lstStyle/>
        <a:p>
          <a:endParaRPr lang="en-US" sz="4000">
            <a:solidFill>
              <a:schemeClr val="tx1"/>
            </a:solidFill>
          </a:endParaRPr>
        </a:p>
      </dgm:t>
    </dgm:pt>
    <dgm:pt modelId="{CECE6B3D-7204-4E68-971C-4BF81858594D}">
      <dgm:prSet phldrT="[Texto]" custT="1"/>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dgm:spPr>
      <dgm:t>
        <a:bodyPr/>
        <a:lstStyle/>
        <a:p>
          <a:pPr algn="just"/>
          <a:r>
            <a:rPr lang="es-ES" sz="1800" b="1" dirty="0" smtClean="0">
              <a:solidFill>
                <a:schemeClr val="tx1"/>
              </a:solidFill>
              <a:latin typeface="Times New Roman" pitchFamily="18" charset="0"/>
              <a:cs typeface="Times New Roman" pitchFamily="18" charset="0"/>
            </a:rPr>
            <a:t>Muestra:</a:t>
          </a:r>
          <a:r>
            <a:rPr lang="es-ES" sz="1800" dirty="0" smtClean="0">
              <a:solidFill>
                <a:schemeClr val="tx1"/>
              </a:solidFill>
              <a:latin typeface="Times New Roman" pitchFamily="18" charset="0"/>
              <a:cs typeface="Times New Roman" pitchFamily="18" charset="0"/>
            </a:rPr>
            <a:t> </a:t>
          </a:r>
          <a:r>
            <a:rPr lang="es-ES" sz="1600" dirty="0" smtClean="0">
              <a:solidFill>
                <a:schemeClr val="tx1"/>
              </a:solidFill>
              <a:latin typeface="Times New Roman" pitchFamily="18" charset="0"/>
              <a:cs typeface="Times New Roman" pitchFamily="18" charset="0"/>
            </a:rPr>
            <a:t>Del total de la cartera de clientes de Red Eléctrica Corporación se decidió escoger a los Grandes Consumidores Eléctricos facturación por peaje, tasas e impuestos por  la transmisión de energía eléctrica y potencia. </a:t>
          </a:r>
          <a:endParaRPr lang="en-US" sz="1600" dirty="0">
            <a:solidFill>
              <a:schemeClr val="tx1"/>
            </a:solidFill>
            <a:latin typeface="Times New Roman" pitchFamily="18" charset="0"/>
            <a:cs typeface="Times New Roman" pitchFamily="18" charset="0"/>
          </a:endParaRPr>
        </a:p>
      </dgm:t>
    </dgm:pt>
    <dgm:pt modelId="{4D5E5AF2-C697-4AEE-A684-2D178E6B088E}" type="parTrans" cxnId="{582AED6C-030A-4B17-895F-49C525A6E8AA}">
      <dgm:prSet/>
      <dgm:spPr/>
      <dgm:t>
        <a:bodyPr/>
        <a:lstStyle/>
        <a:p>
          <a:endParaRPr lang="en-US" sz="2000">
            <a:solidFill>
              <a:schemeClr val="tx1"/>
            </a:solidFill>
          </a:endParaRPr>
        </a:p>
      </dgm:t>
    </dgm:pt>
    <dgm:pt modelId="{ACC0BED1-1E32-48BB-8C04-5751BAA6D280}" type="sibTrans" cxnId="{582AED6C-030A-4B17-895F-49C525A6E8AA}">
      <dgm:prSet/>
      <dgm:spPr/>
      <dgm:t>
        <a:bodyPr/>
        <a:lstStyle/>
        <a:p>
          <a:endParaRPr lang="en-US" sz="2000">
            <a:solidFill>
              <a:schemeClr val="tx1"/>
            </a:solidFill>
          </a:endParaRPr>
        </a:p>
      </dgm:t>
    </dgm:pt>
    <dgm:pt modelId="{E46EB7A1-858E-4F87-AB37-6935B5046AE7}">
      <dgm:prSet phldrT="[Texto]" custT="1"/>
      <dgm:spPr>
        <a:gradFill flip="none" rotWithShape="0">
          <a:gsLst>
            <a:gs pos="0">
              <a:srgbClr val="FF6600">
                <a:tint val="66000"/>
                <a:satMod val="160000"/>
              </a:srgbClr>
            </a:gs>
            <a:gs pos="50000">
              <a:srgbClr val="FF6600">
                <a:tint val="44500"/>
                <a:satMod val="160000"/>
              </a:srgbClr>
            </a:gs>
            <a:gs pos="100000">
              <a:srgbClr val="FF6600">
                <a:tint val="23500"/>
                <a:satMod val="160000"/>
              </a:srgbClr>
            </a:gs>
          </a:gsLst>
          <a:path path="circle">
            <a:fillToRect l="50000" t="50000" r="50000" b="50000"/>
          </a:path>
          <a:tileRect/>
        </a:gradFill>
      </dgm:spPr>
      <dgm:t>
        <a:bodyPr/>
        <a:lstStyle/>
        <a:p>
          <a:r>
            <a:rPr lang="es-ES" sz="1600" b="1" dirty="0" smtClean="0">
              <a:solidFill>
                <a:schemeClr val="tx1"/>
              </a:solidFill>
              <a:latin typeface="Times New Roman" pitchFamily="18" charset="0"/>
              <a:cs typeface="Times New Roman" pitchFamily="18" charset="0"/>
            </a:rPr>
            <a:t>Aserción: </a:t>
          </a:r>
          <a:r>
            <a:rPr lang="es-ES" sz="1600" dirty="0" smtClean="0">
              <a:solidFill>
                <a:schemeClr val="tx1"/>
              </a:solidFill>
              <a:latin typeface="Times New Roman" pitchFamily="18" charset="0"/>
              <a:cs typeface="Times New Roman" pitchFamily="18" charset="0"/>
            </a:rPr>
            <a:t>Existencia, Exactitud, Valuación.</a:t>
          </a:r>
          <a:endParaRPr lang="en-US" sz="1600" dirty="0">
            <a:solidFill>
              <a:schemeClr val="tx1"/>
            </a:solidFill>
          </a:endParaRPr>
        </a:p>
      </dgm:t>
    </dgm:pt>
    <dgm:pt modelId="{21857FAD-9C12-4FDC-AC7E-83EAA1F38CC8}" type="sibTrans" cxnId="{4CA8258A-3195-4B51-9E8F-211BE06643EF}">
      <dgm:prSet custT="1">
        <dgm:style>
          <a:lnRef idx="1">
            <a:schemeClr val="dk1"/>
          </a:lnRef>
          <a:fillRef idx="2">
            <a:schemeClr val="dk1"/>
          </a:fillRef>
          <a:effectRef idx="1">
            <a:schemeClr val="dk1"/>
          </a:effectRef>
          <a:fontRef idx="minor">
            <a:schemeClr val="dk1"/>
          </a:fontRef>
        </dgm:style>
      </dgm:prSet>
      <dgm:spPr/>
      <dgm:t>
        <a:bodyPr/>
        <a:lstStyle/>
        <a:p>
          <a:endParaRPr lang="en-US" sz="4000">
            <a:solidFill>
              <a:schemeClr val="tx1"/>
            </a:solidFill>
          </a:endParaRPr>
        </a:p>
      </dgm:t>
    </dgm:pt>
    <dgm:pt modelId="{04599AD0-E87B-461C-BB22-BBE7FAFE9D5A}" type="parTrans" cxnId="{4CA8258A-3195-4B51-9E8F-211BE06643EF}">
      <dgm:prSet/>
      <dgm:spPr/>
      <dgm:t>
        <a:bodyPr/>
        <a:lstStyle/>
        <a:p>
          <a:endParaRPr lang="en-US" sz="2000">
            <a:solidFill>
              <a:schemeClr val="tx1"/>
            </a:solidFill>
          </a:endParaRPr>
        </a:p>
      </dgm:t>
    </dgm:pt>
    <dgm:pt modelId="{3ABE0D32-3894-4C8F-A488-7E6C536EDB44}" type="pres">
      <dgm:prSet presAssocID="{C09C04A0-DBB1-4472-A606-66D44924BE1F}" presName="outerComposite" presStyleCnt="0">
        <dgm:presLayoutVars>
          <dgm:chMax val="5"/>
          <dgm:dir/>
          <dgm:resizeHandles val="exact"/>
        </dgm:presLayoutVars>
      </dgm:prSet>
      <dgm:spPr/>
      <dgm:t>
        <a:bodyPr/>
        <a:lstStyle/>
        <a:p>
          <a:endParaRPr lang="en-US"/>
        </a:p>
      </dgm:t>
    </dgm:pt>
    <dgm:pt modelId="{6B2ACBAF-D183-46F7-BC39-4B4CD0DCD561}" type="pres">
      <dgm:prSet presAssocID="{C09C04A0-DBB1-4472-A606-66D44924BE1F}" presName="dummyMaxCanvas" presStyleCnt="0">
        <dgm:presLayoutVars/>
      </dgm:prSet>
      <dgm:spPr/>
    </dgm:pt>
    <dgm:pt modelId="{09A3F70A-1C3B-43FA-8957-7F2B76E4CC01}" type="pres">
      <dgm:prSet presAssocID="{C09C04A0-DBB1-4472-A606-66D44924BE1F}" presName="ThreeNodes_1" presStyleLbl="node1" presStyleIdx="0" presStyleCnt="3" custScaleY="81818" custLinFactNeighborX="919" custLinFactNeighborY="-38413">
        <dgm:presLayoutVars>
          <dgm:bulletEnabled val="1"/>
        </dgm:presLayoutVars>
      </dgm:prSet>
      <dgm:spPr/>
      <dgm:t>
        <a:bodyPr/>
        <a:lstStyle/>
        <a:p>
          <a:endParaRPr lang="en-US"/>
        </a:p>
      </dgm:t>
    </dgm:pt>
    <dgm:pt modelId="{F5FDBE4F-DA5A-4F65-9413-6B6DEAE809DA}" type="pres">
      <dgm:prSet presAssocID="{C09C04A0-DBB1-4472-A606-66D44924BE1F}" presName="ThreeNodes_2" presStyleLbl="node1" presStyleIdx="1" presStyleCnt="3" custLinFactNeighborY="-27348">
        <dgm:presLayoutVars>
          <dgm:bulletEnabled val="1"/>
        </dgm:presLayoutVars>
      </dgm:prSet>
      <dgm:spPr/>
      <dgm:t>
        <a:bodyPr/>
        <a:lstStyle/>
        <a:p>
          <a:endParaRPr lang="en-US"/>
        </a:p>
      </dgm:t>
    </dgm:pt>
    <dgm:pt modelId="{DC98C97E-93EB-4A9B-A250-D982613DA22E}" type="pres">
      <dgm:prSet presAssocID="{C09C04A0-DBB1-4472-A606-66D44924BE1F}" presName="ThreeNodes_3" presStyleLbl="node1" presStyleIdx="2" presStyleCnt="3" custLinFactNeighborY="-36364">
        <dgm:presLayoutVars>
          <dgm:bulletEnabled val="1"/>
        </dgm:presLayoutVars>
      </dgm:prSet>
      <dgm:spPr/>
      <dgm:t>
        <a:bodyPr/>
        <a:lstStyle/>
        <a:p>
          <a:endParaRPr lang="en-US"/>
        </a:p>
      </dgm:t>
    </dgm:pt>
    <dgm:pt modelId="{9B750E59-520F-4271-92A8-69A2DCAD5C7C}" type="pres">
      <dgm:prSet presAssocID="{C09C04A0-DBB1-4472-A606-66D44924BE1F}" presName="ThreeConn_1-2" presStyleLbl="fgAccFollowNode1" presStyleIdx="0" presStyleCnt="2" custLinFactNeighborY="-42074">
        <dgm:presLayoutVars>
          <dgm:bulletEnabled val="1"/>
        </dgm:presLayoutVars>
      </dgm:prSet>
      <dgm:spPr/>
      <dgm:t>
        <a:bodyPr/>
        <a:lstStyle/>
        <a:p>
          <a:endParaRPr lang="en-US"/>
        </a:p>
      </dgm:t>
    </dgm:pt>
    <dgm:pt modelId="{69D5CD6D-289F-4392-B0CA-2BC5387D6967}" type="pres">
      <dgm:prSet presAssocID="{C09C04A0-DBB1-4472-A606-66D44924BE1F}" presName="ThreeConn_2-3" presStyleLbl="fgAccFollowNode1" presStyleIdx="1" presStyleCnt="2" custLinFactNeighborY="-55944">
        <dgm:presLayoutVars>
          <dgm:bulletEnabled val="1"/>
        </dgm:presLayoutVars>
      </dgm:prSet>
      <dgm:spPr/>
      <dgm:t>
        <a:bodyPr/>
        <a:lstStyle/>
        <a:p>
          <a:endParaRPr lang="en-US"/>
        </a:p>
      </dgm:t>
    </dgm:pt>
    <dgm:pt modelId="{69083D09-2B1F-43C1-AACA-117A5190C6E9}" type="pres">
      <dgm:prSet presAssocID="{C09C04A0-DBB1-4472-A606-66D44924BE1F}" presName="ThreeNodes_1_text" presStyleLbl="node1" presStyleIdx="2" presStyleCnt="3">
        <dgm:presLayoutVars>
          <dgm:bulletEnabled val="1"/>
        </dgm:presLayoutVars>
      </dgm:prSet>
      <dgm:spPr/>
      <dgm:t>
        <a:bodyPr/>
        <a:lstStyle/>
        <a:p>
          <a:endParaRPr lang="en-US"/>
        </a:p>
      </dgm:t>
    </dgm:pt>
    <dgm:pt modelId="{E0D43B5D-DE00-457C-8776-282D4DC916A2}" type="pres">
      <dgm:prSet presAssocID="{C09C04A0-DBB1-4472-A606-66D44924BE1F}" presName="ThreeNodes_2_text" presStyleLbl="node1" presStyleIdx="2" presStyleCnt="3">
        <dgm:presLayoutVars>
          <dgm:bulletEnabled val="1"/>
        </dgm:presLayoutVars>
      </dgm:prSet>
      <dgm:spPr/>
      <dgm:t>
        <a:bodyPr/>
        <a:lstStyle/>
        <a:p>
          <a:endParaRPr lang="en-US"/>
        </a:p>
      </dgm:t>
    </dgm:pt>
    <dgm:pt modelId="{5EE59E81-2AD9-441E-A496-AA5E877FBE03}" type="pres">
      <dgm:prSet presAssocID="{C09C04A0-DBB1-4472-A606-66D44924BE1F}" presName="ThreeNodes_3_text" presStyleLbl="node1" presStyleIdx="2" presStyleCnt="3">
        <dgm:presLayoutVars>
          <dgm:bulletEnabled val="1"/>
        </dgm:presLayoutVars>
      </dgm:prSet>
      <dgm:spPr/>
      <dgm:t>
        <a:bodyPr/>
        <a:lstStyle/>
        <a:p>
          <a:endParaRPr lang="en-US"/>
        </a:p>
      </dgm:t>
    </dgm:pt>
  </dgm:ptLst>
  <dgm:cxnLst>
    <dgm:cxn modelId="{E4DC689A-3810-4943-AA02-DBB4218B8C83}" type="presOf" srcId="{3C69C986-89FF-42CC-8DBF-E4B04901E63B}" destId="{69D5CD6D-289F-4392-B0CA-2BC5387D6967}" srcOrd="0" destOrd="0" presId="urn:microsoft.com/office/officeart/2005/8/layout/vProcess5"/>
    <dgm:cxn modelId="{E84D54DD-1728-4857-86E7-19791AB341E2}" type="presOf" srcId="{AA506DD9-04C2-4DB0-854F-258A8EF293DB}" destId="{F5FDBE4F-DA5A-4F65-9413-6B6DEAE809DA}" srcOrd="0" destOrd="0" presId="urn:microsoft.com/office/officeart/2005/8/layout/vProcess5"/>
    <dgm:cxn modelId="{E324B2AD-0EB9-4ED2-996C-3ABF42DE4B08}" type="presOf" srcId="{21857FAD-9C12-4FDC-AC7E-83EAA1F38CC8}" destId="{9B750E59-520F-4271-92A8-69A2DCAD5C7C}" srcOrd="0" destOrd="0" presId="urn:microsoft.com/office/officeart/2005/8/layout/vProcess5"/>
    <dgm:cxn modelId="{582AED6C-030A-4B17-895F-49C525A6E8AA}" srcId="{C09C04A0-DBB1-4472-A606-66D44924BE1F}" destId="{CECE6B3D-7204-4E68-971C-4BF81858594D}" srcOrd="2" destOrd="0" parTransId="{4D5E5AF2-C697-4AEE-A684-2D178E6B088E}" sibTransId="{ACC0BED1-1E32-48BB-8C04-5751BAA6D280}"/>
    <dgm:cxn modelId="{177D8057-AFE8-49DC-8A2F-F371DE1E9876}" type="presOf" srcId="{C09C04A0-DBB1-4472-A606-66D44924BE1F}" destId="{3ABE0D32-3894-4C8F-A488-7E6C536EDB44}" srcOrd="0" destOrd="0" presId="urn:microsoft.com/office/officeart/2005/8/layout/vProcess5"/>
    <dgm:cxn modelId="{0337E650-B37E-4DF4-A6C4-B684EFCD6F88}" type="presOf" srcId="{AA506DD9-04C2-4DB0-854F-258A8EF293DB}" destId="{E0D43B5D-DE00-457C-8776-282D4DC916A2}" srcOrd="1" destOrd="0" presId="urn:microsoft.com/office/officeart/2005/8/layout/vProcess5"/>
    <dgm:cxn modelId="{9D582CB9-CC2C-4A52-B98D-632FE361B31B}" type="presOf" srcId="{E46EB7A1-858E-4F87-AB37-6935B5046AE7}" destId="{69083D09-2B1F-43C1-AACA-117A5190C6E9}" srcOrd="1" destOrd="0" presId="urn:microsoft.com/office/officeart/2005/8/layout/vProcess5"/>
    <dgm:cxn modelId="{E3ABF677-1F27-473D-A350-54B9F6D6BE9F}" type="presOf" srcId="{E46EB7A1-858E-4F87-AB37-6935B5046AE7}" destId="{09A3F70A-1C3B-43FA-8957-7F2B76E4CC01}" srcOrd="0" destOrd="0" presId="urn:microsoft.com/office/officeart/2005/8/layout/vProcess5"/>
    <dgm:cxn modelId="{C5A23C1D-EF5C-4CA2-AE0C-3FECA836FD87}" type="presOf" srcId="{CECE6B3D-7204-4E68-971C-4BF81858594D}" destId="{DC98C97E-93EB-4A9B-A250-D982613DA22E}" srcOrd="0" destOrd="0" presId="urn:microsoft.com/office/officeart/2005/8/layout/vProcess5"/>
    <dgm:cxn modelId="{4CA8258A-3195-4B51-9E8F-211BE06643EF}" srcId="{C09C04A0-DBB1-4472-A606-66D44924BE1F}" destId="{E46EB7A1-858E-4F87-AB37-6935B5046AE7}" srcOrd="0" destOrd="0" parTransId="{04599AD0-E87B-461C-BB22-BBE7FAFE9D5A}" sibTransId="{21857FAD-9C12-4FDC-AC7E-83EAA1F38CC8}"/>
    <dgm:cxn modelId="{745FC699-DF16-4A74-BB59-4BA0A8C0F8C3}" srcId="{C09C04A0-DBB1-4472-A606-66D44924BE1F}" destId="{AA506DD9-04C2-4DB0-854F-258A8EF293DB}" srcOrd="1" destOrd="0" parTransId="{6B6840D8-029D-476B-ACF2-799FD08AF0B7}" sibTransId="{3C69C986-89FF-42CC-8DBF-E4B04901E63B}"/>
    <dgm:cxn modelId="{B12C08E1-1659-4109-8D29-A393C1445A9C}" type="presOf" srcId="{CECE6B3D-7204-4E68-971C-4BF81858594D}" destId="{5EE59E81-2AD9-441E-A496-AA5E877FBE03}" srcOrd="1" destOrd="0" presId="urn:microsoft.com/office/officeart/2005/8/layout/vProcess5"/>
    <dgm:cxn modelId="{D5CC3FCF-7051-4EFC-9E81-10B45B700C7F}" type="presParOf" srcId="{3ABE0D32-3894-4C8F-A488-7E6C536EDB44}" destId="{6B2ACBAF-D183-46F7-BC39-4B4CD0DCD561}" srcOrd="0" destOrd="0" presId="urn:microsoft.com/office/officeart/2005/8/layout/vProcess5"/>
    <dgm:cxn modelId="{0020A810-40EA-4280-9590-3C293F1F50C3}" type="presParOf" srcId="{3ABE0D32-3894-4C8F-A488-7E6C536EDB44}" destId="{09A3F70A-1C3B-43FA-8957-7F2B76E4CC01}" srcOrd="1" destOrd="0" presId="urn:microsoft.com/office/officeart/2005/8/layout/vProcess5"/>
    <dgm:cxn modelId="{0B28F295-3B55-4042-AC03-CD001044B4A1}" type="presParOf" srcId="{3ABE0D32-3894-4C8F-A488-7E6C536EDB44}" destId="{F5FDBE4F-DA5A-4F65-9413-6B6DEAE809DA}" srcOrd="2" destOrd="0" presId="urn:microsoft.com/office/officeart/2005/8/layout/vProcess5"/>
    <dgm:cxn modelId="{A4689AFB-DFD5-46CA-A2C0-C4267E16DDA9}" type="presParOf" srcId="{3ABE0D32-3894-4C8F-A488-7E6C536EDB44}" destId="{DC98C97E-93EB-4A9B-A250-D982613DA22E}" srcOrd="3" destOrd="0" presId="urn:microsoft.com/office/officeart/2005/8/layout/vProcess5"/>
    <dgm:cxn modelId="{BC517F91-3726-4ADA-B5D2-623C1359ECEB}" type="presParOf" srcId="{3ABE0D32-3894-4C8F-A488-7E6C536EDB44}" destId="{9B750E59-520F-4271-92A8-69A2DCAD5C7C}" srcOrd="4" destOrd="0" presId="urn:microsoft.com/office/officeart/2005/8/layout/vProcess5"/>
    <dgm:cxn modelId="{228C19F5-27E7-40A4-B983-50E1F74468CF}" type="presParOf" srcId="{3ABE0D32-3894-4C8F-A488-7E6C536EDB44}" destId="{69D5CD6D-289F-4392-B0CA-2BC5387D6967}" srcOrd="5" destOrd="0" presId="urn:microsoft.com/office/officeart/2005/8/layout/vProcess5"/>
    <dgm:cxn modelId="{30595992-6CBA-4DB0-8828-B1B973F51C91}" type="presParOf" srcId="{3ABE0D32-3894-4C8F-A488-7E6C536EDB44}" destId="{69083D09-2B1F-43C1-AACA-117A5190C6E9}" srcOrd="6" destOrd="0" presId="urn:microsoft.com/office/officeart/2005/8/layout/vProcess5"/>
    <dgm:cxn modelId="{430AE7FE-B7C9-4DD7-A396-D63C177A5F11}" type="presParOf" srcId="{3ABE0D32-3894-4C8F-A488-7E6C536EDB44}" destId="{E0D43B5D-DE00-457C-8776-282D4DC916A2}" srcOrd="7" destOrd="0" presId="urn:microsoft.com/office/officeart/2005/8/layout/vProcess5"/>
    <dgm:cxn modelId="{87EA764F-867E-49DE-83FA-FC78D7E40B89}" type="presParOf" srcId="{3ABE0D32-3894-4C8F-A488-7E6C536EDB44}" destId="{5EE59E81-2AD9-441E-A496-AA5E877FBE03}" srcOrd="8" destOrd="0" presId="urn:microsoft.com/office/officeart/2005/8/layout/vProcess5"/>
  </dgm:cxnLst>
  <dgm:bg/>
  <dgm:whole/>
  <dgm:extLst>
    <a:ext uri="http://schemas.microsoft.com/office/drawing/2008/diagram"/>
  </dgm:extLst>
</dgm:dataModel>
</file>

<file path=ppt/diagrams/data8.xml><?xml version="1.0" encoding="utf-8"?>
<dgm:dataModel xmlns:dgm="http://schemas.openxmlformats.org/drawingml/2006/diagram" xmlns:a="http://schemas.openxmlformats.org/drawingml/2006/main">
  <dgm:ptLst>
    <dgm:pt modelId="{03C7A93B-7247-4F0D-AD62-190C9F384F2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180124F-550E-41F7-A3B3-A61D716C5E17}">
      <dgm:prSet phldrT="[Texto]" custT="1"/>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dgm:spPr>
      <dgm:t>
        <a:bodyPr/>
        <a:lstStyle/>
        <a:p>
          <a:r>
            <a:rPr lang="es-ES" sz="2000" b="1" dirty="0" smtClean="0">
              <a:solidFill>
                <a:schemeClr val="tx1"/>
              </a:solidFill>
              <a:latin typeface="Times New Roman" pitchFamily="18" charset="0"/>
              <a:cs typeface="Times New Roman" pitchFamily="18" charset="0"/>
            </a:rPr>
            <a:t>             Aserción: </a:t>
          </a:r>
          <a:r>
            <a:rPr lang="es-ES" sz="2000" dirty="0" smtClean="0">
              <a:solidFill>
                <a:schemeClr val="tx1"/>
              </a:solidFill>
              <a:latin typeface="Times New Roman" pitchFamily="18" charset="0"/>
              <a:cs typeface="Times New Roman" pitchFamily="18" charset="0"/>
            </a:rPr>
            <a:t>Existencia, Exactitud, Corte.</a:t>
          </a:r>
          <a:endParaRPr lang="en-US" sz="2000" dirty="0">
            <a:solidFill>
              <a:schemeClr val="tx1"/>
            </a:solidFill>
          </a:endParaRPr>
        </a:p>
      </dgm:t>
    </dgm:pt>
    <dgm:pt modelId="{1D84C5F0-804A-45FA-B956-68B9AA1C8601}" type="parTrans" cxnId="{EEAD6180-CB7B-40AB-8E5E-84874DBCAC32}">
      <dgm:prSet/>
      <dgm:spPr/>
      <dgm:t>
        <a:bodyPr/>
        <a:lstStyle/>
        <a:p>
          <a:endParaRPr lang="en-US">
            <a:solidFill>
              <a:schemeClr val="tx1"/>
            </a:solidFill>
          </a:endParaRPr>
        </a:p>
      </dgm:t>
    </dgm:pt>
    <dgm:pt modelId="{5A7BC05A-12FA-4E08-9B5A-E1B76A06934C}" type="sibTrans" cxnId="{EEAD6180-CB7B-40AB-8E5E-84874DBCAC32}">
      <dgm:prSet>
        <dgm:style>
          <a:lnRef idx="1">
            <a:schemeClr val="accent2"/>
          </a:lnRef>
          <a:fillRef idx="2">
            <a:schemeClr val="accent2"/>
          </a:fillRef>
          <a:effectRef idx="1">
            <a:schemeClr val="accent2"/>
          </a:effectRef>
          <a:fontRef idx="minor">
            <a:schemeClr val="dk1"/>
          </a:fontRef>
        </dgm:style>
      </dgm:prSet>
      <dgm:spPr/>
      <dgm:t>
        <a:bodyPr/>
        <a:lstStyle/>
        <a:p>
          <a:endParaRPr lang="en-US">
            <a:solidFill>
              <a:schemeClr val="tx1"/>
            </a:solidFill>
          </a:endParaRPr>
        </a:p>
      </dgm:t>
    </dgm:pt>
    <dgm:pt modelId="{76243861-50BE-4B75-ABD5-856528CB0D54}">
      <dgm:prSet phldrT="[Texto]" custT="1"/>
      <dgm:spPr>
        <a:gradFill flip="none" rotWithShape="0">
          <a:gsLst>
            <a:gs pos="0">
              <a:srgbClr val="009999">
                <a:tint val="66000"/>
                <a:satMod val="160000"/>
              </a:srgbClr>
            </a:gs>
            <a:gs pos="50000">
              <a:srgbClr val="009999">
                <a:tint val="44500"/>
                <a:satMod val="160000"/>
              </a:srgbClr>
            </a:gs>
            <a:gs pos="100000">
              <a:srgbClr val="009999">
                <a:tint val="23500"/>
                <a:satMod val="160000"/>
              </a:srgbClr>
            </a:gs>
          </a:gsLst>
          <a:path path="circle">
            <a:fillToRect l="50000" t="50000" r="50000" b="50000"/>
          </a:path>
          <a:tileRect/>
        </a:gradFill>
      </dgm:spPr>
      <dgm:t>
        <a:bodyPr/>
        <a:lstStyle/>
        <a:p>
          <a:pPr algn="just"/>
          <a:r>
            <a:rPr lang="es-ES" sz="1800" b="1" dirty="0" smtClean="0">
              <a:solidFill>
                <a:schemeClr val="tx1"/>
              </a:solidFill>
              <a:latin typeface="Times New Roman" pitchFamily="18" charset="0"/>
              <a:cs typeface="Times New Roman" pitchFamily="18" charset="0"/>
            </a:rPr>
            <a:t>Objetivo</a:t>
          </a:r>
          <a:r>
            <a:rPr lang="es-ES" sz="2000" b="1" dirty="0" smtClean="0">
              <a:solidFill>
                <a:schemeClr val="tx1"/>
              </a:solidFill>
              <a:latin typeface="Times New Roman" pitchFamily="18" charset="0"/>
              <a:cs typeface="Times New Roman" pitchFamily="18" charset="0"/>
            </a:rPr>
            <a:t>: </a:t>
          </a:r>
          <a:r>
            <a:rPr lang="es-ES" sz="1350" dirty="0" smtClean="0">
              <a:solidFill>
                <a:schemeClr val="tx1"/>
              </a:solidFill>
              <a:latin typeface="Times New Roman" pitchFamily="18" charset="0"/>
              <a:cs typeface="Times New Roman" pitchFamily="18" charset="0"/>
            </a:rPr>
            <a:t>Analizar la efectividad de la gestión de cobranza realizada por los departamentos encargados.</a:t>
          </a:r>
          <a:endParaRPr lang="en-US" sz="1350" dirty="0" smtClean="0">
            <a:solidFill>
              <a:schemeClr val="tx1"/>
            </a:solidFill>
            <a:latin typeface="Times New Roman" pitchFamily="18" charset="0"/>
            <a:cs typeface="Times New Roman" pitchFamily="18" charset="0"/>
          </a:endParaRPr>
        </a:p>
        <a:p>
          <a:pPr algn="just"/>
          <a:r>
            <a:rPr lang="es-ES" sz="1350" dirty="0" smtClean="0">
              <a:solidFill>
                <a:schemeClr val="tx1"/>
              </a:solidFill>
              <a:latin typeface="Times New Roman" pitchFamily="18" charset="0"/>
              <a:cs typeface="Times New Roman" pitchFamily="18" charset="0"/>
            </a:rPr>
            <a:t>Verificar la recaudación de los valores facturados a los Grandes Consumidores Eléctricos, revisar la documentación respectiva y las fechas en las que se realizaron los  cobros de las mismas para confirmar la efectividad de la gestión de cobranza.</a:t>
          </a:r>
          <a:endParaRPr lang="en-US" sz="1350" dirty="0">
            <a:solidFill>
              <a:schemeClr val="tx1"/>
            </a:solidFill>
          </a:endParaRPr>
        </a:p>
      </dgm:t>
    </dgm:pt>
    <dgm:pt modelId="{D59C9977-999F-4149-8DCE-976D9B7D45C9}" type="parTrans" cxnId="{24CC2BDC-6D95-41B3-8BFD-78CC1C5328CA}">
      <dgm:prSet/>
      <dgm:spPr/>
      <dgm:t>
        <a:bodyPr/>
        <a:lstStyle/>
        <a:p>
          <a:endParaRPr lang="en-US">
            <a:solidFill>
              <a:schemeClr val="tx1"/>
            </a:solidFill>
          </a:endParaRPr>
        </a:p>
      </dgm:t>
    </dgm:pt>
    <dgm:pt modelId="{DE4EE7C8-B502-4594-8279-6415BCEDACA1}" type="sibTrans" cxnId="{24CC2BDC-6D95-41B3-8BFD-78CC1C5328CA}">
      <dgm:prSet>
        <dgm:style>
          <a:lnRef idx="1">
            <a:schemeClr val="accent2"/>
          </a:lnRef>
          <a:fillRef idx="2">
            <a:schemeClr val="accent2"/>
          </a:fillRef>
          <a:effectRef idx="1">
            <a:schemeClr val="accent2"/>
          </a:effectRef>
          <a:fontRef idx="minor">
            <a:schemeClr val="dk1"/>
          </a:fontRef>
        </dgm:style>
      </dgm:prSet>
      <dgm:spPr/>
      <dgm:t>
        <a:bodyPr/>
        <a:lstStyle/>
        <a:p>
          <a:endParaRPr lang="en-US">
            <a:solidFill>
              <a:schemeClr val="tx1"/>
            </a:solidFill>
          </a:endParaRPr>
        </a:p>
      </dgm:t>
    </dgm:pt>
    <dgm:pt modelId="{D0A68106-7A16-48F3-978A-B7094BE16A40}">
      <dgm:prSet phldrT="[Texto]" custT="1"/>
      <dgm:spPr>
        <a:gradFill flip="none" rotWithShape="0">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dgm:spPr>
      <dgm:t>
        <a:bodyPr/>
        <a:lstStyle/>
        <a:p>
          <a:pPr algn="just"/>
          <a:r>
            <a:rPr lang="es-ES" sz="2000" b="1" dirty="0" smtClean="0">
              <a:solidFill>
                <a:schemeClr val="tx1"/>
              </a:solidFill>
              <a:latin typeface="Times New Roman" pitchFamily="18" charset="0"/>
              <a:cs typeface="Times New Roman" pitchFamily="18" charset="0"/>
            </a:rPr>
            <a:t>Muestra: </a:t>
          </a:r>
          <a:r>
            <a:rPr lang="es-ES" sz="1600" dirty="0" smtClean="0">
              <a:solidFill>
                <a:schemeClr val="tx1"/>
              </a:solidFill>
              <a:latin typeface="Times New Roman" pitchFamily="18" charset="0"/>
              <a:cs typeface="Times New Roman" pitchFamily="18" charset="0"/>
            </a:rPr>
            <a:t>Selección de Cuentas por Cobrar a clientes Grandes Consumidores Eléctricos no Regulados, facturación por peaje y tasas al 31 de julio del año 2009.</a:t>
          </a:r>
          <a:endParaRPr lang="en-US" sz="1600" dirty="0" smtClean="0">
            <a:solidFill>
              <a:schemeClr val="tx1"/>
            </a:solidFill>
            <a:latin typeface="Times New Roman" pitchFamily="18" charset="0"/>
            <a:cs typeface="Times New Roman" pitchFamily="18" charset="0"/>
          </a:endParaRPr>
        </a:p>
        <a:p>
          <a:pPr algn="l"/>
          <a:endParaRPr lang="en-US" sz="1600" dirty="0">
            <a:solidFill>
              <a:schemeClr val="tx1"/>
            </a:solidFill>
          </a:endParaRPr>
        </a:p>
      </dgm:t>
    </dgm:pt>
    <dgm:pt modelId="{D5A422EB-E79F-4E76-B884-282B9A815D2C}" type="parTrans" cxnId="{EDB2E281-D917-4883-B510-28C2483B6393}">
      <dgm:prSet/>
      <dgm:spPr/>
      <dgm:t>
        <a:bodyPr/>
        <a:lstStyle/>
        <a:p>
          <a:endParaRPr lang="en-US">
            <a:solidFill>
              <a:schemeClr val="tx1"/>
            </a:solidFill>
          </a:endParaRPr>
        </a:p>
      </dgm:t>
    </dgm:pt>
    <dgm:pt modelId="{FCADAABE-4F46-4D4B-B77E-369BEDB273F8}" type="sibTrans" cxnId="{EDB2E281-D917-4883-B510-28C2483B6393}">
      <dgm:prSet/>
      <dgm:spPr/>
      <dgm:t>
        <a:bodyPr/>
        <a:lstStyle/>
        <a:p>
          <a:endParaRPr lang="en-US">
            <a:solidFill>
              <a:schemeClr val="tx1"/>
            </a:solidFill>
          </a:endParaRPr>
        </a:p>
      </dgm:t>
    </dgm:pt>
    <dgm:pt modelId="{3C7D4FEB-43B9-40DE-8773-ED19A16D194A}" type="pres">
      <dgm:prSet presAssocID="{03C7A93B-7247-4F0D-AD62-190C9F384F24}" presName="outerComposite" presStyleCnt="0">
        <dgm:presLayoutVars>
          <dgm:chMax val="5"/>
          <dgm:dir/>
          <dgm:resizeHandles val="exact"/>
        </dgm:presLayoutVars>
      </dgm:prSet>
      <dgm:spPr/>
      <dgm:t>
        <a:bodyPr/>
        <a:lstStyle/>
        <a:p>
          <a:endParaRPr lang="en-US"/>
        </a:p>
      </dgm:t>
    </dgm:pt>
    <dgm:pt modelId="{3FC9CA9B-7F18-442B-A719-8FEB49DEFE76}" type="pres">
      <dgm:prSet presAssocID="{03C7A93B-7247-4F0D-AD62-190C9F384F24}" presName="dummyMaxCanvas" presStyleCnt="0">
        <dgm:presLayoutVars/>
      </dgm:prSet>
      <dgm:spPr/>
    </dgm:pt>
    <dgm:pt modelId="{2BA63797-9E09-4ABF-A47E-B1EEEE83A6C2}" type="pres">
      <dgm:prSet presAssocID="{03C7A93B-7247-4F0D-AD62-190C9F384F24}" presName="ThreeNodes_1" presStyleLbl="node1" presStyleIdx="0" presStyleCnt="3" custScaleX="105883">
        <dgm:presLayoutVars>
          <dgm:bulletEnabled val="1"/>
        </dgm:presLayoutVars>
      </dgm:prSet>
      <dgm:spPr/>
      <dgm:t>
        <a:bodyPr/>
        <a:lstStyle/>
        <a:p>
          <a:endParaRPr lang="en-US"/>
        </a:p>
      </dgm:t>
    </dgm:pt>
    <dgm:pt modelId="{8EE8F13D-2C83-4565-9F23-AA6D2B5D84A4}" type="pres">
      <dgm:prSet presAssocID="{03C7A93B-7247-4F0D-AD62-190C9F384F24}" presName="ThreeNodes_2" presStyleLbl="node1" presStyleIdx="1" presStyleCnt="3">
        <dgm:presLayoutVars>
          <dgm:bulletEnabled val="1"/>
        </dgm:presLayoutVars>
      </dgm:prSet>
      <dgm:spPr/>
      <dgm:t>
        <a:bodyPr/>
        <a:lstStyle/>
        <a:p>
          <a:endParaRPr lang="en-US"/>
        </a:p>
      </dgm:t>
    </dgm:pt>
    <dgm:pt modelId="{C3FC9ABC-C1B5-4413-9386-2EB8BEC14927}" type="pres">
      <dgm:prSet presAssocID="{03C7A93B-7247-4F0D-AD62-190C9F384F24}" presName="ThreeNodes_3" presStyleLbl="node1" presStyleIdx="2" presStyleCnt="3">
        <dgm:presLayoutVars>
          <dgm:bulletEnabled val="1"/>
        </dgm:presLayoutVars>
      </dgm:prSet>
      <dgm:spPr/>
      <dgm:t>
        <a:bodyPr/>
        <a:lstStyle/>
        <a:p>
          <a:endParaRPr lang="en-US"/>
        </a:p>
      </dgm:t>
    </dgm:pt>
    <dgm:pt modelId="{55A1A2EC-FD81-4FCC-9996-7C4C0ADAE4B4}" type="pres">
      <dgm:prSet presAssocID="{03C7A93B-7247-4F0D-AD62-190C9F384F24}" presName="ThreeConn_1-2" presStyleLbl="fgAccFollowNode1" presStyleIdx="0" presStyleCnt="2">
        <dgm:presLayoutVars>
          <dgm:bulletEnabled val="1"/>
        </dgm:presLayoutVars>
      </dgm:prSet>
      <dgm:spPr/>
      <dgm:t>
        <a:bodyPr/>
        <a:lstStyle/>
        <a:p>
          <a:endParaRPr lang="en-US"/>
        </a:p>
      </dgm:t>
    </dgm:pt>
    <dgm:pt modelId="{943E691E-C61D-4621-9161-0A9F68F41747}" type="pres">
      <dgm:prSet presAssocID="{03C7A93B-7247-4F0D-AD62-190C9F384F24}" presName="ThreeConn_2-3" presStyleLbl="fgAccFollowNode1" presStyleIdx="1" presStyleCnt="2">
        <dgm:presLayoutVars>
          <dgm:bulletEnabled val="1"/>
        </dgm:presLayoutVars>
      </dgm:prSet>
      <dgm:spPr/>
      <dgm:t>
        <a:bodyPr/>
        <a:lstStyle/>
        <a:p>
          <a:endParaRPr lang="en-US"/>
        </a:p>
      </dgm:t>
    </dgm:pt>
    <dgm:pt modelId="{CBB2A01C-F938-4C69-936E-5A6A3E0E8E6D}" type="pres">
      <dgm:prSet presAssocID="{03C7A93B-7247-4F0D-AD62-190C9F384F24}" presName="ThreeNodes_1_text" presStyleLbl="node1" presStyleIdx="2" presStyleCnt="3">
        <dgm:presLayoutVars>
          <dgm:bulletEnabled val="1"/>
        </dgm:presLayoutVars>
      </dgm:prSet>
      <dgm:spPr/>
      <dgm:t>
        <a:bodyPr/>
        <a:lstStyle/>
        <a:p>
          <a:endParaRPr lang="en-US"/>
        </a:p>
      </dgm:t>
    </dgm:pt>
    <dgm:pt modelId="{9B82AB1F-05D5-4D4F-96B0-6BD1D49AADFC}" type="pres">
      <dgm:prSet presAssocID="{03C7A93B-7247-4F0D-AD62-190C9F384F24}" presName="ThreeNodes_2_text" presStyleLbl="node1" presStyleIdx="2" presStyleCnt="3">
        <dgm:presLayoutVars>
          <dgm:bulletEnabled val="1"/>
        </dgm:presLayoutVars>
      </dgm:prSet>
      <dgm:spPr/>
      <dgm:t>
        <a:bodyPr/>
        <a:lstStyle/>
        <a:p>
          <a:endParaRPr lang="en-US"/>
        </a:p>
      </dgm:t>
    </dgm:pt>
    <dgm:pt modelId="{F9F52D4E-1697-459A-BCDA-9ECF6F848399}" type="pres">
      <dgm:prSet presAssocID="{03C7A93B-7247-4F0D-AD62-190C9F384F24}" presName="ThreeNodes_3_text" presStyleLbl="node1" presStyleIdx="2" presStyleCnt="3">
        <dgm:presLayoutVars>
          <dgm:bulletEnabled val="1"/>
        </dgm:presLayoutVars>
      </dgm:prSet>
      <dgm:spPr/>
      <dgm:t>
        <a:bodyPr/>
        <a:lstStyle/>
        <a:p>
          <a:endParaRPr lang="en-US"/>
        </a:p>
      </dgm:t>
    </dgm:pt>
  </dgm:ptLst>
  <dgm:cxnLst>
    <dgm:cxn modelId="{9C61E238-5E60-440A-9020-C5EFF054A4E3}" type="presOf" srcId="{1180124F-550E-41F7-A3B3-A61D716C5E17}" destId="{CBB2A01C-F938-4C69-936E-5A6A3E0E8E6D}" srcOrd="1" destOrd="0" presId="urn:microsoft.com/office/officeart/2005/8/layout/vProcess5"/>
    <dgm:cxn modelId="{C3B5909A-0B86-4A19-A8BE-3C30A2D1CB80}" type="presOf" srcId="{76243861-50BE-4B75-ABD5-856528CB0D54}" destId="{9B82AB1F-05D5-4D4F-96B0-6BD1D49AADFC}" srcOrd="1" destOrd="0" presId="urn:microsoft.com/office/officeart/2005/8/layout/vProcess5"/>
    <dgm:cxn modelId="{24CC2BDC-6D95-41B3-8BFD-78CC1C5328CA}" srcId="{03C7A93B-7247-4F0D-AD62-190C9F384F24}" destId="{76243861-50BE-4B75-ABD5-856528CB0D54}" srcOrd="1" destOrd="0" parTransId="{D59C9977-999F-4149-8DCE-976D9B7D45C9}" sibTransId="{DE4EE7C8-B502-4594-8279-6415BCEDACA1}"/>
    <dgm:cxn modelId="{EEAD6180-CB7B-40AB-8E5E-84874DBCAC32}" srcId="{03C7A93B-7247-4F0D-AD62-190C9F384F24}" destId="{1180124F-550E-41F7-A3B3-A61D716C5E17}" srcOrd="0" destOrd="0" parTransId="{1D84C5F0-804A-45FA-B956-68B9AA1C8601}" sibTransId="{5A7BC05A-12FA-4E08-9B5A-E1B76A06934C}"/>
    <dgm:cxn modelId="{C03BF220-619D-4C8D-B9C7-E985519A3F48}" type="presOf" srcId="{D0A68106-7A16-48F3-978A-B7094BE16A40}" destId="{C3FC9ABC-C1B5-4413-9386-2EB8BEC14927}" srcOrd="0" destOrd="0" presId="urn:microsoft.com/office/officeart/2005/8/layout/vProcess5"/>
    <dgm:cxn modelId="{B7C6C39C-63ED-45AF-870A-3CF23BDFA374}" type="presOf" srcId="{76243861-50BE-4B75-ABD5-856528CB0D54}" destId="{8EE8F13D-2C83-4565-9F23-AA6D2B5D84A4}" srcOrd="0" destOrd="0" presId="urn:microsoft.com/office/officeart/2005/8/layout/vProcess5"/>
    <dgm:cxn modelId="{50427456-D581-4744-9E48-0F016814565B}" type="presOf" srcId="{03C7A93B-7247-4F0D-AD62-190C9F384F24}" destId="{3C7D4FEB-43B9-40DE-8773-ED19A16D194A}" srcOrd="0" destOrd="0" presId="urn:microsoft.com/office/officeart/2005/8/layout/vProcess5"/>
    <dgm:cxn modelId="{5FB65FF2-7E58-457C-ADAE-EC94EEDACDFA}" type="presOf" srcId="{1180124F-550E-41F7-A3B3-A61D716C5E17}" destId="{2BA63797-9E09-4ABF-A47E-B1EEEE83A6C2}" srcOrd="0" destOrd="0" presId="urn:microsoft.com/office/officeart/2005/8/layout/vProcess5"/>
    <dgm:cxn modelId="{0EABC459-B548-4117-B6BE-3CEFCB93ED11}" type="presOf" srcId="{D0A68106-7A16-48F3-978A-B7094BE16A40}" destId="{F9F52D4E-1697-459A-BCDA-9ECF6F848399}" srcOrd="1" destOrd="0" presId="urn:microsoft.com/office/officeart/2005/8/layout/vProcess5"/>
    <dgm:cxn modelId="{362582E6-74C2-4C85-9CDB-1A05618BE136}" type="presOf" srcId="{5A7BC05A-12FA-4E08-9B5A-E1B76A06934C}" destId="{55A1A2EC-FD81-4FCC-9996-7C4C0ADAE4B4}" srcOrd="0" destOrd="0" presId="urn:microsoft.com/office/officeart/2005/8/layout/vProcess5"/>
    <dgm:cxn modelId="{68216793-5AA7-4438-97CC-3AC1CA236AAE}" type="presOf" srcId="{DE4EE7C8-B502-4594-8279-6415BCEDACA1}" destId="{943E691E-C61D-4621-9161-0A9F68F41747}" srcOrd="0" destOrd="0" presId="urn:microsoft.com/office/officeart/2005/8/layout/vProcess5"/>
    <dgm:cxn modelId="{EDB2E281-D917-4883-B510-28C2483B6393}" srcId="{03C7A93B-7247-4F0D-AD62-190C9F384F24}" destId="{D0A68106-7A16-48F3-978A-B7094BE16A40}" srcOrd="2" destOrd="0" parTransId="{D5A422EB-E79F-4E76-B884-282B9A815D2C}" sibTransId="{FCADAABE-4F46-4D4B-B77E-369BEDB273F8}"/>
    <dgm:cxn modelId="{50363B6E-B6BA-4205-BFC0-29AB8A2DAB52}" type="presParOf" srcId="{3C7D4FEB-43B9-40DE-8773-ED19A16D194A}" destId="{3FC9CA9B-7F18-442B-A719-8FEB49DEFE76}" srcOrd="0" destOrd="0" presId="urn:microsoft.com/office/officeart/2005/8/layout/vProcess5"/>
    <dgm:cxn modelId="{96EAD35F-A2AB-48E7-B873-6F90476AD85A}" type="presParOf" srcId="{3C7D4FEB-43B9-40DE-8773-ED19A16D194A}" destId="{2BA63797-9E09-4ABF-A47E-B1EEEE83A6C2}" srcOrd="1" destOrd="0" presId="urn:microsoft.com/office/officeart/2005/8/layout/vProcess5"/>
    <dgm:cxn modelId="{5C8F8B2D-5CCF-4801-A78D-9B60736E4E98}" type="presParOf" srcId="{3C7D4FEB-43B9-40DE-8773-ED19A16D194A}" destId="{8EE8F13D-2C83-4565-9F23-AA6D2B5D84A4}" srcOrd="2" destOrd="0" presId="urn:microsoft.com/office/officeart/2005/8/layout/vProcess5"/>
    <dgm:cxn modelId="{C44F8AC2-5542-4A30-A391-7E37EDC5F1A7}" type="presParOf" srcId="{3C7D4FEB-43B9-40DE-8773-ED19A16D194A}" destId="{C3FC9ABC-C1B5-4413-9386-2EB8BEC14927}" srcOrd="3" destOrd="0" presId="urn:microsoft.com/office/officeart/2005/8/layout/vProcess5"/>
    <dgm:cxn modelId="{8DD70FED-E7DD-440F-B2DE-CBE021D38BCA}" type="presParOf" srcId="{3C7D4FEB-43B9-40DE-8773-ED19A16D194A}" destId="{55A1A2EC-FD81-4FCC-9996-7C4C0ADAE4B4}" srcOrd="4" destOrd="0" presId="urn:microsoft.com/office/officeart/2005/8/layout/vProcess5"/>
    <dgm:cxn modelId="{3CE315C7-126F-470C-AA36-4D91062116C4}" type="presParOf" srcId="{3C7D4FEB-43B9-40DE-8773-ED19A16D194A}" destId="{943E691E-C61D-4621-9161-0A9F68F41747}" srcOrd="5" destOrd="0" presId="urn:microsoft.com/office/officeart/2005/8/layout/vProcess5"/>
    <dgm:cxn modelId="{C406D429-9C43-476B-835B-B64B32E4BCBD}" type="presParOf" srcId="{3C7D4FEB-43B9-40DE-8773-ED19A16D194A}" destId="{CBB2A01C-F938-4C69-936E-5A6A3E0E8E6D}" srcOrd="6" destOrd="0" presId="urn:microsoft.com/office/officeart/2005/8/layout/vProcess5"/>
    <dgm:cxn modelId="{8E2EA3EA-0553-498E-9254-0B5075D53F34}" type="presParOf" srcId="{3C7D4FEB-43B9-40DE-8773-ED19A16D194A}" destId="{9B82AB1F-05D5-4D4F-96B0-6BD1D49AADFC}" srcOrd="7" destOrd="0" presId="urn:microsoft.com/office/officeart/2005/8/layout/vProcess5"/>
    <dgm:cxn modelId="{A4279E29-697C-4EA1-875E-E5BB5A402733}" type="presParOf" srcId="{3C7D4FEB-43B9-40DE-8773-ED19A16D194A}" destId="{F9F52D4E-1697-459A-BCDA-9ECF6F848399}" srcOrd="8" destOrd="0" presId="urn:microsoft.com/office/officeart/2005/8/layout/vProcess5"/>
  </dgm:cxnLst>
  <dgm:bg/>
  <dgm:whole/>
  <dgm:extLst>
    <a:ext uri="http://schemas.microsoft.com/office/drawing/2008/diagram"/>
  </dgm:extLst>
</dgm:dataModel>
</file>

<file path=ppt/diagrams/data9.xml><?xml version="1.0" encoding="utf-8"?>
<dgm:dataModel xmlns:dgm="http://schemas.openxmlformats.org/drawingml/2006/diagram" xmlns:a="http://schemas.openxmlformats.org/drawingml/2006/main">
  <dgm:ptLst>
    <dgm:pt modelId="{03C7A93B-7247-4F0D-AD62-190C9F384F2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180124F-550E-41F7-A3B3-A61D716C5E17}">
      <dgm:prSet phldrT="[Texto]" custT="1">
        <dgm:style>
          <a:lnRef idx="1">
            <a:schemeClr val="accent4"/>
          </a:lnRef>
          <a:fillRef idx="2">
            <a:schemeClr val="accent4"/>
          </a:fillRef>
          <a:effectRef idx="1">
            <a:schemeClr val="accent4"/>
          </a:effectRef>
          <a:fontRef idx="minor">
            <a:schemeClr val="dk1"/>
          </a:fontRef>
        </dgm:style>
      </dgm:prSet>
      <dgm:spPr/>
      <dgm:t>
        <a:bodyPr/>
        <a:lstStyle/>
        <a:p>
          <a:pPr algn="ctr"/>
          <a:r>
            <a:rPr lang="es-ES" sz="2000" b="1" dirty="0" smtClean="0">
              <a:solidFill>
                <a:schemeClr val="tx1"/>
              </a:solidFill>
              <a:latin typeface="Times New Roman" pitchFamily="18" charset="0"/>
              <a:cs typeface="Times New Roman" pitchFamily="18" charset="0"/>
            </a:rPr>
            <a:t>Aserción: </a:t>
          </a:r>
          <a:r>
            <a:rPr lang="es-ES" sz="1800" dirty="0" smtClean="0">
              <a:solidFill>
                <a:schemeClr val="tx1"/>
              </a:solidFill>
              <a:latin typeface="Times New Roman" pitchFamily="18" charset="0"/>
              <a:cs typeface="Times New Roman" pitchFamily="18" charset="0"/>
            </a:rPr>
            <a:t>Existencia, Integridad, Exactitud, Valuación.</a:t>
          </a:r>
          <a:endParaRPr lang="en-US" sz="1800" dirty="0">
            <a:solidFill>
              <a:schemeClr val="tx1"/>
            </a:solidFill>
            <a:latin typeface="Times New Roman" pitchFamily="18" charset="0"/>
            <a:cs typeface="Times New Roman" pitchFamily="18" charset="0"/>
          </a:endParaRPr>
        </a:p>
      </dgm:t>
    </dgm:pt>
    <dgm:pt modelId="{1D84C5F0-804A-45FA-B956-68B9AA1C8601}" type="parTrans" cxnId="{EEAD6180-CB7B-40AB-8E5E-84874DBCAC32}">
      <dgm:prSet/>
      <dgm:spPr/>
      <dgm:t>
        <a:bodyPr/>
        <a:lstStyle/>
        <a:p>
          <a:endParaRPr lang="en-US">
            <a:solidFill>
              <a:schemeClr val="tx1"/>
            </a:solidFill>
          </a:endParaRPr>
        </a:p>
      </dgm:t>
    </dgm:pt>
    <dgm:pt modelId="{5A7BC05A-12FA-4E08-9B5A-E1B76A06934C}" type="sibTrans" cxnId="{EEAD6180-CB7B-40AB-8E5E-84874DBCAC32}">
      <dgm:prSet>
        <dgm:style>
          <a:lnRef idx="1">
            <a:schemeClr val="accent2"/>
          </a:lnRef>
          <a:fillRef idx="2">
            <a:schemeClr val="accent2"/>
          </a:fillRef>
          <a:effectRef idx="1">
            <a:schemeClr val="accent2"/>
          </a:effectRef>
          <a:fontRef idx="minor">
            <a:schemeClr val="dk1"/>
          </a:fontRef>
        </dgm:style>
      </dgm:prSet>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dgm:spPr>
      <dgm:t>
        <a:bodyPr/>
        <a:lstStyle/>
        <a:p>
          <a:endParaRPr lang="en-US">
            <a:solidFill>
              <a:schemeClr val="tx1"/>
            </a:solidFill>
          </a:endParaRPr>
        </a:p>
      </dgm:t>
    </dgm:pt>
    <dgm:pt modelId="{76243861-50BE-4B75-ABD5-856528CB0D54}">
      <dgm:prSet phldrT="[Texto]" custT="1">
        <dgm:style>
          <a:lnRef idx="1">
            <a:schemeClr val="accent5"/>
          </a:lnRef>
          <a:fillRef idx="2">
            <a:schemeClr val="accent5"/>
          </a:fillRef>
          <a:effectRef idx="1">
            <a:schemeClr val="accent5"/>
          </a:effectRef>
          <a:fontRef idx="minor">
            <a:schemeClr val="dk1"/>
          </a:fontRef>
        </dgm:style>
      </dgm:prSet>
      <dgm:spPr/>
      <dgm:t>
        <a:bodyPr/>
        <a:lstStyle/>
        <a:p>
          <a:pPr algn="just"/>
          <a:r>
            <a:rPr lang="es-ES" sz="1600" b="1" dirty="0" smtClean="0">
              <a:solidFill>
                <a:schemeClr val="tx1"/>
              </a:solidFill>
              <a:latin typeface="Times New Roman" pitchFamily="18" charset="0"/>
              <a:cs typeface="Times New Roman" pitchFamily="18" charset="0"/>
            </a:rPr>
            <a:t>Objetivo: </a:t>
          </a:r>
          <a:r>
            <a:rPr lang="es-ES" sz="1400" dirty="0" smtClean="0">
              <a:solidFill>
                <a:schemeClr val="tx1"/>
              </a:solidFill>
              <a:latin typeface="Times New Roman" pitchFamily="18" charset="0"/>
              <a:cs typeface="Times New Roman" pitchFamily="18" charset="0"/>
            </a:rPr>
            <a:t>Determinar la adecuada clasificación de las Cuentas por Cobrar y el análisis del estado de los clientes según la categoría que mantengan en Red Eléctrica Corporación.</a:t>
          </a:r>
          <a:endParaRPr lang="en-US" sz="1400" dirty="0" smtClean="0">
            <a:solidFill>
              <a:schemeClr val="tx1"/>
            </a:solidFill>
            <a:latin typeface="Times New Roman" pitchFamily="18" charset="0"/>
            <a:cs typeface="Times New Roman" pitchFamily="18" charset="0"/>
          </a:endParaRPr>
        </a:p>
        <a:p>
          <a:pPr algn="just"/>
          <a:r>
            <a:rPr lang="es-ES" sz="1400" dirty="0" smtClean="0">
              <a:solidFill>
                <a:schemeClr val="tx1"/>
              </a:solidFill>
              <a:latin typeface="Times New Roman" pitchFamily="18" charset="0"/>
              <a:cs typeface="Times New Roman" pitchFamily="18" charset="0"/>
            </a:rPr>
            <a:t>Evaluar el saldo total de la cartera-clientes que presenta el sistema comercial respecto al registro contable según el sistema financiero que se refleja en el balance general.</a:t>
          </a:r>
          <a:endParaRPr lang="en-US" sz="1100" dirty="0">
            <a:solidFill>
              <a:schemeClr val="tx1"/>
            </a:solidFill>
            <a:latin typeface="Times New Roman" pitchFamily="18" charset="0"/>
            <a:cs typeface="Times New Roman" pitchFamily="18" charset="0"/>
          </a:endParaRPr>
        </a:p>
      </dgm:t>
    </dgm:pt>
    <dgm:pt modelId="{D59C9977-999F-4149-8DCE-976D9B7D45C9}" type="parTrans" cxnId="{24CC2BDC-6D95-41B3-8BFD-78CC1C5328CA}">
      <dgm:prSet/>
      <dgm:spPr/>
      <dgm:t>
        <a:bodyPr/>
        <a:lstStyle/>
        <a:p>
          <a:endParaRPr lang="en-US">
            <a:solidFill>
              <a:schemeClr val="tx1"/>
            </a:solidFill>
          </a:endParaRPr>
        </a:p>
      </dgm:t>
    </dgm:pt>
    <dgm:pt modelId="{DE4EE7C8-B502-4594-8279-6415BCEDACA1}" type="sibTrans" cxnId="{24CC2BDC-6D95-41B3-8BFD-78CC1C5328CA}">
      <dgm:prSet>
        <dgm:style>
          <a:lnRef idx="1">
            <a:schemeClr val="accent2"/>
          </a:lnRef>
          <a:fillRef idx="2">
            <a:schemeClr val="accent2"/>
          </a:fillRef>
          <a:effectRef idx="1">
            <a:schemeClr val="accent2"/>
          </a:effectRef>
          <a:fontRef idx="minor">
            <a:schemeClr val="dk1"/>
          </a:fontRef>
        </dgm:style>
      </dgm:prSet>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dgm:spPr>
      <dgm:t>
        <a:bodyPr/>
        <a:lstStyle/>
        <a:p>
          <a:endParaRPr lang="en-US">
            <a:solidFill>
              <a:schemeClr val="tx1"/>
            </a:solidFill>
          </a:endParaRPr>
        </a:p>
      </dgm:t>
    </dgm:pt>
    <dgm:pt modelId="{D0A68106-7A16-48F3-978A-B7094BE16A40}">
      <dgm:prSet phldrT="[Texto]" custT="1">
        <dgm:style>
          <a:lnRef idx="0">
            <a:schemeClr val="accent6"/>
          </a:lnRef>
          <a:fillRef idx="3">
            <a:schemeClr val="accent6"/>
          </a:fillRef>
          <a:effectRef idx="3">
            <a:schemeClr val="accent6"/>
          </a:effectRef>
          <a:fontRef idx="minor">
            <a:schemeClr val="lt1"/>
          </a:fontRef>
        </dgm:style>
      </dgm:prSet>
      <dgm:spPr>
        <a:solidFill>
          <a:schemeClr val="accent6">
            <a:lumMod val="60000"/>
            <a:lumOff val="40000"/>
          </a:schemeClr>
        </a:solidFill>
      </dgm:spPr>
      <dgm:t>
        <a:bodyPr/>
        <a:lstStyle/>
        <a:p>
          <a:pPr algn="just"/>
          <a:endParaRPr lang="es-ES" sz="2000" b="1" dirty="0" smtClean="0">
            <a:solidFill>
              <a:schemeClr val="tx1"/>
            </a:solidFill>
          </a:endParaRPr>
        </a:p>
        <a:p>
          <a:pPr algn="just"/>
          <a:r>
            <a:rPr lang="es-ES" sz="2000" b="1" dirty="0" smtClean="0">
              <a:solidFill>
                <a:schemeClr val="tx1"/>
              </a:solidFill>
            </a:rPr>
            <a:t>Muestra</a:t>
          </a:r>
          <a:r>
            <a:rPr lang="es-ES" sz="2000" b="1" dirty="0" smtClean="0">
              <a:solidFill>
                <a:schemeClr val="tx1"/>
              </a:solidFill>
              <a:latin typeface="Times New Roman" pitchFamily="18" charset="0"/>
              <a:cs typeface="Times New Roman" pitchFamily="18" charset="0"/>
            </a:rPr>
            <a:t>:</a:t>
          </a:r>
          <a:r>
            <a:rPr lang="es-ES" sz="2000" dirty="0" smtClean="0">
              <a:solidFill>
                <a:schemeClr val="tx1"/>
              </a:solidFill>
              <a:latin typeface="Times New Roman" pitchFamily="18" charset="0"/>
              <a:cs typeface="Times New Roman" pitchFamily="18" charset="0"/>
            </a:rPr>
            <a:t> Cuentas por Cobrar, clasificación por categoría o grupos de tarifas, estado de clientes y antigüedad de saldos.</a:t>
          </a:r>
          <a:endParaRPr lang="en-US" sz="2000" dirty="0" smtClean="0">
            <a:solidFill>
              <a:schemeClr val="tx1"/>
            </a:solidFill>
            <a:latin typeface="Times New Roman" pitchFamily="18" charset="0"/>
            <a:cs typeface="Times New Roman" pitchFamily="18" charset="0"/>
          </a:endParaRPr>
        </a:p>
        <a:p>
          <a:pPr algn="l"/>
          <a:endParaRPr lang="en-US" sz="1600" dirty="0">
            <a:solidFill>
              <a:schemeClr val="tx1"/>
            </a:solidFill>
          </a:endParaRPr>
        </a:p>
      </dgm:t>
    </dgm:pt>
    <dgm:pt modelId="{D5A422EB-E79F-4E76-B884-282B9A815D2C}" type="parTrans" cxnId="{EDB2E281-D917-4883-B510-28C2483B6393}">
      <dgm:prSet/>
      <dgm:spPr/>
      <dgm:t>
        <a:bodyPr/>
        <a:lstStyle/>
        <a:p>
          <a:endParaRPr lang="en-US">
            <a:solidFill>
              <a:schemeClr val="tx1"/>
            </a:solidFill>
          </a:endParaRPr>
        </a:p>
      </dgm:t>
    </dgm:pt>
    <dgm:pt modelId="{FCADAABE-4F46-4D4B-B77E-369BEDB273F8}" type="sibTrans" cxnId="{EDB2E281-D917-4883-B510-28C2483B6393}">
      <dgm:prSet/>
      <dgm:spPr/>
      <dgm:t>
        <a:bodyPr/>
        <a:lstStyle/>
        <a:p>
          <a:endParaRPr lang="en-US">
            <a:solidFill>
              <a:schemeClr val="tx1"/>
            </a:solidFill>
          </a:endParaRPr>
        </a:p>
      </dgm:t>
    </dgm:pt>
    <dgm:pt modelId="{3C7D4FEB-43B9-40DE-8773-ED19A16D194A}" type="pres">
      <dgm:prSet presAssocID="{03C7A93B-7247-4F0D-AD62-190C9F384F24}" presName="outerComposite" presStyleCnt="0">
        <dgm:presLayoutVars>
          <dgm:chMax val="5"/>
          <dgm:dir/>
          <dgm:resizeHandles val="exact"/>
        </dgm:presLayoutVars>
      </dgm:prSet>
      <dgm:spPr/>
      <dgm:t>
        <a:bodyPr/>
        <a:lstStyle/>
        <a:p>
          <a:endParaRPr lang="en-US"/>
        </a:p>
      </dgm:t>
    </dgm:pt>
    <dgm:pt modelId="{3FC9CA9B-7F18-442B-A719-8FEB49DEFE76}" type="pres">
      <dgm:prSet presAssocID="{03C7A93B-7247-4F0D-AD62-190C9F384F24}" presName="dummyMaxCanvas" presStyleCnt="0">
        <dgm:presLayoutVars/>
      </dgm:prSet>
      <dgm:spPr/>
    </dgm:pt>
    <dgm:pt modelId="{2BA63797-9E09-4ABF-A47E-B1EEEE83A6C2}" type="pres">
      <dgm:prSet presAssocID="{03C7A93B-7247-4F0D-AD62-190C9F384F24}" presName="ThreeNodes_1" presStyleLbl="node1" presStyleIdx="0" presStyleCnt="3" custScaleX="105883">
        <dgm:presLayoutVars>
          <dgm:bulletEnabled val="1"/>
        </dgm:presLayoutVars>
      </dgm:prSet>
      <dgm:spPr/>
      <dgm:t>
        <a:bodyPr/>
        <a:lstStyle/>
        <a:p>
          <a:endParaRPr lang="en-US"/>
        </a:p>
      </dgm:t>
    </dgm:pt>
    <dgm:pt modelId="{8EE8F13D-2C83-4565-9F23-AA6D2B5D84A4}" type="pres">
      <dgm:prSet presAssocID="{03C7A93B-7247-4F0D-AD62-190C9F384F24}" presName="ThreeNodes_2" presStyleLbl="node1" presStyleIdx="1" presStyleCnt="3">
        <dgm:presLayoutVars>
          <dgm:bulletEnabled val="1"/>
        </dgm:presLayoutVars>
      </dgm:prSet>
      <dgm:spPr/>
      <dgm:t>
        <a:bodyPr/>
        <a:lstStyle/>
        <a:p>
          <a:endParaRPr lang="en-US"/>
        </a:p>
      </dgm:t>
    </dgm:pt>
    <dgm:pt modelId="{C3FC9ABC-C1B5-4413-9386-2EB8BEC14927}" type="pres">
      <dgm:prSet presAssocID="{03C7A93B-7247-4F0D-AD62-190C9F384F24}" presName="ThreeNodes_3" presStyleLbl="node1" presStyleIdx="2" presStyleCnt="3">
        <dgm:presLayoutVars>
          <dgm:bulletEnabled val="1"/>
        </dgm:presLayoutVars>
      </dgm:prSet>
      <dgm:spPr/>
      <dgm:t>
        <a:bodyPr/>
        <a:lstStyle/>
        <a:p>
          <a:endParaRPr lang="en-US"/>
        </a:p>
      </dgm:t>
    </dgm:pt>
    <dgm:pt modelId="{55A1A2EC-FD81-4FCC-9996-7C4C0ADAE4B4}" type="pres">
      <dgm:prSet presAssocID="{03C7A93B-7247-4F0D-AD62-190C9F384F24}" presName="ThreeConn_1-2" presStyleLbl="fgAccFollowNode1" presStyleIdx="0" presStyleCnt="2">
        <dgm:presLayoutVars>
          <dgm:bulletEnabled val="1"/>
        </dgm:presLayoutVars>
      </dgm:prSet>
      <dgm:spPr/>
      <dgm:t>
        <a:bodyPr/>
        <a:lstStyle/>
        <a:p>
          <a:endParaRPr lang="en-US"/>
        </a:p>
      </dgm:t>
    </dgm:pt>
    <dgm:pt modelId="{943E691E-C61D-4621-9161-0A9F68F41747}" type="pres">
      <dgm:prSet presAssocID="{03C7A93B-7247-4F0D-AD62-190C9F384F24}" presName="ThreeConn_2-3" presStyleLbl="fgAccFollowNode1" presStyleIdx="1" presStyleCnt="2">
        <dgm:presLayoutVars>
          <dgm:bulletEnabled val="1"/>
        </dgm:presLayoutVars>
      </dgm:prSet>
      <dgm:spPr/>
      <dgm:t>
        <a:bodyPr/>
        <a:lstStyle/>
        <a:p>
          <a:endParaRPr lang="en-US"/>
        </a:p>
      </dgm:t>
    </dgm:pt>
    <dgm:pt modelId="{CBB2A01C-F938-4C69-936E-5A6A3E0E8E6D}" type="pres">
      <dgm:prSet presAssocID="{03C7A93B-7247-4F0D-AD62-190C9F384F24}" presName="ThreeNodes_1_text" presStyleLbl="node1" presStyleIdx="2" presStyleCnt="3">
        <dgm:presLayoutVars>
          <dgm:bulletEnabled val="1"/>
        </dgm:presLayoutVars>
      </dgm:prSet>
      <dgm:spPr/>
      <dgm:t>
        <a:bodyPr/>
        <a:lstStyle/>
        <a:p>
          <a:endParaRPr lang="en-US"/>
        </a:p>
      </dgm:t>
    </dgm:pt>
    <dgm:pt modelId="{9B82AB1F-05D5-4D4F-96B0-6BD1D49AADFC}" type="pres">
      <dgm:prSet presAssocID="{03C7A93B-7247-4F0D-AD62-190C9F384F24}" presName="ThreeNodes_2_text" presStyleLbl="node1" presStyleIdx="2" presStyleCnt="3">
        <dgm:presLayoutVars>
          <dgm:bulletEnabled val="1"/>
        </dgm:presLayoutVars>
      </dgm:prSet>
      <dgm:spPr/>
      <dgm:t>
        <a:bodyPr/>
        <a:lstStyle/>
        <a:p>
          <a:endParaRPr lang="en-US"/>
        </a:p>
      </dgm:t>
    </dgm:pt>
    <dgm:pt modelId="{F9F52D4E-1697-459A-BCDA-9ECF6F848399}" type="pres">
      <dgm:prSet presAssocID="{03C7A93B-7247-4F0D-AD62-190C9F384F24}" presName="ThreeNodes_3_text" presStyleLbl="node1" presStyleIdx="2" presStyleCnt="3">
        <dgm:presLayoutVars>
          <dgm:bulletEnabled val="1"/>
        </dgm:presLayoutVars>
      </dgm:prSet>
      <dgm:spPr/>
      <dgm:t>
        <a:bodyPr/>
        <a:lstStyle/>
        <a:p>
          <a:endParaRPr lang="en-US"/>
        </a:p>
      </dgm:t>
    </dgm:pt>
  </dgm:ptLst>
  <dgm:cxnLst>
    <dgm:cxn modelId="{A7FFC4C6-E8F9-49BF-8357-33E8A80A2301}" type="presOf" srcId="{D0A68106-7A16-48F3-978A-B7094BE16A40}" destId="{F9F52D4E-1697-459A-BCDA-9ECF6F848399}" srcOrd="1" destOrd="0" presId="urn:microsoft.com/office/officeart/2005/8/layout/vProcess5"/>
    <dgm:cxn modelId="{489EDA8F-D188-418A-9CE1-4155613805CA}" type="presOf" srcId="{03C7A93B-7247-4F0D-AD62-190C9F384F24}" destId="{3C7D4FEB-43B9-40DE-8773-ED19A16D194A}" srcOrd="0" destOrd="0" presId="urn:microsoft.com/office/officeart/2005/8/layout/vProcess5"/>
    <dgm:cxn modelId="{27D7E9E0-8B58-4116-8338-8ECB5BC565AC}" type="presOf" srcId="{76243861-50BE-4B75-ABD5-856528CB0D54}" destId="{8EE8F13D-2C83-4565-9F23-AA6D2B5D84A4}" srcOrd="0" destOrd="0" presId="urn:microsoft.com/office/officeart/2005/8/layout/vProcess5"/>
    <dgm:cxn modelId="{D47BC450-E63B-404C-913D-C469D27689FE}" type="presOf" srcId="{D0A68106-7A16-48F3-978A-B7094BE16A40}" destId="{C3FC9ABC-C1B5-4413-9386-2EB8BEC14927}" srcOrd="0" destOrd="0" presId="urn:microsoft.com/office/officeart/2005/8/layout/vProcess5"/>
    <dgm:cxn modelId="{153B1FBF-4F32-456D-9EFD-C7C794381577}" type="presOf" srcId="{DE4EE7C8-B502-4594-8279-6415BCEDACA1}" destId="{943E691E-C61D-4621-9161-0A9F68F41747}" srcOrd="0" destOrd="0" presId="urn:microsoft.com/office/officeart/2005/8/layout/vProcess5"/>
    <dgm:cxn modelId="{91D3F509-37FD-41D0-ADAA-5C162923AFBA}" type="presOf" srcId="{5A7BC05A-12FA-4E08-9B5A-E1B76A06934C}" destId="{55A1A2EC-FD81-4FCC-9996-7C4C0ADAE4B4}" srcOrd="0" destOrd="0" presId="urn:microsoft.com/office/officeart/2005/8/layout/vProcess5"/>
    <dgm:cxn modelId="{24CC2BDC-6D95-41B3-8BFD-78CC1C5328CA}" srcId="{03C7A93B-7247-4F0D-AD62-190C9F384F24}" destId="{76243861-50BE-4B75-ABD5-856528CB0D54}" srcOrd="1" destOrd="0" parTransId="{D59C9977-999F-4149-8DCE-976D9B7D45C9}" sibTransId="{DE4EE7C8-B502-4594-8279-6415BCEDACA1}"/>
    <dgm:cxn modelId="{EEAD6180-CB7B-40AB-8E5E-84874DBCAC32}" srcId="{03C7A93B-7247-4F0D-AD62-190C9F384F24}" destId="{1180124F-550E-41F7-A3B3-A61D716C5E17}" srcOrd="0" destOrd="0" parTransId="{1D84C5F0-804A-45FA-B956-68B9AA1C8601}" sibTransId="{5A7BC05A-12FA-4E08-9B5A-E1B76A06934C}"/>
    <dgm:cxn modelId="{74B1EFB1-B1CD-4751-AB3C-37480C354F1C}" type="presOf" srcId="{1180124F-550E-41F7-A3B3-A61D716C5E17}" destId="{CBB2A01C-F938-4C69-936E-5A6A3E0E8E6D}" srcOrd="1" destOrd="0" presId="urn:microsoft.com/office/officeart/2005/8/layout/vProcess5"/>
    <dgm:cxn modelId="{7C6D2C99-1171-4C2E-A977-D57447A64628}" type="presOf" srcId="{1180124F-550E-41F7-A3B3-A61D716C5E17}" destId="{2BA63797-9E09-4ABF-A47E-B1EEEE83A6C2}" srcOrd="0" destOrd="0" presId="urn:microsoft.com/office/officeart/2005/8/layout/vProcess5"/>
    <dgm:cxn modelId="{F8B7AE7B-672E-4286-9E79-D3F92E12EE1D}" type="presOf" srcId="{76243861-50BE-4B75-ABD5-856528CB0D54}" destId="{9B82AB1F-05D5-4D4F-96B0-6BD1D49AADFC}" srcOrd="1" destOrd="0" presId="urn:microsoft.com/office/officeart/2005/8/layout/vProcess5"/>
    <dgm:cxn modelId="{EDB2E281-D917-4883-B510-28C2483B6393}" srcId="{03C7A93B-7247-4F0D-AD62-190C9F384F24}" destId="{D0A68106-7A16-48F3-978A-B7094BE16A40}" srcOrd="2" destOrd="0" parTransId="{D5A422EB-E79F-4E76-B884-282B9A815D2C}" sibTransId="{FCADAABE-4F46-4D4B-B77E-369BEDB273F8}"/>
    <dgm:cxn modelId="{A967A90A-468B-4448-86EC-AC34568B42B7}" type="presParOf" srcId="{3C7D4FEB-43B9-40DE-8773-ED19A16D194A}" destId="{3FC9CA9B-7F18-442B-A719-8FEB49DEFE76}" srcOrd="0" destOrd="0" presId="urn:microsoft.com/office/officeart/2005/8/layout/vProcess5"/>
    <dgm:cxn modelId="{B4D2AE45-11F7-4C88-982D-E02F5CC23559}" type="presParOf" srcId="{3C7D4FEB-43B9-40DE-8773-ED19A16D194A}" destId="{2BA63797-9E09-4ABF-A47E-B1EEEE83A6C2}" srcOrd="1" destOrd="0" presId="urn:microsoft.com/office/officeart/2005/8/layout/vProcess5"/>
    <dgm:cxn modelId="{F8BF5BEB-B916-4123-8C3B-95FD77D9672E}" type="presParOf" srcId="{3C7D4FEB-43B9-40DE-8773-ED19A16D194A}" destId="{8EE8F13D-2C83-4565-9F23-AA6D2B5D84A4}" srcOrd="2" destOrd="0" presId="urn:microsoft.com/office/officeart/2005/8/layout/vProcess5"/>
    <dgm:cxn modelId="{DE28B2B2-65E9-482A-8CF8-3D69247067F6}" type="presParOf" srcId="{3C7D4FEB-43B9-40DE-8773-ED19A16D194A}" destId="{C3FC9ABC-C1B5-4413-9386-2EB8BEC14927}" srcOrd="3" destOrd="0" presId="urn:microsoft.com/office/officeart/2005/8/layout/vProcess5"/>
    <dgm:cxn modelId="{D37C3D69-FA38-41EA-9CE7-0D50C26627B1}" type="presParOf" srcId="{3C7D4FEB-43B9-40DE-8773-ED19A16D194A}" destId="{55A1A2EC-FD81-4FCC-9996-7C4C0ADAE4B4}" srcOrd="4" destOrd="0" presId="urn:microsoft.com/office/officeart/2005/8/layout/vProcess5"/>
    <dgm:cxn modelId="{03C0949A-4FA1-45EA-BCEC-C8D115AB1207}" type="presParOf" srcId="{3C7D4FEB-43B9-40DE-8773-ED19A16D194A}" destId="{943E691E-C61D-4621-9161-0A9F68F41747}" srcOrd="5" destOrd="0" presId="urn:microsoft.com/office/officeart/2005/8/layout/vProcess5"/>
    <dgm:cxn modelId="{BF81BAFE-43A4-431E-B6BD-0CB4D1DDB66A}" type="presParOf" srcId="{3C7D4FEB-43B9-40DE-8773-ED19A16D194A}" destId="{CBB2A01C-F938-4C69-936E-5A6A3E0E8E6D}" srcOrd="6" destOrd="0" presId="urn:microsoft.com/office/officeart/2005/8/layout/vProcess5"/>
    <dgm:cxn modelId="{52C2FCA3-1A85-4E05-AF92-531142A14174}" type="presParOf" srcId="{3C7D4FEB-43B9-40DE-8773-ED19A16D194A}" destId="{9B82AB1F-05D5-4D4F-96B0-6BD1D49AADFC}" srcOrd="7" destOrd="0" presId="urn:microsoft.com/office/officeart/2005/8/layout/vProcess5"/>
    <dgm:cxn modelId="{CE5D9C8D-3758-4363-8023-929797C874FD}" type="presParOf" srcId="{3C7D4FEB-43B9-40DE-8773-ED19A16D194A}" destId="{F9F52D4E-1697-459A-BCDA-9ECF6F848399}" srcOrd="8" destOrd="0" presId="urn:microsoft.com/office/officeart/2005/8/layout/vProcess5"/>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4" name="3 Rectángulo"/>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4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latin typeface="Arial" pitchFamily="34" charset="0"/>
              <a:cs typeface="+mn-cs"/>
            </a:endParaRPr>
          </a:p>
        </p:txBody>
      </p:sp>
      <p:sp>
        <p:nvSpPr>
          <p:cNvPr id="12" name="11 Título"/>
          <p:cNvSpPr>
            <a:spLocks noGrp="1"/>
          </p:cNvSpPr>
          <p:nvPr>
            <p:ph type="ctrTitle"/>
          </p:nvPr>
        </p:nvSpPr>
        <p:spPr>
          <a:xfrm>
            <a:off x="3366868" y="533400"/>
            <a:ext cx="5105400" cy="2868168"/>
          </a:xfrm>
        </p:spPr>
        <p:txBody>
          <a:bodyPr>
            <a:noAutofit/>
          </a:bodyPr>
          <a:lstStyle>
            <a:lvl1pPr algn="r">
              <a:defRPr sz="4200" b="1"/>
            </a:lvl1pPr>
            <a:extLst/>
          </a:lstStyle>
          <a:p>
            <a:r>
              <a:rPr lang="es-ES" smtClean="0"/>
              <a:t>Haga clic para modificar el estilo de título del patrón</a:t>
            </a:r>
            <a:endParaRPr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6" name="30 Marcador de fecha"/>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7B3A8486-4EA2-4ECA-9068-5C54967BDC47}" type="datetimeFigureOut">
              <a:rPr/>
              <a:pPr>
                <a:defRPr/>
              </a:pPr>
              <a:t>6/30/2010</a:t>
            </a:fld>
            <a:endParaRPr/>
          </a:p>
        </p:txBody>
      </p:sp>
      <p:sp>
        <p:nvSpPr>
          <p:cNvPr id="7" name="17 Marcador de pie de página"/>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28 Marcador de número de diapositiva"/>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9F273660-D2C8-42A2-A882-A4CEF619943A}" type="slidenum">
              <a:rPr/>
              <a:pPr>
                <a:defRPr/>
              </a:pPr>
              <a:t>‹Nº›</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6 Marcador de fecha"/>
          <p:cNvSpPr>
            <a:spLocks noGrp="1"/>
          </p:cNvSpPr>
          <p:nvPr>
            <p:ph type="dt" sz="half" idx="10"/>
          </p:nvPr>
        </p:nvSpPr>
        <p:spPr/>
        <p:txBody>
          <a:bodyPr/>
          <a:lstStyle>
            <a:lvl1pPr>
              <a:defRPr/>
            </a:lvl1pPr>
          </a:lstStyle>
          <a:p>
            <a:pPr>
              <a:defRPr/>
            </a:pPr>
            <a:r>
              <a:rPr lang="en-US"/>
              <a:t>www.themegallery.com</a:t>
            </a:r>
          </a:p>
        </p:txBody>
      </p:sp>
      <p:sp>
        <p:nvSpPr>
          <p:cNvPr id="5" name="3 Marcador de pie de página"/>
          <p:cNvSpPr>
            <a:spLocks noGrp="1"/>
          </p:cNvSpPr>
          <p:nvPr>
            <p:ph type="ftr" sz="quarter" idx="11"/>
          </p:nvPr>
        </p:nvSpPr>
        <p:spPr/>
        <p:txBody>
          <a:bodyPr/>
          <a:lstStyle>
            <a:lvl1pPr>
              <a:defRPr/>
            </a:lvl1pPr>
          </a:lstStyle>
          <a:p>
            <a:pPr>
              <a:defRPr/>
            </a:pPr>
            <a:r>
              <a:rPr lang="en-US"/>
              <a:t>Company Logo</a:t>
            </a:r>
          </a:p>
        </p:txBody>
      </p:sp>
      <p:sp>
        <p:nvSpPr>
          <p:cNvPr id="6" name="15 Marcador de número de diapositiva"/>
          <p:cNvSpPr>
            <a:spLocks noGrp="1"/>
          </p:cNvSpPr>
          <p:nvPr>
            <p:ph type="sldNum" sz="quarter" idx="12"/>
          </p:nvPr>
        </p:nvSpPr>
        <p:spPr/>
        <p:txBody>
          <a:bodyPr/>
          <a:lstStyle>
            <a:lvl1pPr>
              <a:defRPr/>
            </a:lvl1pPr>
          </a:lstStyle>
          <a:p>
            <a:pPr>
              <a:defRPr/>
            </a:pPr>
            <a:fld id="{026EEA65-0BE1-4AB4-AF78-800B6F7CE0C5}"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4243388" y="6557963"/>
            <a:ext cx="2001837" cy="227012"/>
          </a:xfrm>
        </p:spPr>
        <p:txBody>
          <a:bodyPr/>
          <a:lstStyle>
            <a:lvl1pPr>
              <a:defRPr/>
            </a:lvl1pPr>
            <a:extLst/>
          </a:lstStyle>
          <a:p>
            <a:pPr>
              <a:defRPr/>
            </a:pPr>
            <a:r>
              <a:rPr lang="en-US"/>
              <a:t>www.themegallery.com</a:t>
            </a:r>
          </a:p>
        </p:txBody>
      </p:sp>
      <p:sp>
        <p:nvSpPr>
          <p:cNvPr id="5" name="4 Marcador de pie de página"/>
          <p:cNvSpPr>
            <a:spLocks noGrp="1"/>
          </p:cNvSpPr>
          <p:nvPr>
            <p:ph type="ftr" sz="quarter" idx="11"/>
          </p:nvPr>
        </p:nvSpPr>
        <p:spPr>
          <a:xfrm>
            <a:off x="457200" y="6556375"/>
            <a:ext cx="3657600" cy="228600"/>
          </a:xfrm>
        </p:spPr>
        <p:txBody>
          <a:bodyPr/>
          <a:lstStyle>
            <a:lvl1pPr>
              <a:defRPr/>
            </a:lvl1pPr>
            <a:extLst/>
          </a:lstStyle>
          <a:p>
            <a:pPr>
              <a:defRPr/>
            </a:pPr>
            <a:r>
              <a:rPr lang="en-US"/>
              <a:t>Company Logo</a:t>
            </a:r>
          </a:p>
        </p:txBody>
      </p:sp>
      <p:sp>
        <p:nvSpPr>
          <p:cNvPr id="6" name="5 Marcador de número de diapositiva"/>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7F50FE66-29C6-4362-BCFE-BF37EA8A4FBE}"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228600" y="152400"/>
            <a:ext cx="8763000" cy="639763"/>
          </a:xfrm>
        </p:spPr>
        <p:txBody>
          <a:bodyPr/>
          <a:lstStyle/>
          <a:p>
            <a:r>
              <a:rPr lang="es-ES" smtClean="0"/>
              <a:t>Haga clic para modificar el estilo de título del patrón</a:t>
            </a:r>
            <a:endParaRPr lang="en-US"/>
          </a:p>
        </p:txBody>
      </p:sp>
      <p:sp>
        <p:nvSpPr>
          <p:cNvPr id="3" name="2 Marcador de tabla"/>
          <p:cNvSpPr>
            <a:spLocks noGrp="1"/>
          </p:cNvSpPr>
          <p:nvPr>
            <p:ph type="tbl" idx="1"/>
          </p:nvPr>
        </p:nvSpPr>
        <p:spPr>
          <a:xfrm>
            <a:off x="457200" y="1457325"/>
            <a:ext cx="8229600" cy="4943475"/>
          </a:xfrm>
        </p:spPr>
        <p:txBody>
          <a:bodyPr>
            <a:normAutofit/>
          </a:bodyPr>
          <a:lstStyle/>
          <a:p>
            <a:pPr lvl="0"/>
            <a:endParaRPr lang="en-US" noProof="0"/>
          </a:p>
        </p:txBody>
      </p:sp>
      <p:sp>
        <p:nvSpPr>
          <p:cNvPr id="4" name="3 Marcador de fecha"/>
          <p:cNvSpPr>
            <a:spLocks noGrp="1"/>
          </p:cNvSpPr>
          <p:nvPr>
            <p:ph type="dt" sz="half" idx="10"/>
          </p:nvPr>
        </p:nvSpPr>
        <p:spPr>
          <a:xfrm>
            <a:off x="228600" y="990600"/>
            <a:ext cx="2362200" cy="320675"/>
          </a:xfrm>
        </p:spPr>
        <p:txBody>
          <a:bodyPr/>
          <a:lstStyle>
            <a:lvl1pPr>
              <a:defRPr/>
            </a:lvl1pPr>
          </a:lstStyle>
          <a:p>
            <a:pPr>
              <a:defRPr/>
            </a:pPr>
            <a:r>
              <a:rPr lang="en-US"/>
              <a:t>www.themegallery.com</a:t>
            </a:r>
          </a:p>
        </p:txBody>
      </p:sp>
      <p:sp>
        <p:nvSpPr>
          <p:cNvPr id="5" name="4 Marcador de pie de página"/>
          <p:cNvSpPr>
            <a:spLocks noGrp="1"/>
          </p:cNvSpPr>
          <p:nvPr>
            <p:ph type="ftr" sz="quarter" idx="11"/>
          </p:nvPr>
        </p:nvSpPr>
        <p:spPr>
          <a:xfrm>
            <a:off x="5638800" y="6457950"/>
            <a:ext cx="2895600" cy="314325"/>
          </a:xfrm>
        </p:spPr>
        <p:txBody>
          <a:bodyPr/>
          <a:lstStyle>
            <a:lvl1pPr>
              <a:defRPr/>
            </a:lvl1pPr>
          </a:lstStyle>
          <a:p>
            <a:pPr>
              <a:defRPr/>
            </a:pPr>
            <a:r>
              <a:rPr lang="en-US"/>
              <a:t>Company Logo</a:t>
            </a:r>
          </a:p>
        </p:txBody>
      </p:sp>
      <p:sp>
        <p:nvSpPr>
          <p:cNvPr id="6" name="5 Marcador de número de diapositiva"/>
          <p:cNvSpPr>
            <a:spLocks noGrp="1"/>
          </p:cNvSpPr>
          <p:nvPr>
            <p:ph type="sldNum" sz="quarter" idx="12"/>
          </p:nvPr>
        </p:nvSpPr>
        <p:spPr>
          <a:xfrm>
            <a:off x="3048000" y="6448425"/>
            <a:ext cx="2133600" cy="320675"/>
          </a:xfrm>
        </p:spPr>
        <p:txBody>
          <a:bodyPr/>
          <a:lstStyle>
            <a:lvl1pPr>
              <a:defRPr/>
            </a:lvl1pPr>
          </a:lstStyle>
          <a:p>
            <a:pPr>
              <a:defRPr/>
            </a:pPr>
            <a:fld id="{C4C9A9AB-65B4-4F57-876F-83822C405A8B}"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6 Marcador de fecha"/>
          <p:cNvSpPr>
            <a:spLocks noGrp="1"/>
          </p:cNvSpPr>
          <p:nvPr>
            <p:ph type="dt" sz="half" idx="10"/>
          </p:nvPr>
        </p:nvSpPr>
        <p:spPr/>
        <p:txBody>
          <a:bodyPr/>
          <a:lstStyle>
            <a:lvl1pPr>
              <a:defRPr/>
            </a:lvl1pPr>
          </a:lstStyle>
          <a:p>
            <a:pPr>
              <a:defRPr/>
            </a:pPr>
            <a:r>
              <a:rPr lang="en-US"/>
              <a:t>www.themegallery.com</a:t>
            </a:r>
          </a:p>
        </p:txBody>
      </p:sp>
      <p:sp>
        <p:nvSpPr>
          <p:cNvPr id="5" name="3 Marcador de pie de página"/>
          <p:cNvSpPr>
            <a:spLocks noGrp="1"/>
          </p:cNvSpPr>
          <p:nvPr>
            <p:ph type="ftr" sz="quarter" idx="11"/>
          </p:nvPr>
        </p:nvSpPr>
        <p:spPr/>
        <p:txBody>
          <a:bodyPr/>
          <a:lstStyle>
            <a:lvl1pPr>
              <a:defRPr/>
            </a:lvl1pPr>
          </a:lstStyle>
          <a:p>
            <a:pPr>
              <a:defRPr/>
            </a:pPr>
            <a:r>
              <a:rPr lang="en-US"/>
              <a:t>Company Logo</a:t>
            </a:r>
          </a:p>
        </p:txBody>
      </p:sp>
      <p:sp>
        <p:nvSpPr>
          <p:cNvPr id="6" name="15 Marcador de número de diapositiva"/>
          <p:cNvSpPr>
            <a:spLocks noGrp="1"/>
          </p:cNvSpPr>
          <p:nvPr>
            <p:ph type="sldNum" sz="quarter" idx="12"/>
          </p:nvPr>
        </p:nvSpPr>
        <p:spPr/>
        <p:txBody>
          <a:bodyPr/>
          <a:lstStyle>
            <a:lvl1pPr>
              <a:defRPr/>
            </a:lvl1pPr>
          </a:lstStyle>
          <a:p>
            <a:pPr>
              <a:defRPr/>
            </a:pPr>
            <a:fld id="{63DA8208-ED3A-4ACD-840C-94AB60A6B9DC}"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anchor="t"/>
          <a:lstStyle>
            <a:lvl1pPr algn="r">
              <a:buNone/>
              <a:defRPr sz="4200" b="1" cap="all"/>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4" name="3 Marcador de fecha"/>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r>
              <a:rPr lang="en-US"/>
              <a:t>www.themegallery.com</a:t>
            </a:r>
          </a:p>
        </p:txBody>
      </p:sp>
      <p:sp>
        <p:nvSpPr>
          <p:cNvPr id="5" name="4 Marcador de pie de página"/>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r>
              <a:rPr lang="en-US"/>
              <a:t>Company Logo</a:t>
            </a:r>
          </a:p>
        </p:txBody>
      </p:sp>
      <p:sp>
        <p:nvSpPr>
          <p:cNvPr id="6" name="5 Marcador de número de diapositiva"/>
          <p:cNvSpPr>
            <a:spLocks noGrp="1"/>
          </p:cNvSpPr>
          <p:nvPr>
            <p:ph type="sldNum" sz="quarter" idx="12"/>
          </p:nvPr>
        </p:nvSpPr>
        <p:spPr>
          <a:xfrm>
            <a:off x="6734175" y="6554788"/>
            <a:ext cx="587375" cy="228600"/>
          </a:xfrm>
        </p:spPr>
        <p:txBody>
          <a:bodyPr/>
          <a:lstStyle>
            <a:lvl1pPr>
              <a:defRPr/>
            </a:lvl1pPr>
            <a:extLst/>
          </a:lstStyle>
          <a:p>
            <a:pPr>
              <a:defRPr/>
            </a:pPr>
            <a:fld id="{8EB0A443-F0E4-4443-AB1C-B8CCA1380079}" type="slidenum">
              <a:rPr lang="en-US"/>
              <a:pPr>
                <a:defRPr/>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6 Marcador de fecha"/>
          <p:cNvSpPr>
            <a:spLocks noGrp="1"/>
          </p:cNvSpPr>
          <p:nvPr>
            <p:ph type="dt" sz="half" idx="10"/>
          </p:nvPr>
        </p:nvSpPr>
        <p:spPr/>
        <p:txBody>
          <a:bodyPr/>
          <a:lstStyle>
            <a:lvl1pPr>
              <a:defRPr/>
            </a:lvl1pPr>
          </a:lstStyle>
          <a:p>
            <a:pPr>
              <a:defRPr/>
            </a:pPr>
            <a:r>
              <a:rPr lang="en-US"/>
              <a:t>www.themegallery.com</a:t>
            </a:r>
          </a:p>
        </p:txBody>
      </p:sp>
      <p:sp>
        <p:nvSpPr>
          <p:cNvPr id="6" name="3 Marcador de pie de página"/>
          <p:cNvSpPr>
            <a:spLocks noGrp="1"/>
          </p:cNvSpPr>
          <p:nvPr>
            <p:ph type="ftr" sz="quarter" idx="11"/>
          </p:nvPr>
        </p:nvSpPr>
        <p:spPr/>
        <p:txBody>
          <a:bodyPr/>
          <a:lstStyle>
            <a:lvl1pPr>
              <a:defRPr/>
            </a:lvl1pPr>
          </a:lstStyle>
          <a:p>
            <a:pPr>
              <a:defRPr/>
            </a:pPr>
            <a:r>
              <a:rPr lang="en-US"/>
              <a:t>Company Logo</a:t>
            </a:r>
          </a:p>
        </p:txBody>
      </p:sp>
      <p:sp>
        <p:nvSpPr>
          <p:cNvPr id="7" name="15 Marcador de número de diapositiva"/>
          <p:cNvSpPr>
            <a:spLocks noGrp="1"/>
          </p:cNvSpPr>
          <p:nvPr>
            <p:ph type="sldNum" sz="quarter" idx="12"/>
          </p:nvPr>
        </p:nvSpPr>
        <p:spPr/>
        <p:txBody>
          <a:bodyPr/>
          <a:lstStyle>
            <a:lvl1pPr>
              <a:defRPr/>
            </a:lvl1pPr>
          </a:lstStyle>
          <a:p>
            <a:pPr>
              <a:defRPr/>
            </a:pPr>
            <a:fld id="{410DADCB-F72B-4B6F-A91C-C010C76D186C}"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26 Marcador de fecha"/>
          <p:cNvSpPr>
            <a:spLocks noGrp="1"/>
          </p:cNvSpPr>
          <p:nvPr>
            <p:ph type="dt" sz="half" idx="10"/>
          </p:nvPr>
        </p:nvSpPr>
        <p:spPr/>
        <p:txBody>
          <a:bodyPr/>
          <a:lstStyle>
            <a:lvl1pPr>
              <a:defRPr/>
            </a:lvl1pPr>
          </a:lstStyle>
          <a:p>
            <a:pPr>
              <a:defRPr/>
            </a:pPr>
            <a:r>
              <a:rPr lang="en-US"/>
              <a:t>www.themegallery.com</a:t>
            </a:r>
          </a:p>
        </p:txBody>
      </p:sp>
      <p:sp>
        <p:nvSpPr>
          <p:cNvPr id="8" name="3 Marcador de pie de página"/>
          <p:cNvSpPr>
            <a:spLocks noGrp="1"/>
          </p:cNvSpPr>
          <p:nvPr>
            <p:ph type="ftr" sz="quarter" idx="11"/>
          </p:nvPr>
        </p:nvSpPr>
        <p:spPr/>
        <p:txBody>
          <a:bodyPr/>
          <a:lstStyle>
            <a:lvl1pPr>
              <a:defRPr/>
            </a:lvl1pPr>
          </a:lstStyle>
          <a:p>
            <a:pPr>
              <a:defRPr/>
            </a:pPr>
            <a:r>
              <a:rPr lang="en-US"/>
              <a:t>Company Logo</a:t>
            </a:r>
          </a:p>
        </p:txBody>
      </p:sp>
      <p:sp>
        <p:nvSpPr>
          <p:cNvPr id="9" name="15 Marcador de número de diapositiva"/>
          <p:cNvSpPr>
            <a:spLocks noGrp="1"/>
          </p:cNvSpPr>
          <p:nvPr>
            <p:ph type="sldNum" sz="quarter" idx="12"/>
          </p:nvPr>
        </p:nvSpPr>
        <p:spPr/>
        <p:txBody>
          <a:bodyPr/>
          <a:lstStyle>
            <a:lvl1pPr>
              <a:defRPr/>
            </a:lvl1pPr>
          </a:lstStyle>
          <a:p>
            <a:pPr>
              <a:defRPr/>
            </a:pPr>
            <a:fld id="{482D9010-2B58-4C8F-BD1C-C667FF5B8F98}"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lang="es-ES" smtClean="0"/>
              <a:t>Haga clic para modificar el estilo de título del patrón</a:t>
            </a:r>
            <a:endParaRPr lang="en-US"/>
          </a:p>
        </p:txBody>
      </p:sp>
      <p:sp>
        <p:nvSpPr>
          <p:cNvPr id="3" name="26 Marcador de fecha"/>
          <p:cNvSpPr>
            <a:spLocks noGrp="1"/>
          </p:cNvSpPr>
          <p:nvPr>
            <p:ph type="dt" sz="half" idx="10"/>
          </p:nvPr>
        </p:nvSpPr>
        <p:spPr/>
        <p:txBody>
          <a:bodyPr/>
          <a:lstStyle>
            <a:lvl1pPr>
              <a:defRPr/>
            </a:lvl1pPr>
          </a:lstStyle>
          <a:p>
            <a:pPr>
              <a:defRPr/>
            </a:pPr>
            <a:r>
              <a:rPr lang="en-US"/>
              <a:t>www.themegallery.com</a:t>
            </a:r>
          </a:p>
        </p:txBody>
      </p:sp>
      <p:sp>
        <p:nvSpPr>
          <p:cNvPr id="4" name="3 Marcador de pie de página"/>
          <p:cNvSpPr>
            <a:spLocks noGrp="1"/>
          </p:cNvSpPr>
          <p:nvPr>
            <p:ph type="ftr" sz="quarter" idx="11"/>
          </p:nvPr>
        </p:nvSpPr>
        <p:spPr/>
        <p:txBody>
          <a:bodyPr/>
          <a:lstStyle>
            <a:lvl1pPr>
              <a:defRPr/>
            </a:lvl1pPr>
          </a:lstStyle>
          <a:p>
            <a:pPr>
              <a:defRPr/>
            </a:pPr>
            <a:r>
              <a:rPr lang="en-US"/>
              <a:t>Company Logo</a:t>
            </a:r>
          </a:p>
        </p:txBody>
      </p:sp>
      <p:sp>
        <p:nvSpPr>
          <p:cNvPr id="5" name="15 Marcador de número de diapositiva"/>
          <p:cNvSpPr>
            <a:spLocks noGrp="1"/>
          </p:cNvSpPr>
          <p:nvPr>
            <p:ph type="sldNum" sz="quarter" idx="12"/>
          </p:nvPr>
        </p:nvSpPr>
        <p:spPr/>
        <p:txBody>
          <a:bodyPr/>
          <a:lstStyle>
            <a:lvl1pPr>
              <a:defRPr/>
            </a:lvl1pPr>
          </a:lstStyle>
          <a:p>
            <a:pPr>
              <a:defRPr/>
            </a:pPr>
            <a:fld id="{3B85C96C-4F1C-4AE8-8156-74CEFB2C46DC}"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26 Marcador de fecha"/>
          <p:cNvSpPr>
            <a:spLocks noGrp="1"/>
          </p:cNvSpPr>
          <p:nvPr>
            <p:ph type="dt" sz="half" idx="10"/>
          </p:nvPr>
        </p:nvSpPr>
        <p:spPr/>
        <p:txBody>
          <a:bodyPr/>
          <a:lstStyle>
            <a:lvl1pPr>
              <a:defRPr/>
            </a:lvl1pPr>
          </a:lstStyle>
          <a:p>
            <a:pPr>
              <a:defRPr/>
            </a:pPr>
            <a:r>
              <a:rPr lang="en-US"/>
              <a:t>www.themegallery.com</a:t>
            </a:r>
          </a:p>
        </p:txBody>
      </p:sp>
      <p:sp>
        <p:nvSpPr>
          <p:cNvPr id="3" name="3 Marcador de pie de página"/>
          <p:cNvSpPr>
            <a:spLocks noGrp="1"/>
          </p:cNvSpPr>
          <p:nvPr>
            <p:ph type="ftr" sz="quarter" idx="11"/>
          </p:nvPr>
        </p:nvSpPr>
        <p:spPr/>
        <p:txBody>
          <a:bodyPr/>
          <a:lstStyle>
            <a:lvl1pPr>
              <a:defRPr/>
            </a:lvl1pPr>
          </a:lstStyle>
          <a:p>
            <a:pPr>
              <a:defRPr/>
            </a:pPr>
            <a:r>
              <a:rPr lang="en-US"/>
              <a:t>Company Logo</a:t>
            </a:r>
          </a:p>
        </p:txBody>
      </p:sp>
      <p:sp>
        <p:nvSpPr>
          <p:cNvPr id="4" name="15 Marcador de número de diapositiva"/>
          <p:cNvSpPr>
            <a:spLocks noGrp="1"/>
          </p:cNvSpPr>
          <p:nvPr>
            <p:ph type="sldNum" sz="quarter" idx="12"/>
          </p:nvPr>
        </p:nvSpPr>
        <p:spPr/>
        <p:txBody>
          <a:bodyPr/>
          <a:lstStyle>
            <a:lvl1pPr>
              <a:defRPr/>
            </a:lvl1pPr>
          </a:lstStyle>
          <a:p>
            <a:pPr>
              <a:defRPr/>
            </a:pPr>
            <a:fld id="{652D727D-A778-40F3-9901-AFC83F4500BE}"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6 Marcador de fecha"/>
          <p:cNvSpPr>
            <a:spLocks noGrp="1"/>
          </p:cNvSpPr>
          <p:nvPr>
            <p:ph type="dt" sz="half" idx="10"/>
          </p:nvPr>
        </p:nvSpPr>
        <p:spPr/>
        <p:txBody>
          <a:bodyPr/>
          <a:lstStyle>
            <a:lvl1pPr>
              <a:defRPr/>
            </a:lvl1pPr>
          </a:lstStyle>
          <a:p>
            <a:pPr>
              <a:defRPr/>
            </a:pPr>
            <a:r>
              <a:rPr lang="en-US"/>
              <a:t>www.themegallery.com</a:t>
            </a:r>
          </a:p>
        </p:txBody>
      </p:sp>
      <p:sp>
        <p:nvSpPr>
          <p:cNvPr id="6" name="3 Marcador de pie de página"/>
          <p:cNvSpPr>
            <a:spLocks noGrp="1"/>
          </p:cNvSpPr>
          <p:nvPr>
            <p:ph type="ftr" sz="quarter" idx="11"/>
          </p:nvPr>
        </p:nvSpPr>
        <p:spPr/>
        <p:txBody>
          <a:bodyPr/>
          <a:lstStyle>
            <a:lvl1pPr>
              <a:defRPr/>
            </a:lvl1pPr>
          </a:lstStyle>
          <a:p>
            <a:pPr>
              <a:defRPr/>
            </a:pPr>
            <a:r>
              <a:rPr lang="en-US"/>
              <a:t>Company Logo</a:t>
            </a:r>
          </a:p>
        </p:txBody>
      </p:sp>
      <p:sp>
        <p:nvSpPr>
          <p:cNvPr id="7" name="15 Marcador de número de diapositiva"/>
          <p:cNvSpPr>
            <a:spLocks noGrp="1"/>
          </p:cNvSpPr>
          <p:nvPr>
            <p:ph type="sldNum" sz="quarter" idx="12"/>
          </p:nvPr>
        </p:nvSpPr>
        <p:spPr/>
        <p:txBody>
          <a:bodyPr/>
          <a:lstStyle>
            <a:lvl1pPr>
              <a:defRPr/>
            </a:lvl1pPr>
          </a:lstStyle>
          <a:p>
            <a:pPr>
              <a:defRPr/>
            </a:pPr>
            <a:fld id="{DFAB453C-19A4-4987-B150-C34D7C02A528}"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5" name="4 Rectángulo"/>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5 Rectángulo"/>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1 Título"/>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s-ES" smtClean="0"/>
              <a:t>Haga clic para modificar el estilo de título del patrón</a:t>
            </a:r>
            <a:endParaRPr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s-ES" noProof="0" smtClean="0"/>
              <a:t>Haga clic en el icono para agregar una imagen</a:t>
            </a:r>
            <a:endParaRPr lang="en-US" noProof="0" dirty="0"/>
          </a:p>
        </p:txBody>
      </p:sp>
      <p:sp>
        <p:nvSpPr>
          <p:cNvPr id="7" name="4 Marcador de fecha"/>
          <p:cNvSpPr>
            <a:spLocks noGrp="1"/>
          </p:cNvSpPr>
          <p:nvPr>
            <p:ph type="dt" sz="half" idx="10"/>
          </p:nvPr>
        </p:nvSpPr>
        <p:spPr/>
        <p:txBody>
          <a:bodyPr/>
          <a:lstStyle>
            <a:lvl1pPr>
              <a:defRPr/>
            </a:lvl1pPr>
            <a:extLst/>
          </a:lstStyle>
          <a:p>
            <a:pPr>
              <a:defRPr/>
            </a:pPr>
            <a:r>
              <a:rPr lang="en-US"/>
              <a:t>www.themegallery.com</a:t>
            </a:r>
          </a:p>
        </p:txBody>
      </p:sp>
      <p:sp>
        <p:nvSpPr>
          <p:cNvPr id="8" name="5 Marcador de pie de página"/>
          <p:cNvSpPr>
            <a:spLocks noGrp="1"/>
          </p:cNvSpPr>
          <p:nvPr>
            <p:ph type="ftr" sz="quarter" idx="11"/>
          </p:nvPr>
        </p:nvSpPr>
        <p:spPr/>
        <p:txBody>
          <a:bodyPr/>
          <a:lstStyle>
            <a:lvl1pPr>
              <a:defRPr/>
            </a:lvl1pPr>
            <a:extLst/>
          </a:lstStyle>
          <a:p>
            <a:pPr>
              <a:defRPr/>
            </a:pPr>
            <a:r>
              <a:rPr lang="en-US"/>
              <a:t>Company Logo</a:t>
            </a:r>
          </a:p>
        </p:txBody>
      </p:sp>
      <p:sp>
        <p:nvSpPr>
          <p:cNvPr id="9" name="6 Marcador de número de diapositiva"/>
          <p:cNvSpPr>
            <a:spLocks noGrp="1"/>
          </p:cNvSpPr>
          <p:nvPr>
            <p:ph type="sldNum" sz="quarter" idx="12"/>
          </p:nvPr>
        </p:nvSpPr>
        <p:spPr/>
        <p:txBody>
          <a:bodyPr/>
          <a:lstStyle>
            <a:lvl1pPr>
              <a:defRPr/>
            </a:lvl1pPr>
            <a:extLst/>
          </a:lstStyle>
          <a:p>
            <a:pPr>
              <a:defRPr/>
            </a:pPr>
            <a:fld id="{8F2AD594-67F7-4F71-9F72-FE252578C324}" type="slidenum">
              <a:rPr lang="en-US"/>
              <a:pPr>
                <a:defRPr/>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2 Marcador de título"/>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s-ES" smtClean="0"/>
              <a:t>Haga clic para modificar el estilo de título del patrón</a:t>
            </a:r>
            <a:endParaRPr lang="en-US"/>
          </a:p>
        </p:txBody>
      </p:sp>
      <p:sp>
        <p:nvSpPr>
          <p:cNvPr id="1030" name="30 Marcador de texto"/>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7" name="26 Marcador de fecha"/>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latin typeface="Arial" pitchFamily="34" charset="0"/>
                <a:cs typeface="+mn-cs"/>
              </a:defRPr>
            </a:lvl1pPr>
            <a:extLst/>
          </a:lstStyle>
          <a:p>
            <a:pPr>
              <a:defRPr/>
            </a:pPr>
            <a:r>
              <a:rPr lang="en-US"/>
              <a:t>www.themegallery.com</a:t>
            </a:r>
          </a:p>
        </p:txBody>
      </p:sp>
      <p:sp>
        <p:nvSpPr>
          <p:cNvPr id="4" name="3 Marcador de pie de página"/>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latin typeface="Arial" pitchFamily="34" charset="0"/>
                <a:cs typeface="+mn-cs"/>
              </a:defRPr>
            </a:lvl1pPr>
            <a:extLst/>
          </a:lstStyle>
          <a:p>
            <a:pPr>
              <a:defRPr/>
            </a:pPr>
            <a:r>
              <a:rPr lang="en-US"/>
              <a:t>Company Logo</a:t>
            </a:r>
          </a:p>
        </p:txBody>
      </p:sp>
      <p:sp>
        <p:nvSpPr>
          <p:cNvPr id="16" name="15 Marcador de número de diapositiva"/>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a:solidFill>
                  <a:schemeClr val="tx2"/>
                </a:solidFill>
                <a:latin typeface="Arial" pitchFamily="34" charset="0"/>
                <a:cs typeface="+mn-cs"/>
              </a:defRPr>
            </a:lvl1pPr>
            <a:extLst/>
          </a:lstStyle>
          <a:p>
            <a:pPr>
              <a:defRPr/>
            </a:pPr>
            <a:fld id="{233E445D-2A43-4DED-8E48-3820BEF907C6}"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797" r:id="rId1"/>
    <p:sldLayoutId id="2147483790" r:id="rId2"/>
    <p:sldLayoutId id="2147483798" r:id="rId3"/>
    <p:sldLayoutId id="2147483791" r:id="rId4"/>
    <p:sldLayoutId id="2147483792" r:id="rId5"/>
    <p:sldLayoutId id="2147483793" r:id="rId6"/>
    <p:sldLayoutId id="2147483794" r:id="rId7"/>
    <p:sldLayoutId id="2147483795" r:id="rId8"/>
    <p:sldLayoutId id="2147483799" r:id="rId9"/>
    <p:sldLayoutId id="2147483796" r:id="rId10"/>
    <p:sldLayoutId id="2147483800" r:id="rId11"/>
    <p:sldLayoutId id="2147483801" r:id="rId12"/>
  </p:sldLayoutIdLst>
  <p:hf sldNum="0" hdr="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com.ec/imgres?imgurl=http://www.aja.espol.edu.ec/Auspiciantes/fotos/1235610760logoEspol.JPG&amp;imgrefurl=http://www.aja.espol.edu.ec/cliente/Auspiciantes/Administrar.php&amp;usg=__x2teHa6gQLeX_MD28pUdpabXen8=&amp;h=177&amp;w=175&amp;sz=13&amp;hl=es&amp;start=19&amp;um=1&amp;tbnid=zgEiXSFTkylfJM:&amp;tbnh=101&amp;tbnw=100&amp;prev=/images?q=logo+espol&amp;ndsp=18&amp;hl=es&amp;rlz=1W1ADBF_es&amp;sa=N&amp;start=18&amp;um=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com.ec/imgres?imgurl=http://www.aja.espol.edu.ec/Auspiciantes/fotos/1235610760logoEspol.JPG&amp;imgrefurl=http://www.aja.espol.edu.ec/cliente/Auspiciantes/Administrar.php&amp;usg=__x2teHa6gQLeX_MD28pUdpabXen8=&amp;h=177&amp;w=175&amp;sz=13&amp;hl=es&amp;start=19&amp;um=1&amp;tbnid=zgEiXSFTkylfJM:&amp;tbnh=101&amp;tbnw=100&amp;prev=/images?q=logo+espol&amp;ndsp=18&amp;hl=es&amp;rlz=1W1ADBF_es&amp;sa=N&amp;start=18&amp;um=1"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928926" y="2982917"/>
            <a:ext cx="5676912" cy="1089025"/>
          </a:xfrm>
        </p:spPr>
        <p:txBody>
          <a:bodyPr/>
          <a:lstStyle/>
          <a:p>
            <a:pPr algn="just" eaLnBrk="1" fontAlgn="auto" hangingPunct="1">
              <a:spcAft>
                <a:spcPts val="0"/>
              </a:spcAft>
              <a:defRPr/>
            </a:pPr>
            <a:r>
              <a:rPr lang="es-ES" sz="1300" dirty="0">
                <a:solidFill>
                  <a:schemeClr val="bg1"/>
                </a:solidFill>
                <a:latin typeface="Arial" pitchFamily="34" charset="0"/>
                <a:cs typeface="Arial" pitchFamily="34" charset="0"/>
              </a:rPr>
              <a:t>“</a:t>
            </a:r>
            <a:r>
              <a:rPr lang="es-ES" sz="1400" dirty="0">
                <a:solidFill>
                  <a:schemeClr val="bg1"/>
                </a:solidFill>
                <a:latin typeface="Arial" pitchFamily="34" charset="0"/>
                <a:cs typeface="Arial" pitchFamily="34" charset="0"/>
              </a:rPr>
              <a:t>AUDITORÍA DEL RUBRO CUENTAS POR COBRAR-VENTAS DE UNA EMPRESA ENCARGADA DE ADMINISTRAR LAS ACTIVIDADES DE GENERACIÓN, DISTRIBUCIÓN Y COMERCIALIZACIÓN DE ENERGÍA ELÉCTRICA PARA EL ÁREA DE CONCESIÓN GUAYAQUIL POR EL PERÍODO DE 7 MESES TERMINADOS AL 31 DE JULIO DEL 2006”</a:t>
            </a:r>
            <a:endParaRPr lang="en-US" sz="1300" dirty="0">
              <a:solidFill>
                <a:schemeClr val="bg1"/>
              </a:solidFill>
              <a:latin typeface="Arial" pitchFamily="34" charset="0"/>
              <a:cs typeface="Arial" pitchFamily="34" charset="0"/>
            </a:endParaRPr>
          </a:p>
        </p:txBody>
      </p:sp>
      <p:sp>
        <p:nvSpPr>
          <p:cNvPr id="7171" name="Rectangle 3"/>
          <p:cNvSpPr>
            <a:spLocks noGrp="1" noChangeArrowheads="1"/>
          </p:cNvSpPr>
          <p:nvPr>
            <p:ph type="subTitle" idx="1"/>
          </p:nvPr>
        </p:nvSpPr>
        <p:spPr bwMode="gray">
          <a:xfrm>
            <a:off x="3714750" y="4484688"/>
            <a:ext cx="5046663" cy="1873250"/>
          </a:xfrm>
        </p:spPr>
        <p:txBody>
          <a:bodyPr/>
          <a:lstStyle/>
          <a:p>
            <a:pPr algn="ctr" eaLnBrk="1" hangingPunct="1">
              <a:lnSpc>
                <a:spcPct val="80000"/>
              </a:lnSpc>
            </a:pPr>
            <a:r>
              <a:rPr lang="es-ES" sz="1600" b="1" smtClean="0">
                <a:latin typeface="Times New Roman" pitchFamily="18" charset="0"/>
                <a:cs typeface="Times New Roman" pitchFamily="18" charset="0"/>
              </a:rPr>
              <a:t>PRESENTADO POR:</a:t>
            </a:r>
            <a:endParaRPr lang="es-ES" sz="1600" smtClean="0">
              <a:latin typeface="Times New Roman" pitchFamily="18" charset="0"/>
              <a:cs typeface="Times New Roman" pitchFamily="18" charset="0"/>
            </a:endParaRPr>
          </a:p>
          <a:p>
            <a:pPr algn="ctr" eaLnBrk="1" hangingPunct="1">
              <a:lnSpc>
                <a:spcPct val="80000"/>
              </a:lnSpc>
            </a:pPr>
            <a:r>
              <a:rPr lang="es-ES" sz="1600" smtClean="0">
                <a:latin typeface="Times New Roman" pitchFamily="18" charset="0"/>
                <a:cs typeface="Times New Roman" pitchFamily="18" charset="0"/>
              </a:rPr>
              <a:t>ANGÉLICA MARÍA GUIJARRO RIERA</a:t>
            </a:r>
          </a:p>
          <a:p>
            <a:pPr algn="ctr" eaLnBrk="1" hangingPunct="1">
              <a:lnSpc>
                <a:spcPct val="80000"/>
              </a:lnSpc>
            </a:pPr>
            <a:r>
              <a:rPr lang="es-ES" sz="1600" smtClean="0">
                <a:latin typeface="Times New Roman" pitchFamily="18" charset="0"/>
                <a:cs typeface="Times New Roman" pitchFamily="18" charset="0"/>
              </a:rPr>
              <a:t>AMALIA ALEXANDRA GUIJARRO RIERA</a:t>
            </a:r>
          </a:p>
          <a:p>
            <a:pPr algn="ctr" eaLnBrk="1" hangingPunct="1">
              <a:lnSpc>
                <a:spcPct val="80000"/>
              </a:lnSpc>
            </a:pPr>
            <a:endParaRPr lang="es-ES" sz="1600" b="1" smtClean="0">
              <a:latin typeface="Times New Roman" pitchFamily="18" charset="0"/>
              <a:cs typeface="Times New Roman" pitchFamily="18" charset="0"/>
            </a:endParaRPr>
          </a:p>
          <a:p>
            <a:pPr algn="ctr" eaLnBrk="1" hangingPunct="1">
              <a:lnSpc>
                <a:spcPct val="80000"/>
              </a:lnSpc>
            </a:pPr>
            <a:r>
              <a:rPr lang="es-ES" sz="1600" b="1" smtClean="0">
                <a:latin typeface="Times New Roman" pitchFamily="18" charset="0"/>
                <a:cs typeface="Times New Roman" pitchFamily="18" charset="0"/>
              </a:rPr>
              <a:t>           DIRECTOR: </a:t>
            </a:r>
            <a:r>
              <a:rPr lang="es-ES" sz="1600" smtClean="0">
                <a:latin typeface="Times New Roman" pitchFamily="18" charset="0"/>
                <a:cs typeface="Times New Roman" pitchFamily="18" charset="0"/>
              </a:rPr>
              <a:t>ING. ROBERTO MERCHÁN</a:t>
            </a:r>
          </a:p>
          <a:p>
            <a:pPr algn="ctr" eaLnBrk="1" hangingPunct="1">
              <a:lnSpc>
                <a:spcPct val="80000"/>
              </a:lnSpc>
            </a:pPr>
            <a:endParaRPr lang="es-ES" sz="1600" b="1" smtClean="0">
              <a:latin typeface="Times New Roman" pitchFamily="18" charset="0"/>
              <a:cs typeface="Times New Roman" pitchFamily="18" charset="0"/>
            </a:endParaRPr>
          </a:p>
          <a:p>
            <a:pPr algn="ctr" eaLnBrk="1" hangingPunct="1">
              <a:lnSpc>
                <a:spcPct val="80000"/>
              </a:lnSpc>
            </a:pPr>
            <a:r>
              <a:rPr lang="es-ES" sz="1600" b="1" smtClean="0">
                <a:latin typeface="Times New Roman" pitchFamily="18" charset="0"/>
                <a:cs typeface="Times New Roman" pitchFamily="18" charset="0"/>
              </a:rPr>
              <a:t>GUAYAQUIL – ECUADOR</a:t>
            </a:r>
          </a:p>
          <a:p>
            <a:pPr algn="ctr" eaLnBrk="1" hangingPunct="1">
              <a:lnSpc>
                <a:spcPct val="80000"/>
              </a:lnSpc>
            </a:pPr>
            <a:r>
              <a:rPr lang="es-ES" sz="1600" b="1" smtClean="0">
                <a:latin typeface="Times New Roman" pitchFamily="18" charset="0"/>
                <a:cs typeface="Times New Roman" pitchFamily="18" charset="0"/>
              </a:rPr>
              <a:t>AÑO 2009</a:t>
            </a:r>
            <a:endParaRPr lang="en-US" sz="1600" b="1" smtClean="0">
              <a:latin typeface="Times New Roman" pitchFamily="18" charset="0"/>
              <a:cs typeface="Times New Roman" pitchFamily="18" charset="0"/>
            </a:endParaRPr>
          </a:p>
        </p:txBody>
      </p:sp>
      <p:sp>
        <p:nvSpPr>
          <p:cNvPr id="7172" name="Rectangle 4"/>
          <p:cNvSpPr>
            <a:spLocks noChangeArrowheads="1"/>
          </p:cNvSpPr>
          <p:nvPr/>
        </p:nvSpPr>
        <p:spPr bwMode="auto">
          <a:xfrm>
            <a:off x="2500313" y="357188"/>
            <a:ext cx="6546850" cy="915987"/>
          </a:xfrm>
          <a:prstGeom prst="rect">
            <a:avLst/>
          </a:prstGeom>
          <a:noFill/>
          <a:ln w="9525">
            <a:noFill/>
            <a:miter lim="800000"/>
            <a:headEnd/>
            <a:tailEnd/>
          </a:ln>
        </p:spPr>
        <p:txBody>
          <a:bodyPr wrap="none" anchor="ctr">
            <a:spAutoFit/>
          </a:bodyPr>
          <a:lstStyle/>
          <a:p>
            <a:pPr algn="ctr">
              <a:tabLst>
                <a:tab pos="765175" algn="l"/>
                <a:tab pos="1052513" algn="l"/>
                <a:tab pos="3200400" algn="ctr"/>
              </a:tabLst>
            </a:pPr>
            <a:r>
              <a:rPr lang="es-ES" sz="1800" b="0">
                <a:solidFill>
                  <a:schemeClr val="bg1"/>
                </a:solidFill>
              </a:rPr>
              <a:t>             </a:t>
            </a:r>
            <a:r>
              <a:rPr lang="es-ES" sz="1800">
                <a:solidFill>
                  <a:schemeClr val="bg1"/>
                </a:solidFill>
              </a:rPr>
              <a:t>ESCUELA SUPERIOR POLITÉCNICA DEL LITORAL</a:t>
            </a:r>
            <a:endParaRPr lang="es-ES" sz="1800" b="0">
              <a:solidFill>
                <a:schemeClr val="bg1"/>
              </a:solidFill>
            </a:endParaRPr>
          </a:p>
          <a:p>
            <a:pPr algn="ctr">
              <a:tabLst>
                <a:tab pos="765175" algn="l"/>
                <a:tab pos="1052513" algn="l"/>
                <a:tab pos="3200400" algn="ctr"/>
              </a:tabLst>
            </a:pPr>
            <a:r>
              <a:rPr lang="es-ES" sz="1800" b="0">
                <a:solidFill>
                  <a:schemeClr val="bg1"/>
                </a:solidFill>
              </a:rPr>
              <a:t>INSTITUTO DE CIENCIAS MATEMÁTICAS</a:t>
            </a:r>
          </a:p>
          <a:p>
            <a:pPr algn="ctr">
              <a:tabLst>
                <a:tab pos="765175" algn="l"/>
                <a:tab pos="1052513" algn="l"/>
                <a:tab pos="3200400" algn="ctr"/>
              </a:tabLst>
            </a:pPr>
            <a:r>
              <a:rPr lang="es-ES" sz="1800" b="0">
                <a:solidFill>
                  <a:schemeClr val="bg1"/>
                </a:solidFill>
              </a:rPr>
              <a:t>INGENIERÍA EN AUDITORÍA Y CONTROL DE GESTIÓN</a:t>
            </a:r>
          </a:p>
        </p:txBody>
      </p:sp>
      <p:sp>
        <p:nvSpPr>
          <p:cNvPr id="7173" name="Rectangle 5"/>
          <p:cNvSpPr>
            <a:spLocks noChangeArrowheads="1"/>
          </p:cNvSpPr>
          <p:nvPr/>
        </p:nvSpPr>
        <p:spPr bwMode="auto">
          <a:xfrm>
            <a:off x="2928938" y="1662113"/>
            <a:ext cx="5743575" cy="877887"/>
          </a:xfrm>
          <a:prstGeom prst="rect">
            <a:avLst/>
          </a:prstGeom>
          <a:noFill/>
          <a:ln w="9525">
            <a:noFill/>
            <a:miter lim="800000"/>
            <a:headEnd/>
            <a:tailEnd/>
          </a:ln>
        </p:spPr>
        <p:txBody>
          <a:bodyPr anchor="ctr">
            <a:spAutoFit/>
          </a:bodyPr>
          <a:lstStyle/>
          <a:p>
            <a:pPr algn="ctr"/>
            <a:r>
              <a:rPr lang="es-ES" sz="1700">
                <a:solidFill>
                  <a:schemeClr val="bg1"/>
                </a:solidFill>
              </a:rPr>
              <a:t>TESINA DE GRADO</a:t>
            </a:r>
            <a:endParaRPr lang="es-ES" sz="1700" b="0">
              <a:solidFill>
                <a:schemeClr val="bg1"/>
              </a:solidFill>
            </a:endParaRPr>
          </a:p>
          <a:p>
            <a:pPr algn="ctr"/>
            <a:r>
              <a:rPr lang="es-ES" sz="1700">
                <a:solidFill>
                  <a:schemeClr val="bg1"/>
                </a:solidFill>
              </a:rPr>
              <a:t>PREVIO A LA OBTENCIÓN DEL TÍTULO DE:</a:t>
            </a:r>
            <a:endParaRPr lang="es-ES" sz="1700" b="0">
              <a:solidFill>
                <a:schemeClr val="bg1"/>
              </a:solidFill>
            </a:endParaRPr>
          </a:p>
          <a:p>
            <a:pPr algn="ctr"/>
            <a:r>
              <a:rPr lang="es-ES" sz="1700" b="0">
                <a:solidFill>
                  <a:schemeClr val="bg1"/>
                </a:solidFill>
              </a:rPr>
              <a:t>AUDITOR  - CONTADOR PÚBLICO AUTORIZADO</a:t>
            </a:r>
          </a:p>
        </p:txBody>
      </p:sp>
      <p:pic>
        <p:nvPicPr>
          <p:cNvPr id="2055" name="Picture 7" descr="http://tbn2.google.com/images?q=tbn:zgEiXSFTkylfJM:http://www.aja.espol.edu.ec/Auspiciantes/fotos/1235610760logoEspol.JPG">
            <a:hlinkClick r:id="rId2"/>
          </p:cNvPr>
          <p:cNvPicPr>
            <a:picLocks noChangeAspect="1" noChangeArrowheads="1"/>
          </p:cNvPicPr>
          <p:nvPr/>
        </p:nvPicPr>
        <p:blipFill>
          <a:blip r:embed="rId3" cstate="print"/>
          <a:srcRect/>
          <a:stretch>
            <a:fillRect/>
          </a:stretch>
        </p:blipFill>
        <p:spPr bwMode="auto">
          <a:xfrm>
            <a:off x="214282" y="642918"/>
            <a:ext cx="2286016" cy="242889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2" y="431783"/>
            <a:ext cx="8561417" cy="639763"/>
          </a:xfrm>
        </p:spPr>
        <p:txBody>
          <a:bodyPr>
            <a:normAutofit fontScale="90000"/>
          </a:bodyPr>
          <a:lstStyle/>
          <a:p>
            <a:pPr marL="609600" indent="-609600" algn="ctr" eaLnBrk="1" fontAlgn="auto" hangingPunct="1">
              <a:spcAft>
                <a:spcPts val="0"/>
              </a:spcAft>
              <a:defRPr/>
            </a:pPr>
            <a:r>
              <a:rPr lang="es-ES" sz="2800" dirty="0">
                <a:solidFill>
                  <a:schemeClr val="accent2">
                    <a:lumMod val="75000"/>
                  </a:schemeClr>
                </a:solidFill>
              </a:rPr>
              <a:t>NORMAS ECUATORIANAS DE AUDITORÍA</a:t>
            </a:r>
            <a:br>
              <a:rPr lang="es-ES" sz="2800" dirty="0">
                <a:solidFill>
                  <a:schemeClr val="accent2">
                    <a:lumMod val="75000"/>
                  </a:schemeClr>
                </a:solidFill>
              </a:rPr>
            </a:br>
            <a:endParaRPr lang="en-US" sz="2800" dirty="0">
              <a:solidFill>
                <a:schemeClr val="accent2">
                  <a:lumMod val="75000"/>
                </a:schemeClr>
              </a:solidFill>
            </a:endParaRPr>
          </a:p>
        </p:txBody>
      </p:sp>
      <p:sp>
        <p:nvSpPr>
          <p:cNvPr id="16387"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es-ES" sz="1800" b="0"/>
          </a:p>
        </p:txBody>
      </p:sp>
      <p:sp>
        <p:nvSpPr>
          <p:cNvPr id="102404" name="AutoShape 4"/>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a:defRPr/>
            </a:pPr>
            <a:endParaRPr lang="en-US">
              <a:latin typeface="Arial" pitchFamily="34" charset="0"/>
              <a:cs typeface="+mn-cs"/>
            </a:endParaRPr>
          </a:p>
        </p:txBody>
      </p:sp>
      <p:sp>
        <p:nvSpPr>
          <p:cNvPr id="102405" name="AutoShape 5"/>
          <p:cNvSpPr>
            <a:spLocks noChangeArrowheads="1"/>
          </p:cNvSpPr>
          <p:nvPr/>
        </p:nvSpPr>
        <p:spPr bwMode="ltGray">
          <a:xfrm rot="5400000" flipH="1">
            <a:off x="-2016918"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36000"/>
                </a:schemeClr>
              </a:gs>
              <a:gs pos="100000">
                <a:schemeClr val="hlink">
                  <a:gamma/>
                  <a:tint val="33725"/>
                  <a:invGamma/>
                </a:schemeClr>
              </a:gs>
            </a:gsLst>
            <a:lin ang="5400000" scaled="1"/>
          </a:gradFill>
          <a:ln w="0" algn="ctr">
            <a:noFill/>
            <a:miter lim="800000"/>
            <a:headEnd/>
            <a:tailEnd/>
          </a:ln>
          <a:effectLst/>
        </p:spPr>
        <p:txBody>
          <a:bodyPr wrap="none" anchor="ctr"/>
          <a:lstStyle/>
          <a:p>
            <a:pPr>
              <a:defRPr/>
            </a:pPr>
            <a:endParaRPr lang="en-US">
              <a:latin typeface="Arial" pitchFamily="34" charset="0"/>
              <a:cs typeface="+mn-cs"/>
            </a:endParaRPr>
          </a:p>
        </p:txBody>
      </p:sp>
      <p:sp>
        <p:nvSpPr>
          <p:cNvPr id="16390" name="AutoShape 6"/>
          <p:cNvSpPr>
            <a:spLocks noChangeArrowheads="1"/>
          </p:cNvSpPr>
          <p:nvPr/>
        </p:nvSpPr>
        <p:spPr bwMode="gray">
          <a:xfrm>
            <a:off x="1822450" y="5099050"/>
            <a:ext cx="6249988" cy="508000"/>
          </a:xfrm>
          <a:prstGeom prst="roundRect">
            <a:avLst>
              <a:gd name="adj" fmla="val 50000"/>
            </a:avLst>
          </a:prstGeom>
          <a:noFill/>
          <a:ln w="28575" algn="ctr">
            <a:solidFill>
              <a:schemeClr val="bg2"/>
            </a:solidFill>
            <a:round/>
            <a:headEnd/>
            <a:tailEnd/>
          </a:ln>
        </p:spPr>
        <p:txBody>
          <a:bodyPr wrap="none" anchor="ctr"/>
          <a:lstStyle/>
          <a:p>
            <a:pPr marL="342900" indent="-342900" eaLnBrk="0" hangingPunct="0"/>
            <a:r>
              <a:rPr lang="es-ES" sz="1600"/>
              <a:t>NEA 10: EVALUACIÓN DE RIESGO Y CONTROL INTERNO</a:t>
            </a:r>
            <a:r>
              <a:rPr lang="es-ES" sz="1600" b="0"/>
              <a:t> </a:t>
            </a:r>
            <a:endParaRPr lang="en-US" sz="1600" b="0"/>
          </a:p>
        </p:txBody>
      </p:sp>
      <p:sp>
        <p:nvSpPr>
          <p:cNvPr id="16391" name="AutoShape 7"/>
          <p:cNvSpPr>
            <a:spLocks noChangeArrowheads="1"/>
          </p:cNvSpPr>
          <p:nvPr/>
        </p:nvSpPr>
        <p:spPr bwMode="gray">
          <a:xfrm>
            <a:off x="2317750" y="4271963"/>
            <a:ext cx="5567363" cy="508000"/>
          </a:xfrm>
          <a:prstGeom prst="roundRect">
            <a:avLst>
              <a:gd name="adj" fmla="val 50000"/>
            </a:avLst>
          </a:prstGeom>
          <a:noFill/>
          <a:ln w="28575" algn="ctr">
            <a:solidFill>
              <a:schemeClr val="bg2"/>
            </a:solidFill>
            <a:round/>
            <a:headEnd/>
            <a:tailEnd/>
          </a:ln>
        </p:spPr>
        <p:txBody>
          <a:bodyPr wrap="none" anchor="ctr"/>
          <a:lstStyle/>
          <a:p>
            <a:pPr marL="342900" indent="-342900" eaLnBrk="0" hangingPunct="0"/>
            <a:r>
              <a:rPr lang="es-ES_tradnl" sz="1800"/>
              <a:t>NEA 8:    CONOCIMIENTO DE NEGOCIO</a:t>
            </a:r>
            <a:endParaRPr lang="en-US" sz="1800"/>
          </a:p>
        </p:txBody>
      </p:sp>
      <p:sp>
        <p:nvSpPr>
          <p:cNvPr id="16392" name="AutoShape 8"/>
          <p:cNvSpPr>
            <a:spLocks noChangeArrowheads="1"/>
          </p:cNvSpPr>
          <p:nvPr/>
        </p:nvSpPr>
        <p:spPr bwMode="gray">
          <a:xfrm>
            <a:off x="2438400" y="3459163"/>
            <a:ext cx="4797425" cy="508000"/>
          </a:xfrm>
          <a:prstGeom prst="roundRect">
            <a:avLst>
              <a:gd name="adj" fmla="val 50000"/>
            </a:avLst>
          </a:prstGeom>
          <a:noFill/>
          <a:ln w="28575" algn="ctr">
            <a:solidFill>
              <a:schemeClr val="bg2"/>
            </a:solidFill>
            <a:round/>
            <a:headEnd/>
            <a:tailEnd/>
          </a:ln>
        </p:spPr>
        <p:txBody>
          <a:bodyPr wrap="none" anchor="ctr"/>
          <a:lstStyle/>
          <a:p>
            <a:pPr marL="342900" indent="-342900" eaLnBrk="0" hangingPunct="0"/>
            <a:r>
              <a:rPr lang="es-ES" sz="1800" b="0"/>
              <a:t> </a:t>
            </a:r>
            <a:r>
              <a:rPr lang="es-ES_tradnl" sz="1800" b="0"/>
              <a:t> </a:t>
            </a:r>
            <a:r>
              <a:rPr lang="es-ES_tradnl" sz="1800"/>
              <a:t>NEA 7:     PLANIFICACIÓN</a:t>
            </a:r>
            <a:r>
              <a:rPr lang="es-ES_tradnl" sz="1800" b="0"/>
              <a:t> </a:t>
            </a:r>
            <a:endParaRPr lang="en-US" sz="1800" b="0"/>
          </a:p>
        </p:txBody>
      </p:sp>
      <p:sp>
        <p:nvSpPr>
          <p:cNvPr id="16393" name="AutoShape 9"/>
          <p:cNvSpPr>
            <a:spLocks noChangeArrowheads="1"/>
          </p:cNvSpPr>
          <p:nvPr/>
        </p:nvSpPr>
        <p:spPr bwMode="gray">
          <a:xfrm>
            <a:off x="2286000" y="2590800"/>
            <a:ext cx="4518025" cy="508000"/>
          </a:xfrm>
          <a:prstGeom prst="roundRect">
            <a:avLst>
              <a:gd name="adj" fmla="val 50000"/>
            </a:avLst>
          </a:prstGeom>
          <a:noFill/>
          <a:ln w="28575" algn="ctr">
            <a:solidFill>
              <a:schemeClr val="bg2"/>
            </a:solidFill>
            <a:round/>
            <a:headEnd/>
            <a:tailEnd/>
          </a:ln>
        </p:spPr>
        <p:txBody>
          <a:bodyPr wrap="none" anchor="ctr"/>
          <a:lstStyle/>
          <a:p>
            <a:pPr marL="342900" indent="-342900" eaLnBrk="0" hangingPunct="0"/>
            <a:r>
              <a:rPr lang="es-EC" sz="1800" b="0"/>
              <a:t> </a:t>
            </a:r>
            <a:r>
              <a:rPr lang="es-ES_tradnl" sz="1800"/>
              <a:t>NEA 5:     FRAUDE Y ERROR</a:t>
            </a:r>
            <a:r>
              <a:rPr lang="es-ES_tradnl" sz="1800" b="0"/>
              <a:t> </a:t>
            </a:r>
            <a:endParaRPr lang="en-US" sz="1800" b="0"/>
          </a:p>
        </p:txBody>
      </p:sp>
      <p:sp>
        <p:nvSpPr>
          <p:cNvPr id="16394" name="AutoShape 10"/>
          <p:cNvSpPr>
            <a:spLocks noChangeArrowheads="1"/>
          </p:cNvSpPr>
          <p:nvPr/>
        </p:nvSpPr>
        <p:spPr bwMode="gray">
          <a:xfrm>
            <a:off x="1765300" y="1820863"/>
            <a:ext cx="4419600" cy="508000"/>
          </a:xfrm>
          <a:prstGeom prst="roundRect">
            <a:avLst>
              <a:gd name="adj" fmla="val 50000"/>
            </a:avLst>
          </a:prstGeom>
          <a:noFill/>
          <a:ln w="28575" algn="ctr">
            <a:solidFill>
              <a:schemeClr val="bg2"/>
            </a:solidFill>
            <a:round/>
            <a:headEnd/>
            <a:tailEnd/>
          </a:ln>
        </p:spPr>
        <p:txBody>
          <a:bodyPr wrap="none" anchor="ctr"/>
          <a:lstStyle/>
          <a:p>
            <a:pPr marL="342900" indent="-342900" eaLnBrk="0" hangingPunct="0"/>
            <a:r>
              <a:rPr lang="es-ES_tradnl" sz="1800" b="0"/>
              <a:t> </a:t>
            </a:r>
            <a:r>
              <a:rPr lang="es-ES_tradnl" sz="1800"/>
              <a:t>NEA 4:   DOCUMENTACIÓN</a:t>
            </a:r>
            <a:endParaRPr lang="en-US" sz="1800"/>
          </a:p>
        </p:txBody>
      </p:sp>
      <p:grpSp>
        <p:nvGrpSpPr>
          <p:cNvPr id="16395" name="Group 11"/>
          <p:cNvGrpSpPr>
            <a:grpSpLocks/>
          </p:cNvGrpSpPr>
          <p:nvPr/>
        </p:nvGrpSpPr>
        <p:grpSpPr bwMode="auto">
          <a:xfrm>
            <a:off x="1447800" y="1909763"/>
            <a:ext cx="381000" cy="381000"/>
            <a:chOff x="2078" y="1680"/>
            <a:chExt cx="1615" cy="1615"/>
          </a:xfrm>
        </p:grpSpPr>
        <p:sp>
          <p:nvSpPr>
            <p:cNvPr id="16424" name="Oval 1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16425" name="Oval 1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02414" name="Oval 14"/>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16427" name="Oval 15"/>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102416" name="Oval 16"/>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16429" name="Oval 17"/>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nvGrpSpPr>
          <p:cNvPr id="16396" name="Group 18"/>
          <p:cNvGrpSpPr>
            <a:grpSpLocks/>
          </p:cNvGrpSpPr>
          <p:nvPr/>
        </p:nvGrpSpPr>
        <p:grpSpPr bwMode="auto">
          <a:xfrm>
            <a:off x="1981200" y="2697163"/>
            <a:ext cx="381000" cy="381000"/>
            <a:chOff x="2078" y="1680"/>
            <a:chExt cx="1615" cy="1615"/>
          </a:xfrm>
        </p:grpSpPr>
        <p:sp>
          <p:nvSpPr>
            <p:cNvPr id="16418"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16419"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02421" name="Oval 21"/>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16421" name="Oval 22"/>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p:spPr>
          <p:txBody>
            <a:bodyPr wrap="none" anchor="ctr">
              <a:spAutoFit/>
            </a:bodyPr>
            <a:lstStyle/>
            <a:p>
              <a:endParaRPr lang="en-US"/>
            </a:p>
          </p:txBody>
        </p:sp>
        <p:sp>
          <p:nvSpPr>
            <p:cNvPr id="102423" name="Oval 23"/>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16423" name="Oval 24"/>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p:spPr>
          <p:txBody>
            <a:bodyPr anchor="ctr">
              <a:spAutoFit/>
            </a:bodyPr>
            <a:lstStyle/>
            <a:p>
              <a:endParaRPr lang="en-US"/>
            </a:p>
          </p:txBody>
        </p:sp>
      </p:grpSp>
      <p:grpSp>
        <p:nvGrpSpPr>
          <p:cNvPr id="16397" name="Group 25"/>
          <p:cNvGrpSpPr>
            <a:grpSpLocks/>
          </p:cNvGrpSpPr>
          <p:nvPr/>
        </p:nvGrpSpPr>
        <p:grpSpPr bwMode="auto">
          <a:xfrm>
            <a:off x="2133600" y="3535363"/>
            <a:ext cx="381000" cy="381000"/>
            <a:chOff x="2078" y="1680"/>
            <a:chExt cx="1615" cy="1615"/>
          </a:xfrm>
        </p:grpSpPr>
        <p:sp>
          <p:nvSpPr>
            <p:cNvPr id="16412" name="Oval 2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16413" name="Oval 2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02428" name="Oval 28"/>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16415" name="Oval 29"/>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endParaRPr lang="en-US"/>
            </a:p>
          </p:txBody>
        </p:sp>
        <p:sp>
          <p:nvSpPr>
            <p:cNvPr id="102430" name="Oval 30"/>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16417" name="Oval 31"/>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endParaRPr lang="en-US"/>
            </a:p>
          </p:txBody>
        </p:sp>
      </p:grpSp>
      <p:grpSp>
        <p:nvGrpSpPr>
          <p:cNvPr id="16398" name="Group 32"/>
          <p:cNvGrpSpPr>
            <a:grpSpLocks/>
          </p:cNvGrpSpPr>
          <p:nvPr/>
        </p:nvGrpSpPr>
        <p:grpSpPr bwMode="auto">
          <a:xfrm>
            <a:off x="1981200" y="4373563"/>
            <a:ext cx="381000" cy="381000"/>
            <a:chOff x="2078" y="1680"/>
            <a:chExt cx="1615" cy="1615"/>
          </a:xfrm>
        </p:grpSpPr>
        <p:sp>
          <p:nvSpPr>
            <p:cNvPr id="16406" name="Oval 3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16407" name="Oval 3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02435" name="Oval 35"/>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16409" name="Oval 36"/>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endParaRPr lang="en-US"/>
            </a:p>
          </p:txBody>
        </p:sp>
        <p:sp>
          <p:nvSpPr>
            <p:cNvPr id="102437" name="Oval 37"/>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16411" name="Oval 38"/>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p:spPr>
          <p:txBody>
            <a:bodyPr anchor="ctr">
              <a:spAutoFit/>
            </a:bodyPr>
            <a:lstStyle/>
            <a:p>
              <a:endParaRPr lang="en-US"/>
            </a:p>
          </p:txBody>
        </p:sp>
      </p:grpSp>
      <p:grpSp>
        <p:nvGrpSpPr>
          <p:cNvPr id="16399" name="Group 39"/>
          <p:cNvGrpSpPr>
            <a:grpSpLocks/>
          </p:cNvGrpSpPr>
          <p:nvPr/>
        </p:nvGrpSpPr>
        <p:grpSpPr bwMode="auto">
          <a:xfrm>
            <a:off x="1524000" y="5148263"/>
            <a:ext cx="355600" cy="381000"/>
            <a:chOff x="2078" y="1680"/>
            <a:chExt cx="1615" cy="1615"/>
          </a:xfrm>
        </p:grpSpPr>
        <p:sp>
          <p:nvSpPr>
            <p:cNvPr id="16400" name="Oval 4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16401" name="Oval 4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02442" name="Oval 42"/>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16403" name="Oval 43"/>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endParaRPr lang="en-US"/>
            </a:p>
          </p:txBody>
        </p:sp>
        <p:sp>
          <p:nvSpPr>
            <p:cNvPr id="102444" name="Oval 44"/>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16405" name="Oval 45"/>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p:spPr>
          <p:txBody>
            <a:bodyPr anchor="ctr">
              <a:spAutoFit/>
            </a:bodyP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2" y="571480"/>
            <a:ext cx="8667750" cy="639763"/>
          </a:xfrm>
        </p:spPr>
        <p:txBody>
          <a:bodyPr>
            <a:normAutofit fontScale="90000"/>
          </a:bodyPr>
          <a:lstStyle/>
          <a:p>
            <a:pPr marL="609600" indent="-609600" algn="ctr" eaLnBrk="1" fontAlgn="auto" hangingPunct="1">
              <a:spcAft>
                <a:spcPts val="0"/>
              </a:spcAft>
              <a:defRPr/>
            </a:pPr>
            <a:r>
              <a:rPr lang="es-ES" sz="2800" dirty="0">
                <a:solidFill>
                  <a:schemeClr val="accent2">
                    <a:lumMod val="75000"/>
                  </a:schemeClr>
                </a:solidFill>
              </a:rPr>
              <a:t>NORMAS ECUATORIANAS DE AUDITORÍA</a:t>
            </a:r>
            <a:br>
              <a:rPr lang="es-ES" sz="2800" dirty="0">
                <a:solidFill>
                  <a:schemeClr val="accent2">
                    <a:lumMod val="75000"/>
                  </a:schemeClr>
                </a:solidFill>
              </a:rPr>
            </a:br>
            <a:endParaRPr lang="en-US" sz="2800" dirty="0">
              <a:solidFill>
                <a:schemeClr val="accent2">
                  <a:lumMod val="75000"/>
                </a:schemeClr>
              </a:solidFill>
            </a:endParaRPr>
          </a:p>
        </p:txBody>
      </p:sp>
      <p:sp>
        <p:nvSpPr>
          <p:cNvPr id="17411"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es-ES" sz="1800" b="0"/>
          </a:p>
        </p:txBody>
      </p:sp>
      <p:sp>
        <p:nvSpPr>
          <p:cNvPr id="106500" name="AutoShape 4"/>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a:defRPr/>
            </a:pPr>
            <a:endParaRPr lang="en-US">
              <a:latin typeface="Arial" pitchFamily="34" charset="0"/>
              <a:cs typeface="+mn-cs"/>
            </a:endParaRPr>
          </a:p>
        </p:txBody>
      </p:sp>
      <p:sp>
        <p:nvSpPr>
          <p:cNvPr id="106501" name="AutoShape 5"/>
          <p:cNvSpPr>
            <a:spLocks noChangeArrowheads="1"/>
          </p:cNvSpPr>
          <p:nvPr/>
        </p:nvSpPr>
        <p:spPr bwMode="ltGray">
          <a:xfrm rot="5400000" flipH="1">
            <a:off x="-2016918"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36000"/>
                </a:schemeClr>
              </a:gs>
              <a:gs pos="100000">
                <a:schemeClr val="hlink">
                  <a:gamma/>
                  <a:tint val="33725"/>
                  <a:invGamma/>
                </a:schemeClr>
              </a:gs>
            </a:gsLst>
            <a:lin ang="5400000" scaled="1"/>
          </a:gradFill>
          <a:ln w="0" algn="ctr">
            <a:noFill/>
            <a:miter lim="800000"/>
            <a:headEnd/>
            <a:tailEnd/>
          </a:ln>
          <a:effectLst/>
        </p:spPr>
        <p:txBody>
          <a:bodyPr wrap="none" anchor="ctr"/>
          <a:lstStyle/>
          <a:p>
            <a:pPr>
              <a:defRPr/>
            </a:pPr>
            <a:endParaRPr lang="en-US">
              <a:latin typeface="Arial" pitchFamily="34" charset="0"/>
              <a:cs typeface="+mn-cs"/>
            </a:endParaRPr>
          </a:p>
        </p:txBody>
      </p:sp>
      <p:sp>
        <p:nvSpPr>
          <p:cNvPr id="17414" name="AutoShape 9"/>
          <p:cNvSpPr>
            <a:spLocks noChangeArrowheads="1"/>
          </p:cNvSpPr>
          <p:nvPr/>
        </p:nvSpPr>
        <p:spPr bwMode="gray">
          <a:xfrm>
            <a:off x="2411413" y="4149725"/>
            <a:ext cx="4518025" cy="508000"/>
          </a:xfrm>
          <a:prstGeom prst="roundRect">
            <a:avLst>
              <a:gd name="adj" fmla="val 50000"/>
            </a:avLst>
          </a:prstGeom>
          <a:noFill/>
          <a:ln w="28575" algn="ctr">
            <a:solidFill>
              <a:schemeClr val="bg2"/>
            </a:solidFill>
            <a:round/>
            <a:headEnd/>
            <a:tailEnd/>
          </a:ln>
        </p:spPr>
        <p:txBody>
          <a:bodyPr wrap="none" anchor="ctr"/>
          <a:lstStyle/>
          <a:p>
            <a:pPr marL="342900" indent="-342900" eaLnBrk="0" hangingPunct="0"/>
            <a:endParaRPr lang="es-EC" sz="1800" b="0"/>
          </a:p>
          <a:p>
            <a:pPr marL="342900" indent="-342900" eaLnBrk="0" hangingPunct="0"/>
            <a:r>
              <a:rPr lang="es-EC" sz="1800" b="0"/>
              <a:t> </a:t>
            </a:r>
            <a:r>
              <a:rPr lang="es-EC" sz="1800"/>
              <a:t>NEA 16:   MUESTREO DE AUDITORÍA</a:t>
            </a:r>
            <a:endParaRPr lang="en-US" sz="1800"/>
          </a:p>
          <a:p>
            <a:pPr marL="342900" indent="-342900" eaLnBrk="0" hangingPunct="0"/>
            <a:endParaRPr lang="en-US" sz="1800" b="0"/>
          </a:p>
        </p:txBody>
      </p:sp>
      <p:sp>
        <p:nvSpPr>
          <p:cNvPr id="17415" name="AutoShape 10"/>
          <p:cNvSpPr>
            <a:spLocks noChangeArrowheads="1"/>
          </p:cNvSpPr>
          <p:nvPr/>
        </p:nvSpPr>
        <p:spPr bwMode="gray">
          <a:xfrm>
            <a:off x="2411413" y="3068638"/>
            <a:ext cx="5614987" cy="508000"/>
          </a:xfrm>
          <a:prstGeom prst="roundRect">
            <a:avLst>
              <a:gd name="adj" fmla="val 50000"/>
            </a:avLst>
          </a:prstGeom>
          <a:noFill/>
          <a:ln w="28575" algn="ctr">
            <a:solidFill>
              <a:schemeClr val="bg2"/>
            </a:solidFill>
            <a:round/>
            <a:headEnd/>
            <a:tailEnd/>
          </a:ln>
        </p:spPr>
        <p:txBody>
          <a:bodyPr wrap="none" anchor="ctr"/>
          <a:lstStyle/>
          <a:p>
            <a:pPr marL="342900" indent="-342900" eaLnBrk="0" hangingPunct="0"/>
            <a:r>
              <a:rPr lang="es-EC" sz="1800" b="0"/>
              <a:t> </a:t>
            </a:r>
            <a:endParaRPr lang="en-US" sz="1800"/>
          </a:p>
        </p:txBody>
      </p:sp>
      <p:grpSp>
        <p:nvGrpSpPr>
          <p:cNvPr id="17416" name="Group 11"/>
          <p:cNvGrpSpPr>
            <a:grpSpLocks/>
          </p:cNvGrpSpPr>
          <p:nvPr/>
        </p:nvGrpSpPr>
        <p:grpSpPr bwMode="auto">
          <a:xfrm>
            <a:off x="2051050" y="3141663"/>
            <a:ext cx="381000" cy="381000"/>
            <a:chOff x="2078" y="1680"/>
            <a:chExt cx="1615" cy="1615"/>
          </a:xfrm>
        </p:grpSpPr>
        <p:sp>
          <p:nvSpPr>
            <p:cNvPr id="17425" name="Oval 1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17426" name="Oval 1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06510" name="Oval 14"/>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17428" name="Oval 15"/>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106512" name="Oval 16"/>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17430" name="Oval 17"/>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nvGrpSpPr>
          <p:cNvPr id="17417" name="Group 18"/>
          <p:cNvGrpSpPr>
            <a:grpSpLocks/>
          </p:cNvGrpSpPr>
          <p:nvPr/>
        </p:nvGrpSpPr>
        <p:grpSpPr bwMode="auto">
          <a:xfrm>
            <a:off x="2051050" y="4221163"/>
            <a:ext cx="381000" cy="381000"/>
            <a:chOff x="2078" y="1680"/>
            <a:chExt cx="1615" cy="1615"/>
          </a:xfrm>
        </p:grpSpPr>
        <p:sp>
          <p:nvSpPr>
            <p:cNvPr id="17419"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17420"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06517" name="Oval 21"/>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17422" name="Oval 22"/>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p:spPr>
          <p:txBody>
            <a:bodyPr wrap="none" anchor="ctr">
              <a:spAutoFit/>
            </a:bodyPr>
            <a:lstStyle/>
            <a:p>
              <a:endParaRPr lang="en-US"/>
            </a:p>
          </p:txBody>
        </p:sp>
        <p:sp>
          <p:nvSpPr>
            <p:cNvPr id="106519" name="Oval 23"/>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17424" name="Oval 24"/>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p:spPr>
          <p:txBody>
            <a:bodyPr anchor="ctr">
              <a:spAutoFit/>
            </a:bodyPr>
            <a:lstStyle/>
            <a:p>
              <a:endParaRPr lang="en-US"/>
            </a:p>
          </p:txBody>
        </p:sp>
      </p:grpSp>
      <p:sp>
        <p:nvSpPr>
          <p:cNvPr id="17418" name="Rectangle 47"/>
          <p:cNvSpPr>
            <a:spLocks noChangeArrowheads="1"/>
          </p:cNvSpPr>
          <p:nvPr/>
        </p:nvSpPr>
        <p:spPr bwMode="auto">
          <a:xfrm>
            <a:off x="1979613" y="3141663"/>
            <a:ext cx="5905500" cy="366712"/>
          </a:xfrm>
          <a:prstGeom prst="rect">
            <a:avLst/>
          </a:prstGeom>
          <a:noFill/>
          <a:ln w="9525">
            <a:noFill/>
            <a:miter lim="800000"/>
            <a:headEnd/>
            <a:tailEnd/>
          </a:ln>
        </p:spPr>
        <p:txBody>
          <a:bodyPr anchor="ctr">
            <a:spAutoFit/>
          </a:bodyPr>
          <a:lstStyle/>
          <a:p>
            <a:pPr lvl="2" algn="just"/>
            <a:r>
              <a:rPr lang="es-EC" sz="1800"/>
              <a:t>NEA 15:   PROCEDIMIENTOS ANALÍTICOS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50825" y="260350"/>
            <a:ext cx="8667750" cy="639763"/>
          </a:xfrm>
        </p:spPr>
        <p:txBody>
          <a:bodyPr/>
          <a:lstStyle/>
          <a:p>
            <a:pPr marL="609600" indent="-609600" algn="ctr" eaLnBrk="1" fontAlgn="auto" hangingPunct="1">
              <a:spcAft>
                <a:spcPts val="0"/>
              </a:spcAft>
              <a:defRPr/>
            </a:pPr>
            <a:r>
              <a:rPr lang="es-EC" sz="2800" dirty="0">
                <a:solidFill>
                  <a:schemeClr val="accent2">
                    <a:lumMod val="75000"/>
                  </a:schemeClr>
                </a:solidFill>
              </a:rPr>
              <a:t>NORMA ECUATORIANA DE CONTABILIDAD</a:t>
            </a:r>
            <a:endParaRPr lang="en-US" sz="2800" dirty="0">
              <a:solidFill>
                <a:schemeClr val="accent2">
                  <a:lumMod val="75000"/>
                </a:schemeClr>
              </a:solidFill>
            </a:endParaRPr>
          </a:p>
        </p:txBody>
      </p:sp>
      <p:sp>
        <p:nvSpPr>
          <p:cNvPr id="18435"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es-ES" sz="1800" b="0"/>
          </a:p>
        </p:txBody>
      </p:sp>
      <p:sp>
        <p:nvSpPr>
          <p:cNvPr id="107524" name="AutoShape 4"/>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a:defRPr/>
            </a:pPr>
            <a:endParaRPr lang="en-US">
              <a:latin typeface="Arial" pitchFamily="34" charset="0"/>
              <a:cs typeface="+mn-cs"/>
            </a:endParaRPr>
          </a:p>
        </p:txBody>
      </p:sp>
      <p:sp>
        <p:nvSpPr>
          <p:cNvPr id="107525" name="AutoShape 5"/>
          <p:cNvSpPr>
            <a:spLocks noChangeArrowheads="1"/>
          </p:cNvSpPr>
          <p:nvPr/>
        </p:nvSpPr>
        <p:spPr bwMode="ltGray">
          <a:xfrm rot="5400000" flipH="1">
            <a:off x="-2016918"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36000"/>
                </a:schemeClr>
              </a:gs>
              <a:gs pos="100000">
                <a:schemeClr val="hlink">
                  <a:gamma/>
                  <a:tint val="33725"/>
                  <a:invGamma/>
                </a:schemeClr>
              </a:gs>
            </a:gsLst>
            <a:lin ang="5400000" scaled="1"/>
          </a:gradFill>
          <a:ln w="0" algn="ctr">
            <a:noFill/>
            <a:miter lim="800000"/>
            <a:headEnd/>
            <a:tailEnd/>
          </a:ln>
          <a:effectLst/>
        </p:spPr>
        <p:txBody>
          <a:bodyPr wrap="none" anchor="ctr"/>
          <a:lstStyle/>
          <a:p>
            <a:pPr>
              <a:defRPr/>
            </a:pPr>
            <a:endParaRPr lang="en-US">
              <a:latin typeface="Arial" pitchFamily="34" charset="0"/>
              <a:cs typeface="+mn-cs"/>
            </a:endParaRPr>
          </a:p>
        </p:txBody>
      </p:sp>
      <p:sp>
        <p:nvSpPr>
          <p:cNvPr id="18438" name="AutoShape 10"/>
          <p:cNvSpPr>
            <a:spLocks noChangeArrowheads="1"/>
          </p:cNvSpPr>
          <p:nvPr/>
        </p:nvSpPr>
        <p:spPr bwMode="gray">
          <a:xfrm>
            <a:off x="1619250" y="1700213"/>
            <a:ext cx="4419600" cy="508000"/>
          </a:xfrm>
          <a:prstGeom prst="roundRect">
            <a:avLst>
              <a:gd name="adj" fmla="val 50000"/>
            </a:avLst>
          </a:prstGeom>
          <a:noFill/>
          <a:ln w="28575" algn="ctr">
            <a:solidFill>
              <a:schemeClr val="bg2"/>
            </a:solidFill>
            <a:round/>
            <a:headEnd/>
            <a:tailEnd/>
          </a:ln>
        </p:spPr>
        <p:txBody>
          <a:bodyPr wrap="none" anchor="ctr"/>
          <a:lstStyle/>
          <a:p>
            <a:pPr marL="342900" indent="-342900" eaLnBrk="0" hangingPunct="0"/>
            <a:r>
              <a:rPr lang="es-EC" sz="1800" b="0"/>
              <a:t> </a:t>
            </a:r>
            <a:r>
              <a:rPr lang="es-EC" sz="1800"/>
              <a:t>NEC 9:   INGRESOS</a:t>
            </a:r>
            <a:endParaRPr lang="en-US" sz="1800"/>
          </a:p>
        </p:txBody>
      </p:sp>
      <p:grpSp>
        <p:nvGrpSpPr>
          <p:cNvPr id="18439" name="Group 11"/>
          <p:cNvGrpSpPr>
            <a:grpSpLocks/>
          </p:cNvGrpSpPr>
          <p:nvPr/>
        </p:nvGrpSpPr>
        <p:grpSpPr bwMode="auto">
          <a:xfrm>
            <a:off x="1258888" y="1773238"/>
            <a:ext cx="381000" cy="381000"/>
            <a:chOff x="2078" y="1680"/>
            <a:chExt cx="1615" cy="1615"/>
          </a:xfrm>
        </p:grpSpPr>
        <p:sp>
          <p:nvSpPr>
            <p:cNvPr id="18446" name="Oval 1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18447" name="Oval 1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07534" name="Oval 14"/>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18449" name="Oval 15"/>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107536" name="Oval 16"/>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18451" name="Oval 17"/>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sp>
        <p:nvSpPr>
          <p:cNvPr id="18440" name="AutoShape 46"/>
          <p:cNvSpPr>
            <a:spLocks noChangeArrowheads="1"/>
          </p:cNvSpPr>
          <p:nvPr/>
        </p:nvSpPr>
        <p:spPr bwMode="auto">
          <a:xfrm>
            <a:off x="2771775" y="4365625"/>
            <a:ext cx="4157663" cy="2160588"/>
          </a:xfrm>
          <a:prstGeom prst="roundRect">
            <a:avLst>
              <a:gd name="adj" fmla="val 16667"/>
            </a:avLst>
          </a:prstGeom>
          <a:solidFill>
            <a:srgbClr val="CCFFFF"/>
          </a:solidFill>
          <a:ln w="9525">
            <a:solidFill>
              <a:schemeClr val="tx1"/>
            </a:solidFill>
            <a:round/>
            <a:headEnd/>
            <a:tailEnd/>
          </a:ln>
        </p:spPr>
        <p:txBody>
          <a:bodyPr wrap="none" anchor="ctr"/>
          <a:lstStyle/>
          <a:p>
            <a:pPr algn="ctr"/>
            <a:endParaRPr lang="es-ES" sz="1800" b="0"/>
          </a:p>
        </p:txBody>
      </p:sp>
      <p:sp>
        <p:nvSpPr>
          <p:cNvPr id="107567" name="Rectangle 47"/>
          <p:cNvSpPr>
            <a:spLocks noChangeArrowheads="1"/>
          </p:cNvSpPr>
          <p:nvPr/>
        </p:nvSpPr>
        <p:spPr bwMode="auto">
          <a:xfrm>
            <a:off x="2786063" y="4532313"/>
            <a:ext cx="4086225" cy="1754187"/>
          </a:xfrm>
          <a:prstGeom prst="rect">
            <a:avLst/>
          </a:prstGeom>
          <a:noFill/>
          <a:ln w="9525">
            <a:noFill/>
            <a:miter lim="800000"/>
            <a:headEnd/>
            <a:tailEnd/>
          </a:ln>
          <a:effectLst/>
        </p:spPr>
        <p:txBody>
          <a:bodyPr>
            <a:spAutoFit/>
          </a:bodyPr>
          <a:lstStyle/>
          <a:p>
            <a:pPr algn="just">
              <a:defRPr/>
            </a:pPr>
            <a:r>
              <a:rPr lang="es-ES" sz="1350" b="0" dirty="0">
                <a:latin typeface="Arial" pitchFamily="34" charset="0"/>
                <a:cs typeface="+mn-cs"/>
              </a:rPr>
              <a:t>Esta Norma debe ser aplicada por todas las empresas en el reconocimiento del ingreso que se origina de las transacciones y eventos siguientes:</a:t>
            </a:r>
          </a:p>
          <a:p>
            <a:pPr algn="just">
              <a:defRPr/>
            </a:pPr>
            <a:endParaRPr lang="es-ES" sz="1350" b="0" dirty="0">
              <a:latin typeface="Arial" pitchFamily="34" charset="0"/>
              <a:cs typeface="+mn-cs"/>
            </a:endParaRPr>
          </a:p>
          <a:p>
            <a:pPr algn="just">
              <a:defRPr/>
            </a:pPr>
            <a:r>
              <a:rPr lang="es-ES" sz="1350" b="0" dirty="0">
                <a:latin typeface="Arial" pitchFamily="34" charset="0"/>
                <a:cs typeface="+mn-cs"/>
              </a:rPr>
              <a:t>a) la venta de bienes o mercancías;</a:t>
            </a:r>
          </a:p>
          <a:p>
            <a:pPr algn="just">
              <a:defRPr/>
            </a:pPr>
            <a:r>
              <a:rPr lang="es-ES" sz="1350" b="0" dirty="0">
                <a:latin typeface="Arial" pitchFamily="34" charset="0"/>
                <a:cs typeface="+mn-cs"/>
              </a:rPr>
              <a:t>b) la prestación de servicios; y</a:t>
            </a:r>
          </a:p>
          <a:p>
            <a:pPr algn="just">
              <a:defRPr/>
            </a:pPr>
            <a:r>
              <a:rPr lang="es-ES" sz="1350" b="0" dirty="0">
                <a:latin typeface="Arial" pitchFamily="34" charset="0"/>
                <a:cs typeface="+mn-cs"/>
              </a:rPr>
              <a:t>c) el uso por parte de otros de los activos de la </a:t>
            </a:r>
          </a:p>
          <a:p>
            <a:pPr algn="just">
              <a:defRPr/>
            </a:pPr>
            <a:r>
              <a:rPr lang="es-ES" sz="1350" b="0" dirty="0">
                <a:latin typeface="Arial" pitchFamily="34" charset="0"/>
                <a:cs typeface="+mn-cs"/>
              </a:rPr>
              <a:t>empresa que rinden interés, regalías y dividendos</a:t>
            </a:r>
            <a:r>
              <a:rPr lang="es-ES" sz="1300" b="0" dirty="0">
                <a:latin typeface="Arial" pitchFamily="34" charset="0"/>
                <a:cs typeface="+mn-cs"/>
              </a:rPr>
              <a:t>.</a:t>
            </a:r>
          </a:p>
        </p:txBody>
      </p:sp>
      <p:sp>
        <p:nvSpPr>
          <p:cNvPr id="18442" name="AutoShape 49"/>
          <p:cNvSpPr>
            <a:spLocks noChangeArrowheads="1"/>
          </p:cNvSpPr>
          <p:nvPr/>
        </p:nvSpPr>
        <p:spPr bwMode="auto">
          <a:xfrm>
            <a:off x="3851275" y="2420938"/>
            <a:ext cx="4221163" cy="1727200"/>
          </a:xfrm>
          <a:prstGeom prst="roundRect">
            <a:avLst>
              <a:gd name="adj" fmla="val 16667"/>
            </a:avLst>
          </a:prstGeom>
          <a:solidFill>
            <a:srgbClr val="33CCCC"/>
          </a:solidFill>
          <a:ln w="9525">
            <a:solidFill>
              <a:schemeClr val="tx1"/>
            </a:solidFill>
            <a:round/>
            <a:headEnd/>
            <a:tailEnd/>
          </a:ln>
        </p:spPr>
        <p:txBody>
          <a:bodyPr wrap="none" anchor="ctr"/>
          <a:lstStyle/>
          <a:p>
            <a:pPr algn="ctr"/>
            <a:endParaRPr lang="es-ES" sz="1800" b="0"/>
          </a:p>
        </p:txBody>
      </p:sp>
      <p:sp>
        <p:nvSpPr>
          <p:cNvPr id="18443" name="AutoShape 51"/>
          <p:cNvSpPr>
            <a:spLocks noChangeArrowheads="1"/>
          </p:cNvSpPr>
          <p:nvPr/>
        </p:nvSpPr>
        <p:spPr bwMode="auto">
          <a:xfrm rot="-603928">
            <a:off x="1258888" y="2492375"/>
            <a:ext cx="792162" cy="3378200"/>
          </a:xfrm>
          <a:prstGeom prst="curvedRightArrow">
            <a:avLst>
              <a:gd name="adj1" fmla="val 85291"/>
              <a:gd name="adj2" fmla="val 170581"/>
              <a:gd name="adj3" fmla="val 33333"/>
            </a:avLst>
          </a:prstGeom>
          <a:solidFill>
            <a:srgbClr val="00FFFF"/>
          </a:solidFill>
          <a:ln w="9525">
            <a:solidFill>
              <a:schemeClr val="tx1"/>
            </a:solidFill>
            <a:miter lim="800000"/>
            <a:headEnd/>
            <a:tailEnd/>
          </a:ln>
        </p:spPr>
        <p:txBody>
          <a:bodyPr wrap="none" anchor="ctr"/>
          <a:lstStyle/>
          <a:p>
            <a:endParaRPr lang="en-US"/>
          </a:p>
        </p:txBody>
      </p:sp>
      <p:sp>
        <p:nvSpPr>
          <p:cNvPr id="18444" name="AutoShape 52"/>
          <p:cNvSpPr>
            <a:spLocks noChangeArrowheads="1"/>
          </p:cNvSpPr>
          <p:nvPr/>
        </p:nvSpPr>
        <p:spPr bwMode="auto">
          <a:xfrm rot="-1578842">
            <a:off x="2627313" y="2349500"/>
            <a:ext cx="647700" cy="1295400"/>
          </a:xfrm>
          <a:prstGeom prst="curvedRightArrow">
            <a:avLst>
              <a:gd name="adj1" fmla="val 40000"/>
              <a:gd name="adj2" fmla="val 80000"/>
              <a:gd name="adj3" fmla="val 33333"/>
            </a:avLst>
          </a:prstGeom>
          <a:solidFill>
            <a:srgbClr val="C0C0C0"/>
          </a:solidFill>
          <a:ln w="9525">
            <a:solidFill>
              <a:schemeClr val="tx1"/>
            </a:solidFill>
            <a:miter lim="800000"/>
            <a:headEnd/>
            <a:tailEnd/>
          </a:ln>
        </p:spPr>
        <p:txBody>
          <a:bodyPr wrap="none" anchor="ctr"/>
          <a:lstStyle/>
          <a:p>
            <a:endParaRPr lang="en-US"/>
          </a:p>
        </p:txBody>
      </p:sp>
      <p:sp>
        <p:nvSpPr>
          <p:cNvPr id="18445" name="21 Rectángulo"/>
          <p:cNvSpPr>
            <a:spLocks noChangeArrowheads="1"/>
          </p:cNvSpPr>
          <p:nvPr/>
        </p:nvSpPr>
        <p:spPr bwMode="auto">
          <a:xfrm>
            <a:off x="2286000" y="2428875"/>
            <a:ext cx="5715000" cy="1692275"/>
          </a:xfrm>
          <a:prstGeom prst="rect">
            <a:avLst/>
          </a:prstGeom>
          <a:noFill/>
          <a:ln w="9525">
            <a:noFill/>
            <a:miter lim="800000"/>
            <a:headEnd/>
            <a:tailEnd/>
          </a:ln>
        </p:spPr>
        <p:txBody>
          <a:bodyPr>
            <a:spAutoFit/>
          </a:bodyPr>
          <a:lstStyle/>
          <a:p>
            <a:pPr lvl="4" algn="just"/>
            <a:r>
              <a:rPr lang="es-ES" sz="1300"/>
              <a:t>Ingreso</a:t>
            </a:r>
          </a:p>
          <a:p>
            <a:pPr lvl="4" algn="just"/>
            <a:r>
              <a:rPr lang="es-ES" sz="1300" b="0"/>
              <a:t> Es la entrada bruta de beneficios económicos durante el período que se originan en el curso de las actividades ordinarias de una empresa, cuando estas entradas dan como resultado aumentos de patrimonio distintos a los que se deriva de contribuciones de los propietarios del patrimonio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500034" y="650884"/>
          <a:ext cx="72866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7 Grupo"/>
          <p:cNvGrpSpPr/>
          <p:nvPr/>
        </p:nvGrpSpPr>
        <p:grpSpPr>
          <a:xfrm>
            <a:off x="500034" y="4857760"/>
            <a:ext cx="7286676" cy="1269999"/>
            <a:chOff x="0" y="2793999"/>
            <a:chExt cx="7286676" cy="1269999"/>
          </a:xfr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0800000" scaled="1"/>
            <a:tileRect/>
          </a:gradFill>
        </p:grpSpPr>
        <p:sp>
          <p:nvSpPr>
            <p:cNvPr id="9" name="8 Rectángulo redondeado"/>
            <p:cNvSpPr/>
            <p:nvPr/>
          </p:nvSpPr>
          <p:spPr>
            <a:xfrm>
              <a:off x="0" y="2793999"/>
              <a:ext cx="7286676" cy="126999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9 Rectángulo"/>
            <p:cNvSpPr/>
            <p:nvPr/>
          </p:nvSpPr>
          <p:spPr>
            <a:xfrm>
              <a:off x="1584335" y="2793999"/>
              <a:ext cx="5702340" cy="1269999"/>
            </a:xfrm>
            <a:prstGeom prst="rect">
              <a:avLst/>
            </a:prstGeom>
            <a:grpFill/>
          </p:spPr>
          <p:style>
            <a:lnRef idx="0">
              <a:scrgbClr r="0" g="0" b="0"/>
            </a:lnRef>
            <a:fillRef idx="0">
              <a:scrgbClr r="0" g="0" b="0"/>
            </a:fillRef>
            <a:effectRef idx="0">
              <a:scrgbClr r="0" g="0" b="0"/>
            </a:effectRef>
            <a:fontRef idx="minor">
              <a:schemeClr val="lt1"/>
            </a:fontRef>
          </p:style>
          <p:txBody>
            <a:bodyPr lIns="53340" tIns="53340" rIns="53340" bIns="53340" spcCol="1270" anchor="ctr"/>
            <a:lstStyle/>
            <a:p>
              <a:pPr algn="just">
                <a:defRPr/>
              </a:pPr>
              <a:endParaRPr lang="es-ES" sz="1400" dirty="0">
                <a:solidFill>
                  <a:schemeClr val="tx1"/>
                </a:solidFill>
                <a:latin typeface="Times New Roman" pitchFamily="18" charset="0"/>
                <a:cs typeface="Times New Roman" pitchFamily="18" charset="0"/>
              </a:endParaRPr>
            </a:p>
            <a:p>
              <a:pPr algn="just">
                <a:defRPr/>
              </a:pPr>
              <a:r>
                <a:rPr lang="es-ES" sz="1400" dirty="0">
                  <a:solidFill>
                    <a:schemeClr val="tx1"/>
                  </a:solidFill>
                  <a:latin typeface="Times New Roman" pitchFamily="18" charset="0"/>
                  <a:cs typeface="Times New Roman" pitchFamily="18" charset="0"/>
                </a:rPr>
                <a:t>Art. 56.- Valor Agregado de Distribución: </a:t>
              </a:r>
              <a:r>
                <a:rPr lang="es-ES" sz="1400" b="0" dirty="0">
                  <a:solidFill>
                    <a:schemeClr val="tx1"/>
                  </a:solidFill>
                  <a:latin typeface="Times New Roman" pitchFamily="18" charset="0"/>
                  <a:cs typeface="Times New Roman" pitchFamily="18" charset="0"/>
                </a:rPr>
                <a:t>Es un componente de la tarifa que corresponde al costo propio de la actividad de distribución de una empresa eficiente, sobre la base de procedimientos internacionalmente aceptados, que tenga características de operación similares a las de la concesionaria de distribución de la cual </a:t>
              </a:r>
              <a:r>
                <a:rPr lang="es-ES" sz="1400" b="0" dirty="0">
                  <a:solidFill>
                    <a:schemeClr val="tx1"/>
                  </a:solidFill>
                </a:rPr>
                <a:t>se trate.</a:t>
              </a:r>
            </a:p>
            <a:p>
              <a:pPr algn="just" defTabSz="622300">
                <a:lnSpc>
                  <a:spcPct val="90000"/>
                </a:lnSpc>
                <a:spcAft>
                  <a:spcPct val="35000"/>
                </a:spcAft>
                <a:defRPr/>
              </a:pPr>
              <a:endParaRPr lang="en-US" sz="1400" b="0" dirty="0">
                <a:solidFill>
                  <a:schemeClr val="tx1"/>
                </a:solidFill>
                <a:latin typeface="Times New Roman" pitchFamily="18" charset="0"/>
                <a:cs typeface="Times New Roman" pitchFamily="18" charset="0"/>
              </a:endParaRPr>
            </a:p>
          </p:txBody>
        </p:sp>
      </p:grpSp>
      <p:pic>
        <p:nvPicPr>
          <p:cNvPr id="19460" name="Picture 3"/>
          <p:cNvPicPr>
            <a:picLocks noChangeAspect="1" noChangeArrowheads="1"/>
          </p:cNvPicPr>
          <p:nvPr/>
        </p:nvPicPr>
        <p:blipFill>
          <a:blip r:embed="rId6"/>
          <a:srcRect/>
          <a:stretch>
            <a:fillRect/>
          </a:stretch>
        </p:blipFill>
        <p:spPr bwMode="auto">
          <a:xfrm>
            <a:off x="642938" y="4857750"/>
            <a:ext cx="1357312" cy="1228725"/>
          </a:xfrm>
          <a:prstGeom prst="rect">
            <a:avLst/>
          </a:prstGeom>
          <a:noFill/>
          <a:ln w="9525">
            <a:noFill/>
            <a:miter lim="800000"/>
            <a:headEnd/>
            <a:tailEnd/>
          </a:ln>
        </p:spPr>
      </p:pic>
      <p:sp>
        <p:nvSpPr>
          <p:cNvPr id="12" name="Rectangle 2"/>
          <p:cNvSpPr>
            <a:spLocks noGrp="1" noChangeArrowheads="1"/>
          </p:cNvSpPr>
          <p:nvPr>
            <p:ph type="title"/>
          </p:nvPr>
        </p:nvSpPr>
        <p:spPr>
          <a:xfrm rot="5400000">
            <a:off x="5000652" y="3143248"/>
            <a:ext cx="6858000" cy="571504"/>
          </a:xfrm>
        </p:spPr>
        <p:txBody>
          <a:bodyPr>
            <a:normAutofit fontScale="90000"/>
          </a:bodyPr>
          <a:lstStyle/>
          <a:p>
            <a:pPr marL="609600" indent="-609600" eaLnBrk="1" fontAlgn="auto" hangingPunct="1">
              <a:spcAft>
                <a:spcPts val="0"/>
              </a:spcAft>
              <a:defRPr/>
            </a:pPr>
            <a:r>
              <a:rPr lang="es-ES" sz="2800" dirty="0" smtClean="0">
                <a:solidFill>
                  <a:schemeClr val="bg1"/>
                </a:solidFill>
              </a:rPr>
              <a:t>   LEY </a:t>
            </a:r>
            <a:r>
              <a:rPr lang="es-ES" sz="2800" dirty="0">
                <a:solidFill>
                  <a:schemeClr val="bg1"/>
                </a:solidFill>
              </a:rPr>
              <a:t>DE RÉGIMEN DEL SECTOR ELÉCTRICO</a:t>
            </a:r>
            <a:br>
              <a:rPr lang="es-ES" sz="2800" dirty="0">
                <a:solidFill>
                  <a:schemeClr val="bg1"/>
                </a:solidFill>
              </a:rPr>
            </a:br>
            <a:endParaRPr lang="en-US" sz="28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pPr algn="ctr" eaLnBrk="1" hangingPunct="1">
              <a:buFont typeface="Wingdings" pitchFamily="2" charset="2"/>
              <a:buNone/>
            </a:pPr>
            <a:endParaRPr lang="es-ES_tradnl" b="1" smtClean="0"/>
          </a:p>
          <a:p>
            <a:pPr algn="ctr" eaLnBrk="1" hangingPunct="1">
              <a:buFont typeface="Wingdings" pitchFamily="2" charset="2"/>
              <a:buNone/>
            </a:pPr>
            <a:endParaRPr lang="es-ES_tradnl" b="1" smtClean="0"/>
          </a:p>
          <a:p>
            <a:pPr algn="ctr" eaLnBrk="1" hangingPunct="1">
              <a:buFont typeface="Wingdings" pitchFamily="2" charset="2"/>
              <a:buNone/>
            </a:pPr>
            <a:endParaRPr lang="es-ES_tradnl" b="1" smtClean="0"/>
          </a:p>
        </p:txBody>
      </p:sp>
      <p:sp>
        <p:nvSpPr>
          <p:cNvPr id="5" name="4 Rectángulo"/>
          <p:cNvSpPr/>
          <p:nvPr/>
        </p:nvSpPr>
        <p:spPr>
          <a:xfrm>
            <a:off x="571472" y="2195635"/>
            <a:ext cx="7000924" cy="1661993"/>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Font typeface="Wingdings" pitchFamily="2" charset="2"/>
              <a:buNone/>
              <a:defRPr/>
            </a:pPr>
            <a:r>
              <a:rPr lang="es-ES_tradnl" sz="3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mn-cs"/>
              </a:rPr>
              <a:t>CAP</a:t>
            </a:r>
            <a:r>
              <a:rPr lang="es-ES" sz="3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mn-cs"/>
              </a:rPr>
              <a:t>Í</a:t>
            </a:r>
            <a:r>
              <a:rPr lang="es-ES_tradnl" sz="3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mn-cs"/>
              </a:rPr>
              <a:t>TULO II</a:t>
            </a:r>
          </a:p>
          <a:p>
            <a:pPr algn="ctr">
              <a:buFont typeface="Wingdings" pitchFamily="2" charset="2"/>
              <a:buNone/>
              <a:defRPr/>
            </a:pPr>
            <a:endParaRPr lang="es-ES" sz="3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mn-cs"/>
            </a:endParaRPr>
          </a:p>
          <a:p>
            <a:pPr algn="ctr">
              <a:buFont typeface="Wingdings" pitchFamily="2" charset="2"/>
              <a:buNone/>
              <a:defRPr/>
            </a:pPr>
            <a:r>
              <a:rPr lang="es-ES_tradnl" sz="3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mn-cs"/>
              </a:rPr>
              <a:t>CONOCIMIENTO DEL NEGOCIO</a:t>
            </a:r>
            <a:endParaRPr lang="en-US" sz="3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68313" y="260350"/>
            <a:ext cx="7956550" cy="639763"/>
          </a:xfrm>
        </p:spPr>
        <p:txBody>
          <a:bodyPr>
            <a:normAutofit fontScale="90000"/>
          </a:bodyPr>
          <a:lstStyle/>
          <a:p>
            <a:pPr eaLnBrk="1" fontAlgn="auto" hangingPunct="1">
              <a:spcAft>
                <a:spcPts val="0"/>
              </a:spcAft>
              <a:defRPr/>
            </a:pPr>
            <a:r>
              <a:rPr lang="es-ES_tradnl" sz="2800" u="sng"/>
              <a:t>RED ELÉCTRICA CORPORACIÓN</a:t>
            </a:r>
            <a:r>
              <a:rPr lang="es-ES" sz="2800" i="1"/>
              <a:t/>
            </a:r>
            <a:br>
              <a:rPr lang="es-ES" sz="2800" i="1"/>
            </a:br>
            <a:endParaRPr lang="es-ES" sz="2800" i="1"/>
          </a:p>
        </p:txBody>
      </p:sp>
      <p:sp>
        <p:nvSpPr>
          <p:cNvPr id="114692" name="AutoShape 4"/>
          <p:cNvSpPr>
            <a:spLocks noChangeArrowheads="1"/>
          </p:cNvSpPr>
          <p:nvPr/>
        </p:nvSpPr>
        <p:spPr bwMode="auto">
          <a:xfrm>
            <a:off x="2428875" y="4143375"/>
            <a:ext cx="5472113" cy="2022475"/>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p>
        </p:txBody>
      </p:sp>
      <p:sp>
        <p:nvSpPr>
          <p:cNvPr id="114694" name="Oval 6"/>
          <p:cNvSpPr>
            <a:spLocks noChangeArrowheads="1"/>
          </p:cNvSpPr>
          <p:nvPr/>
        </p:nvSpPr>
        <p:spPr bwMode="auto">
          <a:xfrm>
            <a:off x="500063" y="1071563"/>
            <a:ext cx="5187950" cy="2786062"/>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endParaRPr lang="es-ES" sz="1800" b="0"/>
          </a:p>
        </p:txBody>
      </p:sp>
      <p:sp>
        <p:nvSpPr>
          <p:cNvPr id="21509" name="Rectangle 8"/>
          <p:cNvSpPr>
            <a:spLocks noChangeArrowheads="1"/>
          </p:cNvSpPr>
          <p:nvPr/>
        </p:nvSpPr>
        <p:spPr bwMode="auto">
          <a:xfrm>
            <a:off x="2428875" y="4214813"/>
            <a:ext cx="5400675" cy="2160587"/>
          </a:xfrm>
          <a:prstGeom prst="rect">
            <a:avLst/>
          </a:prstGeom>
          <a:noFill/>
          <a:ln w="9525">
            <a:noFill/>
            <a:miter lim="800000"/>
            <a:headEnd/>
            <a:tailEnd/>
          </a:ln>
        </p:spPr>
        <p:txBody>
          <a:bodyPr>
            <a:spAutoFit/>
          </a:bodyPr>
          <a:lstStyle/>
          <a:p>
            <a:pPr algn="just">
              <a:lnSpc>
                <a:spcPct val="90000"/>
              </a:lnSpc>
              <a:spcBef>
                <a:spcPct val="50000"/>
              </a:spcBef>
              <a:buClr>
                <a:schemeClr val="hlink"/>
              </a:buClr>
              <a:buFont typeface="Wingdings" pitchFamily="2" charset="2"/>
              <a:buNone/>
            </a:pPr>
            <a:r>
              <a:rPr lang="es-ES" sz="1400" b="0"/>
              <a:t>Su función es administrar el servicio de distribución y comercialización de energía eléctrica para el área de concesión Guayaquil y la actividad  de generación y llevar a cabo todas las acciones necesarias con el fin de prestar el servicio público indicado, para la cual, utilizará los bienes, instalaciones y demás recursos afectos al servicio público y que sean necesarios para cumplir su objetivo, sin perjuicio de la obligación de reconocer a favor de los propietarios, los pagos a que tuviere derecho por el uso que se haga de sus propiedades. </a:t>
            </a:r>
          </a:p>
          <a:p>
            <a:pPr>
              <a:spcBef>
                <a:spcPct val="50000"/>
              </a:spcBef>
            </a:pPr>
            <a:endParaRPr lang="es-ES" sz="1400" b="0"/>
          </a:p>
        </p:txBody>
      </p:sp>
      <p:sp>
        <p:nvSpPr>
          <p:cNvPr id="21510" name="Rectangle 9"/>
          <p:cNvSpPr>
            <a:spLocks noChangeArrowheads="1"/>
          </p:cNvSpPr>
          <p:nvPr/>
        </p:nvSpPr>
        <p:spPr bwMode="auto">
          <a:xfrm>
            <a:off x="827088" y="1689100"/>
            <a:ext cx="4594225" cy="1668463"/>
          </a:xfrm>
          <a:prstGeom prst="rect">
            <a:avLst/>
          </a:prstGeom>
          <a:noFill/>
          <a:ln w="9525">
            <a:noFill/>
            <a:miter lim="800000"/>
            <a:headEnd/>
            <a:tailEnd/>
          </a:ln>
        </p:spPr>
        <p:txBody>
          <a:bodyPr>
            <a:spAutoFit/>
          </a:bodyPr>
          <a:lstStyle/>
          <a:p>
            <a:pPr algn="just">
              <a:lnSpc>
                <a:spcPct val="80000"/>
              </a:lnSpc>
              <a:spcBef>
                <a:spcPct val="20000"/>
              </a:spcBef>
              <a:buClr>
                <a:schemeClr val="hlink"/>
              </a:buClr>
              <a:buFont typeface="Wingdings" pitchFamily="2" charset="2"/>
              <a:buNone/>
            </a:pPr>
            <a:r>
              <a:rPr lang="es-ES" sz="1600" b="0"/>
              <a:t>La constitución de Red Eléctrica Corporación fue autorizada mediante Decreto  Ejecutivo Nº 712 emitido el 8 de agosto del 2003. Se crea como una persona jurídica de derecho privado, con finalidad pública,  sin fines de lucro, con patrimonio y fondos propios, con domicilio en la Ciudad de Guayaquil, con  capacidad para ejercer derechos y contraer obligaciones.</a:t>
            </a:r>
          </a:p>
        </p:txBody>
      </p:sp>
      <p:sp>
        <p:nvSpPr>
          <p:cNvPr id="114701" name="AutoShape 13"/>
          <p:cNvSpPr>
            <a:spLocks noChangeArrowheads="1"/>
          </p:cNvSpPr>
          <p:nvPr/>
        </p:nvSpPr>
        <p:spPr bwMode="auto">
          <a:xfrm rot="3178286">
            <a:off x="5908675" y="2314576"/>
            <a:ext cx="2154237" cy="1370012"/>
          </a:xfrm>
          <a:prstGeom prst="curvedDownArrow">
            <a:avLst>
              <a:gd name="adj1" fmla="val 31448"/>
              <a:gd name="adj2" fmla="val 62897"/>
              <a:gd name="adj3" fmla="val 33333"/>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en-US"/>
          </a:p>
        </p:txBody>
      </p:sp>
      <p:pic>
        <p:nvPicPr>
          <p:cNvPr id="21514" name="Picture 14" descr="C:\Users\Home\AppData\Local\Microsoft\Windows\Temporary Internet Files\Content.IE5\DY7SJNXF\MCj04414460000[1].png"/>
          <p:cNvPicPr>
            <a:picLocks noChangeAspect="1" noChangeArrowheads="1"/>
          </p:cNvPicPr>
          <p:nvPr/>
        </p:nvPicPr>
        <p:blipFill>
          <a:blip r:embed="rId2"/>
          <a:srcRect/>
          <a:stretch>
            <a:fillRect/>
          </a:stretch>
        </p:blipFill>
        <p:spPr bwMode="auto">
          <a:xfrm>
            <a:off x="71438" y="4286250"/>
            <a:ext cx="2071687" cy="2157413"/>
          </a:xfrm>
          <a:prstGeom prst="rect">
            <a:avLst/>
          </a:prstGeom>
          <a:noFill/>
          <a:ln w="9525">
            <a:noFill/>
            <a:miter lim="800000"/>
            <a:headEnd/>
            <a:tailEnd/>
          </a:ln>
        </p:spPr>
      </p:pic>
      <p:pic>
        <p:nvPicPr>
          <p:cNvPr id="21515" name="Picture 16" descr="C:\Users\Home\AppData\Local\Microsoft\Windows\Temporary Internet Files\Content.IE5\DY7SJNXF\MPj03993710000[1].jpg"/>
          <p:cNvPicPr>
            <a:picLocks noChangeAspect="1" noChangeArrowheads="1"/>
          </p:cNvPicPr>
          <p:nvPr/>
        </p:nvPicPr>
        <p:blipFill>
          <a:blip r:embed="rId3"/>
          <a:srcRect/>
          <a:stretch>
            <a:fillRect/>
          </a:stretch>
        </p:blipFill>
        <p:spPr bwMode="auto">
          <a:xfrm>
            <a:off x="5715000" y="71438"/>
            <a:ext cx="2071688" cy="191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90586" y="-142900"/>
            <a:ext cx="7239000" cy="1143000"/>
          </a:xfrm>
        </p:spPr>
        <p:txBody>
          <a:bodyPr/>
          <a:lstStyle/>
          <a:p>
            <a:pPr algn="ctr" eaLnBrk="1" fontAlgn="auto" hangingPunct="1">
              <a:spcAft>
                <a:spcPts val="0"/>
              </a:spcAft>
              <a:defRPr/>
            </a:pPr>
            <a:r>
              <a:rPr lang="en-US" sz="2800" dirty="0">
                <a:solidFill>
                  <a:schemeClr val="accent2">
                    <a:lumMod val="50000"/>
                  </a:schemeClr>
                </a:solidFill>
              </a:rPr>
              <a:t>RED ELÉCTRICA CORPORACIÓN</a:t>
            </a:r>
          </a:p>
        </p:txBody>
      </p:sp>
      <p:sp>
        <p:nvSpPr>
          <p:cNvPr id="117763" name="Freeform 3"/>
          <p:cNvSpPr>
            <a:spLocks noEditPoints="1"/>
          </p:cNvSpPr>
          <p:nvPr/>
        </p:nvSpPr>
        <p:spPr bwMode="gray">
          <a:xfrm>
            <a:off x="1295400" y="2133600"/>
            <a:ext cx="5943600" cy="4038600"/>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chemeClr val="hlink"/>
              </a:gs>
              <a:gs pos="100000">
                <a:schemeClr val="accent1"/>
              </a:gs>
            </a:gsLst>
            <a:lin ang="5400000" scaled="1"/>
          </a:gradFill>
          <a:ln w="0">
            <a:noFill/>
            <a:prstDash val="solid"/>
            <a:round/>
            <a:headEnd/>
            <a:tailEnd/>
          </a:ln>
          <a:effectLst>
            <a:outerShdw dist="206741" dir="8249373" algn="ctr" rotWithShape="0">
              <a:srgbClr val="C1D1D3">
                <a:alpha val="50000"/>
              </a:srgbClr>
            </a:outerShdw>
          </a:effectLst>
        </p:spPr>
        <p:txBody>
          <a:bodyPr/>
          <a:lstStyle/>
          <a:p>
            <a:pPr>
              <a:defRPr/>
            </a:pPr>
            <a:endParaRPr lang="en-US">
              <a:latin typeface="Arial" pitchFamily="34" charset="0"/>
              <a:cs typeface="+mn-cs"/>
            </a:endParaRPr>
          </a:p>
        </p:txBody>
      </p:sp>
      <p:sp>
        <p:nvSpPr>
          <p:cNvPr id="117764" name="Text Box 4"/>
          <p:cNvSpPr txBox="1">
            <a:spLocks noChangeArrowheads="1"/>
          </p:cNvSpPr>
          <p:nvPr/>
        </p:nvSpPr>
        <p:spPr bwMode="auto">
          <a:xfrm>
            <a:off x="6019800" y="3733800"/>
            <a:ext cx="2667000" cy="579438"/>
          </a:xfrm>
          <a:prstGeom prst="rect">
            <a:avLst/>
          </a:prstGeom>
          <a:noFill/>
          <a:ln w="9525" algn="ctr">
            <a:noFill/>
            <a:miter lim="800000"/>
            <a:headEnd/>
            <a:tailEnd/>
          </a:ln>
          <a:effectLst/>
        </p:spPr>
        <p:txBody>
          <a:bodyPr>
            <a:spAutoFit/>
          </a:bodyPr>
          <a:lstStyle/>
          <a:p>
            <a:pPr algn="ctr">
              <a:defRPr/>
            </a:pPr>
            <a:r>
              <a:rPr lang="en-US" sz="3200" b="0">
                <a:effectLst>
                  <a:outerShdw blurRad="38100" dist="38100" dir="2700000" algn="tl">
                    <a:srgbClr val="C0C0C0"/>
                  </a:outerShdw>
                </a:effectLst>
                <a:latin typeface="Arial" pitchFamily="34" charset="0"/>
                <a:cs typeface="+mn-cs"/>
              </a:rPr>
              <a:t>REC</a:t>
            </a:r>
            <a:endParaRPr lang="en-US" sz="3200" b="0">
              <a:latin typeface="Arial" pitchFamily="34" charset="0"/>
              <a:cs typeface="+mn-cs"/>
            </a:endParaRPr>
          </a:p>
        </p:txBody>
      </p:sp>
      <p:sp>
        <p:nvSpPr>
          <p:cNvPr id="22533" name="Oval 5"/>
          <p:cNvSpPr>
            <a:spLocks noChangeArrowheads="1"/>
          </p:cNvSpPr>
          <p:nvPr/>
        </p:nvSpPr>
        <p:spPr bwMode="gray">
          <a:xfrm rot="-723406">
            <a:off x="3468688" y="5124450"/>
            <a:ext cx="1438275" cy="666750"/>
          </a:xfrm>
          <a:prstGeom prst="ellipse">
            <a:avLst/>
          </a:prstGeom>
          <a:solidFill>
            <a:srgbClr val="0F2145">
              <a:alpha val="30196"/>
            </a:srgbClr>
          </a:solidFill>
          <a:ln w="9525">
            <a:noFill/>
            <a:round/>
            <a:headEnd/>
            <a:tailEnd/>
          </a:ln>
        </p:spPr>
        <p:txBody>
          <a:bodyPr wrap="none" anchor="ctr"/>
          <a:lstStyle/>
          <a:p>
            <a:endParaRPr lang="en-US"/>
          </a:p>
        </p:txBody>
      </p:sp>
      <p:sp>
        <p:nvSpPr>
          <p:cNvPr id="22534" name="Oval 6"/>
          <p:cNvSpPr>
            <a:spLocks noChangeArrowheads="1"/>
          </p:cNvSpPr>
          <p:nvPr/>
        </p:nvSpPr>
        <p:spPr bwMode="gray">
          <a:xfrm>
            <a:off x="3400425" y="3905250"/>
            <a:ext cx="1704975" cy="1706563"/>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p>
        </p:txBody>
      </p:sp>
      <p:sp>
        <p:nvSpPr>
          <p:cNvPr id="22535" name="Oval 7"/>
          <p:cNvSpPr>
            <a:spLocks noChangeArrowheads="1"/>
          </p:cNvSpPr>
          <p:nvPr/>
        </p:nvSpPr>
        <p:spPr bwMode="gray">
          <a:xfrm>
            <a:off x="3421063" y="3914775"/>
            <a:ext cx="1665287" cy="166370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p>
        </p:txBody>
      </p:sp>
      <p:sp>
        <p:nvSpPr>
          <p:cNvPr id="22536" name="Oval 8"/>
          <p:cNvSpPr>
            <a:spLocks noChangeArrowheads="1"/>
          </p:cNvSpPr>
          <p:nvPr/>
        </p:nvSpPr>
        <p:spPr bwMode="gray">
          <a:xfrm>
            <a:off x="3438525" y="3930650"/>
            <a:ext cx="1584325" cy="1555750"/>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p>
        </p:txBody>
      </p:sp>
      <p:sp>
        <p:nvSpPr>
          <p:cNvPr id="22537" name="Oval 9"/>
          <p:cNvSpPr>
            <a:spLocks noChangeArrowheads="1"/>
          </p:cNvSpPr>
          <p:nvPr/>
        </p:nvSpPr>
        <p:spPr bwMode="gray">
          <a:xfrm>
            <a:off x="3530600" y="3975100"/>
            <a:ext cx="1409700" cy="126206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p>
        </p:txBody>
      </p:sp>
      <p:sp>
        <p:nvSpPr>
          <p:cNvPr id="22538" name="Text Box 10"/>
          <p:cNvSpPr txBox="1">
            <a:spLocks noChangeArrowheads="1"/>
          </p:cNvSpPr>
          <p:nvPr/>
        </p:nvSpPr>
        <p:spPr bwMode="gray">
          <a:xfrm>
            <a:off x="3392488" y="4729163"/>
            <a:ext cx="1733550" cy="274637"/>
          </a:xfrm>
          <a:prstGeom prst="rect">
            <a:avLst/>
          </a:prstGeom>
          <a:noFill/>
          <a:ln w="9525" algn="ctr">
            <a:noFill/>
            <a:miter lim="800000"/>
            <a:headEnd/>
            <a:tailEnd/>
          </a:ln>
        </p:spPr>
        <p:txBody>
          <a:bodyPr wrap="none">
            <a:spAutoFit/>
          </a:bodyPr>
          <a:lstStyle/>
          <a:p>
            <a:pPr algn="ctr"/>
            <a:r>
              <a:rPr lang="en-US">
                <a:solidFill>
                  <a:srgbClr val="000000"/>
                </a:solidFill>
              </a:rPr>
              <a:t>COMERCIALIZACIÓN</a:t>
            </a:r>
            <a:endParaRPr lang="en-US"/>
          </a:p>
        </p:txBody>
      </p:sp>
      <p:sp>
        <p:nvSpPr>
          <p:cNvPr id="22539" name="Oval 11"/>
          <p:cNvSpPr>
            <a:spLocks noChangeArrowheads="1"/>
          </p:cNvSpPr>
          <p:nvPr/>
        </p:nvSpPr>
        <p:spPr bwMode="gray">
          <a:xfrm rot="-772996">
            <a:off x="1625600" y="4514850"/>
            <a:ext cx="1133475" cy="609600"/>
          </a:xfrm>
          <a:prstGeom prst="ellipse">
            <a:avLst/>
          </a:prstGeom>
          <a:solidFill>
            <a:srgbClr val="0F2145">
              <a:alpha val="30196"/>
            </a:srgbClr>
          </a:solidFill>
          <a:ln w="9525">
            <a:noFill/>
            <a:round/>
            <a:headEnd/>
            <a:tailEnd/>
          </a:ln>
        </p:spPr>
        <p:txBody>
          <a:bodyPr wrap="none" anchor="ctr"/>
          <a:lstStyle/>
          <a:p>
            <a:endParaRPr lang="en-US"/>
          </a:p>
        </p:txBody>
      </p:sp>
      <p:grpSp>
        <p:nvGrpSpPr>
          <p:cNvPr id="22540" name="Group 12"/>
          <p:cNvGrpSpPr>
            <a:grpSpLocks/>
          </p:cNvGrpSpPr>
          <p:nvPr/>
        </p:nvGrpSpPr>
        <p:grpSpPr bwMode="auto">
          <a:xfrm>
            <a:off x="1536700" y="3524250"/>
            <a:ext cx="1385888" cy="1441450"/>
            <a:chOff x="724" y="2112"/>
            <a:chExt cx="850" cy="860"/>
          </a:xfrm>
        </p:grpSpPr>
        <p:sp>
          <p:nvSpPr>
            <p:cNvPr id="22550" name="Oval 13"/>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p>
          </p:txBody>
        </p:sp>
        <p:sp>
          <p:nvSpPr>
            <p:cNvPr id="22551" name="Oval 14"/>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p>
          </p:txBody>
        </p:sp>
        <p:sp>
          <p:nvSpPr>
            <p:cNvPr id="22552" name="Oval 15"/>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p>
          </p:txBody>
        </p:sp>
        <p:sp>
          <p:nvSpPr>
            <p:cNvPr id="22553" name="Oval 16"/>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p>
          </p:txBody>
        </p:sp>
        <p:sp>
          <p:nvSpPr>
            <p:cNvPr id="22554" name="Text Box 17"/>
            <p:cNvSpPr txBox="1">
              <a:spLocks noChangeArrowheads="1"/>
            </p:cNvSpPr>
            <p:nvPr/>
          </p:nvSpPr>
          <p:spPr bwMode="gray">
            <a:xfrm>
              <a:off x="724" y="2495"/>
              <a:ext cx="844" cy="173"/>
            </a:xfrm>
            <a:prstGeom prst="rect">
              <a:avLst/>
            </a:prstGeom>
            <a:noFill/>
            <a:ln w="9525" algn="ctr">
              <a:noFill/>
              <a:miter lim="800000"/>
              <a:headEnd/>
              <a:tailEnd/>
            </a:ln>
          </p:spPr>
          <p:txBody>
            <a:bodyPr wrap="none">
              <a:spAutoFit/>
            </a:bodyPr>
            <a:lstStyle/>
            <a:p>
              <a:pPr algn="ctr"/>
              <a:r>
                <a:rPr lang="en-US" sz="1300">
                  <a:solidFill>
                    <a:srgbClr val="000000"/>
                  </a:solidFill>
                </a:rPr>
                <a:t>DISTRIBUCIÓN</a:t>
              </a:r>
              <a:endParaRPr lang="en-US" sz="1300"/>
            </a:p>
          </p:txBody>
        </p:sp>
      </p:grpSp>
      <p:sp>
        <p:nvSpPr>
          <p:cNvPr id="22541" name="Oval 18"/>
          <p:cNvSpPr>
            <a:spLocks noChangeArrowheads="1"/>
          </p:cNvSpPr>
          <p:nvPr/>
        </p:nvSpPr>
        <p:spPr bwMode="gray">
          <a:xfrm>
            <a:off x="1447800" y="2759075"/>
            <a:ext cx="914400" cy="533400"/>
          </a:xfrm>
          <a:prstGeom prst="ellipse">
            <a:avLst/>
          </a:prstGeom>
          <a:solidFill>
            <a:srgbClr val="0F2145">
              <a:alpha val="30196"/>
            </a:srgbClr>
          </a:solidFill>
          <a:ln w="9525">
            <a:noFill/>
            <a:round/>
            <a:headEnd/>
            <a:tailEnd/>
          </a:ln>
        </p:spPr>
        <p:txBody>
          <a:bodyPr wrap="none" anchor="ctr"/>
          <a:lstStyle/>
          <a:p>
            <a:endParaRPr lang="en-US"/>
          </a:p>
        </p:txBody>
      </p:sp>
      <p:sp>
        <p:nvSpPr>
          <p:cNvPr id="22542" name="Oval 19"/>
          <p:cNvSpPr>
            <a:spLocks noChangeArrowheads="1"/>
          </p:cNvSpPr>
          <p:nvPr/>
        </p:nvSpPr>
        <p:spPr bwMode="gray">
          <a:xfrm>
            <a:off x="1524000" y="2152650"/>
            <a:ext cx="1023938" cy="1023938"/>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p>
        </p:txBody>
      </p:sp>
      <p:sp>
        <p:nvSpPr>
          <p:cNvPr id="22543" name="Oval 20"/>
          <p:cNvSpPr>
            <a:spLocks noChangeArrowheads="1"/>
          </p:cNvSpPr>
          <p:nvPr/>
        </p:nvSpPr>
        <p:spPr bwMode="gray">
          <a:xfrm>
            <a:off x="1536700" y="2157413"/>
            <a:ext cx="1090613" cy="1000125"/>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p>
        </p:txBody>
      </p:sp>
      <p:sp>
        <p:nvSpPr>
          <p:cNvPr id="22544" name="Oval 21"/>
          <p:cNvSpPr>
            <a:spLocks noChangeArrowheads="1"/>
          </p:cNvSpPr>
          <p:nvPr/>
        </p:nvSpPr>
        <p:spPr bwMode="gray">
          <a:xfrm>
            <a:off x="1547813" y="2168525"/>
            <a:ext cx="1036637" cy="933450"/>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p>
        </p:txBody>
      </p:sp>
      <p:sp>
        <p:nvSpPr>
          <p:cNvPr id="22545" name="Oval 22"/>
          <p:cNvSpPr>
            <a:spLocks noChangeArrowheads="1"/>
          </p:cNvSpPr>
          <p:nvPr/>
        </p:nvSpPr>
        <p:spPr bwMode="gray">
          <a:xfrm>
            <a:off x="1601788" y="2193925"/>
            <a:ext cx="923925" cy="757238"/>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p>
        </p:txBody>
      </p:sp>
      <p:sp>
        <p:nvSpPr>
          <p:cNvPr id="22546" name="Text Box 23"/>
          <p:cNvSpPr txBox="1">
            <a:spLocks noChangeArrowheads="1"/>
          </p:cNvSpPr>
          <p:nvPr/>
        </p:nvSpPr>
        <p:spPr bwMode="gray">
          <a:xfrm>
            <a:off x="1438275" y="2574925"/>
            <a:ext cx="1216025" cy="274638"/>
          </a:xfrm>
          <a:prstGeom prst="rect">
            <a:avLst/>
          </a:prstGeom>
          <a:noFill/>
          <a:ln w="9525" algn="ctr">
            <a:noFill/>
            <a:miter lim="800000"/>
            <a:headEnd/>
            <a:tailEnd/>
          </a:ln>
        </p:spPr>
        <p:txBody>
          <a:bodyPr wrap="none">
            <a:spAutoFit/>
          </a:bodyPr>
          <a:lstStyle/>
          <a:p>
            <a:pPr algn="ctr"/>
            <a:r>
              <a:rPr lang="en-US">
                <a:solidFill>
                  <a:srgbClr val="000000"/>
                </a:solidFill>
              </a:rPr>
              <a:t>GENERACIÓN</a:t>
            </a:r>
            <a:endParaRPr lang="en-US" b="0"/>
          </a:p>
        </p:txBody>
      </p:sp>
      <p:pic>
        <p:nvPicPr>
          <p:cNvPr id="22547" name="Picture 1" descr="C:\Users\Home\AppData\Local\Microsoft\Windows\Temporary Internet Files\Content.IE5\FL7OIEKL\MCj03247720000[1].wmf"/>
          <p:cNvPicPr>
            <a:picLocks noChangeAspect="1" noChangeArrowheads="1"/>
          </p:cNvPicPr>
          <p:nvPr/>
        </p:nvPicPr>
        <p:blipFill>
          <a:blip r:embed="rId2"/>
          <a:srcRect/>
          <a:stretch>
            <a:fillRect/>
          </a:stretch>
        </p:blipFill>
        <p:spPr bwMode="auto">
          <a:xfrm>
            <a:off x="142875" y="2000250"/>
            <a:ext cx="1214438" cy="1123950"/>
          </a:xfrm>
          <a:prstGeom prst="rect">
            <a:avLst/>
          </a:prstGeom>
          <a:noFill/>
          <a:ln w="9525">
            <a:noFill/>
            <a:miter lim="800000"/>
            <a:headEnd/>
            <a:tailEnd/>
          </a:ln>
        </p:spPr>
      </p:pic>
      <p:pic>
        <p:nvPicPr>
          <p:cNvPr id="22548" name="Picture 2" descr="C:\Users\Home\AppData\Local\Microsoft\Windows\Temporary Internet Files\Content.IE5\7IVZ9FF2\MMj03543820000[1].gif"/>
          <p:cNvPicPr>
            <a:picLocks noChangeAspect="1" noChangeArrowheads="1" noCrop="1"/>
          </p:cNvPicPr>
          <p:nvPr/>
        </p:nvPicPr>
        <p:blipFill>
          <a:blip r:embed="rId3"/>
          <a:srcRect/>
          <a:stretch>
            <a:fillRect/>
          </a:stretch>
        </p:blipFill>
        <p:spPr bwMode="auto">
          <a:xfrm>
            <a:off x="3643313" y="5786438"/>
            <a:ext cx="1071562" cy="928687"/>
          </a:xfrm>
          <a:prstGeom prst="rect">
            <a:avLst/>
          </a:prstGeom>
          <a:noFill/>
          <a:ln w="9525">
            <a:noFill/>
            <a:miter lim="800000"/>
            <a:headEnd/>
            <a:tailEnd/>
          </a:ln>
        </p:spPr>
      </p:pic>
      <p:pic>
        <p:nvPicPr>
          <p:cNvPr id="22549" name="Picture 3" descr="C:\Users\Home\AppData\Local\Microsoft\Windows\Temporary Internet Files\Content.IE5\E08PKMIY\MCBS00969_0000[1].wmf"/>
          <p:cNvPicPr>
            <a:picLocks noChangeAspect="1" noChangeArrowheads="1"/>
          </p:cNvPicPr>
          <p:nvPr/>
        </p:nvPicPr>
        <p:blipFill>
          <a:blip r:embed="rId4"/>
          <a:srcRect/>
          <a:stretch>
            <a:fillRect/>
          </a:stretch>
        </p:blipFill>
        <p:spPr bwMode="auto">
          <a:xfrm>
            <a:off x="428625" y="5214938"/>
            <a:ext cx="1571625" cy="1163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3"/>
          <p:cNvSpPr>
            <a:spLocks noChangeArrowheads="1"/>
          </p:cNvSpPr>
          <p:nvPr/>
        </p:nvSpPr>
        <p:spPr bwMode="auto">
          <a:xfrm>
            <a:off x="5357813" y="3000375"/>
            <a:ext cx="2592387" cy="2951163"/>
          </a:xfrm>
          <a:prstGeom prst="roundRect">
            <a:avLst>
              <a:gd name="adj" fmla="val 16667"/>
            </a:avLst>
          </a:prstGeom>
          <a:noFill/>
          <a:ln w="38100">
            <a:solidFill>
              <a:schemeClr val="tx1"/>
            </a:solidFill>
            <a:round/>
            <a:headEnd/>
            <a:tailEnd/>
          </a:ln>
        </p:spPr>
        <p:txBody>
          <a:bodyPr wrap="none" anchor="ctr"/>
          <a:lstStyle/>
          <a:p>
            <a:pPr algn="ctr" eaLnBrk="0" hangingPunct="0"/>
            <a:endParaRPr lang="es-ES" sz="1800" b="0">
              <a:latin typeface="Verdana" pitchFamily="34" charset="0"/>
            </a:endParaRPr>
          </a:p>
        </p:txBody>
      </p:sp>
      <p:sp>
        <p:nvSpPr>
          <p:cNvPr id="23555" name="AutoShape 5"/>
          <p:cNvSpPr>
            <a:spLocks noChangeArrowheads="1"/>
          </p:cNvSpPr>
          <p:nvPr/>
        </p:nvSpPr>
        <p:spPr bwMode="auto">
          <a:xfrm>
            <a:off x="571500" y="3141663"/>
            <a:ext cx="2501900" cy="2882900"/>
          </a:xfrm>
          <a:prstGeom prst="roundRect">
            <a:avLst>
              <a:gd name="adj" fmla="val 16667"/>
            </a:avLst>
          </a:prstGeom>
          <a:noFill/>
          <a:ln w="38100">
            <a:solidFill>
              <a:schemeClr val="tx1"/>
            </a:solidFill>
            <a:round/>
            <a:headEnd/>
            <a:tailEnd/>
          </a:ln>
        </p:spPr>
        <p:txBody>
          <a:bodyPr wrap="none" anchor="ctr"/>
          <a:lstStyle/>
          <a:p>
            <a:pPr algn="ctr" eaLnBrk="0" hangingPunct="0"/>
            <a:endParaRPr lang="es-ES" sz="1800" b="0">
              <a:latin typeface="Verdana" pitchFamily="34" charset="0"/>
            </a:endParaRPr>
          </a:p>
        </p:txBody>
      </p:sp>
      <p:sp>
        <p:nvSpPr>
          <p:cNvPr id="71687" name="Freeform 7"/>
          <p:cNvSpPr>
            <a:spLocks/>
          </p:cNvSpPr>
          <p:nvPr/>
        </p:nvSpPr>
        <p:spPr bwMode="gray">
          <a:xfrm>
            <a:off x="2928938" y="2357438"/>
            <a:ext cx="12334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en-US">
              <a:latin typeface="Arial" pitchFamily="34" charset="0"/>
              <a:cs typeface="+mn-cs"/>
            </a:endParaRPr>
          </a:p>
        </p:txBody>
      </p:sp>
      <p:sp>
        <p:nvSpPr>
          <p:cNvPr id="23557" name="AutoShape 8"/>
          <p:cNvSpPr>
            <a:spLocks noChangeAspect="1" noChangeArrowheads="1" noTextEdit="1"/>
          </p:cNvSpPr>
          <p:nvPr/>
        </p:nvSpPr>
        <p:spPr bwMode="gray">
          <a:xfrm flipH="1">
            <a:off x="4868863" y="3252788"/>
            <a:ext cx="909637" cy="1244600"/>
          </a:xfrm>
          <a:prstGeom prst="rect">
            <a:avLst/>
          </a:prstGeom>
          <a:noFill/>
          <a:ln w="9525">
            <a:noFill/>
            <a:miter lim="800000"/>
            <a:headEnd/>
            <a:tailEnd/>
          </a:ln>
        </p:spPr>
        <p:txBody>
          <a:bodyPr/>
          <a:lstStyle/>
          <a:p>
            <a:endParaRPr lang="en-US"/>
          </a:p>
        </p:txBody>
      </p:sp>
      <p:sp>
        <p:nvSpPr>
          <p:cNvPr id="71689" name="Freeform 9"/>
          <p:cNvSpPr>
            <a:spLocks/>
          </p:cNvSpPr>
          <p:nvPr/>
        </p:nvSpPr>
        <p:spPr bwMode="gray">
          <a:xfrm flipH="1">
            <a:off x="4214813" y="2357438"/>
            <a:ext cx="1152525"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en-US">
              <a:latin typeface="Arial" pitchFamily="34" charset="0"/>
              <a:cs typeface="+mn-cs"/>
            </a:endParaRPr>
          </a:p>
        </p:txBody>
      </p:sp>
      <p:grpSp>
        <p:nvGrpSpPr>
          <p:cNvPr id="23559" name="Group 10"/>
          <p:cNvGrpSpPr>
            <a:grpSpLocks/>
          </p:cNvGrpSpPr>
          <p:nvPr/>
        </p:nvGrpSpPr>
        <p:grpSpPr bwMode="auto">
          <a:xfrm>
            <a:off x="2714625" y="714375"/>
            <a:ext cx="2998788" cy="1601788"/>
            <a:chOff x="1997" y="1314"/>
            <a:chExt cx="1889" cy="1009"/>
          </a:xfrm>
        </p:grpSpPr>
        <p:grpSp>
          <p:nvGrpSpPr>
            <p:cNvPr id="23563" name="Group 11"/>
            <p:cNvGrpSpPr>
              <a:grpSpLocks/>
            </p:cNvGrpSpPr>
            <p:nvPr/>
          </p:nvGrpSpPr>
          <p:grpSpPr bwMode="auto">
            <a:xfrm>
              <a:off x="1997" y="1404"/>
              <a:ext cx="1889" cy="919"/>
              <a:chOff x="1973" y="1027"/>
              <a:chExt cx="1926" cy="937"/>
            </a:xfrm>
          </p:grpSpPr>
          <p:sp>
            <p:nvSpPr>
              <p:cNvPr id="71692"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en-US">
                  <a:latin typeface="Arial" pitchFamily="34" charset="0"/>
                  <a:cs typeface="+mn-cs"/>
                </a:endParaRPr>
              </a:p>
            </p:txBody>
          </p:sp>
          <p:sp>
            <p:nvSpPr>
              <p:cNvPr id="71693"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en-US">
                  <a:latin typeface="Arial" pitchFamily="34" charset="0"/>
                  <a:cs typeface="+mn-cs"/>
                </a:endParaRPr>
              </a:p>
            </p:txBody>
          </p:sp>
        </p:grpSp>
        <p:sp>
          <p:nvSpPr>
            <p:cNvPr id="71694"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en-US">
                <a:latin typeface="Arial" pitchFamily="34" charset="0"/>
                <a:cs typeface="+mn-cs"/>
              </a:endParaRPr>
            </a:p>
          </p:txBody>
        </p:sp>
        <p:sp>
          <p:nvSpPr>
            <p:cNvPr id="71695"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en-US">
                <a:latin typeface="Arial" pitchFamily="34" charset="0"/>
                <a:cs typeface="+mn-cs"/>
              </a:endParaRPr>
            </a:p>
          </p:txBody>
        </p:sp>
        <p:sp>
          <p:nvSpPr>
            <p:cNvPr id="71696"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en-US">
                <a:latin typeface="Arial" pitchFamily="34" charset="0"/>
                <a:cs typeface="+mn-cs"/>
              </a:endParaRPr>
            </a:p>
          </p:txBody>
        </p:sp>
        <p:sp>
          <p:nvSpPr>
            <p:cNvPr id="71697"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en-US">
                <a:latin typeface="Arial" pitchFamily="34" charset="0"/>
                <a:cs typeface="+mn-cs"/>
              </a:endParaRPr>
            </a:p>
          </p:txBody>
        </p:sp>
      </p:grpSp>
      <p:sp>
        <p:nvSpPr>
          <p:cNvPr id="23560" name="Text Box 18"/>
          <p:cNvSpPr txBox="1">
            <a:spLocks noChangeArrowheads="1"/>
          </p:cNvSpPr>
          <p:nvPr/>
        </p:nvSpPr>
        <p:spPr bwMode="auto">
          <a:xfrm>
            <a:off x="3714750" y="1071563"/>
            <a:ext cx="935038" cy="519112"/>
          </a:xfrm>
          <a:prstGeom prst="rect">
            <a:avLst/>
          </a:prstGeom>
          <a:noFill/>
          <a:ln w="9525" algn="ctr">
            <a:noFill/>
            <a:miter lim="800000"/>
            <a:headEnd/>
            <a:tailEnd/>
          </a:ln>
        </p:spPr>
        <p:txBody>
          <a:bodyPr wrap="none">
            <a:spAutoFit/>
          </a:bodyPr>
          <a:lstStyle/>
          <a:p>
            <a:pPr algn="ctr" eaLnBrk="0" hangingPunct="0"/>
            <a:r>
              <a:rPr lang="en-US" sz="2800">
                <a:solidFill>
                  <a:srgbClr val="000000"/>
                </a:solidFill>
              </a:rPr>
              <a:t>REC</a:t>
            </a:r>
            <a:endParaRPr lang="en-US" sz="2800" b="0">
              <a:solidFill>
                <a:srgbClr val="000000"/>
              </a:solidFill>
            </a:endParaRPr>
          </a:p>
        </p:txBody>
      </p:sp>
      <p:sp>
        <p:nvSpPr>
          <p:cNvPr id="23561" name="Rectangle 20"/>
          <p:cNvSpPr>
            <a:spLocks noChangeArrowheads="1"/>
          </p:cNvSpPr>
          <p:nvPr/>
        </p:nvSpPr>
        <p:spPr bwMode="auto">
          <a:xfrm>
            <a:off x="5357813" y="2428875"/>
            <a:ext cx="2592387" cy="3373438"/>
          </a:xfrm>
          <a:prstGeom prst="rect">
            <a:avLst/>
          </a:prstGeom>
          <a:noFill/>
          <a:ln w="9525">
            <a:noFill/>
            <a:miter lim="800000"/>
            <a:headEnd/>
            <a:tailEnd/>
          </a:ln>
        </p:spPr>
        <p:txBody>
          <a:bodyPr anchor="ctr">
            <a:spAutoFit/>
          </a:bodyPr>
          <a:lstStyle/>
          <a:p>
            <a:pPr algn="ctr"/>
            <a:endParaRPr lang="es-ES" sz="1800"/>
          </a:p>
          <a:p>
            <a:pPr algn="ctr"/>
            <a:endParaRPr lang="es-ES" sz="1800"/>
          </a:p>
          <a:p>
            <a:pPr algn="ctr"/>
            <a:r>
              <a:rPr lang="es-ES" sz="1800"/>
              <a:t>Visión</a:t>
            </a:r>
          </a:p>
          <a:p>
            <a:pPr algn="ctr"/>
            <a:endParaRPr lang="es-ES" sz="1800"/>
          </a:p>
          <a:p>
            <a:pPr algn="just"/>
            <a:r>
              <a:rPr lang="es-ES" sz="1300" b="0"/>
              <a:t>Desarrollará y suministrará servicios de calidad que superen las expectativas del mercado, mediante la optimización de procesos, costos y recursos. Aplicará políticas para garantizar la preservación del medio ambiente asegurando el bienestar del personal de REC-SG y  REC-SD</a:t>
            </a:r>
          </a:p>
        </p:txBody>
      </p:sp>
      <p:sp>
        <p:nvSpPr>
          <p:cNvPr id="23562" name="Rectangle 21"/>
          <p:cNvSpPr>
            <a:spLocks noChangeArrowheads="1"/>
          </p:cNvSpPr>
          <p:nvPr/>
        </p:nvSpPr>
        <p:spPr bwMode="auto">
          <a:xfrm>
            <a:off x="642938" y="3097213"/>
            <a:ext cx="2341562" cy="2832100"/>
          </a:xfrm>
          <a:prstGeom prst="rect">
            <a:avLst/>
          </a:prstGeom>
          <a:noFill/>
          <a:ln w="9525">
            <a:noFill/>
            <a:miter lim="800000"/>
            <a:headEnd/>
            <a:tailEnd/>
          </a:ln>
        </p:spPr>
        <p:txBody>
          <a:bodyPr lIns="90000" tIns="46800" rIns="90000" bIns="46800">
            <a:spAutoFit/>
          </a:bodyPr>
          <a:lstStyle/>
          <a:p>
            <a:pPr lvl="2"/>
            <a:r>
              <a:rPr lang="es-ES" sz="1800"/>
              <a:t>Misión</a:t>
            </a:r>
          </a:p>
          <a:p>
            <a:endParaRPr lang="es-ES" sz="1800"/>
          </a:p>
          <a:p>
            <a:pPr algn="just"/>
            <a:r>
              <a:rPr lang="es-ES" b="0"/>
              <a:t>Red Eléctrica Corporación de Guayaquil - Servicio Generación tiene como misión principal, generar energía a través de las centrales Termoeléctrica San Tomas  y San Felipe contando con principios de alta calidad y confiabilidad, además de garantizar el desarrollo económico y social de Guayaquil.</a:t>
            </a:r>
            <a:r>
              <a:rPr lang="en-US" b="0">
                <a:solidFill>
                  <a:srgbClr val="000000"/>
                </a:solidFill>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928662" y="931849"/>
            <a:ext cx="7834338" cy="568325"/>
          </a:xfrm>
        </p:spPr>
        <p:txBody>
          <a:bodyPr>
            <a:normAutofit fontScale="90000"/>
          </a:bodyPr>
          <a:lstStyle/>
          <a:p>
            <a:pPr eaLnBrk="1" fontAlgn="auto" hangingPunct="1">
              <a:spcAft>
                <a:spcPts val="0"/>
              </a:spcAft>
              <a:defRPr/>
            </a:pPr>
            <a:r>
              <a:rPr lang="es-ES_tradnl" dirty="0"/>
              <a:t>Negocio en Marcha</a:t>
            </a:r>
            <a:r>
              <a:rPr lang="es-ES" dirty="0"/>
              <a:t/>
            </a:r>
            <a:br>
              <a:rPr lang="es-ES" dirty="0"/>
            </a:br>
            <a:endParaRPr lang="es-ES" dirty="0"/>
          </a:p>
        </p:txBody>
      </p:sp>
      <p:sp>
        <p:nvSpPr>
          <p:cNvPr id="115715" name="Rectangle 3"/>
          <p:cNvSpPr>
            <a:spLocks noGrp="1" noChangeArrowheads="1"/>
          </p:cNvSpPr>
          <p:nvPr>
            <p:ph idx="1"/>
          </p:nvPr>
        </p:nvSpPr>
        <p:spPr/>
        <p:txBody>
          <a:bodyPr>
            <a:normAutofit lnSpcReduction="10000"/>
          </a:bodyPr>
          <a:lstStyle/>
          <a:p>
            <a:pPr marL="274320" indent="-274320" algn="just" eaLnBrk="1" fontAlgn="auto" hangingPunct="1">
              <a:lnSpc>
                <a:spcPct val="80000"/>
              </a:lnSpc>
              <a:spcAft>
                <a:spcPts val="0"/>
              </a:spcAft>
              <a:buFont typeface="Wingdings 2"/>
              <a:buChar char=""/>
              <a:defRPr/>
            </a:pPr>
            <a:r>
              <a:rPr lang="es-ES" sz="2000">
                <a:latin typeface="Times New Roman" pitchFamily="18" charset="0"/>
              </a:rPr>
              <a:t>Red Eléctrica Corporación fue constituida con la condición de que se liquidará una vez que se formen sociedades anónimas, que recibirán las concesiones para la generación y distribución del servicio de energía eléctrica para guayaquil.</a:t>
            </a:r>
          </a:p>
          <a:p>
            <a:pPr marL="274320" indent="-274320" algn="just" eaLnBrk="1" fontAlgn="auto" hangingPunct="1">
              <a:lnSpc>
                <a:spcPct val="80000"/>
              </a:lnSpc>
              <a:spcAft>
                <a:spcPts val="0"/>
              </a:spcAft>
              <a:buFont typeface="Wingdings" pitchFamily="2" charset="2"/>
              <a:buNone/>
              <a:defRPr/>
            </a:pPr>
            <a:endParaRPr lang="es-ES" sz="2000">
              <a:latin typeface="Times New Roman" pitchFamily="18" charset="0"/>
            </a:endParaRPr>
          </a:p>
          <a:p>
            <a:pPr marL="274320" indent="-274320" algn="just" eaLnBrk="1" fontAlgn="auto" hangingPunct="1">
              <a:lnSpc>
                <a:spcPct val="80000"/>
              </a:lnSpc>
              <a:spcAft>
                <a:spcPts val="0"/>
              </a:spcAft>
              <a:buFont typeface="Wingdings 2"/>
              <a:buChar char=""/>
              <a:defRPr/>
            </a:pPr>
            <a:r>
              <a:rPr lang="es-ES" sz="2000">
                <a:latin typeface="Times New Roman" pitchFamily="18" charset="0"/>
              </a:rPr>
              <a:t>Bajo las condiciones del fideicomiso local, el 13 de octubre del 2003 se registró la constitución de dos sociedades anónimas; sin embargo, hasta la fecha no se ha implementado ningún proceso de transferencia ni concesión. Esta situación crea una existencia incierta en la vida de Red Eléctrica Corporación.</a:t>
            </a:r>
          </a:p>
          <a:p>
            <a:pPr marL="274320" indent="-274320" algn="just" eaLnBrk="1" fontAlgn="auto" hangingPunct="1">
              <a:lnSpc>
                <a:spcPct val="80000"/>
              </a:lnSpc>
              <a:spcAft>
                <a:spcPts val="0"/>
              </a:spcAft>
              <a:buFont typeface="Wingdings 2"/>
              <a:buChar char=""/>
              <a:defRPr/>
            </a:pPr>
            <a:endParaRPr lang="es-ES" sz="2000">
              <a:latin typeface="Times New Roman" pitchFamily="18" charset="0"/>
            </a:endParaRPr>
          </a:p>
          <a:p>
            <a:pPr marL="274320" indent="-274320" algn="just" eaLnBrk="1" fontAlgn="auto" hangingPunct="1">
              <a:lnSpc>
                <a:spcPct val="80000"/>
              </a:lnSpc>
              <a:spcAft>
                <a:spcPts val="0"/>
              </a:spcAft>
              <a:buFont typeface="Wingdings 2"/>
              <a:buChar char=""/>
              <a:defRPr/>
            </a:pPr>
            <a:r>
              <a:rPr lang="es-ES" sz="2000">
                <a:latin typeface="Times New Roman" pitchFamily="18" charset="0"/>
              </a:rPr>
              <a:t>En aproximadamente 36 meses de operación después de su creación como corporación REC reporta pérdidas por $126.867.432,80 para el 2005, lo que asegura que, sin ningún salvataje, el valor liquido a transferir serán pasivos que, sin una contrapartida apropiada, ninguna sociedad anónima tendrá interés en recibirlos. Los estados financieros han sido preparados asumiendo que la corporación continuará como un negocio en marcha.</a:t>
            </a:r>
            <a:br>
              <a:rPr lang="es-ES" sz="2000">
                <a:latin typeface="Times New Roman" pitchFamily="18" charset="0"/>
              </a:rPr>
            </a:br>
            <a:endParaRPr lang="es-ES" sz="2000">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214414" y="1000108"/>
            <a:ext cx="7215238" cy="357190"/>
          </a:xfrm>
        </p:spPr>
        <p:txBody>
          <a:bodyPr>
            <a:normAutofit fontScale="90000"/>
          </a:bodyPr>
          <a:lstStyle/>
          <a:p>
            <a:pPr eaLnBrk="1" fontAlgn="auto" hangingPunct="1">
              <a:spcAft>
                <a:spcPts val="0"/>
              </a:spcAft>
              <a:defRPr/>
            </a:pPr>
            <a:r>
              <a:rPr lang="es-ES_tradnl" dirty="0" smtClean="0">
                <a:solidFill>
                  <a:schemeClr val="accent2">
                    <a:lumMod val="75000"/>
                  </a:schemeClr>
                </a:solidFill>
              </a:rPr>
              <a:t/>
            </a:r>
            <a:br>
              <a:rPr lang="es-ES_tradnl" dirty="0" smtClean="0">
                <a:solidFill>
                  <a:schemeClr val="accent2">
                    <a:lumMod val="75000"/>
                  </a:schemeClr>
                </a:solidFill>
              </a:rPr>
            </a:br>
            <a:r>
              <a:rPr lang="es-ES_tradnl" dirty="0" smtClean="0">
                <a:solidFill>
                  <a:schemeClr val="accent2">
                    <a:lumMod val="75000"/>
                  </a:schemeClr>
                </a:solidFill>
              </a:rPr>
              <a:t/>
            </a:r>
            <a:br>
              <a:rPr lang="es-ES_tradnl" dirty="0" smtClean="0">
                <a:solidFill>
                  <a:schemeClr val="accent2">
                    <a:lumMod val="75000"/>
                  </a:schemeClr>
                </a:solidFill>
              </a:rPr>
            </a:br>
            <a:r>
              <a:rPr lang="es-ES_tradnl" dirty="0" smtClean="0">
                <a:solidFill>
                  <a:schemeClr val="accent2">
                    <a:lumMod val="75000"/>
                  </a:schemeClr>
                </a:solidFill>
              </a:rPr>
              <a:t>Legislación </a:t>
            </a:r>
            <a:r>
              <a:rPr lang="es-ES_tradnl" dirty="0">
                <a:solidFill>
                  <a:schemeClr val="accent2">
                    <a:lumMod val="75000"/>
                  </a:schemeClr>
                </a:solidFill>
              </a:rPr>
              <a:t>reguladora</a:t>
            </a:r>
            <a:r>
              <a:rPr lang="es-EC" u="sng" dirty="0">
                <a:solidFill>
                  <a:schemeClr val="accent2">
                    <a:lumMod val="75000"/>
                  </a:schemeClr>
                </a:solidFill>
              </a:rPr>
              <a:t/>
            </a:r>
            <a:br>
              <a:rPr lang="es-EC" u="sng" dirty="0">
                <a:solidFill>
                  <a:schemeClr val="accent2">
                    <a:lumMod val="75000"/>
                  </a:schemeClr>
                </a:solidFill>
              </a:rPr>
            </a:br>
            <a:endParaRPr lang="en-US" u="sng" dirty="0">
              <a:solidFill>
                <a:schemeClr val="accent2">
                  <a:lumMod val="75000"/>
                </a:schemeClr>
              </a:solidFill>
            </a:endParaRPr>
          </a:p>
        </p:txBody>
      </p:sp>
      <p:grpSp>
        <p:nvGrpSpPr>
          <p:cNvPr id="25603" name="Group 3"/>
          <p:cNvGrpSpPr>
            <a:grpSpLocks/>
          </p:cNvGrpSpPr>
          <p:nvPr/>
        </p:nvGrpSpPr>
        <p:grpSpPr bwMode="auto">
          <a:xfrm>
            <a:off x="2286000" y="2071688"/>
            <a:ext cx="3952875" cy="3694112"/>
            <a:chOff x="1655" y="1647"/>
            <a:chExt cx="2490" cy="2327"/>
          </a:xfrm>
        </p:grpSpPr>
        <p:sp>
          <p:nvSpPr>
            <p:cNvPr id="119812" name="Freeform 4"/>
            <p:cNvSpPr>
              <a:spLocks/>
            </p:cNvSpPr>
            <p:nvPr/>
          </p:nvSpPr>
          <p:spPr bwMode="gray">
            <a:xfrm>
              <a:off x="1660" y="2336"/>
              <a:ext cx="912" cy="1231"/>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gradFill rotWithShape="1">
              <a:gsLst>
                <a:gs pos="0">
                  <a:schemeClr val="hlink"/>
                </a:gs>
                <a:gs pos="100000">
                  <a:schemeClr val="hlink">
                    <a:gamma/>
                    <a:shade val="46275"/>
                    <a:invGamma/>
                  </a:schemeClr>
                </a:gs>
              </a:gsLst>
              <a:lin ang="5400000" scaled="1"/>
            </a:gradFill>
            <a:ln w="0">
              <a:noFill/>
              <a:prstDash val="solid"/>
              <a:round/>
              <a:headEnd/>
              <a:tailEnd/>
            </a:ln>
          </p:spPr>
          <p:txBody>
            <a:bodyPr/>
            <a:lstStyle/>
            <a:p>
              <a:pPr>
                <a:defRPr/>
              </a:pPr>
              <a:endParaRPr lang="en-US">
                <a:latin typeface="Arial" pitchFamily="34" charset="0"/>
                <a:cs typeface="+mn-cs"/>
              </a:endParaRPr>
            </a:p>
          </p:txBody>
        </p:sp>
        <p:sp>
          <p:nvSpPr>
            <p:cNvPr id="119813" name="Freeform 5"/>
            <p:cNvSpPr>
              <a:spLocks/>
            </p:cNvSpPr>
            <p:nvPr/>
          </p:nvSpPr>
          <p:spPr bwMode="gray">
            <a:xfrm rot="7200000">
              <a:off x="2726" y="1655"/>
              <a:ext cx="860" cy="1305"/>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gradFill rotWithShape="1">
              <a:gsLst>
                <a:gs pos="0">
                  <a:schemeClr val="accent1"/>
                </a:gs>
                <a:gs pos="100000">
                  <a:schemeClr val="accent1">
                    <a:gamma/>
                    <a:shade val="46275"/>
                    <a:invGamma/>
                  </a:schemeClr>
                </a:gs>
              </a:gsLst>
              <a:lin ang="5400000" scaled="1"/>
            </a:gradFill>
            <a:ln w="0">
              <a:noFill/>
              <a:prstDash val="solid"/>
              <a:round/>
              <a:headEnd/>
              <a:tailEnd/>
            </a:ln>
          </p:spPr>
          <p:txBody>
            <a:bodyPr/>
            <a:lstStyle/>
            <a:p>
              <a:pPr>
                <a:defRPr/>
              </a:pPr>
              <a:endParaRPr lang="en-US">
                <a:latin typeface="Arial" pitchFamily="34" charset="0"/>
                <a:cs typeface="+mn-cs"/>
              </a:endParaRPr>
            </a:p>
          </p:txBody>
        </p:sp>
        <p:grpSp>
          <p:nvGrpSpPr>
            <p:cNvPr id="25609" name="Group 6"/>
            <p:cNvGrpSpPr>
              <a:grpSpLocks/>
            </p:cNvGrpSpPr>
            <p:nvPr/>
          </p:nvGrpSpPr>
          <p:grpSpPr bwMode="auto">
            <a:xfrm>
              <a:off x="1712" y="1647"/>
              <a:ext cx="1480" cy="1302"/>
              <a:chOff x="1712" y="1389"/>
              <a:chExt cx="1480" cy="1302"/>
            </a:xfrm>
          </p:grpSpPr>
          <p:sp>
            <p:nvSpPr>
              <p:cNvPr id="25619" name="AutoShape 7"/>
              <p:cNvSpPr>
                <a:spLocks noChangeArrowheads="1"/>
              </p:cNvSpPr>
              <p:nvPr/>
            </p:nvSpPr>
            <p:spPr bwMode="gray">
              <a:xfrm rot="-9000000">
                <a:off x="1712" y="2311"/>
                <a:ext cx="908" cy="380"/>
              </a:xfrm>
              <a:prstGeom prst="triangle">
                <a:avLst>
                  <a:gd name="adj" fmla="val 50000"/>
                </a:avLst>
              </a:prstGeom>
              <a:solidFill>
                <a:schemeClr val="accent1"/>
              </a:solidFill>
              <a:ln w="9525" algn="ctr">
                <a:noFill/>
                <a:miter lim="800000"/>
                <a:headEnd/>
                <a:tailEnd/>
              </a:ln>
            </p:spPr>
            <p:txBody>
              <a:bodyPr wrap="none" anchor="ctr"/>
              <a:lstStyle/>
              <a:p>
                <a:endParaRPr lang="en-US"/>
              </a:p>
            </p:txBody>
          </p:sp>
          <p:sp>
            <p:nvSpPr>
              <p:cNvPr id="25620" name="Freeform 8"/>
              <p:cNvSpPr>
                <a:spLocks/>
              </p:cNvSpPr>
              <p:nvPr/>
            </p:nvSpPr>
            <p:spPr bwMode="gray">
              <a:xfrm rot="7200000">
                <a:off x="1961" y="1810"/>
                <a:ext cx="948" cy="508"/>
              </a:xfrm>
              <a:custGeom>
                <a:avLst/>
                <a:gdLst>
                  <a:gd name="T0" fmla="*/ 2419 w 750"/>
                  <a:gd name="T1" fmla="*/ 0 h 378"/>
                  <a:gd name="T2" fmla="*/ 0 w 750"/>
                  <a:gd name="T3" fmla="*/ 0 h 378"/>
                  <a:gd name="T4" fmla="*/ 8 w 750"/>
                  <a:gd name="T5" fmla="*/ 852 h 378"/>
                  <a:gd name="T6" fmla="*/ 90 w 750"/>
                  <a:gd name="T7" fmla="*/ 1658 h 378"/>
                  <a:gd name="T8" fmla="*/ 2419 w 750"/>
                  <a:gd name="T9" fmla="*/ 1658 h 378"/>
                  <a:gd name="T10" fmla="*/ 2419 w 750"/>
                  <a:gd name="T11" fmla="*/ 0 h 378"/>
                  <a:gd name="T12" fmla="*/ 2419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solidFill>
                <a:schemeClr val="accent1"/>
              </a:solidFill>
              <a:ln w="0">
                <a:noFill/>
                <a:prstDash val="solid"/>
                <a:round/>
                <a:headEnd/>
                <a:tailEnd/>
              </a:ln>
            </p:spPr>
            <p:txBody>
              <a:bodyPr/>
              <a:lstStyle/>
              <a:p>
                <a:endParaRPr lang="en-US"/>
              </a:p>
            </p:txBody>
          </p:sp>
          <p:sp>
            <p:nvSpPr>
              <p:cNvPr id="25621" name="Freeform 9"/>
              <p:cNvSpPr>
                <a:spLocks/>
              </p:cNvSpPr>
              <p:nvPr/>
            </p:nvSpPr>
            <p:spPr bwMode="gray">
              <a:xfrm rot="7200000">
                <a:off x="2637" y="1226"/>
                <a:ext cx="392" cy="718"/>
              </a:xfrm>
              <a:custGeom>
                <a:avLst/>
                <a:gdLst>
                  <a:gd name="T0" fmla="*/ 154 w 495"/>
                  <a:gd name="T1" fmla="*/ 63 h 971"/>
                  <a:gd name="T2" fmla="*/ 154 w 495"/>
                  <a:gd name="T3" fmla="*/ 215 h 971"/>
                  <a:gd name="T4" fmla="*/ 144 w 495"/>
                  <a:gd name="T5" fmla="*/ 213 h 971"/>
                  <a:gd name="T6" fmla="*/ 134 w 495"/>
                  <a:gd name="T7" fmla="*/ 211 h 971"/>
                  <a:gd name="T8" fmla="*/ 125 w 495"/>
                  <a:gd name="T9" fmla="*/ 206 h 971"/>
                  <a:gd name="T10" fmla="*/ 116 w 495"/>
                  <a:gd name="T11" fmla="*/ 198 h 971"/>
                  <a:gd name="T12" fmla="*/ 105 w 495"/>
                  <a:gd name="T13" fmla="*/ 189 h 971"/>
                  <a:gd name="T14" fmla="*/ 95 w 495"/>
                  <a:gd name="T15" fmla="*/ 177 h 971"/>
                  <a:gd name="T16" fmla="*/ 84 w 495"/>
                  <a:gd name="T17" fmla="*/ 162 h 971"/>
                  <a:gd name="T18" fmla="*/ 70 w 495"/>
                  <a:gd name="T19" fmla="*/ 143 h 971"/>
                  <a:gd name="T20" fmla="*/ 57 w 495"/>
                  <a:gd name="T21" fmla="*/ 123 h 971"/>
                  <a:gd name="T22" fmla="*/ 40 w 495"/>
                  <a:gd name="T23" fmla="*/ 97 h 971"/>
                  <a:gd name="T24" fmla="*/ 30 w 495"/>
                  <a:gd name="T25" fmla="*/ 81 h 971"/>
                  <a:gd name="T26" fmla="*/ 9 w 495"/>
                  <a:gd name="T27" fmla="*/ 47 h 971"/>
                  <a:gd name="T28" fmla="*/ 2 w 495"/>
                  <a:gd name="T29" fmla="*/ 28 h 971"/>
                  <a:gd name="T30" fmla="*/ 0 w 495"/>
                  <a:gd name="T31" fmla="*/ 13 h 971"/>
                  <a:gd name="T32" fmla="*/ 5 w 495"/>
                  <a:gd name="T33" fmla="*/ 0 h 971"/>
                  <a:gd name="T34" fmla="*/ 5 w 495"/>
                  <a:gd name="T35" fmla="*/ 10 h 971"/>
                  <a:gd name="T36" fmla="*/ 5 w 495"/>
                  <a:gd name="T37" fmla="*/ 16 h 971"/>
                  <a:gd name="T38" fmla="*/ 5 w 495"/>
                  <a:gd name="T39" fmla="*/ 22 h 971"/>
                  <a:gd name="T40" fmla="*/ 6 w 495"/>
                  <a:gd name="T41" fmla="*/ 28 h 971"/>
                  <a:gd name="T42" fmla="*/ 9 w 495"/>
                  <a:gd name="T43" fmla="*/ 36 h 971"/>
                  <a:gd name="T44" fmla="*/ 17 w 495"/>
                  <a:gd name="T45" fmla="*/ 44 h 971"/>
                  <a:gd name="T46" fmla="*/ 26 w 495"/>
                  <a:gd name="T47" fmla="*/ 51 h 971"/>
                  <a:gd name="T48" fmla="*/ 39 w 495"/>
                  <a:gd name="T49" fmla="*/ 58 h 971"/>
                  <a:gd name="T50" fmla="*/ 55 w 495"/>
                  <a:gd name="T51" fmla="*/ 61 h 971"/>
                  <a:gd name="T52" fmla="*/ 77 w 495"/>
                  <a:gd name="T53" fmla="*/ 63 h 971"/>
                  <a:gd name="T54" fmla="*/ 154 w 495"/>
                  <a:gd name="T55" fmla="*/ 63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chemeClr val="accent1"/>
              </a:solidFill>
              <a:ln w="0">
                <a:noFill/>
                <a:prstDash val="solid"/>
                <a:round/>
                <a:headEnd/>
                <a:tailEnd/>
              </a:ln>
            </p:spPr>
            <p:txBody>
              <a:bodyPr/>
              <a:lstStyle/>
              <a:p>
                <a:endParaRPr lang="en-US"/>
              </a:p>
            </p:txBody>
          </p:sp>
        </p:grpSp>
        <p:sp>
          <p:nvSpPr>
            <p:cNvPr id="119818" name="Freeform 10"/>
            <p:cNvSpPr>
              <a:spLocks/>
            </p:cNvSpPr>
            <p:nvPr/>
          </p:nvSpPr>
          <p:spPr bwMode="gray">
            <a:xfrm rot="14400000">
              <a:off x="2798" y="2823"/>
              <a:ext cx="860" cy="1305"/>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gradFill rotWithShape="1">
              <a:gsLst>
                <a:gs pos="0">
                  <a:schemeClr val="folHlink"/>
                </a:gs>
                <a:gs pos="100000">
                  <a:schemeClr val="folHlink">
                    <a:gamma/>
                    <a:shade val="46275"/>
                    <a:invGamma/>
                  </a:schemeClr>
                </a:gs>
              </a:gsLst>
              <a:lin ang="5400000" scaled="1"/>
            </a:gradFill>
            <a:ln w="0">
              <a:noFill/>
              <a:prstDash val="solid"/>
              <a:round/>
              <a:headEnd/>
              <a:tailEnd/>
            </a:ln>
          </p:spPr>
          <p:txBody>
            <a:bodyPr/>
            <a:lstStyle/>
            <a:p>
              <a:pPr>
                <a:defRPr/>
              </a:pPr>
              <a:endParaRPr lang="en-US">
                <a:latin typeface="Arial" pitchFamily="34" charset="0"/>
                <a:cs typeface="+mn-cs"/>
              </a:endParaRPr>
            </a:p>
          </p:txBody>
        </p:sp>
        <p:grpSp>
          <p:nvGrpSpPr>
            <p:cNvPr id="25611" name="Group 11"/>
            <p:cNvGrpSpPr>
              <a:grpSpLocks/>
            </p:cNvGrpSpPr>
            <p:nvPr/>
          </p:nvGrpSpPr>
          <p:grpSpPr bwMode="auto">
            <a:xfrm>
              <a:off x="2849" y="2249"/>
              <a:ext cx="1296" cy="1381"/>
              <a:chOff x="2854" y="1996"/>
              <a:chExt cx="1296" cy="1381"/>
            </a:xfrm>
          </p:grpSpPr>
          <p:sp>
            <p:nvSpPr>
              <p:cNvPr id="25616" name="AutoShape 12"/>
              <p:cNvSpPr>
                <a:spLocks noChangeArrowheads="1"/>
              </p:cNvSpPr>
              <p:nvPr/>
            </p:nvSpPr>
            <p:spPr bwMode="gray">
              <a:xfrm rot="-1800000">
                <a:off x="2854" y="1996"/>
                <a:ext cx="906" cy="380"/>
              </a:xfrm>
              <a:prstGeom prst="triangle">
                <a:avLst>
                  <a:gd name="adj" fmla="val 50000"/>
                </a:avLst>
              </a:prstGeom>
              <a:solidFill>
                <a:schemeClr val="folHlink"/>
              </a:solidFill>
              <a:ln w="9525" algn="ctr">
                <a:noFill/>
                <a:miter lim="800000"/>
                <a:headEnd/>
                <a:tailEnd/>
              </a:ln>
            </p:spPr>
            <p:txBody>
              <a:bodyPr wrap="none" anchor="ctr"/>
              <a:lstStyle/>
              <a:p>
                <a:endParaRPr lang="en-US"/>
              </a:p>
            </p:txBody>
          </p:sp>
          <p:sp>
            <p:nvSpPr>
              <p:cNvPr id="25617" name="Freeform 13"/>
              <p:cNvSpPr>
                <a:spLocks/>
              </p:cNvSpPr>
              <p:nvPr/>
            </p:nvSpPr>
            <p:spPr bwMode="gray">
              <a:xfrm rot="-7200000">
                <a:off x="3102" y="2371"/>
                <a:ext cx="948" cy="507"/>
              </a:xfrm>
              <a:custGeom>
                <a:avLst/>
                <a:gdLst>
                  <a:gd name="T0" fmla="*/ 2419 w 750"/>
                  <a:gd name="T1" fmla="*/ 0 h 378"/>
                  <a:gd name="T2" fmla="*/ 0 w 750"/>
                  <a:gd name="T3" fmla="*/ 0 h 378"/>
                  <a:gd name="T4" fmla="*/ 8 w 750"/>
                  <a:gd name="T5" fmla="*/ 842 h 378"/>
                  <a:gd name="T6" fmla="*/ 90 w 750"/>
                  <a:gd name="T7" fmla="*/ 1640 h 378"/>
                  <a:gd name="T8" fmla="*/ 2419 w 750"/>
                  <a:gd name="T9" fmla="*/ 1640 h 378"/>
                  <a:gd name="T10" fmla="*/ 2419 w 750"/>
                  <a:gd name="T11" fmla="*/ 0 h 378"/>
                  <a:gd name="T12" fmla="*/ 2419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solidFill>
                <a:schemeClr val="folHlink"/>
              </a:solidFill>
              <a:ln w="0">
                <a:noFill/>
                <a:prstDash val="solid"/>
                <a:round/>
                <a:headEnd/>
                <a:tailEnd/>
              </a:ln>
            </p:spPr>
            <p:txBody>
              <a:bodyPr/>
              <a:lstStyle/>
              <a:p>
                <a:endParaRPr lang="en-US"/>
              </a:p>
            </p:txBody>
          </p:sp>
          <p:sp>
            <p:nvSpPr>
              <p:cNvPr id="25618" name="Freeform 14"/>
              <p:cNvSpPr>
                <a:spLocks/>
              </p:cNvSpPr>
              <p:nvPr/>
            </p:nvSpPr>
            <p:spPr bwMode="gray">
              <a:xfrm rot="-7200000">
                <a:off x="3618" y="2845"/>
                <a:ext cx="346" cy="718"/>
              </a:xfrm>
              <a:custGeom>
                <a:avLst/>
                <a:gdLst>
                  <a:gd name="T0" fmla="*/ 82 w 495"/>
                  <a:gd name="T1" fmla="*/ 63 h 971"/>
                  <a:gd name="T2" fmla="*/ 82 w 495"/>
                  <a:gd name="T3" fmla="*/ 215 h 971"/>
                  <a:gd name="T4" fmla="*/ 77 w 495"/>
                  <a:gd name="T5" fmla="*/ 213 h 971"/>
                  <a:gd name="T6" fmla="*/ 72 w 495"/>
                  <a:gd name="T7" fmla="*/ 211 h 971"/>
                  <a:gd name="T8" fmla="*/ 67 w 495"/>
                  <a:gd name="T9" fmla="*/ 206 h 971"/>
                  <a:gd name="T10" fmla="*/ 62 w 495"/>
                  <a:gd name="T11" fmla="*/ 198 h 971"/>
                  <a:gd name="T12" fmla="*/ 57 w 495"/>
                  <a:gd name="T13" fmla="*/ 189 h 971"/>
                  <a:gd name="T14" fmla="*/ 51 w 495"/>
                  <a:gd name="T15" fmla="*/ 177 h 971"/>
                  <a:gd name="T16" fmla="*/ 45 w 495"/>
                  <a:gd name="T17" fmla="*/ 162 h 971"/>
                  <a:gd name="T18" fmla="*/ 38 w 495"/>
                  <a:gd name="T19" fmla="*/ 143 h 971"/>
                  <a:gd name="T20" fmla="*/ 30 w 495"/>
                  <a:gd name="T21" fmla="*/ 123 h 971"/>
                  <a:gd name="T22" fmla="*/ 22 w 495"/>
                  <a:gd name="T23" fmla="*/ 97 h 971"/>
                  <a:gd name="T24" fmla="*/ 16 w 495"/>
                  <a:gd name="T25" fmla="*/ 81 h 971"/>
                  <a:gd name="T26" fmla="*/ 5 w 495"/>
                  <a:gd name="T27" fmla="*/ 47 h 971"/>
                  <a:gd name="T28" fmla="*/ 1 w 495"/>
                  <a:gd name="T29" fmla="*/ 28 h 971"/>
                  <a:gd name="T30" fmla="*/ 0 w 495"/>
                  <a:gd name="T31" fmla="*/ 13 h 971"/>
                  <a:gd name="T32" fmla="*/ 2 w 495"/>
                  <a:gd name="T33" fmla="*/ 0 h 971"/>
                  <a:gd name="T34" fmla="*/ 2 w 495"/>
                  <a:gd name="T35" fmla="*/ 10 h 971"/>
                  <a:gd name="T36" fmla="*/ 2 w 495"/>
                  <a:gd name="T37" fmla="*/ 16 h 971"/>
                  <a:gd name="T38" fmla="*/ 2 w 495"/>
                  <a:gd name="T39" fmla="*/ 22 h 971"/>
                  <a:gd name="T40" fmla="*/ 3 w 495"/>
                  <a:gd name="T41" fmla="*/ 28 h 971"/>
                  <a:gd name="T42" fmla="*/ 5 w 495"/>
                  <a:gd name="T43" fmla="*/ 36 h 971"/>
                  <a:gd name="T44" fmla="*/ 9 w 495"/>
                  <a:gd name="T45" fmla="*/ 44 h 971"/>
                  <a:gd name="T46" fmla="*/ 14 w 495"/>
                  <a:gd name="T47" fmla="*/ 51 h 971"/>
                  <a:gd name="T48" fmla="*/ 21 w 495"/>
                  <a:gd name="T49" fmla="*/ 58 h 971"/>
                  <a:gd name="T50" fmla="*/ 30 w 495"/>
                  <a:gd name="T51" fmla="*/ 61 h 971"/>
                  <a:gd name="T52" fmla="*/ 41 w 495"/>
                  <a:gd name="T53" fmla="*/ 63 h 971"/>
                  <a:gd name="T54" fmla="*/ 82 w 495"/>
                  <a:gd name="T55" fmla="*/ 63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chemeClr val="folHlink"/>
              </a:solidFill>
              <a:ln w="0">
                <a:noFill/>
                <a:prstDash val="solid"/>
                <a:round/>
                <a:headEnd/>
                <a:tailEnd/>
              </a:ln>
            </p:spPr>
            <p:txBody>
              <a:bodyPr/>
              <a:lstStyle/>
              <a:p>
                <a:endParaRPr lang="en-US"/>
              </a:p>
            </p:txBody>
          </p:sp>
        </p:grpSp>
        <p:grpSp>
          <p:nvGrpSpPr>
            <p:cNvPr id="25612" name="Group 15"/>
            <p:cNvGrpSpPr>
              <a:grpSpLocks/>
            </p:cNvGrpSpPr>
            <p:nvPr/>
          </p:nvGrpSpPr>
          <p:grpSpPr bwMode="auto">
            <a:xfrm>
              <a:off x="1655" y="3095"/>
              <a:ext cx="1571" cy="879"/>
              <a:chOff x="1655" y="2837"/>
              <a:chExt cx="1571" cy="879"/>
            </a:xfrm>
          </p:grpSpPr>
          <p:sp>
            <p:nvSpPr>
              <p:cNvPr id="25613" name="Freeform 16"/>
              <p:cNvSpPr>
                <a:spLocks/>
              </p:cNvSpPr>
              <p:nvPr/>
            </p:nvSpPr>
            <p:spPr bwMode="gray">
              <a:xfrm>
                <a:off x="1655" y="2837"/>
                <a:ext cx="366" cy="692"/>
              </a:xfrm>
              <a:custGeom>
                <a:avLst/>
                <a:gdLst>
                  <a:gd name="T0" fmla="*/ 109 w 495"/>
                  <a:gd name="T1" fmla="*/ 52 h 971"/>
                  <a:gd name="T2" fmla="*/ 109 w 495"/>
                  <a:gd name="T3" fmla="*/ 178 h 971"/>
                  <a:gd name="T4" fmla="*/ 102 w 495"/>
                  <a:gd name="T5" fmla="*/ 177 h 971"/>
                  <a:gd name="T6" fmla="*/ 95 w 495"/>
                  <a:gd name="T7" fmla="*/ 175 h 971"/>
                  <a:gd name="T8" fmla="*/ 89 w 495"/>
                  <a:gd name="T9" fmla="*/ 170 h 971"/>
                  <a:gd name="T10" fmla="*/ 82 w 495"/>
                  <a:gd name="T11" fmla="*/ 165 h 971"/>
                  <a:gd name="T12" fmla="*/ 75 w 495"/>
                  <a:gd name="T13" fmla="*/ 157 h 971"/>
                  <a:gd name="T14" fmla="*/ 67 w 495"/>
                  <a:gd name="T15" fmla="*/ 148 h 971"/>
                  <a:gd name="T16" fmla="*/ 60 w 495"/>
                  <a:gd name="T17" fmla="*/ 135 h 971"/>
                  <a:gd name="T18" fmla="*/ 50 w 495"/>
                  <a:gd name="T19" fmla="*/ 119 h 971"/>
                  <a:gd name="T20" fmla="*/ 41 w 495"/>
                  <a:gd name="T21" fmla="*/ 102 h 971"/>
                  <a:gd name="T22" fmla="*/ 28 w 495"/>
                  <a:gd name="T23" fmla="*/ 81 h 971"/>
                  <a:gd name="T24" fmla="*/ 21 w 495"/>
                  <a:gd name="T25" fmla="*/ 68 h 971"/>
                  <a:gd name="T26" fmla="*/ 7 w 495"/>
                  <a:gd name="T27" fmla="*/ 38 h 971"/>
                  <a:gd name="T28" fmla="*/ 1 w 495"/>
                  <a:gd name="T29" fmla="*/ 24 h 971"/>
                  <a:gd name="T30" fmla="*/ 0 w 495"/>
                  <a:gd name="T31" fmla="*/ 11 h 971"/>
                  <a:gd name="T32" fmla="*/ 3 w 495"/>
                  <a:gd name="T33" fmla="*/ 0 h 971"/>
                  <a:gd name="T34" fmla="*/ 3 w 495"/>
                  <a:gd name="T35" fmla="*/ 8 h 971"/>
                  <a:gd name="T36" fmla="*/ 3 w 495"/>
                  <a:gd name="T37" fmla="*/ 14 h 971"/>
                  <a:gd name="T38" fmla="*/ 3 w 495"/>
                  <a:gd name="T39" fmla="*/ 19 h 971"/>
                  <a:gd name="T40" fmla="*/ 4 w 495"/>
                  <a:gd name="T41" fmla="*/ 24 h 971"/>
                  <a:gd name="T42" fmla="*/ 7 w 495"/>
                  <a:gd name="T43" fmla="*/ 29 h 971"/>
                  <a:gd name="T44" fmla="*/ 12 w 495"/>
                  <a:gd name="T45" fmla="*/ 36 h 971"/>
                  <a:gd name="T46" fmla="*/ 19 w 495"/>
                  <a:gd name="T47" fmla="*/ 43 h 971"/>
                  <a:gd name="T48" fmla="*/ 27 w 495"/>
                  <a:gd name="T49" fmla="*/ 48 h 971"/>
                  <a:gd name="T50" fmla="*/ 39 w 495"/>
                  <a:gd name="T51" fmla="*/ 51 h 971"/>
                  <a:gd name="T52" fmla="*/ 54 w 495"/>
                  <a:gd name="T53" fmla="*/ 52 h 971"/>
                  <a:gd name="T54" fmla="*/ 109 w 495"/>
                  <a:gd name="T55" fmla="*/ 52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chemeClr val="hlink"/>
              </a:solidFill>
              <a:ln w="0">
                <a:noFill/>
                <a:prstDash val="solid"/>
                <a:round/>
                <a:headEnd/>
                <a:tailEnd/>
              </a:ln>
            </p:spPr>
            <p:txBody>
              <a:bodyPr/>
              <a:lstStyle/>
              <a:p>
                <a:endParaRPr lang="en-US"/>
              </a:p>
            </p:txBody>
          </p:sp>
          <p:sp>
            <p:nvSpPr>
              <p:cNvPr id="25614" name="AutoShape 17"/>
              <p:cNvSpPr>
                <a:spLocks noChangeArrowheads="1"/>
              </p:cNvSpPr>
              <p:nvPr/>
            </p:nvSpPr>
            <p:spPr bwMode="gray">
              <a:xfrm rot="5400000">
                <a:off x="2589" y="3078"/>
                <a:ext cx="872" cy="403"/>
              </a:xfrm>
              <a:prstGeom prst="triangle">
                <a:avLst>
                  <a:gd name="adj" fmla="val 50000"/>
                </a:avLst>
              </a:prstGeom>
              <a:solidFill>
                <a:schemeClr val="hlink"/>
              </a:solidFill>
              <a:ln w="9525" algn="ctr">
                <a:noFill/>
                <a:miter lim="800000"/>
                <a:headEnd/>
                <a:tailEnd/>
              </a:ln>
            </p:spPr>
            <p:txBody>
              <a:bodyPr wrap="none" anchor="ctr"/>
              <a:lstStyle/>
              <a:p>
                <a:endParaRPr lang="en-US"/>
              </a:p>
            </p:txBody>
          </p:sp>
          <p:sp>
            <p:nvSpPr>
              <p:cNvPr id="25615" name="Freeform 18"/>
              <p:cNvSpPr>
                <a:spLocks/>
              </p:cNvSpPr>
              <p:nvPr/>
            </p:nvSpPr>
            <p:spPr bwMode="gray">
              <a:xfrm>
                <a:off x="1985" y="3040"/>
                <a:ext cx="1005" cy="489"/>
              </a:xfrm>
              <a:custGeom>
                <a:avLst/>
                <a:gdLst>
                  <a:gd name="T0" fmla="*/ 3241 w 750"/>
                  <a:gd name="T1" fmla="*/ 0 h 378"/>
                  <a:gd name="T2" fmla="*/ 0 w 750"/>
                  <a:gd name="T3" fmla="*/ 0 h 378"/>
                  <a:gd name="T4" fmla="*/ 9 w 750"/>
                  <a:gd name="T5" fmla="*/ 702 h 378"/>
                  <a:gd name="T6" fmla="*/ 122 w 750"/>
                  <a:gd name="T7" fmla="*/ 1370 h 378"/>
                  <a:gd name="T8" fmla="*/ 3241 w 750"/>
                  <a:gd name="T9" fmla="*/ 1370 h 378"/>
                  <a:gd name="T10" fmla="*/ 3241 w 750"/>
                  <a:gd name="T11" fmla="*/ 0 h 378"/>
                  <a:gd name="T12" fmla="*/ 3241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solidFill>
                <a:schemeClr val="hlink"/>
              </a:solidFill>
              <a:ln w="0">
                <a:noFill/>
                <a:prstDash val="solid"/>
                <a:round/>
                <a:headEnd/>
                <a:tailEnd/>
              </a:ln>
            </p:spPr>
            <p:txBody>
              <a:bodyPr/>
              <a:lstStyle/>
              <a:p>
                <a:endParaRPr lang="en-US"/>
              </a:p>
            </p:txBody>
          </p:sp>
        </p:grpSp>
      </p:grpSp>
      <p:sp>
        <p:nvSpPr>
          <p:cNvPr id="25604" name="Text Box 19"/>
          <p:cNvSpPr txBox="1">
            <a:spLocks noChangeArrowheads="1"/>
          </p:cNvSpPr>
          <p:nvPr/>
        </p:nvSpPr>
        <p:spPr bwMode="auto">
          <a:xfrm>
            <a:off x="130175" y="4786313"/>
            <a:ext cx="2227263" cy="942975"/>
          </a:xfrm>
          <a:prstGeom prst="rect">
            <a:avLst/>
          </a:prstGeom>
          <a:noFill/>
          <a:ln w="9525" algn="ctr">
            <a:noFill/>
            <a:miter lim="800000"/>
            <a:headEnd/>
            <a:tailEnd/>
          </a:ln>
        </p:spPr>
        <p:txBody>
          <a:bodyPr>
            <a:spAutoFit/>
          </a:bodyPr>
          <a:lstStyle/>
          <a:p>
            <a:pPr algn="just" eaLnBrk="0" hangingPunct="0"/>
            <a:r>
              <a:rPr lang="es-ES" sz="1400"/>
              <a:t>Centro Nacional de Control de Energía</a:t>
            </a:r>
          </a:p>
          <a:p>
            <a:pPr algn="just" eaLnBrk="0" hangingPunct="0"/>
            <a:endParaRPr lang="es-ES" sz="1400"/>
          </a:p>
          <a:p>
            <a:pPr algn="ctr" eaLnBrk="0" hangingPunct="0"/>
            <a:r>
              <a:rPr lang="es-ES" sz="1400"/>
              <a:t>CENACE </a:t>
            </a:r>
            <a:endParaRPr lang="en-US" sz="1400"/>
          </a:p>
        </p:txBody>
      </p:sp>
      <p:sp>
        <p:nvSpPr>
          <p:cNvPr id="25605" name="Text Box 20"/>
          <p:cNvSpPr txBox="1">
            <a:spLocks noChangeArrowheads="1"/>
          </p:cNvSpPr>
          <p:nvPr/>
        </p:nvSpPr>
        <p:spPr bwMode="auto">
          <a:xfrm>
            <a:off x="5857875" y="4714875"/>
            <a:ext cx="2227263" cy="1052513"/>
          </a:xfrm>
          <a:prstGeom prst="rect">
            <a:avLst/>
          </a:prstGeom>
          <a:noFill/>
          <a:ln w="9525" algn="ctr">
            <a:noFill/>
            <a:miter lim="800000"/>
            <a:headEnd/>
            <a:tailEnd/>
          </a:ln>
        </p:spPr>
        <p:txBody>
          <a:bodyPr>
            <a:spAutoFit/>
          </a:bodyPr>
          <a:lstStyle/>
          <a:p>
            <a:pPr algn="just" eaLnBrk="0" hangingPunct="0"/>
            <a:r>
              <a:rPr lang="es-ES" sz="1500"/>
              <a:t>Consejo Nacional de Electricidad</a:t>
            </a:r>
          </a:p>
          <a:p>
            <a:pPr eaLnBrk="0" hangingPunct="0"/>
            <a:endParaRPr lang="es-ES" sz="1500"/>
          </a:p>
          <a:p>
            <a:pPr algn="ctr" eaLnBrk="0" hangingPunct="0"/>
            <a:r>
              <a:rPr lang="es-ES" sz="1500"/>
              <a:t>CONELEC</a:t>
            </a:r>
            <a:r>
              <a:rPr lang="es-ES" sz="1800"/>
              <a:t> </a:t>
            </a:r>
            <a:endParaRPr lang="en-US" sz="1800"/>
          </a:p>
        </p:txBody>
      </p:sp>
      <p:sp>
        <p:nvSpPr>
          <p:cNvPr id="25606" name="Text Box 21"/>
          <p:cNvSpPr txBox="1">
            <a:spLocks noChangeArrowheads="1"/>
          </p:cNvSpPr>
          <p:nvPr/>
        </p:nvSpPr>
        <p:spPr bwMode="auto">
          <a:xfrm>
            <a:off x="2500313" y="1571625"/>
            <a:ext cx="3260725" cy="579438"/>
          </a:xfrm>
          <a:prstGeom prst="rect">
            <a:avLst/>
          </a:prstGeom>
          <a:noFill/>
          <a:ln w="9525" algn="ctr">
            <a:noFill/>
            <a:miter lim="800000"/>
            <a:headEnd/>
            <a:tailEnd/>
          </a:ln>
        </p:spPr>
        <p:txBody>
          <a:bodyPr>
            <a:spAutoFit/>
          </a:bodyPr>
          <a:lstStyle/>
          <a:p>
            <a:pPr algn="ctr" eaLnBrk="0" hangingPunct="0"/>
            <a:r>
              <a:rPr lang="es-ES" sz="1400"/>
              <a:t>Ley de Régimen del Sector Eléctrico</a:t>
            </a:r>
          </a:p>
          <a:p>
            <a:pPr algn="ctr" eaLnBrk="0" hangingPunct="0"/>
            <a:r>
              <a:rPr lang="es-ES" sz="1800"/>
              <a:t>(LRSE)</a:t>
            </a:r>
            <a:r>
              <a:rPr lang="es-ES" sz="1800" b="0"/>
              <a:t> </a:t>
            </a:r>
            <a:r>
              <a:rPr lang="es-ES" sz="1400"/>
              <a:t> </a:t>
            </a:r>
            <a:endParaRPr lang="en-US" sz="1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714348" y="1071546"/>
          <a:ext cx="688181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195" name="6 Grupo"/>
          <p:cNvGrpSpPr>
            <a:grpSpLocks/>
          </p:cNvGrpSpPr>
          <p:nvPr/>
        </p:nvGrpSpPr>
        <p:grpSpPr bwMode="auto">
          <a:xfrm>
            <a:off x="736600" y="4264025"/>
            <a:ext cx="1120775" cy="1522413"/>
            <a:chOff x="1" y="2578507"/>
            <a:chExt cx="1039018" cy="1484312"/>
          </a:xfrm>
        </p:grpSpPr>
        <p:sp>
          <p:nvSpPr>
            <p:cNvPr id="11" name="10 Cheurón"/>
            <p:cNvSpPr/>
            <p:nvPr/>
          </p:nvSpPr>
          <p:spPr>
            <a:xfrm rot="5400000">
              <a:off x="-222646" y="2801154"/>
              <a:ext cx="1484312" cy="1039018"/>
            </a:xfrm>
            <a:prstGeom prst="chevron">
              <a:avLst/>
            </a:prstGeom>
          </p:spPr>
          <p:style>
            <a:lnRef idx="1">
              <a:schemeClr val="accent4"/>
            </a:lnRef>
            <a:fillRef idx="2">
              <a:schemeClr val="accent4"/>
            </a:fillRef>
            <a:effectRef idx="1">
              <a:schemeClr val="accent4"/>
            </a:effectRef>
            <a:fontRef idx="minor">
              <a:schemeClr val="dk1"/>
            </a:fontRef>
          </p:style>
        </p:sp>
        <p:sp>
          <p:nvSpPr>
            <p:cNvPr id="12" name="Cheurón 4"/>
            <p:cNvSpPr/>
            <p:nvPr/>
          </p:nvSpPr>
          <p:spPr>
            <a:xfrm>
              <a:off x="1" y="3098558"/>
              <a:ext cx="1039018" cy="444211"/>
            </a:xfrm>
            <a:prstGeom prst="rect">
              <a:avLst/>
            </a:prstGeom>
          </p:spPr>
          <p:style>
            <a:lnRef idx="0">
              <a:scrgbClr r="0" g="0" b="0"/>
            </a:lnRef>
            <a:fillRef idx="0">
              <a:scrgbClr r="0" g="0" b="0"/>
            </a:fillRef>
            <a:effectRef idx="0">
              <a:scrgbClr r="0" g="0" b="0"/>
            </a:effectRef>
            <a:fontRef idx="minor">
              <a:schemeClr val="lt1"/>
            </a:fontRef>
          </p:style>
          <p:txBody>
            <a:bodyPr lIns="10795" tIns="10795" rIns="10795" bIns="10795" spcCol="1270" anchor="ctr"/>
            <a:lstStyle/>
            <a:p>
              <a:pPr algn="ctr" defTabSz="755650">
                <a:lnSpc>
                  <a:spcPct val="90000"/>
                </a:lnSpc>
                <a:spcAft>
                  <a:spcPct val="35000"/>
                </a:spcAft>
                <a:defRPr/>
              </a:pPr>
              <a:r>
                <a:rPr lang="en-US" sz="1700" dirty="0">
                  <a:solidFill>
                    <a:schemeClr val="tx1"/>
                  </a:solidFill>
                </a:rPr>
                <a:t>Cap</a:t>
              </a:r>
              <a:r>
                <a:rPr lang="es-ES" sz="1700" dirty="0">
                  <a:solidFill>
                    <a:schemeClr val="tx1"/>
                  </a:solidFill>
                </a:rPr>
                <a:t>í</a:t>
              </a:r>
              <a:r>
                <a:rPr lang="en-US" sz="1700" dirty="0" err="1">
                  <a:solidFill>
                    <a:schemeClr val="tx1"/>
                  </a:solidFill>
                </a:rPr>
                <a:t>tulo</a:t>
              </a:r>
              <a:r>
                <a:rPr lang="en-US" sz="1700" dirty="0">
                  <a:solidFill>
                    <a:schemeClr val="tx1"/>
                  </a:solidFill>
                </a:rPr>
                <a:t> 4</a:t>
              </a:r>
            </a:p>
          </p:txBody>
        </p:sp>
      </p:grpSp>
      <p:grpSp>
        <p:nvGrpSpPr>
          <p:cNvPr id="8196" name="7 Grupo"/>
          <p:cNvGrpSpPr>
            <a:grpSpLocks/>
          </p:cNvGrpSpPr>
          <p:nvPr/>
        </p:nvGrpSpPr>
        <p:grpSpPr bwMode="auto">
          <a:xfrm>
            <a:off x="1911350" y="4214813"/>
            <a:ext cx="5732463" cy="1036637"/>
            <a:chOff x="1039018" y="2185208"/>
            <a:chExt cx="5056981" cy="964803"/>
          </a:xfrm>
        </p:grpSpPr>
        <p:sp>
          <p:nvSpPr>
            <p:cNvPr id="9" name="8 Redondear rectángulo de esquina del mismo lado"/>
            <p:cNvSpPr/>
            <p:nvPr/>
          </p:nvSpPr>
          <p:spPr>
            <a:xfrm rot="5400000">
              <a:off x="3085107" y="139119"/>
              <a:ext cx="964803" cy="5056981"/>
            </a:xfrm>
            <a:prstGeom prst="round2SameRect">
              <a:avLst/>
            </a:prstGeom>
          </p:spPr>
          <p:style>
            <a:lnRef idx="1">
              <a:schemeClr val="accent2"/>
            </a:lnRef>
            <a:fillRef idx="2">
              <a:schemeClr val="accent2"/>
            </a:fillRef>
            <a:effectRef idx="1">
              <a:schemeClr val="accent2"/>
            </a:effectRef>
            <a:fontRef idx="minor">
              <a:schemeClr val="dk1">
                <a:hueOff val="0"/>
                <a:satOff val="0"/>
                <a:lumOff val="0"/>
                <a:alphaOff val="0"/>
              </a:schemeClr>
            </a:fontRef>
          </p:style>
        </p:sp>
        <p:sp>
          <p:nvSpPr>
            <p:cNvPr id="10" name="Redondear rectángulo de esquina del mismo lado 6"/>
            <p:cNvSpPr/>
            <p:nvPr/>
          </p:nvSpPr>
          <p:spPr>
            <a:xfrm>
              <a:off x="1039018" y="2220668"/>
              <a:ext cx="5009366" cy="871721"/>
            </a:xfrm>
            <a:prstGeom prst="rect">
              <a:avLst/>
            </a:prstGeom>
          </p:spPr>
          <p:style>
            <a:lnRef idx="1">
              <a:schemeClr val="accent4"/>
            </a:lnRef>
            <a:fillRef idx="2">
              <a:schemeClr val="accent4"/>
            </a:fillRef>
            <a:effectRef idx="1">
              <a:schemeClr val="accent4"/>
            </a:effectRef>
            <a:fontRef idx="minor">
              <a:schemeClr val="dk1"/>
            </a:fontRef>
          </p:style>
          <p:txBody>
            <a:bodyPr lIns="106680" tIns="9525" rIns="9525" bIns="9525" spcCol="1270" anchor="ctr"/>
            <a:lstStyle/>
            <a:p>
              <a:pPr algn="just">
                <a:lnSpc>
                  <a:spcPct val="80000"/>
                </a:lnSpc>
                <a:buFont typeface="Wingdings" pitchFamily="2" charset="2"/>
                <a:buNone/>
                <a:defRPr/>
              </a:pPr>
              <a:endParaRPr lang="es-ES" sz="1600" dirty="0"/>
            </a:p>
            <a:p>
              <a:pPr algn="just">
                <a:lnSpc>
                  <a:spcPct val="80000"/>
                </a:lnSpc>
                <a:defRPr/>
              </a:pPr>
              <a:r>
                <a:rPr lang="es-ES" sz="1600" dirty="0"/>
                <a:t>El capítulo IV comprende el Análisis Estadístico de la situación económico-financiera de la Corporación.</a:t>
              </a:r>
            </a:p>
          </p:txBody>
        </p:sp>
      </p:grpSp>
      <p:grpSp>
        <p:nvGrpSpPr>
          <p:cNvPr id="8197" name="12 Grupo"/>
          <p:cNvGrpSpPr>
            <a:grpSpLocks/>
          </p:cNvGrpSpPr>
          <p:nvPr/>
        </p:nvGrpSpPr>
        <p:grpSpPr bwMode="auto">
          <a:xfrm>
            <a:off x="714375" y="5335588"/>
            <a:ext cx="1136650" cy="1379537"/>
            <a:chOff x="1" y="2578507"/>
            <a:chExt cx="1039018" cy="1484312"/>
          </a:xfrm>
        </p:grpSpPr>
        <p:sp>
          <p:nvSpPr>
            <p:cNvPr id="14" name="13 Cheurón"/>
            <p:cNvSpPr/>
            <p:nvPr/>
          </p:nvSpPr>
          <p:spPr>
            <a:xfrm rot="5400000">
              <a:off x="-222646" y="2801154"/>
              <a:ext cx="1484312" cy="1039018"/>
            </a:xfrm>
            <a:prstGeom prst="chevron">
              <a:avLst/>
            </a:prstGeom>
          </p:spPr>
          <p:style>
            <a:lnRef idx="0">
              <a:schemeClr val="accent2"/>
            </a:lnRef>
            <a:fillRef idx="3">
              <a:schemeClr val="accent2"/>
            </a:fillRef>
            <a:effectRef idx="3">
              <a:schemeClr val="accent2"/>
            </a:effectRef>
            <a:fontRef idx="minor">
              <a:schemeClr val="lt1"/>
            </a:fontRef>
          </p:style>
        </p:sp>
        <p:sp>
          <p:nvSpPr>
            <p:cNvPr id="15" name="Cheurón 4"/>
            <p:cNvSpPr/>
            <p:nvPr/>
          </p:nvSpPr>
          <p:spPr>
            <a:xfrm>
              <a:off x="1" y="3097760"/>
              <a:ext cx="1039018" cy="445806"/>
            </a:xfrm>
            <a:prstGeom prst="rect">
              <a:avLst/>
            </a:prstGeom>
          </p:spPr>
          <p:style>
            <a:lnRef idx="0">
              <a:scrgbClr r="0" g="0" b="0"/>
            </a:lnRef>
            <a:fillRef idx="0">
              <a:scrgbClr r="0" g="0" b="0"/>
            </a:fillRef>
            <a:effectRef idx="0">
              <a:scrgbClr r="0" g="0" b="0"/>
            </a:effectRef>
            <a:fontRef idx="minor">
              <a:schemeClr val="lt1"/>
            </a:fontRef>
          </p:style>
          <p:txBody>
            <a:bodyPr lIns="10795" tIns="10795" rIns="10795" bIns="10795" spcCol="1270" anchor="ctr"/>
            <a:lstStyle/>
            <a:p>
              <a:pPr algn="ctr" defTabSz="755650">
                <a:lnSpc>
                  <a:spcPct val="90000"/>
                </a:lnSpc>
                <a:spcAft>
                  <a:spcPct val="35000"/>
                </a:spcAft>
                <a:defRPr/>
              </a:pPr>
              <a:r>
                <a:rPr lang="en-US" sz="1700" dirty="0">
                  <a:solidFill>
                    <a:schemeClr val="tx1"/>
                  </a:solidFill>
                </a:rPr>
                <a:t>Cap</a:t>
              </a:r>
              <a:r>
                <a:rPr lang="es-ES" sz="1700" dirty="0">
                  <a:solidFill>
                    <a:schemeClr val="tx1"/>
                  </a:solidFill>
                </a:rPr>
                <a:t>í</a:t>
              </a:r>
              <a:r>
                <a:rPr lang="en-US" sz="1700" dirty="0" err="1">
                  <a:solidFill>
                    <a:schemeClr val="tx1"/>
                  </a:solidFill>
                </a:rPr>
                <a:t>tulo</a:t>
              </a:r>
              <a:r>
                <a:rPr lang="en-US" sz="1700" dirty="0">
                  <a:solidFill>
                    <a:schemeClr val="tx1"/>
                  </a:solidFill>
                </a:rPr>
                <a:t> 5</a:t>
              </a:r>
            </a:p>
          </p:txBody>
        </p:sp>
      </p:grpSp>
      <p:grpSp>
        <p:nvGrpSpPr>
          <p:cNvPr id="8198" name="15 Grupo"/>
          <p:cNvGrpSpPr>
            <a:grpSpLocks/>
          </p:cNvGrpSpPr>
          <p:nvPr/>
        </p:nvGrpSpPr>
        <p:grpSpPr bwMode="auto">
          <a:xfrm>
            <a:off x="1928813" y="5253038"/>
            <a:ext cx="5770562" cy="1033462"/>
            <a:chOff x="1039018" y="2221317"/>
            <a:chExt cx="5056981" cy="1028099"/>
          </a:xfrm>
        </p:grpSpPr>
        <p:sp>
          <p:nvSpPr>
            <p:cNvPr id="17" name="16 Redondear rectángulo de esquina del mismo lado"/>
            <p:cNvSpPr/>
            <p:nvPr/>
          </p:nvSpPr>
          <p:spPr>
            <a:xfrm rot="5400000">
              <a:off x="3085044" y="238461"/>
              <a:ext cx="964929" cy="5056981"/>
            </a:xfrm>
            <a:prstGeom prst="round2SameRect">
              <a:avLst/>
            </a:prstGeom>
          </p:spPr>
          <p:style>
            <a:lnRef idx="1">
              <a:schemeClr val="accent2"/>
            </a:lnRef>
            <a:fillRef idx="2">
              <a:schemeClr val="accent2"/>
            </a:fillRef>
            <a:effectRef idx="1">
              <a:schemeClr val="accent2"/>
            </a:effectRef>
            <a:fontRef idx="minor">
              <a:schemeClr val="dk1">
                <a:hueOff val="0"/>
                <a:satOff val="0"/>
                <a:lumOff val="0"/>
                <a:alphaOff val="0"/>
              </a:schemeClr>
            </a:fontRef>
          </p:style>
        </p:sp>
        <p:sp>
          <p:nvSpPr>
            <p:cNvPr id="18" name="Redondear rectángulo de esquina del mismo lado 6"/>
            <p:cNvSpPr/>
            <p:nvPr/>
          </p:nvSpPr>
          <p:spPr>
            <a:xfrm>
              <a:off x="1039018" y="2221317"/>
              <a:ext cx="5009680" cy="8701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9525" rIns="9525" bIns="9525" spcCol="1270" anchor="ctr"/>
            <a:lstStyle/>
            <a:p>
              <a:pPr algn="just">
                <a:lnSpc>
                  <a:spcPct val="80000"/>
                </a:lnSpc>
                <a:defRPr/>
              </a:pPr>
              <a:r>
                <a:rPr lang="es-ES" sz="1600" dirty="0"/>
                <a:t>El capítulo V comprende las conclusiones y recomendaciones de la auditoría. </a:t>
              </a:r>
            </a:p>
          </p:txBody>
        </p:sp>
      </p:grpSp>
      <p:sp>
        <p:nvSpPr>
          <p:cNvPr id="21" name="Rectangle 2"/>
          <p:cNvSpPr>
            <a:spLocks noGrp="1" noChangeArrowheads="1"/>
          </p:cNvSpPr>
          <p:nvPr>
            <p:ph type="title"/>
          </p:nvPr>
        </p:nvSpPr>
        <p:spPr>
          <a:xfrm>
            <a:off x="1000100" y="-142900"/>
            <a:ext cx="7239000" cy="891560"/>
          </a:xfrm>
        </p:spPr>
        <p:txBody>
          <a:bodyPr/>
          <a:lstStyle/>
          <a:p>
            <a:pPr eaLnBrk="1" fontAlgn="auto" hangingPunct="1">
              <a:spcAft>
                <a:spcPts val="0"/>
              </a:spcAft>
              <a:defRPr/>
            </a:pPr>
            <a:r>
              <a:rPr lang="es-ES_tradnl" dirty="0"/>
              <a:t>RESUMEN</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12" name="Oval 8"/>
          <p:cNvSpPr>
            <a:spLocks noChangeArrowheads="1"/>
          </p:cNvSpPr>
          <p:nvPr/>
        </p:nvSpPr>
        <p:spPr bwMode="auto">
          <a:xfrm>
            <a:off x="4214813" y="1357313"/>
            <a:ext cx="3419475" cy="2159000"/>
          </a:xfrm>
          <a:prstGeom prst="ellipse">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90000" tIns="46800" rIns="90000" bIns="46800" anchor="ctr">
            <a:spAutoFit/>
          </a:bodyPr>
          <a:lstStyle/>
          <a:p>
            <a:pPr>
              <a:defRPr/>
            </a:pPr>
            <a:endParaRPr lang="en-US"/>
          </a:p>
        </p:txBody>
      </p:sp>
      <p:sp>
        <p:nvSpPr>
          <p:cNvPr id="26627" name="Rectangle 9"/>
          <p:cNvSpPr>
            <a:spLocks noChangeArrowheads="1"/>
          </p:cNvSpPr>
          <p:nvPr/>
        </p:nvSpPr>
        <p:spPr bwMode="auto">
          <a:xfrm>
            <a:off x="4643438" y="1714500"/>
            <a:ext cx="2771775" cy="1493838"/>
          </a:xfrm>
          <a:prstGeom prst="rect">
            <a:avLst/>
          </a:prstGeom>
          <a:noFill/>
          <a:ln w="9525">
            <a:noFill/>
            <a:miter lim="800000"/>
            <a:headEnd/>
            <a:tailEnd/>
          </a:ln>
        </p:spPr>
        <p:txBody>
          <a:bodyPr lIns="90000" tIns="46800" rIns="90000" bIns="46800">
            <a:spAutoFit/>
          </a:bodyPr>
          <a:lstStyle/>
          <a:p>
            <a:pPr algn="just"/>
            <a:r>
              <a:rPr lang="es-EC">
                <a:latin typeface="Times New Roman" pitchFamily="18" charset="0"/>
              </a:rPr>
              <a:t>Base de presentación</a:t>
            </a:r>
          </a:p>
          <a:p>
            <a:pPr algn="just"/>
            <a:r>
              <a:rPr lang="es-ES" sz="1000" b="0">
                <a:latin typeface="Times New Roman" pitchFamily="18" charset="0"/>
              </a:rPr>
              <a:t>La Corporación mantiene sus registros contables en US Dólares, moneda de uso corriente en la República del Ecuador y, de acuerdo con normas ecuatorianas de contabilidad - NEC emitidas por la Federación Nacional de Contadores y aplicando el "Sistema Uniforme de Cuentas para los Organismos del Sistema Eléctrico" (SUCOSE), emitido por el Ex – INECEL.</a:t>
            </a:r>
          </a:p>
        </p:txBody>
      </p:sp>
      <p:sp>
        <p:nvSpPr>
          <p:cNvPr id="123914" name="Oval 10"/>
          <p:cNvSpPr>
            <a:spLocks noChangeArrowheads="1"/>
          </p:cNvSpPr>
          <p:nvPr/>
        </p:nvSpPr>
        <p:spPr bwMode="auto">
          <a:xfrm>
            <a:off x="642938" y="1841500"/>
            <a:ext cx="3384550" cy="2016125"/>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lIns="90000" tIns="46800" rIns="90000" bIns="46800" anchor="ctr">
            <a:spAutoFit/>
          </a:bodyPr>
          <a:lstStyle/>
          <a:p>
            <a:pPr>
              <a:defRPr/>
            </a:pPr>
            <a:endParaRPr lang="en-US"/>
          </a:p>
        </p:txBody>
      </p:sp>
      <p:sp>
        <p:nvSpPr>
          <p:cNvPr id="26629" name="Rectangle 13"/>
          <p:cNvSpPr>
            <a:spLocks noChangeArrowheads="1"/>
          </p:cNvSpPr>
          <p:nvPr/>
        </p:nvSpPr>
        <p:spPr bwMode="auto">
          <a:xfrm>
            <a:off x="1000125" y="2286000"/>
            <a:ext cx="2879725" cy="1233488"/>
          </a:xfrm>
          <a:prstGeom prst="rect">
            <a:avLst/>
          </a:prstGeom>
          <a:noFill/>
          <a:ln w="9525">
            <a:noFill/>
            <a:miter lim="800000"/>
            <a:headEnd/>
            <a:tailEnd/>
          </a:ln>
        </p:spPr>
        <p:txBody>
          <a:bodyPr lIns="90000" tIns="46800" rIns="90000" bIns="46800">
            <a:spAutoFit/>
          </a:bodyPr>
          <a:lstStyle/>
          <a:p>
            <a:pPr algn="just"/>
            <a:r>
              <a:rPr lang="es-EC">
                <a:latin typeface="Times New Roman" pitchFamily="18" charset="0"/>
              </a:rPr>
              <a:t>Red Eléctrica Corporación ha dividido el negocio en dos unidades:</a:t>
            </a:r>
            <a:endParaRPr lang="es-EC" u="sng">
              <a:latin typeface="Times New Roman" pitchFamily="18" charset="0"/>
            </a:endParaRPr>
          </a:p>
          <a:p>
            <a:pPr algn="just"/>
            <a:r>
              <a:rPr lang="es-ES" sz="1000" b="0">
                <a:latin typeface="Times New Roman" pitchFamily="18" charset="0"/>
              </a:rPr>
              <a:t>Generación y Distribución. Tanto la gestión como los procesos contables e información financiera se manejan de manera independiente, siendo responsabilidad de la Distribuidora la consolidación anual de la información contable.</a:t>
            </a:r>
          </a:p>
        </p:txBody>
      </p:sp>
      <p:sp>
        <p:nvSpPr>
          <p:cNvPr id="123918" name="Oval 14"/>
          <p:cNvSpPr>
            <a:spLocks noChangeArrowheads="1"/>
          </p:cNvSpPr>
          <p:nvPr/>
        </p:nvSpPr>
        <p:spPr bwMode="auto">
          <a:xfrm>
            <a:off x="428625" y="4572000"/>
            <a:ext cx="3168650" cy="1800225"/>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lIns="90000" tIns="46800" rIns="90000" bIns="46800" anchor="ctr">
            <a:spAutoFit/>
          </a:bodyPr>
          <a:lstStyle/>
          <a:p>
            <a:pPr>
              <a:defRPr/>
            </a:pPr>
            <a:endParaRPr lang="en-US"/>
          </a:p>
        </p:txBody>
      </p:sp>
      <p:sp>
        <p:nvSpPr>
          <p:cNvPr id="26631" name="Rectangle 15"/>
          <p:cNvSpPr>
            <a:spLocks noChangeArrowheads="1"/>
          </p:cNvSpPr>
          <p:nvPr/>
        </p:nvSpPr>
        <p:spPr bwMode="auto">
          <a:xfrm>
            <a:off x="714375" y="4857750"/>
            <a:ext cx="2571750" cy="1171575"/>
          </a:xfrm>
          <a:prstGeom prst="rect">
            <a:avLst/>
          </a:prstGeom>
          <a:noFill/>
          <a:ln w="9525">
            <a:noFill/>
            <a:miter lim="800000"/>
            <a:headEnd/>
            <a:tailEnd/>
          </a:ln>
        </p:spPr>
        <p:txBody>
          <a:bodyPr lIns="90000" tIns="46800" rIns="90000" bIns="46800">
            <a:spAutoFit/>
          </a:bodyPr>
          <a:lstStyle/>
          <a:p>
            <a:pPr algn="just"/>
            <a:r>
              <a:rPr lang="es-EC" sz="1400">
                <a:latin typeface="Times New Roman" pitchFamily="18" charset="0"/>
              </a:rPr>
              <a:t>Inversiones temporales</a:t>
            </a:r>
            <a:endParaRPr lang="es-EC" sz="1400" b="0" u="sng">
              <a:latin typeface="Times New Roman" pitchFamily="18" charset="0"/>
            </a:endParaRPr>
          </a:p>
          <a:p>
            <a:pPr algn="just"/>
            <a:r>
              <a:rPr lang="es-ES" sz="1400" b="0">
                <a:latin typeface="Times New Roman" pitchFamily="18" charset="0"/>
              </a:rPr>
              <a:t>Están registradas a su valor nominal y los rendimientos se registran por el método del devengado.</a:t>
            </a:r>
          </a:p>
        </p:txBody>
      </p:sp>
      <p:sp>
        <p:nvSpPr>
          <p:cNvPr id="123922" name="Oval 18"/>
          <p:cNvSpPr>
            <a:spLocks noChangeArrowheads="1"/>
          </p:cNvSpPr>
          <p:nvPr/>
        </p:nvSpPr>
        <p:spPr bwMode="auto">
          <a:xfrm>
            <a:off x="3857625" y="3857625"/>
            <a:ext cx="4356100" cy="2376488"/>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wrap="none" lIns="90000" tIns="46800" rIns="90000" bIns="46800" anchor="ctr">
            <a:spAutoFit/>
          </a:bodyPr>
          <a:lstStyle/>
          <a:p>
            <a:pPr>
              <a:defRPr/>
            </a:pPr>
            <a:endParaRPr lang="en-US"/>
          </a:p>
        </p:txBody>
      </p:sp>
      <p:sp>
        <p:nvSpPr>
          <p:cNvPr id="26633" name="Rectangle 19"/>
          <p:cNvSpPr>
            <a:spLocks noChangeArrowheads="1"/>
          </p:cNvSpPr>
          <p:nvPr/>
        </p:nvSpPr>
        <p:spPr bwMode="auto">
          <a:xfrm>
            <a:off x="4357688" y="4214813"/>
            <a:ext cx="3571875" cy="1695450"/>
          </a:xfrm>
          <a:prstGeom prst="rect">
            <a:avLst/>
          </a:prstGeom>
          <a:noFill/>
          <a:ln w="9525">
            <a:noFill/>
            <a:miter lim="800000"/>
            <a:headEnd/>
            <a:tailEnd/>
          </a:ln>
        </p:spPr>
        <p:txBody>
          <a:bodyPr lIns="90000" tIns="46800" rIns="90000" bIns="46800">
            <a:spAutoFit/>
          </a:bodyPr>
          <a:lstStyle/>
          <a:p>
            <a:pPr algn="just"/>
            <a:r>
              <a:rPr lang="es-EC" sz="1300">
                <a:latin typeface="Times New Roman" pitchFamily="18" charset="0"/>
              </a:rPr>
              <a:t>Provisión para cuentas incobrables</a:t>
            </a:r>
            <a:endParaRPr lang="es-EC" sz="1300" b="0" u="sng">
              <a:latin typeface="Times New Roman" pitchFamily="18" charset="0"/>
            </a:endParaRPr>
          </a:p>
          <a:p>
            <a:pPr algn="just"/>
            <a:r>
              <a:rPr lang="es-ES_tradnl" sz="1300" b="0">
                <a:latin typeface="Times New Roman" pitchFamily="18" charset="0"/>
              </a:rPr>
              <a:t>Red Eléctrica </a:t>
            </a:r>
            <a:r>
              <a:rPr lang="es-ES" sz="1300" b="0">
                <a:latin typeface="Times New Roman" pitchFamily="18" charset="0"/>
              </a:rPr>
              <a:t>Corporación  establece, con cargo a resultados, una provisión para cubrir pérdidas   que pueden llegar a producirse en la recuperación de las cuentas por cobrar a clientes, esta provisión fue constituida sobre la </a:t>
            </a:r>
          </a:p>
          <a:p>
            <a:pPr algn="just"/>
            <a:r>
              <a:rPr lang="es-ES" sz="1300" b="0">
                <a:latin typeface="Times New Roman" pitchFamily="18" charset="0"/>
              </a:rPr>
              <a:t> base del   10% del saldo de cuentas por cobrar- facturación.</a:t>
            </a:r>
          </a:p>
        </p:txBody>
      </p:sp>
      <p:sp>
        <p:nvSpPr>
          <p:cNvPr id="123924" name="AutoShape 20"/>
          <p:cNvSpPr>
            <a:spLocks noChangeArrowheads="1"/>
          </p:cNvSpPr>
          <p:nvPr/>
        </p:nvSpPr>
        <p:spPr bwMode="auto">
          <a:xfrm rot="4777256">
            <a:off x="3271838" y="249237"/>
            <a:ext cx="547688" cy="2316163"/>
          </a:xfrm>
          <a:prstGeom prst="curvedRightArrow">
            <a:avLst>
              <a:gd name="adj1" fmla="val 84580"/>
              <a:gd name="adj2" fmla="val 169159"/>
              <a:gd name="adj3" fmla="val 33333"/>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spAutoFit/>
          </a:bodyPr>
          <a:lstStyle/>
          <a:p>
            <a:pPr>
              <a:defRPr/>
            </a:pPr>
            <a:endParaRPr lang="en-US"/>
          </a:p>
        </p:txBody>
      </p:sp>
      <p:sp>
        <p:nvSpPr>
          <p:cNvPr id="123925" name="AutoShape 21"/>
          <p:cNvSpPr>
            <a:spLocks noChangeArrowheads="1"/>
          </p:cNvSpPr>
          <p:nvPr/>
        </p:nvSpPr>
        <p:spPr bwMode="auto">
          <a:xfrm rot="20960226">
            <a:off x="150813" y="3348038"/>
            <a:ext cx="792162" cy="1358900"/>
          </a:xfrm>
          <a:prstGeom prst="curvedRightArrow">
            <a:avLst>
              <a:gd name="adj1" fmla="val 34309"/>
              <a:gd name="adj2" fmla="val 68617"/>
              <a:gd name="adj3" fmla="val 33333"/>
            </a:avLst>
          </a:prstGeom>
          <a:ln>
            <a:headEnd/>
            <a:tailEnd/>
          </a:ln>
        </p:spPr>
        <p:style>
          <a:lnRef idx="1">
            <a:schemeClr val="accent1"/>
          </a:lnRef>
          <a:fillRef idx="3">
            <a:schemeClr val="accent1"/>
          </a:fillRef>
          <a:effectRef idx="2">
            <a:schemeClr val="accent1"/>
          </a:effectRef>
          <a:fontRef idx="minor">
            <a:schemeClr val="lt1"/>
          </a:fontRef>
        </p:style>
        <p:txBody>
          <a:bodyPr lIns="90000" tIns="46800" rIns="90000" bIns="46800" anchor="ctr">
            <a:spAutoFit/>
          </a:bodyPr>
          <a:lstStyle/>
          <a:p>
            <a:pPr>
              <a:defRPr/>
            </a:pPr>
            <a:endParaRPr lang="en-US"/>
          </a:p>
        </p:txBody>
      </p:sp>
      <p:sp>
        <p:nvSpPr>
          <p:cNvPr id="123926" name="AutoShape 22"/>
          <p:cNvSpPr>
            <a:spLocks noChangeArrowheads="1"/>
          </p:cNvSpPr>
          <p:nvPr/>
        </p:nvSpPr>
        <p:spPr bwMode="auto">
          <a:xfrm rot="21354959">
            <a:off x="3235325" y="6034088"/>
            <a:ext cx="1728788" cy="620712"/>
          </a:xfrm>
          <a:prstGeom prst="curvedUpArrow">
            <a:avLst>
              <a:gd name="adj1" fmla="val 55703"/>
              <a:gd name="adj2" fmla="val 111407"/>
              <a:gd name="adj3" fmla="val 33333"/>
            </a:avLst>
          </a:prstGeom>
          <a:ln>
            <a:headEnd/>
            <a:tailEnd/>
          </a:ln>
        </p:spPr>
        <p:style>
          <a:lnRef idx="3">
            <a:schemeClr val="lt1"/>
          </a:lnRef>
          <a:fillRef idx="1">
            <a:schemeClr val="accent5"/>
          </a:fillRef>
          <a:effectRef idx="1">
            <a:schemeClr val="accent5"/>
          </a:effectRef>
          <a:fontRef idx="minor">
            <a:schemeClr val="lt1"/>
          </a:fontRef>
        </p:style>
        <p:txBody>
          <a:bodyPr lIns="90000" tIns="46800" rIns="90000" bIns="46800" anchor="ctr">
            <a:spAutoFit/>
          </a:bodyPr>
          <a:lstStyle/>
          <a:p>
            <a:pPr>
              <a:defRPr/>
            </a:pPr>
            <a:endParaRPr lang="en-US"/>
          </a:p>
        </p:txBody>
      </p:sp>
      <p:sp>
        <p:nvSpPr>
          <p:cNvPr id="123927" name="AutoShape 23"/>
          <p:cNvSpPr>
            <a:spLocks noChangeArrowheads="1"/>
          </p:cNvSpPr>
          <p:nvPr/>
        </p:nvSpPr>
        <p:spPr bwMode="auto">
          <a:xfrm rot="15511469">
            <a:off x="7058025" y="3225800"/>
            <a:ext cx="1511300" cy="571500"/>
          </a:xfrm>
          <a:prstGeom prst="curvedUpArrow">
            <a:avLst>
              <a:gd name="adj1" fmla="val 52889"/>
              <a:gd name="adj2" fmla="val 105778"/>
              <a:gd name="adj3" fmla="val 33333"/>
            </a:avLst>
          </a:prstGeom>
          <a:ln>
            <a:headEnd/>
            <a:tailEnd/>
          </a:ln>
        </p:spPr>
        <p:style>
          <a:lnRef idx="1">
            <a:schemeClr val="accent5"/>
          </a:lnRef>
          <a:fillRef idx="2">
            <a:schemeClr val="accent5"/>
          </a:fillRef>
          <a:effectRef idx="1">
            <a:schemeClr val="accent5"/>
          </a:effectRef>
          <a:fontRef idx="minor">
            <a:schemeClr val="dk1"/>
          </a:fontRef>
        </p:style>
        <p:txBody>
          <a:bodyPr lIns="90000" tIns="46800" rIns="90000" bIns="46800" anchor="ctr">
            <a:spAutoFit/>
          </a:bodyPr>
          <a:lstStyle/>
          <a:p>
            <a:pPr>
              <a:defRPr/>
            </a:pPr>
            <a:endParaRPr lang="en-US"/>
          </a:p>
        </p:txBody>
      </p:sp>
      <p:sp>
        <p:nvSpPr>
          <p:cNvPr id="17" name="Rectangle 2"/>
          <p:cNvSpPr txBox="1">
            <a:spLocks noChangeArrowheads="1"/>
          </p:cNvSpPr>
          <p:nvPr/>
        </p:nvSpPr>
        <p:spPr>
          <a:xfrm>
            <a:off x="428596" y="105750"/>
            <a:ext cx="7643866" cy="680044"/>
          </a:xfrm>
          <a:prstGeom prst="rect">
            <a:avLst/>
          </a:prstGeom>
        </p:spPr>
        <p:txBody>
          <a:bodyPr lIns="45720" tIns="0" rIns="45720" bIns="0" anchor="b">
            <a:normAutofit/>
          </a:bodyPr>
          <a:lstStyle/>
          <a:p>
            <a:pPr algn="ctr" fontAlgn="auto">
              <a:spcAft>
                <a:spcPts val="0"/>
              </a:spcAft>
              <a:defRPr/>
            </a:pPr>
            <a:r>
              <a:rPr lang="es-ES" sz="2000" cap="all">
                <a:ln w="500">
                  <a:solidFill>
                    <a:schemeClr val="tx2">
                      <a:shade val="20000"/>
                      <a:satMod val="120000"/>
                    </a:schemeClr>
                  </a:solidFill>
                </a:ln>
                <a:solidFill>
                  <a:schemeClr val="accent2">
                    <a:lumMod val="75000"/>
                  </a:schemeClr>
                </a:solidFill>
                <a:latin typeface="+mj-lt"/>
                <a:ea typeface="+mj-ea"/>
                <a:cs typeface="+mj-cs"/>
              </a:rPr>
              <a:t>Resumen de las Políticas de Contabilidad  más importantes </a:t>
            </a:r>
            <a:endParaRPr lang="es-ES" sz="2000" cap="all" dirty="0">
              <a:ln w="500">
                <a:solidFill>
                  <a:schemeClr val="tx2">
                    <a:shade val="20000"/>
                    <a:satMod val="120000"/>
                  </a:schemeClr>
                </a:solidFill>
              </a:ln>
              <a:solidFill>
                <a:schemeClr val="accent2">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428596" y="105750"/>
            <a:ext cx="7643866" cy="680044"/>
          </a:xfrm>
        </p:spPr>
        <p:txBody>
          <a:bodyPr/>
          <a:lstStyle/>
          <a:p>
            <a:pPr algn="ctr" eaLnBrk="1" fontAlgn="auto" hangingPunct="1">
              <a:spcAft>
                <a:spcPts val="0"/>
              </a:spcAft>
              <a:defRPr/>
            </a:pPr>
            <a:r>
              <a:rPr lang="es-ES" sz="2000" dirty="0">
                <a:solidFill>
                  <a:schemeClr val="accent2">
                    <a:lumMod val="75000"/>
                  </a:schemeClr>
                </a:solidFill>
              </a:rPr>
              <a:t>Resumen de las Políticas de Contabilidad  más importantes </a:t>
            </a:r>
          </a:p>
        </p:txBody>
      </p:sp>
      <p:sp>
        <p:nvSpPr>
          <p:cNvPr id="19" name="18 Flecha curvada hacia la derecha"/>
          <p:cNvSpPr/>
          <p:nvPr/>
        </p:nvSpPr>
        <p:spPr>
          <a:xfrm rot="1519356">
            <a:off x="877888" y="1947863"/>
            <a:ext cx="839787" cy="1841500"/>
          </a:xfrm>
          <a:prstGeom prst="curved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schemeClr val="tx1"/>
              </a:solidFill>
            </a:endParaRPr>
          </a:p>
        </p:txBody>
      </p:sp>
      <p:sp>
        <p:nvSpPr>
          <p:cNvPr id="20" name="19 Elipse"/>
          <p:cNvSpPr/>
          <p:nvPr/>
        </p:nvSpPr>
        <p:spPr>
          <a:xfrm>
            <a:off x="2071688" y="1214438"/>
            <a:ext cx="4071937" cy="264318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7653" name="Rectangle 8"/>
          <p:cNvSpPr>
            <a:spLocks noChangeArrowheads="1"/>
          </p:cNvSpPr>
          <p:nvPr/>
        </p:nvSpPr>
        <p:spPr bwMode="auto">
          <a:xfrm>
            <a:off x="2357438" y="1571625"/>
            <a:ext cx="3500437" cy="1849438"/>
          </a:xfrm>
          <a:prstGeom prst="rect">
            <a:avLst/>
          </a:prstGeom>
          <a:noFill/>
          <a:ln w="9525">
            <a:noFill/>
            <a:miter lim="800000"/>
            <a:headEnd/>
            <a:tailEnd/>
          </a:ln>
        </p:spPr>
        <p:txBody>
          <a:bodyPr lIns="90000" tIns="46800" rIns="90000" bIns="46800">
            <a:spAutoFit/>
          </a:bodyPr>
          <a:lstStyle/>
          <a:p>
            <a:pPr algn="just"/>
            <a:r>
              <a:rPr lang="es-EC" sz="1800">
                <a:latin typeface="Times New Roman" pitchFamily="18" charset="0"/>
              </a:rPr>
              <a:t>     Reconocimiento de ingresos </a:t>
            </a:r>
            <a:endParaRPr lang="es-EC" sz="1800" b="0" u="sng">
              <a:latin typeface="Times New Roman" pitchFamily="18" charset="0"/>
            </a:endParaRPr>
          </a:p>
          <a:p>
            <a:pPr algn="just"/>
            <a:r>
              <a:rPr lang="es-ES_tradnl" b="0">
                <a:latin typeface="Times New Roman" pitchFamily="18" charset="0"/>
              </a:rPr>
              <a:t>La venta de energía eléctrica a los usuarios finales del servicio de Distribución, es reconocida en resultados en base a la facturación emitida mensualmente.  La venta por potencia y energía de la actividad de Generación, es reconocida en resultados en base a las liquidaciones de compra-venta  de energía realizadas por el Centro Nacional de Control de Energía (CENACE).</a:t>
            </a:r>
            <a:r>
              <a:rPr lang="es-ES_tradnl">
                <a:latin typeface="Times New Roman" pitchFamily="18" charset="0"/>
              </a:rPr>
              <a:t>  </a:t>
            </a:r>
          </a:p>
        </p:txBody>
      </p:sp>
      <p:sp>
        <p:nvSpPr>
          <p:cNvPr id="23" name="22 Flecha curvada hacia arriba"/>
          <p:cNvSpPr/>
          <p:nvPr/>
        </p:nvSpPr>
        <p:spPr>
          <a:xfrm rot="13925018">
            <a:off x="6136482" y="2366169"/>
            <a:ext cx="1835150" cy="877887"/>
          </a:xfrm>
          <a:prstGeom prst="curvedUp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solidFill>
                <a:schemeClr val="tx1"/>
              </a:solidFill>
            </a:endParaRPr>
          </a:p>
        </p:txBody>
      </p:sp>
      <p:sp>
        <p:nvSpPr>
          <p:cNvPr id="24" name="23 Elipse"/>
          <p:cNvSpPr/>
          <p:nvPr/>
        </p:nvSpPr>
        <p:spPr>
          <a:xfrm>
            <a:off x="4429125" y="3643313"/>
            <a:ext cx="3643313" cy="2500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6" name="Rectangle 16"/>
          <p:cNvSpPr>
            <a:spLocks noChangeArrowheads="1"/>
          </p:cNvSpPr>
          <p:nvPr/>
        </p:nvSpPr>
        <p:spPr bwMode="auto">
          <a:xfrm>
            <a:off x="4643438" y="4143375"/>
            <a:ext cx="3205162" cy="1779588"/>
          </a:xfrm>
          <a:prstGeom prst="rect">
            <a:avLst/>
          </a:prstGeom>
          <a:noFill/>
          <a:ln w="9525">
            <a:noFill/>
            <a:miter lim="800000"/>
            <a:headEnd/>
            <a:tailEnd/>
          </a:ln>
        </p:spPr>
        <p:txBody>
          <a:bodyPr lIns="90000" tIns="46800" rIns="90000" bIns="46800">
            <a:spAutoFit/>
          </a:bodyPr>
          <a:lstStyle/>
          <a:p>
            <a:pPr algn="just"/>
            <a:r>
              <a:rPr lang="es-EC" sz="1300"/>
              <a:t>Precio de venta (tarifa) de energía a usuarios finales</a:t>
            </a:r>
            <a:endParaRPr lang="es-EC" sz="1300" b="0" u="sng"/>
          </a:p>
          <a:p>
            <a:pPr algn="just"/>
            <a:r>
              <a:rPr lang="es-ES_tradnl" sz="1300" b="0"/>
              <a:t>Es establecido por el CONELEC. Las actuales rigen por  Resolución No. 056/04 del 31 de marzo del 2004 y, está vigente hasta la fecha de nuestra revisión.</a:t>
            </a:r>
            <a:endParaRPr lang="es-EC" sz="1300"/>
          </a:p>
          <a:p>
            <a:pPr lvl="1" algn="just">
              <a:spcBef>
                <a:spcPct val="50000"/>
              </a:spcBef>
              <a:buFont typeface="Wingdings" pitchFamily="2" charset="2"/>
              <a:buChar char="Ø"/>
            </a:pPr>
            <a:endParaRPr lang="es-EC" sz="1300"/>
          </a:p>
        </p:txBody>
      </p:sp>
      <p:sp>
        <p:nvSpPr>
          <p:cNvPr id="26" name="25 Elipse"/>
          <p:cNvSpPr/>
          <p:nvPr/>
        </p:nvSpPr>
        <p:spPr>
          <a:xfrm>
            <a:off x="142844" y="3714752"/>
            <a:ext cx="3857652" cy="2643206"/>
          </a:xfrm>
          <a:prstGeom prst="ellipse">
            <a:avLst/>
          </a:prstGeom>
          <a:effectLst>
            <a:innerShdw blurRad="63500" dist="50800" dir="162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27660" name="Rectangle 7"/>
          <p:cNvSpPr>
            <a:spLocks noChangeArrowheads="1"/>
          </p:cNvSpPr>
          <p:nvPr/>
        </p:nvSpPr>
        <p:spPr bwMode="auto">
          <a:xfrm>
            <a:off x="500063" y="4183063"/>
            <a:ext cx="3286125" cy="1817687"/>
          </a:xfrm>
          <a:prstGeom prst="rect">
            <a:avLst/>
          </a:prstGeom>
          <a:noFill/>
          <a:ln w="9525">
            <a:noFill/>
            <a:miter lim="800000"/>
            <a:headEnd/>
            <a:tailEnd/>
          </a:ln>
        </p:spPr>
        <p:txBody>
          <a:bodyPr lIns="90000" tIns="46800" rIns="90000" bIns="46800">
            <a:spAutoFit/>
          </a:bodyPr>
          <a:lstStyle/>
          <a:p>
            <a:pPr algn="ctr"/>
            <a:r>
              <a:rPr lang="es-EC" sz="1400"/>
              <a:t>Ingresos extraordinarios por déficit tarifario</a:t>
            </a:r>
            <a:endParaRPr lang="es-EC" sz="1400" b="0" u="sng"/>
          </a:p>
          <a:p>
            <a:pPr algn="just"/>
            <a:r>
              <a:rPr lang="es-ES_tradnl" sz="1400" b="0"/>
              <a:t>Corresponde al reconocimiento por parte del Estado Ecuatoriano de la diferencia entre el Precio Referencial de Generación, aplicado en el cálculo de la tarifa al usuario final  y el costo de generación.</a:t>
            </a:r>
            <a:r>
              <a:rPr lang="es-ES_tradnl" sz="1400"/>
              <a:t> </a:t>
            </a:r>
            <a:endParaRPr lang="es-EC" sz="1400"/>
          </a:p>
        </p:txBody>
      </p:sp>
      <p:sp>
        <p:nvSpPr>
          <p:cNvPr id="28" name="27 Flecha curvada hacia arriba"/>
          <p:cNvSpPr/>
          <p:nvPr/>
        </p:nvSpPr>
        <p:spPr>
          <a:xfrm rot="20799860">
            <a:off x="3452813" y="5903913"/>
            <a:ext cx="1557337" cy="704850"/>
          </a:xfrm>
          <a:prstGeom prst="curvedUp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a:t>PROVEEDORES</a:t>
            </a:r>
            <a:endParaRPr lang="en-US" sz="1800"/>
          </a:p>
        </p:txBody>
      </p:sp>
      <p:grpSp>
        <p:nvGrpSpPr>
          <p:cNvPr id="28675" name="Group 3"/>
          <p:cNvGrpSpPr>
            <a:grpSpLocks/>
          </p:cNvGrpSpPr>
          <p:nvPr/>
        </p:nvGrpSpPr>
        <p:grpSpPr bwMode="auto">
          <a:xfrm>
            <a:off x="493713" y="2209800"/>
            <a:ext cx="7515225" cy="3352800"/>
            <a:chOff x="411" y="1248"/>
            <a:chExt cx="4952" cy="2256"/>
          </a:xfrm>
        </p:grpSpPr>
        <p:grpSp>
          <p:nvGrpSpPr>
            <p:cNvPr id="28676" name="Group 4"/>
            <p:cNvGrpSpPr>
              <a:grpSpLocks/>
            </p:cNvGrpSpPr>
            <p:nvPr/>
          </p:nvGrpSpPr>
          <p:grpSpPr bwMode="auto">
            <a:xfrm>
              <a:off x="1824" y="1248"/>
              <a:ext cx="2014" cy="1821"/>
              <a:chOff x="1872" y="1824"/>
              <a:chExt cx="2014" cy="1821"/>
            </a:xfrm>
          </p:grpSpPr>
          <p:sp>
            <p:nvSpPr>
              <p:cNvPr id="166917" name="AutoShape 5"/>
              <p:cNvSpPr>
                <a:spLocks noChangeArrowheads="1"/>
              </p:cNvSpPr>
              <p:nvPr/>
            </p:nvSpPr>
            <p:spPr bwMode="gray">
              <a:xfrm rot="16200000" flipH="1">
                <a:off x="1820" y="2527"/>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pitchFamily="34" charset="0"/>
                  <a:cs typeface="+mn-cs"/>
                </a:endParaRPr>
              </a:p>
            </p:txBody>
          </p:sp>
          <p:sp>
            <p:nvSpPr>
              <p:cNvPr id="166918" name="AutoShape 6"/>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pitchFamily="34" charset="0"/>
                  <a:cs typeface="+mn-cs"/>
                </a:endParaRPr>
              </a:p>
            </p:txBody>
          </p:sp>
          <p:sp>
            <p:nvSpPr>
              <p:cNvPr id="166919" name="AutoShape 7"/>
              <p:cNvSpPr>
                <a:spLocks noChangeArrowheads="1"/>
              </p:cNvSpPr>
              <p:nvPr/>
            </p:nvSpPr>
            <p:spPr bwMode="gray">
              <a:xfrm rot="10800000" flipH="1">
                <a:off x="2725" y="3439"/>
                <a:ext cx="313"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pitchFamily="34" charset="0"/>
                  <a:cs typeface="+mn-cs"/>
                </a:endParaRPr>
              </a:p>
            </p:txBody>
          </p:sp>
          <p:sp>
            <p:nvSpPr>
              <p:cNvPr id="28694" name="Oval 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8695" name="Oval 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66922" name="Oval 10"/>
              <p:cNvSpPr>
                <a:spLocks noChangeArrowheads="1"/>
              </p:cNvSpPr>
              <p:nvPr/>
            </p:nvSpPr>
            <p:spPr bwMode="gray">
              <a:xfrm>
                <a:off x="2254" y="2501"/>
                <a:ext cx="159" cy="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28697" name="Oval 11"/>
              <p:cNvSpPr>
                <a:spLocks noChangeArrowheads="1"/>
              </p:cNvSpPr>
              <p:nvPr/>
            </p:nvSpPr>
            <p:spPr bwMode="gray">
              <a:xfrm>
                <a:off x="2254" y="2501"/>
                <a:ext cx="159" cy="262"/>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166924" name="Oval 12"/>
              <p:cNvSpPr>
                <a:spLocks noChangeArrowheads="1"/>
              </p:cNvSpPr>
              <p:nvPr/>
            </p:nvSpPr>
            <p:spPr bwMode="gray">
              <a:xfrm>
                <a:off x="2337" y="2501"/>
                <a:ext cx="1096" cy="2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28699" name="Oval 13"/>
              <p:cNvSpPr>
                <a:spLocks noChangeArrowheads="1"/>
              </p:cNvSpPr>
              <p:nvPr/>
            </p:nvSpPr>
            <p:spPr bwMode="gray">
              <a:xfrm>
                <a:off x="2337" y="2501"/>
                <a:ext cx="1096" cy="262"/>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sp>
          <p:nvSpPr>
            <p:cNvPr id="166926" name="AutoShape 14"/>
            <p:cNvSpPr>
              <a:spLocks noChangeArrowheads="1"/>
            </p:cNvSpPr>
            <p:nvPr/>
          </p:nvSpPr>
          <p:spPr bwMode="gray">
            <a:xfrm>
              <a:off x="528" y="2256"/>
              <a:ext cx="1152" cy="378"/>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noFill/>
              <a:round/>
              <a:headEnd/>
              <a:tailEnd/>
            </a:ln>
            <a:effectLst/>
          </p:spPr>
          <p:txBody>
            <a:bodyPr wrap="none" anchor="ctr"/>
            <a:lstStyle/>
            <a:p>
              <a:pPr>
                <a:defRPr/>
              </a:pPr>
              <a:endParaRPr lang="en-US">
                <a:latin typeface="Arial" pitchFamily="34" charset="0"/>
                <a:cs typeface="+mn-cs"/>
              </a:endParaRPr>
            </a:p>
          </p:txBody>
        </p:sp>
        <p:sp>
          <p:nvSpPr>
            <p:cNvPr id="166927" name="AutoShape 15"/>
            <p:cNvSpPr>
              <a:spLocks noChangeArrowheads="1"/>
            </p:cNvSpPr>
            <p:nvPr/>
          </p:nvSpPr>
          <p:spPr bwMode="gray">
            <a:xfrm>
              <a:off x="528" y="1920"/>
              <a:ext cx="1152" cy="386"/>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noFill/>
              <a:round/>
              <a:headEnd/>
              <a:tailEnd/>
            </a:ln>
            <a:effectLst/>
          </p:spPr>
          <p:txBody>
            <a:bodyPr wrap="none" anchor="ctr"/>
            <a:lstStyle/>
            <a:p>
              <a:pPr>
                <a:defRPr/>
              </a:pPr>
              <a:endParaRPr lang="en-US">
                <a:latin typeface="Arial" pitchFamily="34" charset="0"/>
                <a:cs typeface="+mn-cs"/>
              </a:endParaRPr>
            </a:p>
          </p:txBody>
        </p:sp>
        <p:sp>
          <p:nvSpPr>
            <p:cNvPr id="166928" name="AutoShape 16"/>
            <p:cNvSpPr>
              <a:spLocks noChangeArrowheads="1"/>
            </p:cNvSpPr>
            <p:nvPr/>
          </p:nvSpPr>
          <p:spPr bwMode="gray">
            <a:xfrm>
              <a:off x="528" y="1584"/>
              <a:ext cx="1152" cy="378"/>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noFill/>
              <a:round/>
              <a:headEnd/>
              <a:tailEnd/>
            </a:ln>
            <a:effectLst/>
          </p:spPr>
          <p:txBody>
            <a:bodyPr wrap="none" anchor="ctr"/>
            <a:lstStyle/>
            <a:p>
              <a:pPr>
                <a:defRPr/>
              </a:pPr>
              <a:endParaRPr lang="en-US">
                <a:latin typeface="Arial" pitchFamily="34" charset="0"/>
                <a:cs typeface="+mn-cs"/>
              </a:endParaRPr>
            </a:p>
          </p:txBody>
        </p:sp>
        <p:sp>
          <p:nvSpPr>
            <p:cNvPr id="166929" name="AutoShape 17"/>
            <p:cNvSpPr>
              <a:spLocks noChangeArrowheads="1"/>
            </p:cNvSpPr>
            <p:nvPr/>
          </p:nvSpPr>
          <p:spPr bwMode="gray">
            <a:xfrm>
              <a:off x="3984" y="2256"/>
              <a:ext cx="1276" cy="378"/>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defRPr/>
              </a:pPr>
              <a:endParaRPr lang="en-US">
                <a:latin typeface="Arial" pitchFamily="34" charset="0"/>
                <a:cs typeface="+mn-cs"/>
              </a:endParaRPr>
            </a:p>
          </p:txBody>
        </p:sp>
        <p:sp>
          <p:nvSpPr>
            <p:cNvPr id="166930" name="AutoShape 18"/>
            <p:cNvSpPr>
              <a:spLocks noChangeArrowheads="1"/>
            </p:cNvSpPr>
            <p:nvPr/>
          </p:nvSpPr>
          <p:spPr bwMode="gray">
            <a:xfrm>
              <a:off x="3984" y="1920"/>
              <a:ext cx="1276" cy="386"/>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defRPr/>
              </a:pPr>
              <a:endParaRPr lang="en-US">
                <a:latin typeface="Arial" pitchFamily="34" charset="0"/>
                <a:cs typeface="+mn-cs"/>
              </a:endParaRPr>
            </a:p>
          </p:txBody>
        </p:sp>
        <p:sp>
          <p:nvSpPr>
            <p:cNvPr id="166931" name="AutoShape 19"/>
            <p:cNvSpPr>
              <a:spLocks noChangeArrowheads="1"/>
            </p:cNvSpPr>
            <p:nvPr/>
          </p:nvSpPr>
          <p:spPr bwMode="gray">
            <a:xfrm>
              <a:off x="3984" y="1584"/>
              <a:ext cx="1276" cy="378"/>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defRPr/>
              </a:pPr>
              <a:endParaRPr lang="en-US">
                <a:latin typeface="Arial" pitchFamily="34" charset="0"/>
                <a:cs typeface="+mn-cs"/>
              </a:endParaRPr>
            </a:p>
          </p:txBody>
        </p:sp>
        <p:sp>
          <p:nvSpPr>
            <p:cNvPr id="28683" name="Text Box 20"/>
            <p:cNvSpPr txBox="1">
              <a:spLocks noChangeArrowheads="1"/>
            </p:cNvSpPr>
            <p:nvPr/>
          </p:nvSpPr>
          <p:spPr bwMode="gray">
            <a:xfrm>
              <a:off x="2570" y="1902"/>
              <a:ext cx="541" cy="329"/>
            </a:xfrm>
            <a:prstGeom prst="rect">
              <a:avLst/>
            </a:prstGeom>
            <a:noFill/>
            <a:ln w="9525">
              <a:noFill/>
              <a:miter lim="800000"/>
              <a:headEnd/>
              <a:tailEnd/>
            </a:ln>
          </p:spPr>
          <p:txBody>
            <a:bodyPr wrap="none">
              <a:spAutoFit/>
            </a:bodyPr>
            <a:lstStyle/>
            <a:p>
              <a:pPr algn="ctr" eaLnBrk="0" hangingPunct="0"/>
              <a:r>
                <a:rPr lang="en-US" sz="2600"/>
                <a:t>REC</a:t>
              </a:r>
            </a:p>
          </p:txBody>
        </p:sp>
        <p:sp>
          <p:nvSpPr>
            <p:cNvPr id="28684" name="AutoShape 21"/>
            <p:cNvSpPr>
              <a:spLocks noChangeArrowheads="1"/>
            </p:cNvSpPr>
            <p:nvPr/>
          </p:nvSpPr>
          <p:spPr bwMode="auto">
            <a:xfrm>
              <a:off x="1611" y="3168"/>
              <a:ext cx="2448" cy="336"/>
            </a:xfrm>
            <a:prstGeom prst="roundRect">
              <a:avLst>
                <a:gd name="adj" fmla="val 50000"/>
              </a:avLst>
            </a:prstGeom>
            <a:solidFill>
              <a:schemeClr val="bg1"/>
            </a:solidFill>
            <a:ln w="38100">
              <a:solidFill>
                <a:schemeClr val="tx1"/>
              </a:solidFill>
              <a:round/>
              <a:headEnd/>
              <a:tailEnd/>
            </a:ln>
          </p:spPr>
          <p:txBody>
            <a:bodyPr wrap="none" anchor="ctr"/>
            <a:lstStyle/>
            <a:p>
              <a:pPr algn="ctr" eaLnBrk="0" hangingPunct="0"/>
              <a:r>
                <a:rPr lang="es-EC" sz="1600"/>
                <a:t>PROVEEDORES</a:t>
              </a:r>
              <a:r>
                <a:rPr lang="es-ES" sz="1600"/>
                <a:t/>
              </a:r>
              <a:br>
                <a:rPr lang="es-ES" sz="1600"/>
              </a:br>
              <a:endParaRPr lang="en-US" sz="1600"/>
            </a:p>
          </p:txBody>
        </p:sp>
        <p:sp>
          <p:nvSpPr>
            <p:cNvPr id="28685" name="Text Box 22"/>
            <p:cNvSpPr txBox="1">
              <a:spLocks noChangeArrowheads="1"/>
            </p:cNvSpPr>
            <p:nvPr/>
          </p:nvSpPr>
          <p:spPr bwMode="gray">
            <a:xfrm>
              <a:off x="523" y="1729"/>
              <a:ext cx="1078" cy="191"/>
            </a:xfrm>
            <a:prstGeom prst="rect">
              <a:avLst/>
            </a:prstGeom>
            <a:noFill/>
            <a:ln w="9525">
              <a:noFill/>
              <a:miter lim="800000"/>
              <a:headEnd/>
              <a:tailEnd/>
            </a:ln>
          </p:spPr>
          <p:txBody>
            <a:bodyPr wrap="none">
              <a:spAutoFit/>
            </a:bodyPr>
            <a:lstStyle/>
            <a:p>
              <a:pPr algn="ctr">
                <a:lnSpc>
                  <a:spcPct val="90000"/>
                </a:lnSpc>
                <a:spcBef>
                  <a:spcPct val="20000"/>
                </a:spcBef>
                <a:buClr>
                  <a:schemeClr val="hlink"/>
                </a:buClr>
                <a:buFont typeface="Wingdings" pitchFamily="2" charset="2"/>
                <a:buNone/>
              </a:pPr>
              <a:r>
                <a:rPr lang="es-ES" sz="1400"/>
                <a:t>HIDROPAUTE S.A.</a:t>
              </a:r>
            </a:p>
          </p:txBody>
        </p:sp>
        <p:sp>
          <p:nvSpPr>
            <p:cNvPr id="28686" name="Text Box 23"/>
            <p:cNvSpPr txBox="1">
              <a:spLocks noChangeArrowheads="1"/>
            </p:cNvSpPr>
            <p:nvPr/>
          </p:nvSpPr>
          <p:spPr bwMode="gray">
            <a:xfrm>
              <a:off x="411" y="2053"/>
              <a:ext cx="1308" cy="206"/>
            </a:xfrm>
            <a:prstGeom prst="rect">
              <a:avLst/>
            </a:prstGeom>
            <a:noFill/>
            <a:ln w="9525">
              <a:noFill/>
              <a:miter lim="800000"/>
              <a:headEnd/>
              <a:tailEnd/>
            </a:ln>
          </p:spPr>
          <p:txBody>
            <a:bodyPr wrap="none">
              <a:spAutoFit/>
            </a:bodyPr>
            <a:lstStyle/>
            <a:p>
              <a:pPr algn="ctr" eaLnBrk="0" hangingPunct="0"/>
              <a:r>
                <a:rPr lang="es-ES" sz="1400"/>
                <a:t>    HIDROAGOYAN S.A.</a:t>
              </a:r>
              <a:endParaRPr lang="en-US" sz="1400"/>
            </a:p>
          </p:txBody>
        </p:sp>
        <p:sp>
          <p:nvSpPr>
            <p:cNvPr id="28687" name="Text Box 24"/>
            <p:cNvSpPr txBox="1">
              <a:spLocks noChangeArrowheads="1"/>
            </p:cNvSpPr>
            <p:nvPr/>
          </p:nvSpPr>
          <p:spPr bwMode="gray">
            <a:xfrm>
              <a:off x="446" y="2401"/>
              <a:ext cx="1235" cy="191"/>
            </a:xfrm>
            <a:prstGeom prst="rect">
              <a:avLst/>
            </a:prstGeom>
            <a:noFill/>
            <a:ln w="9525">
              <a:noFill/>
              <a:miter lim="800000"/>
              <a:headEnd/>
              <a:tailEnd/>
            </a:ln>
          </p:spPr>
          <p:txBody>
            <a:bodyPr wrap="none">
              <a:spAutoFit/>
            </a:bodyPr>
            <a:lstStyle/>
            <a:p>
              <a:pPr algn="ctr">
                <a:lnSpc>
                  <a:spcPct val="90000"/>
                </a:lnSpc>
                <a:spcBef>
                  <a:spcPct val="20000"/>
                </a:spcBef>
                <a:buClr>
                  <a:schemeClr val="hlink"/>
                </a:buClr>
                <a:buFont typeface="Wingdings" pitchFamily="2" charset="2"/>
                <a:buNone/>
              </a:pPr>
              <a:r>
                <a:rPr lang="es-ES" sz="1400"/>
                <a:t>  HIDROPUCARA S.A.</a:t>
              </a:r>
            </a:p>
          </p:txBody>
        </p:sp>
        <p:sp>
          <p:nvSpPr>
            <p:cNvPr id="28688" name="Text Box 25"/>
            <p:cNvSpPr txBox="1">
              <a:spLocks noChangeArrowheads="1"/>
            </p:cNvSpPr>
            <p:nvPr/>
          </p:nvSpPr>
          <p:spPr bwMode="gray">
            <a:xfrm>
              <a:off x="3943" y="1732"/>
              <a:ext cx="1317" cy="176"/>
            </a:xfrm>
            <a:prstGeom prst="rect">
              <a:avLst/>
            </a:prstGeom>
            <a:noFill/>
            <a:ln w="9525">
              <a:noFill/>
              <a:miter lim="800000"/>
              <a:headEnd/>
              <a:tailEnd/>
            </a:ln>
          </p:spPr>
          <p:txBody>
            <a:bodyPr wrap="none">
              <a:spAutoFit/>
            </a:bodyPr>
            <a:lstStyle/>
            <a:p>
              <a:pPr algn="ctr">
                <a:spcBef>
                  <a:spcPct val="20000"/>
                </a:spcBef>
                <a:buClr>
                  <a:schemeClr val="hlink"/>
                </a:buClr>
                <a:buFont typeface="Wingdings" pitchFamily="2" charset="2"/>
                <a:buNone/>
              </a:pPr>
              <a:r>
                <a:rPr lang="es-ES" sz="1100"/>
                <a:t>TERMOESMERALDAS S.A.</a:t>
              </a:r>
            </a:p>
          </p:txBody>
        </p:sp>
        <p:sp>
          <p:nvSpPr>
            <p:cNvPr id="28689" name="Text Box 26"/>
            <p:cNvSpPr txBox="1">
              <a:spLocks noChangeArrowheads="1"/>
            </p:cNvSpPr>
            <p:nvPr/>
          </p:nvSpPr>
          <p:spPr bwMode="gray">
            <a:xfrm>
              <a:off x="4012" y="2068"/>
              <a:ext cx="1256" cy="176"/>
            </a:xfrm>
            <a:prstGeom prst="rect">
              <a:avLst/>
            </a:prstGeom>
            <a:noFill/>
            <a:ln w="9525">
              <a:noFill/>
              <a:miter lim="800000"/>
              <a:headEnd/>
              <a:tailEnd/>
            </a:ln>
          </p:spPr>
          <p:txBody>
            <a:bodyPr>
              <a:spAutoFit/>
            </a:bodyPr>
            <a:lstStyle/>
            <a:p>
              <a:pPr algn="ctr">
                <a:spcBef>
                  <a:spcPct val="20000"/>
                </a:spcBef>
                <a:buClr>
                  <a:schemeClr val="hlink"/>
                </a:buClr>
                <a:buFont typeface="Wingdings" pitchFamily="2" charset="2"/>
                <a:buNone/>
              </a:pPr>
              <a:r>
                <a:rPr lang="es-ES" sz="1100"/>
                <a:t>TERMOPICHINCHA S.A.</a:t>
              </a:r>
            </a:p>
          </p:txBody>
        </p:sp>
        <p:sp>
          <p:nvSpPr>
            <p:cNvPr id="28690" name="Text Box 27"/>
            <p:cNvSpPr txBox="1">
              <a:spLocks noChangeArrowheads="1"/>
            </p:cNvSpPr>
            <p:nvPr/>
          </p:nvSpPr>
          <p:spPr bwMode="gray">
            <a:xfrm>
              <a:off x="3852" y="2371"/>
              <a:ext cx="1511" cy="207"/>
            </a:xfrm>
            <a:prstGeom prst="rect">
              <a:avLst/>
            </a:prstGeom>
            <a:noFill/>
            <a:ln w="9525">
              <a:noFill/>
              <a:miter lim="800000"/>
              <a:headEnd/>
              <a:tailEnd/>
            </a:ln>
          </p:spPr>
          <p:txBody>
            <a:bodyPr>
              <a:spAutoFit/>
            </a:bodyPr>
            <a:lstStyle/>
            <a:p>
              <a:pPr algn="ctr">
                <a:spcBef>
                  <a:spcPct val="20000"/>
                </a:spcBef>
                <a:buClr>
                  <a:schemeClr val="hlink"/>
                </a:buClr>
                <a:buFont typeface="Wingdings" pitchFamily="2" charset="2"/>
                <a:buNone/>
              </a:pPr>
              <a:r>
                <a:rPr lang="es-ES"/>
                <a:t>  ELECTROGUAYAS S.A.</a:t>
              </a:r>
              <a:r>
                <a:rPr lang="es-ES" sz="1400"/>
                <a:t>   </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a:t>PROVEEDORES</a:t>
            </a:r>
            <a:endParaRPr lang="en-US" sz="1800"/>
          </a:p>
        </p:txBody>
      </p:sp>
      <p:grpSp>
        <p:nvGrpSpPr>
          <p:cNvPr id="29699" name="Group 3"/>
          <p:cNvGrpSpPr>
            <a:grpSpLocks/>
          </p:cNvGrpSpPr>
          <p:nvPr/>
        </p:nvGrpSpPr>
        <p:grpSpPr bwMode="auto">
          <a:xfrm>
            <a:off x="357188" y="2214563"/>
            <a:ext cx="7429500" cy="3352800"/>
            <a:chOff x="404" y="1248"/>
            <a:chExt cx="4839" cy="2256"/>
          </a:xfrm>
        </p:grpSpPr>
        <p:grpSp>
          <p:nvGrpSpPr>
            <p:cNvPr id="29700" name="Group 4"/>
            <p:cNvGrpSpPr>
              <a:grpSpLocks/>
            </p:cNvGrpSpPr>
            <p:nvPr/>
          </p:nvGrpSpPr>
          <p:grpSpPr bwMode="auto">
            <a:xfrm>
              <a:off x="1824" y="1248"/>
              <a:ext cx="2014" cy="1821"/>
              <a:chOff x="1872" y="1824"/>
              <a:chExt cx="2014" cy="1821"/>
            </a:xfrm>
          </p:grpSpPr>
          <p:sp>
            <p:nvSpPr>
              <p:cNvPr id="167941" name="AutoShape 5"/>
              <p:cNvSpPr>
                <a:spLocks noChangeArrowheads="1"/>
              </p:cNvSpPr>
              <p:nvPr/>
            </p:nvSpPr>
            <p:spPr bwMode="gray">
              <a:xfrm rot="16200000" flipH="1">
                <a:off x="1819" y="2528"/>
                <a:ext cx="311"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pitchFamily="34" charset="0"/>
                  <a:cs typeface="+mn-cs"/>
                </a:endParaRPr>
              </a:p>
            </p:txBody>
          </p:sp>
          <p:sp>
            <p:nvSpPr>
              <p:cNvPr id="167942" name="AutoShape 6"/>
              <p:cNvSpPr>
                <a:spLocks noChangeArrowheads="1"/>
              </p:cNvSpPr>
              <p:nvPr/>
            </p:nvSpPr>
            <p:spPr bwMode="gray">
              <a:xfrm rot="5400000" flipH="1">
                <a:off x="3634"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pitchFamily="34" charset="0"/>
                  <a:cs typeface="+mn-cs"/>
                </a:endParaRPr>
              </a:p>
            </p:txBody>
          </p:sp>
          <p:sp>
            <p:nvSpPr>
              <p:cNvPr id="167943" name="AutoShape 7"/>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pitchFamily="34" charset="0"/>
                  <a:cs typeface="+mn-cs"/>
                </a:endParaRPr>
              </a:p>
            </p:txBody>
          </p:sp>
          <p:sp>
            <p:nvSpPr>
              <p:cNvPr id="29718" name="Oval 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29719" name="Oval 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67946" name="Oval 10"/>
              <p:cNvSpPr>
                <a:spLocks noChangeArrowheads="1"/>
              </p:cNvSpPr>
              <p:nvPr/>
            </p:nvSpPr>
            <p:spPr bwMode="gray">
              <a:xfrm>
                <a:off x="2253" y="2501"/>
                <a:ext cx="154" cy="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29721" name="Oval 11"/>
              <p:cNvSpPr>
                <a:spLocks noChangeArrowheads="1"/>
              </p:cNvSpPr>
              <p:nvPr/>
            </p:nvSpPr>
            <p:spPr bwMode="gray">
              <a:xfrm>
                <a:off x="2254" y="2501"/>
                <a:ext cx="159" cy="262"/>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167948" name="Oval 12"/>
              <p:cNvSpPr>
                <a:spLocks noChangeArrowheads="1"/>
              </p:cNvSpPr>
              <p:nvPr/>
            </p:nvSpPr>
            <p:spPr bwMode="gray">
              <a:xfrm>
                <a:off x="2337" y="2501"/>
                <a:ext cx="1096" cy="26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29723" name="Oval 13"/>
              <p:cNvSpPr>
                <a:spLocks noChangeArrowheads="1"/>
              </p:cNvSpPr>
              <p:nvPr/>
            </p:nvSpPr>
            <p:spPr bwMode="gray">
              <a:xfrm>
                <a:off x="2337" y="2501"/>
                <a:ext cx="1096" cy="262"/>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sp>
          <p:nvSpPr>
            <p:cNvPr id="167950" name="AutoShape 14"/>
            <p:cNvSpPr>
              <a:spLocks noChangeArrowheads="1"/>
            </p:cNvSpPr>
            <p:nvPr/>
          </p:nvSpPr>
          <p:spPr bwMode="gray">
            <a:xfrm>
              <a:off x="528" y="2256"/>
              <a:ext cx="1152" cy="378"/>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noFill/>
              <a:round/>
              <a:headEnd/>
              <a:tailEnd/>
            </a:ln>
            <a:effectLst/>
          </p:spPr>
          <p:txBody>
            <a:bodyPr wrap="none" anchor="ctr"/>
            <a:lstStyle/>
            <a:p>
              <a:pPr>
                <a:defRPr/>
              </a:pPr>
              <a:endParaRPr lang="en-US">
                <a:latin typeface="Arial" pitchFamily="34" charset="0"/>
                <a:cs typeface="+mn-cs"/>
              </a:endParaRPr>
            </a:p>
          </p:txBody>
        </p:sp>
        <p:sp>
          <p:nvSpPr>
            <p:cNvPr id="167951" name="AutoShape 15"/>
            <p:cNvSpPr>
              <a:spLocks noChangeArrowheads="1"/>
            </p:cNvSpPr>
            <p:nvPr/>
          </p:nvSpPr>
          <p:spPr bwMode="gray">
            <a:xfrm>
              <a:off x="528" y="1920"/>
              <a:ext cx="1152" cy="386"/>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noFill/>
              <a:round/>
              <a:headEnd/>
              <a:tailEnd/>
            </a:ln>
            <a:effectLst/>
          </p:spPr>
          <p:txBody>
            <a:bodyPr wrap="none" anchor="ctr"/>
            <a:lstStyle/>
            <a:p>
              <a:pPr>
                <a:defRPr/>
              </a:pPr>
              <a:endParaRPr lang="en-US">
                <a:latin typeface="Arial" pitchFamily="34" charset="0"/>
                <a:cs typeface="+mn-cs"/>
              </a:endParaRPr>
            </a:p>
          </p:txBody>
        </p:sp>
        <p:sp>
          <p:nvSpPr>
            <p:cNvPr id="167952" name="AutoShape 16"/>
            <p:cNvSpPr>
              <a:spLocks noChangeArrowheads="1"/>
            </p:cNvSpPr>
            <p:nvPr/>
          </p:nvSpPr>
          <p:spPr bwMode="gray">
            <a:xfrm>
              <a:off x="528" y="1584"/>
              <a:ext cx="1152" cy="378"/>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noFill/>
              <a:round/>
              <a:headEnd/>
              <a:tailEnd/>
            </a:ln>
            <a:effectLst/>
          </p:spPr>
          <p:txBody>
            <a:bodyPr wrap="none" anchor="ctr"/>
            <a:lstStyle/>
            <a:p>
              <a:pPr>
                <a:defRPr/>
              </a:pPr>
              <a:endParaRPr lang="en-US">
                <a:latin typeface="Arial" pitchFamily="34" charset="0"/>
                <a:cs typeface="+mn-cs"/>
              </a:endParaRPr>
            </a:p>
          </p:txBody>
        </p:sp>
        <p:sp>
          <p:nvSpPr>
            <p:cNvPr id="167953" name="AutoShape 17"/>
            <p:cNvSpPr>
              <a:spLocks noChangeArrowheads="1"/>
            </p:cNvSpPr>
            <p:nvPr/>
          </p:nvSpPr>
          <p:spPr bwMode="gray">
            <a:xfrm>
              <a:off x="3984" y="2256"/>
              <a:ext cx="1200" cy="378"/>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defRPr/>
              </a:pPr>
              <a:endParaRPr lang="en-US">
                <a:latin typeface="Arial" pitchFamily="34" charset="0"/>
                <a:cs typeface="+mn-cs"/>
              </a:endParaRPr>
            </a:p>
          </p:txBody>
        </p:sp>
        <p:sp>
          <p:nvSpPr>
            <p:cNvPr id="167954" name="AutoShape 18"/>
            <p:cNvSpPr>
              <a:spLocks noChangeArrowheads="1"/>
            </p:cNvSpPr>
            <p:nvPr/>
          </p:nvSpPr>
          <p:spPr bwMode="gray">
            <a:xfrm>
              <a:off x="3984" y="1920"/>
              <a:ext cx="1200" cy="386"/>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defRPr/>
              </a:pPr>
              <a:endParaRPr lang="en-US">
                <a:latin typeface="Arial" pitchFamily="34" charset="0"/>
                <a:cs typeface="+mn-cs"/>
              </a:endParaRPr>
            </a:p>
          </p:txBody>
        </p:sp>
        <p:sp>
          <p:nvSpPr>
            <p:cNvPr id="167955" name="AutoShape 19"/>
            <p:cNvSpPr>
              <a:spLocks noChangeArrowheads="1"/>
            </p:cNvSpPr>
            <p:nvPr/>
          </p:nvSpPr>
          <p:spPr bwMode="gray">
            <a:xfrm>
              <a:off x="3984" y="1584"/>
              <a:ext cx="1200" cy="378"/>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wrap="none" anchor="ctr"/>
            <a:lstStyle/>
            <a:p>
              <a:pPr>
                <a:defRPr/>
              </a:pPr>
              <a:endParaRPr lang="en-US">
                <a:latin typeface="Arial" pitchFamily="34" charset="0"/>
                <a:cs typeface="+mn-cs"/>
              </a:endParaRPr>
            </a:p>
          </p:txBody>
        </p:sp>
        <p:sp>
          <p:nvSpPr>
            <p:cNvPr id="29707" name="Text Box 20"/>
            <p:cNvSpPr txBox="1">
              <a:spLocks noChangeArrowheads="1"/>
            </p:cNvSpPr>
            <p:nvPr/>
          </p:nvSpPr>
          <p:spPr bwMode="gray">
            <a:xfrm>
              <a:off x="2570" y="1902"/>
              <a:ext cx="541" cy="329"/>
            </a:xfrm>
            <a:prstGeom prst="rect">
              <a:avLst/>
            </a:prstGeom>
            <a:noFill/>
            <a:ln w="9525">
              <a:noFill/>
              <a:miter lim="800000"/>
              <a:headEnd/>
              <a:tailEnd/>
            </a:ln>
          </p:spPr>
          <p:txBody>
            <a:bodyPr wrap="none">
              <a:spAutoFit/>
            </a:bodyPr>
            <a:lstStyle/>
            <a:p>
              <a:pPr algn="ctr" eaLnBrk="0" hangingPunct="0"/>
              <a:r>
                <a:rPr lang="en-US" sz="2600"/>
                <a:t>REC</a:t>
              </a:r>
            </a:p>
          </p:txBody>
        </p:sp>
        <p:sp>
          <p:nvSpPr>
            <p:cNvPr id="29708" name="AutoShape 21"/>
            <p:cNvSpPr>
              <a:spLocks noChangeArrowheads="1"/>
            </p:cNvSpPr>
            <p:nvPr/>
          </p:nvSpPr>
          <p:spPr bwMode="auto">
            <a:xfrm>
              <a:off x="1611" y="3168"/>
              <a:ext cx="2448" cy="336"/>
            </a:xfrm>
            <a:prstGeom prst="roundRect">
              <a:avLst>
                <a:gd name="adj" fmla="val 50000"/>
              </a:avLst>
            </a:prstGeom>
            <a:solidFill>
              <a:schemeClr val="bg1"/>
            </a:solidFill>
            <a:ln w="38100">
              <a:solidFill>
                <a:schemeClr val="tx1"/>
              </a:solidFill>
              <a:round/>
              <a:headEnd/>
              <a:tailEnd/>
            </a:ln>
          </p:spPr>
          <p:txBody>
            <a:bodyPr wrap="none" anchor="ctr"/>
            <a:lstStyle/>
            <a:p>
              <a:pPr algn="ctr" eaLnBrk="0" hangingPunct="0"/>
              <a:r>
                <a:rPr lang="es-EC" sz="1600"/>
                <a:t>PROVEEDORES</a:t>
              </a:r>
              <a:r>
                <a:rPr lang="es-ES" sz="1600"/>
                <a:t/>
              </a:r>
              <a:br>
                <a:rPr lang="es-ES" sz="1600"/>
              </a:br>
              <a:endParaRPr lang="en-US" sz="1600"/>
            </a:p>
          </p:txBody>
        </p:sp>
        <p:sp>
          <p:nvSpPr>
            <p:cNvPr id="29709" name="Text Box 22"/>
            <p:cNvSpPr txBox="1">
              <a:spLocks noChangeArrowheads="1"/>
            </p:cNvSpPr>
            <p:nvPr/>
          </p:nvSpPr>
          <p:spPr bwMode="gray">
            <a:xfrm>
              <a:off x="404" y="1717"/>
              <a:ext cx="1320" cy="207"/>
            </a:xfrm>
            <a:prstGeom prst="rect">
              <a:avLst/>
            </a:prstGeom>
            <a:noFill/>
            <a:ln w="9525">
              <a:noFill/>
              <a:miter lim="800000"/>
              <a:headEnd/>
              <a:tailEnd/>
            </a:ln>
          </p:spPr>
          <p:txBody>
            <a:bodyPr wrap="none">
              <a:spAutoFit/>
            </a:bodyPr>
            <a:lstStyle/>
            <a:p>
              <a:pPr algn="ctr">
                <a:spcBef>
                  <a:spcPct val="20000"/>
                </a:spcBef>
                <a:buClr>
                  <a:schemeClr val="hlink"/>
                </a:buClr>
                <a:buFont typeface="Wingdings" pitchFamily="2" charset="2"/>
                <a:buNone/>
              </a:pPr>
              <a:r>
                <a:rPr lang="es-ES" sz="1400"/>
                <a:t>   ELECTROECUADOR </a:t>
              </a:r>
            </a:p>
          </p:txBody>
        </p:sp>
        <p:sp>
          <p:nvSpPr>
            <p:cNvPr id="29710" name="Text Box 23"/>
            <p:cNvSpPr txBox="1">
              <a:spLocks noChangeArrowheads="1"/>
            </p:cNvSpPr>
            <p:nvPr/>
          </p:nvSpPr>
          <p:spPr bwMode="gray">
            <a:xfrm>
              <a:off x="502" y="2035"/>
              <a:ext cx="1126" cy="227"/>
            </a:xfrm>
            <a:prstGeom prst="rect">
              <a:avLst/>
            </a:prstGeom>
            <a:noFill/>
            <a:ln w="9525">
              <a:noFill/>
              <a:miter lim="800000"/>
              <a:headEnd/>
              <a:tailEnd/>
            </a:ln>
          </p:spPr>
          <p:txBody>
            <a:bodyPr wrap="none">
              <a:spAutoFit/>
            </a:bodyPr>
            <a:lstStyle/>
            <a:p>
              <a:pPr algn="ctr" eaLnBrk="0" hangingPunct="0"/>
              <a:r>
                <a:rPr lang="es-ES" sz="1400"/>
                <a:t>    </a:t>
              </a:r>
              <a:r>
                <a:rPr lang="es-ES" sz="1600"/>
                <a:t>ELECTROQUIL</a:t>
              </a:r>
            </a:p>
          </p:txBody>
        </p:sp>
        <p:sp>
          <p:nvSpPr>
            <p:cNvPr id="29711" name="Text Box 24"/>
            <p:cNvSpPr txBox="1">
              <a:spLocks noChangeArrowheads="1"/>
            </p:cNvSpPr>
            <p:nvPr/>
          </p:nvSpPr>
          <p:spPr bwMode="gray">
            <a:xfrm>
              <a:off x="581" y="2383"/>
              <a:ext cx="966" cy="211"/>
            </a:xfrm>
            <a:prstGeom prst="rect">
              <a:avLst/>
            </a:prstGeom>
            <a:noFill/>
            <a:ln w="9525">
              <a:noFill/>
              <a:miter lim="800000"/>
              <a:headEnd/>
              <a:tailEnd/>
            </a:ln>
          </p:spPr>
          <p:txBody>
            <a:bodyPr wrap="none">
              <a:spAutoFit/>
            </a:bodyPr>
            <a:lstStyle/>
            <a:p>
              <a:pPr algn="ctr">
                <a:lnSpc>
                  <a:spcPct val="90000"/>
                </a:lnSpc>
                <a:spcBef>
                  <a:spcPct val="20000"/>
                </a:spcBef>
                <a:buClr>
                  <a:schemeClr val="hlink"/>
                </a:buClr>
                <a:buFont typeface="Wingdings" pitchFamily="2" charset="2"/>
                <a:buNone/>
              </a:pPr>
              <a:r>
                <a:rPr lang="es-ES" sz="1400"/>
                <a:t> </a:t>
              </a:r>
              <a:r>
                <a:rPr lang="es-ES" sz="1600"/>
                <a:t>ECUAPOWER</a:t>
              </a:r>
            </a:p>
          </p:txBody>
        </p:sp>
        <p:sp>
          <p:nvSpPr>
            <p:cNvPr id="29712" name="Text Box 25"/>
            <p:cNvSpPr txBox="1">
              <a:spLocks noChangeArrowheads="1"/>
            </p:cNvSpPr>
            <p:nvPr/>
          </p:nvSpPr>
          <p:spPr bwMode="gray">
            <a:xfrm>
              <a:off x="4000" y="1699"/>
              <a:ext cx="1204" cy="226"/>
            </a:xfrm>
            <a:prstGeom prst="rect">
              <a:avLst/>
            </a:prstGeom>
            <a:noFill/>
            <a:ln w="9525">
              <a:noFill/>
              <a:miter lim="800000"/>
              <a:headEnd/>
              <a:tailEnd/>
            </a:ln>
          </p:spPr>
          <p:txBody>
            <a:bodyPr wrap="none">
              <a:spAutoFit/>
            </a:bodyPr>
            <a:lstStyle/>
            <a:p>
              <a:pPr algn="ctr">
                <a:spcBef>
                  <a:spcPct val="20000"/>
                </a:spcBef>
                <a:buClr>
                  <a:schemeClr val="hlink"/>
                </a:buClr>
                <a:buFont typeface="Wingdings" pitchFamily="2" charset="2"/>
                <a:buNone/>
              </a:pPr>
              <a:r>
                <a:rPr lang="es-ES" sz="1600"/>
                <a:t> </a:t>
              </a:r>
              <a:r>
                <a:rPr lang="es-ES" sz="1400"/>
                <a:t>HIDRONACIÓN S.A. </a:t>
              </a:r>
            </a:p>
          </p:txBody>
        </p:sp>
        <p:sp>
          <p:nvSpPr>
            <p:cNvPr id="29713" name="Text Box 26"/>
            <p:cNvSpPr txBox="1">
              <a:spLocks noChangeArrowheads="1"/>
            </p:cNvSpPr>
            <p:nvPr/>
          </p:nvSpPr>
          <p:spPr bwMode="gray">
            <a:xfrm>
              <a:off x="3960" y="2035"/>
              <a:ext cx="1283" cy="227"/>
            </a:xfrm>
            <a:prstGeom prst="rect">
              <a:avLst/>
            </a:prstGeom>
            <a:noFill/>
            <a:ln w="9525">
              <a:noFill/>
              <a:miter lim="800000"/>
              <a:headEnd/>
              <a:tailEnd/>
            </a:ln>
          </p:spPr>
          <p:txBody>
            <a:bodyPr wrap="none">
              <a:spAutoFit/>
            </a:bodyPr>
            <a:lstStyle/>
            <a:p>
              <a:pPr algn="ctr">
                <a:spcBef>
                  <a:spcPct val="20000"/>
                </a:spcBef>
                <a:buClr>
                  <a:schemeClr val="hlink"/>
                </a:buClr>
                <a:buFont typeface="Wingdings" pitchFamily="2" charset="2"/>
                <a:buNone/>
              </a:pPr>
              <a:r>
                <a:rPr lang="es-ES" sz="1600"/>
                <a:t>ELECAUSTRO S.A. </a:t>
              </a:r>
              <a:endParaRPr lang="es-ES"/>
            </a:p>
          </p:txBody>
        </p:sp>
        <p:sp>
          <p:nvSpPr>
            <p:cNvPr id="29714" name="Text Box 27"/>
            <p:cNvSpPr txBox="1">
              <a:spLocks noChangeArrowheads="1"/>
            </p:cNvSpPr>
            <p:nvPr/>
          </p:nvSpPr>
          <p:spPr bwMode="gray">
            <a:xfrm>
              <a:off x="4024" y="2371"/>
              <a:ext cx="1159" cy="226"/>
            </a:xfrm>
            <a:prstGeom prst="rect">
              <a:avLst/>
            </a:prstGeom>
            <a:noFill/>
            <a:ln w="9525">
              <a:noFill/>
              <a:miter lim="800000"/>
              <a:headEnd/>
              <a:tailEnd/>
            </a:ln>
          </p:spPr>
          <p:txBody>
            <a:bodyPr wrap="none">
              <a:spAutoFit/>
            </a:bodyPr>
            <a:lstStyle/>
            <a:p>
              <a:pPr algn="ctr">
                <a:spcBef>
                  <a:spcPct val="20000"/>
                </a:spcBef>
                <a:buClr>
                  <a:schemeClr val="hlink"/>
                </a:buClr>
                <a:buFont typeface="Wingdings" pitchFamily="2" charset="2"/>
                <a:buNone/>
              </a:pPr>
              <a:r>
                <a:rPr lang="es-ES" sz="1300"/>
                <a:t> </a:t>
              </a:r>
              <a:r>
                <a:rPr lang="es-ES" sz="1600"/>
                <a:t>MERCADO SPOT</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1143000"/>
          </a:xfrm>
        </p:spPr>
        <p:txBody>
          <a:bodyPr/>
          <a:lstStyle/>
          <a:p>
            <a:pPr eaLnBrk="1" fontAlgn="auto" hangingPunct="1">
              <a:spcAft>
                <a:spcPts val="0"/>
              </a:spcAft>
              <a:defRPr/>
            </a:pPr>
            <a:r>
              <a:rPr lang="en-US" dirty="0" err="1" smtClean="0"/>
              <a:t>clientes</a:t>
            </a:r>
            <a:endParaRPr lang="en-US" dirty="0"/>
          </a:p>
        </p:txBody>
      </p:sp>
      <p:graphicFrame>
        <p:nvGraphicFramePr>
          <p:cNvPr id="6" name="5 Tabla"/>
          <p:cNvGraphicFramePr>
            <a:graphicFrameLocks noGrp="1"/>
          </p:cNvGraphicFramePr>
          <p:nvPr/>
        </p:nvGraphicFramePr>
        <p:xfrm>
          <a:off x="2432050" y="2244725"/>
          <a:ext cx="5497513" cy="3038475"/>
        </p:xfrm>
        <a:graphic>
          <a:graphicData uri="http://schemas.openxmlformats.org/drawingml/2006/table">
            <a:tbl>
              <a:tblPr/>
              <a:tblGrid>
                <a:gridCol w="5497853"/>
              </a:tblGrid>
              <a:tr h="125095">
                <a:tc>
                  <a:txBody>
                    <a:bodyPr/>
                    <a:lstStyle/>
                    <a:p>
                      <a:pPr marL="0" marR="0" algn="l">
                        <a:spcBef>
                          <a:spcPts val="0"/>
                        </a:spcBef>
                        <a:spcAft>
                          <a:spcPts val="0"/>
                        </a:spcAft>
                      </a:pPr>
                      <a:r>
                        <a:rPr lang="es-ES" sz="1600" b="1">
                          <a:latin typeface="Times New Roman" pitchFamily="18" charset="0"/>
                          <a:ea typeface="Times New Roman"/>
                          <a:cs typeface="Times New Roman" pitchFamily="18" charset="0"/>
                        </a:rPr>
                        <a:t>Clientes Regulados</a:t>
                      </a:r>
                      <a:endParaRPr lang="en-US" sz="1600">
                        <a:latin typeface="Times New Roman" pitchFamily="18" charset="0"/>
                        <a:ea typeface="Times New Roman"/>
                        <a:cs typeface="Times New Roman" pitchFamily="18" charset="0"/>
                      </a:endParaRPr>
                    </a:p>
                  </a:txBody>
                  <a:tcPr marL="44450" marR="44450" marT="0" marB="0" anchor="b">
                    <a:lnL>
                      <a:noFill/>
                    </a:lnL>
                    <a:lnR>
                      <a:noFill/>
                    </a:lnR>
                    <a:lnT>
                      <a:noFill/>
                    </a:lnT>
                    <a:lnB>
                      <a:noFill/>
                    </a:lnB>
                    <a:solidFill>
                      <a:srgbClr val="FFFFFF"/>
                    </a:solidFill>
                  </a:tcPr>
                </a:tc>
              </a:tr>
              <a:tr h="125095">
                <a:tc>
                  <a:txBody>
                    <a:bodyPr/>
                    <a:lstStyle/>
                    <a:p>
                      <a:pPr marL="457200" marR="0" algn="l">
                        <a:spcBef>
                          <a:spcPts val="0"/>
                        </a:spcBef>
                        <a:spcAft>
                          <a:spcPts val="0"/>
                        </a:spcAft>
                      </a:pPr>
                      <a:endParaRPr lang="es-ES" sz="1600">
                        <a:latin typeface="Times New Roman" pitchFamily="18" charset="0"/>
                        <a:ea typeface="Times New Roman"/>
                        <a:cs typeface="Times New Roman" pitchFamily="18" charset="0"/>
                      </a:endParaRPr>
                    </a:p>
                    <a:p>
                      <a:pPr marL="342900" marR="0" lvl="0" indent="-342900" algn="l">
                        <a:spcBef>
                          <a:spcPts val="0"/>
                        </a:spcBef>
                        <a:spcAft>
                          <a:spcPts val="0"/>
                        </a:spcAft>
                        <a:buFont typeface="Wingdings"/>
                        <a:buChar char=""/>
                        <a:tabLst>
                          <a:tab pos="457200" algn="l"/>
                        </a:tabLst>
                      </a:pPr>
                      <a:r>
                        <a:rPr lang="es-ES" sz="1600">
                          <a:latin typeface="Times New Roman" pitchFamily="18" charset="0"/>
                          <a:ea typeface="Times New Roman"/>
                          <a:cs typeface="Times New Roman" pitchFamily="18" charset="0"/>
                        </a:rPr>
                        <a:t>Residencial</a:t>
                      </a:r>
                      <a:endParaRPr lang="en-US" sz="1600">
                        <a:latin typeface="Times New Roman" pitchFamily="18" charset="0"/>
                        <a:ea typeface="Times New Roman"/>
                        <a:cs typeface="Times New Roman" pitchFamily="18" charset="0"/>
                      </a:endParaRPr>
                    </a:p>
                  </a:txBody>
                  <a:tcPr marL="44450" marR="44450" marT="0" marB="0" anchor="b">
                    <a:lnL>
                      <a:noFill/>
                    </a:lnL>
                    <a:lnR>
                      <a:noFill/>
                    </a:lnR>
                    <a:lnT>
                      <a:noFill/>
                    </a:lnT>
                    <a:lnB>
                      <a:noFill/>
                    </a:lnB>
                    <a:solidFill>
                      <a:srgbClr val="FFFFFF"/>
                    </a:solidFill>
                  </a:tcPr>
                </a:tc>
              </a:tr>
              <a:tr h="125095">
                <a:tc>
                  <a:txBody>
                    <a:bodyPr/>
                    <a:lstStyle/>
                    <a:p>
                      <a:pPr marL="342900" marR="0" lvl="0" indent="-342900" algn="l">
                        <a:spcBef>
                          <a:spcPts val="0"/>
                        </a:spcBef>
                        <a:spcAft>
                          <a:spcPts val="0"/>
                        </a:spcAft>
                        <a:buFont typeface="Wingdings"/>
                        <a:buChar char=""/>
                        <a:tabLst>
                          <a:tab pos="457200" algn="l"/>
                        </a:tabLst>
                      </a:pPr>
                      <a:r>
                        <a:rPr lang="es-ES" sz="1600">
                          <a:latin typeface="Times New Roman" pitchFamily="18" charset="0"/>
                          <a:ea typeface="Times New Roman"/>
                          <a:cs typeface="Times New Roman" pitchFamily="18" charset="0"/>
                        </a:rPr>
                        <a:t>Comercial (Sin Demanda)</a:t>
                      </a:r>
                      <a:endParaRPr lang="en-US" sz="1600">
                        <a:latin typeface="Times New Roman" pitchFamily="18" charset="0"/>
                        <a:ea typeface="Times New Roman"/>
                        <a:cs typeface="Times New Roman" pitchFamily="18" charset="0"/>
                      </a:endParaRPr>
                    </a:p>
                  </a:txBody>
                  <a:tcPr marL="44450" marR="44450" marT="0" marB="0" anchor="b">
                    <a:lnL>
                      <a:noFill/>
                    </a:lnL>
                    <a:lnR>
                      <a:noFill/>
                    </a:lnR>
                    <a:lnT>
                      <a:noFill/>
                    </a:lnT>
                    <a:lnB>
                      <a:noFill/>
                    </a:lnB>
                    <a:solidFill>
                      <a:srgbClr val="FFFFFF"/>
                    </a:solidFill>
                  </a:tcPr>
                </a:tc>
              </a:tr>
              <a:tr h="125095">
                <a:tc>
                  <a:txBody>
                    <a:bodyPr/>
                    <a:lstStyle/>
                    <a:p>
                      <a:pPr marL="342900" marR="0" lvl="0" indent="-342900" algn="l">
                        <a:spcBef>
                          <a:spcPts val="0"/>
                        </a:spcBef>
                        <a:spcAft>
                          <a:spcPts val="0"/>
                        </a:spcAft>
                        <a:buFont typeface="Wingdings"/>
                        <a:buChar char=""/>
                        <a:tabLst>
                          <a:tab pos="457200" algn="l"/>
                        </a:tabLst>
                      </a:pPr>
                      <a:r>
                        <a:rPr lang="es-ES" sz="1600">
                          <a:latin typeface="Times New Roman" pitchFamily="18" charset="0"/>
                          <a:ea typeface="Times New Roman"/>
                          <a:cs typeface="Times New Roman" pitchFamily="18" charset="0"/>
                        </a:rPr>
                        <a:t>Comercial (Con Demanda)</a:t>
                      </a:r>
                      <a:endParaRPr lang="en-US" sz="1600">
                        <a:latin typeface="Times New Roman" pitchFamily="18" charset="0"/>
                        <a:ea typeface="Times New Roman"/>
                        <a:cs typeface="Times New Roman" pitchFamily="18" charset="0"/>
                      </a:endParaRPr>
                    </a:p>
                  </a:txBody>
                  <a:tcPr marL="44450" marR="44450" marT="0" marB="0" anchor="b">
                    <a:lnL>
                      <a:noFill/>
                    </a:lnL>
                    <a:lnR>
                      <a:noFill/>
                    </a:lnR>
                    <a:lnT>
                      <a:noFill/>
                    </a:lnT>
                    <a:lnB>
                      <a:noFill/>
                    </a:lnB>
                    <a:solidFill>
                      <a:srgbClr val="FFFFFF"/>
                    </a:solidFill>
                  </a:tcPr>
                </a:tc>
              </a:tr>
              <a:tr h="125095">
                <a:tc>
                  <a:txBody>
                    <a:bodyPr/>
                    <a:lstStyle/>
                    <a:p>
                      <a:pPr marL="342900" marR="0" lvl="0" indent="-342900" algn="l">
                        <a:spcBef>
                          <a:spcPts val="0"/>
                        </a:spcBef>
                        <a:spcAft>
                          <a:spcPts val="0"/>
                        </a:spcAft>
                        <a:buFont typeface="Wingdings"/>
                        <a:buChar char=""/>
                        <a:tabLst>
                          <a:tab pos="457200" algn="l"/>
                        </a:tabLst>
                      </a:pPr>
                      <a:r>
                        <a:rPr lang="es-ES" sz="1600">
                          <a:latin typeface="Times New Roman" pitchFamily="18" charset="0"/>
                          <a:ea typeface="Times New Roman"/>
                          <a:cs typeface="Times New Roman" pitchFamily="18" charset="0"/>
                        </a:rPr>
                        <a:t>Industrial</a:t>
                      </a:r>
                      <a:endParaRPr lang="en-US" sz="1600">
                        <a:latin typeface="Times New Roman" pitchFamily="18" charset="0"/>
                        <a:ea typeface="Times New Roman"/>
                        <a:cs typeface="Times New Roman" pitchFamily="18" charset="0"/>
                      </a:endParaRPr>
                    </a:p>
                  </a:txBody>
                  <a:tcPr marL="44450" marR="44450" marT="0" marB="0" anchor="b">
                    <a:lnL>
                      <a:noFill/>
                    </a:lnL>
                    <a:lnR>
                      <a:noFill/>
                    </a:lnR>
                    <a:lnT>
                      <a:noFill/>
                    </a:lnT>
                    <a:lnB>
                      <a:noFill/>
                    </a:lnB>
                    <a:solidFill>
                      <a:srgbClr val="FFFFFF"/>
                    </a:solidFill>
                  </a:tcPr>
                </a:tc>
              </a:tr>
              <a:tr h="125095">
                <a:tc>
                  <a:txBody>
                    <a:bodyPr/>
                    <a:lstStyle/>
                    <a:p>
                      <a:pPr marL="342900" marR="0" lvl="0" indent="-342900" algn="l">
                        <a:spcBef>
                          <a:spcPts val="0"/>
                        </a:spcBef>
                        <a:spcAft>
                          <a:spcPts val="0"/>
                        </a:spcAft>
                        <a:buFont typeface="Wingdings"/>
                        <a:buChar char=""/>
                        <a:tabLst>
                          <a:tab pos="457200" algn="l"/>
                        </a:tabLst>
                      </a:pPr>
                      <a:r>
                        <a:rPr lang="es-ES" sz="1600">
                          <a:latin typeface="Times New Roman" pitchFamily="18" charset="0"/>
                          <a:ea typeface="Times New Roman"/>
                          <a:cs typeface="Times New Roman" pitchFamily="18" charset="0"/>
                        </a:rPr>
                        <a:t>Otros</a:t>
                      </a:r>
                      <a:endParaRPr lang="en-US" sz="1600">
                        <a:latin typeface="Times New Roman" pitchFamily="18" charset="0"/>
                        <a:ea typeface="Times New Roman"/>
                        <a:cs typeface="Times New Roman" pitchFamily="18" charset="0"/>
                      </a:endParaRPr>
                    </a:p>
                  </a:txBody>
                  <a:tcPr marL="44450" marR="44450" marT="0" marB="0" anchor="b">
                    <a:lnL>
                      <a:noFill/>
                    </a:lnL>
                    <a:lnR>
                      <a:noFill/>
                    </a:lnR>
                    <a:lnT>
                      <a:noFill/>
                    </a:lnT>
                    <a:lnB>
                      <a:noFill/>
                    </a:lnB>
                    <a:solidFill>
                      <a:srgbClr val="FFFFFF"/>
                    </a:solidFill>
                  </a:tcPr>
                </a:tc>
              </a:tr>
              <a:tr h="125095">
                <a:tc>
                  <a:txBody>
                    <a:bodyPr/>
                    <a:lstStyle/>
                    <a:p>
                      <a:pPr marL="342900" marR="0" lvl="0" indent="-342900" algn="l">
                        <a:spcBef>
                          <a:spcPts val="0"/>
                        </a:spcBef>
                        <a:spcAft>
                          <a:spcPts val="0"/>
                        </a:spcAft>
                        <a:buFont typeface="Wingdings"/>
                        <a:buChar char=""/>
                        <a:tabLst>
                          <a:tab pos="457200" algn="l"/>
                        </a:tabLst>
                      </a:pPr>
                      <a:r>
                        <a:rPr lang="es-ES" sz="1600">
                          <a:latin typeface="Times New Roman" pitchFamily="18" charset="0"/>
                          <a:ea typeface="Times New Roman"/>
                          <a:cs typeface="Times New Roman" pitchFamily="18" charset="0"/>
                        </a:rPr>
                        <a:t>Alumbrado Público</a:t>
                      </a:r>
                      <a:endParaRPr lang="en-US" sz="1600">
                        <a:latin typeface="Times New Roman" pitchFamily="18" charset="0"/>
                        <a:ea typeface="Times New Roman"/>
                        <a:cs typeface="Times New Roman" pitchFamily="18" charset="0"/>
                      </a:endParaRPr>
                    </a:p>
                  </a:txBody>
                  <a:tcPr marL="44450" marR="44450" marT="0" marB="0" anchor="b">
                    <a:lnL>
                      <a:noFill/>
                    </a:lnL>
                    <a:lnR>
                      <a:noFill/>
                    </a:lnR>
                    <a:lnT>
                      <a:noFill/>
                    </a:lnT>
                    <a:lnB>
                      <a:noFill/>
                    </a:lnB>
                    <a:solidFill>
                      <a:srgbClr val="FFFFFF"/>
                    </a:solidFill>
                  </a:tcPr>
                </a:tc>
              </a:tr>
              <a:tr h="356235">
                <a:tc>
                  <a:txBody>
                    <a:bodyPr/>
                    <a:lstStyle/>
                    <a:p>
                      <a:pPr marL="342900" marR="0" lvl="0" indent="-342900" algn="l">
                        <a:spcBef>
                          <a:spcPts val="0"/>
                        </a:spcBef>
                        <a:spcAft>
                          <a:spcPts val="0"/>
                        </a:spcAft>
                        <a:buFont typeface="Wingdings"/>
                        <a:buChar char=""/>
                        <a:tabLst>
                          <a:tab pos="457200" algn="l"/>
                        </a:tabLst>
                      </a:pPr>
                      <a:r>
                        <a:rPr lang="es-ES" sz="1600">
                          <a:latin typeface="Times New Roman" pitchFamily="18" charset="0"/>
                          <a:ea typeface="Times New Roman"/>
                          <a:cs typeface="Times New Roman" pitchFamily="18" charset="0"/>
                        </a:rPr>
                        <a:t>Refacturaciones y Reliquidaciones</a:t>
                      </a:r>
                      <a:endParaRPr lang="en-US" sz="1600">
                        <a:latin typeface="Times New Roman" pitchFamily="18" charset="0"/>
                        <a:ea typeface="Times New Roman"/>
                        <a:cs typeface="Times New Roman" pitchFamily="18" charset="0"/>
                      </a:endParaRPr>
                    </a:p>
                  </a:txBody>
                  <a:tcPr marL="44450" marR="44450" marT="0" marB="0" anchor="b">
                    <a:lnL>
                      <a:noFill/>
                    </a:lnL>
                    <a:lnR>
                      <a:noFill/>
                    </a:lnR>
                    <a:lnT>
                      <a:noFill/>
                    </a:lnT>
                    <a:lnB>
                      <a:noFill/>
                    </a:lnB>
                    <a:solidFill>
                      <a:srgbClr val="FFFFFF"/>
                    </a:solidFill>
                  </a:tcPr>
                </a:tc>
              </a:tr>
              <a:tr h="125095">
                <a:tc>
                  <a:txBody>
                    <a:bodyPr/>
                    <a:lstStyle/>
                    <a:p>
                      <a:pPr marL="0" marR="0" algn="l">
                        <a:spcBef>
                          <a:spcPts val="0"/>
                        </a:spcBef>
                        <a:spcAft>
                          <a:spcPts val="0"/>
                        </a:spcAft>
                      </a:pPr>
                      <a:endParaRPr lang="es-ES" sz="1600">
                        <a:latin typeface="Times New Roman" pitchFamily="18" charset="0"/>
                        <a:ea typeface="Times New Roman"/>
                        <a:cs typeface="Times New Roman" pitchFamily="18" charset="0"/>
                      </a:endParaRPr>
                    </a:p>
                  </a:txBody>
                  <a:tcPr marL="44450" marR="44450" marT="0" marB="0" anchor="b">
                    <a:lnL>
                      <a:noFill/>
                    </a:lnL>
                    <a:lnR>
                      <a:noFill/>
                    </a:lnR>
                    <a:lnT>
                      <a:noFill/>
                    </a:lnT>
                    <a:lnB>
                      <a:noFill/>
                    </a:lnB>
                    <a:solidFill>
                      <a:srgbClr val="FFFFFF"/>
                    </a:solidFill>
                  </a:tcPr>
                </a:tc>
              </a:tr>
              <a:tr h="125095">
                <a:tc>
                  <a:txBody>
                    <a:bodyPr/>
                    <a:lstStyle/>
                    <a:p>
                      <a:pPr marL="0" marR="0" algn="l">
                        <a:spcBef>
                          <a:spcPts val="0"/>
                        </a:spcBef>
                        <a:spcAft>
                          <a:spcPts val="0"/>
                        </a:spcAft>
                      </a:pPr>
                      <a:r>
                        <a:rPr lang="es-ES" sz="1600" b="1">
                          <a:latin typeface="Times New Roman" pitchFamily="18" charset="0"/>
                          <a:ea typeface="Times New Roman"/>
                          <a:cs typeface="Times New Roman" pitchFamily="18" charset="0"/>
                        </a:rPr>
                        <a:t>Clientes No Regulados</a:t>
                      </a:r>
                      <a:endParaRPr lang="en-US" sz="1600">
                        <a:latin typeface="Times New Roman" pitchFamily="18" charset="0"/>
                        <a:ea typeface="Times New Roman"/>
                        <a:cs typeface="Times New Roman" pitchFamily="18" charset="0"/>
                      </a:endParaRPr>
                    </a:p>
                  </a:txBody>
                  <a:tcPr marL="44450" marR="44450" marT="0" marB="0" anchor="b">
                    <a:lnL>
                      <a:noFill/>
                    </a:lnL>
                    <a:lnR>
                      <a:noFill/>
                    </a:lnR>
                    <a:lnT>
                      <a:noFill/>
                    </a:lnT>
                    <a:lnB>
                      <a:noFill/>
                    </a:lnB>
                    <a:solidFill>
                      <a:srgbClr val="FFFFFF"/>
                    </a:solidFill>
                  </a:tcPr>
                </a:tc>
              </a:tr>
              <a:tr h="125095">
                <a:tc>
                  <a:txBody>
                    <a:bodyPr/>
                    <a:lstStyle/>
                    <a:p>
                      <a:pPr marL="342900" marR="0" lvl="0" indent="-342900" algn="l">
                        <a:spcBef>
                          <a:spcPts val="0"/>
                        </a:spcBef>
                        <a:spcAft>
                          <a:spcPts val="0"/>
                        </a:spcAft>
                        <a:buFont typeface="Wingdings"/>
                        <a:buChar char=""/>
                        <a:tabLst>
                          <a:tab pos="457200" algn="l"/>
                        </a:tabLst>
                      </a:pPr>
                      <a:r>
                        <a:rPr lang="es-ES" sz="1600" dirty="0">
                          <a:latin typeface="Times New Roman" pitchFamily="18" charset="0"/>
                          <a:ea typeface="Times New Roman"/>
                          <a:cs typeface="Times New Roman" pitchFamily="18" charset="0"/>
                        </a:rPr>
                        <a:t>Peajes (</a:t>
                      </a:r>
                      <a:r>
                        <a:rPr lang="es-ES" sz="1600" dirty="0" err="1">
                          <a:latin typeface="Times New Roman" pitchFamily="18" charset="0"/>
                          <a:ea typeface="Times New Roman"/>
                          <a:cs typeface="Times New Roman" pitchFamily="18" charset="0"/>
                        </a:rPr>
                        <a:t>kwh</a:t>
                      </a:r>
                      <a:r>
                        <a:rPr lang="es-ES" sz="1600" dirty="0">
                          <a:latin typeface="Times New Roman" pitchFamily="18" charset="0"/>
                          <a:ea typeface="Times New Roman"/>
                          <a:cs typeface="Times New Roman" pitchFamily="18" charset="0"/>
                        </a:rPr>
                        <a:t>)</a:t>
                      </a:r>
                      <a:endParaRPr lang="en-US" sz="1600" dirty="0">
                        <a:latin typeface="Times New Roman" pitchFamily="18" charset="0"/>
                        <a:ea typeface="Times New Roman"/>
                        <a:cs typeface="Times New Roman" pitchFamily="18" charset="0"/>
                      </a:endParaRPr>
                    </a:p>
                  </a:txBody>
                  <a:tcPr marL="44450" marR="44450" marT="0" marB="0" anchor="b">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rot="5400000">
            <a:off x="6114523" y="3042696"/>
            <a:ext cx="5130325" cy="642942"/>
          </a:xfrm>
        </p:spPr>
        <p:txBody>
          <a:bodyPr/>
          <a:lstStyle/>
          <a:p>
            <a:pPr eaLnBrk="1" fontAlgn="auto" hangingPunct="1">
              <a:spcAft>
                <a:spcPts val="0"/>
              </a:spcAft>
              <a:defRPr/>
            </a:pPr>
            <a:r>
              <a:rPr lang="es-ES_tradnl" smtClean="0">
                <a:solidFill>
                  <a:schemeClr val="bg1"/>
                </a:solidFill>
              </a:rPr>
              <a:t>Análisis DE RIESGOS</a:t>
            </a:r>
            <a:endParaRPr lang="es-ES" dirty="0">
              <a:solidFill>
                <a:schemeClr val="bg1"/>
              </a:solidFill>
            </a:endParaRPr>
          </a:p>
        </p:txBody>
      </p:sp>
      <p:sp>
        <p:nvSpPr>
          <p:cNvPr id="35845" name="AutoShape 8"/>
          <p:cNvSpPr>
            <a:spLocks noChangeArrowheads="1"/>
          </p:cNvSpPr>
          <p:nvPr/>
        </p:nvSpPr>
        <p:spPr bwMode="auto">
          <a:xfrm rot="-3279688">
            <a:off x="1270001" y="3689350"/>
            <a:ext cx="1187450" cy="2803525"/>
          </a:xfrm>
          <a:prstGeom prst="curvedRightArrow">
            <a:avLst>
              <a:gd name="adj1" fmla="val 47219"/>
              <a:gd name="adj2" fmla="val 94439"/>
              <a:gd name="adj3" fmla="val 33333"/>
            </a:avLst>
          </a:prstGeom>
          <a:ln>
            <a:headEnd/>
            <a:tailEnd/>
          </a:ln>
        </p:spPr>
        <p:style>
          <a:lnRef idx="1">
            <a:schemeClr val="accent5"/>
          </a:lnRef>
          <a:fillRef idx="2">
            <a:schemeClr val="accent5"/>
          </a:fillRef>
          <a:effectRef idx="1">
            <a:schemeClr val="accent5"/>
          </a:effectRef>
          <a:fontRef idx="minor">
            <a:schemeClr val="dk1"/>
          </a:fontRef>
        </p:style>
        <p:txBody>
          <a:bodyPr lIns="90000" tIns="46800" rIns="90000" bIns="46800" anchor="ctr">
            <a:spAutoFit/>
          </a:bodyPr>
          <a:lstStyle/>
          <a:p>
            <a:pPr>
              <a:defRPr/>
            </a:pPr>
            <a:endParaRPr lang="en-US"/>
          </a:p>
        </p:txBody>
      </p:sp>
      <p:sp>
        <p:nvSpPr>
          <p:cNvPr id="13" name="12 Elipse"/>
          <p:cNvSpPr/>
          <p:nvPr/>
        </p:nvSpPr>
        <p:spPr>
          <a:xfrm>
            <a:off x="3286116" y="3500438"/>
            <a:ext cx="4429156" cy="2857520"/>
          </a:xfrm>
          <a:prstGeom prst="ellipse">
            <a:avLst/>
          </a:prstGeom>
          <a:ln/>
        </p:spPr>
        <p:style>
          <a:lnRef idx="0">
            <a:schemeClr val="accent5"/>
          </a:lnRef>
          <a:fillRef idx="1002">
            <a:schemeClr val="lt2"/>
          </a:fillRef>
          <a:effectRef idx="3">
            <a:schemeClr val="accent5"/>
          </a:effectRef>
          <a:fontRef idx="minor">
            <a:schemeClr val="lt1"/>
          </a:fontRef>
        </p:style>
        <p:txBody>
          <a:bodyPr anchor="ctr"/>
          <a:lstStyle/>
          <a:p>
            <a:pPr algn="ctr">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a:endParaRPr>
          </a:p>
        </p:txBody>
      </p:sp>
      <p:sp>
        <p:nvSpPr>
          <p:cNvPr id="31751" name="14 Rectángulo"/>
          <p:cNvSpPr>
            <a:spLocks noChangeArrowheads="1"/>
          </p:cNvSpPr>
          <p:nvPr/>
        </p:nvSpPr>
        <p:spPr bwMode="auto">
          <a:xfrm>
            <a:off x="3643313" y="3571875"/>
            <a:ext cx="3786187" cy="2338388"/>
          </a:xfrm>
          <a:prstGeom prst="rect">
            <a:avLst/>
          </a:prstGeom>
          <a:noFill/>
          <a:ln w="9525">
            <a:noFill/>
            <a:miter lim="800000"/>
            <a:headEnd/>
            <a:tailEnd/>
          </a:ln>
        </p:spPr>
        <p:txBody>
          <a:bodyPr>
            <a:spAutoFit/>
          </a:bodyPr>
          <a:lstStyle/>
          <a:p>
            <a:pPr lvl="4" algn="just"/>
            <a:endParaRPr lang="es-EC" b="0" u="sng"/>
          </a:p>
          <a:p>
            <a:pPr algn="ctr"/>
            <a:r>
              <a:rPr lang="es-ES" sz="1400"/>
              <a:t>Incremento de Perdidas Negras</a:t>
            </a:r>
          </a:p>
          <a:p>
            <a:pPr algn="just"/>
            <a:endParaRPr lang="es-ES"/>
          </a:p>
          <a:p>
            <a:pPr algn="just"/>
            <a:r>
              <a:rPr lang="es-ES" b="0"/>
              <a:t>Es inaceptable e insostenible para la gestión institucional y la salud financiera de la Corporación la falta de control tanto en el área operacional como técnica para reducir tales pérdidas a niveles manejables.</a:t>
            </a:r>
          </a:p>
          <a:p>
            <a:pPr algn="just"/>
            <a:endParaRPr lang="es-ES" b="0"/>
          </a:p>
          <a:p>
            <a:pPr algn="just"/>
            <a:r>
              <a:rPr lang="es-ES" b="0"/>
              <a:t>Si no se toman los correctivos necesarios para que estas pérdidas disminuyan, estas pérdidas por el contrario  sufrirán incrementos anuales.</a:t>
            </a:r>
            <a:endParaRPr lang="es-EC" b="0"/>
          </a:p>
        </p:txBody>
      </p:sp>
      <p:sp>
        <p:nvSpPr>
          <p:cNvPr id="12" name="11 Rectángulo redondeado"/>
          <p:cNvSpPr/>
          <p:nvPr/>
        </p:nvSpPr>
        <p:spPr>
          <a:xfrm>
            <a:off x="357188" y="1428750"/>
            <a:ext cx="3643312" cy="221456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31753" name="Rectangle 11"/>
          <p:cNvSpPr>
            <a:spLocks noChangeArrowheads="1"/>
          </p:cNvSpPr>
          <p:nvPr/>
        </p:nvSpPr>
        <p:spPr bwMode="auto">
          <a:xfrm>
            <a:off x="357188" y="1465263"/>
            <a:ext cx="3643312" cy="2463800"/>
          </a:xfrm>
          <a:prstGeom prst="rect">
            <a:avLst/>
          </a:prstGeom>
          <a:noFill/>
          <a:ln w="9525">
            <a:noFill/>
            <a:miter lim="800000"/>
            <a:headEnd/>
            <a:tailEnd/>
          </a:ln>
        </p:spPr>
        <p:txBody>
          <a:bodyPr lIns="90000" tIns="46800" rIns="90000" bIns="46800" anchor="ctr">
            <a:spAutoFit/>
          </a:bodyPr>
          <a:lstStyle/>
          <a:p>
            <a:pPr algn="ctr"/>
            <a:r>
              <a:rPr lang="es-ES" sz="1800">
                <a:solidFill>
                  <a:srgbClr val="000000"/>
                </a:solidFill>
                <a:latin typeface="Times New Roman" pitchFamily="18" charset="0"/>
                <a:cs typeface="Times New Roman" pitchFamily="18" charset="0"/>
              </a:rPr>
              <a:t>PERDIDAS DE ENERGÍA</a:t>
            </a:r>
            <a:endParaRPr lang="es-ES" sz="2800">
              <a:latin typeface="Times New Roman" pitchFamily="18" charset="0"/>
              <a:cs typeface="Times New Roman" pitchFamily="18" charset="0"/>
            </a:endParaRPr>
          </a:p>
          <a:p>
            <a:pPr algn="just" eaLnBrk="0" hangingPunct="0"/>
            <a:r>
              <a:rPr lang="es-ES" b="0">
                <a:solidFill>
                  <a:srgbClr val="333333"/>
                </a:solidFill>
                <a:latin typeface="Times New Roman" pitchFamily="18" charset="0"/>
                <a:cs typeface="Times New Roman" pitchFamily="18" charset="0"/>
              </a:rPr>
              <a:t>Dentro del sistema comercial de facturación, se denomina “pérdida de energía” a la diferencia entre la energía total comprada en un período y la energía total facturada a los clientes en el mismo período.</a:t>
            </a:r>
            <a:endParaRPr lang="es-ES" sz="2800" b="0">
              <a:latin typeface="Times New Roman" pitchFamily="18" charset="0"/>
              <a:cs typeface="Times New Roman" pitchFamily="18" charset="0"/>
            </a:endParaRPr>
          </a:p>
          <a:p>
            <a:pPr algn="just" eaLnBrk="0" hangingPunct="0"/>
            <a:r>
              <a:rPr lang="es-ES" b="0">
                <a:solidFill>
                  <a:srgbClr val="333333"/>
                </a:solidFill>
                <a:latin typeface="Times New Roman" pitchFamily="18" charset="0"/>
                <a:cs typeface="Times New Roman" pitchFamily="18" charset="0"/>
              </a:rPr>
              <a:t>Una parte de esa pérdida se origina en la acción propia del paso de la corriente eléctrica por los elementos conductores, y se disipa en forma de calor, esas pérdidas se denominan “ pérdidas técnicas” y existen en todos los sistemas eléctricos.</a:t>
            </a:r>
          </a:p>
          <a:p>
            <a:pPr algn="just" eaLnBrk="0" hangingPunct="0"/>
            <a:endParaRPr lang="es-ES" sz="2800" b="0">
              <a:latin typeface="Times New Roman" pitchFamily="18" charset="0"/>
              <a:cs typeface="Times New Roman" pitchFamily="18" charset="0"/>
            </a:endParaRPr>
          </a:p>
        </p:txBody>
      </p:sp>
      <p:sp>
        <p:nvSpPr>
          <p:cNvPr id="15" name="14 Proceso alternativo"/>
          <p:cNvSpPr/>
          <p:nvPr/>
        </p:nvSpPr>
        <p:spPr>
          <a:xfrm>
            <a:off x="4429125" y="857250"/>
            <a:ext cx="3500438" cy="221456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31755" name="15 Rectángulo"/>
          <p:cNvSpPr>
            <a:spLocks noChangeArrowheads="1"/>
          </p:cNvSpPr>
          <p:nvPr/>
        </p:nvSpPr>
        <p:spPr bwMode="auto">
          <a:xfrm>
            <a:off x="4429125" y="928688"/>
            <a:ext cx="3500438" cy="2124075"/>
          </a:xfrm>
          <a:prstGeom prst="rect">
            <a:avLst/>
          </a:prstGeom>
          <a:noFill/>
          <a:ln w="9525">
            <a:noFill/>
            <a:miter lim="800000"/>
            <a:headEnd/>
            <a:tailEnd/>
          </a:ln>
        </p:spPr>
        <p:txBody>
          <a:bodyPr>
            <a:spAutoFit/>
          </a:bodyPr>
          <a:lstStyle/>
          <a:p>
            <a:pPr algn="just" eaLnBrk="0" hangingPunct="0"/>
            <a:r>
              <a:rPr lang="es-ES" b="0">
                <a:solidFill>
                  <a:srgbClr val="333333"/>
                </a:solidFill>
                <a:latin typeface="Verdana" pitchFamily="34" charset="0"/>
                <a:cs typeface="Times New Roman" pitchFamily="18" charset="0"/>
              </a:rPr>
              <a:t>La diferencia entre las pérdidas de energía totales y las pérdidas técnicas, equivalen a las pérdidas negras o pérdidas comerciales, y responden al robo o el hurto de energía de los usuarios. En definitiva, las pérdidas negras de energía es toda la energía que no es censada o registrada por los medidores de energía que la Empresa ha instalado a sus clientes, más aquellos que se conectan en forma directa.</a:t>
            </a:r>
            <a:endParaRPr lang="es-ES" sz="4000" b="0"/>
          </a:p>
        </p:txBody>
      </p:sp>
      <p:sp>
        <p:nvSpPr>
          <p:cNvPr id="19" name="18 Flecha curvada hacia abajo"/>
          <p:cNvSpPr/>
          <p:nvPr/>
        </p:nvSpPr>
        <p:spPr>
          <a:xfrm rot="20514358">
            <a:off x="2787650" y="209550"/>
            <a:ext cx="2095500" cy="842963"/>
          </a:xfrm>
          <a:prstGeom prst="curvedDown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rot="5400000">
            <a:off x="6114523" y="3042696"/>
            <a:ext cx="5130325" cy="642942"/>
          </a:xfrm>
        </p:spPr>
        <p:txBody>
          <a:bodyPr/>
          <a:lstStyle/>
          <a:p>
            <a:pPr eaLnBrk="1" fontAlgn="auto" hangingPunct="1">
              <a:spcAft>
                <a:spcPts val="0"/>
              </a:spcAft>
              <a:defRPr/>
            </a:pPr>
            <a:r>
              <a:rPr lang="es-ES_tradnl" dirty="0" smtClean="0">
                <a:solidFill>
                  <a:schemeClr val="bg1"/>
                </a:solidFill>
              </a:rPr>
              <a:t>Análisis </a:t>
            </a:r>
            <a:r>
              <a:rPr lang="es-ES_tradnl" dirty="0">
                <a:solidFill>
                  <a:schemeClr val="bg1"/>
                </a:solidFill>
              </a:rPr>
              <a:t>DE RIESGOS</a:t>
            </a:r>
            <a:endParaRPr lang="es-ES" dirty="0">
              <a:solidFill>
                <a:schemeClr val="bg1"/>
              </a:solidFill>
            </a:endParaRPr>
          </a:p>
        </p:txBody>
      </p:sp>
      <p:grpSp>
        <p:nvGrpSpPr>
          <p:cNvPr id="2" name="8 Grupo"/>
          <p:cNvGrpSpPr/>
          <p:nvPr/>
        </p:nvGrpSpPr>
        <p:grpSpPr>
          <a:xfrm>
            <a:off x="990592" y="2428868"/>
            <a:ext cx="3081342" cy="1934765"/>
            <a:chOff x="0" y="2128738"/>
            <a:chExt cx="2438400" cy="1934765"/>
          </a:xfrm>
          <a:solidFill>
            <a:srgbClr val="66FFCC"/>
          </a:solidFill>
        </p:grpSpPr>
        <p:sp>
          <p:nvSpPr>
            <p:cNvPr id="10" name="9 Rectángulo redondeado"/>
            <p:cNvSpPr/>
            <p:nvPr/>
          </p:nvSpPr>
          <p:spPr>
            <a:xfrm>
              <a:off x="0" y="2128738"/>
              <a:ext cx="2438400" cy="1934765"/>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10 Rectángulo"/>
            <p:cNvSpPr/>
            <p:nvPr/>
          </p:nvSpPr>
          <p:spPr>
            <a:xfrm>
              <a:off x="94447" y="2223185"/>
              <a:ext cx="2249506" cy="1745871"/>
            </a:xfrm>
            <a:prstGeom prst="rect">
              <a:avLst/>
            </a:prstGeom>
            <a:grpFill/>
            <a:ln>
              <a:noFill/>
            </a:ln>
          </p:spPr>
          <p:style>
            <a:lnRef idx="0">
              <a:scrgbClr r="0" g="0" b="0"/>
            </a:lnRef>
            <a:fillRef idx="0">
              <a:scrgbClr r="0" g="0" b="0"/>
            </a:fillRef>
            <a:effectRef idx="0">
              <a:scrgbClr r="0" g="0" b="0"/>
            </a:effectRef>
            <a:fontRef idx="minor">
              <a:schemeClr val="lt1"/>
            </a:fontRef>
          </p:style>
          <p:txBody>
            <a:bodyPr lIns="49530" tIns="24765" rIns="49530" bIns="24765" spcCol="1270" anchor="ctr"/>
            <a:lstStyle/>
            <a:p>
              <a:pPr algn="ctr" defTabSz="577850">
                <a:lnSpc>
                  <a:spcPct val="90000"/>
                </a:lnSpc>
                <a:spcAft>
                  <a:spcPct val="35000"/>
                </a:spcAft>
                <a:defRPr/>
              </a:pPr>
              <a:endParaRPr lang="es-EC" sz="1300" dirty="0"/>
            </a:p>
            <a:p>
              <a:pPr algn="ctr" defTabSz="577850">
                <a:lnSpc>
                  <a:spcPct val="90000"/>
                </a:lnSpc>
                <a:spcAft>
                  <a:spcPct val="35000"/>
                </a:spcAft>
                <a:defRPr/>
              </a:pPr>
              <a:endParaRPr lang="es-ES" sz="1300" b="0" dirty="0"/>
            </a:p>
          </p:txBody>
        </p:sp>
      </p:grpSp>
      <p:grpSp>
        <p:nvGrpSpPr>
          <p:cNvPr id="3" name="11 Grupo"/>
          <p:cNvGrpSpPr/>
          <p:nvPr/>
        </p:nvGrpSpPr>
        <p:grpSpPr>
          <a:xfrm>
            <a:off x="1000100" y="4494631"/>
            <a:ext cx="3143272" cy="1934765"/>
            <a:chOff x="1714518" y="2128738"/>
            <a:chExt cx="2438400" cy="1934765"/>
          </a:xfrm>
          <a:gradFill flip="none" rotWithShape="1">
            <a:gsLst>
              <a:gs pos="0">
                <a:srgbClr val="00CC99">
                  <a:tint val="66000"/>
                  <a:satMod val="160000"/>
                </a:srgbClr>
              </a:gs>
              <a:gs pos="50000">
                <a:srgbClr val="00CC99">
                  <a:tint val="44500"/>
                  <a:satMod val="160000"/>
                </a:srgbClr>
              </a:gs>
              <a:gs pos="100000">
                <a:srgbClr val="00CC99">
                  <a:tint val="23500"/>
                  <a:satMod val="160000"/>
                </a:srgbClr>
              </a:gs>
            </a:gsLst>
            <a:lin ang="16200000" scaled="1"/>
            <a:tileRect/>
          </a:gradFill>
        </p:grpSpPr>
        <p:sp>
          <p:nvSpPr>
            <p:cNvPr id="13" name="12 Rectángulo redondeado"/>
            <p:cNvSpPr/>
            <p:nvPr/>
          </p:nvSpPr>
          <p:spPr>
            <a:xfrm>
              <a:off x="1714518" y="2128738"/>
              <a:ext cx="2438400" cy="1934765"/>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13 Rectángulo"/>
            <p:cNvSpPr/>
            <p:nvPr/>
          </p:nvSpPr>
          <p:spPr>
            <a:xfrm>
              <a:off x="1808965" y="2223185"/>
              <a:ext cx="2249506" cy="1745871"/>
            </a:xfrm>
            <a:prstGeom prst="rect">
              <a:avLst/>
            </a:prstGeom>
            <a:grpFill/>
          </p:spPr>
          <p:style>
            <a:lnRef idx="0">
              <a:scrgbClr r="0" g="0" b="0"/>
            </a:lnRef>
            <a:fillRef idx="0">
              <a:scrgbClr r="0" g="0" b="0"/>
            </a:fillRef>
            <a:effectRef idx="0">
              <a:scrgbClr r="0" g="0" b="0"/>
            </a:effectRef>
            <a:fontRef idx="minor">
              <a:schemeClr val="lt1"/>
            </a:fontRef>
          </p:style>
          <p:txBody>
            <a:bodyPr lIns="49530" tIns="24765" rIns="49530" bIns="24765" spcCol="1270" anchor="ctr"/>
            <a:lstStyle/>
            <a:p>
              <a:pPr algn="ctr" defTabSz="577850">
                <a:lnSpc>
                  <a:spcPct val="90000"/>
                </a:lnSpc>
                <a:spcAft>
                  <a:spcPct val="35000"/>
                </a:spcAft>
                <a:defRPr/>
              </a:pPr>
              <a:endParaRPr lang="es-EC" sz="1300" dirty="0"/>
            </a:p>
            <a:p>
              <a:pPr algn="ctr" defTabSz="577850">
                <a:lnSpc>
                  <a:spcPct val="90000"/>
                </a:lnSpc>
                <a:spcAft>
                  <a:spcPct val="35000"/>
                </a:spcAft>
                <a:defRPr/>
              </a:pPr>
              <a:endParaRPr lang="es-ES" sz="1300" b="0" dirty="0"/>
            </a:p>
          </p:txBody>
        </p:sp>
      </p:grpSp>
      <p:grpSp>
        <p:nvGrpSpPr>
          <p:cNvPr id="4" name="14 Grupo"/>
          <p:cNvGrpSpPr/>
          <p:nvPr/>
        </p:nvGrpSpPr>
        <p:grpSpPr>
          <a:xfrm rot="10800000">
            <a:off x="928660" y="428593"/>
            <a:ext cx="3071836" cy="1924317"/>
            <a:chOff x="0" y="608868"/>
            <a:chExt cx="2438400" cy="1176853"/>
          </a:xfrm>
          <a:gradFill flip="none" rotWithShape="1">
            <a:gsLst>
              <a:gs pos="0">
                <a:srgbClr val="CCECFF">
                  <a:shade val="30000"/>
                  <a:satMod val="115000"/>
                </a:srgbClr>
              </a:gs>
              <a:gs pos="50000">
                <a:srgbClr val="CCECFF">
                  <a:shade val="67500"/>
                  <a:satMod val="115000"/>
                </a:srgbClr>
              </a:gs>
              <a:gs pos="100000">
                <a:srgbClr val="CCECFF">
                  <a:shade val="100000"/>
                  <a:satMod val="115000"/>
                </a:srgbClr>
              </a:gs>
            </a:gsLst>
            <a:path path="circle">
              <a:fillToRect l="50000" t="50000" r="50000" b="50000"/>
            </a:path>
            <a:tileRect/>
          </a:gradFill>
          <a:effectLst>
            <a:reflection blurRad="6350" stA="52000" endA="300" endPos="35000" dir="5400000" sy="-100000" algn="bl" rotWithShape="0"/>
          </a:effectLst>
        </p:grpSpPr>
        <p:sp>
          <p:nvSpPr>
            <p:cNvPr id="16" name="15 Rectángulo redondeado"/>
            <p:cNvSpPr/>
            <p:nvPr/>
          </p:nvSpPr>
          <p:spPr>
            <a:xfrm flipV="1">
              <a:off x="0" y="608868"/>
              <a:ext cx="2438400" cy="117685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16 Rectángulo"/>
            <p:cNvSpPr/>
            <p:nvPr/>
          </p:nvSpPr>
          <p:spPr>
            <a:xfrm rot="10800000">
              <a:off x="57449" y="666317"/>
              <a:ext cx="2323502" cy="1061955"/>
            </a:xfrm>
            <a:prstGeom prst="rect">
              <a:avLst/>
            </a:prstGeom>
            <a:grpFill/>
          </p:spPr>
          <p:style>
            <a:lnRef idx="0">
              <a:scrgbClr r="0" g="0" b="0"/>
            </a:lnRef>
            <a:fillRef idx="0">
              <a:scrgbClr r="0" g="0" b="0"/>
            </a:fillRef>
            <a:effectRef idx="0">
              <a:scrgbClr r="0" g="0" b="0"/>
            </a:effectRef>
            <a:fontRef idx="minor">
              <a:schemeClr val="lt1"/>
            </a:fontRef>
          </p:style>
          <p:txBody>
            <a:bodyPr lIns="38100" tIns="19050" rIns="38100" bIns="19050" spcCol="1270" anchor="ctr"/>
            <a:lstStyle/>
            <a:p>
              <a:pPr algn="ctr" defTabSz="444500">
                <a:lnSpc>
                  <a:spcPct val="90000"/>
                </a:lnSpc>
                <a:spcAft>
                  <a:spcPct val="35000"/>
                </a:spcAft>
                <a:defRPr/>
              </a:pPr>
              <a:endParaRPr lang="en-US" sz="1000" dirty="0"/>
            </a:p>
          </p:txBody>
        </p:sp>
      </p:grpSp>
      <p:grpSp>
        <p:nvGrpSpPr>
          <p:cNvPr id="5" name="17 Grupo"/>
          <p:cNvGrpSpPr/>
          <p:nvPr/>
        </p:nvGrpSpPr>
        <p:grpSpPr>
          <a:xfrm rot="10800000">
            <a:off x="4071934" y="2285992"/>
            <a:ext cx="3714776" cy="1785950"/>
            <a:chOff x="2438399" y="0"/>
            <a:chExt cx="3657600" cy="4064000"/>
          </a:xfrm>
          <a:gradFill flip="none" rotWithShape="1">
            <a:gsLst>
              <a:gs pos="0">
                <a:srgbClr val="66FFCC">
                  <a:shade val="30000"/>
                  <a:satMod val="115000"/>
                </a:srgbClr>
              </a:gs>
              <a:gs pos="50000">
                <a:srgbClr val="66FFCC">
                  <a:shade val="67500"/>
                  <a:satMod val="115000"/>
                </a:srgbClr>
              </a:gs>
              <a:gs pos="100000">
                <a:srgbClr val="66FFCC">
                  <a:shade val="100000"/>
                  <a:satMod val="115000"/>
                </a:srgbClr>
              </a:gs>
            </a:gsLst>
            <a:path path="circle">
              <a:fillToRect l="50000" t="50000" r="50000" b="50000"/>
            </a:path>
            <a:tileRect/>
          </a:gradFill>
        </p:grpSpPr>
        <p:sp>
          <p:nvSpPr>
            <p:cNvPr id="19" name="18 Flecha derecha"/>
            <p:cNvSpPr/>
            <p:nvPr/>
          </p:nvSpPr>
          <p:spPr>
            <a:xfrm>
              <a:off x="2438399" y="0"/>
              <a:ext cx="3657600" cy="4064000"/>
            </a:xfrm>
            <a:prstGeom prst="rightArrow">
              <a:avLst>
                <a:gd name="adj1" fmla="val 75000"/>
                <a:gd name="adj2" fmla="val 50000"/>
              </a:avLst>
            </a:prstGeom>
            <a:grpFill/>
            <a:ln>
              <a:solidFill>
                <a:srgbClr val="CCCCFF"/>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Flecha derecha 4"/>
            <p:cNvSpPr/>
            <p:nvPr/>
          </p:nvSpPr>
          <p:spPr>
            <a:xfrm>
              <a:off x="2438399" y="508000"/>
              <a:ext cx="2286000" cy="3048000"/>
            </a:xfrm>
            <a:prstGeom prst="rect">
              <a:avLst/>
            </a:prstGeom>
            <a:grpFill/>
            <a:ln>
              <a:solidFill>
                <a:srgbClr val="CCCCFF"/>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9845" tIns="29845" rIns="29845" bIns="29845" spcCol="1270"/>
            <a:lstStyle/>
            <a:p>
              <a:pPr marL="285750" lvl="1" indent="-285750" defTabSz="2089150">
                <a:lnSpc>
                  <a:spcPct val="90000"/>
                </a:lnSpc>
                <a:spcAft>
                  <a:spcPct val="15000"/>
                </a:spcAft>
                <a:buFontTx/>
                <a:buChar char="••"/>
                <a:defRPr/>
              </a:pPr>
              <a:endParaRPr lang="en-US" sz="4700"/>
            </a:p>
          </p:txBody>
        </p:sp>
      </p:grpSp>
      <p:sp>
        <p:nvSpPr>
          <p:cNvPr id="32775" name="20 Rectángulo"/>
          <p:cNvSpPr>
            <a:spLocks noChangeArrowheads="1"/>
          </p:cNvSpPr>
          <p:nvPr/>
        </p:nvSpPr>
        <p:spPr bwMode="auto">
          <a:xfrm>
            <a:off x="142875" y="4545013"/>
            <a:ext cx="4000500" cy="1814512"/>
          </a:xfrm>
          <a:prstGeom prst="rect">
            <a:avLst/>
          </a:prstGeom>
          <a:noFill/>
          <a:ln w="9525">
            <a:noFill/>
            <a:miter lim="800000"/>
            <a:headEnd/>
            <a:tailEnd/>
          </a:ln>
        </p:spPr>
        <p:txBody>
          <a:bodyPr>
            <a:spAutoFit/>
          </a:bodyPr>
          <a:lstStyle/>
          <a:p>
            <a:pPr lvl="2" algn="just"/>
            <a:r>
              <a:rPr lang="es-ES" sz="1400" b="0"/>
              <a:t>Esto da una pauta de que el área correspondiente no está realizando las gestiones necesarias con las Empresas consideradas de mayor consumo para que sigan siendo sus clientes, esto es ofreciéndoles un mejor precio y con ello aumentar las  recaudaciones y el VAD.</a:t>
            </a:r>
            <a:r>
              <a:rPr lang="es-ES" sz="1400"/>
              <a:t> </a:t>
            </a:r>
          </a:p>
        </p:txBody>
      </p:sp>
      <p:sp>
        <p:nvSpPr>
          <p:cNvPr id="32776" name="21 Rectángulo"/>
          <p:cNvSpPr>
            <a:spLocks noChangeArrowheads="1"/>
          </p:cNvSpPr>
          <p:nvPr/>
        </p:nvSpPr>
        <p:spPr bwMode="auto">
          <a:xfrm>
            <a:off x="4714875" y="2928938"/>
            <a:ext cx="2955925" cy="584200"/>
          </a:xfrm>
          <a:prstGeom prst="rect">
            <a:avLst/>
          </a:prstGeom>
          <a:noFill/>
          <a:ln w="9525">
            <a:noFill/>
            <a:miter lim="800000"/>
            <a:headEnd/>
            <a:tailEnd/>
          </a:ln>
        </p:spPr>
        <p:txBody>
          <a:bodyPr wrap="none">
            <a:spAutoFit/>
          </a:bodyPr>
          <a:lstStyle/>
          <a:p>
            <a:pPr algn="ctr"/>
            <a:r>
              <a:rPr lang="es-EC" sz="1600"/>
              <a:t>Disminución de los Grandes</a:t>
            </a:r>
          </a:p>
          <a:p>
            <a:pPr algn="ctr"/>
            <a:r>
              <a:rPr lang="es-EC" sz="1600"/>
              <a:t> Consumidores</a:t>
            </a:r>
            <a:endParaRPr lang="en-US" sz="1600"/>
          </a:p>
        </p:txBody>
      </p:sp>
      <p:sp>
        <p:nvSpPr>
          <p:cNvPr id="32777" name="22 Rectángulo"/>
          <p:cNvSpPr>
            <a:spLocks noChangeArrowheads="1"/>
          </p:cNvSpPr>
          <p:nvPr/>
        </p:nvSpPr>
        <p:spPr bwMode="auto">
          <a:xfrm>
            <a:off x="1143000" y="2622550"/>
            <a:ext cx="2786063" cy="1643063"/>
          </a:xfrm>
          <a:prstGeom prst="rect">
            <a:avLst/>
          </a:prstGeom>
          <a:noFill/>
          <a:ln w="9525">
            <a:noFill/>
            <a:miter lim="800000"/>
            <a:headEnd/>
            <a:tailEnd/>
          </a:ln>
        </p:spPr>
        <p:txBody>
          <a:bodyPr>
            <a:spAutoFit/>
          </a:bodyPr>
          <a:lstStyle/>
          <a:p>
            <a:pPr algn="just" defTabSz="577850">
              <a:lnSpc>
                <a:spcPct val="90000"/>
              </a:lnSpc>
              <a:spcAft>
                <a:spcPct val="35000"/>
              </a:spcAft>
            </a:pPr>
            <a:r>
              <a:rPr lang="es-ES" sz="1600" b="0"/>
              <a:t>Los grandes clientes industriales y comerciales mes a mes se están retirando para firmar contrato PPA´S con las Generadoras por el mejor precio que ellas ofrecen.</a:t>
            </a:r>
            <a:endParaRPr lang="en-US" sz="1600"/>
          </a:p>
        </p:txBody>
      </p:sp>
      <p:sp>
        <p:nvSpPr>
          <p:cNvPr id="32778" name="23 Rectángulo"/>
          <p:cNvSpPr>
            <a:spLocks noChangeArrowheads="1"/>
          </p:cNvSpPr>
          <p:nvPr/>
        </p:nvSpPr>
        <p:spPr bwMode="auto">
          <a:xfrm>
            <a:off x="1071563" y="357188"/>
            <a:ext cx="2786062" cy="1835150"/>
          </a:xfrm>
          <a:prstGeom prst="rect">
            <a:avLst/>
          </a:prstGeom>
          <a:noFill/>
          <a:ln w="9525">
            <a:noFill/>
            <a:miter lim="800000"/>
            <a:headEnd/>
            <a:tailEnd/>
          </a:ln>
        </p:spPr>
        <p:txBody>
          <a:bodyPr>
            <a:spAutoFit/>
          </a:bodyPr>
          <a:lstStyle/>
          <a:p>
            <a:pPr algn="just" defTabSz="444500">
              <a:lnSpc>
                <a:spcPct val="90000"/>
              </a:lnSpc>
              <a:spcAft>
                <a:spcPct val="35000"/>
              </a:spcAft>
            </a:pPr>
            <a:endParaRPr lang="es-EC" sz="1500" b="0" u="sng"/>
          </a:p>
          <a:p>
            <a:pPr algn="just" defTabSz="444500">
              <a:lnSpc>
                <a:spcPct val="90000"/>
              </a:lnSpc>
              <a:spcAft>
                <a:spcPct val="35000"/>
              </a:spcAft>
            </a:pPr>
            <a:r>
              <a:rPr lang="es-ES" sz="1500" b="0"/>
              <a:t>En el período seleccionado estamos analizado el rubro de los Grandes Consumidores por cuanto consideramos un rubro muy importante, ya que es el rubro más representativo de los ingresos.</a:t>
            </a:r>
            <a:endParaRPr lang="en-US" sz="15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500063" y="285750"/>
            <a:ext cx="7239000" cy="1214438"/>
          </a:xfrm>
        </p:spPr>
        <p:txBody>
          <a:bodyPr/>
          <a:lstStyle/>
          <a:p>
            <a:pPr marL="457200" indent="-457200" eaLnBrk="1" hangingPunct="1">
              <a:lnSpc>
                <a:spcPct val="80000"/>
              </a:lnSpc>
            </a:pPr>
            <a:r>
              <a:rPr lang="es-ES" sz="1800" smtClean="0"/>
              <a:t>Según las políticas de contabilidad de la corporación se estable que la provisión para cuentas incobrables fue constituida sobre la base del 10% del saldo de cuentas por cobrar–facturación.</a:t>
            </a:r>
          </a:p>
          <a:p>
            <a:pPr marL="457200" indent="-457200" eaLnBrk="1" hangingPunct="1">
              <a:lnSpc>
                <a:spcPct val="80000"/>
              </a:lnSpc>
              <a:buFont typeface="Wingdings 2" pitchFamily="18" charset="2"/>
              <a:buNone/>
            </a:pPr>
            <a:endParaRPr lang="es-ES" sz="1800" smtClean="0"/>
          </a:p>
          <a:p>
            <a:pPr marL="457200" indent="-457200" eaLnBrk="1" hangingPunct="1">
              <a:lnSpc>
                <a:spcPct val="80000"/>
              </a:lnSpc>
              <a:buFont typeface="Wingdings 2" pitchFamily="18" charset="2"/>
              <a:buNone/>
            </a:pPr>
            <a:endParaRPr lang="es-ES" sz="1800" smtClean="0"/>
          </a:p>
        </p:txBody>
      </p:sp>
      <p:sp>
        <p:nvSpPr>
          <p:cNvPr id="7" name="Rectangle 2"/>
          <p:cNvSpPr>
            <a:spLocks noGrp="1" noChangeArrowheads="1"/>
          </p:cNvSpPr>
          <p:nvPr>
            <p:ph type="title"/>
          </p:nvPr>
        </p:nvSpPr>
        <p:spPr>
          <a:xfrm rot="5400000">
            <a:off x="6114523" y="3042696"/>
            <a:ext cx="5130325" cy="642942"/>
          </a:xfrm>
        </p:spPr>
        <p:txBody>
          <a:bodyPr/>
          <a:lstStyle/>
          <a:p>
            <a:pPr eaLnBrk="1" fontAlgn="auto" hangingPunct="1">
              <a:spcAft>
                <a:spcPts val="0"/>
              </a:spcAft>
              <a:defRPr/>
            </a:pPr>
            <a:r>
              <a:rPr lang="es-ES_tradnl" dirty="0" smtClean="0">
                <a:solidFill>
                  <a:schemeClr val="bg1"/>
                </a:solidFill>
              </a:rPr>
              <a:t>Análisis </a:t>
            </a:r>
            <a:r>
              <a:rPr lang="es-ES_tradnl" dirty="0">
                <a:solidFill>
                  <a:schemeClr val="bg1"/>
                </a:solidFill>
              </a:rPr>
              <a:t>DE RIESGOS</a:t>
            </a:r>
            <a:endParaRPr lang="es-ES" dirty="0">
              <a:solidFill>
                <a:schemeClr val="bg1"/>
              </a:solidFill>
            </a:endParaRPr>
          </a:p>
        </p:txBody>
      </p:sp>
      <p:graphicFrame>
        <p:nvGraphicFramePr>
          <p:cNvPr id="8" name="7 Diagrama"/>
          <p:cNvGraphicFramePr/>
          <p:nvPr/>
        </p:nvGraphicFramePr>
        <p:xfrm>
          <a:off x="357158" y="1428736"/>
          <a:ext cx="7500990" cy="4706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797" name="8 Rectángulo"/>
          <p:cNvSpPr>
            <a:spLocks noChangeArrowheads="1"/>
          </p:cNvSpPr>
          <p:nvPr/>
        </p:nvSpPr>
        <p:spPr bwMode="auto">
          <a:xfrm>
            <a:off x="1214438" y="5643563"/>
            <a:ext cx="5786437" cy="354012"/>
          </a:xfrm>
          <a:prstGeom prst="rect">
            <a:avLst/>
          </a:prstGeom>
          <a:noFill/>
          <a:ln w="9525">
            <a:noFill/>
            <a:miter lim="800000"/>
            <a:headEnd/>
            <a:tailEnd/>
          </a:ln>
        </p:spPr>
        <p:txBody>
          <a:bodyPr>
            <a:spAutoFit/>
          </a:bodyPr>
          <a:lstStyle/>
          <a:p>
            <a:r>
              <a:rPr lang="es-EC" sz="1700">
                <a:latin typeface="Times New Roman" pitchFamily="18" charset="0"/>
                <a:cs typeface="Times New Roman" pitchFamily="18" charset="0"/>
              </a:rPr>
              <a:t>Incumplimiento de políticas de Recuperación de Cartera</a:t>
            </a:r>
            <a:endParaRPr lang="en-US" sz="17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285750" y="393700"/>
            <a:ext cx="7453313" cy="677863"/>
          </a:xfrm>
        </p:spPr>
        <p:txBody>
          <a:bodyPr wrap="square" numCol="1" compatLnSpc="1">
            <a:prstTxWarp prst="textNoShape">
              <a:avLst/>
            </a:prstTxWarp>
            <a:noAutofit/>
          </a:bodyPr>
          <a:lstStyle/>
          <a:p>
            <a:pPr marL="342900" indent="-342900" algn="ctr" eaLnBrk="1" hangingPunct="1">
              <a:defRPr/>
            </a:pPr>
            <a:r>
              <a:rPr lang="es-EC" sz="2000" cap="none" dirty="0" smtClean="0">
                <a:ln>
                  <a:noFill/>
                </a:ln>
                <a:solidFill>
                  <a:schemeClr val="accent2">
                    <a:lumMod val="75000"/>
                  </a:schemeClr>
                </a:solidFill>
                <a:latin typeface="Times New Roman" pitchFamily="18" charset="0"/>
                <a:cs typeface="Times New Roman" pitchFamily="18" charset="0"/>
              </a:rPr>
              <a:t>Sobrestimación de Cuentas por cobrar por la exoneración de pago a los escenarios Deportivos y personas de la Tercera Edad.</a:t>
            </a:r>
            <a:r>
              <a:rPr lang="es-EC" sz="2000" u="sng" cap="none" dirty="0" smtClean="0">
                <a:ln>
                  <a:noFill/>
                </a:ln>
                <a:solidFill>
                  <a:schemeClr val="accent2">
                    <a:lumMod val="75000"/>
                  </a:schemeClr>
                </a:solidFill>
                <a:latin typeface="Times New Roman" pitchFamily="18" charset="0"/>
                <a:cs typeface="Times New Roman" pitchFamily="18" charset="0"/>
              </a:rPr>
              <a:t/>
            </a:r>
            <a:br>
              <a:rPr lang="es-EC" sz="2000" u="sng" cap="none" dirty="0" smtClean="0">
                <a:ln>
                  <a:noFill/>
                </a:ln>
                <a:solidFill>
                  <a:schemeClr val="accent2">
                    <a:lumMod val="75000"/>
                  </a:schemeClr>
                </a:solidFill>
                <a:latin typeface="Times New Roman" pitchFamily="18" charset="0"/>
                <a:cs typeface="Times New Roman" pitchFamily="18" charset="0"/>
              </a:rPr>
            </a:br>
            <a:endParaRPr lang="es-ES" sz="2000" cap="none" dirty="0" smtClean="0">
              <a:ln>
                <a:noFill/>
              </a:ln>
              <a:solidFill>
                <a:schemeClr val="accent2">
                  <a:lumMod val="75000"/>
                </a:schemeClr>
              </a:solidFill>
              <a:latin typeface="Times New Roman" pitchFamily="18" charset="0"/>
              <a:cs typeface="Times New Roman" pitchFamily="18" charset="0"/>
            </a:endParaRPr>
          </a:p>
        </p:txBody>
      </p:sp>
      <p:sp>
        <p:nvSpPr>
          <p:cNvPr id="34819" name="Rectangle 3"/>
          <p:cNvSpPr>
            <a:spLocks noGrp="1" noChangeArrowheads="1"/>
          </p:cNvSpPr>
          <p:nvPr>
            <p:ph idx="1"/>
          </p:nvPr>
        </p:nvSpPr>
        <p:spPr/>
        <p:txBody>
          <a:bodyPr/>
          <a:lstStyle/>
          <a:p>
            <a:pPr marL="1371600" lvl="2" indent="-457200" algn="just" eaLnBrk="1" hangingPunct="1">
              <a:lnSpc>
                <a:spcPct val="80000"/>
              </a:lnSpc>
              <a:buFont typeface="Wingdings" pitchFamily="2" charset="2"/>
              <a:buNone/>
            </a:pPr>
            <a:endParaRPr lang="es-EC" b="1" smtClean="0"/>
          </a:p>
          <a:p>
            <a:pPr marL="457200" indent="-457200" algn="just" eaLnBrk="1" hangingPunct="1">
              <a:lnSpc>
                <a:spcPct val="80000"/>
              </a:lnSpc>
              <a:buFont typeface="Wingdings 2" pitchFamily="18" charset="2"/>
              <a:buNone/>
            </a:pPr>
            <a:endParaRPr lang="es-ES" sz="2000" smtClean="0"/>
          </a:p>
          <a:p>
            <a:pPr marL="457200" indent="-457200" algn="just" eaLnBrk="1" hangingPunct="1">
              <a:lnSpc>
                <a:spcPct val="80000"/>
              </a:lnSpc>
              <a:buFont typeface="Wingdings 2" pitchFamily="18" charset="2"/>
              <a:buNone/>
            </a:pPr>
            <a:endParaRPr lang="es-ES" sz="2000" smtClean="0"/>
          </a:p>
          <a:p>
            <a:pPr marL="457200" indent="-457200" algn="just" eaLnBrk="1" hangingPunct="1">
              <a:lnSpc>
                <a:spcPct val="80000"/>
              </a:lnSpc>
              <a:buFont typeface="Wingdings 2" pitchFamily="18" charset="2"/>
              <a:buNone/>
            </a:pPr>
            <a:endParaRPr lang="es-ES" sz="2000" smtClean="0"/>
          </a:p>
        </p:txBody>
      </p:sp>
      <p:sp>
        <p:nvSpPr>
          <p:cNvPr id="6" name="Rectangle 2"/>
          <p:cNvSpPr txBox="1">
            <a:spLocks noChangeArrowheads="1"/>
          </p:cNvSpPr>
          <p:nvPr/>
        </p:nvSpPr>
        <p:spPr>
          <a:xfrm rot="5400000">
            <a:off x="5822165" y="3036091"/>
            <a:ext cx="5715039" cy="785819"/>
          </a:xfrm>
          <a:prstGeom prst="rect">
            <a:avLst/>
          </a:prstGeom>
        </p:spPr>
        <p:txBody>
          <a:bodyPr lIns="45720" tIns="0" rIns="45720" bIns="0" anchor="b">
            <a:normAutofit/>
          </a:bodyPr>
          <a:lstStyle/>
          <a:p>
            <a:pPr fontAlgn="auto">
              <a:spcAft>
                <a:spcPts val="0"/>
              </a:spcAft>
              <a:defRPr/>
            </a:pPr>
            <a:r>
              <a:rPr lang="es-ES_tradnl" sz="3800" cap="all" dirty="0">
                <a:ln w="500">
                  <a:solidFill>
                    <a:schemeClr val="tx2">
                      <a:shade val="20000"/>
                      <a:satMod val="120000"/>
                    </a:schemeClr>
                  </a:solidFill>
                </a:ln>
                <a:solidFill>
                  <a:schemeClr val="bg1"/>
                </a:solidFill>
                <a:latin typeface="+mj-lt"/>
                <a:ea typeface="+mj-ea"/>
                <a:cs typeface="+mj-cs"/>
              </a:rPr>
              <a:t>Análisis DE RIESGOS</a:t>
            </a:r>
            <a:endParaRPr lang="es-ES" sz="3800" cap="all" dirty="0">
              <a:ln w="500">
                <a:solidFill>
                  <a:schemeClr val="tx2">
                    <a:shade val="20000"/>
                    <a:satMod val="120000"/>
                  </a:schemeClr>
                </a:solidFill>
              </a:ln>
              <a:solidFill>
                <a:schemeClr val="bg1"/>
              </a:solidFill>
              <a:latin typeface="+mj-lt"/>
              <a:ea typeface="+mj-ea"/>
              <a:cs typeface="+mj-cs"/>
            </a:endParaRPr>
          </a:p>
        </p:txBody>
      </p:sp>
      <p:graphicFrame>
        <p:nvGraphicFramePr>
          <p:cNvPr id="7" name="6 Diagrama"/>
          <p:cNvGraphicFramePr/>
          <p:nvPr/>
        </p:nvGraphicFramePr>
        <p:xfrm>
          <a:off x="857224" y="1397000"/>
          <a:ext cx="6762776" cy="4746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5400000">
            <a:off x="6175090" y="3254670"/>
            <a:ext cx="4757742" cy="534370"/>
          </a:xfrm>
        </p:spPr>
        <p:txBody>
          <a:bodyPr/>
          <a:lstStyle/>
          <a:p>
            <a:pPr eaLnBrk="1" fontAlgn="auto" hangingPunct="1">
              <a:spcAft>
                <a:spcPts val="0"/>
              </a:spcAft>
              <a:defRPr/>
            </a:pPr>
            <a:r>
              <a:rPr lang="en-US" sz="3200" dirty="0" smtClean="0">
                <a:solidFill>
                  <a:schemeClr val="bg1"/>
                </a:solidFill>
              </a:rPr>
              <a:t>INDICES  FINANCIEROS</a:t>
            </a:r>
            <a:endParaRPr lang="en-US" sz="3200" dirty="0">
              <a:solidFill>
                <a:schemeClr val="bg1"/>
              </a:solidFill>
            </a:endParaRPr>
          </a:p>
        </p:txBody>
      </p:sp>
      <p:graphicFrame>
        <p:nvGraphicFramePr>
          <p:cNvPr id="6" name="5 Tabla"/>
          <p:cNvGraphicFramePr>
            <a:graphicFrameLocks noGrp="1"/>
          </p:cNvGraphicFramePr>
          <p:nvPr/>
        </p:nvGraphicFramePr>
        <p:xfrm>
          <a:off x="357188" y="1643063"/>
          <a:ext cx="4643437" cy="555625"/>
        </p:xfrm>
        <a:graphic>
          <a:graphicData uri="http://schemas.openxmlformats.org/drawingml/2006/table">
            <a:tbl>
              <a:tblPr/>
              <a:tblGrid>
                <a:gridCol w="1319586"/>
                <a:gridCol w="990876"/>
                <a:gridCol w="128754"/>
                <a:gridCol w="1004523"/>
                <a:gridCol w="159608"/>
                <a:gridCol w="1040123"/>
              </a:tblGrid>
              <a:tr h="271309">
                <a:tc>
                  <a:txBody>
                    <a:bodyPr/>
                    <a:lstStyle/>
                    <a:p>
                      <a:pPr marL="0" marR="0">
                        <a:spcBef>
                          <a:spcPts val="0"/>
                        </a:spcBef>
                        <a:spcAft>
                          <a:spcPts val="0"/>
                        </a:spcAft>
                      </a:pPr>
                      <a:r>
                        <a:rPr lang="es-ES" sz="1000" b="1" dirty="0">
                          <a:solidFill>
                            <a:srgbClr val="000000"/>
                          </a:solidFill>
                          <a:latin typeface="Arial"/>
                          <a:ea typeface="Times New Roman"/>
                        </a:rPr>
                        <a:t>31 de Julio del 2005</a:t>
                      </a:r>
                      <a:endParaRPr lang="en-US" sz="105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s-ES" sz="1000" dirty="0">
                          <a:solidFill>
                            <a:srgbClr val="000000"/>
                          </a:solidFill>
                          <a:latin typeface="Arial"/>
                          <a:ea typeface="Times New Roman"/>
                        </a:rPr>
                        <a:t>289.637.125,01</a:t>
                      </a:r>
                      <a:endParaRPr lang="en-US" sz="1050" dirty="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s-ES" sz="1000">
                          <a:solidFill>
                            <a:srgbClr val="000000"/>
                          </a:solidFill>
                          <a:latin typeface="Arial"/>
                          <a:ea typeface="Times New Roman"/>
                        </a:rPr>
                        <a:t>-</a:t>
                      </a:r>
                      <a:endParaRPr lang="en-US" sz="105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s-ES" sz="1000">
                          <a:solidFill>
                            <a:srgbClr val="000000"/>
                          </a:solidFill>
                          <a:latin typeface="Arial"/>
                          <a:ea typeface="Times New Roman"/>
                        </a:rPr>
                        <a:t>406.658.653,74</a:t>
                      </a:r>
                      <a:endParaRPr lang="en-US" sz="105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s-ES" sz="1000">
                          <a:solidFill>
                            <a:srgbClr val="000000"/>
                          </a:solidFill>
                          <a:latin typeface="Arial"/>
                          <a:ea typeface="Times New Roman"/>
                        </a:rPr>
                        <a:t>=</a:t>
                      </a:r>
                      <a:endParaRPr lang="en-US" sz="105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s-ES" sz="1000">
                          <a:solidFill>
                            <a:srgbClr val="000000"/>
                          </a:solidFill>
                          <a:latin typeface="Arial"/>
                          <a:ea typeface="Times New Roman"/>
                        </a:rPr>
                        <a:t>-117.021.528,70</a:t>
                      </a:r>
                      <a:endParaRPr lang="en-US" sz="105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4950">
                <a:tc>
                  <a:txBody>
                    <a:bodyPr/>
                    <a:lstStyle/>
                    <a:p>
                      <a:pPr marL="0" marR="0">
                        <a:spcBef>
                          <a:spcPts val="0"/>
                        </a:spcBef>
                        <a:spcAft>
                          <a:spcPts val="0"/>
                        </a:spcAft>
                      </a:pPr>
                      <a:r>
                        <a:rPr lang="es-ES" sz="1000" b="1">
                          <a:solidFill>
                            <a:srgbClr val="000000"/>
                          </a:solidFill>
                          <a:latin typeface="Arial"/>
                          <a:ea typeface="Times New Roman"/>
                        </a:rPr>
                        <a:t>31 de Julio del 2006</a:t>
                      </a:r>
                      <a:endParaRPr lang="en-US" sz="105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 sz="1000" dirty="0">
                          <a:solidFill>
                            <a:srgbClr val="000000"/>
                          </a:solidFill>
                          <a:latin typeface="Arial"/>
                          <a:ea typeface="Times New Roman"/>
                        </a:rPr>
                        <a:t>366.688.440,97</a:t>
                      </a:r>
                      <a:endParaRPr lang="en-US" sz="1050" dirty="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a:solidFill>
                            <a:srgbClr val="000000"/>
                          </a:solidFill>
                          <a:latin typeface="Arial"/>
                          <a:ea typeface="Times New Roman"/>
                        </a:rPr>
                        <a:t>-</a:t>
                      </a:r>
                      <a:endParaRPr lang="en-US" sz="105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 sz="1000">
                          <a:solidFill>
                            <a:srgbClr val="000000"/>
                          </a:solidFill>
                          <a:latin typeface="Arial"/>
                          <a:ea typeface="Times New Roman"/>
                        </a:rPr>
                        <a:t>378.811.576,26</a:t>
                      </a:r>
                      <a:endParaRPr lang="en-US" sz="105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00">
                          <a:solidFill>
                            <a:srgbClr val="000000"/>
                          </a:solidFill>
                          <a:latin typeface="Arial"/>
                          <a:ea typeface="Times New Roman"/>
                        </a:rPr>
                        <a:t>=</a:t>
                      </a:r>
                      <a:endParaRPr lang="en-US" sz="105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 sz="1000" dirty="0">
                          <a:solidFill>
                            <a:srgbClr val="000000"/>
                          </a:solidFill>
                          <a:latin typeface="Arial"/>
                          <a:ea typeface="Times New Roman"/>
                        </a:rPr>
                        <a:t>-12.123.135,30</a:t>
                      </a:r>
                      <a:endParaRPr lang="en-US" sz="1050" dirty="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35860" name="Rectangle 1"/>
          <p:cNvSpPr>
            <a:spLocks noChangeArrowheads="1"/>
          </p:cNvSpPr>
          <p:nvPr/>
        </p:nvSpPr>
        <p:spPr bwMode="auto">
          <a:xfrm>
            <a:off x="1357313" y="1016000"/>
            <a:ext cx="3429000" cy="555625"/>
          </a:xfrm>
          <a:prstGeom prst="rect">
            <a:avLst/>
          </a:prstGeom>
          <a:solidFill>
            <a:srgbClr val="FFFFFF"/>
          </a:solidFill>
          <a:ln w="9525">
            <a:noFill/>
            <a:miter lim="800000"/>
            <a:headEnd/>
            <a:tailEnd/>
          </a:ln>
        </p:spPr>
        <p:txBody>
          <a:bodyPr lIns="90000" tIns="46800" rIns="90000" bIns="46800" anchor="ctr">
            <a:spAutoFit/>
          </a:bodyPr>
          <a:lstStyle/>
          <a:p>
            <a:r>
              <a:rPr lang="es-ES" b="0">
                <a:solidFill>
                  <a:srgbClr val="000000"/>
                </a:solidFill>
                <a:cs typeface="Times New Roman" pitchFamily="18" charset="0"/>
              </a:rPr>
              <a:t>   </a:t>
            </a:r>
            <a:r>
              <a:rPr lang="es-ES">
                <a:solidFill>
                  <a:srgbClr val="000000"/>
                </a:solidFill>
                <a:cs typeface="Times New Roman" pitchFamily="18" charset="0"/>
              </a:rPr>
              <a:t>CNT = Activo Corriente - Pasivo Corriente  </a:t>
            </a:r>
            <a:endParaRPr lang="en-US" sz="900">
              <a:cs typeface="Times New Roman" pitchFamily="18" charset="0"/>
            </a:endParaRPr>
          </a:p>
          <a:p>
            <a:pPr eaLnBrk="0" hangingPunct="0"/>
            <a:endParaRPr lang="en-US" sz="1800" b="0">
              <a:cs typeface="Times New Roman" pitchFamily="18" charset="0"/>
            </a:endParaRPr>
          </a:p>
        </p:txBody>
      </p:sp>
      <p:sp>
        <p:nvSpPr>
          <p:cNvPr id="35861" name="7 Rectángulo"/>
          <p:cNvSpPr>
            <a:spLocks noChangeArrowheads="1"/>
          </p:cNvSpPr>
          <p:nvPr/>
        </p:nvSpPr>
        <p:spPr bwMode="auto">
          <a:xfrm>
            <a:off x="285750" y="142875"/>
            <a:ext cx="2214563" cy="338138"/>
          </a:xfrm>
          <a:prstGeom prst="rect">
            <a:avLst/>
          </a:prstGeom>
          <a:noFill/>
          <a:ln w="9525">
            <a:noFill/>
            <a:miter lim="800000"/>
            <a:headEnd/>
            <a:tailEnd/>
          </a:ln>
        </p:spPr>
        <p:txBody>
          <a:bodyPr>
            <a:spAutoFit/>
          </a:bodyPr>
          <a:lstStyle/>
          <a:p>
            <a:r>
              <a:rPr lang="es-ES" sz="1600" i="1"/>
              <a:t>Razones de Liquidez</a:t>
            </a:r>
            <a:endParaRPr lang="en-US" sz="1600"/>
          </a:p>
        </p:txBody>
      </p:sp>
      <p:sp>
        <p:nvSpPr>
          <p:cNvPr id="9" name="8 Rectángulo"/>
          <p:cNvSpPr/>
          <p:nvPr/>
        </p:nvSpPr>
        <p:spPr>
          <a:xfrm>
            <a:off x="642938" y="714375"/>
            <a:ext cx="1901825" cy="276225"/>
          </a:xfrm>
          <a:prstGeom prst="rect">
            <a:avLst/>
          </a:prstGeom>
        </p:spPr>
        <p:txBody>
          <a:bodyPr wrap="none">
            <a:spAutoFit/>
          </a:bodyPr>
          <a:lstStyle/>
          <a:p>
            <a:pPr>
              <a:defRPr/>
            </a:pPr>
            <a:r>
              <a:rPr lang="es-ES" i="1" dirty="0">
                <a:solidFill>
                  <a:schemeClr val="accent2">
                    <a:lumMod val="75000"/>
                  </a:schemeClr>
                </a:solidFill>
                <a:latin typeface="Arial" pitchFamily="34" charset="0"/>
                <a:cs typeface="+mn-cs"/>
              </a:rPr>
              <a:t>Capital Neto de Trabajo</a:t>
            </a:r>
            <a:endParaRPr lang="en-US" dirty="0">
              <a:solidFill>
                <a:schemeClr val="accent2">
                  <a:lumMod val="75000"/>
                </a:schemeClr>
              </a:solidFill>
              <a:latin typeface="Arial" pitchFamily="34" charset="0"/>
              <a:cs typeface="+mn-cs"/>
            </a:endParaRPr>
          </a:p>
        </p:txBody>
      </p:sp>
      <p:sp>
        <p:nvSpPr>
          <p:cNvPr id="11" name="10 Llamada rectangular redondeada"/>
          <p:cNvSpPr/>
          <p:nvPr/>
        </p:nvSpPr>
        <p:spPr>
          <a:xfrm>
            <a:off x="5072063" y="500063"/>
            <a:ext cx="2928937" cy="1143000"/>
          </a:xfrm>
          <a:prstGeom prst="wedgeRoundRectCallout">
            <a:avLst>
              <a:gd name="adj1" fmla="val -49260"/>
              <a:gd name="adj2" fmla="val 81834"/>
              <a:gd name="adj3" fmla="val 16667"/>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a:p>
        </p:txBody>
      </p:sp>
      <p:sp>
        <p:nvSpPr>
          <p:cNvPr id="35864" name="Rectangle 2"/>
          <p:cNvSpPr>
            <a:spLocks noChangeArrowheads="1"/>
          </p:cNvSpPr>
          <p:nvPr/>
        </p:nvSpPr>
        <p:spPr bwMode="auto">
          <a:xfrm>
            <a:off x="5072063" y="525463"/>
            <a:ext cx="2857500" cy="1117600"/>
          </a:xfrm>
          <a:prstGeom prst="rect">
            <a:avLst/>
          </a:prstGeom>
          <a:noFill/>
          <a:ln w="9525">
            <a:noFill/>
            <a:miter lim="800000"/>
            <a:headEnd/>
            <a:tailEnd/>
          </a:ln>
        </p:spPr>
        <p:txBody>
          <a:bodyPr lIns="90000" tIns="46800" rIns="90000" bIns="46800" anchor="ctr">
            <a:spAutoFit/>
          </a:bodyPr>
          <a:lstStyle/>
          <a:p>
            <a:pPr algn="just"/>
            <a:r>
              <a:rPr lang="es-ES" sz="1100" b="0">
                <a:cs typeface="Times New Roman" pitchFamily="18" charset="0"/>
              </a:rPr>
              <a:t>Para el 31 de Julio del año 2005  un déficit de $</a:t>
            </a:r>
            <a:r>
              <a:rPr lang="es-ES" sz="1100" b="0">
                <a:solidFill>
                  <a:srgbClr val="000000"/>
                </a:solidFill>
                <a:cs typeface="Times New Roman" pitchFamily="18" charset="0"/>
              </a:rPr>
              <a:t>117.021.528,70 </a:t>
            </a:r>
            <a:r>
              <a:rPr lang="es-ES" sz="1100" b="0">
                <a:cs typeface="Times New Roman" pitchFamily="18" charset="0"/>
              </a:rPr>
              <a:t>y para el 31 de Julio del año 2006 un déficit de $</a:t>
            </a:r>
            <a:r>
              <a:rPr lang="es-ES" sz="1100" b="0">
                <a:solidFill>
                  <a:srgbClr val="000000"/>
                </a:solidFill>
                <a:cs typeface="Times New Roman" pitchFamily="18" charset="0"/>
              </a:rPr>
              <a:t>12.123.135,30 </a:t>
            </a:r>
            <a:r>
              <a:rPr lang="es-ES" sz="1100" b="0">
                <a:cs typeface="Times New Roman" pitchFamily="18" charset="0"/>
              </a:rPr>
              <a:t>lo cual no le permitió a la gerencia tomar decisiones de inversiones temporales para ese año.</a:t>
            </a:r>
            <a:endParaRPr lang="es-ES" sz="1600" b="0">
              <a:cs typeface="Times New Roman" pitchFamily="18" charset="0"/>
            </a:endParaRPr>
          </a:p>
        </p:txBody>
      </p:sp>
      <p:graphicFrame>
        <p:nvGraphicFramePr>
          <p:cNvPr id="13" name="12 Tabla"/>
          <p:cNvGraphicFramePr>
            <a:graphicFrameLocks noGrp="1"/>
          </p:cNvGraphicFramePr>
          <p:nvPr/>
        </p:nvGraphicFramePr>
        <p:xfrm>
          <a:off x="1500188" y="3000375"/>
          <a:ext cx="3552825" cy="334963"/>
        </p:xfrm>
        <a:graphic>
          <a:graphicData uri="http://schemas.openxmlformats.org/drawingml/2006/table">
            <a:tbl>
              <a:tblPr/>
              <a:tblGrid>
                <a:gridCol w="861695"/>
                <a:gridCol w="1830070"/>
                <a:gridCol w="861695"/>
              </a:tblGrid>
              <a:tr h="131287">
                <a:tc>
                  <a:txBody>
                    <a:bodyPr/>
                    <a:lstStyle/>
                    <a:p>
                      <a:pPr marL="0" marR="0">
                        <a:spcBef>
                          <a:spcPts val="0"/>
                        </a:spcBef>
                        <a:spcAft>
                          <a:spcPts val="0"/>
                        </a:spcAft>
                      </a:pPr>
                      <a:endParaRPr lang="es-ES" sz="1100" dirty="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ctr">
                        <a:spcBef>
                          <a:spcPts val="0"/>
                        </a:spcBef>
                        <a:spcAft>
                          <a:spcPts val="0"/>
                        </a:spcAft>
                      </a:pPr>
                      <a:r>
                        <a:rPr lang="es-ES" sz="1100" b="1" dirty="0">
                          <a:solidFill>
                            <a:srgbClr val="000000"/>
                          </a:solidFill>
                          <a:latin typeface="Arial"/>
                          <a:ea typeface="Times New Roman"/>
                        </a:rPr>
                        <a:t>RC =</a:t>
                      </a:r>
                      <a:r>
                        <a:rPr lang="es-ES" sz="1100" b="1" u="sng" dirty="0">
                          <a:solidFill>
                            <a:srgbClr val="000000"/>
                          </a:solidFill>
                          <a:latin typeface="Arial"/>
                          <a:ea typeface="Times New Roman"/>
                        </a:rPr>
                        <a:t>  Activo Corriente</a:t>
                      </a:r>
                      <a:endParaRPr lang="en-US" sz="1200" dirty="0">
                        <a:latin typeface="Times New Roman"/>
                        <a:ea typeface="Times New Roman"/>
                      </a:endParaRPr>
                    </a:p>
                  </a:txBody>
                  <a:tcPr marL="44450" marR="44450" marT="0" marB="0" anchor="b">
                    <a:lnL>
                      <a:noFill/>
                    </a:lnL>
                    <a:lnR>
                      <a:noFill/>
                    </a:lnR>
                    <a:lnT>
                      <a:noFill/>
                    </a:lnT>
                    <a:lnB>
                      <a:noFill/>
                    </a:lnB>
                  </a:tcPr>
                </a:tc>
                <a:tc>
                  <a:txBody>
                    <a:bodyPr/>
                    <a:lstStyle/>
                    <a:p>
                      <a:pPr marL="0" marR="0">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r>
              <a:tr h="131287">
                <a:tc>
                  <a:txBody>
                    <a:bodyPr/>
                    <a:lstStyle/>
                    <a:p>
                      <a:pPr marL="0" marR="0">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ctr">
                        <a:spcBef>
                          <a:spcPts val="0"/>
                        </a:spcBef>
                        <a:spcAft>
                          <a:spcPts val="0"/>
                        </a:spcAft>
                      </a:pPr>
                      <a:r>
                        <a:rPr lang="es-ES" sz="1100" b="1">
                          <a:solidFill>
                            <a:srgbClr val="000000"/>
                          </a:solidFill>
                          <a:latin typeface="Arial"/>
                          <a:ea typeface="Times New Roman"/>
                        </a:rPr>
                        <a:t>         Pasivo Corriente</a:t>
                      </a:r>
                      <a:endParaRPr lang="en-US" sz="1200">
                        <a:latin typeface="Times New Roman"/>
                        <a:ea typeface="Times New Roman"/>
                      </a:endParaRPr>
                    </a:p>
                  </a:txBody>
                  <a:tcPr marL="44450" marR="44450" marT="0" marB="0" anchor="b">
                    <a:lnL>
                      <a:noFill/>
                    </a:lnL>
                    <a:lnR>
                      <a:noFill/>
                    </a:lnR>
                    <a:lnT>
                      <a:noFill/>
                    </a:lnT>
                    <a:lnB>
                      <a:noFill/>
                    </a:lnB>
                  </a:tcPr>
                </a:tc>
                <a:tc>
                  <a:txBody>
                    <a:bodyPr/>
                    <a:lstStyle/>
                    <a:p>
                      <a:pPr marL="0" marR="0">
                        <a:spcBef>
                          <a:spcPts val="0"/>
                        </a:spcBef>
                        <a:spcAft>
                          <a:spcPts val="0"/>
                        </a:spcAft>
                      </a:pPr>
                      <a:endParaRPr lang="es-ES" sz="1100" dirty="0">
                        <a:solidFill>
                          <a:srgbClr val="000000"/>
                        </a:solidFill>
                        <a:latin typeface="Arial"/>
                        <a:ea typeface="Times New Roman"/>
                      </a:endParaRPr>
                    </a:p>
                  </a:txBody>
                  <a:tcPr marL="44450" marR="44450" marT="0" marB="0" anchor="b">
                    <a:lnL>
                      <a:noFill/>
                    </a:lnL>
                    <a:lnR>
                      <a:noFill/>
                    </a:lnR>
                    <a:lnT>
                      <a:noFill/>
                    </a:lnT>
                    <a:lnB>
                      <a:noFill/>
                    </a:lnB>
                  </a:tcPr>
                </a:tc>
              </a:tr>
            </a:tbl>
          </a:graphicData>
        </a:graphic>
      </p:graphicFrame>
      <p:graphicFrame>
        <p:nvGraphicFramePr>
          <p:cNvPr id="14" name="13 Tabla"/>
          <p:cNvGraphicFramePr>
            <a:graphicFrameLocks noGrp="1"/>
          </p:cNvGraphicFramePr>
          <p:nvPr/>
        </p:nvGraphicFramePr>
        <p:xfrm>
          <a:off x="3455988" y="3500438"/>
          <a:ext cx="4545012" cy="1511300"/>
        </p:xfrm>
        <a:graphic>
          <a:graphicData uri="http://schemas.openxmlformats.org/drawingml/2006/table">
            <a:tbl>
              <a:tblPr/>
              <a:tblGrid>
                <a:gridCol w="396240"/>
                <a:gridCol w="2008505"/>
                <a:gridCol w="211455"/>
                <a:gridCol w="1454785"/>
                <a:gridCol w="474345"/>
              </a:tblGrid>
              <a:tr h="162560">
                <a:tc gridSpan="2">
                  <a:txBody>
                    <a:bodyPr/>
                    <a:lstStyle/>
                    <a:p>
                      <a:pPr marL="0" marR="0" algn="l">
                        <a:spcBef>
                          <a:spcPts val="0"/>
                        </a:spcBef>
                        <a:spcAft>
                          <a:spcPts val="0"/>
                        </a:spcAft>
                      </a:pPr>
                      <a:r>
                        <a:rPr lang="es-ES" sz="1100" b="1" dirty="0">
                          <a:solidFill>
                            <a:srgbClr val="000000"/>
                          </a:solidFill>
                          <a:latin typeface="Arial"/>
                          <a:ea typeface="Times New Roman"/>
                        </a:rPr>
                        <a:t>31 de Julio del Año 2005</a:t>
                      </a:r>
                      <a:endParaRPr lang="en-US"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l">
                        <a:spcBef>
                          <a:spcPts val="0"/>
                        </a:spcBef>
                        <a:spcAft>
                          <a:spcPts val="0"/>
                        </a:spcAft>
                      </a:pPr>
                      <a:r>
                        <a:rPr lang="es-ES" sz="1100">
                          <a:solidFill>
                            <a:srgbClr val="000000"/>
                          </a:solidFill>
                          <a:latin typeface="Arial"/>
                          <a:ea typeface="Times New Roman"/>
                        </a:rPr>
                        <a:t> </a:t>
                      </a:r>
                      <a:endParaRPr lang="en-US"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s-ES" sz="1100">
                          <a:solidFill>
                            <a:srgbClr val="000000"/>
                          </a:solidFill>
                          <a:latin typeface="Arial"/>
                          <a:ea typeface="Times New Roman"/>
                        </a:rPr>
                        <a:t> </a:t>
                      </a:r>
                      <a:endParaRPr lang="en-US"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s-ES" sz="1100">
                          <a:solidFill>
                            <a:srgbClr val="000000"/>
                          </a:solidFill>
                          <a:latin typeface="Arial"/>
                          <a:ea typeface="Times New Roman"/>
                        </a:rPr>
                        <a:t> </a:t>
                      </a:r>
                      <a:endParaRPr lang="en-US" sz="12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2560">
                <a:tc>
                  <a:txBody>
                    <a:bodyPr/>
                    <a:lstStyle/>
                    <a:p>
                      <a:pPr marL="0" marR="0" algn="l">
                        <a:spcBef>
                          <a:spcPts val="0"/>
                        </a:spcBef>
                        <a:spcAft>
                          <a:spcPts val="0"/>
                        </a:spcAft>
                      </a:pPr>
                      <a:r>
                        <a:rPr lang="es-ES" sz="1100">
                          <a:solidFill>
                            <a:srgbClr val="000000"/>
                          </a:solidFill>
                          <a:latin typeface="Arial"/>
                          <a:ea typeface="Times New Roman"/>
                        </a:rPr>
                        <a:t> </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r>
                        <a:rPr lang="es-ES" sz="1100">
                          <a:solidFill>
                            <a:srgbClr val="000000"/>
                          </a:solidFill>
                          <a:latin typeface="Arial"/>
                          <a:ea typeface="Times New Roman"/>
                        </a:rPr>
                        <a:t> </a:t>
                      </a:r>
                      <a:endParaRPr lang="en-US" sz="12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62560">
                <a:tc>
                  <a:txBody>
                    <a:bodyPr/>
                    <a:lstStyle/>
                    <a:p>
                      <a:pPr marL="0" marR="0" algn="l">
                        <a:spcBef>
                          <a:spcPts val="0"/>
                        </a:spcBef>
                        <a:spcAft>
                          <a:spcPts val="0"/>
                        </a:spcAft>
                      </a:pPr>
                      <a:r>
                        <a:rPr lang="es-ES" sz="1100" b="1">
                          <a:solidFill>
                            <a:srgbClr val="000000"/>
                          </a:solidFill>
                          <a:latin typeface="Arial"/>
                          <a:ea typeface="Times New Roman"/>
                        </a:rPr>
                        <a:t>RC=</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r>
                        <a:rPr lang="es-ES" sz="1100" b="1">
                          <a:solidFill>
                            <a:srgbClr val="000000"/>
                          </a:solidFill>
                          <a:latin typeface="Arial"/>
                          <a:ea typeface="Times New Roman"/>
                        </a:rPr>
                        <a:t>Activo Corriente + Inventario</a:t>
                      </a:r>
                      <a:endParaRPr lang="en-US" sz="120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S" sz="1100" b="1">
                          <a:solidFill>
                            <a:srgbClr val="000000"/>
                          </a:solidFill>
                          <a:latin typeface="Arial"/>
                          <a:ea typeface="Times New Roman"/>
                        </a:rPr>
                        <a:t>=</a:t>
                      </a:r>
                      <a:endParaRPr lang="en-US" sz="1200">
                        <a:latin typeface="Times New Roman"/>
                        <a:ea typeface="Times New Roman"/>
                      </a:endParaRPr>
                    </a:p>
                  </a:txBody>
                  <a:tcPr marL="44450" marR="44450" marT="0" marB="0" anchor="b">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Arial"/>
                          <a:ea typeface="Times New Roman"/>
                        </a:rPr>
                        <a:t>302.666.015,19</a:t>
                      </a:r>
                      <a:endParaRPr lang="en-US" sz="120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S" sz="1100">
                          <a:solidFill>
                            <a:srgbClr val="000000"/>
                          </a:solidFill>
                          <a:latin typeface="Arial"/>
                          <a:ea typeface="Times New Roman"/>
                        </a:rPr>
                        <a:t> 0.74</a:t>
                      </a:r>
                      <a:endParaRPr lang="en-US" sz="12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62560">
                <a:tc>
                  <a:txBody>
                    <a:bodyPr/>
                    <a:lstStyle/>
                    <a:p>
                      <a:pPr marL="0" marR="0" algn="l">
                        <a:spcBef>
                          <a:spcPts val="0"/>
                        </a:spcBef>
                        <a:spcAft>
                          <a:spcPts val="0"/>
                        </a:spcAft>
                      </a:pPr>
                      <a:r>
                        <a:rPr lang="es-ES" sz="1100" b="1">
                          <a:solidFill>
                            <a:srgbClr val="000000"/>
                          </a:solidFill>
                          <a:latin typeface="Arial"/>
                          <a:ea typeface="Times New Roman"/>
                        </a:rPr>
                        <a:t> </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r>
                        <a:rPr lang="es-ES" sz="1100" b="1">
                          <a:solidFill>
                            <a:srgbClr val="000000"/>
                          </a:solidFill>
                          <a:latin typeface="Arial"/>
                          <a:ea typeface="Times New Roman"/>
                        </a:rPr>
                        <a:t>            Pasivo Corriente</a:t>
                      </a:r>
                      <a:endParaRPr lang="en-US"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Arial"/>
                          <a:ea typeface="Times New Roman"/>
                        </a:rPr>
                        <a:t>406.658.653,74</a:t>
                      </a:r>
                      <a:endParaRPr lang="en-US"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s-ES" sz="1100">
                          <a:solidFill>
                            <a:srgbClr val="000000"/>
                          </a:solidFill>
                          <a:latin typeface="Arial"/>
                          <a:ea typeface="Times New Roman"/>
                        </a:rPr>
                        <a:t> </a:t>
                      </a:r>
                      <a:endParaRPr lang="en-US" sz="12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62560">
                <a:tc>
                  <a:txBody>
                    <a:bodyPr/>
                    <a:lstStyle/>
                    <a:p>
                      <a:pPr marL="0" marR="0" algn="l">
                        <a:spcBef>
                          <a:spcPts val="0"/>
                        </a:spcBef>
                        <a:spcAft>
                          <a:spcPts val="0"/>
                        </a:spcAft>
                      </a:pPr>
                      <a:r>
                        <a:rPr lang="es-ES" sz="1100">
                          <a:solidFill>
                            <a:srgbClr val="000000"/>
                          </a:solidFill>
                          <a:latin typeface="Arial"/>
                          <a:ea typeface="Times New Roman"/>
                        </a:rPr>
                        <a:t> </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ctr">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r>
                        <a:rPr lang="es-ES" sz="1100">
                          <a:solidFill>
                            <a:srgbClr val="000000"/>
                          </a:solidFill>
                          <a:latin typeface="Arial"/>
                          <a:ea typeface="Times New Roman"/>
                        </a:rPr>
                        <a:t> </a:t>
                      </a:r>
                      <a:endParaRPr lang="en-US" sz="12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62560">
                <a:tc gridSpan="2">
                  <a:txBody>
                    <a:bodyPr/>
                    <a:lstStyle/>
                    <a:p>
                      <a:pPr marL="0" marR="0" algn="l">
                        <a:spcBef>
                          <a:spcPts val="0"/>
                        </a:spcBef>
                        <a:spcAft>
                          <a:spcPts val="0"/>
                        </a:spcAft>
                      </a:pPr>
                      <a:r>
                        <a:rPr lang="es-ES" sz="1100" b="1">
                          <a:solidFill>
                            <a:srgbClr val="000000"/>
                          </a:solidFill>
                          <a:latin typeface="Arial"/>
                          <a:ea typeface="Times New Roman"/>
                        </a:rPr>
                        <a:t>31 de Julio del Año 2006</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r>
                        <a:rPr lang="es-ES" sz="1100">
                          <a:solidFill>
                            <a:srgbClr val="000000"/>
                          </a:solidFill>
                          <a:latin typeface="Arial"/>
                          <a:ea typeface="Times New Roman"/>
                        </a:rPr>
                        <a:t> </a:t>
                      </a:r>
                      <a:endParaRPr lang="en-US" sz="12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62560">
                <a:tc>
                  <a:txBody>
                    <a:bodyPr/>
                    <a:lstStyle/>
                    <a:p>
                      <a:pPr marL="0" marR="0" algn="l">
                        <a:spcBef>
                          <a:spcPts val="0"/>
                        </a:spcBef>
                        <a:spcAft>
                          <a:spcPts val="0"/>
                        </a:spcAft>
                      </a:pPr>
                      <a:r>
                        <a:rPr lang="es-ES" sz="1100">
                          <a:solidFill>
                            <a:srgbClr val="000000"/>
                          </a:solidFill>
                          <a:latin typeface="Arial"/>
                          <a:ea typeface="Times New Roman"/>
                        </a:rPr>
                        <a:t> </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r>
                        <a:rPr lang="es-ES" sz="1100">
                          <a:solidFill>
                            <a:srgbClr val="000000"/>
                          </a:solidFill>
                          <a:latin typeface="Arial"/>
                          <a:ea typeface="Times New Roman"/>
                        </a:rPr>
                        <a:t> </a:t>
                      </a:r>
                      <a:endParaRPr lang="en-US" sz="12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62560">
                <a:tc>
                  <a:txBody>
                    <a:bodyPr/>
                    <a:lstStyle/>
                    <a:p>
                      <a:pPr marL="0" marR="0" algn="l">
                        <a:spcBef>
                          <a:spcPts val="0"/>
                        </a:spcBef>
                        <a:spcAft>
                          <a:spcPts val="0"/>
                        </a:spcAft>
                      </a:pPr>
                      <a:r>
                        <a:rPr lang="es-ES" sz="1100" b="1">
                          <a:solidFill>
                            <a:srgbClr val="000000"/>
                          </a:solidFill>
                          <a:latin typeface="Arial"/>
                          <a:ea typeface="Times New Roman"/>
                        </a:rPr>
                        <a:t>RC=</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r>
                        <a:rPr lang="es-ES" sz="1100" b="1">
                          <a:solidFill>
                            <a:srgbClr val="000000"/>
                          </a:solidFill>
                          <a:latin typeface="Arial"/>
                          <a:ea typeface="Times New Roman"/>
                        </a:rPr>
                        <a:t>Activo Corriente + Inventario</a:t>
                      </a:r>
                      <a:endParaRPr lang="en-US" sz="120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S" sz="1100" b="1">
                          <a:solidFill>
                            <a:srgbClr val="000000"/>
                          </a:solidFill>
                          <a:latin typeface="Arial"/>
                          <a:ea typeface="Times New Roman"/>
                        </a:rPr>
                        <a:t>=</a:t>
                      </a:r>
                      <a:endParaRPr lang="en-US" sz="1200">
                        <a:latin typeface="Times New Roman"/>
                        <a:ea typeface="Times New Roman"/>
                      </a:endParaRPr>
                    </a:p>
                  </a:txBody>
                  <a:tcPr marL="44450" marR="44450" marT="0" marB="0" anchor="b">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Arial"/>
                          <a:ea typeface="Times New Roman"/>
                        </a:rPr>
                        <a:t>380.589.687,00</a:t>
                      </a:r>
                      <a:endParaRPr lang="en-US" sz="120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S" sz="1100">
                          <a:solidFill>
                            <a:srgbClr val="000000"/>
                          </a:solidFill>
                          <a:latin typeface="Arial"/>
                          <a:ea typeface="Times New Roman"/>
                        </a:rPr>
                        <a:t> 1.00</a:t>
                      </a:r>
                      <a:endParaRPr lang="en-US" sz="12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70180">
                <a:tc>
                  <a:txBody>
                    <a:bodyPr/>
                    <a:lstStyle/>
                    <a:p>
                      <a:pPr marL="0" marR="0" algn="l">
                        <a:spcBef>
                          <a:spcPts val="0"/>
                        </a:spcBef>
                        <a:spcAft>
                          <a:spcPts val="0"/>
                        </a:spcAft>
                      </a:pPr>
                      <a:r>
                        <a:rPr lang="es-ES" sz="1100" b="1">
                          <a:solidFill>
                            <a:srgbClr val="000000"/>
                          </a:solidFill>
                          <a:latin typeface="Arial"/>
                          <a:ea typeface="Times New Roman"/>
                        </a:rPr>
                        <a:t> </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S" sz="1100" b="1" dirty="0">
                          <a:solidFill>
                            <a:srgbClr val="000000"/>
                          </a:solidFill>
                          <a:latin typeface="Arial"/>
                          <a:ea typeface="Times New Roman"/>
                        </a:rPr>
                        <a:t>         Pasivo Corriente</a:t>
                      </a:r>
                      <a:endParaRPr lang="en-US" sz="1200" dirty="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S" sz="1100" b="1">
                          <a:solidFill>
                            <a:srgbClr val="000000"/>
                          </a:solidFill>
                          <a:latin typeface="Arial"/>
                          <a:ea typeface="Times New Roman"/>
                        </a:rPr>
                        <a:t> </a:t>
                      </a:r>
                      <a:endParaRPr lang="en-US" sz="120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a:solidFill>
                            <a:srgbClr val="000000"/>
                          </a:solidFill>
                          <a:latin typeface="Arial"/>
                          <a:ea typeface="Times New Roman"/>
                        </a:rPr>
                        <a:t>378.811.576,26</a:t>
                      </a:r>
                      <a:endParaRPr lang="en-US"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S" sz="1100" dirty="0">
                          <a:solidFill>
                            <a:srgbClr val="000000"/>
                          </a:solidFill>
                          <a:latin typeface="Arial"/>
                          <a:ea typeface="Times New Roman"/>
                        </a:rPr>
                        <a:t> </a:t>
                      </a:r>
                      <a:endParaRPr lang="en-US" sz="1200" dirty="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17" name="16 Rectángulo"/>
          <p:cNvSpPr/>
          <p:nvPr/>
        </p:nvSpPr>
        <p:spPr>
          <a:xfrm>
            <a:off x="-1071563" y="2643188"/>
            <a:ext cx="4059238" cy="276225"/>
          </a:xfrm>
          <a:prstGeom prst="rect">
            <a:avLst/>
          </a:prstGeom>
        </p:spPr>
        <p:txBody>
          <a:bodyPr wrap="none">
            <a:spAutoFit/>
          </a:bodyPr>
          <a:lstStyle/>
          <a:p>
            <a:pPr lvl="4" algn="just">
              <a:defRPr/>
            </a:pPr>
            <a:r>
              <a:rPr lang="es-EC" dirty="0">
                <a:solidFill>
                  <a:schemeClr val="accent2">
                    <a:lumMod val="75000"/>
                  </a:schemeClr>
                </a:solidFill>
                <a:latin typeface="Arial" pitchFamily="34" charset="0"/>
                <a:ea typeface="Times New Roman" pitchFamily="18" charset="0"/>
                <a:cs typeface="Arial" pitchFamily="34" charset="0"/>
              </a:rPr>
              <a:t>R</a:t>
            </a:r>
            <a:r>
              <a:rPr lang="es-EC" dirty="0" bmk="">
                <a:solidFill>
                  <a:schemeClr val="accent2">
                    <a:lumMod val="75000"/>
                  </a:schemeClr>
                </a:solidFill>
                <a:latin typeface="Arial" pitchFamily="34" charset="0"/>
                <a:ea typeface="Times New Roman" pitchFamily="18" charset="0"/>
                <a:cs typeface="Arial" pitchFamily="34" charset="0"/>
              </a:rPr>
              <a:t>azón del Circulante  (RC):</a:t>
            </a:r>
            <a:r>
              <a:rPr lang="es-EC" dirty="0">
                <a:solidFill>
                  <a:schemeClr val="accent2">
                    <a:lumMod val="75000"/>
                  </a:schemeClr>
                </a:solidFill>
                <a:latin typeface="Arial" pitchFamily="34" charset="0"/>
                <a:ea typeface="Times New Roman" pitchFamily="18" charset="0"/>
                <a:cs typeface="Arial" pitchFamily="34" charset="0"/>
              </a:rPr>
              <a:t> </a:t>
            </a:r>
            <a:endParaRPr lang="es-ES" sz="1100" dirty="0">
              <a:solidFill>
                <a:schemeClr val="accent2">
                  <a:lumMod val="75000"/>
                </a:schemeClr>
              </a:solidFill>
              <a:latin typeface="Calibri" pitchFamily="34" charset="0"/>
              <a:ea typeface="Times New Roman" pitchFamily="18" charset="0"/>
              <a:cs typeface="+mn-cs"/>
            </a:endParaRPr>
          </a:p>
        </p:txBody>
      </p:sp>
      <p:sp>
        <p:nvSpPr>
          <p:cNvPr id="18" name="17 Llamada rectangular redondeada"/>
          <p:cNvSpPr/>
          <p:nvPr/>
        </p:nvSpPr>
        <p:spPr>
          <a:xfrm>
            <a:off x="142875" y="4000500"/>
            <a:ext cx="2928938" cy="2286000"/>
          </a:xfrm>
          <a:prstGeom prst="wedgeRoundRectCallout">
            <a:avLst>
              <a:gd name="adj1" fmla="val 100887"/>
              <a:gd name="adj2" fmla="val 2438"/>
              <a:gd name="adj3" fmla="val 16667"/>
            </a:avLst>
          </a:prstGeom>
          <a:gradFill>
            <a:gsLst>
              <a:gs pos="0">
                <a:schemeClr val="dk1">
                  <a:tint val="15000"/>
                  <a:satMod val="250000"/>
                </a:schemeClr>
              </a:gs>
              <a:gs pos="49000">
                <a:schemeClr val="dk1">
                  <a:tint val="50000"/>
                  <a:satMod val="200000"/>
                </a:schemeClr>
              </a:gs>
              <a:gs pos="49100">
                <a:schemeClr val="dk1">
                  <a:tint val="64000"/>
                  <a:satMod val="160000"/>
                </a:schemeClr>
              </a:gs>
              <a:gs pos="92000">
                <a:schemeClr val="dk1">
                  <a:tint val="50000"/>
                  <a:satMod val="200000"/>
                </a:schemeClr>
              </a:gs>
              <a:gs pos="100000">
                <a:schemeClr val="dk1">
                  <a:tint val="43000"/>
                  <a:satMod val="190000"/>
                </a:schemeClr>
              </a:gs>
            </a:gsLst>
            <a:lin ang="5400000" scaled="1"/>
          </a:gradFill>
        </p:spPr>
        <p:style>
          <a:lnRef idx="1">
            <a:schemeClr val="dk1"/>
          </a:lnRef>
          <a:fillRef idx="2">
            <a:schemeClr val="dk1"/>
          </a:fillRef>
          <a:effectRef idx="1">
            <a:schemeClr val="dk1"/>
          </a:effectRef>
          <a:fontRef idx="minor">
            <a:schemeClr val="dk1"/>
          </a:fontRef>
        </p:style>
        <p:txBody>
          <a:bodyPr anchor="ctr"/>
          <a:lstStyle/>
          <a:p>
            <a:pPr algn="ctr">
              <a:defRPr/>
            </a:pPr>
            <a:endParaRPr lang="en-US"/>
          </a:p>
        </p:txBody>
      </p:sp>
      <p:sp>
        <p:nvSpPr>
          <p:cNvPr id="196613" name="Rectangle 5"/>
          <p:cNvSpPr>
            <a:spLocks noChangeArrowheads="1"/>
          </p:cNvSpPr>
          <p:nvPr/>
        </p:nvSpPr>
        <p:spPr bwMode="auto">
          <a:xfrm>
            <a:off x="142875" y="4110038"/>
            <a:ext cx="2928938" cy="2041525"/>
          </a:xfrm>
          <a:prstGeom prst="rect">
            <a:avLst/>
          </a:prstGeom>
          <a:noFill/>
          <a:ln w="9525" cap="flat" cmpd="sng">
            <a:noFill/>
            <a:prstDash val="solid"/>
            <a:miter lim="800000"/>
            <a:headEnd/>
            <a:tailEnd/>
          </a:ln>
          <a:effectLst/>
        </p:spPr>
        <p:txBody>
          <a:bodyPr lIns="90000" tIns="46800" rIns="90000" bIns="46800" anchor="ctr">
            <a:spAutoFit/>
          </a:bodyPr>
          <a:lstStyle/>
          <a:p>
            <a:pPr algn="just">
              <a:defRPr/>
            </a:pPr>
            <a:r>
              <a:rPr lang="es-ES" sz="1150" b="0" dirty="0">
                <a:latin typeface="Arial" pitchFamily="34" charset="0"/>
                <a:ea typeface="Times New Roman" pitchFamily="18" charset="0"/>
                <a:cs typeface="Arial" pitchFamily="34" charset="0"/>
              </a:rPr>
              <a:t>Red Eléctrica  Corporación presentó un  índice de solvencia bajo en el período del 31 de Julio del año 2005 puesto que por cada dólar de deuda tuvo  $0.74 lo que indica que la corporación no pudo cubrir sus obligaciones de corto plazo con sus activos líquidos disponibles. Para el 31 de Julio del año 2006 por cada dólar que la corporación tuvo $1,00 lo que indica que apenas pudieron cubrir sus deudas a  corto plazo con sus activos realizables.</a:t>
            </a:r>
            <a:endParaRPr lang="es-ES" sz="1150" b="0" dirty="0">
              <a:latin typeface="Arial" pitchFamily="34" charset="0"/>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286248" y="0"/>
            <a:ext cx="5238736" cy="785794"/>
          </a:xfrm>
        </p:spPr>
        <p:txBody>
          <a:bodyPr/>
          <a:lstStyle/>
          <a:p>
            <a:pPr eaLnBrk="1" fontAlgn="auto" hangingPunct="1">
              <a:spcAft>
                <a:spcPts val="0"/>
              </a:spcAft>
              <a:defRPr/>
            </a:pPr>
            <a:r>
              <a:rPr lang="es-ES_tradnl" dirty="0"/>
              <a:t>INTRODUCCIÓN</a:t>
            </a:r>
            <a:endParaRPr lang="es-ES" dirty="0"/>
          </a:p>
        </p:txBody>
      </p:sp>
      <p:sp>
        <p:nvSpPr>
          <p:cNvPr id="95236" name="Cloud"/>
          <p:cNvSpPr>
            <a:spLocks noChangeAspect="1" noEditPoints="1" noChangeArrowheads="1"/>
          </p:cNvSpPr>
          <p:nvPr/>
        </p:nvSpPr>
        <p:spPr bwMode="auto">
          <a:xfrm>
            <a:off x="71438" y="857250"/>
            <a:ext cx="4608512" cy="28813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defRPr/>
            </a:pPr>
            <a:endParaRPr lang="es-ES" sz="1400"/>
          </a:p>
        </p:txBody>
      </p:sp>
      <p:sp>
        <p:nvSpPr>
          <p:cNvPr id="95238" name="AutoShape 6"/>
          <p:cNvSpPr>
            <a:spLocks noChangeArrowheads="1"/>
          </p:cNvSpPr>
          <p:nvPr/>
        </p:nvSpPr>
        <p:spPr bwMode="auto">
          <a:xfrm>
            <a:off x="4643438" y="2857496"/>
            <a:ext cx="3744912" cy="1512888"/>
          </a:xfrm>
          <a:prstGeom prst="roundRect">
            <a:avLst>
              <a:gd name="adj" fmla="val 16667"/>
            </a:avLst>
          </a:prstGeom>
          <a:ln>
            <a:headEnd/>
            <a:tailEnd/>
          </a:ln>
          <a:effectLst>
            <a:outerShdw blurRad="50800" dist="25000" dir="5400000" rotWithShape="0">
              <a:schemeClr val="accent2">
                <a:shade val="30000"/>
                <a:satMod val="150000"/>
                <a:alpha val="38000"/>
              </a:schemeClr>
            </a:outerShdw>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9221" name="Rectangle 7"/>
          <p:cNvSpPr>
            <a:spLocks noChangeArrowheads="1"/>
          </p:cNvSpPr>
          <p:nvPr/>
        </p:nvSpPr>
        <p:spPr bwMode="auto">
          <a:xfrm>
            <a:off x="571500" y="1308100"/>
            <a:ext cx="3600450" cy="2263775"/>
          </a:xfrm>
          <a:prstGeom prst="rect">
            <a:avLst/>
          </a:prstGeom>
          <a:noFill/>
          <a:ln w="9525">
            <a:noFill/>
            <a:miter lim="800000"/>
            <a:headEnd/>
            <a:tailEnd/>
          </a:ln>
        </p:spPr>
        <p:txBody>
          <a:bodyPr>
            <a:spAutoFit/>
          </a:bodyPr>
          <a:lstStyle/>
          <a:p>
            <a:pPr algn="just">
              <a:spcBef>
                <a:spcPct val="50000"/>
              </a:spcBef>
              <a:buClr>
                <a:schemeClr val="hlink"/>
              </a:buClr>
              <a:buFont typeface="Wingdings" pitchFamily="2" charset="2"/>
              <a:buNone/>
            </a:pPr>
            <a:r>
              <a:rPr lang="es-ES" sz="1500"/>
              <a:t>Este trabajo consiste en realizar una auditoría en los Estados Financieros en las Cuentas por Cobrar e Ingresos de una empresa que se dedica a administrar las actividades de Generación, distribución y comercialización de energía    eléctrica.</a:t>
            </a:r>
          </a:p>
          <a:p>
            <a:pPr algn="just">
              <a:spcBef>
                <a:spcPct val="50000"/>
              </a:spcBef>
            </a:pPr>
            <a:endParaRPr lang="es-ES" sz="1500"/>
          </a:p>
        </p:txBody>
      </p:sp>
      <p:sp>
        <p:nvSpPr>
          <p:cNvPr id="9222" name="Rectangle 8"/>
          <p:cNvSpPr>
            <a:spLocks noChangeArrowheads="1"/>
          </p:cNvSpPr>
          <p:nvPr/>
        </p:nvSpPr>
        <p:spPr bwMode="auto">
          <a:xfrm>
            <a:off x="4733925" y="2857500"/>
            <a:ext cx="3481388" cy="1492250"/>
          </a:xfrm>
          <a:prstGeom prst="rect">
            <a:avLst/>
          </a:prstGeom>
          <a:noFill/>
          <a:ln w="9525">
            <a:noFill/>
            <a:miter lim="800000"/>
            <a:headEnd/>
            <a:tailEnd/>
          </a:ln>
        </p:spPr>
        <p:txBody>
          <a:bodyPr>
            <a:spAutoFit/>
          </a:bodyPr>
          <a:lstStyle/>
          <a:p>
            <a:pPr algn="just">
              <a:lnSpc>
                <a:spcPct val="90000"/>
              </a:lnSpc>
              <a:spcBef>
                <a:spcPct val="20000"/>
              </a:spcBef>
              <a:buClr>
                <a:schemeClr val="hlink"/>
              </a:buClr>
              <a:buFont typeface="Wingdings" pitchFamily="2" charset="2"/>
              <a:buNone/>
            </a:pPr>
            <a:r>
              <a:rPr lang="es-ES" sz="1700"/>
              <a:t>Se decidió analizar este rubro ya que representa las  Cuentas por Cobrar que tiene  la Corporación, la cual podría estar expuesta a fraude o malversación de fondos.</a:t>
            </a:r>
          </a:p>
        </p:txBody>
      </p:sp>
      <p:sp>
        <p:nvSpPr>
          <p:cNvPr id="95241" name="AutoShape 9"/>
          <p:cNvSpPr>
            <a:spLocks noChangeArrowheads="1"/>
          </p:cNvSpPr>
          <p:nvPr/>
        </p:nvSpPr>
        <p:spPr bwMode="auto">
          <a:xfrm rot="1996163">
            <a:off x="4572000" y="1682750"/>
            <a:ext cx="2160588" cy="647700"/>
          </a:xfrm>
          <a:prstGeom prst="curvedDownArrow">
            <a:avLst>
              <a:gd name="adj1" fmla="val 66716"/>
              <a:gd name="adj2" fmla="val 133431"/>
              <a:gd name="adj3" fmla="val 33333"/>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p>
        </p:txBody>
      </p:sp>
      <p:sp>
        <p:nvSpPr>
          <p:cNvPr id="95243" name="AutoShape 11"/>
          <p:cNvSpPr>
            <a:spLocks noChangeArrowheads="1"/>
          </p:cNvSpPr>
          <p:nvPr/>
        </p:nvSpPr>
        <p:spPr bwMode="auto">
          <a:xfrm>
            <a:off x="357188" y="4437063"/>
            <a:ext cx="4321175" cy="1944687"/>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defRPr/>
            </a:pPr>
            <a:endParaRPr lang="en-US"/>
          </a:p>
        </p:txBody>
      </p:sp>
      <p:sp>
        <p:nvSpPr>
          <p:cNvPr id="9225" name="Rectangle 12"/>
          <p:cNvSpPr>
            <a:spLocks noChangeArrowheads="1"/>
          </p:cNvSpPr>
          <p:nvPr/>
        </p:nvSpPr>
        <p:spPr bwMode="auto">
          <a:xfrm>
            <a:off x="428625" y="4470400"/>
            <a:ext cx="4176713" cy="1816100"/>
          </a:xfrm>
          <a:prstGeom prst="rect">
            <a:avLst/>
          </a:prstGeom>
          <a:noFill/>
          <a:ln w="9525">
            <a:noFill/>
            <a:miter lim="800000"/>
            <a:headEnd/>
            <a:tailEnd/>
          </a:ln>
        </p:spPr>
        <p:txBody>
          <a:bodyPr>
            <a:spAutoFit/>
          </a:bodyPr>
          <a:lstStyle/>
          <a:p>
            <a:pPr algn="just">
              <a:spcBef>
                <a:spcPct val="20000"/>
              </a:spcBef>
              <a:buClr>
                <a:schemeClr val="hlink"/>
              </a:buClr>
              <a:buFont typeface="Wingdings" pitchFamily="2" charset="2"/>
              <a:buNone/>
            </a:pPr>
            <a:r>
              <a:rPr lang="es-ES" sz="1400"/>
              <a:t>Se realizará el análisis mediante pruebas de auditoría al rubro                                                     Cuentas por Cobrar – Ingresos para verificar la integridad y razonabilidad de sus saldos, aplicando los Principios de Contabilidad Generalmente Aceptados, Normas Ecuatorianas de Contabilidad (NEC) y Normas Ecuatorianas de Auditoría (NEA).</a:t>
            </a:r>
          </a:p>
        </p:txBody>
      </p:sp>
      <p:sp>
        <p:nvSpPr>
          <p:cNvPr id="9226" name="AutoShape 13"/>
          <p:cNvSpPr>
            <a:spLocks noChangeArrowheads="1"/>
          </p:cNvSpPr>
          <p:nvPr/>
        </p:nvSpPr>
        <p:spPr bwMode="auto">
          <a:xfrm rot="2979111">
            <a:off x="5630863" y="4337050"/>
            <a:ext cx="819150" cy="2593975"/>
          </a:xfrm>
          <a:prstGeom prst="curvedLeftArrow">
            <a:avLst>
              <a:gd name="adj1" fmla="val 71397"/>
              <a:gd name="adj2" fmla="val 142764"/>
              <a:gd name="adj3" fmla="val 33333"/>
            </a:avLst>
          </a:prstGeom>
          <a:gradFill rotWithShape="1">
            <a:gsLst>
              <a:gs pos="0">
                <a:srgbClr val="FF00FF"/>
              </a:gs>
              <a:gs pos="100000">
                <a:srgbClr val="FFCCFF"/>
              </a:gs>
            </a:gsLst>
            <a:path path="rect">
              <a:fillToRect l="50000" t="50000" r="50000" b="50000"/>
            </a:path>
          </a:gra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rot="5400000">
            <a:off x="6175090" y="3254670"/>
            <a:ext cx="4757742" cy="534370"/>
          </a:xfrm>
          <a:prstGeom prst="rect">
            <a:avLst/>
          </a:prstGeom>
        </p:spPr>
        <p:txBody>
          <a:bodyPr lIns="45720" tIns="0" rIns="45720" bIns="0" anchor="b">
            <a:normAutofit/>
          </a:bodyPr>
          <a:lstStyle/>
          <a:p>
            <a:pPr fontAlgn="auto">
              <a:spcAft>
                <a:spcPts val="0"/>
              </a:spcAft>
              <a:defRPr/>
            </a:pPr>
            <a:r>
              <a:rPr lang="en-US" sz="3200" cap="all">
                <a:ln w="500">
                  <a:solidFill>
                    <a:schemeClr val="tx2">
                      <a:shade val="20000"/>
                      <a:satMod val="120000"/>
                    </a:schemeClr>
                  </a:solidFill>
                </a:ln>
                <a:solidFill>
                  <a:schemeClr val="bg1"/>
                </a:solidFill>
                <a:latin typeface="+mj-lt"/>
                <a:ea typeface="+mj-ea"/>
                <a:cs typeface="+mj-cs"/>
              </a:rPr>
              <a:t>INDICES  FINANCIEROS</a:t>
            </a:r>
            <a:endParaRPr lang="en-US" sz="3200" cap="all" dirty="0">
              <a:ln w="500">
                <a:solidFill>
                  <a:schemeClr val="tx2">
                    <a:shade val="20000"/>
                    <a:satMod val="120000"/>
                  </a:schemeClr>
                </a:solidFill>
              </a:ln>
              <a:solidFill>
                <a:schemeClr val="bg1"/>
              </a:solidFill>
              <a:latin typeface="+mj-lt"/>
              <a:ea typeface="+mj-ea"/>
              <a:cs typeface="+mj-cs"/>
            </a:endParaRPr>
          </a:p>
        </p:txBody>
      </p:sp>
      <p:sp>
        <p:nvSpPr>
          <p:cNvPr id="199681" name="Rectangle 1"/>
          <p:cNvSpPr>
            <a:spLocks noChangeArrowheads="1"/>
          </p:cNvSpPr>
          <p:nvPr/>
        </p:nvSpPr>
        <p:spPr bwMode="auto">
          <a:xfrm>
            <a:off x="1928813" y="92075"/>
            <a:ext cx="6143625" cy="407988"/>
          </a:xfrm>
          <a:prstGeom prst="rect">
            <a:avLst/>
          </a:prstGeom>
          <a:noFill/>
          <a:ln w="9525" cap="flat" cmpd="sng">
            <a:noFill/>
            <a:prstDash val="solid"/>
            <a:miter lim="800000"/>
            <a:headEnd/>
            <a:tailEnd/>
          </a:ln>
          <a:effectLst/>
        </p:spPr>
        <p:txBody>
          <a:bodyPr lIns="685584" tIns="152352" rIns="0" bIns="38088" anchor="ctr">
            <a:spAutoFit/>
          </a:bodyPr>
          <a:lstStyle/>
          <a:p>
            <a:pPr lvl="3">
              <a:defRPr/>
            </a:pPr>
            <a:r>
              <a:rPr lang="es-ES" sz="1400" dirty="0">
                <a:solidFill>
                  <a:schemeClr val="accent2">
                    <a:lumMod val="50000"/>
                  </a:schemeClr>
                </a:solidFill>
                <a:latin typeface="Arial" pitchFamily="34" charset="0"/>
                <a:ea typeface="Times New Roman" pitchFamily="18" charset="0"/>
                <a:cs typeface="Arial" pitchFamily="34" charset="0"/>
              </a:rPr>
              <a:t>R</a:t>
            </a:r>
            <a:r>
              <a:rPr lang="es-ES" sz="1400" dirty="0" bmk="">
                <a:solidFill>
                  <a:schemeClr val="accent2">
                    <a:lumMod val="50000"/>
                  </a:schemeClr>
                </a:solidFill>
                <a:latin typeface="Arial" pitchFamily="34" charset="0"/>
                <a:ea typeface="Times New Roman" pitchFamily="18" charset="0"/>
                <a:cs typeface="Arial" pitchFamily="34" charset="0"/>
              </a:rPr>
              <a:t>azón de rotación de las Cuentas por Cobrar</a:t>
            </a:r>
            <a:endParaRPr lang="es-ES" sz="1400" i="1" dirty="0">
              <a:solidFill>
                <a:schemeClr val="accent2">
                  <a:lumMod val="50000"/>
                </a:schemeClr>
              </a:solidFill>
              <a:latin typeface="Calibri" pitchFamily="34" charset="0"/>
              <a:ea typeface="Times New Roman" pitchFamily="18" charset="0"/>
              <a:cs typeface="+mn-cs"/>
            </a:endParaRPr>
          </a:p>
        </p:txBody>
      </p:sp>
      <p:graphicFrame>
        <p:nvGraphicFramePr>
          <p:cNvPr id="8" name="7 Tabla"/>
          <p:cNvGraphicFramePr>
            <a:graphicFrameLocks noGrp="1"/>
          </p:cNvGraphicFramePr>
          <p:nvPr/>
        </p:nvGraphicFramePr>
        <p:xfrm>
          <a:off x="3656013" y="1589088"/>
          <a:ext cx="3702050" cy="1554162"/>
        </p:xfrm>
        <a:graphic>
          <a:graphicData uri="http://schemas.openxmlformats.org/drawingml/2006/table">
            <a:tbl>
              <a:tblPr/>
              <a:tblGrid>
                <a:gridCol w="311150"/>
                <a:gridCol w="520065"/>
                <a:gridCol w="204470"/>
                <a:gridCol w="1869440"/>
                <a:gridCol w="278130"/>
                <a:gridCol w="518795"/>
              </a:tblGrid>
              <a:tr h="161290">
                <a:tc>
                  <a:txBody>
                    <a:bodyPr/>
                    <a:lstStyle/>
                    <a:p>
                      <a:pPr marL="0" marR="0" algn="r">
                        <a:spcBef>
                          <a:spcPts val="0"/>
                        </a:spcBef>
                        <a:spcAft>
                          <a:spcPts val="0"/>
                        </a:spcAft>
                      </a:pPr>
                      <a:endParaRPr lang="es-ES" sz="1100" dirty="0">
                        <a:solidFill>
                          <a:srgbClr val="000000"/>
                        </a:solidFill>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l">
                        <a:spcBef>
                          <a:spcPts val="0"/>
                        </a:spcBef>
                        <a:spcAft>
                          <a:spcPts val="0"/>
                        </a:spcAft>
                      </a:pPr>
                      <a:r>
                        <a:rPr lang="es-ES" sz="1100" b="1">
                          <a:solidFill>
                            <a:srgbClr val="000000"/>
                          </a:solidFill>
                          <a:latin typeface="Arial"/>
                          <a:ea typeface="Times New Roman"/>
                        </a:rPr>
                        <a:t>31 de Julio 2005</a:t>
                      </a:r>
                      <a:endParaRPr lang="en-US"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s-ES" sz="1100">
                          <a:solidFill>
                            <a:srgbClr val="000000"/>
                          </a:solidFill>
                          <a:latin typeface="Arial"/>
                          <a:ea typeface="Times New Roman"/>
                        </a:rPr>
                        <a:t> </a:t>
                      </a:r>
                      <a:endParaRPr lang="en-US"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s-ES" sz="1100">
                          <a:solidFill>
                            <a:srgbClr val="000000"/>
                          </a:solidFill>
                          <a:latin typeface="Arial"/>
                          <a:ea typeface="Times New Roman"/>
                        </a:rPr>
                        <a:t> </a:t>
                      </a:r>
                      <a:endParaRPr lang="en-US" sz="12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1290">
                <a:tc>
                  <a:txBody>
                    <a:bodyPr/>
                    <a:lstStyle/>
                    <a:p>
                      <a:pPr marL="0" marR="0" algn="l">
                        <a:spcBef>
                          <a:spcPts val="0"/>
                        </a:spcBef>
                        <a:spcAft>
                          <a:spcPts val="0"/>
                        </a:spcAft>
                      </a:pPr>
                      <a:r>
                        <a:rPr lang="es-ES" sz="1100">
                          <a:solidFill>
                            <a:srgbClr val="000000"/>
                          </a:solidFill>
                          <a:latin typeface="Arial"/>
                          <a:ea typeface="Times New Roman"/>
                        </a:rPr>
                        <a:t> </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61290">
                <a:tc>
                  <a:txBody>
                    <a:bodyPr/>
                    <a:lstStyle/>
                    <a:p>
                      <a:pPr marL="0" marR="0" algn="l">
                        <a:spcBef>
                          <a:spcPts val="0"/>
                        </a:spcBef>
                        <a:spcAft>
                          <a:spcPts val="0"/>
                        </a:spcAft>
                      </a:pPr>
                      <a:r>
                        <a:rPr lang="es-ES" sz="1100">
                          <a:solidFill>
                            <a:srgbClr val="000000"/>
                          </a:solidFill>
                          <a:latin typeface="Arial"/>
                          <a:ea typeface="Times New Roman"/>
                        </a:rPr>
                        <a:t> </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r>
                        <a:rPr lang="es-ES" sz="1100" b="1">
                          <a:solidFill>
                            <a:srgbClr val="000000"/>
                          </a:solidFill>
                          <a:latin typeface="Arial"/>
                          <a:ea typeface="Times New Roman"/>
                        </a:rPr>
                        <a:t>RCC</a:t>
                      </a:r>
                      <a:endParaRPr lang="en-US" sz="1200">
                        <a:latin typeface="Times New Roman"/>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r>
                        <a:rPr lang="es-ES" sz="1100" b="1">
                          <a:solidFill>
                            <a:srgbClr val="000000"/>
                          </a:solidFill>
                          <a:latin typeface="Arial"/>
                          <a:ea typeface="Times New Roman"/>
                        </a:rPr>
                        <a:t>=</a:t>
                      </a:r>
                      <a:endParaRPr lang="en-US" sz="1200">
                        <a:latin typeface="Times New Roman"/>
                        <a:ea typeface="Times New Roman"/>
                      </a:endParaRPr>
                    </a:p>
                  </a:txBody>
                  <a:tcPr marL="44450" marR="44450" marT="0" marB="0" anchor="b">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Arial"/>
                          <a:ea typeface="Times New Roman"/>
                        </a:rPr>
                        <a:t>226.934.485,71</a:t>
                      </a:r>
                      <a:endParaRPr lang="en-US" sz="120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S" sz="1100">
                          <a:solidFill>
                            <a:srgbClr val="000000"/>
                          </a:solidFill>
                          <a:latin typeface="Arial"/>
                          <a:ea typeface="Times New Roman"/>
                        </a:rPr>
                        <a:t>=</a:t>
                      </a:r>
                      <a:endParaRPr lang="en-US" sz="1200">
                        <a:latin typeface="Times New Roman"/>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r>
                        <a:rPr lang="es-ES" sz="1100">
                          <a:solidFill>
                            <a:srgbClr val="000000"/>
                          </a:solidFill>
                          <a:latin typeface="Arial"/>
                          <a:ea typeface="Times New Roman"/>
                        </a:rPr>
                        <a:t>2,89</a:t>
                      </a:r>
                      <a:endParaRPr lang="en-US" sz="12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69545">
                <a:tc>
                  <a:txBody>
                    <a:bodyPr/>
                    <a:lstStyle/>
                    <a:p>
                      <a:pPr marL="0" marR="0" algn="l">
                        <a:spcBef>
                          <a:spcPts val="0"/>
                        </a:spcBef>
                        <a:spcAft>
                          <a:spcPts val="0"/>
                        </a:spcAft>
                      </a:pPr>
                      <a:r>
                        <a:rPr lang="es-ES" sz="1100">
                          <a:solidFill>
                            <a:srgbClr val="000000"/>
                          </a:solidFill>
                          <a:latin typeface="Arial"/>
                          <a:ea typeface="Times New Roman"/>
                        </a:rPr>
                        <a:t> </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n-US" sz="1200">
                        <a:latin typeface="Times New Roman"/>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n-US" sz="1200">
                        <a:latin typeface="Times New Roman"/>
                        <a:ea typeface="Times New Roman"/>
                      </a:endParaRPr>
                    </a:p>
                  </a:txBody>
                  <a:tcPr marL="44450" marR="44450" marT="0" marB="0" anchor="b">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Arial"/>
                          <a:ea typeface="Times New Roman"/>
                        </a:rPr>
                        <a:t>78.468.858,37</a:t>
                      </a:r>
                      <a:endParaRPr lang="en-US"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61290">
                <a:tc>
                  <a:txBody>
                    <a:bodyPr/>
                    <a:lstStyle/>
                    <a:p>
                      <a:pPr marL="0" marR="0" algn="l">
                        <a:spcBef>
                          <a:spcPts val="0"/>
                        </a:spcBef>
                        <a:spcAft>
                          <a:spcPts val="0"/>
                        </a:spcAft>
                      </a:pPr>
                      <a:r>
                        <a:rPr lang="es-ES" sz="1100">
                          <a:solidFill>
                            <a:srgbClr val="000000"/>
                          </a:solidFill>
                          <a:latin typeface="Arial"/>
                          <a:ea typeface="Times New Roman"/>
                        </a:rPr>
                        <a:t> </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n-US" sz="1200">
                        <a:latin typeface="Times New Roman"/>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n-US" sz="1200">
                        <a:latin typeface="Times New Roman"/>
                        <a:ea typeface="Times New Roman"/>
                      </a:endParaRPr>
                    </a:p>
                  </a:txBody>
                  <a:tcPr marL="44450" marR="44450" marT="0" marB="0" anchor="b">
                    <a:lnL>
                      <a:noFill/>
                    </a:lnL>
                    <a:lnR>
                      <a:noFill/>
                    </a:lnR>
                    <a:lnT>
                      <a:noFill/>
                    </a:lnT>
                    <a:lnB>
                      <a:noFill/>
                    </a:lnB>
                  </a:tcPr>
                </a:tc>
                <a:tc>
                  <a:txBody>
                    <a:bodyPr/>
                    <a:lstStyle/>
                    <a:p>
                      <a:pPr marL="0" marR="0" algn="ctr">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61290">
                <a:tc>
                  <a:txBody>
                    <a:bodyPr/>
                    <a:lstStyle/>
                    <a:p>
                      <a:pPr marL="0" marR="0" algn="l">
                        <a:spcBef>
                          <a:spcPts val="0"/>
                        </a:spcBef>
                        <a:spcAft>
                          <a:spcPts val="0"/>
                        </a:spcAft>
                      </a:pPr>
                      <a:r>
                        <a:rPr lang="es-ES" sz="1100">
                          <a:solidFill>
                            <a:srgbClr val="000000"/>
                          </a:solidFill>
                          <a:latin typeface="Arial"/>
                          <a:ea typeface="Times New Roman"/>
                        </a:rPr>
                        <a:t> </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marL="0" marR="0" algn="l">
                        <a:spcBef>
                          <a:spcPts val="0"/>
                        </a:spcBef>
                        <a:spcAft>
                          <a:spcPts val="0"/>
                        </a:spcAft>
                      </a:pPr>
                      <a:r>
                        <a:rPr lang="es-ES" sz="1100" b="1">
                          <a:solidFill>
                            <a:srgbClr val="000000"/>
                          </a:solidFill>
                          <a:latin typeface="Arial"/>
                          <a:ea typeface="Times New Roman"/>
                        </a:rPr>
                        <a:t>31 de Julio 2006</a:t>
                      </a:r>
                      <a:endParaRPr lang="en-US" sz="1200">
                        <a:latin typeface="Times New Roman"/>
                        <a:ea typeface="Times New Roman"/>
                      </a:endParaRPr>
                    </a:p>
                  </a:txBody>
                  <a:tcPr marL="44450" marR="4445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69545">
                <a:tc>
                  <a:txBody>
                    <a:bodyPr/>
                    <a:lstStyle/>
                    <a:p>
                      <a:pPr marL="0" marR="0" algn="l">
                        <a:spcBef>
                          <a:spcPts val="0"/>
                        </a:spcBef>
                        <a:spcAft>
                          <a:spcPts val="0"/>
                        </a:spcAft>
                      </a:pPr>
                      <a:r>
                        <a:rPr lang="es-ES" sz="1100">
                          <a:solidFill>
                            <a:srgbClr val="000000"/>
                          </a:solidFill>
                          <a:latin typeface="Arial"/>
                          <a:ea typeface="Times New Roman"/>
                        </a:rPr>
                        <a:t> </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n-US" sz="1200">
                        <a:latin typeface="Times New Roman"/>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n-US" sz="1200">
                        <a:latin typeface="Times New Roman"/>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61290">
                <a:tc>
                  <a:txBody>
                    <a:bodyPr/>
                    <a:lstStyle/>
                    <a:p>
                      <a:pPr marL="0" marR="0" algn="l">
                        <a:spcBef>
                          <a:spcPts val="0"/>
                        </a:spcBef>
                        <a:spcAft>
                          <a:spcPts val="0"/>
                        </a:spcAft>
                      </a:pPr>
                      <a:r>
                        <a:rPr lang="es-ES" sz="1100">
                          <a:solidFill>
                            <a:srgbClr val="000000"/>
                          </a:solidFill>
                          <a:latin typeface="Arial"/>
                          <a:ea typeface="Times New Roman"/>
                        </a:rPr>
                        <a:t> </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r>
                        <a:rPr lang="es-ES" sz="1100" b="1">
                          <a:solidFill>
                            <a:srgbClr val="000000"/>
                          </a:solidFill>
                          <a:latin typeface="Arial"/>
                          <a:ea typeface="Times New Roman"/>
                        </a:rPr>
                        <a:t>RCC</a:t>
                      </a:r>
                      <a:endParaRPr lang="en-US" sz="1200">
                        <a:latin typeface="Times New Roman"/>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r>
                        <a:rPr lang="es-ES" sz="1100" b="1">
                          <a:solidFill>
                            <a:srgbClr val="000000"/>
                          </a:solidFill>
                          <a:latin typeface="Arial"/>
                          <a:ea typeface="Times New Roman"/>
                        </a:rPr>
                        <a:t>=</a:t>
                      </a:r>
                      <a:endParaRPr lang="en-US" sz="1200">
                        <a:latin typeface="Times New Roman"/>
                        <a:ea typeface="Times New Roman"/>
                      </a:endParaRPr>
                    </a:p>
                  </a:txBody>
                  <a:tcPr marL="44450" marR="44450" marT="0" marB="0" anchor="b">
                    <a:lnL>
                      <a:noFill/>
                    </a:lnL>
                    <a:lnR>
                      <a:noFill/>
                    </a:lnR>
                    <a:lnT>
                      <a:noFill/>
                    </a:lnT>
                    <a:lnB>
                      <a:noFill/>
                    </a:lnB>
                  </a:tcPr>
                </a:tc>
                <a:tc>
                  <a:txBody>
                    <a:bodyPr/>
                    <a:lstStyle/>
                    <a:p>
                      <a:pPr marL="0" marR="0" algn="ctr">
                        <a:spcBef>
                          <a:spcPts val="0"/>
                        </a:spcBef>
                        <a:spcAft>
                          <a:spcPts val="0"/>
                        </a:spcAft>
                      </a:pPr>
                      <a:r>
                        <a:rPr lang="es-ES" sz="1100">
                          <a:solidFill>
                            <a:srgbClr val="000000"/>
                          </a:solidFill>
                          <a:latin typeface="Arial"/>
                          <a:ea typeface="Times New Roman"/>
                        </a:rPr>
                        <a:t>129.813.909,83</a:t>
                      </a:r>
                      <a:endParaRPr lang="en-US" sz="120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S" sz="1100">
                          <a:solidFill>
                            <a:srgbClr val="000000"/>
                          </a:solidFill>
                          <a:latin typeface="Arial"/>
                          <a:ea typeface="Times New Roman"/>
                        </a:rPr>
                        <a:t>=</a:t>
                      </a:r>
                      <a:endParaRPr lang="en-US" sz="1200">
                        <a:latin typeface="Times New Roman"/>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r>
                        <a:rPr lang="es-ES" sz="1100">
                          <a:solidFill>
                            <a:srgbClr val="000000"/>
                          </a:solidFill>
                          <a:latin typeface="Arial"/>
                          <a:ea typeface="Times New Roman"/>
                        </a:rPr>
                        <a:t>1,40</a:t>
                      </a:r>
                      <a:endParaRPr lang="en-US" sz="12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61290">
                <a:tc>
                  <a:txBody>
                    <a:bodyPr/>
                    <a:lstStyle/>
                    <a:p>
                      <a:pPr marL="0" marR="0" algn="l">
                        <a:spcBef>
                          <a:spcPts val="0"/>
                        </a:spcBef>
                        <a:spcAft>
                          <a:spcPts val="0"/>
                        </a:spcAft>
                      </a:pPr>
                      <a:r>
                        <a:rPr lang="es-ES" sz="1100">
                          <a:solidFill>
                            <a:srgbClr val="000000"/>
                          </a:solidFill>
                          <a:latin typeface="Arial"/>
                          <a:ea typeface="Times New Roman"/>
                        </a:rPr>
                        <a:t> </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dirty="0">
                          <a:solidFill>
                            <a:srgbClr val="000000"/>
                          </a:solidFill>
                          <a:latin typeface="Arial"/>
                          <a:ea typeface="Times New Roman"/>
                        </a:rPr>
                        <a:t>92.651.060,52</a:t>
                      </a:r>
                      <a:endParaRPr lang="en-US" sz="1200" dirty="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 sz="1100" dirty="0">
                        <a:solidFill>
                          <a:srgbClr val="000000"/>
                        </a:solidFill>
                        <a:latin typeface="Arial"/>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9" name="8 Tabla"/>
          <p:cNvGraphicFramePr>
            <a:graphicFrameLocks noGrp="1"/>
          </p:cNvGraphicFramePr>
          <p:nvPr/>
        </p:nvGraphicFramePr>
        <p:xfrm>
          <a:off x="3786188" y="785813"/>
          <a:ext cx="2857500" cy="503237"/>
        </p:xfrm>
        <a:graphic>
          <a:graphicData uri="http://schemas.openxmlformats.org/drawingml/2006/table">
            <a:tbl>
              <a:tblPr/>
              <a:tblGrid>
                <a:gridCol w="1375370"/>
                <a:gridCol w="1482150"/>
              </a:tblGrid>
              <a:tr h="248232">
                <a:tc>
                  <a:txBody>
                    <a:bodyPr/>
                    <a:lstStyle/>
                    <a:p>
                      <a:pPr marL="0" marR="0" algn="r">
                        <a:spcBef>
                          <a:spcPts val="0"/>
                        </a:spcBef>
                        <a:spcAft>
                          <a:spcPts val="0"/>
                        </a:spcAft>
                      </a:pPr>
                      <a:r>
                        <a:rPr lang="es-ES" sz="1100" b="1" dirty="0">
                          <a:solidFill>
                            <a:srgbClr val="000000"/>
                          </a:solidFill>
                          <a:latin typeface="Arial"/>
                          <a:ea typeface="Times New Roman"/>
                        </a:rPr>
                        <a:t>RCC=</a:t>
                      </a:r>
                      <a:endParaRPr lang="en-US" sz="1600" dirty="0">
                        <a:latin typeface="Times New Roman"/>
                        <a:ea typeface="Times New Roman"/>
                      </a:endParaRPr>
                    </a:p>
                  </a:txBody>
                  <a:tcPr marL="44450" marR="44450" marT="0" marB="0" anchor="b">
                    <a:lnL>
                      <a:noFill/>
                    </a:lnL>
                    <a:lnR>
                      <a:noFill/>
                    </a:lnR>
                    <a:lnT>
                      <a:noFill/>
                    </a:lnT>
                    <a:lnB>
                      <a:noFill/>
                    </a:lnB>
                  </a:tcPr>
                </a:tc>
                <a:tc>
                  <a:txBody>
                    <a:bodyPr/>
                    <a:lstStyle/>
                    <a:p>
                      <a:pPr marL="0" marR="0" algn="ctr">
                        <a:spcBef>
                          <a:spcPts val="0"/>
                        </a:spcBef>
                        <a:spcAft>
                          <a:spcPts val="0"/>
                        </a:spcAft>
                      </a:pPr>
                      <a:r>
                        <a:rPr lang="es-ES" sz="1100" b="1" dirty="0">
                          <a:solidFill>
                            <a:srgbClr val="000000"/>
                          </a:solidFill>
                          <a:latin typeface="Arial"/>
                          <a:ea typeface="Times New Roman"/>
                        </a:rPr>
                        <a:t>Ventas Anuales</a:t>
                      </a:r>
                      <a:endParaRPr lang="en-US" sz="1600" dirty="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55324">
                <a:tc>
                  <a:txBody>
                    <a:bodyPr/>
                    <a:lstStyle/>
                    <a:p>
                      <a:pPr marL="0" marR="0">
                        <a:spcBef>
                          <a:spcPts val="0"/>
                        </a:spcBef>
                        <a:spcAft>
                          <a:spcPts val="0"/>
                        </a:spcAft>
                      </a:pPr>
                      <a:endParaRPr lang="en-US" sz="1600">
                        <a:latin typeface="Times New Roman"/>
                        <a:ea typeface="Times New Roman"/>
                      </a:endParaRPr>
                    </a:p>
                  </a:txBody>
                  <a:tcPr marL="44450" marR="44450" marT="0" marB="0" anchor="b">
                    <a:lnL>
                      <a:noFill/>
                    </a:lnL>
                    <a:lnR>
                      <a:noFill/>
                    </a:lnR>
                    <a:lnT>
                      <a:noFill/>
                    </a:lnT>
                    <a:lnB>
                      <a:noFill/>
                    </a:lnB>
                  </a:tcPr>
                </a:tc>
                <a:tc>
                  <a:txBody>
                    <a:bodyPr/>
                    <a:lstStyle/>
                    <a:p>
                      <a:pPr marL="0" marR="0" algn="ctr">
                        <a:spcBef>
                          <a:spcPts val="0"/>
                        </a:spcBef>
                        <a:spcAft>
                          <a:spcPts val="0"/>
                        </a:spcAft>
                      </a:pPr>
                      <a:r>
                        <a:rPr lang="es-ES" sz="1100" b="1" dirty="0">
                          <a:solidFill>
                            <a:srgbClr val="000000"/>
                          </a:solidFill>
                          <a:latin typeface="Arial"/>
                          <a:ea typeface="Times New Roman"/>
                        </a:rPr>
                        <a:t>Cuentas por Cobrar</a:t>
                      </a:r>
                      <a:endParaRPr lang="en-US" sz="1600" dirty="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10" name="9 Llamada rectangular redondeada"/>
          <p:cNvSpPr/>
          <p:nvPr/>
        </p:nvSpPr>
        <p:spPr>
          <a:xfrm>
            <a:off x="214313" y="428625"/>
            <a:ext cx="2786062" cy="1785938"/>
          </a:xfrm>
          <a:prstGeom prst="wedgeRoundRectCallout">
            <a:avLst>
              <a:gd name="adj1" fmla="val 71560"/>
              <a:gd name="adj2" fmla="val 42818"/>
              <a:gd name="adj3" fmla="val 16667"/>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36932" name="Rectangle 2"/>
          <p:cNvSpPr>
            <a:spLocks noChangeArrowheads="1"/>
          </p:cNvSpPr>
          <p:nvPr/>
        </p:nvSpPr>
        <p:spPr bwMode="auto">
          <a:xfrm>
            <a:off x="285750" y="457200"/>
            <a:ext cx="2571750" cy="1757363"/>
          </a:xfrm>
          <a:prstGeom prst="rect">
            <a:avLst/>
          </a:prstGeom>
          <a:noFill/>
          <a:ln w="9525">
            <a:noFill/>
            <a:miter lim="800000"/>
            <a:headEnd/>
            <a:tailEnd/>
          </a:ln>
        </p:spPr>
        <p:txBody>
          <a:bodyPr lIns="90000" tIns="46800" rIns="90000" bIns="46800" anchor="ctr">
            <a:spAutoFit/>
          </a:bodyPr>
          <a:lstStyle/>
          <a:p>
            <a:pPr algn="just"/>
            <a:r>
              <a:rPr lang="es-ES" b="0">
                <a:cs typeface="Times New Roman" pitchFamily="18" charset="0"/>
              </a:rPr>
              <a:t>Para el 31 de Julio del año 2005 fue 2,89 veces  y para el 31 de Julio del año 2006 fue 1,40 veces que las cuentas por cobrar giraron en promedio del período analizado  esto nos indica que hay problemas en la recaudación de los valores sobre todo en ciertos sectores marginales.</a:t>
            </a:r>
          </a:p>
        </p:txBody>
      </p:sp>
      <p:graphicFrame>
        <p:nvGraphicFramePr>
          <p:cNvPr id="12" name="11 Tabla"/>
          <p:cNvGraphicFramePr>
            <a:graphicFrameLocks noGrp="1"/>
          </p:cNvGraphicFramePr>
          <p:nvPr/>
        </p:nvGraphicFramePr>
        <p:xfrm>
          <a:off x="1071563" y="3786188"/>
          <a:ext cx="2208212" cy="420687"/>
        </p:xfrm>
        <a:graphic>
          <a:graphicData uri="http://schemas.openxmlformats.org/drawingml/2006/table">
            <a:tbl>
              <a:tblPr/>
              <a:tblGrid>
                <a:gridCol w="543560"/>
                <a:gridCol w="1664335"/>
              </a:tblGrid>
              <a:tr h="233045">
                <a:tc>
                  <a:txBody>
                    <a:bodyPr/>
                    <a:lstStyle/>
                    <a:p>
                      <a:pPr marL="0" marR="0">
                        <a:spcBef>
                          <a:spcPts val="0"/>
                        </a:spcBef>
                        <a:spcAft>
                          <a:spcPts val="0"/>
                        </a:spcAft>
                      </a:pPr>
                      <a:r>
                        <a:rPr lang="es-ES" sz="1200" b="1" dirty="0">
                          <a:solidFill>
                            <a:srgbClr val="000000"/>
                          </a:solidFill>
                          <a:latin typeface="Arial"/>
                          <a:ea typeface="Times New Roman"/>
                        </a:rPr>
                        <a:t>PPC=      </a:t>
                      </a:r>
                      <a:endParaRPr lang="en-US" sz="1200" dirty="0">
                        <a:latin typeface="Times New Roman"/>
                        <a:ea typeface="Times New Roman"/>
                      </a:endParaRPr>
                    </a:p>
                  </a:txBody>
                  <a:tcPr marL="44450" marR="44450" marT="0" marB="0" anchor="b">
                    <a:lnL>
                      <a:noFill/>
                    </a:lnL>
                    <a:lnR>
                      <a:noFill/>
                    </a:lnR>
                    <a:lnT>
                      <a:noFill/>
                    </a:lnT>
                    <a:lnB>
                      <a:noFill/>
                    </a:lnB>
                  </a:tcPr>
                </a:tc>
                <a:tc>
                  <a:txBody>
                    <a:bodyPr/>
                    <a:lstStyle/>
                    <a:p>
                      <a:pPr marL="0" marR="0" algn="ctr">
                        <a:spcBef>
                          <a:spcPts val="0"/>
                        </a:spcBef>
                        <a:spcAft>
                          <a:spcPts val="0"/>
                        </a:spcAft>
                      </a:pPr>
                      <a:r>
                        <a:rPr lang="es-ES" sz="1200" b="1" dirty="0">
                          <a:solidFill>
                            <a:srgbClr val="000000"/>
                          </a:solidFill>
                          <a:latin typeface="Arial"/>
                          <a:ea typeface="Times New Roman"/>
                        </a:rPr>
                        <a:t>  Cuentas por cobrar</a:t>
                      </a:r>
                      <a:endParaRPr lang="en-US" sz="1200" dirty="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187960">
                <a:tc>
                  <a:txBody>
                    <a:bodyPr/>
                    <a:lstStyle/>
                    <a:p>
                      <a:pPr marL="0" marR="0">
                        <a:spcBef>
                          <a:spcPts val="0"/>
                        </a:spcBef>
                        <a:spcAft>
                          <a:spcPts val="0"/>
                        </a:spcAft>
                      </a:pPr>
                      <a:endParaRPr lang="es-ES" sz="1200" dirty="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ctr">
                        <a:spcBef>
                          <a:spcPts val="0"/>
                        </a:spcBef>
                        <a:spcAft>
                          <a:spcPts val="0"/>
                        </a:spcAft>
                      </a:pPr>
                      <a:r>
                        <a:rPr lang="es-ES" sz="1200" b="1" dirty="0">
                          <a:solidFill>
                            <a:srgbClr val="000000"/>
                          </a:solidFill>
                          <a:latin typeface="Arial"/>
                          <a:ea typeface="Times New Roman"/>
                        </a:rPr>
                        <a:t>    Ventas /360</a:t>
                      </a:r>
                      <a:endParaRPr lang="en-US" sz="1200" dirty="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13" name="12 Rectángulo"/>
          <p:cNvSpPr/>
          <p:nvPr/>
        </p:nvSpPr>
        <p:spPr>
          <a:xfrm>
            <a:off x="500063" y="3286125"/>
            <a:ext cx="2852737" cy="307975"/>
          </a:xfrm>
          <a:prstGeom prst="rect">
            <a:avLst/>
          </a:prstGeom>
        </p:spPr>
        <p:txBody>
          <a:bodyPr wrap="none">
            <a:spAutoFit/>
          </a:bodyPr>
          <a:lstStyle/>
          <a:p>
            <a:pPr>
              <a:defRPr/>
            </a:pPr>
            <a:r>
              <a:rPr lang="es-EC" sz="1400" dirty="0">
                <a:solidFill>
                  <a:schemeClr val="accent2">
                    <a:lumMod val="50000"/>
                  </a:schemeClr>
                </a:solidFill>
                <a:latin typeface="Arial" pitchFamily="34" charset="0"/>
                <a:cs typeface="+mn-cs"/>
              </a:rPr>
              <a:t>Período Promedio de Cobranza</a:t>
            </a:r>
            <a:endParaRPr lang="en-US" sz="1400" dirty="0">
              <a:solidFill>
                <a:schemeClr val="accent2">
                  <a:lumMod val="50000"/>
                </a:schemeClr>
              </a:solidFill>
              <a:latin typeface="Arial" pitchFamily="34" charset="0"/>
              <a:cs typeface="+mn-cs"/>
            </a:endParaRPr>
          </a:p>
        </p:txBody>
      </p:sp>
      <p:graphicFrame>
        <p:nvGraphicFramePr>
          <p:cNvPr id="14" name="13 Tabla"/>
          <p:cNvGraphicFramePr>
            <a:graphicFrameLocks noGrp="1"/>
          </p:cNvGraphicFramePr>
          <p:nvPr/>
        </p:nvGraphicFramePr>
        <p:xfrm>
          <a:off x="142875" y="4500563"/>
          <a:ext cx="4357688" cy="1552575"/>
        </p:xfrm>
        <a:graphic>
          <a:graphicData uri="http://schemas.openxmlformats.org/drawingml/2006/table">
            <a:tbl>
              <a:tblPr/>
              <a:tblGrid>
                <a:gridCol w="165744"/>
                <a:gridCol w="1091156"/>
                <a:gridCol w="400551"/>
                <a:gridCol w="1519333"/>
                <a:gridCol w="409529"/>
                <a:gridCol w="262429"/>
                <a:gridCol w="508976"/>
              </a:tblGrid>
              <a:tr h="190500">
                <a:tc>
                  <a:txBody>
                    <a:bodyPr/>
                    <a:lstStyle/>
                    <a:p>
                      <a:pPr marL="0" marR="0" algn="l">
                        <a:spcBef>
                          <a:spcPts val="0"/>
                        </a:spcBef>
                        <a:spcAft>
                          <a:spcPts val="0"/>
                        </a:spcAft>
                      </a:pPr>
                      <a:r>
                        <a:rPr lang="es-ES" sz="1050" dirty="0">
                          <a:solidFill>
                            <a:srgbClr val="000000"/>
                          </a:solidFill>
                          <a:latin typeface="Arial"/>
                          <a:ea typeface="Times New Roman"/>
                        </a:rPr>
                        <a:t> </a:t>
                      </a:r>
                      <a:endParaRPr lang="en-US" sz="11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l">
                        <a:spcBef>
                          <a:spcPts val="0"/>
                        </a:spcBef>
                        <a:spcAft>
                          <a:spcPts val="0"/>
                        </a:spcAft>
                      </a:pPr>
                      <a:r>
                        <a:rPr lang="es-ES" sz="1050" b="1">
                          <a:solidFill>
                            <a:srgbClr val="000000"/>
                          </a:solidFill>
                          <a:latin typeface="Arial"/>
                          <a:ea typeface="Times New Roman"/>
                        </a:rPr>
                        <a:t>31 de Julio del año 2005</a:t>
                      </a:r>
                      <a:endParaRPr lang="en-US" sz="11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endParaRPr lang="es-ES" sz="1050">
                        <a:solidFill>
                          <a:srgbClr val="000000"/>
                        </a:solidFill>
                        <a:latin typeface="Arial"/>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endParaRPr lang="es-ES" sz="1050">
                        <a:solidFill>
                          <a:srgbClr val="000000"/>
                        </a:solidFill>
                        <a:latin typeface="Arial"/>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endParaRPr lang="es-ES" sz="1050">
                        <a:solidFill>
                          <a:srgbClr val="000000"/>
                        </a:solidFill>
                        <a:latin typeface="Arial"/>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marL="0" marR="0" algn="l">
                        <a:spcBef>
                          <a:spcPts val="0"/>
                        </a:spcBef>
                        <a:spcAft>
                          <a:spcPts val="0"/>
                        </a:spcAft>
                      </a:pPr>
                      <a:r>
                        <a:rPr lang="es-ES" sz="1050">
                          <a:solidFill>
                            <a:srgbClr val="000000"/>
                          </a:solidFill>
                          <a:latin typeface="Arial"/>
                          <a:ea typeface="Times New Roman"/>
                        </a:rPr>
                        <a:t> </a:t>
                      </a:r>
                      <a:endParaRPr lang="en-US" sz="11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s-ES" sz="105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05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05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05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05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050">
                        <a:solidFill>
                          <a:srgbClr val="000000"/>
                        </a:solidFill>
                        <a:latin typeface="Arial"/>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200025">
                <a:tc>
                  <a:txBody>
                    <a:bodyPr/>
                    <a:lstStyle/>
                    <a:p>
                      <a:pPr marL="0" marR="0" algn="l">
                        <a:spcBef>
                          <a:spcPts val="0"/>
                        </a:spcBef>
                        <a:spcAft>
                          <a:spcPts val="0"/>
                        </a:spcAft>
                      </a:pPr>
                      <a:r>
                        <a:rPr lang="es-ES" sz="1050">
                          <a:solidFill>
                            <a:srgbClr val="000000"/>
                          </a:solidFill>
                          <a:latin typeface="Arial"/>
                          <a:ea typeface="Times New Roman"/>
                        </a:rPr>
                        <a:t> </a:t>
                      </a:r>
                      <a:endParaRPr lang="en-US" sz="11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s-ES" sz="1050" b="1" dirty="0">
                          <a:solidFill>
                            <a:srgbClr val="000000"/>
                          </a:solidFill>
                          <a:latin typeface="Arial"/>
                          <a:ea typeface="Times New Roman"/>
                        </a:rPr>
                        <a:t>PPC</a:t>
                      </a:r>
                      <a:endParaRPr lang="en-US" sz="1100" dirty="0">
                        <a:latin typeface="Times New Roman"/>
                        <a:ea typeface="Times New Roman"/>
                      </a:endParaRPr>
                    </a:p>
                  </a:txBody>
                  <a:tcPr marL="44450" marR="44450" marT="0" marB="0" anchor="b">
                    <a:lnL>
                      <a:noFill/>
                    </a:lnL>
                    <a:lnR>
                      <a:noFill/>
                    </a:lnR>
                    <a:lnT>
                      <a:noFill/>
                    </a:lnT>
                    <a:lnB>
                      <a:noFill/>
                    </a:lnB>
                  </a:tcPr>
                </a:tc>
                <a:tc>
                  <a:txBody>
                    <a:bodyPr/>
                    <a:lstStyle/>
                    <a:p>
                      <a:pPr marL="0" marR="0" algn="r">
                        <a:spcBef>
                          <a:spcPts val="0"/>
                        </a:spcBef>
                        <a:spcAft>
                          <a:spcPts val="0"/>
                        </a:spcAft>
                      </a:pPr>
                      <a:r>
                        <a:rPr lang="es-ES" sz="1050">
                          <a:solidFill>
                            <a:srgbClr val="000000"/>
                          </a:solidFill>
                          <a:latin typeface="Arial"/>
                          <a:ea typeface="Times New Roman"/>
                        </a:rPr>
                        <a:t>=</a:t>
                      </a:r>
                      <a:endParaRPr lang="en-US" sz="1100">
                        <a:latin typeface="Times New Roman"/>
                        <a:ea typeface="Times New Roman"/>
                      </a:endParaRPr>
                    </a:p>
                  </a:txBody>
                  <a:tcPr marL="44450" marR="44450" marT="0" marB="0" anchor="b">
                    <a:lnL>
                      <a:noFill/>
                    </a:lnL>
                    <a:lnR>
                      <a:noFill/>
                    </a:lnR>
                    <a:lnT>
                      <a:noFill/>
                    </a:lnT>
                    <a:lnB>
                      <a:noFill/>
                    </a:lnB>
                  </a:tcPr>
                </a:tc>
                <a:tc>
                  <a:txBody>
                    <a:bodyPr/>
                    <a:lstStyle/>
                    <a:p>
                      <a:pPr marL="0" marR="0" algn="ctr">
                        <a:spcBef>
                          <a:spcPts val="0"/>
                        </a:spcBef>
                        <a:spcAft>
                          <a:spcPts val="0"/>
                        </a:spcAft>
                      </a:pPr>
                      <a:r>
                        <a:rPr lang="es-ES" sz="1050">
                          <a:solidFill>
                            <a:srgbClr val="000000"/>
                          </a:solidFill>
                          <a:latin typeface="Arial"/>
                          <a:ea typeface="Times New Roman"/>
                        </a:rPr>
                        <a:t>78.209.002,33</a:t>
                      </a:r>
                      <a:endParaRPr lang="en-US" sz="110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S" sz="1050">
                          <a:solidFill>
                            <a:srgbClr val="000000"/>
                          </a:solidFill>
                          <a:latin typeface="Arial"/>
                          <a:ea typeface="Times New Roman"/>
                        </a:rPr>
                        <a:t>*360</a:t>
                      </a:r>
                      <a:endParaRPr lang="en-US" sz="110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50">
                          <a:solidFill>
                            <a:srgbClr val="000000"/>
                          </a:solidFill>
                          <a:latin typeface="Arial"/>
                          <a:ea typeface="Times New Roman"/>
                        </a:rPr>
                        <a:t>=</a:t>
                      </a:r>
                      <a:endParaRPr lang="en-US" sz="1100">
                        <a:latin typeface="Times New Roman"/>
                        <a:ea typeface="Times New Roman"/>
                      </a:endParaRPr>
                    </a:p>
                  </a:txBody>
                  <a:tcPr marL="44450" marR="44450" marT="0" marB="0" anchor="b">
                    <a:lnL>
                      <a:noFill/>
                    </a:lnL>
                    <a:lnR>
                      <a:noFill/>
                    </a:lnR>
                    <a:lnT>
                      <a:noFill/>
                    </a:lnT>
                    <a:lnB>
                      <a:noFill/>
                    </a:lnB>
                  </a:tcPr>
                </a:tc>
                <a:tc>
                  <a:txBody>
                    <a:bodyPr/>
                    <a:lstStyle/>
                    <a:p>
                      <a:pPr marL="0" marR="0" algn="r">
                        <a:spcBef>
                          <a:spcPts val="0"/>
                        </a:spcBef>
                        <a:spcAft>
                          <a:spcPts val="0"/>
                        </a:spcAft>
                      </a:pPr>
                      <a:r>
                        <a:rPr lang="es-ES" sz="1050">
                          <a:solidFill>
                            <a:srgbClr val="000000"/>
                          </a:solidFill>
                          <a:latin typeface="Arial"/>
                          <a:ea typeface="Times New Roman"/>
                        </a:rPr>
                        <a:t>124,07</a:t>
                      </a:r>
                      <a:endParaRPr lang="en-US" sz="110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marL="0" marR="0" algn="l">
                        <a:spcBef>
                          <a:spcPts val="0"/>
                        </a:spcBef>
                        <a:spcAft>
                          <a:spcPts val="0"/>
                        </a:spcAft>
                      </a:pPr>
                      <a:r>
                        <a:rPr lang="es-ES" sz="1050">
                          <a:solidFill>
                            <a:srgbClr val="000000"/>
                          </a:solidFill>
                          <a:latin typeface="Arial"/>
                          <a:ea typeface="Times New Roman"/>
                        </a:rPr>
                        <a:t> </a:t>
                      </a:r>
                      <a:endParaRPr lang="en-US" sz="11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n-US" sz="1100">
                        <a:latin typeface="Times New Roman"/>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05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ctr">
                        <a:spcBef>
                          <a:spcPts val="0"/>
                        </a:spcBef>
                        <a:spcAft>
                          <a:spcPts val="0"/>
                        </a:spcAft>
                      </a:pPr>
                      <a:r>
                        <a:rPr lang="es-ES" sz="1050">
                          <a:latin typeface="Arial"/>
                          <a:ea typeface="Times New Roman"/>
                        </a:rPr>
                        <a:t>226.934.485,71</a:t>
                      </a:r>
                      <a:endParaRPr lang="en-US" sz="11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endParaRPr lang="es-ES" sz="1050">
                        <a:solidFill>
                          <a:srgbClr val="000000"/>
                        </a:solidFill>
                        <a:latin typeface="Arial"/>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s-ES" sz="105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050">
                        <a:solidFill>
                          <a:srgbClr val="000000"/>
                        </a:solidFill>
                        <a:latin typeface="Arial"/>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200025">
                <a:tc>
                  <a:txBody>
                    <a:bodyPr/>
                    <a:lstStyle/>
                    <a:p>
                      <a:pPr marL="0" marR="0" algn="l">
                        <a:spcBef>
                          <a:spcPts val="0"/>
                        </a:spcBef>
                        <a:spcAft>
                          <a:spcPts val="0"/>
                        </a:spcAft>
                      </a:pPr>
                      <a:r>
                        <a:rPr lang="es-ES" sz="1050">
                          <a:solidFill>
                            <a:srgbClr val="000000"/>
                          </a:solidFill>
                          <a:latin typeface="Arial"/>
                          <a:ea typeface="Times New Roman"/>
                        </a:rPr>
                        <a:t> </a:t>
                      </a:r>
                      <a:endParaRPr lang="en-US" sz="11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marL="0" marR="0" algn="l">
                        <a:spcBef>
                          <a:spcPts val="0"/>
                        </a:spcBef>
                        <a:spcAft>
                          <a:spcPts val="0"/>
                        </a:spcAft>
                      </a:pPr>
                      <a:r>
                        <a:rPr lang="es-ES" sz="1050" b="1">
                          <a:solidFill>
                            <a:srgbClr val="000000"/>
                          </a:solidFill>
                          <a:latin typeface="Arial"/>
                          <a:ea typeface="Times New Roman"/>
                        </a:rPr>
                        <a:t>31 de Julio del año 2006</a:t>
                      </a:r>
                      <a:endParaRPr lang="en-US" sz="1100">
                        <a:latin typeface="Times New Roman"/>
                        <a:ea typeface="Times New Roman"/>
                      </a:endParaRPr>
                    </a:p>
                  </a:txBody>
                  <a:tcPr marL="44450" marR="4445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endParaRPr lang="es-ES" sz="105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ctr">
                        <a:spcBef>
                          <a:spcPts val="0"/>
                        </a:spcBef>
                        <a:spcAft>
                          <a:spcPts val="0"/>
                        </a:spcAft>
                      </a:pPr>
                      <a:endParaRPr lang="es-ES" sz="105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050">
                        <a:solidFill>
                          <a:srgbClr val="000000"/>
                        </a:solidFill>
                        <a:latin typeface="Arial"/>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marL="0" marR="0" algn="l">
                        <a:spcBef>
                          <a:spcPts val="0"/>
                        </a:spcBef>
                        <a:spcAft>
                          <a:spcPts val="0"/>
                        </a:spcAft>
                      </a:pPr>
                      <a:r>
                        <a:rPr lang="es-ES" sz="1050">
                          <a:solidFill>
                            <a:srgbClr val="000000"/>
                          </a:solidFill>
                          <a:latin typeface="Arial"/>
                          <a:ea typeface="Times New Roman"/>
                        </a:rPr>
                        <a:t> </a:t>
                      </a:r>
                      <a:endParaRPr lang="en-US" sz="11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l">
                        <a:spcBef>
                          <a:spcPts val="0"/>
                        </a:spcBef>
                        <a:spcAft>
                          <a:spcPts val="0"/>
                        </a:spcAft>
                      </a:pPr>
                      <a:endParaRPr lang="en-US" sz="1100">
                        <a:latin typeface="Times New Roman"/>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05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ctr">
                        <a:spcBef>
                          <a:spcPts val="0"/>
                        </a:spcBef>
                        <a:spcAft>
                          <a:spcPts val="0"/>
                        </a:spcAft>
                      </a:pPr>
                      <a:endParaRPr lang="es-ES" sz="105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05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ctr">
                        <a:spcBef>
                          <a:spcPts val="0"/>
                        </a:spcBef>
                        <a:spcAft>
                          <a:spcPts val="0"/>
                        </a:spcAft>
                      </a:pPr>
                      <a:endParaRPr lang="es-ES" sz="105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l">
                        <a:spcBef>
                          <a:spcPts val="0"/>
                        </a:spcBef>
                        <a:spcAft>
                          <a:spcPts val="0"/>
                        </a:spcAft>
                      </a:pPr>
                      <a:endParaRPr lang="es-ES" sz="1050">
                        <a:solidFill>
                          <a:srgbClr val="000000"/>
                        </a:solidFill>
                        <a:latin typeface="Arial"/>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200025">
                <a:tc>
                  <a:txBody>
                    <a:bodyPr/>
                    <a:lstStyle/>
                    <a:p>
                      <a:pPr marL="0" marR="0" algn="l">
                        <a:spcBef>
                          <a:spcPts val="0"/>
                        </a:spcBef>
                        <a:spcAft>
                          <a:spcPts val="0"/>
                        </a:spcAft>
                      </a:pPr>
                      <a:r>
                        <a:rPr lang="es-ES" sz="1050">
                          <a:solidFill>
                            <a:srgbClr val="000000"/>
                          </a:solidFill>
                          <a:latin typeface="Arial"/>
                          <a:ea typeface="Times New Roman"/>
                        </a:rPr>
                        <a:t> </a:t>
                      </a:r>
                      <a:endParaRPr lang="en-US" sz="11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s-ES" sz="1050" b="1">
                          <a:solidFill>
                            <a:srgbClr val="000000"/>
                          </a:solidFill>
                          <a:latin typeface="Arial"/>
                          <a:ea typeface="Times New Roman"/>
                        </a:rPr>
                        <a:t>PPC </a:t>
                      </a:r>
                      <a:endParaRPr lang="en-US" sz="1100">
                        <a:latin typeface="Times New Roman"/>
                        <a:ea typeface="Times New Roman"/>
                      </a:endParaRPr>
                    </a:p>
                  </a:txBody>
                  <a:tcPr marL="44450" marR="44450" marT="0" marB="0" anchor="b">
                    <a:lnL>
                      <a:noFill/>
                    </a:lnL>
                    <a:lnR>
                      <a:noFill/>
                    </a:lnR>
                    <a:lnT>
                      <a:noFill/>
                    </a:lnT>
                    <a:lnB>
                      <a:noFill/>
                    </a:lnB>
                  </a:tcPr>
                </a:tc>
                <a:tc>
                  <a:txBody>
                    <a:bodyPr/>
                    <a:lstStyle/>
                    <a:p>
                      <a:pPr marL="0" marR="0" algn="r">
                        <a:spcBef>
                          <a:spcPts val="0"/>
                        </a:spcBef>
                        <a:spcAft>
                          <a:spcPts val="0"/>
                        </a:spcAft>
                      </a:pPr>
                      <a:r>
                        <a:rPr lang="es-ES" sz="1050">
                          <a:solidFill>
                            <a:srgbClr val="000000"/>
                          </a:solidFill>
                          <a:latin typeface="Arial"/>
                          <a:ea typeface="Times New Roman"/>
                        </a:rPr>
                        <a:t>=</a:t>
                      </a:r>
                      <a:endParaRPr lang="en-US" sz="1100">
                        <a:latin typeface="Times New Roman"/>
                        <a:ea typeface="Times New Roman"/>
                      </a:endParaRPr>
                    </a:p>
                  </a:txBody>
                  <a:tcPr marL="44450" marR="44450" marT="0" marB="0" anchor="b">
                    <a:lnL>
                      <a:noFill/>
                    </a:lnL>
                    <a:lnR>
                      <a:noFill/>
                    </a:lnR>
                    <a:lnT>
                      <a:noFill/>
                    </a:lnT>
                    <a:lnB>
                      <a:noFill/>
                    </a:lnB>
                  </a:tcPr>
                </a:tc>
                <a:tc>
                  <a:txBody>
                    <a:bodyPr/>
                    <a:lstStyle/>
                    <a:p>
                      <a:pPr marL="0" marR="0" algn="ctr">
                        <a:spcBef>
                          <a:spcPts val="0"/>
                        </a:spcBef>
                        <a:spcAft>
                          <a:spcPts val="0"/>
                        </a:spcAft>
                      </a:pPr>
                      <a:r>
                        <a:rPr lang="es-ES" sz="1050">
                          <a:solidFill>
                            <a:srgbClr val="000000"/>
                          </a:solidFill>
                          <a:latin typeface="Arial"/>
                          <a:ea typeface="Times New Roman"/>
                        </a:rPr>
                        <a:t>92.651.060,52</a:t>
                      </a:r>
                      <a:endParaRPr lang="en-US" sz="110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s-ES" sz="1050">
                          <a:solidFill>
                            <a:srgbClr val="000000"/>
                          </a:solidFill>
                          <a:latin typeface="Arial"/>
                          <a:ea typeface="Times New Roman"/>
                        </a:rPr>
                        <a:t>*360</a:t>
                      </a:r>
                      <a:endParaRPr lang="en-US" sz="110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50">
                          <a:solidFill>
                            <a:srgbClr val="000000"/>
                          </a:solidFill>
                          <a:latin typeface="Arial"/>
                          <a:ea typeface="Times New Roman"/>
                        </a:rPr>
                        <a:t>=</a:t>
                      </a:r>
                      <a:endParaRPr lang="en-US" sz="1100">
                        <a:latin typeface="Times New Roman"/>
                        <a:ea typeface="Times New Roman"/>
                      </a:endParaRPr>
                    </a:p>
                  </a:txBody>
                  <a:tcPr marL="44450" marR="44450" marT="0" marB="0" anchor="b">
                    <a:lnL>
                      <a:noFill/>
                    </a:lnL>
                    <a:lnR>
                      <a:noFill/>
                    </a:lnR>
                    <a:lnT>
                      <a:noFill/>
                    </a:lnT>
                    <a:lnB>
                      <a:noFill/>
                    </a:lnB>
                  </a:tcPr>
                </a:tc>
                <a:tc>
                  <a:txBody>
                    <a:bodyPr/>
                    <a:lstStyle/>
                    <a:p>
                      <a:pPr marL="0" marR="0" algn="r">
                        <a:spcBef>
                          <a:spcPts val="0"/>
                        </a:spcBef>
                        <a:spcAft>
                          <a:spcPts val="0"/>
                        </a:spcAft>
                      </a:pPr>
                      <a:r>
                        <a:rPr lang="es-ES" sz="1050" dirty="0">
                          <a:solidFill>
                            <a:srgbClr val="000000"/>
                          </a:solidFill>
                          <a:latin typeface="Arial"/>
                          <a:ea typeface="Times New Roman"/>
                        </a:rPr>
                        <a:t>256,94</a:t>
                      </a:r>
                      <a:endParaRPr lang="en-US" sz="1100" dirty="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90500">
                <a:tc>
                  <a:txBody>
                    <a:bodyPr/>
                    <a:lstStyle/>
                    <a:p>
                      <a:pPr marL="0" marR="0" algn="l">
                        <a:spcBef>
                          <a:spcPts val="0"/>
                        </a:spcBef>
                        <a:spcAft>
                          <a:spcPts val="0"/>
                        </a:spcAft>
                      </a:pPr>
                      <a:r>
                        <a:rPr lang="es-ES" sz="1050">
                          <a:solidFill>
                            <a:srgbClr val="000000"/>
                          </a:solidFill>
                          <a:latin typeface="Arial"/>
                          <a:ea typeface="Times New Roman"/>
                        </a:rPr>
                        <a:t> </a:t>
                      </a:r>
                      <a:endParaRPr lang="en-US" sz="11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 sz="1050">
                        <a:solidFill>
                          <a:srgbClr val="000000"/>
                        </a:solidFill>
                        <a:latin typeface="Arial"/>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 sz="1050">
                        <a:solidFill>
                          <a:srgbClr val="000000"/>
                        </a:solidFill>
                        <a:latin typeface="Arial"/>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050">
                          <a:latin typeface="Arial"/>
                          <a:ea typeface="Times New Roman"/>
                        </a:rPr>
                        <a:t>129.813.909,83</a:t>
                      </a:r>
                      <a:endParaRPr lang="en-US" sz="11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s-ES" sz="1050">
                        <a:solidFill>
                          <a:srgbClr val="000000"/>
                        </a:solidFill>
                        <a:latin typeface="Arial"/>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s-ES" sz="1050">
                        <a:solidFill>
                          <a:srgbClr val="000000"/>
                        </a:solidFill>
                        <a:latin typeface="Arial"/>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s-ES" sz="1050" dirty="0">
                        <a:solidFill>
                          <a:srgbClr val="000000"/>
                        </a:solidFill>
                        <a:latin typeface="Arial"/>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15" name="14 Llamada rectangular redondeada"/>
          <p:cNvSpPr/>
          <p:nvPr/>
        </p:nvSpPr>
        <p:spPr>
          <a:xfrm>
            <a:off x="4929188" y="4000500"/>
            <a:ext cx="3143250" cy="2214563"/>
          </a:xfrm>
          <a:prstGeom prst="wedgeRoundRectCallout">
            <a:avLst>
              <a:gd name="adj1" fmla="val -61250"/>
              <a:gd name="adj2" fmla="val 7149"/>
              <a:gd name="adj3" fmla="val 16667"/>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199683" name="Rectangle 3"/>
          <p:cNvSpPr>
            <a:spLocks noChangeArrowheads="1"/>
          </p:cNvSpPr>
          <p:nvPr/>
        </p:nvSpPr>
        <p:spPr bwMode="auto">
          <a:xfrm>
            <a:off x="4929188" y="4132263"/>
            <a:ext cx="3071812" cy="2033587"/>
          </a:xfrm>
          <a:prstGeom prst="rect">
            <a:avLst/>
          </a:prstGeom>
          <a:noFill/>
          <a:ln w="9525" cap="flat" cmpd="sng">
            <a:noFill/>
            <a:prstDash val="solid"/>
            <a:miter lim="800000"/>
            <a:headEnd/>
            <a:tailEnd/>
          </a:ln>
          <a:effectLst/>
        </p:spPr>
        <p:txBody>
          <a:bodyPr lIns="90000" tIns="46800" rIns="90000" bIns="46800" anchor="ctr">
            <a:spAutoFit/>
          </a:bodyPr>
          <a:lstStyle/>
          <a:p>
            <a:pPr algn="just">
              <a:defRPr/>
            </a:pPr>
            <a:r>
              <a:rPr lang="es-ES" sz="1050" b="0" dirty="0">
                <a:latin typeface="Arial" pitchFamily="34" charset="0"/>
                <a:ea typeface="Times New Roman" pitchFamily="18" charset="0"/>
                <a:cs typeface="Arial" pitchFamily="34" charset="0"/>
              </a:rPr>
              <a:t>Los días promedios de cobro para el 31 de Julio del año 2005 fueron 124  días y para el 31 de Julio del año 2006 fueron 257 días lo que indica que la corporación no recaudo rápidamente los valores por la venta de  energía eléctrica en la ciudad de  Guayaquil lo que nos lleva a la conclusión que las áreas respectivas como son los departamentos de cobranzas, recaudación, legal, comercial no realizan los  procedimientos adecuados para el pronto recaudo de dichos valores lo que resulta negativo para la liquidez de la corporación.</a:t>
            </a:r>
            <a:endParaRPr lang="es-ES" sz="1050" b="0" dirty="0">
              <a:latin typeface="Arial" pitchFamily="34" charset="0"/>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16" y="0"/>
            <a:ext cx="4910150" cy="714356"/>
          </a:xfrm>
        </p:spPr>
        <p:txBody>
          <a:bodyPr/>
          <a:lstStyle/>
          <a:p>
            <a:pPr eaLnBrk="1" fontAlgn="auto" hangingPunct="1">
              <a:spcAft>
                <a:spcPts val="0"/>
              </a:spcAft>
              <a:defRPr/>
            </a:pPr>
            <a:r>
              <a:rPr lang="en-US" dirty="0" err="1" smtClean="0"/>
              <a:t>materialidad</a:t>
            </a:r>
            <a:endParaRPr lang="en-US" dirty="0"/>
          </a:p>
        </p:txBody>
      </p:sp>
      <p:sp>
        <p:nvSpPr>
          <p:cNvPr id="37891" name="2 Marcador de contenido"/>
          <p:cNvSpPr>
            <a:spLocks noGrp="1"/>
          </p:cNvSpPr>
          <p:nvPr>
            <p:ph idx="1"/>
          </p:nvPr>
        </p:nvSpPr>
        <p:spPr>
          <a:xfrm>
            <a:off x="214313" y="3000375"/>
            <a:ext cx="7596187" cy="1000125"/>
          </a:xfrm>
        </p:spPr>
        <p:txBody>
          <a:bodyPr/>
          <a:lstStyle/>
          <a:p>
            <a:pPr lvl="2" algn="ctr" eaLnBrk="1">
              <a:buFont typeface="Wingdings" pitchFamily="2" charset="2"/>
              <a:buNone/>
            </a:pPr>
            <a:r>
              <a:rPr lang="es-EC" sz="1800" b="1" smtClean="0"/>
              <a:t>Determinación de la Materialidad de los Estados Financieros</a:t>
            </a:r>
            <a:endParaRPr lang="en-US" sz="1600" b="1" u="sng" smtClean="0"/>
          </a:p>
          <a:p>
            <a:pPr algn="just" eaLnBrk="1" hangingPunct="1"/>
            <a:r>
              <a:rPr lang="es-ES" sz="1400" smtClean="0"/>
              <a:t>Por la inestabilidad económica y financiera de la corporación se considera dentro del rango de alto riesgo por lo hemos decidido aplicar un porcentaje de 0.5% para el cálculo de la materialidad global y un recorte o “haircut del 50% para evaluar la materialidad planificada.</a:t>
            </a:r>
            <a:endParaRPr lang="en-US" sz="1400" smtClean="0"/>
          </a:p>
          <a:p>
            <a:pPr eaLnBrk="1" hangingPunct="1"/>
            <a:endParaRPr lang="en-US" sz="3200" smtClean="0"/>
          </a:p>
          <a:p>
            <a:pPr eaLnBrk="1" hangingPunct="1"/>
            <a:endParaRPr lang="en-US" sz="2800" smtClean="0"/>
          </a:p>
        </p:txBody>
      </p:sp>
      <p:sp>
        <p:nvSpPr>
          <p:cNvPr id="6" name="5 Llamada rectangular redondeada"/>
          <p:cNvSpPr/>
          <p:nvPr/>
        </p:nvSpPr>
        <p:spPr>
          <a:xfrm>
            <a:off x="4500563" y="357188"/>
            <a:ext cx="3500437" cy="1285875"/>
          </a:xfrm>
          <a:prstGeom prst="wedgeRoundRectCallout">
            <a:avLst>
              <a:gd name="adj1" fmla="val -74166"/>
              <a:gd name="adj2" fmla="val -45153"/>
              <a:gd name="adj3" fmla="val 16667"/>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37893" name="Rectangle 1"/>
          <p:cNvSpPr>
            <a:spLocks noChangeArrowheads="1"/>
          </p:cNvSpPr>
          <p:nvPr/>
        </p:nvSpPr>
        <p:spPr bwMode="auto">
          <a:xfrm>
            <a:off x="4500563" y="561975"/>
            <a:ext cx="3429000" cy="1019175"/>
          </a:xfrm>
          <a:prstGeom prst="rect">
            <a:avLst/>
          </a:prstGeom>
          <a:noFill/>
          <a:ln w="9525">
            <a:noFill/>
            <a:miter lim="800000"/>
            <a:headEnd/>
            <a:tailEnd/>
          </a:ln>
        </p:spPr>
        <p:txBody>
          <a:bodyPr lIns="90000" tIns="46800" rIns="90000" bIns="46800" anchor="ctr">
            <a:spAutoFit/>
          </a:bodyPr>
          <a:lstStyle/>
          <a:p>
            <a:pPr algn="just"/>
            <a:r>
              <a:rPr lang="es-ES" b="0">
                <a:cs typeface="Times New Roman" pitchFamily="18" charset="0"/>
              </a:rPr>
              <a:t>Las omisiones o inexactitudes de elementos son materiales si pueden, individualmente o en su conjunto, influir en las decisiones económicas que los usuarios toman a partir de los estados financieros.</a:t>
            </a:r>
            <a:endParaRPr lang="es-ES" sz="1800" b="0">
              <a:cs typeface="Times New Roman" pitchFamily="18" charset="0"/>
            </a:endParaRPr>
          </a:p>
        </p:txBody>
      </p:sp>
      <p:sp>
        <p:nvSpPr>
          <p:cNvPr id="9" name="8 Flecha abajo"/>
          <p:cNvSpPr/>
          <p:nvPr/>
        </p:nvSpPr>
        <p:spPr>
          <a:xfrm>
            <a:off x="1285875" y="714375"/>
            <a:ext cx="857250" cy="714375"/>
          </a:xfrm>
          <a:prstGeom prst="down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10" name="9 Rectángulo redondeado"/>
          <p:cNvSpPr/>
          <p:nvPr/>
        </p:nvSpPr>
        <p:spPr>
          <a:xfrm>
            <a:off x="428625" y="1500188"/>
            <a:ext cx="2714625" cy="1214437"/>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37896" name="Rectangle 2"/>
          <p:cNvSpPr>
            <a:spLocks noChangeArrowheads="1"/>
          </p:cNvSpPr>
          <p:nvPr/>
        </p:nvSpPr>
        <p:spPr bwMode="auto">
          <a:xfrm>
            <a:off x="500063" y="1479550"/>
            <a:ext cx="2571750" cy="1327150"/>
          </a:xfrm>
          <a:prstGeom prst="rect">
            <a:avLst/>
          </a:prstGeom>
          <a:noFill/>
          <a:ln w="9525">
            <a:noFill/>
            <a:miter lim="800000"/>
            <a:headEnd/>
            <a:tailEnd/>
          </a:ln>
        </p:spPr>
        <p:txBody>
          <a:bodyPr lIns="90000" tIns="46800" rIns="90000" bIns="46800" anchor="ctr">
            <a:spAutoFit/>
          </a:bodyPr>
          <a:lstStyle/>
          <a:p>
            <a:pPr algn="just">
              <a:tabLst>
                <a:tab pos="457200" algn="l"/>
              </a:tabLst>
            </a:pPr>
            <a:r>
              <a:rPr lang="es-EC" sz="1000" b="0">
                <a:cs typeface="Times New Roman" pitchFamily="18" charset="0"/>
              </a:rPr>
              <a:t>De acuerdo con las normas existen dos niveles de materialidad:</a:t>
            </a:r>
          </a:p>
          <a:p>
            <a:pPr algn="just">
              <a:tabLst>
                <a:tab pos="457200" algn="l"/>
              </a:tabLst>
            </a:pPr>
            <a:endParaRPr lang="en-US" sz="1000" b="0">
              <a:cs typeface="Times New Roman" pitchFamily="18" charset="0"/>
            </a:endParaRPr>
          </a:p>
          <a:p>
            <a:pPr>
              <a:tabLst>
                <a:tab pos="457200" algn="l"/>
              </a:tabLst>
            </a:pPr>
            <a:r>
              <a:rPr lang="es-EC" sz="1000">
                <a:cs typeface="Times New Roman" pitchFamily="18" charset="0"/>
              </a:rPr>
              <a:t>Global ;</a:t>
            </a:r>
            <a:r>
              <a:rPr lang="es-EC" sz="1000" b="0">
                <a:cs typeface="Times New Roman" pitchFamily="18" charset="0"/>
              </a:rPr>
              <a:t> Aplicación de un factor (1.5 ó 2)</a:t>
            </a:r>
            <a:endParaRPr lang="en-US" sz="1000" b="0">
              <a:cs typeface="Times New Roman" pitchFamily="18" charset="0"/>
            </a:endParaRPr>
          </a:p>
          <a:p>
            <a:pPr algn="just" eaLnBrk="0" hangingPunct="0">
              <a:tabLst>
                <a:tab pos="457200" algn="l"/>
              </a:tabLst>
            </a:pPr>
            <a:r>
              <a:rPr lang="es-EC" sz="1000">
                <a:cs typeface="Times New Roman" pitchFamily="18" charset="0"/>
              </a:rPr>
              <a:t>Planificación;</a:t>
            </a:r>
            <a:r>
              <a:rPr lang="es-EC" sz="1000" b="0">
                <a:cs typeface="Times New Roman" pitchFamily="18" charset="0"/>
              </a:rPr>
              <a:t> Aplicación de un porcentaje de recorte o “haircut” (25% ó 50%).</a:t>
            </a:r>
            <a:endParaRPr lang="en-US" sz="1000" b="0">
              <a:cs typeface="Times New Roman" pitchFamily="18" charset="0"/>
            </a:endParaRPr>
          </a:p>
          <a:p>
            <a:pPr algn="just" eaLnBrk="0" hangingPunct="0">
              <a:buFontTx/>
              <a:buChar char="•"/>
              <a:tabLst>
                <a:tab pos="457200" algn="l"/>
              </a:tabLst>
            </a:pPr>
            <a:endParaRPr lang="es-EC" sz="1000" b="0">
              <a:cs typeface="Times New Roman" pitchFamily="18" charset="0"/>
            </a:endParaRPr>
          </a:p>
        </p:txBody>
      </p:sp>
      <p:graphicFrame>
        <p:nvGraphicFramePr>
          <p:cNvPr id="12" name="11 Tabla"/>
          <p:cNvGraphicFramePr>
            <a:graphicFrameLocks noGrp="1"/>
          </p:cNvGraphicFramePr>
          <p:nvPr/>
        </p:nvGraphicFramePr>
        <p:xfrm>
          <a:off x="2139950" y="4422775"/>
          <a:ext cx="4003675" cy="1006475"/>
        </p:xfrm>
        <a:graphic>
          <a:graphicData uri="http://schemas.openxmlformats.org/drawingml/2006/table">
            <a:tbl>
              <a:tblPr/>
              <a:tblGrid>
                <a:gridCol w="1417320"/>
                <a:gridCol w="1146175"/>
                <a:gridCol w="1440815"/>
              </a:tblGrid>
              <a:tr h="179070">
                <a:tc>
                  <a:txBody>
                    <a:bodyPr/>
                    <a:lstStyle/>
                    <a:p>
                      <a:pPr marL="0" marR="0" algn="ctr">
                        <a:spcBef>
                          <a:spcPts val="0"/>
                        </a:spcBef>
                        <a:spcAft>
                          <a:spcPts val="0"/>
                        </a:spcAft>
                      </a:pPr>
                      <a:r>
                        <a:rPr lang="es-ES" sz="1100" b="1" dirty="0">
                          <a:latin typeface="Arial"/>
                          <a:ea typeface="Times New Roman"/>
                        </a:rPr>
                        <a:t> Total de Ingresos</a:t>
                      </a:r>
                      <a:endParaRPr lang="en-US"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b="1">
                          <a:latin typeface="Arial"/>
                          <a:ea typeface="Times New Roman"/>
                        </a:rPr>
                        <a:t>Materialidad Global                      0.5%</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b="1">
                          <a:latin typeface="Arial"/>
                          <a:ea typeface="Times New Roman"/>
                        </a:rPr>
                        <a:t>Materialidad Planificada                50%</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75">
                <a:tc>
                  <a:txBody>
                    <a:bodyPr/>
                    <a:lstStyle/>
                    <a:p>
                      <a:pPr marL="0" marR="0">
                        <a:spcBef>
                          <a:spcPts val="0"/>
                        </a:spcBef>
                        <a:spcAft>
                          <a:spcPts val="0"/>
                        </a:spcAft>
                      </a:pPr>
                      <a:r>
                        <a:rPr lang="es-ES" sz="1100">
                          <a:latin typeface="Arial"/>
                          <a:ea typeface="Times New Roman"/>
                        </a:rPr>
                        <a:t> </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s-ES" sz="1100">
                          <a:latin typeface="Arial"/>
                          <a:ea typeface="Times New Roman"/>
                        </a:rPr>
                        <a:t> </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s-ES" sz="1100">
                          <a:latin typeface="Arial"/>
                          <a:ea typeface="Times New Roman"/>
                        </a:rPr>
                        <a:t> </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3975">
                <a:tc>
                  <a:txBody>
                    <a:bodyPr/>
                    <a:lstStyle/>
                    <a:p>
                      <a:pPr marL="0" marR="0" algn="r">
                        <a:spcBef>
                          <a:spcPts val="0"/>
                        </a:spcBef>
                        <a:spcAft>
                          <a:spcPts val="0"/>
                        </a:spcAft>
                      </a:pPr>
                      <a:r>
                        <a:rPr lang="es-ES" sz="1100" dirty="0">
                          <a:latin typeface="Arial"/>
                          <a:ea typeface="Times New Roman"/>
                        </a:rPr>
                        <a:t>170.517.599,20</a:t>
                      </a:r>
                      <a:endParaRPr lang="en-US"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 sz="1100">
                          <a:latin typeface="Arial"/>
                          <a:ea typeface="Times New Roman"/>
                        </a:rPr>
                        <a:t>852.588,00</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 sz="1100">
                          <a:latin typeface="Arial"/>
                          <a:ea typeface="Times New Roman"/>
                        </a:rPr>
                        <a:t>426.294,00</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7150">
                <a:tc>
                  <a:txBody>
                    <a:bodyPr/>
                    <a:lstStyle/>
                    <a:p>
                      <a:pPr marL="0" marR="0">
                        <a:spcBef>
                          <a:spcPts val="0"/>
                        </a:spcBef>
                        <a:spcAft>
                          <a:spcPts val="0"/>
                        </a:spcAft>
                      </a:pPr>
                      <a:r>
                        <a:rPr lang="es-ES" sz="1100" dirty="0">
                          <a:latin typeface="Arial"/>
                          <a:ea typeface="Times New Roman"/>
                        </a:rPr>
                        <a:t> </a:t>
                      </a:r>
                      <a:endParaRPr lang="en-US"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a:latin typeface="Arial"/>
                          <a:ea typeface="Times New Roman"/>
                        </a:rPr>
                        <a:t> </a:t>
                      </a:r>
                      <a:endParaRPr lang="en-U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dirty="0">
                          <a:latin typeface="Arial"/>
                          <a:ea typeface="Times New Roman"/>
                        </a:rPr>
                        <a:t> </a:t>
                      </a:r>
                      <a:endParaRPr lang="en-US"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37917" name="Rectangle 3"/>
          <p:cNvSpPr>
            <a:spLocks noChangeArrowheads="1"/>
          </p:cNvSpPr>
          <p:nvPr/>
        </p:nvSpPr>
        <p:spPr bwMode="auto">
          <a:xfrm>
            <a:off x="3000375" y="5491163"/>
            <a:ext cx="3357563" cy="509587"/>
          </a:xfrm>
          <a:prstGeom prst="rect">
            <a:avLst/>
          </a:prstGeom>
          <a:noFill/>
          <a:ln w="9525">
            <a:noFill/>
            <a:miter lim="800000"/>
            <a:headEnd/>
            <a:tailEnd/>
          </a:ln>
        </p:spPr>
        <p:txBody>
          <a:bodyPr lIns="90000" tIns="46800" rIns="90000" bIns="46800" anchor="ctr">
            <a:spAutoFit/>
          </a:bodyPr>
          <a:lstStyle/>
          <a:p>
            <a:r>
              <a:rPr lang="es-ES" sz="900">
                <a:solidFill>
                  <a:srgbClr val="808080"/>
                </a:solidFill>
                <a:cs typeface="Times New Roman" pitchFamily="18" charset="0"/>
              </a:rPr>
              <a:t>Determinación de la Materialidad</a:t>
            </a:r>
            <a:endParaRPr lang="en-US" sz="900">
              <a:cs typeface="Times New Roman" pitchFamily="18" charset="0"/>
            </a:endParaRPr>
          </a:p>
          <a:p>
            <a:pPr eaLnBrk="0" hangingPunct="0"/>
            <a:endParaRPr lang="en-US" sz="1800" b="0">
              <a:cs typeface="Times New Roman" pitchFamily="18" charset="0"/>
            </a:endParaRPr>
          </a:p>
        </p:txBody>
      </p:sp>
      <p:sp>
        <p:nvSpPr>
          <p:cNvPr id="37918" name="13 Rectángulo"/>
          <p:cNvSpPr>
            <a:spLocks noChangeArrowheads="1"/>
          </p:cNvSpPr>
          <p:nvPr/>
        </p:nvSpPr>
        <p:spPr bwMode="auto">
          <a:xfrm>
            <a:off x="285750" y="5857875"/>
            <a:ext cx="7643813" cy="523875"/>
          </a:xfrm>
          <a:prstGeom prst="rect">
            <a:avLst/>
          </a:prstGeom>
          <a:noFill/>
          <a:ln w="9525">
            <a:noFill/>
            <a:miter lim="800000"/>
            <a:headEnd/>
            <a:tailEnd/>
          </a:ln>
        </p:spPr>
        <p:txBody>
          <a:bodyPr>
            <a:spAutoFit/>
          </a:bodyPr>
          <a:lstStyle/>
          <a:p>
            <a:pPr algn="just"/>
            <a:r>
              <a:rPr lang="es-ES" sz="1400"/>
              <a:t>Según lo expuesto escogeremos para el análisis los rubros que superen el valor de la materialidad planificada $426.294,00.</a:t>
            </a:r>
            <a:endParaRPr lang="en-US" sz="14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p:txBody>
          <a:bodyPr/>
          <a:lstStyle/>
          <a:p>
            <a:pPr eaLnBrk="1" hangingPunct="1"/>
            <a:endParaRPr lang="es-ES" smtClean="0"/>
          </a:p>
          <a:p>
            <a:pPr eaLnBrk="1" hangingPunct="1"/>
            <a:endParaRPr lang="es-ES" smtClean="0"/>
          </a:p>
        </p:txBody>
      </p:sp>
      <p:graphicFrame>
        <p:nvGraphicFramePr>
          <p:cNvPr id="6" name="5 Tabla"/>
          <p:cNvGraphicFramePr>
            <a:graphicFrameLocks noGrp="1"/>
          </p:cNvGraphicFramePr>
          <p:nvPr/>
        </p:nvGraphicFramePr>
        <p:xfrm>
          <a:off x="1285875" y="142875"/>
          <a:ext cx="5857875" cy="6327775"/>
        </p:xfrm>
        <a:graphic>
          <a:graphicData uri="http://schemas.openxmlformats.org/drawingml/2006/table">
            <a:tbl>
              <a:tblPr/>
              <a:tblGrid>
                <a:gridCol w="653021"/>
                <a:gridCol w="3731922"/>
                <a:gridCol w="1340310"/>
                <a:gridCol w="132663"/>
              </a:tblGrid>
              <a:tr h="154140">
                <a:tc>
                  <a:txBody>
                    <a:bodyPr/>
                    <a:lstStyle/>
                    <a:p>
                      <a:pPr marL="0" marR="0">
                        <a:spcBef>
                          <a:spcPts val="0"/>
                        </a:spcBef>
                        <a:spcAft>
                          <a:spcPts val="0"/>
                        </a:spcAft>
                      </a:pPr>
                      <a:endParaRPr lang="es-ES" sz="1000" dirty="0">
                        <a:solidFill>
                          <a:srgbClr val="000000"/>
                        </a:solidFill>
                        <a:latin typeface="Arial"/>
                        <a:ea typeface="Times New Roman"/>
                      </a:endParaRPr>
                    </a:p>
                  </a:txBody>
                  <a:tcPr marL="27467" marR="27467" marT="0" marB="0" anchor="b">
                    <a:lnL>
                      <a:noFill/>
                    </a:lnL>
                    <a:lnR>
                      <a:noFill/>
                    </a:lnR>
                    <a:lnT>
                      <a:noFill/>
                    </a:lnT>
                    <a:lnB>
                      <a:noFill/>
                    </a:lnB>
                  </a:tcPr>
                </a:tc>
                <a:tc gridSpan="3">
                  <a:txBody>
                    <a:bodyPr/>
                    <a:lstStyle/>
                    <a:p>
                      <a:pPr marL="0" marR="0">
                        <a:spcBef>
                          <a:spcPts val="0"/>
                        </a:spcBef>
                        <a:spcAft>
                          <a:spcPts val="0"/>
                        </a:spcAft>
                      </a:pPr>
                      <a:r>
                        <a:rPr lang="es-ES" sz="1000" b="1">
                          <a:solidFill>
                            <a:srgbClr val="000000"/>
                          </a:solidFill>
                          <a:latin typeface="Arial"/>
                          <a:ea typeface="Times New Roman"/>
                        </a:rPr>
                        <a:t>                  RED ELÉCTRCIA CORPORACIÓN</a:t>
                      </a:r>
                      <a:endParaRPr lang="en-US" sz="1050">
                        <a:latin typeface="Times New Roman"/>
                        <a:ea typeface="Times New Roman"/>
                      </a:endParaRPr>
                    </a:p>
                  </a:txBody>
                  <a:tcPr marL="27467" marR="27467" marT="0" marB="0" anchor="b">
                    <a:lnL>
                      <a:noFill/>
                    </a:lnL>
                    <a:lnR>
                      <a:noFill/>
                    </a:lnR>
                    <a:lnT>
                      <a:noFill/>
                    </a:lnT>
                    <a:lnB>
                      <a:noFill/>
                    </a:lnB>
                  </a:tcPr>
                </a:tc>
                <a:tc hMerge="1">
                  <a:txBody>
                    <a:bodyPr/>
                    <a:lstStyle/>
                    <a:p>
                      <a:endParaRPr lang="en-US"/>
                    </a:p>
                  </a:txBody>
                  <a:tcPr/>
                </a:tc>
                <a:tc hMerge="1">
                  <a:txBody>
                    <a:bodyPr/>
                    <a:lstStyle/>
                    <a:p>
                      <a:endParaRPr lang="en-US"/>
                    </a:p>
                  </a:txBody>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lgn="ctr">
                        <a:spcBef>
                          <a:spcPts val="0"/>
                        </a:spcBef>
                        <a:spcAft>
                          <a:spcPts val="0"/>
                        </a:spcAft>
                      </a:pPr>
                      <a:r>
                        <a:rPr lang="es-ES" sz="1000" b="1" dirty="0">
                          <a:solidFill>
                            <a:srgbClr val="000000"/>
                          </a:solidFill>
                          <a:latin typeface="Arial"/>
                          <a:ea typeface="Times New Roman"/>
                        </a:rPr>
                        <a:t>BALANCE GENERAL</a:t>
                      </a:r>
                      <a:endParaRPr lang="en-US" sz="1050" dirty="0">
                        <a:latin typeface="Times New Roman"/>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lgn="ctr">
                        <a:spcBef>
                          <a:spcPts val="0"/>
                        </a:spcBef>
                        <a:spcAft>
                          <a:spcPts val="0"/>
                        </a:spcAft>
                      </a:pPr>
                      <a:r>
                        <a:rPr lang="es-ES" sz="1000" b="1" u="sng">
                          <a:solidFill>
                            <a:srgbClr val="000000"/>
                          </a:solidFill>
                          <a:latin typeface="Arial"/>
                          <a:ea typeface="Times New Roman"/>
                        </a:rPr>
                        <a:t>ACTIVO</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b="1">
                          <a:solidFill>
                            <a:srgbClr val="000000"/>
                          </a:solidFill>
                          <a:latin typeface="Arial"/>
                          <a:ea typeface="Times New Roman"/>
                        </a:rPr>
                        <a:t>Al 31/07/06</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gridSpan="2">
                  <a:txBody>
                    <a:bodyPr/>
                    <a:lstStyle/>
                    <a:p>
                      <a:pPr marL="0" marR="0">
                        <a:spcBef>
                          <a:spcPts val="0"/>
                        </a:spcBef>
                        <a:spcAft>
                          <a:spcPts val="0"/>
                        </a:spcAft>
                      </a:pPr>
                      <a:r>
                        <a:rPr lang="es-ES" sz="1000" b="1">
                          <a:solidFill>
                            <a:srgbClr val="000000"/>
                          </a:solidFill>
                          <a:latin typeface="Arial"/>
                          <a:ea typeface="Times New Roman"/>
                        </a:rPr>
                        <a:t>Activos fijos </a:t>
                      </a:r>
                      <a:endParaRPr lang="en-US" sz="1050">
                        <a:latin typeface="Times New Roman"/>
                        <a:ea typeface="Times New Roman"/>
                      </a:endParaRPr>
                    </a:p>
                  </a:txBody>
                  <a:tcPr marL="27467" marR="27467" marT="0" marB="0" anchor="b">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s-ES" sz="1000" b="1">
                          <a:solidFill>
                            <a:srgbClr val="333399"/>
                          </a:solidFill>
                          <a:latin typeface="Arial"/>
                          <a:ea typeface="Times New Roman"/>
                        </a:rPr>
                        <a:t>45.742.467,19</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365F91"/>
                        </a:solidFill>
                        <a:latin typeface="Arial"/>
                        <a:ea typeface="Times New Roman"/>
                      </a:endParaRPr>
                    </a:p>
                  </a:txBody>
                  <a:tcPr marL="27467" marR="27467" marT="0" marB="0" anchor="b">
                    <a:lnL>
                      <a:noFill/>
                    </a:lnL>
                    <a:lnR>
                      <a:noFill/>
                    </a:lnR>
                    <a:lnT>
                      <a:noFill/>
                    </a:lnT>
                    <a:lnB>
                      <a:noFill/>
                    </a:lnB>
                  </a:tcPr>
                </a:tc>
              </a:tr>
              <a:tr h="154140">
                <a:tc gridSpan="2">
                  <a:txBody>
                    <a:bodyPr/>
                    <a:lstStyle/>
                    <a:p>
                      <a:pPr marL="0" marR="0">
                        <a:spcBef>
                          <a:spcPts val="0"/>
                        </a:spcBef>
                        <a:spcAft>
                          <a:spcPts val="0"/>
                        </a:spcAft>
                      </a:pPr>
                      <a:r>
                        <a:rPr lang="es-ES" sz="1000" b="1">
                          <a:solidFill>
                            <a:srgbClr val="000000"/>
                          </a:solidFill>
                          <a:latin typeface="Arial"/>
                          <a:ea typeface="Times New Roman"/>
                        </a:rPr>
                        <a:t>Activos a largo plazo</a:t>
                      </a:r>
                      <a:endParaRPr lang="en-US" sz="1050">
                        <a:latin typeface="Times New Roman"/>
                        <a:ea typeface="Times New Roman"/>
                      </a:endParaRPr>
                    </a:p>
                  </a:txBody>
                  <a:tcPr marL="27467" marR="27467" marT="0" marB="0" anchor="b">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s-ES" sz="1000" b="1">
                          <a:solidFill>
                            <a:srgbClr val="333399"/>
                          </a:solidFill>
                          <a:latin typeface="Arial"/>
                          <a:ea typeface="Times New Roman"/>
                        </a:rPr>
                        <a:t>5.698.804,44</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365F91"/>
                        </a:solidFill>
                        <a:latin typeface="Arial"/>
                        <a:ea typeface="Times New Roman"/>
                      </a:endParaRPr>
                    </a:p>
                  </a:txBody>
                  <a:tcPr marL="27467" marR="27467" marT="0" marB="0" anchor="b">
                    <a:lnL>
                      <a:noFill/>
                    </a:lnL>
                    <a:lnR>
                      <a:noFill/>
                    </a:lnR>
                    <a:lnT>
                      <a:noFill/>
                    </a:lnT>
                    <a:lnB>
                      <a:noFill/>
                    </a:lnB>
                  </a:tcPr>
                </a:tc>
              </a:tr>
              <a:tr h="154140">
                <a:tc gridSpan="2">
                  <a:txBody>
                    <a:bodyPr/>
                    <a:lstStyle/>
                    <a:p>
                      <a:pPr marL="0" marR="0">
                        <a:spcBef>
                          <a:spcPts val="0"/>
                        </a:spcBef>
                        <a:spcAft>
                          <a:spcPts val="0"/>
                        </a:spcAft>
                      </a:pPr>
                      <a:r>
                        <a:rPr lang="es-ES" sz="1000" b="1">
                          <a:solidFill>
                            <a:srgbClr val="000000"/>
                          </a:solidFill>
                          <a:latin typeface="Arial"/>
                          <a:ea typeface="Times New Roman"/>
                        </a:rPr>
                        <a:t>Otros activos</a:t>
                      </a:r>
                      <a:endParaRPr lang="en-US" sz="1050">
                        <a:latin typeface="Times New Roman"/>
                        <a:ea typeface="Times New Roman"/>
                      </a:endParaRPr>
                    </a:p>
                  </a:txBody>
                  <a:tcPr marL="27467" marR="27467" marT="0" marB="0" anchor="b">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s-ES" sz="1000" b="1">
                          <a:solidFill>
                            <a:srgbClr val="333399"/>
                          </a:solidFill>
                          <a:latin typeface="Arial"/>
                          <a:ea typeface="Times New Roman"/>
                        </a:rPr>
                        <a:t>1.328.791,84</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gridSpan="2">
                  <a:txBody>
                    <a:bodyPr/>
                    <a:lstStyle/>
                    <a:p>
                      <a:pPr marL="0" marR="0">
                        <a:spcBef>
                          <a:spcPts val="0"/>
                        </a:spcBef>
                        <a:spcAft>
                          <a:spcPts val="0"/>
                        </a:spcAft>
                      </a:pPr>
                      <a:r>
                        <a:rPr lang="es-ES" sz="1000" b="1">
                          <a:solidFill>
                            <a:srgbClr val="000000"/>
                          </a:solidFill>
                          <a:latin typeface="Arial"/>
                          <a:ea typeface="Times New Roman"/>
                        </a:rPr>
                        <a:t>Inventarios</a:t>
                      </a:r>
                      <a:endParaRPr lang="en-US" sz="1050">
                        <a:latin typeface="Times New Roman"/>
                        <a:ea typeface="Times New Roman"/>
                      </a:endParaRPr>
                    </a:p>
                  </a:txBody>
                  <a:tcPr marL="27467" marR="27467" marT="0" marB="0" anchor="b">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s-ES" sz="1000" b="1">
                          <a:solidFill>
                            <a:srgbClr val="333399"/>
                          </a:solidFill>
                          <a:latin typeface="Arial"/>
                          <a:ea typeface="Times New Roman"/>
                        </a:rPr>
                        <a:t>13.901.246,11</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595959"/>
                        </a:solidFill>
                        <a:latin typeface="Arial"/>
                        <a:ea typeface="Times New Roman"/>
                      </a:endParaRPr>
                    </a:p>
                  </a:txBody>
                  <a:tcPr marL="27467" marR="27467" marT="0" marB="0" anchor="b">
                    <a:lnL>
                      <a:noFill/>
                    </a:lnL>
                    <a:lnR>
                      <a:noFill/>
                    </a:lnR>
                    <a:lnT>
                      <a:noFill/>
                    </a:lnT>
                    <a:lnB>
                      <a:noFill/>
                    </a:lnB>
                  </a:tcPr>
                </a:tc>
              </a:tr>
              <a:tr h="154140">
                <a:tc gridSpan="2">
                  <a:txBody>
                    <a:bodyPr/>
                    <a:lstStyle/>
                    <a:p>
                      <a:pPr marL="0" marR="0">
                        <a:spcBef>
                          <a:spcPts val="0"/>
                        </a:spcBef>
                        <a:spcAft>
                          <a:spcPts val="0"/>
                        </a:spcAft>
                      </a:pPr>
                      <a:r>
                        <a:rPr lang="es-ES" sz="1000" b="1">
                          <a:solidFill>
                            <a:srgbClr val="000000"/>
                          </a:solidFill>
                          <a:latin typeface="Arial"/>
                          <a:ea typeface="Times New Roman"/>
                        </a:rPr>
                        <a:t>Activo Circulante:</a:t>
                      </a:r>
                      <a:endParaRPr lang="en-US" sz="1050">
                        <a:latin typeface="Times New Roman"/>
                        <a:ea typeface="Times New Roman"/>
                      </a:endParaRPr>
                    </a:p>
                  </a:txBody>
                  <a:tcPr marL="27467" marR="27467" marT="0" marB="0" anchor="b">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endParaRPr lang="es-ES" sz="1000">
                        <a:solidFill>
                          <a:srgbClr val="17365D"/>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r>
                        <a:rPr lang="es-ES" sz="1000">
                          <a:solidFill>
                            <a:srgbClr val="000000"/>
                          </a:solidFill>
                          <a:latin typeface="Arial"/>
                          <a:ea typeface="Times New Roman"/>
                        </a:rPr>
                        <a:t>Efectivo     </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b="1">
                          <a:solidFill>
                            <a:srgbClr val="333399"/>
                          </a:solidFill>
                          <a:latin typeface="Arial"/>
                          <a:ea typeface="Times New Roman"/>
                        </a:rPr>
                        <a:t>10.700.334,72</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r>
                        <a:rPr lang="es-ES" sz="1000">
                          <a:solidFill>
                            <a:srgbClr val="000000"/>
                          </a:solidFill>
                          <a:latin typeface="Arial"/>
                          <a:ea typeface="Times New Roman"/>
                        </a:rPr>
                        <a:t>Inversiones temporales</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b="1">
                          <a:solidFill>
                            <a:srgbClr val="333399"/>
                          </a:solidFill>
                          <a:latin typeface="Arial"/>
                          <a:ea typeface="Times New Roman"/>
                        </a:rPr>
                        <a:t>8.310.996,25</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r>
                        <a:rPr lang="es-ES" sz="1000">
                          <a:solidFill>
                            <a:srgbClr val="000000"/>
                          </a:solidFill>
                          <a:latin typeface="Arial"/>
                          <a:ea typeface="Times New Roman"/>
                        </a:rPr>
                        <a:t>Cuentas por cobrar</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b="1">
                          <a:solidFill>
                            <a:srgbClr val="333399"/>
                          </a:solidFill>
                          <a:latin typeface="Arial"/>
                          <a:ea typeface="Times New Roman"/>
                        </a:rPr>
                        <a:t>345.539.809,17</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r>
                        <a:rPr lang="es-ES" sz="1000">
                          <a:solidFill>
                            <a:srgbClr val="000000"/>
                          </a:solidFill>
                          <a:latin typeface="Arial"/>
                          <a:ea typeface="Times New Roman"/>
                        </a:rPr>
                        <a:t>Gastos pagados por anticipo</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b="1">
                          <a:solidFill>
                            <a:srgbClr val="333399"/>
                          </a:solidFill>
                          <a:latin typeface="Arial"/>
                          <a:ea typeface="Times New Roman"/>
                        </a:rPr>
                        <a:t>2.137.300,83</a:t>
                      </a:r>
                      <a:endParaRPr lang="en-US" sz="1050">
                        <a:latin typeface="Times New Roman"/>
                        <a:ea typeface="Times New Roman"/>
                      </a:endParaRPr>
                    </a:p>
                  </a:txBody>
                  <a:tcPr marL="27467" marR="2746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gridSpan="2">
                  <a:txBody>
                    <a:bodyPr/>
                    <a:lstStyle/>
                    <a:p>
                      <a:pPr marL="0" marR="0">
                        <a:spcBef>
                          <a:spcPts val="0"/>
                        </a:spcBef>
                        <a:spcAft>
                          <a:spcPts val="0"/>
                        </a:spcAft>
                      </a:pPr>
                      <a:r>
                        <a:rPr lang="es-ES" sz="1000" b="1">
                          <a:solidFill>
                            <a:srgbClr val="000000"/>
                          </a:solidFill>
                          <a:latin typeface="Arial"/>
                          <a:ea typeface="Times New Roman"/>
                        </a:rPr>
                        <a:t>Total Activo Circulante</a:t>
                      </a:r>
                      <a:endParaRPr lang="en-US" sz="1050">
                        <a:latin typeface="Times New Roman"/>
                        <a:ea typeface="Times New Roman"/>
                      </a:endParaRPr>
                    </a:p>
                  </a:txBody>
                  <a:tcPr marL="27467" marR="27467" marT="0" marB="0" anchor="b">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s-ES" sz="1000">
                          <a:solidFill>
                            <a:srgbClr val="000000"/>
                          </a:solidFill>
                          <a:latin typeface="Arial"/>
                          <a:ea typeface="Times New Roman"/>
                        </a:rPr>
                        <a:t>366.688.440,97</a:t>
                      </a:r>
                      <a:endParaRPr lang="en-US" sz="1050">
                        <a:latin typeface="Times New Roman"/>
                        <a:ea typeface="Times New Roman"/>
                      </a:endParaRPr>
                    </a:p>
                  </a:txBody>
                  <a:tcPr marL="27467" marR="2746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gridSpan="2">
                  <a:txBody>
                    <a:bodyPr/>
                    <a:lstStyle/>
                    <a:p>
                      <a:pPr marL="0" marR="0">
                        <a:spcBef>
                          <a:spcPts val="0"/>
                        </a:spcBef>
                        <a:spcAft>
                          <a:spcPts val="0"/>
                        </a:spcAft>
                      </a:pPr>
                      <a:r>
                        <a:rPr lang="es-ES" sz="1000" b="1">
                          <a:solidFill>
                            <a:srgbClr val="000000"/>
                          </a:solidFill>
                          <a:latin typeface="Arial"/>
                          <a:ea typeface="Times New Roman"/>
                        </a:rPr>
                        <a:t>                        Total de Activos</a:t>
                      </a:r>
                      <a:endParaRPr lang="en-US" sz="1050">
                        <a:latin typeface="Times New Roman"/>
                        <a:ea typeface="Times New Roman"/>
                      </a:endParaRPr>
                    </a:p>
                  </a:txBody>
                  <a:tcPr marL="27467" marR="27467" marT="0" marB="0" anchor="b">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r>
                        <a:rPr lang="es-ES" sz="1000">
                          <a:solidFill>
                            <a:srgbClr val="000000"/>
                          </a:solidFill>
                          <a:latin typeface="Arial"/>
                          <a:ea typeface="Times New Roman"/>
                        </a:rPr>
                        <a:t>433.359.750,55</a:t>
                      </a:r>
                      <a:endParaRPr lang="en-US" sz="1050">
                        <a:latin typeface="Times New Roman"/>
                        <a:ea typeface="Times New Roman"/>
                      </a:endParaRPr>
                    </a:p>
                  </a:txBody>
                  <a:tcPr marL="27467" marR="27467"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lgn="ctr">
                        <a:spcBef>
                          <a:spcPts val="0"/>
                        </a:spcBef>
                        <a:spcAft>
                          <a:spcPts val="0"/>
                        </a:spcAft>
                      </a:pPr>
                      <a:r>
                        <a:rPr lang="es-ES" sz="1000" b="1" u="sng">
                          <a:solidFill>
                            <a:srgbClr val="000000"/>
                          </a:solidFill>
                          <a:latin typeface="Arial"/>
                          <a:ea typeface="Times New Roman"/>
                        </a:rPr>
                        <a:t>Pasivo y Patrimonio</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gridSpan="2">
                  <a:txBody>
                    <a:bodyPr/>
                    <a:lstStyle/>
                    <a:p>
                      <a:pPr marL="0" marR="0">
                        <a:spcBef>
                          <a:spcPts val="0"/>
                        </a:spcBef>
                        <a:spcAft>
                          <a:spcPts val="0"/>
                        </a:spcAft>
                      </a:pPr>
                      <a:r>
                        <a:rPr lang="es-ES" sz="1000" b="1">
                          <a:solidFill>
                            <a:srgbClr val="000000"/>
                          </a:solidFill>
                          <a:latin typeface="Arial"/>
                          <a:ea typeface="Times New Roman"/>
                        </a:rPr>
                        <a:t>Patrimonio</a:t>
                      </a:r>
                      <a:endParaRPr lang="en-US" sz="1050">
                        <a:latin typeface="Times New Roman"/>
                        <a:ea typeface="Times New Roman"/>
                      </a:endParaRPr>
                    </a:p>
                  </a:txBody>
                  <a:tcPr marL="27467" marR="27467" marT="0" marB="0" anchor="b">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r>
                        <a:rPr lang="es-ES" sz="1000">
                          <a:solidFill>
                            <a:srgbClr val="000000"/>
                          </a:solidFill>
                          <a:latin typeface="Arial"/>
                          <a:ea typeface="Times New Roman"/>
                        </a:rPr>
                        <a:t>Patrimonio asignado, neto</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b="1">
                          <a:solidFill>
                            <a:srgbClr val="333399"/>
                          </a:solidFill>
                          <a:latin typeface="Arial"/>
                          <a:ea typeface="Times New Roman"/>
                        </a:rPr>
                        <a:t>6.303.635,40</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r>
                        <a:rPr lang="es-ES" sz="1000">
                          <a:solidFill>
                            <a:srgbClr val="000000"/>
                          </a:solidFill>
                          <a:latin typeface="Arial"/>
                          <a:ea typeface="Times New Roman"/>
                        </a:rPr>
                        <a:t>Pérdidas acumuladas</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b="1">
                          <a:solidFill>
                            <a:srgbClr val="333399"/>
                          </a:solidFill>
                          <a:latin typeface="Arial"/>
                          <a:ea typeface="Times New Roman"/>
                        </a:rPr>
                        <a:t>-126.867.432,80</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r>
                        <a:rPr lang="es-ES" sz="1000">
                          <a:solidFill>
                            <a:srgbClr val="000000"/>
                          </a:solidFill>
                          <a:latin typeface="Arial"/>
                          <a:ea typeface="Times New Roman"/>
                        </a:rPr>
                        <a:t>Pérdidas del ejercicio</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b="1">
                          <a:solidFill>
                            <a:srgbClr val="333399"/>
                          </a:solidFill>
                          <a:latin typeface="Arial"/>
                          <a:ea typeface="Times New Roman"/>
                        </a:rPr>
                        <a:t>-25.357.704,89</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r>
                        <a:rPr lang="es-ES" sz="1000">
                          <a:solidFill>
                            <a:srgbClr val="000000"/>
                          </a:solidFill>
                          <a:latin typeface="Arial"/>
                          <a:ea typeface="Times New Roman"/>
                        </a:rPr>
                        <a:t>Reserva por contingencia de activos fijos</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b="1">
                          <a:solidFill>
                            <a:srgbClr val="333399"/>
                          </a:solidFill>
                          <a:latin typeface="Arial"/>
                          <a:ea typeface="Times New Roman"/>
                        </a:rPr>
                        <a:t>13.553.506,41</a:t>
                      </a:r>
                      <a:endParaRPr lang="en-US" sz="1050">
                        <a:latin typeface="Times New Roman"/>
                        <a:ea typeface="Times New Roman"/>
                      </a:endParaRPr>
                    </a:p>
                  </a:txBody>
                  <a:tcPr marL="27467" marR="2746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61388">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rPr>
                        <a:t>-132.367.995,88</a:t>
                      </a:r>
                      <a:endParaRPr lang="en-US" sz="1050">
                        <a:latin typeface="Times New Roman"/>
                        <a:ea typeface="Times New Roman"/>
                      </a:endParaRPr>
                    </a:p>
                  </a:txBody>
                  <a:tcPr marL="27467" marR="2746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gridSpan="2">
                  <a:txBody>
                    <a:bodyPr/>
                    <a:lstStyle/>
                    <a:p>
                      <a:pPr marL="0" marR="0">
                        <a:spcBef>
                          <a:spcPts val="0"/>
                        </a:spcBef>
                        <a:spcAft>
                          <a:spcPts val="0"/>
                        </a:spcAft>
                      </a:pPr>
                      <a:r>
                        <a:rPr lang="es-ES" sz="1000" b="1" u="sng">
                          <a:solidFill>
                            <a:srgbClr val="000000"/>
                          </a:solidFill>
                          <a:latin typeface="Arial"/>
                          <a:ea typeface="Times New Roman"/>
                        </a:rPr>
                        <a:t>Pasivo a largo plazo</a:t>
                      </a:r>
                      <a:endParaRPr lang="en-US" sz="1050">
                        <a:latin typeface="Times New Roman"/>
                        <a:ea typeface="Times New Roman"/>
                      </a:endParaRPr>
                    </a:p>
                  </a:txBody>
                  <a:tcPr marL="27467" marR="27467" marT="0" marB="0" anchor="b">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r>
                        <a:rPr lang="es-ES" sz="1000">
                          <a:solidFill>
                            <a:srgbClr val="000000"/>
                          </a:solidFill>
                          <a:latin typeface="Arial"/>
                          <a:ea typeface="Times New Roman"/>
                        </a:rPr>
                        <a:t>Fondo de solidaridad FERUM </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b="1">
                          <a:solidFill>
                            <a:srgbClr val="333399"/>
                          </a:solidFill>
                          <a:latin typeface="Arial"/>
                          <a:ea typeface="Times New Roman"/>
                        </a:rPr>
                        <a:t>9.203.133,01</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r>
                        <a:rPr lang="es-ES" sz="1000">
                          <a:solidFill>
                            <a:srgbClr val="000000"/>
                          </a:solidFill>
                          <a:latin typeface="Arial"/>
                          <a:ea typeface="Times New Roman"/>
                        </a:rPr>
                        <a:t>Municipio de Guayaquil</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b="1">
                          <a:solidFill>
                            <a:srgbClr val="333399"/>
                          </a:solidFill>
                          <a:latin typeface="Arial"/>
                          <a:ea typeface="Times New Roman"/>
                        </a:rPr>
                        <a:t>6.505.670,75</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r>
                        <a:rPr lang="es-ES" sz="1000">
                          <a:solidFill>
                            <a:srgbClr val="000000"/>
                          </a:solidFill>
                          <a:latin typeface="Arial"/>
                          <a:ea typeface="Times New Roman"/>
                        </a:rPr>
                        <a:t>Fideicomiso Local</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b="1">
                          <a:solidFill>
                            <a:srgbClr val="333399"/>
                          </a:solidFill>
                          <a:latin typeface="Arial"/>
                          <a:ea typeface="Times New Roman"/>
                        </a:rPr>
                        <a:t>60.591.868,06</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r>
                        <a:rPr lang="es-ES" sz="1000">
                          <a:solidFill>
                            <a:srgbClr val="000000"/>
                          </a:solidFill>
                          <a:latin typeface="Arial"/>
                          <a:ea typeface="Times New Roman"/>
                        </a:rPr>
                        <a:t>Convenio de pago con generadoras de energía eléctrica</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b="1">
                          <a:solidFill>
                            <a:srgbClr val="333399"/>
                          </a:solidFill>
                          <a:latin typeface="Arial"/>
                          <a:ea typeface="Times New Roman"/>
                        </a:rPr>
                        <a:t>100.895.836,18</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r>
                        <a:rPr lang="es-ES" sz="1000">
                          <a:solidFill>
                            <a:srgbClr val="000000"/>
                          </a:solidFill>
                          <a:latin typeface="Arial"/>
                          <a:ea typeface="Times New Roman"/>
                        </a:rPr>
                        <a:t>Provisión para arriendo de Activo fijo</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lgn="ctr">
                        <a:spcBef>
                          <a:spcPts val="0"/>
                        </a:spcBef>
                        <a:spcAft>
                          <a:spcPts val="0"/>
                        </a:spcAft>
                      </a:pPr>
                      <a:r>
                        <a:rPr lang="es-ES" sz="1000">
                          <a:solidFill>
                            <a:srgbClr val="000000"/>
                          </a:solidFill>
                          <a:latin typeface="Arial"/>
                          <a:ea typeface="Times New Roman"/>
                        </a:rPr>
                        <a:t>-</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r>
                        <a:rPr lang="es-ES" sz="1000">
                          <a:solidFill>
                            <a:srgbClr val="000000"/>
                          </a:solidFill>
                          <a:latin typeface="Arial"/>
                          <a:ea typeface="Times New Roman"/>
                        </a:rPr>
                        <a:t>Provisiones para Jubilación patronal e Indemnizaciones</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lgn="ctr">
                        <a:spcBef>
                          <a:spcPts val="0"/>
                        </a:spcBef>
                        <a:spcAft>
                          <a:spcPts val="0"/>
                        </a:spcAft>
                      </a:pPr>
                      <a:r>
                        <a:rPr lang="es-ES" sz="1000">
                          <a:solidFill>
                            <a:srgbClr val="000000"/>
                          </a:solidFill>
                          <a:latin typeface="Arial"/>
                          <a:ea typeface="Times New Roman"/>
                        </a:rPr>
                        <a:t>-</a:t>
                      </a:r>
                      <a:endParaRPr lang="en-US" sz="1050">
                        <a:latin typeface="Times New Roman"/>
                        <a:ea typeface="Times New Roman"/>
                      </a:endParaRPr>
                    </a:p>
                  </a:txBody>
                  <a:tcPr marL="27467" marR="2746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rPr>
                        <a:t>177.196.508,00</a:t>
                      </a:r>
                      <a:endParaRPr lang="en-US" sz="1050">
                        <a:latin typeface="Times New Roman"/>
                        <a:ea typeface="Times New Roman"/>
                      </a:endParaRPr>
                    </a:p>
                  </a:txBody>
                  <a:tcPr marL="27467" marR="2746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gridSpan="2">
                  <a:txBody>
                    <a:bodyPr/>
                    <a:lstStyle/>
                    <a:p>
                      <a:pPr marL="0" marR="0">
                        <a:spcBef>
                          <a:spcPts val="0"/>
                        </a:spcBef>
                        <a:spcAft>
                          <a:spcPts val="0"/>
                        </a:spcAft>
                      </a:pPr>
                      <a:r>
                        <a:rPr lang="es-ES" sz="1000" b="1" u="sng">
                          <a:solidFill>
                            <a:srgbClr val="000000"/>
                          </a:solidFill>
                          <a:latin typeface="Arial"/>
                          <a:ea typeface="Times New Roman"/>
                        </a:rPr>
                        <a:t>OTROS Pasivos</a:t>
                      </a:r>
                      <a:endParaRPr lang="en-US" sz="1050">
                        <a:latin typeface="Times New Roman"/>
                        <a:ea typeface="Times New Roman"/>
                      </a:endParaRPr>
                    </a:p>
                  </a:txBody>
                  <a:tcPr marL="27467" marR="27467" marT="0" marB="0" anchor="b">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r>
                        <a:rPr lang="es-ES" sz="1000">
                          <a:solidFill>
                            <a:srgbClr val="000000"/>
                          </a:solidFill>
                          <a:latin typeface="Arial"/>
                          <a:ea typeface="Times New Roman"/>
                        </a:rPr>
                        <a:t>Depósitos en garantía</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b="1">
                          <a:solidFill>
                            <a:srgbClr val="365F91"/>
                          </a:solidFill>
                          <a:latin typeface="Arial"/>
                          <a:ea typeface="Times New Roman"/>
                        </a:rPr>
                        <a:t>9.719.662,17</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595959"/>
                        </a:solidFill>
                        <a:latin typeface="Arial"/>
                        <a:ea typeface="Times New Roman"/>
                      </a:endParaRPr>
                    </a:p>
                  </a:txBody>
                  <a:tcPr marL="27467" marR="27467" marT="0" marB="0" anchor="b">
                    <a:lnL>
                      <a:noFill/>
                    </a:lnL>
                    <a:lnR>
                      <a:noFill/>
                    </a:lnR>
                    <a:lnT>
                      <a:noFill/>
                    </a:lnT>
                    <a:lnB>
                      <a:noFill/>
                    </a:lnB>
                  </a:tcPr>
                </a:tc>
              </a:tr>
              <a:tr h="154140">
                <a:tc gridSpan="2">
                  <a:txBody>
                    <a:bodyPr/>
                    <a:lstStyle/>
                    <a:p>
                      <a:pPr marL="0" marR="0">
                        <a:spcBef>
                          <a:spcPts val="0"/>
                        </a:spcBef>
                        <a:spcAft>
                          <a:spcPts val="0"/>
                        </a:spcAft>
                      </a:pPr>
                      <a:r>
                        <a:rPr lang="es-ES" sz="1000" b="1" u="sng">
                          <a:solidFill>
                            <a:srgbClr val="000000"/>
                          </a:solidFill>
                          <a:latin typeface="Arial"/>
                          <a:ea typeface="Times New Roman"/>
                        </a:rPr>
                        <a:t>Pasivo Circulante</a:t>
                      </a:r>
                      <a:endParaRPr lang="en-US" sz="1050">
                        <a:latin typeface="Times New Roman"/>
                        <a:ea typeface="Times New Roman"/>
                      </a:endParaRPr>
                    </a:p>
                  </a:txBody>
                  <a:tcPr marL="27467" marR="27467" marT="0" marB="0" anchor="b">
                    <a:lnL>
                      <a:noFill/>
                    </a:lnL>
                    <a:lnR>
                      <a:noFill/>
                    </a:lnR>
                    <a:lnT>
                      <a:noFill/>
                    </a:lnT>
                    <a:lnB>
                      <a:noFill/>
                    </a:lnB>
                  </a:tcPr>
                </a:tc>
                <a:tc hMerge="1">
                  <a:txBody>
                    <a:bodyPr/>
                    <a:lstStyle/>
                    <a:p>
                      <a:endParaRPr lang="en-US"/>
                    </a:p>
                  </a:txBody>
                  <a:tcPr/>
                </a:tc>
                <a:tc>
                  <a:txBody>
                    <a:bodyPr/>
                    <a:lstStyle/>
                    <a:p>
                      <a:pPr marL="0" marR="0" algn="r">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r>
                        <a:rPr lang="es-ES" sz="1000">
                          <a:solidFill>
                            <a:srgbClr val="000000"/>
                          </a:solidFill>
                          <a:latin typeface="Arial"/>
                          <a:ea typeface="Times New Roman"/>
                        </a:rPr>
                        <a:t>Sobregiros Bancario</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rPr>
                        <a:t>27.055,76</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r>
                        <a:rPr lang="es-ES" sz="1000">
                          <a:solidFill>
                            <a:srgbClr val="000000"/>
                          </a:solidFill>
                          <a:latin typeface="Arial"/>
                          <a:ea typeface="Times New Roman"/>
                        </a:rPr>
                        <a:t>Obligaciones Financieras</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b="1">
                          <a:solidFill>
                            <a:srgbClr val="333399"/>
                          </a:solidFill>
                          <a:latin typeface="Arial"/>
                          <a:ea typeface="Times New Roman"/>
                        </a:rPr>
                        <a:t>725.000,00</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r>
                        <a:rPr lang="es-ES" sz="1000">
                          <a:solidFill>
                            <a:srgbClr val="000000"/>
                          </a:solidFill>
                          <a:latin typeface="Arial"/>
                          <a:ea typeface="Times New Roman"/>
                        </a:rPr>
                        <a:t>Cuentas por pagar</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b="1">
                          <a:solidFill>
                            <a:srgbClr val="333399"/>
                          </a:solidFill>
                          <a:latin typeface="Arial"/>
                          <a:ea typeface="Times New Roman"/>
                        </a:rPr>
                        <a:t>371.071.804,23</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r>
                        <a:rPr lang="es-ES" sz="1000">
                          <a:solidFill>
                            <a:srgbClr val="000000"/>
                          </a:solidFill>
                          <a:latin typeface="Arial"/>
                          <a:ea typeface="Times New Roman"/>
                        </a:rPr>
                        <a:t>Gastos acumulados por pagar</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b="1">
                          <a:solidFill>
                            <a:srgbClr val="333399"/>
                          </a:solidFill>
                          <a:latin typeface="Arial"/>
                          <a:ea typeface="Times New Roman"/>
                        </a:rPr>
                        <a:t>6.987.716,27</a:t>
                      </a:r>
                      <a:endParaRPr lang="en-US" sz="1050">
                        <a:latin typeface="Times New Roman"/>
                        <a:ea typeface="Times New Roman"/>
                      </a:endParaRPr>
                    </a:p>
                  </a:txBody>
                  <a:tcPr marL="27467" marR="2746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r>
                        <a:rPr lang="es-ES" sz="1000" b="1">
                          <a:solidFill>
                            <a:srgbClr val="000000"/>
                          </a:solidFill>
                          <a:latin typeface="Arial"/>
                          <a:ea typeface="Times New Roman"/>
                        </a:rPr>
                        <a:t>                   Total del Pasivo Circulante</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rPr>
                        <a:t>378.811.576,26</a:t>
                      </a:r>
                      <a:endParaRPr lang="en-US" sz="1050">
                        <a:latin typeface="Times New Roman"/>
                        <a:ea typeface="Times New Roman"/>
                      </a:endParaRPr>
                    </a:p>
                  </a:txBody>
                  <a:tcPr marL="27467" marR="2746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r>
                        <a:rPr lang="es-ES" sz="1000" b="1">
                          <a:solidFill>
                            <a:srgbClr val="000000"/>
                          </a:solidFill>
                          <a:latin typeface="Arial"/>
                          <a:ea typeface="Times New Roman"/>
                        </a:rPr>
                        <a:t>                  Total Pasivo y Patrimonio</a:t>
                      </a:r>
                      <a:endParaRPr lang="en-US" sz="1050">
                        <a:latin typeface="Times New Roman"/>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rPr>
                        <a:t>433.359.750,55</a:t>
                      </a:r>
                      <a:endParaRPr lang="en-US" sz="1050">
                        <a:latin typeface="Times New Roman"/>
                        <a:ea typeface="Times New Roman"/>
                      </a:endParaRPr>
                    </a:p>
                  </a:txBody>
                  <a:tcPr marL="27467" marR="27467"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endParaRPr lang="es-ES" sz="1000" dirty="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r>
              <a:tr h="154140">
                <a:tc>
                  <a:txBody>
                    <a:bodyPr/>
                    <a:lstStyle/>
                    <a:p>
                      <a:pPr marL="0" marR="0">
                        <a:spcBef>
                          <a:spcPts val="0"/>
                        </a:spcBef>
                        <a:spcAft>
                          <a:spcPts val="0"/>
                        </a:spcAft>
                      </a:pPr>
                      <a:endParaRPr lang="es-ES" sz="1000">
                        <a:solidFill>
                          <a:srgbClr val="000000"/>
                        </a:solidFill>
                        <a:latin typeface="Arial"/>
                        <a:ea typeface="Times New Roman"/>
                      </a:endParaRPr>
                    </a:p>
                  </a:txBody>
                  <a:tcPr marL="27467" marR="27467" marT="0" marB="0" anchor="b">
                    <a:lnL>
                      <a:noFill/>
                    </a:lnL>
                    <a:lnR>
                      <a:noFill/>
                    </a:lnR>
                    <a:lnT>
                      <a:noFill/>
                    </a:lnT>
                    <a:lnB>
                      <a:noFill/>
                    </a:lnB>
                  </a:tcPr>
                </a:tc>
                <a:tc>
                  <a:txBody>
                    <a:bodyPr/>
                    <a:lstStyle/>
                    <a:p>
                      <a:pPr marL="0" marR="0">
                        <a:spcBef>
                          <a:spcPts val="0"/>
                        </a:spcBef>
                        <a:spcAft>
                          <a:spcPts val="0"/>
                        </a:spcAft>
                      </a:pPr>
                      <a:r>
                        <a:rPr lang="es-ES" sz="1000" b="1" dirty="0">
                          <a:solidFill>
                            <a:srgbClr val="000000"/>
                          </a:solidFill>
                          <a:latin typeface="Arial"/>
                          <a:ea typeface="Times New Roman"/>
                        </a:rPr>
                        <a:t>                  Cuentas de Orden</a:t>
                      </a:r>
                      <a:endParaRPr lang="en-US" sz="1050" dirty="0">
                        <a:latin typeface="Times New Roman"/>
                        <a:ea typeface="Times New Roman"/>
                      </a:endParaRPr>
                    </a:p>
                  </a:txBody>
                  <a:tcPr marL="27467" marR="27467"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rPr>
                        <a:t>212.866.600,18</a:t>
                      </a:r>
                      <a:endParaRPr lang="en-US" sz="1050">
                        <a:latin typeface="Times New Roman"/>
                        <a:ea typeface="Times New Roman"/>
                      </a:endParaRPr>
                    </a:p>
                  </a:txBody>
                  <a:tcPr marL="27467" marR="27467"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 sz="1000" dirty="0">
                        <a:solidFill>
                          <a:srgbClr val="000000"/>
                        </a:solidFill>
                        <a:latin typeface="Arial"/>
                        <a:ea typeface="Times New Roman"/>
                      </a:endParaRPr>
                    </a:p>
                  </a:txBody>
                  <a:tcPr marL="27467" marR="27467" marT="0" marB="0" anchor="b">
                    <a:lnL>
                      <a:noFill/>
                    </a:lnL>
                    <a:lnR>
                      <a:noFill/>
                    </a:lnR>
                    <a:lnT>
                      <a:noFill/>
                    </a:lnT>
                    <a:lnB>
                      <a:noFill/>
                    </a:lnB>
                  </a:tcPr>
                </a:tc>
              </a:tr>
            </a:tbl>
          </a:graphicData>
        </a:graphic>
      </p:graphicFrame>
      <p:sp>
        <p:nvSpPr>
          <p:cNvPr id="39076" name="Rectangle 4"/>
          <p:cNvSpPr>
            <a:spLocks noChangeArrowheads="1"/>
          </p:cNvSpPr>
          <p:nvPr/>
        </p:nvSpPr>
        <p:spPr bwMode="auto">
          <a:xfrm>
            <a:off x="214313" y="6589713"/>
            <a:ext cx="7643812" cy="233362"/>
          </a:xfrm>
          <a:prstGeom prst="rect">
            <a:avLst/>
          </a:prstGeom>
          <a:solidFill>
            <a:srgbClr val="FFFFFF"/>
          </a:solidFill>
          <a:ln w="9525">
            <a:noFill/>
            <a:miter lim="800000"/>
            <a:headEnd/>
            <a:tailEnd/>
          </a:ln>
        </p:spPr>
        <p:txBody>
          <a:bodyPr lIns="90000" tIns="46800" rIns="90000" bIns="46800" anchor="ctr">
            <a:spAutoFit/>
          </a:bodyPr>
          <a:lstStyle/>
          <a:p>
            <a:pPr algn="ctr"/>
            <a:r>
              <a:rPr lang="es-ES" sz="900">
                <a:solidFill>
                  <a:srgbClr val="808080"/>
                </a:solidFill>
                <a:cs typeface="Times New Roman" pitchFamily="18" charset="0"/>
              </a:rPr>
              <a:t>Materialidad en el Balance General para el 31 de Julio  del año 2006.</a:t>
            </a:r>
            <a:endParaRPr lang="es-ES" sz="1800" b="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2"/>
          <a:srcRect/>
          <a:stretch>
            <a:fillRect/>
          </a:stretch>
        </p:blipFill>
        <p:spPr bwMode="auto">
          <a:xfrm>
            <a:off x="1214438" y="285750"/>
            <a:ext cx="5929312" cy="6286500"/>
          </a:xfrm>
          <a:prstGeom prst="rect">
            <a:avLst/>
          </a:prstGeom>
          <a:noFill/>
          <a:ln w="9525">
            <a:noFill/>
            <a:miter lim="800000"/>
            <a:headEnd/>
            <a:tailEnd/>
          </a:ln>
        </p:spPr>
      </p:pic>
      <p:sp>
        <p:nvSpPr>
          <p:cNvPr id="39939" name="Rectangle 2"/>
          <p:cNvSpPr>
            <a:spLocks noChangeArrowheads="1"/>
          </p:cNvSpPr>
          <p:nvPr/>
        </p:nvSpPr>
        <p:spPr bwMode="auto">
          <a:xfrm>
            <a:off x="1071563" y="6500813"/>
            <a:ext cx="6215062" cy="233362"/>
          </a:xfrm>
          <a:prstGeom prst="rect">
            <a:avLst/>
          </a:prstGeom>
          <a:noFill/>
          <a:ln w="9525">
            <a:noFill/>
            <a:miter lim="800000"/>
            <a:headEnd/>
            <a:tailEnd/>
          </a:ln>
        </p:spPr>
        <p:txBody>
          <a:bodyPr lIns="90000" tIns="46800" rIns="90000" bIns="46800" anchor="ctr">
            <a:spAutoFit/>
          </a:bodyPr>
          <a:lstStyle/>
          <a:p>
            <a:pPr algn="ctr"/>
            <a:r>
              <a:rPr lang="es-ES" sz="900">
                <a:solidFill>
                  <a:srgbClr val="808080"/>
                </a:solidFill>
                <a:cs typeface="Times New Roman" pitchFamily="18" charset="0"/>
              </a:rPr>
              <a:t>Materialidad en el Estado de Resultados para el 31 de Julio del año 2006.</a:t>
            </a:r>
            <a:endParaRPr lang="es-ES" sz="1800" b="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62"/>
            <a:ext cx="7239000" cy="677246"/>
          </a:xfrm>
        </p:spPr>
        <p:txBody>
          <a:bodyPr/>
          <a:lstStyle/>
          <a:p>
            <a:pPr eaLnBrk="1" fontAlgn="auto" hangingPunct="1">
              <a:spcAft>
                <a:spcPts val="0"/>
              </a:spcAft>
              <a:defRPr/>
            </a:pPr>
            <a:r>
              <a:rPr lang="en-US" sz="2400" dirty="0" smtClean="0">
                <a:solidFill>
                  <a:schemeClr val="accent2">
                    <a:lumMod val="50000"/>
                  </a:schemeClr>
                </a:solidFill>
                <a:latin typeface="Times New Roman" pitchFamily="18" charset="0"/>
                <a:cs typeface="Times New Roman" pitchFamily="18" charset="0"/>
              </a:rPr>
              <a:t>Enfoque de la auditoria</a:t>
            </a:r>
            <a:endParaRPr lang="en-US" sz="2400" dirty="0">
              <a:solidFill>
                <a:schemeClr val="accent2">
                  <a:lumMod val="50000"/>
                </a:schemeClr>
              </a:solidFill>
              <a:latin typeface="Times New Roman" pitchFamily="18" charset="0"/>
              <a:cs typeface="Times New Roman" pitchFamily="18" charset="0"/>
            </a:endParaRPr>
          </a:p>
        </p:txBody>
      </p:sp>
      <p:graphicFrame>
        <p:nvGraphicFramePr>
          <p:cNvPr id="10" name="9 Marcador de contenido"/>
          <p:cNvGraphicFramePr>
            <a:graphicFrameLocks noGrp="1"/>
          </p:cNvGraphicFramePr>
          <p:nvPr>
            <p:ph idx="1"/>
          </p:nvPr>
        </p:nvGraphicFramePr>
        <p:xfrm>
          <a:off x="428596" y="2500306"/>
          <a:ext cx="7239000" cy="819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64" name="10 Rectángulo"/>
          <p:cNvSpPr>
            <a:spLocks noChangeArrowheads="1"/>
          </p:cNvSpPr>
          <p:nvPr/>
        </p:nvSpPr>
        <p:spPr bwMode="auto">
          <a:xfrm>
            <a:off x="357188" y="857250"/>
            <a:ext cx="7358062" cy="830263"/>
          </a:xfrm>
          <a:prstGeom prst="rect">
            <a:avLst/>
          </a:prstGeom>
          <a:noFill/>
          <a:ln w="9525">
            <a:noFill/>
            <a:miter lim="800000"/>
            <a:headEnd/>
            <a:tailEnd/>
          </a:ln>
        </p:spPr>
        <p:txBody>
          <a:bodyPr>
            <a:spAutoFit/>
          </a:bodyPr>
          <a:lstStyle/>
          <a:p>
            <a:pPr algn="just"/>
            <a:r>
              <a:rPr lang="es-ES">
                <a:latin typeface="Times New Roman" pitchFamily="18" charset="0"/>
                <a:cs typeface="Times New Roman" pitchFamily="18" charset="0"/>
              </a:rPr>
              <a:t>La auditoría trata de comprobar científica y sistemáticamente en los libros de contabilidad, comprobantes y demás registros el cumplimiento de los principios de Contabilidad Generalmente Aceptados, las normas ecuatorianas de contabilidad (NEC), las Normas Ecuatorianas de Auditoria (NEA), para determinar la exactitud y la veracidad de esos datos contables. </a:t>
            </a:r>
            <a:endParaRPr lang="en-US">
              <a:latin typeface="Times New Roman" pitchFamily="18" charset="0"/>
              <a:cs typeface="Times New Roman" pitchFamily="18" charset="0"/>
            </a:endParaRPr>
          </a:p>
        </p:txBody>
      </p:sp>
      <p:sp>
        <p:nvSpPr>
          <p:cNvPr id="40965" name="Rectangle 1"/>
          <p:cNvSpPr>
            <a:spLocks noChangeArrowheads="1"/>
          </p:cNvSpPr>
          <p:nvPr/>
        </p:nvSpPr>
        <p:spPr bwMode="auto">
          <a:xfrm>
            <a:off x="1000125" y="1928813"/>
            <a:ext cx="6286500" cy="246062"/>
          </a:xfrm>
          <a:prstGeom prst="rect">
            <a:avLst/>
          </a:prstGeom>
          <a:noFill/>
          <a:ln w="9525">
            <a:noFill/>
            <a:miter lim="800000"/>
            <a:headEnd/>
            <a:tailEnd/>
          </a:ln>
        </p:spPr>
        <p:txBody>
          <a:bodyPr lIns="304704" tIns="0" rIns="0" bIns="0" anchor="ctr">
            <a:spAutoFit/>
          </a:bodyPr>
          <a:lstStyle/>
          <a:p>
            <a:pPr lvl="2"/>
            <a:r>
              <a:rPr lang="es-EC" sz="1600">
                <a:cs typeface="Times New Roman" pitchFamily="18" charset="0"/>
              </a:rPr>
              <a:t>Estrategia aplicada a Red Eléctrica Corporación</a:t>
            </a:r>
          </a:p>
        </p:txBody>
      </p:sp>
      <p:sp>
        <p:nvSpPr>
          <p:cNvPr id="40966" name="12 Rectángulo"/>
          <p:cNvSpPr>
            <a:spLocks noChangeArrowheads="1"/>
          </p:cNvSpPr>
          <p:nvPr/>
        </p:nvSpPr>
        <p:spPr bwMode="auto">
          <a:xfrm>
            <a:off x="650875" y="2714625"/>
            <a:ext cx="2992438" cy="369888"/>
          </a:xfrm>
          <a:prstGeom prst="rect">
            <a:avLst/>
          </a:prstGeom>
          <a:noFill/>
          <a:ln w="9525">
            <a:noFill/>
            <a:miter lim="800000"/>
            <a:headEnd/>
            <a:tailEnd/>
          </a:ln>
        </p:spPr>
        <p:txBody>
          <a:bodyPr wrap="none">
            <a:spAutoFit/>
          </a:bodyPr>
          <a:lstStyle/>
          <a:p>
            <a:r>
              <a:rPr lang="es-ES" sz="1800" i="1"/>
              <a:t>Pruebas de cumplimiento</a:t>
            </a:r>
            <a:endParaRPr lang="en-US" sz="1800"/>
          </a:p>
        </p:txBody>
      </p:sp>
      <p:sp>
        <p:nvSpPr>
          <p:cNvPr id="40967" name="13 Rectángulo"/>
          <p:cNvSpPr>
            <a:spLocks noChangeArrowheads="1"/>
          </p:cNvSpPr>
          <p:nvPr/>
        </p:nvSpPr>
        <p:spPr bwMode="auto">
          <a:xfrm>
            <a:off x="4929188" y="2714625"/>
            <a:ext cx="2428875" cy="369888"/>
          </a:xfrm>
          <a:prstGeom prst="rect">
            <a:avLst/>
          </a:prstGeom>
          <a:noFill/>
          <a:ln w="9525">
            <a:noFill/>
            <a:miter lim="800000"/>
            <a:headEnd/>
            <a:tailEnd/>
          </a:ln>
        </p:spPr>
        <p:txBody>
          <a:bodyPr wrap="none">
            <a:spAutoFit/>
          </a:bodyPr>
          <a:lstStyle/>
          <a:p>
            <a:r>
              <a:rPr lang="es-ES" sz="1800" i="1"/>
              <a:t>Pruebas sustantivas</a:t>
            </a:r>
            <a:endParaRPr lang="en-US" sz="1800"/>
          </a:p>
        </p:txBody>
      </p:sp>
      <p:sp>
        <p:nvSpPr>
          <p:cNvPr id="40968" name="14 Rectángulo"/>
          <p:cNvSpPr>
            <a:spLocks noChangeArrowheads="1"/>
          </p:cNvSpPr>
          <p:nvPr/>
        </p:nvSpPr>
        <p:spPr bwMode="auto">
          <a:xfrm>
            <a:off x="2571750" y="3571875"/>
            <a:ext cx="2938463" cy="400050"/>
          </a:xfrm>
          <a:prstGeom prst="rect">
            <a:avLst/>
          </a:prstGeom>
          <a:noFill/>
          <a:ln w="9525">
            <a:noFill/>
            <a:miter lim="800000"/>
            <a:headEnd/>
            <a:tailEnd/>
          </a:ln>
        </p:spPr>
        <p:txBody>
          <a:bodyPr wrap="none">
            <a:spAutoFit/>
          </a:bodyPr>
          <a:lstStyle/>
          <a:p>
            <a:pPr algn="ctr"/>
            <a:r>
              <a:rPr lang="es-EC" sz="2000"/>
              <a:t>Programa de Auditoría</a:t>
            </a:r>
            <a:endParaRPr lang="en-US" sz="2000"/>
          </a:p>
        </p:txBody>
      </p:sp>
      <p:sp>
        <p:nvSpPr>
          <p:cNvPr id="200706" name="Rectangle 2"/>
          <p:cNvSpPr>
            <a:spLocks noChangeArrowheads="1"/>
          </p:cNvSpPr>
          <p:nvPr/>
        </p:nvSpPr>
        <p:spPr bwMode="auto">
          <a:xfrm>
            <a:off x="0" y="3770313"/>
            <a:ext cx="7572375" cy="3448050"/>
          </a:xfrm>
          <a:prstGeom prst="rect">
            <a:avLst/>
          </a:prstGeom>
          <a:noFill/>
          <a:ln w="9525" cap="flat" cmpd="sng">
            <a:noFill/>
            <a:prstDash val="solid"/>
            <a:miter lim="800000"/>
            <a:headEnd/>
            <a:tailEnd/>
          </a:ln>
          <a:effectLst/>
        </p:spPr>
        <p:txBody>
          <a:bodyPr lIns="1444170" tIns="0" rIns="863328" bIns="0" anchor="ctr">
            <a:spAutoFit/>
          </a:bodyPr>
          <a:lstStyle/>
          <a:p>
            <a:pPr>
              <a:defRPr/>
            </a:pPr>
            <a:endParaRPr lang="en-US" sz="2400" i="1" dirty="0">
              <a:latin typeface="Times New Roman" pitchFamily="18" charset="0"/>
              <a:cs typeface="Times New Roman" pitchFamily="18" charset="0"/>
            </a:endParaRPr>
          </a:p>
          <a:p>
            <a:pPr eaLnBrk="0" hangingPunct="0">
              <a:buFontTx/>
              <a:buAutoNum type="arabicPeriod"/>
              <a:defRPr/>
            </a:pPr>
            <a:r>
              <a:rPr lang="es-ES" sz="1600" i="1" dirty="0">
                <a:solidFill>
                  <a:srgbClr val="000000"/>
                </a:solidFill>
                <a:latin typeface="Times New Roman" pitchFamily="18" charset="0"/>
                <a:ea typeface="Calibri" pitchFamily="34" charset="0"/>
                <a:cs typeface="Times New Roman" pitchFamily="18" charset="0"/>
              </a:rPr>
              <a:t> Programa de Auditoría Caja/Bancos</a:t>
            </a:r>
            <a:endParaRPr lang="en-US" sz="1050" i="1" dirty="0">
              <a:latin typeface="Times New Roman" pitchFamily="18" charset="0"/>
              <a:cs typeface="Times New Roman" pitchFamily="18" charset="0"/>
            </a:endParaRPr>
          </a:p>
          <a:p>
            <a:pPr eaLnBrk="0" hangingPunct="0">
              <a:buFontTx/>
              <a:buAutoNum type="arabicPeriod"/>
              <a:defRPr/>
            </a:pPr>
            <a:r>
              <a:rPr lang="es-ES" sz="1600" i="1" dirty="0">
                <a:solidFill>
                  <a:srgbClr val="000000"/>
                </a:solidFill>
                <a:latin typeface="Times New Roman" pitchFamily="18" charset="0"/>
                <a:ea typeface="Calibri" pitchFamily="34" charset="0"/>
                <a:cs typeface="Times New Roman" pitchFamily="18" charset="0"/>
              </a:rPr>
              <a:t> Programa de Auditoría de Cuentas por Cobrar</a:t>
            </a:r>
            <a:endParaRPr lang="en-US" sz="1050" i="1" dirty="0">
              <a:latin typeface="Times New Roman" pitchFamily="18" charset="0"/>
              <a:cs typeface="Times New Roman" pitchFamily="18" charset="0"/>
            </a:endParaRPr>
          </a:p>
          <a:p>
            <a:pPr eaLnBrk="0" hangingPunct="0">
              <a:buFontTx/>
              <a:buAutoNum type="arabicPeriod"/>
              <a:defRPr/>
            </a:pPr>
            <a:r>
              <a:rPr lang="es-ES" sz="1600" i="1" dirty="0">
                <a:solidFill>
                  <a:srgbClr val="000000"/>
                </a:solidFill>
                <a:latin typeface="Times New Roman" pitchFamily="18" charset="0"/>
                <a:ea typeface="Calibri" pitchFamily="34" charset="0"/>
                <a:cs typeface="Times New Roman" pitchFamily="18" charset="0"/>
              </a:rPr>
              <a:t> Programa de Auditoría de Inventario.</a:t>
            </a:r>
            <a:endParaRPr lang="en-US" sz="1050" i="1" dirty="0">
              <a:latin typeface="Times New Roman" pitchFamily="18" charset="0"/>
              <a:cs typeface="Times New Roman" pitchFamily="18" charset="0"/>
            </a:endParaRPr>
          </a:p>
          <a:p>
            <a:pPr eaLnBrk="0" hangingPunct="0">
              <a:buFontTx/>
              <a:buAutoNum type="arabicPeriod"/>
              <a:defRPr/>
            </a:pPr>
            <a:r>
              <a:rPr lang="es-ES" sz="1600" i="1" dirty="0">
                <a:solidFill>
                  <a:srgbClr val="000000"/>
                </a:solidFill>
                <a:latin typeface="Times New Roman" pitchFamily="18" charset="0"/>
                <a:ea typeface="Calibri" pitchFamily="34" charset="0"/>
                <a:cs typeface="Times New Roman" pitchFamily="18" charset="0"/>
              </a:rPr>
              <a:t> Programa de Auditoría de Inversiones Temporales</a:t>
            </a:r>
            <a:endParaRPr lang="en-US" sz="1050" i="1" dirty="0">
              <a:latin typeface="Times New Roman" pitchFamily="18" charset="0"/>
              <a:cs typeface="Times New Roman" pitchFamily="18" charset="0"/>
            </a:endParaRPr>
          </a:p>
          <a:p>
            <a:pPr eaLnBrk="0" hangingPunct="0">
              <a:buFontTx/>
              <a:buAutoNum type="arabicPeriod"/>
              <a:defRPr/>
            </a:pPr>
            <a:r>
              <a:rPr lang="es-ES" sz="1600" i="1" dirty="0">
                <a:solidFill>
                  <a:srgbClr val="000000"/>
                </a:solidFill>
                <a:latin typeface="Times New Roman" pitchFamily="18" charset="0"/>
                <a:ea typeface="Calibri" pitchFamily="34" charset="0"/>
                <a:cs typeface="Times New Roman" pitchFamily="18" charset="0"/>
              </a:rPr>
              <a:t> Programa de Auditoría Activos Fijos</a:t>
            </a:r>
            <a:endParaRPr lang="en-US" sz="1050" i="1" dirty="0">
              <a:latin typeface="Times New Roman" pitchFamily="18" charset="0"/>
              <a:cs typeface="Times New Roman" pitchFamily="18" charset="0"/>
            </a:endParaRPr>
          </a:p>
          <a:p>
            <a:pPr eaLnBrk="0" hangingPunct="0">
              <a:buFontTx/>
              <a:buAutoNum type="arabicPeriod"/>
              <a:defRPr/>
            </a:pPr>
            <a:r>
              <a:rPr lang="es-ES" sz="1600" i="1" dirty="0">
                <a:solidFill>
                  <a:srgbClr val="000000"/>
                </a:solidFill>
                <a:latin typeface="Times New Roman" pitchFamily="18" charset="0"/>
                <a:ea typeface="Calibri" pitchFamily="34" charset="0"/>
                <a:cs typeface="Times New Roman" pitchFamily="18" charset="0"/>
              </a:rPr>
              <a:t> Programa de Auditoría de Cuentas por Pagar</a:t>
            </a:r>
            <a:endParaRPr lang="en-US" sz="1050" i="1" dirty="0">
              <a:latin typeface="Times New Roman" pitchFamily="18" charset="0"/>
              <a:cs typeface="Times New Roman" pitchFamily="18" charset="0"/>
            </a:endParaRPr>
          </a:p>
          <a:p>
            <a:pPr eaLnBrk="0" hangingPunct="0">
              <a:buFontTx/>
              <a:buAutoNum type="arabicPeriod"/>
              <a:defRPr/>
            </a:pPr>
            <a:r>
              <a:rPr lang="es-ES" sz="1600" i="1" dirty="0">
                <a:solidFill>
                  <a:srgbClr val="000000"/>
                </a:solidFill>
                <a:latin typeface="Times New Roman" pitchFamily="18" charset="0"/>
                <a:ea typeface="Calibri" pitchFamily="34" charset="0"/>
                <a:cs typeface="Times New Roman" pitchFamily="18" charset="0"/>
              </a:rPr>
              <a:t> Programa de Auditoría de Pasivos a Largo Plazo</a:t>
            </a:r>
            <a:endParaRPr lang="en-US" sz="1050" i="1" dirty="0">
              <a:latin typeface="Times New Roman" pitchFamily="18" charset="0"/>
              <a:cs typeface="Times New Roman" pitchFamily="18" charset="0"/>
            </a:endParaRPr>
          </a:p>
          <a:p>
            <a:pPr eaLnBrk="0" hangingPunct="0">
              <a:buFontTx/>
              <a:buAutoNum type="arabicPeriod"/>
              <a:defRPr/>
            </a:pPr>
            <a:r>
              <a:rPr lang="es-ES" sz="1600" i="1" dirty="0">
                <a:solidFill>
                  <a:srgbClr val="000000"/>
                </a:solidFill>
                <a:latin typeface="Times New Roman" pitchFamily="18" charset="0"/>
                <a:ea typeface="Calibri" pitchFamily="34" charset="0"/>
                <a:cs typeface="Times New Roman" pitchFamily="18" charset="0"/>
              </a:rPr>
              <a:t> Programa de Auditoría de Patrimonio</a:t>
            </a:r>
            <a:endParaRPr lang="en-US" sz="1050" i="1" dirty="0">
              <a:latin typeface="Times New Roman" pitchFamily="18" charset="0"/>
              <a:cs typeface="Times New Roman" pitchFamily="18" charset="0"/>
            </a:endParaRPr>
          </a:p>
          <a:p>
            <a:pPr eaLnBrk="0" hangingPunct="0">
              <a:buFontTx/>
              <a:buAutoNum type="arabicPeriod"/>
              <a:defRPr/>
            </a:pPr>
            <a:r>
              <a:rPr lang="es-ES" sz="1600" i="1" dirty="0">
                <a:solidFill>
                  <a:srgbClr val="000000"/>
                </a:solidFill>
                <a:latin typeface="Times New Roman" pitchFamily="18" charset="0"/>
                <a:ea typeface="Calibri" pitchFamily="34" charset="0"/>
                <a:cs typeface="Times New Roman" pitchFamily="18" charset="0"/>
              </a:rPr>
              <a:t> Programa de Auditoría de Ingreso/ Ventas</a:t>
            </a:r>
            <a:endParaRPr lang="en-US" sz="1050" i="1" dirty="0">
              <a:latin typeface="Times New Roman" pitchFamily="18" charset="0"/>
              <a:cs typeface="Times New Roman" pitchFamily="18" charset="0"/>
            </a:endParaRPr>
          </a:p>
          <a:p>
            <a:pPr eaLnBrk="0" hangingPunct="0">
              <a:buFontTx/>
              <a:buAutoNum type="arabicPeriod"/>
              <a:defRPr/>
            </a:pPr>
            <a:r>
              <a:rPr lang="es-ES" sz="1600" i="1" dirty="0">
                <a:solidFill>
                  <a:srgbClr val="000000"/>
                </a:solidFill>
                <a:latin typeface="Times New Roman" pitchFamily="18" charset="0"/>
                <a:ea typeface="Calibri" pitchFamily="34" charset="0"/>
                <a:cs typeface="Times New Roman" pitchFamily="18" charset="0"/>
              </a:rPr>
              <a:t> Programa de Auditoría de Gastos</a:t>
            </a:r>
            <a:endParaRPr lang="en-US" sz="1050" i="1" dirty="0">
              <a:latin typeface="Times New Roman" pitchFamily="18" charset="0"/>
              <a:cs typeface="Times New Roman" pitchFamily="18" charset="0"/>
            </a:endParaRPr>
          </a:p>
          <a:p>
            <a:pPr eaLnBrk="0" hangingPunct="0">
              <a:defRPr/>
            </a:pPr>
            <a:r>
              <a:rPr lang="es-ES" sz="1600" i="1" dirty="0">
                <a:solidFill>
                  <a:srgbClr val="000000"/>
                </a:solidFill>
                <a:latin typeface="Times New Roman" pitchFamily="18" charset="0"/>
                <a:ea typeface="Calibri" pitchFamily="34" charset="0"/>
                <a:cs typeface="Times New Roman" pitchFamily="18" charset="0"/>
              </a:rPr>
              <a:t/>
            </a:r>
            <a:br>
              <a:rPr lang="es-ES" sz="1600" i="1" dirty="0">
                <a:solidFill>
                  <a:srgbClr val="000000"/>
                </a:solidFill>
                <a:latin typeface="Times New Roman" pitchFamily="18" charset="0"/>
                <a:ea typeface="Calibri" pitchFamily="34" charset="0"/>
                <a:cs typeface="Times New Roman" pitchFamily="18" charset="0"/>
              </a:rPr>
            </a:br>
            <a:endParaRPr lang="es-ES" sz="24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142875" y="866775"/>
            <a:ext cx="7929563" cy="5062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6"/>
          <p:cNvSpPr>
            <a:spLocks noChangeArrowheads="1"/>
          </p:cNvSpPr>
          <p:nvPr/>
        </p:nvSpPr>
        <p:spPr bwMode="auto">
          <a:xfrm>
            <a:off x="1214414" y="1517457"/>
            <a:ext cx="6193042" cy="2777623"/>
          </a:xfrm>
          <a:prstGeom prst="rect">
            <a:avLst/>
          </a:prstGeom>
          <a:noFill/>
          <a:ln w="9525" cap="flat" cmpd="sng">
            <a:noFill/>
            <a:prstDash val="solid"/>
            <a:miter lim="800000"/>
            <a:headEnd/>
            <a:tailEnd/>
          </a:ln>
          <a:effectLst/>
        </p:spPr>
        <p:txBody>
          <a:bodyPr lIns="0" tIns="152352" rIns="0" bIns="38088"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defRPr/>
            </a:pPr>
            <a:endParaRPr lang="es-ES_tradnl" sz="29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Times New Roman" pitchFamily="18" charset="0"/>
              <a:cs typeface="Arial" pitchFamily="34" charset="0"/>
            </a:endParaRPr>
          </a:p>
          <a:p>
            <a:pPr algn="ctr" eaLnBrk="0" hangingPunct="0">
              <a:defRPr/>
            </a:pPr>
            <a:endParaRPr lang="es-ES_tradnl" sz="29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Times New Roman" pitchFamily="18" charset="0"/>
              <a:cs typeface="Arial" pitchFamily="34" charset="0"/>
            </a:endParaRPr>
          </a:p>
          <a:p>
            <a:pPr algn="ctr" eaLnBrk="0" hangingPunct="0">
              <a:defRPr/>
            </a:pPr>
            <a:r>
              <a:rPr lang="es-ES_tradnl" sz="29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Times New Roman" pitchFamily="18" charset="0"/>
                <a:cs typeface="Arial" pitchFamily="34" charset="0"/>
              </a:rPr>
              <a:t>C</a:t>
            </a:r>
            <a:r>
              <a:rPr lang="es-ES_tradnl" sz="2900" cap="all" dirty="0" bmk="">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Times New Roman" pitchFamily="18" charset="0"/>
                <a:cs typeface="Arial" pitchFamily="34" charset="0"/>
              </a:rPr>
              <a:t>AP</a:t>
            </a:r>
            <a:r>
              <a:rPr lang="es-ES" sz="2900" cap="all" dirty="0" bmk="">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Times New Roman" pitchFamily="18" charset="0"/>
                <a:cs typeface="Arial" pitchFamily="34" charset="0"/>
              </a:rPr>
              <a:t>Í</a:t>
            </a:r>
            <a:r>
              <a:rPr lang="es-ES_tradnl" sz="2900" cap="all" dirty="0" bmk="">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Times New Roman" pitchFamily="18" charset="0"/>
                <a:cs typeface="Arial" pitchFamily="34" charset="0"/>
              </a:rPr>
              <a:t>TULO </a:t>
            </a:r>
            <a:r>
              <a:rPr lang="es-ES_tradnl" sz="2900" cap="all" dirty="0" bmk="">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ea typeface="Times New Roman" pitchFamily="18" charset="0"/>
                <a:cs typeface="Times New Roman" pitchFamily="18" charset="0"/>
              </a:rPr>
              <a:t>III</a:t>
            </a:r>
          </a:p>
          <a:p>
            <a:pPr algn="ctr" eaLnBrk="0" hangingPunct="0">
              <a:defRPr/>
            </a:pPr>
            <a:endParaRPr lang="es-ES_tradnl" sz="2900" cap="all" dirty="0" bmk="">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ea typeface="Times New Roman" pitchFamily="18" charset="0"/>
              <a:cs typeface="Times New Roman" pitchFamily="18" charset="0"/>
            </a:endParaRPr>
          </a:p>
          <a:p>
            <a:pPr algn="ctr" eaLnBrk="0" hangingPunct="0">
              <a:defRPr/>
            </a:pPr>
            <a:endParaRPr lang="es-ES" sz="1600" cap="all" dirty="0" bmk="">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pitchFamily="18" charset="0"/>
              <a:ea typeface="Times New Roman" pitchFamily="18" charset="0"/>
              <a:cs typeface="+mn-cs"/>
            </a:endParaRPr>
          </a:p>
          <a:p>
            <a:pPr algn="ctr" eaLnBrk="0" hangingPunct="0">
              <a:defRPr/>
            </a:pPr>
            <a:r>
              <a:rPr lang="es-ES" sz="2400" cap="all" dirty="0" bmk="">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Times New Roman" pitchFamily="18" charset="0"/>
                <a:cs typeface="Arial" pitchFamily="34" charset="0"/>
              </a:rPr>
              <a:t>EJECUCIÓN DE PRUEBAS DE AUDITORÍA</a:t>
            </a:r>
            <a:endParaRPr lang="es-ES" sz="1400"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mbria" pitchFamily="18" charset="0"/>
              <a:ea typeface="Times New Roman" pitchFamily="18" charset="0"/>
              <a:cs typeface="+mn-cs"/>
            </a:endParaRPr>
          </a:p>
          <a:p>
            <a:pPr algn="ctr" eaLnBrk="0" hangingPunct="0">
              <a:defRPr/>
            </a:pPr>
            <a:endParaRPr lang="es-E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5400000">
            <a:off x="5077655" y="3209098"/>
            <a:ext cx="7239000" cy="535005"/>
          </a:xfrm>
        </p:spPr>
        <p:txBody>
          <a:bodyPr>
            <a:noAutofit/>
          </a:bodyPr>
          <a:lstStyle/>
          <a:p>
            <a:pPr algn="ctr">
              <a:defRPr/>
            </a:pPr>
            <a:r>
              <a:rPr lang="en-US" sz="2000" dirty="0" err="1" smtClean="0">
                <a:solidFill>
                  <a:schemeClr val="bg1"/>
                </a:solidFill>
                <a:latin typeface="Times New Roman" pitchFamily="18" charset="0"/>
                <a:cs typeface="Times New Roman" pitchFamily="18" charset="0"/>
              </a:rPr>
              <a:t>Desgloce</a:t>
            </a:r>
            <a:r>
              <a:rPr lang="en-US" sz="2000" dirty="0" smtClean="0">
                <a:solidFill>
                  <a:schemeClr val="bg1"/>
                </a:solidFill>
                <a:latin typeface="Times New Roman" pitchFamily="18" charset="0"/>
                <a:cs typeface="Times New Roman" pitchFamily="18" charset="0"/>
              </a:rPr>
              <a:t> de </a:t>
            </a:r>
            <a:r>
              <a:rPr lang="en-US" sz="2000" dirty="0" err="1" smtClean="0">
                <a:solidFill>
                  <a:schemeClr val="bg1"/>
                </a:solidFill>
                <a:latin typeface="Times New Roman" pitchFamily="18" charset="0"/>
                <a:cs typeface="Times New Roman" pitchFamily="18" charset="0"/>
              </a:rPr>
              <a:t>las</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cuentas</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por</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cobrar</a:t>
            </a:r>
            <a:r>
              <a:rPr lang="en-US" sz="2000" dirty="0" smtClean="0">
                <a:solidFill>
                  <a:schemeClr val="bg1"/>
                </a:solidFill>
                <a:latin typeface="Times New Roman" pitchFamily="18" charset="0"/>
                <a:cs typeface="Times New Roman" pitchFamily="18" charset="0"/>
              </a:rPr>
              <a:t> de </a:t>
            </a:r>
            <a:r>
              <a:rPr lang="en-US" sz="2000" dirty="0" err="1" smtClean="0">
                <a:solidFill>
                  <a:schemeClr val="bg1"/>
                </a:solidFill>
                <a:latin typeface="Times New Roman" pitchFamily="18" charset="0"/>
                <a:cs typeface="Times New Roman" pitchFamily="18" charset="0"/>
              </a:rPr>
              <a:t>rec</a:t>
            </a:r>
            <a:endParaRPr lang="en-US" sz="2000" dirty="0">
              <a:solidFill>
                <a:schemeClr val="bg1"/>
              </a:solidFill>
              <a:latin typeface="Times New Roman" pitchFamily="18" charset="0"/>
              <a:cs typeface="Times New Roman" pitchFamily="18" charset="0"/>
            </a:endParaRPr>
          </a:p>
        </p:txBody>
      </p:sp>
      <p:pic>
        <p:nvPicPr>
          <p:cNvPr id="44035" name="Picture 6"/>
          <p:cNvPicPr>
            <a:picLocks noChangeAspect="1" noChangeArrowheads="1"/>
          </p:cNvPicPr>
          <p:nvPr/>
        </p:nvPicPr>
        <p:blipFill>
          <a:blip r:embed="rId2"/>
          <a:srcRect/>
          <a:stretch>
            <a:fillRect/>
          </a:stretch>
        </p:blipFill>
        <p:spPr bwMode="auto">
          <a:xfrm>
            <a:off x="1428750" y="1000125"/>
            <a:ext cx="5643563" cy="5857875"/>
          </a:xfrm>
          <a:prstGeom prst="rect">
            <a:avLst/>
          </a:prstGeom>
          <a:noFill/>
          <a:ln w="9525">
            <a:noFill/>
            <a:miter lim="800000"/>
            <a:headEnd/>
            <a:tailEnd/>
          </a:ln>
        </p:spPr>
      </p:pic>
      <p:sp>
        <p:nvSpPr>
          <p:cNvPr id="44036" name="8 Rectángulo"/>
          <p:cNvSpPr>
            <a:spLocks noChangeArrowheads="1"/>
          </p:cNvSpPr>
          <p:nvPr/>
        </p:nvSpPr>
        <p:spPr bwMode="auto">
          <a:xfrm>
            <a:off x="500063" y="142875"/>
            <a:ext cx="6858000" cy="830263"/>
          </a:xfrm>
          <a:prstGeom prst="rect">
            <a:avLst/>
          </a:prstGeom>
          <a:noFill/>
          <a:ln w="9525">
            <a:noFill/>
            <a:miter lim="800000"/>
            <a:headEnd/>
            <a:tailEnd/>
          </a:ln>
        </p:spPr>
        <p:txBody>
          <a:bodyPr>
            <a:spAutoFit/>
          </a:bodyPr>
          <a:lstStyle/>
          <a:p>
            <a:pPr algn="ctr"/>
            <a:r>
              <a:rPr lang="es-EC" sz="1600">
                <a:latin typeface="Times New Roman" pitchFamily="18" charset="0"/>
                <a:cs typeface="Times New Roman" pitchFamily="18" charset="0"/>
              </a:rPr>
              <a:t>Aplicación de pruebas de cumplimiento para el rubro Cuentas por Cobrar a Consumidores Eléctricos.</a:t>
            </a:r>
            <a:r>
              <a:rPr lang="en-US" sz="1000" u="sng">
                <a:latin typeface="Times New Roman" pitchFamily="18" charset="0"/>
                <a:cs typeface="Times New Roman" pitchFamily="18" charset="0"/>
              </a:rPr>
              <a:t/>
            </a:r>
            <a:br>
              <a:rPr lang="en-US" sz="1000" u="sng">
                <a:latin typeface="Times New Roman" pitchFamily="18" charset="0"/>
                <a:cs typeface="Times New Roman" pitchFamily="18" charset="0"/>
              </a:rPr>
            </a:br>
            <a:endParaRPr lang="en-US" sz="1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2 Marcador de contenido"/>
          <p:cNvSpPr>
            <a:spLocks noGrp="1"/>
          </p:cNvSpPr>
          <p:nvPr>
            <p:ph idx="1"/>
          </p:nvPr>
        </p:nvSpPr>
        <p:spPr>
          <a:xfrm>
            <a:off x="428625" y="4511675"/>
            <a:ext cx="7143750" cy="1917700"/>
          </a:xfrm>
        </p:spPr>
        <p:txBody>
          <a:bodyPr/>
          <a:lstStyle/>
          <a:p>
            <a:pPr algn="just">
              <a:buFont typeface="Wingdings 2" pitchFamily="18" charset="2"/>
              <a:buNone/>
            </a:pPr>
            <a:r>
              <a:rPr lang="en-US" sz="1200" smtClean="0">
                <a:latin typeface="Times New Roman" pitchFamily="18" charset="0"/>
                <a:cs typeface="Times New Roman" pitchFamily="18" charset="0"/>
              </a:rPr>
              <a:t>      </a:t>
            </a:r>
            <a:r>
              <a:rPr lang="es-ES" sz="1400" b="1" smtClean="0">
                <a:latin typeface="Times New Roman" pitchFamily="18" charset="0"/>
                <a:cs typeface="Times New Roman" pitchFamily="18" charset="0"/>
              </a:rPr>
              <a:t>Conclusión:  </a:t>
            </a:r>
            <a:endParaRPr lang="en-US" sz="1200" smtClean="0">
              <a:latin typeface="Times New Roman" pitchFamily="18" charset="0"/>
              <a:cs typeface="Times New Roman" pitchFamily="18" charset="0"/>
            </a:endParaRPr>
          </a:p>
          <a:p>
            <a:pPr algn="just"/>
            <a:r>
              <a:rPr lang="es-ES" sz="1200" smtClean="0">
                <a:latin typeface="Times New Roman" pitchFamily="18" charset="0"/>
                <a:cs typeface="Times New Roman" pitchFamily="18" charset="0"/>
              </a:rPr>
              <a:t>Se observó  que no hubo la colaboración de los clientes Grandes Consumidores Eléctricos en la confirmación de los saldos que tuvieron pendientes al 31 de Julio del año 2006. </a:t>
            </a:r>
            <a:endParaRPr lang="en-US" sz="1200" smtClean="0">
              <a:latin typeface="Times New Roman" pitchFamily="18" charset="0"/>
              <a:cs typeface="Times New Roman" pitchFamily="18" charset="0"/>
            </a:endParaRPr>
          </a:p>
          <a:p>
            <a:pPr algn="just"/>
            <a:r>
              <a:rPr lang="es-ES" sz="1200" smtClean="0">
                <a:latin typeface="Times New Roman" pitchFamily="18" charset="0"/>
                <a:cs typeface="Times New Roman" pitchFamily="18" charset="0"/>
              </a:rPr>
              <a:t>Se realizó la revisión física de las facturas de los Grandes Consumidores Eléctricos no Regulados que colaboraron con la confirmación de saldos por un monto de $17.397,47 sin existir ninguna diferencia.</a:t>
            </a:r>
            <a:endParaRPr lang="en-US" sz="1200" smtClean="0">
              <a:latin typeface="Times New Roman" pitchFamily="18" charset="0"/>
              <a:cs typeface="Times New Roman" pitchFamily="18" charset="0"/>
            </a:endParaRPr>
          </a:p>
          <a:p>
            <a:pPr algn="just"/>
            <a:r>
              <a:rPr lang="es-ES" sz="1200" smtClean="0">
                <a:latin typeface="Times New Roman" pitchFamily="18" charset="0"/>
                <a:cs typeface="Times New Roman" pitchFamily="18" charset="0"/>
              </a:rPr>
              <a:t>Para los clientes Grandes Consumidores Eléctricos no Regulados que no contestaron la carta de confirmación de saldos por un monto de $407.548,27 para los cuales se realizó pasos alternos para verificar la cancelación de los saldos que estuvieron pendientes hasta el 31 de Julio del año 2006.</a:t>
            </a:r>
            <a:endParaRPr lang="en-US" sz="1200" smtClean="0">
              <a:latin typeface="Times New Roman" pitchFamily="18" charset="0"/>
              <a:cs typeface="Times New Roman" pitchFamily="18" charset="0"/>
            </a:endParaRPr>
          </a:p>
          <a:p>
            <a:pPr algn="just"/>
            <a:r>
              <a:rPr lang="es-ES" sz="1200" smtClean="0">
                <a:latin typeface="Times New Roman" pitchFamily="18" charset="0"/>
                <a:cs typeface="Times New Roman" pitchFamily="18" charset="0"/>
              </a:rPr>
              <a:t>Anexo D-Detalle de Resultados de la Confirmación de Saldos de los Grandes Consumidores al 31 de Julio 2006.</a:t>
            </a:r>
            <a:endParaRPr lang="en-US" sz="1200" smtClean="0">
              <a:latin typeface="Times New Roman" pitchFamily="18" charset="0"/>
              <a:cs typeface="Times New Roman" pitchFamily="18" charset="0"/>
            </a:endParaRPr>
          </a:p>
          <a:p>
            <a:pPr algn="just">
              <a:buFont typeface="Wingdings 2" pitchFamily="18" charset="2"/>
              <a:buNone/>
            </a:pPr>
            <a:endParaRPr lang="en-US" sz="1200" smtClean="0">
              <a:latin typeface="Times New Roman" pitchFamily="18" charset="0"/>
              <a:cs typeface="Times New Roman" pitchFamily="18" charset="0"/>
            </a:endParaRPr>
          </a:p>
        </p:txBody>
      </p:sp>
      <p:graphicFrame>
        <p:nvGraphicFramePr>
          <p:cNvPr id="7" name="6 Diagrama"/>
          <p:cNvGraphicFramePr/>
          <p:nvPr/>
        </p:nvGraphicFramePr>
        <p:xfrm>
          <a:off x="785786" y="928670"/>
          <a:ext cx="6786610" cy="39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060" name="7 Rectángulo"/>
          <p:cNvSpPr>
            <a:spLocks noChangeArrowheads="1"/>
          </p:cNvSpPr>
          <p:nvPr/>
        </p:nvSpPr>
        <p:spPr bwMode="auto">
          <a:xfrm>
            <a:off x="428625" y="142875"/>
            <a:ext cx="7358063" cy="584200"/>
          </a:xfrm>
          <a:prstGeom prst="rect">
            <a:avLst/>
          </a:prstGeom>
          <a:noFill/>
          <a:ln w="9525">
            <a:noFill/>
            <a:miter lim="800000"/>
            <a:headEnd/>
            <a:tailEnd/>
          </a:ln>
        </p:spPr>
        <p:txBody>
          <a:bodyPr>
            <a:spAutoFit/>
          </a:bodyPr>
          <a:lstStyle/>
          <a:p>
            <a:pPr algn="ctr"/>
            <a:r>
              <a:rPr lang="es-ES" sz="1600">
                <a:latin typeface="Times New Roman" pitchFamily="18" charset="0"/>
                <a:cs typeface="Times New Roman" pitchFamily="18" charset="0"/>
              </a:rPr>
              <a:t>3.2.1.1.  Circular a los clientes para confirmar sus saldos al 31 de Julio del año 2006.</a:t>
            </a:r>
            <a:endParaRPr lang="en-US" sz="1600" i="1">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defRPr/>
            </a:pPr>
            <a:r>
              <a:rPr lang="es-ES" sz="1800" dirty="0" smtClean="0">
                <a:latin typeface="Times New Roman" pitchFamily="18" charset="0"/>
                <a:cs typeface="Times New Roman" pitchFamily="18" charset="0"/>
              </a:rPr>
              <a:t>Análisis de procedimientos o pasos alternos aplicados a clientes Grandes Consumidores por facturación de peaje y tasas.</a:t>
            </a:r>
            <a:r>
              <a:rPr lang="en-US" sz="1800" i="1" dirty="0" smtClean="0">
                <a:latin typeface="Times New Roman" pitchFamily="18" charset="0"/>
                <a:cs typeface="Times New Roman" pitchFamily="18" charset="0"/>
              </a:rPr>
              <a:t/>
            </a:r>
            <a:br>
              <a:rPr lang="en-US" sz="1800" i="1" dirty="0" smtClean="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
        <p:nvSpPr>
          <p:cNvPr id="46083" name="2 Marcador de contenido"/>
          <p:cNvSpPr>
            <a:spLocks noGrp="1"/>
          </p:cNvSpPr>
          <p:nvPr>
            <p:ph idx="1"/>
          </p:nvPr>
        </p:nvSpPr>
        <p:spPr>
          <a:xfrm>
            <a:off x="357188" y="1143000"/>
            <a:ext cx="7500937" cy="4527550"/>
          </a:xfrm>
        </p:spPr>
        <p:txBody>
          <a:bodyPr/>
          <a:lstStyle/>
          <a:p>
            <a:pPr algn="just">
              <a:buFont typeface="Wingdings 2" pitchFamily="18" charset="2"/>
              <a:buNone/>
            </a:pPr>
            <a:endParaRPr lang="en-US" sz="2200" smtClean="0">
              <a:latin typeface="Times New Roman" pitchFamily="18" charset="0"/>
              <a:cs typeface="Times New Roman" pitchFamily="18" charset="0"/>
            </a:endParaRPr>
          </a:p>
          <a:p>
            <a:pPr algn="just">
              <a:buFont typeface="Wingdings 2" pitchFamily="18" charset="2"/>
              <a:buNone/>
            </a:pPr>
            <a:endParaRPr lang="en-US" sz="2200" smtClean="0">
              <a:latin typeface="Times New Roman" pitchFamily="18" charset="0"/>
              <a:cs typeface="Times New Roman" pitchFamily="18" charset="0"/>
            </a:endParaRPr>
          </a:p>
        </p:txBody>
      </p:sp>
      <p:graphicFrame>
        <p:nvGraphicFramePr>
          <p:cNvPr id="8" name="7 Diagrama"/>
          <p:cNvGraphicFramePr/>
          <p:nvPr/>
        </p:nvGraphicFramePr>
        <p:xfrm>
          <a:off x="428596" y="1643050"/>
          <a:ext cx="7215238"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p:txBody>
          <a:bodyPr/>
          <a:lstStyle/>
          <a:p>
            <a:pPr algn="ctr" eaLnBrk="1" hangingPunct="1">
              <a:buFont typeface="Wingdings" pitchFamily="2" charset="2"/>
              <a:buNone/>
            </a:pPr>
            <a:endParaRPr lang="es-ES_tradnl" sz="3000" smtClean="0"/>
          </a:p>
          <a:p>
            <a:pPr algn="ctr" eaLnBrk="1" hangingPunct="1">
              <a:buFont typeface="Wingdings" pitchFamily="2" charset="2"/>
              <a:buNone/>
            </a:pPr>
            <a:endParaRPr lang="es-ES_tradnl" sz="3000" smtClean="0"/>
          </a:p>
          <a:p>
            <a:pPr algn="ctr" eaLnBrk="1" hangingPunct="1">
              <a:buFont typeface="Wingdings" pitchFamily="2" charset="2"/>
              <a:buNone/>
            </a:pPr>
            <a:endParaRPr lang="es-ES" sz="3400" smtClean="0"/>
          </a:p>
        </p:txBody>
      </p:sp>
      <p:sp>
        <p:nvSpPr>
          <p:cNvPr id="6" name="5 Rectángulo"/>
          <p:cNvSpPr/>
          <p:nvPr/>
        </p:nvSpPr>
        <p:spPr>
          <a:xfrm>
            <a:off x="1214414" y="2357430"/>
            <a:ext cx="6308458" cy="2585323"/>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a:cs typeface="Times New Roman"/>
              </a:rPr>
              <a:t>CAPÍTULO 1</a:t>
            </a:r>
          </a:p>
          <a:p>
            <a:pPr algn="ctr">
              <a:defRPr/>
            </a:pPr>
            <a:endParaRPr lang="en-US" sz="5400"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a:cs typeface="Times New Roman"/>
            </a:endParaRPr>
          </a:p>
          <a:p>
            <a:pPr algn="ctr">
              <a:defRPr/>
            </a:pPr>
            <a:r>
              <a:rPr lang="en-US" sz="5400"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a:cs typeface="Times New Roman"/>
              </a:rPr>
              <a:t>MARCO TEÓRICO</a:t>
            </a:r>
            <a:endParaRPr lang="en-US" sz="5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2 Marcador de contenido"/>
          <p:cNvSpPr>
            <a:spLocks noGrp="1"/>
          </p:cNvSpPr>
          <p:nvPr>
            <p:ph idx="1"/>
          </p:nvPr>
        </p:nvSpPr>
        <p:spPr>
          <a:xfrm>
            <a:off x="571500" y="357188"/>
            <a:ext cx="7239000" cy="4846637"/>
          </a:xfrm>
        </p:spPr>
        <p:txBody>
          <a:bodyPr/>
          <a:lstStyle/>
          <a:p>
            <a:pPr algn="just">
              <a:buFont typeface="Wingdings 2" pitchFamily="18" charset="2"/>
              <a:buNone/>
            </a:pPr>
            <a:r>
              <a:rPr lang="es-ES" sz="2400" b="1" smtClean="0">
                <a:latin typeface="Times New Roman" pitchFamily="18" charset="0"/>
                <a:cs typeface="Times New Roman" pitchFamily="18" charset="0"/>
              </a:rPr>
              <a:t>Conclusión:</a:t>
            </a:r>
            <a:endParaRPr lang="en-US" sz="2400" smtClean="0">
              <a:latin typeface="Times New Roman" pitchFamily="18" charset="0"/>
              <a:cs typeface="Times New Roman" pitchFamily="18" charset="0"/>
            </a:endParaRPr>
          </a:p>
          <a:p>
            <a:pPr algn="just">
              <a:buFont typeface="Wingdings 2" pitchFamily="18" charset="2"/>
              <a:buNone/>
            </a:pPr>
            <a:endParaRPr lang="en-US" sz="2000" smtClean="0">
              <a:latin typeface="Times New Roman" pitchFamily="18" charset="0"/>
              <a:cs typeface="Times New Roman" pitchFamily="18" charset="0"/>
            </a:endParaRPr>
          </a:p>
          <a:p>
            <a:pPr algn="just"/>
            <a:r>
              <a:rPr lang="es-ES" sz="2000" smtClean="0">
                <a:latin typeface="Times New Roman" pitchFamily="18" charset="0"/>
                <a:cs typeface="Times New Roman" pitchFamily="18" charset="0"/>
              </a:rPr>
              <a:t>Se realizó la verificación de las respectivas facturas y comprobantes de cobro de los valores adeudados por los Grandes Consumidores Eléctricos  no Regulados por  concepto de peaje, tasas e impuestos de los meses de Marzo, Abril y Mayo los mismos que en su totalidad no fueron cancelados al 31 de Julio del 2006 fecha en la que se realizó la facturación y el respectivo registro contable por el departamento de contabilidad  y que la corporación los  recaudó en su totalidad en los meses subsiguientes enviando a la cuenta de orden la recaudación de tasas e impuestos para ser  transferidos a terceros.</a:t>
            </a:r>
          </a:p>
          <a:p>
            <a:pPr algn="just">
              <a:buFont typeface="Wingdings 2" pitchFamily="18" charset="2"/>
              <a:buNone/>
            </a:pPr>
            <a:endParaRPr lang="en-US" sz="2000" smtClean="0">
              <a:latin typeface="Times New Roman" pitchFamily="18" charset="0"/>
              <a:cs typeface="Times New Roman" pitchFamily="18" charset="0"/>
            </a:endParaRPr>
          </a:p>
          <a:p>
            <a:pPr algn="just"/>
            <a:r>
              <a:rPr lang="es-ES" sz="2000" smtClean="0">
                <a:latin typeface="Times New Roman" pitchFamily="18" charset="0"/>
                <a:cs typeface="Times New Roman" pitchFamily="18" charset="0"/>
              </a:rPr>
              <a:t>Se ha observado que pocos de los Grandes Consumidores Eléctricos  no Regulados cancelaron sus deudas o abonaron valores para disminuir sus facturas pendientes al 31 de Julio sin embargo la deuda de los mismos queda saldada totalmente por el valor de  $407.548,27 en los  meses de Agosto y Septiembre.</a:t>
            </a:r>
            <a:endParaRPr lang="en-US" sz="2000" smtClean="0">
              <a:latin typeface="Times New Roman" pitchFamily="18" charset="0"/>
              <a:cs typeface="Times New Roman" pitchFamily="18" charset="0"/>
            </a:endParaRPr>
          </a:p>
          <a:p>
            <a:pPr algn="just"/>
            <a:endParaRPr lang="en-US" sz="2000" smtClean="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7239000" cy="463567"/>
          </a:xfrm>
        </p:spPr>
        <p:txBody>
          <a:bodyPr>
            <a:noAutofit/>
          </a:bodyPr>
          <a:lstStyle/>
          <a:p>
            <a:pPr algn="ctr">
              <a:defRPr/>
            </a:pPr>
            <a:r>
              <a:rPr lang="es-ES" sz="1600" dirty="0" smtClean="0">
                <a:latin typeface="Times New Roman" pitchFamily="18" charset="0"/>
                <a:cs typeface="Times New Roman" pitchFamily="18" charset="0"/>
              </a:rPr>
              <a:t>Análisis de las cuentas por cobrar a clientes por venta de energía según su  clasificación por categorías y antigüedad de saldos. </a:t>
            </a:r>
            <a:endParaRPr lang="en-US" sz="1600" i="1" dirty="0">
              <a:latin typeface="Times New Roman" pitchFamily="18" charset="0"/>
              <a:cs typeface="Times New Roman" pitchFamily="18" charset="0"/>
            </a:endParaRPr>
          </a:p>
        </p:txBody>
      </p:sp>
      <p:graphicFrame>
        <p:nvGraphicFramePr>
          <p:cNvPr id="6" name="5 Diagrama"/>
          <p:cNvGraphicFramePr/>
          <p:nvPr/>
        </p:nvGraphicFramePr>
        <p:xfrm>
          <a:off x="428596" y="1643050"/>
          <a:ext cx="7215238"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2286000" y="142875"/>
          <a:ext cx="3714750" cy="1835150"/>
        </p:xfrm>
        <a:graphic>
          <a:graphicData uri="http://schemas.openxmlformats.org/drawingml/2006/table">
            <a:tbl>
              <a:tblPr/>
              <a:tblGrid>
                <a:gridCol w="2248665"/>
                <a:gridCol w="123266"/>
                <a:gridCol w="127825"/>
                <a:gridCol w="127825"/>
                <a:gridCol w="123266"/>
                <a:gridCol w="963927"/>
              </a:tblGrid>
              <a:tr h="171450">
                <a:tc gridSpan="4">
                  <a:txBody>
                    <a:bodyPr/>
                    <a:lstStyle/>
                    <a:p>
                      <a:pPr marL="0" marR="0">
                        <a:lnSpc>
                          <a:spcPct val="150000"/>
                        </a:lnSpc>
                        <a:spcBef>
                          <a:spcPts val="0"/>
                        </a:spcBef>
                        <a:spcAft>
                          <a:spcPts val="0"/>
                        </a:spcAft>
                      </a:pPr>
                      <a:r>
                        <a:rPr lang="es-ES" sz="1050" b="1" dirty="0" smtClean="0">
                          <a:solidFill>
                            <a:srgbClr val="000000"/>
                          </a:solidFill>
                          <a:latin typeface="Arial"/>
                          <a:ea typeface="Times New Roman"/>
                        </a:rPr>
                        <a:t>A </a:t>
                      </a:r>
                      <a:r>
                        <a:rPr lang="es-ES" sz="1050" b="1" dirty="0">
                          <a:solidFill>
                            <a:srgbClr val="000000"/>
                          </a:solidFill>
                          <a:latin typeface="Arial"/>
                          <a:ea typeface="Times New Roman"/>
                        </a:rPr>
                        <a:t>continuación el siguiente detalle:</a:t>
                      </a:r>
                      <a:endParaRPr lang="en-US" sz="1050" dirty="0">
                        <a:latin typeface="Times New Roman"/>
                        <a:ea typeface="Times New Roman"/>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50000"/>
                        </a:lnSpc>
                        <a:spcBef>
                          <a:spcPts val="0"/>
                        </a:spcBef>
                        <a:spcAft>
                          <a:spcPts val="0"/>
                        </a:spcAft>
                      </a:pPr>
                      <a:endParaRPr lang="es-ES" sz="1050">
                        <a:solidFill>
                          <a:srgbClr val="000000"/>
                        </a:solidFill>
                        <a:latin typeface="Arial"/>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endParaRPr lang="es-ES" sz="1050">
                        <a:solidFill>
                          <a:srgbClr val="000000"/>
                        </a:solidFill>
                        <a:latin typeface="Arial"/>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15580">
                <a:tc>
                  <a:txBody>
                    <a:bodyPr/>
                    <a:lstStyle/>
                    <a:p>
                      <a:pPr marL="0" marR="0">
                        <a:spcBef>
                          <a:spcPts val="0"/>
                        </a:spcBef>
                        <a:spcAft>
                          <a:spcPts val="0"/>
                        </a:spcAft>
                      </a:pPr>
                      <a:endParaRPr lang="en-US" sz="1050" dirty="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marL="0" marR="0">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s-ES" sz="1000" b="1">
                          <a:solidFill>
                            <a:srgbClr val="000000"/>
                          </a:solidFill>
                          <a:latin typeface="Arial"/>
                          <a:ea typeface="Times New Roman"/>
                        </a:rPr>
                        <a:t>       31/07/2006</a:t>
                      </a:r>
                      <a:endParaRPr lang="en-US" sz="105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marR="0">
                        <a:spcBef>
                          <a:spcPts val="0"/>
                        </a:spcBef>
                        <a:spcAft>
                          <a:spcPts val="0"/>
                        </a:spcAft>
                      </a:pPr>
                      <a:r>
                        <a:rPr lang="es-ES" sz="1000">
                          <a:solidFill>
                            <a:srgbClr val="000000"/>
                          </a:solidFill>
                          <a:latin typeface="Arial"/>
                          <a:ea typeface="Times New Roman"/>
                        </a:rPr>
                        <a:t>Facturación</a:t>
                      </a:r>
                      <a:endParaRPr lang="en-US" sz="105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a:noFill/>
                    </a:lnR>
                    <a:lnT>
                      <a:noFill/>
                    </a:lnT>
                    <a:lnB>
                      <a:noFill/>
                    </a:lnB>
                  </a:tcPr>
                </a:tc>
                <a:tc gridSpan="2">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a:noFill/>
                    </a:lnB>
                  </a:tcPr>
                </a:tc>
                <a:tc hMerge="1">
                  <a:txBody>
                    <a:bodyPr/>
                    <a:lstStyle/>
                    <a:p>
                      <a:pPr marL="0" marR="0">
                        <a:spcBef>
                          <a:spcPts val="0"/>
                        </a:spcBef>
                        <a:spcAft>
                          <a:spcPts val="0"/>
                        </a:spcAft>
                      </a:pPr>
                      <a:endParaRPr lang="es-ES" sz="11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rPr>
                        <a:t>50,774,299.59</a:t>
                      </a:r>
                      <a:endParaRPr lang="en-US" sz="105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1450">
                <a:tc gridSpan="3">
                  <a:txBody>
                    <a:bodyPr/>
                    <a:lstStyle/>
                    <a:p>
                      <a:pPr marL="0" marR="0">
                        <a:spcBef>
                          <a:spcPts val="0"/>
                        </a:spcBef>
                        <a:spcAft>
                          <a:spcPts val="0"/>
                        </a:spcAft>
                      </a:pPr>
                      <a:r>
                        <a:rPr lang="es-ES" sz="1000">
                          <a:solidFill>
                            <a:srgbClr val="000000"/>
                          </a:solidFill>
                          <a:latin typeface="Arial"/>
                          <a:ea typeface="Times New Roman"/>
                        </a:rPr>
                        <a:t>Intereses de Facturación </a:t>
                      </a:r>
                      <a:endParaRPr lang="en-US" sz="105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rPr>
                        <a:t>6,537,188.90</a:t>
                      </a:r>
                      <a:endParaRPr lang="en-US" sz="105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71450">
                <a:tc gridSpan="2">
                  <a:txBody>
                    <a:bodyPr/>
                    <a:lstStyle/>
                    <a:p>
                      <a:pPr marL="0" marR="0">
                        <a:spcBef>
                          <a:spcPts val="0"/>
                        </a:spcBef>
                        <a:spcAft>
                          <a:spcPts val="0"/>
                        </a:spcAft>
                      </a:pPr>
                      <a:r>
                        <a:rPr lang="es-ES" sz="1000">
                          <a:solidFill>
                            <a:srgbClr val="000000"/>
                          </a:solidFill>
                          <a:latin typeface="Arial"/>
                          <a:ea typeface="Times New Roman"/>
                        </a:rPr>
                        <a:t>Facturación al Gobierno</a:t>
                      </a:r>
                      <a:endParaRPr lang="en-US" sz="105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rPr>
                        <a:t>3,773;844.52</a:t>
                      </a:r>
                      <a:endParaRPr lang="en-US" sz="105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71450">
                <a:tc gridSpan="2">
                  <a:txBody>
                    <a:bodyPr/>
                    <a:lstStyle/>
                    <a:p>
                      <a:pPr marL="0" marR="0">
                        <a:spcBef>
                          <a:spcPts val="0"/>
                        </a:spcBef>
                        <a:spcAft>
                          <a:spcPts val="0"/>
                        </a:spcAft>
                      </a:pPr>
                      <a:r>
                        <a:rPr lang="es-ES" sz="1000">
                          <a:solidFill>
                            <a:srgbClr val="000000"/>
                          </a:solidFill>
                          <a:latin typeface="Arial"/>
                          <a:ea typeface="Times New Roman"/>
                        </a:rPr>
                        <a:t>Intereses al Gobierno </a:t>
                      </a:r>
                      <a:endParaRPr lang="en-US" sz="105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rPr>
                        <a:t>1,276,031.08</a:t>
                      </a:r>
                      <a:endParaRPr lang="en-US" sz="105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71450">
                <a:tc gridSpan="2">
                  <a:txBody>
                    <a:bodyPr/>
                    <a:lstStyle/>
                    <a:p>
                      <a:pPr marL="0" marR="0">
                        <a:spcBef>
                          <a:spcPts val="0"/>
                        </a:spcBef>
                        <a:spcAft>
                          <a:spcPts val="0"/>
                        </a:spcAft>
                      </a:pPr>
                      <a:r>
                        <a:rPr lang="es-ES" sz="1000">
                          <a:solidFill>
                            <a:srgbClr val="000000"/>
                          </a:solidFill>
                          <a:latin typeface="Arial"/>
                          <a:ea typeface="Times New Roman"/>
                        </a:rPr>
                        <a:t>Facturación Municipio </a:t>
                      </a:r>
                      <a:endParaRPr lang="en-US" sz="105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rPr>
                        <a:t>5,692,224.04</a:t>
                      </a:r>
                      <a:endParaRPr lang="en-US" sz="105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71450">
                <a:tc gridSpan="2">
                  <a:txBody>
                    <a:bodyPr/>
                    <a:lstStyle/>
                    <a:p>
                      <a:pPr marL="0" marR="0">
                        <a:spcBef>
                          <a:spcPts val="0"/>
                        </a:spcBef>
                        <a:spcAft>
                          <a:spcPts val="0"/>
                        </a:spcAft>
                      </a:pPr>
                      <a:r>
                        <a:rPr lang="es-ES" sz="1000">
                          <a:solidFill>
                            <a:srgbClr val="000000"/>
                          </a:solidFill>
                          <a:latin typeface="Arial"/>
                          <a:ea typeface="Times New Roman"/>
                        </a:rPr>
                        <a:t>Intereses Municipio </a:t>
                      </a:r>
                      <a:endParaRPr lang="en-US" sz="105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rPr>
                        <a:t>443,636.72</a:t>
                      </a:r>
                      <a:endParaRPr lang="en-US" sz="105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r>
              <a:tr h="179705">
                <a:tc gridSpan="2">
                  <a:txBody>
                    <a:bodyPr/>
                    <a:lstStyle/>
                    <a:p>
                      <a:pPr marL="0" marR="0">
                        <a:spcBef>
                          <a:spcPts val="0"/>
                        </a:spcBef>
                        <a:spcAft>
                          <a:spcPts val="0"/>
                        </a:spcAft>
                      </a:pPr>
                      <a:r>
                        <a:rPr lang="es-ES" sz="1000">
                          <a:solidFill>
                            <a:srgbClr val="000000"/>
                          </a:solidFill>
                          <a:latin typeface="Arial"/>
                          <a:ea typeface="Times New Roman"/>
                        </a:rPr>
                        <a:t>Cheques protestados</a:t>
                      </a:r>
                      <a:endParaRPr lang="en-US" sz="105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rPr>
                        <a:t>12,545.34</a:t>
                      </a:r>
                      <a:endParaRPr lang="en-US" sz="105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71450">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 sz="1000">
                        <a:solidFill>
                          <a:srgbClr val="000000"/>
                        </a:solidFill>
                        <a:latin typeface="Arial"/>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 sz="1000" dirty="0">
                          <a:solidFill>
                            <a:srgbClr val="000000"/>
                          </a:solidFill>
                          <a:latin typeface="Arial"/>
                          <a:ea typeface="Times New Roman"/>
                        </a:rPr>
                        <a:t>$68,509,770.19</a:t>
                      </a:r>
                      <a:endParaRPr lang="en-US" sz="1050" dirty="0">
                        <a:latin typeface="Times New Roman"/>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9209" name="Rectangle 1"/>
          <p:cNvSpPr>
            <a:spLocks noChangeArrowheads="1"/>
          </p:cNvSpPr>
          <p:nvPr/>
        </p:nvSpPr>
        <p:spPr bwMode="auto">
          <a:xfrm>
            <a:off x="2428875" y="2000250"/>
            <a:ext cx="3571875" cy="233363"/>
          </a:xfrm>
          <a:prstGeom prst="rect">
            <a:avLst/>
          </a:prstGeom>
          <a:noFill/>
          <a:ln w="9525">
            <a:noFill/>
            <a:miter lim="800000"/>
            <a:headEnd/>
            <a:tailEnd/>
          </a:ln>
        </p:spPr>
        <p:txBody>
          <a:bodyPr lIns="90000" tIns="46800" rIns="90000" bIns="46800" anchor="ctr">
            <a:spAutoFit/>
          </a:bodyPr>
          <a:lstStyle/>
          <a:p>
            <a:pPr algn="ctr" eaLnBrk="0" hangingPunct="0"/>
            <a:r>
              <a:rPr lang="es-ES" sz="900">
                <a:solidFill>
                  <a:srgbClr val="A6A6A6"/>
                </a:solidFill>
                <a:cs typeface="Times New Roman" pitchFamily="18" charset="0"/>
              </a:rPr>
              <a:t>Detalle de Cuentas por Cobrar por Facturación de Energía</a:t>
            </a:r>
            <a:endParaRPr lang="es-ES">
              <a:cs typeface="Times New Roman" pitchFamily="18" charset="0"/>
            </a:endParaRPr>
          </a:p>
        </p:txBody>
      </p:sp>
      <p:graphicFrame>
        <p:nvGraphicFramePr>
          <p:cNvPr id="8" name="7 Tabla"/>
          <p:cNvGraphicFramePr>
            <a:graphicFrameLocks noGrp="1"/>
          </p:cNvGraphicFramePr>
          <p:nvPr/>
        </p:nvGraphicFramePr>
        <p:xfrm>
          <a:off x="142875" y="2549525"/>
          <a:ext cx="3929063" cy="1308100"/>
        </p:xfrm>
        <a:graphic>
          <a:graphicData uri="http://schemas.openxmlformats.org/drawingml/2006/table">
            <a:tbl>
              <a:tblPr/>
              <a:tblGrid>
                <a:gridCol w="2708428"/>
                <a:gridCol w="194658"/>
                <a:gridCol w="168354"/>
                <a:gridCol w="857650"/>
              </a:tblGrid>
              <a:tr h="171450">
                <a:tc gridSpan="3">
                  <a:txBody>
                    <a:bodyPr/>
                    <a:lstStyle/>
                    <a:p>
                      <a:pPr marL="0" marR="0">
                        <a:spcBef>
                          <a:spcPts val="0"/>
                        </a:spcBef>
                        <a:spcAft>
                          <a:spcPts val="0"/>
                        </a:spcAft>
                      </a:pPr>
                      <a:r>
                        <a:rPr lang="es-ES" sz="1050" b="1" dirty="0">
                          <a:solidFill>
                            <a:srgbClr val="000000"/>
                          </a:solidFill>
                          <a:latin typeface="Arial"/>
                          <a:ea typeface="Times New Roman"/>
                        </a:rPr>
                        <a:t>                                       Análisis de Auditoría</a:t>
                      </a:r>
                      <a:endParaRPr lang="en-US" sz="1050" dirty="0">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s-ES" sz="1050">
                          <a:solidFill>
                            <a:srgbClr val="000000"/>
                          </a:solidFill>
                          <a:latin typeface="Arial"/>
                          <a:ea typeface="Times New Roman"/>
                        </a:rPr>
                        <a:t> </a:t>
                      </a:r>
                      <a:endParaRPr lang="en-US" sz="1050">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163195">
                <a:tc>
                  <a:txBody>
                    <a:bodyPr/>
                    <a:lstStyle/>
                    <a:p>
                      <a:pPr marL="0" marR="0" algn="ctr">
                        <a:spcBef>
                          <a:spcPts val="0"/>
                        </a:spcBef>
                        <a:spcAft>
                          <a:spcPts val="0"/>
                        </a:spcAft>
                      </a:pPr>
                      <a:r>
                        <a:rPr lang="es-ES" sz="1050" b="1">
                          <a:solidFill>
                            <a:srgbClr val="000000"/>
                          </a:solidFill>
                          <a:latin typeface="Arial"/>
                          <a:ea typeface="Times New Roman"/>
                        </a:rPr>
                        <a:t>Detalle</a:t>
                      </a:r>
                      <a:endParaRPr lang="en-US" sz="105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s-ES" sz="1050">
                          <a:solidFill>
                            <a:srgbClr val="000000"/>
                          </a:solidFill>
                          <a:latin typeface="Arial"/>
                          <a:ea typeface="Times New Roman"/>
                        </a:rPr>
                        <a:t> </a:t>
                      </a:r>
                      <a:endParaRPr lang="en-US" sz="105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s-ES" sz="1050">
                          <a:solidFill>
                            <a:srgbClr val="000000"/>
                          </a:solidFill>
                          <a:latin typeface="Arial"/>
                          <a:ea typeface="Times New Roman"/>
                        </a:rPr>
                        <a:t> </a:t>
                      </a:r>
                      <a:endParaRPr lang="en-US" sz="105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s-ES" sz="1050" b="1">
                          <a:solidFill>
                            <a:srgbClr val="000000"/>
                          </a:solidFill>
                          <a:latin typeface="Arial"/>
                          <a:ea typeface="Times New Roman"/>
                        </a:rPr>
                        <a:t>Valor </a:t>
                      </a:r>
                      <a:endParaRPr lang="en-US" sz="105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1450">
                <a:tc>
                  <a:txBody>
                    <a:bodyPr/>
                    <a:lstStyle/>
                    <a:p>
                      <a:pPr marL="0" marR="0" algn="ctr">
                        <a:spcBef>
                          <a:spcPts val="0"/>
                        </a:spcBef>
                        <a:spcAft>
                          <a:spcPts val="0"/>
                        </a:spcAft>
                      </a:pPr>
                      <a:endParaRPr lang="en-US" sz="105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 sz="1050">
                        <a:solidFill>
                          <a:srgbClr val="000000"/>
                        </a:solidFill>
                        <a:latin typeface="Arial"/>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 sz="1050">
                        <a:solidFill>
                          <a:srgbClr val="000000"/>
                        </a:solidFill>
                        <a:latin typeface="Arial"/>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5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3195">
                <a:tc>
                  <a:txBody>
                    <a:bodyPr/>
                    <a:lstStyle/>
                    <a:p>
                      <a:pPr marL="0" marR="0">
                        <a:spcBef>
                          <a:spcPts val="0"/>
                        </a:spcBef>
                        <a:spcAft>
                          <a:spcPts val="0"/>
                        </a:spcAft>
                      </a:pPr>
                      <a:r>
                        <a:rPr lang="es-ES" sz="1000">
                          <a:solidFill>
                            <a:srgbClr val="000000"/>
                          </a:solidFill>
                          <a:latin typeface="Arial"/>
                          <a:ea typeface="Times New Roman"/>
                        </a:rPr>
                        <a:t>Cuentas por Cobra Facturación Reg. Contable</a:t>
                      </a:r>
                      <a:endParaRPr lang="en-US" sz="105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r">
                        <a:spcBef>
                          <a:spcPts val="0"/>
                        </a:spcBef>
                        <a:spcAft>
                          <a:spcPts val="0"/>
                        </a:spcAft>
                      </a:pPr>
                      <a:r>
                        <a:rPr lang="es-ES" sz="1000" dirty="0">
                          <a:solidFill>
                            <a:srgbClr val="000000"/>
                          </a:solidFill>
                          <a:latin typeface="Arial"/>
                          <a:ea typeface="Times New Roman"/>
                        </a:rPr>
                        <a:t>57,281,488.49</a:t>
                      </a:r>
                      <a:endParaRPr lang="en-US" sz="105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334645">
                <a:tc>
                  <a:txBody>
                    <a:bodyPr/>
                    <a:lstStyle/>
                    <a:p>
                      <a:pPr marL="0" marR="0">
                        <a:spcBef>
                          <a:spcPts val="0"/>
                        </a:spcBef>
                        <a:spcAft>
                          <a:spcPts val="0"/>
                        </a:spcAft>
                      </a:pPr>
                      <a:r>
                        <a:rPr lang="es-ES" sz="1000" dirty="0">
                          <a:solidFill>
                            <a:srgbClr val="000000"/>
                          </a:solidFill>
                          <a:latin typeface="Arial"/>
                          <a:ea typeface="Times New Roman"/>
                        </a:rPr>
                        <a:t>Cuentas por cobrar-Facturación Clientes RES </a:t>
                      </a:r>
                      <a:r>
                        <a:rPr lang="es-ES" sz="1000" dirty="0" err="1">
                          <a:solidFill>
                            <a:srgbClr val="000000"/>
                          </a:solidFill>
                          <a:latin typeface="Arial"/>
                          <a:ea typeface="Times New Roman"/>
                        </a:rPr>
                        <a:t>Sist</a:t>
                      </a:r>
                      <a:r>
                        <a:rPr lang="es-ES" sz="1000" dirty="0">
                          <a:solidFill>
                            <a:srgbClr val="000000"/>
                          </a:solidFill>
                          <a:latin typeface="Arial"/>
                          <a:ea typeface="Times New Roman"/>
                        </a:rPr>
                        <a:t>. Com.</a:t>
                      </a:r>
                      <a:endParaRPr lang="en-US" sz="105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gridSpan="3">
                  <a:txBody>
                    <a:bodyPr/>
                    <a:lstStyle/>
                    <a:p>
                      <a:pPr marL="0" marR="0" algn="r">
                        <a:spcBef>
                          <a:spcPts val="0"/>
                        </a:spcBef>
                        <a:spcAft>
                          <a:spcPts val="0"/>
                        </a:spcAft>
                      </a:pPr>
                      <a:r>
                        <a:rPr lang="es-ES" sz="800" dirty="0">
                          <a:solidFill>
                            <a:srgbClr val="000000"/>
                          </a:solidFill>
                          <a:latin typeface="Arial"/>
                          <a:ea typeface="Times New Roman"/>
                        </a:rPr>
                        <a:t>(-) </a:t>
                      </a:r>
                      <a:r>
                        <a:rPr lang="es-ES" sz="1000" dirty="0">
                          <a:solidFill>
                            <a:srgbClr val="000000"/>
                          </a:solidFill>
                          <a:latin typeface="Arial"/>
                          <a:ea typeface="Times New Roman"/>
                        </a:rPr>
                        <a:t>  66.937.410,69</a:t>
                      </a:r>
                      <a:endParaRPr lang="en-US" sz="105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63195">
                <a:tc>
                  <a:txBody>
                    <a:bodyPr/>
                    <a:lstStyle/>
                    <a:p>
                      <a:pPr marL="0" marR="0">
                        <a:spcBef>
                          <a:spcPts val="0"/>
                        </a:spcBef>
                        <a:spcAft>
                          <a:spcPts val="0"/>
                        </a:spcAft>
                      </a:pPr>
                      <a:r>
                        <a:rPr lang="es-ES" sz="1000">
                          <a:solidFill>
                            <a:srgbClr val="000000"/>
                          </a:solidFill>
                          <a:latin typeface="Arial"/>
                          <a:ea typeface="Times New Roman"/>
                        </a:rPr>
                        <a:t>Diferencia Reg. Cont  Vs  Sist. Comercial</a:t>
                      </a:r>
                      <a:endParaRPr lang="en-US" sz="105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3">
                  <a:txBody>
                    <a:bodyPr/>
                    <a:lstStyle/>
                    <a:p>
                      <a:pPr marL="0" marR="0" algn="r">
                        <a:spcBef>
                          <a:spcPts val="0"/>
                        </a:spcBef>
                        <a:spcAft>
                          <a:spcPts val="0"/>
                        </a:spcAft>
                      </a:pPr>
                      <a:r>
                        <a:rPr lang="es-ES" sz="1000" dirty="0">
                          <a:solidFill>
                            <a:srgbClr val="000000"/>
                          </a:solidFill>
                          <a:latin typeface="Arial"/>
                          <a:ea typeface="Times New Roman"/>
                        </a:rPr>
                        <a:t>$9,655,922.20</a:t>
                      </a:r>
                      <a:endParaRPr lang="en-US" sz="105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graphicFrame>
        <p:nvGraphicFramePr>
          <p:cNvPr id="9" name="8 Tabla"/>
          <p:cNvGraphicFramePr>
            <a:graphicFrameLocks noGrp="1"/>
          </p:cNvGraphicFramePr>
          <p:nvPr/>
        </p:nvGraphicFramePr>
        <p:xfrm>
          <a:off x="4286250" y="2500313"/>
          <a:ext cx="3717925" cy="1330325"/>
        </p:xfrm>
        <a:graphic>
          <a:graphicData uri="http://schemas.openxmlformats.org/drawingml/2006/table">
            <a:tbl>
              <a:tblPr/>
              <a:tblGrid>
                <a:gridCol w="2368810"/>
                <a:gridCol w="201624"/>
                <a:gridCol w="93980"/>
                <a:gridCol w="93980"/>
                <a:gridCol w="959938"/>
              </a:tblGrid>
              <a:tr h="182245">
                <a:tc gridSpan="4">
                  <a:txBody>
                    <a:bodyPr/>
                    <a:lstStyle/>
                    <a:p>
                      <a:pPr marL="0" marR="0">
                        <a:spcBef>
                          <a:spcPts val="0"/>
                        </a:spcBef>
                        <a:spcAft>
                          <a:spcPts val="0"/>
                        </a:spcAft>
                      </a:pPr>
                      <a:r>
                        <a:rPr lang="es-ES" sz="1050" b="1" dirty="0">
                          <a:solidFill>
                            <a:srgbClr val="000000"/>
                          </a:solidFill>
                          <a:latin typeface="Times New Roman" pitchFamily="18" charset="0"/>
                          <a:ea typeface="Times New Roman"/>
                          <a:cs typeface="Times New Roman" pitchFamily="18" charset="0"/>
                        </a:rPr>
                        <a:t>                                       Análisis de Auditoría</a:t>
                      </a:r>
                      <a:endParaRPr lang="en-US" sz="1050" dirty="0">
                        <a:latin typeface="Times New Roman" pitchFamily="18" charset="0"/>
                        <a:ea typeface="Times New Roman"/>
                        <a:cs typeface="Times New Roman"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endParaRPr lang="es-ES" sz="1050">
                        <a:solidFill>
                          <a:srgbClr val="000000"/>
                        </a:solidFill>
                        <a:latin typeface="Times New Roman" pitchFamily="18" charset="0"/>
                        <a:ea typeface="Times New Roman"/>
                        <a:cs typeface="Times New Roman"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182245">
                <a:tc>
                  <a:txBody>
                    <a:bodyPr/>
                    <a:lstStyle/>
                    <a:p>
                      <a:pPr marL="0" marR="0" algn="ctr">
                        <a:spcBef>
                          <a:spcPts val="0"/>
                        </a:spcBef>
                        <a:spcAft>
                          <a:spcPts val="0"/>
                        </a:spcAft>
                      </a:pPr>
                      <a:r>
                        <a:rPr lang="es-ES" sz="1050" b="1">
                          <a:solidFill>
                            <a:srgbClr val="000000"/>
                          </a:solidFill>
                          <a:latin typeface="Times New Roman" pitchFamily="18" charset="0"/>
                          <a:ea typeface="Times New Roman"/>
                          <a:cs typeface="Times New Roman" pitchFamily="18" charset="0"/>
                        </a:rPr>
                        <a:t>     Detalle</a:t>
                      </a:r>
                      <a:endParaRPr lang="en-US" sz="1050">
                        <a:latin typeface="Times New Roman" pitchFamily="18" charset="0"/>
                        <a:ea typeface="Times New Roman"/>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s-ES" sz="1050">
                          <a:solidFill>
                            <a:srgbClr val="000000"/>
                          </a:solidFill>
                          <a:latin typeface="Times New Roman" pitchFamily="18" charset="0"/>
                          <a:ea typeface="Times New Roman"/>
                          <a:cs typeface="Times New Roman" pitchFamily="18" charset="0"/>
                        </a:rPr>
                        <a:t> </a:t>
                      </a:r>
                      <a:endParaRPr lang="en-US" sz="1050">
                        <a:latin typeface="Times New Roman" pitchFamily="18" charset="0"/>
                        <a:ea typeface="Times New Roman"/>
                        <a:cs typeface="Times New Roman"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spcBef>
                          <a:spcPts val="0"/>
                        </a:spcBef>
                        <a:spcAft>
                          <a:spcPts val="0"/>
                        </a:spcAft>
                      </a:pPr>
                      <a:r>
                        <a:rPr lang="es-ES" sz="1050">
                          <a:solidFill>
                            <a:srgbClr val="000000"/>
                          </a:solidFill>
                          <a:latin typeface="Times New Roman" pitchFamily="18" charset="0"/>
                          <a:ea typeface="Times New Roman"/>
                          <a:cs typeface="Times New Roman" pitchFamily="18" charset="0"/>
                        </a:rPr>
                        <a:t> </a:t>
                      </a:r>
                      <a:endParaRPr lang="en-US" sz="1050">
                        <a:latin typeface="Times New Roman" pitchFamily="18" charset="0"/>
                        <a:ea typeface="Times New Roman"/>
                        <a:cs typeface="Times New Roman"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spcBef>
                          <a:spcPts val="0"/>
                        </a:spcBef>
                        <a:spcAft>
                          <a:spcPts val="0"/>
                        </a:spcAft>
                      </a:pPr>
                      <a:r>
                        <a:rPr lang="es-ES" sz="1050" b="1" dirty="0">
                          <a:solidFill>
                            <a:srgbClr val="000000"/>
                          </a:solidFill>
                          <a:latin typeface="Times New Roman" pitchFamily="18" charset="0"/>
                          <a:ea typeface="Times New Roman"/>
                          <a:cs typeface="Times New Roman" pitchFamily="18" charset="0"/>
                        </a:rPr>
                        <a:t>     Valor </a:t>
                      </a:r>
                      <a:endParaRPr lang="en-US" sz="1050" dirty="0">
                        <a:latin typeface="Times New Roman" pitchFamily="18" charset="0"/>
                        <a:ea typeface="Times New Roman"/>
                        <a:cs typeface="Times New Roman"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3990">
                <a:tc>
                  <a:txBody>
                    <a:bodyPr/>
                    <a:lstStyle/>
                    <a:p>
                      <a:pPr marL="0" marR="0" algn="ctr">
                        <a:spcBef>
                          <a:spcPts val="0"/>
                        </a:spcBef>
                        <a:spcAft>
                          <a:spcPts val="0"/>
                        </a:spcAft>
                      </a:pPr>
                      <a:endParaRPr lang="en-US" sz="1050">
                        <a:latin typeface="Times New Roman" pitchFamily="18" charset="0"/>
                        <a:ea typeface="Times New Roman"/>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 sz="1050">
                        <a:solidFill>
                          <a:srgbClr val="000000"/>
                        </a:solidFill>
                        <a:latin typeface="Times New Roman" pitchFamily="18" charset="0"/>
                        <a:ea typeface="Times New Roman"/>
                        <a:cs typeface="Times New Roman"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endParaRPr lang="es-ES" sz="1050">
                        <a:solidFill>
                          <a:srgbClr val="000000"/>
                        </a:solidFill>
                        <a:latin typeface="Times New Roman" pitchFamily="18" charset="0"/>
                        <a:ea typeface="Times New Roman"/>
                        <a:cs typeface="Times New Roman"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endParaRPr lang="en-US" sz="1050">
                        <a:latin typeface="Times New Roman" pitchFamily="18" charset="0"/>
                        <a:ea typeface="Times New Roman"/>
                        <a:cs typeface="Times New Roman"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73990">
                <a:tc gridSpan="3">
                  <a:txBody>
                    <a:bodyPr/>
                    <a:lstStyle/>
                    <a:p>
                      <a:pPr marL="0" marR="0">
                        <a:spcBef>
                          <a:spcPts val="0"/>
                        </a:spcBef>
                        <a:spcAft>
                          <a:spcPts val="0"/>
                        </a:spcAft>
                      </a:pPr>
                      <a:r>
                        <a:rPr lang="es-ES" sz="1000">
                          <a:solidFill>
                            <a:srgbClr val="000000"/>
                          </a:solidFill>
                          <a:latin typeface="Times New Roman" pitchFamily="18" charset="0"/>
                          <a:ea typeface="Times New Roman"/>
                          <a:cs typeface="Times New Roman" pitchFamily="18" charset="0"/>
                        </a:rPr>
                        <a:t>Cuentas por Cobra Fact. Gobierno e Intereses  Reg. Contable</a:t>
                      </a:r>
                      <a:endParaRPr lang="en-US" sz="1050">
                        <a:latin typeface="Times New Roman" pitchFamily="18" charset="0"/>
                        <a:ea typeface="Times New Roman"/>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2">
                  <a:txBody>
                    <a:bodyPr/>
                    <a:lstStyle/>
                    <a:p>
                      <a:pPr marL="0" marR="0" algn="r">
                        <a:spcBef>
                          <a:spcPts val="0"/>
                        </a:spcBef>
                        <a:spcAft>
                          <a:spcPts val="0"/>
                        </a:spcAft>
                      </a:pPr>
                      <a:r>
                        <a:rPr lang="es-ES" sz="1000" dirty="0">
                          <a:solidFill>
                            <a:srgbClr val="000000"/>
                          </a:solidFill>
                          <a:latin typeface="Times New Roman" pitchFamily="18" charset="0"/>
                          <a:ea typeface="Times New Roman"/>
                          <a:cs typeface="Times New Roman" pitchFamily="18" charset="0"/>
                        </a:rPr>
                        <a:t>5,049,875.60</a:t>
                      </a:r>
                      <a:endParaRPr lang="en-US" sz="1050" dirty="0">
                        <a:latin typeface="Times New Roman" pitchFamily="18" charset="0"/>
                        <a:ea typeface="Times New Roman"/>
                        <a:cs typeface="Times New Roman"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182245">
                <a:tc gridSpan="3">
                  <a:txBody>
                    <a:bodyPr/>
                    <a:lstStyle/>
                    <a:p>
                      <a:pPr marL="0" marR="0">
                        <a:spcBef>
                          <a:spcPts val="0"/>
                        </a:spcBef>
                        <a:spcAft>
                          <a:spcPts val="0"/>
                        </a:spcAft>
                      </a:pPr>
                      <a:r>
                        <a:rPr lang="es-ES" sz="1000" dirty="0">
                          <a:solidFill>
                            <a:srgbClr val="000000"/>
                          </a:solidFill>
                          <a:latin typeface="Times New Roman" pitchFamily="18" charset="0"/>
                          <a:ea typeface="Times New Roman"/>
                          <a:cs typeface="Times New Roman" pitchFamily="18" charset="0"/>
                        </a:rPr>
                        <a:t>Cuentas por cobrar-Fact. Gobierno  </a:t>
                      </a:r>
                      <a:r>
                        <a:rPr lang="es-ES" sz="1000" dirty="0" err="1">
                          <a:solidFill>
                            <a:srgbClr val="000000"/>
                          </a:solidFill>
                          <a:latin typeface="Times New Roman" pitchFamily="18" charset="0"/>
                          <a:ea typeface="Times New Roman"/>
                          <a:cs typeface="Times New Roman" pitchFamily="18" charset="0"/>
                        </a:rPr>
                        <a:t>Sist</a:t>
                      </a:r>
                      <a:r>
                        <a:rPr lang="es-ES" sz="1000" dirty="0">
                          <a:solidFill>
                            <a:srgbClr val="000000"/>
                          </a:solidFill>
                          <a:latin typeface="Times New Roman" pitchFamily="18" charset="0"/>
                          <a:ea typeface="Times New Roman"/>
                          <a:cs typeface="Times New Roman" pitchFamily="18" charset="0"/>
                        </a:rPr>
                        <a:t>. Comercial</a:t>
                      </a:r>
                      <a:endParaRPr lang="en-US" sz="1050" dirty="0">
                        <a:latin typeface="Times New Roman" pitchFamily="18" charset="0"/>
                        <a:ea typeface="Times New Roman"/>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gn="r">
                        <a:spcBef>
                          <a:spcPts val="0"/>
                        </a:spcBef>
                        <a:spcAft>
                          <a:spcPts val="0"/>
                        </a:spcAft>
                      </a:pPr>
                      <a:r>
                        <a:rPr lang="es-ES" sz="1000">
                          <a:solidFill>
                            <a:srgbClr val="000000"/>
                          </a:solidFill>
                          <a:latin typeface="Times New Roman" pitchFamily="18" charset="0"/>
                          <a:ea typeface="Times New Roman"/>
                          <a:cs typeface="Times New Roman" pitchFamily="18" charset="0"/>
                        </a:rPr>
                        <a:t>(-)   3,088,621.61</a:t>
                      </a:r>
                      <a:endParaRPr lang="en-US" sz="1050">
                        <a:latin typeface="Times New Roman" pitchFamily="18" charset="0"/>
                        <a:ea typeface="Times New Roman"/>
                        <a:cs typeface="Times New Roman"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182245">
                <a:tc gridSpan="3">
                  <a:txBody>
                    <a:bodyPr/>
                    <a:lstStyle/>
                    <a:p>
                      <a:pPr marL="0" marR="0">
                        <a:spcBef>
                          <a:spcPts val="0"/>
                        </a:spcBef>
                        <a:spcAft>
                          <a:spcPts val="0"/>
                        </a:spcAft>
                      </a:pPr>
                      <a:r>
                        <a:rPr lang="es-ES" sz="1000" dirty="0">
                          <a:solidFill>
                            <a:srgbClr val="000000"/>
                          </a:solidFill>
                          <a:latin typeface="Times New Roman" pitchFamily="18" charset="0"/>
                          <a:ea typeface="Times New Roman"/>
                          <a:cs typeface="Times New Roman" pitchFamily="18" charset="0"/>
                        </a:rPr>
                        <a:t>Diferencia Reg. Cont. Vs </a:t>
                      </a:r>
                      <a:r>
                        <a:rPr lang="es-ES" sz="1000" dirty="0" err="1">
                          <a:solidFill>
                            <a:srgbClr val="000000"/>
                          </a:solidFill>
                          <a:latin typeface="Times New Roman" pitchFamily="18" charset="0"/>
                          <a:ea typeface="Times New Roman"/>
                          <a:cs typeface="Times New Roman" pitchFamily="18" charset="0"/>
                        </a:rPr>
                        <a:t>Sist</a:t>
                      </a:r>
                      <a:r>
                        <a:rPr lang="es-ES" sz="1000" dirty="0">
                          <a:solidFill>
                            <a:srgbClr val="000000"/>
                          </a:solidFill>
                          <a:latin typeface="Times New Roman" pitchFamily="18" charset="0"/>
                          <a:ea typeface="Times New Roman"/>
                          <a:cs typeface="Times New Roman" pitchFamily="18" charset="0"/>
                        </a:rPr>
                        <a:t>. Comercial</a:t>
                      </a:r>
                      <a:endParaRPr lang="en-US" sz="1050" dirty="0">
                        <a:latin typeface="Times New Roman" pitchFamily="18" charset="0"/>
                        <a:ea typeface="Times New Roman"/>
                        <a:cs typeface="Times New Roman"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r">
                        <a:spcBef>
                          <a:spcPts val="0"/>
                        </a:spcBef>
                        <a:spcAft>
                          <a:spcPts val="0"/>
                        </a:spcAft>
                      </a:pPr>
                      <a:r>
                        <a:rPr lang="es-ES" sz="1000" dirty="0">
                          <a:solidFill>
                            <a:srgbClr val="000000"/>
                          </a:solidFill>
                          <a:latin typeface="Times New Roman" pitchFamily="18" charset="0"/>
                          <a:ea typeface="Times New Roman"/>
                          <a:cs typeface="Times New Roman" pitchFamily="18" charset="0"/>
                        </a:rPr>
                        <a:t>$1,961,253.99</a:t>
                      </a:r>
                      <a:endParaRPr lang="en-US" sz="1050" dirty="0">
                        <a:latin typeface="Times New Roman" pitchFamily="18" charset="0"/>
                        <a:ea typeface="Times New Roman"/>
                        <a:cs typeface="Times New Roman"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graphicFrame>
        <p:nvGraphicFramePr>
          <p:cNvPr id="10" name="9 Tabla"/>
          <p:cNvGraphicFramePr>
            <a:graphicFrameLocks noGrp="1"/>
          </p:cNvGraphicFramePr>
          <p:nvPr/>
        </p:nvGraphicFramePr>
        <p:xfrm>
          <a:off x="1858963" y="4572000"/>
          <a:ext cx="4784725" cy="1085850"/>
        </p:xfrm>
        <a:graphic>
          <a:graphicData uri="http://schemas.openxmlformats.org/drawingml/2006/table">
            <a:tbl>
              <a:tblPr/>
              <a:tblGrid>
                <a:gridCol w="3281039"/>
                <a:gridCol w="93980"/>
                <a:gridCol w="93980"/>
                <a:gridCol w="93980"/>
                <a:gridCol w="1221070"/>
              </a:tblGrid>
              <a:tr h="0">
                <a:tc gridSpan="5">
                  <a:txBody>
                    <a:bodyPr/>
                    <a:lstStyle/>
                    <a:p>
                      <a:pPr marL="0" marR="0">
                        <a:spcBef>
                          <a:spcPts val="0"/>
                        </a:spcBef>
                        <a:spcAft>
                          <a:spcPts val="0"/>
                        </a:spcAft>
                      </a:pPr>
                      <a:r>
                        <a:rPr lang="es-ES" sz="1200" b="1" dirty="0">
                          <a:solidFill>
                            <a:srgbClr val="000000"/>
                          </a:solidFill>
                          <a:latin typeface="Arial"/>
                          <a:ea typeface="Times New Roman"/>
                        </a:rPr>
                        <a:t>                                      Análisis de Auditoría</a:t>
                      </a:r>
                      <a:endParaRPr lang="en-US" sz="1200" dirty="0">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1610">
                <a:tc>
                  <a:txBody>
                    <a:bodyPr/>
                    <a:lstStyle/>
                    <a:p>
                      <a:pPr marL="0" marR="0" algn="ctr">
                        <a:spcBef>
                          <a:spcPts val="0"/>
                        </a:spcBef>
                        <a:spcAft>
                          <a:spcPts val="0"/>
                        </a:spcAft>
                      </a:pPr>
                      <a:r>
                        <a:rPr lang="es-ES" sz="1200" b="1" dirty="0">
                          <a:solidFill>
                            <a:srgbClr val="000000"/>
                          </a:solidFill>
                          <a:latin typeface="Arial"/>
                          <a:ea typeface="Times New Roman"/>
                        </a:rPr>
                        <a:t>Detalle</a:t>
                      </a:r>
                      <a:endParaRPr lang="en-US" sz="12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spcBef>
                          <a:spcPts val="0"/>
                        </a:spcBef>
                        <a:spcAft>
                          <a:spcPts val="0"/>
                        </a:spcAft>
                      </a:pPr>
                      <a:r>
                        <a:rPr lang="es-ES" sz="1200">
                          <a:solidFill>
                            <a:srgbClr val="000000"/>
                          </a:solidFill>
                          <a:latin typeface="Arial"/>
                          <a:ea typeface="Times New Roman"/>
                        </a:rPr>
                        <a:t> </a:t>
                      </a:r>
                      <a:endParaRPr lang="en-US" sz="1200">
                        <a:latin typeface="Times New Roman"/>
                        <a:ea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s-ES" sz="1200" b="1">
                          <a:solidFill>
                            <a:srgbClr val="000000"/>
                          </a:solidFill>
                          <a:latin typeface="Arial"/>
                          <a:ea typeface="Times New Roman"/>
                        </a:rPr>
                        <a:t>Valor </a:t>
                      </a:r>
                      <a:endParaRPr lang="en-US" sz="120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3355">
                <a:tc>
                  <a:txBody>
                    <a:bodyPr/>
                    <a:lstStyle/>
                    <a:p>
                      <a:pPr marL="0" marR="0">
                        <a:spcBef>
                          <a:spcPts val="0"/>
                        </a:spcBef>
                        <a:spcAft>
                          <a:spcPts val="0"/>
                        </a:spcAft>
                      </a:pPr>
                      <a:r>
                        <a:rPr lang="es-ES" sz="1200">
                          <a:solidFill>
                            <a:srgbClr val="000000"/>
                          </a:solidFill>
                          <a:latin typeface="Arial"/>
                          <a:ea typeface="Times New Roman"/>
                        </a:rPr>
                        <a:t> </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r>
                        <a:rPr lang="es-ES" sz="1200">
                          <a:solidFill>
                            <a:srgbClr val="000000"/>
                          </a:solidFill>
                          <a:latin typeface="Arial"/>
                          <a:ea typeface="Times New Roman"/>
                        </a:rPr>
                        <a:t> </a:t>
                      </a:r>
                      <a:endParaRPr lang="en-US" sz="1200">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s-ES" sz="1200">
                          <a:solidFill>
                            <a:srgbClr val="000000"/>
                          </a:solidFill>
                          <a:latin typeface="Arial"/>
                          <a:ea typeface="Times New Roman"/>
                        </a:rPr>
                        <a:t> </a:t>
                      </a:r>
                      <a:endParaRPr lang="en-US" sz="120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73355">
                <a:tc gridSpan="2">
                  <a:txBody>
                    <a:bodyPr/>
                    <a:lstStyle/>
                    <a:p>
                      <a:pPr marL="0" marR="0">
                        <a:spcBef>
                          <a:spcPts val="0"/>
                        </a:spcBef>
                        <a:spcAft>
                          <a:spcPts val="0"/>
                        </a:spcAft>
                      </a:pPr>
                      <a:r>
                        <a:rPr lang="es-ES" sz="1100">
                          <a:solidFill>
                            <a:srgbClr val="000000"/>
                          </a:solidFill>
                          <a:latin typeface="Arial"/>
                          <a:ea typeface="Times New Roman"/>
                        </a:rPr>
                        <a:t>Cuentas por Cobrar Fact. Municipio  Reg. Contable</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3">
                  <a:txBody>
                    <a:bodyPr/>
                    <a:lstStyle/>
                    <a:p>
                      <a:pPr marL="0" marR="0" algn="r">
                        <a:spcBef>
                          <a:spcPts val="0"/>
                        </a:spcBef>
                        <a:spcAft>
                          <a:spcPts val="0"/>
                        </a:spcAft>
                      </a:pPr>
                      <a:r>
                        <a:rPr lang="es-ES" sz="1100">
                          <a:solidFill>
                            <a:srgbClr val="000000"/>
                          </a:solidFill>
                          <a:latin typeface="Arial"/>
                          <a:ea typeface="Times New Roman"/>
                        </a:rPr>
                        <a:t>6,135,860.76</a:t>
                      </a:r>
                      <a:endParaRPr lang="en-US" sz="120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181610">
                <a:tc gridSpan="2">
                  <a:txBody>
                    <a:bodyPr/>
                    <a:lstStyle/>
                    <a:p>
                      <a:pPr marL="0" marR="0">
                        <a:spcBef>
                          <a:spcPts val="0"/>
                        </a:spcBef>
                        <a:spcAft>
                          <a:spcPts val="0"/>
                        </a:spcAft>
                      </a:pPr>
                      <a:r>
                        <a:rPr lang="es-ES" sz="1100">
                          <a:solidFill>
                            <a:srgbClr val="000000"/>
                          </a:solidFill>
                          <a:latin typeface="Arial"/>
                          <a:ea typeface="Times New Roman"/>
                        </a:rPr>
                        <a:t>Cuentas por cobrar-Fact. Municipio  Sist. Comercial</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3">
                  <a:txBody>
                    <a:bodyPr/>
                    <a:lstStyle/>
                    <a:p>
                      <a:pPr marL="0" marR="0" algn="r">
                        <a:spcBef>
                          <a:spcPts val="0"/>
                        </a:spcBef>
                        <a:spcAft>
                          <a:spcPts val="0"/>
                        </a:spcAft>
                      </a:pPr>
                      <a:r>
                        <a:rPr lang="es-ES" sz="1100">
                          <a:solidFill>
                            <a:srgbClr val="000000"/>
                          </a:solidFill>
                          <a:latin typeface="Arial"/>
                          <a:ea typeface="Times New Roman"/>
                        </a:rPr>
                        <a:t> (-)   3,051,561.14</a:t>
                      </a:r>
                      <a:endParaRPr lang="en-US" sz="120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81610">
                <a:tc>
                  <a:txBody>
                    <a:bodyPr/>
                    <a:lstStyle/>
                    <a:p>
                      <a:pPr marL="0" marR="0">
                        <a:spcBef>
                          <a:spcPts val="0"/>
                        </a:spcBef>
                        <a:spcAft>
                          <a:spcPts val="0"/>
                        </a:spcAft>
                      </a:pPr>
                      <a:r>
                        <a:rPr lang="es-ES" sz="1100">
                          <a:solidFill>
                            <a:srgbClr val="000000"/>
                          </a:solidFill>
                          <a:latin typeface="Arial"/>
                          <a:ea typeface="Times New Roman"/>
                        </a:rPr>
                        <a:t>Diferencia Reg. Cont. Vs Sist. Comercial</a:t>
                      </a:r>
                      <a:endParaRPr lang="en-US" sz="12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s-ES" sz="1100">
                          <a:solidFill>
                            <a:srgbClr val="000000"/>
                          </a:solidFill>
                          <a:latin typeface="Arial"/>
                          <a:ea typeface="Times New Roman"/>
                        </a:rPr>
                        <a:t> </a:t>
                      </a:r>
                      <a:endParaRPr lang="en-US" sz="1200">
                        <a:latin typeface="Times New Roman"/>
                        <a:ea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a:spcBef>
                          <a:spcPts val="0"/>
                        </a:spcBef>
                        <a:spcAft>
                          <a:spcPts val="0"/>
                        </a:spcAft>
                      </a:pPr>
                      <a:r>
                        <a:rPr lang="es-ES" sz="1100" dirty="0">
                          <a:solidFill>
                            <a:srgbClr val="000000"/>
                          </a:solidFill>
                          <a:latin typeface="Arial"/>
                          <a:ea typeface="Times New Roman"/>
                        </a:rPr>
                        <a:t>$3,084,299.62</a:t>
                      </a:r>
                      <a:endParaRPr lang="en-US" sz="1200" dirty="0">
                        <a:latin typeface="Times New Roman"/>
                        <a:ea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49277" name="11 Rectángulo"/>
          <p:cNvSpPr>
            <a:spLocks noChangeArrowheads="1"/>
          </p:cNvSpPr>
          <p:nvPr/>
        </p:nvSpPr>
        <p:spPr bwMode="auto">
          <a:xfrm>
            <a:off x="428625" y="3929063"/>
            <a:ext cx="3427413" cy="246062"/>
          </a:xfrm>
          <a:prstGeom prst="rect">
            <a:avLst/>
          </a:prstGeom>
          <a:noFill/>
          <a:ln w="9525">
            <a:noFill/>
            <a:miter lim="800000"/>
            <a:headEnd/>
            <a:tailEnd/>
          </a:ln>
        </p:spPr>
        <p:txBody>
          <a:bodyPr wrap="none">
            <a:spAutoFit/>
          </a:bodyPr>
          <a:lstStyle/>
          <a:p>
            <a:r>
              <a:rPr lang="es-ES" sz="1000">
                <a:solidFill>
                  <a:srgbClr val="808080"/>
                </a:solidFill>
                <a:latin typeface="Times New Roman" pitchFamily="18" charset="0"/>
                <a:cs typeface="Times New Roman" pitchFamily="18" charset="0"/>
              </a:rPr>
              <a:t>Análisis cuentas por cobrar Facturación-clientes Julio 2006</a:t>
            </a:r>
            <a:endParaRPr lang="en-US" sz="1000">
              <a:latin typeface="Times New Roman" pitchFamily="18" charset="0"/>
              <a:cs typeface="Times New Roman" pitchFamily="18" charset="0"/>
            </a:endParaRPr>
          </a:p>
        </p:txBody>
      </p:sp>
      <p:sp>
        <p:nvSpPr>
          <p:cNvPr id="13" name="12 Rectángulo"/>
          <p:cNvSpPr/>
          <p:nvPr/>
        </p:nvSpPr>
        <p:spPr>
          <a:xfrm>
            <a:off x="4357688" y="3897313"/>
            <a:ext cx="3786187" cy="254000"/>
          </a:xfrm>
          <a:prstGeom prst="rect">
            <a:avLst/>
          </a:prstGeom>
        </p:spPr>
        <p:txBody>
          <a:bodyPr>
            <a:spAutoFit/>
          </a:bodyPr>
          <a:lstStyle/>
          <a:p>
            <a:pPr>
              <a:defRPr/>
            </a:pPr>
            <a:r>
              <a:rPr lang="es-ES" sz="1050" dirty="0">
                <a:solidFill>
                  <a:srgbClr val="808080"/>
                </a:solidFill>
                <a:latin typeface="Times New Roman" pitchFamily="18" charset="0"/>
                <a:ea typeface="Times New Roman" pitchFamily="18" charset="0"/>
                <a:cs typeface="Times New Roman" pitchFamily="18" charset="0"/>
              </a:rPr>
              <a:t>Análisis cuentas por cobrar Facturación Gobierno Julio 2006</a:t>
            </a:r>
            <a:endParaRPr lang="en-US" sz="1050" dirty="0">
              <a:latin typeface="Times New Roman" pitchFamily="18" charset="0"/>
              <a:cs typeface="Times New Roman" pitchFamily="18" charset="0"/>
            </a:endParaRPr>
          </a:p>
        </p:txBody>
      </p:sp>
      <p:sp>
        <p:nvSpPr>
          <p:cNvPr id="49279" name="13 Rectángulo"/>
          <p:cNvSpPr>
            <a:spLocks noChangeArrowheads="1"/>
          </p:cNvSpPr>
          <p:nvPr/>
        </p:nvSpPr>
        <p:spPr bwMode="auto">
          <a:xfrm rot="10800000" flipV="1">
            <a:off x="2214563" y="5643563"/>
            <a:ext cx="4572000" cy="538162"/>
          </a:xfrm>
          <a:prstGeom prst="rect">
            <a:avLst/>
          </a:prstGeom>
          <a:noFill/>
          <a:ln w="9525">
            <a:noFill/>
            <a:miter lim="800000"/>
            <a:headEnd/>
            <a:tailEnd/>
          </a:ln>
        </p:spPr>
        <p:txBody>
          <a:bodyPr>
            <a:spAutoFit/>
          </a:bodyPr>
          <a:lstStyle/>
          <a:p>
            <a:pPr eaLnBrk="0" hangingPunct="0"/>
            <a:r>
              <a:rPr lang="es-ES" sz="1100">
                <a:solidFill>
                  <a:srgbClr val="808080"/>
                </a:solidFill>
                <a:latin typeface="Times New Roman" pitchFamily="18" charset="0"/>
                <a:cs typeface="Times New Roman" pitchFamily="18" charset="0"/>
              </a:rPr>
              <a:t>Análisis cuentas por cobrar Facturación Municipio Julio 2006</a:t>
            </a:r>
            <a:endParaRPr lang="en-US" sz="1100">
              <a:latin typeface="Times New Roman" pitchFamily="18" charset="0"/>
              <a:cs typeface="Times New Roman" pitchFamily="18" charset="0"/>
            </a:endParaRPr>
          </a:p>
          <a:p>
            <a:pPr eaLnBrk="0" hangingPunct="0"/>
            <a:endParaRPr lang="en-US" sz="180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14290"/>
            <a:ext cx="7239000" cy="535005"/>
          </a:xfrm>
        </p:spPr>
        <p:txBody>
          <a:bodyPr>
            <a:normAutofit fontScale="90000"/>
          </a:bodyPr>
          <a:lstStyle/>
          <a:p>
            <a:pPr>
              <a:defRPr/>
            </a:pPr>
            <a:r>
              <a:rPr lang="es-ES" sz="4000" dirty="0" smtClean="0">
                <a:latin typeface="Times New Roman" pitchFamily="18" charset="0"/>
                <a:cs typeface="Times New Roman" pitchFamily="18" charset="0"/>
              </a:rPr>
              <a:t>Análisis</a:t>
            </a:r>
            <a:endParaRPr lang="en-US" dirty="0"/>
          </a:p>
        </p:txBody>
      </p:sp>
      <p:sp>
        <p:nvSpPr>
          <p:cNvPr id="50179" name="2 Marcador de contenido"/>
          <p:cNvSpPr>
            <a:spLocks noGrp="1"/>
          </p:cNvSpPr>
          <p:nvPr>
            <p:ph idx="1"/>
          </p:nvPr>
        </p:nvSpPr>
        <p:spPr>
          <a:xfrm>
            <a:off x="500063" y="1143000"/>
            <a:ext cx="7239000" cy="4846638"/>
          </a:xfrm>
        </p:spPr>
        <p:txBody>
          <a:bodyPr/>
          <a:lstStyle/>
          <a:p>
            <a:pPr algn="just"/>
            <a:r>
              <a:rPr lang="es-ES" sz="1800" smtClean="0">
                <a:latin typeface="Times New Roman" pitchFamily="18" charset="0"/>
                <a:cs typeface="Times New Roman" pitchFamily="18" charset="0"/>
              </a:rPr>
              <a:t>Después de haber analizado cada rubro que conforma las Cuentas por Cobrar a clientes por la facturación de energía eléctrica se procedió a revisar las diferencias que existieron entre el sistema comercial y los registros contables llegando a la conclusión que dichas diferencias se debieron a desfases del sistema por la  implementación de uno nuevo el cual no realizaba la debida segregación de los clientes por las categorías respectivas.</a:t>
            </a:r>
            <a:r>
              <a:rPr lang="en-US" sz="1800" smtClean="0">
                <a:latin typeface="Times New Roman" pitchFamily="18" charset="0"/>
                <a:cs typeface="Times New Roman" pitchFamily="18" charset="0"/>
              </a:rPr>
              <a:t>  </a:t>
            </a:r>
          </a:p>
          <a:p>
            <a:pPr algn="just">
              <a:buFont typeface="Wingdings 2" pitchFamily="18" charset="2"/>
              <a:buNone/>
            </a:pPr>
            <a:endParaRPr lang="en-US" sz="1800" smtClean="0">
              <a:latin typeface="Times New Roman" pitchFamily="18" charset="0"/>
              <a:cs typeface="Times New Roman" pitchFamily="18" charset="0"/>
            </a:endParaRPr>
          </a:p>
          <a:p>
            <a:pPr algn="just"/>
            <a:r>
              <a:rPr lang="es-ES" sz="1800" smtClean="0">
                <a:latin typeface="Times New Roman" pitchFamily="18" charset="0"/>
                <a:cs typeface="Times New Roman" pitchFamily="18" charset="0"/>
              </a:rPr>
              <a:t>En este período se pudo observar que existió facturación a clientes eventuales y clientes no regulados fuera del sistema comercial siendo esto uno de los motivos de la diferencia entre el sistema comercial y los registros contables.</a:t>
            </a:r>
            <a:endParaRPr lang="en-US" sz="1800" smtClean="0">
              <a:latin typeface="Times New Roman" pitchFamily="18" charset="0"/>
              <a:cs typeface="Times New Roman" pitchFamily="18" charset="0"/>
            </a:endParaRPr>
          </a:p>
          <a:p>
            <a:pPr algn="just"/>
            <a:endParaRPr lang="en-US" sz="1800" smtClean="0">
              <a:latin typeface="Times New Roman" pitchFamily="18" charset="0"/>
              <a:cs typeface="Times New Roman" pitchFamily="18" charset="0"/>
            </a:endParaRPr>
          </a:p>
          <a:p>
            <a:pPr algn="just"/>
            <a:r>
              <a:rPr lang="es-ES" sz="1800" smtClean="0">
                <a:latin typeface="Times New Roman" pitchFamily="18" charset="0"/>
                <a:cs typeface="Times New Roman" pitchFamily="18" charset="0"/>
              </a:rPr>
              <a:t>Las diferencias encontradas no pudieron ser evaluadas debido a la limitación en el alcance en nuestra auditoría puesto que no tuvimos acceso a toda la información para netear las cuentas por cobrar por lo que se concluye lo antes mencionado. </a:t>
            </a:r>
            <a:endParaRPr lang="en-US" sz="1800" smtClean="0">
              <a:latin typeface="Times New Roman" pitchFamily="18" charset="0"/>
              <a:cs typeface="Times New Roman" pitchFamily="18" charset="0"/>
            </a:endParaRPr>
          </a:p>
          <a:p>
            <a:pPr algn="just"/>
            <a:endParaRPr lang="en-US" sz="1800" smtClean="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675"/>
            <a:ext cx="7239000" cy="822309"/>
          </a:xfrm>
        </p:spPr>
        <p:txBody>
          <a:bodyPr>
            <a:noAutofit/>
          </a:bodyPr>
          <a:lstStyle/>
          <a:p>
            <a:pPr algn="ctr">
              <a:defRPr/>
            </a:pPr>
            <a:r>
              <a:rPr lang="es-ES" sz="1600" dirty="0" smtClean="0">
                <a:latin typeface="Times New Roman" pitchFamily="18" charset="0"/>
                <a:cs typeface="Times New Roman" pitchFamily="18" charset="0"/>
              </a:rPr>
              <a:t>Revisar la valuación de la reserva para cuentas incobrables según la antigüedad de los saldos de cartera-clientes por categorías a Julio del año 2006.</a:t>
            </a:r>
            <a:r>
              <a:rPr lang="en-US" sz="1600" i="1" dirty="0" smtClean="0">
                <a:latin typeface="Times New Roman" pitchFamily="18" charset="0"/>
                <a:cs typeface="Times New Roman" pitchFamily="18" charset="0"/>
              </a:rPr>
              <a:t/>
            </a:r>
            <a:br>
              <a:rPr lang="en-US" sz="1600" i="1" dirty="0" smtClean="0">
                <a:latin typeface="Times New Roman" pitchFamily="18" charset="0"/>
                <a:cs typeface="Times New Roman" pitchFamily="18" charset="0"/>
              </a:rPr>
            </a:br>
            <a:endParaRPr lang="en-US" sz="1600" dirty="0">
              <a:latin typeface="Times New Roman" pitchFamily="18" charset="0"/>
              <a:cs typeface="Times New Roman" pitchFamily="18" charset="0"/>
            </a:endParaRPr>
          </a:p>
        </p:txBody>
      </p:sp>
      <p:graphicFrame>
        <p:nvGraphicFramePr>
          <p:cNvPr id="6" name="5 Diagrama"/>
          <p:cNvGraphicFramePr/>
          <p:nvPr/>
        </p:nvGraphicFramePr>
        <p:xfrm>
          <a:off x="428596" y="1643050"/>
          <a:ext cx="7215238"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214313" y="779463"/>
          <a:ext cx="5000625" cy="823912"/>
        </p:xfrm>
        <a:graphic>
          <a:graphicData uri="http://schemas.openxmlformats.org/drawingml/2006/table">
            <a:tbl>
              <a:tblPr/>
              <a:tblGrid>
                <a:gridCol w="2052447"/>
                <a:gridCol w="523321"/>
                <a:gridCol w="1102021"/>
                <a:gridCol w="179286"/>
                <a:gridCol w="1143555"/>
              </a:tblGrid>
              <a:tr h="188595">
                <a:tc>
                  <a:txBody>
                    <a:bodyPr/>
                    <a:lstStyle/>
                    <a:p>
                      <a:pPr marL="0" marR="0">
                        <a:spcBef>
                          <a:spcPts val="0"/>
                        </a:spcBef>
                        <a:spcAft>
                          <a:spcPts val="0"/>
                        </a:spcAft>
                      </a:pPr>
                      <a:endParaRPr lang="es-ES" sz="1200" dirty="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spcBef>
                          <a:spcPts val="0"/>
                        </a:spcBef>
                        <a:spcAft>
                          <a:spcPts val="0"/>
                        </a:spcAft>
                      </a:pPr>
                      <a:endParaRPr lang="es-ES" sz="12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r">
                        <a:spcBef>
                          <a:spcPts val="0"/>
                        </a:spcBef>
                        <a:spcAft>
                          <a:spcPts val="0"/>
                        </a:spcAft>
                      </a:pPr>
                      <a:r>
                        <a:rPr lang="es-ES_tradnl" sz="1200" b="1">
                          <a:solidFill>
                            <a:srgbClr val="000000"/>
                          </a:solidFill>
                          <a:latin typeface="Arial"/>
                          <a:ea typeface="Times New Roman"/>
                        </a:rPr>
                        <a:t>31/07/2006</a:t>
                      </a:r>
                      <a:endParaRPr lang="en-US" sz="1200">
                        <a:latin typeface="Times New Roman"/>
                        <a:ea typeface="Times New Roman"/>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s-ES" sz="12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r">
                        <a:spcBef>
                          <a:spcPts val="0"/>
                        </a:spcBef>
                        <a:spcAft>
                          <a:spcPts val="0"/>
                        </a:spcAft>
                      </a:pPr>
                      <a:r>
                        <a:rPr lang="es-ES_tradnl" sz="1200" b="1">
                          <a:solidFill>
                            <a:srgbClr val="000000"/>
                          </a:solidFill>
                          <a:latin typeface="Arial"/>
                          <a:ea typeface="Times New Roman"/>
                        </a:rPr>
                        <a:t>31/12/2005</a:t>
                      </a:r>
                      <a:endParaRPr lang="en-US" sz="1200">
                        <a:latin typeface="Times New Roman"/>
                        <a:ea typeface="Times New Roman"/>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r>
              <a:tr h="215900">
                <a:tc>
                  <a:txBody>
                    <a:bodyPr/>
                    <a:lstStyle/>
                    <a:p>
                      <a:pPr marL="0" marR="0">
                        <a:spcBef>
                          <a:spcPts val="0"/>
                        </a:spcBef>
                        <a:spcAft>
                          <a:spcPts val="0"/>
                        </a:spcAft>
                      </a:pPr>
                      <a:r>
                        <a:rPr lang="es-ES_tradnl" sz="1200" dirty="0">
                          <a:solidFill>
                            <a:srgbClr val="000000"/>
                          </a:solidFill>
                          <a:latin typeface="Arial"/>
                          <a:ea typeface="Times New Roman"/>
                        </a:rPr>
                        <a:t>Saldo al inicio del período</a:t>
                      </a:r>
                      <a:endParaRPr lang="en-US" sz="1200" dirty="0">
                        <a:latin typeface="Times New Roman"/>
                        <a:ea typeface="Times New Roman"/>
                      </a:endParaRPr>
                    </a:p>
                  </a:txBody>
                  <a:tcPr marL="44450" marR="44450" marT="0" marB="0" anchor="b">
                    <a:lnL>
                      <a:noFill/>
                    </a:lnL>
                    <a:lnR>
                      <a:noFill/>
                    </a:lnR>
                    <a:lnT>
                      <a:noFill/>
                    </a:lnT>
                    <a:lnB>
                      <a:noFill/>
                    </a:lnB>
                  </a:tcPr>
                </a:tc>
                <a:tc>
                  <a:txBody>
                    <a:bodyPr/>
                    <a:lstStyle/>
                    <a:p>
                      <a:pPr marL="0" marR="0">
                        <a:spcBef>
                          <a:spcPts val="0"/>
                        </a:spcBef>
                        <a:spcAft>
                          <a:spcPts val="0"/>
                        </a:spcAft>
                      </a:pPr>
                      <a:endParaRPr lang="es-ES" sz="12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r">
                        <a:spcBef>
                          <a:spcPts val="0"/>
                        </a:spcBef>
                        <a:spcAft>
                          <a:spcPts val="0"/>
                        </a:spcAft>
                      </a:pPr>
                      <a:r>
                        <a:rPr lang="es-ES_tradnl" sz="1200">
                          <a:solidFill>
                            <a:srgbClr val="000000"/>
                          </a:solidFill>
                          <a:latin typeface="Arial"/>
                          <a:ea typeface="Times New Roman"/>
                        </a:rPr>
                        <a:t>2,546,175.65</a:t>
                      </a:r>
                      <a:endParaRPr lang="en-US" sz="1200">
                        <a:latin typeface="Times New Roman"/>
                        <a:ea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endParaRPr lang="es-ES" sz="12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r">
                        <a:spcBef>
                          <a:spcPts val="0"/>
                        </a:spcBef>
                        <a:spcAft>
                          <a:spcPts val="0"/>
                        </a:spcAft>
                      </a:pPr>
                      <a:r>
                        <a:rPr lang="es-ES_tradnl" sz="1200">
                          <a:solidFill>
                            <a:srgbClr val="000000"/>
                          </a:solidFill>
                          <a:latin typeface="Arial"/>
                          <a:ea typeface="Times New Roman"/>
                        </a:rPr>
                        <a:t>2,414,600.84</a:t>
                      </a:r>
                      <a:endParaRPr lang="en-US" sz="120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36855">
                <a:tc>
                  <a:txBody>
                    <a:bodyPr/>
                    <a:lstStyle/>
                    <a:p>
                      <a:pPr marL="0" marR="0">
                        <a:spcBef>
                          <a:spcPts val="0"/>
                        </a:spcBef>
                        <a:spcAft>
                          <a:spcPts val="0"/>
                        </a:spcAft>
                      </a:pPr>
                      <a:r>
                        <a:rPr lang="es-ES_tradnl" sz="1200">
                          <a:solidFill>
                            <a:srgbClr val="000000"/>
                          </a:solidFill>
                          <a:latin typeface="Arial"/>
                          <a:ea typeface="Times New Roman"/>
                        </a:rPr>
                        <a:t>Provisión del período</a:t>
                      </a:r>
                      <a:endParaRPr lang="en-US" sz="1200">
                        <a:latin typeface="Times New Roman"/>
                        <a:ea typeface="Times New Roman"/>
                      </a:endParaRPr>
                    </a:p>
                  </a:txBody>
                  <a:tcPr marL="44450" marR="44450" marT="0" marB="0" anchor="b">
                    <a:lnL>
                      <a:noFill/>
                    </a:lnL>
                    <a:lnR>
                      <a:noFill/>
                    </a:lnR>
                    <a:lnT>
                      <a:noFill/>
                    </a:lnT>
                    <a:lnB>
                      <a:noFill/>
                    </a:lnB>
                  </a:tcPr>
                </a:tc>
                <a:tc>
                  <a:txBody>
                    <a:bodyPr/>
                    <a:lstStyle/>
                    <a:p>
                      <a:pPr marL="0" marR="0">
                        <a:spcBef>
                          <a:spcPts val="0"/>
                        </a:spcBef>
                        <a:spcAft>
                          <a:spcPts val="0"/>
                        </a:spcAft>
                      </a:pPr>
                      <a:endParaRPr lang="es-ES" sz="12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r">
                        <a:spcBef>
                          <a:spcPts val="0"/>
                        </a:spcBef>
                        <a:spcAft>
                          <a:spcPts val="0"/>
                        </a:spcAft>
                      </a:pPr>
                      <a:r>
                        <a:rPr lang="es-ES" sz="1200">
                          <a:solidFill>
                            <a:srgbClr val="000000"/>
                          </a:solidFill>
                          <a:latin typeface="Arial"/>
                          <a:ea typeface="Times New Roman"/>
                        </a:rPr>
                        <a:t>300,849.75</a:t>
                      </a:r>
                      <a:endParaRPr lang="en-US" sz="120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s-ES" sz="120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r">
                        <a:spcBef>
                          <a:spcPts val="0"/>
                        </a:spcBef>
                        <a:spcAft>
                          <a:spcPts val="0"/>
                        </a:spcAft>
                      </a:pPr>
                      <a:r>
                        <a:rPr lang="es-ES" sz="1200" dirty="0">
                          <a:solidFill>
                            <a:srgbClr val="000000"/>
                          </a:solidFill>
                          <a:latin typeface="Arial"/>
                          <a:ea typeface="Times New Roman"/>
                        </a:rPr>
                        <a:t>131,574.81</a:t>
                      </a:r>
                      <a:endParaRPr lang="en-US" sz="1200" dirty="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139065">
                <a:tc>
                  <a:txBody>
                    <a:bodyPr/>
                    <a:lstStyle/>
                    <a:p>
                      <a:pPr marL="0" marR="0">
                        <a:spcBef>
                          <a:spcPts val="0"/>
                        </a:spcBef>
                        <a:spcAft>
                          <a:spcPts val="0"/>
                        </a:spcAft>
                      </a:pPr>
                      <a:r>
                        <a:rPr lang="es-ES_tradnl" sz="1200">
                          <a:solidFill>
                            <a:srgbClr val="000000"/>
                          </a:solidFill>
                          <a:latin typeface="Arial"/>
                          <a:ea typeface="Times New Roman"/>
                        </a:rPr>
                        <a:t>Saldo al final del período</a:t>
                      </a:r>
                      <a:endParaRPr lang="en-US" sz="1200">
                        <a:latin typeface="Times New Roman"/>
                        <a:ea typeface="Times New Roman"/>
                      </a:endParaRPr>
                    </a:p>
                  </a:txBody>
                  <a:tcPr marL="44450" marR="44450" marT="0" marB="0" anchor="b">
                    <a:lnL>
                      <a:noFill/>
                    </a:lnL>
                    <a:lnR>
                      <a:noFill/>
                    </a:lnR>
                    <a:lnT>
                      <a:noFill/>
                    </a:lnT>
                    <a:lnB>
                      <a:noFill/>
                    </a:lnB>
                  </a:tcPr>
                </a:tc>
                <a:tc>
                  <a:txBody>
                    <a:bodyPr/>
                    <a:lstStyle/>
                    <a:p>
                      <a:pPr marL="0" marR="0">
                        <a:spcBef>
                          <a:spcPts val="0"/>
                        </a:spcBef>
                        <a:spcAft>
                          <a:spcPts val="0"/>
                        </a:spcAft>
                      </a:pPr>
                      <a:endParaRPr lang="es-ES" sz="1200" dirty="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r">
                        <a:spcBef>
                          <a:spcPts val="0"/>
                        </a:spcBef>
                        <a:spcAft>
                          <a:spcPts val="0"/>
                        </a:spcAft>
                      </a:pPr>
                      <a:r>
                        <a:rPr lang="es-ES" sz="1200" dirty="0">
                          <a:solidFill>
                            <a:srgbClr val="000000"/>
                          </a:solidFill>
                          <a:latin typeface="Arial"/>
                          <a:ea typeface="Times New Roman"/>
                        </a:rPr>
                        <a:t>$2,847,025.40</a:t>
                      </a:r>
                      <a:endParaRPr lang="en-US" sz="1200" dirty="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s-ES" sz="1200" dirty="0">
                        <a:solidFill>
                          <a:srgbClr val="000000"/>
                        </a:solidFill>
                        <a:latin typeface="Arial"/>
                        <a:ea typeface="Times New Roman"/>
                      </a:endParaRPr>
                    </a:p>
                  </a:txBody>
                  <a:tcPr marL="44450" marR="44450" marT="0" marB="0" anchor="b">
                    <a:lnL>
                      <a:noFill/>
                    </a:lnL>
                    <a:lnR>
                      <a:noFill/>
                    </a:lnR>
                    <a:lnT>
                      <a:noFill/>
                    </a:lnT>
                    <a:lnB>
                      <a:noFill/>
                    </a:lnB>
                  </a:tcPr>
                </a:tc>
                <a:tc>
                  <a:txBody>
                    <a:bodyPr/>
                    <a:lstStyle/>
                    <a:p>
                      <a:pPr marL="0" marR="0" algn="r">
                        <a:spcBef>
                          <a:spcPts val="0"/>
                        </a:spcBef>
                        <a:spcAft>
                          <a:spcPts val="0"/>
                        </a:spcAft>
                      </a:pPr>
                      <a:r>
                        <a:rPr lang="es-ES_tradnl" sz="1200" dirty="0">
                          <a:solidFill>
                            <a:srgbClr val="000000"/>
                          </a:solidFill>
                          <a:latin typeface="Arial"/>
                          <a:ea typeface="Times New Roman"/>
                        </a:rPr>
                        <a:t>$2,546,175.65</a:t>
                      </a:r>
                      <a:endParaRPr lang="en-US" sz="1200" dirty="0">
                        <a:latin typeface="Times New Roman"/>
                        <a:ea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52253" name="Rectangle 1"/>
          <p:cNvSpPr>
            <a:spLocks noChangeArrowheads="1"/>
          </p:cNvSpPr>
          <p:nvPr/>
        </p:nvSpPr>
        <p:spPr bwMode="auto">
          <a:xfrm>
            <a:off x="357188" y="322263"/>
            <a:ext cx="4857750" cy="463550"/>
          </a:xfrm>
          <a:prstGeom prst="rect">
            <a:avLst/>
          </a:prstGeom>
          <a:noFill/>
          <a:ln w="9525">
            <a:noFill/>
            <a:miter lim="800000"/>
            <a:headEnd/>
            <a:tailEnd/>
          </a:ln>
        </p:spPr>
        <p:txBody>
          <a:bodyPr lIns="90000" tIns="46800" rIns="90000" bIns="46800" anchor="ctr">
            <a:spAutoFit/>
          </a:bodyPr>
          <a:lstStyle/>
          <a:p>
            <a:pPr eaLnBrk="0" hangingPunct="0"/>
            <a:r>
              <a:rPr lang="es-ES_tradnl">
                <a:solidFill>
                  <a:srgbClr val="000000"/>
                </a:solidFill>
                <a:cs typeface="Times New Roman" pitchFamily="18" charset="0"/>
              </a:rPr>
              <a:t>Provisión de Cuentas Incobrables Red Eléctrica Corporación</a:t>
            </a:r>
            <a:endParaRPr lang="en-US" sz="900">
              <a:cs typeface="Times New Roman" pitchFamily="18" charset="0"/>
            </a:endParaRPr>
          </a:p>
          <a:p>
            <a:pPr eaLnBrk="0" hangingPunct="0"/>
            <a:endParaRPr lang="en-US">
              <a:cs typeface="Times New Roman" pitchFamily="18" charset="0"/>
            </a:endParaRPr>
          </a:p>
        </p:txBody>
      </p:sp>
      <p:graphicFrame>
        <p:nvGraphicFramePr>
          <p:cNvPr id="4" name="3 Tabla"/>
          <p:cNvGraphicFramePr>
            <a:graphicFrameLocks noGrp="1"/>
          </p:cNvGraphicFramePr>
          <p:nvPr/>
        </p:nvGraphicFramePr>
        <p:xfrm>
          <a:off x="2357438" y="2071688"/>
          <a:ext cx="4441825" cy="1050925"/>
        </p:xfrm>
        <a:graphic>
          <a:graphicData uri="http://schemas.openxmlformats.org/drawingml/2006/table">
            <a:tbl>
              <a:tblPr/>
              <a:tblGrid>
                <a:gridCol w="1144427"/>
                <a:gridCol w="1866181"/>
                <a:gridCol w="75112"/>
                <a:gridCol w="75112"/>
                <a:gridCol w="1280994"/>
              </a:tblGrid>
              <a:tr h="227330">
                <a:tc gridSpan="5">
                  <a:txBody>
                    <a:bodyPr/>
                    <a:lstStyle/>
                    <a:p>
                      <a:pPr marL="0" marR="0" algn="ctr">
                        <a:spcBef>
                          <a:spcPts val="0"/>
                        </a:spcBef>
                        <a:spcAft>
                          <a:spcPts val="0"/>
                        </a:spcAft>
                      </a:pPr>
                      <a:r>
                        <a:rPr lang="es-ES" sz="1200" b="1" dirty="0">
                          <a:solidFill>
                            <a:srgbClr val="000000"/>
                          </a:solidFill>
                          <a:latin typeface="Arial"/>
                          <a:ea typeface="Times New Roman"/>
                          <a:cs typeface="Times New Roman"/>
                        </a:rPr>
                        <a:t>Cálculo de para Cuentas Incobrables</a:t>
                      </a:r>
                      <a:endParaRPr lang="en-US" sz="1200" dirty="0">
                        <a:latin typeface="Times New Roman"/>
                        <a:ea typeface="Times New Roman"/>
                        <a:cs typeface="Times New Roman"/>
                      </a:endParaRPr>
                    </a:p>
                  </a:txBody>
                  <a:tcPr marL="44450" marR="4445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6375">
                <a:tc gridSpan="3">
                  <a:txBody>
                    <a:bodyPr/>
                    <a:lstStyle/>
                    <a:p>
                      <a:pPr marL="0" marR="0">
                        <a:spcBef>
                          <a:spcPts val="0"/>
                        </a:spcBef>
                        <a:spcAft>
                          <a:spcPts val="0"/>
                        </a:spcAft>
                      </a:pPr>
                      <a:r>
                        <a:rPr lang="es-ES" sz="1200" b="1" dirty="0">
                          <a:solidFill>
                            <a:srgbClr val="000000"/>
                          </a:solidFill>
                          <a:latin typeface="Arial"/>
                          <a:ea typeface="Times New Roman"/>
                          <a:cs typeface="Times New Roman"/>
                        </a:rPr>
                        <a:t>Facturación Clientes</a:t>
                      </a:r>
                      <a:endParaRPr lang="en-US" sz="1200" dirty="0">
                        <a:latin typeface="Times New Roman"/>
                        <a:ea typeface="Times New Roman"/>
                        <a:cs typeface="Times New Roman"/>
                      </a:endParaRPr>
                    </a:p>
                  </a:txBody>
                  <a:tcPr marL="44450" marR="44450"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gn="r">
                        <a:spcBef>
                          <a:spcPts val="0"/>
                        </a:spcBef>
                        <a:spcAft>
                          <a:spcPts val="0"/>
                        </a:spcAft>
                      </a:pPr>
                      <a:r>
                        <a:rPr lang="es-ES" sz="1200" b="1">
                          <a:solidFill>
                            <a:srgbClr val="000000"/>
                          </a:solidFill>
                          <a:latin typeface="Arial"/>
                          <a:ea typeface="Times New Roman"/>
                          <a:cs typeface="Times New Roman"/>
                        </a:rPr>
                        <a:t>50.774.299,59</a:t>
                      </a:r>
                      <a:endParaRPr lang="en-US" sz="1200">
                        <a:latin typeface="Times New Roman"/>
                        <a:ea typeface="Times New Roman"/>
                        <a:cs typeface="Times New Roman"/>
                      </a:endParaRPr>
                    </a:p>
                  </a:txBody>
                  <a:tcPr marL="44450" marR="44450" marT="0" marB="0" anchor="b">
                    <a:lnL>
                      <a:noFill/>
                    </a:lnL>
                    <a:lnR>
                      <a:noFill/>
                    </a:lnR>
                    <a:lnT>
                      <a:noFill/>
                    </a:lnT>
                    <a:lnB>
                      <a:noFill/>
                    </a:lnB>
                  </a:tcPr>
                </a:tc>
                <a:tc hMerge="1">
                  <a:txBody>
                    <a:bodyPr/>
                    <a:lstStyle/>
                    <a:p>
                      <a:endParaRPr lang="en-US"/>
                    </a:p>
                  </a:txBody>
                  <a:tcPr/>
                </a:tc>
              </a:tr>
              <a:tr h="217170">
                <a:tc gridSpan="3">
                  <a:txBody>
                    <a:bodyPr/>
                    <a:lstStyle/>
                    <a:p>
                      <a:pPr marL="0" marR="0">
                        <a:spcBef>
                          <a:spcPts val="0"/>
                        </a:spcBef>
                        <a:spcAft>
                          <a:spcPts val="0"/>
                        </a:spcAft>
                      </a:pPr>
                      <a:r>
                        <a:rPr lang="es-ES" sz="1200">
                          <a:solidFill>
                            <a:srgbClr val="000000"/>
                          </a:solidFill>
                          <a:latin typeface="Arial"/>
                          <a:ea typeface="Times New Roman"/>
                          <a:cs typeface="Times New Roman"/>
                        </a:rPr>
                        <a:t>Porcentaje de Reserva Cta. Incobrable  </a:t>
                      </a:r>
                      <a:endParaRPr lang="en-US" sz="1200">
                        <a:latin typeface="Times New Roman"/>
                        <a:ea typeface="Times New Roman"/>
                        <a:cs typeface="Times New Roman"/>
                      </a:endParaRPr>
                    </a:p>
                  </a:txBody>
                  <a:tcPr marL="44450" marR="44450" marT="0" marB="0" anchor="b">
                    <a:lnL>
                      <a:noFill/>
                    </a:lnL>
                    <a:lnR>
                      <a:noFill/>
                    </a:lnR>
                    <a:lnT>
                      <a:noFill/>
                    </a:lnT>
                    <a:lnB>
                      <a:noFill/>
                    </a:lnB>
                  </a:tcPr>
                </a:tc>
                <a:tc hMerge="1">
                  <a:txBody>
                    <a:bodyPr/>
                    <a:lstStyle/>
                    <a:p>
                      <a:endParaRPr lang="en-US"/>
                    </a:p>
                  </a:txBody>
                  <a:tcPr/>
                </a:tc>
                <a:tc hMerge="1">
                  <a:txBody>
                    <a:bodyPr/>
                    <a:lstStyle/>
                    <a:p>
                      <a:endParaRPr lang="en-US"/>
                    </a:p>
                  </a:txBody>
                  <a:tcPr/>
                </a:tc>
                <a:tc gridSpan="2">
                  <a:txBody>
                    <a:bodyPr/>
                    <a:lstStyle/>
                    <a:p>
                      <a:pPr marL="0" marR="0" algn="r">
                        <a:spcBef>
                          <a:spcPts val="0"/>
                        </a:spcBef>
                        <a:spcAft>
                          <a:spcPts val="0"/>
                        </a:spcAft>
                      </a:pPr>
                      <a:r>
                        <a:rPr lang="es-ES" sz="1200">
                          <a:solidFill>
                            <a:srgbClr val="000000"/>
                          </a:solidFill>
                          <a:latin typeface="Arial"/>
                          <a:ea typeface="Times New Roman"/>
                          <a:cs typeface="Times New Roman"/>
                        </a:rPr>
                        <a:t>0,10</a:t>
                      </a:r>
                      <a:endParaRPr lang="en-US" sz="1200">
                        <a:latin typeface="Times New Roman"/>
                        <a:ea typeface="Times New Roman"/>
                        <a:cs typeface="Times New Roman"/>
                      </a:endParaRPr>
                    </a:p>
                  </a:txBody>
                  <a:tcPr marL="44450" marR="44450" marT="0" marB="0" anchor="b">
                    <a:lnL>
                      <a:noFill/>
                    </a:lnL>
                    <a:lnR>
                      <a:noFill/>
                    </a:lnR>
                    <a:lnT>
                      <a:noFill/>
                    </a:lnT>
                    <a:lnB>
                      <a:noFill/>
                    </a:lnB>
                  </a:tcPr>
                </a:tc>
                <a:tc hMerge="1">
                  <a:txBody>
                    <a:bodyPr/>
                    <a:lstStyle/>
                    <a:p>
                      <a:endParaRPr lang="en-US"/>
                    </a:p>
                  </a:txBody>
                  <a:tcPr/>
                </a:tc>
              </a:tr>
              <a:tr h="217170">
                <a:tc gridSpan="4">
                  <a:txBody>
                    <a:bodyPr/>
                    <a:lstStyle/>
                    <a:p>
                      <a:pPr marL="0" marR="0">
                        <a:spcBef>
                          <a:spcPts val="0"/>
                        </a:spcBef>
                        <a:spcAft>
                          <a:spcPts val="0"/>
                        </a:spcAft>
                      </a:pPr>
                      <a:r>
                        <a:rPr lang="es-ES" sz="1200">
                          <a:solidFill>
                            <a:srgbClr val="000000"/>
                          </a:solidFill>
                          <a:latin typeface="Arial"/>
                          <a:ea typeface="Times New Roman"/>
                          <a:cs typeface="Times New Roman"/>
                        </a:rPr>
                        <a:t>Reserva para Cuentas Incobrables</a:t>
                      </a:r>
                      <a:endParaRPr lang="en-US" sz="1200">
                        <a:latin typeface="Times New Roman"/>
                        <a:ea typeface="Times New Roman"/>
                        <a:cs typeface="Times New Roman"/>
                      </a:endParaRPr>
                    </a:p>
                  </a:txBody>
                  <a:tcPr marL="44450" marR="4445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spcBef>
                          <a:spcPts val="0"/>
                        </a:spcBef>
                        <a:spcAft>
                          <a:spcPts val="0"/>
                        </a:spcAft>
                      </a:pPr>
                      <a:r>
                        <a:rPr lang="es-ES" sz="1200">
                          <a:solidFill>
                            <a:srgbClr val="000000"/>
                          </a:solidFill>
                          <a:latin typeface="Arial"/>
                          <a:ea typeface="Times New Roman"/>
                          <a:cs typeface="Times New Roman"/>
                        </a:rPr>
                        <a:t>$  5.077.429,96</a:t>
                      </a:r>
                      <a:endParaRPr lang="en-US"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505">
                <a:tc>
                  <a:txBody>
                    <a:bodyPr/>
                    <a:lstStyle/>
                    <a:p>
                      <a:pPr marL="0" marR="0">
                        <a:spcBef>
                          <a:spcPts val="0"/>
                        </a:spcBef>
                        <a:spcAft>
                          <a:spcPts val="0"/>
                        </a:spcAft>
                      </a:pPr>
                      <a:endParaRPr lang="es-ES" sz="1200">
                        <a:solidFill>
                          <a:srgbClr val="000000"/>
                        </a:solidFill>
                        <a:latin typeface="Arial"/>
                        <a:ea typeface="Times New Roman"/>
                        <a:cs typeface="Times New Roman"/>
                      </a:endParaRPr>
                    </a:p>
                  </a:txBody>
                  <a:tcPr marL="44450" marR="44450" marT="0" marB="0" anchor="b">
                    <a:lnL>
                      <a:noFill/>
                    </a:lnL>
                    <a:lnR>
                      <a:noFill/>
                    </a:lnR>
                    <a:lnT>
                      <a:noFill/>
                    </a:lnT>
                    <a:lnB>
                      <a:noFill/>
                    </a:lnB>
                  </a:tcPr>
                </a:tc>
                <a:tc>
                  <a:txBody>
                    <a:bodyPr/>
                    <a:lstStyle/>
                    <a:p>
                      <a:pPr marL="0" marR="0">
                        <a:spcBef>
                          <a:spcPts val="0"/>
                        </a:spcBef>
                        <a:spcAft>
                          <a:spcPts val="0"/>
                        </a:spcAft>
                      </a:pPr>
                      <a:endParaRPr lang="es-ES" sz="1200" dirty="0">
                        <a:solidFill>
                          <a:srgbClr val="000000"/>
                        </a:solidFill>
                        <a:latin typeface="Arial"/>
                        <a:ea typeface="Times New Roman"/>
                        <a:cs typeface="Times New Roman"/>
                      </a:endParaRPr>
                    </a:p>
                  </a:txBody>
                  <a:tcPr marL="44450" marR="44450" marT="0" marB="0" anchor="b">
                    <a:lnL>
                      <a:noFill/>
                    </a:lnL>
                    <a:lnR>
                      <a:noFill/>
                    </a:lnR>
                    <a:lnT>
                      <a:noFill/>
                    </a:lnT>
                    <a:lnB>
                      <a:noFill/>
                    </a:lnB>
                  </a:tcPr>
                </a:tc>
                <a:tc gridSpan="3">
                  <a:txBody>
                    <a:bodyPr/>
                    <a:lstStyle/>
                    <a:p>
                      <a:pPr marL="0" marR="0">
                        <a:spcBef>
                          <a:spcPts val="0"/>
                        </a:spcBef>
                        <a:spcAft>
                          <a:spcPts val="0"/>
                        </a:spcAft>
                      </a:pPr>
                      <a:endParaRPr lang="es-ES" sz="1200" dirty="0">
                        <a:solidFill>
                          <a:srgbClr val="000000"/>
                        </a:solidFill>
                        <a:latin typeface="Arial"/>
                        <a:ea typeface="Times New Roman"/>
                        <a:cs typeface="Times New Roman"/>
                      </a:endParaRPr>
                    </a:p>
                  </a:txBody>
                  <a:tcPr marL="44450" marR="44450" marT="0" marB="0" anchor="b">
                    <a:lnL>
                      <a:noFill/>
                    </a:lnL>
                    <a:lnR>
                      <a:noFill/>
                    </a:lnR>
                    <a:lnT>
                      <a:noFill/>
                    </a:lnT>
                    <a:lnB>
                      <a:noFill/>
                    </a:lnB>
                  </a:tcPr>
                </a:tc>
                <a:tc hMerge="1">
                  <a:txBody>
                    <a:bodyPr/>
                    <a:lstStyle/>
                    <a:p>
                      <a:endParaRPr lang="en-US"/>
                    </a:p>
                  </a:txBody>
                  <a:tcPr/>
                </a:tc>
                <a:tc hMerge="1">
                  <a:txBody>
                    <a:bodyPr/>
                    <a:lstStyle/>
                    <a:p>
                      <a:endParaRPr lang="en-US"/>
                    </a:p>
                  </a:txBody>
                  <a:tcPr/>
                </a:tc>
              </a:tr>
            </a:tbl>
          </a:graphicData>
        </a:graphic>
      </p:graphicFrame>
      <p:sp>
        <p:nvSpPr>
          <p:cNvPr id="52267" name="Rectangle 30"/>
          <p:cNvSpPr>
            <a:spLocks noChangeArrowheads="1"/>
          </p:cNvSpPr>
          <p:nvPr/>
        </p:nvSpPr>
        <p:spPr bwMode="auto">
          <a:xfrm>
            <a:off x="1285875" y="1695450"/>
            <a:ext cx="2643188" cy="233363"/>
          </a:xfrm>
          <a:prstGeom prst="rect">
            <a:avLst/>
          </a:prstGeom>
          <a:noFill/>
          <a:ln w="9525">
            <a:noFill/>
            <a:miter lim="800000"/>
            <a:headEnd/>
            <a:tailEnd/>
          </a:ln>
        </p:spPr>
        <p:txBody>
          <a:bodyPr lIns="90000" tIns="46800" rIns="90000" bIns="46800" anchor="ctr">
            <a:spAutoFit/>
          </a:bodyPr>
          <a:lstStyle/>
          <a:p>
            <a:pPr algn="ctr" eaLnBrk="0" hangingPunct="0"/>
            <a:r>
              <a:rPr lang="es-ES_tradnl" sz="900">
                <a:solidFill>
                  <a:srgbClr val="808080"/>
                </a:solidFill>
                <a:cs typeface="Times New Roman" pitchFamily="18" charset="0"/>
              </a:rPr>
              <a:t>Movimiento de la provisión</a:t>
            </a:r>
            <a:endParaRPr lang="es-ES_tradnl">
              <a:cs typeface="Times New Roman" pitchFamily="18" charset="0"/>
            </a:endParaRPr>
          </a:p>
        </p:txBody>
      </p:sp>
      <p:graphicFrame>
        <p:nvGraphicFramePr>
          <p:cNvPr id="7" name="6 Tabla"/>
          <p:cNvGraphicFramePr>
            <a:graphicFrameLocks noGrp="1"/>
          </p:cNvGraphicFramePr>
          <p:nvPr/>
        </p:nvGraphicFramePr>
        <p:xfrm>
          <a:off x="2643188" y="3343275"/>
          <a:ext cx="4000500" cy="800100"/>
        </p:xfrm>
        <a:graphic>
          <a:graphicData uri="http://schemas.openxmlformats.org/drawingml/2006/table">
            <a:tbl>
              <a:tblPr/>
              <a:tblGrid>
                <a:gridCol w="2232504"/>
                <a:gridCol w="569364"/>
                <a:gridCol w="1198660"/>
              </a:tblGrid>
              <a:tr h="190500">
                <a:tc>
                  <a:txBody>
                    <a:bodyPr/>
                    <a:lstStyle/>
                    <a:p>
                      <a:pPr marL="0" marR="0">
                        <a:spcBef>
                          <a:spcPts val="0"/>
                        </a:spcBef>
                        <a:spcAft>
                          <a:spcPts val="0"/>
                        </a:spcAft>
                      </a:pPr>
                      <a:endParaRPr lang="es-ES" sz="1200" dirty="0">
                        <a:solidFill>
                          <a:srgbClr val="000000"/>
                        </a:solidFill>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s-ES" sz="1200">
                        <a:solidFill>
                          <a:srgbClr val="000000"/>
                        </a:solidFill>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s-ES_tradnl" sz="1200" b="1">
                          <a:solidFill>
                            <a:srgbClr val="000000"/>
                          </a:solidFill>
                          <a:latin typeface="Arial"/>
                          <a:ea typeface="Times New Roman"/>
                          <a:cs typeface="Times New Roman"/>
                        </a:rPr>
                        <a:t>31/07/2006</a:t>
                      </a:r>
                      <a:endParaRPr lang="en-US" sz="1200">
                        <a:latin typeface="Times New Roman"/>
                        <a:ea typeface="Times New Roman"/>
                        <a:cs typeface="Times New Roman"/>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spcBef>
                          <a:spcPts val="0"/>
                        </a:spcBef>
                        <a:spcAft>
                          <a:spcPts val="0"/>
                        </a:spcAft>
                      </a:pPr>
                      <a:r>
                        <a:rPr lang="es-ES_tradnl" sz="1200">
                          <a:solidFill>
                            <a:srgbClr val="000000"/>
                          </a:solidFill>
                          <a:latin typeface="Arial"/>
                          <a:ea typeface="Times New Roman"/>
                          <a:cs typeface="Times New Roman"/>
                        </a:rPr>
                        <a:t>Saldo al inicio del período</a:t>
                      </a:r>
                      <a:endParaRPr lang="en-U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s-ES" sz="1200">
                        <a:solidFill>
                          <a:srgbClr val="000000"/>
                        </a:solidFill>
                        <a:latin typeface="Arial"/>
                        <a:ea typeface="Times New Roman"/>
                        <a:cs typeface="Times New Roman"/>
                      </a:endParaRPr>
                    </a:p>
                  </a:txBody>
                  <a:tcPr marL="44450" marR="44450" marT="0" marB="0" anchor="b">
                    <a:lnL>
                      <a:noFill/>
                    </a:lnL>
                    <a:lnR>
                      <a:noFill/>
                    </a:lnR>
                    <a:lnT>
                      <a:noFill/>
                    </a:lnT>
                    <a:lnB>
                      <a:noFill/>
                    </a:lnB>
                  </a:tcPr>
                </a:tc>
                <a:tc>
                  <a:txBody>
                    <a:bodyPr/>
                    <a:lstStyle/>
                    <a:p>
                      <a:pPr marL="0" marR="0" algn="r">
                        <a:spcBef>
                          <a:spcPts val="0"/>
                        </a:spcBef>
                        <a:spcAft>
                          <a:spcPts val="0"/>
                        </a:spcAft>
                      </a:pPr>
                      <a:r>
                        <a:rPr lang="es-ES_tradnl" sz="1200">
                          <a:solidFill>
                            <a:srgbClr val="000000"/>
                          </a:solidFill>
                          <a:latin typeface="Arial"/>
                          <a:ea typeface="Times New Roman"/>
                          <a:cs typeface="Times New Roman"/>
                        </a:rPr>
                        <a:t>2,546,175.65</a:t>
                      </a:r>
                      <a:endParaRPr lang="en-US" sz="1200">
                        <a:latin typeface="Times New Roman"/>
                        <a:ea typeface="Times New Roman"/>
                        <a:cs typeface="Times New Roman"/>
                      </a:endParaRPr>
                    </a:p>
                  </a:txBody>
                  <a:tcPr marL="44450" marR="444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0025">
                <a:tc>
                  <a:txBody>
                    <a:bodyPr/>
                    <a:lstStyle/>
                    <a:p>
                      <a:pPr marL="0" marR="0">
                        <a:spcBef>
                          <a:spcPts val="0"/>
                        </a:spcBef>
                        <a:spcAft>
                          <a:spcPts val="0"/>
                        </a:spcAft>
                      </a:pPr>
                      <a:r>
                        <a:rPr lang="es-ES_tradnl" sz="1200">
                          <a:solidFill>
                            <a:srgbClr val="000000"/>
                          </a:solidFill>
                          <a:latin typeface="Arial"/>
                          <a:ea typeface="Times New Roman"/>
                          <a:cs typeface="Times New Roman"/>
                        </a:rPr>
                        <a:t>Provisión del período</a:t>
                      </a:r>
                      <a:endParaRPr lang="en-U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spcBef>
                          <a:spcPts val="0"/>
                        </a:spcBef>
                        <a:spcAft>
                          <a:spcPts val="0"/>
                        </a:spcAft>
                      </a:pPr>
                      <a:endParaRPr lang="es-ES" sz="1200" dirty="0">
                        <a:solidFill>
                          <a:srgbClr val="000000"/>
                        </a:solidFill>
                        <a:latin typeface="Arial"/>
                        <a:ea typeface="Times New Roman"/>
                        <a:cs typeface="Times New Roman"/>
                      </a:endParaRPr>
                    </a:p>
                  </a:txBody>
                  <a:tcPr marL="44450" marR="44450" marT="0" marB="0" anchor="b">
                    <a:lnL>
                      <a:noFill/>
                    </a:lnL>
                    <a:lnR>
                      <a:noFill/>
                    </a:lnR>
                    <a:lnT>
                      <a:noFill/>
                    </a:lnT>
                    <a:lnB>
                      <a:noFill/>
                    </a:lnB>
                  </a:tcPr>
                </a:tc>
                <a:tc>
                  <a:txBody>
                    <a:bodyPr/>
                    <a:lstStyle/>
                    <a:p>
                      <a:pPr marL="0" marR="0" algn="r">
                        <a:spcBef>
                          <a:spcPts val="0"/>
                        </a:spcBef>
                        <a:spcAft>
                          <a:spcPts val="0"/>
                        </a:spcAft>
                      </a:pPr>
                      <a:r>
                        <a:rPr lang="es-ES" sz="1200">
                          <a:solidFill>
                            <a:srgbClr val="000000"/>
                          </a:solidFill>
                          <a:latin typeface="Arial"/>
                          <a:ea typeface="Times New Roman"/>
                          <a:cs typeface="Times New Roman"/>
                        </a:rPr>
                        <a:t>5.077.429,96</a:t>
                      </a:r>
                      <a:endParaRPr lang="en-US" sz="1200">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9550">
                <a:tc>
                  <a:txBody>
                    <a:bodyPr/>
                    <a:lstStyle/>
                    <a:p>
                      <a:pPr marL="0" marR="0">
                        <a:spcBef>
                          <a:spcPts val="0"/>
                        </a:spcBef>
                        <a:spcAft>
                          <a:spcPts val="0"/>
                        </a:spcAft>
                      </a:pPr>
                      <a:r>
                        <a:rPr lang="es-ES_tradnl" sz="1200" dirty="0">
                          <a:solidFill>
                            <a:srgbClr val="000000"/>
                          </a:solidFill>
                          <a:latin typeface="Arial"/>
                          <a:ea typeface="Times New Roman"/>
                          <a:cs typeface="Times New Roman"/>
                        </a:rPr>
                        <a:t>Saldo al final del período</a:t>
                      </a:r>
                      <a:endParaRPr lang="en-U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s-ES" sz="1200">
                        <a:solidFill>
                          <a:srgbClr val="000000"/>
                        </a:solidFill>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 sz="1200" dirty="0">
                          <a:solidFill>
                            <a:srgbClr val="000000"/>
                          </a:solidFill>
                          <a:latin typeface="Arial"/>
                          <a:ea typeface="Times New Roman"/>
                          <a:cs typeface="Times New Roman"/>
                        </a:rPr>
                        <a:t>$7.623.605,61</a:t>
                      </a:r>
                      <a:endParaRPr lang="en-US" sz="1200" dirty="0">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2287" name="Rectangle 31"/>
          <p:cNvSpPr>
            <a:spLocks noChangeArrowheads="1"/>
          </p:cNvSpPr>
          <p:nvPr/>
        </p:nvSpPr>
        <p:spPr bwMode="auto">
          <a:xfrm>
            <a:off x="3143250" y="4225925"/>
            <a:ext cx="3571875" cy="417513"/>
          </a:xfrm>
          <a:prstGeom prst="rect">
            <a:avLst/>
          </a:prstGeom>
          <a:solidFill>
            <a:srgbClr val="FFFFFF"/>
          </a:solidFill>
          <a:ln w="9525">
            <a:noFill/>
            <a:miter lim="800000"/>
            <a:headEnd/>
            <a:tailEnd/>
          </a:ln>
        </p:spPr>
        <p:txBody>
          <a:bodyPr lIns="90000" tIns="46800" rIns="90000" bIns="46800" anchor="ctr">
            <a:spAutoFit/>
          </a:bodyPr>
          <a:lstStyle/>
          <a:p>
            <a:pPr eaLnBrk="0" hangingPunct="0"/>
            <a:r>
              <a:rPr lang="es-ES" sz="900">
                <a:solidFill>
                  <a:srgbClr val="808080"/>
                </a:solidFill>
                <a:cs typeface="Times New Roman" pitchFamily="18" charset="0"/>
              </a:rPr>
              <a:t>Reserva Calculada para Cuentas Incobrables Julio 2006</a:t>
            </a:r>
            <a:endParaRPr lang="en-US" sz="900">
              <a:cs typeface="Times New Roman" pitchFamily="18" charset="0"/>
            </a:endParaRPr>
          </a:p>
          <a:p>
            <a:pPr eaLnBrk="0" hangingPunct="0"/>
            <a:endParaRPr lang="en-US">
              <a:cs typeface="Times New Roman" pitchFamily="18" charset="0"/>
            </a:endParaRPr>
          </a:p>
        </p:txBody>
      </p:sp>
      <p:sp>
        <p:nvSpPr>
          <p:cNvPr id="52288" name="Rectangle 32"/>
          <p:cNvSpPr>
            <a:spLocks noChangeArrowheads="1"/>
          </p:cNvSpPr>
          <p:nvPr/>
        </p:nvSpPr>
        <p:spPr bwMode="auto">
          <a:xfrm>
            <a:off x="1285875" y="4581525"/>
            <a:ext cx="6929438" cy="561975"/>
          </a:xfrm>
          <a:prstGeom prst="rect">
            <a:avLst/>
          </a:prstGeom>
          <a:noFill/>
          <a:ln w="9525">
            <a:noFill/>
            <a:miter lim="800000"/>
            <a:headEnd/>
            <a:tailEnd/>
          </a:ln>
        </p:spPr>
        <p:txBody>
          <a:bodyPr lIns="0" tIns="152352" rIns="0" bIns="38088" anchor="ctr">
            <a:spAutoFit/>
          </a:bodyPr>
          <a:lstStyle/>
          <a:p>
            <a:pPr eaLnBrk="0" hangingPunct="0"/>
            <a:r>
              <a:rPr lang="es-ES">
                <a:cs typeface="Times New Roman" pitchFamily="18" charset="0"/>
              </a:rPr>
              <a:t>Comparativo de Provisión de Cuentas por Cobrar REC  vs  Nueva Provisión Calculada.</a:t>
            </a:r>
            <a:endParaRPr lang="es-ES" sz="1100">
              <a:latin typeface="Calibri" pitchFamily="34" charset="0"/>
              <a:cs typeface="Times New Roman" pitchFamily="18" charset="0"/>
            </a:endParaRPr>
          </a:p>
          <a:p>
            <a:pPr eaLnBrk="0" hangingPunct="0"/>
            <a:endParaRPr lang="es-ES">
              <a:cs typeface="Times New Roman" pitchFamily="18" charset="0"/>
            </a:endParaRPr>
          </a:p>
        </p:txBody>
      </p:sp>
      <p:graphicFrame>
        <p:nvGraphicFramePr>
          <p:cNvPr id="9" name="8 Tabla"/>
          <p:cNvGraphicFramePr>
            <a:graphicFrameLocks noGrp="1"/>
          </p:cNvGraphicFramePr>
          <p:nvPr/>
        </p:nvGraphicFramePr>
        <p:xfrm>
          <a:off x="2286000" y="5000625"/>
          <a:ext cx="4632325" cy="1214438"/>
        </p:xfrm>
        <a:graphic>
          <a:graphicData uri="http://schemas.openxmlformats.org/drawingml/2006/table">
            <a:tbl>
              <a:tblPr/>
              <a:tblGrid>
                <a:gridCol w="2120900"/>
                <a:gridCol w="1138555"/>
                <a:gridCol w="1372235"/>
              </a:tblGrid>
              <a:tr h="239395">
                <a:tc>
                  <a:txBody>
                    <a:bodyPr/>
                    <a:lstStyle/>
                    <a:p>
                      <a:pPr marL="0" marR="0">
                        <a:spcBef>
                          <a:spcPts val="0"/>
                        </a:spcBef>
                        <a:spcAft>
                          <a:spcPts val="0"/>
                        </a:spcAft>
                      </a:pPr>
                      <a:endParaRPr lang="es-ES" sz="1200">
                        <a:solidFill>
                          <a:srgbClr val="000000"/>
                        </a:solidFill>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s-ES_tradnl" sz="1100" b="1">
                          <a:solidFill>
                            <a:srgbClr val="000000"/>
                          </a:solidFill>
                          <a:latin typeface="Arial"/>
                          <a:ea typeface="Times New Roman"/>
                          <a:cs typeface="Times New Roman"/>
                        </a:rPr>
                        <a:t>     REC</a:t>
                      </a:r>
                      <a:endParaRPr lang="en-US" sz="1200">
                        <a:latin typeface="Times New Roman"/>
                        <a:ea typeface="Times New Roman"/>
                        <a:cs typeface="Times New Roman"/>
                      </a:endParaRPr>
                    </a:p>
                    <a:p>
                      <a:pPr marL="0" marR="0" algn="r">
                        <a:spcBef>
                          <a:spcPts val="0"/>
                        </a:spcBef>
                        <a:spcAft>
                          <a:spcPts val="0"/>
                        </a:spcAft>
                      </a:pPr>
                      <a:r>
                        <a:rPr lang="es-ES_tradnl" sz="1100" b="1">
                          <a:solidFill>
                            <a:srgbClr val="000000"/>
                          </a:solidFill>
                          <a:latin typeface="Arial"/>
                          <a:ea typeface="Times New Roman"/>
                          <a:cs typeface="Times New Roman"/>
                        </a:rPr>
                        <a:t>31/07/2006</a:t>
                      </a:r>
                      <a:endParaRPr lang="en-US"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_tradnl" sz="1100" b="1">
                          <a:solidFill>
                            <a:srgbClr val="000000"/>
                          </a:solidFill>
                          <a:latin typeface="Arial"/>
                          <a:ea typeface="Times New Roman"/>
                          <a:cs typeface="Times New Roman"/>
                        </a:rPr>
                        <a:t>  Nueva Provisión</a:t>
                      </a:r>
                      <a:endParaRPr lang="en-US" sz="1200">
                        <a:latin typeface="Times New Roman"/>
                        <a:ea typeface="Times New Roman"/>
                        <a:cs typeface="Times New Roman"/>
                      </a:endParaRPr>
                    </a:p>
                    <a:p>
                      <a:pPr marL="0" marR="0" algn="ctr">
                        <a:spcBef>
                          <a:spcPts val="0"/>
                        </a:spcBef>
                        <a:spcAft>
                          <a:spcPts val="0"/>
                        </a:spcAft>
                      </a:pPr>
                      <a:r>
                        <a:rPr lang="es-ES_tradnl" sz="1100" b="1">
                          <a:solidFill>
                            <a:srgbClr val="000000"/>
                          </a:solidFill>
                          <a:latin typeface="Arial"/>
                          <a:ea typeface="Times New Roman"/>
                          <a:cs typeface="Times New Roman"/>
                        </a:rPr>
                        <a:t>31/07/2006</a:t>
                      </a:r>
                      <a:endParaRPr lang="en-US"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825">
                <a:tc>
                  <a:txBody>
                    <a:bodyPr/>
                    <a:lstStyle/>
                    <a:p>
                      <a:pPr marL="0" marR="0">
                        <a:spcBef>
                          <a:spcPts val="0"/>
                        </a:spcBef>
                        <a:spcAft>
                          <a:spcPts val="0"/>
                        </a:spcAft>
                      </a:pPr>
                      <a:r>
                        <a:rPr lang="es-ES_tradnl" sz="1200">
                          <a:solidFill>
                            <a:srgbClr val="000000"/>
                          </a:solidFill>
                          <a:latin typeface="Arial"/>
                          <a:ea typeface="Times New Roman"/>
                          <a:cs typeface="Times New Roman"/>
                        </a:rPr>
                        <a:t>Saldo al inicio del período</a:t>
                      </a:r>
                      <a:endParaRPr lang="en-U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endParaRPr lang="es-ES_tradnl" sz="1200">
                        <a:solidFill>
                          <a:srgbClr val="000000"/>
                        </a:solidFill>
                        <a:latin typeface="Arial"/>
                        <a:ea typeface="Times New Roman"/>
                        <a:cs typeface="Times New Roman"/>
                      </a:endParaRPr>
                    </a:p>
                    <a:p>
                      <a:pPr marL="0" marR="0" algn="r">
                        <a:spcBef>
                          <a:spcPts val="0"/>
                        </a:spcBef>
                        <a:spcAft>
                          <a:spcPts val="0"/>
                        </a:spcAft>
                      </a:pPr>
                      <a:r>
                        <a:rPr lang="es-ES_tradnl" sz="1200">
                          <a:solidFill>
                            <a:srgbClr val="000000"/>
                          </a:solidFill>
                          <a:latin typeface="Arial"/>
                          <a:ea typeface="Times New Roman"/>
                          <a:cs typeface="Times New Roman"/>
                        </a:rPr>
                        <a:t>2,546,175.65</a:t>
                      </a:r>
                      <a:endParaRPr lang="en-US"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endParaRPr lang="es-ES_tradnl" sz="1200">
                        <a:solidFill>
                          <a:srgbClr val="000000"/>
                        </a:solidFill>
                        <a:latin typeface="Arial"/>
                        <a:ea typeface="Times New Roman"/>
                        <a:cs typeface="Times New Roman"/>
                      </a:endParaRPr>
                    </a:p>
                    <a:p>
                      <a:pPr marL="0" marR="0" algn="r">
                        <a:spcBef>
                          <a:spcPts val="0"/>
                        </a:spcBef>
                        <a:spcAft>
                          <a:spcPts val="0"/>
                        </a:spcAft>
                      </a:pPr>
                      <a:r>
                        <a:rPr lang="es-ES_tradnl" sz="1200">
                          <a:solidFill>
                            <a:srgbClr val="000000"/>
                          </a:solidFill>
                          <a:latin typeface="Arial"/>
                          <a:ea typeface="Times New Roman"/>
                          <a:cs typeface="Times New Roman"/>
                        </a:rPr>
                        <a:t>2,546,175.65</a:t>
                      </a:r>
                      <a:endParaRPr lang="en-US"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0825">
                <a:tc>
                  <a:txBody>
                    <a:bodyPr/>
                    <a:lstStyle/>
                    <a:p>
                      <a:pPr marL="0" marR="0">
                        <a:spcBef>
                          <a:spcPts val="0"/>
                        </a:spcBef>
                        <a:spcAft>
                          <a:spcPts val="0"/>
                        </a:spcAft>
                      </a:pPr>
                      <a:r>
                        <a:rPr lang="es-ES_tradnl" sz="1200">
                          <a:solidFill>
                            <a:srgbClr val="000000"/>
                          </a:solidFill>
                          <a:latin typeface="Arial"/>
                          <a:ea typeface="Times New Roman"/>
                          <a:cs typeface="Times New Roman"/>
                        </a:rPr>
                        <a:t>Provisión del período</a:t>
                      </a:r>
                      <a:endParaRPr lang="en-U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 sz="1200">
                          <a:solidFill>
                            <a:srgbClr val="000000"/>
                          </a:solidFill>
                          <a:latin typeface="Arial"/>
                          <a:ea typeface="Times New Roman"/>
                          <a:cs typeface="Times New Roman"/>
                        </a:rPr>
                        <a:t>300,849.75</a:t>
                      </a:r>
                      <a:endParaRPr lang="en-U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 sz="1200">
                          <a:solidFill>
                            <a:srgbClr val="000000"/>
                          </a:solidFill>
                          <a:latin typeface="Arial"/>
                          <a:ea typeface="Times New Roman"/>
                          <a:cs typeface="Times New Roman"/>
                        </a:rPr>
                        <a:t>5.077.429,96</a:t>
                      </a:r>
                      <a:endParaRPr lang="en-U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62890">
                <a:tc>
                  <a:txBody>
                    <a:bodyPr/>
                    <a:lstStyle/>
                    <a:p>
                      <a:pPr marL="0" marR="0">
                        <a:spcBef>
                          <a:spcPts val="0"/>
                        </a:spcBef>
                        <a:spcAft>
                          <a:spcPts val="0"/>
                        </a:spcAft>
                      </a:pPr>
                      <a:r>
                        <a:rPr lang="es-ES_tradnl" sz="1200">
                          <a:solidFill>
                            <a:srgbClr val="000000"/>
                          </a:solidFill>
                          <a:latin typeface="Arial"/>
                          <a:ea typeface="Times New Roman"/>
                          <a:cs typeface="Times New Roman"/>
                        </a:rPr>
                        <a:t>Saldo al final del período</a:t>
                      </a:r>
                      <a:endParaRPr lang="en-U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 sz="1200">
                          <a:solidFill>
                            <a:srgbClr val="000000"/>
                          </a:solidFill>
                          <a:latin typeface="Arial"/>
                          <a:ea typeface="Times New Roman"/>
                          <a:cs typeface="Times New Roman"/>
                        </a:rPr>
                        <a:t>$2,847,025.40</a:t>
                      </a:r>
                      <a:endParaRPr lang="en-U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 sz="1200" dirty="0">
                          <a:solidFill>
                            <a:srgbClr val="000000"/>
                          </a:solidFill>
                          <a:latin typeface="Arial"/>
                          <a:ea typeface="Times New Roman"/>
                          <a:cs typeface="Times New Roman"/>
                        </a:rPr>
                        <a:t>$7.623.605,61</a:t>
                      </a:r>
                      <a:endParaRPr lang="en-U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2310" name="Rectangle 33"/>
          <p:cNvSpPr>
            <a:spLocks noChangeArrowheads="1"/>
          </p:cNvSpPr>
          <p:nvPr/>
        </p:nvSpPr>
        <p:spPr bwMode="auto">
          <a:xfrm>
            <a:off x="2286000" y="6297613"/>
            <a:ext cx="4786313" cy="417512"/>
          </a:xfrm>
          <a:prstGeom prst="rect">
            <a:avLst/>
          </a:prstGeom>
          <a:noFill/>
          <a:ln w="9525">
            <a:noFill/>
            <a:miter lim="800000"/>
            <a:headEnd/>
            <a:tailEnd/>
          </a:ln>
        </p:spPr>
        <p:txBody>
          <a:bodyPr lIns="90000" tIns="46800" rIns="90000" bIns="46800" anchor="ctr">
            <a:spAutoFit/>
          </a:bodyPr>
          <a:lstStyle/>
          <a:p>
            <a:pPr eaLnBrk="0" hangingPunct="0"/>
            <a:r>
              <a:rPr lang="es-ES" sz="900">
                <a:solidFill>
                  <a:srgbClr val="808080"/>
                </a:solidFill>
                <a:cs typeface="Times New Roman" pitchFamily="18" charset="0"/>
              </a:rPr>
              <a:t>Provisión de Cuentas por Cobrar REC  vs.  Nueva Provisión Calculada a Julio 2006</a:t>
            </a:r>
            <a:endParaRPr lang="en-US" sz="900">
              <a:cs typeface="Times New Roman" pitchFamily="18" charset="0"/>
            </a:endParaRPr>
          </a:p>
          <a:p>
            <a:pPr eaLnBrk="0" hangingPunct="0"/>
            <a:endParaRPr lang="en-US">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ChangeArrowheads="1"/>
          </p:cNvSpPr>
          <p:nvPr/>
        </p:nvSpPr>
        <p:spPr bwMode="auto">
          <a:xfrm>
            <a:off x="571500" y="714375"/>
            <a:ext cx="7215188" cy="5294313"/>
          </a:xfrm>
          <a:prstGeom prst="rect">
            <a:avLst/>
          </a:prstGeom>
          <a:noFill/>
          <a:ln w="9525">
            <a:noFill/>
            <a:miter lim="800000"/>
            <a:headEnd/>
            <a:tailEnd/>
          </a:ln>
        </p:spPr>
        <p:txBody>
          <a:bodyPr lIns="90000" tIns="0" rIns="90000" bIns="0" anchor="ctr">
            <a:spAutoFit/>
          </a:bodyPr>
          <a:lstStyle/>
          <a:p>
            <a:pPr algn="just" eaLnBrk="0" hangingPunct="0"/>
            <a:r>
              <a:rPr lang="es-ES" sz="2000">
                <a:latin typeface="Times New Roman" pitchFamily="18" charset="0"/>
                <a:cs typeface="Times New Roman" pitchFamily="18" charset="0"/>
              </a:rPr>
              <a:t>Conclusión:</a:t>
            </a:r>
          </a:p>
          <a:p>
            <a:pPr algn="just" eaLnBrk="0" hangingPunct="0"/>
            <a:endParaRPr lang="es-ES" sz="2000">
              <a:latin typeface="Times New Roman" pitchFamily="18" charset="0"/>
              <a:cs typeface="Times New Roman" pitchFamily="18" charset="0"/>
            </a:endParaRPr>
          </a:p>
          <a:p>
            <a:pPr algn="just" eaLnBrk="0" hangingPunct="0"/>
            <a:endParaRPr lang="en-US">
              <a:latin typeface="Times New Roman" pitchFamily="18" charset="0"/>
              <a:cs typeface="Times New Roman" pitchFamily="18" charset="0"/>
            </a:endParaRPr>
          </a:p>
          <a:p>
            <a:pPr algn="just" eaLnBrk="0" hangingPunct="0">
              <a:buFontTx/>
              <a:buChar char="•"/>
            </a:pPr>
            <a:r>
              <a:rPr lang="es-ES" sz="2000" b="0">
                <a:latin typeface="Times New Roman" pitchFamily="18" charset="0"/>
                <a:cs typeface="Times New Roman" pitchFamily="18" charset="0"/>
              </a:rPr>
              <a:t>Luego de analizar el detalle del movimiento de la reserva de cuentas por cobrar según reporte del sistema financiero y realizar el cálculo correspondiente a verificar la exactitud de la misma se concluye que al 31 de Julio del año 2006 Red Eléctrica Corporación mantiene como reserva para cuentas incobrables $2.847.025,40. A la misma fecha según la información del reporte emitido por el sistema comercial, los saldos vencidos por más de 180 días suman                          $ 75.684.106,79.</a:t>
            </a:r>
          </a:p>
          <a:p>
            <a:pPr algn="just" eaLnBrk="0" hangingPunct="0">
              <a:buFontTx/>
              <a:buChar char="•"/>
            </a:pPr>
            <a:endParaRPr lang="es-ES" sz="2000" b="0">
              <a:latin typeface="Times New Roman" pitchFamily="18" charset="0"/>
              <a:cs typeface="Times New Roman" pitchFamily="18" charset="0"/>
            </a:endParaRPr>
          </a:p>
          <a:p>
            <a:pPr algn="just" eaLnBrk="0" hangingPunct="0">
              <a:buFontTx/>
              <a:buChar char="•"/>
            </a:pPr>
            <a:endParaRPr lang="en-US" b="0">
              <a:latin typeface="Times New Roman" pitchFamily="18" charset="0"/>
              <a:cs typeface="Times New Roman" pitchFamily="18" charset="0"/>
            </a:endParaRPr>
          </a:p>
          <a:p>
            <a:pPr algn="just" eaLnBrk="0" hangingPunct="0">
              <a:buFontTx/>
              <a:buChar char="•"/>
            </a:pPr>
            <a:r>
              <a:rPr lang="es-ES" sz="2000" b="0">
                <a:latin typeface="Times New Roman" pitchFamily="18" charset="0"/>
                <a:cs typeface="Times New Roman" pitchFamily="18" charset="0"/>
              </a:rPr>
              <a:t>Bajo esta relación, consideramos que la provisión para cuentas incobrables  fue  insuficiente referente a la antigüedad de saldo de las mismas debido al mal cálculo de la reserva para las cuentas incobrables desde años anteriores. </a:t>
            </a:r>
            <a:endParaRPr lang="en-US" b="0">
              <a:latin typeface="Times New Roman" pitchFamily="18" charset="0"/>
              <a:cs typeface="Times New Roman" pitchFamily="18" charset="0"/>
            </a:endParaRPr>
          </a:p>
          <a:p>
            <a:pPr algn="just" eaLnBrk="0" hangingPunct="0"/>
            <a:endParaRPr lang="en-US" sz="200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6272" y="214290"/>
            <a:ext cx="7239000" cy="714380"/>
          </a:xfrm>
        </p:spPr>
        <p:txBody>
          <a:bodyPr>
            <a:noAutofit/>
          </a:bodyPr>
          <a:lstStyle/>
          <a:p>
            <a:pPr algn="ctr">
              <a:defRPr/>
            </a:pPr>
            <a:r>
              <a:rPr lang="es-ES" sz="1600" dirty="0" smtClean="0">
                <a:latin typeface="Times New Roman" pitchFamily="18" charset="0"/>
                <a:cs typeface="Times New Roman" pitchFamily="18" charset="0"/>
              </a:rPr>
              <a:t>Análisis del reconocimiento de los Ingresos por                            Venta-Facturación de energía REC-Sistema Distribución</a:t>
            </a:r>
            <a:r>
              <a:rPr lang="en-US" sz="1600" i="1" dirty="0" smtClean="0">
                <a:latin typeface="Times New Roman" pitchFamily="18" charset="0"/>
                <a:cs typeface="Times New Roman" pitchFamily="18" charset="0"/>
              </a:rPr>
              <a:t/>
            </a:r>
            <a:br>
              <a:rPr lang="en-US" sz="1600" i="1" dirty="0" smtClean="0">
                <a:latin typeface="Times New Roman" pitchFamily="18" charset="0"/>
                <a:cs typeface="Times New Roman" pitchFamily="18" charset="0"/>
              </a:rPr>
            </a:br>
            <a:endParaRPr lang="en-US" sz="1600" dirty="0">
              <a:latin typeface="Times New Roman" pitchFamily="18" charset="0"/>
              <a:cs typeface="Times New Roman" pitchFamily="18" charset="0"/>
            </a:endParaRPr>
          </a:p>
        </p:txBody>
      </p:sp>
      <p:graphicFrame>
        <p:nvGraphicFramePr>
          <p:cNvPr id="3" name="2 Diagrama"/>
          <p:cNvGraphicFramePr/>
          <p:nvPr/>
        </p:nvGraphicFramePr>
        <p:xfrm>
          <a:off x="428596" y="1000108"/>
          <a:ext cx="7215238" cy="3357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Tabla"/>
          <p:cNvGraphicFramePr>
            <a:graphicFrameLocks noGrp="1"/>
          </p:cNvGraphicFramePr>
          <p:nvPr/>
        </p:nvGraphicFramePr>
        <p:xfrm>
          <a:off x="2214563" y="4643438"/>
          <a:ext cx="3862387" cy="1562100"/>
        </p:xfrm>
        <a:graphic>
          <a:graphicData uri="http://schemas.openxmlformats.org/drawingml/2006/table">
            <a:tbl>
              <a:tblPr/>
              <a:tblGrid>
                <a:gridCol w="2389505"/>
                <a:gridCol w="1472565"/>
              </a:tblGrid>
              <a:tr h="190500">
                <a:tc>
                  <a:txBody>
                    <a:bodyPr/>
                    <a:lstStyle/>
                    <a:p>
                      <a:pPr marL="0" marR="0">
                        <a:spcBef>
                          <a:spcPts val="0"/>
                        </a:spcBef>
                        <a:spcAft>
                          <a:spcPts val="0"/>
                        </a:spcAft>
                      </a:pPr>
                      <a:r>
                        <a:rPr lang="es-ES" sz="1200" b="1" dirty="0">
                          <a:solidFill>
                            <a:srgbClr val="000000"/>
                          </a:solidFill>
                          <a:latin typeface="Arial"/>
                          <a:ea typeface="Times New Roman"/>
                          <a:cs typeface="Times New Roman"/>
                        </a:rPr>
                        <a:t>Venta de Energía </a:t>
                      </a:r>
                      <a:endParaRPr lang="en-U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spcBef>
                          <a:spcPts val="0"/>
                        </a:spcBef>
                        <a:spcAft>
                          <a:spcPts val="0"/>
                        </a:spcAft>
                      </a:pPr>
                      <a:r>
                        <a:rPr lang="es-ES_tradnl" sz="1200" b="1">
                          <a:solidFill>
                            <a:srgbClr val="000000"/>
                          </a:solidFill>
                          <a:latin typeface="Arial"/>
                          <a:ea typeface="Times New Roman"/>
                          <a:cs typeface="Times New Roman"/>
                        </a:rPr>
                        <a:t>Al 31/07/2006</a:t>
                      </a:r>
                      <a:endParaRPr lang="en-U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075">
                <a:tc>
                  <a:txBody>
                    <a:bodyPr/>
                    <a:lstStyle/>
                    <a:p>
                      <a:pPr marL="0" marR="0">
                        <a:spcBef>
                          <a:spcPts val="0"/>
                        </a:spcBef>
                        <a:spcAft>
                          <a:spcPts val="0"/>
                        </a:spcAft>
                      </a:pPr>
                      <a:r>
                        <a:rPr lang="es-ES_tradnl" sz="1200">
                          <a:solidFill>
                            <a:srgbClr val="000000"/>
                          </a:solidFill>
                          <a:latin typeface="Arial"/>
                          <a:ea typeface="Times New Roman"/>
                          <a:cs typeface="Times New Roman"/>
                        </a:rPr>
                        <a:t>Residencial</a:t>
                      </a:r>
                      <a:endParaRPr lang="en-U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1200" spc="-10">
                          <a:solidFill>
                            <a:srgbClr val="000000"/>
                          </a:solidFill>
                          <a:latin typeface="Arial"/>
                          <a:ea typeface="Times New Roman"/>
                          <a:cs typeface="Times New Roman"/>
                        </a:rPr>
                        <a:t>46,160,234.04</a:t>
                      </a:r>
                      <a:endParaRPr lang="en-US"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marL="0" marR="0">
                        <a:spcBef>
                          <a:spcPts val="0"/>
                        </a:spcBef>
                        <a:spcAft>
                          <a:spcPts val="0"/>
                        </a:spcAft>
                      </a:pPr>
                      <a:r>
                        <a:rPr lang="es-ES_tradnl" sz="1200" spc="-5">
                          <a:solidFill>
                            <a:srgbClr val="000000"/>
                          </a:solidFill>
                          <a:latin typeface="Arial"/>
                          <a:ea typeface="Times New Roman"/>
                          <a:cs typeface="Times New Roman"/>
                        </a:rPr>
                        <a:t>Comercial</a:t>
                      </a:r>
                      <a:endParaRPr lang="en-U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1200" spc="-10">
                          <a:solidFill>
                            <a:srgbClr val="000000"/>
                          </a:solidFill>
                          <a:latin typeface="Arial"/>
                          <a:ea typeface="Times New Roman"/>
                          <a:cs typeface="Times New Roman"/>
                        </a:rPr>
                        <a:t>34,186,630.26</a:t>
                      </a:r>
                      <a:endParaRPr lang="en-US"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marL="0" marR="0">
                        <a:spcBef>
                          <a:spcPts val="0"/>
                        </a:spcBef>
                        <a:spcAft>
                          <a:spcPts val="0"/>
                        </a:spcAft>
                      </a:pPr>
                      <a:r>
                        <a:rPr lang="es-ES_tradnl" sz="1200" spc="-5">
                          <a:solidFill>
                            <a:srgbClr val="000000"/>
                          </a:solidFill>
                          <a:latin typeface="Arial"/>
                          <a:ea typeface="Times New Roman"/>
                          <a:cs typeface="Times New Roman"/>
                        </a:rPr>
                        <a:t>Industrial</a:t>
                      </a:r>
                      <a:endParaRPr lang="en-U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_tradnl" sz="1200" spc="-10">
                          <a:solidFill>
                            <a:srgbClr val="000000"/>
                          </a:solidFill>
                          <a:latin typeface="Arial"/>
                          <a:ea typeface="Times New Roman"/>
                          <a:cs typeface="Times New Roman"/>
                        </a:rPr>
                        <a:t>20,277,535.52</a:t>
                      </a:r>
                      <a:endParaRPr lang="en-US"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marL="0" marR="0">
                        <a:spcBef>
                          <a:spcPts val="0"/>
                        </a:spcBef>
                        <a:spcAft>
                          <a:spcPts val="0"/>
                        </a:spcAft>
                      </a:pPr>
                      <a:r>
                        <a:rPr lang="es-ES_tradnl" sz="1200" spc="-5">
                          <a:solidFill>
                            <a:srgbClr val="000000"/>
                          </a:solidFill>
                          <a:latin typeface="Arial"/>
                          <a:ea typeface="Times New Roman"/>
                          <a:cs typeface="Times New Roman"/>
                        </a:rPr>
                        <a:t>Gobierno</a:t>
                      </a:r>
                      <a:endParaRPr lang="en-U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 sz="1200">
                          <a:solidFill>
                            <a:srgbClr val="000000"/>
                          </a:solidFill>
                          <a:latin typeface="Arial"/>
                          <a:ea typeface="Times New Roman"/>
                          <a:cs typeface="Times New Roman"/>
                        </a:rPr>
                        <a:t>5,855,217.11</a:t>
                      </a:r>
                      <a:endParaRPr lang="en-US"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marL="0" marR="0">
                        <a:spcBef>
                          <a:spcPts val="0"/>
                        </a:spcBef>
                        <a:spcAft>
                          <a:spcPts val="0"/>
                        </a:spcAft>
                      </a:pPr>
                      <a:r>
                        <a:rPr lang="es-ES_tradnl" sz="1200" spc="-5">
                          <a:solidFill>
                            <a:srgbClr val="000000"/>
                          </a:solidFill>
                          <a:latin typeface="Arial"/>
                          <a:ea typeface="Times New Roman"/>
                          <a:cs typeface="Times New Roman"/>
                        </a:rPr>
                        <a:t>Municipio</a:t>
                      </a:r>
                      <a:endParaRPr lang="en-US"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 sz="1200">
                          <a:solidFill>
                            <a:srgbClr val="000000"/>
                          </a:solidFill>
                          <a:latin typeface="Arial"/>
                          <a:ea typeface="Times New Roman"/>
                          <a:cs typeface="Times New Roman"/>
                        </a:rPr>
                        <a:t>5,601,735.29</a:t>
                      </a:r>
                      <a:endParaRPr lang="en-US"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0500">
                <a:tc>
                  <a:txBody>
                    <a:bodyPr/>
                    <a:lstStyle/>
                    <a:p>
                      <a:pPr marL="0" marR="0">
                        <a:spcBef>
                          <a:spcPts val="0"/>
                        </a:spcBef>
                        <a:spcAft>
                          <a:spcPts val="0"/>
                        </a:spcAft>
                      </a:pPr>
                      <a:r>
                        <a:rPr lang="es-ES_tradnl" sz="1200" dirty="0">
                          <a:solidFill>
                            <a:srgbClr val="000000"/>
                          </a:solidFill>
                          <a:latin typeface="Arial"/>
                          <a:ea typeface="Times New Roman"/>
                          <a:cs typeface="Times New Roman"/>
                        </a:rPr>
                        <a:t>Ingresos varios de operación</a:t>
                      </a:r>
                      <a:endParaRPr lang="en-U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spcBef>
                          <a:spcPts val="0"/>
                        </a:spcBef>
                        <a:spcAft>
                          <a:spcPts val="0"/>
                        </a:spcAft>
                      </a:pPr>
                      <a:r>
                        <a:rPr lang="es-ES" sz="1200" dirty="0">
                          <a:solidFill>
                            <a:srgbClr val="000000"/>
                          </a:solidFill>
                          <a:latin typeface="Arial"/>
                          <a:ea typeface="Times New Roman"/>
                          <a:cs typeface="Times New Roman"/>
                        </a:rPr>
                        <a:t>1,779,323.29</a:t>
                      </a:r>
                      <a:endParaRPr lang="en-US"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0025">
                <a:tc>
                  <a:txBody>
                    <a:bodyPr/>
                    <a:lstStyle/>
                    <a:p>
                      <a:pPr marL="0" marR="0">
                        <a:spcBef>
                          <a:spcPts val="0"/>
                        </a:spcBef>
                        <a:spcAft>
                          <a:spcPts val="0"/>
                        </a:spcAft>
                      </a:pPr>
                      <a:endParaRPr lang="es-ES" sz="1200" dirty="0">
                        <a:solidFill>
                          <a:srgbClr val="000000"/>
                        </a:solidFill>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s-ES_tradnl" sz="1200" dirty="0">
                          <a:solidFill>
                            <a:srgbClr val="000000"/>
                          </a:solidFill>
                          <a:latin typeface="Arial"/>
                          <a:ea typeface="Times New Roman"/>
                          <a:cs typeface="Times New Roman"/>
                        </a:rPr>
                        <a:t>   $ 113,860,675.51      </a:t>
                      </a:r>
                      <a:endParaRPr lang="en-US"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2143125" y="6224588"/>
            <a:ext cx="4048125" cy="276225"/>
          </a:xfrm>
          <a:prstGeom prst="rect">
            <a:avLst/>
          </a:prstGeom>
        </p:spPr>
        <p:txBody>
          <a:bodyPr wrap="none">
            <a:spAutoFit/>
          </a:bodyPr>
          <a:lstStyle/>
          <a:p>
            <a:pPr>
              <a:defRPr/>
            </a:pPr>
            <a:r>
              <a:rPr lang="es-ES" dirty="0">
                <a:solidFill>
                  <a:schemeClr val="bg1">
                    <a:lumMod val="50000"/>
                  </a:schemeClr>
                </a:solidFill>
              </a:rPr>
              <a:t>Detalle </a:t>
            </a:r>
            <a:r>
              <a:rPr lang="es-ES_tradnl" dirty="0">
                <a:solidFill>
                  <a:schemeClr val="bg1">
                    <a:lumMod val="50000"/>
                  </a:schemeClr>
                </a:solidFill>
              </a:rPr>
              <a:t>Ventas de energía eléctrica a usuarios finales</a:t>
            </a:r>
            <a:endParaRPr lang="en-US" dirty="0">
              <a:solidFill>
                <a:schemeClr val="bg1">
                  <a:lumMod val="50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nvGraphicFramePr>
        <p:xfrm>
          <a:off x="642938" y="357188"/>
          <a:ext cx="7072312" cy="1854200"/>
        </p:xfrm>
        <a:graphic>
          <a:graphicData uri="http://schemas.openxmlformats.org/drawingml/2006/table">
            <a:tbl>
              <a:tblPr/>
              <a:tblGrid>
                <a:gridCol w="597787"/>
                <a:gridCol w="572383"/>
                <a:gridCol w="713453"/>
                <a:gridCol w="529684"/>
                <a:gridCol w="767501"/>
                <a:gridCol w="778311"/>
                <a:gridCol w="713453"/>
                <a:gridCol w="843171"/>
                <a:gridCol w="778311"/>
                <a:gridCol w="778311"/>
              </a:tblGrid>
              <a:tr h="671483">
                <a:tc>
                  <a:txBody>
                    <a:bodyPr/>
                    <a:lstStyle/>
                    <a:p>
                      <a:pPr marL="0" marR="0" algn="ctr">
                        <a:spcBef>
                          <a:spcPts val="0"/>
                        </a:spcBef>
                        <a:spcAft>
                          <a:spcPts val="0"/>
                        </a:spcAft>
                      </a:pPr>
                      <a:r>
                        <a:rPr lang="en-US" sz="750" b="1" dirty="0">
                          <a:latin typeface="Arial"/>
                          <a:ea typeface="Times New Roman"/>
                          <a:cs typeface="Times New Roman"/>
                        </a:rPr>
                        <a:t>MESES </a:t>
                      </a:r>
                      <a:endParaRPr lang="en-US" sz="750" dirty="0">
                        <a:latin typeface="Times New Roman"/>
                        <a:ea typeface="Times New Roman"/>
                        <a:cs typeface="Times New Roman"/>
                      </a:endParaRPr>
                    </a:p>
                  </a:txBody>
                  <a:tcPr marL="50334" marR="5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gn="ctr">
                        <a:spcBef>
                          <a:spcPts val="0"/>
                        </a:spcBef>
                        <a:spcAft>
                          <a:spcPts val="0"/>
                        </a:spcAft>
                      </a:pPr>
                      <a:r>
                        <a:rPr lang="en-US" sz="750" b="1">
                          <a:latin typeface="Arial"/>
                          <a:ea typeface="Times New Roman"/>
                          <a:cs typeface="Times New Roman"/>
                        </a:rPr>
                        <a:t>No. de Abonados</a:t>
                      </a:r>
                      <a:endParaRPr lang="en-US" sz="750">
                        <a:latin typeface="Times New Roman"/>
                        <a:ea typeface="Times New Roman"/>
                        <a:cs typeface="Times New Roman"/>
                      </a:endParaRPr>
                    </a:p>
                  </a:txBody>
                  <a:tcPr marL="50334" marR="5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gn="ctr">
                        <a:spcBef>
                          <a:spcPts val="0"/>
                        </a:spcBef>
                        <a:spcAft>
                          <a:spcPts val="0"/>
                        </a:spcAft>
                      </a:pPr>
                      <a:r>
                        <a:rPr lang="en-US" sz="750" b="1">
                          <a:latin typeface="Arial"/>
                          <a:ea typeface="Times New Roman"/>
                          <a:cs typeface="Times New Roman"/>
                        </a:rPr>
                        <a:t>Venta de Energía (Kwh.)</a:t>
                      </a:r>
                      <a:endParaRPr lang="en-US" sz="750">
                        <a:latin typeface="Times New Roman"/>
                        <a:ea typeface="Times New Roman"/>
                        <a:cs typeface="Times New Roman"/>
                      </a:endParaRPr>
                    </a:p>
                  </a:txBody>
                  <a:tcPr marL="50334" marR="5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gn="ctr">
                        <a:spcBef>
                          <a:spcPts val="0"/>
                        </a:spcBef>
                        <a:spcAft>
                          <a:spcPts val="0"/>
                        </a:spcAft>
                      </a:pPr>
                      <a:r>
                        <a:rPr lang="en-US" sz="750" b="1" dirty="0" err="1">
                          <a:latin typeface="Arial"/>
                          <a:ea typeface="Times New Roman"/>
                          <a:cs typeface="Times New Roman"/>
                        </a:rPr>
                        <a:t>Precio</a:t>
                      </a:r>
                      <a:r>
                        <a:rPr lang="en-US" sz="750" b="1" dirty="0">
                          <a:latin typeface="Arial"/>
                          <a:ea typeface="Times New Roman"/>
                          <a:cs typeface="Times New Roman"/>
                        </a:rPr>
                        <a:t> Unit. -VENTA</a:t>
                      </a:r>
                      <a:endParaRPr lang="en-US" sz="750" dirty="0">
                        <a:latin typeface="Times New Roman"/>
                        <a:ea typeface="Times New Roman"/>
                        <a:cs typeface="Times New Roman"/>
                      </a:endParaRPr>
                    </a:p>
                  </a:txBody>
                  <a:tcPr marL="50334" marR="5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gn="ctr">
                        <a:spcBef>
                          <a:spcPts val="0"/>
                        </a:spcBef>
                        <a:spcAft>
                          <a:spcPts val="0"/>
                        </a:spcAft>
                      </a:pPr>
                      <a:r>
                        <a:rPr lang="en-US" sz="750" b="1">
                          <a:latin typeface="Arial"/>
                          <a:ea typeface="Times New Roman"/>
                          <a:cs typeface="Times New Roman"/>
                        </a:rPr>
                        <a:t>Valor Facturado (US$)</a:t>
                      </a:r>
                      <a:endParaRPr lang="en-US" sz="750">
                        <a:latin typeface="Times New Roman"/>
                        <a:ea typeface="Times New Roman"/>
                        <a:cs typeface="Times New Roman"/>
                      </a:endParaRPr>
                    </a:p>
                  </a:txBody>
                  <a:tcPr marL="50334" marR="5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gn="ctr">
                        <a:spcBef>
                          <a:spcPts val="0"/>
                        </a:spcBef>
                        <a:spcAft>
                          <a:spcPts val="0"/>
                        </a:spcAft>
                      </a:pPr>
                      <a:r>
                        <a:rPr lang="es-ES" sz="750" b="1">
                          <a:latin typeface="Arial"/>
                          <a:ea typeface="Times New Roman"/>
                          <a:cs typeface="Times New Roman"/>
                        </a:rPr>
                        <a:t>Venta de Energía (Kwh.) Eventuales Grandes Consumidores</a:t>
                      </a:r>
                      <a:endParaRPr lang="en-US" sz="750">
                        <a:latin typeface="Times New Roman"/>
                        <a:ea typeface="Times New Roman"/>
                        <a:cs typeface="Times New Roman"/>
                      </a:endParaRPr>
                    </a:p>
                  </a:txBody>
                  <a:tcPr marL="50334" marR="5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gn="ctr">
                        <a:spcBef>
                          <a:spcPts val="0"/>
                        </a:spcBef>
                        <a:spcAft>
                          <a:spcPts val="0"/>
                        </a:spcAft>
                      </a:pPr>
                      <a:r>
                        <a:rPr lang="es-ES" sz="750" b="1">
                          <a:latin typeface="Arial"/>
                          <a:ea typeface="Times New Roman"/>
                          <a:cs typeface="Times New Roman"/>
                        </a:rPr>
                        <a:t>Total Venta de Energía  Regulados Kwh.</a:t>
                      </a:r>
                      <a:endParaRPr lang="en-US" sz="750">
                        <a:latin typeface="Times New Roman"/>
                        <a:ea typeface="Times New Roman"/>
                        <a:cs typeface="Times New Roman"/>
                      </a:endParaRPr>
                    </a:p>
                  </a:txBody>
                  <a:tcPr marL="50334" marR="5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gn="ctr">
                        <a:spcBef>
                          <a:spcPts val="0"/>
                        </a:spcBef>
                        <a:spcAft>
                          <a:spcPts val="0"/>
                        </a:spcAft>
                      </a:pPr>
                      <a:r>
                        <a:rPr lang="es-ES" sz="750" b="1">
                          <a:latin typeface="Arial"/>
                          <a:ea typeface="Times New Roman"/>
                          <a:cs typeface="Times New Roman"/>
                        </a:rPr>
                        <a:t>Grandes Consumidores no Regulados (Energía facturada)</a:t>
                      </a:r>
                      <a:endParaRPr lang="en-US" sz="750">
                        <a:latin typeface="Times New Roman"/>
                        <a:ea typeface="Times New Roman"/>
                        <a:cs typeface="Times New Roman"/>
                      </a:endParaRPr>
                    </a:p>
                  </a:txBody>
                  <a:tcPr marL="50334" marR="5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gn="ctr">
                        <a:spcBef>
                          <a:spcPts val="0"/>
                        </a:spcBef>
                        <a:spcAft>
                          <a:spcPts val="0"/>
                        </a:spcAft>
                      </a:pPr>
                      <a:r>
                        <a:rPr lang="es-ES" sz="750" b="1">
                          <a:latin typeface="Arial"/>
                          <a:ea typeface="Times New Roman"/>
                          <a:cs typeface="Times New Roman"/>
                        </a:rPr>
                        <a:t>Total KWH Consumidos por Clientes Regulados y no Regulados</a:t>
                      </a:r>
                      <a:endParaRPr lang="en-US" sz="750">
                        <a:latin typeface="Times New Roman"/>
                        <a:ea typeface="Times New Roman"/>
                        <a:cs typeface="Times New Roman"/>
                      </a:endParaRPr>
                    </a:p>
                  </a:txBody>
                  <a:tcPr marL="50334" marR="5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gn="ctr">
                        <a:spcBef>
                          <a:spcPts val="0"/>
                        </a:spcBef>
                        <a:spcAft>
                          <a:spcPts val="0"/>
                        </a:spcAft>
                      </a:pPr>
                      <a:r>
                        <a:rPr lang="es-ES" sz="750" b="1">
                          <a:latin typeface="Arial"/>
                          <a:ea typeface="Times New Roman"/>
                          <a:cs typeface="Times New Roman"/>
                        </a:rPr>
                        <a:t>Total Facturación Clientes Regulados y no Regulados US$</a:t>
                      </a:r>
                      <a:endParaRPr lang="en-US" sz="750">
                        <a:latin typeface="Times New Roman"/>
                        <a:ea typeface="Times New Roman"/>
                        <a:cs typeface="Times New Roman"/>
                      </a:endParaRPr>
                    </a:p>
                  </a:txBody>
                  <a:tcPr marL="50334" marR="5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46112">
                <a:tc>
                  <a:txBody>
                    <a:bodyPr/>
                    <a:lstStyle/>
                    <a:p>
                      <a:pPr marL="0" marR="0">
                        <a:spcBef>
                          <a:spcPts val="0"/>
                        </a:spcBef>
                        <a:spcAft>
                          <a:spcPts val="0"/>
                        </a:spcAft>
                      </a:pPr>
                      <a:r>
                        <a:rPr lang="en-US" sz="750">
                          <a:latin typeface="Arial"/>
                          <a:ea typeface="Times New Roman"/>
                          <a:cs typeface="Times New Roman"/>
                        </a:rPr>
                        <a:t>ENERO</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428,494</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215,377,299</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0.0769</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16,569,133.33</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586,780</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215,964,079</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0</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215,964,079</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16,614,274.75</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12">
                <a:tc>
                  <a:txBody>
                    <a:bodyPr/>
                    <a:lstStyle/>
                    <a:p>
                      <a:pPr marL="0" marR="0">
                        <a:spcBef>
                          <a:spcPts val="0"/>
                        </a:spcBef>
                        <a:spcAft>
                          <a:spcPts val="0"/>
                        </a:spcAft>
                      </a:pPr>
                      <a:r>
                        <a:rPr lang="en-US" sz="750">
                          <a:latin typeface="Arial"/>
                          <a:ea typeface="Times New Roman"/>
                          <a:cs typeface="Times New Roman"/>
                        </a:rPr>
                        <a:t>FEBRERO</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429,836</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204,652,126</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0.0742</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15,188,087.30</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552,890</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205,205,016</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297,303</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205,502,319</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15,251,183.67</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12">
                <a:tc>
                  <a:txBody>
                    <a:bodyPr/>
                    <a:lstStyle/>
                    <a:p>
                      <a:pPr marL="0" marR="0">
                        <a:spcBef>
                          <a:spcPts val="0"/>
                        </a:spcBef>
                        <a:spcAft>
                          <a:spcPts val="0"/>
                        </a:spcAft>
                      </a:pPr>
                      <a:r>
                        <a:rPr lang="en-US" sz="750">
                          <a:latin typeface="Arial"/>
                          <a:ea typeface="Times New Roman"/>
                          <a:cs typeface="Times New Roman"/>
                        </a:rPr>
                        <a:t>MARZO</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430,620</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211,421,167</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0.0756</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15,989,528.42</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1,020,822</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212,441,989</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388,276</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212,830,265</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16,096,096.81</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12">
                <a:tc>
                  <a:txBody>
                    <a:bodyPr/>
                    <a:lstStyle/>
                    <a:p>
                      <a:pPr marL="0" marR="0">
                        <a:spcBef>
                          <a:spcPts val="0"/>
                        </a:spcBef>
                        <a:spcAft>
                          <a:spcPts val="0"/>
                        </a:spcAft>
                      </a:pPr>
                      <a:r>
                        <a:rPr lang="en-US" sz="750">
                          <a:latin typeface="Arial"/>
                          <a:ea typeface="Times New Roman"/>
                          <a:cs typeface="Times New Roman"/>
                        </a:rPr>
                        <a:t>ABRIL</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430,217</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214,872,269</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0.0758</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16,295,505.62</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1,036,795</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215,909,064</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347,624</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216,256,688</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16,400,497.33</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12">
                <a:tc>
                  <a:txBody>
                    <a:bodyPr/>
                    <a:lstStyle/>
                    <a:p>
                      <a:pPr marL="0" marR="0">
                        <a:spcBef>
                          <a:spcPts val="0"/>
                        </a:spcBef>
                        <a:spcAft>
                          <a:spcPts val="0"/>
                        </a:spcAft>
                      </a:pPr>
                      <a:r>
                        <a:rPr lang="en-US" sz="750">
                          <a:latin typeface="Arial"/>
                          <a:ea typeface="Times New Roman"/>
                          <a:cs typeface="Times New Roman"/>
                        </a:rPr>
                        <a:t>MAYO </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431,243</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222,152,295</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0.0753</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16,731,561.88</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1,464,633</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223,616,928</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424,644</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224,041,572</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16,873,854.15</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12">
                <a:tc>
                  <a:txBody>
                    <a:bodyPr/>
                    <a:lstStyle/>
                    <a:p>
                      <a:pPr marL="0" marR="0">
                        <a:spcBef>
                          <a:spcPts val="0"/>
                        </a:spcBef>
                        <a:spcAft>
                          <a:spcPts val="0"/>
                        </a:spcAft>
                      </a:pPr>
                      <a:r>
                        <a:rPr lang="en-US" sz="750">
                          <a:latin typeface="Arial"/>
                          <a:ea typeface="Times New Roman"/>
                          <a:cs typeface="Times New Roman"/>
                        </a:rPr>
                        <a:t>JUNIO</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433,688</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211,230,429</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0.0744</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15,708,184.45</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675,205</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211,905,634</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483,967</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212,389,601</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15,794,386.46</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12">
                <a:tc>
                  <a:txBody>
                    <a:bodyPr/>
                    <a:lstStyle/>
                    <a:p>
                      <a:pPr marL="0" marR="0">
                        <a:spcBef>
                          <a:spcPts val="0"/>
                        </a:spcBef>
                        <a:spcAft>
                          <a:spcPts val="0"/>
                        </a:spcAft>
                      </a:pPr>
                      <a:r>
                        <a:rPr lang="en-US" sz="750">
                          <a:latin typeface="Arial"/>
                          <a:ea typeface="Times New Roman"/>
                          <a:cs typeface="Times New Roman"/>
                        </a:rPr>
                        <a:t>JULIO</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437,710</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202,494,290</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0.0740</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14,974,634.05</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597,349</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203,091,639</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1,442,551</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204,534,190</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a:latin typeface="Arial"/>
                          <a:ea typeface="Times New Roman"/>
                          <a:cs typeface="Times New Roman"/>
                        </a:rPr>
                        <a:t>15,125,486.48</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12">
                <a:tc>
                  <a:txBody>
                    <a:bodyPr/>
                    <a:lstStyle/>
                    <a:p>
                      <a:pPr marL="0" marR="0">
                        <a:spcBef>
                          <a:spcPts val="0"/>
                        </a:spcBef>
                        <a:spcAft>
                          <a:spcPts val="0"/>
                        </a:spcAft>
                      </a:pPr>
                      <a:r>
                        <a:rPr lang="en-US" sz="750" b="1">
                          <a:latin typeface="Arial"/>
                          <a:ea typeface="Times New Roman"/>
                          <a:cs typeface="Times New Roman"/>
                        </a:rPr>
                        <a:t>TOTAL</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b="1">
                          <a:latin typeface="Arial"/>
                          <a:ea typeface="Times New Roman"/>
                          <a:cs typeface="Times New Roman"/>
                        </a:rPr>
                        <a:t>3,021,808</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b="1">
                          <a:latin typeface="Arial"/>
                          <a:ea typeface="Times New Roman"/>
                          <a:cs typeface="Times New Roman"/>
                        </a:rPr>
                        <a:t>1,482,199,875</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b="1">
                          <a:latin typeface="Arial"/>
                          <a:ea typeface="Times New Roman"/>
                          <a:cs typeface="Times New Roman"/>
                        </a:rPr>
                        <a:t>0.0752</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b="1" dirty="0">
                          <a:latin typeface="Arial"/>
                          <a:ea typeface="Times New Roman"/>
                          <a:cs typeface="Times New Roman"/>
                        </a:rPr>
                        <a:t>111,456,635.05</a:t>
                      </a:r>
                      <a:endParaRPr lang="en-US" sz="750" dirty="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b="1" dirty="0">
                          <a:latin typeface="Arial"/>
                          <a:ea typeface="Times New Roman"/>
                          <a:cs typeface="Times New Roman"/>
                        </a:rPr>
                        <a:t>5,934,474</a:t>
                      </a:r>
                      <a:endParaRPr lang="en-US" sz="750" dirty="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b="1">
                          <a:latin typeface="Arial"/>
                          <a:ea typeface="Times New Roman"/>
                          <a:cs typeface="Times New Roman"/>
                        </a:rPr>
                        <a:t>1,488,134,349</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b="1">
                          <a:latin typeface="Arial"/>
                          <a:ea typeface="Times New Roman"/>
                          <a:cs typeface="Times New Roman"/>
                        </a:rPr>
                        <a:t>3,384,365</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b="1">
                          <a:latin typeface="Arial"/>
                          <a:ea typeface="Times New Roman"/>
                          <a:cs typeface="Times New Roman"/>
                        </a:rPr>
                        <a:t>1,491,518,714</a:t>
                      </a:r>
                      <a:endParaRPr lang="en-US" sz="75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750" b="1" dirty="0">
                          <a:latin typeface="Arial"/>
                          <a:ea typeface="Times New Roman"/>
                          <a:cs typeface="Times New Roman"/>
                        </a:rPr>
                        <a:t>112,155,779.65</a:t>
                      </a:r>
                      <a:endParaRPr lang="en-US" sz="750" dirty="0">
                        <a:latin typeface="Times New Roman"/>
                        <a:ea typeface="Times New Roman"/>
                        <a:cs typeface="Times New Roman"/>
                      </a:endParaRPr>
                    </a:p>
                  </a:txBody>
                  <a:tcPr marL="50334" marR="503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5410" name="Rectangle 6"/>
          <p:cNvSpPr>
            <a:spLocks noChangeArrowheads="1"/>
          </p:cNvSpPr>
          <p:nvPr/>
        </p:nvSpPr>
        <p:spPr bwMode="auto">
          <a:xfrm>
            <a:off x="2000250" y="2286000"/>
            <a:ext cx="5857875" cy="415925"/>
          </a:xfrm>
          <a:prstGeom prst="rect">
            <a:avLst/>
          </a:prstGeom>
          <a:noFill/>
          <a:ln w="9525">
            <a:noFill/>
            <a:miter lim="800000"/>
            <a:headEnd/>
            <a:tailEnd/>
          </a:ln>
        </p:spPr>
        <p:txBody>
          <a:bodyPr anchor="ctr">
            <a:spAutoFit/>
          </a:bodyPr>
          <a:lstStyle/>
          <a:p>
            <a:pPr eaLnBrk="0" hangingPunct="0"/>
            <a:r>
              <a:rPr lang="es-ES" sz="900">
                <a:solidFill>
                  <a:srgbClr val="808080"/>
                </a:solidFill>
                <a:cs typeface="Times New Roman" pitchFamily="18" charset="0"/>
              </a:rPr>
              <a:t>Cálculo del Valor Facturado en Dólares  a clientes Regulados y no Regulados</a:t>
            </a:r>
            <a:endParaRPr lang="en-US" sz="900"/>
          </a:p>
          <a:p>
            <a:pPr eaLnBrk="0" hangingPunct="0"/>
            <a:endParaRPr lang="en-US"/>
          </a:p>
        </p:txBody>
      </p:sp>
      <p:sp>
        <p:nvSpPr>
          <p:cNvPr id="55411" name="Rectangle 7"/>
          <p:cNvSpPr>
            <a:spLocks noChangeArrowheads="1"/>
          </p:cNvSpPr>
          <p:nvPr/>
        </p:nvSpPr>
        <p:spPr bwMode="auto">
          <a:xfrm>
            <a:off x="428625" y="4638675"/>
            <a:ext cx="7500938" cy="1908175"/>
          </a:xfrm>
          <a:prstGeom prst="rect">
            <a:avLst/>
          </a:prstGeom>
          <a:noFill/>
          <a:ln w="9525">
            <a:noFill/>
            <a:miter lim="800000"/>
            <a:headEnd/>
            <a:tailEnd/>
          </a:ln>
        </p:spPr>
        <p:txBody>
          <a:bodyPr anchor="ctr">
            <a:spAutoFit/>
          </a:bodyPr>
          <a:lstStyle/>
          <a:p>
            <a:pPr algn="just" eaLnBrk="0" hangingPunct="0"/>
            <a:r>
              <a:rPr lang="es-ES" sz="1600">
                <a:cs typeface="Times New Roman" pitchFamily="18" charset="0"/>
              </a:rPr>
              <a:t>Conclusión: </a:t>
            </a:r>
            <a:endParaRPr lang="es-ES">
              <a:cs typeface="Times New Roman" pitchFamily="18" charset="0"/>
            </a:endParaRPr>
          </a:p>
          <a:p>
            <a:pPr algn="just" eaLnBrk="0" hangingPunct="0"/>
            <a:endParaRPr lang="en-US" sz="900"/>
          </a:p>
          <a:p>
            <a:pPr algn="just" eaLnBrk="0" hangingPunct="0"/>
            <a:r>
              <a:rPr lang="es-ES">
                <a:cs typeface="Times New Roman" pitchFamily="18" charset="0"/>
              </a:rPr>
              <a:t>Después de aplicar los procedimientos antes descritos podemos observar que existe una diferencia por el valor de  $1,704,595.86 entre la venta de energía por sistema de distribución registrada en el estado de pérdidas y ganancias y el balance de Compra-Venta de energía al 31 de Julio del 2006.</a:t>
            </a:r>
          </a:p>
          <a:p>
            <a:pPr algn="just" eaLnBrk="0" hangingPunct="0"/>
            <a:endParaRPr lang="en-US" sz="900"/>
          </a:p>
          <a:p>
            <a:pPr algn="just" eaLnBrk="0" hangingPunct="0"/>
            <a:r>
              <a:rPr lang="es-ES">
                <a:cs typeface="Times New Roman" pitchFamily="18" charset="0"/>
              </a:rPr>
              <a:t>Esta diferencia se origina por la facturación de clientes eventuales que están registrados fuera del sistema comercial, facturación por peaje y arriendo a grandes consumidores eléctricos  no regulados por el sistema comercial que  están registrados de forma manual por el departamento de contabilidad.</a:t>
            </a:r>
            <a:endParaRPr lang="es-ES"/>
          </a:p>
        </p:txBody>
      </p:sp>
      <p:graphicFrame>
        <p:nvGraphicFramePr>
          <p:cNvPr id="12" name="11 Tabla"/>
          <p:cNvGraphicFramePr>
            <a:graphicFrameLocks noGrp="1"/>
          </p:cNvGraphicFramePr>
          <p:nvPr/>
        </p:nvGraphicFramePr>
        <p:xfrm>
          <a:off x="2214563" y="2643188"/>
          <a:ext cx="4075112" cy="1524000"/>
        </p:xfrm>
        <a:graphic>
          <a:graphicData uri="http://schemas.openxmlformats.org/drawingml/2006/table">
            <a:tbl>
              <a:tblPr/>
              <a:tblGrid>
                <a:gridCol w="1001712"/>
                <a:gridCol w="1046163"/>
                <a:gridCol w="473075"/>
                <a:gridCol w="168275"/>
                <a:gridCol w="96837"/>
                <a:gridCol w="131763"/>
                <a:gridCol w="163512"/>
                <a:gridCol w="347663"/>
                <a:gridCol w="646112"/>
              </a:tblGrid>
              <a:tr h="168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rgbClr val="000000"/>
                        </a:solidFill>
                        <a:effectLst/>
                        <a:latin typeface="Arial" charset="0"/>
                        <a:cs typeface="Times New Roman" pitchFamily="18"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charset="0"/>
                          <a:cs typeface="Times New Roman" pitchFamily="18" charset="0"/>
                        </a:rPr>
                        <a:t>      Análisis de Auditoría</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cs typeface="Arial"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charset="0"/>
                          <a:cs typeface="Times New Roman" pitchFamily="18" charset="0"/>
                        </a:rPr>
                        <a:t>Detalle</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Arial" charset="0"/>
                          <a:cs typeface="Times New Roman" pitchFamily="18" charset="0"/>
                        </a:rPr>
                        <a:t> Valor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rgbClr val="000000"/>
                        </a:solidFill>
                        <a:effectLst/>
                        <a:latin typeface="Arial"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cs typeface="Arial"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6827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Venta de energía REC-SD EF´S</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113,860,675.51</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827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Facturación-Venta Calculado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 112,155,779.65</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82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Diferencia</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smtClean="0">
                        <a:ln>
                          <a:noFill/>
                        </a:ln>
                        <a:solidFill>
                          <a:srgbClr val="000000"/>
                        </a:solidFill>
                        <a:effectLst/>
                        <a:latin typeface="Arial"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gridSpan="5">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$1,704,595.86</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55446" name="Rectangle 8"/>
          <p:cNvSpPr>
            <a:spLocks noChangeArrowheads="1"/>
          </p:cNvSpPr>
          <p:nvPr/>
        </p:nvSpPr>
        <p:spPr bwMode="auto">
          <a:xfrm>
            <a:off x="2500313" y="4143375"/>
            <a:ext cx="3857625" cy="415925"/>
          </a:xfrm>
          <a:prstGeom prst="rect">
            <a:avLst/>
          </a:prstGeom>
          <a:noFill/>
          <a:ln w="9525">
            <a:noFill/>
            <a:miter lim="800000"/>
            <a:headEnd/>
            <a:tailEnd/>
          </a:ln>
        </p:spPr>
        <p:txBody>
          <a:bodyPr anchor="ctr">
            <a:spAutoFit/>
          </a:bodyPr>
          <a:lstStyle/>
          <a:p>
            <a:pPr eaLnBrk="0" hangingPunct="0"/>
            <a:r>
              <a:rPr lang="es-ES" sz="900">
                <a:solidFill>
                  <a:srgbClr val="808080"/>
                </a:solidFill>
                <a:cs typeface="Times New Roman" pitchFamily="18" charset="0"/>
              </a:rPr>
              <a:t>Análisis Ingresos por Venta-Facturación  de energía Julio 2006</a:t>
            </a:r>
            <a:endParaRPr lang="en-US" sz="900"/>
          </a:p>
          <a:p>
            <a:pPr eaLnBrk="0" hangingPunct="0"/>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642918"/>
            <a:ext cx="7239000" cy="500066"/>
          </a:xfrm>
        </p:spPr>
        <p:txBody>
          <a:bodyPr>
            <a:noAutofit/>
          </a:bodyPr>
          <a:lstStyle/>
          <a:p>
            <a:pPr algn="ctr">
              <a:defRPr/>
            </a:pPr>
            <a:r>
              <a:rPr lang="es-ES" sz="1600" dirty="0" smtClean="0">
                <a:latin typeface="Times New Roman" pitchFamily="18" charset="0"/>
                <a:cs typeface="Times New Roman" pitchFamily="18" charset="0"/>
              </a:rPr>
              <a:t>Análisis y verificación de la recaudación de los valores adeudados por los clientes al 31 de Julio del año 2006.</a:t>
            </a:r>
            <a:r>
              <a:rPr lang="en-US" sz="1600" i="1" dirty="0" smtClean="0">
                <a:latin typeface="Times New Roman" pitchFamily="18" charset="0"/>
                <a:cs typeface="Times New Roman" pitchFamily="18" charset="0"/>
              </a:rPr>
              <a:t/>
            </a:r>
            <a:br>
              <a:rPr lang="en-US" sz="1600" i="1" dirty="0" smtClean="0">
                <a:latin typeface="Times New Roman" pitchFamily="18" charset="0"/>
                <a:cs typeface="Times New Roman" pitchFamily="18" charset="0"/>
              </a:rPr>
            </a:br>
            <a:r>
              <a:rPr lang="es-E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endParaRPr lang="en-US" sz="1600" dirty="0">
              <a:latin typeface="Times New Roman" pitchFamily="18" charset="0"/>
              <a:cs typeface="Times New Roman" pitchFamily="18" charset="0"/>
            </a:endParaRPr>
          </a:p>
        </p:txBody>
      </p:sp>
      <p:graphicFrame>
        <p:nvGraphicFramePr>
          <p:cNvPr id="6" name="5 Tabla"/>
          <p:cNvGraphicFramePr>
            <a:graphicFrameLocks noGrp="1"/>
          </p:cNvGraphicFramePr>
          <p:nvPr/>
        </p:nvGraphicFramePr>
        <p:xfrm>
          <a:off x="1785938" y="928688"/>
          <a:ext cx="4979987" cy="1663700"/>
        </p:xfrm>
        <a:graphic>
          <a:graphicData uri="http://schemas.openxmlformats.org/drawingml/2006/table">
            <a:tbl>
              <a:tblPr/>
              <a:tblGrid>
                <a:gridCol w="1589067"/>
                <a:gridCol w="162560"/>
                <a:gridCol w="775880"/>
                <a:gridCol w="1183106"/>
                <a:gridCol w="162560"/>
                <a:gridCol w="1107225"/>
              </a:tblGrid>
              <a:tr h="163633">
                <a:tc gridSpan="5">
                  <a:txBody>
                    <a:bodyPr/>
                    <a:lstStyle/>
                    <a:p>
                      <a:pPr marL="0" marR="0">
                        <a:spcBef>
                          <a:spcPts val="0"/>
                        </a:spcBef>
                        <a:spcAft>
                          <a:spcPts val="0"/>
                        </a:spcAft>
                      </a:pPr>
                      <a:r>
                        <a:rPr lang="es-ES" sz="1000" b="1" dirty="0">
                          <a:solidFill>
                            <a:srgbClr val="000000"/>
                          </a:solidFill>
                          <a:latin typeface="Arial"/>
                          <a:ea typeface="Times New Roman"/>
                          <a:cs typeface="Times New Roman"/>
                        </a:rPr>
                        <a:t>Detalle de Saldos de las Cuentas por Cobrar Facturación</a:t>
                      </a:r>
                      <a:endParaRPr lang="en-US" sz="1200" dirty="0">
                        <a:latin typeface="Times New Roman"/>
                        <a:ea typeface="Times New Roman"/>
                        <a:cs typeface="Times New Roman"/>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endParaRPr lang="es-ES" sz="1000">
                        <a:solidFill>
                          <a:srgbClr val="000000"/>
                        </a:solidFill>
                        <a:latin typeface="Arial"/>
                        <a:ea typeface="Times New Roman"/>
                        <a:cs typeface="Times New Roman"/>
                      </a:endParaRPr>
                    </a:p>
                  </a:txBody>
                  <a:tcPr marL="68580" marR="68580" marT="0" marB="0" anchor="b">
                    <a:lnL>
                      <a:noFill/>
                    </a:lnL>
                    <a:lnR>
                      <a:noFill/>
                    </a:lnR>
                    <a:lnT>
                      <a:noFill/>
                    </a:lnT>
                    <a:lnB>
                      <a:noFill/>
                    </a:lnB>
                  </a:tcPr>
                </a:tc>
              </a:tr>
              <a:tr h="161946">
                <a:tc>
                  <a:txBody>
                    <a:bodyPr/>
                    <a:lstStyle/>
                    <a:p>
                      <a:pPr marL="0" marR="0">
                        <a:spcBef>
                          <a:spcPts val="0"/>
                        </a:spcBef>
                        <a:spcAft>
                          <a:spcPts val="0"/>
                        </a:spcAft>
                      </a:pPr>
                      <a:endParaRPr lang="en-US" sz="12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s-ES" sz="1000">
                        <a:solidFill>
                          <a:srgbClr val="000000"/>
                        </a:solidFill>
                        <a:latin typeface="Arial"/>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s-ES" sz="1000" b="1">
                          <a:solidFill>
                            <a:srgbClr val="000000"/>
                          </a:solidFill>
                          <a:latin typeface="Arial"/>
                          <a:ea typeface="Times New Roman"/>
                          <a:cs typeface="Times New Roman"/>
                        </a:rPr>
                        <a:t>1/1/2006</a:t>
                      </a:r>
                      <a:endParaRPr lang="en-US" sz="120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solidFill>
                          <a:srgbClr val="000000"/>
                        </a:solidFill>
                        <a:latin typeface="Arial"/>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s-ES" sz="1000" b="1">
                          <a:solidFill>
                            <a:srgbClr val="000000"/>
                          </a:solidFill>
                          <a:latin typeface="Arial"/>
                          <a:ea typeface="Times New Roman"/>
                          <a:cs typeface="Times New Roman"/>
                        </a:rPr>
                        <a:t>31/07/2006</a:t>
                      </a:r>
                      <a:endParaRPr lang="en-US" sz="120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163633">
                <a:tc>
                  <a:txBody>
                    <a:bodyPr/>
                    <a:lstStyle/>
                    <a:p>
                      <a:pPr marL="0" marR="0">
                        <a:spcBef>
                          <a:spcPts val="0"/>
                        </a:spcBef>
                        <a:spcAft>
                          <a:spcPts val="0"/>
                        </a:spcAft>
                      </a:pPr>
                      <a:r>
                        <a:rPr lang="es-ES" sz="1000">
                          <a:solidFill>
                            <a:srgbClr val="000000"/>
                          </a:solidFill>
                          <a:latin typeface="Arial"/>
                          <a:ea typeface="Times New Roman"/>
                          <a:cs typeface="Times New Roman"/>
                        </a:rPr>
                        <a:t>Facturación</a:t>
                      </a:r>
                      <a:endParaRPr lang="en-US" sz="1200">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endParaRPr lang="en-US" sz="1000">
                        <a:solidFill>
                          <a:srgbClr val="000000"/>
                        </a:solidFill>
                        <a:latin typeface="Arial"/>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000" dirty="0">
                        <a:solidFill>
                          <a:srgbClr val="000000"/>
                        </a:solidFill>
                        <a:latin typeface="Arial"/>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cs typeface="Times New Roman"/>
                        </a:rPr>
                        <a:t>24,967,839.83</a:t>
                      </a:r>
                      <a:endParaRPr lang="en-US" sz="120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endParaRPr lang="en-US" sz="1000">
                        <a:solidFill>
                          <a:srgbClr val="000000"/>
                        </a:solidFill>
                        <a:latin typeface="Arial"/>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cs typeface="Times New Roman"/>
                        </a:rPr>
                        <a:t>50,774,299.59</a:t>
                      </a:r>
                      <a:endParaRPr lang="en-US" sz="120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163633">
                <a:tc gridSpan="3">
                  <a:txBody>
                    <a:bodyPr/>
                    <a:lstStyle/>
                    <a:p>
                      <a:pPr marL="0" marR="0">
                        <a:spcBef>
                          <a:spcPts val="0"/>
                        </a:spcBef>
                        <a:spcAft>
                          <a:spcPts val="0"/>
                        </a:spcAft>
                      </a:pPr>
                      <a:r>
                        <a:rPr lang="es-ES" sz="1000">
                          <a:solidFill>
                            <a:srgbClr val="000000"/>
                          </a:solidFill>
                          <a:latin typeface="Arial"/>
                          <a:ea typeface="Times New Roman"/>
                          <a:cs typeface="Times New Roman"/>
                        </a:rPr>
                        <a:t>Intereses de facturación </a:t>
                      </a:r>
                      <a:endParaRPr lang="en-US" sz="1200">
                        <a:latin typeface="Times New Roman"/>
                        <a:ea typeface="Times New Roman"/>
                        <a:cs typeface="Times New Roman"/>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marL="0" marR="0" algn="r">
                        <a:spcBef>
                          <a:spcPts val="0"/>
                        </a:spcBef>
                        <a:spcAft>
                          <a:spcPts val="0"/>
                        </a:spcAft>
                      </a:pPr>
                      <a:r>
                        <a:rPr lang="es-ES" sz="1000">
                          <a:solidFill>
                            <a:srgbClr val="000000"/>
                          </a:solidFill>
                          <a:latin typeface="Arial"/>
                          <a:ea typeface="Times New Roman"/>
                          <a:cs typeface="Times New Roman"/>
                        </a:rPr>
                        <a:t>5,947,670.99</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000">
                        <a:solidFill>
                          <a:srgbClr val="000000"/>
                        </a:solidFill>
                        <a:latin typeface="Arial"/>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cs typeface="Times New Roman"/>
                        </a:rPr>
                        <a:t>6,537,188.90</a:t>
                      </a:r>
                      <a:endParaRPr lang="en-US" sz="1200">
                        <a:latin typeface="Times New Roman"/>
                        <a:ea typeface="Times New Roman"/>
                        <a:cs typeface="Times New Roman"/>
                      </a:endParaRPr>
                    </a:p>
                  </a:txBody>
                  <a:tcPr marL="68580" marR="68580" marT="0" marB="0" anchor="b">
                    <a:lnL>
                      <a:noFill/>
                    </a:lnL>
                    <a:lnR>
                      <a:noFill/>
                    </a:lnR>
                    <a:lnT>
                      <a:noFill/>
                    </a:lnT>
                    <a:lnB>
                      <a:noFill/>
                    </a:lnB>
                  </a:tcPr>
                </a:tc>
              </a:tr>
              <a:tr h="163633">
                <a:tc gridSpan="2">
                  <a:txBody>
                    <a:bodyPr/>
                    <a:lstStyle/>
                    <a:p>
                      <a:pPr marL="0" marR="0">
                        <a:spcBef>
                          <a:spcPts val="0"/>
                        </a:spcBef>
                        <a:spcAft>
                          <a:spcPts val="0"/>
                        </a:spcAft>
                      </a:pPr>
                      <a:r>
                        <a:rPr lang="es-ES" sz="1000">
                          <a:solidFill>
                            <a:srgbClr val="000000"/>
                          </a:solidFill>
                          <a:latin typeface="Arial"/>
                          <a:ea typeface="Times New Roman"/>
                          <a:cs typeface="Times New Roman"/>
                        </a:rPr>
                        <a:t>Facturación al Gobierno</a:t>
                      </a:r>
                      <a:endParaRPr lang="en-US" sz="1200">
                        <a:latin typeface="Times New Roman"/>
                        <a:ea typeface="Times New Roman"/>
                        <a:cs typeface="Times New Roman"/>
                      </a:endParaRPr>
                    </a:p>
                  </a:txBody>
                  <a:tcPr marL="68580" marR="68580" marT="0" marB="0" anchor="b">
                    <a:lnL>
                      <a:noFill/>
                    </a:lnL>
                    <a:lnR>
                      <a:noFill/>
                    </a:lnR>
                    <a:lnT>
                      <a:noFill/>
                    </a:lnT>
                    <a:lnB>
                      <a:noFill/>
                    </a:lnB>
                  </a:tcPr>
                </a:tc>
                <a:tc hMerge="1">
                  <a:txBody>
                    <a:bodyPr/>
                    <a:lstStyle/>
                    <a:p>
                      <a:endParaRPr lang="en-US"/>
                    </a:p>
                  </a:txBody>
                  <a:tcPr/>
                </a:tc>
                <a:tc>
                  <a:txBody>
                    <a:bodyPr/>
                    <a:lstStyle/>
                    <a:p>
                      <a:pPr marL="0" marR="0">
                        <a:spcBef>
                          <a:spcPts val="0"/>
                        </a:spcBef>
                        <a:spcAft>
                          <a:spcPts val="0"/>
                        </a:spcAft>
                      </a:pPr>
                      <a:endParaRPr lang="en-US" sz="1000">
                        <a:solidFill>
                          <a:srgbClr val="000000"/>
                        </a:solidFill>
                        <a:latin typeface="Arial"/>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cs typeface="Times New Roman"/>
                        </a:rPr>
                        <a:t>1,006,086.01</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000">
                        <a:solidFill>
                          <a:srgbClr val="000000"/>
                        </a:solidFill>
                        <a:latin typeface="Arial"/>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cs typeface="Times New Roman"/>
                        </a:rPr>
                        <a:t>3,773;844.52</a:t>
                      </a:r>
                      <a:endParaRPr lang="en-US" sz="1200">
                        <a:latin typeface="Times New Roman"/>
                        <a:ea typeface="Times New Roman"/>
                        <a:cs typeface="Times New Roman"/>
                      </a:endParaRPr>
                    </a:p>
                  </a:txBody>
                  <a:tcPr marL="68580" marR="68580" marT="0" marB="0" anchor="b">
                    <a:lnL>
                      <a:noFill/>
                    </a:lnL>
                    <a:lnR>
                      <a:noFill/>
                    </a:lnR>
                    <a:lnT>
                      <a:noFill/>
                    </a:lnT>
                    <a:lnB>
                      <a:noFill/>
                    </a:lnB>
                  </a:tcPr>
                </a:tc>
              </a:tr>
              <a:tr h="163633">
                <a:tc gridSpan="2">
                  <a:txBody>
                    <a:bodyPr/>
                    <a:lstStyle/>
                    <a:p>
                      <a:pPr marL="0" marR="0">
                        <a:spcBef>
                          <a:spcPts val="0"/>
                        </a:spcBef>
                        <a:spcAft>
                          <a:spcPts val="0"/>
                        </a:spcAft>
                      </a:pPr>
                      <a:r>
                        <a:rPr lang="es-ES" sz="1000">
                          <a:solidFill>
                            <a:srgbClr val="000000"/>
                          </a:solidFill>
                          <a:latin typeface="Arial"/>
                          <a:ea typeface="Times New Roman"/>
                          <a:cs typeface="Times New Roman"/>
                        </a:rPr>
                        <a:t> Intereses al Gobierno </a:t>
                      </a:r>
                      <a:endParaRPr lang="en-US" sz="1200">
                        <a:latin typeface="Times New Roman"/>
                        <a:ea typeface="Times New Roman"/>
                        <a:cs typeface="Times New Roman"/>
                      </a:endParaRPr>
                    </a:p>
                  </a:txBody>
                  <a:tcPr marL="68580" marR="68580" marT="0" marB="0" anchor="b">
                    <a:lnL>
                      <a:noFill/>
                    </a:lnL>
                    <a:lnR>
                      <a:noFill/>
                    </a:lnR>
                    <a:lnT>
                      <a:noFill/>
                    </a:lnT>
                    <a:lnB>
                      <a:noFill/>
                    </a:lnB>
                  </a:tcPr>
                </a:tc>
                <a:tc hMerge="1">
                  <a:txBody>
                    <a:bodyPr/>
                    <a:lstStyle/>
                    <a:p>
                      <a:endParaRPr lang="en-US"/>
                    </a:p>
                  </a:txBody>
                  <a:tcPr/>
                </a:tc>
                <a:tc>
                  <a:txBody>
                    <a:bodyPr/>
                    <a:lstStyle/>
                    <a:p>
                      <a:pPr marL="0" marR="0">
                        <a:spcBef>
                          <a:spcPts val="0"/>
                        </a:spcBef>
                        <a:spcAft>
                          <a:spcPts val="0"/>
                        </a:spcAft>
                      </a:pPr>
                      <a:endParaRPr lang="en-US" sz="1000">
                        <a:solidFill>
                          <a:srgbClr val="000000"/>
                        </a:solidFill>
                        <a:latin typeface="Arial"/>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cs typeface="Times New Roman"/>
                        </a:rPr>
                        <a:t>1,039,666.54</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000">
                        <a:solidFill>
                          <a:srgbClr val="000000"/>
                        </a:solidFill>
                        <a:latin typeface="Arial"/>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cs typeface="Times New Roman"/>
                        </a:rPr>
                        <a:t>1,276,031.08</a:t>
                      </a:r>
                      <a:endParaRPr lang="en-US" sz="1200">
                        <a:latin typeface="Times New Roman"/>
                        <a:ea typeface="Times New Roman"/>
                        <a:cs typeface="Times New Roman"/>
                      </a:endParaRPr>
                    </a:p>
                  </a:txBody>
                  <a:tcPr marL="68580" marR="68580" marT="0" marB="0" anchor="b">
                    <a:lnL>
                      <a:noFill/>
                    </a:lnL>
                    <a:lnR>
                      <a:noFill/>
                    </a:lnR>
                    <a:lnT>
                      <a:noFill/>
                    </a:lnT>
                    <a:lnB>
                      <a:noFill/>
                    </a:lnB>
                  </a:tcPr>
                </a:tc>
              </a:tr>
              <a:tr h="163633">
                <a:tc gridSpan="2">
                  <a:txBody>
                    <a:bodyPr/>
                    <a:lstStyle/>
                    <a:p>
                      <a:pPr marL="0" marR="0">
                        <a:spcBef>
                          <a:spcPts val="0"/>
                        </a:spcBef>
                        <a:spcAft>
                          <a:spcPts val="0"/>
                        </a:spcAft>
                      </a:pPr>
                      <a:r>
                        <a:rPr lang="es-ES" sz="1000">
                          <a:solidFill>
                            <a:srgbClr val="000000"/>
                          </a:solidFill>
                          <a:latin typeface="Arial"/>
                          <a:ea typeface="Times New Roman"/>
                          <a:cs typeface="Times New Roman"/>
                        </a:rPr>
                        <a:t>Facturación Municipio </a:t>
                      </a:r>
                      <a:endParaRPr lang="en-US" sz="1200">
                        <a:latin typeface="Times New Roman"/>
                        <a:ea typeface="Times New Roman"/>
                        <a:cs typeface="Times New Roman"/>
                      </a:endParaRPr>
                    </a:p>
                  </a:txBody>
                  <a:tcPr marL="68580" marR="68580" marT="0" marB="0" anchor="b">
                    <a:lnL>
                      <a:noFill/>
                    </a:lnL>
                    <a:lnR>
                      <a:noFill/>
                    </a:lnR>
                    <a:lnT>
                      <a:noFill/>
                    </a:lnT>
                    <a:lnB>
                      <a:noFill/>
                    </a:lnB>
                  </a:tcPr>
                </a:tc>
                <a:tc hMerge="1">
                  <a:txBody>
                    <a:bodyPr/>
                    <a:lstStyle/>
                    <a:p>
                      <a:endParaRPr lang="en-US"/>
                    </a:p>
                  </a:txBody>
                  <a:tcPr/>
                </a:tc>
                <a:tc>
                  <a:txBody>
                    <a:bodyPr/>
                    <a:lstStyle/>
                    <a:p>
                      <a:pPr marL="0" marR="0">
                        <a:spcBef>
                          <a:spcPts val="0"/>
                        </a:spcBef>
                        <a:spcAft>
                          <a:spcPts val="0"/>
                        </a:spcAft>
                      </a:pPr>
                      <a:endParaRPr lang="en-US" sz="1000">
                        <a:solidFill>
                          <a:srgbClr val="000000"/>
                        </a:solidFill>
                        <a:latin typeface="Arial"/>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cs typeface="Times New Roman"/>
                        </a:rPr>
                        <a:t>5,111,538.45</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000">
                        <a:solidFill>
                          <a:srgbClr val="000000"/>
                        </a:solidFill>
                        <a:latin typeface="Arial"/>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cs typeface="Times New Roman"/>
                        </a:rPr>
                        <a:t>5,692,224.04</a:t>
                      </a:r>
                      <a:endParaRPr lang="en-US" sz="1200">
                        <a:latin typeface="Times New Roman"/>
                        <a:ea typeface="Times New Roman"/>
                        <a:cs typeface="Times New Roman"/>
                      </a:endParaRPr>
                    </a:p>
                  </a:txBody>
                  <a:tcPr marL="68580" marR="68580" marT="0" marB="0" anchor="b">
                    <a:lnL>
                      <a:noFill/>
                    </a:lnL>
                    <a:lnR>
                      <a:noFill/>
                    </a:lnR>
                    <a:lnT>
                      <a:noFill/>
                    </a:lnT>
                    <a:lnB>
                      <a:noFill/>
                    </a:lnB>
                  </a:tcPr>
                </a:tc>
              </a:tr>
              <a:tr h="163633">
                <a:tc gridSpan="2">
                  <a:txBody>
                    <a:bodyPr/>
                    <a:lstStyle/>
                    <a:p>
                      <a:pPr marL="0" marR="0">
                        <a:spcBef>
                          <a:spcPts val="0"/>
                        </a:spcBef>
                        <a:spcAft>
                          <a:spcPts val="0"/>
                        </a:spcAft>
                      </a:pPr>
                      <a:r>
                        <a:rPr lang="es-ES" sz="1000">
                          <a:solidFill>
                            <a:srgbClr val="000000"/>
                          </a:solidFill>
                          <a:latin typeface="Arial"/>
                          <a:ea typeface="Times New Roman"/>
                          <a:cs typeface="Times New Roman"/>
                        </a:rPr>
                        <a:t>Intereses Municipio </a:t>
                      </a:r>
                      <a:endParaRPr lang="en-US" sz="1200">
                        <a:latin typeface="Times New Roman"/>
                        <a:ea typeface="Times New Roman"/>
                        <a:cs typeface="Times New Roman"/>
                      </a:endParaRPr>
                    </a:p>
                  </a:txBody>
                  <a:tcPr marL="68580" marR="68580" marT="0" marB="0" anchor="b">
                    <a:lnL>
                      <a:noFill/>
                    </a:lnL>
                    <a:lnR>
                      <a:noFill/>
                    </a:lnR>
                    <a:lnT>
                      <a:noFill/>
                    </a:lnT>
                    <a:lnB>
                      <a:noFill/>
                    </a:lnB>
                  </a:tcPr>
                </a:tc>
                <a:tc hMerge="1">
                  <a:txBody>
                    <a:bodyPr/>
                    <a:lstStyle/>
                    <a:p>
                      <a:endParaRPr lang="en-US"/>
                    </a:p>
                  </a:txBody>
                  <a:tcPr/>
                </a:tc>
                <a:tc>
                  <a:txBody>
                    <a:bodyPr/>
                    <a:lstStyle/>
                    <a:p>
                      <a:pPr marL="0" marR="0">
                        <a:spcBef>
                          <a:spcPts val="0"/>
                        </a:spcBef>
                        <a:spcAft>
                          <a:spcPts val="0"/>
                        </a:spcAft>
                      </a:pPr>
                      <a:endParaRPr lang="en-US" sz="1000">
                        <a:solidFill>
                          <a:srgbClr val="000000"/>
                        </a:solidFill>
                        <a:latin typeface="Arial"/>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cs typeface="Times New Roman"/>
                        </a:rPr>
                        <a:t>339,447.62</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000">
                        <a:solidFill>
                          <a:srgbClr val="000000"/>
                        </a:solidFill>
                        <a:latin typeface="Arial"/>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cs typeface="Times New Roman"/>
                        </a:rPr>
                        <a:t>443,636.72</a:t>
                      </a:r>
                      <a:endParaRPr lang="en-US" sz="1200">
                        <a:latin typeface="Times New Roman"/>
                        <a:ea typeface="Times New Roman"/>
                        <a:cs typeface="Times New Roman"/>
                      </a:endParaRPr>
                    </a:p>
                  </a:txBody>
                  <a:tcPr marL="68580" marR="68580" marT="0" marB="0" anchor="b">
                    <a:lnL>
                      <a:noFill/>
                    </a:lnL>
                    <a:lnR>
                      <a:noFill/>
                    </a:lnR>
                    <a:lnT>
                      <a:noFill/>
                    </a:lnT>
                    <a:lnB>
                      <a:noFill/>
                    </a:lnB>
                  </a:tcPr>
                </a:tc>
              </a:tr>
              <a:tr h="172067">
                <a:tc gridSpan="2">
                  <a:txBody>
                    <a:bodyPr/>
                    <a:lstStyle/>
                    <a:p>
                      <a:pPr marL="0" marR="0">
                        <a:spcBef>
                          <a:spcPts val="0"/>
                        </a:spcBef>
                        <a:spcAft>
                          <a:spcPts val="0"/>
                        </a:spcAft>
                      </a:pPr>
                      <a:r>
                        <a:rPr lang="es-ES" sz="1000">
                          <a:solidFill>
                            <a:srgbClr val="000000"/>
                          </a:solidFill>
                          <a:latin typeface="Arial"/>
                          <a:ea typeface="Times New Roman"/>
                          <a:cs typeface="Times New Roman"/>
                        </a:rPr>
                        <a:t>Cheques protestados</a:t>
                      </a:r>
                      <a:endParaRPr lang="en-US" sz="1200">
                        <a:latin typeface="Times New Roman"/>
                        <a:ea typeface="Times New Roman"/>
                        <a:cs typeface="Times New Roman"/>
                      </a:endParaRPr>
                    </a:p>
                  </a:txBody>
                  <a:tcPr marL="68580" marR="68580" marT="0" marB="0" anchor="b">
                    <a:lnL>
                      <a:noFill/>
                    </a:lnL>
                    <a:lnR>
                      <a:noFill/>
                    </a:lnR>
                    <a:lnT>
                      <a:noFill/>
                    </a:lnT>
                    <a:lnB>
                      <a:noFill/>
                    </a:lnB>
                  </a:tcPr>
                </a:tc>
                <a:tc hMerge="1">
                  <a:txBody>
                    <a:bodyPr/>
                    <a:lstStyle/>
                    <a:p>
                      <a:endParaRPr lang="en-US"/>
                    </a:p>
                  </a:txBody>
                  <a:tcPr/>
                </a:tc>
                <a:tc>
                  <a:txBody>
                    <a:bodyPr/>
                    <a:lstStyle/>
                    <a:p>
                      <a:pPr marL="0" marR="0">
                        <a:spcBef>
                          <a:spcPts val="0"/>
                        </a:spcBef>
                        <a:spcAft>
                          <a:spcPts val="0"/>
                        </a:spcAft>
                      </a:pPr>
                      <a:endParaRPr lang="en-US" sz="1000">
                        <a:solidFill>
                          <a:srgbClr val="000000"/>
                        </a:solidFill>
                        <a:latin typeface="Arial"/>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cs typeface="Times New Roman"/>
                        </a:rPr>
                        <a:t>4,290.09</a:t>
                      </a:r>
                      <a:endParaRPr lang="en-US" sz="120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solidFill>
                          <a:srgbClr val="000000"/>
                        </a:solidFill>
                        <a:latin typeface="Arial"/>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s-ES" sz="1000">
                          <a:solidFill>
                            <a:srgbClr val="000000"/>
                          </a:solidFill>
                          <a:latin typeface="Arial"/>
                          <a:ea typeface="Times New Roman"/>
                          <a:cs typeface="Times New Roman"/>
                        </a:rPr>
                        <a:t>12,545.34</a:t>
                      </a:r>
                      <a:endParaRPr lang="en-US" sz="120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163633">
                <a:tc>
                  <a:txBody>
                    <a:bodyPr/>
                    <a:lstStyle/>
                    <a:p>
                      <a:pPr marL="0" marR="0">
                        <a:spcBef>
                          <a:spcPts val="0"/>
                        </a:spcBef>
                        <a:spcAft>
                          <a:spcPts val="0"/>
                        </a:spcAft>
                      </a:pPr>
                      <a:r>
                        <a:rPr lang="es-ES" sz="1000" b="1">
                          <a:solidFill>
                            <a:srgbClr val="000000"/>
                          </a:solidFill>
                          <a:latin typeface="Arial"/>
                          <a:ea typeface="Times New Roman"/>
                          <a:cs typeface="Times New Roman"/>
                        </a:rPr>
                        <a:t>Saldo</a:t>
                      </a:r>
                      <a:endParaRPr lang="en-US" sz="1200">
                        <a:latin typeface="Times New Roman"/>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000">
                        <a:solidFill>
                          <a:srgbClr val="000000"/>
                        </a:solidFill>
                        <a:latin typeface="Arial"/>
                        <a:ea typeface="Times New Roman"/>
                        <a:cs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000">
                        <a:solidFill>
                          <a:srgbClr val="000000"/>
                        </a:solidFill>
                        <a:latin typeface="Arial"/>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s-ES" sz="1000" b="1">
                          <a:solidFill>
                            <a:srgbClr val="000000"/>
                          </a:solidFill>
                          <a:latin typeface="Arial"/>
                          <a:ea typeface="Times New Roman"/>
                          <a:cs typeface="Times New Roman"/>
                        </a:rPr>
                        <a:t>$38,416,539.53</a:t>
                      </a:r>
                      <a:endParaRPr lang="en-US" sz="120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solidFill>
                          <a:srgbClr val="000000"/>
                        </a:solidFill>
                        <a:latin typeface="Arial"/>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s-ES" sz="1000" b="1" dirty="0">
                          <a:solidFill>
                            <a:srgbClr val="000000"/>
                          </a:solidFill>
                          <a:latin typeface="Arial"/>
                          <a:ea typeface="Times New Roman"/>
                          <a:cs typeface="Times New Roman"/>
                        </a:rPr>
                        <a:t>$68,509,770.19</a:t>
                      </a:r>
                      <a:endParaRPr lang="en-US" sz="12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6379" name="Rectangle 6"/>
          <p:cNvSpPr>
            <a:spLocks noChangeArrowheads="1"/>
          </p:cNvSpPr>
          <p:nvPr/>
        </p:nvSpPr>
        <p:spPr bwMode="auto">
          <a:xfrm>
            <a:off x="1000125" y="2643188"/>
            <a:ext cx="6858000" cy="230187"/>
          </a:xfrm>
          <a:prstGeom prst="rect">
            <a:avLst/>
          </a:prstGeom>
          <a:noFill/>
          <a:ln w="9525">
            <a:noFill/>
            <a:miter lim="800000"/>
            <a:headEnd/>
            <a:tailEnd/>
          </a:ln>
        </p:spPr>
        <p:txBody>
          <a:bodyPr anchor="ctr">
            <a:spAutoFit/>
          </a:bodyPr>
          <a:lstStyle/>
          <a:p>
            <a:pPr algn="ctr" eaLnBrk="0" hangingPunct="0"/>
            <a:r>
              <a:rPr lang="es-ES" sz="900">
                <a:solidFill>
                  <a:srgbClr val="7F7F7F"/>
                </a:solidFill>
                <a:cs typeface="Times New Roman" pitchFamily="18" charset="0"/>
              </a:rPr>
              <a:t>Detalle de los Saldos de las Cuentas por Cobrar Facturación Clientes.</a:t>
            </a:r>
            <a:endParaRPr lang="es-ES"/>
          </a:p>
        </p:txBody>
      </p:sp>
      <p:graphicFrame>
        <p:nvGraphicFramePr>
          <p:cNvPr id="8" name="7 Tabla"/>
          <p:cNvGraphicFramePr>
            <a:graphicFrameLocks noGrp="1"/>
          </p:cNvGraphicFramePr>
          <p:nvPr/>
        </p:nvGraphicFramePr>
        <p:xfrm>
          <a:off x="285750" y="3143250"/>
          <a:ext cx="3071813" cy="1512888"/>
        </p:xfrm>
        <a:graphic>
          <a:graphicData uri="http://schemas.openxmlformats.org/drawingml/2006/table">
            <a:tbl>
              <a:tblPr/>
              <a:tblGrid>
                <a:gridCol w="1635652"/>
                <a:gridCol w="1436182"/>
              </a:tblGrid>
              <a:tr h="354965">
                <a:tc>
                  <a:txBody>
                    <a:bodyPr/>
                    <a:lstStyle/>
                    <a:p>
                      <a:pPr marL="0" marR="0" algn="ctr">
                        <a:spcBef>
                          <a:spcPts val="0"/>
                        </a:spcBef>
                        <a:spcAft>
                          <a:spcPts val="0"/>
                        </a:spcAft>
                      </a:pPr>
                      <a:r>
                        <a:rPr lang="en-US" sz="1000" b="1" dirty="0">
                          <a:latin typeface="Arial"/>
                          <a:ea typeface="Times New Roman"/>
                          <a:cs typeface="Times New Roman"/>
                        </a:rPr>
                        <a:t>MESES </a:t>
                      </a: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marL="0" marR="0" algn="ctr">
                        <a:spcBef>
                          <a:spcPts val="0"/>
                        </a:spcBef>
                        <a:spcAft>
                          <a:spcPts val="0"/>
                        </a:spcAft>
                      </a:pPr>
                      <a:r>
                        <a:rPr lang="en-US" sz="1000" b="1" dirty="0">
                          <a:latin typeface="Arial"/>
                          <a:ea typeface="Times New Roman"/>
                          <a:cs typeface="Times New Roman"/>
                        </a:rPr>
                        <a:t>RECAUDACIÓN $</a:t>
                      </a: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144780">
                <a:tc>
                  <a:txBody>
                    <a:bodyPr/>
                    <a:lstStyle/>
                    <a:p>
                      <a:pPr marL="0" marR="0">
                        <a:spcBef>
                          <a:spcPts val="0"/>
                        </a:spcBef>
                        <a:spcAft>
                          <a:spcPts val="0"/>
                        </a:spcAft>
                      </a:pPr>
                      <a:r>
                        <a:rPr lang="en-US" sz="900">
                          <a:latin typeface="Arial"/>
                          <a:ea typeface="Times New Roman"/>
                          <a:cs typeface="Times New Roman"/>
                        </a:rPr>
                        <a:t>ENERO</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Times New Roman"/>
                          <a:cs typeface="Times New Roman"/>
                        </a:rPr>
                        <a:t>      14,061,774.36 </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80">
                <a:tc>
                  <a:txBody>
                    <a:bodyPr/>
                    <a:lstStyle/>
                    <a:p>
                      <a:pPr marL="0" marR="0">
                        <a:spcBef>
                          <a:spcPts val="0"/>
                        </a:spcBef>
                        <a:spcAft>
                          <a:spcPts val="0"/>
                        </a:spcAft>
                      </a:pPr>
                      <a:r>
                        <a:rPr lang="en-US" sz="900">
                          <a:latin typeface="Arial"/>
                          <a:ea typeface="Times New Roman"/>
                          <a:cs typeface="Times New Roman"/>
                        </a:rPr>
                        <a:t>FEBRERO</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Times New Roman"/>
                          <a:cs typeface="Times New Roman"/>
                        </a:rPr>
                        <a:t>      13,807,927.72 </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80">
                <a:tc>
                  <a:txBody>
                    <a:bodyPr/>
                    <a:lstStyle/>
                    <a:p>
                      <a:pPr marL="0" marR="0">
                        <a:spcBef>
                          <a:spcPts val="0"/>
                        </a:spcBef>
                        <a:spcAft>
                          <a:spcPts val="0"/>
                        </a:spcAft>
                      </a:pPr>
                      <a:r>
                        <a:rPr lang="en-US" sz="900">
                          <a:latin typeface="Arial"/>
                          <a:ea typeface="Times New Roman"/>
                          <a:cs typeface="Times New Roman"/>
                        </a:rPr>
                        <a:t>MARZO</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Times New Roman"/>
                          <a:cs typeface="Times New Roman"/>
                        </a:rPr>
                        <a:t>      16,960,169.23 </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80">
                <a:tc>
                  <a:txBody>
                    <a:bodyPr/>
                    <a:lstStyle/>
                    <a:p>
                      <a:pPr marL="0" marR="0">
                        <a:spcBef>
                          <a:spcPts val="0"/>
                        </a:spcBef>
                        <a:spcAft>
                          <a:spcPts val="0"/>
                        </a:spcAft>
                      </a:pPr>
                      <a:r>
                        <a:rPr lang="en-US" sz="900">
                          <a:latin typeface="Arial"/>
                          <a:ea typeface="Times New Roman"/>
                          <a:cs typeface="Times New Roman"/>
                        </a:rPr>
                        <a:t>ABRIL</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Times New Roman"/>
                          <a:cs typeface="Times New Roman"/>
                        </a:rPr>
                        <a:t>      15,201,664.10 </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80">
                <a:tc>
                  <a:txBody>
                    <a:bodyPr/>
                    <a:lstStyle/>
                    <a:p>
                      <a:pPr marL="0" marR="0">
                        <a:spcBef>
                          <a:spcPts val="0"/>
                        </a:spcBef>
                        <a:spcAft>
                          <a:spcPts val="0"/>
                        </a:spcAft>
                      </a:pPr>
                      <a:r>
                        <a:rPr lang="en-US" sz="900">
                          <a:latin typeface="Arial"/>
                          <a:ea typeface="Times New Roman"/>
                          <a:cs typeface="Times New Roman"/>
                        </a:rPr>
                        <a:t>MAYO </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Times New Roman"/>
                          <a:cs typeface="Times New Roman"/>
                        </a:rPr>
                        <a:t>      16,964,225.44 </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80">
                <a:tc>
                  <a:txBody>
                    <a:bodyPr/>
                    <a:lstStyle/>
                    <a:p>
                      <a:pPr marL="0" marR="0">
                        <a:spcBef>
                          <a:spcPts val="0"/>
                        </a:spcBef>
                        <a:spcAft>
                          <a:spcPts val="0"/>
                        </a:spcAft>
                      </a:pPr>
                      <a:r>
                        <a:rPr lang="en-US" sz="900">
                          <a:latin typeface="Arial"/>
                          <a:ea typeface="Times New Roman"/>
                          <a:cs typeface="Times New Roman"/>
                        </a:rPr>
                        <a:t>JUNIO</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Times New Roman"/>
                          <a:cs typeface="Times New Roman"/>
                        </a:rPr>
                        <a:t>      16,556,448.80 </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80">
                <a:tc>
                  <a:txBody>
                    <a:bodyPr/>
                    <a:lstStyle/>
                    <a:p>
                      <a:pPr marL="0" marR="0">
                        <a:spcBef>
                          <a:spcPts val="0"/>
                        </a:spcBef>
                        <a:spcAft>
                          <a:spcPts val="0"/>
                        </a:spcAft>
                      </a:pPr>
                      <a:r>
                        <a:rPr lang="en-US" sz="900">
                          <a:latin typeface="Arial"/>
                          <a:ea typeface="Times New Roman"/>
                          <a:cs typeface="Times New Roman"/>
                        </a:rPr>
                        <a:t>JULIO</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Times New Roman"/>
                          <a:cs typeface="Times New Roman"/>
                        </a:rPr>
                        <a:t>      15,208,206.63 </a:t>
                      </a:r>
                      <a:endParaRPr lang="en-US"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80">
                <a:tc>
                  <a:txBody>
                    <a:bodyPr/>
                    <a:lstStyle/>
                    <a:p>
                      <a:pPr marL="0" marR="0">
                        <a:spcBef>
                          <a:spcPts val="0"/>
                        </a:spcBef>
                        <a:spcAft>
                          <a:spcPts val="0"/>
                        </a:spcAft>
                      </a:pPr>
                      <a:r>
                        <a:rPr lang="en-US" sz="900" b="1" dirty="0">
                          <a:latin typeface="Arial"/>
                          <a:ea typeface="Times New Roman"/>
                          <a:cs typeface="Times New Roman"/>
                        </a:rPr>
                        <a:t>TOTAL</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a:latin typeface="Arial"/>
                          <a:ea typeface="Times New Roman"/>
                          <a:cs typeface="Times New Roman"/>
                        </a:rPr>
                        <a:t>   $ 108,760,416.28</a:t>
                      </a:r>
                      <a:endParaRPr lang="en-US"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8 Tabla"/>
          <p:cNvGraphicFramePr>
            <a:graphicFrameLocks noGrp="1"/>
          </p:cNvGraphicFramePr>
          <p:nvPr/>
        </p:nvGraphicFramePr>
        <p:xfrm>
          <a:off x="3652838" y="3500438"/>
          <a:ext cx="4205287" cy="784225"/>
        </p:xfrm>
        <a:graphic>
          <a:graphicData uri="http://schemas.openxmlformats.org/drawingml/2006/table">
            <a:tbl>
              <a:tblPr/>
              <a:tblGrid>
                <a:gridCol w="2697167"/>
                <a:gridCol w="93980"/>
                <a:gridCol w="162560"/>
                <a:gridCol w="1250910"/>
              </a:tblGrid>
              <a:tr h="209550">
                <a:tc>
                  <a:txBody>
                    <a:bodyPr/>
                    <a:lstStyle/>
                    <a:p>
                      <a:pPr marL="0" marR="0">
                        <a:spcBef>
                          <a:spcPts val="0"/>
                        </a:spcBef>
                        <a:spcAft>
                          <a:spcPts val="0"/>
                        </a:spcAft>
                      </a:pPr>
                      <a:r>
                        <a:rPr lang="en-US" sz="1200" dirty="0" err="1">
                          <a:solidFill>
                            <a:srgbClr val="000000"/>
                          </a:solidFill>
                          <a:latin typeface="Arial"/>
                          <a:ea typeface="Times New Roman"/>
                          <a:cs typeface="Times New Roman"/>
                        </a:rPr>
                        <a:t>Saldo</a:t>
                      </a:r>
                      <a:r>
                        <a:rPr lang="es-ES_tradnl" sz="1200" dirty="0">
                          <a:solidFill>
                            <a:srgbClr val="000000"/>
                          </a:solidFill>
                          <a:latin typeface="Arial"/>
                          <a:ea typeface="Times New Roman"/>
                          <a:cs typeface="Times New Roman"/>
                        </a:rPr>
                        <a:t> Recaudación</a:t>
                      </a:r>
                      <a:r>
                        <a:rPr lang="es-ES" sz="1200" dirty="0">
                          <a:solidFill>
                            <a:srgbClr val="000000"/>
                          </a:solidFill>
                          <a:latin typeface="Arial"/>
                          <a:ea typeface="Times New Roman"/>
                          <a:cs typeface="Times New Roman"/>
                        </a:rPr>
                        <a:t> Cálculo</a:t>
                      </a:r>
                      <a:r>
                        <a:rPr lang="en-US" sz="1200" dirty="0">
                          <a:solidFill>
                            <a:srgbClr val="000000"/>
                          </a:solidFill>
                          <a:latin typeface="Arial"/>
                          <a:ea typeface="Times New Roman"/>
                          <a:cs typeface="Times New Roman"/>
                        </a:rPr>
                        <a:t> Manual</a:t>
                      </a:r>
                      <a:endParaRPr lang="en-US" sz="1200" dirty="0">
                        <a:latin typeface="Times New Roman"/>
                        <a:ea typeface="Times New Roman"/>
                        <a:cs typeface="Times New Roman"/>
                      </a:endParaRPr>
                    </a:p>
                  </a:txBody>
                  <a:tcPr marL="68580" marR="68580" marT="0" marB="0" anchor="b">
                    <a:lnL>
                      <a:noFill/>
                    </a:lnL>
                    <a:lnR>
                      <a:noFill/>
                    </a:lnR>
                    <a:lnT>
                      <a:noFill/>
                    </a:lnT>
                    <a:lnB>
                      <a:noFill/>
                    </a:lnB>
                  </a:tcPr>
                </a:tc>
                <a:tc gridSpan="3">
                  <a:txBody>
                    <a:bodyPr/>
                    <a:lstStyle/>
                    <a:p>
                      <a:pPr marL="0" marR="0" algn="r">
                        <a:spcBef>
                          <a:spcPts val="0"/>
                        </a:spcBef>
                        <a:spcAft>
                          <a:spcPts val="0"/>
                        </a:spcAft>
                      </a:pPr>
                      <a:r>
                        <a:rPr lang="en-US" sz="1200">
                          <a:solidFill>
                            <a:srgbClr val="000000"/>
                          </a:solidFill>
                          <a:latin typeface="Arial"/>
                          <a:ea typeface="Times New Roman"/>
                          <a:cs typeface="Times New Roman"/>
                        </a:rPr>
                        <a:t>82,296,430.40</a:t>
                      </a:r>
                      <a:endParaRPr lang="en-US" sz="1200">
                        <a:latin typeface="Times New Roman"/>
                        <a:ea typeface="Times New Roman"/>
                        <a:cs typeface="Times New Roman"/>
                      </a:endParaRPr>
                    </a:p>
                  </a:txBody>
                  <a:tcPr marL="68580" marR="68580" marT="0" marB="0" anchor="b">
                    <a:lnL>
                      <a:noFill/>
                    </a:lnL>
                    <a:lnR>
                      <a:noFill/>
                    </a:lnR>
                    <a:lnT>
                      <a:noFill/>
                    </a:lnT>
                    <a:lnB>
                      <a:noFill/>
                    </a:lnB>
                  </a:tcPr>
                </a:tc>
                <a:tc hMerge="1">
                  <a:txBody>
                    <a:bodyPr/>
                    <a:lstStyle/>
                    <a:p>
                      <a:endParaRPr lang="en-US"/>
                    </a:p>
                  </a:txBody>
                  <a:tcPr/>
                </a:tc>
                <a:tc hMerge="1">
                  <a:txBody>
                    <a:bodyPr/>
                    <a:lstStyle/>
                    <a:p>
                      <a:endParaRPr lang="en-US"/>
                    </a:p>
                  </a:txBody>
                  <a:tcPr/>
                </a:tc>
              </a:tr>
              <a:tr h="200025">
                <a:tc>
                  <a:txBody>
                    <a:bodyPr/>
                    <a:lstStyle/>
                    <a:p>
                      <a:pPr marL="0" marR="0">
                        <a:spcBef>
                          <a:spcPts val="0"/>
                        </a:spcBef>
                        <a:spcAft>
                          <a:spcPts val="0"/>
                        </a:spcAft>
                      </a:pPr>
                      <a:r>
                        <a:rPr lang="es-ES" sz="1200" dirty="0">
                          <a:solidFill>
                            <a:srgbClr val="000000"/>
                          </a:solidFill>
                          <a:latin typeface="Arial"/>
                          <a:ea typeface="Times New Roman"/>
                          <a:cs typeface="Times New Roman"/>
                        </a:rPr>
                        <a:t>Saldo Recaudación según Balance de Energía</a:t>
                      </a:r>
                      <a:endParaRPr lang="en-US" sz="1200" dirty="0">
                        <a:latin typeface="Times New Roman"/>
                        <a:ea typeface="Times New Roman"/>
                        <a:cs typeface="Times New Roman"/>
                      </a:endParaRPr>
                    </a:p>
                  </a:txBody>
                  <a:tcPr marL="68580" marR="68580" marT="0" marB="0" anchor="b">
                    <a:lnL>
                      <a:noFill/>
                    </a:lnL>
                    <a:lnR>
                      <a:noFill/>
                    </a:lnR>
                    <a:lnT>
                      <a:noFill/>
                    </a:lnT>
                    <a:lnB>
                      <a:noFill/>
                    </a:lnB>
                  </a:tcPr>
                </a:tc>
                <a:tc gridSpan="3">
                  <a:txBody>
                    <a:bodyPr/>
                    <a:lstStyle/>
                    <a:p>
                      <a:pPr marL="0" marR="0" algn="r">
                        <a:spcBef>
                          <a:spcPts val="0"/>
                        </a:spcBef>
                        <a:spcAft>
                          <a:spcPts val="0"/>
                        </a:spcAft>
                      </a:pPr>
                      <a:r>
                        <a:rPr lang="es-ES" sz="1200">
                          <a:latin typeface="Arial"/>
                          <a:ea typeface="Times New Roman"/>
                          <a:cs typeface="Times New Roman"/>
                        </a:rPr>
                        <a:t>       </a:t>
                      </a:r>
                      <a:r>
                        <a:rPr lang="en-US" sz="1200">
                          <a:latin typeface="Arial"/>
                          <a:ea typeface="Times New Roman"/>
                          <a:cs typeface="Times New Roman"/>
                        </a:rPr>
                        <a:t>108,760,416.28 </a:t>
                      </a:r>
                      <a:endParaRPr lang="en-US" sz="1200">
                        <a:latin typeface="Times New Roman"/>
                        <a:ea typeface="Times New Roman"/>
                        <a:cs typeface="Times New Roman"/>
                      </a:endParaRPr>
                    </a:p>
                  </a:txBody>
                  <a:tcPr marL="68580" marR="68580" marT="0" marB="0" anchor="b">
                    <a:lnL>
                      <a:noFill/>
                    </a:lnL>
                    <a:lnR>
                      <a:noFill/>
                    </a:lnR>
                    <a:lnT>
                      <a:noFill/>
                    </a:lnT>
                    <a:lnB>
                      <a:noFill/>
                    </a:lnB>
                  </a:tcPr>
                </a:tc>
                <a:tc hMerge="1">
                  <a:txBody>
                    <a:bodyPr/>
                    <a:lstStyle/>
                    <a:p>
                      <a:endParaRPr lang="en-US"/>
                    </a:p>
                  </a:txBody>
                  <a:tcPr/>
                </a:tc>
                <a:tc hMerge="1">
                  <a:txBody>
                    <a:bodyPr/>
                    <a:lstStyle/>
                    <a:p>
                      <a:endParaRPr lang="en-US"/>
                    </a:p>
                  </a:txBody>
                  <a:tcPr/>
                </a:tc>
              </a:tr>
              <a:tr h="209550">
                <a:tc gridSpan="2">
                  <a:txBody>
                    <a:bodyPr/>
                    <a:lstStyle/>
                    <a:p>
                      <a:pPr marL="0" marR="0">
                        <a:spcBef>
                          <a:spcPts val="0"/>
                        </a:spcBef>
                        <a:spcAft>
                          <a:spcPts val="0"/>
                        </a:spcAft>
                      </a:pPr>
                      <a:r>
                        <a:rPr lang="en-US" sz="1200" dirty="0" err="1">
                          <a:solidFill>
                            <a:srgbClr val="000000"/>
                          </a:solidFill>
                          <a:latin typeface="Arial"/>
                          <a:ea typeface="Times New Roman"/>
                          <a:cs typeface="Times New Roman"/>
                        </a:rPr>
                        <a:t>Diferencia</a:t>
                      </a:r>
                      <a:endParaRPr lang="en-US" sz="1200" dirty="0">
                        <a:latin typeface="Times New Roman"/>
                        <a:ea typeface="Times New Roman"/>
                        <a:cs typeface="Times New Roman"/>
                      </a:endParaRPr>
                    </a:p>
                  </a:txBody>
                  <a:tcPr marL="68580" marR="68580" marT="0" marB="0" anchor="b">
                    <a:lnL>
                      <a:noFill/>
                    </a:lnL>
                    <a:lnR>
                      <a:noFill/>
                    </a:lnR>
                    <a:lnT>
                      <a:noFill/>
                    </a:lnT>
                    <a:lnB>
                      <a:noFill/>
                    </a:lnB>
                  </a:tcPr>
                </a:tc>
                <a:tc hMerge="1">
                  <a:txBody>
                    <a:bodyPr/>
                    <a:lstStyle/>
                    <a:p>
                      <a:endParaRPr lang="en-US"/>
                    </a:p>
                  </a:txBody>
                  <a:tcPr/>
                </a:tc>
                <a:tc>
                  <a:txBody>
                    <a:bodyPr/>
                    <a:lstStyle/>
                    <a:p>
                      <a:pPr marL="0" marR="0">
                        <a:spcBef>
                          <a:spcPts val="0"/>
                        </a:spcBef>
                        <a:spcAft>
                          <a:spcPts val="0"/>
                        </a:spcAft>
                      </a:pPr>
                      <a:endParaRPr lang="en-US" sz="1200">
                        <a:solidFill>
                          <a:srgbClr val="000000"/>
                        </a:solidFill>
                        <a:latin typeface="Arial"/>
                        <a:ea typeface="Times New Roman"/>
                        <a:cs typeface="Times New Roman"/>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200" dirty="0">
                          <a:solidFill>
                            <a:srgbClr val="000000"/>
                          </a:solidFill>
                          <a:latin typeface="Arial"/>
                          <a:ea typeface="Times New Roman"/>
                          <a:cs typeface="Times New Roman"/>
                        </a:rPr>
                        <a:t>-$26,463,985.88</a:t>
                      </a:r>
                      <a:endParaRPr lang="en-US" sz="12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56422" name="Rectangle 7"/>
          <p:cNvSpPr>
            <a:spLocks noChangeArrowheads="1"/>
          </p:cNvSpPr>
          <p:nvPr/>
        </p:nvSpPr>
        <p:spPr bwMode="auto">
          <a:xfrm>
            <a:off x="3929063" y="3143250"/>
            <a:ext cx="3429000" cy="285750"/>
          </a:xfrm>
          <a:prstGeom prst="rect">
            <a:avLst/>
          </a:prstGeom>
          <a:noFill/>
          <a:ln w="9525">
            <a:noFill/>
            <a:miter lim="800000"/>
            <a:headEnd/>
            <a:tailEnd/>
          </a:ln>
        </p:spPr>
        <p:txBody>
          <a:bodyPr anchor="ctr">
            <a:spAutoFit/>
          </a:bodyPr>
          <a:lstStyle/>
          <a:p>
            <a:pPr algn="ctr" eaLnBrk="0" hangingPunct="0"/>
            <a:r>
              <a:rPr lang="es-ES">
                <a:cs typeface="Times New Roman" pitchFamily="18" charset="0"/>
              </a:rPr>
              <a:t>Análisis de Auditoría</a:t>
            </a:r>
            <a:endParaRPr lang="es-ES"/>
          </a:p>
        </p:txBody>
      </p:sp>
      <p:sp>
        <p:nvSpPr>
          <p:cNvPr id="56423" name="Rectangle 8"/>
          <p:cNvSpPr>
            <a:spLocks noChangeArrowheads="1"/>
          </p:cNvSpPr>
          <p:nvPr/>
        </p:nvSpPr>
        <p:spPr bwMode="auto">
          <a:xfrm>
            <a:off x="142875" y="4702175"/>
            <a:ext cx="3286125" cy="369888"/>
          </a:xfrm>
          <a:prstGeom prst="rect">
            <a:avLst/>
          </a:prstGeom>
          <a:noFill/>
          <a:ln w="9525">
            <a:noFill/>
            <a:miter lim="800000"/>
            <a:headEnd/>
            <a:tailEnd/>
          </a:ln>
        </p:spPr>
        <p:txBody>
          <a:bodyPr anchor="ctr">
            <a:spAutoFit/>
          </a:bodyPr>
          <a:lstStyle/>
          <a:p>
            <a:pPr algn="ctr" eaLnBrk="0" hangingPunct="0"/>
            <a:r>
              <a:rPr lang="es-ES" sz="900">
                <a:solidFill>
                  <a:srgbClr val="808080"/>
                </a:solidFill>
                <a:cs typeface="Times New Roman" pitchFamily="18" charset="0"/>
              </a:rPr>
              <a:t>Recaudación según los Balances de Compra- Venta de Energía</a:t>
            </a:r>
            <a:endParaRPr lang="es-ES"/>
          </a:p>
        </p:txBody>
      </p:sp>
      <p:sp>
        <p:nvSpPr>
          <p:cNvPr id="15" name="14 Rectángulo redondeado"/>
          <p:cNvSpPr/>
          <p:nvPr/>
        </p:nvSpPr>
        <p:spPr>
          <a:xfrm>
            <a:off x="3857620" y="4786322"/>
            <a:ext cx="3929090" cy="1857364"/>
          </a:xfrm>
          <a:prstGeom prst="roundRect">
            <a:avLst/>
          </a:prstGeom>
          <a:gradFill flip="none" rotWithShape="1">
            <a:gsLst>
              <a:gs pos="0">
                <a:schemeClr val="accent1">
                  <a:tint val="15000"/>
                  <a:satMod val="250000"/>
                </a:schemeClr>
              </a:gs>
              <a:gs pos="49000">
                <a:schemeClr val="accent1">
                  <a:tint val="50000"/>
                  <a:satMod val="200000"/>
                </a:schemeClr>
              </a:gs>
              <a:gs pos="49100">
                <a:schemeClr val="accent1">
                  <a:tint val="64000"/>
                  <a:satMod val="160000"/>
                </a:schemeClr>
              </a:gs>
              <a:gs pos="92000">
                <a:schemeClr val="accent1">
                  <a:tint val="50000"/>
                  <a:satMod val="200000"/>
                </a:schemeClr>
              </a:gs>
              <a:gs pos="100000">
                <a:schemeClr val="accent1">
                  <a:tint val="43000"/>
                  <a:satMod val="190000"/>
                </a:schemeClr>
              </a:gs>
            </a:gsLst>
            <a:path path="circle">
              <a:fillToRect l="100000" t="100000"/>
            </a:path>
            <a:tileRect r="-100000" b="-100000"/>
          </a:gradFill>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16" name="Rectangle 9"/>
          <p:cNvSpPr>
            <a:spLocks noChangeArrowheads="1"/>
          </p:cNvSpPr>
          <p:nvPr/>
        </p:nvSpPr>
        <p:spPr bwMode="auto">
          <a:xfrm>
            <a:off x="3857625" y="4794250"/>
            <a:ext cx="3857625" cy="1992313"/>
          </a:xfrm>
          <a:prstGeom prst="rect">
            <a:avLst/>
          </a:prstGeom>
          <a:noFill/>
          <a:ln w="9525">
            <a:noFill/>
            <a:miter lim="800000"/>
            <a:headEnd/>
            <a:tailEnd/>
          </a:ln>
          <a:effectLst/>
        </p:spPr>
        <p:txBody>
          <a:bodyPr tIns="0" bIns="0" anchor="ctr">
            <a:spAutoFit/>
          </a:bodyPr>
          <a:lstStyle/>
          <a:p>
            <a:pPr algn="ctr" eaLnBrk="0" hangingPunct="0">
              <a:defRPr/>
            </a:pPr>
            <a:r>
              <a:rPr lang="es-ES" dirty="0">
                <a:latin typeface="Arial" pitchFamily="34" charset="0"/>
                <a:ea typeface="Times New Roman" pitchFamily="18" charset="0"/>
                <a:cs typeface="Arial" pitchFamily="34" charset="0"/>
              </a:rPr>
              <a:t>Conclusión: </a:t>
            </a:r>
            <a:endParaRPr lang="en-US" sz="900" dirty="0">
              <a:latin typeface="Arial" pitchFamily="34" charset="0"/>
              <a:cs typeface="Arial" pitchFamily="34" charset="0"/>
            </a:endParaRPr>
          </a:p>
          <a:p>
            <a:pPr algn="just" eaLnBrk="0" hangingPunct="0">
              <a:buFontTx/>
              <a:buChar char="•"/>
              <a:defRPr/>
            </a:pPr>
            <a:r>
              <a:rPr lang="es-ES" sz="1050" dirty="0">
                <a:latin typeface="Arial" pitchFamily="34" charset="0"/>
                <a:ea typeface="Times New Roman" pitchFamily="18" charset="0"/>
                <a:cs typeface="Arial" pitchFamily="34" charset="0"/>
              </a:rPr>
              <a:t>Se concluye que existe una diferencia por el valor de $26,463,985.88 entre el análisis de la recaudación calculada en forma manual y el cálculo según el balance Compra-Venta y recaudación de energía eléctrica de la corporación.</a:t>
            </a:r>
            <a:endParaRPr lang="en-US" sz="700" dirty="0">
              <a:latin typeface="Arial" pitchFamily="34" charset="0"/>
              <a:cs typeface="Arial" pitchFamily="34" charset="0"/>
            </a:endParaRPr>
          </a:p>
          <a:p>
            <a:pPr algn="just" eaLnBrk="0" hangingPunct="0">
              <a:buFontTx/>
              <a:buChar char="•"/>
              <a:defRPr/>
            </a:pPr>
            <a:r>
              <a:rPr lang="es-ES" sz="1050" dirty="0">
                <a:solidFill>
                  <a:srgbClr val="000000"/>
                </a:solidFill>
                <a:latin typeface="Arial" pitchFamily="34" charset="0"/>
                <a:ea typeface="Times New Roman" pitchFamily="18" charset="0"/>
                <a:cs typeface="Arial" pitchFamily="34" charset="0"/>
              </a:rPr>
              <a:t>La misma que se dio por</a:t>
            </a:r>
            <a:r>
              <a:rPr lang="es-ES" sz="1050" dirty="0">
                <a:latin typeface="Arial" pitchFamily="34" charset="0"/>
                <a:ea typeface="Times New Roman" pitchFamily="18" charset="0"/>
                <a:cs typeface="Arial" pitchFamily="34" charset="0"/>
              </a:rPr>
              <a:t> los valores recaudados por cobros a grandes consumidores eventuales, grandes consumidores no regulados, recaudación de facturación fuera del sistema, recaudación por reconocimiento del VAD.</a:t>
            </a:r>
            <a:endParaRPr lang="en-US" sz="700" dirty="0">
              <a:latin typeface="Arial" pitchFamily="34" charset="0"/>
              <a:cs typeface="Arial" pitchFamily="34" charset="0"/>
            </a:endParaRPr>
          </a:p>
          <a:p>
            <a:pPr algn="just" eaLnBrk="0" hangingPunct="0">
              <a:defRPr/>
            </a:pPr>
            <a:endParaRPr lang="en-US" sz="1050" dirty="0">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71414"/>
            <a:ext cx="7239000" cy="1143000"/>
          </a:xfrm>
        </p:spPr>
        <p:txBody>
          <a:bodyPr/>
          <a:lstStyle/>
          <a:p>
            <a:pPr eaLnBrk="1" fontAlgn="auto" hangingPunct="1">
              <a:spcAft>
                <a:spcPts val="0"/>
              </a:spcAft>
              <a:defRPr/>
            </a:pPr>
            <a:r>
              <a:rPr lang="es-ES_tradnl" dirty="0"/>
              <a:t>DEFINICIÓN DE AUDITORÍA</a:t>
            </a:r>
            <a:endParaRPr lang="es-ES" dirty="0"/>
          </a:p>
        </p:txBody>
      </p:sp>
      <p:sp>
        <p:nvSpPr>
          <p:cNvPr id="97284" name="AutoShape 4"/>
          <p:cNvSpPr>
            <a:spLocks noChangeArrowheads="1"/>
          </p:cNvSpPr>
          <p:nvPr/>
        </p:nvSpPr>
        <p:spPr bwMode="auto">
          <a:xfrm>
            <a:off x="714375" y="1844675"/>
            <a:ext cx="5586413" cy="2089150"/>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just">
              <a:defRPr/>
            </a:pPr>
            <a:endParaRPr lang="es-ES" sz="1800" b="0"/>
          </a:p>
        </p:txBody>
      </p:sp>
      <p:sp>
        <p:nvSpPr>
          <p:cNvPr id="11268" name="Rectangle 5"/>
          <p:cNvSpPr>
            <a:spLocks noChangeArrowheads="1"/>
          </p:cNvSpPr>
          <p:nvPr/>
        </p:nvSpPr>
        <p:spPr bwMode="auto">
          <a:xfrm>
            <a:off x="857250" y="1970088"/>
            <a:ext cx="5227638" cy="1816100"/>
          </a:xfrm>
          <a:prstGeom prst="rect">
            <a:avLst/>
          </a:prstGeom>
          <a:noFill/>
          <a:ln w="9525">
            <a:noFill/>
            <a:miter lim="800000"/>
            <a:headEnd/>
            <a:tailEnd/>
          </a:ln>
        </p:spPr>
        <p:txBody>
          <a:bodyPr>
            <a:spAutoFit/>
          </a:bodyPr>
          <a:lstStyle/>
          <a:p>
            <a:pPr algn="just">
              <a:spcBef>
                <a:spcPct val="20000"/>
              </a:spcBef>
              <a:buClr>
                <a:schemeClr val="hlink"/>
              </a:buClr>
              <a:buFont typeface="Wingdings" pitchFamily="2" charset="2"/>
              <a:buNone/>
            </a:pPr>
            <a:r>
              <a:rPr lang="es-ES" sz="1400" b="0"/>
              <a:t>Es el examen profesional, objetivo e independiente, de las operaciones financiera y Administrativas, que se realiza con posterioridad a su ejecución en las entidades públicas o privadas y cuyo producto final es un informe conteniendo opinión sobre la información financiera y administrativa auditada, así como conclusiones y recomendaciones tendientes a promover la economía, eficiencia y eficacia de la gestión empresarial o gerencial </a:t>
            </a:r>
          </a:p>
        </p:txBody>
      </p:sp>
      <p:sp>
        <p:nvSpPr>
          <p:cNvPr id="97286" name="Oval 6"/>
          <p:cNvSpPr>
            <a:spLocks noChangeArrowheads="1"/>
          </p:cNvSpPr>
          <p:nvPr/>
        </p:nvSpPr>
        <p:spPr bwMode="auto">
          <a:xfrm>
            <a:off x="3571868" y="4125932"/>
            <a:ext cx="4500593" cy="2160588"/>
          </a:xfrm>
          <a:prstGeom prst="ellipse">
            <a:avLst/>
          </a:prstGeom>
          <a:gradFill rotWithShape="1">
            <a:gsLst>
              <a:gs pos="0">
                <a:srgbClr val="5E9EFF"/>
              </a:gs>
              <a:gs pos="39999">
                <a:srgbClr val="85C2FF"/>
              </a:gs>
              <a:gs pos="70000">
                <a:srgbClr val="C4D6EB"/>
              </a:gs>
              <a:gs pos="100000">
                <a:srgbClr val="FFEBFA"/>
              </a:gs>
            </a:gsLst>
            <a:path path="rect">
              <a:fillToRect r="100000" b="100000"/>
            </a:path>
          </a:gradFill>
          <a:ln w="9525">
            <a:solidFill>
              <a:schemeClr val="tx1"/>
            </a:solidFill>
            <a:round/>
            <a:headEnd/>
            <a:tailEnd/>
          </a:ln>
          <a:effectLst>
            <a:reflection blurRad="6350" stA="52000" endA="300" endPos="35000" dir="5400000" sy="-100000" algn="bl" rotWithShape="0"/>
          </a:effectLst>
        </p:spPr>
        <p:txBody>
          <a:bodyPr wrap="none" anchor="ctr"/>
          <a:lstStyle/>
          <a:p>
            <a:pPr>
              <a:defRPr/>
            </a:pPr>
            <a:endParaRPr lang="en-US">
              <a:latin typeface="Arial" pitchFamily="34" charset="0"/>
              <a:cs typeface="+mn-cs"/>
            </a:endParaRPr>
          </a:p>
        </p:txBody>
      </p:sp>
      <p:sp>
        <p:nvSpPr>
          <p:cNvPr id="11270" name="Rectangle 8"/>
          <p:cNvSpPr>
            <a:spLocks noChangeArrowheads="1"/>
          </p:cNvSpPr>
          <p:nvPr/>
        </p:nvSpPr>
        <p:spPr bwMode="auto">
          <a:xfrm>
            <a:off x="4000500" y="4429125"/>
            <a:ext cx="3603625" cy="1600200"/>
          </a:xfrm>
          <a:prstGeom prst="rect">
            <a:avLst/>
          </a:prstGeom>
          <a:noFill/>
          <a:ln w="9525">
            <a:noFill/>
            <a:miter lim="800000"/>
            <a:headEnd/>
            <a:tailEnd/>
          </a:ln>
        </p:spPr>
        <p:txBody>
          <a:bodyPr>
            <a:spAutoFit/>
          </a:bodyPr>
          <a:lstStyle/>
          <a:p>
            <a:pPr algn="just">
              <a:spcBef>
                <a:spcPct val="20000"/>
              </a:spcBef>
              <a:buClr>
                <a:schemeClr val="hlink"/>
              </a:buClr>
              <a:buFont typeface="Wingdings" pitchFamily="2" charset="2"/>
              <a:buNone/>
            </a:pPr>
            <a:r>
              <a:rPr lang="es-ES" sz="1400" b="0"/>
              <a:t>El objetivo de una auditoría de estados financieros es hacer posible al auditor expresar una opinión sobre si los estados financieros están preparados, en todos los aspectos importantes, de acuerdo con un marco de referencia identificado para informes financieros. </a:t>
            </a:r>
          </a:p>
        </p:txBody>
      </p:sp>
      <p:sp>
        <p:nvSpPr>
          <p:cNvPr id="97289" name="AutoShape 9"/>
          <p:cNvSpPr>
            <a:spLocks noChangeArrowheads="1"/>
          </p:cNvSpPr>
          <p:nvPr/>
        </p:nvSpPr>
        <p:spPr bwMode="auto">
          <a:xfrm rot="18035980">
            <a:off x="1425657" y="3875115"/>
            <a:ext cx="1246188" cy="2695575"/>
          </a:xfrm>
          <a:prstGeom prst="curvedRightArrow">
            <a:avLst>
              <a:gd name="adj1" fmla="val 43261"/>
              <a:gd name="adj2" fmla="val 86522"/>
              <a:gd name="adj3" fmla="val 33333"/>
            </a:avLst>
          </a:prstGeom>
          <a:ln>
            <a:headEnd/>
            <a:tailEnd/>
          </a:ln>
          <a:effectLst>
            <a:outerShdw blurRad="50800" dist="25000" dir="5400000" rotWithShape="0">
              <a:schemeClr val="dk1">
                <a:shade val="30000"/>
                <a:satMod val="150000"/>
                <a:alpha val="38000"/>
              </a:schemeClr>
            </a:outerShdw>
            <a:reflection blurRad="6350" stA="50000" endA="300" endPos="55000" dir="5400000" sy="-100000" algn="bl" rotWithShape="0"/>
          </a:effectLst>
        </p:spPr>
        <p:style>
          <a:lnRef idx="1">
            <a:schemeClr val="dk1"/>
          </a:lnRef>
          <a:fillRef idx="2">
            <a:schemeClr val="dk1"/>
          </a:fillRef>
          <a:effectRef idx="1">
            <a:schemeClr val="dk1"/>
          </a:effectRef>
          <a:fontRef idx="minor">
            <a:schemeClr val="dk1"/>
          </a:fontRef>
        </p:style>
        <p:txBody>
          <a:bodyPr wrap="none" anchor="ctr"/>
          <a:lstStyle/>
          <a:p>
            <a:pPr>
              <a:defRPr/>
            </a:pP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42976" y="2184622"/>
            <a:ext cx="6435351" cy="1815882"/>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s-ES_tradnl" sz="28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mn-cs"/>
              </a:rPr>
              <a:t>CAP</a:t>
            </a:r>
            <a:r>
              <a:rPr lang="es-ES" sz="28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mn-cs"/>
              </a:rPr>
              <a:t>Í</a:t>
            </a:r>
            <a:r>
              <a:rPr lang="es-ES_tradnl" sz="28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mn-cs"/>
              </a:rPr>
              <a:t>TULO IV</a:t>
            </a:r>
          </a:p>
          <a:p>
            <a:pPr algn="ctr">
              <a:defRPr/>
            </a:pPr>
            <a:endParaRPr lang="es-ES" sz="28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mn-cs"/>
            </a:endParaRPr>
          </a:p>
          <a:p>
            <a:pPr algn="ctr">
              <a:defRPr/>
            </a:pPr>
            <a:r>
              <a:rPr lang="es-ES" sz="28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mn-cs"/>
              </a:rPr>
              <a:t>ANÁLISIS ESTADÍSTICO DE LAS </a:t>
            </a:r>
          </a:p>
          <a:p>
            <a:pPr algn="ctr">
              <a:defRPr/>
            </a:pPr>
            <a:r>
              <a:rPr lang="es-ES" sz="28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mn-cs"/>
              </a:rPr>
              <a:t>CUENTAS POR COBRAR-INGRESOS.</a:t>
            </a:r>
            <a:endParaRPr lang="en-US" sz="28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42844" y="260350"/>
            <a:ext cx="7929586" cy="639763"/>
          </a:xfrm>
        </p:spPr>
        <p:txBody>
          <a:bodyPr>
            <a:noAutofit/>
          </a:bodyPr>
          <a:lstStyle/>
          <a:p>
            <a:pPr algn="ctr" eaLnBrk="1" fontAlgn="auto" hangingPunct="1">
              <a:spcAft>
                <a:spcPts val="0"/>
              </a:spcAft>
              <a:defRPr/>
            </a:pPr>
            <a:r>
              <a:rPr lang="es-EC" sz="1600" dirty="0">
                <a:solidFill>
                  <a:schemeClr val="tx2">
                    <a:lumMod val="60000"/>
                    <a:lumOff val="40000"/>
                  </a:schemeClr>
                </a:solidFill>
              </a:rPr>
              <a:t>Análisis de las Cuentas por Cobrar según la Clasificación de los Clientes por Categorías al 31 de Julio  del año 2006.</a:t>
            </a:r>
            <a:r>
              <a:rPr lang="es-EC" sz="1600" u="sng" dirty="0">
                <a:solidFill>
                  <a:schemeClr val="tx2">
                    <a:lumMod val="60000"/>
                    <a:lumOff val="40000"/>
                  </a:schemeClr>
                </a:solidFill>
              </a:rPr>
              <a:t/>
            </a:r>
            <a:br>
              <a:rPr lang="es-EC" sz="1600" u="sng" dirty="0">
                <a:solidFill>
                  <a:schemeClr val="tx2">
                    <a:lumMod val="60000"/>
                    <a:lumOff val="40000"/>
                  </a:schemeClr>
                </a:solidFill>
              </a:rPr>
            </a:br>
            <a:endParaRPr lang="es-ES" sz="1600" u="sng" dirty="0">
              <a:solidFill>
                <a:schemeClr val="tx2">
                  <a:lumMod val="60000"/>
                  <a:lumOff val="40000"/>
                </a:schemeClr>
              </a:solidFill>
            </a:endParaRPr>
          </a:p>
        </p:txBody>
      </p:sp>
      <p:graphicFrame>
        <p:nvGraphicFramePr>
          <p:cNvPr id="136437" name="Group 245"/>
          <p:cNvGraphicFramePr>
            <a:graphicFrameLocks noGrp="1"/>
          </p:cNvGraphicFramePr>
          <p:nvPr/>
        </p:nvGraphicFramePr>
        <p:xfrm>
          <a:off x="217488" y="4608513"/>
          <a:ext cx="3497262" cy="1716087"/>
        </p:xfrm>
        <a:graphic>
          <a:graphicData uri="http://schemas.openxmlformats.org/drawingml/2006/table">
            <a:tbl>
              <a:tblPr/>
              <a:tblGrid>
                <a:gridCol w="935038"/>
                <a:gridCol w="1155700"/>
                <a:gridCol w="757237"/>
                <a:gridCol w="649288"/>
              </a:tblGrid>
              <a:tr h="238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Categoría </a:t>
                      </a:r>
                      <a:endParaRPr kumimoji="0" lang="es-E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Total Cartera</a:t>
                      </a:r>
                      <a:endParaRPr kumimoji="0" lang="es-E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Clientes</a:t>
                      </a:r>
                      <a:endParaRPr kumimoji="0" lang="es-E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r>
              <a:tr h="168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RESIDENCIAL </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86,755,381.57</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609,786</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72.77</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68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COMERCIAL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21,849,040.61</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115,139</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18.33</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52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INDUSTRIAL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4,389,861.01</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4,748</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3.68</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8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GOBIERNO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3,104,048.93</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1,975</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2.60</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23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MUNICIPIO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3,120,004.83</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593</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2.62</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TOTAL </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119,218,336.95</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732,241</a:t>
                      </a:r>
                      <a:endParaRPr kumimoji="0" lang="es-E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100.00</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8410" name="Gráfico 3"/>
          <p:cNvPicPr>
            <a:picLocks noChangeArrowheads="1"/>
          </p:cNvPicPr>
          <p:nvPr/>
        </p:nvPicPr>
        <p:blipFill>
          <a:blip r:embed="rId2"/>
          <a:srcRect/>
          <a:stretch>
            <a:fillRect/>
          </a:stretch>
        </p:blipFill>
        <p:spPr bwMode="auto">
          <a:xfrm>
            <a:off x="1571625" y="857250"/>
            <a:ext cx="6516688" cy="3500438"/>
          </a:xfrm>
          <a:prstGeom prst="rect">
            <a:avLst/>
          </a:prstGeom>
          <a:noFill/>
          <a:ln w="9525">
            <a:noFill/>
            <a:miter lim="800000"/>
            <a:headEnd/>
            <a:tailEnd/>
          </a:ln>
        </p:spPr>
      </p:pic>
      <p:sp>
        <p:nvSpPr>
          <p:cNvPr id="136430" name="Rectangle 238"/>
          <p:cNvSpPr>
            <a:spLocks noChangeArrowheads="1"/>
          </p:cNvSpPr>
          <p:nvPr/>
        </p:nvSpPr>
        <p:spPr bwMode="auto">
          <a:xfrm>
            <a:off x="5000625" y="4338638"/>
            <a:ext cx="1296988" cy="304800"/>
          </a:xfrm>
          <a:prstGeom prst="rect">
            <a:avLst/>
          </a:prstGeom>
          <a:noFill/>
          <a:ln w="9525">
            <a:noFill/>
            <a:miter lim="800000"/>
            <a:headEnd/>
            <a:tailEnd/>
          </a:ln>
          <a:effectLst/>
        </p:spPr>
        <p:txBody>
          <a:bodyPr wrap="none" anchor="ctr">
            <a:spAutoFit/>
          </a:bodyPr>
          <a:lstStyle/>
          <a:p>
            <a:pPr>
              <a:defRPr/>
            </a:pPr>
            <a:r>
              <a:rPr lang="es-ES" sz="1400" dirty="0">
                <a:solidFill>
                  <a:schemeClr val="bg1">
                    <a:lumMod val="50000"/>
                  </a:schemeClr>
                </a:solidFill>
                <a:latin typeface="Arial" pitchFamily="34" charset="0"/>
                <a:cs typeface="+mn-cs"/>
              </a:rPr>
              <a:t>Gráfico 4.1</a:t>
            </a:r>
            <a:r>
              <a:rPr lang="es-ES" sz="1400" b="0" dirty="0">
                <a:solidFill>
                  <a:schemeClr val="bg1">
                    <a:lumMod val="50000"/>
                  </a:schemeClr>
                </a:solidFill>
                <a:latin typeface="Arial" pitchFamily="34" charset="0"/>
                <a:cs typeface="+mn-cs"/>
              </a:rPr>
              <a:t>    </a:t>
            </a:r>
          </a:p>
        </p:txBody>
      </p:sp>
      <p:sp>
        <p:nvSpPr>
          <p:cNvPr id="136431" name="Rectangle 239"/>
          <p:cNvSpPr>
            <a:spLocks noChangeArrowheads="1"/>
          </p:cNvSpPr>
          <p:nvPr/>
        </p:nvSpPr>
        <p:spPr bwMode="auto">
          <a:xfrm>
            <a:off x="-36513" y="6292850"/>
            <a:ext cx="3965576" cy="708025"/>
          </a:xfrm>
          <a:prstGeom prst="rect">
            <a:avLst/>
          </a:prstGeom>
          <a:noFill/>
          <a:ln w="9525">
            <a:noFill/>
            <a:miter lim="800000"/>
            <a:headEnd/>
            <a:tailEnd/>
          </a:ln>
          <a:effectLst/>
        </p:spPr>
        <p:txBody>
          <a:bodyPr anchor="ctr">
            <a:spAutoFit/>
          </a:bodyPr>
          <a:lstStyle/>
          <a:p>
            <a:pPr algn="ctr">
              <a:defRPr/>
            </a:pPr>
            <a:r>
              <a:rPr lang="es-ES" sz="1000" dirty="0">
                <a:solidFill>
                  <a:schemeClr val="bg1">
                    <a:lumMod val="50000"/>
                  </a:schemeClr>
                </a:solidFill>
                <a:latin typeface="Arial" pitchFamily="34" charset="0"/>
                <a:cs typeface="+mn-cs"/>
              </a:rPr>
              <a:t>Tabla 4.1                                                                                                                                                                               Detalle de Cuentas por Cobrar Clientes activos y Retirados por categorías</a:t>
            </a:r>
          </a:p>
          <a:p>
            <a:pPr eaLnBrk="0" hangingPunct="0">
              <a:defRPr/>
            </a:pPr>
            <a:endParaRPr lang="es-ES" sz="1000" dirty="0">
              <a:solidFill>
                <a:schemeClr val="bg1">
                  <a:lumMod val="50000"/>
                </a:schemeClr>
              </a:solidFill>
              <a:latin typeface="Arial" pitchFamily="34" charset="0"/>
              <a:cs typeface="+mn-cs"/>
            </a:endParaRPr>
          </a:p>
        </p:txBody>
      </p:sp>
      <p:sp>
        <p:nvSpPr>
          <p:cNvPr id="136432" name="AutoShape 240"/>
          <p:cNvSpPr>
            <a:spLocks noChangeArrowheads="1"/>
          </p:cNvSpPr>
          <p:nvPr/>
        </p:nvSpPr>
        <p:spPr bwMode="auto">
          <a:xfrm rot="18633303">
            <a:off x="-149225" y="2420938"/>
            <a:ext cx="2555875" cy="971550"/>
          </a:xfrm>
          <a:prstGeom prst="curvedDownArrow">
            <a:avLst>
              <a:gd name="adj1" fmla="val 52614"/>
              <a:gd name="adj2" fmla="val 105229"/>
              <a:gd name="adj3" fmla="val 33333"/>
            </a:avLst>
          </a:prstGeom>
          <a:solidFill>
            <a:srgbClr val="CCECFF"/>
          </a:solidFill>
          <a:ln>
            <a:solidFill>
              <a:srgbClr val="CCCCFF"/>
            </a:solidFill>
            <a:headEnd/>
            <a:tailEnd/>
          </a:ln>
        </p:spPr>
        <p:style>
          <a:lnRef idx="2">
            <a:schemeClr val="accent1">
              <a:shade val="50000"/>
            </a:schemeClr>
          </a:lnRef>
          <a:fillRef idx="1001">
            <a:schemeClr val="lt1"/>
          </a:fillRef>
          <a:effectRef idx="0">
            <a:schemeClr val="accent1"/>
          </a:effectRef>
          <a:fontRef idx="minor">
            <a:schemeClr val="lt1"/>
          </a:fontRef>
        </p:style>
        <p:txBody>
          <a:bodyPr lIns="90000" tIns="46800" rIns="90000" bIns="46800" anchor="ctr">
            <a:spAutoFit/>
          </a:bodyPr>
          <a:lstStyle/>
          <a:p>
            <a:pPr>
              <a:defRPr/>
            </a:pPr>
            <a:endParaRPr lang="en-US"/>
          </a:p>
        </p:txBody>
      </p:sp>
      <p:sp>
        <p:nvSpPr>
          <p:cNvPr id="136433" name="Rectangle 241"/>
          <p:cNvSpPr>
            <a:spLocks noChangeArrowheads="1"/>
          </p:cNvSpPr>
          <p:nvPr/>
        </p:nvSpPr>
        <p:spPr bwMode="auto">
          <a:xfrm>
            <a:off x="4071938" y="4727575"/>
            <a:ext cx="3671887" cy="431800"/>
          </a:xfrm>
          <a:prstGeom prst="rect">
            <a:avLst/>
          </a:prstGeom>
          <a:noFill/>
          <a:ln w="9525">
            <a:noFill/>
            <a:miter lim="800000"/>
            <a:headEnd/>
            <a:tailEnd/>
          </a:ln>
          <a:effectLst/>
        </p:spPr>
        <p:txBody>
          <a:bodyPr lIns="90000" tIns="46800" rIns="90000" bIns="46800" anchor="ctr">
            <a:spAutoFit/>
          </a:bodyPr>
          <a:lstStyle/>
          <a:p>
            <a:pPr algn="ctr">
              <a:defRPr/>
            </a:pPr>
            <a:r>
              <a:rPr lang="es-ES" sz="1100" dirty="0">
                <a:solidFill>
                  <a:schemeClr val="bg1">
                    <a:lumMod val="50000"/>
                  </a:schemeClr>
                </a:solidFill>
                <a:latin typeface="Arial" pitchFamily="34" charset="0"/>
                <a:cs typeface="+mn-cs"/>
              </a:rPr>
              <a:t>Análisis del total de Cuentas por Cobrar  por Categorías de Clientes Activos y Retirados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539750" y="188913"/>
            <a:ext cx="8015288" cy="639762"/>
          </a:xfrm>
        </p:spPr>
        <p:txBody>
          <a:bodyPr/>
          <a:lstStyle/>
          <a:p>
            <a:pPr eaLnBrk="1" fontAlgn="auto" hangingPunct="1">
              <a:spcAft>
                <a:spcPts val="0"/>
              </a:spcAft>
              <a:defRPr/>
            </a:pPr>
            <a:r>
              <a:rPr lang="es-ES" sz="3400"/>
              <a:t>Análisis</a:t>
            </a:r>
          </a:p>
        </p:txBody>
      </p:sp>
      <p:sp>
        <p:nvSpPr>
          <p:cNvPr id="137219" name="Rectangle 3"/>
          <p:cNvSpPr>
            <a:spLocks noGrp="1" noChangeArrowheads="1"/>
          </p:cNvSpPr>
          <p:nvPr>
            <p:ph idx="1"/>
          </p:nvPr>
        </p:nvSpPr>
        <p:spPr>
          <a:xfrm>
            <a:off x="468313" y="1412875"/>
            <a:ext cx="7246937" cy="4943475"/>
          </a:xfrm>
        </p:spPr>
        <p:txBody>
          <a:bodyPr>
            <a:normAutofit fontScale="92500" lnSpcReduction="10000"/>
          </a:bodyPr>
          <a:lstStyle/>
          <a:p>
            <a:pPr marL="274320" indent="-274320" algn="just" eaLnBrk="1" fontAlgn="auto" hangingPunct="1">
              <a:lnSpc>
                <a:spcPct val="80000"/>
              </a:lnSpc>
              <a:spcAft>
                <a:spcPts val="0"/>
              </a:spcAft>
              <a:buFont typeface="Wingdings 2"/>
              <a:buChar char=""/>
              <a:defRPr/>
            </a:pPr>
            <a:endParaRPr lang="es-ES" sz="1800" b="1" dirty="0">
              <a:latin typeface="Times New Roman" pitchFamily="18" charset="0"/>
            </a:endParaRPr>
          </a:p>
          <a:p>
            <a:pPr marL="274320" indent="-274320" algn="just" eaLnBrk="1" fontAlgn="auto" hangingPunct="1">
              <a:lnSpc>
                <a:spcPct val="80000"/>
              </a:lnSpc>
              <a:spcAft>
                <a:spcPts val="0"/>
              </a:spcAft>
              <a:buFont typeface="Wingdings 2"/>
              <a:buChar char=""/>
              <a:defRPr/>
            </a:pPr>
            <a:r>
              <a:rPr lang="es-ES" sz="1800" b="1" dirty="0">
                <a:latin typeface="Times New Roman" pitchFamily="18" charset="0"/>
              </a:rPr>
              <a:t>En el gráfico 4.1 se puede observar  que la categoría Residencial presenta 412.505 clientes activos y retirados con un saldo total de Cuentas por Cobrar que asciende a $86,755,381.57 lo que representa el 72,77% del total de las Cuentas por Cobrar de Red Eléctrica Corporación.</a:t>
            </a:r>
          </a:p>
          <a:p>
            <a:pPr marL="274320" indent="-274320" algn="just" eaLnBrk="1" fontAlgn="auto" hangingPunct="1">
              <a:lnSpc>
                <a:spcPct val="80000"/>
              </a:lnSpc>
              <a:spcAft>
                <a:spcPts val="0"/>
              </a:spcAft>
              <a:buFont typeface="Wingdings" pitchFamily="2" charset="2"/>
              <a:buNone/>
              <a:defRPr/>
            </a:pPr>
            <a:endParaRPr lang="es-ES" sz="1800" b="1" dirty="0">
              <a:latin typeface="Times New Roman" pitchFamily="18" charset="0"/>
            </a:endParaRPr>
          </a:p>
          <a:p>
            <a:pPr marL="274320" indent="-274320" algn="just" eaLnBrk="1" fontAlgn="auto" hangingPunct="1">
              <a:lnSpc>
                <a:spcPct val="80000"/>
              </a:lnSpc>
              <a:spcAft>
                <a:spcPts val="0"/>
              </a:spcAft>
              <a:buFont typeface="Wingdings 2"/>
              <a:buChar char=""/>
              <a:defRPr/>
            </a:pPr>
            <a:r>
              <a:rPr lang="es-ES" sz="1800" b="1" dirty="0">
                <a:latin typeface="Times New Roman" pitchFamily="18" charset="0"/>
              </a:rPr>
              <a:t>La segunda categoría más importante es la Comercial que cuenta con 115.139 clientes activos y retirados con un saldo total a cobrar de $21,849,040.61  que representa el 18,33% del total de Cuentas por Cobrar. </a:t>
            </a:r>
          </a:p>
          <a:p>
            <a:pPr marL="274320" indent="-274320" algn="just" eaLnBrk="1" fontAlgn="auto" hangingPunct="1">
              <a:lnSpc>
                <a:spcPct val="80000"/>
              </a:lnSpc>
              <a:spcAft>
                <a:spcPts val="0"/>
              </a:spcAft>
              <a:buFont typeface="Wingdings 2"/>
              <a:buChar char=""/>
              <a:defRPr/>
            </a:pPr>
            <a:endParaRPr lang="es-ES" sz="1800" b="1" dirty="0">
              <a:latin typeface="Times New Roman" pitchFamily="18" charset="0"/>
            </a:endParaRPr>
          </a:p>
          <a:p>
            <a:pPr marL="274320" indent="-274320" algn="just" eaLnBrk="1" fontAlgn="auto" hangingPunct="1">
              <a:lnSpc>
                <a:spcPct val="80000"/>
              </a:lnSpc>
              <a:spcAft>
                <a:spcPts val="0"/>
              </a:spcAft>
              <a:buFont typeface="Wingdings 2"/>
              <a:buChar char=""/>
              <a:defRPr/>
            </a:pPr>
            <a:r>
              <a:rPr lang="es-ES" sz="1800" b="1" dirty="0">
                <a:latin typeface="Times New Roman" pitchFamily="18" charset="0"/>
              </a:rPr>
              <a:t>La categoría Industrial posee 4,748 clientes activos y retirados con un valor $4,389,861.01  que representa el 3.68% del total de las Cuentas por Cobrar.</a:t>
            </a:r>
          </a:p>
          <a:p>
            <a:pPr marL="274320" indent="-274320" algn="just" eaLnBrk="1" fontAlgn="auto" hangingPunct="1">
              <a:lnSpc>
                <a:spcPct val="80000"/>
              </a:lnSpc>
              <a:spcAft>
                <a:spcPts val="0"/>
              </a:spcAft>
              <a:buFont typeface="Wingdings" pitchFamily="2" charset="2"/>
              <a:buNone/>
              <a:defRPr/>
            </a:pPr>
            <a:endParaRPr lang="es-ES" sz="1800" b="1" dirty="0">
              <a:latin typeface="Times New Roman" pitchFamily="18" charset="0"/>
            </a:endParaRPr>
          </a:p>
          <a:p>
            <a:pPr marL="274320" indent="-274320" algn="just" eaLnBrk="1" fontAlgn="auto" hangingPunct="1">
              <a:lnSpc>
                <a:spcPct val="80000"/>
              </a:lnSpc>
              <a:spcAft>
                <a:spcPts val="0"/>
              </a:spcAft>
              <a:buFont typeface="Wingdings 2"/>
              <a:buChar char=""/>
              <a:defRPr/>
            </a:pPr>
            <a:r>
              <a:rPr lang="es-ES" sz="1800" b="1" dirty="0">
                <a:latin typeface="Times New Roman" pitchFamily="18" charset="0"/>
              </a:rPr>
              <a:t>Las Cuentas por Cobrar al Gobierno ascienden a $3,104,048.93 por 1975 clientes tanto activos y retirados cuyo valor representa el 2.60% del total de las Cuentas por Cobrar.</a:t>
            </a:r>
          </a:p>
          <a:p>
            <a:pPr marL="274320" indent="-274320" algn="just" eaLnBrk="1" fontAlgn="auto" hangingPunct="1">
              <a:lnSpc>
                <a:spcPct val="80000"/>
              </a:lnSpc>
              <a:spcAft>
                <a:spcPts val="0"/>
              </a:spcAft>
              <a:buFont typeface="Wingdings" pitchFamily="2" charset="2"/>
              <a:buNone/>
              <a:defRPr/>
            </a:pPr>
            <a:endParaRPr lang="es-ES" sz="1800" b="1" dirty="0">
              <a:latin typeface="Times New Roman" pitchFamily="18" charset="0"/>
            </a:endParaRPr>
          </a:p>
          <a:p>
            <a:pPr marL="274320" indent="-274320" algn="just" eaLnBrk="1" fontAlgn="auto" hangingPunct="1">
              <a:lnSpc>
                <a:spcPct val="80000"/>
              </a:lnSpc>
              <a:spcAft>
                <a:spcPts val="0"/>
              </a:spcAft>
              <a:buFont typeface="Wingdings 2"/>
              <a:buChar char=""/>
              <a:defRPr/>
            </a:pPr>
            <a:r>
              <a:rPr lang="es-ES" sz="1800" b="1" dirty="0">
                <a:latin typeface="Times New Roman" pitchFamily="18" charset="0"/>
              </a:rPr>
              <a:t>Las Cuentas por Cobrar al Municipio ascienden a $3,120,004.83  por 593 clientes activos y retirados cuyo valor representa el 2.62% del total de las Cuentas por Cobrar de Red Eléctrica Corporación.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285720" y="-24"/>
            <a:ext cx="7572428" cy="928694"/>
          </a:xfrm>
        </p:spPr>
        <p:txBody>
          <a:bodyPr>
            <a:noAutofit/>
          </a:bodyPr>
          <a:lstStyle/>
          <a:p>
            <a:pPr algn="ctr" eaLnBrk="1" fontAlgn="auto" hangingPunct="1">
              <a:spcAft>
                <a:spcPts val="0"/>
              </a:spcAft>
              <a:defRPr/>
            </a:pPr>
            <a:r>
              <a:rPr lang="es-EC" sz="1600" dirty="0">
                <a:solidFill>
                  <a:schemeClr val="tx2">
                    <a:lumMod val="60000"/>
                    <a:lumOff val="40000"/>
                  </a:schemeClr>
                </a:solidFill>
              </a:rPr>
              <a:t>Análisis de la Antigüedad de  las Cuentas por Cobrar por Categorías de Clientes Activos y Retirados al 31 de Julio del año 2006.</a:t>
            </a:r>
            <a:r>
              <a:rPr lang="es-EC" sz="1800" u="sng" dirty="0"/>
              <a:t/>
            </a:r>
            <a:br>
              <a:rPr lang="es-EC" sz="1800" u="sng" dirty="0"/>
            </a:br>
            <a:endParaRPr lang="es-ES" sz="1800" u="sng" dirty="0"/>
          </a:p>
        </p:txBody>
      </p:sp>
      <p:pic>
        <p:nvPicPr>
          <p:cNvPr id="60419" name="Gráfico 2"/>
          <p:cNvPicPr>
            <a:picLocks noChangeArrowheads="1"/>
          </p:cNvPicPr>
          <p:nvPr/>
        </p:nvPicPr>
        <p:blipFill>
          <a:blip r:embed="rId2"/>
          <a:srcRect/>
          <a:stretch>
            <a:fillRect/>
          </a:stretch>
        </p:blipFill>
        <p:spPr bwMode="auto">
          <a:xfrm>
            <a:off x="2890838" y="1071563"/>
            <a:ext cx="4752975" cy="2736850"/>
          </a:xfrm>
          <a:prstGeom prst="rect">
            <a:avLst/>
          </a:prstGeom>
          <a:noFill/>
          <a:ln w="9525">
            <a:noFill/>
            <a:miter lim="800000"/>
            <a:headEnd/>
            <a:tailEnd/>
          </a:ln>
        </p:spPr>
      </p:pic>
      <p:sp>
        <p:nvSpPr>
          <p:cNvPr id="138249" name="Rectangle 9"/>
          <p:cNvSpPr>
            <a:spLocks noChangeArrowheads="1"/>
          </p:cNvSpPr>
          <p:nvPr/>
        </p:nvSpPr>
        <p:spPr bwMode="auto">
          <a:xfrm>
            <a:off x="4714875" y="3786188"/>
            <a:ext cx="1223963" cy="274637"/>
          </a:xfrm>
          <a:prstGeom prst="rect">
            <a:avLst/>
          </a:prstGeom>
          <a:noFill/>
          <a:ln w="9525">
            <a:noFill/>
            <a:miter lim="800000"/>
            <a:headEnd/>
            <a:tailEnd/>
          </a:ln>
          <a:effectLst/>
        </p:spPr>
        <p:txBody>
          <a:bodyPr anchor="ctr">
            <a:spAutoFit/>
          </a:bodyPr>
          <a:lstStyle/>
          <a:p>
            <a:pPr algn="ctr">
              <a:defRPr/>
            </a:pPr>
            <a:r>
              <a:rPr lang="es-ES" sz="1100">
                <a:solidFill>
                  <a:schemeClr val="bg1">
                    <a:lumMod val="50000"/>
                  </a:schemeClr>
                </a:solidFill>
                <a:latin typeface="Arial" pitchFamily="34" charset="0"/>
                <a:cs typeface="+mn-cs"/>
              </a:rPr>
              <a:t>Gráfico  4.2</a:t>
            </a:r>
            <a:r>
              <a:rPr lang="es-ES" b="0">
                <a:solidFill>
                  <a:schemeClr val="bg1">
                    <a:lumMod val="50000"/>
                  </a:schemeClr>
                </a:solidFill>
                <a:latin typeface="Arial" pitchFamily="34" charset="0"/>
                <a:cs typeface="+mn-cs"/>
              </a:rPr>
              <a:t>                                                                                                                                              </a:t>
            </a:r>
          </a:p>
        </p:txBody>
      </p:sp>
      <p:pic>
        <p:nvPicPr>
          <p:cNvPr id="60421" name="Picture 10"/>
          <p:cNvPicPr preferRelativeResize="0">
            <a:picLocks noChangeAspect="1" noChangeArrowheads="1"/>
          </p:cNvPicPr>
          <p:nvPr/>
        </p:nvPicPr>
        <p:blipFill>
          <a:blip r:embed="rId3"/>
          <a:srcRect/>
          <a:stretch>
            <a:fillRect/>
          </a:stretch>
        </p:blipFill>
        <p:spPr bwMode="auto">
          <a:xfrm>
            <a:off x="323850" y="4581525"/>
            <a:ext cx="6748463" cy="1584325"/>
          </a:xfrm>
          <a:prstGeom prst="rect">
            <a:avLst/>
          </a:prstGeom>
          <a:noFill/>
          <a:ln w="9525">
            <a:noFill/>
            <a:miter lim="800000"/>
            <a:headEnd/>
            <a:tailEnd/>
          </a:ln>
        </p:spPr>
      </p:pic>
      <p:sp>
        <p:nvSpPr>
          <p:cNvPr id="138251" name="Rectangle 11"/>
          <p:cNvSpPr>
            <a:spLocks noChangeArrowheads="1"/>
          </p:cNvSpPr>
          <p:nvPr/>
        </p:nvSpPr>
        <p:spPr bwMode="auto">
          <a:xfrm>
            <a:off x="0" y="6261100"/>
            <a:ext cx="7056438" cy="596900"/>
          </a:xfrm>
          <a:prstGeom prst="rect">
            <a:avLst/>
          </a:prstGeom>
          <a:noFill/>
          <a:ln w="9525">
            <a:noFill/>
            <a:miter lim="800000"/>
            <a:headEnd/>
            <a:tailEnd/>
          </a:ln>
          <a:effectLst/>
        </p:spPr>
        <p:txBody>
          <a:bodyPr anchor="ctr">
            <a:spAutoFit/>
          </a:bodyPr>
          <a:lstStyle/>
          <a:p>
            <a:pPr algn="ctr">
              <a:defRPr/>
            </a:pPr>
            <a:r>
              <a:rPr lang="es-ES" sz="1100" dirty="0">
                <a:solidFill>
                  <a:schemeClr val="bg1">
                    <a:lumMod val="50000"/>
                  </a:schemeClr>
                </a:solidFill>
                <a:latin typeface="Arial" pitchFamily="34" charset="0"/>
                <a:cs typeface="+mn-cs"/>
              </a:rPr>
              <a:t>Tabla 4.2                                                                                                                                                        Antigüedad de los Saldos de Cartera-Clientes por Categorías al 31 de Julio del año 2006</a:t>
            </a:r>
            <a:endParaRPr lang="es-ES" sz="1100" b="0" dirty="0">
              <a:solidFill>
                <a:schemeClr val="bg1">
                  <a:lumMod val="50000"/>
                </a:schemeClr>
              </a:solidFill>
              <a:latin typeface="Arial" pitchFamily="34" charset="0"/>
              <a:cs typeface="+mn-cs"/>
            </a:endParaRPr>
          </a:p>
          <a:p>
            <a:pPr eaLnBrk="0" hangingPunct="0">
              <a:defRPr/>
            </a:pPr>
            <a:endParaRPr lang="es-ES" sz="1100" b="0" dirty="0">
              <a:solidFill>
                <a:schemeClr val="bg1">
                  <a:lumMod val="50000"/>
                </a:schemeClr>
              </a:solidFill>
              <a:latin typeface="Arial" pitchFamily="34" charset="0"/>
              <a:cs typeface="+mn-cs"/>
            </a:endParaRPr>
          </a:p>
        </p:txBody>
      </p:sp>
      <p:sp>
        <p:nvSpPr>
          <p:cNvPr id="138252" name="AutoShape 12"/>
          <p:cNvSpPr>
            <a:spLocks noChangeArrowheads="1"/>
          </p:cNvSpPr>
          <p:nvPr/>
        </p:nvSpPr>
        <p:spPr bwMode="auto">
          <a:xfrm rot="19187830">
            <a:off x="6350" y="1857375"/>
            <a:ext cx="2984500" cy="890588"/>
          </a:xfrm>
          <a:prstGeom prst="curvedDownArrow">
            <a:avLst>
              <a:gd name="adj1" fmla="val 67023"/>
              <a:gd name="adj2" fmla="val 134046"/>
              <a:gd name="adj3" fmla="val 33333"/>
            </a:avLst>
          </a:prstGeom>
          <a:ln>
            <a:headEnd/>
            <a:tailEnd/>
          </a:ln>
        </p:spPr>
        <p:style>
          <a:lnRef idx="1">
            <a:schemeClr val="dk1"/>
          </a:lnRef>
          <a:fillRef idx="2">
            <a:schemeClr val="dk1"/>
          </a:fillRef>
          <a:effectRef idx="1">
            <a:schemeClr val="dk1"/>
          </a:effectRef>
          <a:fontRef idx="minor">
            <a:schemeClr val="dk1"/>
          </a:fontRef>
        </p:style>
        <p:txBody>
          <a:bodyPr lIns="90000" tIns="46800" rIns="90000" bIns="46800" anchor="ctr">
            <a:spAutoFit/>
          </a:bodyPr>
          <a:lstStyle/>
          <a:p>
            <a:pPr>
              <a:defRPr/>
            </a:pPr>
            <a:endParaRPr lang="en-US"/>
          </a:p>
        </p:txBody>
      </p:sp>
      <p:sp>
        <p:nvSpPr>
          <p:cNvPr id="138253" name="Rectangle 13"/>
          <p:cNvSpPr>
            <a:spLocks noChangeArrowheads="1"/>
          </p:cNvSpPr>
          <p:nvPr/>
        </p:nvSpPr>
        <p:spPr bwMode="auto">
          <a:xfrm>
            <a:off x="2786063" y="3995738"/>
            <a:ext cx="5148262" cy="511175"/>
          </a:xfrm>
          <a:prstGeom prst="rect">
            <a:avLst/>
          </a:prstGeom>
          <a:noFill/>
          <a:ln w="9525">
            <a:noFill/>
            <a:miter lim="800000"/>
            <a:headEnd/>
            <a:tailEnd/>
          </a:ln>
          <a:effectLst/>
        </p:spPr>
        <p:txBody>
          <a:bodyPr lIns="90000" tIns="46800" rIns="90000" bIns="46800" anchor="ctr">
            <a:spAutoFit/>
          </a:bodyPr>
          <a:lstStyle/>
          <a:p>
            <a:pPr algn="ctr">
              <a:defRPr/>
            </a:pPr>
            <a:r>
              <a:rPr lang="es-ES" sz="900" dirty="0">
                <a:solidFill>
                  <a:schemeClr val="bg1">
                    <a:lumMod val="50000"/>
                  </a:schemeClr>
                </a:solidFill>
                <a:latin typeface="Arial" pitchFamily="34" charset="0"/>
                <a:cs typeface="+mn-cs"/>
              </a:rPr>
              <a:t>Análisis de la Antigüedad de la Cartera por Categorías de Clientes Activos al 31 de Julio del año 2006</a:t>
            </a:r>
          </a:p>
          <a:p>
            <a:pPr algn="ctr" eaLnBrk="0" hangingPunct="0">
              <a:defRPr/>
            </a:pPr>
            <a:endParaRPr lang="es-ES" sz="900" b="0" dirty="0">
              <a:solidFill>
                <a:schemeClr val="bg1">
                  <a:lumMod val="50000"/>
                </a:schemeClr>
              </a:solidFill>
              <a:latin typeface="Arial" pitchFamily="34" charset="0"/>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000100" y="714356"/>
            <a:ext cx="7015156" cy="639763"/>
          </a:xfrm>
        </p:spPr>
        <p:txBody>
          <a:bodyPr>
            <a:normAutofit fontScale="90000"/>
          </a:bodyPr>
          <a:lstStyle/>
          <a:p>
            <a:pPr eaLnBrk="1" fontAlgn="auto" hangingPunct="1">
              <a:spcAft>
                <a:spcPts val="0"/>
              </a:spcAft>
              <a:defRPr/>
            </a:pPr>
            <a:r>
              <a:rPr lang="es-ES" sz="3300" dirty="0"/>
              <a:t>Análisis</a:t>
            </a:r>
            <a:br>
              <a:rPr lang="es-ES" sz="3300" dirty="0"/>
            </a:br>
            <a:endParaRPr lang="es-ES" sz="3300" dirty="0"/>
          </a:p>
        </p:txBody>
      </p:sp>
      <p:sp>
        <p:nvSpPr>
          <p:cNvPr id="61443" name="Rectangle 3"/>
          <p:cNvSpPr>
            <a:spLocks noGrp="1" noChangeArrowheads="1"/>
          </p:cNvSpPr>
          <p:nvPr>
            <p:ph idx="1"/>
          </p:nvPr>
        </p:nvSpPr>
        <p:spPr>
          <a:xfrm>
            <a:off x="357188" y="1928813"/>
            <a:ext cx="7400925" cy="4484687"/>
          </a:xfrm>
        </p:spPr>
        <p:txBody>
          <a:bodyPr/>
          <a:lstStyle/>
          <a:p>
            <a:pPr algn="just" eaLnBrk="1" hangingPunct="1"/>
            <a:r>
              <a:rPr lang="es-ES" sz="2000" smtClean="0"/>
              <a:t>Según el gráfico 4.2 se puede analizar que la categoría que presenta mayor deuda a cobrar al 31 de Julio del año 2006 es  la Residencial teniendo como deuda actual $15,521,806.94 y cuentas vencidas por más de 180 días con un valor de $39,619,411.69.</a:t>
            </a:r>
          </a:p>
          <a:p>
            <a:pPr algn="just" eaLnBrk="1" hangingPunct="1"/>
            <a:endParaRPr lang="es-ES" sz="2000" smtClean="0"/>
          </a:p>
          <a:p>
            <a:pPr algn="just" eaLnBrk="1" hangingPunct="1"/>
            <a:r>
              <a:rPr lang="es-ES" sz="2000" smtClean="0"/>
              <a:t>Según la Tabla 4.2 se puede observar que el total de Cuentas por Cobrar vencidas por más de 180 días ascendió a un monto de $52,680,494.04  con lo cual se concluye que no se realizó de manera eficaz la gestión de las cobranzas encargadas a los respectivos departamentos.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71414"/>
            <a:ext cx="7239000" cy="605808"/>
          </a:xfrm>
        </p:spPr>
        <p:txBody>
          <a:bodyPr/>
          <a:lstStyle/>
          <a:p>
            <a:pPr algn="ctr" eaLnBrk="1" fontAlgn="auto" hangingPunct="1">
              <a:spcAft>
                <a:spcPts val="0"/>
              </a:spcAft>
              <a:defRPr/>
            </a:pPr>
            <a:r>
              <a:rPr lang="es-ES" sz="1500" dirty="0">
                <a:solidFill>
                  <a:schemeClr val="bg2">
                    <a:lumMod val="50000"/>
                  </a:schemeClr>
                </a:solidFill>
                <a:latin typeface="Times New Roman" pitchFamily="18" charset="0"/>
                <a:cs typeface="Times New Roman" pitchFamily="18" charset="0"/>
              </a:rPr>
              <a:t>Comportamiento de la compra y  consumo de los </a:t>
            </a:r>
            <a:r>
              <a:rPr lang="es-ES" sz="1500" dirty="0" err="1">
                <a:solidFill>
                  <a:schemeClr val="bg2">
                    <a:lumMod val="50000"/>
                  </a:schemeClr>
                </a:solidFill>
                <a:latin typeface="Times New Roman" pitchFamily="18" charset="0"/>
                <a:cs typeface="Times New Roman" pitchFamily="18" charset="0"/>
              </a:rPr>
              <a:t>Kwh.</a:t>
            </a:r>
            <a:r>
              <a:rPr lang="es-ES" sz="1500" dirty="0">
                <a:solidFill>
                  <a:schemeClr val="bg2">
                    <a:lumMod val="50000"/>
                  </a:schemeClr>
                </a:solidFill>
                <a:latin typeface="Times New Roman" pitchFamily="18" charset="0"/>
                <a:cs typeface="Times New Roman" pitchFamily="18" charset="0"/>
              </a:rPr>
              <a:t> durante el  período de Enero a Julio del año 2006. </a:t>
            </a:r>
          </a:p>
        </p:txBody>
      </p:sp>
      <p:pic>
        <p:nvPicPr>
          <p:cNvPr id="62467" name="Gráfico 3"/>
          <p:cNvPicPr>
            <a:picLocks noGrp="1" noChangeArrowheads="1"/>
          </p:cNvPicPr>
          <p:nvPr>
            <p:ph idx="1"/>
          </p:nvPr>
        </p:nvPicPr>
        <p:blipFill>
          <a:blip r:embed="rId2">
            <a:lum bright="20000"/>
          </a:blip>
          <a:srcRect/>
          <a:stretch>
            <a:fillRect/>
          </a:stretch>
        </p:blipFill>
        <p:spPr>
          <a:xfrm>
            <a:off x="285750" y="928688"/>
            <a:ext cx="5510213" cy="2928937"/>
          </a:xfrm>
        </p:spPr>
      </p:pic>
      <p:pic>
        <p:nvPicPr>
          <p:cNvPr id="62468" name="Picture 5"/>
          <p:cNvPicPr preferRelativeResize="0">
            <a:picLocks noChangeAspect="1" noChangeArrowheads="1"/>
          </p:cNvPicPr>
          <p:nvPr/>
        </p:nvPicPr>
        <p:blipFill>
          <a:blip r:embed="rId3"/>
          <a:srcRect/>
          <a:stretch>
            <a:fillRect/>
          </a:stretch>
        </p:blipFill>
        <p:spPr bwMode="auto">
          <a:xfrm>
            <a:off x="3500438" y="4286250"/>
            <a:ext cx="4537075" cy="2005013"/>
          </a:xfrm>
          <a:prstGeom prst="rect">
            <a:avLst/>
          </a:prstGeom>
          <a:noFill/>
          <a:ln w="9525">
            <a:noFill/>
            <a:miter lim="800000"/>
            <a:headEnd/>
            <a:tailEnd/>
          </a:ln>
        </p:spPr>
      </p:pic>
      <p:sp>
        <p:nvSpPr>
          <p:cNvPr id="140294" name="Rectangle 6"/>
          <p:cNvSpPr>
            <a:spLocks noChangeArrowheads="1"/>
          </p:cNvSpPr>
          <p:nvPr/>
        </p:nvSpPr>
        <p:spPr bwMode="auto">
          <a:xfrm>
            <a:off x="571500" y="3786188"/>
            <a:ext cx="5040313" cy="369887"/>
          </a:xfrm>
          <a:prstGeom prst="rect">
            <a:avLst/>
          </a:prstGeom>
          <a:noFill/>
          <a:ln w="9525">
            <a:noFill/>
            <a:miter lim="800000"/>
            <a:headEnd/>
            <a:tailEnd/>
          </a:ln>
          <a:effectLst/>
        </p:spPr>
        <p:txBody>
          <a:bodyPr anchor="ctr">
            <a:spAutoFit/>
          </a:bodyPr>
          <a:lstStyle/>
          <a:p>
            <a:pPr algn="ctr">
              <a:defRPr/>
            </a:pPr>
            <a:r>
              <a:rPr lang="es-ES" sz="900" dirty="0">
                <a:solidFill>
                  <a:schemeClr val="bg1">
                    <a:lumMod val="50000"/>
                  </a:schemeClr>
                </a:solidFill>
                <a:latin typeface="Arial" pitchFamily="34" charset="0"/>
                <a:cs typeface="+mn-cs"/>
              </a:rPr>
              <a:t>Gráfico 4.5                                                                                                                                              Análisis de la Compra y Distribución de Energía a clientes Regulados y no regulados.</a:t>
            </a:r>
          </a:p>
        </p:txBody>
      </p:sp>
      <p:sp>
        <p:nvSpPr>
          <p:cNvPr id="140295" name="Rectangle 7"/>
          <p:cNvSpPr>
            <a:spLocks noChangeArrowheads="1"/>
          </p:cNvSpPr>
          <p:nvPr/>
        </p:nvSpPr>
        <p:spPr bwMode="auto">
          <a:xfrm>
            <a:off x="3429000" y="6286500"/>
            <a:ext cx="4714875" cy="508000"/>
          </a:xfrm>
          <a:prstGeom prst="rect">
            <a:avLst/>
          </a:prstGeom>
          <a:noFill/>
          <a:ln w="9525">
            <a:noFill/>
            <a:miter lim="800000"/>
            <a:headEnd/>
            <a:tailEnd/>
          </a:ln>
          <a:effectLst/>
        </p:spPr>
        <p:txBody>
          <a:bodyPr anchor="ctr">
            <a:spAutoFit/>
          </a:bodyPr>
          <a:lstStyle/>
          <a:p>
            <a:pPr algn="ctr">
              <a:defRPr/>
            </a:pPr>
            <a:r>
              <a:rPr lang="es-ES" sz="900" dirty="0">
                <a:solidFill>
                  <a:schemeClr val="bg1">
                    <a:lumMod val="50000"/>
                  </a:schemeClr>
                </a:solidFill>
                <a:latin typeface="Times New Roman" pitchFamily="18" charset="0"/>
                <a:cs typeface="Times New Roman" pitchFamily="18" charset="0"/>
              </a:rPr>
              <a:t>Tabla 4.5                                                                                                                                                          Diferencia de energía Comprada y energía consumida por clientes regulados y no regulados al 31 de Julios del año 2006 </a:t>
            </a:r>
          </a:p>
        </p:txBody>
      </p:sp>
      <p:sp>
        <p:nvSpPr>
          <p:cNvPr id="140296" name="AutoShape 8"/>
          <p:cNvSpPr>
            <a:spLocks noChangeArrowheads="1"/>
          </p:cNvSpPr>
          <p:nvPr/>
        </p:nvSpPr>
        <p:spPr bwMode="auto">
          <a:xfrm rot="13980215">
            <a:off x="5675313" y="2325687"/>
            <a:ext cx="2566988" cy="1001713"/>
          </a:xfrm>
          <a:prstGeom prst="curvedUpArrow">
            <a:avLst>
              <a:gd name="adj1" fmla="val 51252"/>
              <a:gd name="adj2" fmla="val 102504"/>
              <a:gd name="adj3" fmla="val 33333"/>
            </a:avLst>
          </a:prstGeom>
          <a:ln>
            <a:headEnd/>
            <a:tailEnd/>
          </a:ln>
        </p:spPr>
        <p:style>
          <a:lnRef idx="1">
            <a:schemeClr val="dk1"/>
          </a:lnRef>
          <a:fillRef idx="2">
            <a:schemeClr val="dk1"/>
          </a:fillRef>
          <a:effectRef idx="1">
            <a:schemeClr val="dk1"/>
          </a:effectRef>
          <a:fontRef idx="minor">
            <a:schemeClr val="dk1"/>
          </a:fontRef>
        </p:style>
        <p:txBody>
          <a:bodyPr lIns="90000" tIns="46800" rIns="90000" bIns="46800" anchor="ctr">
            <a:spAutoFit/>
          </a:bodyPr>
          <a:lstStyle/>
          <a:p>
            <a:pPr>
              <a:defRPr/>
            </a:pPr>
            <a:endParaRPr lang="en-US"/>
          </a:p>
        </p:txBody>
      </p:sp>
      <p:sp>
        <p:nvSpPr>
          <p:cNvPr id="62472" name="AutoShape 10"/>
          <p:cNvSpPr>
            <a:spLocks noChangeArrowheads="1"/>
          </p:cNvSpPr>
          <p:nvPr/>
        </p:nvSpPr>
        <p:spPr bwMode="auto">
          <a:xfrm>
            <a:off x="214313" y="4772025"/>
            <a:ext cx="2714625" cy="1800225"/>
          </a:xfrm>
          <a:prstGeom prst="wedgeRoundRectCallout">
            <a:avLst>
              <a:gd name="adj1" fmla="val 69764"/>
              <a:gd name="adj2" fmla="val -48588"/>
              <a:gd name="adj3" fmla="val 16667"/>
            </a:avLst>
          </a:prstGeom>
          <a:solidFill>
            <a:srgbClr val="CCFFCC"/>
          </a:solidFill>
          <a:ln w="9525">
            <a:noFill/>
            <a:miter lim="800000"/>
            <a:headEnd/>
            <a:tailEnd/>
          </a:ln>
        </p:spPr>
        <p:txBody>
          <a:bodyPr lIns="90000" tIns="46800" rIns="90000" bIns="46800" anchor="ctr"/>
          <a:lstStyle/>
          <a:p>
            <a:pPr algn="ctr"/>
            <a:r>
              <a:rPr lang="es-ES" sz="1100"/>
              <a:t>Análisis:</a:t>
            </a:r>
          </a:p>
          <a:p>
            <a:pPr algn="ctr"/>
            <a:endParaRPr lang="es-ES" sz="1100"/>
          </a:p>
          <a:p>
            <a:pPr algn="just"/>
            <a:r>
              <a:rPr lang="es-ES" sz="900" b="0">
                <a:latin typeface="Times New Roman" pitchFamily="18" charset="0"/>
              </a:rPr>
              <a:t>Se observa que durante todos </a:t>
            </a:r>
            <a:r>
              <a:rPr lang="es-ES" sz="700" b="0">
                <a:latin typeface="Times New Roman" pitchFamily="18" charset="0"/>
              </a:rPr>
              <a:t>los</a:t>
            </a:r>
            <a:r>
              <a:rPr lang="es-ES" sz="900" b="0">
                <a:latin typeface="Times New Roman" pitchFamily="18" charset="0"/>
              </a:rPr>
              <a:t> meses se mantiene la diferencia de Kwh. entre lo comprado y lo consumido expresándose claramente las pérdidas de energía  acentuándose más las diferencias en los meses de Enero, Marzo y  Abril dentro del período de revisión, pero hemos observado que en Agosto  y diciembre del mismo año hubo una mayor variación de perdidas por la falta de control de las áreas operativas  para evitar  el  consumo de Kwh. fuera de facturación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38156" y="785794"/>
            <a:ext cx="8763000" cy="639763"/>
          </a:xfrm>
        </p:spPr>
        <p:txBody>
          <a:bodyPr>
            <a:noAutofit/>
          </a:bodyPr>
          <a:lstStyle/>
          <a:p>
            <a:pPr algn="ctr" eaLnBrk="1" fontAlgn="auto" hangingPunct="1">
              <a:spcAft>
                <a:spcPts val="0"/>
              </a:spcAft>
              <a:defRPr/>
            </a:pPr>
            <a:r>
              <a:rPr lang="es-EC" sz="2000" dirty="0" smtClean="0">
                <a:latin typeface="Times New Roman" pitchFamily="18" charset="0"/>
              </a:rPr>
              <a:t/>
            </a:r>
            <a:br>
              <a:rPr lang="es-EC" sz="2000" dirty="0" smtClean="0">
                <a:latin typeface="Times New Roman" pitchFamily="18" charset="0"/>
              </a:rPr>
            </a:br>
            <a:r>
              <a:rPr lang="es-EC" sz="2000" dirty="0" smtClean="0">
                <a:latin typeface="Times New Roman" pitchFamily="18" charset="0"/>
              </a:rPr>
              <a:t/>
            </a:r>
            <a:br>
              <a:rPr lang="es-EC" sz="2000" dirty="0" smtClean="0">
                <a:latin typeface="Times New Roman" pitchFamily="18" charset="0"/>
              </a:rPr>
            </a:br>
            <a:r>
              <a:rPr lang="es-EC" sz="2000" dirty="0" smtClean="0">
                <a:solidFill>
                  <a:schemeClr val="tx2">
                    <a:lumMod val="75000"/>
                  </a:schemeClr>
                </a:solidFill>
                <a:latin typeface="Times New Roman" pitchFamily="18" charset="0"/>
              </a:rPr>
              <a:t>Análisis  de la Facturación  de Energía a Clientes Regulados y no Regulados.</a:t>
            </a:r>
            <a:r>
              <a:rPr lang="es-EC" sz="2000" u="sng" dirty="0" smtClean="0">
                <a:solidFill>
                  <a:schemeClr val="tx2">
                    <a:lumMod val="75000"/>
                  </a:schemeClr>
                </a:solidFill>
                <a:latin typeface="Times New Roman" pitchFamily="18" charset="0"/>
              </a:rPr>
              <a:t/>
            </a:r>
            <a:br>
              <a:rPr lang="es-EC" sz="2000" u="sng" dirty="0" smtClean="0">
                <a:solidFill>
                  <a:schemeClr val="tx2">
                    <a:lumMod val="75000"/>
                  </a:schemeClr>
                </a:solidFill>
                <a:latin typeface="Times New Roman" pitchFamily="18" charset="0"/>
              </a:rPr>
            </a:br>
            <a:r>
              <a:rPr lang="es-ES" sz="2000" dirty="0" smtClean="0">
                <a:solidFill>
                  <a:schemeClr val="tx2">
                    <a:lumMod val="75000"/>
                  </a:schemeClr>
                </a:solidFill>
                <a:latin typeface="Times New Roman" pitchFamily="18" charset="0"/>
              </a:rPr>
              <a:t>	</a:t>
            </a:r>
            <a:br>
              <a:rPr lang="es-ES" sz="2000" dirty="0" smtClean="0">
                <a:solidFill>
                  <a:schemeClr val="tx2">
                    <a:lumMod val="75000"/>
                  </a:schemeClr>
                </a:solidFill>
                <a:latin typeface="Times New Roman" pitchFamily="18" charset="0"/>
              </a:rPr>
            </a:br>
            <a:endParaRPr lang="es-ES" sz="2000" dirty="0">
              <a:solidFill>
                <a:schemeClr val="tx2">
                  <a:lumMod val="75000"/>
                </a:schemeClr>
              </a:solidFill>
              <a:latin typeface="Times New Roman" pitchFamily="18" charset="0"/>
            </a:endParaRPr>
          </a:p>
        </p:txBody>
      </p:sp>
      <p:sp>
        <p:nvSpPr>
          <p:cNvPr id="63491" name="3 Marcador de fecha"/>
          <p:cNvSpPr>
            <a:spLocks noGrp="1"/>
          </p:cNvSpPr>
          <p:nvPr>
            <p:ph type="dt" sz="quarter" idx="10"/>
          </p:nvPr>
        </p:nvSpPr>
        <p:spPr bwMode="auto">
          <a:ln>
            <a:miter lim="800000"/>
            <a:headEnd/>
            <a:tailEnd/>
          </a:ln>
        </p:spPr>
        <p:txBody>
          <a:bodyPr wrap="square" lIns="91440" rIns="91440" numCol="1" anchorCtr="0" compatLnSpc="1">
            <a:prstTxWarp prst="textNoShape">
              <a:avLst/>
            </a:prstTxWarp>
          </a:bodyPr>
          <a:lstStyle/>
          <a:p>
            <a:pPr>
              <a:defRPr/>
            </a:pPr>
            <a:r>
              <a:rPr lang="en-US" smtClean="0">
                <a:latin typeface="Arial" charset="0"/>
              </a:rPr>
              <a:t>www.themegallery.com</a:t>
            </a:r>
          </a:p>
        </p:txBody>
      </p:sp>
      <p:sp>
        <p:nvSpPr>
          <p:cNvPr id="63492" name="4 Marcador de pie de página"/>
          <p:cNvSpPr>
            <a:spLocks noGrp="1"/>
          </p:cNvSpPr>
          <p:nvPr>
            <p:ph type="ftr" sz="quarter" idx="11"/>
          </p:nvPr>
        </p:nvSpPr>
        <p:spPr bwMode="auto">
          <a:ln>
            <a:miter lim="800000"/>
            <a:headEnd/>
            <a:tailEnd/>
          </a:ln>
        </p:spPr>
        <p:txBody>
          <a:bodyPr wrap="square" lIns="91440" rIns="91440" numCol="1" anchorCtr="0" compatLnSpc="1">
            <a:prstTxWarp prst="textNoShape">
              <a:avLst/>
            </a:prstTxWarp>
          </a:bodyPr>
          <a:lstStyle/>
          <a:p>
            <a:pPr>
              <a:defRPr/>
            </a:pPr>
            <a:r>
              <a:rPr lang="en-US" smtClean="0">
                <a:latin typeface="Arial" charset="0"/>
              </a:rPr>
              <a:t>Company Logo</a:t>
            </a:r>
          </a:p>
        </p:txBody>
      </p:sp>
      <p:sp>
        <p:nvSpPr>
          <p:cNvPr id="141316" name="AutoShape 4"/>
          <p:cNvSpPr>
            <a:spLocks noChangeArrowheads="1"/>
          </p:cNvSpPr>
          <p:nvPr/>
        </p:nvSpPr>
        <p:spPr bwMode="auto">
          <a:xfrm>
            <a:off x="357158" y="1341438"/>
            <a:ext cx="4535487" cy="1854200"/>
          </a:xfrm>
          <a:prstGeom prst="roundRect">
            <a:avLst>
              <a:gd name="adj" fmla="val 16667"/>
            </a:avLst>
          </a:prstGeom>
          <a:gradFill flip="none" rotWithShape="1">
            <a:gsLst>
              <a:gs pos="0">
                <a:schemeClr val="accent2">
                  <a:tint val="15000"/>
                  <a:satMod val="250000"/>
                </a:schemeClr>
              </a:gs>
              <a:gs pos="49000">
                <a:schemeClr val="accent2">
                  <a:tint val="50000"/>
                  <a:satMod val="200000"/>
                </a:schemeClr>
              </a:gs>
              <a:gs pos="49100">
                <a:schemeClr val="accent2">
                  <a:tint val="64000"/>
                  <a:satMod val="160000"/>
                </a:schemeClr>
              </a:gs>
              <a:gs pos="92000">
                <a:schemeClr val="accent2">
                  <a:tint val="50000"/>
                  <a:satMod val="200000"/>
                </a:schemeClr>
              </a:gs>
              <a:gs pos="100000">
                <a:schemeClr val="accent2">
                  <a:tint val="43000"/>
                  <a:satMod val="190000"/>
                </a:schemeClr>
              </a:gs>
            </a:gsLst>
            <a:path path="circle">
              <a:fillToRect r="100000" b="100000"/>
            </a:path>
            <a:tileRect l="-100000" t="-100000"/>
          </a:gradFill>
          <a:ln>
            <a:headEnd/>
            <a:tailEnd/>
          </a:ln>
          <a:effectLst>
            <a:outerShdw blurRad="50800" dist="25000" dir="5400000" rotWithShape="0">
              <a:schemeClr val="accent2">
                <a:shade val="30000"/>
                <a:satMod val="150000"/>
                <a:alpha val="38000"/>
              </a:schemeClr>
            </a:outerShdw>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63494" name="Rectangle 5"/>
          <p:cNvSpPr>
            <a:spLocks noChangeArrowheads="1"/>
          </p:cNvSpPr>
          <p:nvPr/>
        </p:nvSpPr>
        <p:spPr bwMode="auto">
          <a:xfrm>
            <a:off x="320675" y="1428750"/>
            <a:ext cx="4608513" cy="2106613"/>
          </a:xfrm>
          <a:prstGeom prst="rect">
            <a:avLst/>
          </a:prstGeom>
          <a:noFill/>
          <a:ln w="9525">
            <a:noFill/>
            <a:miter lim="800000"/>
            <a:headEnd/>
            <a:tailEnd/>
          </a:ln>
        </p:spPr>
        <p:txBody>
          <a:bodyPr>
            <a:spAutoFit/>
          </a:bodyPr>
          <a:lstStyle/>
          <a:p>
            <a:pPr algn="just">
              <a:lnSpc>
                <a:spcPct val="80000"/>
              </a:lnSpc>
              <a:spcBef>
                <a:spcPct val="50000"/>
              </a:spcBef>
              <a:buClr>
                <a:schemeClr val="hlink"/>
              </a:buClr>
              <a:buFont typeface="Wingdings" pitchFamily="2" charset="2"/>
              <a:buNone/>
            </a:pPr>
            <a:r>
              <a:rPr lang="es-ES" sz="1700" b="0">
                <a:latin typeface="Times New Roman" pitchFamily="18" charset="0"/>
                <a:cs typeface="Times New Roman" pitchFamily="18" charset="0"/>
              </a:rPr>
              <a:t>La facturación a través del sistema se da después de haber consumido la energía el usuario, al igual que la facturación manual a los grandes consumidores regulados y no regulados; y por concepto de alquiler de las redes y peajes.  Podemos apreciar en el siguiente gráfico lo que representa cada uno de estos rubros por concepto de facturación.</a:t>
            </a:r>
          </a:p>
          <a:p>
            <a:pPr algn="just">
              <a:lnSpc>
                <a:spcPct val="80000"/>
              </a:lnSpc>
              <a:spcBef>
                <a:spcPct val="50000"/>
              </a:spcBef>
              <a:buClr>
                <a:schemeClr val="hlink"/>
              </a:buClr>
              <a:buFont typeface="Wingdings" pitchFamily="2" charset="2"/>
              <a:buNone/>
            </a:pPr>
            <a:endParaRPr lang="es-ES" sz="1700" b="0">
              <a:latin typeface="Times New Roman" pitchFamily="18" charset="0"/>
              <a:cs typeface="Times New Roman" pitchFamily="18" charset="0"/>
            </a:endParaRPr>
          </a:p>
        </p:txBody>
      </p:sp>
      <p:pic>
        <p:nvPicPr>
          <p:cNvPr id="63495" name="Gráfico 4"/>
          <p:cNvPicPr preferRelativeResize="0">
            <a:picLocks noChangeArrowheads="1"/>
          </p:cNvPicPr>
          <p:nvPr/>
        </p:nvPicPr>
        <p:blipFill>
          <a:blip r:embed="rId2"/>
          <a:srcRect/>
          <a:stretch>
            <a:fillRect/>
          </a:stretch>
        </p:blipFill>
        <p:spPr bwMode="auto">
          <a:xfrm>
            <a:off x="785813" y="3284538"/>
            <a:ext cx="6804025" cy="3573462"/>
          </a:xfrm>
          <a:prstGeom prst="rect">
            <a:avLst/>
          </a:prstGeom>
          <a:noFill/>
          <a:ln w="9525">
            <a:noFill/>
            <a:miter lim="800000"/>
            <a:headEnd/>
            <a:tailEnd/>
          </a:ln>
        </p:spPr>
      </p:pic>
      <p:sp>
        <p:nvSpPr>
          <p:cNvPr id="141319" name="AutoShape 7"/>
          <p:cNvSpPr>
            <a:spLocks noChangeArrowheads="1"/>
          </p:cNvSpPr>
          <p:nvPr/>
        </p:nvSpPr>
        <p:spPr bwMode="auto">
          <a:xfrm rot="2444521">
            <a:off x="5219700" y="1844675"/>
            <a:ext cx="2449513" cy="792163"/>
          </a:xfrm>
          <a:prstGeom prst="curvedDownArrow">
            <a:avLst>
              <a:gd name="adj1" fmla="val 61844"/>
              <a:gd name="adj2" fmla="val 123687"/>
              <a:gd name="adj3" fmla="val 33333"/>
            </a:avLst>
          </a:prstGeom>
          <a:ln>
            <a:headEnd/>
            <a:tailEnd/>
          </a:ln>
        </p:spPr>
        <p:style>
          <a:lnRef idx="1">
            <a:schemeClr val="dk1"/>
          </a:lnRef>
          <a:fillRef idx="2">
            <a:schemeClr val="dk1"/>
          </a:fillRef>
          <a:effectRef idx="1">
            <a:schemeClr val="dk1"/>
          </a:effectRef>
          <a:fontRef idx="minor">
            <a:schemeClr val="dk1"/>
          </a:fontRef>
        </p:style>
        <p:txBody>
          <a:bodyPr lIns="90000" tIns="46800" rIns="90000" bIns="46800" anchor="ctr">
            <a:spAutoFit/>
          </a:bodyPr>
          <a:lstStyle/>
          <a:p>
            <a:pPr>
              <a:defRPr/>
            </a:pP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444" name="Group 84"/>
          <p:cNvGraphicFramePr>
            <a:graphicFrameLocks noGrp="1"/>
          </p:cNvGraphicFramePr>
          <p:nvPr/>
        </p:nvGraphicFramePr>
        <p:xfrm>
          <a:off x="500063" y="714375"/>
          <a:ext cx="5500687" cy="1873250"/>
        </p:xfrm>
        <a:graphic>
          <a:graphicData uri="http://schemas.openxmlformats.org/drawingml/2006/table">
            <a:tbl>
              <a:tblPr/>
              <a:tblGrid>
                <a:gridCol w="3357586"/>
                <a:gridCol w="1357322"/>
                <a:gridCol w="785818"/>
              </a:tblGrid>
              <a:tr h="312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smtClean="0">
                          <a:ln>
                            <a:noFill/>
                          </a:ln>
                          <a:solidFill>
                            <a:schemeClr val="tx1"/>
                          </a:solidFill>
                          <a:effectLst/>
                          <a:latin typeface="Arial" pitchFamily="34" charset="0"/>
                          <a:ea typeface="Times New Roman" pitchFamily="18" charset="0"/>
                          <a:cs typeface="Arial" pitchFamily="34" charset="0"/>
                        </a:rPr>
                        <a:t>Distribución de Energía </a:t>
                      </a:r>
                      <a:endParaRPr kumimoji="0" lang="es-E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smtClean="0">
                          <a:ln>
                            <a:noFill/>
                          </a:ln>
                          <a:solidFill>
                            <a:schemeClr val="tx1"/>
                          </a:solidFill>
                          <a:effectLst/>
                          <a:latin typeface="Arial" pitchFamily="34" charset="0"/>
                          <a:ea typeface="Times New Roman" pitchFamily="18" charset="0"/>
                          <a:cs typeface="Arial" pitchFamily="34" charset="0"/>
                        </a:rPr>
                        <a:t>Valor $</a:t>
                      </a:r>
                      <a:endParaRPr kumimoji="0" lang="es-E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s-E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50" b="0" i="0" u="none" strike="noStrike" cap="none" normalizeH="0" baseline="0" smtClean="0">
                          <a:ln>
                            <a:noFill/>
                          </a:ln>
                          <a:solidFill>
                            <a:schemeClr val="tx1"/>
                          </a:solidFill>
                          <a:effectLst/>
                          <a:latin typeface="Arial" pitchFamily="34" charset="0"/>
                          <a:ea typeface="Times New Roman" pitchFamily="18" charset="0"/>
                          <a:cs typeface="Arial" pitchFamily="34" charset="0"/>
                        </a:rPr>
                        <a:t>Facturación con Subsidios US$</a:t>
                      </a:r>
                      <a:endParaRPr kumimoji="0" lang="es-E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5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111,879,982.42</a:t>
                      </a:r>
                      <a:endParaRPr kumimoji="0" lang="es-E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0" i="0" u="none" strike="noStrike" cap="none" normalizeH="0" baseline="0" smtClean="0">
                          <a:ln>
                            <a:noFill/>
                          </a:ln>
                          <a:solidFill>
                            <a:schemeClr val="tx1"/>
                          </a:solidFill>
                          <a:effectLst/>
                          <a:latin typeface="Arial" pitchFamily="34" charset="0"/>
                          <a:ea typeface="Times New Roman" pitchFamily="18" charset="0"/>
                          <a:cs typeface="Arial" pitchFamily="34" charset="0"/>
                        </a:rPr>
                        <a:t>99.23</a:t>
                      </a:r>
                      <a:endParaRPr kumimoji="0" lang="es-E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5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Grandes Consumidores Eventuales (US$)</a:t>
                      </a:r>
                      <a:endParaRPr kumimoji="0" lang="es-E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5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127,775.05</a:t>
                      </a:r>
                      <a:endParaRPr kumimoji="0" lang="es-E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0.11</a:t>
                      </a:r>
                      <a:endParaRPr kumimoji="0" lang="es-E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11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5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Grandes Consumidores no Regulados (US$)</a:t>
                      </a:r>
                      <a:endParaRPr kumimoji="0" lang="es-E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50" b="0" i="0" u="none" strike="noStrike" cap="none" normalizeH="0" baseline="0" smtClean="0">
                          <a:ln>
                            <a:noFill/>
                          </a:ln>
                          <a:solidFill>
                            <a:schemeClr val="tx1"/>
                          </a:solidFill>
                          <a:effectLst/>
                          <a:latin typeface="Arial" pitchFamily="34" charset="0"/>
                          <a:ea typeface="Times New Roman" pitchFamily="18" charset="0"/>
                          <a:cs typeface="Arial" pitchFamily="34" charset="0"/>
                        </a:rPr>
                        <a:t>73,594.75</a:t>
                      </a:r>
                      <a:endParaRPr kumimoji="0" lang="es-E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0.07</a:t>
                      </a:r>
                      <a:endParaRPr kumimoji="0" lang="es-E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1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5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Peajes y Arriendos US$</a:t>
                      </a:r>
                      <a:endParaRPr kumimoji="0" lang="es-E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5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661,447.19</a:t>
                      </a:r>
                      <a:endParaRPr kumimoji="0" lang="es-E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0" i="0" u="none" strike="noStrike" cap="none" normalizeH="0" baseline="0" smtClean="0">
                          <a:ln>
                            <a:noFill/>
                          </a:ln>
                          <a:solidFill>
                            <a:schemeClr val="tx1"/>
                          </a:solidFill>
                          <a:effectLst/>
                          <a:latin typeface="Arial" pitchFamily="34" charset="0"/>
                          <a:ea typeface="Times New Roman" pitchFamily="18" charset="0"/>
                          <a:cs typeface="Arial" pitchFamily="34" charset="0"/>
                        </a:rPr>
                        <a:t>0.59</a:t>
                      </a:r>
                      <a:endParaRPr kumimoji="0" lang="es-E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311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5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Total </a:t>
                      </a:r>
                      <a:endParaRPr kumimoji="0" lang="es-E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05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112,742,799.41</a:t>
                      </a:r>
                      <a:endParaRPr kumimoji="0" lang="es-E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100.00</a:t>
                      </a:r>
                      <a:endParaRPr kumimoji="0" lang="es-E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3440" name="Rectangle 80"/>
          <p:cNvSpPr>
            <a:spLocks noChangeArrowheads="1"/>
          </p:cNvSpPr>
          <p:nvPr/>
        </p:nvSpPr>
        <p:spPr bwMode="auto">
          <a:xfrm>
            <a:off x="755650" y="2647950"/>
            <a:ext cx="4602163" cy="585788"/>
          </a:xfrm>
          <a:prstGeom prst="rect">
            <a:avLst/>
          </a:prstGeom>
          <a:noFill/>
          <a:ln w="9525">
            <a:noFill/>
            <a:miter lim="800000"/>
            <a:headEnd/>
            <a:tailEnd/>
          </a:ln>
          <a:effectLst/>
        </p:spPr>
        <p:txBody>
          <a:bodyPr anchor="ctr">
            <a:spAutoFit/>
          </a:bodyPr>
          <a:lstStyle/>
          <a:p>
            <a:pPr algn="ctr">
              <a:defRPr/>
            </a:pPr>
            <a:r>
              <a:rPr lang="es-ES" sz="1000" dirty="0">
                <a:solidFill>
                  <a:schemeClr val="bg1">
                    <a:lumMod val="50000"/>
                  </a:schemeClr>
                </a:solidFill>
                <a:latin typeface="Arial" pitchFamily="34" charset="0"/>
                <a:cs typeface="+mn-cs"/>
              </a:rPr>
              <a:t>Tabla 4.6                                                                                                                                                      Distribución de Energía Clientes Regulados y no Regulados.</a:t>
            </a:r>
          </a:p>
          <a:p>
            <a:pPr algn="ctr" eaLnBrk="0" hangingPunct="0">
              <a:defRPr/>
            </a:pPr>
            <a:endParaRPr lang="es-ES" b="0" dirty="0">
              <a:solidFill>
                <a:schemeClr val="bg1">
                  <a:lumMod val="50000"/>
                </a:schemeClr>
              </a:solidFill>
              <a:latin typeface="Arial" pitchFamily="34" charset="0"/>
              <a:cs typeface="+mn-cs"/>
            </a:endParaRPr>
          </a:p>
        </p:txBody>
      </p:sp>
      <p:sp>
        <p:nvSpPr>
          <p:cNvPr id="143441" name="AutoShape 81"/>
          <p:cNvSpPr>
            <a:spLocks noChangeArrowheads="1"/>
          </p:cNvSpPr>
          <p:nvPr/>
        </p:nvSpPr>
        <p:spPr bwMode="auto">
          <a:xfrm rot="19076377">
            <a:off x="622300" y="3509963"/>
            <a:ext cx="846138" cy="2124075"/>
          </a:xfrm>
          <a:prstGeom prst="curvedRightArrow">
            <a:avLst>
              <a:gd name="adj1" fmla="val 50206"/>
              <a:gd name="adj2" fmla="val 100413"/>
              <a:gd name="adj3" fmla="val 33333"/>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defRPr/>
            </a:pPr>
            <a:endParaRPr lang="en-US"/>
          </a:p>
        </p:txBody>
      </p:sp>
      <p:sp>
        <p:nvSpPr>
          <p:cNvPr id="143442" name="AutoShape 82"/>
          <p:cNvSpPr>
            <a:spLocks noChangeArrowheads="1"/>
          </p:cNvSpPr>
          <p:nvPr/>
        </p:nvSpPr>
        <p:spPr bwMode="auto">
          <a:xfrm>
            <a:off x="2571750" y="3929063"/>
            <a:ext cx="4989513" cy="230822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64544" name="Rectangle 83"/>
          <p:cNvSpPr>
            <a:spLocks noChangeArrowheads="1"/>
          </p:cNvSpPr>
          <p:nvPr/>
        </p:nvSpPr>
        <p:spPr bwMode="auto">
          <a:xfrm>
            <a:off x="2643188" y="3929063"/>
            <a:ext cx="4824412" cy="2171700"/>
          </a:xfrm>
          <a:prstGeom prst="rect">
            <a:avLst/>
          </a:prstGeom>
          <a:noFill/>
          <a:ln w="9525">
            <a:noFill/>
            <a:miter lim="800000"/>
            <a:headEnd/>
            <a:tailEnd/>
          </a:ln>
        </p:spPr>
        <p:txBody>
          <a:bodyPr lIns="90000" tIns="46800" rIns="90000" bIns="46800" anchor="ctr">
            <a:spAutoFit/>
          </a:bodyPr>
          <a:lstStyle/>
          <a:p>
            <a:pPr algn="ctr"/>
            <a:r>
              <a:rPr lang="es-ES" sz="1500"/>
              <a:t>Análisis</a:t>
            </a:r>
          </a:p>
          <a:p>
            <a:pPr algn="ctr"/>
            <a:endParaRPr lang="es-ES" sz="1500"/>
          </a:p>
          <a:p>
            <a:pPr algn="just"/>
            <a:r>
              <a:rPr lang="es-ES" sz="1500" b="0"/>
              <a:t>En el comparativo entre lo que representa la compra  y  la facturación de energía en dólares, no consideraremos lo que es peajes y arriendo de las redes ya que no es parte de la energía comprada puesto que no se factura por venta o consumo de Kwh. sino por la prestación de las Redes Eléctricas de la Corporación.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877165" y="2143116"/>
            <a:ext cx="4980851" cy="2862322"/>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s-E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mn-cs"/>
              </a:rPr>
              <a:t>CAPÍTULO V</a:t>
            </a:r>
          </a:p>
          <a:p>
            <a:pPr algn="ctr">
              <a:defRPr/>
            </a:pPr>
            <a:endParaRPr lang="es-E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mn-cs"/>
            </a:endParaRPr>
          </a:p>
          <a:p>
            <a:pPr algn="ctr">
              <a:defRPr/>
            </a:pPr>
            <a:r>
              <a:rPr lang="es-E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mn-cs"/>
              </a:rPr>
              <a:t>CONCLUSIONES </a:t>
            </a:r>
          </a:p>
          <a:p>
            <a:pPr algn="ctr">
              <a:defRPr/>
            </a:pPr>
            <a:r>
              <a:rPr lang="es-E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mn-cs"/>
              </a:rPr>
              <a:t>&amp;</a:t>
            </a:r>
          </a:p>
          <a:p>
            <a:pPr algn="ctr">
              <a:defRPr/>
            </a:pPr>
            <a:r>
              <a:rPr lang="es-E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mn-cs"/>
              </a:rPr>
              <a:t>RECOMENDACIONES</a:t>
            </a:r>
            <a:endParaRPr lang="en-U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42910" y="142852"/>
            <a:ext cx="7053290" cy="534370"/>
          </a:xfrm>
        </p:spPr>
        <p:txBody>
          <a:bodyPr/>
          <a:lstStyle/>
          <a:p>
            <a:pPr algn="ctr" eaLnBrk="1" fontAlgn="auto" hangingPunct="1">
              <a:spcAft>
                <a:spcPts val="0"/>
              </a:spcAft>
              <a:defRPr/>
            </a:pPr>
            <a:r>
              <a:rPr lang="es-ES" sz="2200" dirty="0">
                <a:solidFill>
                  <a:schemeClr val="accent2">
                    <a:lumMod val="75000"/>
                  </a:schemeClr>
                </a:solidFill>
              </a:rPr>
              <a:t>SOBRE EL SISTEMA CONTABLE DE LA CORPORACIÓN</a:t>
            </a:r>
          </a:p>
        </p:txBody>
      </p:sp>
      <p:sp>
        <p:nvSpPr>
          <p:cNvPr id="6" name="5 Rectángulo redondeado"/>
          <p:cNvSpPr/>
          <p:nvPr/>
        </p:nvSpPr>
        <p:spPr>
          <a:xfrm>
            <a:off x="3000375" y="1285875"/>
            <a:ext cx="4214813" cy="1214438"/>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p>
        </p:txBody>
      </p:sp>
      <p:sp>
        <p:nvSpPr>
          <p:cNvPr id="66564" name="6 Rectángulo"/>
          <p:cNvSpPr>
            <a:spLocks noChangeArrowheads="1"/>
          </p:cNvSpPr>
          <p:nvPr/>
        </p:nvSpPr>
        <p:spPr bwMode="auto">
          <a:xfrm>
            <a:off x="3071813" y="1330325"/>
            <a:ext cx="4071937" cy="1169988"/>
          </a:xfrm>
          <a:prstGeom prst="rect">
            <a:avLst/>
          </a:prstGeom>
          <a:noFill/>
          <a:ln w="9525">
            <a:noFill/>
            <a:miter lim="800000"/>
            <a:headEnd/>
            <a:tailEnd/>
          </a:ln>
        </p:spPr>
        <p:txBody>
          <a:bodyPr>
            <a:spAutoFit/>
          </a:bodyPr>
          <a:lstStyle/>
          <a:p>
            <a:pPr algn="just"/>
            <a:r>
              <a:rPr lang="es-ES" sz="1400"/>
              <a:t>La Corporación tiene sistemas independientes que no están enlazados a la Contabilidad, los cuales son:                                                               Nomina, Facturación, Inventarios, Compras, Activos fijos.</a:t>
            </a:r>
            <a:endParaRPr lang="en-US" sz="1400"/>
          </a:p>
        </p:txBody>
      </p:sp>
      <p:sp>
        <p:nvSpPr>
          <p:cNvPr id="8" name="7 Elipse"/>
          <p:cNvSpPr/>
          <p:nvPr/>
        </p:nvSpPr>
        <p:spPr>
          <a:xfrm>
            <a:off x="1428750" y="3429000"/>
            <a:ext cx="4500563" cy="27146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66566" name="8 Rectángulo"/>
          <p:cNvSpPr>
            <a:spLocks noChangeArrowheads="1"/>
          </p:cNvSpPr>
          <p:nvPr/>
        </p:nvSpPr>
        <p:spPr bwMode="auto">
          <a:xfrm>
            <a:off x="1714500" y="4073525"/>
            <a:ext cx="3929063" cy="1570038"/>
          </a:xfrm>
          <a:prstGeom prst="rect">
            <a:avLst/>
          </a:prstGeom>
          <a:noFill/>
          <a:ln w="9525">
            <a:noFill/>
            <a:miter lim="800000"/>
            <a:headEnd/>
            <a:tailEnd/>
          </a:ln>
        </p:spPr>
        <p:txBody>
          <a:bodyPr>
            <a:spAutoFit/>
          </a:bodyPr>
          <a:lstStyle/>
          <a:p>
            <a:pPr algn="just"/>
            <a:r>
              <a:rPr lang="es-ES">
                <a:latin typeface="Times New Roman" pitchFamily="18" charset="0"/>
                <a:cs typeface="Times New Roman" pitchFamily="18" charset="0"/>
              </a:rPr>
              <a:t>Como resultado de nuestra revisión del sistema contable, observamos que los distintos módulos del sistema no se encuentran integrados entre sí. Esta situación implica la utilización de procesos manuales para alimentar cada módulo a la contabilidad.  Este proceso puede generar errores y representa mayor tiempo de trabajo por parte del personal, en comparación con un proceso automatizado.</a:t>
            </a:r>
          </a:p>
        </p:txBody>
      </p:sp>
      <p:sp>
        <p:nvSpPr>
          <p:cNvPr id="10" name="9 Flecha abajo"/>
          <p:cNvSpPr/>
          <p:nvPr/>
        </p:nvSpPr>
        <p:spPr>
          <a:xfrm rot="2136359">
            <a:off x="4675188" y="2595563"/>
            <a:ext cx="898525" cy="1019175"/>
          </a:xfrm>
          <a:prstGeom prst="down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p>
        </p:txBody>
      </p:sp>
      <p:sp>
        <p:nvSpPr>
          <p:cNvPr id="66568" name="11 Rectángulo"/>
          <p:cNvSpPr>
            <a:spLocks noChangeArrowheads="1"/>
          </p:cNvSpPr>
          <p:nvPr/>
        </p:nvSpPr>
        <p:spPr bwMode="auto">
          <a:xfrm>
            <a:off x="785813" y="6224588"/>
            <a:ext cx="6858000" cy="306387"/>
          </a:xfrm>
          <a:prstGeom prst="rect">
            <a:avLst/>
          </a:prstGeom>
          <a:noFill/>
          <a:ln w="9525">
            <a:noFill/>
            <a:miter lim="800000"/>
            <a:headEnd/>
            <a:tailEnd/>
          </a:ln>
        </p:spPr>
        <p:txBody>
          <a:bodyPr>
            <a:spAutoFit/>
          </a:bodyPr>
          <a:lstStyle/>
          <a:p>
            <a:pPr algn="just"/>
            <a:r>
              <a:rPr lang="es-ES" sz="1400">
                <a:latin typeface="Times New Roman" pitchFamily="18" charset="0"/>
                <a:cs typeface="Times New Roman" pitchFamily="18" charset="0"/>
              </a:rPr>
              <a:t>Por limitaciones en el Alcance no se pudo cuantificar el monto de los posibles errores.</a:t>
            </a:r>
          </a:p>
        </p:txBody>
      </p:sp>
      <p:pic>
        <p:nvPicPr>
          <p:cNvPr id="66569" name="Picture 4"/>
          <p:cNvPicPr>
            <a:picLocks noChangeAspect="1" noChangeArrowheads="1"/>
          </p:cNvPicPr>
          <p:nvPr/>
        </p:nvPicPr>
        <p:blipFill>
          <a:blip r:embed="rId2"/>
          <a:srcRect/>
          <a:stretch>
            <a:fillRect/>
          </a:stretch>
        </p:blipFill>
        <p:spPr bwMode="auto">
          <a:xfrm>
            <a:off x="6072188" y="3357563"/>
            <a:ext cx="2047875" cy="2357437"/>
          </a:xfrm>
          <a:prstGeom prst="rect">
            <a:avLst/>
          </a:prstGeom>
          <a:noFill/>
          <a:ln w="9525">
            <a:noFill/>
            <a:miter lim="800000"/>
            <a:headEnd/>
            <a:tailEnd/>
          </a:ln>
        </p:spPr>
      </p:pic>
      <p:pic>
        <p:nvPicPr>
          <p:cNvPr id="66570" name="Picture 5"/>
          <p:cNvPicPr>
            <a:picLocks noChangeAspect="1" noChangeArrowheads="1"/>
          </p:cNvPicPr>
          <p:nvPr/>
        </p:nvPicPr>
        <p:blipFill>
          <a:blip r:embed="rId3"/>
          <a:srcRect/>
          <a:stretch>
            <a:fillRect/>
          </a:stretch>
        </p:blipFill>
        <p:spPr bwMode="auto">
          <a:xfrm>
            <a:off x="357188" y="1428750"/>
            <a:ext cx="1928812" cy="1928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52" y="152400"/>
            <a:ext cx="7705748" cy="639763"/>
          </a:xfrm>
        </p:spPr>
        <p:txBody>
          <a:bodyPr/>
          <a:lstStyle/>
          <a:p>
            <a:pPr eaLnBrk="1" fontAlgn="auto" hangingPunct="1">
              <a:spcAft>
                <a:spcPts val="0"/>
              </a:spcAft>
              <a:defRPr/>
            </a:pPr>
            <a:r>
              <a:rPr lang="en-US" dirty="0" smtClean="0"/>
              <a:t>NORMATIVA  APLICADA </a:t>
            </a:r>
            <a:endParaRPr lang="en-US" dirty="0"/>
          </a:p>
        </p:txBody>
      </p:sp>
      <p:graphicFrame>
        <p:nvGraphicFramePr>
          <p:cNvPr id="6" name="5 Marcador de tabla"/>
          <p:cNvGraphicFramePr>
            <a:graphicFrameLocks noGrp="1"/>
          </p:cNvGraphicFramePr>
          <p:nvPr>
            <p:ph type="tbl" idx="1"/>
          </p:nvPr>
        </p:nvGraphicFramePr>
        <p:xfrm>
          <a:off x="428596" y="1485921"/>
          <a:ext cx="8229600" cy="4943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71414"/>
            <a:ext cx="7239000" cy="1143000"/>
          </a:xfrm>
        </p:spPr>
        <p:txBody>
          <a:bodyPr/>
          <a:lstStyle/>
          <a:p>
            <a:pPr algn="ctr" eaLnBrk="1" fontAlgn="auto" hangingPunct="1">
              <a:spcAft>
                <a:spcPts val="0"/>
              </a:spcAft>
              <a:defRPr/>
            </a:pPr>
            <a:r>
              <a:rPr lang="es-ES" sz="1600" dirty="0">
                <a:solidFill>
                  <a:schemeClr val="accent2">
                    <a:lumMod val="75000"/>
                  </a:schemeClr>
                </a:solidFill>
                <a:latin typeface="Times New Roman" pitchFamily="18" charset="0"/>
              </a:rPr>
              <a:t>SOBRE LA EXONERACIÓN DE PAGO A LOS ESCENARIOS DEPORTIVOS Y PERSONAS DE LA TERCERA EDAD.</a:t>
            </a:r>
            <a:br>
              <a:rPr lang="es-ES" sz="1600" dirty="0">
                <a:solidFill>
                  <a:schemeClr val="accent2">
                    <a:lumMod val="75000"/>
                  </a:schemeClr>
                </a:solidFill>
                <a:latin typeface="Times New Roman" pitchFamily="18" charset="0"/>
              </a:rPr>
            </a:br>
            <a:endParaRPr lang="es-ES" sz="1600" dirty="0">
              <a:solidFill>
                <a:schemeClr val="accent2">
                  <a:lumMod val="75000"/>
                </a:schemeClr>
              </a:solidFill>
              <a:latin typeface="Times New Roman" pitchFamily="18" charset="0"/>
            </a:endParaRPr>
          </a:p>
        </p:txBody>
      </p:sp>
      <p:sp>
        <p:nvSpPr>
          <p:cNvPr id="67587" name="Rectangle 3"/>
          <p:cNvSpPr>
            <a:spLocks noGrp="1" noChangeArrowheads="1"/>
          </p:cNvSpPr>
          <p:nvPr>
            <p:ph idx="1"/>
          </p:nvPr>
        </p:nvSpPr>
        <p:spPr>
          <a:xfrm>
            <a:off x="457200" y="3000375"/>
            <a:ext cx="7239000" cy="3455988"/>
          </a:xfrm>
        </p:spPr>
        <p:txBody>
          <a:bodyPr/>
          <a:lstStyle/>
          <a:p>
            <a:pPr algn="just" eaLnBrk="1" hangingPunct="1"/>
            <a:endParaRPr lang="es-EC" sz="2000" smtClean="0"/>
          </a:p>
          <a:p>
            <a:pPr algn="just" eaLnBrk="1" hangingPunct="1"/>
            <a:endParaRPr lang="es-EC" sz="2000" smtClean="0"/>
          </a:p>
        </p:txBody>
      </p:sp>
      <p:graphicFrame>
        <p:nvGraphicFramePr>
          <p:cNvPr id="9" name="8 Diagrama"/>
          <p:cNvGraphicFramePr/>
          <p:nvPr/>
        </p:nvGraphicFramePr>
        <p:xfrm>
          <a:off x="571472" y="1397000"/>
          <a:ext cx="7358114" cy="4532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1428728" y="857232"/>
          <a:ext cx="5286412"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Título"/>
          <p:cNvSpPr>
            <a:spLocks noGrp="1"/>
          </p:cNvSpPr>
          <p:nvPr>
            <p:ph type="title"/>
          </p:nvPr>
        </p:nvSpPr>
        <p:spPr>
          <a:xfrm rot="5400000">
            <a:off x="6113505" y="3221055"/>
            <a:ext cx="4881545" cy="535005"/>
          </a:xfrm>
        </p:spPr>
        <p:txBody>
          <a:bodyPr>
            <a:noAutofit/>
          </a:bodyPr>
          <a:lstStyle/>
          <a:p>
            <a:pPr>
              <a:defRPr/>
            </a:pPr>
            <a:r>
              <a:rPr lang="en-US" sz="3600" dirty="0" err="1" smtClean="0">
                <a:solidFill>
                  <a:schemeClr val="bg1"/>
                </a:solidFill>
              </a:rPr>
              <a:t>Cuentas</a:t>
            </a:r>
            <a:r>
              <a:rPr lang="en-US" sz="3600" dirty="0" smtClean="0">
                <a:solidFill>
                  <a:schemeClr val="bg1"/>
                </a:solidFill>
              </a:rPr>
              <a:t> </a:t>
            </a:r>
            <a:r>
              <a:rPr lang="en-US" sz="3600" dirty="0" err="1" smtClean="0">
                <a:solidFill>
                  <a:schemeClr val="bg1"/>
                </a:solidFill>
              </a:rPr>
              <a:t>por</a:t>
            </a:r>
            <a:r>
              <a:rPr lang="en-US" sz="3600" dirty="0" smtClean="0">
                <a:solidFill>
                  <a:schemeClr val="bg1"/>
                </a:solidFill>
              </a:rPr>
              <a:t> </a:t>
            </a:r>
            <a:r>
              <a:rPr lang="en-US" sz="3600" dirty="0" err="1" smtClean="0">
                <a:solidFill>
                  <a:schemeClr val="bg1"/>
                </a:solidFill>
              </a:rPr>
              <a:t>cobrar</a:t>
            </a:r>
            <a:endParaRPr lang="en-US" sz="3600" dirty="0">
              <a:solidFill>
                <a:schemeClr val="bg1"/>
              </a:solidFill>
            </a:endParaRPr>
          </a:p>
        </p:txBody>
      </p:sp>
      <p:sp>
        <p:nvSpPr>
          <p:cNvPr id="10" name="Rectangle 2"/>
          <p:cNvSpPr txBox="1">
            <a:spLocks noChangeArrowheads="1"/>
          </p:cNvSpPr>
          <p:nvPr/>
        </p:nvSpPr>
        <p:spPr>
          <a:xfrm>
            <a:off x="2571736" y="4929198"/>
            <a:ext cx="3286148" cy="462932"/>
          </a:xfrm>
          <a:prstGeom prst="rect">
            <a:avLst/>
          </a:prstGeom>
        </p:spPr>
        <p:txBody>
          <a:bodyPr lIns="45720" tIns="0" rIns="45720" bIns="0" anchor="b"/>
          <a:lstStyle/>
          <a:p>
            <a:pPr fontAlgn="auto">
              <a:spcAft>
                <a:spcPts val="0"/>
              </a:spcAft>
              <a:defRPr/>
            </a:pPr>
            <a:r>
              <a:rPr lang="es-EC" sz="2400" cap="all" dirty="0">
                <a:ln w="500">
                  <a:solidFill>
                    <a:schemeClr val="tx2">
                      <a:shade val="20000"/>
                      <a:satMod val="120000"/>
                    </a:schemeClr>
                  </a:solidFill>
                </a:ln>
                <a:latin typeface="Times New Roman" pitchFamily="18" charset="0"/>
                <a:ea typeface="+mj-ea"/>
                <a:cs typeface="+mj-cs"/>
              </a:rPr>
              <a:t> </a:t>
            </a:r>
            <a:r>
              <a:rPr lang="es-EC" sz="2000" cap="all" dirty="0">
                <a:ln w="500">
                  <a:solidFill>
                    <a:schemeClr val="tx2">
                      <a:shade val="20000"/>
                      <a:satMod val="120000"/>
                    </a:schemeClr>
                  </a:solidFill>
                </a:ln>
                <a:latin typeface="Times New Roman" pitchFamily="18" charset="0"/>
                <a:ea typeface="+mj-ea"/>
                <a:cs typeface="+mj-cs"/>
              </a:rPr>
              <a:t>CUENTAS POR COBRAR </a:t>
            </a:r>
            <a:endParaRPr lang="es-ES" sz="2000" cap="all" dirty="0">
              <a:ln w="500">
                <a:solidFill>
                  <a:schemeClr val="tx2">
                    <a:shade val="20000"/>
                    <a:satMod val="120000"/>
                  </a:schemeClr>
                </a:solidFill>
              </a:ln>
              <a:latin typeface="Times New Roman" pitchFamily="18" charset="0"/>
              <a:ea typeface="+mj-ea"/>
              <a:cs typeface="+mj-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5763" y="1071563"/>
            <a:ext cx="7400925" cy="4846637"/>
          </a:xfrm>
        </p:spPr>
        <p:txBody>
          <a:bodyPr/>
          <a:lstStyle/>
          <a:p>
            <a:pPr marL="274320" indent="-274320" algn="just" eaLnBrk="1" fontAlgn="auto" hangingPunct="1">
              <a:lnSpc>
                <a:spcPct val="80000"/>
              </a:lnSpc>
              <a:spcAft>
                <a:spcPts val="0"/>
              </a:spcAft>
              <a:buFont typeface="Wingdings 2"/>
              <a:buChar char=""/>
              <a:defRPr/>
            </a:pPr>
            <a:r>
              <a:rPr lang="es-ES" sz="2400" dirty="0" smtClean="0">
                <a:latin typeface="Times New Roman" pitchFamily="18" charset="0"/>
                <a:cs typeface="Times New Roman" pitchFamily="18" charset="0"/>
              </a:rPr>
              <a:t>No hubo la colaboración de todos los clientes Grandes Consumidores Eléctrico no Regulados en la confirmación de los saldos que tuvieron pendientes al 31 de Julio del año 2006.</a:t>
            </a:r>
          </a:p>
          <a:p>
            <a:pPr marL="274320" indent="-274320" algn="just" eaLnBrk="1" fontAlgn="auto" hangingPunct="1">
              <a:lnSpc>
                <a:spcPct val="80000"/>
              </a:lnSpc>
              <a:spcAft>
                <a:spcPts val="0"/>
              </a:spcAft>
              <a:buFont typeface="Wingdings 2"/>
              <a:buChar char=""/>
              <a:defRPr/>
            </a:pPr>
            <a:endParaRPr lang="es-ES" sz="2400" dirty="0" smtClean="0">
              <a:latin typeface="Times New Roman" pitchFamily="18" charset="0"/>
              <a:cs typeface="Times New Roman" pitchFamily="18" charset="0"/>
            </a:endParaRPr>
          </a:p>
          <a:p>
            <a:pPr marL="274320" indent="-274320" algn="just" eaLnBrk="1" fontAlgn="auto" hangingPunct="1">
              <a:lnSpc>
                <a:spcPct val="80000"/>
              </a:lnSpc>
              <a:spcAft>
                <a:spcPts val="0"/>
              </a:spcAft>
              <a:buFont typeface="Wingdings 2"/>
              <a:buChar char=""/>
              <a:defRPr/>
            </a:pPr>
            <a:r>
              <a:rPr lang="es-ES" sz="2400" dirty="0" smtClean="0">
                <a:latin typeface="Times New Roman" pitchFamily="18" charset="0"/>
                <a:cs typeface="Times New Roman" pitchFamily="18" charset="0"/>
              </a:rPr>
              <a:t>Se realizó la revisión física de las facturas de los Grandes Consumidores Eléctricos no Regulados que colaboraron con la confirmación de saldos por un monto de $17.397,47 sin existir ninguna diferencia.</a:t>
            </a:r>
          </a:p>
          <a:p>
            <a:pPr marL="274320" indent="-274320" algn="just" eaLnBrk="1" fontAlgn="auto" hangingPunct="1">
              <a:lnSpc>
                <a:spcPct val="80000"/>
              </a:lnSpc>
              <a:spcAft>
                <a:spcPts val="0"/>
              </a:spcAft>
              <a:buFont typeface="Wingdings 2"/>
              <a:buChar char=""/>
              <a:defRPr/>
            </a:pPr>
            <a:endParaRPr lang="es-ES" sz="2400" dirty="0" smtClean="0">
              <a:latin typeface="Times New Roman" pitchFamily="18" charset="0"/>
              <a:cs typeface="Times New Roman" pitchFamily="18" charset="0"/>
            </a:endParaRPr>
          </a:p>
          <a:p>
            <a:pPr marL="274320" indent="-274320" algn="just" eaLnBrk="1" fontAlgn="auto" hangingPunct="1">
              <a:lnSpc>
                <a:spcPct val="80000"/>
              </a:lnSpc>
              <a:spcAft>
                <a:spcPts val="0"/>
              </a:spcAft>
              <a:buFont typeface="Wingdings 2"/>
              <a:buChar char=""/>
              <a:defRPr/>
            </a:pPr>
            <a:r>
              <a:rPr lang="es-ES" sz="2400" dirty="0" smtClean="0">
                <a:latin typeface="Times New Roman" pitchFamily="18" charset="0"/>
                <a:cs typeface="Times New Roman" pitchFamily="18" charset="0"/>
              </a:rPr>
              <a:t>Se ha observado que pocos de los Grandes Consumidores Eléctricos  no Regulados cancelaron sus deudas o abonaron valores para disminuir sus facturas pendientes al 31 de Julio sin embargo la deuda de los mismos queda saldada totalmente por el valor de  $407.548,27 en los  meses de Agosto y Septiembre.</a:t>
            </a:r>
          </a:p>
          <a:p>
            <a:pPr marL="274320" indent="-274320" algn="just" eaLnBrk="1" fontAlgn="auto" hangingPunct="1">
              <a:lnSpc>
                <a:spcPct val="80000"/>
              </a:lnSpc>
              <a:spcAft>
                <a:spcPts val="0"/>
              </a:spcAft>
              <a:buFont typeface="Wingdings 2"/>
              <a:buChar char=""/>
              <a:defRPr/>
            </a:pPr>
            <a:endParaRPr lang="es-ES" sz="2400" dirty="0" smtClean="0">
              <a:latin typeface="Times New Roman" pitchFamily="18" charset="0"/>
              <a:cs typeface="Times New Roman" pitchFamily="18" charset="0"/>
            </a:endParaRPr>
          </a:p>
          <a:p>
            <a:pPr>
              <a:defRPr/>
            </a:pPr>
            <a:endParaRPr lang="en-US" sz="2400" dirty="0">
              <a:latin typeface="Times New Roman" pitchFamily="18" charset="0"/>
              <a:cs typeface="Times New Roman" pitchFamily="18" charset="0"/>
            </a:endParaRPr>
          </a:p>
        </p:txBody>
      </p:sp>
      <p:sp>
        <p:nvSpPr>
          <p:cNvPr id="4" name="8 Título"/>
          <p:cNvSpPr>
            <a:spLocks noGrp="1"/>
          </p:cNvSpPr>
          <p:nvPr>
            <p:ph type="title"/>
          </p:nvPr>
        </p:nvSpPr>
        <p:spPr>
          <a:xfrm rot="5400000">
            <a:off x="6113505" y="3221055"/>
            <a:ext cx="4881545" cy="535005"/>
          </a:xfrm>
        </p:spPr>
        <p:txBody>
          <a:bodyPr>
            <a:noAutofit/>
          </a:bodyPr>
          <a:lstStyle/>
          <a:p>
            <a:pPr>
              <a:defRPr/>
            </a:pPr>
            <a:r>
              <a:rPr lang="en-US" sz="3600" dirty="0" err="1" smtClean="0">
                <a:solidFill>
                  <a:schemeClr val="bg1"/>
                </a:solidFill>
              </a:rPr>
              <a:t>Cuentas</a:t>
            </a:r>
            <a:r>
              <a:rPr lang="en-US" sz="3600" dirty="0" smtClean="0">
                <a:solidFill>
                  <a:schemeClr val="bg1"/>
                </a:solidFill>
              </a:rPr>
              <a:t> </a:t>
            </a:r>
            <a:r>
              <a:rPr lang="en-US" sz="3600" dirty="0" err="1" smtClean="0">
                <a:solidFill>
                  <a:schemeClr val="bg1"/>
                </a:solidFill>
              </a:rPr>
              <a:t>por</a:t>
            </a:r>
            <a:r>
              <a:rPr lang="en-US" sz="3600" dirty="0" smtClean="0">
                <a:solidFill>
                  <a:schemeClr val="bg1"/>
                </a:solidFill>
              </a:rPr>
              <a:t> </a:t>
            </a:r>
            <a:r>
              <a:rPr lang="en-US" sz="3600" dirty="0" err="1" smtClean="0">
                <a:solidFill>
                  <a:schemeClr val="bg1"/>
                </a:solidFill>
              </a:rPr>
              <a:t>cobrar</a:t>
            </a:r>
            <a:endParaRPr lang="en-US" sz="3600" dirty="0">
              <a:solidFill>
                <a:schemeClr val="bg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idx="1"/>
          </p:nvPr>
        </p:nvSpPr>
        <p:spPr>
          <a:xfrm>
            <a:off x="468313" y="644525"/>
            <a:ext cx="7246937" cy="5284788"/>
          </a:xfrm>
        </p:spPr>
        <p:txBody>
          <a:bodyPr/>
          <a:lstStyle/>
          <a:p>
            <a:pPr algn="just" eaLnBrk="1" hangingPunct="1">
              <a:lnSpc>
                <a:spcPct val="80000"/>
              </a:lnSpc>
            </a:pPr>
            <a:endParaRPr lang="es-ES" sz="1600" b="1" smtClean="0">
              <a:latin typeface="Times New Roman" pitchFamily="18" charset="0"/>
            </a:endParaRPr>
          </a:p>
          <a:p>
            <a:pPr algn="just" eaLnBrk="1" hangingPunct="1">
              <a:lnSpc>
                <a:spcPct val="80000"/>
              </a:lnSpc>
            </a:pPr>
            <a:r>
              <a:rPr lang="es-ES" sz="1600" b="1" smtClean="0">
                <a:latin typeface="Times New Roman" pitchFamily="18" charset="0"/>
              </a:rPr>
              <a:t>El registro contable del rubro Cuentas por Cobrar por Facturación- Clientes con estado activos dentro de la Categoría Residencial en el Balance General fue $57,281,488.49, en el Sistema Comercial fue $66.937.410,69 por lo que se concluye que los registros en el Balance General se encuentran subvalorados por                               $ 9,655,922.20 respecto al saldo de Cuentas por Cobrar Categoría Residencial de 412.505 clientes que presenta el Sistema Comercial. </a:t>
            </a:r>
          </a:p>
          <a:p>
            <a:pPr algn="just" eaLnBrk="1" hangingPunct="1">
              <a:lnSpc>
                <a:spcPct val="80000"/>
              </a:lnSpc>
            </a:pPr>
            <a:endParaRPr lang="es-ES" sz="1600" b="1" smtClean="0">
              <a:latin typeface="Times New Roman" pitchFamily="18" charset="0"/>
            </a:endParaRPr>
          </a:p>
          <a:p>
            <a:pPr algn="just" eaLnBrk="1" hangingPunct="1">
              <a:lnSpc>
                <a:spcPct val="80000"/>
              </a:lnSpc>
            </a:pPr>
            <a:r>
              <a:rPr lang="es-ES" sz="1600" b="1" smtClean="0">
                <a:latin typeface="Times New Roman" pitchFamily="18" charset="0"/>
              </a:rPr>
              <a:t>El registro contable del rubro Cuentas por Cobrar por Facturación-Gobierno en el Balance General fue $5,049,875.60 y en el Sistema Comercial fue $3,088,621.61, se concluye que los registros contable se encuentran sobrevalorados por $1,961,253.99 respecto al Saldo de Cuentas por Cobrar de 1564 clientes con estado activos que presenta el Sistema Comercial.</a:t>
            </a:r>
          </a:p>
          <a:p>
            <a:pPr algn="just" eaLnBrk="1" hangingPunct="1">
              <a:lnSpc>
                <a:spcPct val="80000"/>
              </a:lnSpc>
              <a:buFont typeface="Wingdings" pitchFamily="2" charset="2"/>
              <a:buNone/>
            </a:pPr>
            <a:endParaRPr lang="es-ES" sz="1600" b="1" smtClean="0">
              <a:latin typeface="Times New Roman" pitchFamily="18" charset="0"/>
            </a:endParaRPr>
          </a:p>
          <a:p>
            <a:pPr algn="just" eaLnBrk="1" hangingPunct="1">
              <a:lnSpc>
                <a:spcPct val="80000"/>
              </a:lnSpc>
            </a:pPr>
            <a:r>
              <a:rPr lang="es-ES" sz="1600" b="1" smtClean="0">
                <a:latin typeface="Times New Roman" pitchFamily="18" charset="0"/>
              </a:rPr>
              <a:t>El registro contable del rubro Cuentas por Cobrar por Facturación-Municipio en el Balance General fue $6,135,860.76 y en el Sistema Comercial fue $ 3,051,561.14, se concluye que los registros contables se encuentran  sobrevalorados por $3,084,299.62 respecto al saldo de Cuentas por Cobrar de 429 clientes con estado activos que presenta el Sistema Comercial.</a:t>
            </a:r>
          </a:p>
          <a:p>
            <a:pPr algn="just" eaLnBrk="1" hangingPunct="1">
              <a:lnSpc>
                <a:spcPct val="80000"/>
              </a:lnSpc>
              <a:buFont typeface="Wingdings 2" pitchFamily="18" charset="2"/>
              <a:buNone/>
            </a:pPr>
            <a:endParaRPr lang="es-ES" sz="1600" b="1" smtClean="0">
              <a:latin typeface="Times New Roman" pitchFamily="18" charset="0"/>
            </a:endParaRPr>
          </a:p>
          <a:p>
            <a:pPr algn="just" eaLnBrk="1" hangingPunct="1">
              <a:lnSpc>
                <a:spcPct val="80000"/>
              </a:lnSpc>
            </a:pPr>
            <a:r>
              <a:rPr lang="es-ES" sz="1600" b="1" smtClean="0">
                <a:latin typeface="Times New Roman" pitchFamily="18" charset="0"/>
              </a:rPr>
              <a:t>Dichas diferencias se debieron a desfases del sistema por la  implementación de uno nuevo el cual no realizaba la debida segregación de los clientes por las categorías respectivas.</a:t>
            </a:r>
          </a:p>
          <a:p>
            <a:pPr algn="just" eaLnBrk="1" hangingPunct="1">
              <a:lnSpc>
                <a:spcPct val="80000"/>
              </a:lnSpc>
            </a:pPr>
            <a:endParaRPr lang="es-ES" sz="1600" b="1" smtClean="0">
              <a:latin typeface="Times New Roman" pitchFamily="18" charset="0"/>
            </a:endParaRPr>
          </a:p>
        </p:txBody>
      </p:sp>
      <p:sp>
        <p:nvSpPr>
          <p:cNvPr id="4" name="8 Título"/>
          <p:cNvSpPr txBox="1">
            <a:spLocks/>
          </p:cNvSpPr>
          <p:nvPr/>
        </p:nvSpPr>
        <p:spPr>
          <a:xfrm rot="5400000">
            <a:off x="6113505" y="3221055"/>
            <a:ext cx="4881545" cy="535005"/>
          </a:xfrm>
          <a:prstGeom prst="rect">
            <a:avLst/>
          </a:prstGeom>
        </p:spPr>
        <p:txBody>
          <a:bodyPr lIns="45720" tIns="0" rIns="45720" bIns="0" anchor="b"/>
          <a:lstStyle/>
          <a:p>
            <a:pPr eaLnBrk="0" hangingPunct="0">
              <a:defRPr/>
            </a:pPr>
            <a:r>
              <a:rPr lang="en-US" sz="3600" cap="all">
                <a:ln w="500">
                  <a:solidFill>
                    <a:schemeClr val="tx2">
                      <a:shade val="20000"/>
                      <a:satMod val="120000"/>
                    </a:schemeClr>
                  </a:solidFill>
                </a:ln>
                <a:solidFill>
                  <a:schemeClr val="bg1"/>
                </a:solidFill>
                <a:latin typeface="+mj-lt"/>
                <a:ea typeface="+mj-ea"/>
                <a:cs typeface="+mj-cs"/>
              </a:rPr>
              <a:t>Cuentas por cobrar</a:t>
            </a:r>
            <a:endParaRPr lang="en-US" sz="3600" cap="all" dirty="0">
              <a:ln w="500">
                <a:solidFill>
                  <a:schemeClr val="tx2">
                    <a:shade val="20000"/>
                    <a:satMod val="120000"/>
                  </a:schemeClr>
                </a:solidFill>
              </a:ln>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rot="5400000">
            <a:off x="5381668" y="3309950"/>
            <a:ext cx="6524596" cy="571504"/>
          </a:xfrm>
        </p:spPr>
        <p:txBody>
          <a:bodyPr>
            <a:noAutofit/>
          </a:bodyPr>
          <a:lstStyle/>
          <a:p>
            <a:pPr eaLnBrk="1" fontAlgn="auto" hangingPunct="1">
              <a:spcAft>
                <a:spcPts val="0"/>
              </a:spcAft>
              <a:defRPr/>
            </a:pPr>
            <a:r>
              <a:rPr lang="es-EC" sz="2400" dirty="0" smtClean="0">
                <a:solidFill>
                  <a:schemeClr val="bg1"/>
                </a:solidFill>
                <a:latin typeface="Times New Roman" pitchFamily="18" charset="0"/>
              </a:rPr>
              <a:t>reserva para Cuentas incobrables.</a:t>
            </a:r>
            <a:endParaRPr lang="es-ES" sz="2400" dirty="0">
              <a:solidFill>
                <a:schemeClr val="bg1"/>
              </a:solidFill>
              <a:latin typeface="Times New Roman" pitchFamily="18" charset="0"/>
            </a:endParaRPr>
          </a:p>
        </p:txBody>
      </p:sp>
      <p:graphicFrame>
        <p:nvGraphicFramePr>
          <p:cNvPr id="6" name="5 Marcador de contenido"/>
          <p:cNvGraphicFramePr>
            <a:graphicFrameLocks noGrp="1"/>
          </p:cNvGraphicFramePr>
          <p:nvPr>
            <p:ph idx="1"/>
          </p:nvPr>
        </p:nvGraphicFramePr>
        <p:xfrm>
          <a:off x="357158" y="1357298"/>
          <a:ext cx="7929618"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684" name="6 Rectángulo"/>
          <p:cNvSpPr>
            <a:spLocks noChangeArrowheads="1"/>
          </p:cNvSpPr>
          <p:nvPr/>
        </p:nvSpPr>
        <p:spPr bwMode="auto">
          <a:xfrm>
            <a:off x="2357438" y="1889125"/>
            <a:ext cx="1928812" cy="1754188"/>
          </a:xfrm>
          <a:prstGeom prst="rect">
            <a:avLst/>
          </a:prstGeom>
          <a:noFill/>
          <a:ln w="9525">
            <a:noFill/>
            <a:miter lim="800000"/>
            <a:headEnd/>
            <a:tailEnd/>
          </a:ln>
        </p:spPr>
        <p:txBody>
          <a:bodyPr>
            <a:spAutoFit/>
          </a:bodyPr>
          <a:lstStyle/>
          <a:p>
            <a:pPr algn="just"/>
            <a:r>
              <a:rPr lang="es-ES"/>
              <a:t>Según las políticas de contabilidad de la corporación se estable que la provisión para cuentas incobrables fue constituida sobre la base del 10% del saldo de cuentas por cobrar facturación.</a:t>
            </a:r>
            <a:endParaRPr lang="en-US"/>
          </a:p>
        </p:txBody>
      </p:sp>
      <p:sp>
        <p:nvSpPr>
          <p:cNvPr id="8" name="7 Rectángulo"/>
          <p:cNvSpPr/>
          <p:nvPr/>
        </p:nvSpPr>
        <p:spPr>
          <a:xfrm>
            <a:off x="4643438" y="1857375"/>
            <a:ext cx="2071687" cy="2032000"/>
          </a:xfrm>
          <a:prstGeom prst="rect">
            <a:avLst/>
          </a:prstGeom>
        </p:spPr>
        <p:txBody>
          <a:bodyPr>
            <a:spAutoFit/>
          </a:bodyPr>
          <a:lstStyle/>
          <a:p>
            <a:pPr algn="just">
              <a:defRPr/>
            </a:pPr>
            <a:r>
              <a:rPr lang="es-ES" sz="1050" dirty="0">
                <a:latin typeface="Arial" pitchFamily="34" charset="0"/>
                <a:cs typeface="+mn-cs"/>
              </a:rPr>
              <a:t>La Reserva de Cuentas por Cobrar según reporte del Sistema Financiero y realizar el cálculo correspondiente para verificar la exactitud de la misma se concluye que al 31 de Julio del año 2006, Red Eléctrica Corporación mantiene como Reserva para Cuentas Incobrables $2.847.025,40. </a:t>
            </a:r>
            <a:endParaRPr lang="en-US" sz="1050" dirty="0">
              <a:latin typeface="Arial" pitchFamily="34" charset="0"/>
              <a:cs typeface="+mn-cs"/>
            </a:endParaRPr>
          </a:p>
          <a:p>
            <a:pPr algn="just">
              <a:defRPr/>
            </a:pPr>
            <a:endParaRPr lang="en-US" sz="1050" dirty="0">
              <a:latin typeface="Arial" pitchFamily="34" charset="0"/>
              <a:cs typeface="+mn-cs"/>
            </a:endParaRPr>
          </a:p>
        </p:txBody>
      </p:sp>
      <p:sp>
        <p:nvSpPr>
          <p:cNvPr id="71686" name="9 Rectángulo"/>
          <p:cNvSpPr>
            <a:spLocks noChangeArrowheads="1"/>
          </p:cNvSpPr>
          <p:nvPr/>
        </p:nvSpPr>
        <p:spPr bwMode="auto">
          <a:xfrm>
            <a:off x="2286000" y="3929063"/>
            <a:ext cx="1928813" cy="1692275"/>
          </a:xfrm>
          <a:prstGeom prst="rect">
            <a:avLst/>
          </a:prstGeom>
          <a:noFill/>
          <a:ln w="9525">
            <a:noFill/>
            <a:miter lim="800000"/>
            <a:headEnd/>
            <a:tailEnd/>
          </a:ln>
        </p:spPr>
        <p:txBody>
          <a:bodyPr>
            <a:spAutoFit/>
          </a:bodyPr>
          <a:lstStyle/>
          <a:p>
            <a:pPr algn="just"/>
            <a:r>
              <a:rPr lang="es-ES" sz="1300"/>
              <a:t>A la misma fecha según la información del reporte emitido por el Sistema Comercial, los saldos vencidos por más de 180 días suman $ 75.684.106,79.</a:t>
            </a:r>
            <a:endParaRPr lang="en-US" sz="1300"/>
          </a:p>
        </p:txBody>
      </p:sp>
      <p:sp>
        <p:nvSpPr>
          <p:cNvPr id="71687" name="Rectangle 6"/>
          <p:cNvSpPr>
            <a:spLocks noChangeArrowheads="1"/>
          </p:cNvSpPr>
          <p:nvPr/>
        </p:nvSpPr>
        <p:spPr bwMode="auto">
          <a:xfrm>
            <a:off x="4572000" y="3786188"/>
            <a:ext cx="2214563" cy="1941512"/>
          </a:xfrm>
          <a:prstGeom prst="rect">
            <a:avLst/>
          </a:prstGeom>
          <a:noFill/>
          <a:ln w="9525">
            <a:noFill/>
            <a:miter lim="800000"/>
            <a:headEnd/>
            <a:tailEnd/>
          </a:ln>
        </p:spPr>
        <p:txBody>
          <a:bodyPr lIns="90000" tIns="46800" rIns="90000" bIns="46800" anchor="ctr">
            <a:spAutoFit/>
          </a:bodyPr>
          <a:lstStyle/>
          <a:p>
            <a:pPr algn="just" eaLnBrk="0" hangingPunct="0">
              <a:tabLst>
                <a:tab pos="457200" algn="l"/>
              </a:tabLst>
            </a:pPr>
            <a:r>
              <a:rPr lang="es-ES">
                <a:cs typeface="Times New Roman" pitchFamily="18" charset="0"/>
              </a:rPr>
              <a:t>Bajo esta relación, consideramos que la provisión para cuentas incobrables  fue  insuficiente referente a la antigüedad de saldo de las mismas debido al mal cálculo de la reserva para las cuentas incobrables desde años anteriores.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57224" y="2669441"/>
            <a:ext cx="6715172" cy="830997"/>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ES_tradnl" sz="48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mn-cs"/>
              </a:rPr>
              <a:t>RECOMENDACIONES</a:t>
            </a:r>
            <a:endParaRPr lang="en-US" sz="48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mn-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rot="5400000">
            <a:off x="5000617" y="3286136"/>
            <a:ext cx="6929510" cy="785819"/>
          </a:xfrm>
        </p:spPr>
        <p:txBody>
          <a:bodyPr>
            <a:noAutofit/>
          </a:bodyPr>
          <a:lstStyle/>
          <a:p>
            <a:pPr eaLnBrk="1" fontAlgn="auto" hangingPunct="1">
              <a:spcAft>
                <a:spcPts val="0"/>
              </a:spcAft>
              <a:defRPr/>
            </a:pPr>
            <a:r>
              <a:rPr lang="es-EC" sz="2700" dirty="0" smtClean="0">
                <a:solidFill>
                  <a:schemeClr val="bg1"/>
                </a:solidFill>
                <a:latin typeface="Times New Roman" pitchFamily="18" charset="0"/>
              </a:rPr>
              <a:t>CUENTAS </a:t>
            </a:r>
            <a:r>
              <a:rPr lang="es-EC" sz="2700" dirty="0">
                <a:solidFill>
                  <a:schemeClr val="bg1"/>
                </a:solidFill>
                <a:latin typeface="Times New Roman" pitchFamily="18" charset="0"/>
              </a:rPr>
              <a:t>POR COBRAR E INGRESOS.</a:t>
            </a:r>
            <a:br>
              <a:rPr lang="es-EC" sz="2700" dirty="0">
                <a:solidFill>
                  <a:schemeClr val="bg1"/>
                </a:solidFill>
                <a:latin typeface="Times New Roman" pitchFamily="18" charset="0"/>
              </a:rPr>
            </a:br>
            <a:endParaRPr lang="es-ES" sz="2700" dirty="0">
              <a:solidFill>
                <a:schemeClr val="bg1"/>
              </a:solidFill>
              <a:latin typeface="Times New Roman" pitchFamily="18" charset="0"/>
            </a:endParaRPr>
          </a:p>
        </p:txBody>
      </p:sp>
      <p:sp>
        <p:nvSpPr>
          <p:cNvPr id="73731" name="Rectangle 3"/>
          <p:cNvSpPr>
            <a:spLocks noGrp="1" noChangeArrowheads="1"/>
          </p:cNvSpPr>
          <p:nvPr>
            <p:ph idx="1"/>
          </p:nvPr>
        </p:nvSpPr>
        <p:spPr>
          <a:xfrm>
            <a:off x="214313" y="1928813"/>
            <a:ext cx="7615237" cy="3571875"/>
          </a:xfrm>
        </p:spPr>
        <p:txBody>
          <a:bodyPr/>
          <a:lstStyle/>
          <a:p>
            <a:pPr algn="just" eaLnBrk="1" hangingPunct="1">
              <a:lnSpc>
                <a:spcPct val="80000"/>
              </a:lnSpc>
            </a:pPr>
            <a:endParaRPr lang="es-EC" sz="1500" b="1" smtClean="0">
              <a:latin typeface="Times New Roman" pitchFamily="18" charset="0"/>
            </a:endParaRPr>
          </a:p>
          <a:p>
            <a:pPr algn="just" eaLnBrk="1" hangingPunct="1">
              <a:lnSpc>
                <a:spcPct val="80000"/>
              </a:lnSpc>
            </a:pPr>
            <a:endParaRPr lang="es-ES" sz="1500" b="1" smtClean="0">
              <a:latin typeface="Times New Roman" pitchFamily="18" charset="0"/>
            </a:endParaRPr>
          </a:p>
          <a:p>
            <a:pPr algn="just" eaLnBrk="1" hangingPunct="1">
              <a:lnSpc>
                <a:spcPct val="80000"/>
              </a:lnSpc>
            </a:pPr>
            <a:endParaRPr lang="es-ES" sz="1500" b="1" smtClean="0">
              <a:latin typeface="Times New Roman" pitchFamily="18" charset="0"/>
            </a:endParaRPr>
          </a:p>
          <a:p>
            <a:pPr algn="just" eaLnBrk="1" hangingPunct="1">
              <a:lnSpc>
                <a:spcPct val="80000"/>
              </a:lnSpc>
            </a:pPr>
            <a:endParaRPr lang="es-ES" sz="1500" b="1" smtClean="0">
              <a:latin typeface="Times New Roman" pitchFamily="18" charset="0"/>
            </a:endParaRPr>
          </a:p>
        </p:txBody>
      </p:sp>
      <p:graphicFrame>
        <p:nvGraphicFramePr>
          <p:cNvPr id="6" name="5 Diagrama"/>
          <p:cNvGraphicFramePr/>
          <p:nvPr/>
        </p:nvGraphicFramePr>
        <p:xfrm>
          <a:off x="1000100" y="1928802"/>
          <a:ext cx="6596066"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Cheurón"/>
          <p:cNvSpPr/>
          <p:nvPr/>
        </p:nvSpPr>
        <p:spPr>
          <a:xfrm rot="5400000">
            <a:off x="623467" y="766351"/>
            <a:ext cx="1571636" cy="1039018"/>
          </a:xfrm>
          <a:prstGeom prst="chevron">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l="50000" t="50000" r="50000" b="50000"/>
            </a:path>
            <a:tileRect/>
          </a:gradFill>
          <a:ln>
            <a:solidFill>
              <a:schemeClr val="accent5">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73736" name="7 Grupo"/>
          <p:cNvGrpSpPr>
            <a:grpSpLocks/>
          </p:cNvGrpSpPr>
          <p:nvPr/>
        </p:nvGrpSpPr>
        <p:grpSpPr bwMode="auto">
          <a:xfrm>
            <a:off x="1928813" y="500063"/>
            <a:ext cx="5643562" cy="1163637"/>
            <a:chOff x="886919" y="-714380"/>
            <a:chExt cx="5066203" cy="1107679"/>
          </a:xfrm>
        </p:grpSpPr>
        <p:sp>
          <p:nvSpPr>
            <p:cNvPr id="9" name="8 Redondear rectángulo de esquina del mismo lado"/>
            <p:cNvSpPr/>
            <p:nvPr/>
          </p:nvSpPr>
          <p:spPr>
            <a:xfrm rot="5400000">
              <a:off x="2870792" y="-2689031"/>
              <a:ext cx="1107679" cy="5056981"/>
            </a:xfrm>
            <a:prstGeom prst="round2Same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50000" t="50000" r="50000" b="50000"/>
              </a:path>
              <a:tileRect/>
            </a:gra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edondear rectángulo de esquina del mismo lado 6"/>
            <p:cNvSpPr/>
            <p:nvPr/>
          </p:nvSpPr>
          <p:spPr>
            <a:xfrm>
              <a:off x="886919" y="-510374"/>
              <a:ext cx="5009199" cy="8704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4008" tIns="5715" rIns="5715" bIns="5715" anchor="ctr"/>
            <a:lstStyle/>
            <a:p>
              <a:pPr algn="just">
                <a:lnSpc>
                  <a:spcPct val="80000"/>
                </a:lnSpc>
                <a:defRPr/>
              </a:pPr>
              <a:r>
                <a:rPr lang="es-ES" sz="1300" b="0">
                  <a:solidFill>
                    <a:srgbClr val="000000"/>
                  </a:solidFill>
                  <a:latin typeface="Times New Roman" pitchFamily="18" charset="0"/>
                </a:rPr>
                <a:t>Para la facturación de energía la Vicepresidencia de Tecnología, Procesos y Desarrollo de Sistemas, debe implementar de manera inmediata en el Sistema Financiero una opción para el Departamento de Contabilidad que le permita en forma automática, el registro y el cómputo mensual de la cantidad facturada en kilovatios, tanto en débito como en crédito, tal como sucede con los valores en dólares, lo cual facilitará la validación, el control y la conciliación mensual de ésta información. </a:t>
              </a:r>
            </a:p>
            <a:p>
              <a:pPr marL="57150" lvl="1" indent="-57150">
                <a:lnSpc>
                  <a:spcPct val="90000"/>
                </a:lnSpc>
                <a:spcAft>
                  <a:spcPct val="15000"/>
                </a:spcAft>
                <a:buFontTx/>
                <a:buChar char="•"/>
                <a:defRPr/>
              </a:pPr>
              <a:endParaRPr lang="en-US" sz="1300" b="0">
                <a:solidFill>
                  <a:srgbClr val="000000"/>
                </a:solidFill>
                <a:latin typeface="Times New Roman" pitchFamily="18" charset="0"/>
                <a:cs typeface="Times New Roman" pitchFamily="18" charset="0"/>
              </a:endParaRPr>
            </a:p>
          </p:txBody>
        </p:sp>
      </p:grpSp>
      <p:sp>
        <p:nvSpPr>
          <p:cNvPr id="73737" name="12 Rectángulo"/>
          <p:cNvSpPr>
            <a:spLocks noChangeArrowheads="1"/>
          </p:cNvSpPr>
          <p:nvPr/>
        </p:nvSpPr>
        <p:spPr bwMode="auto">
          <a:xfrm>
            <a:off x="1285875" y="1143000"/>
            <a:ext cx="412750" cy="584200"/>
          </a:xfrm>
          <a:prstGeom prst="rect">
            <a:avLst/>
          </a:prstGeom>
          <a:noFill/>
          <a:ln w="9525">
            <a:noFill/>
            <a:miter lim="800000"/>
            <a:headEnd/>
            <a:tailEnd/>
          </a:ln>
        </p:spPr>
        <p:txBody>
          <a:bodyPr wrap="none">
            <a:spAutoFit/>
          </a:bodyPr>
          <a:lstStyle/>
          <a:p>
            <a:r>
              <a:rPr lang="en-US" sz="3200"/>
              <a:t>1</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nvGraphicFramePr>
        <p:xfrm>
          <a:off x="571472" y="714356"/>
          <a:ext cx="7048528"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2"/>
          <p:cNvSpPr txBox="1">
            <a:spLocks noChangeArrowheads="1"/>
          </p:cNvSpPr>
          <p:nvPr/>
        </p:nvSpPr>
        <p:spPr>
          <a:xfrm rot="5400000">
            <a:off x="5000617" y="3286111"/>
            <a:ext cx="6929510" cy="785819"/>
          </a:xfrm>
          <a:prstGeom prst="rect">
            <a:avLst/>
          </a:prstGeom>
        </p:spPr>
        <p:txBody>
          <a:bodyPr lIns="45720" tIns="0" rIns="45720" bIns="0" anchor="b"/>
          <a:lstStyle/>
          <a:p>
            <a:pPr fontAlgn="auto">
              <a:spcAft>
                <a:spcPts val="0"/>
              </a:spcAft>
              <a:defRPr/>
            </a:pPr>
            <a:r>
              <a:rPr lang="es-EC" sz="2700" cap="all">
                <a:ln w="500">
                  <a:solidFill>
                    <a:schemeClr val="tx2">
                      <a:shade val="20000"/>
                      <a:satMod val="120000"/>
                    </a:schemeClr>
                  </a:solidFill>
                </a:ln>
                <a:solidFill>
                  <a:schemeClr val="bg1"/>
                </a:solidFill>
                <a:latin typeface="Times New Roman" pitchFamily="18" charset="0"/>
                <a:ea typeface="+mj-ea"/>
                <a:cs typeface="+mj-cs"/>
              </a:rPr>
              <a:t>CUENTAS POR COBRAR E INGRESOS.</a:t>
            </a:r>
            <a:br>
              <a:rPr lang="es-EC" sz="2700" cap="all">
                <a:ln w="500">
                  <a:solidFill>
                    <a:schemeClr val="tx2">
                      <a:shade val="20000"/>
                      <a:satMod val="120000"/>
                    </a:schemeClr>
                  </a:solidFill>
                </a:ln>
                <a:solidFill>
                  <a:schemeClr val="bg1"/>
                </a:solidFill>
                <a:latin typeface="Times New Roman" pitchFamily="18" charset="0"/>
                <a:ea typeface="+mj-ea"/>
                <a:cs typeface="+mj-cs"/>
              </a:rPr>
            </a:br>
            <a:endParaRPr lang="es-ES" sz="2700" cap="all" dirty="0">
              <a:ln w="500">
                <a:solidFill>
                  <a:schemeClr val="tx2">
                    <a:shade val="20000"/>
                    <a:satMod val="120000"/>
                  </a:schemeClr>
                </a:solidFill>
              </a:ln>
              <a:solidFill>
                <a:schemeClr val="bg1"/>
              </a:solidFill>
              <a:latin typeface="Times New Roman" pitchFamily="18" charset="0"/>
              <a:ea typeface="+mj-ea"/>
              <a:cs typeface="+mj-cs"/>
            </a:endParaRPr>
          </a:p>
        </p:txBody>
      </p:sp>
      <p:grpSp>
        <p:nvGrpSpPr>
          <p:cNvPr id="2" name="13 Grupo"/>
          <p:cNvGrpSpPr/>
          <p:nvPr/>
        </p:nvGrpSpPr>
        <p:grpSpPr>
          <a:xfrm>
            <a:off x="571472" y="5000636"/>
            <a:ext cx="1156402" cy="1652003"/>
            <a:chOff x="1" y="1460013"/>
            <a:chExt cx="1156402" cy="1652003"/>
          </a:xfrm>
          <a:solidFill>
            <a:schemeClr val="accent1">
              <a:lumMod val="40000"/>
              <a:lumOff val="60000"/>
            </a:schemeClr>
          </a:solidFill>
        </p:grpSpPr>
        <p:sp>
          <p:nvSpPr>
            <p:cNvPr id="18" name="17 Cheurón"/>
            <p:cNvSpPr/>
            <p:nvPr/>
          </p:nvSpPr>
          <p:spPr>
            <a:xfrm rot="5400000">
              <a:off x="-247800" y="1707814"/>
              <a:ext cx="1652003" cy="1156402"/>
            </a:xfrm>
            <a:prstGeom prst="chevron">
              <a:avLst/>
            </a:prstGeom>
          </p:spPr>
          <p:style>
            <a:lnRef idx="1">
              <a:schemeClr val="accent5"/>
            </a:lnRef>
            <a:fillRef idx="2">
              <a:schemeClr val="accent5"/>
            </a:fillRef>
            <a:effectRef idx="1">
              <a:schemeClr val="accent5"/>
            </a:effectRef>
            <a:fontRef idx="minor">
              <a:schemeClr val="dk1"/>
            </a:fontRef>
          </p:style>
        </p:sp>
        <p:sp>
          <p:nvSpPr>
            <p:cNvPr id="19" name="Cheurón 4"/>
            <p:cNvSpPr/>
            <p:nvPr/>
          </p:nvSpPr>
          <p:spPr>
            <a:xfrm>
              <a:off x="1" y="2038214"/>
              <a:ext cx="1156402" cy="495601"/>
            </a:xfrm>
            <a:prstGeom prst="rect">
              <a:avLst/>
            </a:prstGeom>
            <a:grpFill/>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1511300">
                <a:lnSpc>
                  <a:spcPct val="90000"/>
                </a:lnSpc>
                <a:spcAft>
                  <a:spcPct val="35000"/>
                </a:spcAft>
                <a:defRPr/>
              </a:pPr>
              <a:r>
                <a:rPr lang="en-US" sz="3400" dirty="0">
                  <a:solidFill>
                    <a:schemeClr val="tx1"/>
                  </a:solidFill>
                </a:rPr>
                <a:t>6</a:t>
              </a:r>
            </a:p>
          </p:txBody>
        </p:sp>
      </p:grpSp>
      <p:grpSp>
        <p:nvGrpSpPr>
          <p:cNvPr id="74757" name="14 Grupo"/>
          <p:cNvGrpSpPr>
            <a:grpSpLocks/>
          </p:cNvGrpSpPr>
          <p:nvPr/>
        </p:nvGrpSpPr>
        <p:grpSpPr bwMode="auto">
          <a:xfrm>
            <a:off x="1727200" y="5000625"/>
            <a:ext cx="5892800" cy="1073150"/>
            <a:chOff x="1156402" y="1460015"/>
            <a:chExt cx="5892125" cy="1073802"/>
          </a:xfrm>
        </p:grpSpPr>
        <p:sp>
          <p:nvSpPr>
            <p:cNvPr id="16" name="15 Redondear rectángulo de esquina del mismo lado"/>
            <p:cNvSpPr/>
            <p:nvPr/>
          </p:nvSpPr>
          <p:spPr>
            <a:xfrm rot="5400000">
              <a:off x="3565563" y="-949146"/>
              <a:ext cx="1073802" cy="5892125"/>
            </a:xfrm>
            <a:prstGeom prst="round2SameRect">
              <a:avLst/>
            </a:prstGeom>
          </p:spPr>
          <p:style>
            <a:lnRef idx="1">
              <a:schemeClr val="accent1"/>
            </a:lnRef>
            <a:fillRef idx="2">
              <a:schemeClr val="accent1"/>
            </a:fillRef>
            <a:effectRef idx="1">
              <a:schemeClr val="accent1"/>
            </a:effectRef>
            <a:fontRef idx="minor">
              <a:schemeClr val="dk1"/>
            </a:fontRef>
          </p:style>
        </p:sp>
        <p:sp>
          <p:nvSpPr>
            <p:cNvPr id="17" name="Redondear rectángulo de esquina del mismo lado 6"/>
            <p:cNvSpPr/>
            <p:nvPr/>
          </p:nvSpPr>
          <p:spPr>
            <a:xfrm>
              <a:off x="1156402" y="1512435"/>
              <a:ext cx="5839744" cy="968963"/>
            </a:xfrm>
            <a:prstGeom prst="rect">
              <a:avLst/>
            </a:prstGeom>
          </p:spPr>
          <p:style>
            <a:lnRef idx="1">
              <a:schemeClr val="accent1"/>
            </a:lnRef>
            <a:fillRef idx="2">
              <a:schemeClr val="accent1"/>
            </a:fillRef>
            <a:effectRef idx="1">
              <a:schemeClr val="accent1"/>
            </a:effectRef>
            <a:fontRef idx="minor">
              <a:schemeClr val="dk1"/>
            </a:fontRef>
          </p:style>
          <p:txBody>
            <a:bodyPr lIns="56896" tIns="5080" rIns="5080" bIns="5080" spcCol="1270" anchor="ctr"/>
            <a:lstStyle/>
            <a:p>
              <a:pPr algn="just">
                <a:defRPr/>
              </a:pPr>
              <a:r>
                <a:rPr lang="es-ES" sz="1400" b="0" dirty="0">
                  <a:latin typeface="Times New Roman" pitchFamily="18" charset="0"/>
                </a:rPr>
                <a:t>Esta información debe ser preparada en forma mensual por parte de Control Técnico e Ingeniería, cuyos representantes deben legalizar las mismas, conjuntamente con los Vicepresidentes de cada área, en este caso los Vicepresidentes de Operaciones y de Ingeniería.</a:t>
              </a:r>
              <a:endParaRPr lang="en-US" sz="1400" b="0" dirty="0"/>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WordArt 4"/>
          <p:cNvSpPr>
            <a:spLocks noChangeArrowheads="1" noChangeShapeType="1" noTextEdit="1"/>
          </p:cNvSpPr>
          <p:nvPr/>
        </p:nvSpPr>
        <p:spPr bwMode="gray">
          <a:xfrm rot="5400000">
            <a:off x="-1139782" y="2939982"/>
            <a:ext cx="5486420" cy="1206656"/>
          </a:xfrm>
          <a:prstGeom prst="rect">
            <a:avLst/>
          </a:prstGeom>
        </p:spPr>
        <p:txBody>
          <a:bodyPr wrap="none" fromWordArt="1">
            <a:prstTxWarp prst="textDeflate">
              <a:avLst>
                <a:gd name="adj" fmla="val 0"/>
              </a:avLst>
            </a:prstTxWarp>
          </a:bodyPr>
          <a:lstStyle/>
          <a:p>
            <a:pPr algn="ctr">
              <a:defRPr/>
            </a:pPr>
            <a:r>
              <a:rPr lang="en-US" sz="3600"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cs typeface="Arial"/>
              </a:rPr>
              <a:t>Thank You !</a:t>
            </a:r>
          </a:p>
        </p:txBody>
      </p:sp>
      <p:sp>
        <p:nvSpPr>
          <p:cNvPr id="75779" name="3 Rectángulo"/>
          <p:cNvSpPr>
            <a:spLocks noChangeArrowheads="1"/>
          </p:cNvSpPr>
          <p:nvPr/>
        </p:nvSpPr>
        <p:spPr bwMode="auto">
          <a:xfrm>
            <a:off x="3000375" y="3290888"/>
            <a:ext cx="5822950" cy="2584450"/>
          </a:xfrm>
          <a:prstGeom prst="rect">
            <a:avLst/>
          </a:prstGeom>
          <a:noFill/>
          <a:ln w="9525">
            <a:noFill/>
            <a:miter lim="800000"/>
            <a:headEnd/>
            <a:tailEnd/>
          </a:ln>
        </p:spPr>
        <p:txBody>
          <a:bodyPr wrap="none">
            <a:spAutoFit/>
          </a:bodyPr>
          <a:lstStyle/>
          <a:p>
            <a:pPr algn="ctr"/>
            <a:endParaRPr lang="es-EC" sz="1800">
              <a:solidFill>
                <a:schemeClr val="bg1"/>
              </a:solidFill>
              <a:latin typeface="Times New Roman" pitchFamily="18" charset="0"/>
            </a:endParaRPr>
          </a:p>
          <a:p>
            <a:pPr algn="ctr"/>
            <a:endParaRPr lang="es-EC" sz="1800">
              <a:solidFill>
                <a:schemeClr val="bg1"/>
              </a:solidFill>
              <a:latin typeface="Times New Roman" pitchFamily="18" charset="0"/>
            </a:endParaRPr>
          </a:p>
          <a:p>
            <a:pPr algn="ctr"/>
            <a:r>
              <a:rPr lang="es-EC" sz="1800">
                <a:solidFill>
                  <a:schemeClr val="bg1"/>
                </a:solidFill>
                <a:latin typeface="Times New Roman" pitchFamily="18" charset="0"/>
              </a:rPr>
              <a:t>ESCUELA SUPERIOR POLITECNICA DEL LITORAL</a:t>
            </a:r>
          </a:p>
          <a:p>
            <a:pPr algn="ctr"/>
            <a:r>
              <a:rPr lang="es-EC" sz="1800">
                <a:solidFill>
                  <a:schemeClr val="bg1"/>
                </a:solidFill>
                <a:latin typeface="Times New Roman" pitchFamily="18" charset="0"/>
              </a:rPr>
              <a:t>ICM – ESPOL</a:t>
            </a:r>
          </a:p>
          <a:p>
            <a:pPr algn="ctr"/>
            <a:endParaRPr lang="es-EC" sz="1800">
              <a:solidFill>
                <a:schemeClr val="bg1"/>
              </a:solidFill>
              <a:latin typeface="Times New Roman" pitchFamily="18" charset="0"/>
            </a:endParaRPr>
          </a:p>
          <a:p>
            <a:pPr algn="ctr"/>
            <a:r>
              <a:rPr lang="es-EC" sz="1800">
                <a:solidFill>
                  <a:schemeClr val="bg1"/>
                </a:solidFill>
                <a:latin typeface="Times New Roman" pitchFamily="18" charset="0"/>
              </a:rPr>
              <a:t>REALIZADO POR:</a:t>
            </a:r>
          </a:p>
          <a:p>
            <a:pPr algn="ctr"/>
            <a:endParaRPr lang="es-EC" sz="1800">
              <a:solidFill>
                <a:schemeClr val="bg1"/>
              </a:solidFill>
              <a:latin typeface="Times New Roman" pitchFamily="18" charset="0"/>
            </a:endParaRPr>
          </a:p>
          <a:p>
            <a:pPr algn="ctr"/>
            <a:r>
              <a:rPr lang="es-EC" sz="1800">
                <a:solidFill>
                  <a:schemeClr val="bg1"/>
                </a:solidFill>
                <a:latin typeface="Times New Roman" pitchFamily="18" charset="0"/>
              </a:rPr>
              <a:t>ANGELICA MARIA GUIJARRO RIERA</a:t>
            </a:r>
          </a:p>
          <a:p>
            <a:pPr algn="ctr"/>
            <a:r>
              <a:rPr lang="es-EC" sz="1800">
                <a:solidFill>
                  <a:schemeClr val="bg1"/>
                </a:solidFill>
                <a:latin typeface="Times New Roman" pitchFamily="18" charset="0"/>
              </a:rPr>
              <a:t>AMALIA ALEXANDRA GUIJARRO RIERA</a:t>
            </a:r>
            <a:endParaRPr lang="en-US" sz="1800">
              <a:solidFill>
                <a:schemeClr val="bg1"/>
              </a:solidFill>
            </a:endParaRPr>
          </a:p>
        </p:txBody>
      </p:sp>
      <p:pic>
        <p:nvPicPr>
          <p:cNvPr id="8" name="Picture 7" descr="http://tbn2.google.com/images?q=tbn:zgEiXSFTkylfJM:http://www.aja.espol.edu.ec/Auspiciantes/fotos/1235610760logoEspol.JPG">
            <a:hlinkClick r:id="rId2"/>
          </p:cNvPr>
          <p:cNvPicPr>
            <a:picLocks noChangeAspect="1" noChangeArrowheads="1"/>
          </p:cNvPicPr>
          <p:nvPr/>
        </p:nvPicPr>
        <p:blipFill>
          <a:blip r:embed="rId3" cstate="print"/>
          <a:srcRect/>
          <a:stretch>
            <a:fillRect/>
          </a:stretch>
        </p:blipFill>
        <p:spPr bwMode="auto">
          <a:xfrm>
            <a:off x="4286248" y="642918"/>
            <a:ext cx="2928958" cy="278608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8068"/>
                                        </p:tgtEl>
                                        <p:attrNameLst>
                                          <p:attrName>style.visibility</p:attrName>
                                        </p:attrNameLst>
                                      </p:cBhvr>
                                      <p:to>
                                        <p:strVal val="visible"/>
                                      </p:to>
                                    </p:set>
                                    <p:anim calcmode="lin" valueType="num">
                                      <p:cBhvr>
                                        <p:cTn id="7" dur="500" fill="hold"/>
                                        <p:tgtEl>
                                          <p:spTgt spid="88068"/>
                                        </p:tgtEl>
                                        <p:attrNameLst>
                                          <p:attrName>ppt_w</p:attrName>
                                        </p:attrNameLst>
                                      </p:cBhvr>
                                      <p:tavLst>
                                        <p:tav tm="0">
                                          <p:val>
                                            <p:fltVal val="0"/>
                                          </p:val>
                                        </p:tav>
                                        <p:tav tm="100000">
                                          <p:val>
                                            <p:strVal val="#ppt_w"/>
                                          </p:val>
                                        </p:tav>
                                      </p:tavLst>
                                    </p:anim>
                                    <p:anim calcmode="lin" valueType="num">
                                      <p:cBhvr>
                                        <p:cTn id="8" dur="500" fill="hold"/>
                                        <p:tgtEl>
                                          <p:spTgt spid="88068"/>
                                        </p:tgtEl>
                                        <p:attrNameLst>
                                          <p:attrName>ppt_h</p:attrName>
                                        </p:attrNameLst>
                                      </p:cBhvr>
                                      <p:tavLst>
                                        <p:tav tm="0">
                                          <p:val>
                                            <p:fltVal val="0"/>
                                          </p:val>
                                        </p:tav>
                                        <p:tav tm="100000">
                                          <p:val>
                                            <p:strVal val="#ppt_h"/>
                                          </p:val>
                                        </p:tav>
                                      </p:tavLst>
                                    </p:anim>
                                    <p:animEffect transition="in" filter="fade">
                                      <p:cBhvr>
                                        <p:cTn id="9" dur="5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85720" y="152400"/>
            <a:ext cx="7634310" cy="639763"/>
          </a:xfrm>
        </p:spPr>
        <p:txBody>
          <a:bodyPr>
            <a:noAutofit/>
          </a:bodyPr>
          <a:lstStyle/>
          <a:p>
            <a:pPr marL="609600" indent="-609600" algn="ctr" eaLnBrk="1" fontAlgn="auto" hangingPunct="1">
              <a:spcAft>
                <a:spcPts val="0"/>
              </a:spcAft>
              <a:defRPr/>
            </a:pPr>
            <a:r>
              <a:rPr lang="es-ES_tradnl" sz="2000" dirty="0">
                <a:solidFill>
                  <a:schemeClr val="accent2">
                    <a:lumMod val="75000"/>
                  </a:schemeClr>
                </a:solidFill>
                <a:latin typeface="Times New Roman" pitchFamily="18" charset="0"/>
                <a:cs typeface="Times New Roman" pitchFamily="18" charset="0"/>
              </a:rPr>
              <a:t>PRINCIPIOS DE CONTABILIDAD GENERALMENTE </a:t>
            </a:r>
            <a:r>
              <a:rPr lang="es-ES_tradnl" sz="2000" dirty="0" smtClean="0">
                <a:solidFill>
                  <a:schemeClr val="accent2">
                    <a:lumMod val="75000"/>
                  </a:schemeClr>
                </a:solidFill>
                <a:latin typeface="Times New Roman" pitchFamily="18" charset="0"/>
                <a:cs typeface="Times New Roman" pitchFamily="18" charset="0"/>
              </a:rPr>
              <a:t>ACEPTADOS</a:t>
            </a:r>
            <a:endParaRPr lang="en-US" sz="2000" dirty="0">
              <a:solidFill>
                <a:schemeClr val="accent2">
                  <a:lumMod val="75000"/>
                </a:schemeClr>
              </a:solidFill>
              <a:latin typeface="Times New Roman" pitchFamily="18" charset="0"/>
              <a:cs typeface="Times New Roman" pitchFamily="18" charset="0"/>
            </a:endParaRPr>
          </a:p>
        </p:txBody>
      </p:sp>
      <p:sp>
        <p:nvSpPr>
          <p:cNvPr id="13315"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es-ES" sz="1800" b="0"/>
          </a:p>
        </p:txBody>
      </p:sp>
      <p:sp>
        <p:nvSpPr>
          <p:cNvPr id="69678" name="AutoShape 46"/>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a:defRPr/>
            </a:pPr>
            <a:endParaRPr lang="en-US">
              <a:latin typeface="Arial" pitchFamily="34" charset="0"/>
              <a:cs typeface="+mn-cs"/>
            </a:endParaRPr>
          </a:p>
        </p:txBody>
      </p:sp>
      <p:sp>
        <p:nvSpPr>
          <p:cNvPr id="69679" name="AutoShape 47"/>
          <p:cNvSpPr>
            <a:spLocks noChangeArrowheads="1"/>
          </p:cNvSpPr>
          <p:nvPr/>
        </p:nvSpPr>
        <p:spPr bwMode="ltGray">
          <a:xfrm rot="5400000" flipH="1">
            <a:off x="-2016918"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36000"/>
                </a:schemeClr>
              </a:gs>
              <a:gs pos="100000">
                <a:schemeClr val="hlink">
                  <a:gamma/>
                  <a:tint val="33725"/>
                  <a:invGamma/>
                </a:schemeClr>
              </a:gs>
            </a:gsLst>
            <a:lin ang="5400000" scaled="1"/>
          </a:gradFill>
          <a:ln w="0" algn="ctr">
            <a:noFill/>
            <a:miter lim="800000"/>
            <a:headEnd/>
            <a:tailEnd/>
          </a:ln>
          <a:effectLst/>
        </p:spPr>
        <p:txBody>
          <a:bodyPr wrap="none" anchor="ctr"/>
          <a:lstStyle/>
          <a:p>
            <a:pPr>
              <a:defRPr/>
            </a:pPr>
            <a:endParaRPr lang="en-US">
              <a:latin typeface="Arial" pitchFamily="34" charset="0"/>
              <a:cs typeface="+mn-cs"/>
            </a:endParaRPr>
          </a:p>
        </p:txBody>
      </p:sp>
      <p:sp>
        <p:nvSpPr>
          <p:cNvPr id="13318" name="AutoShape 48"/>
          <p:cNvSpPr>
            <a:spLocks noChangeArrowheads="1"/>
          </p:cNvSpPr>
          <p:nvPr/>
        </p:nvSpPr>
        <p:spPr bwMode="gray">
          <a:xfrm>
            <a:off x="1822450" y="5099050"/>
            <a:ext cx="4419600" cy="508000"/>
          </a:xfrm>
          <a:prstGeom prst="roundRect">
            <a:avLst>
              <a:gd name="adj" fmla="val 50000"/>
            </a:avLst>
          </a:prstGeom>
          <a:noFill/>
          <a:ln w="28575" algn="ctr">
            <a:solidFill>
              <a:schemeClr val="bg2"/>
            </a:solidFill>
            <a:round/>
            <a:headEnd/>
            <a:tailEnd/>
          </a:ln>
        </p:spPr>
        <p:txBody>
          <a:bodyPr wrap="none" anchor="ctr"/>
          <a:lstStyle/>
          <a:p>
            <a:pPr marL="342900" indent="-342900" eaLnBrk="0" hangingPunct="0"/>
            <a:r>
              <a:rPr lang="es-EC" sz="1800" b="0"/>
              <a:t> </a:t>
            </a:r>
            <a:r>
              <a:rPr lang="es-EC" sz="1800"/>
              <a:t>Empresa en Marcha.</a:t>
            </a:r>
            <a:endParaRPr lang="en-US" sz="1800"/>
          </a:p>
        </p:txBody>
      </p:sp>
      <p:sp>
        <p:nvSpPr>
          <p:cNvPr id="13319" name="AutoShape 49"/>
          <p:cNvSpPr>
            <a:spLocks noChangeArrowheads="1"/>
          </p:cNvSpPr>
          <p:nvPr/>
        </p:nvSpPr>
        <p:spPr bwMode="gray">
          <a:xfrm>
            <a:off x="2317750" y="4271963"/>
            <a:ext cx="4419600" cy="508000"/>
          </a:xfrm>
          <a:prstGeom prst="roundRect">
            <a:avLst>
              <a:gd name="adj" fmla="val 50000"/>
            </a:avLst>
          </a:prstGeom>
          <a:noFill/>
          <a:ln w="28575" algn="ctr">
            <a:solidFill>
              <a:schemeClr val="bg2"/>
            </a:solidFill>
            <a:round/>
            <a:headEnd/>
            <a:tailEnd/>
          </a:ln>
        </p:spPr>
        <p:txBody>
          <a:bodyPr wrap="none" anchor="ctr"/>
          <a:lstStyle/>
          <a:p>
            <a:pPr eaLnBrk="0" hangingPunct="0"/>
            <a:r>
              <a:rPr lang="es-ES" sz="1800"/>
              <a:t>Moneda de Cuenta.</a:t>
            </a:r>
            <a:r>
              <a:rPr lang="es-ES" sz="1800" b="0"/>
              <a:t> </a:t>
            </a:r>
            <a:endParaRPr lang="en-US" sz="1800" b="0"/>
          </a:p>
        </p:txBody>
      </p:sp>
      <p:sp>
        <p:nvSpPr>
          <p:cNvPr id="13320" name="AutoShape 50"/>
          <p:cNvSpPr>
            <a:spLocks noChangeArrowheads="1"/>
          </p:cNvSpPr>
          <p:nvPr/>
        </p:nvSpPr>
        <p:spPr bwMode="gray">
          <a:xfrm>
            <a:off x="2438400" y="3459163"/>
            <a:ext cx="4419600" cy="508000"/>
          </a:xfrm>
          <a:prstGeom prst="roundRect">
            <a:avLst>
              <a:gd name="adj" fmla="val 50000"/>
            </a:avLst>
          </a:prstGeom>
          <a:noFill/>
          <a:ln w="28575" algn="ctr">
            <a:solidFill>
              <a:schemeClr val="bg2"/>
            </a:solidFill>
            <a:round/>
            <a:headEnd/>
            <a:tailEnd/>
          </a:ln>
        </p:spPr>
        <p:txBody>
          <a:bodyPr wrap="none" anchor="ctr"/>
          <a:lstStyle/>
          <a:p>
            <a:pPr eaLnBrk="0" hangingPunct="0"/>
            <a:r>
              <a:rPr lang="es-ES" sz="1800" b="0"/>
              <a:t> </a:t>
            </a:r>
            <a:r>
              <a:rPr lang="es-ES" sz="1800"/>
              <a:t>Bienes Económicos</a:t>
            </a:r>
            <a:r>
              <a:rPr lang="es-ES" sz="1800" b="0"/>
              <a:t> </a:t>
            </a:r>
            <a:endParaRPr lang="en-US" sz="1800" b="0"/>
          </a:p>
        </p:txBody>
      </p:sp>
      <p:sp>
        <p:nvSpPr>
          <p:cNvPr id="13321" name="AutoShape 51"/>
          <p:cNvSpPr>
            <a:spLocks noChangeArrowheads="1"/>
          </p:cNvSpPr>
          <p:nvPr/>
        </p:nvSpPr>
        <p:spPr bwMode="gray">
          <a:xfrm>
            <a:off x="2286000" y="2590800"/>
            <a:ext cx="4419600" cy="508000"/>
          </a:xfrm>
          <a:prstGeom prst="roundRect">
            <a:avLst>
              <a:gd name="adj" fmla="val 50000"/>
            </a:avLst>
          </a:prstGeom>
          <a:noFill/>
          <a:ln w="28575" algn="ctr">
            <a:solidFill>
              <a:schemeClr val="bg2"/>
            </a:solidFill>
            <a:round/>
            <a:headEnd/>
            <a:tailEnd/>
          </a:ln>
        </p:spPr>
        <p:txBody>
          <a:bodyPr wrap="none" anchor="ctr"/>
          <a:lstStyle/>
          <a:p>
            <a:pPr marL="342900" indent="-342900" eaLnBrk="0" hangingPunct="0"/>
            <a:r>
              <a:rPr lang="es-EC" sz="1800" b="0"/>
              <a:t> </a:t>
            </a:r>
            <a:r>
              <a:rPr lang="es-EC" sz="1800"/>
              <a:t>Ente.</a:t>
            </a:r>
            <a:endParaRPr lang="en-US" sz="1800"/>
          </a:p>
        </p:txBody>
      </p:sp>
      <p:sp>
        <p:nvSpPr>
          <p:cNvPr id="13322" name="AutoShape 52"/>
          <p:cNvSpPr>
            <a:spLocks noChangeArrowheads="1"/>
          </p:cNvSpPr>
          <p:nvPr/>
        </p:nvSpPr>
        <p:spPr bwMode="gray">
          <a:xfrm>
            <a:off x="1765300" y="1820863"/>
            <a:ext cx="4419600" cy="508000"/>
          </a:xfrm>
          <a:prstGeom prst="roundRect">
            <a:avLst>
              <a:gd name="adj" fmla="val 50000"/>
            </a:avLst>
          </a:prstGeom>
          <a:noFill/>
          <a:ln w="28575" algn="ctr">
            <a:solidFill>
              <a:schemeClr val="bg2"/>
            </a:solidFill>
            <a:round/>
            <a:headEnd/>
            <a:tailEnd/>
          </a:ln>
        </p:spPr>
        <p:txBody>
          <a:bodyPr wrap="none" anchor="ctr"/>
          <a:lstStyle/>
          <a:p>
            <a:pPr marL="342900" indent="-342900" eaLnBrk="0" hangingPunct="0"/>
            <a:r>
              <a:rPr lang="es-EC" sz="1800"/>
              <a:t>Equidad.</a:t>
            </a:r>
            <a:endParaRPr lang="en-US" sz="1800"/>
          </a:p>
        </p:txBody>
      </p:sp>
      <p:grpSp>
        <p:nvGrpSpPr>
          <p:cNvPr id="13323" name="Group 53"/>
          <p:cNvGrpSpPr>
            <a:grpSpLocks/>
          </p:cNvGrpSpPr>
          <p:nvPr/>
        </p:nvGrpSpPr>
        <p:grpSpPr bwMode="auto">
          <a:xfrm>
            <a:off x="1447800" y="1909763"/>
            <a:ext cx="381000" cy="381000"/>
            <a:chOff x="2078" y="1680"/>
            <a:chExt cx="1615" cy="1615"/>
          </a:xfrm>
        </p:grpSpPr>
        <p:sp>
          <p:nvSpPr>
            <p:cNvPr id="13352"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13353"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69688" name="Oval 5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13355"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69690" name="Oval 5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13357"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nvGrpSpPr>
          <p:cNvPr id="13324" name="Group 60"/>
          <p:cNvGrpSpPr>
            <a:grpSpLocks/>
          </p:cNvGrpSpPr>
          <p:nvPr/>
        </p:nvGrpSpPr>
        <p:grpSpPr bwMode="auto">
          <a:xfrm>
            <a:off x="1981200" y="2697163"/>
            <a:ext cx="381000" cy="381000"/>
            <a:chOff x="2078" y="1680"/>
            <a:chExt cx="1615" cy="1615"/>
          </a:xfrm>
        </p:grpSpPr>
        <p:sp>
          <p:nvSpPr>
            <p:cNvPr id="13346"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13347"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69695"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13349"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p:spPr>
          <p:txBody>
            <a:bodyPr wrap="none" anchor="ctr">
              <a:spAutoFit/>
            </a:bodyPr>
            <a:lstStyle/>
            <a:p>
              <a:endParaRPr lang="en-US"/>
            </a:p>
          </p:txBody>
        </p:sp>
        <p:sp>
          <p:nvSpPr>
            <p:cNvPr id="69697"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13351"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p:spPr>
          <p:txBody>
            <a:bodyPr anchor="ctr">
              <a:spAutoFit/>
            </a:bodyPr>
            <a:lstStyle/>
            <a:p>
              <a:endParaRPr lang="en-US"/>
            </a:p>
          </p:txBody>
        </p:sp>
      </p:grpSp>
      <p:grpSp>
        <p:nvGrpSpPr>
          <p:cNvPr id="13325" name="Group 67"/>
          <p:cNvGrpSpPr>
            <a:grpSpLocks/>
          </p:cNvGrpSpPr>
          <p:nvPr/>
        </p:nvGrpSpPr>
        <p:grpSpPr bwMode="auto">
          <a:xfrm>
            <a:off x="2133600" y="3535363"/>
            <a:ext cx="381000" cy="381000"/>
            <a:chOff x="2078" y="1680"/>
            <a:chExt cx="1615" cy="1615"/>
          </a:xfrm>
        </p:grpSpPr>
        <p:sp>
          <p:nvSpPr>
            <p:cNvPr id="13340"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13341"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69702"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13343"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endParaRPr lang="en-US"/>
            </a:p>
          </p:txBody>
        </p:sp>
        <p:sp>
          <p:nvSpPr>
            <p:cNvPr id="69704"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13345"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endParaRPr lang="en-US"/>
            </a:p>
          </p:txBody>
        </p:sp>
      </p:grpSp>
      <p:grpSp>
        <p:nvGrpSpPr>
          <p:cNvPr id="13326" name="Group 74"/>
          <p:cNvGrpSpPr>
            <a:grpSpLocks/>
          </p:cNvGrpSpPr>
          <p:nvPr/>
        </p:nvGrpSpPr>
        <p:grpSpPr bwMode="auto">
          <a:xfrm>
            <a:off x="1981200" y="4373563"/>
            <a:ext cx="381000" cy="381000"/>
            <a:chOff x="2078" y="1680"/>
            <a:chExt cx="1615" cy="1615"/>
          </a:xfrm>
        </p:grpSpPr>
        <p:sp>
          <p:nvSpPr>
            <p:cNvPr id="13334"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13335"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69709"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13337"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endParaRPr lang="en-US"/>
            </a:p>
          </p:txBody>
        </p:sp>
        <p:sp>
          <p:nvSpPr>
            <p:cNvPr id="69711"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13339"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p:spPr>
          <p:txBody>
            <a:bodyPr anchor="ctr">
              <a:spAutoFit/>
            </a:bodyPr>
            <a:lstStyle/>
            <a:p>
              <a:endParaRPr lang="en-US"/>
            </a:p>
          </p:txBody>
        </p:sp>
      </p:grpSp>
      <p:grpSp>
        <p:nvGrpSpPr>
          <p:cNvPr id="13327" name="Group 81"/>
          <p:cNvGrpSpPr>
            <a:grpSpLocks/>
          </p:cNvGrpSpPr>
          <p:nvPr/>
        </p:nvGrpSpPr>
        <p:grpSpPr bwMode="auto">
          <a:xfrm>
            <a:off x="1524000" y="5148263"/>
            <a:ext cx="355600" cy="381000"/>
            <a:chOff x="2078" y="1680"/>
            <a:chExt cx="1615" cy="1615"/>
          </a:xfrm>
        </p:grpSpPr>
        <p:sp>
          <p:nvSpPr>
            <p:cNvPr id="13328"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13329"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69716"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13331"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endParaRPr lang="en-US"/>
            </a:p>
          </p:txBody>
        </p:sp>
        <p:sp>
          <p:nvSpPr>
            <p:cNvPr id="69718"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13333"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p:spPr>
          <p:txBody>
            <a:bodyPr anchor="ctr">
              <a:spAutoFit/>
            </a:bodyPr>
            <a:lstStyle/>
            <a:p>
              <a:endParaRPr 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es-ES" sz="1800" b="0"/>
          </a:p>
        </p:txBody>
      </p:sp>
      <p:sp>
        <p:nvSpPr>
          <p:cNvPr id="100356" name="AutoShape 4"/>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a:defRPr/>
            </a:pPr>
            <a:endParaRPr lang="en-US">
              <a:latin typeface="Arial" pitchFamily="34" charset="0"/>
              <a:cs typeface="+mn-cs"/>
            </a:endParaRPr>
          </a:p>
        </p:txBody>
      </p:sp>
      <p:sp>
        <p:nvSpPr>
          <p:cNvPr id="100357" name="AutoShape 5"/>
          <p:cNvSpPr>
            <a:spLocks noChangeArrowheads="1"/>
          </p:cNvSpPr>
          <p:nvPr/>
        </p:nvSpPr>
        <p:spPr bwMode="ltGray">
          <a:xfrm rot="5400000" flipH="1">
            <a:off x="-2016918"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36000"/>
                </a:schemeClr>
              </a:gs>
              <a:gs pos="100000">
                <a:schemeClr val="hlink">
                  <a:gamma/>
                  <a:tint val="33725"/>
                  <a:invGamma/>
                </a:schemeClr>
              </a:gs>
            </a:gsLst>
            <a:lin ang="5400000" scaled="1"/>
          </a:gradFill>
          <a:ln w="0" algn="ctr">
            <a:noFill/>
            <a:miter lim="800000"/>
            <a:headEnd/>
            <a:tailEnd/>
          </a:ln>
          <a:effectLst/>
        </p:spPr>
        <p:txBody>
          <a:bodyPr wrap="none" anchor="ctr"/>
          <a:lstStyle/>
          <a:p>
            <a:pPr>
              <a:defRPr/>
            </a:pPr>
            <a:endParaRPr lang="en-US">
              <a:latin typeface="Arial" pitchFamily="34" charset="0"/>
              <a:cs typeface="+mn-cs"/>
            </a:endParaRPr>
          </a:p>
        </p:txBody>
      </p:sp>
      <p:sp>
        <p:nvSpPr>
          <p:cNvPr id="14341" name="AutoShape 6"/>
          <p:cNvSpPr>
            <a:spLocks noChangeArrowheads="1"/>
          </p:cNvSpPr>
          <p:nvPr/>
        </p:nvSpPr>
        <p:spPr bwMode="gray">
          <a:xfrm>
            <a:off x="1822450" y="5099050"/>
            <a:ext cx="4419600" cy="508000"/>
          </a:xfrm>
          <a:prstGeom prst="roundRect">
            <a:avLst>
              <a:gd name="adj" fmla="val 50000"/>
            </a:avLst>
          </a:prstGeom>
          <a:noFill/>
          <a:ln w="28575" algn="ctr">
            <a:solidFill>
              <a:schemeClr val="bg2"/>
            </a:solidFill>
            <a:round/>
            <a:headEnd/>
            <a:tailEnd/>
          </a:ln>
        </p:spPr>
        <p:txBody>
          <a:bodyPr wrap="none" anchor="ctr"/>
          <a:lstStyle/>
          <a:p>
            <a:pPr marL="342900" indent="-342900" eaLnBrk="0" hangingPunct="0"/>
            <a:r>
              <a:rPr lang="es-EC" sz="1800" b="0"/>
              <a:t>  </a:t>
            </a:r>
            <a:r>
              <a:rPr lang="es-EC" sz="1800"/>
              <a:t>Realización.</a:t>
            </a:r>
            <a:endParaRPr lang="en-US" sz="1800"/>
          </a:p>
        </p:txBody>
      </p:sp>
      <p:sp>
        <p:nvSpPr>
          <p:cNvPr id="14342" name="AutoShape 7"/>
          <p:cNvSpPr>
            <a:spLocks noChangeArrowheads="1"/>
          </p:cNvSpPr>
          <p:nvPr/>
        </p:nvSpPr>
        <p:spPr bwMode="gray">
          <a:xfrm>
            <a:off x="2317750" y="4271963"/>
            <a:ext cx="4419600" cy="508000"/>
          </a:xfrm>
          <a:prstGeom prst="roundRect">
            <a:avLst>
              <a:gd name="adj" fmla="val 50000"/>
            </a:avLst>
          </a:prstGeom>
          <a:noFill/>
          <a:ln w="28575" algn="ctr">
            <a:solidFill>
              <a:schemeClr val="bg2"/>
            </a:solidFill>
            <a:round/>
            <a:headEnd/>
            <a:tailEnd/>
          </a:ln>
        </p:spPr>
        <p:txBody>
          <a:bodyPr wrap="none" anchor="ctr"/>
          <a:lstStyle/>
          <a:p>
            <a:pPr marL="342900" indent="-342900" eaLnBrk="0" hangingPunct="0"/>
            <a:r>
              <a:rPr lang="es-EC" sz="1800"/>
              <a:t>Objetividad.</a:t>
            </a:r>
            <a:endParaRPr lang="en-US" sz="1800"/>
          </a:p>
        </p:txBody>
      </p:sp>
      <p:sp>
        <p:nvSpPr>
          <p:cNvPr id="14343" name="AutoShape 8"/>
          <p:cNvSpPr>
            <a:spLocks noChangeArrowheads="1"/>
          </p:cNvSpPr>
          <p:nvPr/>
        </p:nvSpPr>
        <p:spPr bwMode="gray">
          <a:xfrm>
            <a:off x="2438400" y="3459163"/>
            <a:ext cx="4419600" cy="508000"/>
          </a:xfrm>
          <a:prstGeom prst="roundRect">
            <a:avLst>
              <a:gd name="adj" fmla="val 50000"/>
            </a:avLst>
          </a:prstGeom>
          <a:noFill/>
          <a:ln w="28575" algn="ctr">
            <a:solidFill>
              <a:schemeClr val="bg2"/>
            </a:solidFill>
            <a:round/>
            <a:headEnd/>
            <a:tailEnd/>
          </a:ln>
        </p:spPr>
        <p:txBody>
          <a:bodyPr wrap="none" anchor="ctr"/>
          <a:lstStyle/>
          <a:p>
            <a:pPr marL="342900" indent="-342900" eaLnBrk="0" hangingPunct="0"/>
            <a:r>
              <a:rPr lang="es-ES" sz="1800" b="0"/>
              <a:t> </a:t>
            </a:r>
            <a:r>
              <a:rPr lang="es-EC" sz="1800"/>
              <a:t>Devengado.</a:t>
            </a:r>
            <a:endParaRPr lang="en-US" sz="1800"/>
          </a:p>
        </p:txBody>
      </p:sp>
      <p:sp>
        <p:nvSpPr>
          <p:cNvPr id="14344" name="AutoShape 9"/>
          <p:cNvSpPr>
            <a:spLocks noChangeArrowheads="1"/>
          </p:cNvSpPr>
          <p:nvPr/>
        </p:nvSpPr>
        <p:spPr bwMode="gray">
          <a:xfrm>
            <a:off x="2286000" y="2590800"/>
            <a:ext cx="4419600" cy="508000"/>
          </a:xfrm>
          <a:prstGeom prst="roundRect">
            <a:avLst>
              <a:gd name="adj" fmla="val 50000"/>
            </a:avLst>
          </a:prstGeom>
          <a:noFill/>
          <a:ln w="28575" algn="ctr">
            <a:solidFill>
              <a:schemeClr val="bg2"/>
            </a:solidFill>
            <a:round/>
            <a:headEnd/>
            <a:tailEnd/>
          </a:ln>
        </p:spPr>
        <p:txBody>
          <a:bodyPr wrap="none" anchor="ctr"/>
          <a:lstStyle/>
          <a:p>
            <a:pPr marL="342900" indent="-342900" eaLnBrk="0" hangingPunct="0"/>
            <a:r>
              <a:rPr lang="es-EC" sz="1800" b="0"/>
              <a:t> </a:t>
            </a:r>
            <a:r>
              <a:rPr lang="es-EC" sz="1800"/>
              <a:t>Ejercicio.</a:t>
            </a:r>
            <a:endParaRPr lang="en-US" sz="1800"/>
          </a:p>
        </p:txBody>
      </p:sp>
      <p:sp>
        <p:nvSpPr>
          <p:cNvPr id="14345" name="AutoShape 10"/>
          <p:cNvSpPr>
            <a:spLocks noChangeArrowheads="1"/>
          </p:cNvSpPr>
          <p:nvPr/>
        </p:nvSpPr>
        <p:spPr bwMode="gray">
          <a:xfrm>
            <a:off x="1765300" y="1820863"/>
            <a:ext cx="4419600" cy="508000"/>
          </a:xfrm>
          <a:prstGeom prst="roundRect">
            <a:avLst>
              <a:gd name="adj" fmla="val 50000"/>
            </a:avLst>
          </a:prstGeom>
          <a:noFill/>
          <a:ln w="28575" algn="ctr">
            <a:solidFill>
              <a:schemeClr val="bg2"/>
            </a:solidFill>
            <a:round/>
            <a:headEnd/>
            <a:tailEnd/>
          </a:ln>
        </p:spPr>
        <p:txBody>
          <a:bodyPr wrap="none" anchor="ctr"/>
          <a:lstStyle/>
          <a:p>
            <a:pPr marL="342900" indent="-342900" eaLnBrk="0" hangingPunct="0"/>
            <a:r>
              <a:rPr lang="es-EC" sz="1800"/>
              <a:t>Valuación al Costo.</a:t>
            </a:r>
            <a:endParaRPr lang="en-US" sz="1800"/>
          </a:p>
        </p:txBody>
      </p:sp>
      <p:grpSp>
        <p:nvGrpSpPr>
          <p:cNvPr id="14346" name="Group 11"/>
          <p:cNvGrpSpPr>
            <a:grpSpLocks/>
          </p:cNvGrpSpPr>
          <p:nvPr/>
        </p:nvGrpSpPr>
        <p:grpSpPr bwMode="auto">
          <a:xfrm>
            <a:off x="1447800" y="1909763"/>
            <a:ext cx="381000" cy="381000"/>
            <a:chOff x="2078" y="1680"/>
            <a:chExt cx="1615" cy="1615"/>
          </a:xfrm>
        </p:grpSpPr>
        <p:sp>
          <p:nvSpPr>
            <p:cNvPr id="14376" name="Oval 1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14377" name="Oval 1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00366" name="Oval 14"/>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14379" name="Oval 15"/>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100368" name="Oval 16"/>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14381" name="Oval 17"/>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nvGrpSpPr>
          <p:cNvPr id="14347" name="Group 18"/>
          <p:cNvGrpSpPr>
            <a:grpSpLocks/>
          </p:cNvGrpSpPr>
          <p:nvPr/>
        </p:nvGrpSpPr>
        <p:grpSpPr bwMode="auto">
          <a:xfrm>
            <a:off x="1981200" y="2697163"/>
            <a:ext cx="381000" cy="381000"/>
            <a:chOff x="2078" y="1680"/>
            <a:chExt cx="1615" cy="1615"/>
          </a:xfrm>
        </p:grpSpPr>
        <p:sp>
          <p:nvSpPr>
            <p:cNvPr id="14370"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14371"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00373" name="Oval 21"/>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14373" name="Oval 22"/>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p:spPr>
          <p:txBody>
            <a:bodyPr wrap="none" anchor="ctr">
              <a:spAutoFit/>
            </a:bodyPr>
            <a:lstStyle/>
            <a:p>
              <a:endParaRPr lang="en-US"/>
            </a:p>
          </p:txBody>
        </p:sp>
        <p:sp>
          <p:nvSpPr>
            <p:cNvPr id="100375" name="Oval 23"/>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14375" name="Oval 24"/>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p:spPr>
          <p:txBody>
            <a:bodyPr anchor="ctr">
              <a:spAutoFit/>
            </a:bodyPr>
            <a:lstStyle/>
            <a:p>
              <a:endParaRPr lang="en-US"/>
            </a:p>
          </p:txBody>
        </p:sp>
      </p:grpSp>
      <p:grpSp>
        <p:nvGrpSpPr>
          <p:cNvPr id="14348" name="Group 25"/>
          <p:cNvGrpSpPr>
            <a:grpSpLocks/>
          </p:cNvGrpSpPr>
          <p:nvPr/>
        </p:nvGrpSpPr>
        <p:grpSpPr bwMode="auto">
          <a:xfrm>
            <a:off x="2133600" y="3535363"/>
            <a:ext cx="381000" cy="381000"/>
            <a:chOff x="2078" y="1680"/>
            <a:chExt cx="1615" cy="1615"/>
          </a:xfrm>
        </p:grpSpPr>
        <p:sp>
          <p:nvSpPr>
            <p:cNvPr id="14364" name="Oval 2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14365" name="Oval 2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00380" name="Oval 28"/>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14367" name="Oval 29"/>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endParaRPr lang="en-US"/>
            </a:p>
          </p:txBody>
        </p:sp>
        <p:sp>
          <p:nvSpPr>
            <p:cNvPr id="100382" name="Oval 30"/>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14369" name="Oval 31"/>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endParaRPr lang="en-US"/>
            </a:p>
          </p:txBody>
        </p:sp>
      </p:grpSp>
      <p:grpSp>
        <p:nvGrpSpPr>
          <p:cNvPr id="14349" name="Group 32"/>
          <p:cNvGrpSpPr>
            <a:grpSpLocks/>
          </p:cNvGrpSpPr>
          <p:nvPr/>
        </p:nvGrpSpPr>
        <p:grpSpPr bwMode="auto">
          <a:xfrm>
            <a:off x="1981200" y="4373563"/>
            <a:ext cx="381000" cy="381000"/>
            <a:chOff x="2078" y="1680"/>
            <a:chExt cx="1615" cy="1615"/>
          </a:xfrm>
        </p:grpSpPr>
        <p:sp>
          <p:nvSpPr>
            <p:cNvPr id="14358" name="Oval 3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14359" name="Oval 3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00387" name="Oval 35"/>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14361" name="Oval 36"/>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endParaRPr lang="en-US"/>
            </a:p>
          </p:txBody>
        </p:sp>
        <p:sp>
          <p:nvSpPr>
            <p:cNvPr id="100389" name="Oval 37"/>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14363" name="Oval 38"/>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p:spPr>
          <p:txBody>
            <a:bodyPr anchor="ctr">
              <a:spAutoFit/>
            </a:bodyPr>
            <a:lstStyle/>
            <a:p>
              <a:endParaRPr lang="en-US"/>
            </a:p>
          </p:txBody>
        </p:sp>
      </p:grpSp>
      <p:grpSp>
        <p:nvGrpSpPr>
          <p:cNvPr id="14350" name="Group 39"/>
          <p:cNvGrpSpPr>
            <a:grpSpLocks/>
          </p:cNvGrpSpPr>
          <p:nvPr/>
        </p:nvGrpSpPr>
        <p:grpSpPr bwMode="auto">
          <a:xfrm>
            <a:off x="1524000" y="5148263"/>
            <a:ext cx="355600" cy="381000"/>
            <a:chOff x="2078" y="1680"/>
            <a:chExt cx="1615" cy="1615"/>
          </a:xfrm>
        </p:grpSpPr>
        <p:sp>
          <p:nvSpPr>
            <p:cNvPr id="14352" name="Oval 4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14353" name="Oval 4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00394" name="Oval 42"/>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14355" name="Oval 43"/>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endParaRPr lang="en-US"/>
            </a:p>
          </p:txBody>
        </p:sp>
        <p:sp>
          <p:nvSpPr>
            <p:cNvPr id="100396" name="Oval 44"/>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14357" name="Oval 45"/>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p:spPr>
          <p:txBody>
            <a:bodyPr anchor="ctr">
              <a:spAutoFit/>
            </a:bodyPr>
            <a:lstStyle/>
            <a:p>
              <a:endParaRPr lang="en-US"/>
            </a:p>
          </p:txBody>
        </p:sp>
      </p:grpSp>
      <p:sp>
        <p:nvSpPr>
          <p:cNvPr id="50" name="Rectangle 2"/>
          <p:cNvSpPr>
            <a:spLocks noGrp="1" noChangeArrowheads="1"/>
          </p:cNvSpPr>
          <p:nvPr>
            <p:ph type="title"/>
          </p:nvPr>
        </p:nvSpPr>
        <p:spPr>
          <a:xfrm>
            <a:off x="285720" y="152400"/>
            <a:ext cx="7634310" cy="639763"/>
          </a:xfrm>
        </p:spPr>
        <p:txBody>
          <a:bodyPr>
            <a:noAutofit/>
          </a:bodyPr>
          <a:lstStyle/>
          <a:p>
            <a:pPr marL="609600" indent="-609600" algn="ctr" eaLnBrk="1" fontAlgn="auto" hangingPunct="1">
              <a:spcAft>
                <a:spcPts val="0"/>
              </a:spcAft>
              <a:defRPr/>
            </a:pPr>
            <a:r>
              <a:rPr lang="es-ES_tradnl" sz="2000" dirty="0">
                <a:solidFill>
                  <a:schemeClr val="accent2">
                    <a:lumMod val="75000"/>
                  </a:schemeClr>
                </a:solidFill>
                <a:latin typeface="Times New Roman" pitchFamily="18" charset="0"/>
                <a:cs typeface="Times New Roman" pitchFamily="18" charset="0"/>
              </a:rPr>
              <a:t>PRINCIPIOS DE CONTABILIDAD GENERALMENTE </a:t>
            </a:r>
            <a:r>
              <a:rPr lang="es-ES_tradnl" sz="2000" dirty="0" smtClean="0">
                <a:solidFill>
                  <a:schemeClr val="accent2">
                    <a:lumMod val="75000"/>
                  </a:schemeClr>
                </a:solidFill>
                <a:latin typeface="Times New Roman" pitchFamily="18" charset="0"/>
                <a:cs typeface="Times New Roman" pitchFamily="18" charset="0"/>
              </a:rPr>
              <a:t>ACEPTADOS</a:t>
            </a:r>
            <a:endParaRPr lang="en-US" sz="2000"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es-ES" sz="1800" b="0"/>
          </a:p>
        </p:txBody>
      </p:sp>
      <p:sp>
        <p:nvSpPr>
          <p:cNvPr id="101380" name="AutoShape 4"/>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a:defRPr/>
            </a:pPr>
            <a:endParaRPr lang="en-US">
              <a:latin typeface="Arial" pitchFamily="34" charset="0"/>
              <a:cs typeface="+mn-cs"/>
            </a:endParaRPr>
          </a:p>
        </p:txBody>
      </p:sp>
      <p:sp>
        <p:nvSpPr>
          <p:cNvPr id="101381" name="AutoShape 5"/>
          <p:cNvSpPr>
            <a:spLocks noChangeArrowheads="1"/>
          </p:cNvSpPr>
          <p:nvPr/>
        </p:nvSpPr>
        <p:spPr bwMode="ltGray">
          <a:xfrm rot="5400000" flipH="1">
            <a:off x="-2016918"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36000"/>
                </a:schemeClr>
              </a:gs>
              <a:gs pos="100000">
                <a:schemeClr val="hlink">
                  <a:gamma/>
                  <a:tint val="33725"/>
                  <a:invGamma/>
                </a:schemeClr>
              </a:gs>
            </a:gsLst>
            <a:lin ang="5400000" scaled="1"/>
          </a:gradFill>
          <a:ln w="0" algn="ctr">
            <a:noFill/>
            <a:miter lim="800000"/>
            <a:headEnd/>
            <a:tailEnd/>
          </a:ln>
          <a:effectLst/>
        </p:spPr>
        <p:txBody>
          <a:bodyPr wrap="none" anchor="ctr"/>
          <a:lstStyle/>
          <a:p>
            <a:pPr>
              <a:defRPr/>
            </a:pPr>
            <a:endParaRPr lang="en-US">
              <a:latin typeface="Arial" pitchFamily="34" charset="0"/>
              <a:cs typeface="+mn-cs"/>
            </a:endParaRPr>
          </a:p>
        </p:txBody>
      </p:sp>
      <p:sp>
        <p:nvSpPr>
          <p:cNvPr id="15365" name="AutoShape 7"/>
          <p:cNvSpPr>
            <a:spLocks noChangeArrowheads="1"/>
          </p:cNvSpPr>
          <p:nvPr/>
        </p:nvSpPr>
        <p:spPr bwMode="gray">
          <a:xfrm>
            <a:off x="2317750" y="4271963"/>
            <a:ext cx="4419600" cy="508000"/>
          </a:xfrm>
          <a:prstGeom prst="roundRect">
            <a:avLst>
              <a:gd name="adj" fmla="val 50000"/>
            </a:avLst>
          </a:prstGeom>
          <a:noFill/>
          <a:ln w="28575" algn="ctr">
            <a:solidFill>
              <a:schemeClr val="bg2"/>
            </a:solidFill>
            <a:round/>
            <a:headEnd/>
            <a:tailEnd/>
          </a:ln>
        </p:spPr>
        <p:txBody>
          <a:bodyPr wrap="none" anchor="ctr"/>
          <a:lstStyle/>
          <a:p>
            <a:pPr marL="342900" indent="-342900" eaLnBrk="0" hangingPunct="0"/>
            <a:r>
              <a:rPr lang="es-EC" sz="1800"/>
              <a:t>Exposición.</a:t>
            </a:r>
            <a:endParaRPr lang="en-US" sz="1800"/>
          </a:p>
        </p:txBody>
      </p:sp>
      <p:sp>
        <p:nvSpPr>
          <p:cNvPr id="15366" name="AutoShape 8"/>
          <p:cNvSpPr>
            <a:spLocks noChangeArrowheads="1"/>
          </p:cNvSpPr>
          <p:nvPr/>
        </p:nvSpPr>
        <p:spPr bwMode="gray">
          <a:xfrm>
            <a:off x="2438400" y="3459163"/>
            <a:ext cx="4419600" cy="508000"/>
          </a:xfrm>
          <a:prstGeom prst="roundRect">
            <a:avLst>
              <a:gd name="adj" fmla="val 50000"/>
            </a:avLst>
          </a:prstGeom>
          <a:noFill/>
          <a:ln w="28575" algn="ctr">
            <a:solidFill>
              <a:schemeClr val="bg2"/>
            </a:solidFill>
            <a:round/>
            <a:headEnd/>
            <a:tailEnd/>
          </a:ln>
        </p:spPr>
        <p:txBody>
          <a:bodyPr wrap="none" anchor="ctr"/>
          <a:lstStyle/>
          <a:p>
            <a:pPr marL="342900" indent="-342900" eaLnBrk="0" hangingPunct="0"/>
            <a:r>
              <a:rPr lang="es-ES" sz="1800"/>
              <a:t>Materialidad.</a:t>
            </a:r>
            <a:r>
              <a:rPr lang="es-ES" sz="1800" b="0"/>
              <a:t> </a:t>
            </a:r>
            <a:endParaRPr lang="en-US" sz="1800" b="0"/>
          </a:p>
        </p:txBody>
      </p:sp>
      <p:sp>
        <p:nvSpPr>
          <p:cNvPr id="15367" name="AutoShape 9"/>
          <p:cNvSpPr>
            <a:spLocks noChangeArrowheads="1"/>
          </p:cNvSpPr>
          <p:nvPr/>
        </p:nvSpPr>
        <p:spPr bwMode="gray">
          <a:xfrm>
            <a:off x="2286000" y="2590800"/>
            <a:ext cx="4419600" cy="508000"/>
          </a:xfrm>
          <a:prstGeom prst="roundRect">
            <a:avLst>
              <a:gd name="adj" fmla="val 50000"/>
            </a:avLst>
          </a:prstGeom>
          <a:noFill/>
          <a:ln w="28575" algn="ctr">
            <a:solidFill>
              <a:schemeClr val="bg2"/>
            </a:solidFill>
            <a:round/>
            <a:headEnd/>
            <a:tailEnd/>
          </a:ln>
        </p:spPr>
        <p:txBody>
          <a:bodyPr wrap="none" anchor="ctr"/>
          <a:lstStyle/>
          <a:p>
            <a:pPr marL="342900" indent="-342900" eaLnBrk="0" hangingPunct="0"/>
            <a:r>
              <a:rPr lang="es-ES" sz="1800"/>
              <a:t>Uniformidad.</a:t>
            </a:r>
            <a:r>
              <a:rPr lang="es-ES" sz="1800" b="0"/>
              <a:t> </a:t>
            </a:r>
            <a:endParaRPr lang="en-US" sz="1800" b="0"/>
          </a:p>
        </p:txBody>
      </p:sp>
      <p:sp>
        <p:nvSpPr>
          <p:cNvPr id="15368" name="AutoShape 10"/>
          <p:cNvSpPr>
            <a:spLocks noChangeArrowheads="1"/>
          </p:cNvSpPr>
          <p:nvPr/>
        </p:nvSpPr>
        <p:spPr bwMode="gray">
          <a:xfrm>
            <a:off x="1765300" y="1820863"/>
            <a:ext cx="4419600" cy="508000"/>
          </a:xfrm>
          <a:prstGeom prst="roundRect">
            <a:avLst>
              <a:gd name="adj" fmla="val 50000"/>
            </a:avLst>
          </a:prstGeom>
          <a:noFill/>
          <a:ln w="28575" algn="ctr">
            <a:solidFill>
              <a:schemeClr val="bg2"/>
            </a:solidFill>
            <a:round/>
            <a:headEnd/>
            <a:tailEnd/>
          </a:ln>
        </p:spPr>
        <p:txBody>
          <a:bodyPr wrap="none" anchor="ctr"/>
          <a:lstStyle/>
          <a:p>
            <a:pPr marL="342900" indent="-342900" eaLnBrk="0" hangingPunct="0"/>
            <a:r>
              <a:rPr lang="es-ES" sz="1800" b="0"/>
              <a:t> </a:t>
            </a:r>
            <a:r>
              <a:rPr lang="es-ES" sz="1800"/>
              <a:t>Prudencia</a:t>
            </a:r>
            <a:r>
              <a:rPr lang="es-ES" sz="1800" b="0"/>
              <a:t> </a:t>
            </a:r>
            <a:r>
              <a:rPr lang="es-EC" sz="1800"/>
              <a:t>.</a:t>
            </a:r>
            <a:endParaRPr lang="en-US" sz="1800"/>
          </a:p>
        </p:txBody>
      </p:sp>
      <p:grpSp>
        <p:nvGrpSpPr>
          <p:cNvPr id="15369" name="Group 11"/>
          <p:cNvGrpSpPr>
            <a:grpSpLocks/>
          </p:cNvGrpSpPr>
          <p:nvPr/>
        </p:nvGrpSpPr>
        <p:grpSpPr bwMode="auto">
          <a:xfrm>
            <a:off x="1447800" y="1909763"/>
            <a:ext cx="381000" cy="381000"/>
            <a:chOff x="2078" y="1680"/>
            <a:chExt cx="1615" cy="1615"/>
          </a:xfrm>
        </p:grpSpPr>
        <p:sp>
          <p:nvSpPr>
            <p:cNvPr id="15392" name="Oval 1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15393" name="Oval 1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01390" name="Oval 14"/>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15395" name="Oval 15"/>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101392" name="Oval 16"/>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15397" name="Oval 17"/>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nvGrpSpPr>
          <p:cNvPr id="15370" name="Group 18"/>
          <p:cNvGrpSpPr>
            <a:grpSpLocks/>
          </p:cNvGrpSpPr>
          <p:nvPr/>
        </p:nvGrpSpPr>
        <p:grpSpPr bwMode="auto">
          <a:xfrm>
            <a:off x="1981200" y="2697163"/>
            <a:ext cx="381000" cy="381000"/>
            <a:chOff x="2078" y="1680"/>
            <a:chExt cx="1615" cy="1615"/>
          </a:xfrm>
        </p:grpSpPr>
        <p:sp>
          <p:nvSpPr>
            <p:cNvPr id="15386"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15387"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01397" name="Oval 21"/>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15389" name="Oval 22"/>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p:spPr>
          <p:txBody>
            <a:bodyPr wrap="none" anchor="ctr">
              <a:spAutoFit/>
            </a:bodyPr>
            <a:lstStyle/>
            <a:p>
              <a:endParaRPr lang="en-US"/>
            </a:p>
          </p:txBody>
        </p:sp>
        <p:sp>
          <p:nvSpPr>
            <p:cNvPr id="101399" name="Oval 23"/>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15391" name="Oval 24"/>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p:spPr>
          <p:txBody>
            <a:bodyPr anchor="ctr">
              <a:spAutoFit/>
            </a:bodyPr>
            <a:lstStyle/>
            <a:p>
              <a:endParaRPr lang="en-US"/>
            </a:p>
          </p:txBody>
        </p:sp>
      </p:grpSp>
      <p:grpSp>
        <p:nvGrpSpPr>
          <p:cNvPr id="15371" name="Group 25"/>
          <p:cNvGrpSpPr>
            <a:grpSpLocks/>
          </p:cNvGrpSpPr>
          <p:nvPr/>
        </p:nvGrpSpPr>
        <p:grpSpPr bwMode="auto">
          <a:xfrm>
            <a:off x="2133600" y="3535363"/>
            <a:ext cx="381000" cy="381000"/>
            <a:chOff x="2078" y="1680"/>
            <a:chExt cx="1615" cy="1615"/>
          </a:xfrm>
        </p:grpSpPr>
        <p:sp>
          <p:nvSpPr>
            <p:cNvPr id="15380" name="Oval 2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15381" name="Oval 2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01404" name="Oval 28"/>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15383" name="Oval 29"/>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endParaRPr lang="en-US"/>
            </a:p>
          </p:txBody>
        </p:sp>
        <p:sp>
          <p:nvSpPr>
            <p:cNvPr id="101406" name="Oval 30"/>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15385" name="Oval 31"/>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endParaRPr lang="en-US"/>
            </a:p>
          </p:txBody>
        </p:sp>
      </p:grpSp>
      <p:grpSp>
        <p:nvGrpSpPr>
          <p:cNvPr id="15372" name="Group 32"/>
          <p:cNvGrpSpPr>
            <a:grpSpLocks/>
          </p:cNvGrpSpPr>
          <p:nvPr/>
        </p:nvGrpSpPr>
        <p:grpSpPr bwMode="auto">
          <a:xfrm>
            <a:off x="1981200" y="4373563"/>
            <a:ext cx="381000" cy="381000"/>
            <a:chOff x="2078" y="1680"/>
            <a:chExt cx="1615" cy="1615"/>
          </a:xfrm>
        </p:grpSpPr>
        <p:sp>
          <p:nvSpPr>
            <p:cNvPr id="15374" name="Oval 3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15375" name="Oval 3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01411" name="Oval 35"/>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Arial" pitchFamily="34" charset="0"/>
                <a:cs typeface="+mn-cs"/>
              </a:endParaRPr>
            </a:p>
          </p:txBody>
        </p:sp>
        <p:sp>
          <p:nvSpPr>
            <p:cNvPr id="15377" name="Oval 36"/>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endParaRPr lang="en-US"/>
            </a:p>
          </p:txBody>
        </p:sp>
        <p:sp>
          <p:nvSpPr>
            <p:cNvPr id="101413" name="Oval 37"/>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Arial" pitchFamily="34" charset="0"/>
                <a:cs typeface="+mn-cs"/>
              </a:endParaRPr>
            </a:p>
          </p:txBody>
        </p:sp>
        <p:sp>
          <p:nvSpPr>
            <p:cNvPr id="15379" name="Oval 38"/>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p:spPr>
          <p:txBody>
            <a:bodyPr anchor="ctr">
              <a:spAutoFit/>
            </a:bodyPr>
            <a:lstStyle/>
            <a:p>
              <a:endParaRPr lang="en-US"/>
            </a:p>
          </p:txBody>
        </p:sp>
      </p:grpSp>
      <p:sp>
        <p:nvSpPr>
          <p:cNvPr id="41" name="Rectangle 2"/>
          <p:cNvSpPr>
            <a:spLocks noGrp="1" noChangeArrowheads="1"/>
          </p:cNvSpPr>
          <p:nvPr>
            <p:ph type="title"/>
          </p:nvPr>
        </p:nvSpPr>
        <p:spPr>
          <a:xfrm>
            <a:off x="285720" y="152400"/>
            <a:ext cx="7634310" cy="639763"/>
          </a:xfrm>
        </p:spPr>
        <p:txBody>
          <a:bodyPr>
            <a:noAutofit/>
          </a:bodyPr>
          <a:lstStyle/>
          <a:p>
            <a:pPr marL="609600" indent="-609600" algn="ctr" eaLnBrk="1" fontAlgn="auto" hangingPunct="1">
              <a:spcAft>
                <a:spcPts val="0"/>
              </a:spcAft>
              <a:defRPr/>
            </a:pPr>
            <a:r>
              <a:rPr lang="es-ES_tradnl" sz="2000" dirty="0">
                <a:solidFill>
                  <a:schemeClr val="accent2">
                    <a:lumMod val="75000"/>
                  </a:schemeClr>
                </a:solidFill>
                <a:latin typeface="Times New Roman" pitchFamily="18" charset="0"/>
                <a:cs typeface="Times New Roman" pitchFamily="18" charset="0"/>
              </a:rPr>
              <a:t>PRINCIPIOS DE CONTABILIDAD GENERALMENTE </a:t>
            </a:r>
            <a:r>
              <a:rPr lang="es-ES_tradnl" sz="2000" dirty="0" smtClean="0">
                <a:solidFill>
                  <a:schemeClr val="accent2">
                    <a:lumMod val="75000"/>
                  </a:schemeClr>
                </a:solidFill>
                <a:latin typeface="Times New Roman" pitchFamily="18" charset="0"/>
                <a:cs typeface="Times New Roman" pitchFamily="18" charset="0"/>
              </a:rPr>
              <a:t>ACEPTADOS</a:t>
            </a:r>
            <a:endParaRPr lang="en-US" sz="2000"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2708</TotalTime>
  <Words>7503</Words>
  <Application>Microsoft Office PowerPoint</Application>
  <PresentationFormat>Presentación en pantalla (4:3)</PresentationFormat>
  <Paragraphs>933</Paragraphs>
  <Slides>68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68</vt:i4>
      </vt:variant>
    </vt:vector>
  </HeadingPairs>
  <TitlesOfParts>
    <vt:vector size="76" baseType="lpstr">
      <vt:lpstr>Arial</vt:lpstr>
      <vt:lpstr>Trebuchet MS</vt:lpstr>
      <vt:lpstr>Wingdings 2</vt:lpstr>
      <vt:lpstr>Wingdings</vt:lpstr>
      <vt:lpstr>Calibri</vt:lpstr>
      <vt:lpstr>Times New Roman</vt:lpstr>
      <vt:lpstr>Verdana</vt:lpstr>
      <vt:lpstr>Opulento</vt:lpstr>
      <vt:lpstr>“AUDITORÍA DEL RUBRO CUENTAS POR COBRAR-VENTAS DE UNA EMPRESA ENCARGADA DE ADMINISTRAR LAS ACTIVIDADES DE GENERACIÓN, DISTRIBUCIÓN Y COMERCIALIZACIÓN DE ENERGÍA ELÉCTRICA PARA EL ÁREA DE CONCESIÓN GUAYAQUIL POR EL PERÍODO DE 7 MESES TERMINADOS AL 31 DE JULIO DEL 2006”</vt:lpstr>
      <vt:lpstr>RESUMEN</vt:lpstr>
      <vt:lpstr>INTRODUCCIÓN</vt:lpstr>
      <vt:lpstr>Diapositiva 4</vt:lpstr>
      <vt:lpstr>DEFINICIÓN DE AUDITORÍA</vt:lpstr>
      <vt:lpstr>NORMATIVA  APLICADA </vt:lpstr>
      <vt:lpstr>PRINCIPIOS DE CONTABILIDAD GENERALMENTE ACEPTADOS</vt:lpstr>
      <vt:lpstr>PRINCIPIOS DE CONTABILIDAD GENERALMENTE ACEPTADOS</vt:lpstr>
      <vt:lpstr>PRINCIPIOS DE CONTABILIDAD GENERALMENTE ACEPTADOS</vt:lpstr>
      <vt:lpstr>NORMAS ECUATORIANAS DE AUDITORÍA </vt:lpstr>
      <vt:lpstr>NORMAS ECUATORIANAS DE AUDITORÍA </vt:lpstr>
      <vt:lpstr>NORMA ECUATORIANA DE CONTABILIDAD</vt:lpstr>
      <vt:lpstr>   LEY DE RÉGIMEN DEL SECTOR ELÉCTRICO </vt:lpstr>
      <vt:lpstr>Diapositiva 14</vt:lpstr>
      <vt:lpstr>RED ELÉCTRICA CORPORACIÓN </vt:lpstr>
      <vt:lpstr>RED ELÉCTRICA CORPORACIÓN</vt:lpstr>
      <vt:lpstr>Diapositiva 17</vt:lpstr>
      <vt:lpstr>Negocio en Marcha </vt:lpstr>
      <vt:lpstr>  Legislación reguladora </vt:lpstr>
      <vt:lpstr>Diapositiva 20</vt:lpstr>
      <vt:lpstr>Resumen de las Políticas de Contabilidad  más importantes </vt:lpstr>
      <vt:lpstr>PROVEEDORES</vt:lpstr>
      <vt:lpstr>PROVEEDORES</vt:lpstr>
      <vt:lpstr>clientes</vt:lpstr>
      <vt:lpstr>Análisis DE RIESGOS</vt:lpstr>
      <vt:lpstr>Análisis DE RIESGOS</vt:lpstr>
      <vt:lpstr>Análisis DE RIESGOS</vt:lpstr>
      <vt:lpstr>Sobrestimación de Cuentas por cobrar por la exoneración de pago a los escenarios Deportivos y personas de la Tercera Edad. </vt:lpstr>
      <vt:lpstr>INDICES  FINANCIEROS</vt:lpstr>
      <vt:lpstr>Diapositiva 30</vt:lpstr>
      <vt:lpstr>materialidad</vt:lpstr>
      <vt:lpstr>Diapositiva 32</vt:lpstr>
      <vt:lpstr>Diapositiva 33</vt:lpstr>
      <vt:lpstr>Enfoque de la auditoria</vt:lpstr>
      <vt:lpstr>Diapositiva 35</vt:lpstr>
      <vt:lpstr>Diapositiva 36</vt:lpstr>
      <vt:lpstr>Desgloce de las cuentas por cobrar de rec</vt:lpstr>
      <vt:lpstr>Diapositiva 38</vt:lpstr>
      <vt:lpstr>Análisis de procedimientos o pasos alternos aplicados a clientes Grandes Consumidores por facturación de peaje y tasas. </vt:lpstr>
      <vt:lpstr>Diapositiva 40</vt:lpstr>
      <vt:lpstr>Análisis de las cuentas por cobrar a clientes por venta de energía según su  clasificación por categorías y antigüedad de saldos. </vt:lpstr>
      <vt:lpstr>Diapositiva 42</vt:lpstr>
      <vt:lpstr>Análisis</vt:lpstr>
      <vt:lpstr>Revisar la valuación de la reserva para cuentas incobrables según la antigüedad de los saldos de cartera-clientes por categorías a Julio del año 2006. </vt:lpstr>
      <vt:lpstr>Diapositiva 45</vt:lpstr>
      <vt:lpstr>Diapositiva 46</vt:lpstr>
      <vt:lpstr>Análisis del reconocimiento de los Ingresos por                            Venta-Facturación de energía REC-Sistema Distribución </vt:lpstr>
      <vt:lpstr>Diapositiva 48</vt:lpstr>
      <vt:lpstr>Análisis y verificación de la recaudación de los valores adeudados por los clientes al 31 de Julio del año 2006.   </vt:lpstr>
      <vt:lpstr>Diapositiva 50</vt:lpstr>
      <vt:lpstr>Análisis de las Cuentas por Cobrar según la Clasificación de los Clientes por Categorías al 31 de Julio  del año 2006. </vt:lpstr>
      <vt:lpstr>Análisis</vt:lpstr>
      <vt:lpstr>Análisis de la Antigüedad de  las Cuentas por Cobrar por Categorías de Clientes Activos y Retirados al 31 de Julio del año 2006. </vt:lpstr>
      <vt:lpstr>Análisis </vt:lpstr>
      <vt:lpstr>Comportamiento de la compra y  consumo de los Kwh. durante el  período de Enero a Julio del año 2006. </vt:lpstr>
      <vt:lpstr>  Análisis  de la Facturación  de Energía a Clientes Regulados y no Regulados.   </vt:lpstr>
      <vt:lpstr>Diapositiva 57</vt:lpstr>
      <vt:lpstr>Diapositiva 58</vt:lpstr>
      <vt:lpstr>SOBRE EL SISTEMA CONTABLE DE LA CORPORACIÓN</vt:lpstr>
      <vt:lpstr>SOBRE LA EXONERACIÓN DE PAGO A LOS ESCENARIOS DEPORTIVOS Y PERSONAS DE LA TERCERA EDAD. </vt:lpstr>
      <vt:lpstr>Cuentas por cobrar</vt:lpstr>
      <vt:lpstr>Cuentas por cobrar</vt:lpstr>
      <vt:lpstr>Diapositiva 63</vt:lpstr>
      <vt:lpstr>reserva para Cuentas incobrables.</vt:lpstr>
      <vt:lpstr>Diapositiva 65</vt:lpstr>
      <vt:lpstr>CUENTAS POR COBRAR E INGRESOS. </vt:lpstr>
      <vt:lpstr>Diapositiva 67</vt:lpstr>
      <vt:lpstr>Diapositiva 68</vt:lpstr>
    </vt:vector>
  </TitlesOfParts>
  <Company>Flia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Amalia</dc:creator>
  <cp:lastModifiedBy>ehernand</cp:lastModifiedBy>
  <cp:revision>203</cp:revision>
  <dcterms:created xsi:type="dcterms:W3CDTF">2009-07-20T21:06:55Z</dcterms:created>
  <dcterms:modified xsi:type="dcterms:W3CDTF">2010-06-30T20:38:05Z</dcterms:modified>
</cp:coreProperties>
</file>