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3"/>
  </p:notesMasterIdLst>
  <p:handoutMasterIdLst>
    <p:handoutMasterId r:id="rId44"/>
  </p:handoutMasterIdLst>
  <p:sldIdLst>
    <p:sldId id="256" r:id="rId2"/>
    <p:sldId id="310" r:id="rId3"/>
    <p:sldId id="258" r:id="rId4"/>
    <p:sldId id="259" r:id="rId5"/>
    <p:sldId id="260" r:id="rId6"/>
    <p:sldId id="261" r:id="rId7"/>
    <p:sldId id="262" r:id="rId8"/>
    <p:sldId id="263" r:id="rId9"/>
    <p:sldId id="264" r:id="rId10"/>
    <p:sldId id="312" r:id="rId11"/>
    <p:sldId id="313" r:id="rId12"/>
    <p:sldId id="314" r:id="rId13"/>
    <p:sldId id="315" r:id="rId14"/>
    <p:sldId id="316" r:id="rId15"/>
    <p:sldId id="317" r:id="rId16"/>
    <p:sldId id="320" r:id="rId17"/>
    <p:sldId id="321" r:id="rId18"/>
    <p:sldId id="322" r:id="rId19"/>
    <p:sldId id="323" r:id="rId20"/>
    <p:sldId id="324" r:id="rId21"/>
    <p:sldId id="346" r:id="rId22"/>
    <p:sldId id="325" r:id="rId23"/>
    <p:sldId id="326" r:id="rId24"/>
    <p:sldId id="327" r:id="rId25"/>
    <p:sldId id="328" r:id="rId26"/>
    <p:sldId id="329" r:id="rId27"/>
    <p:sldId id="330" r:id="rId28"/>
    <p:sldId id="331" r:id="rId29"/>
    <p:sldId id="332" r:id="rId30"/>
    <p:sldId id="333" r:id="rId31"/>
    <p:sldId id="334" r:id="rId32"/>
    <p:sldId id="335" r:id="rId33"/>
    <p:sldId id="336" r:id="rId34"/>
    <p:sldId id="337" r:id="rId35"/>
    <p:sldId id="339" r:id="rId36"/>
    <p:sldId id="340" r:id="rId37"/>
    <p:sldId id="341" r:id="rId38"/>
    <p:sldId id="342" r:id="rId39"/>
    <p:sldId id="343" r:id="rId40"/>
    <p:sldId id="344" r:id="rId41"/>
    <p:sldId id="345" r:id="rId42"/>
  </p:sldIdLst>
  <p:sldSz cx="6858000" cy="9144000" type="screen4x3"/>
  <p:notesSz cx="6858000" cy="9144000"/>
  <p:defaultTextStyle>
    <a:defPPr>
      <a:defRPr lang="es-EC"/>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1" d="100"/>
          <a:sy n="71" d="100"/>
        </p:scale>
        <p:origin x="-72" y="-72"/>
      </p:cViewPr>
      <p:guideLst>
        <p:guide orient="horz" pos="2880"/>
        <p:guide pos="2160"/>
      </p:guideLst>
    </p:cSldViewPr>
  </p:slideViewPr>
  <p:notesTextViewPr>
    <p:cViewPr>
      <p:scale>
        <a:sx n="100" d="100"/>
        <a:sy n="100" d="100"/>
      </p:scale>
      <p:origin x="0" y="0"/>
    </p:cViewPr>
  </p:notesTextViewPr>
  <p:notesViewPr>
    <p:cSldViewPr>
      <p:cViewPr varScale="1">
        <p:scale>
          <a:sx n="60" d="100"/>
          <a:sy n="60" d="100"/>
        </p:scale>
        <p:origin x="-2490"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C"/>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12B012E-C504-453F-83AE-26B678E35C58}" type="datetimeFigureOut">
              <a:rPr lang="es-EC"/>
              <a:pPr>
                <a:defRPr/>
              </a:pPr>
              <a:t>30/06/2010</a:t>
            </a:fld>
            <a:endParaRPr lang="es-EC"/>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C"/>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A716132-F4FB-45BE-A932-BE883B3C6AD4}" type="slidenum">
              <a:rPr lang="es-EC"/>
              <a:pPr>
                <a:defRPr/>
              </a:pPr>
              <a:t>‹Nº›</a:t>
            </a:fld>
            <a:endParaRPr lang="es-EC"/>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245C875-9094-4894-9278-25E60159B6FE}" type="datetimeFigureOut">
              <a:rPr lang="es-EC"/>
              <a:pPr>
                <a:defRPr/>
              </a:pPr>
              <a:t>30/06/2010</a:t>
            </a:fld>
            <a:endParaRPr lang="es-EC"/>
          </a:p>
        </p:txBody>
      </p:sp>
      <p:sp>
        <p:nvSpPr>
          <p:cNvPr id="4" name="3 Marcador de imagen de diapositiva"/>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pPr lvl="0"/>
            <a:endParaRPr lang="es-EC"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C"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E861353-8F6F-4B12-8AE6-6F60545FC27B}" type="slidenum">
              <a:rPr lang="es-EC"/>
              <a:pPr>
                <a:defRPr/>
              </a:pPr>
              <a:t>‹Nº›</a:t>
            </a:fld>
            <a:endParaRPr lang="es-EC"/>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813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5939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962537-2260-46D0-898B-5FF23BE03797}" type="slidenum">
              <a:rPr lang="es-EC" smtClean="0"/>
              <a:pPr fontAlgn="base">
                <a:spcBef>
                  <a:spcPct val="0"/>
                </a:spcBef>
                <a:spcAft>
                  <a:spcPct val="0"/>
                </a:spcAft>
                <a:defRPr/>
              </a:pPr>
              <a:t>1</a:t>
            </a:fld>
            <a:endParaRPr lang="es-EC"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734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656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9D91EB-B29C-4390-91AE-BE60A974E919}" type="slidenum">
              <a:rPr lang="es-EC" smtClean="0"/>
              <a:pPr fontAlgn="base">
                <a:spcBef>
                  <a:spcPct val="0"/>
                </a:spcBef>
                <a:spcAft>
                  <a:spcPct val="0"/>
                </a:spcAft>
                <a:defRPr/>
              </a:pPr>
              <a:t>10</a:t>
            </a:fld>
            <a:endParaRPr lang="es-EC"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837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656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EF036B-9DA6-40B5-8097-911ECF2A9BC7}" type="slidenum">
              <a:rPr lang="es-EC" smtClean="0"/>
              <a:pPr fontAlgn="base">
                <a:spcBef>
                  <a:spcPct val="0"/>
                </a:spcBef>
                <a:spcAft>
                  <a:spcPct val="0"/>
                </a:spcAft>
                <a:defRPr/>
              </a:pPr>
              <a:t>11</a:t>
            </a:fld>
            <a:endParaRPr lang="es-EC"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93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656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746362-5421-42C6-9FB2-B98E2754FA75}" type="slidenum">
              <a:rPr lang="es-EC" smtClean="0"/>
              <a:pPr fontAlgn="base">
                <a:spcBef>
                  <a:spcPct val="0"/>
                </a:spcBef>
                <a:spcAft>
                  <a:spcPct val="0"/>
                </a:spcAft>
                <a:defRPr/>
              </a:pPr>
              <a:t>12</a:t>
            </a:fld>
            <a:endParaRPr lang="es-EC"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04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656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0E62A2-E2B9-4648-A3E6-79306BAF1C19}" type="slidenum">
              <a:rPr lang="es-EC" smtClean="0"/>
              <a:pPr fontAlgn="base">
                <a:spcBef>
                  <a:spcPct val="0"/>
                </a:spcBef>
                <a:spcAft>
                  <a:spcPct val="0"/>
                </a:spcAft>
                <a:defRPr/>
              </a:pPr>
              <a:t>13</a:t>
            </a:fld>
            <a:endParaRPr lang="es-EC"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14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656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A8A117-CC41-4A8D-AF31-D18540184123}" type="slidenum">
              <a:rPr lang="es-EC" smtClean="0"/>
              <a:pPr fontAlgn="base">
                <a:spcBef>
                  <a:spcPct val="0"/>
                </a:spcBef>
                <a:spcAft>
                  <a:spcPct val="0"/>
                </a:spcAft>
                <a:defRPr/>
              </a:pPr>
              <a:t>14</a:t>
            </a:fld>
            <a:endParaRPr lang="es-EC"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24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656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7CAB90-9E7D-45CE-95F1-4A584328AA39}" type="slidenum">
              <a:rPr lang="es-EC" smtClean="0"/>
              <a:pPr fontAlgn="base">
                <a:spcBef>
                  <a:spcPct val="0"/>
                </a:spcBef>
                <a:spcAft>
                  <a:spcPct val="0"/>
                </a:spcAft>
                <a:defRPr/>
              </a:pPr>
              <a:t>15</a:t>
            </a:fld>
            <a:endParaRPr lang="es-EC"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349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656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B93444-D4E6-4E65-92E7-AC7777EC7665}" type="slidenum">
              <a:rPr lang="es-EC" smtClean="0"/>
              <a:pPr fontAlgn="base">
                <a:spcBef>
                  <a:spcPct val="0"/>
                </a:spcBef>
                <a:spcAft>
                  <a:spcPct val="0"/>
                </a:spcAft>
                <a:defRPr/>
              </a:pPr>
              <a:t>16</a:t>
            </a:fld>
            <a:endParaRPr lang="es-EC"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451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656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54136D-A302-4164-AB49-A4C1FE38264E}" type="slidenum">
              <a:rPr lang="es-EC" smtClean="0"/>
              <a:pPr fontAlgn="base">
                <a:spcBef>
                  <a:spcPct val="0"/>
                </a:spcBef>
                <a:spcAft>
                  <a:spcPct val="0"/>
                </a:spcAft>
                <a:defRPr/>
              </a:pPr>
              <a:t>17</a:t>
            </a:fld>
            <a:endParaRPr lang="es-EC"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553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656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D356BE-02DD-41C3-A894-6B7D21C53B2A}" type="slidenum">
              <a:rPr lang="es-EC" smtClean="0"/>
              <a:pPr fontAlgn="base">
                <a:spcBef>
                  <a:spcPct val="0"/>
                </a:spcBef>
                <a:spcAft>
                  <a:spcPct val="0"/>
                </a:spcAft>
                <a:defRPr/>
              </a:pPr>
              <a:t>18</a:t>
            </a:fld>
            <a:endParaRPr lang="es-EC"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656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656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CAAEAB-215D-473D-95E7-BE72A8FF8CF1}" type="slidenum">
              <a:rPr lang="es-EC" smtClean="0"/>
              <a:pPr fontAlgn="base">
                <a:spcBef>
                  <a:spcPct val="0"/>
                </a:spcBef>
                <a:spcAft>
                  <a:spcPct val="0"/>
                </a:spcAft>
                <a:defRPr/>
              </a:pPr>
              <a:t>19</a:t>
            </a:fld>
            <a:endParaRPr lang="es-EC"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915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7D5315C5-804C-41E1-8B18-3CB5A5F61890}" type="slidenum">
              <a:rPr lang="es-EC" smtClean="0"/>
              <a:pPr>
                <a:defRPr/>
              </a:pPr>
              <a:t>2</a:t>
            </a:fld>
            <a:endParaRPr lang="es-EC"/>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758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656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2E1BE3-EE87-431C-85E9-87CF3677D221}" type="slidenum">
              <a:rPr lang="es-EC" smtClean="0"/>
              <a:pPr fontAlgn="base">
                <a:spcBef>
                  <a:spcPct val="0"/>
                </a:spcBef>
                <a:spcAft>
                  <a:spcPct val="0"/>
                </a:spcAft>
                <a:defRPr/>
              </a:pPr>
              <a:t>20</a:t>
            </a:fld>
            <a:endParaRPr lang="es-EC"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861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656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FED4ED-A4B3-45EA-A895-59AEFB1A16D6}" type="slidenum">
              <a:rPr lang="es-EC" smtClean="0"/>
              <a:pPr fontAlgn="base">
                <a:spcBef>
                  <a:spcPct val="0"/>
                </a:spcBef>
                <a:spcAft>
                  <a:spcPct val="0"/>
                </a:spcAft>
                <a:defRPr/>
              </a:pPr>
              <a:t>21</a:t>
            </a:fld>
            <a:endParaRPr lang="es-EC"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963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656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EB48B2-A2C2-4A93-8BE2-DF5F8EB98C61}" type="slidenum">
              <a:rPr lang="es-EC" smtClean="0"/>
              <a:pPr fontAlgn="base">
                <a:spcBef>
                  <a:spcPct val="0"/>
                </a:spcBef>
                <a:spcAft>
                  <a:spcPct val="0"/>
                </a:spcAft>
                <a:defRPr/>
              </a:pPr>
              <a:t>22</a:t>
            </a:fld>
            <a:endParaRPr lang="es-EC"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06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656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AFFFC0-0F7A-4706-9A99-FC9C3E159653}" type="slidenum">
              <a:rPr lang="es-EC" smtClean="0"/>
              <a:pPr fontAlgn="base">
                <a:spcBef>
                  <a:spcPct val="0"/>
                </a:spcBef>
                <a:spcAft>
                  <a:spcPct val="0"/>
                </a:spcAft>
                <a:defRPr/>
              </a:pPr>
              <a:t>23</a:t>
            </a:fld>
            <a:endParaRPr lang="es-EC"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6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656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E62C66-2189-4F55-A910-1E1061F6CBCE}" type="slidenum">
              <a:rPr lang="es-EC" smtClean="0"/>
              <a:pPr fontAlgn="base">
                <a:spcBef>
                  <a:spcPct val="0"/>
                </a:spcBef>
                <a:spcAft>
                  <a:spcPct val="0"/>
                </a:spcAft>
                <a:defRPr/>
              </a:pPr>
              <a:t>24</a:t>
            </a:fld>
            <a:endParaRPr lang="es-EC"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270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656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0AE3FD-78C9-4FAD-AD5C-20E69D7A8371}" type="slidenum">
              <a:rPr lang="es-EC" smtClean="0"/>
              <a:pPr fontAlgn="base">
                <a:spcBef>
                  <a:spcPct val="0"/>
                </a:spcBef>
                <a:spcAft>
                  <a:spcPct val="0"/>
                </a:spcAft>
                <a:defRPr/>
              </a:pPr>
              <a:t>25</a:t>
            </a:fld>
            <a:endParaRPr lang="es-EC"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373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656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966E41-612E-4E0C-8FC6-2C78F968E5D5}" type="slidenum">
              <a:rPr lang="es-EC" smtClean="0"/>
              <a:pPr fontAlgn="base">
                <a:spcBef>
                  <a:spcPct val="0"/>
                </a:spcBef>
                <a:spcAft>
                  <a:spcPct val="0"/>
                </a:spcAft>
                <a:defRPr/>
              </a:pPr>
              <a:t>26</a:t>
            </a:fld>
            <a:endParaRPr lang="es-EC"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475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656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0C679B-8246-4B93-BF93-DCF2A57F7694}" type="slidenum">
              <a:rPr lang="es-EC" smtClean="0"/>
              <a:pPr fontAlgn="base">
                <a:spcBef>
                  <a:spcPct val="0"/>
                </a:spcBef>
                <a:spcAft>
                  <a:spcPct val="0"/>
                </a:spcAft>
                <a:defRPr/>
              </a:pPr>
              <a:t>27</a:t>
            </a:fld>
            <a:endParaRPr lang="es-EC"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57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656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C53352-D7A7-464E-9B6A-F8AF3DC1648A}" type="slidenum">
              <a:rPr lang="es-EC" smtClean="0"/>
              <a:pPr fontAlgn="base">
                <a:spcBef>
                  <a:spcPct val="0"/>
                </a:spcBef>
                <a:spcAft>
                  <a:spcPct val="0"/>
                </a:spcAft>
                <a:defRPr/>
              </a:pPr>
              <a:t>28</a:t>
            </a:fld>
            <a:endParaRPr lang="es-EC"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680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656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20FC36-F17F-4328-A084-EE54B1584EC6}" type="slidenum">
              <a:rPr lang="es-EC" smtClean="0"/>
              <a:pPr fontAlgn="base">
                <a:spcBef>
                  <a:spcPct val="0"/>
                </a:spcBef>
                <a:spcAft>
                  <a:spcPct val="0"/>
                </a:spcAft>
                <a:defRPr/>
              </a:pPr>
              <a:t>29</a:t>
            </a:fld>
            <a:endParaRPr lang="es-EC"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01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042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AB2C8A-D34E-4097-A187-23765C5CB143}" type="slidenum">
              <a:rPr lang="es-EC" smtClean="0"/>
              <a:pPr fontAlgn="base">
                <a:spcBef>
                  <a:spcPct val="0"/>
                </a:spcBef>
                <a:spcAft>
                  <a:spcPct val="0"/>
                </a:spcAft>
                <a:defRPr/>
              </a:pPr>
              <a:t>3</a:t>
            </a:fld>
            <a:endParaRPr lang="es-EC"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782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656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C68166-797B-4F8C-B0CC-D94DF3FD81F3}" type="slidenum">
              <a:rPr lang="es-EC" smtClean="0"/>
              <a:pPr fontAlgn="base">
                <a:spcBef>
                  <a:spcPct val="0"/>
                </a:spcBef>
                <a:spcAft>
                  <a:spcPct val="0"/>
                </a:spcAft>
                <a:defRPr/>
              </a:pPr>
              <a:t>30</a:t>
            </a:fld>
            <a:endParaRPr lang="es-EC"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885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656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663015-041E-4DB7-BA10-41FB02A90E3E}" type="slidenum">
              <a:rPr lang="es-EC" smtClean="0"/>
              <a:pPr fontAlgn="base">
                <a:spcBef>
                  <a:spcPct val="0"/>
                </a:spcBef>
                <a:spcAft>
                  <a:spcPct val="0"/>
                </a:spcAft>
                <a:defRPr/>
              </a:pPr>
              <a:t>31</a:t>
            </a:fld>
            <a:endParaRPr lang="es-EC"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987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656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62CAD3-1072-4DE1-9A02-3E5F6D13E38D}" type="slidenum">
              <a:rPr lang="es-EC" smtClean="0"/>
              <a:pPr fontAlgn="base">
                <a:spcBef>
                  <a:spcPct val="0"/>
                </a:spcBef>
                <a:spcAft>
                  <a:spcPct val="0"/>
                </a:spcAft>
                <a:defRPr/>
              </a:pPr>
              <a:t>32</a:t>
            </a:fld>
            <a:endParaRPr lang="es-EC"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089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656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885529-EA60-40A8-A926-FDF7C28EED3B}" type="slidenum">
              <a:rPr lang="es-EC" smtClean="0"/>
              <a:pPr fontAlgn="base">
                <a:spcBef>
                  <a:spcPct val="0"/>
                </a:spcBef>
                <a:spcAft>
                  <a:spcPct val="0"/>
                </a:spcAft>
                <a:defRPr/>
              </a:pPr>
              <a:t>33</a:t>
            </a:fld>
            <a:endParaRPr lang="es-EC"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192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656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544044-F30D-4179-83F6-E132662FD372}" type="slidenum">
              <a:rPr lang="es-EC" smtClean="0"/>
              <a:pPr fontAlgn="base">
                <a:spcBef>
                  <a:spcPct val="0"/>
                </a:spcBef>
                <a:spcAft>
                  <a:spcPct val="0"/>
                </a:spcAft>
                <a:defRPr/>
              </a:pPr>
              <a:t>34</a:t>
            </a:fld>
            <a:endParaRPr lang="es-EC"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294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656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EE47D4-0B1A-4B01-8915-3442480A7EB7}" type="slidenum">
              <a:rPr lang="es-EC" smtClean="0"/>
              <a:pPr fontAlgn="base">
                <a:spcBef>
                  <a:spcPct val="0"/>
                </a:spcBef>
                <a:spcAft>
                  <a:spcPct val="0"/>
                </a:spcAft>
                <a:defRPr/>
              </a:pPr>
              <a:t>35</a:t>
            </a:fld>
            <a:endParaRPr lang="es-EC"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397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656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04FA8A-49F6-49B2-8161-CDE8BA941DAB}" type="slidenum">
              <a:rPr lang="es-EC" smtClean="0"/>
              <a:pPr fontAlgn="base">
                <a:spcBef>
                  <a:spcPct val="0"/>
                </a:spcBef>
                <a:spcAft>
                  <a:spcPct val="0"/>
                </a:spcAft>
                <a:defRPr/>
              </a:pPr>
              <a:t>36</a:t>
            </a:fld>
            <a:endParaRPr lang="es-EC"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49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656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071AD2-79D5-491B-8EF7-3653EE21C8E6}" type="slidenum">
              <a:rPr lang="es-EC" smtClean="0"/>
              <a:pPr fontAlgn="base">
                <a:spcBef>
                  <a:spcPct val="0"/>
                </a:spcBef>
                <a:spcAft>
                  <a:spcPct val="0"/>
                </a:spcAft>
                <a:defRPr/>
              </a:pPr>
              <a:t>37</a:t>
            </a:fld>
            <a:endParaRPr lang="es-EC"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60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656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AE6F7D-BF26-493E-8EB8-D6443AAF0E91}" type="slidenum">
              <a:rPr lang="es-EC" smtClean="0"/>
              <a:pPr fontAlgn="base">
                <a:spcBef>
                  <a:spcPct val="0"/>
                </a:spcBef>
                <a:spcAft>
                  <a:spcPct val="0"/>
                </a:spcAft>
                <a:defRPr/>
              </a:pPr>
              <a:t>38</a:t>
            </a:fld>
            <a:endParaRPr lang="es-EC"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70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656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E99A8C-C5A3-4093-BD11-8A0F5C68D384}" type="slidenum">
              <a:rPr lang="es-EC" smtClean="0"/>
              <a:pPr fontAlgn="base">
                <a:spcBef>
                  <a:spcPct val="0"/>
                </a:spcBef>
                <a:spcAft>
                  <a:spcPct val="0"/>
                </a:spcAft>
                <a:defRPr/>
              </a:pPr>
              <a:t>39</a:t>
            </a:fld>
            <a:endParaRPr lang="es-EC"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120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4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12362E-6493-43D7-878E-0CCC01D26C56}" type="slidenum">
              <a:rPr lang="es-EC" smtClean="0"/>
              <a:pPr fontAlgn="base">
                <a:spcBef>
                  <a:spcPct val="0"/>
                </a:spcBef>
                <a:spcAft>
                  <a:spcPct val="0"/>
                </a:spcAft>
                <a:defRPr/>
              </a:pPr>
              <a:t>4</a:t>
            </a:fld>
            <a:endParaRPr lang="es-EC"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80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656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6C1D21-EB15-4A4E-99C9-031527BB91DB}" type="slidenum">
              <a:rPr lang="es-EC" smtClean="0"/>
              <a:pPr fontAlgn="base">
                <a:spcBef>
                  <a:spcPct val="0"/>
                </a:spcBef>
                <a:spcAft>
                  <a:spcPct val="0"/>
                </a:spcAft>
                <a:defRPr/>
              </a:pPr>
              <a:t>40</a:t>
            </a:fld>
            <a:endParaRPr lang="es-EC"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909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656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8E95A2-3023-430D-BD3C-07C84F2DFE97}" type="slidenum">
              <a:rPr lang="es-EC" smtClean="0"/>
              <a:pPr fontAlgn="base">
                <a:spcBef>
                  <a:spcPct val="0"/>
                </a:spcBef>
                <a:spcAft>
                  <a:spcPct val="0"/>
                </a:spcAft>
                <a:defRPr/>
              </a:pPr>
              <a:t>41</a:t>
            </a:fld>
            <a:endParaRPr lang="es-EC"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246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60E55F-DAB3-4D1D-B390-F9F558A40A0E}" type="slidenum">
              <a:rPr lang="es-EC" smtClean="0"/>
              <a:pPr fontAlgn="base">
                <a:spcBef>
                  <a:spcPct val="0"/>
                </a:spcBef>
                <a:spcAft>
                  <a:spcPct val="0"/>
                </a:spcAft>
                <a:defRPr/>
              </a:pPr>
              <a:t>5</a:t>
            </a:fld>
            <a:endParaRPr lang="es-EC"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325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349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AF9757-3AB1-40D9-A348-A325107F05D9}" type="slidenum">
              <a:rPr lang="es-EC" smtClean="0"/>
              <a:pPr fontAlgn="base">
                <a:spcBef>
                  <a:spcPct val="0"/>
                </a:spcBef>
                <a:spcAft>
                  <a:spcPct val="0"/>
                </a:spcAft>
                <a:defRPr/>
              </a:pPr>
              <a:t>6</a:t>
            </a:fld>
            <a:endParaRPr lang="es-EC"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427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451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393305-6625-4261-A3B3-5AEB065F733D}" type="slidenum">
              <a:rPr lang="es-EC" smtClean="0"/>
              <a:pPr fontAlgn="base">
                <a:spcBef>
                  <a:spcPct val="0"/>
                </a:spcBef>
                <a:spcAft>
                  <a:spcPct val="0"/>
                </a:spcAft>
                <a:defRPr/>
              </a:pPr>
              <a:t>7</a:t>
            </a:fld>
            <a:endParaRPr lang="es-EC"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529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554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75111A-3E31-4480-BA66-ED9CB4CB1F4D}" type="slidenum">
              <a:rPr lang="es-EC" smtClean="0"/>
              <a:pPr fontAlgn="base">
                <a:spcBef>
                  <a:spcPct val="0"/>
                </a:spcBef>
                <a:spcAft>
                  <a:spcPct val="0"/>
                </a:spcAft>
                <a:defRPr/>
              </a:pPr>
              <a:t>8</a:t>
            </a:fld>
            <a:endParaRPr lang="es-EC"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632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656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6335F7-159F-46B7-9865-F3EB643DFFD6}" type="slidenum">
              <a:rPr lang="es-EC" smtClean="0"/>
              <a:pPr fontAlgn="base">
                <a:spcBef>
                  <a:spcPct val="0"/>
                </a:spcBef>
                <a:spcAft>
                  <a:spcPct val="0"/>
                </a:spcAft>
                <a:defRPr/>
              </a:pPr>
              <a:t>9</a:t>
            </a:fld>
            <a:endParaRPr lang="es-EC"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400050" y="1828800"/>
            <a:ext cx="5888736" cy="24384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17" name="16 Subtítulo"/>
          <p:cNvSpPr>
            <a:spLocks noGrp="1"/>
          </p:cNvSpPr>
          <p:nvPr>
            <p:ph type="subTitle" idx="1"/>
          </p:nvPr>
        </p:nvSpPr>
        <p:spPr>
          <a:xfrm>
            <a:off x="400050" y="4304715"/>
            <a:ext cx="5891022" cy="23368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4" name="29 Marcador de fecha"/>
          <p:cNvSpPr>
            <a:spLocks noGrp="1"/>
          </p:cNvSpPr>
          <p:nvPr>
            <p:ph type="dt" sz="half" idx="10"/>
          </p:nvPr>
        </p:nvSpPr>
        <p:spPr/>
        <p:txBody>
          <a:bodyPr/>
          <a:lstStyle>
            <a:lvl1pPr>
              <a:defRPr/>
            </a:lvl1pPr>
          </a:lstStyle>
          <a:p>
            <a:pPr>
              <a:defRPr/>
            </a:pPr>
            <a:fld id="{F4925520-B265-4CEA-9E55-B48675E7FD0B}" type="datetimeFigureOut">
              <a:rPr lang="es-EC"/>
              <a:pPr>
                <a:defRPr/>
              </a:pPr>
              <a:t>30/06/2010</a:t>
            </a:fld>
            <a:endParaRPr lang="es-EC"/>
          </a:p>
        </p:txBody>
      </p:sp>
      <p:sp>
        <p:nvSpPr>
          <p:cNvPr id="5" name="18 Marcador de pie de página"/>
          <p:cNvSpPr>
            <a:spLocks noGrp="1"/>
          </p:cNvSpPr>
          <p:nvPr>
            <p:ph type="ftr" sz="quarter" idx="11"/>
          </p:nvPr>
        </p:nvSpPr>
        <p:spPr/>
        <p:txBody>
          <a:bodyPr/>
          <a:lstStyle>
            <a:lvl1pPr>
              <a:defRPr/>
            </a:lvl1pPr>
          </a:lstStyle>
          <a:p>
            <a:pPr>
              <a:defRPr/>
            </a:pPr>
            <a:endParaRPr lang="es-EC"/>
          </a:p>
        </p:txBody>
      </p:sp>
      <p:sp>
        <p:nvSpPr>
          <p:cNvPr id="6" name="26 Marcador de número de diapositiva"/>
          <p:cNvSpPr>
            <a:spLocks noGrp="1"/>
          </p:cNvSpPr>
          <p:nvPr>
            <p:ph type="sldNum" sz="quarter" idx="12"/>
          </p:nvPr>
        </p:nvSpPr>
        <p:spPr/>
        <p:txBody>
          <a:bodyPr/>
          <a:lstStyle>
            <a:lvl1pPr>
              <a:defRPr/>
            </a:lvl1pPr>
          </a:lstStyle>
          <a:p>
            <a:pPr>
              <a:defRPr/>
            </a:pPr>
            <a:fld id="{924D055C-9970-420F-935C-B96EC3408DC0}" type="slidenum">
              <a:rPr lang="es-EC"/>
              <a:pPr>
                <a:defRPr/>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904CE95C-C605-4E4F-9B9F-BE1EC10E0599}" type="datetimeFigureOut">
              <a:rPr lang="es-EC"/>
              <a:pPr>
                <a:defRPr/>
              </a:pPr>
              <a:t>30/06/2010</a:t>
            </a:fld>
            <a:endParaRPr lang="es-EC"/>
          </a:p>
        </p:txBody>
      </p:sp>
      <p:sp>
        <p:nvSpPr>
          <p:cNvPr id="5" name="21 Marcador de pie de página"/>
          <p:cNvSpPr>
            <a:spLocks noGrp="1"/>
          </p:cNvSpPr>
          <p:nvPr>
            <p:ph type="ftr" sz="quarter" idx="11"/>
          </p:nvPr>
        </p:nvSpPr>
        <p:spPr/>
        <p:txBody>
          <a:bodyPr/>
          <a:lstStyle>
            <a:lvl1pPr>
              <a:defRPr/>
            </a:lvl1pPr>
          </a:lstStyle>
          <a:p>
            <a:pPr>
              <a:defRPr/>
            </a:pPr>
            <a:endParaRPr lang="es-EC"/>
          </a:p>
        </p:txBody>
      </p:sp>
      <p:sp>
        <p:nvSpPr>
          <p:cNvPr id="6" name="17 Marcador de número de diapositiva"/>
          <p:cNvSpPr>
            <a:spLocks noGrp="1"/>
          </p:cNvSpPr>
          <p:nvPr>
            <p:ph type="sldNum" sz="quarter" idx="12"/>
          </p:nvPr>
        </p:nvSpPr>
        <p:spPr/>
        <p:txBody>
          <a:bodyPr/>
          <a:lstStyle>
            <a:lvl1pPr>
              <a:defRPr/>
            </a:lvl1pPr>
          </a:lstStyle>
          <a:p>
            <a:pPr>
              <a:defRPr/>
            </a:pPr>
            <a:fld id="{4BC03E48-79F4-4C7D-9674-3EA149AF991D}" type="slidenum">
              <a:rPr lang="es-EC"/>
              <a:pPr>
                <a:defRPr/>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1219202"/>
            <a:ext cx="1543050" cy="6949017"/>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342900" y="1219202"/>
            <a:ext cx="4514850" cy="69490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D19DF901-9A6F-4444-9F6B-15DCCB1E93C1}" type="datetimeFigureOut">
              <a:rPr lang="es-EC"/>
              <a:pPr>
                <a:defRPr/>
              </a:pPr>
              <a:t>30/06/2010</a:t>
            </a:fld>
            <a:endParaRPr lang="es-EC"/>
          </a:p>
        </p:txBody>
      </p:sp>
      <p:sp>
        <p:nvSpPr>
          <p:cNvPr id="5" name="21 Marcador de pie de página"/>
          <p:cNvSpPr>
            <a:spLocks noGrp="1"/>
          </p:cNvSpPr>
          <p:nvPr>
            <p:ph type="ftr" sz="quarter" idx="11"/>
          </p:nvPr>
        </p:nvSpPr>
        <p:spPr/>
        <p:txBody>
          <a:bodyPr/>
          <a:lstStyle>
            <a:lvl1pPr>
              <a:defRPr/>
            </a:lvl1pPr>
          </a:lstStyle>
          <a:p>
            <a:pPr>
              <a:defRPr/>
            </a:pPr>
            <a:endParaRPr lang="es-EC"/>
          </a:p>
        </p:txBody>
      </p:sp>
      <p:sp>
        <p:nvSpPr>
          <p:cNvPr id="6" name="17 Marcador de número de diapositiva"/>
          <p:cNvSpPr>
            <a:spLocks noGrp="1"/>
          </p:cNvSpPr>
          <p:nvPr>
            <p:ph type="sldNum" sz="quarter" idx="12"/>
          </p:nvPr>
        </p:nvSpPr>
        <p:spPr/>
        <p:txBody>
          <a:bodyPr/>
          <a:lstStyle>
            <a:lvl1pPr>
              <a:defRPr/>
            </a:lvl1pPr>
          </a:lstStyle>
          <a:p>
            <a:pPr>
              <a:defRPr/>
            </a:pPr>
            <a:fld id="{8F4AE407-2089-4106-902A-43E95C89B46A}" type="slidenum">
              <a:rPr lang="es-EC"/>
              <a:pPr>
                <a:defRPr/>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lvl1pPr algn="just">
              <a:defRPr sz="4000"/>
            </a:lvl1pPr>
          </a:lstStyle>
          <a:p>
            <a:r>
              <a:rPr lang="es-ES" dirty="0" smtClean="0"/>
              <a:t>Haga clic para modificar el estilo de título del patrón</a:t>
            </a:r>
            <a:endParaRPr lang="en-US"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85D2CEE3-70FB-484E-915C-6FFEA0ECF7A5}" type="datetimeFigureOut">
              <a:rPr lang="es-EC"/>
              <a:pPr>
                <a:defRPr/>
              </a:pPr>
              <a:t>30/06/2010</a:t>
            </a:fld>
            <a:endParaRPr lang="es-EC"/>
          </a:p>
        </p:txBody>
      </p:sp>
      <p:sp>
        <p:nvSpPr>
          <p:cNvPr id="5" name="21 Marcador de pie de página"/>
          <p:cNvSpPr>
            <a:spLocks noGrp="1"/>
          </p:cNvSpPr>
          <p:nvPr>
            <p:ph type="ftr" sz="quarter" idx="11"/>
          </p:nvPr>
        </p:nvSpPr>
        <p:spPr/>
        <p:txBody>
          <a:bodyPr/>
          <a:lstStyle>
            <a:lvl1pPr>
              <a:defRPr/>
            </a:lvl1pPr>
          </a:lstStyle>
          <a:p>
            <a:pPr>
              <a:defRPr/>
            </a:pPr>
            <a:endParaRPr lang="es-EC"/>
          </a:p>
        </p:txBody>
      </p:sp>
      <p:sp>
        <p:nvSpPr>
          <p:cNvPr id="6" name="17 Marcador de número de diapositiva"/>
          <p:cNvSpPr>
            <a:spLocks noGrp="1"/>
          </p:cNvSpPr>
          <p:nvPr>
            <p:ph type="sldNum" sz="quarter" idx="12"/>
          </p:nvPr>
        </p:nvSpPr>
        <p:spPr/>
        <p:txBody>
          <a:bodyPr/>
          <a:lstStyle>
            <a:lvl1pPr>
              <a:defRPr/>
            </a:lvl1pPr>
          </a:lstStyle>
          <a:p>
            <a:pPr>
              <a:defRPr/>
            </a:pPr>
            <a:fld id="{C0B1F14A-E51E-49F8-925C-B2A5515145AF}" type="slidenum">
              <a:rPr lang="es-EC"/>
              <a:pPr>
                <a:defRPr/>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97764" y="1755648"/>
            <a:ext cx="5829300" cy="1816608"/>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397764" y="3606219"/>
            <a:ext cx="5829300" cy="2012949"/>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603DF8BF-05D7-4837-9784-C94E194B2DC3}" type="datetimeFigureOut">
              <a:rPr lang="es-EC"/>
              <a:pPr>
                <a:defRPr/>
              </a:pPr>
              <a:t>30/06/2010</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D3591CF3-E761-4D73-A2B3-A574D3EE7FB5}" type="slidenum">
              <a:rPr lang="es-EC"/>
              <a:pPr>
                <a:defRPr/>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342900" y="938784"/>
            <a:ext cx="6172200" cy="1524000"/>
          </a:xfr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342900" y="2560113"/>
            <a:ext cx="3028950" cy="591312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3486150" y="2560113"/>
            <a:ext cx="3028950" cy="591312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fld id="{1E4003A9-19D5-416E-A18B-C0D3953CD985}" type="datetimeFigureOut">
              <a:rPr lang="es-EC"/>
              <a:pPr>
                <a:defRPr/>
              </a:pPr>
              <a:t>30/06/2010</a:t>
            </a:fld>
            <a:endParaRPr lang="es-EC"/>
          </a:p>
        </p:txBody>
      </p:sp>
      <p:sp>
        <p:nvSpPr>
          <p:cNvPr id="6" name="21 Marcador de pie de página"/>
          <p:cNvSpPr>
            <a:spLocks noGrp="1"/>
          </p:cNvSpPr>
          <p:nvPr>
            <p:ph type="ftr" sz="quarter" idx="11"/>
          </p:nvPr>
        </p:nvSpPr>
        <p:spPr/>
        <p:txBody>
          <a:bodyPr/>
          <a:lstStyle>
            <a:lvl1pPr>
              <a:defRPr/>
            </a:lvl1pPr>
          </a:lstStyle>
          <a:p>
            <a:pPr>
              <a:defRPr/>
            </a:pPr>
            <a:endParaRPr lang="es-EC"/>
          </a:p>
        </p:txBody>
      </p:sp>
      <p:sp>
        <p:nvSpPr>
          <p:cNvPr id="7" name="17 Marcador de número de diapositiva"/>
          <p:cNvSpPr>
            <a:spLocks noGrp="1"/>
          </p:cNvSpPr>
          <p:nvPr>
            <p:ph type="sldNum" sz="quarter" idx="12"/>
          </p:nvPr>
        </p:nvSpPr>
        <p:spPr/>
        <p:txBody>
          <a:bodyPr/>
          <a:lstStyle>
            <a:lvl1pPr>
              <a:defRPr/>
            </a:lvl1pPr>
          </a:lstStyle>
          <a:p>
            <a:pPr>
              <a:defRPr/>
            </a:pPr>
            <a:fld id="{5E6BE058-40A3-433D-B4B6-D5FB879A56CF}" type="slidenum">
              <a:rPr lang="es-EC"/>
              <a:pPr>
                <a:defRPr/>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42900" y="938784"/>
            <a:ext cx="6172200" cy="1524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342900" y="2473664"/>
            <a:ext cx="3030141" cy="879136"/>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3483769" y="2479677"/>
            <a:ext cx="3031331" cy="873124"/>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342900" y="3352800"/>
            <a:ext cx="3030141" cy="5127627"/>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3483769" y="3352800"/>
            <a:ext cx="3031331" cy="5127627"/>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9 Marcador de fecha"/>
          <p:cNvSpPr>
            <a:spLocks noGrp="1"/>
          </p:cNvSpPr>
          <p:nvPr>
            <p:ph type="dt" sz="half" idx="10"/>
          </p:nvPr>
        </p:nvSpPr>
        <p:spPr/>
        <p:txBody>
          <a:bodyPr/>
          <a:lstStyle>
            <a:lvl1pPr>
              <a:defRPr/>
            </a:lvl1pPr>
          </a:lstStyle>
          <a:p>
            <a:pPr>
              <a:defRPr/>
            </a:pPr>
            <a:fld id="{3935A597-CA37-400F-9957-18A3CB7A02CF}" type="datetimeFigureOut">
              <a:rPr lang="es-EC"/>
              <a:pPr>
                <a:defRPr/>
              </a:pPr>
              <a:t>30/06/2010</a:t>
            </a:fld>
            <a:endParaRPr lang="es-EC"/>
          </a:p>
        </p:txBody>
      </p:sp>
      <p:sp>
        <p:nvSpPr>
          <p:cNvPr id="8" name="21 Marcador de pie de página"/>
          <p:cNvSpPr>
            <a:spLocks noGrp="1"/>
          </p:cNvSpPr>
          <p:nvPr>
            <p:ph type="ftr" sz="quarter" idx="11"/>
          </p:nvPr>
        </p:nvSpPr>
        <p:spPr/>
        <p:txBody>
          <a:bodyPr/>
          <a:lstStyle>
            <a:lvl1pPr>
              <a:defRPr/>
            </a:lvl1pPr>
          </a:lstStyle>
          <a:p>
            <a:pPr>
              <a:defRPr/>
            </a:pPr>
            <a:endParaRPr lang="es-EC"/>
          </a:p>
        </p:txBody>
      </p:sp>
      <p:sp>
        <p:nvSpPr>
          <p:cNvPr id="9" name="17 Marcador de número de diapositiva"/>
          <p:cNvSpPr>
            <a:spLocks noGrp="1"/>
          </p:cNvSpPr>
          <p:nvPr>
            <p:ph type="sldNum" sz="quarter" idx="12"/>
          </p:nvPr>
        </p:nvSpPr>
        <p:spPr/>
        <p:txBody>
          <a:bodyPr/>
          <a:lstStyle>
            <a:lvl1pPr>
              <a:defRPr/>
            </a:lvl1pPr>
          </a:lstStyle>
          <a:p>
            <a:pPr>
              <a:defRPr/>
            </a:pPr>
            <a:fld id="{776FC15F-9CAF-4366-9225-C3A7B29E8B67}" type="slidenum">
              <a:rPr lang="es-EC"/>
              <a:pPr>
                <a:defRPr/>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938784"/>
            <a:ext cx="6229350" cy="1524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9 Marcador de fecha"/>
          <p:cNvSpPr>
            <a:spLocks noGrp="1"/>
          </p:cNvSpPr>
          <p:nvPr>
            <p:ph type="dt" sz="half" idx="10"/>
          </p:nvPr>
        </p:nvSpPr>
        <p:spPr/>
        <p:txBody>
          <a:bodyPr/>
          <a:lstStyle>
            <a:lvl1pPr>
              <a:defRPr/>
            </a:lvl1pPr>
          </a:lstStyle>
          <a:p>
            <a:pPr>
              <a:defRPr/>
            </a:pPr>
            <a:fld id="{ED7634D8-EC3D-4097-B03D-CB1EF09FEC32}" type="datetimeFigureOut">
              <a:rPr lang="es-EC"/>
              <a:pPr>
                <a:defRPr/>
              </a:pPr>
              <a:t>30/06/2010</a:t>
            </a:fld>
            <a:endParaRPr lang="es-EC"/>
          </a:p>
        </p:txBody>
      </p:sp>
      <p:sp>
        <p:nvSpPr>
          <p:cNvPr id="4" name="21 Marcador de pie de página"/>
          <p:cNvSpPr>
            <a:spLocks noGrp="1"/>
          </p:cNvSpPr>
          <p:nvPr>
            <p:ph type="ftr" sz="quarter" idx="11"/>
          </p:nvPr>
        </p:nvSpPr>
        <p:spPr/>
        <p:txBody>
          <a:bodyPr/>
          <a:lstStyle>
            <a:lvl1pPr>
              <a:defRPr/>
            </a:lvl1pPr>
          </a:lstStyle>
          <a:p>
            <a:pPr>
              <a:defRPr/>
            </a:pPr>
            <a:endParaRPr lang="es-EC"/>
          </a:p>
        </p:txBody>
      </p:sp>
      <p:sp>
        <p:nvSpPr>
          <p:cNvPr id="5" name="17 Marcador de número de diapositiva"/>
          <p:cNvSpPr>
            <a:spLocks noGrp="1"/>
          </p:cNvSpPr>
          <p:nvPr>
            <p:ph type="sldNum" sz="quarter" idx="12"/>
          </p:nvPr>
        </p:nvSpPr>
        <p:spPr/>
        <p:txBody>
          <a:bodyPr/>
          <a:lstStyle>
            <a:lvl1pPr>
              <a:defRPr/>
            </a:lvl1pPr>
          </a:lstStyle>
          <a:p>
            <a:pPr>
              <a:defRPr/>
            </a:pPr>
            <a:fld id="{F4F798D5-31F5-472D-B406-3EA6ED0A68CA}" type="slidenum">
              <a:rPr lang="es-EC"/>
              <a:pPr>
                <a:defRPr/>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fld id="{95843EAC-A3A1-4CEE-B824-B34859909FE2}" type="datetimeFigureOut">
              <a:rPr lang="es-EC"/>
              <a:pPr>
                <a:defRPr/>
              </a:pPr>
              <a:t>30/06/2010</a:t>
            </a:fld>
            <a:endParaRPr lang="es-EC"/>
          </a:p>
        </p:txBody>
      </p:sp>
      <p:sp>
        <p:nvSpPr>
          <p:cNvPr id="3" name="21 Marcador de pie de página"/>
          <p:cNvSpPr>
            <a:spLocks noGrp="1"/>
          </p:cNvSpPr>
          <p:nvPr>
            <p:ph type="ftr" sz="quarter" idx="11"/>
          </p:nvPr>
        </p:nvSpPr>
        <p:spPr/>
        <p:txBody>
          <a:bodyPr/>
          <a:lstStyle>
            <a:lvl1pPr>
              <a:defRPr/>
            </a:lvl1pPr>
          </a:lstStyle>
          <a:p>
            <a:pPr>
              <a:defRPr/>
            </a:pPr>
            <a:endParaRPr lang="es-EC"/>
          </a:p>
        </p:txBody>
      </p:sp>
      <p:sp>
        <p:nvSpPr>
          <p:cNvPr id="4" name="17 Marcador de número de diapositiva"/>
          <p:cNvSpPr>
            <a:spLocks noGrp="1"/>
          </p:cNvSpPr>
          <p:nvPr>
            <p:ph type="sldNum" sz="quarter" idx="12"/>
          </p:nvPr>
        </p:nvSpPr>
        <p:spPr/>
        <p:txBody>
          <a:bodyPr/>
          <a:lstStyle>
            <a:lvl1pPr>
              <a:defRPr/>
            </a:lvl1pPr>
          </a:lstStyle>
          <a:p>
            <a:pPr>
              <a:defRPr/>
            </a:pPr>
            <a:fld id="{EF603A45-C92E-4733-8D87-A3D6D4CA9890}" type="slidenum">
              <a:rPr lang="es-EC"/>
              <a:pPr>
                <a:defRPr/>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14350" y="685803"/>
            <a:ext cx="2057400" cy="154940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514350" y="2235200"/>
            <a:ext cx="2057400" cy="6096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2681287" y="2235200"/>
            <a:ext cx="3833813" cy="6096000"/>
          </a:xfrm>
        </p:spPr>
        <p:txBody>
          <a:bodyPr tIns="0"/>
          <a:lstStyle>
            <a:lvl1pPr>
              <a:defRPr sz="2800"/>
            </a:lvl1pPr>
            <a:lvl2pPr>
              <a:defRPr sz="2600"/>
            </a:lvl2pPr>
            <a:lvl3pPr>
              <a:defRPr sz="2400"/>
            </a:lvl3pPr>
            <a:lvl4pPr>
              <a:defRPr sz="20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fld id="{D94F7008-CD4F-42A7-9A3A-DA710489201D}" type="datetimeFigureOut">
              <a:rPr lang="es-EC"/>
              <a:pPr>
                <a:defRPr/>
              </a:pPr>
              <a:t>30/06/2010</a:t>
            </a:fld>
            <a:endParaRPr lang="es-EC"/>
          </a:p>
        </p:txBody>
      </p:sp>
      <p:sp>
        <p:nvSpPr>
          <p:cNvPr id="6" name="21 Marcador de pie de página"/>
          <p:cNvSpPr>
            <a:spLocks noGrp="1"/>
          </p:cNvSpPr>
          <p:nvPr>
            <p:ph type="ftr" sz="quarter" idx="11"/>
          </p:nvPr>
        </p:nvSpPr>
        <p:spPr/>
        <p:txBody>
          <a:bodyPr/>
          <a:lstStyle>
            <a:lvl1pPr>
              <a:defRPr/>
            </a:lvl1pPr>
          </a:lstStyle>
          <a:p>
            <a:pPr>
              <a:defRPr/>
            </a:pPr>
            <a:endParaRPr lang="es-EC"/>
          </a:p>
        </p:txBody>
      </p:sp>
      <p:sp>
        <p:nvSpPr>
          <p:cNvPr id="7" name="17 Marcador de número de diapositiva"/>
          <p:cNvSpPr>
            <a:spLocks noGrp="1"/>
          </p:cNvSpPr>
          <p:nvPr>
            <p:ph type="sldNum" sz="quarter" idx="12"/>
          </p:nvPr>
        </p:nvSpPr>
        <p:spPr/>
        <p:txBody>
          <a:bodyPr/>
          <a:lstStyle>
            <a:lvl1pPr>
              <a:defRPr/>
            </a:lvl1pPr>
          </a:lstStyle>
          <a:p>
            <a:pPr>
              <a:defRPr/>
            </a:pPr>
            <a:fld id="{166C7B19-50DA-4C05-BAC8-EBCB871280A6}" type="slidenum">
              <a:rPr lang="es-EC"/>
              <a:pPr>
                <a:defRPr/>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4 Recortar y redondear rectángulo de esquina sencilla"/>
          <p:cNvSpPr/>
          <p:nvPr/>
        </p:nvSpPr>
        <p:spPr>
          <a:xfrm rot="420000" flipV="1">
            <a:off x="2374900" y="1477963"/>
            <a:ext cx="3943350" cy="54864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 Triángulo rectángulo"/>
          <p:cNvSpPr/>
          <p:nvPr/>
        </p:nvSpPr>
        <p:spPr>
          <a:xfrm rot="420000" flipV="1">
            <a:off x="6002338" y="7146925"/>
            <a:ext cx="117475" cy="2063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6 Forma libre"/>
          <p:cNvSpPr>
            <a:spLocks/>
          </p:cNvSpPr>
          <p:nvPr/>
        </p:nvSpPr>
        <p:spPr bwMode="auto">
          <a:xfrm flipV="1">
            <a:off x="-7938" y="7754938"/>
            <a:ext cx="6873876" cy="1389062"/>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7 Forma libre"/>
          <p:cNvSpPr>
            <a:spLocks/>
          </p:cNvSpPr>
          <p:nvPr/>
        </p:nvSpPr>
        <p:spPr bwMode="auto">
          <a:xfrm flipV="1">
            <a:off x="3286125" y="8293100"/>
            <a:ext cx="3571875" cy="85090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1 Título"/>
          <p:cNvSpPr>
            <a:spLocks noGrp="1"/>
          </p:cNvSpPr>
          <p:nvPr>
            <p:ph type="title"/>
          </p:nvPr>
        </p:nvSpPr>
        <p:spPr>
          <a:xfrm>
            <a:off x="457200" y="1569329"/>
            <a:ext cx="1659636" cy="2110161"/>
          </a:xfrm>
        </p:spPr>
        <p:txBody>
          <a:bodyPr lIns="45720" rIns="45720" bIns="45720"/>
          <a:lstStyle>
            <a:lvl1pPr algn="l">
              <a:buNone/>
              <a:defRPr sz="2000" b="1">
                <a:solidFill>
                  <a:schemeClr val="tx2"/>
                </a:solidFill>
              </a:defRPr>
            </a:lvl1pPr>
          </a:lstStyle>
          <a:p>
            <a:r>
              <a:rPr lang="es-ES" smtClean="0"/>
              <a:t>Haga clic para modificar el estilo de título del patrón</a:t>
            </a:r>
            <a:endParaRPr lang="en-US"/>
          </a:p>
        </p:txBody>
      </p:sp>
      <p:sp>
        <p:nvSpPr>
          <p:cNvPr id="4" name="3 Marcador de texto"/>
          <p:cNvSpPr>
            <a:spLocks noGrp="1"/>
          </p:cNvSpPr>
          <p:nvPr>
            <p:ph type="body" sz="half" idx="2"/>
          </p:nvPr>
        </p:nvSpPr>
        <p:spPr>
          <a:xfrm>
            <a:off x="457200" y="3771713"/>
            <a:ext cx="1657350" cy="290576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3" name="2 Marcador de posición de imagen"/>
          <p:cNvSpPr>
            <a:spLocks noGrp="1"/>
          </p:cNvSpPr>
          <p:nvPr>
            <p:ph type="pic" idx="1"/>
          </p:nvPr>
        </p:nvSpPr>
        <p:spPr>
          <a:xfrm rot="420000">
            <a:off x="2614345" y="1599356"/>
            <a:ext cx="3463290" cy="524256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9" name="4 Marcador de fecha"/>
          <p:cNvSpPr>
            <a:spLocks noGrp="1"/>
          </p:cNvSpPr>
          <p:nvPr>
            <p:ph type="dt" sz="half" idx="10"/>
          </p:nvPr>
        </p:nvSpPr>
        <p:spPr/>
        <p:txBody>
          <a:bodyPr/>
          <a:lstStyle>
            <a:lvl1pPr>
              <a:defRPr/>
            </a:lvl1pPr>
          </a:lstStyle>
          <a:p>
            <a:pPr>
              <a:defRPr/>
            </a:pPr>
            <a:fld id="{D8B75ECB-3C1A-4A75-99EB-37FE5821A7EE}" type="datetimeFigureOut">
              <a:rPr lang="es-EC"/>
              <a:pPr>
                <a:defRPr/>
              </a:pPr>
              <a:t>30/06/2010</a:t>
            </a:fld>
            <a:endParaRPr lang="es-EC"/>
          </a:p>
        </p:txBody>
      </p:sp>
      <p:sp>
        <p:nvSpPr>
          <p:cNvPr id="10" name="5 Marcador de pie de página"/>
          <p:cNvSpPr>
            <a:spLocks noGrp="1"/>
          </p:cNvSpPr>
          <p:nvPr>
            <p:ph type="ftr" sz="quarter" idx="11"/>
          </p:nvPr>
        </p:nvSpPr>
        <p:spPr/>
        <p:txBody>
          <a:bodyPr/>
          <a:lstStyle>
            <a:lvl1pPr>
              <a:defRPr/>
            </a:lvl1pPr>
          </a:lstStyle>
          <a:p>
            <a:pPr>
              <a:defRPr/>
            </a:pPr>
            <a:endParaRPr lang="es-EC"/>
          </a:p>
        </p:txBody>
      </p:sp>
      <p:sp>
        <p:nvSpPr>
          <p:cNvPr id="11" name="6 Marcador de número de diapositiva"/>
          <p:cNvSpPr>
            <a:spLocks noGrp="1"/>
          </p:cNvSpPr>
          <p:nvPr>
            <p:ph type="sldNum" sz="quarter" idx="12"/>
          </p:nvPr>
        </p:nvSpPr>
        <p:spPr>
          <a:xfrm>
            <a:off x="6057900" y="8475663"/>
            <a:ext cx="457200" cy="485775"/>
          </a:xfrm>
        </p:spPr>
        <p:txBody>
          <a:bodyPr/>
          <a:lstStyle>
            <a:lvl1pPr>
              <a:defRPr/>
            </a:lvl1pPr>
          </a:lstStyle>
          <a:p>
            <a:pPr>
              <a:defRPr/>
            </a:pPr>
            <a:fld id="{2C65CFED-0FB8-4A0D-9C29-496A0D00B892}" type="slidenum">
              <a:rPr lang="es-EC"/>
              <a:pPr>
                <a:defRPr/>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7938" y="-9525"/>
            <a:ext cx="6873876" cy="138906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7 Forma libre"/>
          <p:cNvSpPr>
            <a:spLocks/>
          </p:cNvSpPr>
          <p:nvPr/>
        </p:nvSpPr>
        <p:spPr bwMode="auto">
          <a:xfrm>
            <a:off x="3286125" y="-9525"/>
            <a:ext cx="3571875" cy="85090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8 Marcador de título"/>
          <p:cNvSpPr>
            <a:spLocks noGrp="1"/>
          </p:cNvSpPr>
          <p:nvPr>
            <p:ph type="title"/>
          </p:nvPr>
        </p:nvSpPr>
        <p:spPr bwMode="auto">
          <a:xfrm>
            <a:off x="342900" y="938213"/>
            <a:ext cx="6172200" cy="1524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s-ES" smtClean="0"/>
              <a:t>Haga clic para modificar el estilo de título del patrón</a:t>
            </a:r>
            <a:endParaRPr lang="en-US" smtClean="0"/>
          </a:p>
        </p:txBody>
      </p:sp>
      <p:sp>
        <p:nvSpPr>
          <p:cNvPr id="1029" name="29 Marcador de texto"/>
          <p:cNvSpPr>
            <a:spLocks noGrp="1"/>
          </p:cNvSpPr>
          <p:nvPr>
            <p:ph type="body" idx="1"/>
          </p:nvPr>
        </p:nvSpPr>
        <p:spPr bwMode="auto">
          <a:xfrm>
            <a:off x="342900" y="2581275"/>
            <a:ext cx="6172200" cy="5851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9 Marcador de fecha"/>
          <p:cNvSpPr>
            <a:spLocks noGrp="1"/>
          </p:cNvSpPr>
          <p:nvPr>
            <p:ph type="dt" sz="half" idx="2"/>
          </p:nvPr>
        </p:nvSpPr>
        <p:spPr>
          <a:xfrm>
            <a:off x="342900" y="8475663"/>
            <a:ext cx="1600200" cy="48577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33451397-6737-4A26-9887-6642C3BC31D8}" type="datetimeFigureOut">
              <a:rPr lang="es-EC"/>
              <a:pPr>
                <a:defRPr/>
              </a:pPr>
              <a:t>30/06/2010</a:t>
            </a:fld>
            <a:endParaRPr lang="es-EC"/>
          </a:p>
        </p:txBody>
      </p:sp>
      <p:sp>
        <p:nvSpPr>
          <p:cNvPr id="22" name="21 Marcador de pie de página"/>
          <p:cNvSpPr>
            <a:spLocks noGrp="1"/>
          </p:cNvSpPr>
          <p:nvPr>
            <p:ph type="ftr" sz="quarter" idx="3"/>
          </p:nvPr>
        </p:nvSpPr>
        <p:spPr>
          <a:xfrm>
            <a:off x="2000250" y="8475663"/>
            <a:ext cx="2514600" cy="48577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s-EC"/>
          </a:p>
        </p:txBody>
      </p:sp>
      <p:sp>
        <p:nvSpPr>
          <p:cNvPr id="18" name="17 Marcador de número de diapositiva"/>
          <p:cNvSpPr>
            <a:spLocks noGrp="1"/>
          </p:cNvSpPr>
          <p:nvPr>
            <p:ph type="sldNum" sz="quarter" idx="4"/>
          </p:nvPr>
        </p:nvSpPr>
        <p:spPr>
          <a:xfrm>
            <a:off x="5943600" y="8475663"/>
            <a:ext cx="571500" cy="48577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AD14EF8A-2905-4A57-98A4-A33D8EC7A340}" type="slidenum">
              <a:rPr lang="es-EC"/>
              <a:pPr>
                <a:defRPr/>
              </a:pPr>
              <a:t>‹Nº›</a:t>
            </a:fld>
            <a:endParaRPr lang="es-EC"/>
          </a:p>
        </p:txBody>
      </p:sp>
      <p:grpSp>
        <p:nvGrpSpPr>
          <p:cNvPr id="1033" name="1 Grupo"/>
          <p:cNvGrpSpPr>
            <a:grpSpLocks/>
          </p:cNvGrpSpPr>
          <p:nvPr/>
        </p:nvGrpSpPr>
        <p:grpSpPr bwMode="auto">
          <a:xfrm>
            <a:off x="-14288" y="269875"/>
            <a:ext cx="6884988" cy="865188"/>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791" r:id="rId1"/>
    <p:sldLayoutId id="2147483783" r:id="rId2"/>
    <p:sldLayoutId id="2147483792" r:id="rId3"/>
    <p:sldLayoutId id="2147483784" r:id="rId4"/>
    <p:sldLayoutId id="2147483785" r:id="rId5"/>
    <p:sldLayoutId id="2147483786" r:id="rId6"/>
    <p:sldLayoutId id="2147483787" r:id="rId7"/>
    <p:sldLayoutId id="2147483788" r:id="rId8"/>
    <p:sldLayoutId id="2147483793" r:id="rId9"/>
    <p:sldLayoutId id="2147483789" r:id="rId10"/>
    <p:sldLayoutId id="2147483790" r:id="rId11"/>
  </p:sldLayoutIdLst>
  <p:txStyles>
    <p:titleStyle>
      <a:lvl1pPr algn="just" rtl="0" eaLnBrk="0" fontAlgn="base" hangingPunct="0">
        <a:spcBef>
          <a:spcPct val="0"/>
        </a:spcBef>
        <a:spcAft>
          <a:spcPct val="0"/>
        </a:spcAft>
        <a:defRPr sz="4000" kern="1200">
          <a:solidFill>
            <a:schemeClr val="tx2"/>
          </a:solidFill>
          <a:latin typeface="+mj-lt"/>
          <a:ea typeface="+mj-ea"/>
          <a:cs typeface="+mj-cs"/>
        </a:defRPr>
      </a:lvl1pPr>
      <a:lvl2pPr algn="just" rtl="0" eaLnBrk="0" fontAlgn="base" hangingPunct="0">
        <a:spcBef>
          <a:spcPct val="0"/>
        </a:spcBef>
        <a:spcAft>
          <a:spcPct val="0"/>
        </a:spcAft>
        <a:defRPr sz="4000">
          <a:solidFill>
            <a:schemeClr val="tx2"/>
          </a:solidFill>
          <a:latin typeface="Calibri" pitchFamily="34" charset="0"/>
        </a:defRPr>
      </a:lvl2pPr>
      <a:lvl3pPr algn="just" rtl="0" eaLnBrk="0" fontAlgn="base" hangingPunct="0">
        <a:spcBef>
          <a:spcPct val="0"/>
        </a:spcBef>
        <a:spcAft>
          <a:spcPct val="0"/>
        </a:spcAft>
        <a:defRPr sz="4000">
          <a:solidFill>
            <a:schemeClr val="tx2"/>
          </a:solidFill>
          <a:latin typeface="Calibri" pitchFamily="34" charset="0"/>
        </a:defRPr>
      </a:lvl3pPr>
      <a:lvl4pPr algn="just" rtl="0" eaLnBrk="0" fontAlgn="base" hangingPunct="0">
        <a:spcBef>
          <a:spcPct val="0"/>
        </a:spcBef>
        <a:spcAft>
          <a:spcPct val="0"/>
        </a:spcAft>
        <a:defRPr sz="4000">
          <a:solidFill>
            <a:schemeClr val="tx2"/>
          </a:solidFill>
          <a:latin typeface="Calibri" pitchFamily="34" charset="0"/>
        </a:defRPr>
      </a:lvl4pPr>
      <a:lvl5pPr algn="just" rtl="0" eaLnBrk="0" fontAlgn="base" hangingPunct="0">
        <a:spcBef>
          <a:spcPct val="0"/>
        </a:spcBef>
        <a:spcAft>
          <a:spcPct val="0"/>
        </a:spcAft>
        <a:defRPr sz="4000">
          <a:solidFill>
            <a:schemeClr val="tx2"/>
          </a:solidFill>
          <a:latin typeface="Calibri" pitchFamily="34" charset="0"/>
        </a:defRPr>
      </a:lvl5pPr>
      <a:lvl6pPr marL="457200" algn="just" rtl="0" fontAlgn="base">
        <a:spcBef>
          <a:spcPct val="0"/>
        </a:spcBef>
        <a:spcAft>
          <a:spcPct val="0"/>
        </a:spcAft>
        <a:defRPr sz="4000">
          <a:solidFill>
            <a:schemeClr val="tx2"/>
          </a:solidFill>
          <a:latin typeface="Calibri" pitchFamily="34" charset="0"/>
        </a:defRPr>
      </a:lvl6pPr>
      <a:lvl7pPr marL="914400" algn="just" rtl="0" fontAlgn="base">
        <a:spcBef>
          <a:spcPct val="0"/>
        </a:spcBef>
        <a:spcAft>
          <a:spcPct val="0"/>
        </a:spcAft>
        <a:defRPr sz="4000">
          <a:solidFill>
            <a:schemeClr val="tx2"/>
          </a:solidFill>
          <a:latin typeface="Calibri" pitchFamily="34" charset="0"/>
        </a:defRPr>
      </a:lvl7pPr>
      <a:lvl8pPr marL="1371600" algn="just" rtl="0" fontAlgn="base">
        <a:spcBef>
          <a:spcPct val="0"/>
        </a:spcBef>
        <a:spcAft>
          <a:spcPct val="0"/>
        </a:spcAft>
        <a:defRPr sz="4000">
          <a:solidFill>
            <a:schemeClr val="tx2"/>
          </a:solidFill>
          <a:latin typeface="Calibri" pitchFamily="34" charset="0"/>
        </a:defRPr>
      </a:lvl8pPr>
      <a:lvl9pPr marL="1828800" algn="just" rtl="0" fontAlgn="base">
        <a:spcBef>
          <a:spcPct val="0"/>
        </a:spcBef>
        <a:spcAft>
          <a:spcPct val="0"/>
        </a:spcAft>
        <a:defRPr sz="4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supercias.gov.ec/"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PDF/Anexo%201.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hyperlink" Target="PDF/Anexo2.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hyperlink" Target="PDF/Anexo3.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hyperlink" Target="PDF/Anexo4.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hyperlink" Target="PDF/Anexo5.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hyperlink" Target="PDF/Anexo6.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hyperlink" Target="PDF/Anexo7.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hyperlink" Target="PDF/Anexo8.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hyperlink" Target="PDF/Anexo8-1.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PDF/Anexo8-2.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PDF/Anexo8-3.pd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hyperlink" Target="PDF/Anexo8-4.pdf"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hyperlink" Target="PDF/Anexo8-5.pd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hyperlink" Target="PDF/Anexo8-6.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hyperlink" Target="PDF/Anexo9.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00050" y="1828800"/>
            <a:ext cx="5888038" cy="2438400"/>
          </a:xfrm>
        </p:spPr>
        <p:txBody>
          <a:bodyPr/>
          <a:lstStyle/>
          <a:p>
            <a:pPr eaLnBrk="1" fontAlgn="auto" hangingPunct="1">
              <a:spcAft>
                <a:spcPts val="0"/>
              </a:spcAft>
              <a:defRPr/>
            </a:pPr>
            <a:endParaRPr lang="es-EC" dirty="0"/>
          </a:p>
        </p:txBody>
      </p:sp>
      <p:sp>
        <p:nvSpPr>
          <p:cNvPr id="5123" name="2 Subtítulo"/>
          <p:cNvSpPr>
            <a:spLocks noGrp="1"/>
          </p:cNvSpPr>
          <p:nvPr>
            <p:ph type="subTitle" idx="1"/>
          </p:nvPr>
        </p:nvSpPr>
        <p:spPr>
          <a:xfrm>
            <a:off x="400050" y="4305300"/>
            <a:ext cx="5891213" cy="2336800"/>
          </a:xfrm>
        </p:spPr>
        <p:txBody>
          <a:bodyPr/>
          <a:lstStyle/>
          <a:p>
            <a:pPr marR="0" algn="ctr" eaLnBrk="1" hangingPunct="1"/>
            <a:r>
              <a:rPr lang="es-ES" sz="2800" smtClean="0"/>
              <a:t>INFORME DEL CUMPLIMIENTO TRIBUTARIO CORRESPONDIENTE AL PERÍODO FISCAL 2007 DE UNA EMPRESA IMPORTADORA Y COMERCIALIZADORA DE PRODUCTOS PARA LA ILUMINACIÓN</a:t>
            </a:r>
            <a:endParaRPr lang="es-EC" sz="2800" b="1" smtClean="0"/>
          </a:p>
          <a:p>
            <a:pPr marR="0" algn="ctr" eaLnBrk="1" hangingPunct="1"/>
            <a:endParaRPr lang="es-EC" sz="2800" b="1" smtClean="0"/>
          </a:p>
          <a:p>
            <a:pPr marR="0" algn="ctr" eaLnBrk="1" hangingPunct="1"/>
            <a:endParaRPr lang="es-EC" sz="2800" b="1" smtClean="0"/>
          </a:p>
          <a:p>
            <a:pPr marR="0" algn="ctr" eaLnBrk="1" hangingPunct="1"/>
            <a:r>
              <a:rPr lang="es-EC" sz="2800" b="1" smtClean="0"/>
              <a:t>Jacqueline Molina Duque</a:t>
            </a:r>
            <a:endParaRPr lang="es-EC" b="1" smtClean="0"/>
          </a:p>
        </p:txBody>
      </p:sp>
      <p:pic>
        <p:nvPicPr>
          <p:cNvPr id="5124" name="3 Imagen"/>
          <p:cNvPicPr>
            <a:picLocks noChangeAspect="1" noChangeArrowheads="1"/>
          </p:cNvPicPr>
          <p:nvPr/>
        </p:nvPicPr>
        <p:blipFill>
          <a:blip r:embed="rId3"/>
          <a:srcRect/>
          <a:stretch>
            <a:fillRect/>
          </a:stretch>
        </p:blipFill>
        <p:spPr bwMode="auto">
          <a:xfrm>
            <a:off x="2571750" y="2000250"/>
            <a:ext cx="1571625" cy="1500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a:off x="428625" y="1643063"/>
            <a:ext cx="6172200" cy="1524000"/>
          </a:xfrm>
        </p:spPr>
        <p:txBody>
          <a:bodyPr>
            <a:normAutofit fontScale="90000"/>
          </a:bodyPr>
          <a:lstStyle/>
          <a:p>
            <a:pPr algn="l" eaLnBrk="1" hangingPunct="1">
              <a:defRPr/>
            </a:pPr>
            <a:r>
              <a:rPr lang="es-ES" b="1" dirty="0" smtClean="0"/>
              <a:t>TABLA 3: Compras Mensuales durante el período 2007</a:t>
            </a:r>
            <a:r>
              <a:rPr lang="es-ES" dirty="0" smtClean="0"/>
              <a:t/>
            </a:r>
            <a:br>
              <a:rPr lang="es-ES" dirty="0" smtClean="0"/>
            </a:br>
            <a:r>
              <a:rPr lang="es-ES" b="1" dirty="0" smtClean="0"/>
              <a:t>compras</a:t>
            </a:r>
            <a:r>
              <a:rPr lang="es-ES" dirty="0" smtClean="0"/>
              <a:t/>
            </a:r>
            <a:br>
              <a:rPr lang="es-ES" dirty="0" smtClean="0"/>
            </a:br>
            <a:endParaRPr lang="es-EC" dirty="0" smtClean="0"/>
          </a:p>
        </p:txBody>
      </p:sp>
      <p:pic>
        <p:nvPicPr>
          <p:cNvPr id="14339" name="Picture 2"/>
          <p:cNvPicPr>
            <a:picLocks noGrp="1" noChangeAspect="1" noChangeArrowheads="1"/>
          </p:cNvPicPr>
          <p:nvPr>
            <p:ph idx="1"/>
          </p:nvPr>
        </p:nvPicPr>
        <p:blipFill>
          <a:blip r:embed="rId3"/>
          <a:srcRect/>
          <a:stretch>
            <a:fillRect/>
          </a:stretch>
        </p:blipFill>
        <p:spPr>
          <a:xfrm>
            <a:off x="1857375" y="2566988"/>
            <a:ext cx="3200400" cy="4505325"/>
          </a:xfrm>
        </p:spPr>
      </p:pic>
      <p:pic>
        <p:nvPicPr>
          <p:cNvPr id="14340" name="Picture 3"/>
          <p:cNvPicPr>
            <a:picLocks noChangeAspect="1" noChangeArrowheads="1"/>
          </p:cNvPicPr>
          <p:nvPr/>
        </p:nvPicPr>
        <p:blipFill>
          <a:blip r:embed="rId4"/>
          <a:srcRect/>
          <a:stretch>
            <a:fillRect/>
          </a:stretch>
        </p:blipFill>
        <p:spPr bwMode="auto">
          <a:xfrm>
            <a:off x="1285875" y="7077075"/>
            <a:ext cx="4295775" cy="206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a:off x="428625" y="1643063"/>
            <a:ext cx="6172200" cy="1524000"/>
          </a:xfrm>
        </p:spPr>
        <p:txBody>
          <a:bodyPr>
            <a:normAutofit fontScale="90000"/>
          </a:bodyPr>
          <a:lstStyle/>
          <a:p>
            <a:pPr algn="l" eaLnBrk="1" hangingPunct="1">
              <a:defRPr/>
            </a:pPr>
            <a:r>
              <a:rPr lang="es-ES" b="1" dirty="0" smtClean="0"/>
              <a:t>TABLA 4: Compras por proveedor</a:t>
            </a:r>
            <a:r>
              <a:rPr lang="es-ES" dirty="0" smtClean="0"/>
              <a:t/>
            </a:r>
            <a:br>
              <a:rPr lang="es-ES" dirty="0" smtClean="0"/>
            </a:br>
            <a:r>
              <a:rPr lang="es-ES" dirty="0" smtClean="0"/>
              <a:t/>
            </a:r>
            <a:br>
              <a:rPr lang="es-ES" dirty="0" smtClean="0"/>
            </a:br>
            <a:endParaRPr lang="es-EC" dirty="0" smtClean="0"/>
          </a:p>
        </p:txBody>
      </p:sp>
      <p:pic>
        <p:nvPicPr>
          <p:cNvPr id="15363" name="Picture 2"/>
          <p:cNvPicPr>
            <a:picLocks noGrp="1" noChangeAspect="1" noChangeArrowheads="1"/>
          </p:cNvPicPr>
          <p:nvPr>
            <p:ph idx="1"/>
          </p:nvPr>
        </p:nvPicPr>
        <p:blipFill>
          <a:blip r:embed="rId3"/>
          <a:srcRect/>
          <a:stretch>
            <a:fillRect/>
          </a:stretch>
        </p:blipFill>
        <p:spPr>
          <a:xfrm>
            <a:off x="1857375" y="2286000"/>
            <a:ext cx="3019425" cy="3876675"/>
          </a:xfrm>
        </p:spPr>
      </p:pic>
      <p:pic>
        <p:nvPicPr>
          <p:cNvPr id="15364" name="Picture 3"/>
          <p:cNvPicPr>
            <a:picLocks noChangeAspect="1" noChangeArrowheads="1"/>
          </p:cNvPicPr>
          <p:nvPr/>
        </p:nvPicPr>
        <p:blipFill>
          <a:blip r:embed="rId4"/>
          <a:srcRect/>
          <a:stretch>
            <a:fillRect/>
          </a:stretch>
        </p:blipFill>
        <p:spPr bwMode="auto">
          <a:xfrm>
            <a:off x="1000125" y="6286500"/>
            <a:ext cx="4505325" cy="2543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a:off x="428625" y="1643063"/>
            <a:ext cx="6172200" cy="1524000"/>
          </a:xfrm>
        </p:spPr>
        <p:txBody>
          <a:bodyPr>
            <a:normAutofit fontScale="90000"/>
          </a:bodyPr>
          <a:lstStyle/>
          <a:p>
            <a:pPr lvl="1" algn="ctr" eaLnBrk="1" hangingPunct="1">
              <a:defRPr/>
            </a:pPr>
            <a:r>
              <a:rPr lang="es-ES" b="1" dirty="0" smtClean="0"/>
              <a:t>ANÁLISIS  FODA  </a:t>
            </a:r>
            <a:r>
              <a:rPr lang="es-ES" sz="1800" dirty="0" smtClean="0"/>
              <a:t/>
            </a:r>
            <a:br>
              <a:rPr lang="es-ES" sz="1800" dirty="0" smtClean="0"/>
            </a:br>
            <a:r>
              <a:rPr lang="es-ES" dirty="0" smtClean="0"/>
              <a:t/>
            </a:r>
            <a:br>
              <a:rPr lang="es-ES" dirty="0" smtClean="0"/>
            </a:br>
            <a:r>
              <a:rPr lang="es-ES" dirty="0" smtClean="0"/>
              <a:t/>
            </a:r>
            <a:br>
              <a:rPr lang="es-ES" dirty="0" smtClean="0"/>
            </a:br>
            <a:endParaRPr lang="es-EC" dirty="0" smtClean="0"/>
          </a:p>
        </p:txBody>
      </p:sp>
      <p:sp>
        <p:nvSpPr>
          <p:cNvPr id="16387" name="5 Marcador de contenido"/>
          <p:cNvSpPr>
            <a:spLocks noGrp="1"/>
          </p:cNvSpPr>
          <p:nvPr>
            <p:ph idx="1"/>
          </p:nvPr>
        </p:nvSpPr>
        <p:spPr/>
        <p:txBody>
          <a:bodyPr/>
          <a:lstStyle/>
          <a:p>
            <a:endParaRPr lang="es-ES" smtClean="0"/>
          </a:p>
        </p:txBody>
      </p:sp>
      <p:pic>
        <p:nvPicPr>
          <p:cNvPr id="16388" name="Picture 2"/>
          <p:cNvPicPr>
            <a:picLocks noChangeAspect="1" noChangeArrowheads="1"/>
          </p:cNvPicPr>
          <p:nvPr/>
        </p:nvPicPr>
        <p:blipFill>
          <a:blip r:embed="rId3"/>
          <a:srcRect/>
          <a:stretch>
            <a:fillRect/>
          </a:stretch>
        </p:blipFill>
        <p:spPr bwMode="auto">
          <a:xfrm>
            <a:off x="1285875" y="2571750"/>
            <a:ext cx="4352925" cy="485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a:off x="428625" y="1643063"/>
            <a:ext cx="6172200" cy="1524000"/>
          </a:xfrm>
        </p:spPr>
        <p:txBody>
          <a:bodyPr>
            <a:normAutofit fontScale="90000"/>
          </a:bodyPr>
          <a:lstStyle/>
          <a:p>
            <a:pPr lvl="1" algn="ctr" eaLnBrk="1" hangingPunct="1">
              <a:defRPr/>
            </a:pPr>
            <a:r>
              <a:rPr lang="es-ES" b="1" dirty="0" smtClean="0"/>
              <a:t>ANÁLISIS  FODA  </a:t>
            </a:r>
            <a:r>
              <a:rPr lang="es-ES" sz="1800" dirty="0" smtClean="0"/>
              <a:t/>
            </a:r>
            <a:br>
              <a:rPr lang="es-ES" sz="1800" dirty="0" smtClean="0"/>
            </a:br>
            <a:r>
              <a:rPr lang="es-ES" dirty="0" smtClean="0"/>
              <a:t/>
            </a:r>
            <a:br>
              <a:rPr lang="es-ES" dirty="0" smtClean="0"/>
            </a:br>
            <a:r>
              <a:rPr lang="es-ES" dirty="0" smtClean="0"/>
              <a:t/>
            </a:r>
            <a:br>
              <a:rPr lang="es-ES" dirty="0" smtClean="0"/>
            </a:br>
            <a:endParaRPr lang="es-EC" dirty="0" smtClean="0"/>
          </a:p>
        </p:txBody>
      </p:sp>
      <p:sp>
        <p:nvSpPr>
          <p:cNvPr id="17411" name="5 Marcador de contenido"/>
          <p:cNvSpPr>
            <a:spLocks noGrp="1"/>
          </p:cNvSpPr>
          <p:nvPr>
            <p:ph idx="1"/>
          </p:nvPr>
        </p:nvSpPr>
        <p:spPr/>
        <p:txBody>
          <a:bodyPr/>
          <a:lstStyle/>
          <a:p>
            <a:endParaRPr lang="es-ES" smtClean="0"/>
          </a:p>
        </p:txBody>
      </p:sp>
      <p:pic>
        <p:nvPicPr>
          <p:cNvPr id="17412" name="Picture 2"/>
          <p:cNvPicPr>
            <a:picLocks noChangeAspect="1" noChangeArrowheads="1"/>
          </p:cNvPicPr>
          <p:nvPr/>
        </p:nvPicPr>
        <p:blipFill>
          <a:blip r:embed="rId3"/>
          <a:srcRect/>
          <a:stretch>
            <a:fillRect/>
          </a:stretch>
        </p:blipFill>
        <p:spPr bwMode="auto">
          <a:xfrm>
            <a:off x="1285875" y="2643188"/>
            <a:ext cx="4391025" cy="485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a:off x="428625" y="2643188"/>
            <a:ext cx="6172200" cy="1524000"/>
          </a:xfrm>
        </p:spPr>
        <p:txBody>
          <a:bodyPr>
            <a:normAutofit fontScale="90000"/>
          </a:bodyPr>
          <a:lstStyle/>
          <a:p>
            <a:pPr lvl="1" algn="ctr" eaLnBrk="1" hangingPunct="1">
              <a:defRPr/>
            </a:pP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Identificación de riesgos del negocio (ENFOQUE DE LOS RIESGOS)  </a:t>
            </a:r>
            <a:r>
              <a:rPr lang="es-ES" sz="1800" dirty="0" smtClean="0"/>
              <a:t/>
            </a:r>
            <a:br>
              <a:rPr lang="es-ES" sz="1800" dirty="0" smtClean="0"/>
            </a:br>
            <a:r>
              <a:rPr lang="es-ES" dirty="0" smtClean="0"/>
              <a:t/>
            </a:r>
            <a:br>
              <a:rPr lang="es-ES" dirty="0" smtClean="0"/>
            </a:br>
            <a:r>
              <a:rPr lang="es-ES" dirty="0" smtClean="0"/>
              <a:t/>
            </a:r>
            <a:br>
              <a:rPr lang="es-ES" dirty="0" smtClean="0"/>
            </a:br>
            <a:endParaRPr lang="es-EC" dirty="0" smtClean="0"/>
          </a:p>
        </p:txBody>
      </p:sp>
      <p:sp>
        <p:nvSpPr>
          <p:cNvPr id="18435" name="5 Marcador de contenido"/>
          <p:cNvSpPr>
            <a:spLocks noGrp="1"/>
          </p:cNvSpPr>
          <p:nvPr>
            <p:ph idx="1"/>
          </p:nvPr>
        </p:nvSpPr>
        <p:spPr>
          <a:xfrm>
            <a:off x="357188" y="2571750"/>
            <a:ext cx="6172200" cy="5851525"/>
          </a:xfrm>
        </p:spPr>
        <p:txBody>
          <a:bodyPr/>
          <a:lstStyle/>
          <a:p>
            <a:pPr algn="ctr">
              <a:buFont typeface="Wingdings 2" pitchFamily="18" charset="2"/>
              <a:buNone/>
            </a:pPr>
            <a:r>
              <a:rPr lang="es-ES" sz="2000" b="1" smtClean="0"/>
              <a:t>	 </a:t>
            </a:r>
          </a:p>
          <a:p>
            <a:pPr algn="ctr">
              <a:buFont typeface="Wingdings 2" pitchFamily="18" charset="2"/>
              <a:buNone/>
            </a:pPr>
            <a:r>
              <a:rPr lang="es-ES" sz="2000" b="1" smtClean="0"/>
              <a:t>Riesgo Inherente</a:t>
            </a:r>
          </a:p>
          <a:p>
            <a:pPr algn="ctr">
              <a:buFont typeface="Wingdings 2" pitchFamily="18" charset="2"/>
              <a:buNone/>
            </a:pPr>
            <a:endParaRPr lang="es-ES" sz="2000" b="1" smtClean="0"/>
          </a:p>
          <a:p>
            <a:pPr>
              <a:buFont typeface="Wingdings 2" pitchFamily="18" charset="2"/>
              <a:buNone/>
            </a:pPr>
            <a:r>
              <a:rPr lang="es-ES" sz="2000" smtClean="0"/>
              <a:t>	</a:t>
            </a:r>
            <a:r>
              <a:rPr lang="es-ES" sz="2000" b="1" smtClean="0"/>
              <a:t>Riesgo por la actividad empresarial: </a:t>
            </a:r>
          </a:p>
          <a:p>
            <a:pPr>
              <a:buFont typeface="Wingdings 2" pitchFamily="18" charset="2"/>
              <a:buNone/>
            </a:pPr>
            <a:r>
              <a:rPr lang="es-ES" sz="2000" b="1" smtClean="0"/>
              <a:t>	- </a:t>
            </a:r>
            <a:r>
              <a:rPr lang="es-ES" sz="2000" smtClean="0"/>
              <a:t>Libre importación de productos</a:t>
            </a:r>
          </a:p>
          <a:p>
            <a:pPr>
              <a:buFont typeface="Wingdings 2" pitchFamily="18" charset="2"/>
              <a:buNone/>
            </a:pPr>
            <a:r>
              <a:rPr lang="es-ES" sz="2000" smtClean="0"/>
              <a:t> 	- Aceptación de productos de mala calidad</a:t>
            </a:r>
          </a:p>
          <a:p>
            <a:pPr>
              <a:buFont typeface="Wingdings 2" pitchFamily="18" charset="2"/>
              <a:buNone/>
            </a:pPr>
            <a:r>
              <a:rPr lang="es-ES" sz="2000" smtClean="0"/>
              <a:t>	- Estrategias comerciales</a:t>
            </a:r>
          </a:p>
          <a:p>
            <a:pPr>
              <a:buFont typeface="Wingdings 2" pitchFamily="18" charset="2"/>
              <a:buNone/>
            </a:pPr>
            <a:r>
              <a:rPr lang="es-EC" sz="2000" smtClean="0"/>
              <a:t>	</a:t>
            </a:r>
            <a:r>
              <a:rPr lang="es-ES" sz="2000" b="1" smtClean="0"/>
              <a:t>Riesgo país </a:t>
            </a:r>
          </a:p>
          <a:p>
            <a:pPr>
              <a:buFont typeface="Wingdings 2" pitchFamily="18" charset="2"/>
              <a:buNone/>
            </a:pPr>
            <a:r>
              <a:rPr lang="es-ES" sz="2000" b="1" smtClean="0"/>
              <a:t>	-</a:t>
            </a:r>
            <a:r>
              <a:rPr lang="es-ES" sz="2000" smtClean="0"/>
              <a:t>Situación política de nuestro país </a:t>
            </a:r>
          </a:p>
          <a:p>
            <a:pPr>
              <a:buFont typeface="Wingdings 2" pitchFamily="18" charset="2"/>
              <a:buNone/>
            </a:pPr>
            <a:r>
              <a:rPr lang="es-ES" sz="2000" smtClean="0"/>
              <a:t>	- Inestabilidad política</a:t>
            </a:r>
          </a:p>
          <a:p>
            <a:pPr>
              <a:buFont typeface="Wingdings 2" pitchFamily="18" charset="2"/>
              <a:buNone/>
            </a:pPr>
            <a:r>
              <a:rPr lang="es-ES" sz="2000" smtClean="0"/>
              <a:t>	- Incertidumbre</a:t>
            </a:r>
          </a:p>
          <a:p>
            <a:pPr>
              <a:buFont typeface="Wingdings 2" pitchFamily="18" charset="2"/>
              <a:buNone/>
            </a:pPr>
            <a:r>
              <a:rPr lang="es-ES" sz="2000" smtClean="0"/>
              <a:t>	- Poca inversión extranjera	</a:t>
            </a:r>
          </a:p>
          <a:p>
            <a:pPr>
              <a:buFont typeface="Wingdings 2" pitchFamily="18" charset="2"/>
              <a:buNone/>
            </a:pPr>
            <a:endParaRPr lang="es-ES" sz="2000" smtClean="0"/>
          </a:p>
          <a:p>
            <a:pPr>
              <a:buFont typeface="Wingdings 2" pitchFamily="18" charset="2"/>
              <a:buNone/>
            </a:pPr>
            <a:endParaRPr lang="es-ES" sz="2000" smtClean="0"/>
          </a:p>
          <a:p>
            <a:pPr>
              <a:buFont typeface="Wingdings 2" pitchFamily="18" charset="2"/>
              <a:buNone/>
            </a:pPr>
            <a:endParaRPr lang="es-ES" smtClean="0"/>
          </a:p>
          <a:p>
            <a:endParaRPr lang="es-E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a:off x="428625" y="2643188"/>
            <a:ext cx="6172200" cy="1524000"/>
          </a:xfrm>
        </p:spPr>
        <p:txBody>
          <a:bodyPr>
            <a:normAutofit fontScale="90000"/>
          </a:bodyPr>
          <a:lstStyle/>
          <a:p>
            <a:pPr lvl="1" algn="ctr" eaLnBrk="1" hangingPunct="1">
              <a:defRPr/>
            </a:pP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Identificación de riesgos del negocio (ENFOQUE DE LOS RIESGOS)  </a:t>
            </a:r>
            <a:r>
              <a:rPr lang="es-ES" sz="1800" dirty="0" smtClean="0"/>
              <a:t/>
            </a:r>
            <a:br>
              <a:rPr lang="es-ES" sz="1800" dirty="0" smtClean="0"/>
            </a:br>
            <a:r>
              <a:rPr lang="es-ES" dirty="0" smtClean="0"/>
              <a:t/>
            </a:r>
            <a:br>
              <a:rPr lang="es-ES" dirty="0" smtClean="0"/>
            </a:br>
            <a:r>
              <a:rPr lang="es-ES" dirty="0" smtClean="0"/>
              <a:t/>
            </a:r>
            <a:br>
              <a:rPr lang="es-ES" dirty="0" smtClean="0"/>
            </a:br>
            <a:endParaRPr lang="es-EC" dirty="0" smtClean="0"/>
          </a:p>
        </p:txBody>
      </p:sp>
      <p:sp>
        <p:nvSpPr>
          <p:cNvPr id="19459" name="5 Marcador de contenido"/>
          <p:cNvSpPr>
            <a:spLocks noGrp="1"/>
          </p:cNvSpPr>
          <p:nvPr>
            <p:ph idx="1"/>
          </p:nvPr>
        </p:nvSpPr>
        <p:spPr>
          <a:xfrm>
            <a:off x="357188" y="2857500"/>
            <a:ext cx="6172200" cy="3276600"/>
          </a:xfrm>
        </p:spPr>
        <p:txBody>
          <a:bodyPr/>
          <a:lstStyle/>
          <a:p>
            <a:pPr algn="ctr">
              <a:buFont typeface="Wingdings 2" pitchFamily="18" charset="2"/>
              <a:buNone/>
            </a:pPr>
            <a:r>
              <a:rPr lang="es-ES" sz="2000" b="1" smtClean="0"/>
              <a:t>Riesgo de Control</a:t>
            </a:r>
          </a:p>
          <a:p>
            <a:pPr lvl="1"/>
            <a:r>
              <a:rPr lang="es-ES" sz="2000" smtClean="0"/>
              <a:t>Errores por malentendidos en las instrucciones,</a:t>
            </a:r>
          </a:p>
          <a:p>
            <a:pPr lvl="1"/>
            <a:r>
              <a:rPr lang="es-ES" sz="2000" smtClean="0"/>
              <a:t>Errores de apreciación, </a:t>
            </a:r>
          </a:p>
          <a:p>
            <a:pPr lvl="1"/>
            <a:r>
              <a:rPr lang="es-ES" sz="2000" smtClean="0"/>
              <a:t>Falta del debido cuidado y otros factores personales </a:t>
            </a:r>
          </a:p>
          <a:p>
            <a:pPr lvl="1"/>
            <a:r>
              <a:rPr lang="es-ES" sz="2000" smtClean="0"/>
              <a:t>Errores o irregularidades en cantidades que podrían ser materiales en relación a los estados financieros, </a:t>
            </a:r>
          </a:p>
          <a:p>
            <a:pPr lvl="1"/>
            <a:r>
              <a:rPr lang="es-ES" sz="2000" smtClean="0"/>
              <a:t>Política débil de control interno contable.</a:t>
            </a:r>
          </a:p>
          <a:p>
            <a:pPr>
              <a:buFont typeface="Wingdings 2" pitchFamily="18" charset="2"/>
              <a:buNone/>
            </a:pPr>
            <a:endParaRPr lang="es-E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a:off x="500063" y="1500188"/>
            <a:ext cx="6172200" cy="1524000"/>
          </a:xfrm>
        </p:spPr>
        <p:txBody>
          <a:bodyPr>
            <a:normAutofit fontScale="90000"/>
          </a:bodyPr>
          <a:lstStyle/>
          <a:p>
            <a:pPr lvl="1" algn="l" eaLnBrk="1" hangingPunct="1">
              <a:defRPr/>
            </a:pP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3. PLANIFICACIÓN Y EJECUCIÓN DE LA AUDITORÍA TRIBUTARIA </a:t>
            </a:r>
            <a:r>
              <a:rPr lang="es-ES" dirty="0" smtClean="0"/>
              <a:t/>
            </a:r>
            <a:br>
              <a:rPr lang="es-ES" dirty="0" smtClean="0"/>
            </a:br>
            <a:r>
              <a:rPr lang="es-ES" dirty="0" smtClean="0"/>
              <a:t/>
            </a:r>
            <a:br>
              <a:rPr lang="es-ES" dirty="0" smtClean="0"/>
            </a:br>
            <a:endParaRPr lang="es-EC" dirty="0" smtClean="0"/>
          </a:p>
        </p:txBody>
      </p:sp>
      <p:sp>
        <p:nvSpPr>
          <p:cNvPr id="20483" name="5 Marcador de contenido"/>
          <p:cNvSpPr>
            <a:spLocks noGrp="1"/>
          </p:cNvSpPr>
          <p:nvPr>
            <p:ph idx="1"/>
          </p:nvPr>
        </p:nvSpPr>
        <p:spPr/>
        <p:txBody>
          <a:bodyPr/>
          <a:lstStyle/>
          <a:p>
            <a:pPr>
              <a:buFont typeface="Wingdings 2" pitchFamily="18" charset="2"/>
              <a:buNone/>
            </a:pPr>
            <a:r>
              <a:rPr lang="es-ES" sz="1800" b="1" smtClean="0"/>
              <a:t>	 Motivo	</a:t>
            </a:r>
          </a:p>
          <a:p>
            <a:pPr algn="just">
              <a:buFont typeface="Wingdings 2" pitchFamily="18" charset="2"/>
              <a:buNone/>
            </a:pPr>
            <a:r>
              <a:rPr lang="es-ES" sz="1800" smtClean="0"/>
              <a:t>	La Ley de Régimen Tributario Interno y su Reglamento, presenta una normativa aplicable a los diferentes tipos de personas según su movimiento económico lo que se hace necesaria una evaluación detallada a cargo de los externos, que basados en normas de aceptación general y experiencia profesional, emiten su criterio sobre los hechos.</a:t>
            </a:r>
          </a:p>
          <a:p>
            <a:pPr algn="just">
              <a:buFont typeface="Wingdings 2" pitchFamily="18" charset="2"/>
              <a:buNone/>
            </a:pPr>
            <a:endParaRPr lang="es-ES" sz="1800" smtClean="0"/>
          </a:p>
          <a:p>
            <a:pPr algn="just">
              <a:buFont typeface="Wingdings 2" pitchFamily="18" charset="2"/>
              <a:buNone/>
            </a:pPr>
            <a:r>
              <a:rPr lang="es-ES" sz="1800" smtClean="0"/>
              <a:t>	Sobre la responsabilidad de los auditores externos, el Art. 213 (RLRTI) dice lo siguiente: “Los auditores están obligados, bajo juramento, a incluir en los dictámenes que emitan respecto de los estados financieros de las sociedades auditadas, un informe separado que contenga la opinión sobre el cumplimiento de las obligaciones tributarias de las mismas, ya sea como contribuyentes o en su calidad de agentes de retención o percepción de los tributos”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a:off x="500063" y="1500188"/>
            <a:ext cx="6172200" cy="1524000"/>
          </a:xfrm>
        </p:spPr>
        <p:txBody>
          <a:bodyPr>
            <a:normAutofit fontScale="90000"/>
          </a:bodyPr>
          <a:lstStyle/>
          <a:p>
            <a:pPr lvl="1" algn="l" eaLnBrk="1" hangingPunct="1">
              <a:defRPr/>
            </a:pP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3. PLANIFICACIÓN Y EJECUCIÓN DE LA AUDITORÍA TRIBUTARIA </a:t>
            </a:r>
            <a:r>
              <a:rPr lang="es-ES" dirty="0" smtClean="0"/>
              <a:t/>
            </a:r>
            <a:br>
              <a:rPr lang="es-ES" dirty="0" smtClean="0"/>
            </a:br>
            <a:r>
              <a:rPr lang="es-ES" dirty="0" smtClean="0"/>
              <a:t/>
            </a:r>
            <a:br>
              <a:rPr lang="es-ES" dirty="0" smtClean="0"/>
            </a:br>
            <a:endParaRPr lang="es-EC" dirty="0" smtClean="0"/>
          </a:p>
        </p:txBody>
      </p:sp>
      <p:sp>
        <p:nvSpPr>
          <p:cNvPr id="21507" name="5 Marcador de contenido"/>
          <p:cNvSpPr>
            <a:spLocks noGrp="1"/>
          </p:cNvSpPr>
          <p:nvPr>
            <p:ph idx="1"/>
          </p:nvPr>
        </p:nvSpPr>
        <p:spPr/>
        <p:txBody>
          <a:bodyPr/>
          <a:lstStyle/>
          <a:p>
            <a:pPr>
              <a:buFont typeface="Wingdings 2" pitchFamily="18" charset="2"/>
              <a:buNone/>
            </a:pPr>
            <a:r>
              <a:rPr lang="es-ES" sz="1800" b="1" smtClean="0"/>
              <a:t>	Obligaciones Tributarias</a:t>
            </a:r>
            <a:endParaRPr lang="es-ES" sz="1800" smtClean="0"/>
          </a:p>
          <a:p>
            <a:pPr>
              <a:buFont typeface="Wingdings 2" pitchFamily="18" charset="2"/>
              <a:buNone/>
            </a:pPr>
            <a:r>
              <a:rPr lang="es-ES" sz="1800" smtClean="0"/>
              <a:t>	Iluminaciones S.A. es una sociedad  y entre sus principales obligaciones tenemos:</a:t>
            </a:r>
          </a:p>
          <a:p>
            <a:pPr>
              <a:buFont typeface="Wingdings 2" pitchFamily="18" charset="2"/>
              <a:buNone/>
            </a:pPr>
            <a:r>
              <a:rPr lang="es-ES" sz="1800" smtClean="0"/>
              <a:t>	- Inscribirse en el Registro Único de Contribuyentes (RUC)</a:t>
            </a:r>
          </a:p>
          <a:p>
            <a:pPr>
              <a:buFont typeface="Wingdings 2" pitchFamily="18" charset="2"/>
              <a:buNone/>
            </a:pPr>
            <a:r>
              <a:rPr lang="es-ES" sz="1800" smtClean="0"/>
              <a:t>	- Llevar contabilidad</a:t>
            </a:r>
          </a:p>
          <a:p>
            <a:pPr>
              <a:buFont typeface="Wingdings 2" pitchFamily="18" charset="2"/>
              <a:buNone/>
            </a:pPr>
            <a:r>
              <a:rPr lang="es-ES" sz="1800" smtClean="0"/>
              <a:t>	- Emitir facturas, notas de crédito, notas de debito y comprobantes de retención.</a:t>
            </a:r>
          </a:p>
          <a:p>
            <a:pPr>
              <a:buFont typeface="Wingdings 2" pitchFamily="18" charset="2"/>
              <a:buNone/>
            </a:pPr>
            <a:r>
              <a:rPr lang="es-ES" sz="1800" smtClean="0"/>
              <a:t>	- Se constituyen también en agentes de retención del impuesto a la renta y del impuesto al valor agregado.</a:t>
            </a:r>
          </a:p>
          <a:p>
            <a:pPr>
              <a:buFont typeface="Wingdings 2" pitchFamily="18" charset="2"/>
              <a:buNone/>
            </a:pPr>
            <a:r>
              <a:rPr lang="es-ES" sz="1800" smtClean="0"/>
              <a:t>	- Serán sujetos de retención del impuesto a la renta y del impuesto al valor agregado según el tiempo de transacciones que realicen y de acuerdo a los porcentajes establecidos.</a:t>
            </a:r>
          </a:p>
          <a:p>
            <a:pPr>
              <a:buFont typeface="Wingdings 2" pitchFamily="18" charset="2"/>
              <a:buNone/>
            </a:pPr>
            <a:r>
              <a:rPr lang="es-ES" sz="1800" smtClean="0"/>
              <a:t>	</a:t>
            </a:r>
          </a:p>
          <a:p>
            <a:pPr>
              <a:buFont typeface="Wingdings 2" pitchFamily="18" charset="2"/>
              <a:buNone/>
            </a:pPr>
            <a:endParaRPr lang="es-ES" sz="18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a:off x="500063" y="1500188"/>
            <a:ext cx="6172200" cy="1524000"/>
          </a:xfrm>
        </p:spPr>
        <p:txBody>
          <a:bodyPr>
            <a:normAutofit fontScale="90000"/>
          </a:bodyPr>
          <a:lstStyle/>
          <a:p>
            <a:pPr lvl="1" algn="l" eaLnBrk="1" hangingPunct="1">
              <a:defRPr/>
            </a:pP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3. PLANIFICACIÓN Y EJECUCIÓN DE LA AUDITORÍA TRIBUTARIA </a:t>
            </a:r>
            <a:r>
              <a:rPr lang="es-ES" dirty="0" smtClean="0"/>
              <a:t/>
            </a:r>
            <a:br>
              <a:rPr lang="es-ES" dirty="0" smtClean="0"/>
            </a:br>
            <a:r>
              <a:rPr lang="es-ES" dirty="0" smtClean="0"/>
              <a:t/>
            </a:r>
            <a:br>
              <a:rPr lang="es-ES" dirty="0" smtClean="0"/>
            </a:br>
            <a:endParaRPr lang="es-EC" dirty="0" smtClean="0"/>
          </a:p>
        </p:txBody>
      </p:sp>
      <p:sp>
        <p:nvSpPr>
          <p:cNvPr id="22531" name="5 Marcador de contenido"/>
          <p:cNvSpPr>
            <a:spLocks noGrp="1"/>
          </p:cNvSpPr>
          <p:nvPr>
            <p:ph idx="1"/>
          </p:nvPr>
        </p:nvSpPr>
        <p:spPr/>
        <p:txBody>
          <a:bodyPr/>
          <a:lstStyle/>
          <a:p>
            <a:pPr>
              <a:buFont typeface="Wingdings 2" pitchFamily="18" charset="2"/>
              <a:buNone/>
            </a:pPr>
            <a:r>
              <a:rPr lang="es-ES" sz="1800" b="1" smtClean="0"/>
              <a:t>	</a:t>
            </a:r>
            <a:r>
              <a:rPr lang="es-ES" sz="1800" smtClean="0"/>
              <a:t>Los formularios que utiliza son:</a:t>
            </a:r>
          </a:p>
          <a:p>
            <a:pPr>
              <a:buFont typeface="Wingdings 2" pitchFamily="18" charset="2"/>
              <a:buNone/>
            </a:pPr>
            <a:endParaRPr lang="es-ES" sz="1800" smtClean="0"/>
          </a:p>
          <a:p>
            <a:pPr>
              <a:buFont typeface="Wingdings 2" pitchFamily="18" charset="2"/>
              <a:buNone/>
            </a:pPr>
            <a:r>
              <a:rPr lang="es-ES" sz="1800" b="1" smtClean="0"/>
              <a:t>	a) Mensuales</a:t>
            </a:r>
            <a:endParaRPr lang="es-ES" sz="1800" smtClean="0"/>
          </a:p>
          <a:p>
            <a:pPr>
              <a:buFont typeface="Wingdings 2" pitchFamily="18" charset="2"/>
              <a:buNone/>
            </a:pPr>
            <a:r>
              <a:rPr lang="es-ES" sz="1800" smtClean="0"/>
              <a:t>	- 104 declaraciones de IVA.</a:t>
            </a:r>
          </a:p>
          <a:p>
            <a:pPr>
              <a:buFont typeface="Wingdings 2" pitchFamily="18" charset="2"/>
              <a:buNone/>
            </a:pPr>
            <a:r>
              <a:rPr lang="es-ES" sz="1800" smtClean="0"/>
              <a:t>	- 103 declaraciones de retenciones en la fuente.</a:t>
            </a:r>
          </a:p>
          <a:p>
            <a:pPr>
              <a:buFont typeface="Wingdings 2" pitchFamily="18" charset="2"/>
              <a:buNone/>
            </a:pPr>
            <a:endParaRPr lang="es-ES" sz="1800" smtClean="0"/>
          </a:p>
          <a:p>
            <a:pPr>
              <a:buFont typeface="Wingdings 2" pitchFamily="18" charset="2"/>
              <a:buNone/>
            </a:pPr>
            <a:r>
              <a:rPr lang="es-ES" sz="1800" b="1" smtClean="0"/>
              <a:t>	b) Anuales</a:t>
            </a:r>
            <a:endParaRPr lang="es-ES" sz="1800" smtClean="0"/>
          </a:p>
          <a:p>
            <a:pPr>
              <a:buFont typeface="Wingdings 2" pitchFamily="18" charset="2"/>
              <a:buNone/>
            </a:pPr>
            <a:r>
              <a:rPr lang="es-ES" sz="1800" smtClean="0"/>
              <a:t>	-101 declaraciones de impuesto a la renta</a:t>
            </a:r>
          </a:p>
          <a:p>
            <a:pPr>
              <a:buFont typeface="Wingdings 2" pitchFamily="18" charset="2"/>
              <a:buNone/>
            </a:pPr>
            <a:r>
              <a:rPr lang="es-ES" sz="1800" smtClean="0"/>
              <a:t>	Documentos adicionales que se utilizan:</a:t>
            </a:r>
          </a:p>
          <a:p>
            <a:pPr>
              <a:buFont typeface="Wingdings 2" pitchFamily="18" charset="2"/>
              <a:buNone/>
            </a:pPr>
            <a:r>
              <a:rPr lang="es-ES" sz="1800" smtClean="0"/>
              <a:t>	- Declaración de baja de documentos pre impresos</a:t>
            </a:r>
          </a:p>
          <a:p>
            <a:pPr>
              <a:buFont typeface="Wingdings 2" pitchFamily="18" charset="2"/>
              <a:buNone/>
            </a:pPr>
            <a:r>
              <a:rPr lang="es-ES" sz="1800" smtClean="0"/>
              <a:t>	- Anexos transaccionales (Mensual)</a:t>
            </a:r>
          </a:p>
          <a:p>
            <a:pPr>
              <a:buFont typeface="Wingdings 2" pitchFamily="18" charset="2"/>
              <a:buNone/>
            </a:pPr>
            <a:r>
              <a:rPr lang="es-ES" sz="1800" smtClean="0"/>
              <a:t>	- Precios de transferencia (Anual)</a:t>
            </a:r>
          </a:p>
          <a:p>
            <a:pPr>
              <a:buFont typeface="Wingdings 2" pitchFamily="18" charset="2"/>
              <a:buNone/>
            </a:pPr>
            <a:endParaRPr lang="es-ES" sz="18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a:off x="500063" y="1500188"/>
            <a:ext cx="6172200" cy="1524000"/>
          </a:xfrm>
        </p:spPr>
        <p:txBody>
          <a:bodyPr>
            <a:normAutofit fontScale="90000"/>
          </a:bodyPr>
          <a:lstStyle/>
          <a:p>
            <a:pPr lvl="1" algn="l" eaLnBrk="1" hangingPunct="1">
              <a:defRPr/>
            </a:pP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2. PLANIFICACIÓN Y EJECUCIÓN DE LA AUDITORÍA TRIBUTARIA </a:t>
            </a:r>
            <a:r>
              <a:rPr lang="es-ES" dirty="0" smtClean="0"/>
              <a:t/>
            </a:r>
            <a:br>
              <a:rPr lang="es-ES" dirty="0" smtClean="0"/>
            </a:br>
            <a:r>
              <a:rPr lang="es-ES" dirty="0" smtClean="0"/>
              <a:t/>
            </a:r>
            <a:br>
              <a:rPr lang="es-ES" dirty="0" smtClean="0"/>
            </a:br>
            <a:endParaRPr lang="es-EC" dirty="0" smtClean="0"/>
          </a:p>
        </p:txBody>
      </p:sp>
      <p:sp>
        <p:nvSpPr>
          <p:cNvPr id="23555" name="5 Marcador de contenido"/>
          <p:cNvSpPr>
            <a:spLocks noGrp="1"/>
          </p:cNvSpPr>
          <p:nvPr>
            <p:ph idx="1"/>
          </p:nvPr>
        </p:nvSpPr>
        <p:spPr/>
        <p:txBody>
          <a:bodyPr/>
          <a:lstStyle/>
          <a:p>
            <a:pPr>
              <a:buFont typeface="Wingdings 2" pitchFamily="18" charset="2"/>
              <a:buNone/>
            </a:pPr>
            <a:r>
              <a:rPr lang="es-ES" sz="1800" b="1" smtClean="0"/>
              <a:t>	 Alcance de la Auditoría </a:t>
            </a:r>
          </a:p>
          <a:p>
            <a:pPr>
              <a:buFont typeface="Wingdings 2" pitchFamily="18" charset="2"/>
              <a:buNone/>
            </a:pPr>
            <a:r>
              <a:rPr lang="es-ES" sz="1800" b="1" smtClean="0"/>
              <a:t>	</a:t>
            </a:r>
            <a:r>
              <a:rPr lang="es-ES" sz="1800" smtClean="0"/>
              <a:t>Comprenderá  la elaboración y análisis de  los anexos tributarios y finalmente se realizará  el informe de cumplimiento tributario del ejercicio fiscal 2007 con sus respectivas recomendaciones sobre aspectos tributarios.  </a:t>
            </a:r>
          </a:p>
          <a:p>
            <a:pPr>
              <a:buFont typeface="Wingdings 2" pitchFamily="18" charset="2"/>
              <a:buNone/>
            </a:pPr>
            <a:r>
              <a:rPr lang="es-ES" sz="1800" b="1" smtClean="0"/>
              <a:t>	</a:t>
            </a:r>
          </a:p>
          <a:p>
            <a:pPr>
              <a:buFont typeface="Wingdings 2" pitchFamily="18" charset="2"/>
              <a:buNone/>
            </a:pPr>
            <a:r>
              <a:rPr lang="es-ES" sz="1800" b="1" smtClean="0"/>
              <a:t>	Objetivo de la Auditoría</a:t>
            </a:r>
          </a:p>
          <a:p>
            <a:pPr>
              <a:buFont typeface="Wingdings 2" pitchFamily="18" charset="2"/>
              <a:buNone/>
            </a:pPr>
            <a:r>
              <a:rPr lang="es-ES" sz="1800" b="1" smtClean="0"/>
              <a:t>	</a:t>
            </a:r>
            <a:r>
              <a:rPr lang="es-ES" sz="1800" smtClean="0"/>
              <a:t> Analizar el cumplimiento tributario de la compañía Iluminaciones S.A. en el período fiscal 2007, con el propósito de determinar las posibles contingencias tributarias. Determinar si se ha producido el pago efectivo de dichas obligaciones según los plazos y acuerdos a los requisitos formales establecidos y exigidos por el SRI (Servicio de rentas interna).  Tomando en cuenta el Alcance y Objetivo de la presente auditoría se realizó el siguiente programa, con la finalidad de hallar posibles diferencias.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p:txBody>
          <a:bodyPr/>
          <a:lstStyle/>
          <a:p>
            <a:pPr algn="ctr"/>
            <a:r>
              <a:rPr lang="es-EC" b="1" smtClean="0"/>
              <a:t>INTRODUCCIÓN</a:t>
            </a:r>
          </a:p>
        </p:txBody>
      </p:sp>
      <p:sp>
        <p:nvSpPr>
          <p:cNvPr id="6147" name="2 Marcador de contenido"/>
          <p:cNvSpPr>
            <a:spLocks noGrp="1"/>
          </p:cNvSpPr>
          <p:nvPr>
            <p:ph idx="1"/>
          </p:nvPr>
        </p:nvSpPr>
        <p:spPr/>
        <p:txBody>
          <a:bodyPr/>
          <a:lstStyle/>
          <a:p>
            <a:pPr algn="just"/>
            <a:r>
              <a:rPr lang="es-ES" sz="1800" smtClean="0"/>
              <a:t>De acuerdo a la ley de régimen tributario interno, los auditores están obligados bajo juramento a incluir en los dictámenes que emitan respecto a los estados financieros de las sociedades auditadas, un informe separado que contenga la opinión sobre el cumplimiento de las obligaciones tributarias de las mismas, ya sea como contribuyentes o en su calidad de agentes de retención o percepción de tributos,</a:t>
            </a:r>
          </a:p>
          <a:p>
            <a:pPr algn="just"/>
            <a:endParaRPr lang="es-ES" sz="1800" smtClean="0"/>
          </a:p>
          <a:p>
            <a:pPr algn="just"/>
            <a:r>
              <a:rPr lang="es-ES" sz="1800" smtClean="0"/>
              <a:t>La auditoría llevada a cabo fue  de acuerdo a los requerimientos de las Normas Ecuatorianas de Contabilidad, el Reglamento para la aplicación de la Ley de Régimen Tributario Interno, y demás acuerdos y regulaciones, con la finalidad de emitir una opinión sobre el cumplimiento de las obligaciones de carácter tributario en los estados financieros.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a:off x="500063" y="2119313"/>
            <a:ext cx="6172200" cy="1524000"/>
          </a:xfrm>
        </p:spPr>
        <p:txBody>
          <a:bodyPr>
            <a:normAutofit fontScale="90000"/>
          </a:bodyPr>
          <a:lstStyle/>
          <a:p>
            <a:pPr lvl="1" algn="ctr" eaLnBrk="1" hangingPunct="1">
              <a:defRPr/>
            </a:pP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ELABORACION DE ANEXO 1</a:t>
            </a:r>
            <a:br>
              <a:rPr lang="es-ES" b="1" dirty="0" smtClean="0"/>
            </a:br>
            <a:r>
              <a:rPr lang="es-ES" b="1" dirty="0" smtClean="0"/>
              <a:t> (Datos del contribuyente sujeto a examen) </a:t>
            </a:r>
            <a:r>
              <a:rPr lang="es-ES" dirty="0" smtClean="0"/>
              <a:t/>
            </a:r>
            <a:br>
              <a:rPr lang="es-ES" dirty="0" smtClean="0"/>
            </a:br>
            <a:r>
              <a:rPr lang="es-ES" dirty="0" smtClean="0"/>
              <a:t/>
            </a:r>
            <a:br>
              <a:rPr lang="es-ES" dirty="0" smtClean="0"/>
            </a:br>
            <a:endParaRPr lang="es-EC" dirty="0" smtClean="0"/>
          </a:p>
        </p:txBody>
      </p:sp>
      <p:sp>
        <p:nvSpPr>
          <p:cNvPr id="24579" name="5 Marcador de contenido"/>
          <p:cNvSpPr>
            <a:spLocks noGrp="1"/>
          </p:cNvSpPr>
          <p:nvPr>
            <p:ph idx="1"/>
          </p:nvPr>
        </p:nvSpPr>
        <p:spPr/>
        <p:txBody>
          <a:bodyPr/>
          <a:lstStyle/>
          <a:p>
            <a:pPr>
              <a:buFont typeface="Wingdings 2" pitchFamily="18" charset="2"/>
              <a:buNone/>
            </a:pPr>
            <a:r>
              <a:rPr lang="es-ES" sz="1800" smtClean="0"/>
              <a:t>1</a:t>
            </a:r>
            <a:r>
              <a:rPr lang="es-ES" sz="1600" smtClean="0"/>
              <a:t>.- Se procedió a verificar los documentos necesarios  para  la elaboración de este anexo  tales como :</a:t>
            </a:r>
          </a:p>
          <a:p>
            <a:pPr>
              <a:buFont typeface="Wingdings 2" pitchFamily="18" charset="2"/>
              <a:buNone/>
            </a:pPr>
            <a:r>
              <a:rPr lang="es-ES" sz="1600" smtClean="0"/>
              <a:t>	1) Registro único de contribuyente RUC</a:t>
            </a:r>
          </a:p>
          <a:p>
            <a:pPr>
              <a:buFont typeface="Wingdings 2" pitchFamily="18" charset="2"/>
              <a:buNone/>
            </a:pPr>
            <a:r>
              <a:rPr lang="es-ES" sz="1600" smtClean="0"/>
              <a:t>	2) Informe de Auditoría financiera del período correspondiente. </a:t>
            </a:r>
          </a:p>
          <a:p>
            <a:pPr>
              <a:buFont typeface="Wingdings 2" pitchFamily="18" charset="2"/>
              <a:buNone/>
            </a:pPr>
            <a:r>
              <a:rPr lang="es-ES" sz="1600" smtClean="0"/>
              <a:t>Con el objetivo de verificar que la compañía se encuentre con todos los documentos y registros en regla.</a:t>
            </a:r>
            <a:r>
              <a:rPr lang="es-ES" sz="1600" b="1" smtClean="0"/>
              <a:t> </a:t>
            </a:r>
          </a:p>
          <a:p>
            <a:pPr>
              <a:buFont typeface="Wingdings 2" pitchFamily="18" charset="2"/>
              <a:buNone/>
            </a:pPr>
            <a:r>
              <a:rPr lang="es-ES" sz="1600" smtClean="0"/>
              <a:t>2.-  Para los puntos 1.1 al 1.9 del anexo se verifica en el RUC de la compañía el cual es emitido por el Servicio de Rentas Internas o en la página de la Superintendencia de Compañías. </a:t>
            </a:r>
            <a:r>
              <a:rPr lang="es-ES" sz="1600" u="sng" smtClean="0">
                <a:hlinkClick r:id="rId3"/>
              </a:rPr>
              <a:t>www.supercias.gov.ec</a:t>
            </a:r>
            <a:r>
              <a:rPr lang="es-ES" sz="1600" smtClean="0"/>
              <a:t> </a:t>
            </a:r>
          </a:p>
          <a:p>
            <a:pPr>
              <a:buFont typeface="Wingdings 2" pitchFamily="18" charset="2"/>
              <a:buNone/>
            </a:pPr>
            <a:r>
              <a:rPr lang="es-ES" sz="1600" smtClean="0"/>
              <a:t>3.-  El punto 1.10 se verificó que este de acuerdo con el informe financiero el mismo que se detalla en la nota de capital y me indica la cantidad de acciones que posee la compañía. </a:t>
            </a:r>
          </a:p>
          <a:p>
            <a:pPr>
              <a:buFont typeface="Wingdings 2" pitchFamily="18" charset="2"/>
              <a:buNone/>
            </a:pPr>
            <a:r>
              <a:rPr lang="es-ES" sz="1600" smtClean="0"/>
              <a:t>4.-  La compañía Iluminaciones S.A. no aplica en lo que corresponde a fideicomiso detallado en el 1.11 -  1.12. </a:t>
            </a:r>
          </a:p>
          <a:p>
            <a:pPr>
              <a:buFont typeface="Wingdings 2" pitchFamily="18" charset="2"/>
              <a:buNone/>
            </a:pPr>
            <a:r>
              <a:rPr lang="es-ES" sz="1600" smtClean="0"/>
              <a:t>5.- En el caso de los puntos 1.13 y 1.14 se procedió a verificar las compras que se mantienen con compañías relacionadas en el extranjero de acuerdo a los mayores de compras proporcionados por la compañía Iluminaciones S.A. </a:t>
            </a:r>
          </a:p>
          <a:p>
            <a:pPr>
              <a:buFont typeface="Wingdings 2" pitchFamily="18" charset="2"/>
              <a:buNone/>
            </a:pPr>
            <a:r>
              <a:rPr lang="es-ES" sz="1600" smtClean="0"/>
              <a:t>6.-  En el punto 1.20 se procedió a detallar toda la información necesaria correspondiente al sistema contable de la compañía Iluminaciones S.A.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a:off x="500063" y="2119313"/>
            <a:ext cx="6172200" cy="1524000"/>
          </a:xfrm>
        </p:spPr>
        <p:txBody>
          <a:bodyPr>
            <a:normAutofit fontScale="90000"/>
          </a:bodyPr>
          <a:lstStyle/>
          <a:p>
            <a:pPr lvl="1" algn="ctr" eaLnBrk="1" hangingPunct="1">
              <a:defRPr/>
            </a:pP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ELABORACION DE ANEXO 1</a:t>
            </a:r>
            <a:br>
              <a:rPr lang="es-ES" b="1" dirty="0" smtClean="0"/>
            </a:br>
            <a:r>
              <a:rPr lang="es-ES" b="1" dirty="0" smtClean="0"/>
              <a:t> (Datos del contribuyente sujeto a examen) </a:t>
            </a:r>
            <a:r>
              <a:rPr lang="es-ES" dirty="0" smtClean="0"/>
              <a:t/>
            </a:r>
            <a:br>
              <a:rPr lang="es-ES" dirty="0" smtClean="0"/>
            </a:br>
            <a:r>
              <a:rPr lang="es-ES" dirty="0" smtClean="0"/>
              <a:t/>
            </a:r>
            <a:br>
              <a:rPr lang="es-ES" dirty="0" smtClean="0"/>
            </a:br>
            <a:endParaRPr lang="es-EC" dirty="0" smtClean="0"/>
          </a:p>
        </p:txBody>
      </p:sp>
      <p:pic>
        <p:nvPicPr>
          <p:cNvPr id="25603" name="Picture 2">
            <a:hlinkClick r:id="rId3" action="ppaction://hlinkfile"/>
          </p:cNvPr>
          <p:cNvPicPr>
            <a:picLocks noChangeAspect="1" noChangeArrowheads="1"/>
          </p:cNvPicPr>
          <p:nvPr/>
        </p:nvPicPr>
        <p:blipFill>
          <a:blip r:embed="rId4"/>
          <a:srcRect/>
          <a:stretch>
            <a:fillRect/>
          </a:stretch>
        </p:blipFill>
        <p:spPr bwMode="auto">
          <a:xfrm>
            <a:off x="1285875" y="2786063"/>
            <a:ext cx="4071938" cy="573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a:off x="500063" y="2119313"/>
            <a:ext cx="6172200" cy="1524000"/>
          </a:xfrm>
        </p:spPr>
        <p:txBody>
          <a:bodyPr>
            <a:normAutofit fontScale="90000"/>
          </a:bodyPr>
          <a:lstStyle/>
          <a:p>
            <a:pPr lvl="1" algn="ctr" eaLnBrk="1" hangingPunct="1">
              <a:defRPr/>
            </a:pP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ELABORACIÓN  DE ANEXO 2 (Gastos Financieros por Intereses con Créditos Externos) </a:t>
            </a:r>
            <a:r>
              <a:rPr lang="es-ES" dirty="0" smtClean="0"/>
              <a:t/>
            </a:r>
            <a:br>
              <a:rPr lang="es-ES" dirty="0" smtClean="0"/>
            </a:br>
            <a:r>
              <a:rPr lang="es-ES" dirty="0" smtClean="0"/>
              <a:t/>
            </a:r>
            <a:br>
              <a:rPr lang="es-ES" dirty="0" smtClean="0"/>
            </a:br>
            <a:endParaRPr lang="es-EC" dirty="0" smtClean="0"/>
          </a:p>
        </p:txBody>
      </p:sp>
      <p:sp>
        <p:nvSpPr>
          <p:cNvPr id="26627" name="5 Marcador de contenido"/>
          <p:cNvSpPr>
            <a:spLocks noGrp="1"/>
          </p:cNvSpPr>
          <p:nvPr>
            <p:ph idx="1"/>
          </p:nvPr>
        </p:nvSpPr>
        <p:spPr>
          <a:xfrm>
            <a:off x="214313" y="2500313"/>
            <a:ext cx="6172200" cy="5851525"/>
          </a:xfrm>
        </p:spPr>
        <p:txBody>
          <a:bodyPr/>
          <a:lstStyle/>
          <a:p>
            <a:pPr algn="just">
              <a:buFont typeface="Wingdings 2" pitchFamily="18" charset="2"/>
              <a:buNone/>
            </a:pPr>
            <a:r>
              <a:rPr lang="es-ES" sz="1600" smtClean="0"/>
              <a:t>	</a:t>
            </a:r>
          </a:p>
          <a:p>
            <a:pPr algn="just">
              <a:buFont typeface="Wingdings 2" pitchFamily="18" charset="2"/>
              <a:buNone/>
            </a:pPr>
            <a:r>
              <a:rPr lang="es-ES" sz="1600" smtClean="0"/>
              <a:t>	Se procedió a revisar las cuentas de pasivo que se llama Obligaciones financieras donde se verificó que la compañía Iluminaciones S.A. no mantiene ningún crédito externo. </a:t>
            </a:r>
          </a:p>
        </p:txBody>
      </p:sp>
      <p:pic>
        <p:nvPicPr>
          <p:cNvPr id="26628" name="Picture 3">
            <a:hlinkClick r:id="rId3" action="ppaction://hlinkfile"/>
          </p:cNvPr>
          <p:cNvPicPr>
            <a:picLocks noChangeAspect="1" noChangeArrowheads="1"/>
          </p:cNvPicPr>
          <p:nvPr/>
        </p:nvPicPr>
        <p:blipFill>
          <a:blip r:embed="rId4"/>
          <a:srcRect/>
          <a:stretch>
            <a:fillRect/>
          </a:stretch>
        </p:blipFill>
        <p:spPr bwMode="auto">
          <a:xfrm>
            <a:off x="214313" y="4071938"/>
            <a:ext cx="6500812" cy="1571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a:off x="500063" y="3000375"/>
            <a:ext cx="6172200" cy="1524000"/>
          </a:xfrm>
        </p:spPr>
        <p:txBody>
          <a:bodyPr>
            <a:normAutofit fontScale="90000"/>
          </a:bodyPr>
          <a:lstStyle/>
          <a:p>
            <a:pPr lvl="1" algn="ctr" eaLnBrk="1" hangingPunct="1">
              <a:defRPr/>
            </a:pP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t>
            </a:r>
            <a:br>
              <a:rPr lang="es-ES" b="1" dirty="0" smtClean="0"/>
            </a:br>
            <a:r>
              <a:rPr lang="es-ES" b="1" dirty="0" smtClean="0"/>
              <a:t>ELABORACIÓN  DE ANEXO 3 (Remanentes de Retenciones o Anticipo de Impuesto a la Renta de años anteriores en el pago de Impuesto a la Renta) </a:t>
            </a:r>
            <a:r>
              <a:rPr lang="es-ES" dirty="0" smtClean="0"/>
              <a:t/>
            </a:r>
            <a:br>
              <a:rPr lang="es-ES" dirty="0" smtClean="0"/>
            </a:br>
            <a:r>
              <a:rPr lang="es-ES" dirty="0" smtClean="0"/>
              <a:t/>
            </a:r>
            <a:br>
              <a:rPr lang="es-ES" dirty="0" smtClean="0"/>
            </a:br>
            <a:endParaRPr lang="es-EC" dirty="0" smtClean="0"/>
          </a:p>
        </p:txBody>
      </p:sp>
      <p:sp>
        <p:nvSpPr>
          <p:cNvPr id="27651" name="5 Marcador de contenido"/>
          <p:cNvSpPr>
            <a:spLocks noGrp="1"/>
          </p:cNvSpPr>
          <p:nvPr>
            <p:ph idx="1"/>
          </p:nvPr>
        </p:nvSpPr>
        <p:spPr>
          <a:xfrm>
            <a:off x="214313" y="3500438"/>
            <a:ext cx="6172200" cy="5851525"/>
          </a:xfrm>
        </p:spPr>
        <p:txBody>
          <a:bodyPr/>
          <a:lstStyle/>
          <a:p>
            <a:pPr algn="just">
              <a:buFont typeface="Wingdings 2" pitchFamily="18" charset="2"/>
              <a:buNone/>
            </a:pPr>
            <a:r>
              <a:rPr lang="es-ES" sz="1600" smtClean="0"/>
              <a:t>	</a:t>
            </a:r>
          </a:p>
          <a:p>
            <a:pPr algn="just">
              <a:buFont typeface="Wingdings 2" pitchFamily="18" charset="2"/>
              <a:buNone/>
            </a:pPr>
            <a:r>
              <a:rPr lang="es-ES" sz="1600" smtClean="0"/>
              <a:t>	 Se procedió a verificar en la declaración del formulario 101  en la parte de la conciliación tributaria en el caso de que la empresa Iluminaciones S.A. tenga un saldo a favor o haya pagado por adelantado el impuesto a la renta.</a:t>
            </a:r>
          </a:p>
        </p:txBody>
      </p:sp>
      <p:pic>
        <p:nvPicPr>
          <p:cNvPr id="27652" name="Picture 2">
            <a:hlinkClick r:id="rId3" action="ppaction://hlinkfile"/>
          </p:cNvPr>
          <p:cNvPicPr>
            <a:picLocks noChangeAspect="1" noChangeArrowheads="1"/>
          </p:cNvPicPr>
          <p:nvPr/>
        </p:nvPicPr>
        <p:blipFill>
          <a:blip r:embed="rId4"/>
          <a:srcRect/>
          <a:stretch>
            <a:fillRect/>
          </a:stretch>
        </p:blipFill>
        <p:spPr bwMode="auto">
          <a:xfrm>
            <a:off x="142875" y="4929188"/>
            <a:ext cx="6643688" cy="3805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a:off x="428625" y="2000250"/>
            <a:ext cx="6172200" cy="1524000"/>
          </a:xfrm>
        </p:spPr>
        <p:txBody>
          <a:bodyPr>
            <a:normAutofit fontScale="90000"/>
          </a:bodyPr>
          <a:lstStyle/>
          <a:p>
            <a:pPr lvl="1" algn="ctr" eaLnBrk="1" hangingPunct="1">
              <a:defRPr/>
            </a:pP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ELABORACIÓN  DE ANEXO 4 (Cálculo de valores Declarados de IVA)</a:t>
            </a:r>
            <a:r>
              <a:rPr lang="es-ES" dirty="0" smtClean="0"/>
              <a:t/>
            </a:r>
            <a:br>
              <a:rPr lang="es-ES" dirty="0" smtClean="0"/>
            </a:br>
            <a:r>
              <a:rPr lang="es-ES" dirty="0" smtClean="0"/>
              <a:t/>
            </a:r>
            <a:br>
              <a:rPr lang="es-ES" dirty="0" smtClean="0"/>
            </a:br>
            <a:endParaRPr lang="es-EC" dirty="0" smtClean="0"/>
          </a:p>
        </p:txBody>
      </p:sp>
      <p:sp>
        <p:nvSpPr>
          <p:cNvPr id="28675" name="5 Marcador de contenido"/>
          <p:cNvSpPr>
            <a:spLocks noGrp="1"/>
          </p:cNvSpPr>
          <p:nvPr>
            <p:ph idx="1"/>
          </p:nvPr>
        </p:nvSpPr>
        <p:spPr>
          <a:xfrm>
            <a:off x="285750" y="2857500"/>
            <a:ext cx="6172200" cy="5851525"/>
          </a:xfrm>
        </p:spPr>
        <p:txBody>
          <a:bodyPr/>
          <a:lstStyle/>
          <a:p>
            <a:pPr algn="just">
              <a:buFont typeface="Wingdings 2" pitchFamily="18" charset="2"/>
              <a:buNone/>
            </a:pPr>
            <a:r>
              <a:rPr lang="es-ES" sz="1600" smtClean="0"/>
              <a:t>	Para realizar este anexo se tuvo que contar con  los formularios mensuales  de IVA (Impuesto al valor agregado). </a:t>
            </a:r>
          </a:p>
          <a:p>
            <a:pPr algn="just">
              <a:buFont typeface="Wingdings 2" pitchFamily="18" charset="2"/>
              <a:buNone/>
            </a:pPr>
            <a:r>
              <a:rPr lang="es-ES" sz="1600" b="1" smtClean="0"/>
              <a:t>	Cuadro 3</a:t>
            </a:r>
            <a:r>
              <a:rPr lang="es-ES" sz="1600" smtClean="0"/>
              <a:t>.- Se solicitó los mayores de ventas y compras netas con tarifa diferente de 0%, ventas netas grabadas con tarifa 0%, se verificó las cuentas de mayores de activo fijo y de exportaciones de bienes y servicios.</a:t>
            </a:r>
          </a:p>
          <a:p>
            <a:pPr algn="just">
              <a:buFont typeface="Wingdings 2" pitchFamily="18" charset="2"/>
              <a:buNone/>
            </a:pPr>
            <a:r>
              <a:rPr lang="es-ES" sz="1600" b="1" smtClean="0"/>
              <a:t>	Cuadro 3.1.- </a:t>
            </a:r>
            <a:r>
              <a:rPr lang="es-ES" sz="1600" smtClean="0"/>
              <a:t> Al igual que el cuadro anterior se toman los mismos valores que fueron contabilizados en libros, pero además se añaden las ventas según la declaración del formulario 104.</a:t>
            </a:r>
            <a:r>
              <a:rPr lang="es-ES" sz="1600" b="1" smtClean="0"/>
              <a:t> Cuadro 3.2.- </a:t>
            </a:r>
            <a:r>
              <a:rPr lang="es-ES" sz="1600" smtClean="0"/>
              <a:t>Se realizó un cruce de ventas declaradas en IVA vs las ventas declaradas en ventas. </a:t>
            </a:r>
          </a:p>
        </p:txBody>
      </p:sp>
      <p:pic>
        <p:nvPicPr>
          <p:cNvPr id="28676" name="Picture 4">
            <a:hlinkClick r:id="rId3" action="ppaction://hlinkfile"/>
          </p:cNvPr>
          <p:cNvPicPr>
            <a:picLocks noChangeAspect="1" noChangeArrowheads="1"/>
          </p:cNvPicPr>
          <p:nvPr/>
        </p:nvPicPr>
        <p:blipFill>
          <a:blip r:embed="rId4"/>
          <a:srcRect/>
          <a:stretch>
            <a:fillRect/>
          </a:stretch>
        </p:blipFill>
        <p:spPr bwMode="auto">
          <a:xfrm>
            <a:off x="571500" y="5929313"/>
            <a:ext cx="5992813" cy="2357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a:off x="500063" y="1571625"/>
            <a:ext cx="6172200" cy="1524000"/>
          </a:xfrm>
        </p:spPr>
        <p:txBody>
          <a:bodyPr>
            <a:normAutofit fontScale="90000"/>
          </a:bodyPr>
          <a:lstStyle/>
          <a:p>
            <a:pPr lvl="1" algn="ctr" eaLnBrk="1" hangingPunct="1">
              <a:defRPr/>
            </a:pPr>
            <a:r>
              <a:rPr lang="es-ES" b="1" dirty="0" smtClean="0"/>
              <a:t/>
            </a:r>
            <a:br>
              <a:rPr lang="es-ES" b="1" dirty="0" smtClean="0"/>
            </a:br>
            <a:r>
              <a:rPr lang="es-ES" b="1" dirty="0" smtClean="0"/>
              <a:t/>
            </a:r>
            <a:br>
              <a:rPr lang="es-ES" b="1" dirty="0" smtClean="0"/>
            </a:br>
            <a:r>
              <a:rPr lang="es-ES" b="1" dirty="0" smtClean="0"/>
              <a:t>ELABORACIÓN  DE ANEXO 5 (Conciliación de Retenciones de IVA vs Libros)</a:t>
            </a:r>
            <a:r>
              <a:rPr lang="es-ES" dirty="0" smtClean="0"/>
              <a:t/>
            </a:r>
            <a:br>
              <a:rPr lang="es-ES" dirty="0" smtClean="0"/>
            </a:br>
            <a:endParaRPr lang="es-EC" dirty="0" smtClean="0"/>
          </a:p>
        </p:txBody>
      </p:sp>
      <p:sp>
        <p:nvSpPr>
          <p:cNvPr id="29699" name="5 Marcador de contenido"/>
          <p:cNvSpPr>
            <a:spLocks noGrp="1"/>
          </p:cNvSpPr>
          <p:nvPr>
            <p:ph idx="1"/>
          </p:nvPr>
        </p:nvSpPr>
        <p:spPr>
          <a:xfrm>
            <a:off x="214313" y="2500313"/>
            <a:ext cx="6172200" cy="5851525"/>
          </a:xfrm>
        </p:spPr>
        <p:txBody>
          <a:bodyPr/>
          <a:lstStyle/>
          <a:p>
            <a:pPr algn="just">
              <a:buFont typeface="Wingdings 2" pitchFamily="18" charset="2"/>
              <a:buNone/>
            </a:pPr>
            <a:r>
              <a:rPr lang="es-ES" sz="1600" smtClean="0"/>
              <a:t>	Se procedió a verificar según los mayores en libros de todo el año 2007, el valor de los pagos por concepto de IVA 30%, 70% y 100% y luego se procedió a tomar el valor del formulario 104 casillero 898 mensualmente.</a:t>
            </a:r>
          </a:p>
        </p:txBody>
      </p:sp>
      <p:pic>
        <p:nvPicPr>
          <p:cNvPr id="29700" name="Picture 2">
            <a:hlinkClick r:id="rId3" action="ppaction://hlinkfile"/>
          </p:cNvPr>
          <p:cNvPicPr>
            <a:picLocks noChangeAspect="1" noChangeArrowheads="1"/>
          </p:cNvPicPr>
          <p:nvPr/>
        </p:nvPicPr>
        <p:blipFill>
          <a:blip r:embed="rId4"/>
          <a:srcRect/>
          <a:stretch>
            <a:fillRect/>
          </a:stretch>
        </p:blipFill>
        <p:spPr bwMode="auto">
          <a:xfrm>
            <a:off x="214313" y="4000500"/>
            <a:ext cx="6483350" cy="2786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a:off x="500063" y="1571625"/>
            <a:ext cx="6172200" cy="1524000"/>
          </a:xfrm>
        </p:spPr>
        <p:txBody>
          <a:bodyPr>
            <a:normAutofit fontScale="90000"/>
          </a:bodyPr>
          <a:lstStyle/>
          <a:p>
            <a:pPr lvl="1" algn="ctr" eaLnBrk="1" hangingPunct="1">
              <a:defRPr/>
            </a:pPr>
            <a:r>
              <a:rPr lang="es-ES" b="1" dirty="0" smtClean="0"/>
              <a:t/>
            </a:r>
            <a:br>
              <a:rPr lang="es-ES" b="1" dirty="0" smtClean="0"/>
            </a:br>
            <a:r>
              <a:rPr lang="es-ES" b="1" dirty="0" smtClean="0"/>
              <a:t>ELABORACIÓN  DE ANEXO 6 (Conciliación de Retenciones en la Fuente de Impuesto a la Renta vs Libros)</a:t>
            </a:r>
            <a:endParaRPr lang="es-EC" dirty="0" smtClean="0"/>
          </a:p>
        </p:txBody>
      </p:sp>
      <p:sp>
        <p:nvSpPr>
          <p:cNvPr id="30723" name="5 Marcador de contenido"/>
          <p:cNvSpPr>
            <a:spLocks noGrp="1"/>
          </p:cNvSpPr>
          <p:nvPr>
            <p:ph idx="1"/>
          </p:nvPr>
        </p:nvSpPr>
        <p:spPr>
          <a:xfrm>
            <a:off x="214313" y="3292475"/>
            <a:ext cx="6172200" cy="5851525"/>
          </a:xfrm>
        </p:spPr>
        <p:txBody>
          <a:bodyPr/>
          <a:lstStyle/>
          <a:p>
            <a:pPr algn="just">
              <a:buFont typeface="Wingdings 2" pitchFamily="18" charset="2"/>
              <a:buNone/>
            </a:pPr>
            <a:r>
              <a:rPr lang="es-ES" sz="1600" smtClean="0"/>
              <a:t>	Se procedió a verificar según los mayores en libros de todo el año 2007, el valor de los pagos por concepto de Retenciones en la Fuente (RTE. FTE.) 1%,5%,8%, por relación de dependencia y luego se procedió a tomar el valor del formulario 103 casillero 499 mensualmente.</a:t>
            </a:r>
          </a:p>
        </p:txBody>
      </p:sp>
      <p:pic>
        <p:nvPicPr>
          <p:cNvPr id="30724" name="Picture 3">
            <a:hlinkClick r:id="rId3" action="ppaction://hlinkfile"/>
          </p:cNvPr>
          <p:cNvPicPr>
            <a:picLocks noChangeAspect="1" noChangeArrowheads="1"/>
          </p:cNvPicPr>
          <p:nvPr/>
        </p:nvPicPr>
        <p:blipFill>
          <a:blip r:embed="rId4"/>
          <a:srcRect/>
          <a:stretch>
            <a:fillRect/>
          </a:stretch>
        </p:blipFill>
        <p:spPr bwMode="auto">
          <a:xfrm>
            <a:off x="285750" y="4643438"/>
            <a:ext cx="6000750" cy="314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a:off x="500063" y="1571625"/>
            <a:ext cx="6172200" cy="1524000"/>
          </a:xfrm>
        </p:spPr>
        <p:txBody>
          <a:bodyPr>
            <a:normAutofit fontScale="90000"/>
          </a:bodyPr>
          <a:lstStyle/>
          <a:p>
            <a:pPr lvl="1" algn="ctr" eaLnBrk="1" hangingPunct="1">
              <a:defRPr/>
            </a:pPr>
            <a:r>
              <a:rPr lang="es-ES" b="1" dirty="0" smtClean="0"/>
              <a:t/>
            </a:r>
            <a:br>
              <a:rPr lang="es-ES" b="1" dirty="0" smtClean="0"/>
            </a:br>
            <a:r>
              <a:rPr lang="es-ES" b="1" dirty="0" smtClean="0"/>
              <a:t>ELABORACIÓN  DE ANEXO 7 (Resumen de Importaciones y pago de Impuesto a los consumos Especiales)</a:t>
            </a:r>
            <a:endParaRPr lang="es-EC" dirty="0" smtClean="0"/>
          </a:p>
        </p:txBody>
      </p:sp>
      <p:sp>
        <p:nvSpPr>
          <p:cNvPr id="31747" name="5 Marcador de contenido"/>
          <p:cNvSpPr>
            <a:spLocks noGrp="1"/>
          </p:cNvSpPr>
          <p:nvPr>
            <p:ph idx="1"/>
          </p:nvPr>
        </p:nvSpPr>
        <p:spPr>
          <a:xfrm>
            <a:off x="214313" y="3292475"/>
            <a:ext cx="6172200" cy="5851525"/>
          </a:xfrm>
        </p:spPr>
        <p:txBody>
          <a:bodyPr/>
          <a:lstStyle/>
          <a:p>
            <a:pPr algn="ctr">
              <a:buFont typeface="Wingdings 2" pitchFamily="18" charset="2"/>
              <a:buNone/>
            </a:pPr>
            <a:r>
              <a:rPr lang="es-ES" sz="1600" smtClean="0"/>
              <a:t>La compañía no aplica por tratarse de productos de Iluminación.</a:t>
            </a:r>
          </a:p>
        </p:txBody>
      </p:sp>
      <p:pic>
        <p:nvPicPr>
          <p:cNvPr id="31748" name="Picture 4">
            <a:hlinkClick r:id="rId3" action="ppaction://hlinkfile"/>
          </p:cNvPr>
          <p:cNvPicPr>
            <a:picLocks noChangeAspect="1" noChangeArrowheads="1"/>
          </p:cNvPicPr>
          <p:nvPr/>
        </p:nvPicPr>
        <p:blipFill>
          <a:blip r:embed="rId4"/>
          <a:srcRect/>
          <a:stretch>
            <a:fillRect/>
          </a:stretch>
        </p:blipFill>
        <p:spPr bwMode="auto">
          <a:xfrm>
            <a:off x="357188" y="4143375"/>
            <a:ext cx="6172200" cy="387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a:off x="571500" y="1000125"/>
            <a:ext cx="6172200" cy="1524000"/>
          </a:xfrm>
        </p:spPr>
        <p:txBody>
          <a:bodyPr>
            <a:normAutofit fontScale="90000"/>
          </a:bodyPr>
          <a:lstStyle/>
          <a:p>
            <a:pPr lvl="1" algn="ctr" eaLnBrk="1" hangingPunct="1">
              <a:defRPr/>
            </a:pPr>
            <a:r>
              <a:rPr lang="es-ES" b="1" dirty="0" smtClean="0"/>
              <a:t>ELABORACIÓN  DE ANEXO 8 (Conciliación tributaria de Impuesto a la Renta)</a:t>
            </a:r>
            <a:endParaRPr lang="es-EC" dirty="0" smtClean="0"/>
          </a:p>
        </p:txBody>
      </p:sp>
      <p:sp>
        <p:nvSpPr>
          <p:cNvPr id="32771" name="5 Marcador de contenido"/>
          <p:cNvSpPr>
            <a:spLocks noGrp="1"/>
          </p:cNvSpPr>
          <p:nvPr>
            <p:ph idx="1"/>
          </p:nvPr>
        </p:nvSpPr>
        <p:spPr>
          <a:xfrm>
            <a:off x="214313" y="2643188"/>
            <a:ext cx="6172200" cy="5851525"/>
          </a:xfrm>
        </p:spPr>
        <p:txBody>
          <a:bodyPr/>
          <a:lstStyle/>
          <a:p>
            <a:pPr algn="just">
              <a:buFont typeface="Wingdings 2" pitchFamily="18" charset="2"/>
              <a:buNone/>
            </a:pPr>
            <a:r>
              <a:rPr lang="es-ES" sz="1600" smtClean="0"/>
              <a:t>	Nuestra base fundamental para este Anexo es el formulario 101, el cual es entregado por la Iluminaciones S.A. a la Superintendencia de la Compañía hasta fines el 30 de Abril de cada año.</a:t>
            </a:r>
          </a:p>
        </p:txBody>
      </p:sp>
      <p:pic>
        <p:nvPicPr>
          <p:cNvPr id="32772" name="Picture 4">
            <a:hlinkClick r:id="rId3" action="ppaction://hlinkfile"/>
          </p:cNvPr>
          <p:cNvPicPr>
            <a:picLocks noChangeAspect="1" noChangeArrowheads="1"/>
          </p:cNvPicPr>
          <p:nvPr/>
        </p:nvPicPr>
        <p:blipFill>
          <a:blip r:embed="rId4"/>
          <a:srcRect/>
          <a:stretch>
            <a:fillRect/>
          </a:stretch>
        </p:blipFill>
        <p:spPr bwMode="auto">
          <a:xfrm>
            <a:off x="571500" y="3571875"/>
            <a:ext cx="5786438" cy="528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a:off x="571500" y="500063"/>
            <a:ext cx="6172200" cy="1524000"/>
          </a:xfrm>
        </p:spPr>
        <p:txBody>
          <a:bodyPr>
            <a:normAutofit fontScale="90000"/>
          </a:bodyPr>
          <a:lstStyle/>
          <a:p>
            <a:pPr lvl="1" algn="ctr" eaLnBrk="1" hangingPunct="1">
              <a:defRPr/>
            </a:pPr>
            <a:r>
              <a:rPr lang="es-ES" b="1" dirty="0" smtClean="0"/>
              <a:t>ELABORACIÓN  DE ANEXO 8.1 (Detalle de Ingresos Exentos)</a:t>
            </a:r>
            <a:endParaRPr lang="es-EC" dirty="0" smtClean="0"/>
          </a:p>
        </p:txBody>
      </p:sp>
      <p:sp>
        <p:nvSpPr>
          <p:cNvPr id="33795" name="5 Marcador de contenido"/>
          <p:cNvSpPr>
            <a:spLocks noGrp="1"/>
          </p:cNvSpPr>
          <p:nvPr>
            <p:ph idx="1"/>
          </p:nvPr>
        </p:nvSpPr>
        <p:spPr>
          <a:xfrm>
            <a:off x="214313" y="2143125"/>
            <a:ext cx="6172200" cy="5851525"/>
          </a:xfrm>
        </p:spPr>
        <p:txBody>
          <a:bodyPr/>
          <a:lstStyle/>
          <a:p>
            <a:pPr algn="just">
              <a:buFont typeface="Wingdings 2" pitchFamily="18" charset="2"/>
              <a:buNone/>
            </a:pPr>
            <a:r>
              <a:rPr lang="es-ES" sz="1600" smtClean="0"/>
              <a:t>	La compañía Iluminaciones S.A. en el presente año no ha generado ingresos exentos de acuerdo al reglamento de la Ley de Régimen tributario Interno en sus diferentes numerales.</a:t>
            </a:r>
          </a:p>
        </p:txBody>
      </p:sp>
      <p:pic>
        <p:nvPicPr>
          <p:cNvPr id="33796" name="Picture 4">
            <a:hlinkClick r:id="rId3" action="ppaction://hlinkfile"/>
          </p:cNvPr>
          <p:cNvPicPr>
            <a:picLocks noChangeAspect="1" noChangeArrowheads="1"/>
          </p:cNvPicPr>
          <p:nvPr/>
        </p:nvPicPr>
        <p:blipFill>
          <a:blip r:embed="rId4"/>
          <a:srcRect/>
          <a:stretch>
            <a:fillRect/>
          </a:stretch>
        </p:blipFill>
        <p:spPr bwMode="auto">
          <a:xfrm>
            <a:off x="285750" y="3214688"/>
            <a:ext cx="6286500" cy="4829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p:txBody>
          <a:bodyPr/>
          <a:lstStyle/>
          <a:p>
            <a:pPr eaLnBrk="1" hangingPunct="1"/>
            <a:r>
              <a:rPr lang="es-EC" b="1" smtClean="0"/>
              <a:t>1. CONOCIMIENTO DEL NEGOCIO</a:t>
            </a:r>
            <a:endParaRPr lang="es-EC" smtClean="0"/>
          </a:p>
        </p:txBody>
      </p:sp>
      <p:sp>
        <p:nvSpPr>
          <p:cNvPr id="3" name="2 Marcador de contenido"/>
          <p:cNvSpPr>
            <a:spLocks noGrp="1"/>
          </p:cNvSpPr>
          <p:nvPr>
            <p:ph idx="1"/>
          </p:nvPr>
        </p:nvSpPr>
        <p:spPr>
          <a:xfrm>
            <a:off x="342900" y="2581275"/>
            <a:ext cx="6172200" cy="6205538"/>
          </a:xfrm>
        </p:spPr>
        <p:txBody>
          <a:bodyPr>
            <a:normAutofit fontScale="77500" lnSpcReduction="20000"/>
          </a:bodyPr>
          <a:lstStyle/>
          <a:p>
            <a:pPr>
              <a:defRPr/>
            </a:pPr>
            <a:r>
              <a:rPr lang="es-ES" dirty="0" smtClean="0"/>
              <a:t>La Importadora y Comercializadora de productos para la Iluminación es una Sociedad Anónima, una subsidiaria totalmente poseída por la Fabricante de productos para la  Iluminación de Alemania, fue constituida bajo las leyes de la República del Ecuador en marzo de 1970 y sus operadores consistían principalmente en la fabricación y comercialización de lámparas eléctricas ( Incandescentes y ahorradoras). Aproximadamente un 22% (24% en 2005) de las ventas de la compañía se realizaban en el mercado de la exportación, principalmente Colombia y Venezuela. En los años 2006 y 2005 las ventas de las lámparas incandescentes representaron el 56% y las de lámparas eléctricas ahorradoras 44%, del total de las ventas netas.</a:t>
            </a:r>
          </a:p>
          <a:p>
            <a:pPr>
              <a:defRPr/>
            </a:pPr>
            <a:r>
              <a:rPr lang="es-ES" dirty="0" smtClean="0"/>
              <a:t>Para el año 2007, el accionista de la Compañía tomo la decidió de cerrar la planta industrial situación que se previo desde septiembre  del 2006, para fines del año 2006 e inicios del 2007 la compañía incremento las compras de productos terminados a compañías relacionadas del exterior. El gasto estimado a incurrir como resultado de esta reestructuración no ha sido estimado para este informe.</a:t>
            </a:r>
          </a:p>
          <a:p>
            <a:pPr marL="274320" indent="-274320" algn="just" eaLnBrk="1" fontAlgn="auto" hangingPunct="1">
              <a:spcAft>
                <a:spcPts val="0"/>
              </a:spcAft>
              <a:buClr>
                <a:schemeClr val="accent3"/>
              </a:buClr>
              <a:buFont typeface="Wingdings 2" pitchFamily="18" charset="2"/>
              <a:buNone/>
              <a:defRPr/>
            </a:pPr>
            <a:endParaRPr lang="es-EC"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a:off x="571500" y="976313"/>
            <a:ext cx="6172200" cy="1524000"/>
          </a:xfrm>
        </p:spPr>
        <p:txBody>
          <a:bodyPr>
            <a:normAutofit fontScale="90000"/>
          </a:bodyPr>
          <a:lstStyle/>
          <a:p>
            <a:pPr lvl="1" algn="ctr" eaLnBrk="1" hangingPunct="1">
              <a:defRPr/>
            </a:pPr>
            <a:r>
              <a:rPr lang="es-ES" b="1" dirty="0" smtClean="0"/>
              <a:t>ELABORACIÓN  DE ANEXO 8.2 (Detalle de Gastos No Deducibles)</a:t>
            </a:r>
            <a:endParaRPr lang="es-EC" dirty="0" smtClean="0"/>
          </a:p>
        </p:txBody>
      </p:sp>
      <p:sp>
        <p:nvSpPr>
          <p:cNvPr id="34819" name="5 Marcador de contenido"/>
          <p:cNvSpPr>
            <a:spLocks noGrp="1"/>
          </p:cNvSpPr>
          <p:nvPr>
            <p:ph idx="1"/>
          </p:nvPr>
        </p:nvSpPr>
        <p:spPr>
          <a:xfrm>
            <a:off x="214313" y="2428875"/>
            <a:ext cx="6172200" cy="5851525"/>
          </a:xfrm>
        </p:spPr>
        <p:txBody>
          <a:bodyPr/>
          <a:lstStyle/>
          <a:p>
            <a:pPr algn="just">
              <a:buFont typeface="Wingdings 2" pitchFamily="18" charset="2"/>
              <a:buNone/>
            </a:pPr>
            <a:r>
              <a:rPr lang="es-ES" sz="1600" smtClean="0"/>
              <a:t>	Para el caso de la Compañía Iluminaciones S.A. existen 3 rubros que conforman el Gasto No Deducible, como son: Provisión para Jubilación Patronal, Provisión de Inventario PT Importado, Provisión Pérdidas por Deterioro los mismos, que fueron tomados de los mayores que se encuentran reflejados en libros.</a:t>
            </a:r>
          </a:p>
        </p:txBody>
      </p:sp>
      <p:pic>
        <p:nvPicPr>
          <p:cNvPr id="34820" name="Picture 4">
            <a:hlinkClick r:id="rId3" action="ppaction://hlinkfile"/>
          </p:cNvPr>
          <p:cNvPicPr>
            <a:picLocks noChangeAspect="1" noChangeArrowheads="1"/>
          </p:cNvPicPr>
          <p:nvPr/>
        </p:nvPicPr>
        <p:blipFill>
          <a:blip r:embed="rId4"/>
          <a:srcRect/>
          <a:stretch>
            <a:fillRect/>
          </a:stretch>
        </p:blipFill>
        <p:spPr bwMode="auto">
          <a:xfrm>
            <a:off x="1214438" y="3786188"/>
            <a:ext cx="4714875" cy="5045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a:off x="500063" y="2571750"/>
            <a:ext cx="6172200" cy="1524000"/>
          </a:xfrm>
        </p:spPr>
        <p:txBody>
          <a:bodyPr>
            <a:normAutofit fontScale="90000"/>
          </a:bodyPr>
          <a:lstStyle/>
          <a:p>
            <a:pPr lvl="1" algn="ctr" eaLnBrk="1" hangingPunct="1">
              <a:defRPr/>
            </a:pPr>
            <a:r>
              <a:rPr lang="es-ES" b="1" dirty="0" smtClean="0"/>
              <a:t>ELABORACIÓN  DE ANEXO 8.3 (Detalle de otras deducciones (Tratamientos Especiales a los que se acoge el Contribuyente))(Exoneraciones por Leyes Especiales)</a:t>
            </a:r>
            <a:endParaRPr lang="es-EC" dirty="0" smtClean="0"/>
          </a:p>
        </p:txBody>
      </p:sp>
      <p:sp>
        <p:nvSpPr>
          <p:cNvPr id="35843" name="5 Marcador de contenido"/>
          <p:cNvSpPr>
            <a:spLocks noGrp="1"/>
          </p:cNvSpPr>
          <p:nvPr>
            <p:ph idx="1"/>
          </p:nvPr>
        </p:nvSpPr>
        <p:spPr>
          <a:xfrm>
            <a:off x="285750" y="4214813"/>
            <a:ext cx="6172200" cy="5851525"/>
          </a:xfrm>
        </p:spPr>
        <p:txBody>
          <a:bodyPr/>
          <a:lstStyle/>
          <a:p>
            <a:pPr algn="just">
              <a:buFont typeface="Wingdings 2" pitchFamily="18" charset="2"/>
              <a:buNone/>
            </a:pPr>
            <a:r>
              <a:rPr lang="es-ES" sz="1600" smtClean="0"/>
              <a:t>	La compañía en el presente ejercicio no se acoge a ningún beneficio tributario establecido en leyes especiales.</a:t>
            </a:r>
          </a:p>
        </p:txBody>
      </p:sp>
      <p:pic>
        <p:nvPicPr>
          <p:cNvPr id="35844" name="Picture 4">
            <a:hlinkClick r:id="rId3" action="ppaction://hlinkfile"/>
          </p:cNvPr>
          <p:cNvPicPr>
            <a:picLocks noChangeAspect="1" noChangeArrowheads="1"/>
          </p:cNvPicPr>
          <p:nvPr/>
        </p:nvPicPr>
        <p:blipFill>
          <a:blip r:embed="rId4"/>
          <a:srcRect/>
          <a:stretch>
            <a:fillRect/>
          </a:stretch>
        </p:blipFill>
        <p:spPr bwMode="auto">
          <a:xfrm>
            <a:off x="285750" y="4929188"/>
            <a:ext cx="6286500" cy="3762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a:off x="428625" y="1000125"/>
            <a:ext cx="6172200" cy="1524000"/>
          </a:xfrm>
        </p:spPr>
        <p:txBody>
          <a:bodyPr>
            <a:normAutofit fontScale="90000"/>
          </a:bodyPr>
          <a:lstStyle/>
          <a:p>
            <a:pPr lvl="1" algn="ctr" eaLnBrk="1" hangingPunct="1">
              <a:defRPr/>
            </a:pPr>
            <a:r>
              <a:rPr lang="es-ES" b="1" dirty="0" smtClean="0"/>
              <a:t>ELABORACIÓN  DE ANEXO 8.4 (Cálculo de la Amortización de la Pérdida Tributaria</a:t>
            </a:r>
            <a:endParaRPr lang="es-EC" dirty="0" smtClean="0"/>
          </a:p>
        </p:txBody>
      </p:sp>
      <p:sp>
        <p:nvSpPr>
          <p:cNvPr id="36867" name="5 Marcador de contenido"/>
          <p:cNvSpPr>
            <a:spLocks noGrp="1"/>
          </p:cNvSpPr>
          <p:nvPr>
            <p:ph idx="1"/>
          </p:nvPr>
        </p:nvSpPr>
        <p:spPr>
          <a:xfrm>
            <a:off x="285750" y="2500313"/>
            <a:ext cx="6172200" cy="5851525"/>
          </a:xfrm>
        </p:spPr>
        <p:txBody>
          <a:bodyPr/>
          <a:lstStyle/>
          <a:p>
            <a:pPr algn="just">
              <a:buFont typeface="Wingdings 2" pitchFamily="18" charset="2"/>
              <a:buNone/>
            </a:pPr>
            <a:r>
              <a:rPr lang="es-ES" sz="1600" smtClean="0"/>
              <a:t>Las declaraciones de Impuesto a la Renta por los años comprendidos entre el 2001 al 2006 no presentan pérdida tributaria alguna.</a:t>
            </a:r>
          </a:p>
        </p:txBody>
      </p:sp>
      <p:pic>
        <p:nvPicPr>
          <p:cNvPr id="36868" name="Picture 4">
            <a:hlinkClick r:id="rId3" action="ppaction://hlinkfile"/>
          </p:cNvPr>
          <p:cNvPicPr>
            <a:picLocks noChangeAspect="1" noChangeArrowheads="1"/>
          </p:cNvPicPr>
          <p:nvPr/>
        </p:nvPicPr>
        <p:blipFill>
          <a:blip r:embed="rId4"/>
          <a:srcRect/>
          <a:stretch>
            <a:fillRect/>
          </a:stretch>
        </p:blipFill>
        <p:spPr bwMode="auto">
          <a:xfrm>
            <a:off x="285750" y="3571875"/>
            <a:ext cx="6215063" cy="370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a:off x="428625" y="1000125"/>
            <a:ext cx="6172200" cy="1524000"/>
          </a:xfrm>
        </p:spPr>
        <p:txBody>
          <a:bodyPr>
            <a:normAutofit fontScale="90000"/>
          </a:bodyPr>
          <a:lstStyle/>
          <a:p>
            <a:pPr lvl="1" algn="ctr" eaLnBrk="1" hangingPunct="1">
              <a:defRPr/>
            </a:pPr>
            <a:r>
              <a:rPr lang="es-ES" b="1" dirty="0" smtClean="0"/>
              <a:t>ELABORACIÓN  DE ANEXO 8.5 (Análisis de los Gastos de Gestión)</a:t>
            </a:r>
            <a:endParaRPr lang="es-EC" dirty="0" smtClean="0"/>
          </a:p>
        </p:txBody>
      </p:sp>
      <p:sp>
        <p:nvSpPr>
          <p:cNvPr id="37891" name="5 Marcador de contenido"/>
          <p:cNvSpPr>
            <a:spLocks noGrp="1"/>
          </p:cNvSpPr>
          <p:nvPr>
            <p:ph idx="1"/>
          </p:nvPr>
        </p:nvSpPr>
        <p:spPr>
          <a:xfrm>
            <a:off x="285750" y="2500313"/>
            <a:ext cx="6172200" cy="5851525"/>
          </a:xfrm>
        </p:spPr>
        <p:txBody>
          <a:bodyPr/>
          <a:lstStyle/>
          <a:p>
            <a:pPr algn="just">
              <a:buFont typeface="Wingdings 2" pitchFamily="18" charset="2"/>
              <a:buNone/>
            </a:pPr>
            <a:r>
              <a:rPr lang="es-ES" sz="1600" smtClean="0"/>
              <a:t>	La compañía Iluminaciones S.A. durante el ejercicio actual no tiene gastos de gestión y lo podemos verificar en el formulario 101 (ANEXO 10) del casillero 744. Se solicitaron los mayores de administración como gastos de ventas para verificar el total de los gastos, dicho valor también fue verificado en el informe financiero de Auditoría.</a:t>
            </a:r>
          </a:p>
        </p:txBody>
      </p:sp>
      <p:pic>
        <p:nvPicPr>
          <p:cNvPr id="37892" name="Picture 4">
            <a:hlinkClick r:id="rId3" action="ppaction://hlinkfile"/>
          </p:cNvPr>
          <p:cNvPicPr>
            <a:picLocks noChangeAspect="1" noChangeArrowheads="1"/>
          </p:cNvPicPr>
          <p:nvPr/>
        </p:nvPicPr>
        <p:blipFill>
          <a:blip r:embed="rId4"/>
          <a:srcRect/>
          <a:stretch>
            <a:fillRect/>
          </a:stretch>
        </p:blipFill>
        <p:spPr bwMode="auto">
          <a:xfrm>
            <a:off x="428625" y="4357688"/>
            <a:ext cx="6143625" cy="3248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a:off x="357188" y="428625"/>
            <a:ext cx="6172200" cy="1524000"/>
          </a:xfrm>
        </p:spPr>
        <p:txBody>
          <a:bodyPr>
            <a:normAutofit fontScale="90000"/>
          </a:bodyPr>
          <a:lstStyle/>
          <a:p>
            <a:pPr lvl="1" algn="ctr" eaLnBrk="1" hangingPunct="1">
              <a:defRPr/>
            </a:pPr>
            <a:r>
              <a:rPr lang="es-ES" b="1" dirty="0" smtClean="0"/>
              <a:t>ELABORACIÓN  DE ANEXO 8.6 (Análisis de Gastos de Viaje)</a:t>
            </a:r>
            <a:endParaRPr lang="es-EC" dirty="0" smtClean="0"/>
          </a:p>
        </p:txBody>
      </p:sp>
      <p:sp>
        <p:nvSpPr>
          <p:cNvPr id="38915" name="5 Marcador de contenido"/>
          <p:cNvSpPr>
            <a:spLocks noGrp="1"/>
          </p:cNvSpPr>
          <p:nvPr>
            <p:ph idx="1"/>
          </p:nvPr>
        </p:nvSpPr>
        <p:spPr>
          <a:xfrm>
            <a:off x="285750" y="2143125"/>
            <a:ext cx="6172200" cy="5851525"/>
          </a:xfrm>
        </p:spPr>
        <p:txBody>
          <a:bodyPr/>
          <a:lstStyle/>
          <a:p>
            <a:pPr algn="just">
              <a:buFont typeface="Wingdings 2" pitchFamily="18" charset="2"/>
              <a:buNone/>
            </a:pPr>
            <a:r>
              <a:rPr lang="es-ES" sz="1600" smtClean="0"/>
              <a:t>	Se procedió a verificar los mayores en libros correspondientes a todos los ingresos que percibe la compañía, dicho valor fue verificado en el informe financiero de Auditoría.</a:t>
            </a:r>
          </a:p>
        </p:txBody>
      </p:sp>
      <p:pic>
        <p:nvPicPr>
          <p:cNvPr id="38916" name="Picture 4">
            <a:hlinkClick r:id="rId3" action="ppaction://hlinkfile"/>
          </p:cNvPr>
          <p:cNvPicPr>
            <a:picLocks noChangeAspect="1" noChangeArrowheads="1"/>
          </p:cNvPicPr>
          <p:nvPr/>
        </p:nvPicPr>
        <p:blipFill>
          <a:blip r:embed="rId4"/>
          <a:srcRect/>
          <a:stretch>
            <a:fillRect/>
          </a:stretch>
        </p:blipFill>
        <p:spPr bwMode="auto">
          <a:xfrm>
            <a:off x="428625" y="3786188"/>
            <a:ext cx="5886450" cy="2562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a:off x="357188" y="1000125"/>
            <a:ext cx="6172200" cy="1524000"/>
          </a:xfrm>
        </p:spPr>
        <p:txBody>
          <a:bodyPr>
            <a:normAutofit fontScale="90000"/>
          </a:bodyPr>
          <a:lstStyle/>
          <a:p>
            <a:pPr lvl="1" algn="ctr" eaLnBrk="1" hangingPunct="1">
              <a:defRPr/>
            </a:pPr>
            <a:r>
              <a:rPr lang="es-ES" b="1" dirty="0" smtClean="0"/>
              <a:t>ELABORACIÓN  DE ANEXO 9 (Cálculo de Reinversión de Utilidad)</a:t>
            </a:r>
            <a:endParaRPr lang="es-EC" dirty="0" smtClean="0"/>
          </a:p>
        </p:txBody>
      </p:sp>
      <p:sp>
        <p:nvSpPr>
          <p:cNvPr id="39939" name="5 Marcador de contenido"/>
          <p:cNvSpPr>
            <a:spLocks noGrp="1"/>
          </p:cNvSpPr>
          <p:nvPr>
            <p:ph idx="1"/>
          </p:nvPr>
        </p:nvSpPr>
        <p:spPr>
          <a:xfrm>
            <a:off x="285750" y="2571750"/>
            <a:ext cx="6172200" cy="5851525"/>
          </a:xfrm>
        </p:spPr>
        <p:txBody>
          <a:bodyPr/>
          <a:lstStyle/>
          <a:p>
            <a:pPr algn="just">
              <a:buFont typeface="Wingdings 2" pitchFamily="18" charset="2"/>
              <a:buNone/>
            </a:pPr>
            <a:r>
              <a:rPr lang="es-ES" sz="1600" smtClean="0"/>
              <a:t>	 La compañía Iluminaciones S.A. no aplica en este ANEXO por que no desean reinvertir sus Utilidades. </a:t>
            </a:r>
          </a:p>
        </p:txBody>
      </p:sp>
      <p:pic>
        <p:nvPicPr>
          <p:cNvPr id="39940" name="Picture 4">
            <a:hlinkClick r:id="rId3" action="ppaction://hlinkfile"/>
          </p:cNvPr>
          <p:cNvPicPr>
            <a:picLocks noChangeAspect="1" noChangeArrowheads="1"/>
          </p:cNvPicPr>
          <p:nvPr/>
        </p:nvPicPr>
        <p:blipFill>
          <a:blip r:embed="rId4"/>
          <a:srcRect/>
          <a:stretch>
            <a:fillRect/>
          </a:stretch>
        </p:blipFill>
        <p:spPr bwMode="auto">
          <a:xfrm>
            <a:off x="357188" y="3500438"/>
            <a:ext cx="6362700" cy="428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a:off x="357188" y="1428750"/>
            <a:ext cx="6172200" cy="1524000"/>
          </a:xfrm>
        </p:spPr>
        <p:txBody>
          <a:bodyPr>
            <a:normAutofit fontScale="90000"/>
          </a:bodyPr>
          <a:lstStyle/>
          <a:p>
            <a:pPr lvl="1" algn="ctr" eaLnBrk="1" hangingPunct="1">
              <a:defRPr/>
            </a:pPr>
            <a:r>
              <a:rPr lang="es-ES" b="1" dirty="0" smtClean="0"/>
              <a:t>ELABORACIÓN  DE ANEXO 10 (Detalle de Cuentas Contables incluidas en la declaración de Impuesto a la Renta)</a:t>
            </a:r>
            <a:endParaRPr lang="es-EC" dirty="0" smtClean="0"/>
          </a:p>
        </p:txBody>
      </p:sp>
      <p:sp>
        <p:nvSpPr>
          <p:cNvPr id="40963" name="5 Marcador de contenido"/>
          <p:cNvSpPr>
            <a:spLocks noGrp="1"/>
          </p:cNvSpPr>
          <p:nvPr>
            <p:ph idx="1"/>
          </p:nvPr>
        </p:nvSpPr>
        <p:spPr>
          <a:xfrm>
            <a:off x="285750" y="3000375"/>
            <a:ext cx="6172200" cy="5851525"/>
          </a:xfrm>
        </p:spPr>
        <p:txBody>
          <a:bodyPr/>
          <a:lstStyle/>
          <a:p>
            <a:pPr algn="just">
              <a:buFont typeface="Wingdings 2" pitchFamily="18" charset="2"/>
              <a:buNone/>
            </a:pPr>
            <a:r>
              <a:rPr lang="es-ES" sz="1600" smtClean="0"/>
              <a:t>	Este ANEXO contiene el mismo detalle del formulario 101 de Impuesto a la Renta.</a:t>
            </a:r>
          </a:p>
        </p:txBody>
      </p:sp>
      <p:pic>
        <p:nvPicPr>
          <p:cNvPr id="40964" name="Picture 4"/>
          <p:cNvPicPr>
            <a:picLocks noChangeAspect="1" noChangeArrowheads="1"/>
          </p:cNvPicPr>
          <p:nvPr/>
        </p:nvPicPr>
        <p:blipFill>
          <a:blip r:embed="rId3"/>
          <a:srcRect/>
          <a:stretch>
            <a:fillRect/>
          </a:stretch>
        </p:blipFill>
        <p:spPr bwMode="auto">
          <a:xfrm>
            <a:off x="714375" y="3714750"/>
            <a:ext cx="4933950" cy="5116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a:off x="357188" y="1428750"/>
            <a:ext cx="6172200" cy="1524000"/>
          </a:xfrm>
        </p:spPr>
        <p:txBody>
          <a:bodyPr>
            <a:normAutofit fontScale="90000"/>
          </a:bodyPr>
          <a:lstStyle/>
          <a:p>
            <a:pPr lvl="1" algn="ctr" eaLnBrk="1" hangingPunct="1">
              <a:defRPr/>
            </a:pPr>
            <a:r>
              <a:rPr lang="es-ES" b="1" dirty="0" smtClean="0"/>
              <a:t>ELABORACIÓN  DE ANEXO 11 (Detalle de principales transacciones del negocio ocurridas durante el año)</a:t>
            </a:r>
            <a:endParaRPr lang="es-EC" dirty="0" smtClean="0"/>
          </a:p>
        </p:txBody>
      </p:sp>
      <p:sp>
        <p:nvSpPr>
          <p:cNvPr id="41987" name="5 Marcador de contenido"/>
          <p:cNvSpPr>
            <a:spLocks noGrp="1"/>
          </p:cNvSpPr>
          <p:nvPr>
            <p:ph idx="1"/>
          </p:nvPr>
        </p:nvSpPr>
        <p:spPr>
          <a:xfrm>
            <a:off x="285750" y="3000375"/>
            <a:ext cx="6172200" cy="5851525"/>
          </a:xfrm>
        </p:spPr>
        <p:txBody>
          <a:bodyPr/>
          <a:lstStyle/>
          <a:p>
            <a:pPr algn="just">
              <a:buFont typeface="Wingdings 2" pitchFamily="18" charset="2"/>
              <a:buNone/>
            </a:pPr>
            <a:r>
              <a:rPr lang="es-ES" sz="1600" smtClean="0"/>
              <a:t>	En este ANEXO se detallan las transacciones  realizadas durante el año 2007 cuadrando con el ANEXO 1 en el punto 1.13 de compañías relacionadas.</a:t>
            </a:r>
          </a:p>
        </p:txBody>
      </p:sp>
      <p:pic>
        <p:nvPicPr>
          <p:cNvPr id="41988" name="Picture 4"/>
          <p:cNvPicPr>
            <a:picLocks noChangeAspect="1" noChangeArrowheads="1"/>
          </p:cNvPicPr>
          <p:nvPr/>
        </p:nvPicPr>
        <p:blipFill>
          <a:blip r:embed="rId3"/>
          <a:srcRect/>
          <a:stretch>
            <a:fillRect/>
          </a:stretch>
        </p:blipFill>
        <p:spPr bwMode="auto">
          <a:xfrm>
            <a:off x="1571625" y="3929063"/>
            <a:ext cx="4357688" cy="4737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Título"/>
          <p:cNvSpPr>
            <a:spLocks noGrp="1"/>
          </p:cNvSpPr>
          <p:nvPr>
            <p:ph type="title"/>
          </p:nvPr>
        </p:nvSpPr>
        <p:spPr>
          <a:xfrm>
            <a:off x="357188" y="1000125"/>
            <a:ext cx="6172200" cy="1524000"/>
          </a:xfrm>
        </p:spPr>
        <p:txBody>
          <a:bodyPr/>
          <a:lstStyle/>
          <a:p>
            <a:pPr marL="342900" indent="-342900" algn="ctr" eaLnBrk="1" hangingPunct="1"/>
            <a:r>
              <a:rPr lang="es-ES" b="1" smtClean="0"/>
              <a:t>3. CONCLUSIONES Y RECOMENDACIONES</a:t>
            </a:r>
            <a:endParaRPr lang="es-EC" smtClean="0"/>
          </a:p>
        </p:txBody>
      </p:sp>
      <p:sp>
        <p:nvSpPr>
          <p:cNvPr id="43011" name="5 Marcador de contenido"/>
          <p:cNvSpPr>
            <a:spLocks noGrp="1"/>
          </p:cNvSpPr>
          <p:nvPr>
            <p:ph idx="1"/>
          </p:nvPr>
        </p:nvSpPr>
        <p:spPr>
          <a:xfrm>
            <a:off x="285750" y="2571750"/>
            <a:ext cx="6172200" cy="5851525"/>
          </a:xfrm>
        </p:spPr>
        <p:txBody>
          <a:bodyPr/>
          <a:lstStyle/>
          <a:p>
            <a:pPr>
              <a:buFont typeface="Wingdings 2" pitchFamily="18" charset="2"/>
              <a:buNone/>
            </a:pPr>
            <a:r>
              <a:rPr lang="es-ES" sz="1600" b="1" smtClean="0"/>
              <a:t>CONCLUSIONES</a:t>
            </a:r>
          </a:p>
          <a:p>
            <a:pPr algn="just">
              <a:buFont typeface="Wingdings 2" pitchFamily="18" charset="2"/>
              <a:buNone/>
            </a:pPr>
            <a:r>
              <a:rPr lang="es-ES" sz="1600" smtClean="0"/>
              <a:t>	De acuerdo con el análisis y seguimiento de las auditorías realizadas en años anteriores y a las informaciones solicitadas a la compañía de Iluminación podemos concluir con los siguientes: </a:t>
            </a:r>
          </a:p>
          <a:p>
            <a:pPr algn="just">
              <a:buFont typeface="Wingdings 2" pitchFamily="18" charset="2"/>
              <a:buNone/>
            </a:pPr>
            <a:r>
              <a:rPr lang="es-ES" sz="1600" smtClean="0"/>
              <a:t>	En la determinación de la base imponible para el cálculo de la participación de trabajadores e impuesto a la renta, la Compañía no consideró los siguientes gastos no deducibles en las conciliación tributaria: Provisión para obsolencia de inventarios. </a:t>
            </a:r>
          </a:p>
          <a:p>
            <a:pPr>
              <a:buFont typeface="Wingdings 2" pitchFamily="18" charset="2"/>
              <a:buNone/>
            </a:pPr>
            <a:r>
              <a:rPr lang="es-ES" sz="1600" smtClean="0"/>
              <a:t>	- Provisión para desahucio.</a:t>
            </a:r>
          </a:p>
          <a:p>
            <a:pPr>
              <a:buFont typeface="Wingdings 2" pitchFamily="18" charset="2"/>
              <a:buNone/>
            </a:pPr>
            <a:r>
              <a:rPr lang="es-ES" sz="1600" smtClean="0"/>
              <a:t>	- Créditos tributarios de años anteriores, no recuperados.</a:t>
            </a:r>
          </a:p>
          <a:p>
            <a:pPr>
              <a:buFont typeface="Wingdings 2" pitchFamily="18" charset="2"/>
              <a:buNone/>
            </a:pPr>
            <a:r>
              <a:rPr lang="es-ES" sz="1600" smtClean="0"/>
              <a:t>	- El monto asciende a $54,682.36 USD</a:t>
            </a:r>
          </a:p>
          <a:p>
            <a:pPr>
              <a:buFont typeface="Wingdings 2" pitchFamily="18" charset="2"/>
              <a:buNone/>
            </a:pPr>
            <a:r>
              <a:rPr lang="es-ES" sz="1600" smtClean="0"/>
              <a:t>	- Esta observación no fue regularizada desde la auditoría anterior  y a la presente fecha tampoco tenemos un registro de regularización.</a:t>
            </a:r>
          </a:p>
          <a:p>
            <a:pPr>
              <a:buFont typeface="Wingdings 2" pitchFamily="18" charset="2"/>
              <a:buNone/>
            </a:pPr>
            <a:r>
              <a:rPr lang="es-EC" sz="1600" smtClean="0"/>
              <a:t>	</a:t>
            </a:r>
          </a:p>
          <a:p>
            <a:pPr>
              <a:buFont typeface="Wingdings 2" pitchFamily="18" charset="2"/>
              <a:buNone/>
            </a:pPr>
            <a:r>
              <a:rPr lang="es-EC" sz="1600" smtClean="0"/>
              <a:t>	Durante el 2007, la compañía efectúo pagos a ciertos funcionarios por honorarios profesionales, los cuales no se encuentran documentados por facturas, así como también no existe una adecuada aplicación del porcentaje de retención en la fuente del impuesto a la renta. La diferencia detectada fue de $1,279 USD.</a:t>
            </a:r>
          </a:p>
          <a:p>
            <a:pPr>
              <a:buFont typeface="Wingdings 2" pitchFamily="18" charset="2"/>
              <a:buNone/>
            </a:pPr>
            <a:r>
              <a:rPr lang="es-EC" sz="1600" smtClean="0"/>
              <a:t>	</a:t>
            </a:r>
            <a:endParaRPr lang="es-ES" sz="160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Título"/>
          <p:cNvSpPr>
            <a:spLocks noGrp="1"/>
          </p:cNvSpPr>
          <p:nvPr>
            <p:ph type="title"/>
          </p:nvPr>
        </p:nvSpPr>
        <p:spPr>
          <a:xfrm>
            <a:off x="357188" y="1000125"/>
            <a:ext cx="6172200" cy="1524000"/>
          </a:xfrm>
        </p:spPr>
        <p:txBody>
          <a:bodyPr/>
          <a:lstStyle/>
          <a:p>
            <a:pPr marL="342900" indent="-342900" algn="ctr" eaLnBrk="1" hangingPunct="1"/>
            <a:r>
              <a:rPr lang="es-ES" b="1" smtClean="0"/>
              <a:t>3. CONCLUSIONES Y RECOMENDACIONES</a:t>
            </a:r>
            <a:endParaRPr lang="es-EC" smtClean="0"/>
          </a:p>
        </p:txBody>
      </p:sp>
      <p:sp>
        <p:nvSpPr>
          <p:cNvPr id="44035" name="5 Marcador de contenido"/>
          <p:cNvSpPr>
            <a:spLocks noGrp="1"/>
          </p:cNvSpPr>
          <p:nvPr>
            <p:ph idx="1"/>
          </p:nvPr>
        </p:nvSpPr>
        <p:spPr>
          <a:xfrm>
            <a:off x="285750" y="2571750"/>
            <a:ext cx="6172200" cy="5851525"/>
          </a:xfrm>
        </p:spPr>
        <p:txBody>
          <a:bodyPr/>
          <a:lstStyle/>
          <a:p>
            <a:pPr algn="just">
              <a:buFont typeface="Wingdings 2" pitchFamily="18" charset="2"/>
              <a:buNone/>
            </a:pPr>
            <a:r>
              <a:rPr lang="es-EC" sz="1600" smtClean="0"/>
              <a:t>	Esta observación fue regularizada en el presente ejercicio.</a:t>
            </a:r>
            <a:r>
              <a:rPr lang="es-ES" sz="1600" smtClean="0"/>
              <a:t> La Compañía incluye en la cuenta pasivos No. 2.1.3.1.1 “Otros impuestos retención fuente” todas las transacciones tributarias originadas por los siguientes conceptos: 1% retenciones efectuadas por los clientes; retenciones y pagos mensuales de retenciones efectuadas a proveedores; y las provisiones de impuesto a la renta. El registro auxiliar actual no permite identificar rápidamente dichas transacciones. Esta observación no fue regularizada desde la auditoría anterior  y a la presente fecha tampoco tenemos un registro de regularización.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p:nvPr>
        </p:nvSpPr>
        <p:spPr/>
        <p:txBody>
          <a:bodyPr/>
          <a:lstStyle/>
          <a:p>
            <a:pPr algn="ctr" eaLnBrk="1" hangingPunct="1"/>
            <a:r>
              <a:rPr lang="es-EC" b="1" smtClean="0"/>
              <a:t>ESTRUCTURA ORGANIZACIONAL</a:t>
            </a:r>
            <a:endParaRPr lang="es-EC" smtClean="0"/>
          </a:p>
        </p:txBody>
      </p:sp>
      <p:pic>
        <p:nvPicPr>
          <p:cNvPr id="8195" name="4 Imagen"/>
          <p:cNvPicPr>
            <a:picLocks noChangeAspect="1" noChangeArrowheads="1"/>
          </p:cNvPicPr>
          <p:nvPr/>
        </p:nvPicPr>
        <p:blipFill>
          <a:blip r:embed="rId3"/>
          <a:srcRect/>
          <a:stretch>
            <a:fillRect/>
          </a:stretch>
        </p:blipFill>
        <p:spPr bwMode="auto">
          <a:xfrm>
            <a:off x="214313" y="2714625"/>
            <a:ext cx="6488112" cy="4643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Título"/>
          <p:cNvSpPr>
            <a:spLocks noGrp="1"/>
          </p:cNvSpPr>
          <p:nvPr>
            <p:ph type="title"/>
          </p:nvPr>
        </p:nvSpPr>
        <p:spPr>
          <a:xfrm>
            <a:off x="357188" y="1000125"/>
            <a:ext cx="6172200" cy="1524000"/>
          </a:xfrm>
        </p:spPr>
        <p:txBody>
          <a:bodyPr/>
          <a:lstStyle/>
          <a:p>
            <a:pPr marL="342900" indent="-342900" algn="ctr" eaLnBrk="1" hangingPunct="1"/>
            <a:r>
              <a:rPr lang="es-ES" b="1" smtClean="0"/>
              <a:t>3. CONCLUSIONES Y RECOMENDACIONES</a:t>
            </a:r>
            <a:endParaRPr lang="es-EC" smtClean="0"/>
          </a:p>
        </p:txBody>
      </p:sp>
      <p:sp>
        <p:nvSpPr>
          <p:cNvPr id="45059" name="5 Marcador de contenido"/>
          <p:cNvSpPr>
            <a:spLocks noGrp="1"/>
          </p:cNvSpPr>
          <p:nvPr>
            <p:ph idx="1"/>
          </p:nvPr>
        </p:nvSpPr>
        <p:spPr>
          <a:xfrm>
            <a:off x="285750" y="2571750"/>
            <a:ext cx="6172200" cy="5851525"/>
          </a:xfrm>
        </p:spPr>
        <p:txBody>
          <a:bodyPr/>
          <a:lstStyle/>
          <a:p>
            <a:pPr algn="just">
              <a:buFont typeface="Wingdings 2" pitchFamily="18" charset="2"/>
              <a:buNone/>
            </a:pPr>
            <a:r>
              <a:rPr lang="es-EC" sz="1600" smtClean="0"/>
              <a:t>	</a:t>
            </a:r>
            <a:r>
              <a:rPr lang="es-ES" sz="1600" b="1" smtClean="0"/>
              <a:t> RECOMENDACIONES</a:t>
            </a:r>
          </a:p>
          <a:p>
            <a:pPr algn="just">
              <a:buFont typeface="Wingdings 2" pitchFamily="18" charset="2"/>
              <a:buNone/>
            </a:pPr>
            <a:r>
              <a:rPr lang="es-ES" sz="1600" b="1" smtClean="0"/>
              <a:t>	</a:t>
            </a:r>
            <a:r>
              <a:rPr lang="es-ES" sz="1600" smtClean="0"/>
              <a:t>De las conclusiones mencionadas en el punto anterior es conveniente que la Compañía realice ciertas consideraciones para evitar futuras complicaciones que afecten a sus actividades, por lo que se sugiere las siguientes recomendaciones: </a:t>
            </a:r>
          </a:p>
          <a:p>
            <a:pPr algn="just">
              <a:buFont typeface="Wingdings 2" pitchFamily="18" charset="2"/>
              <a:buNone/>
            </a:pPr>
            <a:r>
              <a:rPr lang="es-ES" sz="1600" smtClean="0"/>
              <a:t>	- </a:t>
            </a:r>
            <a:r>
              <a:rPr lang="es-EC" sz="1600" smtClean="0"/>
              <a:t>La compañía Iluminaciones S.A. debería establecer procedimientos de control que permitan identificar gastos no deducibles, previo a la preparación de la conciliación tributaria, con el propósito de evitar observaciones de parte de la entidad de control.</a:t>
            </a:r>
          </a:p>
          <a:p>
            <a:pPr algn="just">
              <a:buFont typeface="Wingdings 2" pitchFamily="18" charset="2"/>
              <a:buNone/>
            </a:pPr>
            <a:r>
              <a:rPr lang="es-EC" sz="1600" smtClean="0"/>
              <a:t>	- El artículo 39 del Reglamento de la Ley de Régimen Tributario Interno indica “Que se entienden por servicios ocasionales los que constan en contratos o convenios cuya duración sea inferior a seis meses. En este caso, los ingresos de fuente ecuatoriana percibidos por personas naturales sin residencia en el país por servicios ocasionalmente prestados en el Ecuador y pagados o acreditados por personas naturales, entidades y organismos del sector público o sociedades en general, estarán sujetos a la tarifa única del 25% sobre la totalidad del ingreso percibido y será sometido a retención en la fuente por la totalidad del impuesto. Quién efectúa dichos pagos o acreditaciones, deberá emitir la respectiva liquidación de compra y de prestación de servicio”.</a:t>
            </a:r>
            <a:endParaRPr lang="es-ES" sz="1600" smtClean="0"/>
          </a:p>
          <a:p>
            <a:pPr algn="just">
              <a:buFont typeface="Wingdings 2" pitchFamily="18" charset="2"/>
              <a:buNone/>
            </a:pPr>
            <a:endParaRPr lang="es-ES" sz="1600" smtClean="0"/>
          </a:p>
          <a:p>
            <a:pPr algn="just">
              <a:buFont typeface="Wingdings 2" pitchFamily="18" charset="2"/>
              <a:buNone/>
            </a:pPr>
            <a:endParaRPr lang="es-ES" sz="160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Título"/>
          <p:cNvSpPr>
            <a:spLocks noGrp="1"/>
          </p:cNvSpPr>
          <p:nvPr>
            <p:ph type="title"/>
          </p:nvPr>
        </p:nvSpPr>
        <p:spPr>
          <a:xfrm>
            <a:off x="357188" y="1000125"/>
            <a:ext cx="6172200" cy="1524000"/>
          </a:xfrm>
        </p:spPr>
        <p:txBody>
          <a:bodyPr/>
          <a:lstStyle/>
          <a:p>
            <a:pPr marL="342900" indent="-342900" algn="ctr" eaLnBrk="1" hangingPunct="1"/>
            <a:r>
              <a:rPr lang="es-ES" b="1" smtClean="0"/>
              <a:t>3. CONCLUSIONES Y RECOMENDACIONES</a:t>
            </a:r>
            <a:endParaRPr lang="es-EC" smtClean="0"/>
          </a:p>
        </p:txBody>
      </p:sp>
      <p:sp>
        <p:nvSpPr>
          <p:cNvPr id="46083" name="5 Marcador de contenido"/>
          <p:cNvSpPr>
            <a:spLocks noGrp="1"/>
          </p:cNvSpPr>
          <p:nvPr>
            <p:ph idx="1"/>
          </p:nvPr>
        </p:nvSpPr>
        <p:spPr>
          <a:xfrm>
            <a:off x="285750" y="2571750"/>
            <a:ext cx="6172200" cy="5851525"/>
          </a:xfrm>
        </p:spPr>
        <p:txBody>
          <a:bodyPr/>
          <a:lstStyle/>
          <a:p>
            <a:pPr>
              <a:buFont typeface="Wingdings 2" pitchFamily="18" charset="2"/>
              <a:buNone/>
            </a:pPr>
            <a:r>
              <a:rPr lang="es-EC" sz="1600" smtClean="0"/>
              <a:t>	- Consecuentemente, recomendamos obtener las facturas y cumplir el artículo mencionado en el párrafo precedente, con el propósito de evitar observaciones por parte de la entidad de control.</a:t>
            </a:r>
            <a:endParaRPr lang="es-ES" sz="1600" smtClean="0"/>
          </a:p>
          <a:p>
            <a:pPr>
              <a:buFont typeface="Wingdings 2" pitchFamily="18" charset="2"/>
              <a:buNone/>
            </a:pPr>
            <a:r>
              <a:rPr lang="es-ES" sz="1600" smtClean="0"/>
              <a:t>	- </a:t>
            </a:r>
            <a:r>
              <a:rPr lang="es-EC" sz="1600" smtClean="0"/>
              <a:t>Crear cuentas a nivel de los registros auxiliares y clasificarlos por conceptos como se mencionan en la observación, con el propósito de conciliar e identificar diferencias que requieran ser regularizadas.</a:t>
            </a:r>
            <a:r>
              <a:rPr lang="es-EC" sz="1600" b="1" smtClean="0"/>
              <a:t> </a:t>
            </a:r>
            <a:endParaRPr lang="es-ES" sz="1600" smtClean="0"/>
          </a:p>
          <a:p>
            <a:pPr algn="just">
              <a:buFont typeface="Wingdings 2" pitchFamily="18" charset="2"/>
              <a:buNone/>
            </a:pPr>
            <a:endParaRPr lang="es-ES" sz="1600" smtClean="0"/>
          </a:p>
          <a:p>
            <a:pPr algn="just">
              <a:buFont typeface="Wingdings 2" pitchFamily="18" charset="2"/>
              <a:buNone/>
            </a:pPr>
            <a:endParaRPr lang="es-ES" sz="16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title"/>
          </p:nvPr>
        </p:nvSpPr>
        <p:spPr>
          <a:xfrm>
            <a:off x="357188" y="119063"/>
            <a:ext cx="6172200" cy="1524000"/>
          </a:xfrm>
        </p:spPr>
        <p:txBody>
          <a:bodyPr/>
          <a:lstStyle/>
          <a:p>
            <a:pPr algn="ctr" eaLnBrk="1" hangingPunct="1"/>
            <a:r>
              <a:rPr lang="es-EC" b="1" smtClean="0"/>
              <a:t>POSICION DE MERCADO</a:t>
            </a:r>
            <a:endParaRPr lang="es-EC" smtClean="0"/>
          </a:p>
        </p:txBody>
      </p:sp>
      <p:sp>
        <p:nvSpPr>
          <p:cNvPr id="3" name="2 Marcador de contenido"/>
          <p:cNvSpPr>
            <a:spLocks noGrp="1"/>
          </p:cNvSpPr>
          <p:nvPr>
            <p:ph idx="1"/>
          </p:nvPr>
        </p:nvSpPr>
        <p:spPr>
          <a:xfrm>
            <a:off x="214313" y="1571625"/>
            <a:ext cx="6172200" cy="5851525"/>
          </a:xfrm>
        </p:spPr>
        <p:txBody>
          <a:bodyPr>
            <a:normAutofit/>
          </a:bodyPr>
          <a:lstStyle/>
          <a:p>
            <a:pPr marL="0" indent="0" algn="just" eaLnBrk="1" fontAlgn="auto" hangingPunct="1">
              <a:spcAft>
                <a:spcPts val="0"/>
              </a:spcAft>
              <a:buClr>
                <a:schemeClr val="accent3"/>
              </a:buClr>
              <a:buFont typeface="Wingdings 2" pitchFamily="18" charset="2"/>
              <a:buNone/>
              <a:defRPr/>
            </a:pPr>
            <a:r>
              <a:rPr lang="es-ES" sz="2000" dirty="0" smtClean="0"/>
              <a:t>Iluminaciones S.A. tiene mas de 35 años en el mercado ecuatoriano lo que le ha permitido posicionarse de forma muy amplia en el Ecuador  que a la fecha se considera una marca líder en el mercado, contando con una participación del 48% en relación a su competencia, como podemos observar en el siguiente gráfico de acuerdo al período fiscal 2007.</a:t>
            </a:r>
          </a:p>
          <a:p>
            <a:pPr marL="274320" indent="-274320" eaLnBrk="1" fontAlgn="auto" hangingPunct="1">
              <a:spcAft>
                <a:spcPts val="0"/>
              </a:spcAft>
              <a:buClr>
                <a:schemeClr val="accent3"/>
              </a:buClr>
              <a:buFont typeface="Wingdings 2" pitchFamily="18" charset="2"/>
              <a:buNone/>
              <a:defRPr/>
            </a:pPr>
            <a:endParaRPr lang="es-EC" dirty="0"/>
          </a:p>
        </p:txBody>
      </p:sp>
      <p:pic>
        <p:nvPicPr>
          <p:cNvPr id="9220" name="Picture 4"/>
          <p:cNvPicPr>
            <a:picLocks noChangeAspect="1" noChangeArrowheads="1"/>
          </p:cNvPicPr>
          <p:nvPr/>
        </p:nvPicPr>
        <p:blipFill>
          <a:blip r:embed="rId3"/>
          <a:srcRect/>
          <a:stretch>
            <a:fillRect/>
          </a:stretch>
        </p:blipFill>
        <p:spPr bwMode="auto">
          <a:xfrm>
            <a:off x="642938" y="4214813"/>
            <a:ext cx="5326062" cy="3067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title"/>
          </p:nvPr>
        </p:nvSpPr>
        <p:spPr/>
        <p:txBody>
          <a:bodyPr/>
          <a:lstStyle/>
          <a:p>
            <a:pPr algn="ctr" eaLnBrk="1" hangingPunct="1"/>
            <a:r>
              <a:rPr lang="es-EC" b="1" smtClean="0"/>
              <a:t>ESTRATEGIAS DEL NEGOCIO              </a:t>
            </a:r>
            <a:br>
              <a:rPr lang="es-EC" b="1" smtClean="0"/>
            </a:br>
            <a:endParaRPr lang="es-EC" smtClean="0"/>
          </a:p>
        </p:txBody>
      </p:sp>
      <p:sp>
        <p:nvSpPr>
          <p:cNvPr id="10243" name="3 Marcador de contenido"/>
          <p:cNvSpPr>
            <a:spLocks noGrp="1"/>
          </p:cNvSpPr>
          <p:nvPr>
            <p:ph idx="1"/>
          </p:nvPr>
        </p:nvSpPr>
        <p:spPr/>
        <p:txBody>
          <a:bodyPr/>
          <a:lstStyle/>
          <a:p>
            <a:endParaRPr lang="es-ES" smtClean="0"/>
          </a:p>
        </p:txBody>
      </p:sp>
      <p:pic>
        <p:nvPicPr>
          <p:cNvPr id="10244" name="4 Imagen"/>
          <p:cNvPicPr>
            <a:picLocks noChangeAspect="1" noChangeArrowheads="1"/>
          </p:cNvPicPr>
          <p:nvPr/>
        </p:nvPicPr>
        <p:blipFill>
          <a:blip r:embed="rId3"/>
          <a:srcRect/>
          <a:stretch>
            <a:fillRect/>
          </a:stretch>
        </p:blipFill>
        <p:spPr bwMode="auto">
          <a:xfrm>
            <a:off x="285750" y="2803525"/>
            <a:ext cx="6357938" cy="4625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p:cNvSpPr>
            <a:spLocks noGrp="1"/>
          </p:cNvSpPr>
          <p:nvPr>
            <p:ph type="title"/>
          </p:nvPr>
        </p:nvSpPr>
        <p:spPr>
          <a:xfrm>
            <a:off x="428625" y="2143125"/>
            <a:ext cx="6172200" cy="1524000"/>
          </a:xfrm>
        </p:spPr>
        <p:txBody>
          <a:bodyPr>
            <a:normAutofit fontScale="90000"/>
          </a:bodyPr>
          <a:lstStyle/>
          <a:p>
            <a:pPr lvl="2" eaLnBrk="1" hangingPunct="1">
              <a:defRPr/>
            </a:pPr>
            <a:r>
              <a:rPr lang="es-ES" b="1" dirty="0" smtClean="0"/>
              <a:t>Cifras comparativas de Ingresos (ventas) de los dos ejercicios inmediatos anteriores más el actual.</a:t>
            </a:r>
            <a:r>
              <a:rPr lang="es-ES" sz="2000" b="1" dirty="0" smtClean="0"/>
              <a:t/>
            </a:r>
            <a:br>
              <a:rPr lang="es-ES" sz="2000" b="1" dirty="0" smtClean="0"/>
            </a:br>
            <a:endParaRPr lang="es-EC" b="1" dirty="0" smtClean="0"/>
          </a:p>
        </p:txBody>
      </p:sp>
      <p:pic>
        <p:nvPicPr>
          <p:cNvPr id="11267" name="Picture 5"/>
          <p:cNvPicPr>
            <a:picLocks noChangeAspect="1" noChangeArrowheads="1"/>
          </p:cNvPicPr>
          <p:nvPr/>
        </p:nvPicPr>
        <p:blipFill>
          <a:blip r:embed="rId3"/>
          <a:srcRect/>
          <a:stretch>
            <a:fillRect/>
          </a:stretch>
        </p:blipFill>
        <p:spPr bwMode="auto">
          <a:xfrm>
            <a:off x="1428750" y="3214688"/>
            <a:ext cx="3857625" cy="520700"/>
          </a:xfrm>
          <a:prstGeom prst="rect">
            <a:avLst/>
          </a:prstGeom>
          <a:noFill/>
          <a:ln w="9525">
            <a:noFill/>
            <a:miter lim="800000"/>
            <a:headEnd/>
            <a:tailEnd/>
          </a:ln>
        </p:spPr>
      </p:pic>
      <p:pic>
        <p:nvPicPr>
          <p:cNvPr id="11268" name="Picture 6"/>
          <p:cNvPicPr>
            <a:picLocks noChangeAspect="1" noChangeArrowheads="1"/>
          </p:cNvPicPr>
          <p:nvPr/>
        </p:nvPicPr>
        <p:blipFill>
          <a:blip r:embed="rId4"/>
          <a:srcRect/>
          <a:stretch>
            <a:fillRect/>
          </a:stretch>
        </p:blipFill>
        <p:spPr bwMode="auto">
          <a:xfrm>
            <a:off x="1428750" y="3571875"/>
            <a:ext cx="3714750" cy="5253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2 Marcador de contenido"/>
          <p:cNvSpPr>
            <a:spLocks noGrp="1"/>
          </p:cNvSpPr>
          <p:nvPr>
            <p:ph idx="1"/>
          </p:nvPr>
        </p:nvSpPr>
        <p:spPr>
          <a:xfrm>
            <a:off x="285750" y="4786313"/>
            <a:ext cx="6172200" cy="5851525"/>
          </a:xfrm>
        </p:spPr>
        <p:txBody>
          <a:bodyPr/>
          <a:lstStyle/>
          <a:p>
            <a:pPr marL="87313" indent="0" algn="just" eaLnBrk="1" hangingPunct="1">
              <a:buFont typeface="Wingdings 2" pitchFamily="18" charset="2"/>
              <a:buNone/>
            </a:pPr>
            <a:r>
              <a:rPr lang="es-ES" sz="2000" smtClean="0"/>
              <a:t>En este gráfico se puede observar el comportamiento de las ventas en los últimos tres años</a:t>
            </a:r>
            <a:endParaRPr lang="es-EC" smtClean="0"/>
          </a:p>
        </p:txBody>
      </p:sp>
      <p:pic>
        <p:nvPicPr>
          <p:cNvPr id="12291" name="Picture 4"/>
          <p:cNvPicPr>
            <a:picLocks noChangeAspect="1" noChangeArrowheads="1"/>
          </p:cNvPicPr>
          <p:nvPr/>
        </p:nvPicPr>
        <p:blipFill>
          <a:blip r:embed="rId3"/>
          <a:srcRect/>
          <a:stretch>
            <a:fillRect/>
          </a:stretch>
        </p:blipFill>
        <p:spPr bwMode="auto">
          <a:xfrm>
            <a:off x="285750" y="2143125"/>
            <a:ext cx="6335713" cy="257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a:off x="428625" y="1643063"/>
            <a:ext cx="6172200" cy="1524000"/>
          </a:xfrm>
        </p:spPr>
        <p:txBody>
          <a:bodyPr>
            <a:normAutofit fontScale="90000"/>
          </a:bodyPr>
          <a:lstStyle/>
          <a:p>
            <a:pPr eaLnBrk="1" hangingPunct="1">
              <a:defRPr/>
            </a:pPr>
            <a:r>
              <a:rPr lang="es-ES" b="1" dirty="0" smtClean="0"/>
              <a:t>TABLA 2: Clasificación de Clientes de acuerdo al volumen de compras</a:t>
            </a:r>
            <a:r>
              <a:rPr lang="es-ES" dirty="0" smtClean="0"/>
              <a:t/>
            </a:r>
            <a:br>
              <a:rPr lang="es-ES" dirty="0" smtClean="0"/>
            </a:br>
            <a:endParaRPr lang="es-EC" dirty="0" smtClean="0"/>
          </a:p>
        </p:txBody>
      </p:sp>
      <p:pic>
        <p:nvPicPr>
          <p:cNvPr id="13315" name="Picture 1"/>
          <p:cNvPicPr>
            <a:picLocks noGrp="1" noChangeAspect="1" noChangeArrowheads="1"/>
          </p:cNvPicPr>
          <p:nvPr>
            <p:ph idx="1"/>
          </p:nvPr>
        </p:nvPicPr>
        <p:blipFill>
          <a:blip r:embed="rId3"/>
          <a:srcRect/>
          <a:stretch>
            <a:fillRect/>
          </a:stretch>
        </p:blipFill>
        <p:spPr>
          <a:xfrm>
            <a:off x="1285875" y="2714625"/>
            <a:ext cx="3743325" cy="2325688"/>
          </a:xfrm>
        </p:spPr>
      </p:pic>
      <p:pic>
        <p:nvPicPr>
          <p:cNvPr id="13316" name="Picture 2"/>
          <p:cNvPicPr>
            <a:picLocks noChangeAspect="1" noChangeArrowheads="1"/>
          </p:cNvPicPr>
          <p:nvPr/>
        </p:nvPicPr>
        <p:blipFill>
          <a:blip r:embed="rId4"/>
          <a:srcRect/>
          <a:stretch>
            <a:fillRect/>
          </a:stretch>
        </p:blipFill>
        <p:spPr bwMode="auto">
          <a:xfrm>
            <a:off x="928688" y="5357813"/>
            <a:ext cx="4810125" cy="2609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1099</TotalTime>
  <Words>781</Words>
  <Application>Microsoft Office PowerPoint</Application>
  <PresentationFormat>Presentación en pantalla (4:3)</PresentationFormat>
  <Paragraphs>186</Paragraphs>
  <Slides>41</Slides>
  <Notes>41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41</vt:i4>
      </vt:variant>
    </vt:vector>
  </HeadingPairs>
  <TitlesOfParts>
    <vt:vector size="46" baseType="lpstr">
      <vt:lpstr>Arial</vt:lpstr>
      <vt:lpstr>Calibri</vt:lpstr>
      <vt:lpstr>Constantia</vt:lpstr>
      <vt:lpstr>Wingdings 2</vt:lpstr>
      <vt:lpstr>Flujo</vt:lpstr>
      <vt:lpstr>Diapositiva 1</vt:lpstr>
      <vt:lpstr>INTRODUCCIÓN</vt:lpstr>
      <vt:lpstr>1. CONOCIMIENTO DEL NEGOCIO</vt:lpstr>
      <vt:lpstr>ESTRUCTURA ORGANIZACIONAL</vt:lpstr>
      <vt:lpstr>POSICION DE MERCADO</vt:lpstr>
      <vt:lpstr>ESTRATEGIAS DEL NEGOCIO               </vt:lpstr>
      <vt:lpstr>Cifras comparativas de Ingresos (ventas) de los dos ejercicios inmediatos anteriores más el actual. </vt:lpstr>
      <vt:lpstr>Diapositiva 8</vt:lpstr>
      <vt:lpstr>TABLA 2: Clasificación de Clientes de acuerdo al volumen de compras </vt:lpstr>
      <vt:lpstr>TABLA 3: Compras Mensuales durante el período 2007 compras </vt:lpstr>
      <vt:lpstr>TABLA 4: Compras por proveedor  </vt:lpstr>
      <vt:lpstr>ANÁLISIS  FODA     </vt:lpstr>
      <vt:lpstr>ANÁLISIS  FODA     </vt:lpstr>
      <vt:lpstr>    Identificación de riesgos del negocio (ENFOQUE DE LOS RIESGOS)     </vt:lpstr>
      <vt:lpstr>    Identificación de riesgos del negocio (ENFOQUE DE LOS RIESGOS)     </vt:lpstr>
      <vt:lpstr>    3. PLANIFICACIÓN Y EJECUCIÓN DE LA AUDITORÍA TRIBUTARIA   </vt:lpstr>
      <vt:lpstr>    3. PLANIFICACIÓN Y EJECUCIÓN DE LA AUDITORÍA TRIBUTARIA   </vt:lpstr>
      <vt:lpstr>    3. PLANIFICACIÓN Y EJECUCIÓN DE LA AUDITORÍA TRIBUTARIA   </vt:lpstr>
      <vt:lpstr>    2. PLANIFICACIÓN Y EJECUCIÓN DE LA AUDITORÍA TRIBUTARIA   </vt:lpstr>
      <vt:lpstr>   ELABORACION DE ANEXO 1  (Datos del contribuyente sujeto a examen)   </vt:lpstr>
      <vt:lpstr>   ELABORACION DE ANEXO 1  (Datos del contribuyente sujeto a examen)   </vt:lpstr>
      <vt:lpstr>   ELABORACIÓN  DE ANEXO 2 (Gastos Financieros por Intereses con Créditos Externos)   </vt:lpstr>
      <vt:lpstr>     ELABORACIÓN  DE ANEXO 3 (Remanentes de Retenciones o Anticipo de Impuesto a la Renta de años anteriores en el pago de Impuesto a la Renta)   </vt:lpstr>
      <vt:lpstr>   ELABORACIÓN  DE ANEXO 4 (Cálculo de valores Declarados de IVA)  </vt:lpstr>
      <vt:lpstr>  ELABORACIÓN  DE ANEXO 5 (Conciliación de Retenciones de IVA vs Libros) </vt:lpstr>
      <vt:lpstr> ELABORACIÓN  DE ANEXO 6 (Conciliación de Retenciones en la Fuente de Impuesto a la Renta vs Libros)</vt:lpstr>
      <vt:lpstr> ELABORACIÓN  DE ANEXO 7 (Resumen de Importaciones y pago de Impuesto a los consumos Especiales)</vt:lpstr>
      <vt:lpstr>ELABORACIÓN  DE ANEXO 8 (Conciliación tributaria de Impuesto a la Renta)</vt:lpstr>
      <vt:lpstr>ELABORACIÓN  DE ANEXO 8.1 (Detalle de Ingresos Exentos)</vt:lpstr>
      <vt:lpstr>ELABORACIÓN  DE ANEXO 8.2 (Detalle de Gastos No Deducibles)</vt:lpstr>
      <vt:lpstr>ELABORACIÓN  DE ANEXO 8.3 (Detalle de otras deducciones (Tratamientos Especiales a los que se acoge el Contribuyente))(Exoneraciones por Leyes Especiales)</vt:lpstr>
      <vt:lpstr>ELABORACIÓN  DE ANEXO 8.4 (Cálculo de la Amortización de la Pérdida Tributaria</vt:lpstr>
      <vt:lpstr>ELABORACIÓN  DE ANEXO 8.5 (Análisis de los Gastos de Gestión)</vt:lpstr>
      <vt:lpstr>ELABORACIÓN  DE ANEXO 8.6 (Análisis de Gastos de Viaje)</vt:lpstr>
      <vt:lpstr>ELABORACIÓN  DE ANEXO 9 (Cálculo de Reinversión de Utilidad)</vt:lpstr>
      <vt:lpstr>ELABORACIÓN  DE ANEXO 10 (Detalle de Cuentas Contables incluidas en la declaración de Impuesto a la Renta)</vt:lpstr>
      <vt:lpstr>ELABORACIÓN  DE ANEXO 11 (Detalle de principales transacciones del negocio ocurridas durante el año)</vt:lpstr>
      <vt:lpstr>3. CONCLUSIONES Y RECOMENDACIONES</vt:lpstr>
      <vt:lpstr>3. CONCLUSIONES Y RECOMENDACIONES</vt:lpstr>
      <vt:lpstr>3. CONCLUSIONES Y RECOMENDACIONES</vt:lpstr>
      <vt:lpstr>3. CONCLUSIONES Y RECOMENDACIONES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 de Windows</dc:creator>
  <cp:lastModifiedBy>ehernand</cp:lastModifiedBy>
  <cp:revision>117</cp:revision>
  <dcterms:created xsi:type="dcterms:W3CDTF">2009-03-08T13:45:06Z</dcterms:created>
  <dcterms:modified xsi:type="dcterms:W3CDTF">2010-06-30T18:56:09Z</dcterms:modified>
</cp:coreProperties>
</file>