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4" r:id="rId15"/>
    <p:sldId id="275" r:id="rId16"/>
    <p:sldId id="276" r:id="rId17"/>
    <p:sldId id="277" r:id="rId18"/>
    <p:sldId id="268" r:id="rId19"/>
    <p:sldId id="278" r:id="rId20"/>
    <p:sldId id="279" r:id="rId21"/>
    <p:sldId id="280" r:id="rId22"/>
    <p:sldId id="281" r:id="rId23"/>
    <p:sldId id="282" r:id="rId24"/>
    <p:sldId id="283" r:id="rId25"/>
    <p:sldId id="284" r:id="rId26"/>
    <p:sldId id="285" r:id="rId27"/>
    <p:sldId id="286" r:id="rId28"/>
    <p:sldId id="287" r:id="rId29"/>
    <p:sldId id="288" r:id="rId30"/>
    <p:sldId id="269" r:id="rId31"/>
    <p:sldId id="270" r:id="rId32"/>
    <p:sldId id="271" r:id="rId33"/>
    <p:sldId id="272"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11" name="10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2CE0F58-9D21-4707-B632-DEFD4313FF4A}" type="datetimeFigureOut">
              <a:rPr lang="es-ES" smtClean="0"/>
              <a:pPr/>
              <a:t>14/08/2009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05627BA-57F0-44CF-9411-74B7D9710A0C}" type="slidenum">
              <a:rPr lang="es-ES" smtClean="0"/>
              <a:pPr/>
              <a:t>‹Nº›</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2CE0F58-9D21-4707-B632-DEFD4313FF4A}" type="datetimeFigureOut">
              <a:rPr lang="es-ES" smtClean="0"/>
              <a:pPr/>
              <a:t>14/08/2009</a:t>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05627BA-57F0-44CF-9411-74B7D9710A0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00108"/>
            <a:ext cx="7772400" cy="2600343"/>
          </a:xfrm>
        </p:spPr>
        <p:txBody>
          <a:bodyPr>
            <a:noAutofit/>
          </a:bodyPr>
          <a:lstStyle/>
          <a:p>
            <a:pPr algn="ctr"/>
            <a:r>
              <a:rPr lang="es-ES" sz="2400" b="1" dirty="0">
                <a:cs typeface="Times New Roman" pitchFamily="18" charset="0"/>
              </a:rPr>
              <a:t>“AUDITORÍA DEL RUBRO CARTERA DE VIVIENDA DE UNA INSTITUCIÓN FINANCIERA UBICADA EN LA CIUDAD DE GUAYAQUIL POR EL PERÍODO TERMINADO EL 31 DE DICIEMBRE DEL 2008.”</a:t>
            </a:r>
            <a:r>
              <a:rPr lang="es-ES" sz="2400" dirty="0">
                <a:cs typeface="Times New Roman" pitchFamily="18" charset="0"/>
              </a:rPr>
              <a:t/>
            </a:r>
            <a:br>
              <a:rPr lang="es-ES" sz="2400" dirty="0">
                <a:cs typeface="Times New Roman" pitchFamily="18" charset="0"/>
              </a:rPr>
            </a:br>
            <a:endParaRPr lang="es-ES" sz="2400" dirty="0">
              <a:cs typeface="Times New Roman" pitchFamily="18" charset="0"/>
            </a:endParaRPr>
          </a:p>
        </p:txBody>
      </p:sp>
      <p:sp>
        <p:nvSpPr>
          <p:cNvPr id="3" name="2 Subtítulo"/>
          <p:cNvSpPr>
            <a:spLocks noGrp="1"/>
          </p:cNvSpPr>
          <p:nvPr>
            <p:ph type="subTitle" idx="1"/>
          </p:nvPr>
        </p:nvSpPr>
        <p:spPr>
          <a:xfrm>
            <a:off x="714348" y="4286256"/>
            <a:ext cx="7772400" cy="914400"/>
          </a:xfrm>
        </p:spPr>
        <p:txBody>
          <a:bodyPr>
            <a:normAutofit lnSpcReduction="10000"/>
          </a:bodyPr>
          <a:lstStyle/>
          <a:p>
            <a:pPr algn="just"/>
            <a:r>
              <a:rPr lang="es-ES" b="1" dirty="0" smtClean="0">
                <a:effectLst>
                  <a:outerShdw blurRad="38100" dist="38100" dir="2700000" algn="tl">
                    <a:srgbClr val="000000">
                      <a:alpha val="43137"/>
                    </a:srgbClr>
                  </a:outerShdw>
                </a:effectLst>
              </a:rPr>
              <a:t>Graduandos: </a:t>
            </a:r>
            <a:endParaRPr lang="es-ES" b="1" dirty="0" smtClean="0">
              <a:effectLst>
                <a:outerShdw blurRad="38100" dist="38100" dir="2700000" algn="tl">
                  <a:srgbClr val="000000">
                    <a:alpha val="43137"/>
                  </a:srgbClr>
                </a:outerShdw>
              </a:effectLst>
            </a:endParaRPr>
          </a:p>
          <a:p>
            <a:pPr algn="just"/>
            <a:r>
              <a:rPr lang="es-ES" b="1" dirty="0" smtClean="0">
                <a:effectLst>
                  <a:outerShdw blurRad="38100" dist="38100" dir="2700000" algn="tl">
                    <a:srgbClr val="000000">
                      <a:alpha val="43137"/>
                    </a:srgbClr>
                  </a:outerShdw>
                </a:effectLst>
              </a:rPr>
              <a:t>                       Nathaly Sofía  Cedeño Quiroz</a:t>
            </a:r>
          </a:p>
          <a:p>
            <a:pPr algn="just"/>
            <a:r>
              <a:rPr lang="es-ES" b="1" dirty="0" smtClean="0">
                <a:effectLst>
                  <a:outerShdw blurRad="38100" dist="38100" dir="2700000" algn="tl">
                    <a:srgbClr val="000000">
                      <a:alpha val="43137"/>
                    </a:srgbClr>
                  </a:outerShdw>
                </a:effectLst>
              </a:rPr>
              <a:t>                        Evelyn Verónica Vargas Duchitanga</a:t>
            </a:r>
          </a:p>
          <a:p>
            <a:pPr algn="just"/>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183880" cy="785818"/>
          </a:xfrm>
        </p:spPr>
        <p:txBody>
          <a:bodyPr/>
          <a:lstStyle/>
          <a:p>
            <a:pPr algn="ctr"/>
            <a:r>
              <a:rPr lang="es-ES" dirty="0" smtClean="0"/>
              <a:t>PATRIMONIO TÉCNICO</a:t>
            </a:r>
            <a:endParaRPr lang="es-ES" dirty="0"/>
          </a:p>
        </p:txBody>
      </p:sp>
      <p:pic>
        <p:nvPicPr>
          <p:cNvPr id="3076" name="Gráfico 9"/>
          <p:cNvPicPr>
            <a:picLocks noChangeArrowheads="1"/>
          </p:cNvPicPr>
          <p:nvPr/>
        </p:nvPicPr>
        <p:blipFill>
          <a:blip r:embed="rId2"/>
          <a:srcRect/>
          <a:stretch>
            <a:fillRect/>
          </a:stretch>
        </p:blipFill>
        <p:spPr bwMode="auto">
          <a:xfrm>
            <a:off x="5643570" y="2928934"/>
            <a:ext cx="3000396" cy="2714644"/>
          </a:xfrm>
          <a:prstGeom prst="rect">
            <a:avLst/>
          </a:prstGeom>
          <a:noFill/>
        </p:spPr>
      </p:pic>
      <p:pic>
        <p:nvPicPr>
          <p:cNvPr id="3077" name="Picture 5"/>
          <p:cNvPicPr>
            <a:picLocks noChangeAspect="1" noChangeArrowheads="1"/>
          </p:cNvPicPr>
          <p:nvPr/>
        </p:nvPicPr>
        <p:blipFill>
          <a:blip r:embed="rId3"/>
          <a:srcRect/>
          <a:stretch>
            <a:fillRect/>
          </a:stretch>
        </p:blipFill>
        <p:spPr bwMode="auto">
          <a:xfrm>
            <a:off x="214282" y="1785927"/>
            <a:ext cx="5403850" cy="250033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1143008"/>
          </a:xfrm>
        </p:spPr>
        <p:txBody>
          <a:bodyPr>
            <a:normAutofit fontScale="90000"/>
          </a:bodyPr>
          <a:lstStyle/>
          <a:p>
            <a:pPr algn="ctr"/>
            <a:r>
              <a:rPr lang="es-ES" dirty="0" smtClean="0"/>
              <a:t>CARTERA DE CRÉDITOS DE VIVIENDA</a:t>
            </a:r>
            <a:endParaRPr lang="es-ES" dirty="0"/>
          </a:p>
        </p:txBody>
      </p:sp>
      <p:pic>
        <p:nvPicPr>
          <p:cNvPr id="4098" name="Picture 2"/>
          <p:cNvPicPr>
            <a:picLocks noChangeAspect="1" noChangeArrowheads="1"/>
          </p:cNvPicPr>
          <p:nvPr/>
        </p:nvPicPr>
        <p:blipFill>
          <a:blip r:embed="rId2"/>
          <a:srcRect/>
          <a:stretch>
            <a:fillRect/>
          </a:stretch>
        </p:blipFill>
        <p:spPr bwMode="auto">
          <a:xfrm>
            <a:off x="142844" y="2143116"/>
            <a:ext cx="5403850" cy="1136650"/>
          </a:xfrm>
          <a:prstGeom prst="rect">
            <a:avLst/>
          </a:prstGeom>
          <a:noFill/>
        </p:spPr>
      </p:pic>
      <p:pic>
        <p:nvPicPr>
          <p:cNvPr id="4099" name="Gráfico 5"/>
          <p:cNvPicPr>
            <a:picLocks noChangeArrowheads="1"/>
          </p:cNvPicPr>
          <p:nvPr/>
        </p:nvPicPr>
        <p:blipFill>
          <a:blip r:embed="rId3"/>
          <a:srcRect b="-29"/>
          <a:stretch>
            <a:fillRect/>
          </a:stretch>
        </p:blipFill>
        <p:spPr bwMode="auto">
          <a:xfrm>
            <a:off x="4071934" y="3500438"/>
            <a:ext cx="4046540" cy="2159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1051560"/>
          </a:xfrm>
        </p:spPr>
        <p:txBody>
          <a:bodyPr/>
          <a:lstStyle/>
          <a:p>
            <a:pPr algn="ctr"/>
            <a:r>
              <a:rPr lang="es-ES" dirty="0" smtClean="0"/>
              <a:t>CONCESIÓN DE CRÉDITOS </a:t>
            </a:r>
            <a:endParaRPr lang="es-ES" dirty="0"/>
          </a:p>
        </p:txBody>
      </p:sp>
      <p:pic>
        <p:nvPicPr>
          <p:cNvPr id="5122" name="Picture 2"/>
          <p:cNvPicPr>
            <a:picLocks noChangeAspect="1" noChangeArrowheads="1"/>
          </p:cNvPicPr>
          <p:nvPr/>
        </p:nvPicPr>
        <p:blipFill>
          <a:blip r:embed="rId2"/>
          <a:srcRect/>
          <a:stretch>
            <a:fillRect/>
          </a:stretch>
        </p:blipFill>
        <p:spPr bwMode="auto">
          <a:xfrm>
            <a:off x="500034" y="1714488"/>
            <a:ext cx="5257800" cy="3987812"/>
          </a:xfrm>
          <a:prstGeom prst="rect">
            <a:avLst/>
          </a:prstGeom>
          <a:noFill/>
        </p:spPr>
      </p:pic>
      <p:pic>
        <p:nvPicPr>
          <p:cNvPr id="5123" name="Gráfico 6"/>
          <p:cNvPicPr>
            <a:picLocks noChangeArrowheads="1"/>
          </p:cNvPicPr>
          <p:nvPr/>
        </p:nvPicPr>
        <p:blipFill>
          <a:blip r:embed="rId3"/>
          <a:srcRect b="-67"/>
          <a:stretch>
            <a:fillRect/>
          </a:stretch>
        </p:blipFill>
        <p:spPr bwMode="auto">
          <a:xfrm>
            <a:off x="5786446" y="2500306"/>
            <a:ext cx="2857520" cy="264320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857256"/>
          </a:xfrm>
        </p:spPr>
        <p:txBody>
          <a:bodyPr>
            <a:normAutofit/>
          </a:bodyPr>
          <a:lstStyle/>
          <a:p>
            <a:pPr algn="ctr"/>
            <a:r>
              <a:rPr lang="es-ES" dirty="0" smtClean="0"/>
              <a:t>EVALUACIÓN DEL RIESGO</a:t>
            </a:r>
            <a:endParaRPr lang="es-ES" dirty="0"/>
          </a:p>
        </p:txBody>
      </p:sp>
      <p:sp>
        <p:nvSpPr>
          <p:cNvPr id="3" name="2 Marcador de contenido"/>
          <p:cNvSpPr>
            <a:spLocks noGrp="1"/>
          </p:cNvSpPr>
          <p:nvPr>
            <p:ph idx="1"/>
          </p:nvPr>
        </p:nvSpPr>
        <p:spPr>
          <a:xfrm>
            <a:off x="502920" y="1643050"/>
            <a:ext cx="8183880" cy="4143404"/>
          </a:xfrm>
        </p:spPr>
        <p:txBody>
          <a:bodyPr>
            <a:normAutofit/>
          </a:bodyPr>
          <a:lstStyle/>
          <a:p>
            <a:pPr lvl="0" algn="just"/>
            <a:r>
              <a:rPr lang="es-ES" sz="1800" dirty="0" smtClean="0"/>
              <a:t>El estado accionario es estable.</a:t>
            </a:r>
          </a:p>
          <a:p>
            <a:pPr lvl="0" algn="just"/>
            <a:r>
              <a:rPr lang="es-ES" sz="1800" dirty="0" smtClean="0"/>
              <a:t>Negocio regulado adecuadamente.</a:t>
            </a:r>
          </a:p>
          <a:p>
            <a:pPr lvl="0" algn="just"/>
            <a:r>
              <a:rPr lang="es-ES" sz="1800" dirty="0" smtClean="0"/>
              <a:t>No se presentan pérdidas reiteradas y/o problemas de liquidez.</a:t>
            </a:r>
          </a:p>
          <a:p>
            <a:pPr lvl="0" algn="just"/>
            <a:r>
              <a:rPr lang="es-ES" sz="1800" dirty="0" smtClean="0"/>
              <a:t>Aunque han tenido muchos cambios en la parte directiva que han sido importantes, la presidencia actual goza de estabilidad y buena reputación.</a:t>
            </a:r>
          </a:p>
          <a:p>
            <a:pPr lvl="0" algn="just"/>
            <a:r>
              <a:rPr lang="es-ES" sz="1800" dirty="0" smtClean="0"/>
              <a:t>Las metas no se han alcanzado a cabalidad.</a:t>
            </a:r>
          </a:p>
          <a:p>
            <a:pPr lvl="0" algn="just"/>
            <a:r>
              <a:rPr lang="es-ES" sz="1800" dirty="0" smtClean="0"/>
              <a:t>Se posee un patrimonio técnico que supera al promedio de las entidades pertenecientes al sector de sociedades financieras.</a:t>
            </a:r>
          </a:p>
          <a:p>
            <a:pPr lvl="0" algn="just"/>
            <a:r>
              <a:rPr lang="es-ES" sz="1800" dirty="0" smtClean="0"/>
              <a:t>No participa en negocios especulativos.</a:t>
            </a:r>
          </a:p>
          <a:p>
            <a:pPr lvl="0" algn="just"/>
            <a:r>
              <a:rPr lang="es-ES" sz="1800" dirty="0" smtClean="0"/>
              <a:t>No han tenidos problemas sin resolver con los auditores anteriores.</a:t>
            </a:r>
          </a:p>
          <a:p>
            <a:pPr lvl="0" algn="just"/>
            <a:r>
              <a:rPr lang="es-ES" sz="1800" dirty="0" smtClean="0"/>
              <a:t>El grado de riesgo es moderado</a:t>
            </a:r>
          </a:p>
          <a:p>
            <a:endParaRPr lang="es-E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183880" cy="1285884"/>
          </a:xfrm>
        </p:spPr>
        <p:txBody>
          <a:bodyPr>
            <a:noAutofit/>
          </a:bodyPr>
          <a:lstStyle/>
          <a:p>
            <a:pPr algn="ctr"/>
            <a:r>
              <a:rPr lang="es-ES" sz="3200" dirty="0" smtClean="0"/>
              <a:t>PROCEDIMIENTOS ANALÍTICOS (EXPECTATIVA)</a:t>
            </a:r>
            <a:endParaRPr lang="es-ES" sz="3200" dirty="0"/>
          </a:p>
        </p:txBody>
      </p:sp>
      <p:sp>
        <p:nvSpPr>
          <p:cNvPr id="3" name="2 Marcador de contenido"/>
          <p:cNvSpPr>
            <a:spLocks noGrp="1"/>
          </p:cNvSpPr>
          <p:nvPr>
            <p:ph idx="1"/>
          </p:nvPr>
        </p:nvSpPr>
        <p:spPr>
          <a:xfrm>
            <a:off x="502920" y="2071678"/>
            <a:ext cx="8183880" cy="3571900"/>
          </a:xfrm>
        </p:spPr>
        <p:txBody>
          <a:bodyPr>
            <a:normAutofit/>
          </a:bodyPr>
          <a:lstStyle/>
          <a:p>
            <a:pPr marL="0" algn="just">
              <a:buNone/>
            </a:pPr>
            <a:r>
              <a:rPr lang="es-ES" sz="1900" dirty="0" smtClean="0"/>
              <a:t>Para fijar la expectativa se ha  tomado como referencia información financiera comparativa de periodos anteriores; estados financieros correspondientes a los períodos 2007 y 2008. Con esta información se realiza un  análisis de tendencias, examinando  los cambios del Balance General y Estado de Pérdidas y Ganancias a través del tiempo y en base a esas variaciones fijar la expectativa para analizar los estados financieros del año 2008.</a:t>
            </a:r>
          </a:p>
          <a:p>
            <a:pPr>
              <a:buNone/>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183880" cy="785818"/>
          </a:xfrm>
        </p:spPr>
        <p:txBody>
          <a:bodyPr/>
          <a:lstStyle/>
          <a:p>
            <a:pPr algn="ctr"/>
            <a:r>
              <a:rPr lang="es-ES" dirty="0" smtClean="0"/>
              <a:t>DEFINICIÓN DEL UMBRAL </a:t>
            </a:r>
            <a:endParaRPr lang="es-ES" dirty="0"/>
          </a:p>
        </p:txBody>
      </p:sp>
      <p:sp>
        <p:nvSpPr>
          <p:cNvPr id="3" name="2 Marcador de contenido"/>
          <p:cNvSpPr>
            <a:spLocks noGrp="1"/>
          </p:cNvSpPr>
          <p:nvPr>
            <p:ph idx="1"/>
          </p:nvPr>
        </p:nvSpPr>
        <p:spPr>
          <a:xfrm>
            <a:off x="502920" y="1571612"/>
            <a:ext cx="8183880" cy="1643074"/>
          </a:xfrm>
        </p:spPr>
        <p:txBody>
          <a:bodyPr>
            <a:normAutofit/>
          </a:bodyPr>
          <a:lstStyle/>
          <a:p>
            <a:pPr algn="just"/>
            <a:r>
              <a:rPr lang="es-ES" sz="1800" dirty="0" smtClean="0"/>
              <a:t>Se refiere al error máximo a tolerar para no considerarlo error material; como en el primer paso definimos que la expectativa se va a basar en un análisis de tendencias será necesario utilizar el juicio profesional, que a nuestro criterio, definimos que el error máximo a tolerar corresponde a la materialidad de planificación.</a:t>
            </a:r>
          </a:p>
          <a:p>
            <a:pPr algn="just"/>
            <a:endParaRPr lang="es-ES" sz="1800" dirty="0"/>
          </a:p>
        </p:txBody>
      </p:sp>
      <p:pic>
        <p:nvPicPr>
          <p:cNvPr id="6147" name="Picture 3"/>
          <p:cNvPicPr>
            <a:picLocks noChangeAspect="1" noChangeArrowheads="1"/>
          </p:cNvPicPr>
          <p:nvPr/>
        </p:nvPicPr>
        <p:blipFill>
          <a:blip r:embed="rId2"/>
          <a:srcRect/>
          <a:stretch>
            <a:fillRect/>
          </a:stretch>
        </p:blipFill>
        <p:spPr bwMode="auto">
          <a:xfrm>
            <a:off x="1785918" y="3714752"/>
            <a:ext cx="5413375" cy="7397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8183880" cy="785818"/>
          </a:xfrm>
        </p:spPr>
        <p:txBody>
          <a:bodyPr/>
          <a:lstStyle/>
          <a:p>
            <a:pPr algn="ctr"/>
            <a:r>
              <a:rPr lang="es-ES" dirty="0" smtClean="0"/>
              <a:t>MATERIALIDAD GLOBAL</a:t>
            </a:r>
            <a:endParaRPr lang="es-ES" dirty="0"/>
          </a:p>
        </p:txBody>
      </p:sp>
      <p:sp>
        <p:nvSpPr>
          <p:cNvPr id="3" name="2 Marcador de contenido"/>
          <p:cNvSpPr>
            <a:spLocks noGrp="1"/>
          </p:cNvSpPr>
          <p:nvPr>
            <p:ph idx="1"/>
          </p:nvPr>
        </p:nvSpPr>
        <p:spPr>
          <a:xfrm>
            <a:off x="502920" y="1785926"/>
            <a:ext cx="8183880" cy="1000132"/>
          </a:xfrm>
        </p:spPr>
        <p:txBody>
          <a:bodyPr/>
          <a:lstStyle/>
          <a:p>
            <a:pPr marL="0">
              <a:buNone/>
            </a:pPr>
            <a:r>
              <a:rPr lang="es-ES" sz="1800" dirty="0" smtClean="0"/>
              <a:t>La materialidad global ha sido calculada tomando como base el Margen Financiero al 31 de Diciembre del 2008.</a:t>
            </a:r>
          </a:p>
          <a:p>
            <a:pPr>
              <a:buNone/>
            </a:pPr>
            <a:endParaRPr lang="es-ES" dirty="0"/>
          </a:p>
        </p:txBody>
      </p:sp>
      <p:graphicFrame>
        <p:nvGraphicFramePr>
          <p:cNvPr id="5" name="4 Tabla"/>
          <p:cNvGraphicFramePr>
            <a:graphicFrameLocks noGrp="1"/>
          </p:cNvGraphicFramePr>
          <p:nvPr/>
        </p:nvGraphicFramePr>
        <p:xfrm>
          <a:off x="2321560" y="3154680"/>
          <a:ext cx="4679332" cy="1131576"/>
        </p:xfrm>
        <a:graphic>
          <a:graphicData uri="http://schemas.openxmlformats.org/drawingml/2006/table">
            <a:tbl>
              <a:tblPr/>
              <a:tblGrid>
                <a:gridCol w="2432382"/>
                <a:gridCol w="2246950"/>
              </a:tblGrid>
              <a:tr h="565788">
                <a:tc>
                  <a:txBody>
                    <a:bodyPr/>
                    <a:lstStyle/>
                    <a:p>
                      <a:pPr>
                        <a:lnSpc>
                          <a:spcPct val="150000"/>
                        </a:lnSpc>
                        <a:spcAft>
                          <a:spcPts val="0"/>
                        </a:spcAft>
                      </a:pPr>
                      <a:r>
                        <a:rPr lang="es-ES" sz="1200">
                          <a:latin typeface="Arial"/>
                          <a:ea typeface="Times New Roman"/>
                        </a:rPr>
                        <a:t>Margen Financiero</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$ 643.182,39</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65788">
                <a:tc>
                  <a:txBody>
                    <a:bodyPr/>
                    <a:lstStyle/>
                    <a:p>
                      <a:pPr>
                        <a:lnSpc>
                          <a:spcPct val="150000"/>
                        </a:lnSpc>
                        <a:spcAft>
                          <a:spcPts val="0"/>
                        </a:spcAft>
                      </a:pPr>
                      <a:r>
                        <a:rPr lang="es-ES" sz="1200">
                          <a:latin typeface="Arial"/>
                          <a:ea typeface="Times New Roman"/>
                        </a:rPr>
                        <a:t>5% Materialidad Global</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dirty="0">
                          <a:latin typeface="Arial"/>
                          <a:ea typeface="Times New Roman"/>
                        </a:rPr>
                        <a:t>32.159,12</a:t>
                      </a:r>
                      <a:endParaRPr lang="es-ES" sz="1200" dirty="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1143008"/>
          </a:xfrm>
        </p:spPr>
        <p:txBody>
          <a:bodyPr>
            <a:normAutofit fontScale="90000"/>
          </a:bodyPr>
          <a:lstStyle/>
          <a:p>
            <a:pPr algn="ctr"/>
            <a:r>
              <a:rPr lang="es-ES" dirty="0" smtClean="0"/>
              <a:t>MATERIALIDAD DE PLANIFICACIÓN</a:t>
            </a:r>
            <a:endParaRPr lang="es-ES" dirty="0"/>
          </a:p>
        </p:txBody>
      </p:sp>
      <p:sp>
        <p:nvSpPr>
          <p:cNvPr id="3" name="2 Marcador de contenido"/>
          <p:cNvSpPr>
            <a:spLocks noGrp="1"/>
          </p:cNvSpPr>
          <p:nvPr>
            <p:ph idx="1"/>
          </p:nvPr>
        </p:nvSpPr>
        <p:spPr>
          <a:xfrm>
            <a:off x="502920" y="2143116"/>
            <a:ext cx="8183880" cy="2286016"/>
          </a:xfrm>
        </p:spPr>
        <p:txBody>
          <a:bodyPr>
            <a:normAutofit/>
          </a:bodyPr>
          <a:lstStyle/>
          <a:p>
            <a:pPr marL="0">
              <a:buNone/>
            </a:pPr>
            <a:r>
              <a:rPr lang="es-ES" sz="1800" dirty="0" smtClean="0"/>
              <a:t>La materialidad de planificación ha sido calculada tomando como base la materialidad global final a la cual se le ha aplicado un recorte del 25% ya que C&amp;V es una entidad con riesgo moderado.</a:t>
            </a:r>
          </a:p>
          <a:p>
            <a:pPr marL="0">
              <a:buNone/>
            </a:pPr>
            <a:endParaRPr lang="es-ES" sz="1800" dirty="0" smtClean="0"/>
          </a:p>
          <a:p>
            <a:pPr marL="0">
              <a:buNone/>
            </a:pPr>
            <a:r>
              <a:rPr lang="es-ES" sz="1800" dirty="0" smtClean="0"/>
              <a:t>A continuación presentamos la tabla con los datos de la materialidad de planificación:</a:t>
            </a:r>
          </a:p>
          <a:p>
            <a:pPr>
              <a:buNone/>
            </a:pPr>
            <a:endParaRPr lang="es-ES" sz="1800" dirty="0"/>
          </a:p>
        </p:txBody>
      </p:sp>
      <p:graphicFrame>
        <p:nvGraphicFramePr>
          <p:cNvPr id="4" name="3 Tabla"/>
          <p:cNvGraphicFramePr>
            <a:graphicFrameLocks noGrp="1"/>
          </p:cNvGraphicFramePr>
          <p:nvPr/>
        </p:nvGraphicFramePr>
        <p:xfrm>
          <a:off x="2285984" y="4714884"/>
          <a:ext cx="4569460" cy="822960"/>
        </p:xfrm>
        <a:graphic>
          <a:graphicData uri="http://schemas.openxmlformats.org/drawingml/2006/table">
            <a:tbl>
              <a:tblPr/>
              <a:tblGrid>
                <a:gridCol w="2341880"/>
                <a:gridCol w="2227580"/>
              </a:tblGrid>
              <a:tr h="254000">
                <a:tc>
                  <a:txBody>
                    <a:bodyPr/>
                    <a:lstStyle/>
                    <a:p>
                      <a:pPr algn="l">
                        <a:lnSpc>
                          <a:spcPct val="150000"/>
                        </a:lnSpc>
                        <a:spcAft>
                          <a:spcPts val="0"/>
                        </a:spcAft>
                      </a:pPr>
                      <a:r>
                        <a:rPr lang="es-ES" sz="1200">
                          <a:latin typeface="Arial"/>
                          <a:ea typeface="Times New Roman"/>
                        </a:rPr>
                        <a:t>Materialidad Global</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b="1">
                          <a:latin typeface="Arial"/>
                          <a:ea typeface="Times New Roman"/>
                        </a:rPr>
                        <a:t>$ 32.159,12</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2725">
                <a:tc>
                  <a:txBody>
                    <a:bodyPr/>
                    <a:lstStyle/>
                    <a:p>
                      <a:pPr algn="l">
                        <a:lnSpc>
                          <a:spcPct val="150000"/>
                        </a:lnSpc>
                        <a:spcAft>
                          <a:spcPts val="0"/>
                        </a:spcAft>
                      </a:pPr>
                      <a:r>
                        <a:rPr lang="es-ES" sz="1200">
                          <a:latin typeface="Arial"/>
                          <a:ea typeface="Times New Roman"/>
                        </a:rPr>
                        <a:t>25% recorte</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a:latin typeface="Arial"/>
                          <a:ea typeface="Times New Roman"/>
                        </a:rPr>
                        <a:t>(8039,78)</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2725">
                <a:tc>
                  <a:txBody>
                    <a:bodyPr/>
                    <a:lstStyle/>
                    <a:p>
                      <a:pPr algn="ctr">
                        <a:lnSpc>
                          <a:spcPct val="150000"/>
                        </a:lnSpc>
                        <a:spcAft>
                          <a:spcPts val="0"/>
                        </a:spcAft>
                      </a:pPr>
                      <a:r>
                        <a:rPr lang="es-ES" sz="1200" b="1">
                          <a:latin typeface="Arial"/>
                          <a:ea typeface="Times New Roman"/>
                        </a:rPr>
                        <a:t>Materialidad de Planificación</a:t>
                      </a:r>
                      <a:endParaRPr lang="es-ES" sz="120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es-ES" sz="1200" b="1" dirty="0">
                          <a:latin typeface="Arial"/>
                          <a:ea typeface="Times New Roman"/>
                        </a:rPr>
                        <a:t>24.119,34</a:t>
                      </a:r>
                      <a:endParaRPr lang="es-ES" sz="1200" dirty="0">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183880" cy="785818"/>
          </a:xfrm>
        </p:spPr>
        <p:txBody>
          <a:bodyPr/>
          <a:lstStyle/>
          <a:p>
            <a:pPr algn="ctr"/>
            <a:r>
              <a:rPr lang="es-ES" dirty="0" smtClean="0"/>
              <a:t>COSO</a:t>
            </a:r>
            <a:endParaRPr lang="es-ES" dirty="0"/>
          </a:p>
        </p:txBody>
      </p:sp>
      <p:sp>
        <p:nvSpPr>
          <p:cNvPr id="3" name="2 Marcador de contenido"/>
          <p:cNvSpPr>
            <a:spLocks noGrp="1"/>
          </p:cNvSpPr>
          <p:nvPr>
            <p:ph idx="1"/>
          </p:nvPr>
        </p:nvSpPr>
        <p:spPr>
          <a:xfrm>
            <a:off x="502920" y="1500174"/>
            <a:ext cx="8183880" cy="4286280"/>
          </a:xfrm>
        </p:spPr>
        <p:txBody>
          <a:bodyPr>
            <a:normAutofit fontScale="92500" lnSpcReduction="10000"/>
          </a:bodyPr>
          <a:lstStyle/>
          <a:p>
            <a:pPr algn="just"/>
            <a:r>
              <a:rPr lang="es-ES" sz="1800" dirty="0" smtClean="0"/>
              <a:t>C&amp;V mantiene ciertas características que COSO define como indispensable para que la entidad tenga un correcto funcionamiento como son: el tener un código de conducta y manuales, pero para que sean efectivos deberían ser más difundidos y deben estar actualizados.</a:t>
            </a:r>
          </a:p>
          <a:p>
            <a:pPr algn="just">
              <a:buNone/>
            </a:pPr>
            <a:endParaRPr lang="es-ES" sz="1800" dirty="0" smtClean="0"/>
          </a:p>
          <a:p>
            <a:pPr algn="just"/>
            <a:r>
              <a:rPr lang="es-ES" sz="1800" dirty="0" smtClean="0"/>
              <a:t>Se observa que tienen un proceso de selección aceptable, pero este debería mejorar y además deberían tener un mayor compromiso con la competencia, capacitando y actualizando continuamente al personal de la compañía así como motivándolos para que su compromiso con la empresa sea mayor.</a:t>
            </a:r>
          </a:p>
          <a:p>
            <a:pPr algn="just">
              <a:buNone/>
            </a:pPr>
            <a:endParaRPr lang="es-ES" sz="1800" dirty="0" smtClean="0"/>
          </a:p>
          <a:p>
            <a:pPr algn="just"/>
            <a:r>
              <a:rPr lang="es-ES" sz="1800" dirty="0" smtClean="0"/>
              <a:t>Se posee un riesgo operativo considerable pero actualmente  se tiene  un plan de revisión de los procesos y se está gestionando la administración del riesgo operativo. Aunque se observa que tienen pendiente una demanda, la compañía ya está tomando las acciones pertinentes.</a:t>
            </a:r>
          </a:p>
          <a:p>
            <a:pPr algn="just"/>
            <a:endParaRPr lang="es-ES" sz="1800" dirty="0" smtClean="0"/>
          </a:p>
          <a:p>
            <a:pPr algn="just"/>
            <a:endParaRPr lang="es-E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183880" cy="785818"/>
          </a:xfrm>
        </p:spPr>
        <p:txBody>
          <a:bodyPr/>
          <a:lstStyle/>
          <a:p>
            <a:pPr algn="ctr"/>
            <a:r>
              <a:rPr lang="es-ES" dirty="0" smtClean="0"/>
              <a:t>COSO</a:t>
            </a:r>
            <a:endParaRPr lang="es-ES" dirty="0"/>
          </a:p>
        </p:txBody>
      </p:sp>
      <p:sp>
        <p:nvSpPr>
          <p:cNvPr id="3" name="2 Marcador de contenido"/>
          <p:cNvSpPr>
            <a:spLocks noGrp="1"/>
          </p:cNvSpPr>
          <p:nvPr>
            <p:ph idx="1"/>
          </p:nvPr>
        </p:nvSpPr>
        <p:spPr>
          <a:xfrm>
            <a:off x="502920" y="1500174"/>
            <a:ext cx="8183880" cy="4214842"/>
          </a:xfrm>
        </p:spPr>
        <p:txBody>
          <a:bodyPr>
            <a:normAutofit/>
          </a:bodyPr>
          <a:lstStyle/>
          <a:p>
            <a:pPr algn="just"/>
            <a:r>
              <a:rPr lang="es-ES" sz="1800" dirty="0" smtClean="0"/>
              <a:t>En cuanto a sistemas de información, la entidad  ha venido desarrollando un software que cuenta con características específicas y controles y los módulos se están implementando poco a poco, también se cuenta con seguridades físicas y lógicas. Además cuenta con planes de contingencia y seguridad.</a:t>
            </a:r>
          </a:p>
          <a:p>
            <a:pPr algn="just">
              <a:buNone/>
            </a:pPr>
            <a:endParaRPr lang="es-ES" sz="1800" dirty="0" smtClean="0"/>
          </a:p>
          <a:p>
            <a:pPr algn="just"/>
            <a:r>
              <a:rPr lang="es-ES" sz="1800" dirty="0" smtClean="0"/>
              <a:t>La entidad realiza actividades de control que están documentadas pero no están actualizadas y no se identifican claramente los controles aplicados. Se puede decir que las transacciones más relevantes, tales como la aprobación de los créditos son revisadas y aprobadas por los funcionarios de alto nivel jerárquico.</a:t>
            </a:r>
          </a:p>
          <a:p>
            <a:pPr algn="just"/>
            <a:endParaRPr lang="es-E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183880" cy="1051560"/>
          </a:xfrm>
        </p:spPr>
        <p:txBody>
          <a:bodyPr/>
          <a:lstStyle/>
          <a:p>
            <a:pPr algn="ctr"/>
            <a:r>
              <a:rPr lang="es-ES" dirty="0" smtClean="0"/>
              <a:t>RESUMEN</a:t>
            </a:r>
            <a:endParaRPr lang="es-ES" dirty="0"/>
          </a:p>
        </p:txBody>
      </p:sp>
      <p:sp>
        <p:nvSpPr>
          <p:cNvPr id="3" name="2 Marcador de contenido"/>
          <p:cNvSpPr>
            <a:spLocks noGrp="1"/>
          </p:cNvSpPr>
          <p:nvPr>
            <p:ph idx="1"/>
          </p:nvPr>
        </p:nvSpPr>
        <p:spPr>
          <a:xfrm>
            <a:off x="428596" y="2143116"/>
            <a:ext cx="8183880" cy="2857520"/>
          </a:xfrm>
        </p:spPr>
        <p:txBody>
          <a:bodyPr>
            <a:normAutofit/>
          </a:bodyPr>
          <a:lstStyle/>
          <a:p>
            <a:pPr marL="0" algn="just">
              <a:buNone/>
            </a:pPr>
            <a:r>
              <a:rPr lang="es-ES" sz="1800" dirty="0" smtClean="0"/>
              <a:t>Nuestra tesis proporciona una breve descripción de la empresa en la cual se mencionará su modelo de negocio, evolución del patrimonio técnico , sus objetivos, análisis FODA, los riesgos a los que esta expuesta; se verificarán y validarán los controles que posee la Sociedad Financiera para mitigar los riesgos que se presentan en las cuentas más significativas de los Estados Financieros. Teniendo como principal objetivo probar la razonabilidad del saldo del rubro  Cartera de Vivienda.</a:t>
            </a:r>
          </a:p>
          <a:p>
            <a:pPr algn="just">
              <a:buNone/>
            </a:pPr>
            <a:endParaRPr lang="es-ES" sz="2600" dirty="0" smtClean="0"/>
          </a:p>
          <a:p>
            <a:pPr>
              <a:buNone/>
            </a:pP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183880" cy="785818"/>
          </a:xfrm>
        </p:spPr>
        <p:txBody>
          <a:bodyPr/>
          <a:lstStyle/>
          <a:p>
            <a:pPr algn="ctr"/>
            <a:r>
              <a:rPr lang="es-ES" dirty="0" smtClean="0"/>
              <a:t>COSO</a:t>
            </a:r>
            <a:endParaRPr lang="es-ES" dirty="0"/>
          </a:p>
        </p:txBody>
      </p:sp>
      <p:sp>
        <p:nvSpPr>
          <p:cNvPr id="3" name="2 Marcador de contenido"/>
          <p:cNvSpPr>
            <a:spLocks noGrp="1"/>
          </p:cNvSpPr>
          <p:nvPr>
            <p:ph idx="1"/>
          </p:nvPr>
        </p:nvSpPr>
        <p:spPr>
          <a:xfrm>
            <a:off x="502920" y="1500174"/>
            <a:ext cx="8183880" cy="4214842"/>
          </a:xfrm>
        </p:spPr>
        <p:txBody>
          <a:bodyPr>
            <a:normAutofit/>
          </a:bodyPr>
          <a:lstStyle/>
          <a:p>
            <a:pPr algn="just"/>
            <a:r>
              <a:rPr lang="es-ES" sz="1800" dirty="0" smtClean="0"/>
              <a:t>Se realiza el debido monitoreo ya que la entidad cuenta con el área de auditoría interna que se encarga de reportar a los altos funcionario y también se contratan los servicios de la auditoría externa.</a:t>
            </a:r>
          </a:p>
          <a:p>
            <a:pPr algn="just">
              <a:buNone/>
            </a:pPr>
            <a:endParaRPr lang="es-ES" sz="1800" dirty="0" smtClean="0"/>
          </a:p>
          <a:p>
            <a:pPr algn="just"/>
            <a:r>
              <a:rPr lang="es-ES" sz="1800" dirty="0" smtClean="0"/>
              <a:t>La prueba de recorrido para verificar que los controles relacionados con la concesión de créditos se ejecutan se dio con normalidad, verificándose los pasos establecidos en el procedimiento. Se puede concluir que en la actualidad la entidad posee un riesgo moderado, aunque se evidencia que en poco tiempo esta calificación puede cambiar a riesgo bajo por los cambios que se están dando en la entidad.</a:t>
            </a:r>
          </a:p>
          <a:p>
            <a:pPr algn="just"/>
            <a:endParaRPr lang="es-E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571480"/>
            <a:ext cx="8183880" cy="642942"/>
          </a:xfrm>
        </p:spPr>
        <p:txBody>
          <a:bodyPr/>
          <a:lstStyle/>
          <a:p>
            <a:pPr algn="ctr"/>
            <a:r>
              <a:rPr lang="es-ES" dirty="0" smtClean="0"/>
              <a:t>MATRIZ DE RIESGO</a:t>
            </a:r>
            <a:endParaRPr lang="es-ES" dirty="0"/>
          </a:p>
        </p:txBody>
      </p:sp>
      <p:sp>
        <p:nvSpPr>
          <p:cNvPr id="5" name="4 CuadroTexto"/>
          <p:cNvSpPr txBox="1"/>
          <p:nvPr/>
        </p:nvSpPr>
        <p:spPr>
          <a:xfrm>
            <a:off x="642910" y="1357298"/>
            <a:ext cx="7429552" cy="646331"/>
          </a:xfrm>
          <a:prstGeom prst="rect">
            <a:avLst/>
          </a:prstGeom>
          <a:noFill/>
        </p:spPr>
        <p:txBody>
          <a:bodyPr wrap="square" rtlCol="0">
            <a:spAutoFit/>
          </a:bodyPr>
          <a:lstStyle/>
          <a:p>
            <a:pPr algn="just"/>
            <a:r>
              <a:rPr lang="es-ES" dirty="0" smtClean="0"/>
              <a:t>En la matriz de riesgo resume todos los riesgos encontrados en la auditoría los cuales se detallan a continuación</a:t>
            </a:r>
            <a:endParaRPr lang="es-ES" dirty="0"/>
          </a:p>
        </p:txBody>
      </p:sp>
      <p:graphicFrame>
        <p:nvGraphicFramePr>
          <p:cNvPr id="7" name="6 Tabla"/>
          <p:cNvGraphicFramePr>
            <a:graphicFrameLocks noGrp="1"/>
          </p:cNvGraphicFramePr>
          <p:nvPr/>
        </p:nvGraphicFramePr>
        <p:xfrm>
          <a:off x="857224" y="2143116"/>
          <a:ext cx="7143800" cy="3398842"/>
        </p:xfrm>
        <a:graphic>
          <a:graphicData uri="http://schemas.openxmlformats.org/drawingml/2006/table">
            <a:tbl>
              <a:tblPr/>
              <a:tblGrid>
                <a:gridCol w="7143800"/>
              </a:tblGrid>
              <a:tr h="527151">
                <a:tc>
                  <a:txBody>
                    <a:bodyPr/>
                    <a:lstStyle/>
                    <a:p>
                      <a:pPr algn="ctr">
                        <a:lnSpc>
                          <a:spcPct val="150000"/>
                        </a:lnSpc>
                        <a:spcAft>
                          <a:spcPts val="0"/>
                        </a:spcAft>
                      </a:pPr>
                      <a:endParaRPr lang="es-ES" sz="1000" dirty="0">
                        <a:latin typeface="+mn-lt"/>
                        <a:ea typeface="Times New Roman"/>
                      </a:endParaRPr>
                    </a:p>
                    <a:p>
                      <a:pPr algn="ctr">
                        <a:lnSpc>
                          <a:spcPct val="150000"/>
                        </a:lnSpc>
                        <a:spcAft>
                          <a:spcPts val="0"/>
                        </a:spcAft>
                      </a:pPr>
                      <a:r>
                        <a:rPr lang="es-ES" sz="1000" b="1" dirty="0">
                          <a:latin typeface="+mn-lt"/>
                          <a:ea typeface="Times New Roman"/>
                        </a:rPr>
                        <a:t>Descripción del Riesgo</a:t>
                      </a:r>
                      <a:endParaRPr lang="es-ES" sz="1000" dirty="0">
                        <a:latin typeface="+mn-lt"/>
                        <a:ea typeface="Times New Roman"/>
                      </a:endParaRP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35233">
                <a:tc>
                  <a:txBody>
                    <a:bodyPr/>
                    <a:lstStyle/>
                    <a:p>
                      <a:pPr algn="just">
                        <a:lnSpc>
                          <a:spcPct val="150000"/>
                        </a:lnSpc>
                        <a:spcAft>
                          <a:spcPts val="0"/>
                        </a:spcAft>
                      </a:pPr>
                      <a:endParaRPr lang="es-ES" sz="1000" dirty="0">
                        <a:latin typeface="+mn-lt"/>
                        <a:ea typeface="Times New Roman"/>
                      </a:endParaRPr>
                    </a:p>
                    <a:p>
                      <a:pPr algn="just">
                        <a:lnSpc>
                          <a:spcPct val="150000"/>
                        </a:lnSpc>
                        <a:spcAft>
                          <a:spcPts val="0"/>
                        </a:spcAft>
                      </a:pPr>
                      <a:r>
                        <a:rPr lang="es-ES" sz="1000" dirty="0">
                          <a:latin typeface="+mn-lt"/>
                          <a:ea typeface="Times New Roman"/>
                        </a:rPr>
                        <a:t>El saldo de la cartera de vivienda no es real al 31 de diciembre del 2008.</a:t>
                      </a: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1844">
                <a:tc>
                  <a:txBody>
                    <a:bodyPr/>
                    <a:lstStyle/>
                    <a:p>
                      <a:pPr algn="just">
                        <a:lnSpc>
                          <a:spcPct val="150000"/>
                        </a:lnSpc>
                        <a:spcAft>
                          <a:spcPts val="0"/>
                        </a:spcAft>
                      </a:pPr>
                      <a:endParaRPr lang="es-ES" sz="1000" dirty="0">
                        <a:latin typeface="+mn-lt"/>
                        <a:ea typeface="Times New Roman"/>
                      </a:endParaRPr>
                    </a:p>
                    <a:p>
                      <a:pPr algn="just">
                        <a:lnSpc>
                          <a:spcPct val="150000"/>
                        </a:lnSpc>
                        <a:spcAft>
                          <a:spcPts val="0"/>
                        </a:spcAft>
                      </a:pPr>
                      <a:r>
                        <a:rPr lang="es-ES" sz="1000" dirty="0">
                          <a:latin typeface="+mn-lt"/>
                          <a:ea typeface="Times New Roman"/>
                        </a:rPr>
                        <a:t>Se están registrando créditos ficticios con el fin de alcanzar metas por lo que los saldos de la cartera se encuentran sobrevalorados</a:t>
                      </a: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25923">
                <a:tc>
                  <a:txBody>
                    <a:bodyPr/>
                    <a:lstStyle/>
                    <a:p>
                      <a:pPr algn="just">
                        <a:lnSpc>
                          <a:spcPct val="150000"/>
                        </a:lnSpc>
                        <a:spcAft>
                          <a:spcPts val="0"/>
                        </a:spcAft>
                      </a:pPr>
                      <a:r>
                        <a:rPr lang="es-ES" sz="1000" dirty="0">
                          <a:latin typeface="+mn-lt"/>
                          <a:ea typeface="Times New Roman"/>
                        </a:rPr>
                        <a:t>Dentro de los créditos concedidos existe una gran parte de estos que superan los 9 meses de mora</a:t>
                      </a: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1844">
                <a:tc>
                  <a:txBody>
                    <a:bodyPr/>
                    <a:lstStyle/>
                    <a:p>
                      <a:pPr algn="just">
                        <a:lnSpc>
                          <a:spcPct val="150000"/>
                        </a:lnSpc>
                        <a:spcAft>
                          <a:spcPts val="0"/>
                        </a:spcAft>
                      </a:pPr>
                      <a:endParaRPr lang="es-ES" sz="1000" dirty="0">
                        <a:latin typeface="+mn-lt"/>
                        <a:ea typeface="Times New Roman"/>
                      </a:endParaRPr>
                    </a:p>
                    <a:p>
                      <a:pPr algn="just">
                        <a:lnSpc>
                          <a:spcPct val="150000"/>
                        </a:lnSpc>
                        <a:spcAft>
                          <a:spcPts val="0"/>
                        </a:spcAft>
                      </a:pPr>
                      <a:r>
                        <a:rPr lang="es-ES" sz="1000" dirty="0">
                          <a:latin typeface="+mn-lt"/>
                          <a:ea typeface="Times New Roman"/>
                        </a:rPr>
                        <a:t>No se estén aprovisionando adecuadamente las cuentas incobrables</a:t>
                      </a: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1844">
                <a:tc>
                  <a:txBody>
                    <a:bodyPr/>
                    <a:lstStyle/>
                    <a:p>
                      <a:pPr algn="just">
                        <a:lnSpc>
                          <a:spcPct val="150000"/>
                        </a:lnSpc>
                        <a:spcAft>
                          <a:spcPts val="0"/>
                        </a:spcAft>
                      </a:pPr>
                      <a:endParaRPr lang="es-ES" sz="1000" dirty="0">
                        <a:latin typeface="+mn-lt"/>
                        <a:ea typeface="Times New Roman"/>
                      </a:endParaRPr>
                    </a:p>
                    <a:p>
                      <a:pPr algn="just">
                        <a:lnSpc>
                          <a:spcPct val="150000"/>
                        </a:lnSpc>
                        <a:spcAft>
                          <a:spcPts val="0"/>
                        </a:spcAft>
                      </a:pPr>
                      <a:r>
                        <a:rPr lang="es-ES" sz="1000" dirty="0">
                          <a:latin typeface="+mn-lt"/>
                          <a:ea typeface="Times New Roman"/>
                        </a:rPr>
                        <a:t>No se este realizando el correcto reconocimiento de ingresos por cada crédito concedido.</a:t>
                      </a: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1844">
                <a:tc>
                  <a:txBody>
                    <a:bodyPr/>
                    <a:lstStyle/>
                    <a:p>
                      <a:pPr algn="just">
                        <a:lnSpc>
                          <a:spcPct val="150000"/>
                        </a:lnSpc>
                        <a:spcAft>
                          <a:spcPts val="0"/>
                        </a:spcAft>
                      </a:pPr>
                      <a:endParaRPr lang="es-ES" sz="1000" dirty="0">
                        <a:latin typeface="+mn-lt"/>
                        <a:ea typeface="Times New Roman"/>
                      </a:endParaRPr>
                    </a:p>
                    <a:p>
                      <a:pPr algn="just">
                        <a:lnSpc>
                          <a:spcPct val="150000"/>
                        </a:lnSpc>
                        <a:spcAft>
                          <a:spcPts val="0"/>
                        </a:spcAft>
                      </a:pPr>
                      <a:r>
                        <a:rPr lang="es-ES" sz="1000" dirty="0">
                          <a:latin typeface="+mn-lt"/>
                          <a:ea typeface="Times New Roman"/>
                        </a:rPr>
                        <a:t>El saldo de los intereses provenientes de la cartera de vivienda no es real al 31 de diciembre el 2008.</a:t>
                      </a:r>
                    </a:p>
                  </a:txBody>
                  <a:tcPr marL="46240" marR="46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642942"/>
          </a:xfrm>
        </p:spPr>
        <p:txBody>
          <a:bodyPr/>
          <a:lstStyle/>
          <a:p>
            <a:pPr algn="ctr"/>
            <a:r>
              <a:rPr lang="es-ES" dirty="0" smtClean="0"/>
              <a:t>PLAN DE AUDITORÍA </a:t>
            </a:r>
            <a:endParaRPr lang="es-ES" dirty="0"/>
          </a:p>
        </p:txBody>
      </p:sp>
      <p:sp>
        <p:nvSpPr>
          <p:cNvPr id="3" name="2 Marcador de contenido"/>
          <p:cNvSpPr>
            <a:spLocks noGrp="1"/>
          </p:cNvSpPr>
          <p:nvPr>
            <p:ph idx="1"/>
          </p:nvPr>
        </p:nvSpPr>
        <p:spPr>
          <a:xfrm>
            <a:off x="502920" y="1500174"/>
            <a:ext cx="8183880" cy="3929090"/>
          </a:xfrm>
        </p:spPr>
        <p:txBody>
          <a:bodyPr>
            <a:normAutofit/>
          </a:bodyPr>
          <a:lstStyle/>
          <a:p>
            <a:pPr marL="0">
              <a:buNone/>
            </a:pPr>
            <a:r>
              <a:rPr lang="es-EC" sz="1800" dirty="0" smtClean="0"/>
              <a:t>En el plan de auditoría se  tomó en consideración  las principales cuentas del plan de cuentas y se  detalló los procedimientos a realizar, los mismos que están relacionados con las aserciones de los estados financieros. Las cuentas más relevantes para nuestra auditoría fueron las siguientes cuentas.</a:t>
            </a:r>
          </a:p>
          <a:p>
            <a:pPr marL="0">
              <a:buNone/>
            </a:pPr>
            <a:endParaRPr lang="es-EC" sz="1800" dirty="0" smtClean="0"/>
          </a:p>
          <a:p>
            <a:pPr marL="0">
              <a:buFont typeface="Wingdings" pitchFamily="2" charset="2"/>
              <a:buChar char="Ø"/>
            </a:pPr>
            <a:r>
              <a:rPr lang="es-EC" sz="1800" dirty="0" smtClean="0"/>
              <a:t>Cartera de Créditos.</a:t>
            </a:r>
          </a:p>
          <a:p>
            <a:pPr marL="0">
              <a:buFont typeface="Wingdings" pitchFamily="2" charset="2"/>
              <a:buChar char="Ø"/>
            </a:pPr>
            <a:r>
              <a:rPr lang="es-EC" sz="1800" dirty="0" smtClean="0"/>
              <a:t>Cuentas por Cobrar.</a:t>
            </a:r>
          </a:p>
          <a:p>
            <a:pPr marL="0">
              <a:buFont typeface="Wingdings" pitchFamily="2" charset="2"/>
              <a:buChar char="Ø"/>
            </a:pPr>
            <a:r>
              <a:rPr lang="es-EC" sz="1800" dirty="0" smtClean="0"/>
              <a:t>Ingresos.</a:t>
            </a:r>
            <a:endParaRPr lang="es-ES" sz="1800" dirty="0" smtClean="0"/>
          </a:p>
          <a:p>
            <a:pPr>
              <a:buNone/>
            </a:pPr>
            <a:endParaRPr lang="es-E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642942"/>
          </a:xfrm>
        </p:spPr>
        <p:txBody>
          <a:bodyPr/>
          <a:lstStyle/>
          <a:p>
            <a:pPr algn="ctr"/>
            <a:r>
              <a:rPr lang="es-ES" dirty="0" smtClean="0"/>
              <a:t>CARTERA DE CRÉDITOS</a:t>
            </a:r>
            <a:endParaRPr lang="es-ES" dirty="0"/>
          </a:p>
        </p:txBody>
      </p:sp>
      <p:sp>
        <p:nvSpPr>
          <p:cNvPr id="3" name="2 Marcador de contenido"/>
          <p:cNvSpPr>
            <a:spLocks noGrp="1"/>
          </p:cNvSpPr>
          <p:nvPr>
            <p:ph idx="1"/>
          </p:nvPr>
        </p:nvSpPr>
        <p:spPr>
          <a:xfrm>
            <a:off x="502920" y="1285860"/>
            <a:ext cx="8183880" cy="4643470"/>
          </a:xfrm>
        </p:spPr>
        <p:txBody>
          <a:bodyPr>
            <a:normAutofit fontScale="85000" lnSpcReduction="20000"/>
          </a:bodyPr>
          <a:lstStyle/>
          <a:p>
            <a:pPr marL="0" algn="just">
              <a:buNone/>
            </a:pPr>
            <a:r>
              <a:rPr lang="es-EC" sz="1800" dirty="0" smtClean="0"/>
              <a:t>La cartera de créditos comprende los saldos de capital de las operaciones de crédito otorgados por la entidad, bajo las distintas modalidades autorizadas y en función al giro especializado que le corresponde a cada una de ellas.</a:t>
            </a:r>
          </a:p>
          <a:p>
            <a:pPr marL="0" algn="just">
              <a:buNone/>
            </a:pPr>
            <a:endParaRPr lang="es-ES" sz="1800" dirty="0" smtClean="0"/>
          </a:p>
          <a:p>
            <a:pPr marL="0" algn="just">
              <a:buNone/>
            </a:pPr>
            <a:r>
              <a:rPr lang="es-EC" sz="1800" dirty="0" smtClean="0"/>
              <a:t>El grupo de cartera de créditos incluye una clasificación principal de acuerdo a la actividad a la cual se destinan los recursos, estas son: comercial, consumo, vivienda y microempresa.  Estas clases de operaciones a su vez incluyen una clasificación por su vencimiento en cartera por vencer, vencida y que no devenga intereses.</a:t>
            </a:r>
          </a:p>
          <a:p>
            <a:pPr marL="0" algn="just">
              <a:buNone/>
            </a:pPr>
            <a:endParaRPr lang="es-ES" sz="1800" dirty="0" smtClean="0"/>
          </a:p>
          <a:p>
            <a:pPr marL="0" algn="just">
              <a:buNone/>
            </a:pPr>
            <a:r>
              <a:rPr lang="es-EC" sz="1800" dirty="0" smtClean="0"/>
              <a:t>Los procedimientos incluidos en el plan de auditoría fueron los siguientes: obtener el detalle de cartera  de vivienda  con el respectivo saldo que conforma dicho rubro a Diciembre 31 del 2008, enviar confirmaciones de los saldos pendientes de cobro a los clientes de la entidad, obtener un detalle de la antigüedad de los montos de la cartera de vivienda al 31/12/2008, conciliar el saldo con el mayor general y el balance de comprobación, aplicar procedimientos de auditoría alternos en caso de no recibir confirmaciones de saldos, analizar los cálculos de las provisiones y determinar las conclusiones de acuerdo con los objetivos de auditoría.</a:t>
            </a:r>
          </a:p>
          <a:p>
            <a:pPr marL="0" algn="just">
              <a:buNone/>
            </a:pPr>
            <a:endParaRPr lang="es-ES" sz="1800" dirty="0" smtClean="0"/>
          </a:p>
          <a:p>
            <a:pPr marL="0" algn="just">
              <a:buNone/>
            </a:pPr>
            <a:r>
              <a:rPr lang="es-EC" sz="1800" dirty="0" smtClean="0"/>
              <a:t>Las aserciones relacionadas son: integridad, corte, existencia y ocurrencia, deberes y obligaciones, etc.</a:t>
            </a:r>
            <a:endParaRPr lang="es-ES" sz="1800" dirty="0" smtClean="0"/>
          </a:p>
          <a:p>
            <a:pPr marL="0" algn="just">
              <a:buNone/>
            </a:pPr>
            <a:endParaRPr lang="es-E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183880" cy="820090"/>
          </a:xfrm>
        </p:spPr>
        <p:txBody>
          <a:bodyPr/>
          <a:lstStyle/>
          <a:p>
            <a:pPr algn="ctr"/>
            <a:r>
              <a:rPr lang="es-ES" dirty="0" smtClean="0"/>
              <a:t>CUENTAS POR COBRAR</a:t>
            </a:r>
            <a:endParaRPr lang="es-ES" dirty="0"/>
          </a:p>
        </p:txBody>
      </p:sp>
      <p:sp>
        <p:nvSpPr>
          <p:cNvPr id="3" name="2 Marcador de contenido"/>
          <p:cNvSpPr>
            <a:spLocks noGrp="1"/>
          </p:cNvSpPr>
          <p:nvPr>
            <p:ph idx="1"/>
          </p:nvPr>
        </p:nvSpPr>
        <p:spPr>
          <a:xfrm>
            <a:off x="502920" y="1357298"/>
            <a:ext cx="8183880" cy="4357718"/>
          </a:xfrm>
        </p:spPr>
        <p:txBody>
          <a:bodyPr>
            <a:normAutofit fontScale="85000" lnSpcReduction="10000"/>
          </a:bodyPr>
          <a:lstStyle/>
          <a:p>
            <a:pPr marL="0" algn="just">
              <a:buNone/>
            </a:pPr>
            <a:r>
              <a:rPr lang="es-EC" sz="1800" dirty="0" smtClean="0"/>
              <a:t>Registra los valores de cobro inmediato provenientes del giro normal del negocio comprende principalmente los intereses y comisiones ganados, rendimientos por cobrar de fideicomisos mercantiles, pagos por cuenta de clientes, facturas por cobrar, deudores por disposición de mercaderías, garantías y </a:t>
            </a:r>
            <a:r>
              <a:rPr lang="es-EC" sz="1800" dirty="0" err="1" smtClean="0"/>
              <a:t>retrogarantías</a:t>
            </a:r>
            <a:r>
              <a:rPr lang="es-EC" sz="1800" dirty="0" smtClean="0"/>
              <a:t> pendientes de cobro, anticipos para programas de desarrollo humano, anticipo para la adquisición de acciones, inversiones vencidas, dividendos pagados por anticipado, cuentas por cobrar entregadas en fideicomiso mercantil, compensaciones por cobrar por las instituciones financieras públicas al gobierno nacional, cuentas por cobrar varias y la provisión para cuentas por cobrar incobrables.</a:t>
            </a:r>
          </a:p>
          <a:p>
            <a:pPr marL="0" algn="just">
              <a:buNone/>
            </a:pPr>
            <a:endParaRPr lang="es-ES" sz="1800" dirty="0" smtClean="0"/>
          </a:p>
          <a:p>
            <a:pPr marL="0" algn="just">
              <a:buNone/>
            </a:pPr>
            <a:r>
              <a:rPr lang="es-EC" sz="1800" dirty="0" smtClean="0"/>
              <a:t>Los procedimientos incluidos en el plan de auditoría fueron los siguientes: obtuvimos un detalle de las cuentas con los respectivos saldos de las cuentas por cobrar al 31/12/2008, Enviar confirmaciones de los saldos pendientes de cobro a los clientes de la entidad, realizamos una revisión de la razonabilidad de los cálculos y de los saldos presentados en los estados financieros, resumir los resultados de solicitudes de confirmación y procedimientos alternos, obtener un detalle de la antigüedad de los montos de los intereses por cobrar de las inversiones, determinar las conclusiones de acuerdo con los objetivos de auditoría</a:t>
            </a:r>
            <a:endParaRPr lang="es-E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642918"/>
            <a:ext cx="8183880" cy="891528"/>
          </a:xfrm>
        </p:spPr>
        <p:txBody>
          <a:bodyPr/>
          <a:lstStyle/>
          <a:p>
            <a:pPr algn="ctr"/>
            <a:r>
              <a:rPr lang="es-ES" dirty="0" smtClean="0"/>
              <a:t>INGRESOS </a:t>
            </a:r>
            <a:endParaRPr lang="es-ES" dirty="0"/>
          </a:p>
        </p:txBody>
      </p:sp>
      <p:sp>
        <p:nvSpPr>
          <p:cNvPr id="3" name="2 Marcador de contenido"/>
          <p:cNvSpPr>
            <a:spLocks noGrp="1"/>
          </p:cNvSpPr>
          <p:nvPr>
            <p:ph idx="1"/>
          </p:nvPr>
        </p:nvSpPr>
        <p:spPr>
          <a:xfrm>
            <a:off x="502920" y="1785926"/>
            <a:ext cx="8183880" cy="4071966"/>
          </a:xfrm>
        </p:spPr>
        <p:txBody>
          <a:bodyPr>
            <a:normAutofit fontScale="77500" lnSpcReduction="20000"/>
          </a:bodyPr>
          <a:lstStyle/>
          <a:p>
            <a:pPr marL="0" algn="just">
              <a:buNone/>
            </a:pPr>
            <a:r>
              <a:rPr lang="es-EC" sz="1800" dirty="0" smtClean="0"/>
              <a:t>Los ingresos corresponden a transacciones realizadas, los procedimientos para su registro siguen los principios de contabilidad generalmente aceptados.</a:t>
            </a:r>
          </a:p>
          <a:p>
            <a:pPr marL="0" algn="just">
              <a:buNone/>
            </a:pPr>
            <a:endParaRPr lang="es-ES" sz="1800" dirty="0" smtClean="0"/>
          </a:p>
          <a:p>
            <a:pPr marL="0" algn="just">
              <a:buNone/>
            </a:pPr>
            <a:r>
              <a:rPr lang="es-EC" sz="1800" dirty="0" smtClean="0"/>
              <a:t>Esta cuenta registra los ingresos financieros, operativos y no operativos tanto ordinarios como extraordinarios generados en el desenvolvimiento de las actividades de la institución en un período económico determinado.</a:t>
            </a:r>
            <a:endParaRPr lang="es-ES" sz="1800" dirty="0" smtClean="0"/>
          </a:p>
          <a:p>
            <a:pPr marL="0" algn="just">
              <a:buNone/>
            </a:pPr>
            <a:r>
              <a:rPr lang="es-EC" sz="1800" dirty="0" smtClean="0"/>
              <a:t>Los ingresos se registran a medida que se realizan o se devengan sin considerar la fecha y forma de recepción del efectivo.</a:t>
            </a:r>
          </a:p>
          <a:p>
            <a:pPr marL="0" algn="just">
              <a:buNone/>
            </a:pPr>
            <a:endParaRPr lang="es-ES" sz="1800" dirty="0" smtClean="0"/>
          </a:p>
          <a:p>
            <a:pPr marL="0" algn="just">
              <a:buNone/>
            </a:pPr>
            <a:r>
              <a:rPr lang="es-EC" sz="1800" dirty="0" smtClean="0"/>
              <a:t>Las cuentas de resultados acreedoras se liquidarán al final del ejercicio económico con crédito a la cuenta Utilidad o Pérdida del ejercicio, según corresponda. Por su naturaleza estas cuentas mantienen saldos acreedores. Los saldos de las cuentas que integran este elemento se llevarán únicamente en moneda de uso local.</a:t>
            </a:r>
          </a:p>
          <a:p>
            <a:pPr marL="0" algn="just">
              <a:buNone/>
            </a:pPr>
            <a:endParaRPr lang="es-ES" sz="1800" dirty="0" smtClean="0"/>
          </a:p>
          <a:p>
            <a:pPr marL="0" algn="just">
              <a:buNone/>
            </a:pPr>
            <a:r>
              <a:rPr lang="es-EC" sz="1800" dirty="0" smtClean="0"/>
              <a:t>Los procedimientos incluidos en el plan de auditoría fueron los siguientes: obtener un detalle de los ingresos generados por intereses, obtener un detalle los ingresos generados por inversiones en títulos valores, verificar el cálculo de intereses de cartera de crédito de vivienda, evaluar la razonabilidad del saldo de las comisiones ganadas por los distintos tipos de cartera, verificar que los crédito concedidos fueron dentro del período auditado, concluir en base a los objetivos de auditoría. </a:t>
            </a:r>
            <a:endParaRPr lang="es-ES" sz="1800" dirty="0" smtClean="0"/>
          </a:p>
          <a:p>
            <a:pPr marL="0" algn="just">
              <a:buNone/>
            </a:pPr>
            <a:endParaRPr lang="es-E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1051560"/>
          </a:xfrm>
        </p:spPr>
        <p:txBody>
          <a:bodyPr>
            <a:normAutofit fontScale="90000"/>
          </a:bodyPr>
          <a:lstStyle/>
          <a:p>
            <a:pPr algn="ctr"/>
            <a:r>
              <a:rPr lang="es-ES" dirty="0" smtClean="0"/>
              <a:t>AUDITORÍA DEL RUBRO CARTERA DE VIVENDA </a:t>
            </a:r>
            <a:endParaRPr lang="es-ES" dirty="0"/>
          </a:p>
        </p:txBody>
      </p:sp>
      <p:sp>
        <p:nvSpPr>
          <p:cNvPr id="3" name="2 Marcador de contenido"/>
          <p:cNvSpPr>
            <a:spLocks noGrp="1"/>
          </p:cNvSpPr>
          <p:nvPr>
            <p:ph idx="1"/>
          </p:nvPr>
        </p:nvSpPr>
        <p:spPr>
          <a:xfrm>
            <a:off x="502920" y="2071678"/>
            <a:ext cx="8183880" cy="3714776"/>
          </a:xfrm>
        </p:spPr>
        <p:txBody>
          <a:bodyPr>
            <a:normAutofit/>
          </a:bodyPr>
          <a:lstStyle/>
          <a:p>
            <a:pPr marL="0">
              <a:buNone/>
            </a:pPr>
            <a:r>
              <a:rPr lang="es-ES" sz="1800" dirty="0" smtClean="0"/>
              <a:t>En este trabajo se aplicaron pruebas sustantivas y de detalle al rubro cartera de vivienda, para verificar la razonabilidad de sus saldos. </a:t>
            </a:r>
          </a:p>
          <a:p>
            <a:pPr marL="0">
              <a:buNone/>
            </a:pPr>
            <a:endParaRPr lang="es-ES" sz="1800" dirty="0" smtClean="0"/>
          </a:p>
          <a:p>
            <a:pPr marL="0">
              <a:buNone/>
            </a:pPr>
            <a:r>
              <a:rPr lang="es-ES" sz="1800" dirty="0" smtClean="0"/>
              <a:t>A continuación se detallan las pruebas sustantivas aplicadas junto con los procedimientos realizados y las conclusiones de las mismas.</a:t>
            </a:r>
          </a:p>
          <a:p>
            <a:pPr marL="0">
              <a:buNone/>
            </a:pPr>
            <a:endParaRPr lang="es-ES" sz="1800" dirty="0" smtClean="0"/>
          </a:p>
          <a:p>
            <a:pPr lvl="0" algn="just">
              <a:buFont typeface="Wingdings" pitchFamily="2" charset="2"/>
              <a:buChar char="§"/>
            </a:pPr>
            <a:r>
              <a:rPr lang="es-ES" sz="1800" b="1" dirty="0" smtClean="0"/>
              <a:t>Análisis de la Calificación de Crédito.</a:t>
            </a:r>
          </a:p>
          <a:p>
            <a:pPr lvl="0" algn="just">
              <a:buNone/>
            </a:pPr>
            <a:endParaRPr lang="es-ES" sz="1800" b="1" dirty="0" smtClean="0"/>
          </a:p>
          <a:p>
            <a:pPr algn="just">
              <a:buFont typeface="Wingdings" pitchFamily="2" charset="2"/>
              <a:buChar char="§"/>
            </a:pPr>
            <a:r>
              <a:rPr lang="es-ES" sz="1800" b="1" dirty="0" smtClean="0"/>
              <a:t>Pruebas Sustantivas realizadas a las Cuentas por Cobrar – Intereses e ingresos</a:t>
            </a:r>
            <a:endParaRPr lang="es-ES" sz="1800" dirty="0" smtClean="0"/>
          </a:p>
          <a:p>
            <a:pPr lvl="0" algn="just">
              <a:buFont typeface="Wingdings" pitchFamily="2" charset="2"/>
              <a:buChar char="§"/>
            </a:pPr>
            <a:endParaRPr lang="es-ES" sz="1800" b="1" dirty="0" smtClean="0"/>
          </a:p>
          <a:p>
            <a:pPr lvl="0" algn="just">
              <a:buNone/>
            </a:pPr>
            <a:endParaRPr lang="es-ES" sz="1800" dirty="0" smtClean="0"/>
          </a:p>
          <a:p>
            <a:pPr algn="just">
              <a:buNone/>
            </a:pPr>
            <a:endParaRPr lang="es-E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183880" cy="1000132"/>
          </a:xfrm>
        </p:spPr>
        <p:txBody>
          <a:bodyPr>
            <a:normAutofit fontScale="90000"/>
          </a:bodyPr>
          <a:lstStyle/>
          <a:p>
            <a:pPr algn="ctr"/>
            <a:r>
              <a:rPr lang="es-ES" dirty="0" smtClean="0"/>
              <a:t>ANALISIS DE LA CALIFICACIÓN DE CRÉDITO </a:t>
            </a:r>
            <a:endParaRPr lang="es-ES" dirty="0"/>
          </a:p>
        </p:txBody>
      </p:sp>
      <p:sp>
        <p:nvSpPr>
          <p:cNvPr id="3" name="2 Marcador de contenido"/>
          <p:cNvSpPr>
            <a:spLocks noGrp="1"/>
          </p:cNvSpPr>
          <p:nvPr>
            <p:ph idx="1"/>
          </p:nvPr>
        </p:nvSpPr>
        <p:spPr>
          <a:xfrm>
            <a:off x="502920" y="2000240"/>
            <a:ext cx="8183880" cy="2000264"/>
          </a:xfrm>
        </p:spPr>
        <p:txBody>
          <a:bodyPr>
            <a:normAutofit/>
          </a:bodyPr>
          <a:lstStyle/>
          <a:p>
            <a:pPr marL="0" algn="just">
              <a:buNone/>
            </a:pPr>
            <a:r>
              <a:rPr lang="es-ES" sz="1800" dirty="0" smtClean="0"/>
              <a:t>El objetivo es verificar que las calificaciones que hallan sido otorgada a los diferentes créditos de vivienda solicitados por los diversos clientes de la entidad sean los adecuados de acuerdo a la codificación de calificación de créditos expedida por la Superintendencia de Bancos y Seguros.</a:t>
            </a:r>
            <a:endParaRPr lang="es-E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183880" cy="1051560"/>
          </a:xfrm>
        </p:spPr>
        <p:txBody>
          <a:bodyPr>
            <a:normAutofit fontScale="90000"/>
          </a:bodyPr>
          <a:lstStyle/>
          <a:p>
            <a:pPr algn="ctr"/>
            <a:r>
              <a:rPr lang="es-ES" dirty="0" smtClean="0"/>
              <a:t>ANALISIS DE LA CALIFICACIÓN DE CRÉDITOS </a:t>
            </a:r>
            <a:endParaRPr lang="es-ES" dirty="0"/>
          </a:p>
        </p:txBody>
      </p:sp>
      <p:sp>
        <p:nvSpPr>
          <p:cNvPr id="3" name="2 Marcador de contenido"/>
          <p:cNvSpPr>
            <a:spLocks noGrp="1"/>
          </p:cNvSpPr>
          <p:nvPr>
            <p:ph idx="1"/>
          </p:nvPr>
        </p:nvSpPr>
        <p:spPr>
          <a:xfrm>
            <a:off x="502920" y="2000240"/>
            <a:ext cx="8183880" cy="3857652"/>
          </a:xfrm>
        </p:spPr>
        <p:txBody>
          <a:bodyPr>
            <a:normAutofit fontScale="85000" lnSpcReduction="20000"/>
          </a:bodyPr>
          <a:lstStyle/>
          <a:p>
            <a:pPr algn="just"/>
            <a:r>
              <a:rPr lang="es-ES" sz="1800" dirty="0" smtClean="0"/>
              <a:t>Se puede concluir que la asignación de calificación de crédito por parte de la entidad es la adecuada y además la misma se encuentra basada en los lineamientos exigidos por la Superintendencia de Bancos y Seguros.</a:t>
            </a:r>
          </a:p>
          <a:p>
            <a:pPr algn="just">
              <a:buNone/>
            </a:pPr>
            <a:r>
              <a:rPr lang="es-ES" sz="1800" dirty="0" smtClean="0"/>
              <a:t> </a:t>
            </a:r>
          </a:p>
          <a:p>
            <a:pPr algn="just"/>
            <a:r>
              <a:rPr lang="es-ES" sz="1800" dirty="0" smtClean="0"/>
              <a:t>Cabe recalcar que se pudo observar que 3 files de créditos no poseían las garantías hipotecarias respectiva, por lo cual se comentó esto con la administración, estos créditos fueron concedidos en el 2008 en el mes de diciembre por  lo cual las garantías hipotecarias se encontraban en trámite legal al momento de la revisión de los files de créditos de cada cliente.</a:t>
            </a:r>
          </a:p>
          <a:p>
            <a:pPr algn="just">
              <a:buNone/>
            </a:pPr>
            <a:endParaRPr lang="es-ES" sz="1800" dirty="0" smtClean="0"/>
          </a:p>
          <a:p>
            <a:pPr algn="just"/>
            <a:r>
              <a:rPr lang="es-ES" sz="1800" dirty="0" smtClean="0"/>
              <a:t>En la cartera de crédito al 31 de Diciembre del 2008  se pudo observar un error de clasificación de cuenta ya que dentro de la cartera se encontraba registrado un  refinanciamiento de interés correspondiente al CLIENTE-REST-414, esto fue comentado a la administración, lo cuales justificaron esto como un error ya que este refinanciamiento de interés debió haber sido registrado en la cuenta No. 1615, para lo cual la entidad procedió a realizar el respectivo ajuste en el mes de enero del 2009.</a:t>
            </a:r>
          </a:p>
          <a:p>
            <a:pPr algn="just">
              <a:buNone/>
            </a:pPr>
            <a:r>
              <a:rPr lang="es-ES" sz="1800" dirty="0" smtClean="0"/>
              <a:t/>
            </a:r>
            <a:br>
              <a:rPr lang="es-ES" sz="1800" dirty="0" smtClean="0"/>
            </a:br>
            <a:endParaRPr lang="es-E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1071570"/>
          </a:xfrm>
        </p:spPr>
        <p:txBody>
          <a:bodyPr>
            <a:normAutofit fontScale="90000"/>
          </a:bodyPr>
          <a:lstStyle/>
          <a:p>
            <a:pPr algn="ctr"/>
            <a:r>
              <a:rPr lang="es-ES" dirty="0" smtClean="0"/>
              <a:t>CUENTAS  por COBRAR –INTERESES e INGRESOS </a:t>
            </a:r>
            <a:endParaRPr lang="es-ES" dirty="0"/>
          </a:p>
        </p:txBody>
      </p:sp>
      <p:graphicFrame>
        <p:nvGraphicFramePr>
          <p:cNvPr id="4" name="3 Tabla"/>
          <p:cNvGraphicFramePr>
            <a:graphicFrameLocks noGrp="1"/>
          </p:cNvGraphicFramePr>
          <p:nvPr/>
        </p:nvGraphicFramePr>
        <p:xfrm>
          <a:off x="928662" y="2093728"/>
          <a:ext cx="7358114" cy="3698688"/>
        </p:xfrm>
        <a:graphic>
          <a:graphicData uri="http://schemas.openxmlformats.org/drawingml/2006/table">
            <a:tbl>
              <a:tblPr/>
              <a:tblGrid>
                <a:gridCol w="7358114"/>
              </a:tblGrid>
              <a:tr h="433978">
                <a:tc>
                  <a:txBody>
                    <a:bodyPr/>
                    <a:lstStyle/>
                    <a:p>
                      <a:pPr algn="l">
                        <a:lnSpc>
                          <a:spcPct val="150000"/>
                        </a:lnSpc>
                        <a:spcAft>
                          <a:spcPts val="0"/>
                        </a:spcAft>
                        <a:tabLst>
                          <a:tab pos="207010" algn="l"/>
                          <a:tab pos="730885" algn="ctr"/>
                        </a:tabLst>
                      </a:pPr>
                      <a:r>
                        <a:rPr lang="es-ES" sz="700" b="1" dirty="0">
                          <a:latin typeface="Arial"/>
                          <a:ea typeface="Times New Roman"/>
                        </a:rPr>
                        <a:t>	</a:t>
                      </a:r>
                      <a:endParaRPr lang="es-ES" sz="800" dirty="0">
                        <a:latin typeface="Times New Roman"/>
                        <a:ea typeface="Times New Roman"/>
                      </a:endParaRPr>
                    </a:p>
                    <a:p>
                      <a:pPr algn="ctr">
                        <a:lnSpc>
                          <a:spcPct val="150000"/>
                        </a:lnSpc>
                        <a:spcAft>
                          <a:spcPts val="0"/>
                        </a:spcAft>
                        <a:tabLst>
                          <a:tab pos="207010" algn="l"/>
                          <a:tab pos="730885" algn="ctr"/>
                        </a:tabLst>
                      </a:pPr>
                      <a:r>
                        <a:rPr lang="es-ES" sz="1400" b="1" dirty="0">
                          <a:latin typeface="+mn-lt"/>
                          <a:ea typeface="Times New Roman"/>
                        </a:rPr>
                        <a:t>	Prueba sustantiva</a:t>
                      </a:r>
                      <a:endParaRPr lang="es-ES" sz="1400" dirty="0">
                        <a:latin typeface="+mn-lt"/>
                        <a:ea typeface="Times New Roman"/>
                      </a:endParaRP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228">
                <a:tc>
                  <a:txBody>
                    <a:bodyPr/>
                    <a:lstStyle/>
                    <a:p>
                      <a:pPr algn="just">
                        <a:lnSpc>
                          <a:spcPct val="150000"/>
                        </a:lnSpc>
                        <a:spcAft>
                          <a:spcPts val="0"/>
                        </a:spcAft>
                      </a:pPr>
                      <a:r>
                        <a:rPr lang="es-ES" sz="1400" dirty="0">
                          <a:latin typeface="+mn-lt"/>
                          <a:ea typeface="Times New Roman"/>
                        </a:rPr>
                        <a:t>Obtener un detalle de la cartera de vivienda por  vencer, reestructurada, que no devenga intereses, vencida y las cuentas por cobrar de los intereses al 31 de diciembre del 2008</a:t>
                      </a: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89">
                <a:tc>
                  <a:txBody>
                    <a:bodyPr/>
                    <a:lstStyle/>
                    <a:p>
                      <a:pPr algn="just">
                        <a:lnSpc>
                          <a:spcPct val="150000"/>
                        </a:lnSpc>
                        <a:spcAft>
                          <a:spcPts val="0"/>
                        </a:spcAft>
                      </a:pPr>
                      <a:r>
                        <a:rPr lang="es-ES" sz="1400" dirty="0">
                          <a:latin typeface="+mn-lt"/>
                          <a:ea typeface="Times New Roman"/>
                        </a:rPr>
                        <a:t>Obtener listas de la antigüedad de la cartera de vivienda e intereses y cotejarlas con los saldos del balance</a:t>
                      </a: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89">
                <a:tc>
                  <a:txBody>
                    <a:bodyPr/>
                    <a:lstStyle/>
                    <a:p>
                      <a:pPr algn="just">
                        <a:lnSpc>
                          <a:spcPct val="150000"/>
                        </a:lnSpc>
                        <a:spcAft>
                          <a:spcPts val="0"/>
                        </a:spcAft>
                      </a:pPr>
                      <a:r>
                        <a:rPr lang="es-ES" sz="1400" dirty="0">
                          <a:latin typeface="+mn-lt"/>
                          <a:ea typeface="Times New Roman"/>
                        </a:rPr>
                        <a:t>Enviar confirmaciones de los saldos pendientes de cobro, correspondiente a clientes activos al 31/12/08.</a:t>
                      </a: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89">
                <a:tc>
                  <a:txBody>
                    <a:bodyPr/>
                    <a:lstStyle/>
                    <a:p>
                      <a:pPr algn="just">
                        <a:lnSpc>
                          <a:spcPct val="150000"/>
                        </a:lnSpc>
                        <a:spcAft>
                          <a:spcPts val="0"/>
                        </a:spcAft>
                      </a:pPr>
                      <a:r>
                        <a:rPr lang="es-ES" sz="1400" dirty="0">
                          <a:latin typeface="+mn-lt"/>
                          <a:ea typeface="Times New Roman"/>
                        </a:rPr>
                        <a:t>Análisis de la cartera de vivienda con sus respectivos intereses</a:t>
                      </a: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89">
                <a:tc>
                  <a:txBody>
                    <a:bodyPr/>
                    <a:lstStyle/>
                    <a:p>
                      <a:pPr algn="just">
                        <a:lnSpc>
                          <a:spcPct val="150000"/>
                        </a:lnSpc>
                        <a:spcAft>
                          <a:spcPts val="0"/>
                        </a:spcAft>
                      </a:pPr>
                      <a:r>
                        <a:rPr lang="es-ES" sz="1400" dirty="0">
                          <a:latin typeface="+mn-lt"/>
                          <a:ea typeface="Times New Roman"/>
                        </a:rPr>
                        <a:t>Comprobar los cálculos de las provisiones</a:t>
                      </a: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978">
                <a:tc>
                  <a:txBody>
                    <a:bodyPr/>
                    <a:lstStyle/>
                    <a:p>
                      <a:pPr algn="just">
                        <a:lnSpc>
                          <a:spcPct val="150000"/>
                        </a:lnSpc>
                        <a:spcAft>
                          <a:spcPts val="0"/>
                        </a:spcAft>
                      </a:pPr>
                      <a:r>
                        <a:rPr lang="es-ES" sz="1400" dirty="0">
                          <a:latin typeface="+mn-lt"/>
                          <a:ea typeface="Times New Roman"/>
                        </a:rPr>
                        <a:t>Conseguir un detalle de los ingresos obtenidos por la cartera de vivienda hasta el 31/12/2008 y realizar el respectivo análisis de la razonabilidad del saldo</a:t>
                      </a:r>
                    </a:p>
                  </a:txBody>
                  <a:tcPr marL="46104" marR="46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71472" y="571480"/>
            <a:ext cx="8183880" cy="1051560"/>
          </a:xfrm>
        </p:spPr>
        <p:txBody>
          <a:bodyPr/>
          <a:lstStyle/>
          <a:p>
            <a:pPr algn="ctr"/>
            <a:r>
              <a:rPr lang="es-ES" dirty="0" smtClean="0"/>
              <a:t>EMPRESA</a:t>
            </a:r>
            <a:endParaRPr lang="es-ES" dirty="0"/>
          </a:p>
        </p:txBody>
      </p:sp>
      <p:sp>
        <p:nvSpPr>
          <p:cNvPr id="3" name="2 Marcador de contenido"/>
          <p:cNvSpPr>
            <a:spLocks noGrp="1"/>
          </p:cNvSpPr>
          <p:nvPr>
            <p:ph idx="1"/>
          </p:nvPr>
        </p:nvSpPr>
        <p:spPr>
          <a:xfrm>
            <a:off x="428596" y="2214554"/>
            <a:ext cx="8183880" cy="3575320"/>
          </a:xfrm>
        </p:spPr>
        <p:txBody>
          <a:bodyPr>
            <a:normAutofit/>
          </a:bodyPr>
          <a:lstStyle/>
          <a:p>
            <a:pPr marL="0" algn="just">
              <a:buNone/>
            </a:pPr>
            <a:r>
              <a:rPr lang="es-ES" sz="1800" dirty="0" smtClean="0"/>
              <a:t>C&amp;V es una Institución Financiera supervisada por la Superintendencia de Bancos y Seguros (SBS). La empresa inició sus operaciones como intermediaria financiera en Julio de 1992. Su razón social y actual denominación como Sociedad Financiera fue expedida en Octubre de 1994, por la Superintendencia de Bancos y Seguros.</a:t>
            </a:r>
          </a:p>
          <a:p>
            <a:pPr marL="0" algn="just">
              <a:buNone/>
            </a:pPr>
            <a:endParaRPr lang="es-ES" sz="1800" dirty="0" smtClean="0"/>
          </a:p>
          <a:p>
            <a:pPr marL="0" algn="just">
              <a:buNone/>
            </a:pPr>
            <a:r>
              <a:rPr lang="es-MX" sz="1800" dirty="0" smtClean="0"/>
              <a:t>“C&amp;V Sociedad Financiera”, está orientada a atender las necesidades financieras de la clase trabajadora ecuatoriana, su principal objetivo es atender a los sectores sociales no atendidos por la banca tradicional.</a:t>
            </a:r>
            <a:endParaRPr lang="es-ES" sz="1800" dirty="0" smtClean="0"/>
          </a:p>
          <a:p>
            <a:pPr marL="0" algn="just">
              <a:buNone/>
            </a:pPr>
            <a:endParaRPr lang="es-ES" sz="1800" dirty="0" smtClean="0"/>
          </a:p>
          <a:p>
            <a:pPr algn="just">
              <a:buNone/>
            </a:pPr>
            <a:endParaRPr lang="es-ES" sz="1800" dirty="0"/>
          </a:p>
        </p:txBody>
      </p:sp>
      <p:pic>
        <p:nvPicPr>
          <p:cNvPr id="2051" name="Picture 3" descr="http://www.consulcredito.fin.ec/assets/images/acercadecc1.jpg"/>
          <p:cNvPicPr>
            <a:picLocks noChangeAspect="1" noChangeArrowheads="1"/>
          </p:cNvPicPr>
          <p:nvPr/>
        </p:nvPicPr>
        <p:blipFill>
          <a:blip r:embed="rId2"/>
          <a:srcRect/>
          <a:stretch>
            <a:fillRect/>
          </a:stretch>
        </p:blipFill>
        <p:spPr bwMode="auto">
          <a:xfrm>
            <a:off x="6786578" y="785794"/>
            <a:ext cx="1571636" cy="1357322"/>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1051560"/>
          </a:xfrm>
        </p:spPr>
        <p:txBody>
          <a:bodyPr/>
          <a:lstStyle/>
          <a:p>
            <a:pPr algn="ctr"/>
            <a:r>
              <a:rPr lang="es-ES" dirty="0" smtClean="0"/>
              <a:t>CONCLUSIONES</a:t>
            </a:r>
            <a:endParaRPr lang="es-ES" dirty="0"/>
          </a:p>
        </p:txBody>
      </p:sp>
      <p:sp>
        <p:nvSpPr>
          <p:cNvPr id="3" name="2 Marcador de contenido"/>
          <p:cNvSpPr>
            <a:spLocks noGrp="1"/>
          </p:cNvSpPr>
          <p:nvPr>
            <p:ph idx="1"/>
          </p:nvPr>
        </p:nvSpPr>
        <p:spPr>
          <a:xfrm>
            <a:off x="502920" y="1857364"/>
            <a:ext cx="8183880" cy="3714776"/>
          </a:xfrm>
        </p:spPr>
        <p:txBody>
          <a:bodyPr>
            <a:normAutofit fontScale="92500" lnSpcReduction="20000"/>
          </a:bodyPr>
          <a:lstStyle/>
          <a:p>
            <a:pPr marL="0" algn="just">
              <a:buFont typeface="Wingdings" pitchFamily="2" charset="2"/>
              <a:buChar char="q"/>
            </a:pPr>
            <a:r>
              <a:rPr lang="es-ES" sz="1800" dirty="0" smtClean="0"/>
              <a:t>Los saldos de la Cartera de vivienda por vencer, Cartera de Vivienda Reestructurada, Cartera de Vivienda que no devenga intereses, Cartera de Vivienda Vencida, así como sus provisiones presentan saldos razonables al 31/12/2008, esto es 6383140.34, 126675.86, 180897.31, 5889.38, -75108.33 respectivamente.</a:t>
            </a:r>
          </a:p>
          <a:p>
            <a:pPr marL="0" algn="just">
              <a:buNone/>
            </a:pPr>
            <a:endParaRPr lang="es-ES" sz="1800" dirty="0" smtClean="0"/>
          </a:p>
          <a:p>
            <a:pPr marL="0" algn="just">
              <a:buNone/>
            </a:pPr>
            <a:endParaRPr lang="es-ES" sz="1800" dirty="0" smtClean="0"/>
          </a:p>
          <a:p>
            <a:pPr marL="0" lvl="0" algn="just">
              <a:buFont typeface="Wingdings" pitchFamily="2" charset="2"/>
              <a:buChar char="q"/>
            </a:pPr>
            <a:r>
              <a:rPr lang="es-ES" sz="1800" dirty="0" smtClean="0"/>
              <a:t>Durante la ejecución de la auditoría hubo limitaciones ya que la compañía no proporcionó toda la información, lo que impidió probar la razonabilidad de los intereses por cobrar. De manera similar en cuanto a los ingresos por intereses, la compañía sólo facilitó información sobre la cartera perteneciente al mes de diciembre, el valor generado por los ingresos en ese mes por 63143.13 es razonable y representa cerca del 10% de los ingresos por intereses de todo el año, pero no  se puede  afirmar lo mismo para todo el año.</a:t>
            </a:r>
          </a:p>
          <a:p>
            <a:pPr marL="0" algn="just">
              <a:buFont typeface="Wingdings" pitchFamily="2" charset="2"/>
              <a:buChar char="q"/>
            </a:pPr>
            <a:endParaRPr lang="es-ES"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183880" cy="748652"/>
          </a:xfrm>
        </p:spPr>
        <p:txBody>
          <a:bodyPr/>
          <a:lstStyle/>
          <a:p>
            <a:pPr algn="ctr"/>
            <a:r>
              <a:rPr lang="es-ES" dirty="0" smtClean="0"/>
              <a:t>CONCLUSIONES</a:t>
            </a:r>
            <a:endParaRPr lang="es-ES" dirty="0"/>
          </a:p>
        </p:txBody>
      </p:sp>
      <p:sp>
        <p:nvSpPr>
          <p:cNvPr id="3" name="2 Marcador de contenido"/>
          <p:cNvSpPr>
            <a:spLocks noGrp="1"/>
          </p:cNvSpPr>
          <p:nvPr>
            <p:ph idx="1"/>
          </p:nvPr>
        </p:nvSpPr>
        <p:spPr>
          <a:xfrm>
            <a:off x="502920" y="1928802"/>
            <a:ext cx="8183880" cy="2214578"/>
          </a:xfrm>
        </p:spPr>
        <p:txBody>
          <a:bodyPr>
            <a:normAutofit/>
          </a:bodyPr>
          <a:lstStyle/>
          <a:p>
            <a:pPr marL="0" lvl="0" algn="just">
              <a:buNone/>
            </a:pPr>
            <a:endParaRPr lang="es-ES" sz="1800" dirty="0" smtClean="0"/>
          </a:p>
          <a:p>
            <a:pPr marL="0" lvl="0" algn="just">
              <a:buNone/>
            </a:pPr>
            <a:r>
              <a:rPr lang="es-ES" sz="1800" dirty="0" smtClean="0"/>
              <a:t>Con respecto a su control interno, lo calificamos como moderado porque la compañía tiene controles en relación a sus créditos, pero muchas veces no realizan la gestión adecuada, tienen una alta rotación de directivos y además los controles no están debidamente identificados, por lo que esto aumenta su riesgo operativo. </a:t>
            </a:r>
          </a:p>
          <a:p>
            <a:pPr>
              <a:buNone/>
            </a:pP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183880" cy="820090"/>
          </a:xfrm>
        </p:spPr>
        <p:txBody>
          <a:bodyPr/>
          <a:lstStyle/>
          <a:p>
            <a:pPr algn="ctr"/>
            <a:r>
              <a:rPr lang="es-ES" dirty="0" smtClean="0"/>
              <a:t>RECOMENDACIONES</a:t>
            </a:r>
            <a:endParaRPr lang="es-ES" dirty="0"/>
          </a:p>
        </p:txBody>
      </p:sp>
      <p:sp>
        <p:nvSpPr>
          <p:cNvPr id="3" name="2 Marcador de contenido"/>
          <p:cNvSpPr>
            <a:spLocks noGrp="1"/>
          </p:cNvSpPr>
          <p:nvPr>
            <p:ph idx="1"/>
          </p:nvPr>
        </p:nvSpPr>
        <p:spPr>
          <a:xfrm>
            <a:off x="502920" y="1714488"/>
            <a:ext cx="8183880" cy="3714776"/>
          </a:xfrm>
        </p:spPr>
        <p:txBody>
          <a:bodyPr>
            <a:normAutofit/>
          </a:bodyPr>
          <a:lstStyle/>
          <a:p>
            <a:pPr marL="0" lvl="0" algn="just">
              <a:buFont typeface="Wingdings" pitchFamily="2" charset="2"/>
              <a:buChar char="q"/>
            </a:pPr>
            <a:r>
              <a:rPr lang="es-ES" sz="1800" dirty="0" smtClean="0"/>
              <a:t>Se recomienda a C&amp;V que mejore su desarrollo en cuanto a sus sistema integral de riesgos ya que tienen retrasos fundamentalmente en el tema de riesgo operativo, por lo que sería recomendable que fortalezcan su control interno.</a:t>
            </a:r>
          </a:p>
          <a:p>
            <a:pPr marL="0">
              <a:buNone/>
            </a:pPr>
            <a:endParaRPr lang="es-ES" sz="1800" dirty="0" smtClean="0"/>
          </a:p>
          <a:p>
            <a:pPr marL="0">
              <a:buNone/>
            </a:pPr>
            <a:r>
              <a:rPr lang="es-ES" sz="1800" dirty="0" smtClean="0"/>
              <a:t> </a:t>
            </a:r>
          </a:p>
          <a:p>
            <a:pPr marL="0" lvl="0">
              <a:buFont typeface="Wingdings" pitchFamily="2" charset="2"/>
              <a:buChar char="q"/>
            </a:pPr>
            <a:r>
              <a:rPr lang="es-ES" sz="1800" dirty="0" smtClean="0"/>
              <a:t>Aunque  se ha reducido el  índice de morosidad por debajo del promedio del sistema y debajo de su grupo comparable, esta ha aumentado con respecto al mismo período del año pasado y además se mantiene siempre volátil de un período a otro, por lo que recomendamos que aumenten su control con respecto a esto.</a:t>
            </a:r>
          </a:p>
          <a:p>
            <a:pPr marL="0">
              <a:buNone/>
            </a:pPr>
            <a:endParaRPr lang="es-ES"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714380"/>
          </a:xfrm>
        </p:spPr>
        <p:txBody>
          <a:bodyPr/>
          <a:lstStyle/>
          <a:p>
            <a:pPr algn="ctr"/>
            <a:r>
              <a:rPr lang="es-ES" dirty="0" smtClean="0"/>
              <a:t>RECOMENDACIONES</a:t>
            </a:r>
            <a:endParaRPr lang="es-ES" dirty="0"/>
          </a:p>
        </p:txBody>
      </p:sp>
      <p:sp>
        <p:nvSpPr>
          <p:cNvPr id="3" name="2 Marcador de contenido"/>
          <p:cNvSpPr>
            <a:spLocks noGrp="1"/>
          </p:cNvSpPr>
          <p:nvPr>
            <p:ph idx="1"/>
          </p:nvPr>
        </p:nvSpPr>
        <p:spPr>
          <a:xfrm>
            <a:off x="502920" y="1571612"/>
            <a:ext cx="8183880" cy="4000528"/>
          </a:xfrm>
        </p:spPr>
        <p:txBody>
          <a:bodyPr>
            <a:normAutofit/>
          </a:bodyPr>
          <a:lstStyle/>
          <a:p>
            <a:pPr lvl="0" algn="just">
              <a:buFont typeface="Wingdings" pitchFamily="2" charset="2"/>
              <a:buChar char="q"/>
            </a:pPr>
            <a:r>
              <a:rPr lang="es-ES" sz="1800" dirty="0" smtClean="0"/>
              <a:t>Diversificación de los  tipos de crédito,  La financiera tiene un costo de fondeo relativamente alto debido a que la mayor parte de su cartera pertenece a los créditos de vivienda, pero esta no genera un amplio margen financiero.</a:t>
            </a:r>
          </a:p>
          <a:p>
            <a:pPr lvl="0" algn="just">
              <a:buNone/>
            </a:pPr>
            <a:endParaRPr lang="es-ES" sz="1800" dirty="0" smtClean="0"/>
          </a:p>
          <a:p>
            <a:pPr lvl="0" algn="just">
              <a:buFont typeface="Wingdings" pitchFamily="2" charset="2"/>
              <a:buChar char="q"/>
            </a:pPr>
            <a:r>
              <a:rPr lang="es-ES" sz="1800" dirty="0" smtClean="0"/>
              <a:t> Se debe tener cuidado con la clasificación de cuentas ya que no se puede colocar en la cartera de vivienda  los intereses refinanciados, como si estos fuesen un crédito otorgado.</a:t>
            </a:r>
          </a:p>
          <a:p>
            <a:pPr lvl="0" algn="just">
              <a:buFont typeface="Wingdings" pitchFamily="2" charset="2"/>
              <a:buChar char="q"/>
            </a:pPr>
            <a:endParaRPr lang="es-ES" sz="1800" dirty="0" smtClean="0"/>
          </a:p>
          <a:p>
            <a:pPr lvl="0" algn="just">
              <a:buFont typeface="Wingdings" pitchFamily="2" charset="2"/>
              <a:buChar char="q"/>
            </a:pPr>
            <a:r>
              <a:rPr lang="es-ES" sz="1800" dirty="0" smtClean="0"/>
              <a:t>Tomar las acciones pertinentes para el préstamo reestructurado excesivamente alto.</a:t>
            </a:r>
          </a:p>
          <a:p>
            <a:pPr algn="just">
              <a:buNone/>
            </a:pPr>
            <a:endParaRPr lang="es-E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183880" cy="857256"/>
          </a:xfrm>
        </p:spPr>
        <p:txBody>
          <a:bodyPr/>
          <a:lstStyle/>
          <a:p>
            <a:pPr algn="ctr"/>
            <a:r>
              <a:rPr lang="es-ES" dirty="0" smtClean="0"/>
              <a:t>OBJETIVOS</a:t>
            </a:r>
            <a:endParaRPr lang="es-ES" dirty="0"/>
          </a:p>
        </p:txBody>
      </p:sp>
      <p:sp>
        <p:nvSpPr>
          <p:cNvPr id="3" name="2 Marcador de contenido"/>
          <p:cNvSpPr>
            <a:spLocks noGrp="1"/>
          </p:cNvSpPr>
          <p:nvPr>
            <p:ph idx="1"/>
          </p:nvPr>
        </p:nvSpPr>
        <p:spPr>
          <a:xfrm>
            <a:off x="500034" y="1428736"/>
            <a:ext cx="8183880" cy="4357718"/>
          </a:xfrm>
        </p:spPr>
        <p:txBody>
          <a:bodyPr>
            <a:noAutofit/>
          </a:bodyPr>
          <a:lstStyle/>
          <a:p>
            <a:pPr lvl="0" algn="just"/>
            <a:r>
              <a:rPr lang="es-ES" sz="1800" dirty="0" smtClean="0"/>
              <a:t>Sector educativo clientes de atención prioritaria.</a:t>
            </a:r>
          </a:p>
          <a:p>
            <a:pPr lvl="0" algn="just"/>
            <a:r>
              <a:rPr lang="es-ES" sz="1800" dirty="0" smtClean="0"/>
              <a:t>Crear un portal de Banca Virtual.</a:t>
            </a:r>
          </a:p>
          <a:p>
            <a:pPr lvl="0" algn="just"/>
            <a:r>
              <a:rPr lang="es-ES" sz="1800" dirty="0" smtClean="0"/>
              <a:t>Diseño de plan de captaciones con prioridad en el sector educativo.</a:t>
            </a:r>
          </a:p>
          <a:p>
            <a:pPr lvl="0" algn="just"/>
            <a:r>
              <a:rPr lang="es-ES" sz="1800" dirty="0" smtClean="0"/>
              <a:t>Diseño e implementación de metodologías sustentable para microcrédito.</a:t>
            </a:r>
          </a:p>
          <a:p>
            <a:pPr lvl="0" algn="just"/>
            <a:r>
              <a:rPr lang="es-ES" sz="1800" dirty="0" smtClean="0"/>
              <a:t>Priorizar los negocios de “C&amp;V” en vivienda y microcrédito.</a:t>
            </a:r>
          </a:p>
          <a:p>
            <a:pPr lvl="0" algn="just"/>
            <a:r>
              <a:rPr lang="es-ES" sz="1800" dirty="0" smtClean="0"/>
              <a:t>Desarrollo de  productos y servicios financieros innovadores.</a:t>
            </a:r>
          </a:p>
          <a:p>
            <a:pPr lvl="0" algn="just"/>
            <a:r>
              <a:rPr lang="es-ES" sz="1800" dirty="0" smtClean="0"/>
              <a:t>Fortalecer la infraestructura tecnológica.</a:t>
            </a:r>
          </a:p>
          <a:p>
            <a:pPr lvl="0" algn="just"/>
            <a:r>
              <a:rPr lang="es-ES" sz="1800" dirty="0" smtClean="0"/>
              <a:t>Incrementar el patrimonio técnico en forma sostenida.</a:t>
            </a:r>
          </a:p>
          <a:p>
            <a:pPr lvl="0" algn="just"/>
            <a:r>
              <a:rPr lang="es-ES" sz="1800" dirty="0" smtClean="0"/>
              <a:t>Comprometer al </a:t>
            </a:r>
            <a:r>
              <a:rPr lang="es-ES" sz="1800" dirty="0" err="1" smtClean="0"/>
              <a:t>staff</a:t>
            </a:r>
            <a:r>
              <a:rPr lang="es-ES" sz="1800" dirty="0" smtClean="0"/>
              <a:t> administrativo de “C&amp;V” en la misión, visión y aplicación del Plan Quinquenal.</a:t>
            </a:r>
          </a:p>
          <a:p>
            <a:pPr algn="just">
              <a:buNone/>
            </a:pPr>
            <a:endParaRPr lang="es-E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183880" cy="785818"/>
          </a:xfrm>
        </p:spPr>
        <p:txBody>
          <a:bodyPr/>
          <a:lstStyle/>
          <a:p>
            <a:pPr algn="ctr"/>
            <a:r>
              <a:rPr lang="es-ES" dirty="0" smtClean="0"/>
              <a:t>ACCIONISTAS</a:t>
            </a:r>
            <a:endParaRPr lang="es-ES" dirty="0"/>
          </a:p>
        </p:txBody>
      </p:sp>
      <p:sp>
        <p:nvSpPr>
          <p:cNvPr id="3" name="2 Marcador de contenido"/>
          <p:cNvSpPr>
            <a:spLocks noGrp="1"/>
          </p:cNvSpPr>
          <p:nvPr>
            <p:ph idx="1"/>
          </p:nvPr>
        </p:nvSpPr>
        <p:spPr>
          <a:xfrm>
            <a:off x="502920" y="1571612"/>
            <a:ext cx="8183880" cy="1000132"/>
          </a:xfrm>
        </p:spPr>
        <p:txBody>
          <a:bodyPr>
            <a:normAutofit/>
          </a:bodyPr>
          <a:lstStyle/>
          <a:p>
            <a:pPr marL="0" algn="just">
              <a:buNone/>
            </a:pPr>
            <a:r>
              <a:rPr lang="es-MX" sz="1800" dirty="0" smtClean="0"/>
              <a:t>C&amp;V Sociedad Financiera cuenta con 2 principales accionistas siendo su accionista mayoritario “XYZ”,  y su otro accionista “ABC”</a:t>
            </a:r>
            <a:endParaRPr lang="es-ES" sz="1800" dirty="0"/>
          </a:p>
        </p:txBody>
      </p:sp>
      <p:graphicFrame>
        <p:nvGraphicFramePr>
          <p:cNvPr id="5" name="4 Tabla"/>
          <p:cNvGraphicFramePr>
            <a:graphicFrameLocks noGrp="1"/>
          </p:cNvGraphicFramePr>
          <p:nvPr/>
        </p:nvGraphicFramePr>
        <p:xfrm>
          <a:off x="1285852" y="2643182"/>
          <a:ext cx="6500858" cy="1928827"/>
        </p:xfrm>
        <a:graphic>
          <a:graphicData uri="http://schemas.openxmlformats.org/drawingml/2006/table">
            <a:tbl>
              <a:tblPr/>
              <a:tblGrid>
                <a:gridCol w="3233777"/>
                <a:gridCol w="3267081"/>
              </a:tblGrid>
              <a:tr h="746081">
                <a:tc>
                  <a:txBody>
                    <a:bodyPr/>
                    <a:lstStyle/>
                    <a:p>
                      <a:pPr algn="just">
                        <a:lnSpc>
                          <a:spcPct val="150000"/>
                        </a:lnSpc>
                        <a:spcAft>
                          <a:spcPts val="0"/>
                        </a:spcAft>
                      </a:pPr>
                      <a:r>
                        <a:rPr lang="es-MX" sz="1600" b="1" dirty="0">
                          <a:solidFill>
                            <a:srgbClr val="FFFFFF"/>
                          </a:solidFill>
                          <a:latin typeface="Times New Roman" pitchFamily="18" charset="0"/>
                          <a:ea typeface="Times New Roman"/>
                          <a:cs typeface="Times New Roman" pitchFamily="18" charset="0"/>
                        </a:rPr>
                        <a:t>PRINCIPALES ACCIONISTAS</a:t>
                      </a:r>
                      <a:endParaRPr lang="es-ES" sz="1600" dirty="0">
                        <a:latin typeface="Times New Roman" pitchFamily="18" charset="0"/>
                        <a:ea typeface="Times New Roman"/>
                        <a:cs typeface="Times New Roman"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algn="just">
                        <a:lnSpc>
                          <a:spcPct val="150000"/>
                        </a:lnSpc>
                        <a:spcAft>
                          <a:spcPts val="0"/>
                        </a:spcAft>
                      </a:pPr>
                      <a:r>
                        <a:rPr lang="es-MX" sz="1600" b="1">
                          <a:solidFill>
                            <a:srgbClr val="FFFFFF"/>
                          </a:solidFill>
                          <a:latin typeface="Times New Roman" pitchFamily="18" charset="0"/>
                          <a:ea typeface="Times New Roman"/>
                          <a:cs typeface="Times New Roman" pitchFamily="18" charset="0"/>
                        </a:rPr>
                        <a:t>PORCENTAJE DE ACCIONES</a:t>
                      </a:r>
                      <a:endParaRPr lang="es-ES" sz="1600">
                        <a:latin typeface="Times New Roman" pitchFamily="18" charset="0"/>
                        <a:ea typeface="Times New Roman"/>
                        <a:cs typeface="Times New Roman"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r>
              <a:tr h="591373">
                <a:tc>
                  <a:txBody>
                    <a:bodyPr/>
                    <a:lstStyle/>
                    <a:p>
                      <a:pPr algn="just">
                        <a:lnSpc>
                          <a:spcPct val="150000"/>
                        </a:lnSpc>
                        <a:spcAft>
                          <a:spcPts val="0"/>
                        </a:spcAft>
                      </a:pPr>
                      <a:r>
                        <a:rPr lang="es-MX" sz="1600" b="1" dirty="0">
                          <a:latin typeface="Times New Roman" pitchFamily="18" charset="0"/>
                          <a:ea typeface="Times New Roman"/>
                          <a:cs typeface="Times New Roman" pitchFamily="18" charset="0"/>
                        </a:rPr>
                        <a:t>XYZ</a:t>
                      </a:r>
                      <a:endParaRPr lang="es-ES" sz="1600" dirty="0">
                        <a:latin typeface="Times New Roman" pitchFamily="18" charset="0"/>
                        <a:ea typeface="Times New Roman"/>
                        <a:cs typeface="Times New Roman"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s-MX" sz="1600" dirty="0">
                          <a:latin typeface="Times New Roman" pitchFamily="18" charset="0"/>
                          <a:ea typeface="Times New Roman"/>
                          <a:cs typeface="Times New Roman" pitchFamily="18" charset="0"/>
                        </a:rPr>
                        <a:t>99.999969%</a:t>
                      </a:r>
                      <a:endParaRPr lang="es-ES" sz="1600" dirty="0">
                        <a:latin typeface="Times New Roman" pitchFamily="18" charset="0"/>
                        <a:ea typeface="Times New Roman"/>
                        <a:cs typeface="Times New Roman"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591373">
                <a:tc>
                  <a:txBody>
                    <a:bodyPr/>
                    <a:lstStyle/>
                    <a:p>
                      <a:pPr algn="just">
                        <a:lnSpc>
                          <a:spcPct val="150000"/>
                        </a:lnSpc>
                        <a:spcAft>
                          <a:spcPts val="0"/>
                        </a:spcAft>
                      </a:pPr>
                      <a:r>
                        <a:rPr lang="es-MX" sz="1600" b="1">
                          <a:latin typeface="Times New Roman" pitchFamily="18" charset="0"/>
                          <a:ea typeface="Times New Roman"/>
                          <a:cs typeface="Times New Roman" pitchFamily="18" charset="0"/>
                        </a:rPr>
                        <a:t>ABC</a:t>
                      </a:r>
                      <a:endParaRPr lang="es-ES" sz="1600">
                        <a:latin typeface="Times New Roman" pitchFamily="18" charset="0"/>
                        <a:ea typeface="Times New Roman"/>
                        <a:cs typeface="Times New Roman"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a:lnSpc>
                          <a:spcPct val="150000"/>
                        </a:lnSpc>
                        <a:spcAft>
                          <a:spcPts val="0"/>
                        </a:spcAft>
                      </a:pPr>
                      <a:r>
                        <a:rPr lang="es-MX" sz="1600" dirty="0">
                          <a:latin typeface="Times New Roman" pitchFamily="18" charset="0"/>
                          <a:ea typeface="Times New Roman"/>
                          <a:cs typeface="Times New Roman" pitchFamily="18" charset="0"/>
                        </a:rPr>
                        <a:t>0.000031%</a:t>
                      </a:r>
                      <a:endParaRPr lang="es-ES" sz="1600" dirty="0">
                        <a:latin typeface="Times New Roman" pitchFamily="18" charset="0"/>
                        <a:ea typeface="Times New Roman"/>
                        <a:cs typeface="Times New Roman" pitchFamily="18" charset="0"/>
                      </a:endParaRPr>
                    </a:p>
                  </a:txBody>
                  <a:tcPr marL="68580" marR="6858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bl>
          </a:graphicData>
        </a:graphic>
      </p:graphicFrame>
      <p:pic>
        <p:nvPicPr>
          <p:cNvPr id="17413" name="Picture 5" descr="http://www.fcme.com.ec/assets/images/image111.gif"/>
          <p:cNvPicPr>
            <a:picLocks noChangeAspect="1" noChangeArrowheads="1"/>
          </p:cNvPicPr>
          <p:nvPr/>
        </p:nvPicPr>
        <p:blipFill>
          <a:blip r:embed="rId2"/>
          <a:srcRect/>
          <a:stretch>
            <a:fillRect/>
          </a:stretch>
        </p:blipFill>
        <p:spPr bwMode="auto">
          <a:xfrm>
            <a:off x="1214414" y="4929198"/>
            <a:ext cx="1714500" cy="1214446"/>
          </a:xfrm>
          <a:prstGeom prst="rect">
            <a:avLst/>
          </a:prstGeom>
          <a:noFill/>
        </p:spPr>
      </p:pic>
      <p:pic>
        <p:nvPicPr>
          <p:cNvPr id="17415" name="Picture 7" descr="http://www.solvivienda.com.ec/images/dise%F1o%20solvivienda_r1_c3.jpg"/>
          <p:cNvPicPr>
            <a:picLocks noChangeAspect="1" noChangeArrowheads="1"/>
          </p:cNvPicPr>
          <p:nvPr/>
        </p:nvPicPr>
        <p:blipFill>
          <a:blip r:embed="rId3"/>
          <a:srcRect r="62230"/>
          <a:stretch>
            <a:fillRect/>
          </a:stretch>
        </p:blipFill>
        <p:spPr bwMode="auto">
          <a:xfrm>
            <a:off x="7000892" y="4857760"/>
            <a:ext cx="1000132" cy="10096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183880" cy="820090"/>
          </a:xfrm>
        </p:spPr>
        <p:txBody>
          <a:bodyPr/>
          <a:lstStyle/>
          <a:p>
            <a:pPr algn="ctr"/>
            <a:r>
              <a:rPr lang="es-ES" dirty="0" smtClean="0"/>
              <a:t>PRINCIPALES CLIENTES</a:t>
            </a:r>
            <a:endParaRPr lang="es-ES" dirty="0"/>
          </a:p>
        </p:txBody>
      </p:sp>
      <p:sp>
        <p:nvSpPr>
          <p:cNvPr id="3" name="2 Marcador de contenido"/>
          <p:cNvSpPr>
            <a:spLocks noGrp="1"/>
          </p:cNvSpPr>
          <p:nvPr>
            <p:ph idx="1"/>
          </p:nvPr>
        </p:nvSpPr>
        <p:spPr>
          <a:xfrm>
            <a:off x="500034" y="1857364"/>
            <a:ext cx="8183880" cy="3000396"/>
          </a:xfrm>
        </p:spPr>
        <p:txBody>
          <a:bodyPr/>
          <a:lstStyle/>
          <a:p>
            <a:pPr lvl="0" algn="just"/>
            <a:r>
              <a:rPr lang="es-MX" sz="1800" dirty="0" smtClean="0"/>
              <a:t>Profesores activos y jubilados.</a:t>
            </a:r>
          </a:p>
          <a:p>
            <a:pPr lvl="0" algn="just">
              <a:buNone/>
            </a:pPr>
            <a:endParaRPr lang="es-ES" sz="1800" dirty="0" smtClean="0"/>
          </a:p>
          <a:p>
            <a:pPr lvl="0" algn="just"/>
            <a:r>
              <a:rPr lang="es-MX" sz="1800" dirty="0" smtClean="0"/>
              <a:t>Personas naturales de ingresos medios y bajos.</a:t>
            </a:r>
          </a:p>
          <a:p>
            <a:pPr lvl="0" algn="just">
              <a:buNone/>
            </a:pPr>
            <a:endParaRPr lang="es-ES" sz="1800" dirty="0" smtClean="0"/>
          </a:p>
          <a:p>
            <a:pPr lvl="0" algn="just"/>
            <a:r>
              <a:rPr lang="es-MX" sz="1800" dirty="0" smtClean="0"/>
              <a:t>Proyectos productivos de sectores organizados.</a:t>
            </a:r>
          </a:p>
          <a:p>
            <a:pPr lvl="0" algn="just">
              <a:buNone/>
            </a:pPr>
            <a:endParaRPr lang="es-ES" sz="1800" dirty="0" smtClean="0"/>
          </a:p>
          <a:p>
            <a:pPr lvl="0" algn="just"/>
            <a:r>
              <a:rPr lang="es-MX" sz="1800" dirty="0" smtClean="0"/>
              <a:t>Unidades económicas productivas medianas y pequeñas.</a:t>
            </a:r>
            <a:endParaRPr lang="es-ES" sz="1800" dirty="0" smtClean="0"/>
          </a:p>
          <a:p>
            <a:endParaRPr lang="es-ES" dirty="0"/>
          </a:p>
        </p:txBody>
      </p:sp>
      <p:pic>
        <p:nvPicPr>
          <p:cNvPr id="18440" name="Picture 8" descr="C:\Documents and Settings\Alex\Configuración local\Archivos temporales de Internet\Content.IE5\ODY38LQN\MCj04154900000[1].wmf"/>
          <p:cNvPicPr>
            <a:picLocks noChangeAspect="1" noChangeArrowheads="1"/>
          </p:cNvPicPr>
          <p:nvPr/>
        </p:nvPicPr>
        <p:blipFill>
          <a:blip r:embed="rId2"/>
          <a:srcRect/>
          <a:stretch>
            <a:fillRect/>
          </a:stretch>
        </p:blipFill>
        <p:spPr bwMode="auto">
          <a:xfrm>
            <a:off x="6929454" y="1428736"/>
            <a:ext cx="1589922" cy="2364609"/>
          </a:xfrm>
          <a:prstGeom prst="rect">
            <a:avLst/>
          </a:prstGeom>
          <a:noFill/>
        </p:spPr>
      </p:pic>
      <p:pic>
        <p:nvPicPr>
          <p:cNvPr id="18441" name="Picture 9" descr="C:\Documents and Settings\Alex\Configuración local\Archivos temporales de Internet\Content.IE5\ODY38LQN\MCj03340760000[1].wmf"/>
          <p:cNvPicPr>
            <a:picLocks noChangeAspect="1" noChangeArrowheads="1"/>
          </p:cNvPicPr>
          <p:nvPr/>
        </p:nvPicPr>
        <p:blipFill>
          <a:blip r:embed="rId3"/>
          <a:srcRect/>
          <a:stretch>
            <a:fillRect/>
          </a:stretch>
        </p:blipFill>
        <p:spPr bwMode="auto">
          <a:xfrm>
            <a:off x="571472" y="4357694"/>
            <a:ext cx="1371600" cy="18223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183880" cy="820090"/>
          </a:xfrm>
        </p:spPr>
        <p:txBody>
          <a:bodyPr/>
          <a:lstStyle/>
          <a:p>
            <a:pPr algn="ctr"/>
            <a:r>
              <a:rPr lang="es-ES" dirty="0" smtClean="0"/>
              <a:t>PRODUCTOS FINANCIEROS</a:t>
            </a:r>
            <a:endParaRPr lang="es-ES" dirty="0"/>
          </a:p>
        </p:txBody>
      </p:sp>
      <p:sp>
        <p:nvSpPr>
          <p:cNvPr id="3" name="2 Marcador de contenido"/>
          <p:cNvSpPr>
            <a:spLocks noGrp="1"/>
          </p:cNvSpPr>
          <p:nvPr>
            <p:ph idx="1"/>
          </p:nvPr>
        </p:nvSpPr>
        <p:spPr>
          <a:xfrm>
            <a:off x="571472" y="2071678"/>
            <a:ext cx="8183880" cy="3714776"/>
          </a:xfrm>
        </p:spPr>
        <p:txBody>
          <a:bodyPr>
            <a:normAutofit/>
          </a:bodyPr>
          <a:lstStyle/>
          <a:p>
            <a:pPr marL="0" algn="just">
              <a:buNone/>
            </a:pPr>
            <a:r>
              <a:rPr lang="es-ES" sz="1800" dirty="0" smtClean="0"/>
              <a:t>La institución ofrece distintos productos financieros como:</a:t>
            </a:r>
          </a:p>
          <a:p>
            <a:pPr marL="0" algn="just">
              <a:buNone/>
            </a:pPr>
            <a:endParaRPr lang="es-ES" sz="1800" dirty="0" smtClean="0"/>
          </a:p>
          <a:p>
            <a:pPr marL="0" algn="just">
              <a:buFont typeface="Wingdings" pitchFamily="2" charset="2"/>
              <a:buChar char="Ø"/>
            </a:pPr>
            <a:r>
              <a:rPr lang="es-ES" sz="1800" b="1" dirty="0" smtClean="0"/>
              <a:t> Certificados de Depósitos</a:t>
            </a:r>
          </a:p>
          <a:p>
            <a:pPr marL="0" algn="just">
              <a:buNone/>
            </a:pPr>
            <a:endParaRPr lang="es-ES" sz="1800" dirty="0" smtClean="0"/>
          </a:p>
          <a:p>
            <a:pPr marL="0" algn="just">
              <a:buNone/>
            </a:pPr>
            <a:endParaRPr lang="es-ES" sz="1800" dirty="0" smtClean="0"/>
          </a:p>
          <a:p>
            <a:pPr marL="0" algn="just">
              <a:buNone/>
            </a:pPr>
            <a:endParaRPr lang="es-ES" sz="1800" dirty="0" smtClean="0"/>
          </a:p>
          <a:p>
            <a:pPr marL="0" algn="just">
              <a:buFont typeface="Wingdings" pitchFamily="2" charset="2"/>
              <a:buChar char="Ø"/>
            </a:pPr>
            <a:r>
              <a:rPr lang="es-ES" sz="1800" b="1" dirty="0" smtClean="0"/>
              <a:t>Diversos Créditos</a:t>
            </a:r>
          </a:p>
          <a:p>
            <a:pPr marL="0" algn="just">
              <a:buFont typeface="Wingdings" pitchFamily="2" charset="2"/>
              <a:buChar char="Ø"/>
            </a:pPr>
            <a:endParaRPr lang="es-ES" sz="1800" dirty="0" smtClean="0"/>
          </a:p>
          <a:p>
            <a:pPr marL="0" algn="just">
              <a:buNone/>
            </a:pPr>
            <a:endParaRPr lang="es-ES" sz="1800" dirty="0" smtClean="0"/>
          </a:p>
          <a:p>
            <a:pPr marL="0" algn="just">
              <a:buFont typeface="Wingdings" pitchFamily="2" charset="2"/>
              <a:buChar char="Ø"/>
            </a:pPr>
            <a:r>
              <a:rPr lang="es-ES" sz="1800" dirty="0" smtClean="0"/>
              <a:t> </a:t>
            </a:r>
            <a:r>
              <a:rPr lang="es-ES" sz="1800" b="1" dirty="0" smtClean="0"/>
              <a:t>Cartas de Garantía</a:t>
            </a:r>
          </a:p>
          <a:p>
            <a:pPr marL="0" algn="just">
              <a:buNone/>
            </a:pPr>
            <a:endParaRPr lang="es-ES" sz="1800" dirty="0"/>
          </a:p>
        </p:txBody>
      </p:sp>
      <p:sp>
        <p:nvSpPr>
          <p:cNvPr id="6" name="5 CuadroTexto"/>
          <p:cNvSpPr txBox="1"/>
          <p:nvPr/>
        </p:nvSpPr>
        <p:spPr>
          <a:xfrm>
            <a:off x="5214942" y="2714620"/>
            <a:ext cx="3214710" cy="646331"/>
          </a:xfrm>
          <a:prstGeom prst="rect">
            <a:avLst/>
          </a:prstGeom>
          <a:noFill/>
        </p:spPr>
        <p:txBody>
          <a:bodyPr wrap="square" rtlCol="0">
            <a:spAutoFit/>
          </a:bodyPr>
          <a:lstStyle/>
          <a:p>
            <a:pPr algn="just"/>
            <a:r>
              <a:rPr lang="es-ES" dirty="0" smtClean="0"/>
              <a:t>Certificado de </a:t>
            </a:r>
            <a:r>
              <a:rPr lang="es-ES" dirty="0" err="1" smtClean="0"/>
              <a:t>Depòsitos</a:t>
            </a:r>
            <a:r>
              <a:rPr lang="es-ES" dirty="0" smtClean="0"/>
              <a:t>  SUMAR </a:t>
            </a:r>
            <a:endParaRPr lang="es-ES" dirty="0"/>
          </a:p>
        </p:txBody>
      </p:sp>
      <p:sp>
        <p:nvSpPr>
          <p:cNvPr id="7" name="6 Flecha derecha"/>
          <p:cNvSpPr/>
          <p:nvPr/>
        </p:nvSpPr>
        <p:spPr>
          <a:xfrm>
            <a:off x="4357686" y="2857496"/>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derecha"/>
          <p:cNvSpPr/>
          <p:nvPr/>
        </p:nvSpPr>
        <p:spPr>
          <a:xfrm>
            <a:off x="3500430" y="4000504"/>
            <a:ext cx="100013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4929190" y="3714752"/>
            <a:ext cx="3643338" cy="1754326"/>
          </a:xfrm>
          <a:prstGeom prst="rect">
            <a:avLst/>
          </a:prstGeom>
          <a:noFill/>
        </p:spPr>
        <p:txBody>
          <a:bodyPr wrap="square" rtlCol="0">
            <a:spAutoFit/>
          </a:bodyPr>
          <a:lstStyle/>
          <a:p>
            <a:pPr lvl="0" algn="just">
              <a:buFont typeface="Wingdings" pitchFamily="2" charset="2"/>
              <a:buChar char="§"/>
            </a:pPr>
            <a:r>
              <a:rPr lang="es-ES" dirty="0" smtClean="0"/>
              <a:t>Hipotecario</a:t>
            </a:r>
          </a:p>
          <a:p>
            <a:pPr lvl="0" algn="just">
              <a:buFont typeface="Wingdings" pitchFamily="2" charset="2"/>
              <a:buChar char="§"/>
            </a:pPr>
            <a:r>
              <a:rPr lang="es-ES" dirty="0" smtClean="0"/>
              <a:t> </a:t>
            </a:r>
            <a:r>
              <a:rPr lang="es-MX" dirty="0"/>
              <a:t>Micro empresariales</a:t>
            </a:r>
            <a:endParaRPr lang="es-ES" dirty="0"/>
          </a:p>
          <a:p>
            <a:pPr lvl="0" algn="just">
              <a:buFont typeface="Wingdings" pitchFamily="2" charset="2"/>
              <a:buChar char="§"/>
            </a:pPr>
            <a:r>
              <a:rPr lang="es-MX" dirty="0" smtClean="0"/>
              <a:t>Comerciales</a:t>
            </a:r>
            <a:endParaRPr lang="es-ES" dirty="0"/>
          </a:p>
          <a:p>
            <a:pPr lvl="0" algn="just">
              <a:buFont typeface="Wingdings" pitchFamily="2" charset="2"/>
              <a:buChar char="§"/>
            </a:pPr>
            <a:r>
              <a:rPr lang="es-MX" dirty="0"/>
              <a:t>Financiamiento de Vehículos</a:t>
            </a:r>
            <a:endParaRPr lang="es-ES" dirty="0"/>
          </a:p>
          <a:p>
            <a:endParaRPr lang="es-ES"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785818"/>
          </a:xfrm>
        </p:spPr>
        <p:txBody>
          <a:bodyPr/>
          <a:lstStyle/>
          <a:p>
            <a:pPr algn="ctr"/>
            <a:r>
              <a:rPr lang="es-ES" dirty="0" smtClean="0"/>
              <a:t>CRÉDITO DE VIVIENDA</a:t>
            </a:r>
            <a:endParaRPr lang="es-ES" dirty="0"/>
          </a:p>
        </p:txBody>
      </p:sp>
      <p:sp>
        <p:nvSpPr>
          <p:cNvPr id="3" name="2 Marcador de contenido"/>
          <p:cNvSpPr>
            <a:spLocks noGrp="1"/>
          </p:cNvSpPr>
          <p:nvPr>
            <p:ph idx="1"/>
          </p:nvPr>
        </p:nvSpPr>
        <p:spPr>
          <a:xfrm>
            <a:off x="502920" y="1571612"/>
            <a:ext cx="8183880" cy="3714776"/>
          </a:xfrm>
        </p:spPr>
        <p:txBody>
          <a:bodyPr>
            <a:normAutofit/>
          </a:bodyPr>
          <a:lstStyle/>
          <a:p>
            <a:pPr marL="0">
              <a:buNone/>
            </a:pPr>
            <a:endParaRPr lang="es-ES" sz="1800" dirty="0" smtClean="0"/>
          </a:p>
          <a:p>
            <a:pPr marL="0">
              <a:buNone/>
            </a:pPr>
            <a:r>
              <a:rPr lang="es-ES" sz="1800" dirty="0" smtClean="0"/>
              <a:t>Dirigido a personas naturales, quienes deseen adquirir por primera vez su vivienda. </a:t>
            </a:r>
          </a:p>
          <a:p>
            <a:pPr marL="0">
              <a:buNone/>
            </a:pPr>
            <a:endParaRPr lang="es-ES" sz="1800" dirty="0" smtClean="0"/>
          </a:p>
          <a:p>
            <a:pPr marL="0">
              <a:buNone/>
            </a:pPr>
            <a:r>
              <a:rPr lang="es-ES" sz="1800" dirty="0" smtClean="0"/>
              <a:t>El monto de Crédito que “C&amp;V” Sociedad Financiera otorga a sus clientes  es negociable.</a:t>
            </a:r>
          </a:p>
          <a:p>
            <a:pPr marL="0">
              <a:buNone/>
            </a:pPr>
            <a:endParaRPr lang="es-ES" sz="1800" dirty="0" smtClean="0"/>
          </a:p>
          <a:p>
            <a:pPr marL="0">
              <a:buNone/>
            </a:pPr>
            <a:r>
              <a:rPr lang="es-ES" sz="1800" dirty="0" smtClean="0"/>
              <a:t>C&amp;V financia hasta el 70% del valor de la vivienda.</a:t>
            </a:r>
          </a:p>
          <a:p>
            <a:pPr marL="0">
              <a:buNone/>
            </a:pPr>
            <a:endParaRPr lang="es-ES" sz="1800" dirty="0" smtClean="0"/>
          </a:p>
          <a:p>
            <a:pPr marL="0">
              <a:buNone/>
            </a:pPr>
            <a:r>
              <a:rPr lang="es-ES" sz="1800" dirty="0" smtClean="0"/>
              <a:t>Los Plazos fluctúan entre 10, 15 y 20 años </a:t>
            </a:r>
          </a:p>
          <a:p>
            <a:pPr marL="0">
              <a:buNone/>
            </a:pPr>
            <a:endParaRPr lang="es-ES" sz="1800" dirty="0"/>
          </a:p>
        </p:txBody>
      </p:sp>
      <p:pic>
        <p:nvPicPr>
          <p:cNvPr id="1026" name="Picture 2" descr="C:\Documents and Settings\Pc02\Configuración local\Archivos temporales de Internet\Content.IE5\LO0VT90X\MCj01512450000[1].wmf"/>
          <p:cNvPicPr>
            <a:picLocks noChangeAspect="1" noChangeArrowheads="1"/>
          </p:cNvPicPr>
          <p:nvPr/>
        </p:nvPicPr>
        <p:blipFill>
          <a:blip r:embed="rId2"/>
          <a:srcRect/>
          <a:stretch>
            <a:fillRect/>
          </a:stretch>
        </p:blipFill>
        <p:spPr bwMode="auto">
          <a:xfrm>
            <a:off x="6715140" y="3857628"/>
            <a:ext cx="1828800" cy="104973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1285884"/>
          </a:xfrm>
        </p:spPr>
        <p:txBody>
          <a:bodyPr>
            <a:normAutofit/>
          </a:bodyPr>
          <a:lstStyle/>
          <a:p>
            <a:pPr algn="ctr"/>
            <a:r>
              <a:rPr lang="es-ES" dirty="0" smtClean="0"/>
              <a:t>CAPTACIONES Y COLOCACIONES</a:t>
            </a:r>
            <a:endParaRPr lang="es-ES" dirty="0"/>
          </a:p>
        </p:txBody>
      </p:sp>
      <p:sp>
        <p:nvSpPr>
          <p:cNvPr id="3" name="2 Marcador de contenido"/>
          <p:cNvSpPr>
            <a:spLocks noGrp="1"/>
          </p:cNvSpPr>
          <p:nvPr>
            <p:ph idx="1"/>
          </p:nvPr>
        </p:nvSpPr>
        <p:spPr>
          <a:xfrm>
            <a:off x="502920" y="2000240"/>
            <a:ext cx="8183880" cy="785818"/>
          </a:xfrm>
        </p:spPr>
        <p:txBody>
          <a:bodyPr>
            <a:normAutofit/>
          </a:bodyPr>
          <a:lstStyle/>
          <a:p>
            <a:pPr marL="0">
              <a:buNone/>
            </a:pPr>
            <a:r>
              <a:rPr lang="es-ES" sz="1800" dirty="0" smtClean="0"/>
              <a:t>Se muestra una estadística de las captaciones colocaciones de C&amp;V durante los últimos 3 años.</a:t>
            </a:r>
          </a:p>
          <a:p>
            <a:pPr marL="0">
              <a:buNone/>
            </a:pPr>
            <a:endParaRPr lang="es-ES" sz="1800" dirty="0"/>
          </a:p>
        </p:txBody>
      </p:sp>
      <p:pic>
        <p:nvPicPr>
          <p:cNvPr id="2050" name="Picture 2"/>
          <p:cNvPicPr>
            <a:picLocks noChangeAspect="1" noChangeArrowheads="1"/>
          </p:cNvPicPr>
          <p:nvPr/>
        </p:nvPicPr>
        <p:blipFill>
          <a:blip r:embed="rId2"/>
          <a:srcRect/>
          <a:stretch>
            <a:fillRect/>
          </a:stretch>
        </p:blipFill>
        <p:spPr bwMode="auto">
          <a:xfrm>
            <a:off x="500034" y="3071810"/>
            <a:ext cx="5403850" cy="1684337"/>
          </a:xfrm>
          <a:prstGeom prst="rect">
            <a:avLst/>
          </a:prstGeom>
          <a:noFill/>
          <a:ln w="9525">
            <a:noFill/>
            <a:miter lim="800000"/>
            <a:headEnd/>
            <a:tailEnd/>
          </a:ln>
          <a:effectLst/>
        </p:spPr>
      </p:pic>
      <p:pic>
        <p:nvPicPr>
          <p:cNvPr id="2051" name="Gráfico 1"/>
          <p:cNvPicPr>
            <a:picLocks noChangeArrowheads="1"/>
          </p:cNvPicPr>
          <p:nvPr/>
        </p:nvPicPr>
        <p:blipFill>
          <a:blip r:embed="rId3"/>
          <a:srcRect/>
          <a:stretch>
            <a:fillRect/>
          </a:stretch>
        </p:blipFill>
        <p:spPr bwMode="auto">
          <a:xfrm>
            <a:off x="5214942" y="3500438"/>
            <a:ext cx="3286148" cy="22733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161</TotalTime>
  <Words>2598</Words>
  <Application>Microsoft Office PowerPoint</Application>
  <PresentationFormat>Presentación en pantalla (4:3)</PresentationFormat>
  <Paragraphs>198</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Aspecto</vt:lpstr>
      <vt:lpstr>“AUDITORÍA DEL RUBRO CARTERA DE VIVIENDA DE UNA INSTITUCIÓN FINANCIERA UBICADA EN LA CIUDAD DE GUAYAQUIL POR EL PERÍODO TERMINADO EL 31 DE DICIEMBRE DEL 2008.” </vt:lpstr>
      <vt:lpstr>RESUMEN</vt:lpstr>
      <vt:lpstr>EMPRESA</vt:lpstr>
      <vt:lpstr>OBJETIVOS</vt:lpstr>
      <vt:lpstr>ACCIONISTAS</vt:lpstr>
      <vt:lpstr>PRINCIPALES CLIENTES</vt:lpstr>
      <vt:lpstr>PRODUCTOS FINANCIEROS</vt:lpstr>
      <vt:lpstr>CRÉDITO DE VIVIENDA</vt:lpstr>
      <vt:lpstr>CAPTACIONES Y COLOCACIONES</vt:lpstr>
      <vt:lpstr>PATRIMONIO TÉCNICO</vt:lpstr>
      <vt:lpstr>CARTERA DE CRÉDITOS DE VIVIENDA</vt:lpstr>
      <vt:lpstr>CONCESIÓN DE CRÉDITOS </vt:lpstr>
      <vt:lpstr>EVALUACIÓN DEL RIESGO</vt:lpstr>
      <vt:lpstr>PROCEDIMIENTOS ANALÍTICOS (EXPECTATIVA)</vt:lpstr>
      <vt:lpstr>DEFINICIÓN DEL UMBRAL </vt:lpstr>
      <vt:lpstr>MATERIALIDAD GLOBAL</vt:lpstr>
      <vt:lpstr>MATERIALIDAD DE PLANIFICACIÓN</vt:lpstr>
      <vt:lpstr>COSO</vt:lpstr>
      <vt:lpstr>COSO</vt:lpstr>
      <vt:lpstr>COSO</vt:lpstr>
      <vt:lpstr>MATRIZ DE RIESGO</vt:lpstr>
      <vt:lpstr>PLAN DE AUDITORÍA </vt:lpstr>
      <vt:lpstr>CARTERA DE CRÉDITOS</vt:lpstr>
      <vt:lpstr>CUENTAS POR COBRAR</vt:lpstr>
      <vt:lpstr>INGRESOS </vt:lpstr>
      <vt:lpstr>AUDITORÍA DEL RUBRO CARTERA DE VIVENDA </vt:lpstr>
      <vt:lpstr>ANALISIS DE LA CALIFICACIÓN DE CRÉDITO </vt:lpstr>
      <vt:lpstr>ANALISIS DE LA CALIFICACIÓN DE CRÉDITOS </vt:lpstr>
      <vt:lpstr>CUENTAS  por COBRAR –INTERESES e INGRESOS </vt:lpstr>
      <vt:lpstr>CONCLUSIONES</vt:lpstr>
      <vt:lpstr>CONCLUSIONES</vt:lpstr>
      <vt:lpstr>RECOMENDACIONES</vt:lpstr>
      <vt:lpstr>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“AUDITORÍA DEL RUBRO CARTERA DE VIVIENDA DE UNA INSTITUCIÓN FINANCIERA UBICADA EN LA CIUDAD DE GUAYAQUIL POR EL PERÍODO TERMINADO EL 31 DE DICIEMBRE DEL 2008.” </dc:title>
  <dc:creator>Christian</dc:creator>
  <cp:lastModifiedBy>User</cp:lastModifiedBy>
  <cp:revision>23</cp:revision>
  <dcterms:created xsi:type="dcterms:W3CDTF">2009-08-13T00:34:47Z</dcterms:created>
  <dcterms:modified xsi:type="dcterms:W3CDTF">2009-08-14T13:06:12Z</dcterms:modified>
</cp:coreProperties>
</file>