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5FBC"/>
    <a:srgbClr val="3270D6"/>
    <a:srgbClr val="0085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ol%20Wonsang\Desktop\tesis%20final\Presentaci&#243;n%20Exc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s-EC"/>
            </a:pPr>
            <a:r>
              <a:rPr lang="es-EC"/>
              <a:t>VENTAS ANUALES POR PRODUCTO</a:t>
            </a:r>
          </a:p>
        </c:rich>
      </c:tx>
      <c:layout>
        <c:manualLayout>
          <c:xMode val="edge"/>
          <c:yMode val="edge"/>
          <c:x val="0.20663265306122464"/>
          <c:y val="3.7037037037037063E-2"/>
        </c:manualLayout>
      </c:layout>
      <c:spPr>
        <a:noFill/>
        <a:ln w="25400">
          <a:noFill/>
        </a:ln>
      </c:spPr>
    </c:title>
    <c:view3D>
      <c:rotX val="20"/>
      <c:hPercent val="54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ln w="12700">
          <a:solidFill>
            <a:srgbClr val="808080"/>
          </a:solidFill>
          <a:prstDash val="solid"/>
        </a:ln>
      </c:spPr>
    </c:sideWall>
    <c:backWall>
      <c:spPr>
        <a:gradFill rotWithShape="0"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900000" scaled="1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0918367346938777"/>
          <c:y val="0.17407485175464177"/>
          <c:w val="0.71343537414965952"/>
          <c:h val="0.4851869400569303"/>
        </c:manualLayout>
      </c:layout>
      <c:bar3DChart>
        <c:barDir val="col"/>
        <c:grouping val="clustered"/>
        <c:ser>
          <c:idx val="0"/>
          <c:order val="0"/>
          <c:tx>
            <c:strRef>
              <c:f>'V. PRODUCTO'!$B$4</c:f>
              <c:strCache>
                <c:ptCount val="1"/>
                <c:pt idx="0">
                  <c:v>Cubre pilares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PRODUCTO'!$C$4</c:f>
              <c:numCache>
                <c:formatCode>_(* #,##0.00_);_(* \(#,##0.00\);_(* "-"??_);_(@_)</c:formatCode>
                <c:ptCount val="1"/>
                <c:pt idx="0">
                  <c:v>2483.15</c:v>
                </c:pt>
              </c:numCache>
            </c:numRef>
          </c:val>
        </c:ser>
        <c:ser>
          <c:idx val="1"/>
          <c:order val="1"/>
          <c:tx>
            <c:strRef>
              <c:f>'V. PRODUCTO'!$B$5</c:f>
              <c:strCache>
                <c:ptCount val="1"/>
                <c:pt idx="0">
                  <c:v>Bloques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PRODUCTO'!$C$5</c:f>
              <c:numCache>
                <c:formatCode>_(* #,##0.00_);_(* \(#,##0.00\);_(* "-"??_);_(@_)</c:formatCode>
                <c:ptCount val="1"/>
                <c:pt idx="0">
                  <c:v>2560.73</c:v>
                </c:pt>
              </c:numCache>
            </c:numRef>
          </c:val>
        </c:ser>
        <c:ser>
          <c:idx val="2"/>
          <c:order val="2"/>
          <c:tx>
            <c:strRef>
              <c:f>'V. PRODUCTO'!$B$6</c:f>
              <c:strCache>
                <c:ptCount val="1"/>
                <c:pt idx="0">
                  <c:v>Refuerzos/Pisos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PRODUCTO'!$C$6</c:f>
              <c:numCache>
                <c:formatCode>_(* #,##0.00_);_(* \(#,##0.00\);_(* "-"??_);_(@_)</c:formatCode>
                <c:ptCount val="1"/>
                <c:pt idx="0">
                  <c:v>3215.15</c:v>
                </c:pt>
              </c:numCache>
            </c:numRef>
          </c:val>
        </c:ser>
        <c:ser>
          <c:idx val="3"/>
          <c:order val="3"/>
          <c:tx>
            <c:strRef>
              <c:f>'V. PRODUCTO'!$B$7</c:f>
              <c:strCache>
                <c:ptCount val="1"/>
                <c:pt idx="0">
                  <c:v>Armaduras</c:v>
                </c:pt>
              </c:strCache>
            </c:strRef>
          </c:tx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PRODUCTO'!$C$7</c:f>
              <c:numCache>
                <c:formatCode>_(* #,##0.00_);_(* \(#,##0.00\);_(* "-"??_);_(@_)</c:formatCode>
                <c:ptCount val="1"/>
                <c:pt idx="0">
                  <c:v>9405</c:v>
                </c:pt>
              </c:numCache>
            </c:numRef>
          </c:val>
        </c:ser>
        <c:ser>
          <c:idx val="4"/>
          <c:order val="4"/>
          <c:tx>
            <c:strRef>
              <c:f>'V. PRODUCTO'!$B$8</c:f>
              <c:strCache>
                <c:ptCount val="1"/>
                <c:pt idx="0">
                  <c:v>Bordillos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PRODUCTO'!$C$8</c:f>
              <c:numCache>
                <c:formatCode>_(* #,##0.00_);_(* \(#,##0.00\);_(* "-"??_);_(@_)</c:formatCode>
                <c:ptCount val="1"/>
                <c:pt idx="0">
                  <c:v>11054</c:v>
                </c:pt>
              </c:numCache>
            </c:numRef>
          </c:val>
        </c:ser>
        <c:ser>
          <c:idx val="5"/>
          <c:order val="5"/>
          <c:tx>
            <c:strRef>
              <c:f>'V. PRODUCTO'!$B$9</c:f>
              <c:strCache>
                <c:ptCount val="1"/>
                <c:pt idx="0">
                  <c:v>Losetas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PRODUCTO'!$C$9</c:f>
              <c:numCache>
                <c:formatCode>_(* #,##0.00_);_(* \(#,##0.00\);_(* "-"??_);_(@_)</c:formatCode>
                <c:ptCount val="1"/>
                <c:pt idx="0">
                  <c:v>14260.5</c:v>
                </c:pt>
              </c:numCache>
            </c:numRef>
          </c:val>
        </c:ser>
        <c:ser>
          <c:idx val="6"/>
          <c:order val="6"/>
          <c:tx>
            <c:strRef>
              <c:f>'V. PRODUCTO'!$B$10</c:f>
              <c:strCache>
                <c:ptCount val="1"/>
                <c:pt idx="0">
                  <c:v>Estacas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PRODUCTO'!$C$10</c:f>
              <c:numCache>
                <c:formatCode>_(* #,##0.00_);_(* \(#,##0.00\);_(* "-"??_);_(@_)</c:formatCode>
                <c:ptCount val="1"/>
                <c:pt idx="0">
                  <c:v>15607.5</c:v>
                </c:pt>
              </c:numCache>
            </c:numRef>
          </c:val>
        </c:ser>
        <c:ser>
          <c:idx val="7"/>
          <c:order val="7"/>
          <c:tx>
            <c:strRef>
              <c:f>'V. PRODUCTO'!$B$11</c:f>
              <c:strCache>
                <c:ptCount val="1"/>
                <c:pt idx="0">
                  <c:v>Columnas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'V. PRODUCTO'!$C$3</c:f>
              <c:strCache>
                <c:ptCount val="1"/>
                <c:pt idx="0">
                  <c:v>Ventas </c:v>
                </c:pt>
              </c:strCache>
            </c:strRef>
          </c:cat>
          <c:val>
            <c:numRef>
              <c:f>'V. PRODUCTO'!$C$11</c:f>
              <c:numCache>
                <c:formatCode>_(* #,##0.00_);_(* \(#,##0.00\);_(* "-"??_);_(@_)</c:formatCode>
                <c:ptCount val="1"/>
                <c:pt idx="0">
                  <c:v>16843.2</c:v>
                </c:pt>
              </c:numCache>
            </c:numRef>
          </c:val>
        </c:ser>
        <c:shape val="box"/>
        <c:axId val="202402432"/>
        <c:axId val="202449280"/>
        <c:axId val="0"/>
      </c:bar3DChart>
      <c:catAx>
        <c:axId val="2024024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EC"/>
            </a:pPr>
            <a:endParaRPr lang="en-US"/>
          </a:p>
        </c:txPr>
        <c:crossAx val="202449280"/>
        <c:crosses val="autoZero"/>
        <c:auto val="1"/>
        <c:lblAlgn val="ctr"/>
        <c:lblOffset val="100"/>
        <c:tickLblSkip val="1"/>
        <c:tickMarkSkip val="1"/>
      </c:catAx>
      <c:valAx>
        <c:axId val="2024492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0_);_(* \(#,##0.0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EC"/>
            </a:pPr>
            <a:endParaRPr lang="en-US"/>
          </a:p>
        </c:txPr>
        <c:crossAx val="2024024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908163265306134E-2"/>
          <c:y val="0.77037309225235751"/>
          <c:w val="0.85714285714285765"/>
          <c:h val="0.1925933702731603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s-EC"/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AB69EC-4BAA-4FEC-BB5D-DF87752E03A6}" type="datetimeFigureOut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89CF54-9FF6-421E-B632-4E70A82885F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74FA04-16D8-4940-89C7-DA22869D9645}" type="datetimeFigureOut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40D427-7BE0-4C37-A036-69D156CAC020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071643-C545-4972-82EC-83AA0345CC35}" type="slidenum">
              <a:rPr lang="es-EC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 userDrawn="1"/>
        </p:nvSpPr>
        <p:spPr bwMode="auto">
          <a:xfrm>
            <a:off x="146050" y="6391275"/>
            <a:ext cx="8832850" cy="309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" name="14 Imagen" descr="espol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4810" y="2071678"/>
            <a:ext cx="698786" cy="7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rgbClr val="265FBC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5863-CBC9-4A33-9C43-A4C60FC765D8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CFA6-B5A5-4D8F-8597-7CA1DBD590D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F8D9-E48D-4D84-B5F6-9F20B18F2ED1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1064-6416-4156-98FE-9E5098C3EC75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 userDrawn="1"/>
        </p:nvSpPr>
        <p:spPr bwMode="auto">
          <a:xfrm>
            <a:off x="146050" y="6391275"/>
            <a:ext cx="8832850" cy="309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5" name="4 Imagen" descr="espol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4810" y="928670"/>
            <a:ext cx="698786" cy="719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65FBC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503920" cy="45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358188" y="6286500"/>
            <a:ext cx="457200" cy="441325"/>
          </a:xfrm>
        </p:spPr>
        <p:txBody>
          <a:bodyPr/>
          <a:lstStyle>
            <a:lvl1pPr>
              <a:defRPr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31AAEA8-61FE-4197-AB71-036284C67BEC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47B87-33A2-4649-A21B-7474C86F8C29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E44BCA-7574-4D61-A991-B3776701CEB5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B13EC-E538-459D-BA4E-0D821F6F0552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03832-1B5F-4C70-AF26-17D4F8F5F46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C98D-3711-4A2C-85C9-1F2FED7E41E3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5E64823-9FE1-4C79-B945-879D7D07832A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9684-4B1E-4423-8759-9199B7406215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C355-EB4D-4CE5-98F3-A31C4CDACAF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D3DB-A667-4861-B1A0-0CCB2AE99945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DC82DD-82D8-4B40-A00C-AD5C86CCBB2A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3211227-D439-45C0-BD53-6221C27F193A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50C1-FA1C-48D8-A24B-51501A268328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9A7EF-EF54-4D9D-9C3E-85C14DA4ABD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CFB49-6ADB-4A83-92A1-A1277DAF1282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C"/>
              <a:t>Tesina de Grado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5F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6CE8E8-BCA2-4317-AD3C-C8823FC4B2C8}" type="datetime1">
              <a:rPr lang="es-EC"/>
              <a:pPr>
                <a:defRPr/>
              </a:pPr>
              <a:t>30/06/2010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C"/>
              <a:t>Tesina de Grado</a:t>
            </a:r>
            <a:endParaRPr lang="es-EC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294048-48C6-474F-AAB5-7184866886B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>
    <p:zoom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15088" cy="239553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C" sz="1800" dirty="0" smtClean="0"/>
              <a:t>TESINA DE GRADO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C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C" dirty="0" smtClean="0"/>
              <a:t>“ANÁLISIS DE CUMPLIMIENTO DE LAS OBLIGACIONES TRIBUTARIAS PARA DETERMINAR LAS CONTINGENCIAS EN EL PERÍODO FISCAL DESDE EL 1 DE ENERO DEL 2008 AL 31 DE DICIEMBRE DEL 2008DE UNA EMPRESA DEDICADA A LA ELABORACIÓN DE PREFABRICADOS DE HOTMIGÓN”</a:t>
            </a:r>
            <a:endParaRPr lang="es-EC" dirty="0"/>
          </a:p>
        </p:txBody>
      </p:sp>
      <p:sp>
        <p:nvSpPr>
          <p:cNvPr id="13315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3200" smtClean="0"/>
              <a:t>Escuela Superior Politécnica del Litoral</a:t>
            </a:r>
            <a:br>
              <a:rPr lang="es-EC" sz="3200" smtClean="0"/>
            </a:br>
            <a:r>
              <a:rPr lang="es-EC" sz="3200" smtClean="0"/>
              <a:t>Instituto de Ciencias Matemáticas</a:t>
            </a:r>
            <a:br>
              <a:rPr lang="es-EC" sz="3200" smtClean="0"/>
            </a:br>
            <a:endParaRPr lang="es-EC" sz="32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Definiciones</a:t>
            </a:r>
          </a:p>
        </p:txBody>
      </p:sp>
      <p:sp>
        <p:nvSpPr>
          <p:cNvPr id="14339" name="2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5381625" y="6321425"/>
            <a:ext cx="3581400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C"/>
              <a:t>Tesina de Grado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7E458-AF41-4E61-85E6-1E73385464E8}" type="slidenum">
              <a:rPr lang="es-EC"/>
              <a:pPr>
                <a:defRPr/>
              </a:pPr>
              <a:t>2</a:t>
            </a:fld>
            <a:endParaRPr lang="es-EC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57188" y="1643063"/>
            <a:ext cx="8504237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C" dirty="0" smtClean="0"/>
              <a:t>Auditoría Tributaria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EC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C" dirty="0" smtClean="0"/>
              <a:t>Código Tributario	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Sujeto Activo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Sujeto Pasivo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Contribuyente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Responsable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endParaRPr lang="es-EC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C" dirty="0" smtClean="0"/>
              <a:t>Infracción Tributaria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Delito de defraudación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Contravenciones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s-EC" dirty="0" smtClean="0"/>
              <a:t>Faltas Reglamentarias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endParaRPr lang="es-EC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C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Definiciones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643063"/>
            <a:ext cx="8504237" cy="4572000"/>
          </a:xfrm>
        </p:spPr>
        <p:txBody>
          <a:bodyPr/>
          <a:lstStyle/>
          <a:p>
            <a:r>
              <a:rPr lang="es-EC" smtClean="0"/>
              <a:t>Impuesto a la Renta</a:t>
            </a:r>
          </a:p>
          <a:p>
            <a:pPr lvl="1">
              <a:buFont typeface="Wingdings" pitchFamily="2" charset="2"/>
              <a:buNone/>
            </a:pPr>
            <a:endParaRPr lang="es-EC" smtClean="0"/>
          </a:p>
          <a:p>
            <a:pPr lvl="1"/>
            <a:r>
              <a:rPr lang="es-EC" smtClean="0"/>
              <a:t>Generalidades</a:t>
            </a:r>
          </a:p>
          <a:p>
            <a:pPr lvl="1"/>
            <a:r>
              <a:rPr lang="es-EC" smtClean="0"/>
              <a:t>Agentes de Retención</a:t>
            </a:r>
          </a:p>
          <a:p>
            <a:pPr lvl="1"/>
            <a:r>
              <a:rPr lang="es-EC" smtClean="0"/>
              <a:t>Conciliación Tributaria</a:t>
            </a:r>
          </a:p>
          <a:p>
            <a:pPr lvl="2"/>
            <a:r>
              <a:rPr lang="es-EC" smtClean="0"/>
              <a:t>Ingresos Gravados</a:t>
            </a:r>
          </a:p>
          <a:p>
            <a:pPr lvl="2"/>
            <a:r>
              <a:rPr lang="es-EC" smtClean="0"/>
              <a:t>Gastos Deducibles</a:t>
            </a:r>
          </a:p>
          <a:p>
            <a:pPr lvl="2"/>
            <a:r>
              <a:rPr lang="es-EC" smtClean="0"/>
              <a:t>Exenciones</a:t>
            </a:r>
          </a:p>
          <a:p>
            <a:pPr lvl="2"/>
            <a:endParaRPr lang="es-EC" smtClean="0"/>
          </a:p>
          <a:p>
            <a:r>
              <a:rPr lang="es-EC" smtClean="0"/>
              <a:t>Retenciones del Impuesto a la Renta</a:t>
            </a:r>
          </a:p>
          <a:p>
            <a:endParaRPr lang="es-EC" smtClean="0"/>
          </a:p>
          <a:p>
            <a:pPr>
              <a:buFont typeface="Wingdings 2" pitchFamily="18" charset="2"/>
              <a:buNone/>
            </a:pPr>
            <a:endParaRPr lang="es-EC" smtClean="0"/>
          </a:p>
          <a:p>
            <a:endParaRPr lang="es-EC" smtClean="0"/>
          </a:p>
          <a:p>
            <a:pPr lvl="1"/>
            <a:endParaRPr lang="es-EC" smtClean="0"/>
          </a:p>
          <a:p>
            <a:endParaRPr lang="es-EC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C8486E-703A-4AA9-8062-3EB4994163A6}" type="slidenum">
              <a:rPr lang="es-EC"/>
              <a:pPr>
                <a:defRPr/>
              </a:pPr>
              <a:t>3</a:t>
            </a:fld>
            <a:endParaRPr lang="es-EC"/>
          </a:p>
        </p:txBody>
      </p:sp>
      <p:sp>
        <p:nvSpPr>
          <p:cNvPr id="15365" name="4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5381625" y="6321425"/>
            <a:ext cx="3581400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C"/>
              <a:t>Tesina de Grado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Definiciones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062E4-3190-4EAE-8659-495D8BD1A768}" type="slidenum">
              <a:rPr lang="es-EC"/>
              <a:pPr>
                <a:defRPr/>
              </a:pPr>
              <a:t>4</a:t>
            </a:fld>
            <a:endParaRPr lang="es-EC" dirty="0"/>
          </a:p>
        </p:txBody>
      </p:sp>
      <p:sp>
        <p:nvSpPr>
          <p:cNvPr id="16388" name="3 Marcador de contenido"/>
          <p:cNvSpPr>
            <a:spLocks noGrp="1"/>
          </p:cNvSpPr>
          <p:nvPr>
            <p:ph sz="quarter" idx="1"/>
          </p:nvPr>
        </p:nvSpPr>
        <p:spPr>
          <a:xfrm>
            <a:off x="357188" y="1643063"/>
            <a:ext cx="8504237" cy="4572000"/>
          </a:xfrm>
        </p:spPr>
        <p:txBody>
          <a:bodyPr/>
          <a:lstStyle/>
          <a:p>
            <a:r>
              <a:rPr lang="es-EC" smtClean="0"/>
              <a:t>Impuesto al Valor Agregado - IVA</a:t>
            </a:r>
          </a:p>
          <a:p>
            <a:pPr lvl="1">
              <a:buFont typeface="Wingdings" pitchFamily="2" charset="2"/>
              <a:buNone/>
            </a:pPr>
            <a:endParaRPr lang="es-EC" smtClean="0"/>
          </a:p>
          <a:p>
            <a:pPr lvl="1"/>
            <a:r>
              <a:rPr lang="es-EC" smtClean="0"/>
              <a:t>Generalidades</a:t>
            </a:r>
          </a:p>
          <a:p>
            <a:pPr lvl="1"/>
            <a:r>
              <a:rPr lang="es-EC" smtClean="0"/>
              <a:t>Crédito Tributario</a:t>
            </a:r>
          </a:p>
          <a:p>
            <a:pPr lvl="1"/>
            <a:r>
              <a:rPr lang="es-EC" smtClean="0"/>
              <a:t>Plazos de Declaración</a:t>
            </a:r>
          </a:p>
          <a:p>
            <a:pPr>
              <a:buFont typeface="Wingdings 2" pitchFamily="18" charset="2"/>
              <a:buNone/>
            </a:pPr>
            <a:endParaRPr lang="es-EC" smtClean="0"/>
          </a:p>
          <a:p>
            <a:r>
              <a:rPr lang="es-EC" smtClean="0"/>
              <a:t>Retenciones del IVA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357688" y="3286125"/>
            <a:ext cx="3429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0923211684001</a:t>
            </a:r>
            <a:endParaRPr lang="es-EC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5 Flecha derecha"/>
          <p:cNvSpPr/>
          <p:nvPr/>
        </p:nvSpPr>
        <p:spPr>
          <a:xfrm rot="7901462">
            <a:off x="6418263" y="2832100"/>
            <a:ext cx="858838" cy="357187"/>
          </a:xfrm>
          <a:prstGeom prst="rightArrow">
            <a:avLst>
              <a:gd name="adj1" fmla="val 458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Conocimiento del Negocio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54004-82D9-45A3-9FC2-8D931950E309}" type="slidenum">
              <a:rPr lang="es-EC"/>
              <a:pPr>
                <a:defRPr/>
              </a:pPr>
              <a:t>5</a:t>
            </a:fld>
            <a:endParaRPr lang="es-EC" dirty="0"/>
          </a:p>
        </p:txBody>
      </p:sp>
      <p:sp>
        <p:nvSpPr>
          <p:cNvPr id="17412" name="3 Marcador de contenido"/>
          <p:cNvSpPr>
            <a:spLocks noGrp="1"/>
          </p:cNvSpPr>
          <p:nvPr>
            <p:ph sz="quarter" idx="1"/>
          </p:nvPr>
        </p:nvSpPr>
        <p:spPr>
          <a:xfrm>
            <a:off x="357188" y="1643063"/>
            <a:ext cx="8504237" cy="4572000"/>
          </a:xfrm>
        </p:spPr>
        <p:txBody>
          <a:bodyPr/>
          <a:lstStyle/>
          <a:p>
            <a:r>
              <a:rPr lang="es-EC" smtClean="0"/>
              <a:t>Información de la Empresa</a:t>
            </a:r>
          </a:p>
          <a:p>
            <a:pPr lvl="1"/>
            <a:r>
              <a:rPr lang="es-EC" smtClean="0"/>
              <a:t>Antecedentes</a:t>
            </a:r>
          </a:p>
          <a:p>
            <a:pPr lvl="1"/>
            <a:r>
              <a:rPr lang="es-EC" smtClean="0"/>
              <a:t>Organigrama Estructural</a:t>
            </a:r>
          </a:p>
          <a:p>
            <a:endParaRPr lang="es-EC" smtClean="0"/>
          </a:p>
          <a:p>
            <a:r>
              <a:rPr lang="es-EC" smtClean="0"/>
              <a:t>Principales Cuentas</a:t>
            </a:r>
          </a:p>
          <a:p>
            <a:endParaRPr lang="es-EC" smtClean="0"/>
          </a:p>
          <a:p>
            <a:pPr lvl="1">
              <a:buFont typeface="Wingdings" pitchFamily="2" charset="2"/>
              <a:buNone/>
            </a:pPr>
            <a:endParaRPr lang="es-EC" smtClean="0"/>
          </a:p>
          <a:p>
            <a:endParaRPr lang="es-EC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Ventas Anuales por Producto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354C52-BCAB-44AF-8A34-10B362DB6DEE}" type="slidenum">
              <a:rPr lang="es-EC"/>
              <a:pPr>
                <a:defRPr/>
              </a:pPr>
              <a:t>6</a:t>
            </a:fld>
            <a:endParaRPr lang="es-EC" dirty="0"/>
          </a:p>
        </p:txBody>
      </p:sp>
      <p:graphicFrame>
        <p:nvGraphicFramePr>
          <p:cNvPr id="5" name="Chart 8"/>
          <p:cNvGraphicFramePr>
            <a:graphicFrameLocks noGrp="1"/>
          </p:cNvGraphicFramePr>
          <p:nvPr>
            <p:ph sz="quarter" idx="1"/>
          </p:nvPr>
        </p:nvGraphicFramePr>
        <p:xfrm>
          <a:off x="1142976" y="2000240"/>
          <a:ext cx="7429522" cy="385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Flecha curvada hacia la derecha">
            <a:hlinkClick r:id="rId3" action="ppaction://hlinksldjump"/>
          </p:cNvPr>
          <p:cNvSpPr/>
          <p:nvPr/>
        </p:nvSpPr>
        <p:spPr>
          <a:xfrm>
            <a:off x="8215338" y="642918"/>
            <a:ext cx="500066" cy="573210"/>
          </a:xfrm>
          <a:prstGeom prst="curved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Conocimiento del Negocio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F84A-5E3E-4B75-9B70-0A4A9E70EB9C}" type="slidenum">
              <a:rPr lang="es-EC"/>
              <a:pPr>
                <a:defRPr/>
              </a:pPr>
              <a:t>7</a:t>
            </a:fld>
            <a:endParaRPr lang="es-EC" dirty="0"/>
          </a:p>
        </p:txBody>
      </p:sp>
      <p:sp>
        <p:nvSpPr>
          <p:cNvPr id="19460" name="3 Marcador de contenido"/>
          <p:cNvSpPr>
            <a:spLocks noGrp="1"/>
          </p:cNvSpPr>
          <p:nvPr>
            <p:ph sz="quarter" idx="1"/>
          </p:nvPr>
        </p:nvSpPr>
        <p:spPr>
          <a:xfrm>
            <a:off x="357188" y="1643063"/>
            <a:ext cx="8504237" cy="4572000"/>
          </a:xfrm>
        </p:spPr>
        <p:txBody>
          <a:bodyPr/>
          <a:lstStyle/>
          <a:p>
            <a:r>
              <a:rPr lang="es-EC" smtClean="0"/>
              <a:t>Historia Tributaria</a:t>
            </a:r>
          </a:p>
          <a:p>
            <a:endParaRPr lang="es-EC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130</Words>
  <Application>Microsoft Office PowerPoint</Application>
  <PresentationFormat>Presentación en pantalla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Georgia</vt:lpstr>
      <vt:lpstr>Arial</vt:lpstr>
      <vt:lpstr>Wingdings 2</vt:lpstr>
      <vt:lpstr>Wingdings</vt:lpstr>
      <vt:lpstr>Calibri</vt:lpstr>
      <vt:lpstr>Civil</vt:lpstr>
      <vt:lpstr>Escuela Superior Politécnica del Litoral Instituto de Ciencias Matemáticas </vt:lpstr>
      <vt:lpstr>Definiciones</vt:lpstr>
      <vt:lpstr>Definiciones</vt:lpstr>
      <vt:lpstr>Definiciones</vt:lpstr>
      <vt:lpstr>Conocimiento del Negocio</vt:lpstr>
      <vt:lpstr>Ventas Anuales por Producto</vt:lpstr>
      <vt:lpstr>Conocimiento del Negocio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 Instituto de Ciencias Matemáticas</dc:title>
  <dc:creator>Carol Wonsang Valle</dc:creator>
  <cp:lastModifiedBy>ehernand</cp:lastModifiedBy>
  <cp:revision>12</cp:revision>
  <dcterms:created xsi:type="dcterms:W3CDTF">2009-10-07T03:13:39Z</dcterms:created>
  <dcterms:modified xsi:type="dcterms:W3CDTF">2010-06-30T22:33:04Z</dcterms:modified>
</cp:coreProperties>
</file>