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299" r:id="rId3"/>
    <p:sldId id="300" r:id="rId4"/>
    <p:sldId id="301" r:id="rId5"/>
    <p:sldId id="306" r:id="rId6"/>
    <p:sldId id="324" r:id="rId7"/>
    <p:sldId id="326" r:id="rId8"/>
    <p:sldId id="327" r:id="rId9"/>
    <p:sldId id="308" r:id="rId10"/>
    <p:sldId id="329" r:id="rId11"/>
    <p:sldId id="334" r:id="rId12"/>
    <p:sldId id="335" r:id="rId13"/>
    <p:sldId id="330" r:id="rId14"/>
    <p:sldId id="333" r:id="rId15"/>
    <p:sldId id="315" r:id="rId16"/>
    <p:sldId id="304" r:id="rId17"/>
    <p:sldId id="280" r:id="rId18"/>
    <p:sldId id="281" r:id="rId19"/>
    <p:sldId id="302" r:id="rId20"/>
    <p:sldId id="286" r:id="rId21"/>
    <p:sldId id="256" r:id="rId22"/>
    <p:sldId id="303" r:id="rId23"/>
    <p:sldId id="317" r:id="rId24"/>
    <p:sldId id="309" r:id="rId25"/>
    <p:sldId id="310" r:id="rId26"/>
    <p:sldId id="311" r:id="rId27"/>
    <p:sldId id="312" r:id="rId28"/>
    <p:sldId id="319" r:id="rId29"/>
    <p:sldId id="314" r:id="rId30"/>
    <p:sldId id="316" r:id="rId31"/>
    <p:sldId id="320" r:id="rId32"/>
    <p:sldId id="328" r:id="rId33"/>
    <p:sldId id="331" r:id="rId34"/>
    <p:sldId id="323" r:id="rId35"/>
    <p:sldId id="322" r:id="rId36"/>
    <p:sldId id="325"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7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93AF3-3521-432F-BD09-5CCB60A3FD71}" type="doc">
      <dgm:prSet loTypeId="urn:microsoft.com/office/officeart/2005/8/layout/venn1" loCatId="relationship" qsTypeId="urn:microsoft.com/office/officeart/2005/8/quickstyle/3d3" qsCatId="3D" csTypeId="urn:microsoft.com/office/officeart/2005/8/colors/accent1_2" csCatId="accent1" phldr="1"/>
      <dgm:spPr/>
    </dgm:pt>
    <dgm:pt modelId="{0781E3BD-B30E-40AD-A5DB-35B74ED7EE88}">
      <dgm:prSet phldrT="[Texto]" custT="1"/>
      <dgm:spPr/>
      <dgm:t>
        <a:bodyPr/>
        <a:lstStyle/>
        <a:p>
          <a:r>
            <a:rPr lang="en-US" sz="2000" dirty="0" smtClean="0">
              <a:latin typeface="Arial" pitchFamily="34" charset="0"/>
              <a:cs typeface="Arial" pitchFamily="34" charset="0"/>
            </a:rPr>
            <a:t>INTRODUCCION</a:t>
          </a:r>
          <a:endParaRPr lang="es-EC" sz="2000" dirty="0">
            <a:latin typeface="Arial" pitchFamily="34" charset="0"/>
            <a:cs typeface="Arial" pitchFamily="34" charset="0"/>
          </a:endParaRPr>
        </a:p>
      </dgm:t>
    </dgm:pt>
    <dgm:pt modelId="{CB19D45D-3746-4423-A7EC-9CE4D4748951}" type="parTrans" cxnId="{AD16297C-5B17-43A0-B19C-AA333CD33B4E}">
      <dgm:prSet/>
      <dgm:spPr/>
      <dgm:t>
        <a:bodyPr/>
        <a:lstStyle/>
        <a:p>
          <a:endParaRPr lang="es-EC"/>
        </a:p>
      </dgm:t>
    </dgm:pt>
    <dgm:pt modelId="{2A3B8292-4F36-4ADA-A1A4-D07881D5A3D5}" type="sibTrans" cxnId="{AD16297C-5B17-43A0-B19C-AA333CD33B4E}">
      <dgm:prSet/>
      <dgm:spPr/>
      <dgm:t>
        <a:bodyPr/>
        <a:lstStyle/>
        <a:p>
          <a:endParaRPr lang="es-EC"/>
        </a:p>
      </dgm:t>
    </dgm:pt>
    <dgm:pt modelId="{293422EF-2125-4801-A477-1A2258FC3B47}">
      <dgm:prSet phldrT="[Texto]"/>
      <dgm:spPr/>
      <dgm:t>
        <a:bodyPr/>
        <a:lstStyle/>
        <a:p>
          <a:r>
            <a:rPr lang="en-US" dirty="0" smtClean="0">
              <a:latin typeface="Arial" pitchFamily="34" charset="0"/>
              <a:cs typeface="Arial" pitchFamily="34" charset="0"/>
            </a:rPr>
            <a:t>EJEMPLOS</a:t>
          </a:r>
          <a:endParaRPr lang="es-EC" dirty="0">
            <a:latin typeface="Arial" pitchFamily="34" charset="0"/>
            <a:cs typeface="Arial" pitchFamily="34" charset="0"/>
          </a:endParaRPr>
        </a:p>
      </dgm:t>
    </dgm:pt>
    <dgm:pt modelId="{40216236-BE0D-4DD3-BCAD-1090E2E62BC8}" type="parTrans" cxnId="{19DB1CDE-759E-42B5-84B0-2534AF923A5B}">
      <dgm:prSet/>
      <dgm:spPr/>
      <dgm:t>
        <a:bodyPr/>
        <a:lstStyle/>
        <a:p>
          <a:endParaRPr lang="es-EC"/>
        </a:p>
      </dgm:t>
    </dgm:pt>
    <dgm:pt modelId="{F120FA3F-CC23-409F-9FC4-E266BD9AC296}" type="sibTrans" cxnId="{19DB1CDE-759E-42B5-84B0-2534AF923A5B}">
      <dgm:prSet/>
      <dgm:spPr/>
      <dgm:t>
        <a:bodyPr/>
        <a:lstStyle/>
        <a:p>
          <a:endParaRPr lang="es-EC"/>
        </a:p>
      </dgm:t>
    </dgm:pt>
    <dgm:pt modelId="{0E7892E0-98B8-4987-B273-4BC3013166ED}">
      <dgm:prSet phldrT="[Texto]"/>
      <dgm:spPr/>
      <dgm:t>
        <a:bodyPr/>
        <a:lstStyle/>
        <a:p>
          <a:r>
            <a:rPr lang="en-US" dirty="0" smtClean="0"/>
            <a:t>DIFERENCIAS</a:t>
          </a:r>
          <a:endParaRPr lang="es-EC" dirty="0"/>
        </a:p>
      </dgm:t>
    </dgm:pt>
    <dgm:pt modelId="{F0CD4E4B-F421-4BCC-B806-BE606428212A}" type="parTrans" cxnId="{2C39A3C0-2BBB-4741-9C35-C47C897018FE}">
      <dgm:prSet/>
      <dgm:spPr/>
      <dgm:t>
        <a:bodyPr/>
        <a:lstStyle/>
        <a:p>
          <a:endParaRPr lang="es-EC"/>
        </a:p>
      </dgm:t>
    </dgm:pt>
    <dgm:pt modelId="{92E8395A-D2D2-4C6F-9618-973A8D37C1A3}" type="sibTrans" cxnId="{2C39A3C0-2BBB-4741-9C35-C47C897018FE}">
      <dgm:prSet/>
      <dgm:spPr/>
      <dgm:t>
        <a:bodyPr/>
        <a:lstStyle/>
        <a:p>
          <a:endParaRPr lang="es-EC"/>
        </a:p>
      </dgm:t>
    </dgm:pt>
    <dgm:pt modelId="{81E9E884-B1BD-47FB-880A-30436F05DF78}" type="pres">
      <dgm:prSet presAssocID="{F2D93AF3-3521-432F-BD09-5CCB60A3FD71}" presName="compositeShape" presStyleCnt="0">
        <dgm:presLayoutVars>
          <dgm:chMax val="7"/>
          <dgm:dir/>
          <dgm:resizeHandles val="exact"/>
        </dgm:presLayoutVars>
      </dgm:prSet>
      <dgm:spPr/>
    </dgm:pt>
    <dgm:pt modelId="{443FE118-6FCA-45F7-BE19-BC065AE0E60D}" type="pres">
      <dgm:prSet presAssocID="{0781E3BD-B30E-40AD-A5DB-35B74ED7EE88}" presName="circ1" presStyleLbl="vennNode1" presStyleIdx="0" presStyleCnt="3" custScaleX="113378" custLinFactNeighborX="1296" custLinFactNeighborY="-213"/>
      <dgm:spPr/>
      <dgm:t>
        <a:bodyPr/>
        <a:lstStyle/>
        <a:p>
          <a:endParaRPr lang="es-EC"/>
        </a:p>
      </dgm:t>
    </dgm:pt>
    <dgm:pt modelId="{8D695048-F7AF-484A-9CAB-F8FACDF5A444}" type="pres">
      <dgm:prSet presAssocID="{0781E3BD-B30E-40AD-A5DB-35B74ED7EE88}" presName="circ1Tx" presStyleLbl="revTx" presStyleIdx="0" presStyleCnt="0">
        <dgm:presLayoutVars>
          <dgm:chMax val="0"/>
          <dgm:chPref val="0"/>
          <dgm:bulletEnabled val="1"/>
        </dgm:presLayoutVars>
      </dgm:prSet>
      <dgm:spPr/>
      <dgm:t>
        <a:bodyPr/>
        <a:lstStyle/>
        <a:p>
          <a:endParaRPr lang="es-EC"/>
        </a:p>
      </dgm:t>
    </dgm:pt>
    <dgm:pt modelId="{8BC6F34F-E3EB-4614-9520-5A5D4B7665E2}" type="pres">
      <dgm:prSet presAssocID="{293422EF-2125-4801-A477-1A2258FC3B47}" presName="circ2" presStyleLbl="vennNode1" presStyleIdx="1" presStyleCnt="3" custScaleX="112882" custLinFactNeighborX="13308" custLinFactNeighborY="-2299"/>
      <dgm:spPr/>
      <dgm:t>
        <a:bodyPr/>
        <a:lstStyle/>
        <a:p>
          <a:endParaRPr lang="es-EC"/>
        </a:p>
      </dgm:t>
    </dgm:pt>
    <dgm:pt modelId="{8B67B1A2-7248-4312-B1EB-7397B5B5FC8D}" type="pres">
      <dgm:prSet presAssocID="{293422EF-2125-4801-A477-1A2258FC3B47}" presName="circ2Tx" presStyleLbl="revTx" presStyleIdx="0" presStyleCnt="0">
        <dgm:presLayoutVars>
          <dgm:chMax val="0"/>
          <dgm:chPref val="0"/>
          <dgm:bulletEnabled val="1"/>
        </dgm:presLayoutVars>
      </dgm:prSet>
      <dgm:spPr/>
      <dgm:t>
        <a:bodyPr/>
        <a:lstStyle/>
        <a:p>
          <a:endParaRPr lang="es-EC"/>
        </a:p>
      </dgm:t>
    </dgm:pt>
    <dgm:pt modelId="{42A2BED7-2B94-4813-966F-BE749E882B09}" type="pres">
      <dgm:prSet presAssocID="{0E7892E0-98B8-4987-B273-4BC3013166ED}" presName="circ3" presStyleLbl="vennNode1" presStyleIdx="2" presStyleCnt="3" custScaleX="118459" custScaleY="98987"/>
      <dgm:spPr/>
      <dgm:t>
        <a:bodyPr/>
        <a:lstStyle/>
        <a:p>
          <a:endParaRPr lang="es-EC"/>
        </a:p>
      </dgm:t>
    </dgm:pt>
    <dgm:pt modelId="{BFB05C6F-3123-4A2F-9624-307ADC6EDE7E}" type="pres">
      <dgm:prSet presAssocID="{0E7892E0-98B8-4987-B273-4BC3013166ED}" presName="circ3Tx" presStyleLbl="revTx" presStyleIdx="0" presStyleCnt="0">
        <dgm:presLayoutVars>
          <dgm:chMax val="0"/>
          <dgm:chPref val="0"/>
          <dgm:bulletEnabled val="1"/>
        </dgm:presLayoutVars>
      </dgm:prSet>
      <dgm:spPr/>
      <dgm:t>
        <a:bodyPr/>
        <a:lstStyle/>
        <a:p>
          <a:endParaRPr lang="es-EC"/>
        </a:p>
      </dgm:t>
    </dgm:pt>
  </dgm:ptLst>
  <dgm:cxnLst>
    <dgm:cxn modelId="{03AEEB28-FF9E-428E-AB48-4CEB570C0BE0}" type="presOf" srcId="{293422EF-2125-4801-A477-1A2258FC3B47}" destId="{8BC6F34F-E3EB-4614-9520-5A5D4B7665E2}" srcOrd="0" destOrd="0" presId="urn:microsoft.com/office/officeart/2005/8/layout/venn1"/>
    <dgm:cxn modelId="{AF608CCB-9507-4319-A02A-D858E4EDDAFC}" type="presOf" srcId="{293422EF-2125-4801-A477-1A2258FC3B47}" destId="{8B67B1A2-7248-4312-B1EB-7397B5B5FC8D}" srcOrd="1" destOrd="0" presId="urn:microsoft.com/office/officeart/2005/8/layout/venn1"/>
    <dgm:cxn modelId="{19DB1CDE-759E-42B5-84B0-2534AF923A5B}" srcId="{F2D93AF3-3521-432F-BD09-5CCB60A3FD71}" destId="{293422EF-2125-4801-A477-1A2258FC3B47}" srcOrd="1" destOrd="0" parTransId="{40216236-BE0D-4DD3-BCAD-1090E2E62BC8}" sibTransId="{F120FA3F-CC23-409F-9FC4-E266BD9AC296}"/>
    <dgm:cxn modelId="{AD16297C-5B17-43A0-B19C-AA333CD33B4E}" srcId="{F2D93AF3-3521-432F-BD09-5CCB60A3FD71}" destId="{0781E3BD-B30E-40AD-A5DB-35B74ED7EE88}" srcOrd="0" destOrd="0" parTransId="{CB19D45D-3746-4423-A7EC-9CE4D4748951}" sibTransId="{2A3B8292-4F36-4ADA-A1A4-D07881D5A3D5}"/>
    <dgm:cxn modelId="{2C39A3C0-2BBB-4741-9C35-C47C897018FE}" srcId="{F2D93AF3-3521-432F-BD09-5CCB60A3FD71}" destId="{0E7892E0-98B8-4987-B273-4BC3013166ED}" srcOrd="2" destOrd="0" parTransId="{F0CD4E4B-F421-4BCC-B806-BE606428212A}" sibTransId="{92E8395A-D2D2-4C6F-9618-973A8D37C1A3}"/>
    <dgm:cxn modelId="{10B18AC4-CA16-4F3C-9602-CAEE8EFB4525}" type="presOf" srcId="{0781E3BD-B30E-40AD-A5DB-35B74ED7EE88}" destId="{8D695048-F7AF-484A-9CAB-F8FACDF5A444}" srcOrd="1" destOrd="0" presId="urn:microsoft.com/office/officeart/2005/8/layout/venn1"/>
    <dgm:cxn modelId="{ACC4E181-785A-4940-8D23-BEE226901D50}" type="presOf" srcId="{0781E3BD-B30E-40AD-A5DB-35B74ED7EE88}" destId="{443FE118-6FCA-45F7-BE19-BC065AE0E60D}" srcOrd="0" destOrd="0" presId="urn:microsoft.com/office/officeart/2005/8/layout/venn1"/>
    <dgm:cxn modelId="{5C46544C-7EAF-4CC9-96EF-8BBB05003142}" type="presOf" srcId="{F2D93AF3-3521-432F-BD09-5CCB60A3FD71}" destId="{81E9E884-B1BD-47FB-880A-30436F05DF78}" srcOrd="0" destOrd="0" presId="urn:microsoft.com/office/officeart/2005/8/layout/venn1"/>
    <dgm:cxn modelId="{589D6725-64CE-45ED-9F34-EA050962E62A}" type="presOf" srcId="{0E7892E0-98B8-4987-B273-4BC3013166ED}" destId="{BFB05C6F-3123-4A2F-9624-307ADC6EDE7E}" srcOrd="1" destOrd="0" presId="urn:microsoft.com/office/officeart/2005/8/layout/venn1"/>
    <dgm:cxn modelId="{1BCB7BF6-06EC-4A22-8AE0-18FF1691CAF6}" type="presOf" srcId="{0E7892E0-98B8-4987-B273-4BC3013166ED}" destId="{42A2BED7-2B94-4813-966F-BE749E882B09}" srcOrd="0" destOrd="0" presId="urn:microsoft.com/office/officeart/2005/8/layout/venn1"/>
    <dgm:cxn modelId="{B8273FA8-298F-48E1-A25B-4E7D6FC2FE60}" type="presParOf" srcId="{81E9E884-B1BD-47FB-880A-30436F05DF78}" destId="{443FE118-6FCA-45F7-BE19-BC065AE0E60D}" srcOrd="0" destOrd="0" presId="urn:microsoft.com/office/officeart/2005/8/layout/venn1"/>
    <dgm:cxn modelId="{ED480D5C-A224-43BA-A810-E7119066967F}" type="presParOf" srcId="{81E9E884-B1BD-47FB-880A-30436F05DF78}" destId="{8D695048-F7AF-484A-9CAB-F8FACDF5A444}" srcOrd="1" destOrd="0" presId="urn:microsoft.com/office/officeart/2005/8/layout/venn1"/>
    <dgm:cxn modelId="{7AA69E98-A31C-4956-BF8B-787D7ECA6671}" type="presParOf" srcId="{81E9E884-B1BD-47FB-880A-30436F05DF78}" destId="{8BC6F34F-E3EB-4614-9520-5A5D4B7665E2}" srcOrd="2" destOrd="0" presId="urn:microsoft.com/office/officeart/2005/8/layout/venn1"/>
    <dgm:cxn modelId="{472A5ACA-1ADE-440E-BBBC-5E2592E884E9}" type="presParOf" srcId="{81E9E884-B1BD-47FB-880A-30436F05DF78}" destId="{8B67B1A2-7248-4312-B1EB-7397B5B5FC8D}" srcOrd="3" destOrd="0" presId="urn:microsoft.com/office/officeart/2005/8/layout/venn1"/>
    <dgm:cxn modelId="{8A8C2CE1-7A3C-40A7-A249-563B880B2165}" type="presParOf" srcId="{81E9E884-B1BD-47FB-880A-30436F05DF78}" destId="{42A2BED7-2B94-4813-966F-BE749E882B09}" srcOrd="4" destOrd="0" presId="urn:microsoft.com/office/officeart/2005/8/layout/venn1"/>
    <dgm:cxn modelId="{67FFDB58-4CC0-4E8F-851E-79AE7C91ECE7}" type="presParOf" srcId="{81E9E884-B1BD-47FB-880A-30436F05DF78}" destId="{BFB05C6F-3123-4A2F-9624-307ADC6EDE7E}"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C0C945-4F27-4D87-BF24-1EEF80BAEF86}" type="datetimeFigureOut">
              <a:rPr lang="es-EC" smtClean="0"/>
              <a:pPr/>
              <a:t>11/05/2010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36BF8D0-E962-4A26-91D7-22632F513C72}"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0C945-4F27-4D87-BF24-1EEF80BAEF86}" type="datetimeFigureOut">
              <a:rPr lang="es-EC" smtClean="0"/>
              <a:pPr/>
              <a:t>11/05/2010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BF8D0-E962-4A26-91D7-22632F513C72}"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 Target="slide20.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27.xml"/><Relationship Id="rId7" Type="http://schemas.openxmlformats.org/officeDocument/2006/relationships/slide" Target="slide34.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78396" y="1246046"/>
            <a:ext cx="6194132" cy="1754326"/>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Proyecto de Materia </a:t>
            </a:r>
          </a:p>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 Graduación</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5 CuadroTexto"/>
          <p:cNvSpPr txBox="1">
            <a:spLocks noChangeArrowheads="1"/>
          </p:cNvSpPr>
          <p:nvPr/>
        </p:nvSpPr>
        <p:spPr bwMode="auto">
          <a:xfrm>
            <a:off x="6429375" y="5505450"/>
            <a:ext cx="2714625" cy="1016000"/>
          </a:xfrm>
          <a:prstGeom prst="rect">
            <a:avLst/>
          </a:prstGeom>
          <a:noFill/>
          <a:ln w="9525">
            <a:noFill/>
            <a:miter lim="800000"/>
            <a:headEnd/>
            <a:tailEnd/>
          </a:ln>
        </p:spPr>
        <p:txBody>
          <a:bodyPr>
            <a:spAutoFit/>
          </a:bodyPr>
          <a:lstStyle/>
          <a:p>
            <a:r>
              <a:rPr lang="en-US" sz="2000" dirty="0" err="1">
                <a:solidFill>
                  <a:schemeClr val="tx2"/>
                </a:solidFill>
              </a:rPr>
              <a:t>Realizado</a:t>
            </a:r>
            <a:r>
              <a:rPr lang="en-US" sz="2000" dirty="0">
                <a:solidFill>
                  <a:schemeClr val="tx2"/>
                </a:solidFill>
              </a:rPr>
              <a:t> </a:t>
            </a:r>
            <a:r>
              <a:rPr lang="en-US" sz="2000" dirty="0" err="1">
                <a:solidFill>
                  <a:schemeClr val="tx2"/>
                </a:solidFill>
              </a:rPr>
              <a:t>por</a:t>
            </a:r>
            <a:r>
              <a:rPr lang="en-US" sz="2000" dirty="0">
                <a:solidFill>
                  <a:schemeClr val="tx2"/>
                </a:solidFill>
              </a:rPr>
              <a:t>:</a:t>
            </a:r>
          </a:p>
          <a:p>
            <a:r>
              <a:rPr lang="en-US" sz="2000" dirty="0">
                <a:solidFill>
                  <a:schemeClr val="tx2"/>
                </a:solidFill>
              </a:rPr>
              <a:t>Bertha </a:t>
            </a:r>
            <a:r>
              <a:rPr lang="en-US" sz="2000" dirty="0" err="1">
                <a:solidFill>
                  <a:schemeClr val="tx2"/>
                </a:solidFill>
              </a:rPr>
              <a:t>Palomeque</a:t>
            </a:r>
            <a:r>
              <a:rPr lang="en-US" sz="2000" dirty="0">
                <a:solidFill>
                  <a:schemeClr val="tx2"/>
                </a:solidFill>
              </a:rPr>
              <a:t> A.</a:t>
            </a:r>
          </a:p>
          <a:p>
            <a:r>
              <a:rPr lang="en-US" sz="2000" dirty="0">
                <a:solidFill>
                  <a:schemeClr val="tx2"/>
                </a:solidFill>
              </a:rPr>
              <a:t>Rodrigo </a:t>
            </a:r>
            <a:r>
              <a:rPr lang="en-US" sz="2000" dirty="0" err="1">
                <a:solidFill>
                  <a:schemeClr val="tx2"/>
                </a:solidFill>
              </a:rPr>
              <a:t>Barzola</a:t>
            </a:r>
            <a:r>
              <a:rPr lang="en-US" sz="2000" dirty="0">
                <a:solidFill>
                  <a:schemeClr val="tx2"/>
                </a:solidFill>
              </a:rPr>
              <a:t> J.</a:t>
            </a:r>
            <a:endParaRPr lang="es-EC" sz="2000" dirty="0">
              <a:solidFill>
                <a:schemeClr val="tx2"/>
              </a:solidFill>
            </a:endParaRPr>
          </a:p>
        </p:txBody>
      </p:sp>
      <p:sp>
        <p:nvSpPr>
          <p:cNvPr id="6" name="5 CuadroTexto"/>
          <p:cNvSpPr txBox="1">
            <a:spLocks noChangeArrowheads="1"/>
          </p:cNvSpPr>
          <p:nvPr/>
        </p:nvSpPr>
        <p:spPr bwMode="auto">
          <a:xfrm>
            <a:off x="1071538" y="3286124"/>
            <a:ext cx="7429552"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2"/>
            </a:solidFill>
            <a:miter lim="800000"/>
            <a:headEnd/>
            <a:tailEnd/>
          </a:ln>
        </p:spPr>
        <p:txBody>
          <a:bodyPr wrap="square">
            <a:spAutoFit/>
          </a:bodyPr>
          <a:lstStyle/>
          <a:p>
            <a:pPr algn="ctr"/>
            <a:r>
              <a:rPr lang="en-US" sz="2800" b="1" dirty="0" smtClean="0">
                <a:solidFill>
                  <a:schemeClr val="tx2"/>
                </a:solidFill>
              </a:rPr>
              <a:t>Sensor de Temperatura utilizando el Starter Kit   Javelin Stamp</a:t>
            </a:r>
            <a:endParaRPr lang="es-EC" sz="2800" b="1" dirty="0">
              <a:solidFill>
                <a:schemeClr val="tx2"/>
              </a:solidFill>
            </a:endParaRPr>
          </a:p>
        </p:txBody>
      </p:sp>
      <p:pic>
        <p:nvPicPr>
          <p:cNvPr id="73730" name="Picture 2" descr="http://www.espol.edu.ec/espol/infopages/noticias/img/logo_espol.gif"/>
          <p:cNvPicPr>
            <a:picLocks noChangeAspect="1" noChangeArrowheads="1"/>
          </p:cNvPicPr>
          <p:nvPr/>
        </p:nvPicPr>
        <p:blipFill>
          <a:blip r:embed="rId2"/>
          <a:srcRect/>
          <a:stretch>
            <a:fillRect/>
          </a:stretch>
        </p:blipFill>
        <p:spPr bwMode="auto">
          <a:xfrm>
            <a:off x="995347" y="1416491"/>
            <a:ext cx="1433513" cy="158388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2285992"/>
            <a:ext cx="8001056" cy="3693319"/>
          </a:xfrm>
          <a:prstGeom prst="rect">
            <a:avLst/>
          </a:prstGeom>
          <a:noFill/>
        </p:spPr>
        <p:txBody>
          <a:bodyPr wrap="square" rtlCol="0">
            <a:spAutoFit/>
          </a:bodyPr>
          <a:lstStyle/>
          <a:p>
            <a:pPr lvl="0" algn="just">
              <a:buFont typeface="Wingdings" pitchFamily="2" charset="2"/>
              <a:buChar char="ü"/>
            </a:pPr>
            <a:r>
              <a:rPr lang="es-ES" dirty="0" smtClean="0"/>
              <a:t>  La combinación del  software que es  el   lenguaje de  programación JAVA  y    el  </a:t>
            </a:r>
          </a:p>
          <a:p>
            <a:pPr lvl="0" algn="just"/>
            <a:r>
              <a:rPr lang="es-ES" dirty="0" smtClean="0"/>
              <a:t>     hardware, hacen  que  el  módulo Javelin Stamp sea  una  poderosa herramienta </a:t>
            </a:r>
          </a:p>
          <a:p>
            <a:pPr lvl="0" algn="just"/>
            <a:r>
              <a:rPr lang="es-ES" dirty="0" smtClean="0"/>
              <a:t>    dentro de la implementación de   circuitos con  microcontroladores, permitiendo </a:t>
            </a:r>
          </a:p>
          <a:p>
            <a:pPr lvl="0" algn="just"/>
            <a:r>
              <a:rPr lang="es-ES" dirty="0" smtClean="0"/>
              <a:t>    de esta manera alcanzar uno de los objetivos de nuestro proyecto, la elaboración </a:t>
            </a:r>
          </a:p>
          <a:p>
            <a:pPr lvl="0" algn="just"/>
            <a:r>
              <a:rPr lang="es-ES" dirty="0" smtClean="0"/>
              <a:t>    de un sensor de temperatura. </a:t>
            </a:r>
            <a:endParaRPr lang="es-EC" dirty="0" smtClean="0"/>
          </a:p>
          <a:p>
            <a:pPr algn="just"/>
            <a:r>
              <a:rPr lang="es-ES" dirty="0" smtClean="0"/>
              <a:t> </a:t>
            </a:r>
            <a:endParaRPr lang="es-EC" dirty="0" smtClean="0"/>
          </a:p>
          <a:p>
            <a:pPr lvl="0" algn="just">
              <a:buFont typeface="Wingdings" pitchFamily="2" charset="2"/>
              <a:buChar char="ü"/>
            </a:pPr>
            <a:r>
              <a:rPr lang="es-ES" dirty="0" smtClean="0"/>
              <a:t> Tomando  en  cuenta  que  la   idea  inicial  de  incursionar  en  la  elaboración  y </a:t>
            </a:r>
          </a:p>
          <a:p>
            <a:pPr lvl="0" algn="just"/>
            <a:r>
              <a:rPr lang="es-ES" dirty="0" smtClean="0"/>
              <a:t>     simulación de módulos  a través de Java se puede considerar que los resultados  </a:t>
            </a:r>
          </a:p>
          <a:p>
            <a:pPr lvl="0" algn="just"/>
            <a:r>
              <a:rPr lang="es-ES" dirty="0" smtClean="0"/>
              <a:t>    que se obtuvieron en la simulación del sensor de temperatura son satisfactorios </a:t>
            </a:r>
          </a:p>
          <a:p>
            <a:pPr lvl="0" algn="just"/>
            <a:r>
              <a:rPr lang="es-ES" dirty="0" smtClean="0"/>
              <a:t>    con los que se podría extender a una mayor investigación para casos particulares </a:t>
            </a:r>
          </a:p>
          <a:p>
            <a:pPr lvl="0" algn="just"/>
            <a:r>
              <a:rPr lang="es-ES" dirty="0" smtClean="0"/>
              <a:t>    en otros controles.</a:t>
            </a:r>
            <a:endParaRPr lang="es-EC" dirty="0" smtClean="0"/>
          </a:p>
          <a:p>
            <a:pPr lvl="0" algn="just"/>
            <a:endParaRPr lang="es-EC" dirty="0" smtClean="0"/>
          </a:p>
          <a:p>
            <a:pPr algn="just"/>
            <a:endParaRPr lang="es-EC" dirty="0"/>
          </a:p>
        </p:txBody>
      </p:sp>
      <p:sp>
        <p:nvSpPr>
          <p:cNvPr id="5" name="4 CuadroTexto"/>
          <p:cNvSpPr txBox="1"/>
          <p:nvPr/>
        </p:nvSpPr>
        <p:spPr>
          <a:xfrm>
            <a:off x="428596" y="928670"/>
            <a:ext cx="8001056" cy="584775"/>
          </a:xfrm>
          <a:prstGeom prst="rect">
            <a:avLst/>
          </a:prstGeom>
          <a:noFill/>
        </p:spPr>
        <p:txBody>
          <a:bodyPr wrap="square" rtlCol="0">
            <a:spAutoFit/>
          </a:bodyPr>
          <a:lstStyle/>
          <a:p>
            <a:pPr algn="ctr"/>
            <a:r>
              <a:rPr lang="en-US" sz="3200" b="1" dirty="0" smtClean="0"/>
              <a:t>CONCLUSIONES</a:t>
            </a:r>
            <a:endParaRPr lang="es-EC"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CONCLUSIONES</a:t>
            </a:r>
            <a:endParaRPr lang="es-EC" sz="3200" b="1" dirty="0"/>
          </a:p>
        </p:txBody>
      </p:sp>
      <p:sp>
        <p:nvSpPr>
          <p:cNvPr id="3" name="2 Marcador de contenido"/>
          <p:cNvSpPr>
            <a:spLocks noGrp="1"/>
          </p:cNvSpPr>
          <p:nvPr>
            <p:ph idx="1"/>
          </p:nvPr>
        </p:nvSpPr>
        <p:spPr/>
        <p:txBody>
          <a:bodyPr>
            <a:normAutofit fontScale="62500" lnSpcReduction="20000"/>
          </a:bodyPr>
          <a:lstStyle/>
          <a:p>
            <a:pPr lvl="0" algn="just">
              <a:buFont typeface="Wingdings" pitchFamily="2" charset="2"/>
              <a:buChar char="ü"/>
            </a:pPr>
            <a:r>
              <a:rPr lang="es-ES" dirty="0" smtClean="0"/>
              <a:t>En base a nuestra experiencia en el desarrollo de nuestro proyecto se pudo observar  que se pueden obtener iguales o mejores aplicaciones gracias a las ventajas que proporciona las librerías del módulo de Javelin Stamp, tales como </a:t>
            </a:r>
            <a:r>
              <a:rPr lang="es-ES" dirty="0" err="1" smtClean="0"/>
              <a:t>core</a:t>
            </a:r>
            <a:r>
              <a:rPr lang="es-ES" dirty="0" smtClean="0"/>
              <a:t> diseñada para facilitar el uso al Javelin Stamp en el momento de leer sensores, controles de salidas de circuitos, comunicación con periféricos y más.</a:t>
            </a:r>
            <a:endParaRPr lang="es-EC" dirty="0" smtClean="0"/>
          </a:p>
          <a:p>
            <a:pPr algn="just">
              <a:buNone/>
            </a:pPr>
            <a:r>
              <a:rPr lang="es-ES" dirty="0" smtClean="0"/>
              <a:t> </a:t>
            </a:r>
            <a:endParaRPr lang="es-EC" dirty="0" smtClean="0"/>
          </a:p>
          <a:p>
            <a:pPr lvl="0" algn="just">
              <a:buFont typeface="Wingdings" pitchFamily="2" charset="2"/>
              <a:buChar char="ü"/>
            </a:pPr>
            <a:r>
              <a:rPr lang="es-ES" dirty="0" smtClean="0"/>
              <a:t>El DS1620  tiene un conjunto de grupos funcionales que nos permiten realizar un gran número de aplicaciones, es un elemento que puede trabajar como un termostato sin necesidad de una circuitería periférica demasiado amplia y compleja, con lo cual no necesita la conexión a elementos externos como microcontroladores para  poder  realizar un control de tipo ON – OFF (relés), convirtiéndose de esta manera en un pequeño hito para innovar con nuevas tecnologías de simulación y que se puedan desarrollar a gran escala.</a:t>
            </a:r>
            <a:endParaRPr lang="es-EC" dirty="0" smtClean="0"/>
          </a:p>
          <a:p>
            <a:pPr algn="just">
              <a:buNone/>
            </a:pPr>
            <a:r>
              <a:rPr lang="es-ES" dirty="0" smtClean="0"/>
              <a:t> </a:t>
            </a: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CONCLUSIONES</a:t>
            </a:r>
            <a:endParaRPr lang="es-EC" sz="3200" b="1" dirty="0"/>
          </a:p>
        </p:txBody>
      </p:sp>
      <p:sp>
        <p:nvSpPr>
          <p:cNvPr id="3" name="2 Marcador de contenido"/>
          <p:cNvSpPr>
            <a:spLocks noGrp="1"/>
          </p:cNvSpPr>
          <p:nvPr>
            <p:ph idx="1"/>
          </p:nvPr>
        </p:nvSpPr>
        <p:spPr/>
        <p:txBody>
          <a:bodyPr>
            <a:normAutofit/>
          </a:bodyPr>
          <a:lstStyle/>
          <a:p>
            <a:pPr lvl="0" algn="just">
              <a:buFont typeface="Wingdings" pitchFamily="2" charset="2"/>
              <a:buChar char="ü"/>
            </a:pPr>
            <a:r>
              <a:rPr lang="es-ES" sz="2400" dirty="0" smtClean="0"/>
              <a:t>Dependiendo de la programación del microcontrolador, podemos disponer de una gran cantidad de funciones y aplicaciones. En nuestro caso, la tarea principal del microcontrolador es la de regular el tráfico de los datos  con el integrado DS1620; las funciones proporcionadas por el programa del microcontrolador establecen sobre el circuito los umbrales de conmutación y el almacenamiento de la temperatura máxima y mínima leídas.</a:t>
            </a:r>
            <a:endParaRPr lang="es-EC" sz="2400" dirty="0" smtClean="0"/>
          </a:p>
          <a:p>
            <a:pPr algn="just">
              <a:buNone/>
            </a:pP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857364"/>
            <a:ext cx="8001056" cy="4247317"/>
          </a:xfrm>
          <a:prstGeom prst="rect">
            <a:avLst/>
          </a:prstGeom>
          <a:noFill/>
        </p:spPr>
        <p:txBody>
          <a:bodyPr wrap="square" rtlCol="0">
            <a:spAutoFit/>
          </a:bodyPr>
          <a:lstStyle/>
          <a:p>
            <a:pPr algn="just"/>
            <a:r>
              <a:rPr lang="es-ES" dirty="0" smtClean="0"/>
              <a:t> </a:t>
            </a:r>
            <a:endParaRPr lang="es-EC" dirty="0" smtClean="0"/>
          </a:p>
          <a:p>
            <a:pPr algn="just"/>
            <a:r>
              <a:rPr lang="es-ES_tradnl" dirty="0" smtClean="0"/>
              <a:t> </a:t>
            </a:r>
            <a:endParaRPr lang="es-EC" dirty="0" smtClean="0"/>
          </a:p>
          <a:p>
            <a:pPr lvl="0" algn="just">
              <a:buFont typeface="Wingdings" pitchFamily="2" charset="2"/>
              <a:buChar char="ü"/>
            </a:pPr>
            <a:r>
              <a:rPr lang="es-ES" dirty="0" smtClean="0"/>
              <a:t> Tener conocimiento básico en  microcontroladores y lenguaje de programación   </a:t>
            </a:r>
          </a:p>
          <a:p>
            <a:pPr lvl="0" algn="just"/>
            <a:r>
              <a:rPr lang="es-ES" dirty="0" smtClean="0"/>
              <a:t>    Java facilita el entendimiento y programación de las sentencias dentro del Javelin </a:t>
            </a:r>
          </a:p>
          <a:p>
            <a:pPr lvl="0" algn="just"/>
            <a:r>
              <a:rPr lang="es-ES" dirty="0" smtClean="0"/>
              <a:t>    Stamp.</a:t>
            </a:r>
            <a:endParaRPr lang="es-EC" dirty="0" smtClean="0"/>
          </a:p>
          <a:p>
            <a:pPr algn="just"/>
            <a:r>
              <a:rPr lang="es-ES" dirty="0" smtClean="0"/>
              <a:t> </a:t>
            </a:r>
            <a:endParaRPr lang="es-EC" dirty="0" smtClean="0"/>
          </a:p>
          <a:p>
            <a:pPr lvl="0" algn="just">
              <a:buFont typeface="Wingdings" pitchFamily="2" charset="2"/>
              <a:buChar char="ü"/>
            </a:pPr>
            <a:r>
              <a:rPr lang="es-ES" dirty="0" smtClean="0"/>
              <a:t> Al conectar la fuente de voltaje al hardware del Javelin Stamp hay que poner  </a:t>
            </a:r>
          </a:p>
          <a:p>
            <a:pPr lvl="0" algn="just"/>
            <a:r>
              <a:rPr lang="es-ES" dirty="0" smtClean="0"/>
              <a:t>   atención en la polaridad y el nivel de voltaje que esta envía para no dañar el </a:t>
            </a:r>
          </a:p>
          <a:p>
            <a:pPr lvl="0" algn="just"/>
            <a:r>
              <a:rPr lang="es-ES" dirty="0" smtClean="0"/>
              <a:t>   microcontrolador.</a:t>
            </a:r>
            <a:endParaRPr lang="es-EC" dirty="0" smtClean="0"/>
          </a:p>
          <a:p>
            <a:pPr algn="just"/>
            <a:r>
              <a:rPr lang="es-ES" dirty="0" smtClean="0"/>
              <a:t> </a:t>
            </a:r>
            <a:endParaRPr lang="es-EC" dirty="0" smtClean="0"/>
          </a:p>
          <a:p>
            <a:pPr lvl="0" algn="just">
              <a:buFont typeface="Wingdings" pitchFamily="2" charset="2"/>
              <a:buChar char="ü"/>
            </a:pPr>
            <a:r>
              <a:rPr lang="es-ES" dirty="0" smtClean="0"/>
              <a:t> Si se utiliza un cable de comunicación serial diferente al que trae el hardware, </a:t>
            </a:r>
          </a:p>
          <a:p>
            <a:pPr lvl="0" algn="just"/>
            <a:r>
              <a:rPr lang="es-ES" dirty="0" smtClean="0"/>
              <a:t>   cerciorarse de que sea una conexión de punto a punto, de no ser así no se podrá </a:t>
            </a:r>
          </a:p>
          <a:p>
            <a:pPr lvl="0" algn="just"/>
            <a:r>
              <a:rPr lang="es-ES" dirty="0" smtClean="0"/>
              <a:t>   comunicar la PC con el Javelin Stamp.</a:t>
            </a:r>
            <a:endParaRPr lang="es-EC" dirty="0" smtClean="0"/>
          </a:p>
          <a:p>
            <a:pPr algn="just"/>
            <a:r>
              <a:rPr lang="es-ES" dirty="0" smtClean="0"/>
              <a:t> </a:t>
            </a:r>
            <a:endParaRPr lang="es-EC" dirty="0" smtClean="0"/>
          </a:p>
          <a:p>
            <a:pPr algn="just"/>
            <a:endParaRPr lang="es-EC" dirty="0"/>
          </a:p>
        </p:txBody>
      </p:sp>
      <p:sp>
        <p:nvSpPr>
          <p:cNvPr id="5" name="4 CuadroTexto"/>
          <p:cNvSpPr txBox="1"/>
          <p:nvPr/>
        </p:nvSpPr>
        <p:spPr>
          <a:xfrm>
            <a:off x="428596" y="928670"/>
            <a:ext cx="8001056" cy="584775"/>
          </a:xfrm>
          <a:prstGeom prst="rect">
            <a:avLst/>
          </a:prstGeom>
          <a:noFill/>
        </p:spPr>
        <p:txBody>
          <a:bodyPr wrap="square" rtlCol="0">
            <a:spAutoFit/>
          </a:bodyPr>
          <a:lstStyle/>
          <a:p>
            <a:pPr algn="ctr"/>
            <a:r>
              <a:rPr lang="en-US" sz="3200" b="1" dirty="0" smtClean="0"/>
              <a:t>RECOMENDACIONES</a:t>
            </a:r>
            <a:endParaRPr lang="es-EC"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RECOMENDACIONES</a:t>
            </a:r>
            <a:endParaRPr lang="es-EC" sz="3200" b="1" dirty="0"/>
          </a:p>
        </p:txBody>
      </p:sp>
      <p:sp>
        <p:nvSpPr>
          <p:cNvPr id="3" name="2 Marcador de contenido"/>
          <p:cNvSpPr>
            <a:spLocks noGrp="1"/>
          </p:cNvSpPr>
          <p:nvPr>
            <p:ph idx="1"/>
          </p:nvPr>
        </p:nvSpPr>
        <p:spPr/>
        <p:txBody>
          <a:bodyPr>
            <a:normAutofit/>
          </a:bodyPr>
          <a:lstStyle/>
          <a:p>
            <a:pPr algn="just">
              <a:buFont typeface="Wingdings" pitchFamily="2" charset="2"/>
              <a:buChar char="ü"/>
            </a:pPr>
            <a:r>
              <a:rPr lang="es-ES" sz="2400" dirty="0" smtClean="0"/>
              <a:t>Asegurarse de  tener  conectado el hardware con el cable serial a la PC, para que el software del Javelin  me permita trabajar con la tarjeta del Javelin Stamp.</a:t>
            </a:r>
            <a:endParaRPr lang="es-EC" sz="2400" dirty="0" smtClean="0"/>
          </a:p>
          <a:p>
            <a:pPr algn="just">
              <a:buNone/>
            </a:pPr>
            <a:r>
              <a:rPr lang="es-ES" sz="2400" dirty="0" smtClean="0"/>
              <a:t> </a:t>
            </a:r>
            <a:endParaRPr lang="es-EC" sz="2400" dirty="0" smtClean="0"/>
          </a:p>
          <a:p>
            <a:pPr lvl="0" algn="just">
              <a:buFont typeface="Wingdings" pitchFamily="2" charset="2"/>
              <a:buChar char="ü"/>
            </a:pPr>
            <a:r>
              <a:rPr lang="es-ES" sz="2400" dirty="0" smtClean="0"/>
              <a:t>El trabajo se lo realizó con un kit con cable de comunicación serial  por lo cual sería recomendable obtener un adaptador  o seleccionar un kit con comunicación USB para que sea más accesible la conexión del hardware a todas las máquinas. </a:t>
            </a:r>
            <a:endParaRPr lang="es-EC" sz="2400" dirty="0" smtClean="0"/>
          </a:p>
          <a:p>
            <a:pPr>
              <a:buNone/>
            </a:pPr>
            <a:r>
              <a:rPr lang="es-ES" sz="2400" dirty="0" smtClean="0"/>
              <a:t> </a:t>
            </a:r>
            <a:endParaRPr lang="es-EC" sz="2400" dirty="0" smtClean="0"/>
          </a:p>
          <a:p>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928934"/>
            <a:ext cx="9144000" cy="923330"/>
          </a:xfrm>
          <a:prstGeom prst="rect">
            <a:avLst/>
          </a:prstGeom>
          <a:noFill/>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OTopology">
            <a:hlinkClick r:id="rId2" action="ppaction://hlinksldjump"/>
          </p:cNvPr>
          <p:cNvPicPr>
            <a:picLocks noChangeAspect="1" noChangeArrowheads="1"/>
          </p:cNvPicPr>
          <p:nvPr/>
        </p:nvPicPr>
        <p:blipFill>
          <a:blip r:embed="rId3"/>
          <a:stretch>
            <a:fillRect/>
          </a:stretch>
        </p:blipFill>
        <p:spPr bwMode="auto">
          <a:xfrm>
            <a:off x="4572000" y="1857364"/>
            <a:ext cx="2214578" cy="2071702"/>
          </a:xfrm>
          <a:prstGeom prst="rect">
            <a:avLst/>
          </a:prstGeom>
        </p:spPr>
        <p:style>
          <a:lnRef idx="2">
            <a:schemeClr val="dk1"/>
          </a:lnRef>
          <a:fillRef idx="1">
            <a:schemeClr val="lt1"/>
          </a:fillRef>
          <a:effectRef idx="0">
            <a:schemeClr val="dk1"/>
          </a:effectRef>
          <a:fontRef idx="minor">
            <a:schemeClr val="dk1"/>
          </a:fontRef>
        </p:style>
      </p:pic>
      <p:pic>
        <p:nvPicPr>
          <p:cNvPr id="5" name="Picture 3" descr="StructuredTopology">
            <a:hlinkClick r:id="rId4" action="ppaction://hlinksldjump"/>
          </p:cNvPr>
          <p:cNvPicPr>
            <a:picLocks noChangeAspect="1" noChangeArrowheads="1"/>
          </p:cNvPicPr>
          <p:nvPr/>
        </p:nvPicPr>
        <p:blipFill>
          <a:blip r:embed="rId5"/>
          <a:stretch>
            <a:fillRect/>
          </a:stretch>
        </p:blipFill>
        <p:spPr bwMode="auto">
          <a:xfrm>
            <a:off x="1928794" y="1857364"/>
            <a:ext cx="2214578" cy="2071702"/>
          </a:xfrm>
          <a:prstGeom prst="rect">
            <a:avLst/>
          </a:prstGeom>
        </p:spPr>
        <p:style>
          <a:lnRef idx="2">
            <a:schemeClr val="dk1"/>
          </a:lnRef>
          <a:fillRef idx="1">
            <a:schemeClr val="lt1"/>
          </a:fillRef>
          <a:effectRef idx="0">
            <a:schemeClr val="dk1"/>
          </a:effectRef>
          <a:fontRef idx="minor">
            <a:schemeClr val="dk1"/>
          </a:fontRef>
        </p:style>
      </p:pic>
      <p:sp>
        <p:nvSpPr>
          <p:cNvPr id="8" name="Rectangle 2"/>
          <p:cNvSpPr txBox="1">
            <a:spLocks noChangeArrowheads="1"/>
          </p:cNvSpPr>
          <p:nvPr/>
        </p:nvSpPr>
        <p:spPr bwMode="auto">
          <a:xfrm>
            <a:off x="285720" y="101600"/>
            <a:ext cx="8172480" cy="154144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j-lt"/>
                <a:ea typeface="+mj-ea"/>
                <a:cs typeface="+mj-cs"/>
              </a:rPr>
              <a:t>Programación Orientada a Objetos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j-lt"/>
                <a:ea typeface="+mj-ea"/>
                <a:cs typeface="+mj-cs"/>
              </a:rPr>
              <a:t>vs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none" spc="0" normalizeH="0" baseline="0" noProof="0" dirty="0" smtClean="0">
                <a:ln>
                  <a:noFill/>
                </a:ln>
                <a:solidFill>
                  <a:schemeClr val="tx1"/>
                </a:solidFill>
                <a:effectLst/>
                <a:uLnTx/>
                <a:uFillTx/>
                <a:latin typeface="+mj-lt"/>
                <a:ea typeface="+mj-ea"/>
                <a:cs typeface="+mj-cs"/>
              </a:rPr>
              <a:t>Programación Estructurada</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8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9 Rectángulo"/>
          <p:cNvSpPr/>
          <p:nvPr/>
        </p:nvSpPr>
        <p:spPr>
          <a:xfrm>
            <a:off x="928662" y="4237688"/>
            <a:ext cx="7429552" cy="1477328"/>
          </a:xfrm>
          <a:prstGeom prst="rect">
            <a:avLst/>
          </a:prstGeom>
        </p:spPr>
        <p:txBody>
          <a:bodyPr wrap="square">
            <a:spAutoFit/>
          </a:bodyPr>
          <a:lstStyle/>
          <a:p>
            <a:pPr algn="just">
              <a:buFont typeface="Wingdings" pitchFamily="2" charset="2"/>
              <a:buChar char="Ø"/>
            </a:pPr>
            <a:r>
              <a:rPr lang="es-EC" dirty="0" smtClean="0"/>
              <a:t> Un </a:t>
            </a:r>
            <a:r>
              <a:rPr lang="es-EC" b="1" dirty="0" smtClean="0"/>
              <a:t>objeto</a:t>
            </a:r>
            <a:r>
              <a:rPr lang="es-EC" dirty="0" smtClean="0"/>
              <a:t>, es una abstracción de un conjunto de cosas del mundo real.</a:t>
            </a:r>
          </a:p>
          <a:p>
            <a:pPr algn="just">
              <a:buFont typeface="Wingdings" pitchFamily="2" charset="2"/>
              <a:buChar char="Ø"/>
            </a:pPr>
            <a:r>
              <a:rPr lang="es-EC" dirty="0" smtClean="0"/>
              <a:t> El  </a:t>
            </a:r>
            <a:r>
              <a:rPr lang="es-EC" b="1" dirty="0" smtClean="0"/>
              <a:t>objeto </a:t>
            </a:r>
            <a:r>
              <a:rPr lang="es-EC" dirty="0" smtClean="0"/>
              <a:t> posee  funcionalidades.</a:t>
            </a:r>
          </a:p>
          <a:p>
            <a:pPr algn="just">
              <a:buFont typeface="Wingdings" pitchFamily="2" charset="2"/>
              <a:buChar char="Ø"/>
            </a:pPr>
            <a:r>
              <a:rPr lang="es-EC" dirty="0" smtClean="0"/>
              <a:t> El  </a:t>
            </a:r>
            <a:r>
              <a:rPr lang="es-EC" b="1" dirty="0" smtClean="0"/>
              <a:t>objeto   </a:t>
            </a:r>
            <a:r>
              <a:rPr lang="es-EC" dirty="0" smtClean="0"/>
              <a:t>posee  </a:t>
            </a:r>
            <a:r>
              <a:rPr lang="es-ES" dirty="0" smtClean="0"/>
              <a:t>características  que  pueden  ser   usadas  en   forma   </a:t>
            </a:r>
          </a:p>
          <a:p>
            <a:pPr algn="just"/>
            <a:r>
              <a:rPr lang="es-ES" dirty="0" smtClean="0"/>
              <a:t>    independiente, pero juntas se complementan.</a:t>
            </a:r>
            <a:endParaRPr lang="es-EC" dirty="0" smtClean="0"/>
          </a:p>
          <a:p>
            <a:pPr algn="just">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1500166" y="1785926"/>
            <a:ext cx="2182812" cy="1406525"/>
            <a:chOff x="524" y="1628"/>
            <a:chExt cx="1684" cy="1054"/>
          </a:xfrm>
        </p:grpSpPr>
        <p:graphicFrame>
          <p:nvGraphicFramePr>
            <p:cNvPr id="54" name="Object 31">
              <a:hlinkClick r:id="rId3" action="ppaction://hlinksldjump"/>
            </p:cNvPr>
            <p:cNvGraphicFramePr>
              <a:graphicFrameLocks/>
            </p:cNvGraphicFramePr>
            <p:nvPr/>
          </p:nvGraphicFramePr>
          <p:xfrm>
            <a:off x="524" y="2000"/>
            <a:ext cx="820" cy="260"/>
          </p:xfrm>
          <a:graphic>
            <a:graphicData uri="http://schemas.openxmlformats.org/presentationml/2006/ole">
              <p:oleObj spid="_x0000_s30722" name="Imagen" r:id="rId4" imgW="3660480" imgH="954000" progId="">
                <p:embed/>
              </p:oleObj>
            </a:graphicData>
          </a:graphic>
        </p:graphicFrame>
        <p:graphicFrame>
          <p:nvGraphicFramePr>
            <p:cNvPr id="55" name="Object 32"/>
            <p:cNvGraphicFramePr>
              <a:graphicFrameLocks/>
            </p:cNvGraphicFramePr>
            <p:nvPr/>
          </p:nvGraphicFramePr>
          <p:xfrm>
            <a:off x="1435" y="2489"/>
            <a:ext cx="773" cy="193"/>
          </p:xfrm>
          <a:graphic>
            <a:graphicData uri="http://schemas.openxmlformats.org/presentationml/2006/ole">
              <p:oleObj spid="_x0000_s30723" name="Imagen" r:id="rId5" imgW="3662280" imgH="925200" progId="">
                <p:embed/>
              </p:oleObj>
            </a:graphicData>
          </a:graphic>
        </p:graphicFrame>
        <p:graphicFrame>
          <p:nvGraphicFramePr>
            <p:cNvPr id="56" name="Object 33"/>
            <p:cNvGraphicFramePr>
              <a:graphicFrameLocks/>
            </p:cNvGraphicFramePr>
            <p:nvPr/>
          </p:nvGraphicFramePr>
          <p:xfrm>
            <a:off x="1672" y="1628"/>
            <a:ext cx="344" cy="514"/>
          </p:xfrm>
          <a:graphic>
            <a:graphicData uri="http://schemas.openxmlformats.org/presentationml/2006/ole">
              <p:oleObj spid="_x0000_s30724" name="Imagen" r:id="rId6" imgW="2452680" imgH="3659040" progId="">
                <p:embed/>
              </p:oleObj>
            </a:graphicData>
          </a:graphic>
        </p:graphicFrame>
      </p:grpSp>
      <p:grpSp>
        <p:nvGrpSpPr>
          <p:cNvPr id="3" name="Group 34"/>
          <p:cNvGrpSpPr>
            <a:grpSpLocks/>
          </p:cNvGrpSpPr>
          <p:nvPr/>
        </p:nvGrpSpPr>
        <p:grpSpPr bwMode="auto">
          <a:xfrm>
            <a:off x="5429256" y="4857760"/>
            <a:ext cx="2351087" cy="1162050"/>
            <a:chOff x="3974" y="2961"/>
            <a:chExt cx="1481" cy="732"/>
          </a:xfrm>
        </p:grpSpPr>
        <p:grpSp>
          <p:nvGrpSpPr>
            <p:cNvPr id="5" name="Group 35"/>
            <p:cNvGrpSpPr>
              <a:grpSpLocks/>
            </p:cNvGrpSpPr>
            <p:nvPr/>
          </p:nvGrpSpPr>
          <p:grpSpPr bwMode="auto">
            <a:xfrm>
              <a:off x="3974" y="2961"/>
              <a:ext cx="392" cy="231"/>
              <a:chOff x="3974" y="2961"/>
              <a:chExt cx="392" cy="231"/>
            </a:xfrm>
          </p:grpSpPr>
          <p:sp>
            <p:nvSpPr>
              <p:cNvPr id="68" name="Oval 36"/>
              <p:cNvSpPr>
                <a:spLocks noChangeArrowheads="1"/>
              </p:cNvSpPr>
              <p:nvPr/>
            </p:nvSpPr>
            <p:spPr bwMode="auto">
              <a:xfrm>
                <a:off x="3988" y="3124"/>
                <a:ext cx="22" cy="31"/>
              </a:xfrm>
              <a:prstGeom prst="ellipse">
                <a:avLst/>
              </a:prstGeom>
              <a:solidFill>
                <a:schemeClr val="tx1"/>
              </a:solidFill>
              <a:ln w="12700">
                <a:solidFill>
                  <a:schemeClr val="tx1"/>
                </a:solidFill>
                <a:round/>
                <a:headEnd/>
                <a:tailEnd/>
              </a:ln>
              <a:effectLst/>
            </p:spPr>
            <p:txBody>
              <a:bodyPr wrap="none" anchor="ctr"/>
              <a:lstStyle/>
              <a:p>
                <a:endParaRPr lang="es-EC"/>
              </a:p>
            </p:txBody>
          </p:sp>
          <p:sp>
            <p:nvSpPr>
              <p:cNvPr id="69" name="Rectangle 37"/>
              <p:cNvSpPr>
                <a:spLocks noChangeArrowheads="1"/>
              </p:cNvSpPr>
              <p:nvPr/>
            </p:nvSpPr>
            <p:spPr bwMode="auto">
              <a:xfrm>
                <a:off x="3974" y="2961"/>
                <a:ext cx="392" cy="231"/>
              </a:xfrm>
              <a:prstGeom prst="rect">
                <a:avLst/>
              </a:prstGeom>
              <a:noFill/>
              <a:ln w="9525">
                <a:noFill/>
                <a:miter lim="800000"/>
                <a:headEnd/>
                <a:tailEnd/>
              </a:ln>
              <a:effectLst/>
            </p:spPr>
            <p:txBody>
              <a:bodyPr wrap="none" lIns="92075" tIns="46038" rIns="92075" bIns="46038">
                <a:spAutoFit/>
              </a:bodyPr>
              <a:lstStyle/>
              <a:p>
                <a:pPr eaLnBrk="0" hangingPunct="0"/>
                <a:r>
                  <a:rPr lang="es-ES_tradnl">
                    <a:latin typeface="Times New Roman" pitchFamily="18" charset="0"/>
                  </a:rPr>
                  <a:t>(1,3)</a:t>
                </a:r>
              </a:p>
            </p:txBody>
          </p:sp>
        </p:grpSp>
        <p:grpSp>
          <p:nvGrpSpPr>
            <p:cNvPr id="6" name="Group 38"/>
            <p:cNvGrpSpPr>
              <a:grpSpLocks/>
            </p:cNvGrpSpPr>
            <p:nvPr/>
          </p:nvGrpSpPr>
          <p:grpSpPr bwMode="auto">
            <a:xfrm>
              <a:off x="4219" y="3227"/>
              <a:ext cx="392" cy="231"/>
              <a:chOff x="4219" y="3227"/>
              <a:chExt cx="392" cy="231"/>
            </a:xfrm>
          </p:grpSpPr>
          <p:sp>
            <p:nvSpPr>
              <p:cNvPr id="66" name="Oval 39"/>
              <p:cNvSpPr>
                <a:spLocks noChangeArrowheads="1"/>
              </p:cNvSpPr>
              <p:nvPr/>
            </p:nvSpPr>
            <p:spPr bwMode="auto">
              <a:xfrm>
                <a:off x="4233" y="3390"/>
                <a:ext cx="22" cy="31"/>
              </a:xfrm>
              <a:prstGeom prst="ellipse">
                <a:avLst/>
              </a:prstGeom>
              <a:solidFill>
                <a:schemeClr val="tx1"/>
              </a:solidFill>
              <a:ln w="12700">
                <a:solidFill>
                  <a:schemeClr val="tx1"/>
                </a:solidFill>
                <a:round/>
                <a:headEnd/>
                <a:tailEnd/>
              </a:ln>
              <a:effectLst/>
            </p:spPr>
            <p:txBody>
              <a:bodyPr wrap="none" anchor="ctr"/>
              <a:lstStyle/>
              <a:p>
                <a:endParaRPr lang="es-EC"/>
              </a:p>
            </p:txBody>
          </p:sp>
          <p:sp>
            <p:nvSpPr>
              <p:cNvPr id="67" name="Rectangle 40"/>
              <p:cNvSpPr>
                <a:spLocks noChangeArrowheads="1"/>
              </p:cNvSpPr>
              <p:nvPr/>
            </p:nvSpPr>
            <p:spPr bwMode="auto">
              <a:xfrm>
                <a:off x="4219" y="3227"/>
                <a:ext cx="392" cy="231"/>
              </a:xfrm>
              <a:prstGeom prst="rect">
                <a:avLst/>
              </a:prstGeom>
              <a:noFill/>
              <a:ln w="9525">
                <a:noFill/>
                <a:miter lim="800000"/>
                <a:headEnd/>
                <a:tailEnd/>
              </a:ln>
              <a:effectLst/>
            </p:spPr>
            <p:txBody>
              <a:bodyPr wrap="none" lIns="92075" tIns="46038" rIns="92075" bIns="46038">
                <a:spAutoFit/>
              </a:bodyPr>
              <a:lstStyle/>
              <a:p>
                <a:pPr eaLnBrk="0" hangingPunct="0"/>
                <a:r>
                  <a:rPr lang="es-ES_tradnl" dirty="0">
                    <a:latin typeface="Times New Roman" pitchFamily="18" charset="0"/>
                  </a:rPr>
                  <a:t>(2,2)</a:t>
                </a:r>
              </a:p>
            </p:txBody>
          </p:sp>
        </p:grpSp>
        <p:grpSp>
          <p:nvGrpSpPr>
            <p:cNvPr id="7" name="Group 41"/>
            <p:cNvGrpSpPr>
              <a:grpSpLocks/>
            </p:cNvGrpSpPr>
            <p:nvPr/>
          </p:nvGrpSpPr>
          <p:grpSpPr bwMode="auto">
            <a:xfrm>
              <a:off x="4227" y="3462"/>
              <a:ext cx="392" cy="231"/>
              <a:chOff x="4227" y="3462"/>
              <a:chExt cx="392" cy="231"/>
            </a:xfrm>
          </p:grpSpPr>
          <p:sp>
            <p:nvSpPr>
              <p:cNvPr id="64" name="Oval 42"/>
              <p:cNvSpPr>
                <a:spLocks noChangeArrowheads="1"/>
              </p:cNvSpPr>
              <p:nvPr/>
            </p:nvSpPr>
            <p:spPr bwMode="auto">
              <a:xfrm>
                <a:off x="4241" y="3625"/>
                <a:ext cx="22" cy="31"/>
              </a:xfrm>
              <a:prstGeom prst="ellipse">
                <a:avLst/>
              </a:prstGeom>
              <a:solidFill>
                <a:schemeClr val="tx1"/>
              </a:solidFill>
              <a:ln w="12700">
                <a:solidFill>
                  <a:schemeClr val="tx1"/>
                </a:solidFill>
                <a:round/>
                <a:headEnd/>
                <a:tailEnd/>
              </a:ln>
              <a:effectLst/>
            </p:spPr>
            <p:txBody>
              <a:bodyPr wrap="none" anchor="ctr"/>
              <a:lstStyle/>
              <a:p>
                <a:endParaRPr lang="es-EC"/>
              </a:p>
            </p:txBody>
          </p:sp>
          <p:sp>
            <p:nvSpPr>
              <p:cNvPr id="65" name="Rectangle 43"/>
              <p:cNvSpPr>
                <a:spLocks noChangeArrowheads="1"/>
              </p:cNvSpPr>
              <p:nvPr/>
            </p:nvSpPr>
            <p:spPr bwMode="auto">
              <a:xfrm>
                <a:off x="4227" y="3462"/>
                <a:ext cx="392" cy="231"/>
              </a:xfrm>
              <a:prstGeom prst="rect">
                <a:avLst/>
              </a:prstGeom>
              <a:noFill/>
              <a:ln w="9525">
                <a:noFill/>
                <a:miter lim="800000"/>
                <a:headEnd/>
                <a:tailEnd/>
              </a:ln>
              <a:effectLst/>
            </p:spPr>
            <p:txBody>
              <a:bodyPr wrap="none" lIns="92075" tIns="46038" rIns="92075" bIns="46038">
                <a:spAutoFit/>
              </a:bodyPr>
              <a:lstStyle/>
              <a:p>
                <a:pPr eaLnBrk="0" hangingPunct="0"/>
                <a:r>
                  <a:rPr lang="es-ES_tradnl">
                    <a:latin typeface="Times New Roman" pitchFamily="18" charset="0"/>
                  </a:rPr>
                  <a:t>(2,1)</a:t>
                </a:r>
              </a:p>
            </p:txBody>
          </p:sp>
        </p:grpSp>
        <p:grpSp>
          <p:nvGrpSpPr>
            <p:cNvPr id="8" name="Group 44"/>
            <p:cNvGrpSpPr>
              <a:grpSpLocks/>
            </p:cNvGrpSpPr>
            <p:nvPr/>
          </p:nvGrpSpPr>
          <p:grpSpPr bwMode="auto">
            <a:xfrm>
              <a:off x="4955" y="3101"/>
              <a:ext cx="500" cy="231"/>
              <a:chOff x="4955" y="3101"/>
              <a:chExt cx="500" cy="231"/>
            </a:xfrm>
          </p:grpSpPr>
          <p:sp>
            <p:nvSpPr>
              <p:cNvPr id="62" name="Oval 45"/>
              <p:cNvSpPr>
                <a:spLocks noChangeArrowheads="1"/>
              </p:cNvSpPr>
              <p:nvPr/>
            </p:nvSpPr>
            <p:spPr bwMode="auto">
              <a:xfrm>
                <a:off x="4969" y="3264"/>
                <a:ext cx="22" cy="31"/>
              </a:xfrm>
              <a:prstGeom prst="ellipse">
                <a:avLst/>
              </a:prstGeom>
              <a:solidFill>
                <a:schemeClr val="tx1"/>
              </a:solidFill>
              <a:ln w="12700">
                <a:solidFill>
                  <a:schemeClr val="tx1"/>
                </a:solidFill>
                <a:round/>
                <a:headEnd/>
                <a:tailEnd/>
              </a:ln>
              <a:effectLst/>
            </p:spPr>
            <p:txBody>
              <a:bodyPr wrap="none" anchor="ctr"/>
              <a:lstStyle/>
              <a:p>
                <a:endParaRPr lang="es-EC"/>
              </a:p>
            </p:txBody>
          </p:sp>
          <p:sp>
            <p:nvSpPr>
              <p:cNvPr id="63" name="Rectangle 46"/>
              <p:cNvSpPr>
                <a:spLocks noChangeArrowheads="1"/>
              </p:cNvSpPr>
              <p:nvPr/>
            </p:nvSpPr>
            <p:spPr bwMode="auto">
              <a:xfrm>
                <a:off x="4955" y="3101"/>
                <a:ext cx="500" cy="231"/>
              </a:xfrm>
              <a:prstGeom prst="rect">
                <a:avLst/>
              </a:prstGeom>
              <a:noFill/>
              <a:ln w="9525">
                <a:noFill/>
                <a:miter lim="800000"/>
                <a:headEnd/>
                <a:tailEnd/>
              </a:ln>
              <a:effectLst/>
            </p:spPr>
            <p:txBody>
              <a:bodyPr wrap="none" lIns="92075" tIns="46038" rIns="92075" bIns="46038">
                <a:spAutoFit/>
              </a:bodyPr>
              <a:lstStyle/>
              <a:p>
                <a:pPr eaLnBrk="0" hangingPunct="0"/>
                <a:r>
                  <a:rPr lang="es-ES_tradnl">
                    <a:latin typeface="Times New Roman" pitchFamily="18" charset="0"/>
                  </a:rPr>
                  <a:t>(5,2.5)</a:t>
                </a:r>
              </a:p>
            </p:txBody>
          </p:sp>
        </p:grpSp>
      </p:grpSp>
      <p:grpSp>
        <p:nvGrpSpPr>
          <p:cNvPr id="9" name="Group 47"/>
          <p:cNvGrpSpPr>
            <a:grpSpLocks/>
          </p:cNvGrpSpPr>
          <p:nvPr/>
        </p:nvGrpSpPr>
        <p:grpSpPr bwMode="auto">
          <a:xfrm>
            <a:off x="2285984" y="4214818"/>
            <a:ext cx="2078038" cy="2190750"/>
            <a:chOff x="1876" y="2500"/>
            <a:chExt cx="1336" cy="1480"/>
          </a:xfrm>
        </p:grpSpPr>
        <p:sp>
          <p:nvSpPr>
            <p:cNvPr id="71" name="AutoShape 48"/>
            <p:cNvSpPr>
              <a:spLocks noChangeArrowheads="1"/>
            </p:cNvSpPr>
            <p:nvPr/>
          </p:nvSpPr>
          <p:spPr bwMode="auto">
            <a:xfrm>
              <a:off x="2644" y="2500"/>
              <a:ext cx="280" cy="472"/>
            </a:xfrm>
            <a:prstGeom prst="triangle">
              <a:avLst>
                <a:gd name="adj" fmla="val 49995"/>
              </a:avLst>
            </a:prstGeom>
            <a:solidFill>
              <a:schemeClr val="hlink"/>
            </a:solidFill>
            <a:ln w="12700">
              <a:solidFill>
                <a:schemeClr val="tx1"/>
              </a:solidFill>
              <a:miter lim="800000"/>
              <a:headEnd/>
              <a:tailEnd/>
            </a:ln>
            <a:effectLst/>
          </p:spPr>
          <p:txBody>
            <a:bodyPr wrap="none" anchor="ctr"/>
            <a:lstStyle/>
            <a:p>
              <a:endParaRPr lang="es-EC"/>
            </a:p>
          </p:txBody>
        </p:sp>
        <p:sp>
          <p:nvSpPr>
            <p:cNvPr id="72" name="AutoShape 49"/>
            <p:cNvSpPr>
              <a:spLocks noChangeArrowheads="1"/>
            </p:cNvSpPr>
            <p:nvPr/>
          </p:nvSpPr>
          <p:spPr bwMode="auto">
            <a:xfrm>
              <a:off x="2884" y="3172"/>
              <a:ext cx="328" cy="280"/>
            </a:xfrm>
            <a:prstGeom prst="hexagon">
              <a:avLst>
                <a:gd name="adj" fmla="val 29280"/>
                <a:gd name="vf" fmla="val 115470"/>
              </a:avLst>
            </a:prstGeom>
            <a:solidFill>
              <a:schemeClr val="accent2"/>
            </a:solidFill>
            <a:ln w="12700">
              <a:solidFill>
                <a:schemeClr val="tx1"/>
              </a:solidFill>
              <a:miter lim="800000"/>
              <a:headEnd/>
              <a:tailEnd/>
            </a:ln>
            <a:effectLst/>
          </p:spPr>
          <p:txBody>
            <a:bodyPr wrap="none" anchor="ctr"/>
            <a:lstStyle/>
            <a:p>
              <a:endParaRPr lang="es-EC"/>
            </a:p>
          </p:txBody>
        </p:sp>
        <p:sp>
          <p:nvSpPr>
            <p:cNvPr id="73" name="Oval 50"/>
            <p:cNvSpPr>
              <a:spLocks noChangeArrowheads="1"/>
            </p:cNvSpPr>
            <p:nvPr/>
          </p:nvSpPr>
          <p:spPr bwMode="auto">
            <a:xfrm>
              <a:off x="1876" y="3700"/>
              <a:ext cx="280" cy="280"/>
            </a:xfrm>
            <a:prstGeom prst="ellipse">
              <a:avLst/>
            </a:prstGeom>
            <a:solidFill>
              <a:schemeClr val="tx2"/>
            </a:solidFill>
            <a:ln w="12700">
              <a:solidFill>
                <a:schemeClr val="tx1"/>
              </a:solidFill>
              <a:round/>
              <a:headEnd/>
              <a:tailEnd/>
            </a:ln>
            <a:effectLst/>
          </p:spPr>
          <p:txBody>
            <a:bodyPr wrap="none" anchor="ctr"/>
            <a:lstStyle/>
            <a:p>
              <a:endParaRPr lang="es-EC"/>
            </a:p>
          </p:txBody>
        </p:sp>
        <p:sp>
          <p:nvSpPr>
            <p:cNvPr id="74" name="AutoShape 51"/>
            <p:cNvSpPr>
              <a:spLocks noChangeArrowheads="1"/>
            </p:cNvSpPr>
            <p:nvPr/>
          </p:nvSpPr>
          <p:spPr bwMode="auto">
            <a:xfrm>
              <a:off x="2500" y="3556"/>
              <a:ext cx="232" cy="424"/>
            </a:xfrm>
            <a:prstGeom prst="diamond">
              <a:avLst/>
            </a:prstGeom>
            <a:solidFill>
              <a:srgbClr val="FFCCCC"/>
            </a:solidFill>
            <a:ln w="12700">
              <a:solidFill>
                <a:schemeClr val="tx1"/>
              </a:solidFill>
              <a:miter lim="800000"/>
              <a:headEnd/>
              <a:tailEnd/>
            </a:ln>
            <a:effectLst/>
          </p:spPr>
          <p:txBody>
            <a:bodyPr wrap="none" anchor="ctr"/>
            <a:lstStyle/>
            <a:p>
              <a:endParaRPr lang="es-EC"/>
            </a:p>
          </p:txBody>
        </p:sp>
      </p:grpSp>
      <p:grpSp>
        <p:nvGrpSpPr>
          <p:cNvPr id="10" name="Group 52"/>
          <p:cNvGrpSpPr>
            <a:grpSpLocks/>
          </p:cNvGrpSpPr>
          <p:nvPr/>
        </p:nvGrpSpPr>
        <p:grpSpPr bwMode="auto">
          <a:xfrm>
            <a:off x="5214942" y="1285860"/>
            <a:ext cx="2552700" cy="2801938"/>
            <a:chOff x="3357" y="69"/>
            <a:chExt cx="1827" cy="2091"/>
          </a:xfrm>
        </p:grpSpPr>
        <p:graphicFrame>
          <p:nvGraphicFramePr>
            <p:cNvPr id="76" name="Object 53"/>
            <p:cNvGraphicFramePr>
              <a:graphicFrameLocks/>
            </p:cNvGraphicFramePr>
            <p:nvPr/>
          </p:nvGraphicFramePr>
          <p:xfrm>
            <a:off x="4172" y="449"/>
            <a:ext cx="724" cy="379"/>
          </p:xfrm>
          <a:graphic>
            <a:graphicData uri="http://schemas.openxmlformats.org/presentationml/2006/ole">
              <p:oleObj spid="_x0000_s30725" name="Imagen" r:id="rId7" imgW="3660480" imgH="1917360" progId="">
                <p:embed/>
              </p:oleObj>
            </a:graphicData>
          </a:graphic>
        </p:graphicFrame>
        <p:graphicFrame>
          <p:nvGraphicFramePr>
            <p:cNvPr id="77" name="Object 54"/>
            <p:cNvGraphicFramePr>
              <a:graphicFrameLocks/>
            </p:cNvGraphicFramePr>
            <p:nvPr/>
          </p:nvGraphicFramePr>
          <p:xfrm>
            <a:off x="4508" y="1014"/>
            <a:ext cx="676" cy="557"/>
          </p:xfrm>
          <a:graphic>
            <a:graphicData uri="http://schemas.openxmlformats.org/presentationml/2006/ole">
              <p:oleObj spid="_x0000_s30726" name="Imagen" r:id="rId8" imgW="3660480" imgH="3017520" progId="">
                <p:embed/>
              </p:oleObj>
            </a:graphicData>
          </a:graphic>
        </p:graphicFrame>
        <p:graphicFrame>
          <p:nvGraphicFramePr>
            <p:cNvPr id="78" name="Object 55"/>
            <p:cNvGraphicFramePr>
              <a:graphicFrameLocks/>
            </p:cNvGraphicFramePr>
            <p:nvPr/>
          </p:nvGraphicFramePr>
          <p:xfrm>
            <a:off x="3723" y="1581"/>
            <a:ext cx="492" cy="579"/>
          </p:xfrm>
          <a:graphic>
            <a:graphicData uri="http://schemas.openxmlformats.org/presentationml/2006/ole">
              <p:oleObj spid="_x0000_s30727" name="Imagen" r:id="rId9" imgW="3105000" imgH="3657600" progId="">
                <p:embed/>
              </p:oleObj>
            </a:graphicData>
          </a:graphic>
        </p:graphicFrame>
        <p:graphicFrame>
          <p:nvGraphicFramePr>
            <p:cNvPr id="79" name="Object 56"/>
            <p:cNvGraphicFramePr>
              <a:graphicFrameLocks/>
            </p:cNvGraphicFramePr>
            <p:nvPr/>
          </p:nvGraphicFramePr>
          <p:xfrm>
            <a:off x="3357" y="69"/>
            <a:ext cx="579" cy="516"/>
          </p:xfrm>
          <a:graphic>
            <a:graphicData uri="http://schemas.openxmlformats.org/presentationml/2006/ole">
              <p:oleObj spid="_x0000_s30728" name="Imagen" r:id="rId10" imgW="3657600" imgH="3259080" progId="">
                <p:embed/>
              </p:oleObj>
            </a:graphicData>
          </a:graphic>
        </p:graphicFrame>
      </p:grpSp>
      <p:grpSp>
        <p:nvGrpSpPr>
          <p:cNvPr id="11" name="Group 57"/>
          <p:cNvGrpSpPr>
            <a:grpSpLocks/>
          </p:cNvGrpSpPr>
          <p:nvPr/>
        </p:nvGrpSpPr>
        <p:grpSpPr bwMode="auto">
          <a:xfrm>
            <a:off x="1142976" y="1142984"/>
            <a:ext cx="7131050" cy="5368926"/>
            <a:chOff x="994" y="1067"/>
            <a:chExt cx="4492" cy="3382"/>
          </a:xfrm>
        </p:grpSpPr>
        <p:sp>
          <p:nvSpPr>
            <p:cNvPr id="81" name="Freeform 58"/>
            <p:cNvSpPr>
              <a:spLocks/>
            </p:cNvSpPr>
            <p:nvPr/>
          </p:nvSpPr>
          <p:spPr bwMode="auto">
            <a:xfrm>
              <a:off x="994" y="1067"/>
              <a:ext cx="2092" cy="1734"/>
            </a:xfrm>
            <a:custGeom>
              <a:avLst/>
              <a:gdLst/>
              <a:ahLst/>
              <a:cxnLst>
                <a:cxn ang="0">
                  <a:pos x="18" y="886"/>
                </a:cxn>
                <a:cxn ang="0">
                  <a:pos x="114" y="758"/>
                </a:cxn>
                <a:cxn ang="0">
                  <a:pos x="178" y="686"/>
                </a:cxn>
                <a:cxn ang="0">
                  <a:pos x="258" y="606"/>
                </a:cxn>
                <a:cxn ang="0">
                  <a:pos x="466" y="446"/>
                </a:cxn>
                <a:cxn ang="0">
                  <a:pos x="754" y="190"/>
                </a:cxn>
                <a:cxn ang="0">
                  <a:pos x="1106" y="126"/>
                </a:cxn>
                <a:cxn ang="0">
                  <a:pos x="1218" y="62"/>
                </a:cxn>
                <a:cxn ang="0">
                  <a:pos x="1346" y="38"/>
                </a:cxn>
                <a:cxn ang="0">
                  <a:pos x="1778" y="54"/>
                </a:cxn>
                <a:cxn ang="0">
                  <a:pos x="1898" y="126"/>
                </a:cxn>
                <a:cxn ang="0">
                  <a:pos x="1954" y="246"/>
                </a:cxn>
                <a:cxn ang="0">
                  <a:pos x="2042" y="342"/>
                </a:cxn>
                <a:cxn ang="0">
                  <a:pos x="2058" y="582"/>
                </a:cxn>
                <a:cxn ang="0">
                  <a:pos x="2050" y="838"/>
                </a:cxn>
                <a:cxn ang="0">
                  <a:pos x="2018" y="862"/>
                </a:cxn>
                <a:cxn ang="0">
                  <a:pos x="1946" y="950"/>
                </a:cxn>
                <a:cxn ang="0">
                  <a:pos x="1922" y="1014"/>
                </a:cxn>
                <a:cxn ang="0">
                  <a:pos x="1898" y="1038"/>
                </a:cxn>
                <a:cxn ang="0">
                  <a:pos x="1866" y="1094"/>
                </a:cxn>
                <a:cxn ang="0">
                  <a:pos x="1826" y="1278"/>
                </a:cxn>
                <a:cxn ang="0">
                  <a:pos x="1778" y="1406"/>
                </a:cxn>
                <a:cxn ang="0">
                  <a:pos x="1706" y="1462"/>
                </a:cxn>
                <a:cxn ang="0">
                  <a:pos x="1394" y="1646"/>
                </a:cxn>
                <a:cxn ang="0">
                  <a:pos x="930" y="1662"/>
                </a:cxn>
                <a:cxn ang="0">
                  <a:pos x="522" y="1662"/>
                </a:cxn>
                <a:cxn ang="0">
                  <a:pos x="410" y="1614"/>
                </a:cxn>
                <a:cxn ang="0">
                  <a:pos x="314" y="1582"/>
                </a:cxn>
                <a:cxn ang="0">
                  <a:pos x="146" y="1454"/>
                </a:cxn>
                <a:cxn ang="0">
                  <a:pos x="74" y="1326"/>
                </a:cxn>
                <a:cxn ang="0">
                  <a:pos x="50" y="1246"/>
                </a:cxn>
                <a:cxn ang="0">
                  <a:pos x="34" y="1222"/>
                </a:cxn>
                <a:cxn ang="0">
                  <a:pos x="18" y="1174"/>
                </a:cxn>
                <a:cxn ang="0">
                  <a:pos x="10" y="1150"/>
                </a:cxn>
                <a:cxn ang="0">
                  <a:pos x="18" y="886"/>
                </a:cxn>
              </a:cxnLst>
              <a:rect l="0" t="0" r="r" b="b"/>
              <a:pathLst>
                <a:path w="2092" h="1734">
                  <a:moveTo>
                    <a:pt x="18" y="886"/>
                  </a:moveTo>
                  <a:cubicBezTo>
                    <a:pt x="33" y="826"/>
                    <a:pt x="81" y="807"/>
                    <a:pt x="114" y="758"/>
                  </a:cubicBezTo>
                  <a:cubicBezTo>
                    <a:pt x="133" y="729"/>
                    <a:pt x="149" y="705"/>
                    <a:pt x="178" y="686"/>
                  </a:cubicBezTo>
                  <a:cubicBezTo>
                    <a:pt x="209" y="592"/>
                    <a:pt x="168" y="678"/>
                    <a:pt x="258" y="606"/>
                  </a:cubicBezTo>
                  <a:cubicBezTo>
                    <a:pt x="337" y="543"/>
                    <a:pt x="370" y="478"/>
                    <a:pt x="466" y="446"/>
                  </a:cubicBezTo>
                  <a:cubicBezTo>
                    <a:pt x="563" y="349"/>
                    <a:pt x="628" y="258"/>
                    <a:pt x="754" y="190"/>
                  </a:cubicBezTo>
                  <a:cubicBezTo>
                    <a:pt x="828" y="150"/>
                    <a:pt x="1018" y="137"/>
                    <a:pt x="1106" y="126"/>
                  </a:cubicBezTo>
                  <a:cubicBezTo>
                    <a:pt x="1143" y="105"/>
                    <a:pt x="1178" y="77"/>
                    <a:pt x="1218" y="62"/>
                  </a:cubicBezTo>
                  <a:cubicBezTo>
                    <a:pt x="1259" y="46"/>
                    <a:pt x="1304" y="49"/>
                    <a:pt x="1346" y="38"/>
                  </a:cubicBezTo>
                  <a:cubicBezTo>
                    <a:pt x="1490" y="41"/>
                    <a:pt x="1644" y="0"/>
                    <a:pt x="1778" y="54"/>
                  </a:cubicBezTo>
                  <a:cubicBezTo>
                    <a:pt x="1818" y="70"/>
                    <a:pt x="1858" y="106"/>
                    <a:pt x="1898" y="126"/>
                  </a:cubicBezTo>
                  <a:cubicBezTo>
                    <a:pt x="1902" y="134"/>
                    <a:pt x="1940" y="229"/>
                    <a:pt x="1954" y="246"/>
                  </a:cubicBezTo>
                  <a:cubicBezTo>
                    <a:pt x="2085" y="404"/>
                    <a:pt x="1992" y="267"/>
                    <a:pt x="2042" y="342"/>
                  </a:cubicBezTo>
                  <a:cubicBezTo>
                    <a:pt x="2026" y="421"/>
                    <a:pt x="2011" y="512"/>
                    <a:pt x="2058" y="582"/>
                  </a:cubicBezTo>
                  <a:cubicBezTo>
                    <a:pt x="2073" y="657"/>
                    <a:pt x="2092" y="779"/>
                    <a:pt x="2050" y="838"/>
                  </a:cubicBezTo>
                  <a:cubicBezTo>
                    <a:pt x="2042" y="849"/>
                    <a:pt x="2027" y="852"/>
                    <a:pt x="2018" y="862"/>
                  </a:cubicBezTo>
                  <a:cubicBezTo>
                    <a:pt x="1835" y="1063"/>
                    <a:pt x="2043" y="853"/>
                    <a:pt x="1946" y="950"/>
                  </a:cubicBezTo>
                  <a:cubicBezTo>
                    <a:pt x="1938" y="971"/>
                    <a:pt x="1933" y="994"/>
                    <a:pt x="1922" y="1014"/>
                  </a:cubicBezTo>
                  <a:cubicBezTo>
                    <a:pt x="1917" y="1024"/>
                    <a:pt x="1905" y="1029"/>
                    <a:pt x="1898" y="1038"/>
                  </a:cubicBezTo>
                  <a:cubicBezTo>
                    <a:pt x="1884" y="1055"/>
                    <a:pt x="1876" y="1074"/>
                    <a:pt x="1866" y="1094"/>
                  </a:cubicBezTo>
                  <a:cubicBezTo>
                    <a:pt x="1856" y="1156"/>
                    <a:pt x="1846" y="1219"/>
                    <a:pt x="1826" y="1278"/>
                  </a:cubicBezTo>
                  <a:cubicBezTo>
                    <a:pt x="1811" y="1322"/>
                    <a:pt x="1814" y="1370"/>
                    <a:pt x="1778" y="1406"/>
                  </a:cubicBezTo>
                  <a:cubicBezTo>
                    <a:pt x="1758" y="1426"/>
                    <a:pt x="1730" y="1446"/>
                    <a:pt x="1706" y="1462"/>
                  </a:cubicBezTo>
                  <a:cubicBezTo>
                    <a:pt x="1630" y="1576"/>
                    <a:pt x="1528" y="1627"/>
                    <a:pt x="1394" y="1646"/>
                  </a:cubicBezTo>
                  <a:cubicBezTo>
                    <a:pt x="1262" y="1734"/>
                    <a:pt x="1073" y="1665"/>
                    <a:pt x="930" y="1662"/>
                  </a:cubicBezTo>
                  <a:cubicBezTo>
                    <a:pt x="746" y="1676"/>
                    <a:pt x="800" y="1676"/>
                    <a:pt x="522" y="1662"/>
                  </a:cubicBezTo>
                  <a:cubicBezTo>
                    <a:pt x="481" y="1660"/>
                    <a:pt x="446" y="1627"/>
                    <a:pt x="410" y="1614"/>
                  </a:cubicBezTo>
                  <a:cubicBezTo>
                    <a:pt x="326" y="1583"/>
                    <a:pt x="370" y="1614"/>
                    <a:pt x="314" y="1582"/>
                  </a:cubicBezTo>
                  <a:cubicBezTo>
                    <a:pt x="249" y="1545"/>
                    <a:pt x="216" y="1477"/>
                    <a:pt x="146" y="1454"/>
                  </a:cubicBezTo>
                  <a:cubicBezTo>
                    <a:pt x="118" y="1412"/>
                    <a:pt x="96" y="1371"/>
                    <a:pt x="74" y="1326"/>
                  </a:cubicBezTo>
                  <a:cubicBezTo>
                    <a:pt x="61" y="1301"/>
                    <a:pt x="63" y="1271"/>
                    <a:pt x="50" y="1246"/>
                  </a:cubicBezTo>
                  <a:cubicBezTo>
                    <a:pt x="46" y="1237"/>
                    <a:pt x="38" y="1231"/>
                    <a:pt x="34" y="1222"/>
                  </a:cubicBezTo>
                  <a:cubicBezTo>
                    <a:pt x="27" y="1207"/>
                    <a:pt x="23" y="1190"/>
                    <a:pt x="18" y="1174"/>
                  </a:cubicBezTo>
                  <a:cubicBezTo>
                    <a:pt x="15" y="1166"/>
                    <a:pt x="10" y="1150"/>
                    <a:pt x="10" y="1150"/>
                  </a:cubicBezTo>
                  <a:cubicBezTo>
                    <a:pt x="0" y="1060"/>
                    <a:pt x="18" y="973"/>
                    <a:pt x="18" y="886"/>
                  </a:cubicBezTo>
                  <a:close/>
                </a:path>
              </a:pathLst>
            </a:custGeom>
            <a:noFill/>
            <a:ln w="38100" cap="sq" cmpd="sng">
              <a:solidFill>
                <a:schemeClr val="tx2"/>
              </a:solidFill>
              <a:prstDash val="solid"/>
              <a:round/>
              <a:headEnd/>
              <a:tailEnd/>
            </a:ln>
            <a:effectLst/>
          </p:spPr>
          <p:txBody>
            <a:bodyPr/>
            <a:lstStyle/>
            <a:p>
              <a:endParaRPr lang="es-EC"/>
            </a:p>
          </p:txBody>
        </p:sp>
        <p:sp>
          <p:nvSpPr>
            <p:cNvPr id="82" name="Freeform 59"/>
            <p:cNvSpPr>
              <a:spLocks/>
            </p:cNvSpPr>
            <p:nvPr/>
          </p:nvSpPr>
          <p:spPr bwMode="auto">
            <a:xfrm>
              <a:off x="1579" y="2822"/>
              <a:ext cx="1573" cy="1627"/>
            </a:xfrm>
            <a:custGeom>
              <a:avLst/>
              <a:gdLst/>
              <a:ahLst/>
              <a:cxnLst>
                <a:cxn ang="0">
                  <a:pos x="1093" y="20"/>
                </a:cxn>
                <a:cxn ang="0">
                  <a:pos x="1021" y="52"/>
                </a:cxn>
                <a:cxn ang="0">
                  <a:pos x="941" y="116"/>
                </a:cxn>
                <a:cxn ang="0">
                  <a:pos x="733" y="292"/>
                </a:cxn>
                <a:cxn ang="0">
                  <a:pos x="685" y="348"/>
                </a:cxn>
                <a:cxn ang="0">
                  <a:pos x="653" y="420"/>
                </a:cxn>
                <a:cxn ang="0">
                  <a:pos x="525" y="572"/>
                </a:cxn>
                <a:cxn ang="0">
                  <a:pos x="509" y="644"/>
                </a:cxn>
                <a:cxn ang="0">
                  <a:pos x="461" y="700"/>
                </a:cxn>
                <a:cxn ang="0">
                  <a:pos x="357" y="820"/>
                </a:cxn>
                <a:cxn ang="0">
                  <a:pos x="277" y="996"/>
                </a:cxn>
                <a:cxn ang="0">
                  <a:pos x="237" y="1076"/>
                </a:cxn>
                <a:cxn ang="0">
                  <a:pos x="181" y="1116"/>
                </a:cxn>
                <a:cxn ang="0">
                  <a:pos x="45" y="1316"/>
                </a:cxn>
                <a:cxn ang="0">
                  <a:pos x="21" y="1372"/>
                </a:cxn>
                <a:cxn ang="0">
                  <a:pos x="37" y="1548"/>
                </a:cxn>
                <a:cxn ang="0">
                  <a:pos x="437" y="1612"/>
                </a:cxn>
                <a:cxn ang="0">
                  <a:pos x="733" y="1620"/>
                </a:cxn>
                <a:cxn ang="0">
                  <a:pos x="1013" y="1596"/>
                </a:cxn>
                <a:cxn ang="0">
                  <a:pos x="1165" y="1572"/>
                </a:cxn>
                <a:cxn ang="0">
                  <a:pos x="1301" y="1516"/>
                </a:cxn>
                <a:cxn ang="0">
                  <a:pos x="1373" y="1436"/>
                </a:cxn>
                <a:cxn ang="0">
                  <a:pos x="1429" y="1340"/>
                </a:cxn>
                <a:cxn ang="0">
                  <a:pos x="1493" y="1212"/>
                </a:cxn>
                <a:cxn ang="0">
                  <a:pos x="1541" y="1116"/>
                </a:cxn>
                <a:cxn ang="0">
                  <a:pos x="1549" y="1092"/>
                </a:cxn>
                <a:cxn ang="0">
                  <a:pos x="1573" y="964"/>
                </a:cxn>
                <a:cxn ang="0">
                  <a:pos x="1541" y="716"/>
                </a:cxn>
                <a:cxn ang="0">
                  <a:pos x="1469" y="596"/>
                </a:cxn>
                <a:cxn ang="0">
                  <a:pos x="1421" y="516"/>
                </a:cxn>
                <a:cxn ang="0">
                  <a:pos x="1349" y="436"/>
                </a:cxn>
                <a:cxn ang="0">
                  <a:pos x="1301" y="228"/>
                </a:cxn>
                <a:cxn ang="0">
                  <a:pos x="1197" y="84"/>
                </a:cxn>
                <a:cxn ang="0">
                  <a:pos x="1141" y="4"/>
                </a:cxn>
                <a:cxn ang="0">
                  <a:pos x="1093" y="20"/>
                </a:cxn>
              </a:cxnLst>
              <a:rect l="0" t="0" r="r" b="b"/>
              <a:pathLst>
                <a:path w="1573" h="1627">
                  <a:moveTo>
                    <a:pt x="1093" y="20"/>
                  </a:moveTo>
                  <a:cubicBezTo>
                    <a:pt x="1067" y="29"/>
                    <a:pt x="1047" y="43"/>
                    <a:pt x="1021" y="52"/>
                  </a:cubicBezTo>
                  <a:cubicBezTo>
                    <a:pt x="980" y="114"/>
                    <a:pt x="1007" y="94"/>
                    <a:pt x="941" y="116"/>
                  </a:cubicBezTo>
                  <a:cubicBezTo>
                    <a:pt x="893" y="187"/>
                    <a:pt x="812" y="258"/>
                    <a:pt x="733" y="292"/>
                  </a:cubicBezTo>
                  <a:cubicBezTo>
                    <a:pt x="718" y="312"/>
                    <a:pt x="697" y="327"/>
                    <a:pt x="685" y="348"/>
                  </a:cubicBezTo>
                  <a:cubicBezTo>
                    <a:pt x="650" y="411"/>
                    <a:pt x="687" y="379"/>
                    <a:pt x="653" y="420"/>
                  </a:cubicBezTo>
                  <a:cubicBezTo>
                    <a:pt x="610" y="471"/>
                    <a:pt x="562" y="516"/>
                    <a:pt x="525" y="572"/>
                  </a:cubicBezTo>
                  <a:cubicBezTo>
                    <a:pt x="520" y="596"/>
                    <a:pt x="518" y="621"/>
                    <a:pt x="509" y="644"/>
                  </a:cubicBezTo>
                  <a:cubicBezTo>
                    <a:pt x="502" y="663"/>
                    <a:pt x="475" y="685"/>
                    <a:pt x="461" y="700"/>
                  </a:cubicBezTo>
                  <a:cubicBezTo>
                    <a:pt x="430" y="734"/>
                    <a:pt x="383" y="779"/>
                    <a:pt x="357" y="820"/>
                  </a:cubicBezTo>
                  <a:cubicBezTo>
                    <a:pt x="324" y="873"/>
                    <a:pt x="301" y="939"/>
                    <a:pt x="277" y="996"/>
                  </a:cubicBezTo>
                  <a:cubicBezTo>
                    <a:pt x="269" y="1016"/>
                    <a:pt x="255" y="1061"/>
                    <a:pt x="237" y="1076"/>
                  </a:cubicBezTo>
                  <a:cubicBezTo>
                    <a:pt x="111" y="1181"/>
                    <a:pt x="293" y="1004"/>
                    <a:pt x="181" y="1116"/>
                  </a:cubicBezTo>
                  <a:cubicBezTo>
                    <a:pt x="153" y="1201"/>
                    <a:pt x="93" y="1244"/>
                    <a:pt x="45" y="1316"/>
                  </a:cubicBezTo>
                  <a:cubicBezTo>
                    <a:pt x="40" y="1336"/>
                    <a:pt x="22" y="1352"/>
                    <a:pt x="21" y="1372"/>
                  </a:cubicBezTo>
                  <a:cubicBezTo>
                    <a:pt x="18" y="1431"/>
                    <a:pt x="0" y="1502"/>
                    <a:pt x="37" y="1548"/>
                  </a:cubicBezTo>
                  <a:cubicBezTo>
                    <a:pt x="100" y="1627"/>
                    <a:pt x="421" y="1612"/>
                    <a:pt x="437" y="1612"/>
                  </a:cubicBezTo>
                  <a:cubicBezTo>
                    <a:pt x="545" y="1622"/>
                    <a:pt x="620" y="1626"/>
                    <a:pt x="733" y="1620"/>
                  </a:cubicBezTo>
                  <a:cubicBezTo>
                    <a:pt x="826" y="1601"/>
                    <a:pt x="919" y="1601"/>
                    <a:pt x="1013" y="1596"/>
                  </a:cubicBezTo>
                  <a:cubicBezTo>
                    <a:pt x="1065" y="1583"/>
                    <a:pt x="1111" y="1577"/>
                    <a:pt x="1165" y="1572"/>
                  </a:cubicBezTo>
                  <a:cubicBezTo>
                    <a:pt x="1233" y="1555"/>
                    <a:pt x="1245" y="1558"/>
                    <a:pt x="1301" y="1516"/>
                  </a:cubicBezTo>
                  <a:cubicBezTo>
                    <a:pt x="1311" y="1487"/>
                    <a:pt x="1347" y="1453"/>
                    <a:pt x="1373" y="1436"/>
                  </a:cubicBezTo>
                  <a:cubicBezTo>
                    <a:pt x="1385" y="1400"/>
                    <a:pt x="1408" y="1371"/>
                    <a:pt x="1429" y="1340"/>
                  </a:cubicBezTo>
                  <a:cubicBezTo>
                    <a:pt x="1453" y="1303"/>
                    <a:pt x="1471" y="1251"/>
                    <a:pt x="1493" y="1212"/>
                  </a:cubicBezTo>
                  <a:cubicBezTo>
                    <a:pt x="1545" y="1119"/>
                    <a:pt x="1510" y="1209"/>
                    <a:pt x="1541" y="1116"/>
                  </a:cubicBezTo>
                  <a:cubicBezTo>
                    <a:pt x="1544" y="1108"/>
                    <a:pt x="1549" y="1092"/>
                    <a:pt x="1549" y="1092"/>
                  </a:cubicBezTo>
                  <a:cubicBezTo>
                    <a:pt x="1555" y="1048"/>
                    <a:pt x="1564" y="1007"/>
                    <a:pt x="1573" y="964"/>
                  </a:cubicBezTo>
                  <a:cubicBezTo>
                    <a:pt x="1566" y="886"/>
                    <a:pt x="1560" y="792"/>
                    <a:pt x="1541" y="716"/>
                  </a:cubicBezTo>
                  <a:cubicBezTo>
                    <a:pt x="1530" y="672"/>
                    <a:pt x="1483" y="638"/>
                    <a:pt x="1469" y="596"/>
                  </a:cubicBezTo>
                  <a:cubicBezTo>
                    <a:pt x="1458" y="562"/>
                    <a:pt x="1446" y="541"/>
                    <a:pt x="1421" y="516"/>
                  </a:cubicBezTo>
                  <a:cubicBezTo>
                    <a:pt x="1411" y="487"/>
                    <a:pt x="1375" y="453"/>
                    <a:pt x="1349" y="436"/>
                  </a:cubicBezTo>
                  <a:cubicBezTo>
                    <a:pt x="1347" y="430"/>
                    <a:pt x="1308" y="244"/>
                    <a:pt x="1301" y="228"/>
                  </a:cubicBezTo>
                  <a:cubicBezTo>
                    <a:pt x="1277" y="174"/>
                    <a:pt x="1231" y="133"/>
                    <a:pt x="1197" y="84"/>
                  </a:cubicBezTo>
                  <a:cubicBezTo>
                    <a:pt x="1180" y="59"/>
                    <a:pt x="1179" y="0"/>
                    <a:pt x="1141" y="4"/>
                  </a:cubicBezTo>
                  <a:cubicBezTo>
                    <a:pt x="1124" y="6"/>
                    <a:pt x="1109" y="15"/>
                    <a:pt x="1093" y="20"/>
                  </a:cubicBezTo>
                  <a:close/>
                </a:path>
              </a:pathLst>
            </a:custGeom>
            <a:noFill/>
            <a:ln w="38100" cap="sq" cmpd="sng">
              <a:solidFill>
                <a:schemeClr val="tx2"/>
              </a:solidFill>
              <a:prstDash val="solid"/>
              <a:round/>
              <a:headEnd type="none" w="med" len="med"/>
              <a:tailEnd type="none" w="med" len="med"/>
            </a:ln>
            <a:effectLst/>
          </p:spPr>
          <p:txBody>
            <a:bodyPr/>
            <a:lstStyle/>
            <a:p>
              <a:endParaRPr lang="es-EC"/>
            </a:p>
          </p:txBody>
        </p:sp>
        <p:sp>
          <p:nvSpPr>
            <p:cNvPr id="83" name="Freeform 60"/>
            <p:cNvSpPr>
              <a:spLocks/>
            </p:cNvSpPr>
            <p:nvPr/>
          </p:nvSpPr>
          <p:spPr bwMode="auto">
            <a:xfrm rot="20883711">
              <a:off x="3664" y="3197"/>
              <a:ext cx="1576" cy="1184"/>
            </a:xfrm>
            <a:custGeom>
              <a:avLst/>
              <a:gdLst/>
              <a:ahLst/>
              <a:cxnLst>
                <a:cxn ang="0">
                  <a:pos x="1576" y="608"/>
                </a:cxn>
                <a:cxn ang="0">
                  <a:pos x="1456" y="464"/>
                </a:cxn>
                <a:cxn ang="0">
                  <a:pos x="1408" y="440"/>
                </a:cxn>
                <a:cxn ang="0">
                  <a:pos x="1280" y="352"/>
                </a:cxn>
                <a:cxn ang="0">
                  <a:pos x="1024" y="264"/>
                </a:cxn>
                <a:cxn ang="0">
                  <a:pos x="696" y="120"/>
                </a:cxn>
                <a:cxn ang="0">
                  <a:pos x="648" y="80"/>
                </a:cxn>
                <a:cxn ang="0">
                  <a:pos x="504" y="24"/>
                </a:cxn>
                <a:cxn ang="0">
                  <a:pos x="384" y="0"/>
                </a:cxn>
                <a:cxn ang="0">
                  <a:pos x="304" y="8"/>
                </a:cxn>
                <a:cxn ang="0">
                  <a:pos x="256" y="40"/>
                </a:cxn>
                <a:cxn ang="0">
                  <a:pos x="120" y="192"/>
                </a:cxn>
                <a:cxn ang="0">
                  <a:pos x="56" y="312"/>
                </a:cxn>
                <a:cxn ang="0">
                  <a:pos x="40" y="360"/>
                </a:cxn>
                <a:cxn ang="0">
                  <a:pos x="40" y="672"/>
                </a:cxn>
                <a:cxn ang="0">
                  <a:pos x="88" y="888"/>
                </a:cxn>
                <a:cxn ang="0">
                  <a:pos x="104" y="1024"/>
                </a:cxn>
                <a:cxn ang="0">
                  <a:pos x="120" y="1048"/>
                </a:cxn>
                <a:cxn ang="0">
                  <a:pos x="200" y="1128"/>
                </a:cxn>
                <a:cxn ang="0">
                  <a:pos x="488" y="1184"/>
                </a:cxn>
                <a:cxn ang="0">
                  <a:pos x="600" y="1152"/>
                </a:cxn>
                <a:cxn ang="0">
                  <a:pos x="664" y="1120"/>
                </a:cxn>
                <a:cxn ang="0">
                  <a:pos x="744" y="1112"/>
                </a:cxn>
                <a:cxn ang="0">
                  <a:pos x="904" y="1016"/>
                </a:cxn>
                <a:cxn ang="0">
                  <a:pos x="952" y="1008"/>
                </a:cxn>
                <a:cxn ang="0">
                  <a:pos x="1096" y="944"/>
                </a:cxn>
                <a:cxn ang="0">
                  <a:pos x="1240" y="816"/>
                </a:cxn>
                <a:cxn ang="0">
                  <a:pos x="1440" y="752"/>
                </a:cxn>
                <a:cxn ang="0">
                  <a:pos x="1576" y="608"/>
                </a:cxn>
              </a:cxnLst>
              <a:rect l="0" t="0" r="r" b="b"/>
              <a:pathLst>
                <a:path w="1576" h="1184">
                  <a:moveTo>
                    <a:pt x="1576" y="608"/>
                  </a:moveTo>
                  <a:cubicBezTo>
                    <a:pt x="1560" y="456"/>
                    <a:pt x="1508" y="511"/>
                    <a:pt x="1456" y="464"/>
                  </a:cubicBezTo>
                  <a:cubicBezTo>
                    <a:pt x="1423" y="434"/>
                    <a:pt x="1443" y="460"/>
                    <a:pt x="1408" y="440"/>
                  </a:cubicBezTo>
                  <a:cubicBezTo>
                    <a:pt x="1363" y="415"/>
                    <a:pt x="1323" y="381"/>
                    <a:pt x="1280" y="352"/>
                  </a:cubicBezTo>
                  <a:cubicBezTo>
                    <a:pt x="1233" y="282"/>
                    <a:pt x="1101" y="277"/>
                    <a:pt x="1024" y="264"/>
                  </a:cubicBezTo>
                  <a:cubicBezTo>
                    <a:pt x="893" y="242"/>
                    <a:pt x="812" y="191"/>
                    <a:pt x="696" y="120"/>
                  </a:cubicBezTo>
                  <a:cubicBezTo>
                    <a:pt x="678" y="109"/>
                    <a:pt x="666" y="90"/>
                    <a:pt x="648" y="80"/>
                  </a:cubicBezTo>
                  <a:cubicBezTo>
                    <a:pt x="610" y="59"/>
                    <a:pt x="547" y="36"/>
                    <a:pt x="504" y="24"/>
                  </a:cubicBezTo>
                  <a:cubicBezTo>
                    <a:pt x="465" y="13"/>
                    <a:pt x="384" y="0"/>
                    <a:pt x="384" y="0"/>
                  </a:cubicBezTo>
                  <a:cubicBezTo>
                    <a:pt x="357" y="3"/>
                    <a:pt x="330" y="0"/>
                    <a:pt x="304" y="8"/>
                  </a:cubicBezTo>
                  <a:cubicBezTo>
                    <a:pt x="286" y="14"/>
                    <a:pt x="272" y="29"/>
                    <a:pt x="256" y="40"/>
                  </a:cubicBezTo>
                  <a:cubicBezTo>
                    <a:pt x="194" y="81"/>
                    <a:pt x="156" y="128"/>
                    <a:pt x="120" y="192"/>
                  </a:cubicBezTo>
                  <a:cubicBezTo>
                    <a:pt x="92" y="242"/>
                    <a:pt x="74" y="259"/>
                    <a:pt x="56" y="312"/>
                  </a:cubicBezTo>
                  <a:cubicBezTo>
                    <a:pt x="51" y="328"/>
                    <a:pt x="40" y="360"/>
                    <a:pt x="40" y="360"/>
                  </a:cubicBezTo>
                  <a:cubicBezTo>
                    <a:pt x="44" y="456"/>
                    <a:pt x="0" y="504"/>
                    <a:pt x="40" y="672"/>
                  </a:cubicBezTo>
                  <a:cubicBezTo>
                    <a:pt x="21" y="749"/>
                    <a:pt x="99" y="810"/>
                    <a:pt x="88" y="888"/>
                  </a:cubicBezTo>
                  <a:cubicBezTo>
                    <a:pt x="93" y="933"/>
                    <a:pt x="95" y="979"/>
                    <a:pt x="104" y="1024"/>
                  </a:cubicBezTo>
                  <a:cubicBezTo>
                    <a:pt x="106" y="1033"/>
                    <a:pt x="113" y="1041"/>
                    <a:pt x="120" y="1048"/>
                  </a:cubicBezTo>
                  <a:cubicBezTo>
                    <a:pt x="146" y="1076"/>
                    <a:pt x="166" y="1111"/>
                    <a:pt x="200" y="1128"/>
                  </a:cubicBezTo>
                  <a:cubicBezTo>
                    <a:pt x="281" y="1168"/>
                    <a:pt x="400" y="1169"/>
                    <a:pt x="488" y="1184"/>
                  </a:cubicBezTo>
                  <a:cubicBezTo>
                    <a:pt x="545" y="1174"/>
                    <a:pt x="539" y="1179"/>
                    <a:pt x="600" y="1152"/>
                  </a:cubicBezTo>
                  <a:cubicBezTo>
                    <a:pt x="622" y="1142"/>
                    <a:pt x="640" y="1122"/>
                    <a:pt x="664" y="1120"/>
                  </a:cubicBezTo>
                  <a:cubicBezTo>
                    <a:pt x="691" y="1117"/>
                    <a:pt x="717" y="1115"/>
                    <a:pt x="744" y="1112"/>
                  </a:cubicBezTo>
                  <a:cubicBezTo>
                    <a:pt x="801" y="1084"/>
                    <a:pt x="844" y="1042"/>
                    <a:pt x="904" y="1016"/>
                  </a:cubicBezTo>
                  <a:cubicBezTo>
                    <a:pt x="919" y="1009"/>
                    <a:pt x="936" y="1012"/>
                    <a:pt x="952" y="1008"/>
                  </a:cubicBezTo>
                  <a:cubicBezTo>
                    <a:pt x="998" y="997"/>
                    <a:pt x="1062" y="966"/>
                    <a:pt x="1096" y="944"/>
                  </a:cubicBezTo>
                  <a:cubicBezTo>
                    <a:pt x="1299" y="815"/>
                    <a:pt x="1064" y="945"/>
                    <a:pt x="1240" y="816"/>
                  </a:cubicBezTo>
                  <a:cubicBezTo>
                    <a:pt x="1342" y="741"/>
                    <a:pt x="1327" y="775"/>
                    <a:pt x="1440" y="752"/>
                  </a:cubicBezTo>
                  <a:cubicBezTo>
                    <a:pt x="1465" y="714"/>
                    <a:pt x="1520" y="760"/>
                    <a:pt x="1576" y="608"/>
                  </a:cubicBezTo>
                  <a:close/>
                </a:path>
              </a:pathLst>
            </a:custGeom>
            <a:noFill/>
            <a:ln w="38100" cap="sq" cmpd="sng">
              <a:solidFill>
                <a:schemeClr val="tx2"/>
              </a:solidFill>
              <a:prstDash val="solid"/>
              <a:round/>
              <a:headEnd type="none" w="med" len="med"/>
              <a:tailEnd type="none" w="med" len="med"/>
            </a:ln>
            <a:effectLst/>
          </p:spPr>
          <p:txBody>
            <a:bodyPr/>
            <a:lstStyle/>
            <a:p>
              <a:endParaRPr lang="es-EC"/>
            </a:p>
          </p:txBody>
        </p:sp>
        <p:sp>
          <p:nvSpPr>
            <p:cNvPr id="84" name="Freeform 61"/>
            <p:cNvSpPr>
              <a:spLocks/>
            </p:cNvSpPr>
            <p:nvPr/>
          </p:nvSpPr>
          <p:spPr bwMode="auto">
            <a:xfrm>
              <a:off x="3244" y="1067"/>
              <a:ext cx="2242" cy="2016"/>
            </a:xfrm>
            <a:custGeom>
              <a:avLst/>
              <a:gdLst/>
              <a:ahLst/>
              <a:cxnLst>
                <a:cxn ang="0">
                  <a:pos x="1898" y="440"/>
                </a:cxn>
                <a:cxn ang="0">
                  <a:pos x="1850" y="416"/>
                </a:cxn>
                <a:cxn ang="0">
                  <a:pos x="1794" y="352"/>
                </a:cxn>
                <a:cxn ang="0">
                  <a:pos x="1722" y="328"/>
                </a:cxn>
                <a:cxn ang="0">
                  <a:pos x="1650" y="272"/>
                </a:cxn>
                <a:cxn ang="0">
                  <a:pos x="1570" y="240"/>
                </a:cxn>
                <a:cxn ang="0">
                  <a:pos x="1490" y="200"/>
                </a:cxn>
                <a:cxn ang="0">
                  <a:pos x="1346" y="176"/>
                </a:cxn>
                <a:cxn ang="0">
                  <a:pos x="1146" y="112"/>
                </a:cxn>
                <a:cxn ang="0">
                  <a:pos x="1002" y="40"/>
                </a:cxn>
                <a:cxn ang="0">
                  <a:pos x="858" y="32"/>
                </a:cxn>
                <a:cxn ang="0">
                  <a:pos x="786" y="16"/>
                </a:cxn>
                <a:cxn ang="0">
                  <a:pos x="738" y="0"/>
                </a:cxn>
                <a:cxn ang="0">
                  <a:pos x="474" y="16"/>
                </a:cxn>
                <a:cxn ang="0">
                  <a:pos x="394" y="48"/>
                </a:cxn>
                <a:cxn ang="0">
                  <a:pos x="210" y="104"/>
                </a:cxn>
                <a:cxn ang="0">
                  <a:pos x="186" y="120"/>
                </a:cxn>
                <a:cxn ang="0">
                  <a:pos x="178" y="144"/>
                </a:cxn>
                <a:cxn ang="0">
                  <a:pos x="146" y="160"/>
                </a:cxn>
                <a:cxn ang="0">
                  <a:pos x="114" y="184"/>
                </a:cxn>
                <a:cxn ang="0">
                  <a:pos x="42" y="216"/>
                </a:cxn>
                <a:cxn ang="0">
                  <a:pos x="2" y="288"/>
                </a:cxn>
                <a:cxn ang="0">
                  <a:pos x="74" y="680"/>
                </a:cxn>
                <a:cxn ang="0">
                  <a:pos x="106" y="816"/>
                </a:cxn>
                <a:cxn ang="0">
                  <a:pos x="178" y="1000"/>
                </a:cxn>
                <a:cxn ang="0">
                  <a:pos x="194" y="1064"/>
                </a:cxn>
                <a:cxn ang="0">
                  <a:pos x="202" y="1112"/>
                </a:cxn>
                <a:cxn ang="0">
                  <a:pos x="298" y="1200"/>
                </a:cxn>
                <a:cxn ang="0">
                  <a:pos x="346" y="1456"/>
                </a:cxn>
                <a:cxn ang="0">
                  <a:pos x="506" y="1664"/>
                </a:cxn>
                <a:cxn ang="0">
                  <a:pos x="594" y="1760"/>
                </a:cxn>
                <a:cxn ang="0">
                  <a:pos x="794" y="1904"/>
                </a:cxn>
                <a:cxn ang="0">
                  <a:pos x="922" y="1952"/>
                </a:cxn>
                <a:cxn ang="0">
                  <a:pos x="978" y="2000"/>
                </a:cxn>
                <a:cxn ang="0">
                  <a:pos x="1122" y="2016"/>
                </a:cxn>
                <a:cxn ang="0">
                  <a:pos x="1314" y="2008"/>
                </a:cxn>
                <a:cxn ang="0">
                  <a:pos x="1554" y="1952"/>
                </a:cxn>
                <a:cxn ang="0">
                  <a:pos x="1618" y="1928"/>
                </a:cxn>
                <a:cxn ang="0">
                  <a:pos x="1666" y="1920"/>
                </a:cxn>
                <a:cxn ang="0">
                  <a:pos x="1826" y="1784"/>
                </a:cxn>
                <a:cxn ang="0">
                  <a:pos x="1970" y="1736"/>
                </a:cxn>
                <a:cxn ang="0">
                  <a:pos x="2146" y="1664"/>
                </a:cxn>
                <a:cxn ang="0">
                  <a:pos x="2170" y="1608"/>
                </a:cxn>
                <a:cxn ang="0">
                  <a:pos x="2226" y="1512"/>
                </a:cxn>
                <a:cxn ang="0">
                  <a:pos x="2242" y="1464"/>
                </a:cxn>
                <a:cxn ang="0">
                  <a:pos x="2210" y="1160"/>
                </a:cxn>
                <a:cxn ang="0">
                  <a:pos x="2170" y="1064"/>
                </a:cxn>
                <a:cxn ang="0">
                  <a:pos x="2138" y="1016"/>
                </a:cxn>
                <a:cxn ang="0">
                  <a:pos x="2098" y="920"/>
                </a:cxn>
                <a:cxn ang="0">
                  <a:pos x="2018" y="776"/>
                </a:cxn>
                <a:cxn ang="0">
                  <a:pos x="1970" y="656"/>
                </a:cxn>
                <a:cxn ang="0">
                  <a:pos x="1898" y="440"/>
                </a:cxn>
              </a:cxnLst>
              <a:rect l="0" t="0" r="r" b="b"/>
              <a:pathLst>
                <a:path w="2242" h="2016">
                  <a:moveTo>
                    <a:pt x="1898" y="440"/>
                  </a:moveTo>
                  <a:cubicBezTo>
                    <a:pt x="1881" y="434"/>
                    <a:pt x="1863" y="431"/>
                    <a:pt x="1850" y="416"/>
                  </a:cubicBezTo>
                  <a:cubicBezTo>
                    <a:pt x="1822" y="384"/>
                    <a:pt x="1829" y="367"/>
                    <a:pt x="1794" y="352"/>
                  </a:cubicBezTo>
                  <a:cubicBezTo>
                    <a:pt x="1771" y="342"/>
                    <a:pt x="1743" y="342"/>
                    <a:pt x="1722" y="328"/>
                  </a:cubicBezTo>
                  <a:cubicBezTo>
                    <a:pt x="1697" y="311"/>
                    <a:pt x="1675" y="289"/>
                    <a:pt x="1650" y="272"/>
                  </a:cubicBezTo>
                  <a:cubicBezTo>
                    <a:pt x="1628" y="257"/>
                    <a:pt x="1594" y="252"/>
                    <a:pt x="1570" y="240"/>
                  </a:cubicBezTo>
                  <a:cubicBezTo>
                    <a:pt x="1544" y="227"/>
                    <a:pt x="1518" y="208"/>
                    <a:pt x="1490" y="200"/>
                  </a:cubicBezTo>
                  <a:cubicBezTo>
                    <a:pt x="1444" y="186"/>
                    <a:pt x="1393" y="188"/>
                    <a:pt x="1346" y="176"/>
                  </a:cubicBezTo>
                  <a:cubicBezTo>
                    <a:pt x="1290" y="139"/>
                    <a:pt x="1211" y="119"/>
                    <a:pt x="1146" y="112"/>
                  </a:cubicBezTo>
                  <a:cubicBezTo>
                    <a:pt x="1088" y="93"/>
                    <a:pt x="1054" y="75"/>
                    <a:pt x="1002" y="40"/>
                  </a:cubicBezTo>
                  <a:cubicBezTo>
                    <a:pt x="962" y="13"/>
                    <a:pt x="906" y="35"/>
                    <a:pt x="858" y="32"/>
                  </a:cubicBezTo>
                  <a:cubicBezTo>
                    <a:pt x="835" y="27"/>
                    <a:pt x="809" y="23"/>
                    <a:pt x="786" y="16"/>
                  </a:cubicBezTo>
                  <a:cubicBezTo>
                    <a:pt x="770" y="11"/>
                    <a:pt x="738" y="0"/>
                    <a:pt x="738" y="0"/>
                  </a:cubicBezTo>
                  <a:cubicBezTo>
                    <a:pt x="649" y="4"/>
                    <a:pt x="561" y="1"/>
                    <a:pt x="474" y="16"/>
                  </a:cubicBezTo>
                  <a:cubicBezTo>
                    <a:pt x="441" y="22"/>
                    <a:pt x="423" y="36"/>
                    <a:pt x="394" y="48"/>
                  </a:cubicBezTo>
                  <a:cubicBezTo>
                    <a:pt x="337" y="71"/>
                    <a:pt x="270" y="91"/>
                    <a:pt x="210" y="104"/>
                  </a:cubicBezTo>
                  <a:cubicBezTo>
                    <a:pt x="202" y="109"/>
                    <a:pt x="192" y="112"/>
                    <a:pt x="186" y="120"/>
                  </a:cubicBezTo>
                  <a:cubicBezTo>
                    <a:pt x="181" y="127"/>
                    <a:pt x="184" y="138"/>
                    <a:pt x="178" y="144"/>
                  </a:cubicBezTo>
                  <a:cubicBezTo>
                    <a:pt x="170" y="152"/>
                    <a:pt x="156" y="154"/>
                    <a:pt x="146" y="160"/>
                  </a:cubicBezTo>
                  <a:cubicBezTo>
                    <a:pt x="135" y="167"/>
                    <a:pt x="126" y="178"/>
                    <a:pt x="114" y="184"/>
                  </a:cubicBezTo>
                  <a:cubicBezTo>
                    <a:pt x="0" y="241"/>
                    <a:pt x="113" y="169"/>
                    <a:pt x="42" y="216"/>
                  </a:cubicBezTo>
                  <a:cubicBezTo>
                    <a:pt x="32" y="246"/>
                    <a:pt x="12" y="258"/>
                    <a:pt x="2" y="288"/>
                  </a:cubicBezTo>
                  <a:cubicBezTo>
                    <a:pt x="15" y="384"/>
                    <a:pt x="2" y="571"/>
                    <a:pt x="74" y="680"/>
                  </a:cubicBezTo>
                  <a:cubicBezTo>
                    <a:pt x="82" y="727"/>
                    <a:pt x="79" y="776"/>
                    <a:pt x="106" y="816"/>
                  </a:cubicBezTo>
                  <a:cubicBezTo>
                    <a:pt x="122" y="882"/>
                    <a:pt x="160" y="936"/>
                    <a:pt x="178" y="1000"/>
                  </a:cubicBezTo>
                  <a:cubicBezTo>
                    <a:pt x="184" y="1021"/>
                    <a:pt x="189" y="1042"/>
                    <a:pt x="194" y="1064"/>
                  </a:cubicBezTo>
                  <a:cubicBezTo>
                    <a:pt x="197" y="1080"/>
                    <a:pt x="192" y="1099"/>
                    <a:pt x="202" y="1112"/>
                  </a:cubicBezTo>
                  <a:cubicBezTo>
                    <a:pt x="228" y="1146"/>
                    <a:pt x="266" y="1171"/>
                    <a:pt x="298" y="1200"/>
                  </a:cubicBezTo>
                  <a:cubicBezTo>
                    <a:pt x="306" y="1290"/>
                    <a:pt x="318" y="1371"/>
                    <a:pt x="346" y="1456"/>
                  </a:cubicBezTo>
                  <a:cubicBezTo>
                    <a:pt x="369" y="1525"/>
                    <a:pt x="460" y="1613"/>
                    <a:pt x="506" y="1664"/>
                  </a:cubicBezTo>
                  <a:cubicBezTo>
                    <a:pt x="537" y="1698"/>
                    <a:pt x="554" y="1733"/>
                    <a:pt x="594" y="1760"/>
                  </a:cubicBezTo>
                  <a:cubicBezTo>
                    <a:pt x="653" y="1849"/>
                    <a:pt x="688" y="1886"/>
                    <a:pt x="794" y="1904"/>
                  </a:cubicBezTo>
                  <a:cubicBezTo>
                    <a:pt x="837" y="1920"/>
                    <a:pt x="895" y="1916"/>
                    <a:pt x="922" y="1952"/>
                  </a:cubicBezTo>
                  <a:cubicBezTo>
                    <a:pt x="941" y="1977"/>
                    <a:pt x="945" y="1993"/>
                    <a:pt x="978" y="2000"/>
                  </a:cubicBezTo>
                  <a:cubicBezTo>
                    <a:pt x="1025" y="2010"/>
                    <a:pt x="1074" y="2010"/>
                    <a:pt x="1122" y="2016"/>
                  </a:cubicBezTo>
                  <a:cubicBezTo>
                    <a:pt x="1186" y="2013"/>
                    <a:pt x="1250" y="2014"/>
                    <a:pt x="1314" y="2008"/>
                  </a:cubicBezTo>
                  <a:cubicBezTo>
                    <a:pt x="1393" y="2001"/>
                    <a:pt x="1475" y="1965"/>
                    <a:pt x="1554" y="1952"/>
                  </a:cubicBezTo>
                  <a:cubicBezTo>
                    <a:pt x="1575" y="1944"/>
                    <a:pt x="1596" y="1934"/>
                    <a:pt x="1618" y="1928"/>
                  </a:cubicBezTo>
                  <a:cubicBezTo>
                    <a:pt x="1634" y="1924"/>
                    <a:pt x="1653" y="1930"/>
                    <a:pt x="1666" y="1920"/>
                  </a:cubicBezTo>
                  <a:cubicBezTo>
                    <a:pt x="1827" y="1802"/>
                    <a:pt x="1644" y="1871"/>
                    <a:pt x="1826" y="1784"/>
                  </a:cubicBezTo>
                  <a:cubicBezTo>
                    <a:pt x="1872" y="1762"/>
                    <a:pt x="1925" y="1759"/>
                    <a:pt x="1970" y="1736"/>
                  </a:cubicBezTo>
                  <a:cubicBezTo>
                    <a:pt x="2091" y="1676"/>
                    <a:pt x="2032" y="1698"/>
                    <a:pt x="2146" y="1664"/>
                  </a:cubicBezTo>
                  <a:cubicBezTo>
                    <a:pt x="2186" y="1604"/>
                    <a:pt x="2139" y="1680"/>
                    <a:pt x="2170" y="1608"/>
                  </a:cubicBezTo>
                  <a:cubicBezTo>
                    <a:pt x="2184" y="1575"/>
                    <a:pt x="2207" y="1541"/>
                    <a:pt x="2226" y="1512"/>
                  </a:cubicBezTo>
                  <a:cubicBezTo>
                    <a:pt x="2235" y="1498"/>
                    <a:pt x="2242" y="1464"/>
                    <a:pt x="2242" y="1464"/>
                  </a:cubicBezTo>
                  <a:cubicBezTo>
                    <a:pt x="2238" y="1370"/>
                    <a:pt x="2242" y="1255"/>
                    <a:pt x="2210" y="1160"/>
                  </a:cubicBezTo>
                  <a:cubicBezTo>
                    <a:pt x="2200" y="1129"/>
                    <a:pt x="2181" y="1097"/>
                    <a:pt x="2170" y="1064"/>
                  </a:cubicBezTo>
                  <a:cubicBezTo>
                    <a:pt x="2164" y="1046"/>
                    <a:pt x="2138" y="1016"/>
                    <a:pt x="2138" y="1016"/>
                  </a:cubicBezTo>
                  <a:cubicBezTo>
                    <a:pt x="2130" y="975"/>
                    <a:pt x="2116" y="955"/>
                    <a:pt x="2098" y="920"/>
                  </a:cubicBezTo>
                  <a:cubicBezTo>
                    <a:pt x="2074" y="872"/>
                    <a:pt x="2064" y="807"/>
                    <a:pt x="2018" y="776"/>
                  </a:cubicBezTo>
                  <a:cubicBezTo>
                    <a:pt x="1994" y="739"/>
                    <a:pt x="1993" y="691"/>
                    <a:pt x="1970" y="656"/>
                  </a:cubicBezTo>
                  <a:cubicBezTo>
                    <a:pt x="1927" y="592"/>
                    <a:pt x="1898" y="517"/>
                    <a:pt x="1898" y="440"/>
                  </a:cubicBezTo>
                  <a:close/>
                </a:path>
              </a:pathLst>
            </a:custGeom>
            <a:noFill/>
            <a:ln w="38100" cap="sq" cmpd="sng">
              <a:solidFill>
                <a:schemeClr val="tx2"/>
              </a:solidFill>
              <a:prstDash val="solid"/>
              <a:round/>
              <a:headEnd type="none" w="med" len="med"/>
              <a:tailEnd type="none" w="med" len="med"/>
            </a:ln>
            <a:effectLst/>
          </p:spPr>
          <p:txBody>
            <a:bodyPr/>
            <a:lstStyle/>
            <a:p>
              <a:endParaRPr lang="es-EC"/>
            </a:p>
          </p:txBody>
        </p:sp>
      </p:grpSp>
      <p:grpSp>
        <p:nvGrpSpPr>
          <p:cNvPr id="18" name="Group 25"/>
          <p:cNvGrpSpPr>
            <a:grpSpLocks/>
          </p:cNvGrpSpPr>
          <p:nvPr/>
        </p:nvGrpSpPr>
        <p:grpSpPr bwMode="auto">
          <a:xfrm>
            <a:off x="1214420" y="642918"/>
            <a:ext cx="6929438" cy="5805488"/>
            <a:chOff x="570" y="1332"/>
            <a:chExt cx="4365" cy="3657"/>
          </a:xfrm>
        </p:grpSpPr>
        <p:sp>
          <p:nvSpPr>
            <p:cNvPr id="88" name="Text Box 26"/>
            <p:cNvSpPr txBox="1">
              <a:spLocks noChangeArrowheads="1"/>
            </p:cNvSpPr>
            <p:nvPr/>
          </p:nvSpPr>
          <p:spPr bwMode="auto">
            <a:xfrm>
              <a:off x="1155" y="1332"/>
              <a:ext cx="918" cy="237"/>
            </a:xfrm>
            <a:prstGeom prst="rect">
              <a:avLst/>
            </a:prstGeom>
            <a:solidFill>
              <a:srgbClr val="FFCC00"/>
            </a:solidFill>
            <a:ln w="9525" cap="sq">
              <a:solidFill>
                <a:schemeClr val="tx1"/>
              </a:solidFill>
              <a:miter lim="800000"/>
              <a:headEnd/>
              <a:tailEnd/>
            </a:ln>
            <a:effectLst/>
          </p:spPr>
          <p:txBody>
            <a:bodyPr>
              <a:spAutoFit/>
            </a:bodyPr>
            <a:lstStyle/>
            <a:p>
              <a:pPr algn="ctr">
                <a:spcBef>
                  <a:spcPct val="50000"/>
                </a:spcBef>
              </a:pPr>
              <a:r>
                <a:rPr lang="es-ES_tradnl" b="1" dirty="0">
                  <a:latin typeface="Courier New" pitchFamily="49" charset="0"/>
                </a:rPr>
                <a:t>Vehículo</a:t>
              </a:r>
              <a:endParaRPr lang="es-ES" b="1" dirty="0">
                <a:latin typeface="Courier New" pitchFamily="49" charset="0"/>
              </a:endParaRPr>
            </a:p>
          </p:txBody>
        </p:sp>
        <p:sp>
          <p:nvSpPr>
            <p:cNvPr id="89" name="Text Box 27"/>
            <p:cNvSpPr txBox="1">
              <a:spLocks noChangeArrowheads="1"/>
            </p:cNvSpPr>
            <p:nvPr/>
          </p:nvSpPr>
          <p:spPr bwMode="auto">
            <a:xfrm>
              <a:off x="4170" y="4752"/>
              <a:ext cx="765" cy="237"/>
            </a:xfrm>
            <a:prstGeom prst="rect">
              <a:avLst/>
            </a:prstGeom>
            <a:solidFill>
              <a:srgbClr val="FFCC00"/>
            </a:solidFill>
            <a:ln w="9525" cap="sq">
              <a:solidFill>
                <a:schemeClr val="tx1"/>
              </a:solidFill>
              <a:miter lim="800000"/>
              <a:headEnd/>
              <a:tailEnd/>
            </a:ln>
            <a:effectLst/>
          </p:spPr>
          <p:txBody>
            <a:bodyPr wrap="square">
              <a:spAutoFit/>
            </a:bodyPr>
            <a:lstStyle/>
            <a:p>
              <a:pPr algn="ctr">
                <a:spcBef>
                  <a:spcPct val="50000"/>
                </a:spcBef>
              </a:pPr>
              <a:r>
                <a:rPr lang="es-ES_tradnl" b="1">
                  <a:latin typeface="Courier New" pitchFamily="49" charset="0"/>
                </a:rPr>
                <a:t>Punto</a:t>
              </a:r>
              <a:endParaRPr lang="es-ES" b="1">
                <a:latin typeface="Courier New" pitchFamily="49" charset="0"/>
              </a:endParaRPr>
            </a:p>
          </p:txBody>
        </p:sp>
        <p:sp>
          <p:nvSpPr>
            <p:cNvPr id="90" name="Text Box 28"/>
            <p:cNvSpPr txBox="1">
              <a:spLocks noChangeArrowheads="1"/>
            </p:cNvSpPr>
            <p:nvPr/>
          </p:nvSpPr>
          <p:spPr bwMode="auto">
            <a:xfrm>
              <a:off x="570" y="4032"/>
              <a:ext cx="844" cy="237"/>
            </a:xfrm>
            <a:prstGeom prst="rect">
              <a:avLst/>
            </a:prstGeom>
            <a:solidFill>
              <a:srgbClr val="FFCC00"/>
            </a:solidFill>
            <a:ln w="9525" cap="sq">
              <a:solidFill>
                <a:schemeClr val="tx1"/>
              </a:solidFill>
              <a:miter lim="800000"/>
              <a:headEnd/>
              <a:tailEnd/>
            </a:ln>
            <a:effectLst/>
          </p:spPr>
          <p:txBody>
            <a:bodyPr>
              <a:spAutoFit/>
            </a:bodyPr>
            <a:lstStyle/>
            <a:p>
              <a:pPr algn="ctr">
                <a:spcBef>
                  <a:spcPct val="50000"/>
                </a:spcBef>
              </a:pPr>
              <a:r>
                <a:rPr lang="es-ES_tradnl" b="1">
                  <a:latin typeface="Courier New" pitchFamily="49" charset="0"/>
                </a:rPr>
                <a:t>Figura</a:t>
              </a:r>
              <a:endParaRPr lang="es-ES" b="1">
                <a:latin typeface="Courier New" pitchFamily="49" charset="0"/>
              </a:endParaRPr>
            </a:p>
          </p:txBody>
        </p:sp>
        <p:sp>
          <p:nvSpPr>
            <p:cNvPr id="91" name="Text Box 29"/>
            <p:cNvSpPr txBox="1">
              <a:spLocks noChangeArrowheads="1"/>
            </p:cNvSpPr>
            <p:nvPr/>
          </p:nvSpPr>
          <p:spPr bwMode="auto">
            <a:xfrm>
              <a:off x="3585" y="1377"/>
              <a:ext cx="918" cy="237"/>
            </a:xfrm>
            <a:prstGeom prst="rect">
              <a:avLst/>
            </a:prstGeom>
            <a:solidFill>
              <a:srgbClr val="FFCC00"/>
            </a:solidFill>
            <a:ln w="9525" cap="sq">
              <a:solidFill>
                <a:schemeClr val="tx1"/>
              </a:solidFill>
              <a:miter lim="800000"/>
              <a:headEnd/>
              <a:tailEnd/>
            </a:ln>
            <a:effectLst/>
          </p:spPr>
          <p:txBody>
            <a:bodyPr>
              <a:spAutoFit/>
            </a:bodyPr>
            <a:lstStyle/>
            <a:p>
              <a:pPr algn="ctr">
                <a:spcBef>
                  <a:spcPct val="50000"/>
                </a:spcBef>
              </a:pPr>
              <a:r>
                <a:rPr lang="es-ES_tradnl" b="1">
                  <a:latin typeface="Courier New" pitchFamily="49" charset="0"/>
                </a:rPr>
                <a:t>Animal</a:t>
              </a:r>
              <a:endParaRPr lang="es-ES" b="1">
                <a:latin typeface="Courier New" pitchFamily="49" charset="0"/>
              </a:endParaRPr>
            </a:p>
          </p:txBody>
        </p:sp>
      </p:grpSp>
      <p:sp>
        <p:nvSpPr>
          <p:cNvPr id="61" name="60 Rectángulo"/>
          <p:cNvSpPr/>
          <p:nvPr/>
        </p:nvSpPr>
        <p:spPr>
          <a:xfrm>
            <a:off x="2928926" y="0"/>
            <a:ext cx="3533596" cy="707886"/>
          </a:xfrm>
          <a:prstGeom prst="rect">
            <a:avLst/>
          </a:prstGeom>
          <a:noFill/>
        </p:spPr>
        <p:txBody>
          <a:bodyPr wrap="square" lIns="91440" tIns="45720" rIns="91440" bIns="45720">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Mundo Real</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714356"/>
            <a:ext cx="8072494" cy="769441"/>
          </a:xfrm>
          <a:prstGeom prst="rect">
            <a:avLst/>
          </a:prstGeom>
          <a:noFill/>
        </p:spPr>
        <p:txBody>
          <a:bodyPr wrap="square">
            <a:spAutoFit/>
          </a:bodyPr>
          <a:lstStyle/>
          <a:p>
            <a:pPr algn="ctr" fontAlgn="auto">
              <a:spcBef>
                <a:spcPts val="0"/>
              </a:spcBef>
              <a:spcAft>
                <a:spcPts val="0"/>
              </a:spcAft>
              <a:defRPr/>
            </a:pPr>
            <a:r>
              <a:rPr lang="es-ES" sz="4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mn-lt"/>
                <a:cs typeface="+mn-cs"/>
              </a:rPr>
              <a:t>Conocimiento Básico de JAVA</a:t>
            </a:r>
            <a:endParaRPr lang="es-ES"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mn-lt"/>
              <a:cs typeface="+mn-cs"/>
            </a:endParaRPr>
          </a:p>
        </p:txBody>
      </p:sp>
      <p:graphicFrame>
        <p:nvGraphicFramePr>
          <p:cNvPr id="4" name="3 Diagrama"/>
          <p:cNvGraphicFramePr/>
          <p:nvPr/>
        </p:nvGraphicFramePr>
        <p:xfrm>
          <a:off x="1071538" y="1785926"/>
          <a:ext cx="6429420" cy="4349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p:cNvGraphicFramePr>
          <p:nvPr/>
        </p:nvGraphicFramePr>
        <p:xfrm>
          <a:off x="428596" y="2844792"/>
          <a:ext cx="2928958" cy="1016003"/>
        </p:xfrm>
        <a:graphic>
          <a:graphicData uri="http://schemas.openxmlformats.org/presentationml/2006/ole">
            <p:oleObj spid="_x0000_s31746" name="Imagen" r:id="rId3" imgW="3660480" imgH="954000" progId="">
              <p:embed/>
            </p:oleObj>
          </a:graphicData>
        </a:graphic>
      </p:graphicFrame>
      <p:sp>
        <p:nvSpPr>
          <p:cNvPr id="5" name="4 CuadroTexto"/>
          <p:cNvSpPr txBox="1"/>
          <p:nvPr/>
        </p:nvSpPr>
        <p:spPr>
          <a:xfrm>
            <a:off x="6143636" y="1928802"/>
            <a:ext cx="2286016" cy="3139321"/>
          </a:xfrm>
          <a:prstGeom prst="rect">
            <a:avLst/>
          </a:prstGeom>
          <a:noFill/>
        </p:spPr>
        <p:txBody>
          <a:bodyPr wrap="square" rtlCol="0">
            <a:spAutoFit/>
          </a:bodyPr>
          <a:lstStyle/>
          <a:p>
            <a:r>
              <a:rPr lang="es-ES" b="1" dirty="0" smtClean="0"/>
              <a:t>Características</a:t>
            </a:r>
          </a:p>
          <a:p>
            <a:r>
              <a:rPr lang="es-ES" dirty="0" smtClean="0"/>
              <a:t>color</a:t>
            </a:r>
          </a:p>
          <a:p>
            <a:r>
              <a:rPr lang="es-ES" dirty="0" smtClean="0"/>
              <a:t>peso</a:t>
            </a:r>
          </a:p>
          <a:p>
            <a:r>
              <a:rPr lang="es-ES" dirty="0" smtClean="0"/>
              <a:t>forma</a:t>
            </a:r>
          </a:p>
          <a:p>
            <a:r>
              <a:rPr lang="es-ES" dirty="0" smtClean="0"/>
              <a:t>etc.,….</a:t>
            </a:r>
          </a:p>
          <a:p>
            <a:endParaRPr lang="es-ES" dirty="0" smtClean="0"/>
          </a:p>
          <a:p>
            <a:r>
              <a:rPr lang="es-ES" b="1" dirty="0" smtClean="0"/>
              <a:t>Funcionalidades</a:t>
            </a:r>
          </a:p>
          <a:p>
            <a:r>
              <a:rPr lang="es-ES" dirty="0" smtClean="0"/>
              <a:t>encendido del motor</a:t>
            </a:r>
          </a:p>
          <a:p>
            <a:r>
              <a:rPr lang="es-ES" dirty="0" smtClean="0"/>
              <a:t>limpia parabrisas</a:t>
            </a:r>
          </a:p>
          <a:p>
            <a:r>
              <a:rPr lang="es-ES" dirty="0" smtClean="0"/>
              <a:t>frenar</a:t>
            </a:r>
          </a:p>
          <a:p>
            <a:r>
              <a:rPr lang="es-ES" dirty="0" smtClean="0"/>
              <a:t>etc.,……</a:t>
            </a:r>
          </a:p>
        </p:txBody>
      </p:sp>
      <p:sp>
        <p:nvSpPr>
          <p:cNvPr id="6" name="Text Box 26"/>
          <p:cNvSpPr txBox="1">
            <a:spLocks noChangeArrowheads="1"/>
          </p:cNvSpPr>
          <p:nvPr/>
        </p:nvSpPr>
        <p:spPr bwMode="auto">
          <a:xfrm>
            <a:off x="2071670" y="571480"/>
            <a:ext cx="5429288" cy="461665"/>
          </a:xfrm>
          <a:prstGeom prst="rect">
            <a:avLst/>
          </a:prstGeom>
          <a:solidFill>
            <a:srgbClr val="FFCC00"/>
          </a:solidFill>
          <a:ln w="9525" cap="sq">
            <a:solidFill>
              <a:schemeClr val="tx1"/>
            </a:solidFill>
            <a:miter lim="800000"/>
            <a:headEnd/>
            <a:tailEnd/>
          </a:ln>
          <a:effectLst/>
        </p:spPr>
        <p:txBody>
          <a:bodyPr wrap="square">
            <a:spAutoFit/>
          </a:bodyPr>
          <a:lstStyle/>
          <a:p>
            <a:pPr algn="ctr">
              <a:spcBef>
                <a:spcPct val="50000"/>
              </a:spcBef>
            </a:pPr>
            <a:r>
              <a:rPr lang="es-ES_tradnl" sz="2400" b="1" dirty="0">
                <a:latin typeface="Courier New" pitchFamily="49" charset="0"/>
              </a:rPr>
              <a:t>Vehículo</a:t>
            </a:r>
            <a:endParaRPr lang="es-ES" sz="2400" b="1" dirty="0">
              <a:latin typeface="Courier New" pitchFamily="49" charset="0"/>
            </a:endParaRPr>
          </a:p>
        </p:txBody>
      </p:sp>
      <p:sp>
        <p:nvSpPr>
          <p:cNvPr id="7" name="6 CuadroTexto"/>
          <p:cNvSpPr txBox="1"/>
          <p:nvPr/>
        </p:nvSpPr>
        <p:spPr>
          <a:xfrm>
            <a:off x="7286644" y="6357958"/>
            <a:ext cx="128588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b="1" dirty="0" smtClean="0">
                <a:noFill/>
                <a:hlinkClick r:id="rId4" action="ppaction://hlinksldjump"/>
              </a:rPr>
              <a:t>Regresar</a:t>
            </a:r>
            <a:endParaRPr lang="es-ES" b="1" dirty="0">
              <a:noFill/>
            </a:endParaRPr>
          </a:p>
        </p:txBody>
      </p:sp>
      <p:sp>
        <p:nvSpPr>
          <p:cNvPr id="8" name="Rectangle 62"/>
          <p:cNvSpPr>
            <a:spLocks noChangeArrowheads="1"/>
          </p:cNvSpPr>
          <p:nvPr/>
        </p:nvSpPr>
        <p:spPr bwMode="auto">
          <a:xfrm>
            <a:off x="3784592" y="3344858"/>
            <a:ext cx="1277938" cy="304800"/>
          </a:xfrm>
          <a:prstGeom prst="rect">
            <a:avLst/>
          </a:prstGeom>
          <a:noFill/>
          <a:ln w="9525">
            <a:noFill/>
            <a:miter lim="800000"/>
            <a:headEnd/>
            <a:tailEnd/>
          </a:ln>
          <a:effectLst/>
        </p:spPr>
        <p:txBody>
          <a:bodyPr wrap="none" lIns="92075" tIns="46038" rIns="92075" bIns="46038">
            <a:spAutoFit/>
          </a:bodyPr>
          <a:lstStyle/>
          <a:p>
            <a:pPr eaLnBrk="0" hangingPunct="0"/>
            <a:r>
              <a:rPr lang="es-EC" sz="1400"/>
              <a:t>Abstraídos en</a:t>
            </a:r>
          </a:p>
        </p:txBody>
      </p:sp>
      <p:sp>
        <p:nvSpPr>
          <p:cNvPr id="9" name="Line 68"/>
          <p:cNvSpPr>
            <a:spLocks noChangeShapeType="1"/>
          </p:cNvSpPr>
          <p:nvPr/>
        </p:nvSpPr>
        <p:spPr bwMode="auto">
          <a:xfrm>
            <a:off x="3500430" y="3627433"/>
            <a:ext cx="2128838" cy="0"/>
          </a:xfrm>
          <a:prstGeom prst="line">
            <a:avLst/>
          </a:prstGeom>
          <a:noFill/>
          <a:ln w="12699">
            <a:solidFill>
              <a:schemeClr val="tx1"/>
            </a:solidFill>
            <a:round/>
            <a:headEnd type="none" w="sm" len="sm"/>
            <a:tailEnd type="stealth" w="med" len="lg"/>
          </a:ln>
          <a:effectLst/>
        </p:spPr>
        <p:txBody>
          <a:bodyPr wrap="none" anchor="ctr"/>
          <a:lstStyle/>
          <a:p>
            <a:endParaRPr lang="es-EC"/>
          </a:p>
        </p:txBody>
      </p:sp>
      <p:sp>
        <p:nvSpPr>
          <p:cNvPr id="10" name="9 Abrir llave"/>
          <p:cNvSpPr/>
          <p:nvPr/>
        </p:nvSpPr>
        <p:spPr>
          <a:xfrm>
            <a:off x="5715008" y="1928802"/>
            <a:ext cx="260033" cy="34290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bwMode="auto">
          <a:xfrm>
            <a:off x="1285852" y="2357430"/>
            <a:ext cx="6400800" cy="2852742"/>
          </a:xfrm>
          <a:noFill/>
          <a:ln>
            <a:miter lim="800000"/>
            <a:headEnd/>
            <a:tailEnd/>
          </a:ln>
        </p:spPr>
        <p:txBody>
          <a:bodyPr vert="horz" wrap="square" lIns="91440" tIns="45720" rIns="91440" bIns="45720" numCol="1" anchor="t" anchorCtr="0" compatLnSpc="1">
            <a:prstTxWarp prst="textNoShape">
              <a:avLst/>
            </a:prstTxWarp>
            <a:normAutofit/>
          </a:bodyPr>
          <a:lstStyle/>
          <a:p>
            <a:pPr algn="just">
              <a:buSzPct val="80000"/>
              <a:buFont typeface="Wingdings" pitchFamily="2" charset="2"/>
              <a:buChar char="Ø"/>
            </a:pPr>
            <a:r>
              <a:rPr lang="es-MX" sz="1800" dirty="0">
                <a:solidFill>
                  <a:schemeClr val="tx1"/>
                </a:solidFill>
                <a:cs typeface="Times New Roman" pitchFamily="18" charset="0"/>
              </a:rPr>
              <a:t>Los lenguajes de programaci</a:t>
            </a:r>
            <a:r>
              <a:rPr lang="es-MX" sz="1800" dirty="0">
                <a:solidFill>
                  <a:schemeClr val="tx1"/>
                </a:solidFill>
                <a:latin typeface="Times New Roman"/>
                <a:cs typeface="Times New Roman" pitchFamily="18" charset="0"/>
              </a:rPr>
              <a:t>ó</a:t>
            </a:r>
            <a:r>
              <a:rPr lang="es-MX" sz="1800" dirty="0">
                <a:solidFill>
                  <a:schemeClr val="tx1"/>
                </a:solidFill>
                <a:cs typeface="Times New Roman" pitchFamily="18" charset="0"/>
              </a:rPr>
              <a:t>n estructurada:</a:t>
            </a:r>
          </a:p>
          <a:p>
            <a:pPr lvl="1" algn="just">
              <a:buFont typeface="Arial" pitchFamily="34" charset="0"/>
              <a:buChar char="•"/>
            </a:pPr>
            <a:r>
              <a:rPr lang="es-MX" sz="1600" dirty="0" smtClean="0">
                <a:solidFill>
                  <a:schemeClr val="tx1"/>
                </a:solidFill>
                <a:cs typeface="Times New Roman" pitchFamily="18" charset="0"/>
              </a:rPr>
              <a:t> Est</a:t>
            </a:r>
            <a:r>
              <a:rPr lang="es-MX" sz="1600" dirty="0" smtClean="0">
                <a:solidFill>
                  <a:schemeClr val="tx1"/>
                </a:solidFill>
                <a:latin typeface="Times New Roman"/>
                <a:cs typeface="Times New Roman" pitchFamily="18" charset="0"/>
              </a:rPr>
              <a:t>á</a:t>
            </a:r>
            <a:r>
              <a:rPr lang="es-MX" sz="1600" dirty="0" smtClean="0">
                <a:solidFill>
                  <a:schemeClr val="tx1"/>
                </a:solidFill>
                <a:cs typeface="Times New Roman" pitchFamily="18" charset="0"/>
              </a:rPr>
              <a:t>n </a:t>
            </a:r>
            <a:r>
              <a:rPr lang="es-MX" sz="1600" dirty="0">
                <a:solidFill>
                  <a:schemeClr val="tx1"/>
                </a:solidFill>
                <a:cs typeface="Times New Roman" pitchFamily="18" charset="0"/>
              </a:rPr>
              <a:t>orientados a acciones.</a:t>
            </a:r>
          </a:p>
          <a:p>
            <a:pPr lvl="1" algn="just">
              <a:buFont typeface="Arial" pitchFamily="34" charset="0"/>
              <a:buChar char="•"/>
            </a:pPr>
            <a:r>
              <a:rPr lang="es-MX" sz="1600" dirty="0" smtClean="0">
                <a:solidFill>
                  <a:schemeClr val="tx1"/>
                </a:solidFill>
                <a:cs typeface="Times New Roman" pitchFamily="18" charset="0"/>
              </a:rPr>
              <a:t> La </a:t>
            </a:r>
            <a:r>
              <a:rPr lang="es-MX" sz="1600" dirty="0">
                <a:solidFill>
                  <a:schemeClr val="tx1"/>
                </a:solidFill>
                <a:cs typeface="Times New Roman" pitchFamily="18" charset="0"/>
              </a:rPr>
              <a:t>unidad de programaci</a:t>
            </a:r>
            <a:r>
              <a:rPr lang="es-MX" sz="1600" dirty="0">
                <a:solidFill>
                  <a:schemeClr val="tx1"/>
                </a:solidFill>
                <a:latin typeface="Times New Roman"/>
                <a:cs typeface="Times New Roman" pitchFamily="18" charset="0"/>
              </a:rPr>
              <a:t>ó</a:t>
            </a:r>
            <a:r>
              <a:rPr lang="es-MX" sz="1600" dirty="0">
                <a:solidFill>
                  <a:schemeClr val="tx1"/>
                </a:solidFill>
                <a:cs typeface="Times New Roman" pitchFamily="18" charset="0"/>
              </a:rPr>
              <a:t>n es la funci</a:t>
            </a:r>
            <a:r>
              <a:rPr lang="es-MX" sz="1600" dirty="0">
                <a:solidFill>
                  <a:schemeClr val="tx1"/>
                </a:solidFill>
                <a:latin typeface="Times New Roman"/>
                <a:cs typeface="Times New Roman" pitchFamily="18" charset="0"/>
              </a:rPr>
              <a:t>ó</a:t>
            </a:r>
            <a:r>
              <a:rPr lang="es-MX" sz="1600" dirty="0">
                <a:solidFill>
                  <a:schemeClr val="tx1"/>
                </a:solidFill>
                <a:cs typeface="Times New Roman" pitchFamily="18" charset="0"/>
              </a:rPr>
              <a:t>n. </a:t>
            </a:r>
            <a:endParaRPr lang="es-MX" sz="1600" dirty="0" smtClean="0">
              <a:solidFill>
                <a:schemeClr val="tx1"/>
              </a:solidFill>
              <a:cs typeface="Times New Roman" pitchFamily="18" charset="0"/>
            </a:endParaRPr>
          </a:p>
          <a:p>
            <a:pPr lvl="1" algn="just"/>
            <a:endParaRPr lang="es-MX" sz="1600" dirty="0">
              <a:solidFill>
                <a:schemeClr val="tx1"/>
              </a:solidFill>
              <a:cs typeface="Times New Roman" pitchFamily="18" charset="0"/>
            </a:endParaRPr>
          </a:p>
          <a:p>
            <a:pPr algn="just">
              <a:buSzPct val="80000"/>
              <a:buFont typeface="Wingdings" pitchFamily="2" charset="2"/>
              <a:buChar char="Ø"/>
            </a:pPr>
            <a:r>
              <a:rPr lang="es-ES" sz="1800" dirty="0">
                <a:solidFill>
                  <a:schemeClr val="tx1"/>
                </a:solidFill>
                <a:cs typeface="Times New Roman" pitchFamily="18" charset="0"/>
              </a:rPr>
              <a:t>La programaci</a:t>
            </a:r>
            <a:r>
              <a:rPr lang="es-ES" sz="1800" dirty="0">
                <a:solidFill>
                  <a:schemeClr val="tx1"/>
                </a:solidFill>
                <a:latin typeface="Times New Roman"/>
                <a:cs typeface="Times New Roman" pitchFamily="18" charset="0"/>
              </a:rPr>
              <a:t>ó</a:t>
            </a:r>
            <a:r>
              <a:rPr lang="es-ES" sz="1800" dirty="0">
                <a:solidFill>
                  <a:schemeClr val="tx1"/>
                </a:solidFill>
                <a:cs typeface="Times New Roman" pitchFamily="18" charset="0"/>
              </a:rPr>
              <a:t>n orientada a objetos:</a:t>
            </a:r>
          </a:p>
          <a:p>
            <a:pPr lvl="1" algn="just">
              <a:buFont typeface="Arial" pitchFamily="34" charset="0"/>
              <a:buChar char="•"/>
            </a:pPr>
            <a:r>
              <a:rPr lang="es-ES" sz="1600" dirty="0" smtClean="0">
                <a:solidFill>
                  <a:schemeClr val="tx1"/>
                </a:solidFill>
                <a:cs typeface="Times New Roman" pitchFamily="18" charset="0"/>
              </a:rPr>
              <a:t> Encapsula </a:t>
            </a:r>
            <a:r>
              <a:rPr lang="es-ES" sz="1600" dirty="0">
                <a:solidFill>
                  <a:schemeClr val="tx1"/>
                </a:solidFill>
                <a:cs typeface="Times New Roman" pitchFamily="18" charset="0"/>
              </a:rPr>
              <a:t>datos (atributos) y m</a:t>
            </a:r>
            <a:r>
              <a:rPr lang="es-ES" sz="1600" dirty="0">
                <a:solidFill>
                  <a:schemeClr val="tx1"/>
                </a:solidFill>
                <a:latin typeface="Times New Roman"/>
                <a:cs typeface="Times New Roman" pitchFamily="18" charset="0"/>
              </a:rPr>
              <a:t>é</a:t>
            </a:r>
            <a:r>
              <a:rPr lang="es-ES" sz="1600" dirty="0">
                <a:solidFill>
                  <a:schemeClr val="tx1"/>
                </a:solidFill>
                <a:cs typeface="Times New Roman" pitchFamily="18" charset="0"/>
              </a:rPr>
              <a:t>todos (comportamiento) en </a:t>
            </a:r>
            <a:r>
              <a:rPr lang="es-ES" sz="1600" dirty="0" smtClean="0">
                <a:solidFill>
                  <a:schemeClr val="tx1"/>
                </a:solidFill>
                <a:cs typeface="Times New Roman" pitchFamily="18" charset="0"/>
              </a:rPr>
              <a:t>        </a:t>
            </a:r>
          </a:p>
          <a:p>
            <a:pPr lvl="1" algn="just"/>
            <a:r>
              <a:rPr lang="es-ES" sz="1600" dirty="0" smtClean="0">
                <a:solidFill>
                  <a:schemeClr val="tx1"/>
                </a:solidFill>
                <a:cs typeface="Times New Roman" pitchFamily="18" charset="0"/>
              </a:rPr>
              <a:t>     objetos </a:t>
            </a:r>
            <a:r>
              <a:rPr lang="es-ES" sz="1600" dirty="0">
                <a:solidFill>
                  <a:schemeClr val="tx1"/>
                </a:solidFill>
                <a:cs typeface="Times New Roman" pitchFamily="18" charset="0"/>
              </a:rPr>
              <a:t>que est</a:t>
            </a:r>
            <a:r>
              <a:rPr lang="es-ES" sz="1600" dirty="0">
                <a:solidFill>
                  <a:schemeClr val="tx1"/>
                </a:solidFill>
                <a:latin typeface="Times New Roman"/>
                <a:cs typeface="Times New Roman" pitchFamily="18" charset="0"/>
              </a:rPr>
              <a:t>á</a:t>
            </a:r>
            <a:r>
              <a:rPr lang="es-ES" sz="1600" dirty="0">
                <a:solidFill>
                  <a:schemeClr val="tx1"/>
                </a:solidFill>
                <a:cs typeface="Times New Roman" pitchFamily="18" charset="0"/>
              </a:rPr>
              <a:t>n relacionados entre s</a:t>
            </a:r>
            <a:r>
              <a:rPr lang="es-ES" sz="1600" dirty="0">
                <a:solidFill>
                  <a:schemeClr val="tx1"/>
                </a:solidFill>
                <a:latin typeface="Times New Roman"/>
                <a:cs typeface="Times New Roman" pitchFamily="18" charset="0"/>
              </a:rPr>
              <a:t>í</a:t>
            </a:r>
            <a:r>
              <a:rPr lang="es-ES" sz="1600" dirty="0">
                <a:solidFill>
                  <a:schemeClr val="tx1"/>
                </a:solidFill>
                <a:cs typeface="Times New Roman" pitchFamily="18" charset="0"/>
              </a:rPr>
              <a:t>. </a:t>
            </a:r>
          </a:p>
          <a:p>
            <a:pPr lvl="1" algn="just">
              <a:buFont typeface="Arial" pitchFamily="34" charset="0"/>
              <a:buChar char="•"/>
            </a:pPr>
            <a:r>
              <a:rPr lang="es-ES" sz="1600" dirty="0" smtClean="0">
                <a:solidFill>
                  <a:schemeClr val="tx1"/>
                </a:solidFill>
                <a:cs typeface="Times New Roman" pitchFamily="18" charset="0"/>
              </a:rPr>
              <a:t> La </a:t>
            </a:r>
            <a:r>
              <a:rPr lang="es-ES" sz="1600" dirty="0">
                <a:solidFill>
                  <a:schemeClr val="tx1"/>
                </a:solidFill>
                <a:cs typeface="Times New Roman" pitchFamily="18" charset="0"/>
              </a:rPr>
              <a:t>unidad de programaci</a:t>
            </a:r>
            <a:r>
              <a:rPr lang="es-ES" sz="1600" dirty="0">
                <a:solidFill>
                  <a:schemeClr val="tx1"/>
                </a:solidFill>
                <a:latin typeface="Times New Roman"/>
                <a:cs typeface="Times New Roman" pitchFamily="18" charset="0"/>
              </a:rPr>
              <a:t>ó</a:t>
            </a:r>
            <a:r>
              <a:rPr lang="es-ES" sz="1600" dirty="0">
                <a:solidFill>
                  <a:schemeClr val="tx1"/>
                </a:solidFill>
                <a:cs typeface="Times New Roman" pitchFamily="18" charset="0"/>
              </a:rPr>
              <a:t>n es la clase.</a:t>
            </a:r>
          </a:p>
        </p:txBody>
      </p:sp>
      <p:sp>
        <p:nvSpPr>
          <p:cNvPr id="5" name="Rectangle 2"/>
          <p:cNvSpPr>
            <a:spLocks noGrp="1" noChangeArrowheads="1"/>
          </p:cNvSpPr>
          <p:nvPr>
            <p:ph type="ctrTitle"/>
          </p:nvPr>
        </p:nvSpPr>
        <p:spPr bwMode="auto">
          <a:xfrm>
            <a:off x="714348" y="428604"/>
            <a:ext cx="7772400" cy="1470025"/>
          </a:xfrm>
          <a:noFill/>
          <a:ln>
            <a:miter lim="800000"/>
            <a:headEnd/>
            <a:tailEnd/>
          </a:ln>
        </p:spPr>
        <p:txBody>
          <a:bodyPr vert="horz" wrap="square" lIns="91440" tIns="45720" rIns="91440" bIns="45720" numCol="1" anchor="t" anchorCtr="0" compatLnSpc="1">
            <a:prstTxWarp prst="textNoShape">
              <a:avLst/>
            </a:prstTxWarp>
            <a:noAutofit/>
          </a:bodyPr>
          <a:lstStyle/>
          <a:p>
            <a:r>
              <a:rPr lang="es-ES" sz="3200" dirty="0" smtClean="0"/>
              <a:t>Programación Orientada a Objetos </a:t>
            </a:r>
            <a:br>
              <a:rPr lang="es-ES" sz="3200" dirty="0" smtClean="0"/>
            </a:br>
            <a:r>
              <a:rPr lang="es-ES" sz="3200" dirty="0" smtClean="0"/>
              <a:t>vs </a:t>
            </a:r>
            <a:br>
              <a:rPr lang="es-ES" sz="3200" dirty="0" smtClean="0"/>
            </a:br>
            <a:r>
              <a:rPr lang="es-ES" sz="3200" dirty="0" smtClean="0"/>
              <a:t>Programación Estructurado</a:t>
            </a:r>
            <a:endParaRPr lang="es-ES" sz="3200" dirty="0"/>
          </a:p>
        </p:txBody>
      </p:sp>
      <p:sp>
        <p:nvSpPr>
          <p:cNvPr id="7" name="Text Box 5">
            <a:hlinkClick r:id="rId2" action="ppaction://hlinksldjump"/>
          </p:cNvPr>
          <p:cNvSpPr txBox="1">
            <a:spLocks noChangeArrowheads="1"/>
          </p:cNvSpPr>
          <p:nvPr/>
        </p:nvSpPr>
        <p:spPr bwMode="auto">
          <a:xfrm>
            <a:off x="7286644" y="6286520"/>
            <a:ext cx="1571636"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28662" y="5274246"/>
            <a:ext cx="7143800" cy="369332"/>
          </a:xfrm>
          <a:prstGeom prst="rect">
            <a:avLst/>
          </a:prstGeom>
          <a:noFill/>
        </p:spPr>
        <p:txBody>
          <a:bodyPr wrap="square" rtlCol="0">
            <a:spAutoFit/>
          </a:bodyPr>
          <a:lstStyle/>
          <a:p>
            <a:pPr>
              <a:buFont typeface="Wingdings" pitchFamily="2" charset="2"/>
              <a:buChar char="Ø"/>
            </a:pPr>
            <a:r>
              <a:rPr lang="es-ES" dirty="0" smtClean="0"/>
              <a:t> Interpretador de código (JVM)</a:t>
            </a:r>
            <a:endParaRPr lang="es-ES" dirty="0"/>
          </a:p>
        </p:txBody>
      </p:sp>
      <p:pic>
        <p:nvPicPr>
          <p:cNvPr id="46086" name="Picture 6" descr="F:\multiplataforma.gif"/>
          <p:cNvPicPr>
            <a:picLocks noChangeAspect="1" noChangeArrowheads="1"/>
          </p:cNvPicPr>
          <p:nvPr/>
        </p:nvPicPr>
        <p:blipFill>
          <a:blip r:embed="rId2"/>
          <a:srcRect/>
          <a:stretch>
            <a:fillRect/>
          </a:stretch>
        </p:blipFill>
        <p:spPr bwMode="auto">
          <a:xfrm>
            <a:off x="571472" y="1214422"/>
            <a:ext cx="7786742" cy="3786214"/>
          </a:xfrm>
          <a:prstGeom prst="rect">
            <a:avLst/>
          </a:prstGeom>
          <a:noFill/>
        </p:spPr>
      </p:pic>
      <p:sp>
        <p:nvSpPr>
          <p:cNvPr id="8" name="7 Rectángulo"/>
          <p:cNvSpPr/>
          <p:nvPr/>
        </p:nvSpPr>
        <p:spPr>
          <a:xfrm>
            <a:off x="2357422" y="285728"/>
            <a:ext cx="4657039" cy="707886"/>
          </a:xfrm>
          <a:prstGeom prst="rect">
            <a:avLst/>
          </a:prstGeom>
        </p:spPr>
        <p:txBody>
          <a:bodyPr wrap="square">
            <a:spAutoFit/>
          </a:bodyPr>
          <a:lstStyle/>
          <a:p>
            <a:pPr algn="ctr"/>
            <a:r>
              <a:rPr lang="es-ES" sz="4000" dirty="0" smtClean="0"/>
              <a:t>Multiplataforma</a:t>
            </a:r>
            <a:endParaRPr lang="es-ES" sz="4000" dirty="0"/>
          </a:p>
        </p:txBody>
      </p:sp>
      <p:sp>
        <p:nvSpPr>
          <p:cNvPr id="9" name="Text Box 5">
            <a:hlinkClick r:id="rId3" action="ppaction://hlinksldjump"/>
          </p:cNvPr>
          <p:cNvSpPr txBox="1">
            <a:spLocks noChangeArrowheads="1"/>
          </p:cNvSpPr>
          <p:nvPr/>
        </p:nvSpPr>
        <p:spPr bwMode="auto">
          <a:xfrm>
            <a:off x="7286644" y="6286520"/>
            <a:ext cx="1571636"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57158" y="1785926"/>
            <a:ext cx="8286808" cy="292895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 name="3 CuadroTexto"/>
          <p:cNvSpPr txBox="1"/>
          <p:nvPr/>
        </p:nvSpPr>
        <p:spPr>
          <a:xfrm>
            <a:off x="500034" y="2071678"/>
            <a:ext cx="3786214" cy="2585323"/>
          </a:xfrm>
          <a:prstGeom prst="rect">
            <a:avLst/>
          </a:prstGeom>
          <a:noFill/>
        </p:spPr>
        <p:txBody>
          <a:bodyPr wrap="square" rtlCol="0">
            <a:spAutoFit/>
          </a:bodyPr>
          <a:lstStyle/>
          <a:p>
            <a:r>
              <a:rPr lang="es-ES" b="1" u="sng" dirty="0" smtClean="0"/>
              <a:t>Programa en Java</a:t>
            </a:r>
          </a:p>
          <a:p>
            <a:endParaRPr lang="es-ES" dirty="0" smtClean="0"/>
          </a:p>
          <a:p>
            <a:r>
              <a:rPr lang="es-ES" dirty="0" err="1" smtClean="0"/>
              <a:t>public</a:t>
            </a:r>
            <a:r>
              <a:rPr lang="es-ES" dirty="0" smtClean="0"/>
              <a:t>  </a:t>
            </a:r>
            <a:r>
              <a:rPr lang="es-ES" dirty="0" err="1" smtClean="0"/>
              <a:t>class</a:t>
            </a:r>
            <a:r>
              <a:rPr lang="es-ES" dirty="0" smtClean="0"/>
              <a:t> Ejemplo {</a:t>
            </a:r>
            <a:br>
              <a:rPr lang="es-ES" dirty="0" smtClean="0"/>
            </a:br>
            <a:r>
              <a:rPr lang="es-ES" dirty="0" smtClean="0"/>
              <a:t>  </a:t>
            </a:r>
            <a:r>
              <a:rPr lang="es-ES" dirty="0" err="1" smtClean="0"/>
              <a:t>public</a:t>
            </a:r>
            <a:r>
              <a:rPr lang="es-ES" dirty="0" smtClean="0"/>
              <a:t>  </a:t>
            </a:r>
            <a:r>
              <a:rPr lang="es-ES" dirty="0" err="1" smtClean="0"/>
              <a:t>static</a:t>
            </a:r>
            <a:r>
              <a:rPr lang="es-ES" dirty="0" smtClean="0"/>
              <a:t>  </a:t>
            </a:r>
            <a:r>
              <a:rPr lang="es-ES" dirty="0" err="1" smtClean="0"/>
              <a:t>void</a:t>
            </a:r>
            <a:r>
              <a:rPr lang="es-ES" dirty="0" smtClean="0"/>
              <a:t>  </a:t>
            </a:r>
            <a:r>
              <a:rPr lang="es-ES" dirty="0" err="1" smtClean="0"/>
              <a:t>main</a:t>
            </a:r>
            <a:r>
              <a:rPr lang="es-ES" dirty="0" smtClean="0"/>
              <a:t>(</a:t>
            </a:r>
            <a:r>
              <a:rPr lang="es-ES" dirty="0" err="1" smtClean="0"/>
              <a:t>String</a:t>
            </a:r>
            <a:r>
              <a:rPr lang="es-ES" dirty="0" smtClean="0"/>
              <a:t> </a:t>
            </a:r>
            <a:r>
              <a:rPr lang="es-ES" dirty="0" err="1" smtClean="0"/>
              <a:t>args</a:t>
            </a:r>
            <a:r>
              <a:rPr lang="es-ES" dirty="0" smtClean="0"/>
              <a:t>[]) </a:t>
            </a:r>
          </a:p>
          <a:p>
            <a:r>
              <a:rPr lang="es-ES" dirty="0" smtClean="0"/>
              <a:t> {</a:t>
            </a:r>
            <a:br>
              <a:rPr lang="es-ES" dirty="0" smtClean="0"/>
            </a:br>
            <a:r>
              <a:rPr lang="es-ES" dirty="0" smtClean="0"/>
              <a:t>   </a:t>
            </a:r>
            <a:r>
              <a:rPr lang="es-ES" dirty="0" err="1" smtClean="0"/>
              <a:t>System.out.println</a:t>
            </a:r>
            <a:r>
              <a:rPr lang="es-ES" dirty="0" smtClean="0"/>
              <a:t> ("Hola Mundo"); </a:t>
            </a:r>
            <a:br>
              <a:rPr lang="es-ES" dirty="0" smtClean="0"/>
            </a:br>
            <a:r>
              <a:rPr lang="es-ES" dirty="0" smtClean="0"/>
              <a:t>  } </a:t>
            </a:r>
            <a:br>
              <a:rPr lang="es-ES" dirty="0" smtClean="0"/>
            </a:br>
            <a:r>
              <a:rPr lang="es-ES" dirty="0" smtClean="0"/>
              <a:t>} </a:t>
            </a:r>
          </a:p>
          <a:p>
            <a:endParaRPr lang="es-ES" dirty="0" smtClean="0"/>
          </a:p>
        </p:txBody>
      </p:sp>
      <p:sp>
        <p:nvSpPr>
          <p:cNvPr id="6" name="5 Rectángulo"/>
          <p:cNvSpPr/>
          <p:nvPr/>
        </p:nvSpPr>
        <p:spPr>
          <a:xfrm>
            <a:off x="4857752" y="2071678"/>
            <a:ext cx="3714776" cy="2308324"/>
          </a:xfrm>
          <a:prstGeom prst="rect">
            <a:avLst/>
          </a:prstGeom>
        </p:spPr>
        <p:txBody>
          <a:bodyPr wrap="square">
            <a:spAutoFit/>
          </a:bodyPr>
          <a:lstStyle/>
          <a:p>
            <a:r>
              <a:rPr lang="es-ES" b="1" u="sng" dirty="0" smtClean="0"/>
              <a:t>Programa en Javelin</a:t>
            </a:r>
          </a:p>
          <a:p>
            <a:endParaRPr lang="es-ES" b="1" dirty="0" smtClean="0"/>
          </a:p>
          <a:p>
            <a:r>
              <a:rPr lang="es-ES" dirty="0" err="1" smtClean="0"/>
              <a:t>public</a:t>
            </a:r>
            <a:r>
              <a:rPr lang="es-ES" dirty="0" smtClean="0"/>
              <a:t>  </a:t>
            </a:r>
            <a:r>
              <a:rPr lang="es-ES" dirty="0" err="1" smtClean="0"/>
              <a:t>class</a:t>
            </a:r>
            <a:r>
              <a:rPr lang="es-ES" dirty="0" smtClean="0"/>
              <a:t> Ejemplo {</a:t>
            </a:r>
            <a:br>
              <a:rPr lang="es-ES" dirty="0" smtClean="0"/>
            </a:br>
            <a:r>
              <a:rPr lang="es-ES" dirty="0" smtClean="0"/>
              <a:t>  </a:t>
            </a:r>
            <a:r>
              <a:rPr lang="es-ES" dirty="0" err="1" smtClean="0"/>
              <a:t>public</a:t>
            </a:r>
            <a:r>
              <a:rPr lang="es-ES" dirty="0" smtClean="0"/>
              <a:t>  </a:t>
            </a:r>
            <a:r>
              <a:rPr lang="es-ES" dirty="0" err="1" smtClean="0"/>
              <a:t>static</a:t>
            </a:r>
            <a:r>
              <a:rPr lang="es-ES" dirty="0" smtClean="0"/>
              <a:t>  </a:t>
            </a:r>
            <a:r>
              <a:rPr lang="es-ES" dirty="0" err="1" smtClean="0"/>
              <a:t>void</a:t>
            </a:r>
            <a:r>
              <a:rPr lang="es-ES" dirty="0" smtClean="0"/>
              <a:t>  </a:t>
            </a:r>
            <a:r>
              <a:rPr lang="es-ES" dirty="0" err="1" smtClean="0"/>
              <a:t>main</a:t>
            </a:r>
            <a:r>
              <a:rPr lang="es-ES" dirty="0" smtClean="0"/>
              <a:t>() </a:t>
            </a:r>
          </a:p>
          <a:p>
            <a:r>
              <a:rPr lang="es-ES" dirty="0" smtClean="0"/>
              <a:t>  {</a:t>
            </a:r>
            <a:br>
              <a:rPr lang="es-ES" dirty="0" smtClean="0"/>
            </a:br>
            <a:r>
              <a:rPr lang="es-ES" dirty="0" smtClean="0"/>
              <a:t>   </a:t>
            </a:r>
            <a:r>
              <a:rPr lang="es-ES" dirty="0" err="1" smtClean="0"/>
              <a:t>System.out.println</a:t>
            </a:r>
            <a:r>
              <a:rPr lang="es-ES" dirty="0" smtClean="0"/>
              <a:t> ("Hola Mundo"); </a:t>
            </a:r>
            <a:br>
              <a:rPr lang="es-ES" dirty="0" smtClean="0"/>
            </a:br>
            <a:r>
              <a:rPr lang="es-ES" dirty="0" smtClean="0"/>
              <a:t>  } </a:t>
            </a:r>
            <a:br>
              <a:rPr lang="es-ES" dirty="0" smtClean="0"/>
            </a:br>
            <a:r>
              <a:rPr lang="es-ES" dirty="0" smtClean="0"/>
              <a:t>}</a:t>
            </a:r>
            <a:endParaRPr lang="es-ES" b="1" dirty="0"/>
          </a:p>
        </p:txBody>
      </p:sp>
      <p:sp>
        <p:nvSpPr>
          <p:cNvPr id="7" name="6 Rectángulo"/>
          <p:cNvSpPr/>
          <p:nvPr/>
        </p:nvSpPr>
        <p:spPr>
          <a:xfrm>
            <a:off x="571472" y="5034519"/>
            <a:ext cx="8072494" cy="830997"/>
          </a:xfrm>
          <a:prstGeom prst="rect">
            <a:avLst/>
          </a:prstGeom>
        </p:spPr>
        <p:txBody>
          <a:bodyPr wrap="square">
            <a:spAutoFit/>
          </a:bodyPr>
          <a:lstStyle/>
          <a:p>
            <a:pPr>
              <a:buFont typeface="Wingdings" pitchFamily="2" charset="2"/>
              <a:buChar char="Ø"/>
            </a:pPr>
            <a:r>
              <a:rPr lang="es-ES" sz="1600" dirty="0" smtClean="0"/>
              <a:t> El tipo </a:t>
            </a:r>
            <a:r>
              <a:rPr lang="es-ES" sz="1600" dirty="0" err="1" smtClean="0"/>
              <a:t>int</a:t>
            </a:r>
            <a:r>
              <a:rPr lang="es-ES" sz="1600" dirty="0" smtClean="0"/>
              <a:t> es de 16 bits de ancho, en lugar de 32-bits. </a:t>
            </a:r>
          </a:p>
          <a:p>
            <a:endParaRPr lang="es-ES" sz="1600" dirty="0" smtClean="0"/>
          </a:p>
          <a:p>
            <a:pPr>
              <a:buFont typeface="Wingdings" pitchFamily="2" charset="2"/>
              <a:buChar char="Ø"/>
            </a:pPr>
            <a:r>
              <a:rPr lang="es-ES" sz="1600" dirty="0" smtClean="0"/>
              <a:t> El tipo </a:t>
            </a:r>
            <a:r>
              <a:rPr lang="es-ES" sz="1600" dirty="0" err="1" smtClean="0"/>
              <a:t>long</a:t>
            </a:r>
            <a:r>
              <a:rPr lang="es-ES" sz="1600" dirty="0" smtClean="0"/>
              <a:t> no es compatible. </a:t>
            </a:r>
          </a:p>
        </p:txBody>
      </p:sp>
      <p:sp>
        <p:nvSpPr>
          <p:cNvPr id="9" name="8 CuadroTexto"/>
          <p:cNvSpPr txBox="1"/>
          <p:nvPr/>
        </p:nvSpPr>
        <p:spPr>
          <a:xfrm>
            <a:off x="1214414" y="428604"/>
            <a:ext cx="6000792" cy="584775"/>
          </a:xfrm>
          <a:prstGeom prst="rect">
            <a:avLst/>
          </a:prstGeom>
          <a:noFill/>
        </p:spPr>
        <p:txBody>
          <a:bodyPr wrap="square" rtlCol="0">
            <a:spAutoFit/>
          </a:bodyPr>
          <a:lstStyle/>
          <a:p>
            <a:pPr algn="ctr"/>
            <a:r>
              <a:rPr lang="es-ES" sz="3200" dirty="0" smtClean="0"/>
              <a:t>Diferencia con JAVA</a:t>
            </a:r>
            <a:endParaRPr lang="es-E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1500174"/>
            <a:ext cx="7715304" cy="3293209"/>
          </a:xfrm>
          <a:prstGeom prst="rect">
            <a:avLst/>
          </a:prstGeom>
          <a:noFill/>
        </p:spPr>
        <p:txBody>
          <a:bodyPr wrap="square" rtlCol="0">
            <a:spAutoFit/>
          </a:bodyPr>
          <a:lstStyle/>
          <a:p>
            <a:r>
              <a:rPr lang="es-ES" sz="1600" dirty="0" smtClean="0"/>
              <a:t> </a:t>
            </a:r>
          </a:p>
          <a:p>
            <a:pPr>
              <a:buFont typeface="Wingdings" pitchFamily="2" charset="2"/>
              <a:buChar char="Ø"/>
            </a:pPr>
            <a:r>
              <a:rPr lang="es-ES" sz="1600" dirty="0" smtClean="0"/>
              <a:t>Con el tipo byte de 8-bit de datos, los valores oscilan entre - 128 y 127. </a:t>
            </a:r>
          </a:p>
          <a:p>
            <a:endParaRPr lang="es-ES" sz="1600" dirty="0" smtClean="0"/>
          </a:p>
          <a:p>
            <a:pPr>
              <a:buFont typeface="Wingdings" pitchFamily="2" charset="2"/>
              <a:buChar char="Ø"/>
            </a:pPr>
            <a:r>
              <a:rPr lang="es-ES" sz="1600" dirty="0" smtClean="0"/>
              <a:t> Si necesita tipo byte sin signo, el uso del </a:t>
            </a:r>
            <a:r>
              <a:rPr lang="es-ES" sz="1600" dirty="0" err="1" smtClean="0"/>
              <a:t>char</a:t>
            </a:r>
            <a:r>
              <a:rPr lang="es-ES" sz="1600" dirty="0" smtClean="0"/>
              <a:t> puede ir desde 0 hasta 255. </a:t>
            </a:r>
          </a:p>
          <a:p>
            <a:endParaRPr lang="es-ES" sz="1600" dirty="0" smtClean="0"/>
          </a:p>
          <a:p>
            <a:pPr>
              <a:buFont typeface="Wingdings" pitchFamily="2" charset="2"/>
              <a:buChar char="Ø"/>
            </a:pPr>
            <a:r>
              <a:rPr lang="es-ES" sz="1600" dirty="0" smtClean="0"/>
              <a:t> Tipos de punto flotante (</a:t>
            </a:r>
            <a:r>
              <a:rPr lang="es-ES" sz="1600" dirty="0" err="1" smtClean="0"/>
              <a:t>float</a:t>
            </a:r>
            <a:r>
              <a:rPr lang="es-ES" sz="1600" dirty="0" smtClean="0"/>
              <a:t> y </a:t>
            </a:r>
            <a:r>
              <a:rPr lang="es-ES" sz="1600" dirty="0" err="1" smtClean="0"/>
              <a:t>double</a:t>
            </a:r>
            <a:r>
              <a:rPr lang="es-ES" sz="1600" dirty="0" smtClean="0"/>
              <a:t>) no son compatibles. </a:t>
            </a:r>
          </a:p>
          <a:p>
            <a:endParaRPr lang="es-ES" sz="1600" dirty="0" smtClean="0"/>
          </a:p>
          <a:p>
            <a:pPr>
              <a:buFont typeface="Wingdings" pitchFamily="2" charset="2"/>
              <a:buChar char="Ø"/>
            </a:pPr>
            <a:r>
              <a:rPr lang="es-ES" sz="1600" dirty="0" smtClean="0"/>
              <a:t> No hay recolección de basura. </a:t>
            </a:r>
          </a:p>
          <a:p>
            <a:endParaRPr lang="es-ES" sz="1600" dirty="0" smtClean="0"/>
          </a:p>
          <a:p>
            <a:pPr>
              <a:buFont typeface="Wingdings" pitchFamily="2" charset="2"/>
              <a:buChar char="Ø"/>
            </a:pPr>
            <a:r>
              <a:rPr lang="es-ES" sz="1600" dirty="0" smtClean="0"/>
              <a:t> Una vez que es asignada la memoria, nunca es recuperada. </a:t>
            </a:r>
          </a:p>
          <a:p>
            <a:endParaRPr lang="es-ES" sz="1600" dirty="0" smtClean="0"/>
          </a:p>
          <a:p>
            <a:pPr>
              <a:buFont typeface="Wingdings" pitchFamily="2" charset="2"/>
              <a:buChar char="Ø"/>
            </a:pPr>
            <a:r>
              <a:rPr lang="es-ES" sz="1600" dirty="0" smtClean="0"/>
              <a:t> Muchas librerías estándar de clases de Java no están disponibles, mientras que otras son diferentes (debido a las diferencias de tipo de datos). </a:t>
            </a:r>
          </a:p>
        </p:txBody>
      </p:sp>
      <p:sp>
        <p:nvSpPr>
          <p:cNvPr id="5" name="4 CuadroTexto"/>
          <p:cNvSpPr txBox="1"/>
          <p:nvPr/>
        </p:nvSpPr>
        <p:spPr>
          <a:xfrm>
            <a:off x="1214414" y="428604"/>
            <a:ext cx="6000792" cy="584775"/>
          </a:xfrm>
          <a:prstGeom prst="rect">
            <a:avLst/>
          </a:prstGeom>
          <a:noFill/>
        </p:spPr>
        <p:txBody>
          <a:bodyPr wrap="square" rtlCol="0">
            <a:spAutoFit/>
          </a:bodyPr>
          <a:lstStyle/>
          <a:p>
            <a:pPr algn="ctr"/>
            <a:r>
              <a:rPr lang="es-ES" sz="3200" dirty="0" smtClean="0"/>
              <a:t>Diferencia con JAVA</a:t>
            </a:r>
            <a:endParaRPr lang="es-E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571612"/>
            <a:ext cx="8072494" cy="2308324"/>
          </a:xfrm>
          <a:prstGeom prst="rect">
            <a:avLst/>
          </a:prstGeom>
        </p:spPr>
        <p:txBody>
          <a:bodyPr wrap="square">
            <a:spAutoFit/>
          </a:bodyPr>
          <a:lstStyle/>
          <a:p>
            <a:endParaRPr lang="es-ES" dirty="0" smtClean="0"/>
          </a:p>
          <a:p>
            <a:pPr>
              <a:buFont typeface="Wingdings" pitchFamily="2" charset="2"/>
              <a:buChar char="Ø"/>
            </a:pPr>
            <a:r>
              <a:rPr lang="es-ES" dirty="0" smtClean="0"/>
              <a:t>El módulo de Javelin Stamp tiene muchas librerías que no figuran en el estándar  </a:t>
            </a:r>
          </a:p>
          <a:p>
            <a:r>
              <a:rPr lang="es-ES" dirty="0" smtClean="0"/>
              <a:t>    de Java que permiten controlar el hardware y los dispositivos periféricos. </a:t>
            </a:r>
          </a:p>
          <a:p>
            <a:endParaRPr lang="es-ES" dirty="0" smtClean="0"/>
          </a:p>
          <a:p>
            <a:pPr>
              <a:buFont typeface="Wingdings" pitchFamily="2" charset="2"/>
              <a:buChar char="Ø"/>
            </a:pPr>
            <a:r>
              <a:rPr lang="es-ES" dirty="0" smtClean="0"/>
              <a:t> Los tipos de datos </a:t>
            </a:r>
            <a:r>
              <a:rPr lang="es-ES" dirty="0" err="1" smtClean="0"/>
              <a:t>string</a:t>
            </a:r>
            <a:r>
              <a:rPr lang="es-ES" dirty="0" smtClean="0"/>
              <a:t> y </a:t>
            </a:r>
            <a:r>
              <a:rPr lang="es-ES" dirty="0" err="1" smtClean="0"/>
              <a:t>char</a:t>
            </a:r>
            <a:r>
              <a:rPr lang="es-ES" dirty="0" smtClean="0"/>
              <a:t> están compuestos de caracteres ASCII 1-byte. </a:t>
            </a:r>
          </a:p>
          <a:p>
            <a:endParaRPr lang="es-ES" dirty="0" smtClean="0"/>
          </a:p>
          <a:p>
            <a:pPr>
              <a:buFont typeface="Wingdings" pitchFamily="2" charset="2"/>
              <a:buChar char="Ø"/>
            </a:pPr>
            <a:r>
              <a:rPr lang="es-ES" dirty="0" smtClean="0"/>
              <a:t> El microcontrolador  Javelin Stamp admite solamente una matriz.</a:t>
            </a:r>
          </a:p>
          <a:p>
            <a:pPr>
              <a:buFont typeface="Wingdings" pitchFamily="2" charset="2"/>
              <a:buChar char="Ø"/>
            </a:pPr>
            <a:endParaRPr lang="es-ES" dirty="0" smtClean="0"/>
          </a:p>
        </p:txBody>
      </p:sp>
      <p:sp>
        <p:nvSpPr>
          <p:cNvPr id="5" name="4 CuadroTexto"/>
          <p:cNvSpPr txBox="1"/>
          <p:nvPr/>
        </p:nvSpPr>
        <p:spPr>
          <a:xfrm>
            <a:off x="1214414" y="428604"/>
            <a:ext cx="6000792" cy="584775"/>
          </a:xfrm>
          <a:prstGeom prst="rect">
            <a:avLst/>
          </a:prstGeom>
          <a:noFill/>
        </p:spPr>
        <p:txBody>
          <a:bodyPr wrap="square" rtlCol="0">
            <a:spAutoFit/>
          </a:bodyPr>
          <a:lstStyle/>
          <a:p>
            <a:pPr algn="ctr"/>
            <a:r>
              <a:rPr lang="es-ES" sz="3200" dirty="0" smtClean="0"/>
              <a:t>Diferencia con JAVA</a:t>
            </a:r>
            <a:endParaRPr lang="es-ES" sz="3200" dirty="0"/>
          </a:p>
        </p:txBody>
      </p:sp>
      <p:sp>
        <p:nvSpPr>
          <p:cNvPr id="6" name="Text Box 5">
            <a:hlinkClick r:id="rId2" action="ppaction://hlinksldjump"/>
          </p:cNvPr>
          <p:cNvSpPr txBox="1">
            <a:spLocks noChangeArrowheads="1"/>
          </p:cNvSpPr>
          <p:nvPr/>
        </p:nvSpPr>
        <p:spPr bwMode="auto">
          <a:xfrm>
            <a:off x="7286644" y="6286520"/>
            <a:ext cx="1571636"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7"/>
          <p:cNvSpPr>
            <a:spLocks noChangeArrowheads="1"/>
          </p:cNvSpPr>
          <p:nvPr/>
        </p:nvSpPr>
        <p:spPr bwMode="auto">
          <a:xfrm>
            <a:off x="4000496" y="857232"/>
            <a:ext cx="48577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0" lang="es-ES" sz="1800" b="0" i="0" u="none" strike="noStrike" cap="none" normalizeH="0" baseline="0" dirty="0" smtClean="0">
              <a:ln>
                <a:noFill/>
              </a:ln>
              <a:solidFill>
                <a:schemeClr val="tx1"/>
              </a:solidFill>
              <a:effectLst/>
              <a:latin typeface="Arial" charset="0"/>
            </a:endParaRPr>
          </a:p>
          <a:p>
            <a:pPr fontAlgn="base">
              <a:spcBef>
                <a:spcPct val="0"/>
              </a:spcBef>
              <a:spcAft>
                <a:spcPct val="0"/>
              </a:spcAft>
            </a:pPr>
            <a:r>
              <a:rPr lang="es-ES" dirty="0" smtClean="0">
                <a:latin typeface="Arial" charset="0"/>
              </a:rPr>
              <a:t>                           </a:t>
            </a:r>
          </a:p>
          <a:p>
            <a:pPr algn="just" fontAlgn="base">
              <a:spcBef>
                <a:spcPct val="0"/>
              </a:spcBef>
              <a:spcAft>
                <a:spcPct val="0"/>
              </a:spcAft>
            </a:pPr>
            <a:r>
              <a:rPr lang="es-ES" dirty="0" smtClean="0">
                <a:latin typeface="Arial" charset="0"/>
              </a:rPr>
              <a:t>El Javelin puede ser programado y re-programado hasta un millón de veces.</a:t>
            </a:r>
          </a:p>
          <a:p>
            <a:pPr lvl="0" algn="just" fontAlgn="base">
              <a:spcBef>
                <a:spcPct val="0"/>
              </a:spcBef>
              <a:spcAft>
                <a:spcPct val="0"/>
              </a:spcAft>
            </a:pPr>
            <a:endParaRPr lang="es-ES" dirty="0" smtClean="0">
              <a:latin typeface="Arial" charset="0"/>
            </a:endParaRPr>
          </a:p>
          <a:p>
            <a:pPr lvl="0" algn="just" fontAlgn="base">
              <a:spcBef>
                <a:spcPct val="0"/>
              </a:spcBef>
              <a:spcAft>
                <a:spcPct val="0"/>
              </a:spcAft>
            </a:pPr>
            <a:r>
              <a:rPr kumimoji="0" lang="es-ES" sz="1800" b="0" i="0" u="none" strike="noStrike" cap="none" normalizeH="0" baseline="0" dirty="0" smtClean="0">
                <a:ln>
                  <a:noFill/>
                </a:ln>
                <a:solidFill>
                  <a:schemeClr val="tx1"/>
                </a:solidFill>
                <a:effectLst/>
                <a:latin typeface="Arial" charset="0"/>
              </a:rPr>
              <a:t>Los códigos de instrucciones del </a:t>
            </a:r>
            <a:r>
              <a:rPr lang="es-ES" dirty="0" smtClean="0">
                <a:latin typeface="Arial" charset="0"/>
              </a:rPr>
              <a:t>J</a:t>
            </a:r>
            <a:r>
              <a:rPr kumimoji="0" lang="es-ES" sz="1800" b="0" i="0" u="none" strike="noStrike" cap="none" normalizeH="0" baseline="0" dirty="0" smtClean="0">
                <a:ln>
                  <a:noFill/>
                </a:ln>
                <a:solidFill>
                  <a:schemeClr val="tx1"/>
                </a:solidFill>
                <a:effectLst/>
                <a:latin typeface="Arial" charset="0"/>
              </a:rPr>
              <a:t>avelin se buscan y se ejecuta desde una SRAM paralela </a:t>
            </a:r>
            <a:r>
              <a:rPr lang="es-ES" dirty="0" smtClean="0">
                <a:latin typeface="Arial" charset="0"/>
              </a:rPr>
              <a:t>en lugar de una EEPROM serie.</a:t>
            </a:r>
          </a:p>
          <a:p>
            <a:pPr lvl="0" algn="just" fontAlgn="base">
              <a:spcBef>
                <a:spcPct val="0"/>
              </a:spcBef>
              <a:spcAft>
                <a:spcPct val="0"/>
              </a:spcAft>
            </a:pPr>
            <a:endParaRPr lang="es-ES" dirty="0" smtClean="0">
              <a:latin typeface="Arial" charset="0"/>
            </a:endParaRPr>
          </a:p>
          <a:p>
            <a:pPr algn="just" fontAlgn="base">
              <a:spcBef>
                <a:spcPct val="0"/>
              </a:spcBef>
              <a:spcAft>
                <a:spcPct val="0"/>
              </a:spcAft>
            </a:pPr>
            <a:r>
              <a:rPr lang="es-ES" dirty="0" smtClean="0">
                <a:latin typeface="Arial" charset="0"/>
              </a:rPr>
              <a:t>El Javelin tiene 32k de memoria RAM, memoria de programa con una arquitectura plana. </a:t>
            </a:r>
            <a:endParaRPr kumimoji="0" lang="es-ES" sz="1800" b="0" i="0" u="none" strike="noStrike" cap="none" normalizeH="0" baseline="0" dirty="0" smtClean="0">
              <a:ln>
                <a:noFill/>
              </a:ln>
              <a:solidFill>
                <a:schemeClr val="tx1"/>
              </a:solidFill>
              <a:effectLst/>
              <a:latin typeface="Arial" charset="0"/>
            </a:endParaRPr>
          </a:p>
        </p:txBody>
      </p:sp>
      <p:sp>
        <p:nvSpPr>
          <p:cNvPr id="30" name="29 CuadroTexto"/>
          <p:cNvSpPr txBox="1"/>
          <p:nvPr/>
        </p:nvSpPr>
        <p:spPr>
          <a:xfrm>
            <a:off x="1214414" y="428604"/>
            <a:ext cx="6000792" cy="584775"/>
          </a:xfrm>
          <a:prstGeom prst="rect">
            <a:avLst/>
          </a:prstGeom>
          <a:noFill/>
        </p:spPr>
        <p:txBody>
          <a:bodyPr wrap="square" rtlCol="0">
            <a:spAutoFit/>
          </a:bodyPr>
          <a:lstStyle/>
          <a:p>
            <a:pPr algn="ctr"/>
            <a:r>
              <a:rPr lang="es-ES" sz="3200" dirty="0" smtClean="0"/>
              <a:t>Características de Javelin</a:t>
            </a:r>
            <a:endParaRPr lang="es-ES" sz="3200" dirty="0"/>
          </a:p>
        </p:txBody>
      </p:sp>
      <p:pic>
        <p:nvPicPr>
          <p:cNvPr id="53274" name="Picture 26"/>
          <p:cNvPicPr>
            <a:picLocks noChangeAspect="1" noChangeArrowheads="1"/>
          </p:cNvPicPr>
          <p:nvPr/>
        </p:nvPicPr>
        <p:blipFill>
          <a:blip r:embed="rId2"/>
          <a:srcRect/>
          <a:stretch>
            <a:fillRect/>
          </a:stretch>
        </p:blipFill>
        <p:spPr bwMode="auto">
          <a:xfrm>
            <a:off x="285720" y="1385894"/>
            <a:ext cx="3667125" cy="2971800"/>
          </a:xfrm>
          <a:prstGeom prst="rect">
            <a:avLst/>
          </a:prstGeom>
          <a:noFill/>
          <a:ln w="9525">
            <a:noFill/>
            <a:miter lim="800000"/>
            <a:headEnd/>
            <a:tailEnd/>
          </a:ln>
          <a:effectLst/>
        </p:spPr>
      </p:pic>
      <p:sp>
        <p:nvSpPr>
          <p:cNvPr id="33" name="32 Rectángulo"/>
          <p:cNvSpPr/>
          <p:nvPr/>
        </p:nvSpPr>
        <p:spPr>
          <a:xfrm>
            <a:off x="357158" y="4500570"/>
            <a:ext cx="8429684" cy="1200329"/>
          </a:xfrm>
          <a:prstGeom prst="rect">
            <a:avLst/>
          </a:prstGeom>
        </p:spPr>
        <p:txBody>
          <a:bodyPr wrap="square">
            <a:spAutoFit/>
          </a:bodyPr>
          <a:lstStyle/>
          <a:p>
            <a:pPr algn="just" fontAlgn="base">
              <a:spcBef>
                <a:spcPct val="0"/>
              </a:spcBef>
              <a:spcAft>
                <a:spcPct val="0"/>
              </a:spcAft>
            </a:pPr>
            <a:r>
              <a:rPr lang="es-ES" dirty="0" smtClean="0">
                <a:latin typeface="Arial" charset="0"/>
              </a:rPr>
              <a:t>El Javelin ha construido en el Periférico Virtual (VPS) que se ocupa de la comunicación serial. </a:t>
            </a:r>
          </a:p>
          <a:p>
            <a:pPr fontAlgn="base">
              <a:spcBef>
                <a:spcPct val="0"/>
              </a:spcBef>
              <a:spcAft>
                <a:spcPct val="0"/>
              </a:spcAft>
            </a:pPr>
            <a:endParaRPr lang="es-ES" dirty="0" smtClean="0">
              <a:latin typeface="Arial" charset="0"/>
            </a:endParaRPr>
          </a:p>
          <a:p>
            <a:pPr lvl="0" fontAlgn="base">
              <a:spcBef>
                <a:spcPct val="0"/>
              </a:spcBef>
              <a:spcAft>
                <a:spcPct val="0"/>
              </a:spcAft>
            </a:pPr>
            <a:r>
              <a:rPr lang="es-ES" dirty="0" smtClean="0">
                <a:latin typeface="Arial" charset="0"/>
              </a:rPr>
              <a:t>La comunicación serie se almacena como un proceso en segundo plano. </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0" y="1214422"/>
            <a:ext cx="9144000" cy="4714908"/>
          </a:xfrm>
          <a:prstGeom prst="rect">
            <a:avLst/>
          </a:prstGeom>
          <a:noFill/>
          <a:ln w="9525">
            <a:noFill/>
            <a:miter lim="800000"/>
            <a:headEnd/>
            <a:tailEnd/>
          </a:ln>
          <a:effectLst/>
        </p:spPr>
      </p:pic>
      <p:sp>
        <p:nvSpPr>
          <p:cNvPr id="5" name="Text Box 5">
            <a:hlinkClick r:id="rId3" action="ppaction://hlinksldjump"/>
          </p:cNvPr>
          <p:cNvSpPr txBox="1">
            <a:spLocks noChangeArrowheads="1"/>
          </p:cNvSpPr>
          <p:nvPr/>
        </p:nvSpPr>
        <p:spPr bwMode="auto">
          <a:xfrm>
            <a:off x="7286644" y="6286520"/>
            <a:ext cx="1571636"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285885" y="1488032"/>
            <a:ext cx="6286511" cy="4572032"/>
            <a:chOff x="500067" y="1643050"/>
            <a:chExt cx="4714875" cy="3667125"/>
          </a:xfrm>
        </p:grpSpPr>
        <p:pic>
          <p:nvPicPr>
            <p:cNvPr id="5" name="Picture 8"/>
            <p:cNvPicPr>
              <a:picLocks noChangeAspect="1" noChangeArrowheads="1"/>
            </p:cNvPicPr>
            <p:nvPr/>
          </p:nvPicPr>
          <p:blipFill>
            <a:blip r:embed="rId2"/>
            <a:srcRect/>
            <a:stretch>
              <a:fillRect/>
            </a:stretch>
          </p:blipFill>
          <p:spPr bwMode="auto">
            <a:xfrm>
              <a:off x="500067" y="1643050"/>
              <a:ext cx="4714875" cy="3667125"/>
            </a:xfrm>
            <a:prstGeom prst="rect">
              <a:avLst/>
            </a:prstGeom>
            <a:noFill/>
            <a:ln w="9525">
              <a:noFill/>
              <a:miter lim="800000"/>
              <a:headEnd/>
              <a:tailEnd/>
            </a:ln>
            <a:effectLst/>
          </p:spPr>
        </p:pic>
        <p:pic>
          <p:nvPicPr>
            <p:cNvPr id="6" name="Picture 9"/>
            <p:cNvPicPr>
              <a:picLocks noChangeAspect="1" noChangeArrowheads="1"/>
            </p:cNvPicPr>
            <p:nvPr/>
          </p:nvPicPr>
          <p:blipFill>
            <a:blip r:embed="rId3"/>
            <a:srcRect/>
            <a:stretch>
              <a:fillRect/>
            </a:stretch>
          </p:blipFill>
          <p:spPr bwMode="auto">
            <a:xfrm>
              <a:off x="1785918" y="3643314"/>
              <a:ext cx="607223" cy="1214446"/>
            </a:xfrm>
            <a:prstGeom prst="rect">
              <a:avLst/>
            </a:prstGeom>
            <a:noFill/>
            <a:ln w="9525">
              <a:noFill/>
              <a:miter lim="800000"/>
              <a:headEnd/>
              <a:tailEnd/>
            </a:ln>
            <a:effectLst/>
          </p:spPr>
        </p:pic>
      </p:grpSp>
      <p:cxnSp>
        <p:nvCxnSpPr>
          <p:cNvPr id="8" name="7 Conector recto de flecha"/>
          <p:cNvCxnSpPr/>
          <p:nvPr/>
        </p:nvCxnSpPr>
        <p:spPr>
          <a:xfrm rot="5400000" flipH="1" flipV="1">
            <a:off x="3042154" y="1815574"/>
            <a:ext cx="487924"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flipH="1" flipV="1">
            <a:off x="5215736" y="2058742"/>
            <a:ext cx="713586"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500298" y="1214422"/>
            <a:ext cx="1571636" cy="369332"/>
          </a:xfrm>
          <a:prstGeom prst="rect">
            <a:avLst/>
          </a:prstGeom>
          <a:noFill/>
        </p:spPr>
        <p:txBody>
          <a:bodyPr wrap="square" rtlCol="0">
            <a:spAutoFit/>
          </a:bodyPr>
          <a:lstStyle/>
          <a:p>
            <a:r>
              <a:rPr lang="es-ES" dirty="0" smtClean="0"/>
              <a:t>Puerto Serial 2</a:t>
            </a:r>
            <a:endParaRPr lang="es-ES" dirty="0"/>
          </a:p>
        </p:txBody>
      </p:sp>
      <p:sp>
        <p:nvSpPr>
          <p:cNvPr id="12" name="11 CuadroTexto"/>
          <p:cNvSpPr txBox="1"/>
          <p:nvPr/>
        </p:nvSpPr>
        <p:spPr>
          <a:xfrm rot="16200000">
            <a:off x="101054" y="4518075"/>
            <a:ext cx="1571637" cy="369332"/>
          </a:xfrm>
          <a:prstGeom prst="rect">
            <a:avLst/>
          </a:prstGeom>
          <a:noFill/>
        </p:spPr>
        <p:txBody>
          <a:bodyPr wrap="square" rtlCol="0">
            <a:spAutoFit/>
          </a:bodyPr>
          <a:lstStyle/>
          <a:p>
            <a:r>
              <a:rPr lang="es-ES" dirty="0" smtClean="0"/>
              <a:t>Puerto Serial 1</a:t>
            </a:r>
            <a:endParaRPr lang="es-ES" dirty="0"/>
          </a:p>
        </p:txBody>
      </p:sp>
      <p:cxnSp>
        <p:nvCxnSpPr>
          <p:cNvPr id="13" name="12 Conector recto de flecha"/>
          <p:cNvCxnSpPr>
            <a:endCxn id="12" idx="2"/>
          </p:cNvCxnSpPr>
          <p:nvPr/>
        </p:nvCxnSpPr>
        <p:spPr>
          <a:xfrm rot="10800000">
            <a:off x="1071540" y="4702742"/>
            <a:ext cx="928693" cy="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000628" y="1345156"/>
            <a:ext cx="1143008" cy="369332"/>
          </a:xfrm>
          <a:prstGeom prst="rect">
            <a:avLst/>
          </a:prstGeom>
          <a:noFill/>
        </p:spPr>
        <p:txBody>
          <a:bodyPr wrap="square" rtlCol="0">
            <a:spAutoFit/>
          </a:bodyPr>
          <a:lstStyle/>
          <a:p>
            <a:r>
              <a:rPr lang="es-ES" dirty="0" smtClean="0"/>
              <a:t>Regulador </a:t>
            </a:r>
            <a:endParaRPr lang="es-ES" dirty="0"/>
          </a:p>
        </p:txBody>
      </p:sp>
      <p:cxnSp>
        <p:nvCxnSpPr>
          <p:cNvPr id="16" name="15 Conector recto de flecha"/>
          <p:cNvCxnSpPr/>
          <p:nvPr/>
        </p:nvCxnSpPr>
        <p:spPr>
          <a:xfrm rot="5400000" flipH="1" flipV="1">
            <a:off x="1786712" y="2416726"/>
            <a:ext cx="713586"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285852" y="1702346"/>
            <a:ext cx="1428760" cy="369332"/>
          </a:xfrm>
          <a:prstGeom prst="rect">
            <a:avLst/>
          </a:prstGeom>
          <a:noFill/>
        </p:spPr>
        <p:txBody>
          <a:bodyPr wrap="square" rtlCol="0">
            <a:spAutoFit/>
          </a:bodyPr>
          <a:lstStyle/>
          <a:p>
            <a:r>
              <a:rPr lang="es-ES" dirty="0" smtClean="0"/>
              <a:t>Alimentación</a:t>
            </a:r>
            <a:endParaRPr lang="es-ES" dirty="0"/>
          </a:p>
        </p:txBody>
      </p:sp>
      <p:cxnSp>
        <p:nvCxnSpPr>
          <p:cNvPr id="19" name="18 Conector recto de flecha"/>
          <p:cNvCxnSpPr>
            <a:endCxn id="20" idx="0"/>
          </p:cNvCxnSpPr>
          <p:nvPr/>
        </p:nvCxnSpPr>
        <p:spPr>
          <a:xfrm rot="5400000">
            <a:off x="2952857" y="5500349"/>
            <a:ext cx="916552" cy="3571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643174" y="5976484"/>
            <a:ext cx="1500198" cy="369332"/>
          </a:xfrm>
          <a:prstGeom prst="rect">
            <a:avLst/>
          </a:prstGeom>
          <a:noFill/>
        </p:spPr>
        <p:txBody>
          <a:bodyPr wrap="square" rtlCol="0">
            <a:spAutoFit/>
          </a:bodyPr>
          <a:lstStyle/>
          <a:p>
            <a:r>
              <a:rPr lang="es-ES" dirty="0" smtClean="0"/>
              <a:t>Javelin </a:t>
            </a:r>
            <a:r>
              <a:rPr lang="es-ES" dirty="0" err="1" smtClean="0"/>
              <a:t>Stamp</a:t>
            </a:r>
            <a:endParaRPr lang="es-ES" dirty="0"/>
          </a:p>
        </p:txBody>
      </p:sp>
      <p:cxnSp>
        <p:nvCxnSpPr>
          <p:cNvPr id="23" name="22 Conector recto de flecha"/>
          <p:cNvCxnSpPr>
            <a:endCxn id="24" idx="0"/>
          </p:cNvCxnSpPr>
          <p:nvPr/>
        </p:nvCxnSpPr>
        <p:spPr>
          <a:xfrm>
            <a:off x="5286380" y="5214950"/>
            <a:ext cx="1785950" cy="91655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6072198" y="6131502"/>
            <a:ext cx="2000264" cy="369332"/>
          </a:xfrm>
          <a:prstGeom prst="rect">
            <a:avLst/>
          </a:prstGeom>
          <a:noFill/>
        </p:spPr>
        <p:txBody>
          <a:bodyPr wrap="square" rtlCol="0">
            <a:spAutoFit/>
          </a:bodyPr>
          <a:lstStyle/>
          <a:p>
            <a:r>
              <a:rPr lang="es-ES" dirty="0" smtClean="0"/>
              <a:t>I/O Javelin </a:t>
            </a:r>
            <a:r>
              <a:rPr lang="es-ES" dirty="0" err="1" smtClean="0"/>
              <a:t>Stamp</a:t>
            </a:r>
            <a:endParaRPr lang="es-ES" dirty="0"/>
          </a:p>
        </p:txBody>
      </p:sp>
      <p:cxnSp>
        <p:nvCxnSpPr>
          <p:cNvPr id="25" name="24 Conector recto de flecha"/>
          <p:cNvCxnSpPr>
            <a:endCxn id="26" idx="0"/>
          </p:cNvCxnSpPr>
          <p:nvPr/>
        </p:nvCxnSpPr>
        <p:spPr>
          <a:xfrm rot="16200000" flipH="1">
            <a:off x="4125504" y="5506427"/>
            <a:ext cx="1357322" cy="46433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071934" y="6417254"/>
            <a:ext cx="1928794" cy="369332"/>
          </a:xfrm>
          <a:prstGeom prst="rect">
            <a:avLst/>
          </a:prstGeom>
          <a:noFill/>
        </p:spPr>
        <p:txBody>
          <a:bodyPr wrap="square" rtlCol="0">
            <a:spAutoFit/>
          </a:bodyPr>
          <a:lstStyle/>
          <a:p>
            <a:r>
              <a:rPr lang="es-ES" dirty="0" smtClean="0"/>
              <a:t>I/O Puerto Serial 2</a:t>
            </a:r>
            <a:endParaRPr lang="es-ES" dirty="0"/>
          </a:p>
        </p:txBody>
      </p:sp>
      <p:cxnSp>
        <p:nvCxnSpPr>
          <p:cNvPr id="33" name="32 Conector recto de flecha"/>
          <p:cNvCxnSpPr>
            <a:endCxn id="34" idx="2"/>
          </p:cNvCxnSpPr>
          <p:nvPr/>
        </p:nvCxnSpPr>
        <p:spPr>
          <a:xfrm>
            <a:off x="7072330" y="3774048"/>
            <a:ext cx="886904" cy="4179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rot="5400000">
            <a:off x="7500958" y="3631172"/>
            <a:ext cx="1285884" cy="369332"/>
          </a:xfrm>
          <a:prstGeom prst="rect">
            <a:avLst/>
          </a:prstGeom>
          <a:noFill/>
        </p:spPr>
        <p:txBody>
          <a:bodyPr wrap="square" rtlCol="0">
            <a:spAutoFit/>
          </a:bodyPr>
          <a:lstStyle/>
          <a:p>
            <a:r>
              <a:rPr lang="es-ES" dirty="0" err="1" smtClean="0"/>
              <a:t>Protoboard</a:t>
            </a:r>
            <a:r>
              <a:rPr lang="es-ES" dirty="0" smtClean="0"/>
              <a:t> </a:t>
            </a:r>
            <a:endParaRPr lang="es-ES" dirty="0"/>
          </a:p>
        </p:txBody>
      </p:sp>
      <p:sp>
        <p:nvSpPr>
          <p:cNvPr id="38" name="37 CuadroTexto"/>
          <p:cNvSpPr txBox="1"/>
          <p:nvPr/>
        </p:nvSpPr>
        <p:spPr>
          <a:xfrm>
            <a:off x="1214414" y="428604"/>
            <a:ext cx="6000792" cy="584775"/>
          </a:xfrm>
          <a:prstGeom prst="rect">
            <a:avLst/>
          </a:prstGeom>
          <a:noFill/>
        </p:spPr>
        <p:txBody>
          <a:bodyPr wrap="square" rtlCol="0">
            <a:spAutoFit/>
          </a:bodyPr>
          <a:lstStyle/>
          <a:p>
            <a:pPr algn="ctr"/>
            <a:r>
              <a:rPr lang="es-ES" sz="3200" dirty="0" smtClean="0"/>
              <a:t>Componentes</a:t>
            </a:r>
            <a:endParaRPr lang="es-ES" sz="3200" dirty="0"/>
          </a:p>
        </p:txBody>
      </p:sp>
      <p:sp>
        <p:nvSpPr>
          <p:cNvPr id="40" name="Text Box 5">
            <a:hlinkClick r:id="rId4" action="ppaction://hlinksldjump"/>
          </p:cNvPr>
          <p:cNvSpPr txBox="1">
            <a:spLocks noChangeArrowheads="1"/>
          </p:cNvSpPr>
          <p:nvPr/>
        </p:nvSpPr>
        <p:spPr bwMode="auto">
          <a:xfrm>
            <a:off x="8001056" y="6143644"/>
            <a:ext cx="1071538" cy="58477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smtClean="0"/>
              <a:t>JAVA</a:t>
            </a:r>
            <a:endParaRPr lang="es-ES" sz="6600" dirty="0"/>
          </a:p>
        </p:txBody>
      </p:sp>
      <p:sp>
        <p:nvSpPr>
          <p:cNvPr id="3" name="2 Marcador de contenido"/>
          <p:cNvSpPr>
            <a:spLocks noGrp="1"/>
          </p:cNvSpPr>
          <p:nvPr>
            <p:ph idx="1"/>
          </p:nvPr>
        </p:nvSpPr>
        <p:spPr>
          <a:xfrm>
            <a:off x="4429124" y="2714620"/>
            <a:ext cx="4186238" cy="1785950"/>
          </a:xfrm>
        </p:spPr>
        <p:txBody>
          <a:bodyPr>
            <a:normAutofit/>
          </a:bodyPr>
          <a:lstStyle/>
          <a:p>
            <a:pPr>
              <a:buFont typeface="Wingdings" pitchFamily="2" charset="2"/>
              <a:buChar char="Ø"/>
            </a:pPr>
            <a:r>
              <a:rPr lang="es-ES" dirty="0" smtClean="0"/>
              <a:t> </a:t>
            </a:r>
            <a:r>
              <a:rPr lang="es-ES" dirty="0" smtClean="0">
                <a:hlinkClick r:id="rId2" action="ppaction://hlinksldjump"/>
              </a:rPr>
              <a:t>Orientado a Objetos</a:t>
            </a:r>
            <a:endParaRPr lang="es-ES" dirty="0" smtClean="0"/>
          </a:p>
          <a:p>
            <a:pPr>
              <a:buFont typeface="Wingdings" pitchFamily="2" charset="2"/>
              <a:buChar char="Ø"/>
            </a:pPr>
            <a:r>
              <a:rPr lang="es-ES" dirty="0" smtClean="0"/>
              <a:t> </a:t>
            </a:r>
            <a:r>
              <a:rPr lang="es-ES" dirty="0" smtClean="0">
                <a:hlinkClick r:id="rId3" action="ppaction://hlinksldjump"/>
              </a:rPr>
              <a:t>Multiplataforma</a:t>
            </a:r>
            <a:endParaRPr lang="es-ES" dirty="0" smtClean="0"/>
          </a:p>
          <a:p>
            <a:pPr>
              <a:buFont typeface="Wingdings" pitchFamily="2" charset="2"/>
              <a:buChar char="Ø"/>
            </a:pPr>
            <a:r>
              <a:rPr lang="es-ES" dirty="0" smtClean="0">
                <a:hlinkClick r:id="rId4" action="ppaction://hlinksldjump"/>
              </a:rPr>
              <a:t>Programar en Java</a:t>
            </a:r>
            <a:endParaRPr lang="es-ES" dirty="0" smtClean="0"/>
          </a:p>
          <a:p>
            <a:endParaRPr lang="es-ES" dirty="0" smtClean="0"/>
          </a:p>
          <a:p>
            <a:endParaRPr lang="es-ES" dirty="0" smtClean="0"/>
          </a:p>
          <a:p>
            <a:pPr>
              <a:buNone/>
            </a:pPr>
            <a:endParaRPr lang="es-ES" dirty="0" smtClean="0"/>
          </a:p>
        </p:txBody>
      </p:sp>
      <p:pic>
        <p:nvPicPr>
          <p:cNvPr id="29698" name="Picture 2" descr="C:\Documents and Settings\Rodrigo\Escritorio\materia de grado\proyecto\Proyecto\imagenes\opinion-poll.jpg"/>
          <p:cNvPicPr>
            <a:picLocks noChangeAspect="1" noChangeArrowheads="1"/>
          </p:cNvPicPr>
          <p:nvPr/>
        </p:nvPicPr>
        <p:blipFill>
          <a:blip r:embed="rId5"/>
          <a:srcRect/>
          <a:stretch>
            <a:fillRect/>
          </a:stretch>
        </p:blipFill>
        <p:spPr bwMode="auto">
          <a:xfrm>
            <a:off x="500034" y="1643050"/>
            <a:ext cx="3367841" cy="442915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p:cNvPicPr>
            <a:picLocks noChangeAspect="1" noChangeArrowheads="1"/>
          </p:cNvPicPr>
          <p:nvPr/>
        </p:nvPicPr>
        <p:blipFill>
          <a:blip r:embed="rId2"/>
          <a:srcRect/>
          <a:stretch>
            <a:fillRect/>
          </a:stretch>
        </p:blipFill>
        <p:spPr bwMode="auto">
          <a:xfrm>
            <a:off x="16612" y="142876"/>
            <a:ext cx="9055982" cy="6643710"/>
          </a:xfrm>
          <a:prstGeom prst="rect">
            <a:avLst/>
          </a:prstGeom>
          <a:noFill/>
          <a:ln w="9525">
            <a:noFill/>
            <a:miter lim="800000"/>
            <a:headEnd/>
            <a:tailEnd/>
          </a:ln>
          <a:effectLst/>
        </p:spPr>
      </p:pic>
      <p:sp>
        <p:nvSpPr>
          <p:cNvPr id="5" name="4 Rectángulo"/>
          <p:cNvSpPr/>
          <p:nvPr/>
        </p:nvSpPr>
        <p:spPr>
          <a:xfrm>
            <a:off x="5500694" y="214290"/>
            <a:ext cx="3643306" cy="523220"/>
          </a:xfrm>
          <a:prstGeom prst="rect">
            <a:avLst/>
          </a:prstGeom>
        </p:spPr>
        <p:txBody>
          <a:bodyPr wrap="square">
            <a:spAutoFit/>
          </a:bodyPr>
          <a:lstStyle/>
          <a:p>
            <a:r>
              <a:rPr lang="es-ES" sz="2800" dirty="0" smtClean="0"/>
              <a:t>Esquema de conexión</a:t>
            </a:r>
          </a:p>
        </p:txBody>
      </p:sp>
      <p:sp>
        <p:nvSpPr>
          <p:cNvPr id="6" name="Text Box 5">
            <a:hlinkClick r:id="rId3" action="ppaction://hlinksldjump"/>
          </p:cNvPr>
          <p:cNvSpPr txBox="1">
            <a:spLocks noChangeArrowheads="1"/>
          </p:cNvSpPr>
          <p:nvPr/>
        </p:nvSpPr>
        <p:spPr bwMode="auto">
          <a:xfrm>
            <a:off x="7286644" y="6448032"/>
            <a:ext cx="1785950"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hlinkClick r:id="rId2" action="ppaction://hlinksldjump"/>
          </p:cNvPr>
          <p:cNvSpPr txBox="1">
            <a:spLocks noChangeArrowheads="1"/>
          </p:cNvSpPr>
          <p:nvPr/>
        </p:nvSpPr>
        <p:spPr bwMode="auto">
          <a:xfrm>
            <a:off x="7286644" y="6448032"/>
            <a:ext cx="1785950"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
        <p:nvSpPr>
          <p:cNvPr id="3" name="2 Rectángulo"/>
          <p:cNvSpPr/>
          <p:nvPr/>
        </p:nvSpPr>
        <p:spPr>
          <a:xfrm>
            <a:off x="500034" y="1208207"/>
            <a:ext cx="8358246" cy="5078313"/>
          </a:xfrm>
          <a:prstGeom prst="rect">
            <a:avLst/>
          </a:prstGeom>
        </p:spPr>
        <p:txBody>
          <a:bodyPr wrap="square">
            <a:spAutoFit/>
          </a:bodyPr>
          <a:lstStyle/>
          <a:p>
            <a:r>
              <a:rPr lang="es-ES" dirty="0" err="1" smtClean="0"/>
              <a:t>import</a:t>
            </a:r>
            <a:r>
              <a:rPr lang="es-ES" dirty="0" smtClean="0"/>
              <a:t> </a:t>
            </a:r>
            <a:r>
              <a:rPr lang="es-ES" dirty="0" err="1" smtClean="0"/>
              <a:t>stamp.core</a:t>
            </a:r>
            <a:r>
              <a:rPr lang="es-ES" dirty="0" smtClean="0"/>
              <a:t>.*;  // Para ser capaz de utilizar métodos de la clase de CPU</a:t>
            </a:r>
          </a:p>
          <a:p>
            <a:r>
              <a:rPr lang="es-ES" dirty="0" err="1" smtClean="0"/>
              <a:t>public</a:t>
            </a:r>
            <a:r>
              <a:rPr lang="es-ES" dirty="0" smtClean="0"/>
              <a:t> </a:t>
            </a:r>
            <a:r>
              <a:rPr lang="es-ES" dirty="0" err="1" smtClean="0"/>
              <a:t>class</a:t>
            </a:r>
            <a:r>
              <a:rPr lang="es-ES" dirty="0" smtClean="0"/>
              <a:t> </a:t>
            </a:r>
            <a:r>
              <a:rPr lang="es-ES" dirty="0" err="1" smtClean="0"/>
              <a:t>BotonLed</a:t>
            </a:r>
            <a:r>
              <a:rPr lang="es-ES" dirty="0" smtClean="0"/>
              <a:t> // Nombre de archivo es igual que el nombre de la clase</a:t>
            </a:r>
          </a:p>
          <a:p>
            <a:r>
              <a:rPr lang="es-ES" dirty="0" smtClean="0"/>
              <a:t>{</a:t>
            </a:r>
          </a:p>
          <a:p>
            <a:r>
              <a:rPr lang="es-ES" dirty="0" smtClean="0"/>
              <a:t> </a:t>
            </a:r>
            <a:r>
              <a:rPr lang="es-ES" dirty="0" err="1" smtClean="0"/>
              <a:t>static</a:t>
            </a:r>
            <a:r>
              <a:rPr lang="es-ES" dirty="0" smtClean="0"/>
              <a:t> </a:t>
            </a:r>
            <a:r>
              <a:rPr lang="es-ES" dirty="0" err="1" smtClean="0"/>
              <a:t>boolean</a:t>
            </a:r>
            <a:r>
              <a:rPr lang="es-ES" dirty="0" smtClean="0"/>
              <a:t> P0 = true;</a:t>
            </a:r>
          </a:p>
          <a:p>
            <a:endParaRPr lang="es-ES" dirty="0" smtClean="0"/>
          </a:p>
          <a:p>
            <a:r>
              <a:rPr lang="es-ES" dirty="0" smtClean="0"/>
              <a:t> </a:t>
            </a:r>
            <a:r>
              <a:rPr lang="es-ES" dirty="0" err="1" smtClean="0"/>
              <a:t>public</a:t>
            </a:r>
            <a:r>
              <a:rPr lang="es-ES" dirty="0" smtClean="0"/>
              <a:t> </a:t>
            </a:r>
            <a:r>
              <a:rPr lang="es-ES" dirty="0" err="1" smtClean="0"/>
              <a:t>static</a:t>
            </a:r>
            <a:r>
              <a:rPr lang="es-ES" dirty="0" smtClean="0"/>
              <a:t> </a:t>
            </a:r>
            <a:r>
              <a:rPr lang="es-ES" dirty="0" err="1" smtClean="0"/>
              <a:t>void</a:t>
            </a:r>
            <a:r>
              <a:rPr lang="es-ES" dirty="0" smtClean="0"/>
              <a:t> </a:t>
            </a:r>
            <a:r>
              <a:rPr lang="es-ES" dirty="0" err="1" smtClean="0"/>
              <a:t>main</a:t>
            </a:r>
            <a:r>
              <a:rPr lang="es-ES" dirty="0" smtClean="0"/>
              <a:t>()</a:t>
            </a:r>
          </a:p>
          <a:p>
            <a:r>
              <a:rPr lang="es-ES" dirty="0" smtClean="0"/>
              <a:t>  { </a:t>
            </a:r>
            <a:r>
              <a:rPr lang="es-ES" dirty="0" err="1" smtClean="0"/>
              <a:t>while</a:t>
            </a:r>
            <a:r>
              <a:rPr lang="es-ES" dirty="0" smtClean="0"/>
              <a:t> (true)</a:t>
            </a:r>
          </a:p>
          <a:p>
            <a:r>
              <a:rPr lang="es-ES" dirty="0" smtClean="0"/>
              <a:t>    { </a:t>
            </a:r>
            <a:r>
              <a:rPr lang="es-ES" dirty="0" err="1" smtClean="0"/>
              <a:t>if</a:t>
            </a:r>
            <a:r>
              <a:rPr lang="es-ES" dirty="0" smtClean="0"/>
              <a:t> (</a:t>
            </a:r>
            <a:r>
              <a:rPr lang="es-ES" dirty="0" err="1" smtClean="0"/>
              <a:t>CPU.readPin</a:t>
            </a:r>
            <a:r>
              <a:rPr lang="es-ES" dirty="0" smtClean="0"/>
              <a:t>(</a:t>
            </a:r>
            <a:r>
              <a:rPr lang="es-ES" dirty="0" err="1" smtClean="0"/>
              <a:t>CPU.pins</a:t>
            </a:r>
            <a:r>
              <a:rPr lang="es-ES" dirty="0" smtClean="0"/>
              <a:t>[1])== false)</a:t>
            </a:r>
          </a:p>
          <a:p>
            <a:r>
              <a:rPr lang="es-ES" dirty="0" smtClean="0"/>
              <a:t>      { P0= !P0;</a:t>
            </a:r>
          </a:p>
          <a:p>
            <a:r>
              <a:rPr lang="es-ES" dirty="0" smtClean="0"/>
              <a:t>        </a:t>
            </a:r>
            <a:r>
              <a:rPr lang="es-ES" dirty="0" err="1" smtClean="0"/>
              <a:t>CPU.writePin</a:t>
            </a:r>
            <a:r>
              <a:rPr lang="es-ES" dirty="0" smtClean="0"/>
              <a:t>(</a:t>
            </a:r>
            <a:r>
              <a:rPr lang="es-ES" dirty="0" err="1" smtClean="0"/>
              <a:t>CPU.pins</a:t>
            </a:r>
            <a:r>
              <a:rPr lang="es-ES" dirty="0" smtClean="0"/>
              <a:t>[0],P0);</a:t>
            </a:r>
          </a:p>
          <a:p>
            <a:r>
              <a:rPr lang="es-ES" dirty="0" smtClean="0"/>
              <a:t>        </a:t>
            </a:r>
            <a:r>
              <a:rPr lang="es-ES" dirty="0" err="1" smtClean="0"/>
              <a:t>CPU.delay</a:t>
            </a:r>
            <a:r>
              <a:rPr lang="es-ES" dirty="0" smtClean="0"/>
              <a:t>(1000);</a:t>
            </a:r>
          </a:p>
          <a:p>
            <a:r>
              <a:rPr lang="es-ES" dirty="0" smtClean="0"/>
              <a:t>      }</a:t>
            </a:r>
          </a:p>
          <a:p>
            <a:r>
              <a:rPr lang="es-ES" dirty="0" smtClean="0"/>
              <a:t>      </a:t>
            </a:r>
            <a:r>
              <a:rPr lang="es-ES" dirty="0" err="1" smtClean="0"/>
              <a:t>else</a:t>
            </a:r>
            <a:endParaRPr lang="es-ES" dirty="0" smtClean="0"/>
          </a:p>
          <a:p>
            <a:r>
              <a:rPr lang="es-ES" dirty="0" smtClean="0"/>
              <a:t>      { </a:t>
            </a:r>
            <a:r>
              <a:rPr lang="es-ES" dirty="0" err="1" smtClean="0"/>
              <a:t>CPU.writePin</a:t>
            </a:r>
            <a:r>
              <a:rPr lang="es-ES" dirty="0" smtClean="0"/>
              <a:t>(</a:t>
            </a:r>
            <a:r>
              <a:rPr lang="es-ES" dirty="0" err="1" smtClean="0"/>
              <a:t>CPU.pins</a:t>
            </a:r>
            <a:r>
              <a:rPr lang="es-ES" dirty="0" smtClean="0"/>
              <a:t>[0],true);</a:t>
            </a:r>
          </a:p>
          <a:p>
            <a:r>
              <a:rPr lang="es-ES" dirty="0" smtClean="0"/>
              <a:t>      }</a:t>
            </a:r>
          </a:p>
          <a:p>
            <a:r>
              <a:rPr lang="es-ES" dirty="0" smtClean="0"/>
              <a:t>    }</a:t>
            </a:r>
          </a:p>
          <a:p>
            <a:r>
              <a:rPr lang="es-ES" dirty="0" smtClean="0"/>
              <a:t>  }</a:t>
            </a:r>
          </a:p>
          <a:p>
            <a:r>
              <a:rPr lang="es-ES" dirty="0" smtClean="0"/>
              <a:t> }</a:t>
            </a:r>
            <a:endParaRPr lang="es-ES" dirty="0"/>
          </a:p>
        </p:txBody>
      </p:sp>
      <p:pic>
        <p:nvPicPr>
          <p:cNvPr id="4" name="Picture 2"/>
          <p:cNvPicPr>
            <a:picLocks noChangeAspect="1" noChangeArrowheads="1"/>
          </p:cNvPicPr>
          <p:nvPr/>
        </p:nvPicPr>
        <p:blipFill>
          <a:blip r:embed="rId3"/>
          <a:srcRect/>
          <a:stretch>
            <a:fillRect/>
          </a:stretch>
        </p:blipFill>
        <p:spPr bwMode="auto">
          <a:xfrm>
            <a:off x="4786314" y="1988734"/>
            <a:ext cx="3700467" cy="4154910"/>
          </a:xfrm>
          <a:prstGeom prst="rect">
            <a:avLst/>
          </a:prstGeom>
          <a:noFill/>
          <a:ln w="9525">
            <a:noFill/>
            <a:miter lim="800000"/>
            <a:headEnd/>
            <a:tailEnd/>
          </a:ln>
          <a:effectLst/>
        </p:spPr>
      </p:pic>
      <p:sp>
        <p:nvSpPr>
          <p:cNvPr id="5" name="4 CuadroTexto"/>
          <p:cNvSpPr txBox="1"/>
          <p:nvPr/>
        </p:nvSpPr>
        <p:spPr>
          <a:xfrm>
            <a:off x="642910" y="428604"/>
            <a:ext cx="7643866" cy="646331"/>
          </a:xfrm>
          <a:prstGeom prst="rect">
            <a:avLst/>
          </a:prstGeom>
          <a:noFill/>
        </p:spPr>
        <p:txBody>
          <a:bodyPr wrap="square" rtlCol="0">
            <a:spAutoFit/>
          </a:bodyPr>
          <a:lstStyle/>
          <a:p>
            <a:pPr algn="ctr"/>
            <a:r>
              <a:rPr lang="es-EC" sz="3600" b="1" dirty="0" smtClean="0"/>
              <a:t>Ejemplo</a:t>
            </a:r>
            <a:endParaRPr lang="es-ES" sz="3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68550" y="2434232"/>
            <a:ext cx="5918160" cy="923330"/>
          </a:xfrm>
          <a:prstGeom prst="rect">
            <a:avLst/>
          </a:prstGeom>
          <a:noFill/>
        </p:spPr>
        <p:txBody>
          <a:bodyPr wrap="none" lIns="91440" tIns="45720" rIns="91440" bIns="45720">
            <a:spAutoFit/>
          </a:bodyPr>
          <a:lstStyle/>
          <a:p>
            <a:pPr algn="ctr"/>
            <a:r>
              <a:rPr lang="es-ES"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Sensar</a:t>
            </a: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Temperatura</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109809" y="1285860"/>
            <a:ext cx="5105397" cy="5002214"/>
          </a:xfrm>
          <a:prstGeom prst="rect">
            <a:avLst/>
          </a:prstGeom>
          <a:noFill/>
          <a:ln w="9525">
            <a:noFill/>
            <a:miter lim="800000"/>
            <a:headEnd/>
            <a:tailEnd/>
          </a:ln>
          <a:effectLst/>
        </p:spPr>
      </p:pic>
      <p:sp>
        <p:nvSpPr>
          <p:cNvPr id="3" name="2 CuadroTexto"/>
          <p:cNvSpPr txBox="1"/>
          <p:nvPr/>
        </p:nvSpPr>
        <p:spPr>
          <a:xfrm>
            <a:off x="1214414" y="428604"/>
            <a:ext cx="6572296" cy="523220"/>
          </a:xfrm>
          <a:prstGeom prst="rect">
            <a:avLst/>
          </a:prstGeom>
          <a:noFill/>
        </p:spPr>
        <p:txBody>
          <a:bodyPr wrap="square" rtlCol="0">
            <a:spAutoFit/>
          </a:bodyPr>
          <a:lstStyle/>
          <a:p>
            <a:pPr algn="ctr"/>
            <a:r>
              <a:rPr lang="en-US" sz="2800" b="1" dirty="0" smtClean="0"/>
              <a:t>SENSOR DE TEMPERATURA</a:t>
            </a:r>
            <a:endParaRPr lang="es-EC" sz="28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500034" y="214290"/>
            <a:ext cx="8286808" cy="5786478"/>
          </a:xfrm>
          <a:prstGeom prst="rect">
            <a:avLst/>
          </a:prstGeom>
          <a:noFill/>
          <a:ln w="9525">
            <a:noFill/>
            <a:miter lim="800000"/>
            <a:headEnd/>
            <a:tailEnd/>
          </a:ln>
          <a:effectLst/>
        </p:spPr>
      </p:pic>
      <p:sp>
        <p:nvSpPr>
          <p:cNvPr id="3" name="Text Box 5">
            <a:hlinkClick r:id="rId3" action="ppaction://hlinksldjump"/>
          </p:cNvPr>
          <p:cNvSpPr txBox="1">
            <a:spLocks noChangeArrowheads="1"/>
          </p:cNvSpPr>
          <p:nvPr/>
        </p:nvSpPr>
        <p:spPr bwMode="auto">
          <a:xfrm>
            <a:off x="7286644" y="6286520"/>
            <a:ext cx="1571636"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1600" b="1" dirty="0" smtClean="0"/>
              <a:t>MENU INICIO</a:t>
            </a:r>
            <a:endParaRPr lang="es-ES" sz="1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500042"/>
            <a:ext cx="8358246" cy="5355312"/>
          </a:xfrm>
          <a:prstGeom prst="rect">
            <a:avLst/>
          </a:prstGeom>
        </p:spPr>
        <p:txBody>
          <a:bodyPr wrap="square">
            <a:spAutoFit/>
          </a:bodyPr>
          <a:lstStyle/>
          <a:p>
            <a:r>
              <a:rPr lang="es-ES" dirty="0" err="1" smtClean="0"/>
              <a:t>import</a:t>
            </a:r>
            <a:r>
              <a:rPr lang="es-ES" dirty="0" smtClean="0"/>
              <a:t> </a:t>
            </a:r>
            <a:r>
              <a:rPr lang="es-ES" dirty="0" err="1" smtClean="0"/>
              <a:t>stamp.core</a:t>
            </a:r>
            <a:r>
              <a:rPr lang="es-ES" dirty="0" smtClean="0"/>
              <a:t>.*;  // Para ser capaz de utilizar métodos de la clase de CPU</a:t>
            </a:r>
          </a:p>
          <a:p>
            <a:r>
              <a:rPr lang="es-ES" dirty="0" err="1" smtClean="0"/>
              <a:t>public</a:t>
            </a:r>
            <a:r>
              <a:rPr lang="es-ES" dirty="0" smtClean="0"/>
              <a:t> </a:t>
            </a:r>
            <a:r>
              <a:rPr lang="es-ES" dirty="0" err="1" smtClean="0"/>
              <a:t>class</a:t>
            </a:r>
            <a:r>
              <a:rPr lang="es-ES" dirty="0" smtClean="0"/>
              <a:t> </a:t>
            </a:r>
            <a:r>
              <a:rPr lang="es-ES" dirty="0" err="1" smtClean="0"/>
              <a:t>BotonLed</a:t>
            </a:r>
            <a:r>
              <a:rPr lang="es-ES" dirty="0" smtClean="0"/>
              <a:t> // Nombre de archivo es igual que el nombre de la clase</a:t>
            </a:r>
          </a:p>
          <a:p>
            <a:r>
              <a:rPr lang="es-ES" dirty="0" smtClean="0"/>
              <a:t>{</a:t>
            </a:r>
          </a:p>
          <a:p>
            <a:endParaRPr lang="es-ES" dirty="0" smtClean="0"/>
          </a:p>
          <a:p>
            <a:r>
              <a:rPr lang="es-ES" dirty="0" smtClean="0"/>
              <a:t> </a:t>
            </a:r>
            <a:r>
              <a:rPr lang="es-ES" dirty="0" err="1" smtClean="0"/>
              <a:t>static</a:t>
            </a:r>
            <a:r>
              <a:rPr lang="es-ES" dirty="0" smtClean="0"/>
              <a:t> </a:t>
            </a:r>
            <a:r>
              <a:rPr lang="es-ES" dirty="0" err="1" smtClean="0"/>
              <a:t>boolean</a:t>
            </a:r>
            <a:r>
              <a:rPr lang="es-ES" dirty="0" smtClean="0"/>
              <a:t> P0 = true;</a:t>
            </a:r>
          </a:p>
          <a:p>
            <a:endParaRPr lang="es-ES" dirty="0" smtClean="0"/>
          </a:p>
          <a:p>
            <a:r>
              <a:rPr lang="es-ES" dirty="0" smtClean="0"/>
              <a:t> </a:t>
            </a:r>
            <a:r>
              <a:rPr lang="es-ES" dirty="0" err="1" smtClean="0"/>
              <a:t>public</a:t>
            </a:r>
            <a:r>
              <a:rPr lang="es-ES" dirty="0" smtClean="0"/>
              <a:t> </a:t>
            </a:r>
            <a:r>
              <a:rPr lang="es-ES" dirty="0" err="1" smtClean="0"/>
              <a:t>static</a:t>
            </a:r>
            <a:r>
              <a:rPr lang="es-ES" dirty="0" smtClean="0"/>
              <a:t> </a:t>
            </a:r>
            <a:r>
              <a:rPr lang="es-ES" dirty="0" err="1" smtClean="0"/>
              <a:t>void</a:t>
            </a:r>
            <a:r>
              <a:rPr lang="es-ES" dirty="0" smtClean="0"/>
              <a:t> </a:t>
            </a:r>
            <a:r>
              <a:rPr lang="es-ES" dirty="0" err="1" smtClean="0"/>
              <a:t>main</a:t>
            </a:r>
            <a:r>
              <a:rPr lang="es-ES" dirty="0" smtClean="0"/>
              <a:t>()</a:t>
            </a:r>
          </a:p>
          <a:p>
            <a:r>
              <a:rPr lang="es-ES" dirty="0" smtClean="0"/>
              <a:t>  { </a:t>
            </a:r>
            <a:r>
              <a:rPr lang="es-ES" dirty="0" err="1" smtClean="0"/>
              <a:t>while</a:t>
            </a:r>
            <a:r>
              <a:rPr lang="es-ES" dirty="0" smtClean="0"/>
              <a:t> (true)</a:t>
            </a:r>
          </a:p>
          <a:p>
            <a:r>
              <a:rPr lang="es-ES" dirty="0" smtClean="0"/>
              <a:t>    { </a:t>
            </a:r>
            <a:r>
              <a:rPr lang="es-ES" dirty="0" err="1" smtClean="0"/>
              <a:t>if</a:t>
            </a:r>
            <a:r>
              <a:rPr lang="es-ES" dirty="0" smtClean="0"/>
              <a:t> (</a:t>
            </a:r>
            <a:r>
              <a:rPr lang="es-ES" dirty="0" err="1" smtClean="0"/>
              <a:t>CPU.readPin</a:t>
            </a:r>
            <a:r>
              <a:rPr lang="es-ES" dirty="0" smtClean="0"/>
              <a:t>(</a:t>
            </a:r>
            <a:r>
              <a:rPr lang="es-ES" dirty="0" err="1" smtClean="0"/>
              <a:t>CPU.pins</a:t>
            </a:r>
            <a:r>
              <a:rPr lang="es-ES" dirty="0" smtClean="0"/>
              <a:t>[1])== false)</a:t>
            </a:r>
          </a:p>
          <a:p>
            <a:r>
              <a:rPr lang="es-ES" dirty="0" smtClean="0"/>
              <a:t>      { P0= !P0;</a:t>
            </a:r>
          </a:p>
          <a:p>
            <a:r>
              <a:rPr lang="es-ES" dirty="0" smtClean="0"/>
              <a:t>        </a:t>
            </a:r>
            <a:r>
              <a:rPr lang="es-ES" dirty="0" err="1" smtClean="0"/>
              <a:t>CPU.writePin</a:t>
            </a:r>
            <a:r>
              <a:rPr lang="es-ES" dirty="0" smtClean="0"/>
              <a:t>(</a:t>
            </a:r>
            <a:r>
              <a:rPr lang="es-ES" dirty="0" err="1" smtClean="0"/>
              <a:t>CPU.pins</a:t>
            </a:r>
            <a:r>
              <a:rPr lang="es-ES" dirty="0" smtClean="0"/>
              <a:t>[0],P0);</a:t>
            </a:r>
          </a:p>
          <a:p>
            <a:r>
              <a:rPr lang="es-ES" dirty="0" smtClean="0"/>
              <a:t>        </a:t>
            </a:r>
            <a:r>
              <a:rPr lang="es-ES" dirty="0" err="1" smtClean="0"/>
              <a:t>CPU.delay</a:t>
            </a:r>
            <a:r>
              <a:rPr lang="es-ES" dirty="0" smtClean="0"/>
              <a:t>(1000);</a:t>
            </a:r>
          </a:p>
          <a:p>
            <a:r>
              <a:rPr lang="es-ES" dirty="0" smtClean="0"/>
              <a:t>      }</a:t>
            </a:r>
          </a:p>
          <a:p>
            <a:r>
              <a:rPr lang="es-ES" dirty="0" smtClean="0"/>
              <a:t>      </a:t>
            </a:r>
            <a:r>
              <a:rPr lang="es-ES" dirty="0" err="1" smtClean="0"/>
              <a:t>else</a:t>
            </a:r>
            <a:endParaRPr lang="es-ES" dirty="0" smtClean="0"/>
          </a:p>
          <a:p>
            <a:r>
              <a:rPr lang="es-ES" dirty="0" smtClean="0"/>
              <a:t>      { </a:t>
            </a:r>
            <a:r>
              <a:rPr lang="es-ES" dirty="0" err="1" smtClean="0"/>
              <a:t>CPU.writePin</a:t>
            </a:r>
            <a:r>
              <a:rPr lang="es-ES" dirty="0" smtClean="0"/>
              <a:t>(</a:t>
            </a:r>
            <a:r>
              <a:rPr lang="es-ES" dirty="0" err="1" smtClean="0"/>
              <a:t>CPU.pins</a:t>
            </a:r>
            <a:r>
              <a:rPr lang="es-ES" dirty="0" smtClean="0"/>
              <a:t>[0],true);</a:t>
            </a:r>
          </a:p>
          <a:p>
            <a:r>
              <a:rPr lang="es-ES" dirty="0" smtClean="0"/>
              <a:t>      }</a:t>
            </a:r>
          </a:p>
          <a:p>
            <a:r>
              <a:rPr lang="es-ES" dirty="0" smtClean="0"/>
              <a:t>    }</a:t>
            </a:r>
          </a:p>
          <a:p>
            <a:r>
              <a:rPr lang="es-ES" dirty="0" smtClean="0"/>
              <a:t>  }</a:t>
            </a:r>
          </a:p>
          <a:p>
            <a:r>
              <a:rPr lang="es-ES" dirty="0" smtClean="0"/>
              <a:t> }</a:t>
            </a:r>
            <a:endParaRPr lang="es-ES" dirty="0"/>
          </a:p>
        </p:txBody>
      </p:sp>
      <p:pic>
        <p:nvPicPr>
          <p:cNvPr id="54274" name="Picture 2"/>
          <p:cNvPicPr>
            <a:picLocks noChangeAspect="1" noChangeArrowheads="1"/>
          </p:cNvPicPr>
          <p:nvPr/>
        </p:nvPicPr>
        <p:blipFill>
          <a:blip r:embed="rId2"/>
          <a:srcRect/>
          <a:stretch>
            <a:fillRect/>
          </a:stretch>
        </p:blipFill>
        <p:spPr bwMode="auto">
          <a:xfrm>
            <a:off x="4714876" y="1488668"/>
            <a:ext cx="3700467" cy="41549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1500174"/>
            <a:ext cx="3929090" cy="10001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 name="2 CuadroTexto"/>
          <p:cNvSpPr txBox="1"/>
          <p:nvPr/>
        </p:nvSpPr>
        <p:spPr>
          <a:xfrm>
            <a:off x="642910" y="1214422"/>
            <a:ext cx="7786742" cy="5509200"/>
          </a:xfrm>
          <a:prstGeom prst="rect">
            <a:avLst/>
          </a:prstGeom>
          <a:noFill/>
        </p:spPr>
        <p:txBody>
          <a:bodyPr wrap="square" rtlCol="0">
            <a:spAutoFit/>
          </a:bodyPr>
          <a:lstStyle/>
          <a:p>
            <a:r>
              <a:rPr lang="es-ES" sz="1600" dirty="0" smtClean="0"/>
              <a:t>Antes de programar en Java tenemos que familiarizarnos con los nombres utilizados:</a:t>
            </a:r>
          </a:p>
          <a:p>
            <a:r>
              <a:rPr lang="es-ES" sz="1600" dirty="0" smtClean="0"/>
              <a:t>		Objeto                =  Instancia</a:t>
            </a:r>
          </a:p>
          <a:p>
            <a:r>
              <a:rPr lang="es-ES" sz="1600" dirty="0" smtClean="0"/>
              <a:t>		Funciones          =  Métodos</a:t>
            </a:r>
          </a:p>
          <a:p>
            <a:r>
              <a:rPr lang="es-ES" sz="1600" dirty="0" smtClean="0"/>
              <a:t>		Características  =  Atributos</a:t>
            </a:r>
          </a:p>
          <a:p>
            <a:r>
              <a:rPr lang="es-ES" sz="1600" dirty="0" smtClean="0"/>
              <a:t>		Clase	        =  Conjunto de objetos</a:t>
            </a:r>
          </a:p>
          <a:p>
            <a:endParaRPr lang="es-ES" sz="1600" dirty="0" smtClean="0"/>
          </a:p>
          <a:p>
            <a:r>
              <a:rPr lang="es-ES" sz="1600" dirty="0" smtClean="0"/>
              <a:t>Elementos que deben estar presentes para ejecutar un programa Java : </a:t>
            </a:r>
          </a:p>
          <a:p>
            <a:pPr>
              <a:buFont typeface="Arial" pitchFamily="34" charset="0"/>
              <a:buChar char="•"/>
            </a:pPr>
            <a:r>
              <a:rPr lang="es-ES" sz="1600" dirty="0" smtClean="0"/>
              <a:t>El programa debe estar dentro de una definición de clase. </a:t>
            </a:r>
          </a:p>
          <a:p>
            <a:r>
              <a:rPr lang="es-ES" sz="1600" b="1" dirty="0" smtClean="0"/>
              <a:t>   </a:t>
            </a:r>
            <a:r>
              <a:rPr lang="es-ES" sz="1600" b="1" dirty="0" err="1" smtClean="0"/>
              <a:t>public</a:t>
            </a:r>
            <a:r>
              <a:rPr lang="es-ES" sz="1600" b="1" dirty="0" smtClean="0"/>
              <a:t> </a:t>
            </a:r>
            <a:r>
              <a:rPr lang="es-ES" sz="1600" b="1" dirty="0" err="1" smtClean="0"/>
              <a:t>class</a:t>
            </a:r>
            <a:r>
              <a:rPr lang="es-ES" sz="1600" dirty="0" smtClean="0"/>
              <a:t> </a:t>
            </a:r>
            <a:r>
              <a:rPr lang="es-ES" sz="1600" dirty="0" err="1" smtClean="0"/>
              <a:t>ClassName</a:t>
            </a:r>
            <a:r>
              <a:rPr lang="es-ES" sz="1600" dirty="0" smtClean="0"/>
              <a:t> </a:t>
            </a:r>
            <a:r>
              <a:rPr lang="es-ES" sz="1600" b="1" dirty="0" smtClean="0"/>
              <a:t>{</a:t>
            </a:r>
            <a:r>
              <a:rPr lang="es-ES" sz="1600" dirty="0" smtClean="0"/>
              <a:t>                           </a:t>
            </a:r>
            <a:r>
              <a:rPr lang="es-ES" sz="1600" b="1" dirty="0" smtClean="0"/>
              <a:t>   }</a:t>
            </a:r>
            <a:r>
              <a:rPr lang="es-ES" sz="1600" dirty="0" smtClean="0"/>
              <a:t> </a:t>
            </a:r>
          </a:p>
          <a:p>
            <a:pPr>
              <a:buFont typeface="Arial" pitchFamily="34" charset="0"/>
              <a:buChar char="•"/>
            </a:pPr>
            <a:r>
              <a:rPr lang="es-ES" sz="1600" dirty="0" smtClean="0"/>
              <a:t>El programa debe contener un método </a:t>
            </a:r>
            <a:r>
              <a:rPr lang="es-ES" sz="1600" dirty="0" err="1" smtClean="0"/>
              <a:t>main</a:t>
            </a:r>
            <a:r>
              <a:rPr lang="es-ES" sz="1600" dirty="0" smtClean="0"/>
              <a:t>.</a:t>
            </a:r>
          </a:p>
          <a:p>
            <a:r>
              <a:rPr lang="es-ES" sz="1600" dirty="0" smtClean="0"/>
              <a:t>   </a:t>
            </a:r>
            <a:r>
              <a:rPr lang="es-ES" sz="1600" b="1" dirty="0" err="1" smtClean="0"/>
              <a:t>public</a:t>
            </a:r>
            <a:r>
              <a:rPr lang="es-ES" sz="1600" b="1" dirty="0" smtClean="0"/>
              <a:t> </a:t>
            </a:r>
            <a:r>
              <a:rPr lang="es-ES" sz="1600" b="1" dirty="0" err="1" smtClean="0"/>
              <a:t>static</a:t>
            </a:r>
            <a:r>
              <a:rPr lang="es-ES" sz="1600" dirty="0" smtClean="0"/>
              <a:t> </a:t>
            </a:r>
            <a:r>
              <a:rPr lang="es-ES" sz="1600" dirty="0" err="1" smtClean="0"/>
              <a:t>void</a:t>
            </a:r>
            <a:r>
              <a:rPr lang="es-ES" sz="1600" dirty="0" smtClean="0"/>
              <a:t> </a:t>
            </a:r>
            <a:r>
              <a:rPr lang="es-ES" sz="1600" dirty="0" err="1" smtClean="0"/>
              <a:t>main</a:t>
            </a:r>
            <a:r>
              <a:rPr lang="es-ES" sz="1600" b="1" dirty="0" smtClean="0"/>
              <a:t>{                               }</a:t>
            </a:r>
            <a:r>
              <a:rPr lang="es-ES" sz="1600" dirty="0" smtClean="0"/>
              <a:t> </a:t>
            </a:r>
          </a:p>
          <a:p>
            <a:pPr>
              <a:buFont typeface="Arial" pitchFamily="34" charset="0"/>
              <a:buChar char="•"/>
            </a:pPr>
            <a:r>
              <a:rPr lang="es-ES" sz="1600" dirty="0" smtClean="0"/>
              <a:t>Los comandos de Java se terminan con punto y coma. </a:t>
            </a:r>
          </a:p>
          <a:p>
            <a:pPr>
              <a:buFont typeface="Arial" pitchFamily="34" charset="0"/>
              <a:buChar char="•"/>
            </a:pPr>
            <a:r>
              <a:rPr lang="es-ES" sz="1600" dirty="0" smtClean="0"/>
              <a:t>Al guardar el programa hay que considerar que el fichero tiene que tener el mismo nombre que la clase pública </a:t>
            </a:r>
            <a:r>
              <a:rPr lang="es-ES" sz="1600" dirty="0" err="1" smtClean="0"/>
              <a:t>ClassName</a:t>
            </a:r>
            <a:r>
              <a:rPr lang="es-ES" sz="1600" dirty="0" smtClean="0"/>
              <a:t>.</a:t>
            </a:r>
          </a:p>
          <a:p>
            <a:endParaRPr lang="es-ES" sz="1600" dirty="0" smtClean="0"/>
          </a:p>
          <a:p>
            <a:r>
              <a:rPr lang="es-ES" sz="1600" dirty="0" smtClean="0"/>
              <a:t>Ejemplo:</a:t>
            </a:r>
          </a:p>
          <a:p>
            <a:r>
              <a:rPr lang="es-ES" sz="1600" b="1" dirty="0" err="1" smtClean="0"/>
              <a:t>public</a:t>
            </a:r>
            <a:r>
              <a:rPr lang="es-ES" sz="1600" b="1" dirty="0" smtClean="0"/>
              <a:t> </a:t>
            </a:r>
            <a:r>
              <a:rPr lang="es-ES" sz="1600" b="1" dirty="0" err="1" smtClean="0"/>
              <a:t>class</a:t>
            </a:r>
            <a:r>
              <a:rPr lang="es-ES" sz="1600" dirty="0" smtClean="0"/>
              <a:t> </a:t>
            </a:r>
            <a:r>
              <a:rPr lang="es-ES" sz="1600" dirty="0" err="1" smtClean="0"/>
              <a:t>ContadorAlto</a:t>
            </a:r>
            <a:r>
              <a:rPr lang="es-ES" sz="1600" dirty="0" smtClean="0"/>
              <a:t> </a:t>
            </a:r>
            <a:r>
              <a:rPr lang="es-ES" sz="1600" b="1" dirty="0" smtClean="0"/>
              <a:t>{</a:t>
            </a:r>
            <a:r>
              <a:rPr lang="es-ES" sz="1600" dirty="0" smtClean="0"/>
              <a:t> </a:t>
            </a:r>
          </a:p>
          <a:p>
            <a:r>
              <a:rPr lang="es-ES" sz="1600" b="1" dirty="0" smtClean="0"/>
              <a:t>    </a:t>
            </a:r>
            <a:r>
              <a:rPr lang="es-ES" sz="1600" b="1" dirty="0" err="1" smtClean="0"/>
              <a:t>public</a:t>
            </a:r>
            <a:r>
              <a:rPr lang="es-ES" sz="1600" b="1" dirty="0" smtClean="0"/>
              <a:t> </a:t>
            </a:r>
            <a:r>
              <a:rPr lang="es-ES" sz="1600" b="1" dirty="0" err="1" smtClean="0"/>
              <a:t>static</a:t>
            </a:r>
            <a:r>
              <a:rPr lang="es-ES" sz="1600" dirty="0" smtClean="0"/>
              <a:t> </a:t>
            </a:r>
            <a:r>
              <a:rPr lang="es-ES" sz="1600" dirty="0" err="1" smtClean="0"/>
              <a:t>void</a:t>
            </a:r>
            <a:r>
              <a:rPr lang="es-ES" sz="1600" dirty="0" smtClean="0"/>
              <a:t> </a:t>
            </a:r>
            <a:r>
              <a:rPr lang="es-ES" sz="1600" dirty="0" err="1" smtClean="0"/>
              <a:t>main</a:t>
            </a:r>
            <a:r>
              <a:rPr lang="es-ES" sz="1600" b="1" dirty="0" smtClean="0"/>
              <a:t>{                               </a:t>
            </a:r>
          </a:p>
          <a:p>
            <a:r>
              <a:rPr lang="es-ES" sz="1600" b="1" dirty="0" smtClean="0"/>
              <a:t>    i=i+1; </a:t>
            </a:r>
          </a:p>
          <a:p>
            <a:r>
              <a:rPr lang="es-ES" sz="1600" b="1" dirty="0" smtClean="0"/>
              <a:t>    -----------------------</a:t>
            </a:r>
          </a:p>
          <a:p>
            <a:r>
              <a:rPr lang="es-ES" sz="1600" b="1" dirty="0" smtClean="0"/>
              <a:t>   }</a:t>
            </a:r>
            <a:r>
              <a:rPr lang="es-ES" sz="1600" dirty="0" smtClean="0"/>
              <a:t> </a:t>
            </a:r>
          </a:p>
          <a:p>
            <a:r>
              <a:rPr lang="es-ES" sz="1600" b="1" dirty="0" smtClean="0"/>
              <a:t>}</a:t>
            </a:r>
            <a:endParaRPr lang="es-ES" sz="1600" dirty="0"/>
          </a:p>
        </p:txBody>
      </p:sp>
      <p:sp>
        <p:nvSpPr>
          <p:cNvPr id="2" name="1 Título"/>
          <p:cNvSpPr>
            <a:spLocks noGrp="1"/>
          </p:cNvSpPr>
          <p:nvPr>
            <p:ph type="title"/>
          </p:nvPr>
        </p:nvSpPr>
        <p:spPr>
          <a:xfrm>
            <a:off x="428596" y="214290"/>
            <a:ext cx="8258204" cy="939784"/>
          </a:xfrm>
        </p:spPr>
        <p:txBody>
          <a:bodyPr>
            <a:normAutofit/>
          </a:bodyPr>
          <a:lstStyle/>
          <a:p>
            <a:r>
              <a:rPr lang="es-ES" dirty="0" smtClean="0"/>
              <a:t>Programar en Java</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00100" y="714356"/>
            <a:ext cx="7000924" cy="5632311"/>
          </a:xfrm>
          <a:prstGeom prst="rect">
            <a:avLst/>
          </a:prstGeom>
          <a:noFill/>
        </p:spPr>
        <p:txBody>
          <a:bodyPr wrap="square" rtlCol="0">
            <a:spAutoFit/>
          </a:bodyPr>
          <a:lstStyle/>
          <a:p>
            <a:r>
              <a:rPr lang="es-ES" u="sng" dirty="0" smtClean="0"/>
              <a:t>Ejemplo1</a:t>
            </a:r>
          </a:p>
          <a:p>
            <a:endParaRPr lang="es-ES" dirty="0" smtClean="0"/>
          </a:p>
          <a:p>
            <a:r>
              <a:rPr lang="es-ES" dirty="0" err="1" smtClean="0"/>
              <a:t>public</a:t>
            </a:r>
            <a:r>
              <a:rPr lang="es-ES" dirty="0" smtClean="0"/>
              <a:t>  </a:t>
            </a:r>
            <a:r>
              <a:rPr lang="es-ES" dirty="0" err="1" smtClean="0"/>
              <a:t>class</a:t>
            </a:r>
            <a:r>
              <a:rPr lang="es-ES" dirty="0" smtClean="0"/>
              <a:t> </a:t>
            </a:r>
            <a:r>
              <a:rPr lang="es-ES" b="1" dirty="0" smtClean="0"/>
              <a:t>Ejemplo1</a:t>
            </a:r>
            <a:r>
              <a:rPr lang="es-ES" dirty="0" smtClean="0"/>
              <a:t> {</a:t>
            </a:r>
          </a:p>
          <a:p>
            <a:r>
              <a:rPr lang="es-ES" dirty="0" smtClean="0"/>
              <a:t>   </a:t>
            </a:r>
            <a:r>
              <a:rPr lang="es-ES" dirty="0" err="1" smtClean="0"/>
              <a:t>public</a:t>
            </a:r>
            <a:r>
              <a:rPr lang="es-ES" dirty="0" smtClean="0"/>
              <a:t>  </a:t>
            </a:r>
            <a:r>
              <a:rPr lang="es-ES" dirty="0" err="1" smtClean="0"/>
              <a:t>static</a:t>
            </a:r>
            <a:r>
              <a:rPr lang="es-ES" dirty="0" smtClean="0"/>
              <a:t>  </a:t>
            </a:r>
            <a:r>
              <a:rPr lang="es-ES" dirty="0" err="1" smtClean="0"/>
              <a:t>void</a:t>
            </a:r>
            <a:r>
              <a:rPr lang="es-ES" dirty="0" smtClean="0"/>
              <a:t> </a:t>
            </a:r>
            <a:r>
              <a:rPr lang="es-ES" b="1" dirty="0" err="1" smtClean="0"/>
              <a:t>main</a:t>
            </a:r>
            <a:r>
              <a:rPr lang="es-ES" dirty="0" smtClean="0"/>
              <a:t>(</a:t>
            </a:r>
            <a:r>
              <a:rPr lang="es-ES" dirty="0" err="1" smtClean="0"/>
              <a:t>String</a:t>
            </a:r>
            <a:r>
              <a:rPr lang="es-ES" dirty="0" smtClean="0"/>
              <a:t>[ ] </a:t>
            </a:r>
            <a:r>
              <a:rPr lang="es-ES" dirty="0" err="1" smtClean="0"/>
              <a:t>args</a:t>
            </a:r>
            <a:r>
              <a:rPr lang="es-ES" dirty="0" smtClean="0"/>
              <a:t>){</a:t>
            </a:r>
          </a:p>
          <a:p>
            <a:r>
              <a:rPr lang="es-ES" dirty="0" smtClean="0"/>
              <a:t>   </a:t>
            </a:r>
            <a:r>
              <a:rPr lang="es-ES" dirty="0" err="1" smtClean="0"/>
              <a:t>System.out.println</a:t>
            </a:r>
            <a:r>
              <a:rPr lang="es-ES" dirty="0" smtClean="0"/>
              <a:t>(“Hola a todos”) </a:t>
            </a:r>
          </a:p>
          <a:p>
            <a:r>
              <a:rPr lang="es-ES" dirty="0" smtClean="0"/>
              <a:t>  }</a:t>
            </a:r>
          </a:p>
          <a:p>
            <a:r>
              <a:rPr lang="es-ES" dirty="0" smtClean="0"/>
              <a:t>}</a:t>
            </a:r>
          </a:p>
          <a:p>
            <a:r>
              <a:rPr lang="es-ES" dirty="0" smtClean="0"/>
              <a:t>-------------------------------------------------------------------------------------------------</a:t>
            </a:r>
          </a:p>
          <a:p>
            <a:r>
              <a:rPr lang="es-ES" u="sng" dirty="0" smtClean="0"/>
              <a:t>Ejemplo2</a:t>
            </a:r>
            <a:endParaRPr lang="es-ES" dirty="0" smtClean="0"/>
          </a:p>
          <a:p>
            <a:endParaRPr lang="es-ES" dirty="0" smtClean="0"/>
          </a:p>
          <a:p>
            <a:r>
              <a:rPr lang="es-ES" dirty="0" err="1" smtClean="0"/>
              <a:t>public</a:t>
            </a:r>
            <a:r>
              <a:rPr lang="es-ES" dirty="0" smtClean="0"/>
              <a:t>  </a:t>
            </a:r>
            <a:r>
              <a:rPr lang="es-ES" dirty="0" err="1" smtClean="0"/>
              <a:t>class</a:t>
            </a:r>
            <a:r>
              <a:rPr lang="es-ES" dirty="0" smtClean="0"/>
              <a:t> </a:t>
            </a:r>
            <a:r>
              <a:rPr lang="es-ES" b="1" dirty="0" smtClean="0"/>
              <a:t>Ejemplo2</a:t>
            </a:r>
            <a:r>
              <a:rPr lang="es-ES" dirty="0" smtClean="0"/>
              <a:t> {</a:t>
            </a:r>
          </a:p>
          <a:p>
            <a:r>
              <a:rPr lang="es-ES" dirty="0" smtClean="0"/>
              <a:t>   </a:t>
            </a:r>
            <a:r>
              <a:rPr lang="es-ES" dirty="0" err="1" smtClean="0"/>
              <a:t>public</a:t>
            </a:r>
            <a:r>
              <a:rPr lang="es-ES" dirty="0" smtClean="0"/>
              <a:t>  </a:t>
            </a:r>
            <a:r>
              <a:rPr lang="es-ES" dirty="0" err="1" smtClean="0"/>
              <a:t>static</a:t>
            </a:r>
            <a:r>
              <a:rPr lang="es-ES" dirty="0" smtClean="0"/>
              <a:t>  </a:t>
            </a:r>
            <a:r>
              <a:rPr lang="es-ES" dirty="0" err="1" smtClean="0"/>
              <a:t>void</a:t>
            </a:r>
            <a:r>
              <a:rPr lang="es-ES" dirty="0" smtClean="0"/>
              <a:t> </a:t>
            </a:r>
            <a:r>
              <a:rPr lang="es-ES" b="1" dirty="0" err="1" smtClean="0"/>
              <a:t>main</a:t>
            </a:r>
            <a:r>
              <a:rPr lang="es-ES" dirty="0" smtClean="0"/>
              <a:t>(</a:t>
            </a:r>
            <a:r>
              <a:rPr lang="es-ES" dirty="0" err="1" smtClean="0"/>
              <a:t>String</a:t>
            </a:r>
            <a:r>
              <a:rPr lang="es-ES" dirty="0" smtClean="0"/>
              <a:t>[ ] </a:t>
            </a:r>
            <a:r>
              <a:rPr lang="es-ES" dirty="0" err="1" smtClean="0"/>
              <a:t>args</a:t>
            </a:r>
            <a:r>
              <a:rPr lang="es-ES" dirty="0" smtClean="0"/>
              <a:t>){</a:t>
            </a:r>
          </a:p>
          <a:p>
            <a:r>
              <a:rPr lang="es-ES" dirty="0" smtClean="0"/>
              <a:t>   </a:t>
            </a:r>
            <a:r>
              <a:rPr lang="es-ES" dirty="0" err="1" smtClean="0"/>
              <a:t>int</a:t>
            </a:r>
            <a:r>
              <a:rPr lang="es-ES" dirty="0" smtClean="0"/>
              <a:t> </a:t>
            </a:r>
            <a:r>
              <a:rPr lang="es-ES" dirty="0" err="1" smtClean="0"/>
              <a:t>a,b</a:t>
            </a:r>
            <a:r>
              <a:rPr lang="es-ES" dirty="0" smtClean="0"/>
              <a:t>=0;</a:t>
            </a:r>
          </a:p>
          <a:p>
            <a:r>
              <a:rPr lang="es-ES" dirty="0" smtClean="0"/>
              <a:t>   </a:t>
            </a:r>
            <a:r>
              <a:rPr lang="es-ES" dirty="0" err="1" smtClean="0"/>
              <a:t>for</a:t>
            </a:r>
            <a:r>
              <a:rPr lang="es-ES" dirty="0" smtClean="0"/>
              <a:t> (a=0;a&lt;10;a++)</a:t>
            </a:r>
          </a:p>
          <a:p>
            <a:r>
              <a:rPr lang="es-ES" dirty="0" smtClean="0"/>
              <a:t>   {b+=a ;         // es igual b=</a:t>
            </a:r>
            <a:r>
              <a:rPr lang="es-ES" dirty="0" err="1" smtClean="0"/>
              <a:t>b+a</a:t>
            </a:r>
            <a:r>
              <a:rPr lang="es-ES" dirty="0" smtClean="0"/>
              <a:t> </a:t>
            </a:r>
          </a:p>
          <a:p>
            <a:r>
              <a:rPr lang="es-ES" dirty="0" smtClean="0"/>
              <a:t>    }</a:t>
            </a:r>
          </a:p>
          <a:p>
            <a:r>
              <a:rPr lang="es-ES" dirty="0" smtClean="0"/>
              <a:t>   </a:t>
            </a:r>
            <a:r>
              <a:rPr lang="es-ES" dirty="0" err="1" smtClean="0"/>
              <a:t>System.out.println</a:t>
            </a:r>
            <a:r>
              <a:rPr lang="es-ES" dirty="0" smtClean="0"/>
              <a:t>(b) </a:t>
            </a:r>
          </a:p>
          <a:p>
            <a:r>
              <a:rPr lang="es-ES" dirty="0" smtClean="0"/>
              <a:t>  }</a:t>
            </a:r>
          </a:p>
          <a:p>
            <a:r>
              <a:rPr lang="es-ES" dirty="0" smtClean="0"/>
              <a:t>}</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normAutofit fontScale="90000"/>
          </a:bodyPr>
          <a:lstStyle/>
          <a:p>
            <a:pPr eaLnBrk="1" hangingPunct="1"/>
            <a:r>
              <a:rPr lang="es-EC" b="1" smtClean="0"/>
              <a:t>Alcance de Objetos y Reciclado de Memoria</a:t>
            </a:r>
            <a:endParaRPr lang="es-EC" smtClean="0"/>
          </a:p>
        </p:txBody>
      </p:sp>
      <p:sp>
        <p:nvSpPr>
          <p:cNvPr id="5" name="2 Marcador de contenido"/>
          <p:cNvSpPr>
            <a:spLocks noGrp="1"/>
          </p:cNvSpPr>
          <p:nvPr>
            <p:ph idx="1"/>
          </p:nvPr>
        </p:nvSpPr>
        <p:spPr>
          <a:xfrm>
            <a:off x="457200" y="1600200"/>
            <a:ext cx="8229600" cy="4525963"/>
          </a:xfrm>
        </p:spPr>
        <p:txBody>
          <a:bodyPr/>
          <a:lstStyle/>
          <a:p>
            <a:pPr eaLnBrk="1" hangingPunct="1"/>
            <a:r>
              <a:rPr lang="es-EC" smtClean="0"/>
              <a:t>Los objetos tienen un tiempo de vida y consumen recursos durante el mismo.</a:t>
            </a:r>
          </a:p>
          <a:p>
            <a:pPr eaLnBrk="1" hangingPunct="1"/>
            <a:endParaRPr lang="en-US" smtClean="0"/>
          </a:p>
          <a:p>
            <a:pPr eaLnBrk="1" hangingPunct="1"/>
            <a:r>
              <a:rPr lang="es-EC" smtClean="0"/>
              <a:t>// Cierra el canal cuando este objeto es reciclado</a:t>
            </a:r>
          </a:p>
          <a:p>
            <a:pPr eaLnBrk="1" hangingPunct="1">
              <a:buFont typeface="Arial" charset="0"/>
              <a:buNone/>
            </a:pPr>
            <a:r>
              <a:rPr lang="es-EC" smtClean="0"/>
              <a:t>       protected void finalize() {</a:t>
            </a:r>
          </a:p>
          <a:p>
            <a:pPr eaLnBrk="1" hangingPunct="1">
              <a:buFont typeface="Arial" charset="0"/>
              <a:buNone/>
            </a:pPr>
            <a:r>
              <a:rPr lang="es-EC" smtClean="0"/>
              <a:t>       close();</a:t>
            </a:r>
          </a:p>
          <a:p>
            <a:pPr eaLnBrk="1" hangingPunct="1">
              <a:buFont typeface="Arial" charset="0"/>
              <a:buNone/>
            </a:pPr>
            <a:r>
              <a:rPr lang="es-EC" smtClean="0"/>
              <a:t>       }</a:t>
            </a:r>
          </a:p>
          <a:p>
            <a:pPr eaLnBrk="1" hangingPunct="1"/>
            <a:endParaRPr lang="es-EC"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n-US" smtClean="0"/>
              <a:t>Literales</a:t>
            </a:r>
            <a:endParaRPr lang="es-EC" smtClean="0"/>
          </a:p>
        </p:txBody>
      </p:sp>
      <p:sp>
        <p:nvSpPr>
          <p:cNvPr id="5" name="2 Marcador de contenido"/>
          <p:cNvSpPr>
            <a:spLocks noGrp="1"/>
          </p:cNvSpPr>
          <p:nvPr>
            <p:ph idx="1"/>
          </p:nvPr>
        </p:nvSpPr>
        <p:spPr>
          <a:xfrm>
            <a:off x="457200" y="1600200"/>
            <a:ext cx="8229600" cy="4525963"/>
          </a:xfrm>
        </p:spPr>
        <p:txBody>
          <a:bodyPr/>
          <a:lstStyle/>
          <a:p>
            <a:pPr algn="just">
              <a:buFont typeface="Arial" charset="0"/>
              <a:buNone/>
            </a:pPr>
            <a:endParaRPr lang="es-EC" dirty="0" smtClean="0"/>
          </a:p>
          <a:p>
            <a:pPr algn="just"/>
            <a:r>
              <a:rPr lang="es-EC" dirty="0" smtClean="0"/>
              <a:t>Java utiliza cinco tipos de elementos: </a:t>
            </a:r>
          </a:p>
          <a:p>
            <a:pPr algn="just">
              <a:buFont typeface="Arial" charset="0"/>
              <a:buNone/>
            </a:pPr>
            <a:r>
              <a:rPr lang="es-EC" dirty="0" smtClean="0"/>
              <a:t>    Enteros, reales , booleanos, caracteres y cadenas, que se pueden poner en cualquier lugar del código fuente de Java. Cada uno de estos literales tiene un tipo correspondiente asociado con él.</a:t>
            </a:r>
          </a:p>
          <a:p>
            <a:pPr algn="just"/>
            <a:endParaRPr lang="es-EC"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n-US" smtClean="0"/>
              <a:t>Literales</a:t>
            </a:r>
            <a:endParaRPr lang="es-EC" smtClean="0"/>
          </a:p>
        </p:txBody>
      </p:sp>
      <p:sp>
        <p:nvSpPr>
          <p:cNvPr id="5" name="2 Marcador de contenido"/>
          <p:cNvSpPr>
            <a:spLocks noGrp="1"/>
          </p:cNvSpPr>
          <p:nvPr>
            <p:ph idx="1"/>
          </p:nvPr>
        </p:nvSpPr>
        <p:spPr>
          <a:xfrm>
            <a:off x="457200" y="1600200"/>
            <a:ext cx="8229600" cy="4525963"/>
          </a:xfrm>
        </p:spPr>
        <p:txBody>
          <a:bodyPr/>
          <a:lstStyle/>
          <a:p>
            <a:pPr>
              <a:buNone/>
            </a:pPr>
            <a:r>
              <a:rPr lang="es-EC" b="1" i="1" dirty="0" smtClean="0"/>
              <a:t>Arreglos</a:t>
            </a:r>
            <a:endParaRPr lang="es-EC" dirty="0" smtClean="0"/>
          </a:p>
          <a:p>
            <a:r>
              <a:rPr lang="es-EC" dirty="0" smtClean="0"/>
              <a:t>Se pueden declarar en Java arreglos de cualquier tipo:</a:t>
            </a:r>
          </a:p>
          <a:p>
            <a:r>
              <a:rPr lang="es-EC" dirty="0" err="1" smtClean="0"/>
              <a:t>char</a:t>
            </a:r>
            <a:r>
              <a:rPr lang="es-EC" dirty="0" smtClean="0"/>
              <a:t> s[];</a:t>
            </a:r>
          </a:p>
          <a:p>
            <a:r>
              <a:rPr lang="es-EC" dirty="0" err="1" smtClean="0"/>
              <a:t>int</a:t>
            </a:r>
            <a:r>
              <a:rPr lang="es-EC" dirty="0" smtClean="0"/>
              <a:t> </a:t>
            </a:r>
            <a:r>
              <a:rPr lang="es-EC" dirty="0" err="1" smtClean="0"/>
              <a:t>iArray</a:t>
            </a:r>
            <a:r>
              <a:rPr lang="es-EC" dirty="0" smtClean="0"/>
              <a:t>[];</a:t>
            </a:r>
          </a:p>
          <a:p>
            <a:r>
              <a:rPr lang="es-EC" dirty="0" smtClean="0"/>
              <a:t>Incluso se pueden construir arreglos de arreglos:</a:t>
            </a:r>
          </a:p>
          <a:p>
            <a:pPr>
              <a:buNone/>
            </a:pPr>
            <a:r>
              <a:rPr lang="es-EC" dirty="0" smtClean="0"/>
              <a:t>    </a:t>
            </a:r>
            <a:r>
              <a:rPr lang="es-EC" dirty="0" err="1" smtClean="0"/>
              <a:t>int</a:t>
            </a:r>
            <a:r>
              <a:rPr lang="es-EC" dirty="0" smtClean="0"/>
              <a:t> tabla[][] = new </a:t>
            </a:r>
            <a:r>
              <a:rPr lang="es-EC" dirty="0" err="1" smtClean="0"/>
              <a:t>int</a:t>
            </a:r>
            <a:r>
              <a:rPr lang="es-EC" dirty="0" smtClean="0"/>
              <a:t>[4][5];</a:t>
            </a:r>
          </a:p>
          <a:p>
            <a:endParaRPr lang="es-EC"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smtClean="0"/>
              <a:t>JAVELIN</a:t>
            </a:r>
            <a:endParaRPr lang="es-ES" sz="6600" dirty="0"/>
          </a:p>
        </p:txBody>
      </p:sp>
      <p:sp>
        <p:nvSpPr>
          <p:cNvPr id="3" name="2 Marcador de contenido"/>
          <p:cNvSpPr>
            <a:spLocks noGrp="1"/>
          </p:cNvSpPr>
          <p:nvPr>
            <p:ph idx="1"/>
          </p:nvPr>
        </p:nvSpPr>
        <p:spPr>
          <a:xfrm>
            <a:off x="5143504" y="2714620"/>
            <a:ext cx="3857652" cy="2571768"/>
          </a:xfrm>
        </p:spPr>
        <p:txBody>
          <a:bodyPr>
            <a:normAutofit fontScale="85000" lnSpcReduction="20000"/>
          </a:bodyPr>
          <a:lstStyle/>
          <a:p>
            <a:pPr>
              <a:buFont typeface="Wingdings" pitchFamily="2" charset="2"/>
              <a:buChar char="Ø"/>
            </a:pPr>
            <a:r>
              <a:rPr lang="es-ES" dirty="0" smtClean="0">
                <a:hlinkClick r:id="rId2" action="ppaction://hlinksldjump"/>
              </a:rPr>
              <a:t>Diferencias con Java</a:t>
            </a:r>
            <a:endParaRPr lang="es-ES" dirty="0" smtClean="0"/>
          </a:p>
          <a:p>
            <a:pPr>
              <a:buFont typeface="Wingdings" pitchFamily="2" charset="2"/>
              <a:buChar char="Ø"/>
            </a:pPr>
            <a:r>
              <a:rPr lang="es-ES" dirty="0" smtClean="0">
                <a:hlinkClick r:id="rId3" action="ppaction://hlinksldjump"/>
              </a:rPr>
              <a:t>Características</a:t>
            </a:r>
            <a:endParaRPr lang="es-ES" dirty="0" smtClean="0"/>
          </a:p>
          <a:p>
            <a:pPr>
              <a:buFont typeface="Wingdings" pitchFamily="2" charset="2"/>
              <a:buChar char="Ø"/>
            </a:pPr>
            <a:r>
              <a:rPr lang="es-ES" dirty="0" smtClean="0">
                <a:hlinkClick r:id="rId4" action="ppaction://hlinksldjump"/>
              </a:rPr>
              <a:t>Componentes </a:t>
            </a:r>
            <a:endParaRPr lang="es-ES" dirty="0" smtClean="0"/>
          </a:p>
          <a:p>
            <a:pPr>
              <a:buFont typeface="Wingdings" pitchFamily="2" charset="2"/>
              <a:buChar char="Ø"/>
            </a:pPr>
            <a:r>
              <a:rPr lang="es-ES" dirty="0" smtClean="0">
                <a:hlinkClick r:id="rId5" action="ppaction://hlinksldjump"/>
              </a:rPr>
              <a:t>Esquema de conexión</a:t>
            </a:r>
            <a:endParaRPr lang="es-ES" dirty="0" smtClean="0"/>
          </a:p>
          <a:p>
            <a:pPr>
              <a:buFont typeface="Wingdings" pitchFamily="2" charset="2"/>
              <a:buChar char="Ø"/>
            </a:pPr>
            <a:r>
              <a:rPr lang="es-EC" dirty="0" smtClean="0">
                <a:hlinkClick r:id="rId6" action="ppaction://hlinksldjump"/>
              </a:rPr>
              <a:t>Ejemplo</a:t>
            </a:r>
            <a:endParaRPr lang="es-EC" dirty="0" smtClean="0"/>
          </a:p>
          <a:p>
            <a:pPr>
              <a:buFont typeface="Wingdings" pitchFamily="2" charset="2"/>
              <a:buChar char="Ø"/>
            </a:pPr>
            <a:r>
              <a:rPr lang="es-EC" dirty="0" smtClean="0">
                <a:hlinkClick r:id="rId7" action="ppaction://hlinksldjump"/>
              </a:rPr>
              <a:t>Proyecto</a:t>
            </a:r>
            <a:endParaRPr lang="es-ES" dirty="0" smtClean="0"/>
          </a:p>
          <a:p>
            <a:endParaRPr lang="es-ES" dirty="0" smtClean="0"/>
          </a:p>
          <a:p>
            <a:endParaRPr lang="es-ES" dirty="0" smtClean="0"/>
          </a:p>
          <a:p>
            <a:pPr>
              <a:buNone/>
            </a:pPr>
            <a:endParaRPr lang="es-ES" dirty="0" smtClean="0"/>
          </a:p>
        </p:txBody>
      </p:sp>
      <p:pic>
        <p:nvPicPr>
          <p:cNvPr id="47112" name="Picture 8"/>
          <p:cNvPicPr>
            <a:picLocks noChangeAspect="1" noChangeArrowheads="1"/>
          </p:cNvPicPr>
          <p:nvPr/>
        </p:nvPicPr>
        <p:blipFill>
          <a:blip r:embed="rId8"/>
          <a:srcRect/>
          <a:stretch>
            <a:fillRect/>
          </a:stretch>
        </p:blipFill>
        <p:spPr bwMode="auto">
          <a:xfrm>
            <a:off x="500067" y="1643050"/>
            <a:ext cx="4714875" cy="3667125"/>
          </a:xfrm>
          <a:prstGeom prst="rect">
            <a:avLst/>
          </a:prstGeom>
          <a:noFill/>
          <a:ln w="9525">
            <a:noFill/>
            <a:miter lim="800000"/>
            <a:headEnd/>
            <a:tailEnd/>
          </a:ln>
          <a:effectLst/>
        </p:spPr>
      </p:pic>
      <p:pic>
        <p:nvPicPr>
          <p:cNvPr id="47113" name="Picture 9"/>
          <p:cNvPicPr>
            <a:picLocks noChangeAspect="1" noChangeArrowheads="1"/>
          </p:cNvPicPr>
          <p:nvPr/>
        </p:nvPicPr>
        <p:blipFill>
          <a:blip r:embed="rId9"/>
          <a:srcRect/>
          <a:stretch>
            <a:fillRect/>
          </a:stretch>
        </p:blipFill>
        <p:spPr bwMode="auto">
          <a:xfrm>
            <a:off x="1785918" y="3643314"/>
            <a:ext cx="607223"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1150</Words>
  <Application>Microsoft Office PowerPoint</Application>
  <PresentationFormat>Presentación en pantalla (4:3)</PresentationFormat>
  <Paragraphs>266</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Tema de Office</vt:lpstr>
      <vt:lpstr>Imagen</vt:lpstr>
      <vt:lpstr>Diapositiva 1</vt:lpstr>
      <vt:lpstr>Diapositiva 2</vt:lpstr>
      <vt:lpstr>JAVA</vt:lpstr>
      <vt:lpstr>Programar en Java</vt:lpstr>
      <vt:lpstr>Diapositiva 5</vt:lpstr>
      <vt:lpstr>Alcance de Objetos y Reciclado de Memoria</vt:lpstr>
      <vt:lpstr>Literales</vt:lpstr>
      <vt:lpstr>Literales</vt:lpstr>
      <vt:lpstr>JAVELIN</vt:lpstr>
      <vt:lpstr>Diapositiva 10</vt:lpstr>
      <vt:lpstr>CONCLUSIONES</vt:lpstr>
      <vt:lpstr>CONCLUSIONES</vt:lpstr>
      <vt:lpstr>Diapositiva 13</vt:lpstr>
      <vt:lpstr>RECOMENDACIONES</vt:lpstr>
      <vt:lpstr>Diapositiva 15</vt:lpstr>
      <vt:lpstr>Diapositiva 16</vt:lpstr>
      <vt:lpstr>Diapositiva 17</vt:lpstr>
      <vt:lpstr>Diapositiva 18</vt:lpstr>
      <vt:lpstr>Diapositiva 19</vt:lpstr>
      <vt:lpstr>Diapositiva 20</vt:lpstr>
      <vt:lpstr>Programación Orientada a Objetos  vs  Programación Estructurado</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Orientada a Objetos vs Programación Estructurado</dc:title>
  <dc:creator>JESTRADA</dc:creator>
  <cp:lastModifiedBy>JESTRADA</cp:lastModifiedBy>
  <cp:revision>215</cp:revision>
  <dcterms:created xsi:type="dcterms:W3CDTF">2010-04-05T01:39:37Z</dcterms:created>
  <dcterms:modified xsi:type="dcterms:W3CDTF">2010-05-12T04:19:28Z</dcterms:modified>
</cp:coreProperties>
</file>