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9" r:id="rId3"/>
    <p:sldId id="274" r:id="rId4"/>
    <p:sldId id="276" r:id="rId5"/>
    <p:sldId id="272" r:id="rId6"/>
    <p:sldId id="278" r:id="rId7"/>
    <p:sldId id="280" r:id="rId8"/>
    <p:sldId id="277" r:id="rId9"/>
    <p:sldId id="275" r:id="rId10"/>
    <p:sldId id="281" r:id="rId11"/>
    <p:sldId id="273" r:id="rId1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EAF3"/>
    <a:srgbClr val="C6A7F8"/>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45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6762065-77F6-49D1-9174-85E114D26D6E}" type="datetimeFigureOut">
              <a:rPr lang="es-ES"/>
              <a:pPr>
                <a:defRPr/>
              </a:pPr>
              <a:t>27/07/2010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51D7871-0618-494A-ADE1-3F257F8305D7}"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41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74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258769-17C1-44C4-AA98-B6EB07CDB31A}" type="slidenum">
              <a:rPr lang="es-ES"/>
              <a:pPr/>
              <a:t>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435"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184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552D1A-D5C6-436F-BCFE-2497D84002E0}" type="slidenum">
              <a:rPr lang="es-ES"/>
              <a:pPr/>
              <a:t>7</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032F23D3-F241-4F14-83B1-EE34C493355C}" type="datetimeFigureOut">
              <a:rPr lang="es-ES"/>
              <a:pPr>
                <a:defRPr/>
              </a:pPr>
              <a:t>27/07/2010</a:t>
            </a:fld>
            <a:endParaRPr lang="es-ES"/>
          </a:p>
        </p:txBody>
      </p:sp>
      <p:sp>
        <p:nvSpPr>
          <p:cNvPr id="5" name="18 Marcador de pie de página"/>
          <p:cNvSpPr>
            <a:spLocks noGrp="1"/>
          </p:cNvSpPr>
          <p:nvPr>
            <p:ph type="ftr" sz="quarter" idx="11"/>
          </p:nvPr>
        </p:nvSpPr>
        <p:spPr/>
        <p:txBody>
          <a:bodyPr/>
          <a:lstStyle>
            <a:lvl1pPr>
              <a:defRPr/>
            </a:lvl1pPr>
          </a:lstStyle>
          <a:p>
            <a:pPr>
              <a:defRPr/>
            </a:pPr>
            <a:endParaRPr lang="es-ES"/>
          </a:p>
        </p:txBody>
      </p:sp>
      <p:sp>
        <p:nvSpPr>
          <p:cNvPr id="6" name="26 Marcador de número de diapositiva"/>
          <p:cNvSpPr>
            <a:spLocks noGrp="1"/>
          </p:cNvSpPr>
          <p:nvPr>
            <p:ph type="sldNum" sz="quarter" idx="12"/>
          </p:nvPr>
        </p:nvSpPr>
        <p:spPr/>
        <p:txBody>
          <a:bodyPr/>
          <a:lstStyle>
            <a:lvl1pPr>
              <a:defRPr/>
            </a:lvl1pPr>
          </a:lstStyle>
          <a:p>
            <a:pPr>
              <a:defRPr/>
            </a:pPr>
            <a:fld id="{E8B47E1A-2E13-4148-A63A-D660F81DF43A}"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A8C18403-2DA8-4BE5-89E7-1BE9FD572C36}" type="datetimeFigureOut">
              <a:rPr lang="es-ES"/>
              <a:pPr>
                <a:defRPr/>
              </a:pPr>
              <a:t>27/07/2010</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D3BFF760-6551-4220-B808-652F3DD94B89}"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4674BE2E-3D69-4843-86DE-0D91E9A28007}" type="datetimeFigureOut">
              <a:rPr lang="es-ES"/>
              <a:pPr>
                <a:defRPr/>
              </a:pPr>
              <a:t>27/07/2010</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BD4BC208-86CE-4466-9807-07EBED2DE4C2}"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850"/>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35163"/>
            <a:ext cx="4038600" cy="43894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35163"/>
            <a:ext cx="4038600" cy="2117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205288"/>
            <a:ext cx="4038600" cy="21193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9 Marcador de fecha"/>
          <p:cNvSpPr>
            <a:spLocks noGrp="1"/>
          </p:cNvSpPr>
          <p:nvPr>
            <p:ph type="dt" sz="half" idx="10"/>
          </p:nvPr>
        </p:nvSpPr>
        <p:spPr/>
        <p:txBody>
          <a:bodyPr/>
          <a:lstStyle>
            <a:lvl1pPr>
              <a:defRPr/>
            </a:lvl1pPr>
          </a:lstStyle>
          <a:p>
            <a:pPr>
              <a:defRPr/>
            </a:pPr>
            <a:fld id="{C1059173-FFBE-4CBA-9FFC-C6F3BCAFFE91}" type="datetimeFigureOut">
              <a:rPr lang="es-ES"/>
              <a:pPr>
                <a:defRPr/>
              </a:pPr>
              <a:t>27/07/2010</a:t>
            </a:fld>
            <a:endParaRPr lang="es-ES"/>
          </a:p>
        </p:txBody>
      </p:sp>
      <p:sp>
        <p:nvSpPr>
          <p:cNvPr id="7" name="21 Marcador de pie de página"/>
          <p:cNvSpPr>
            <a:spLocks noGrp="1"/>
          </p:cNvSpPr>
          <p:nvPr>
            <p:ph type="ftr" sz="quarter" idx="11"/>
          </p:nvPr>
        </p:nvSpPr>
        <p:spPr/>
        <p:txBody>
          <a:bodyPr/>
          <a:lstStyle>
            <a:lvl1pPr>
              <a:defRPr/>
            </a:lvl1pPr>
          </a:lstStyle>
          <a:p>
            <a:pPr>
              <a:defRPr/>
            </a:pPr>
            <a:endParaRPr lang="es-ES"/>
          </a:p>
        </p:txBody>
      </p:sp>
      <p:sp>
        <p:nvSpPr>
          <p:cNvPr id="8" name="17 Marcador de número de diapositiva"/>
          <p:cNvSpPr>
            <a:spLocks noGrp="1"/>
          </p:cNvSpPr>
          <p:nvPr>
            <p:ph type="sldNum" sz="quarter" idx="12"/>
          </p:nvPr>
        </p:nvSpPr>
        <p:spPr/>
        <p:txBody>
          <a:bodyPr/>
          <a:lstStyle>
            <a:lvl1pPr>
              <a:defRPr/>
            </a:lvl1pPr>
          </a:lstStyle>
          <a:p>
            <a:pPr>
              <a:defRPr/>
            </a:pPr>
            <a:fld id="{63158FBC-A6FC-4010-9AF5-F0714D9374F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20932104-C765-4627-88B2-387719CC320A}" type="datetimeFigureOut">
              <a:rPr lang="es-ES"/>
              <a:pPr>
                <a:defRPr/>
              </a:pPr>
              <a:t>27/07/2010</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7C4074A6-6A55-4388-B6CB-0130F0D9AB0F}"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A1F6081-91E8-4109-95AF-9A38418ADF80}" type="datetimeFigureOut">
              <a:rPr lang="es-ES"/>
              <a:pPr>
                <a:defRPr/>
              </a:pPr>
              <a:t>27/07/2010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B93B31C-22BC-4BC9-931A-CE41313486D6}"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E04B141B-CDA2-4654-BBE9-47863B6107B7}" type="datetimeFigureOut">
              <a:rPr lang="es-ES"/>
              <a:pPr>
                <a:defRPr/>
              </a:pPr>
              <a:t>27/07/2010</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19C2D26D-BD59-4116-9864-6F8D0F16EC62}"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E0D97217-2F1B-47FE-8C71-A56DAD7E8A62}" type="datetimeFigureOut">
              <a:rPr lang="es-ES"/>
              <a:pPr>
                <a:defRPr/>
              </a:pPr>
              <a:t>27/07/2010</a:t>
            </a:fld>
            <a:endParaRPr lang="es-ES"/>
          </a:p>
        </p:txBody>
      </p:sp>
      <p:sp>
        <p:nvSpPr>
          <p:cNvPr id="8" name="21 Marcador de pie de página"/>
          <p:cNvSpPr>
            <a:spLocks noGrp="1"/>
          </p:cNvSpPr>
          <p:nvPr>
            <p:ph type="ftr" sz="quarter" idx="11"/>
          </p:nvPr>
        </p:nvSpPr>
        <p:spPr/>
        <p:txBody>
          <a:bodyPr/>
          <a:lstStyle>
            <a:lvl1pPr>
              <a:defRPr/>
            </a:lvl1pPr>
          </a:lstStyle>
          <a:p>
            <a:pPr>
              <a:defRPr/>
            </a:pPr>
            <a:endParaRPr lang="es-ES"/>
          </a:p>
        </p:txBody>
      </p:sp>
      <p:sp>
        <p:nvSpPr>
          <p:cNvPr id="9" name="17 Marcador de número de diapositiva"/>
          <p:cNvSpPr>
            <a:spLocks noGrp="1"/>
          </p:cNvSpPr>
          <p:nvPr>
            <p:ph type="sldNum" sz="quarter" idx="12"/>
          </p:nvPr>
        </p:nvSpPr>
        <p:spPr/>
        <p:txBody>
          <a:bodyPr/>
          <a:lstStyle>
            <a:lvl1pPr>
              <a:defRPr/>
            </a:lvl1pPr>
          </a:lstStyle>
          <a:p>
            <a:pPr>
              <a:defRPr/>
            </a:pPr>
            <a:fld id="{929853A7-ACCB-44F5-9DF1-F164B0B1653C}"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03F67D32-010C-4140-A2A1-628D473C0EB7}" type="datetimeFigureOut">
              <a:rPr lang="es-ES"/>
              <a:pPr>
                <a:defRPr/>
              </a:pPr>
              <a:t>27/07/2010</a:t>
            </a:fld>
            <a:endParaRPr lang="es-ES"/>
          </a:p>
        </p:txBody>
      </p:sp>
      <p:sp>
        <p:nvSpPr>
          <p:cNvPr id="4" name="21 Marcador de pie de página"/>
          <p:cNvSpPr>
            <a:spLocks noGrp="1"/>
          </p:cNvSpPr>
          <p:nvPr>
            <p:ph type="ftr" sz="quarter" idx="11"/>
          </p:nvPr>
        </p:nvSpPr>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19DE47F3-C148-4796-85AE-7FE23A7D4CF5}"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2509636D-9E56-4C2F-A8E1-1F4F430E30E5}" type="datetimeFigureOut">
              <a:rPr lang="es-ES"/>
              <a:pPr>
                <a:defRPr/>
              </a:pPr>
              <a:t>27/07/2010</a:t>
            </a:fld>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116694B4-70E3-4EA7-BB44-EF0737184DF8}"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F1DBBD97-54E1-4019-B25F-98806EA433AF}" type="datetimeFigureOut">
              <a:rPr lang="es-ES"/>
              <a:pPr>
                <a:defRPr/>
              </a:pPr>
              <a:t>27/07/2010</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FA838813-A452-4CBC-9002-E72111FF13E3}"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8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09CFD364-7396-4B19-8DB5-1C97239257BD}" type="datetimeFigureOut">
              <a:rPr lang="es-ES"/>
              <a:pPr>
                <a:defRPr/>
              </a:pPr>
              <a:t>27/07/2010</a:t>
            </a:fld>
            <a:endParaRPr lang="es-ES"/>
          </a:p>
        </p:txBody>
      </p:sp>
      <p:sp>
        <p:nvSpPr>
          <p:cNvPr id="10" name="5 Marcador de pie de página"/>
          <p:cNvSpPr>
            <a:spLocks noGrp="1"/>
          </p:cNvSpPr>
          <p:nvPr>
            <p:ph type="ftr" sz="quarter" idx="11"/>
          </p:nvPr>
        </p:nvSpPr>
        <p:spPr/>
        <p:txBody>
          <a:bodyPr/>
          <a:lstStyle>
            <a:lvl1pPr>
              <a:defRPr/>
            </a:lvl1pPr>
          </a:lstStyle>
          <a:p>
            <a:pPr>
              <a:defRPr/>
            </a:pPr>
            <a:endParaRPr lang="es-ES"/>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52897017-B045-43BC-9FA6-19E226C6AFDA}"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052"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2053"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2455F663-EABB-4A18-958F-968333CD25CE}" type="datetimeFigureOut">
              <a:rPr lang="es-ES"/>
              <a:pPr>
                <a:defRPr/>
              </a:pPr>
              <a:t>27/07/2010</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668827D1-BEE2-48AE-A874-F41D51D32CBB}" type="slidenum">
              <a:rPr lang="es-ES"/>
              <a:pPr>
                <a:defRPr/>
              </a:pPr>
              <a:t>‹Nº›</a:t>
            </a:fld>
            <a:endParaRPr lang="es-ES"/>
          </a:p>
        </p:txBody>
      </p:sp>
      <p:grpSp>
        <p:nvGrpSpPr>
          <p:cNvPr id="2057"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88" r:id="rId1"/>
    <p:sldLayoutId id="2147483679" r:id="rId2"/>
    <p:sldLayoutId id="2147483689" r:id="rId3"/>
    <p:sldLayoutId id="2147483680" r:id="rId4"/>
    <p:sldLayoutId id="2147483681" r:id="rId5"/>
    <p:sldLayoutId id="2147483682" r:id="rId6"/>
    <p:sldLayoutId id="2147483683" r:id="rId7"/>
    <p:sldLayoutId id="2147483684" r:id="rId8"/>
    <p:sldLayoutId id="2147483690" r:id="rId9"/>
    <p:sldLayoutId id="2147483685" r:id="rId10"/>
    <p:sldLayoutId id="2147483686" r:id="rId11"/>
    <p:sldLayoutId id="2147483687"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C:\Documents%20and%20Settings\Administrador\Escritorio\videoeditado61.wm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hyperlink" Target="http://www.google.com.ec/imgres?imgurl=http://www.tiflolibros.com.ar/images/Microsoft_.NET_logo_white.png&amp;imgrefurl=http://www.tiflolibros.com.ar/contenido/Organizaciones.htm&amp;usg=__f_tBtpNnEen-jZIDgj_paD-6wzg=&amp;h=448&amp;w=698&amp;sz=28&amp;hl=es&amp;start=1&amp;tbnid=GVJUGyzmLyVPiM:&amp;tbnh=89&amp;tbnw=139&amp;prev=/images%3Fq%3D.net%26hl%3Des%26sa%3DG%26gbv%3D2%26tbs%3Disch:1&amp;itbs=1" TargetMode="External"/><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hyperlink" Target="http://www.google.com.ec/imgres?imgurl=http://vpabogados.files.wordpress.com/2009/12/linux.jpg&amp;imgrefurl=http://vpabogados.wordpress.com/2009/12/25/linux/&amp;usg=__xndxhYwdUV_RWaUhSA8Qu17x6QA=&amp;h=375&amp;w=313&amp;sz=45&amp;hl=es&amp;start=6&amp;tbnid=zRU0W-fq3m3ByM:&amp;tbnh=122&amp;tbnw=102&amp;prev=/images%3Fq%3DLINUX%26hl%3Des%26gbv%3D2%26tbs%3Disch:1&amp;itbs=1" TargetMode="External"/><Relationship Id="rId1" Type="http://schemas.openxmlformats.org/officeDocument/2006/relationships/slideLayout" Target="../slideLayouts/slideLayout12.xml"/><Relationship Id="rId6" Type="http://schemas.openxmlformats.org/officeDocument/2006/relationships/hyperlink" Target="http://www.google.com.ec/imgres?imgurl=http://macdrid.files.wordpress.com/2009/09/mac.jpg&amp;imgrefurl=http://macdrid.wordpress.com/2009/09/20/manual-del-buen-preguntar-by-pudio/&amp;usg=__eQanYuGLv5Q4ZQi0sLrNLsSY_c8=&amp;h=420&amp;w=319&amp;sz=17&amp;hl=es&amp;start=11&amp;tbnid=kLdXpFJGcXvlLM:&amp;tbnh=125&amp;tbnw=95&amp;prev=/images%3Fq%3DMAC%26hl%3Des%26gbv%3D2%26tbs%3Disch:1&amp;itbs=1" TargetMode="External"/><Relationship Id="rId11" Type="http://schemas.openxmlformats.org/officeDocument/2006/relationships/image" Target="../media/image11.png"/><Relationship Id="rId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hyperlink" Target="http://www.google.com.ec/imgres?imgurl=http://www.upf.edu/bibtic/serveis/xarxes/eduroam/guiaedur/edu_winvista_7/windows-vista.jpg&amp;imgrefurl=http://www.upf.edu/bibtic/index_wifi.html&amp;usg=__Npf73ccR6vfKQzZGgMUQfvmiM98=&amp;h=300&amp;w=300&amp;sz=23&amp;hl=es&amp;start=2&amp;tbnid=T50SawdDNpFtJM:&amp;tbnh=116&amp;tbnw=116&amp;prev=/images%3Fq%3DWINDOWS%26hl%3Des%26gbv%3D2%26tbs%3Disch:1&amp;itbs=1" TargetMode="External"/><Relationship Id="rId9" Type="http://schemas.openxmlformats.org/officeDocument/2006/relationships/image" Target="../media/image9.emf"/><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www.google.com.ec/imgres?imgurl=http://www.tiflolibros.com.ar/images/Microsoft_.NET_logo_white.png&amp;imgrefurl=http://www.tiflolibros.com.ar/contenido/Organizaciones.htm&amp;usg=__f_tBtpNnEen-jZIDgj_paD-6wzg=&amp;h=448&amp;w=698&amp;sz=28&amp;hl=es&amp;start=1&amp;tbnid=GVJUGyzmLyVPiM:&amp;tbnh=89&amp;tbnw=139&amp;prev=/images%3Fq%3D.net%26hl%3Des%26sa%3DG%26gbv%3D2%26tbs%3Disch:1&amp;itbs=1" TargetMode="External"/><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971550" y="2852738"/>
            <a:ext cx="7416800" cy="1373187"/>
          </a:xfrm>
          <a:prstGeom prst="rect">
            <a:avLst/>
          </a:prstGeom>
          <a:noFill/>
          <a:ln w="9525">
            <a:noFill/>
            <a:miter lim="800000"/>
            <a:headEnd/>
            <a:tailEnd/>
          </a:ln>
        </p:spPr>
        <p:txBody>
          <a:bodyPr>
            <a:spAutoFit/>
          </a:bodyPr>
          <a:lstStyle/>
          <a:p>
            <a:pPr>
              <a:spcBef>
                <a:spcPct val="50000"/>
              </a:spcBef>
            </a:pPr>
            <a:r>
              <a:rPr lang="es-ES" sz="2800" b="1">
                <a:solidFill>
                  <a:srgbClr val="33CCFF"/>
                </a:solidFill>
              </a:rPr>
              <a:t>Conjunto de Prácticas para el manejo de dispositivos y herramientas para entornos virtuales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pPr eaLnBrk="1" hangingPunct="1"/>
            <a:r>
              <a:rPr lang="es-ES" sz="4600" smtClean="0"/>
              <a:t>Recomendaciones</a:t>
            </a:r>
          </a:p>
        </p:txBody>
      </p:sp>
      <p:sp>
        <p:nvSpPr>
          <p:cNvPr id="35843" name="Rectangle 3"/>
          <p:cNvSpPr>
            <a:spLocks noGrp="1"/>
          </p:cNvSpPr>
          <p:nvPr>
            <p:ph type="body" idx="1"/>
          </p:nvPr>
        </p:nvSpPr>
        <p:spPr/>
        <p:txBody>
          <a:bodyPr/>
          <a:lstStyle/>
          <a:p>
            <a:pPr algn="just" eaLnBrk="1" hangingPunct="1">
              <a:buFont typeface="Wingdings 2" pitchFamily="18" charset="2"/>
              <a:buNone/>
              <a:defRPr/>
            </a:pPr>
            <a:r>
              <a:rPr lang="es-ES" sz="1600" dirty="0" smtClean="0">
                <a:latin typeface="Arial" pitchFamily="34" charset="0"/>
                <a:cs typeface="Arial" pitchFamily="34" charset="0"/>
              </a:rPr>
              <a:t> </a:t>
            </a:r>
          </a:p>
          <a:p>
            <a:pPr algn="just" eaLnBrk="1" hangingPunct="1">
              <a:defRPr/>
            </a:pPr>
            <a:r>
              <a:rPr lang="es-ES" sz="1600" dirty="0" smtClean="0">
                <a:latin typeface="Arial" pitchFamily="34" charset="0"/>
                <a:cs typeface="Arial" pitchFamily="34" charset="0"/>
              </a:rPr>
              <a:t>Puede ser mejorado en muchos aspectos tales como creación de nuevos ambientes virtuales, creando funciones más elaboradas, aumentando la complejidad y mejorando la interacción entre el hardware y las aplicaciones.</a:t>
            </a:r>
          </a:p>
          <a:p>
            <a:pPr algn="just" eaLnBrk="1" hangingPunct="1">
              <a:defRPr/>
            </a:pPr>
            <a:r>
              <a:rPr lang="es-ES" sz="1600" dirty="0" smtClean="0">
                <a:latin typeface="Arial" pitchFamily="34" charset="0"/>
                <a:cs typeface="Arial" pitchFamily="34" charset="0"/>
              </a:rPr>
              <a:t>El estudiante podría proponer nuevas ideas útiles e innovadoras que mejoren en dimensión este conjunto de prácticas. </a:t>
            </a:r>
          </a:p>
          <a:p>
            <a:pPr algn="just" eaLnBrk="1" hangingPunct="1">
              <a:defRPr/>
            </a:pPr>
            <a:r>
              <a:rPr lang="es-ES" sz="1600" dirty="0" smtClean="0">
                <a:latin typeface="Arial" pitchFamily="34" charset="0"/>
                <a:cs typeface="Arial" pitchFamily="34" charset="0"/>
              </a:rPr>
              <a:t>Se propone la creación de una aplicación que tenga la capacidad de calibrar los dispositivos sin necesidad de hacerlo en cada aplicación en la cual utilice estos dispositivos. </a:t>
            </a:r>
          </a:p>
          <a:p>
            <a:pPr algn="just" eaLnBrk="1" hangingPunct="1">
              <a:buFont typeface="Wingdings 2" pitchFamily="18" charset="2"/>
              <a:buNone/>
              <a:defRPr/>
            </a:pPr>
            <a:r>
              <a:rPr lang="es-ES" sz="1600" b="1" dirty="0" smtClean="0">
                <a:latin typeface="Arial" pitchFamily="34" charset="0"/>
                <a:cs typeface="Arial" pitchFamily="34" charset="0"/>
              </a:rPr>
              <a:t> </a:t>
            </a:r>
            <a:endParaRPr lang="es-ES" sz="1600" dirty="0" smtClean="0">
              <a:latin typeface="Arial" pitchFamily="34" charset="0"/>
              <a:cs typeface="Arial" pitchFamily="34" charset="0"/>
            </a:endParaRPr>
          </a:p>
          <a:p>
            <a:pPr marL="495300" indent="-495300" algn="just" eaLnBrk="1" hangingPunct="1">
              <a:buFont typeface="Wingdings 2" pitchFamily="18" charset="2"/>
              <a:buNone/>
              <a:defRPr/>
            </a:pPr>
            <a:endParaRPr lang="es-ES"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704850"/>
            <a:ext cx="2890838" cy="1139825"/>
          </a:xfrm>
        </p:spPr>
        <p:txBody>
          <a:bodyPr/>
          <a:lstStyle/>
          <a:p>
            <a:pPr eaLnBrk="1" hangingPunct="1"/>
            <a:r>
              <a:rPr lang="es-ES" smtClean="0"/>
              <a:t>Video</a:t>
            </a:r>
          </a:p>
        </p:txBody>
      </p:sp>
      <p:pic>
        <p:nvPicPr>
          <p:cNvPr id="3" name="videoeditado61.wmv">
            <a:hlinkClick r:id="" action="ppaction://media"/>
          </p:cNvPr>
          <p:cNvPicPr>
            <a:picLocks noRot="1" noChangeAspect="1"/>
          </p:cNvPicPr>
          <p:nvPr>
            <a:videoFile r:link="rId1"/>
          </p:nvPr>
        </p:nvPicPr>
        <p:blipFill>
          <a:blip r:embed="rId3"/>
          <a:srcRect/>
          <a:stretch>
            <a:fillRect/>
          </a:stretch>
        </p:blipFill>
        <p:spPr bwMode="auto">
          <a:xfrm>
            <a:off x="-1524000" y="0"/>
            <a:ext cx="12192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r>
              <a:rPr lang="es-ES" smtClean="0"/>
              <a:t>Definición del Problema</a:t>
            </a:r>
          </a:p>
        </p:txBody>
      </p:sp>
      <p:pic>
        <p:nvPicPr>
          <p:cNvPr id="7171" name="Picture 5" descr="Dudas-74726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419475" y="3213100"/>
            <a:ext cx="2244725" cy="2519363"/>
          </a:xfrm>
          <a:prstGeom prst="rect">
            <a:avLst/>
          </a:prstGeom>
          <a:noFill/>
          <a:ln w="9525">
            <a:noFill/>
            <a:miter lim="800000"/>
            <a:headEnd/>
            <a:tailEnd/>
          </a:ln>
        </p:spPr>
      </p:pic>
      <p:sp>
        <p:nvSpPr>
          <p:cNvPr id="7172" name="AutoShape 6"/>
          <p:cNvSpPr>
            <a:spLocks noChangeArrowheads="1"/>
          </p:cNvSpPr>
          <p:nvPr/>
        </p:nvSpPr>
        <p:spPr bwMode="auto">
          <a:xfrm>
            <a:off x="971550" y="2276475"/>
            <a:ext cx="3168650" cy="792163"/>
          </a:xfrm>
          <a:prstGeom prst="cloudCallout">
            <a:avLst>
              <a:gd name="adj1" fmla="val 19440"/>
              <a:gd name="adj2" fmla="val 124750"/>
            </a:avLst>
          </a:prstGeom>
          <a:noFill/>
          <a:ln w="9525">
            <a:solidFill>
              <a:schemeClr val="tx1"/>
            </a:solidFill>
            <a:round/>
            <a:headEnd/>
            <a:tailEnd/>
          </a:ln>
        </p:spPr>
        <p:txBody>
          <a:bodyPr/>
          <a:lstStyle/>
          <a:p>
            <a:pPr algn="ctr"/>
            <a:r>
              <a:rPr lang="es-ES" sz="1200"/>
              <a:t>¿Cómo incluir el hardware en una escena virtual?</a:t>
            </a:r>
          </a:p>
        </p:txBody>
      </p:sp>
      <p:sp>
        <p:nvSpPr>
          <p:cNvPr id="7173" name="AutoShape 9"/>
          <p:cNvSpPr>
            <a:spLocks noChangeArrowheads="1"/>
          </p:cNvSpPr>
          <p:nvPr/>
        </p:nvSpPr>
        <p:spPr bwMode="auto">
          <a:xfrm>
            <a:off x="5795963" y="2349500"/>
            <a:ext cx="3168650" cy="792163"/>
          </a:xfrm>
          <a:prstGeom prst="cloudCallout">
            <a:avLst>
              <a:gd name="adj1" fmla="val -42435"/>
              <a:gd name="adj2" fmla="val 133769"/>
            </a:avLst>
          </a:prstGeom>
          <a:noFill/>
          <a:ln w="9525">
            <a:solidFill>
              <a:schemeClr val="tx1"/>
            </a:solidFill>
            <a:round/>
            <a:headEnd/>
            <a:tailEnd/>
          </a:ln>
        </p:spPr>
        <p:txBody>
          <a:bodyPr/>
          <a:lstStyle/>
          <a:p>
            <a:pPr algn="ctr"/>
            <a:r>
              <a:rPr lang="es-ES" sz="1200"/>
              <a:t>¿Cómo incluir el hardware en una escena virtual?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457200" y="704850"/>
            <a:ext cx="8229600" cy="492125"/>
          </a:xfrm>
        </p:spPr>
        <p:txBody>
          <a:bodyPr/>
          <a:lstStyle/>
          <a:p>
            <a:pPr eaLnBrk="1" hangingPunct="1"/>
            <a:r>
              <a:rPr lang="es-ES" sz="4600" smtClean="0"/>
              <a:t>Análisis de la Solución</a:t>
            </a:r>
          </a:p>
        </p:txBody>
      </p:sp>
      <p:pic>
        <p:nvPicPr>
          <p:cNvPr id="8195" name="Picture 4" descr="practicas2"/>
          <p:cNvPicPr>
            <a:picLocks noChangeAspect="1" noChangeArrowheads="1"/>
          </p:cNvPicPr>
          <p:nvPr/>
        </p:nvPicPr>
        <p:blipFill>
          <a:blip r:embed="rId2"/>
          <a:srcRect/>
          <a:stretch>
            <a:fillRect/>
          </a:stretch>
        </p:blipFill>
        <p:spPr bwMode="auto">
          <a:xfrm>
            <a:off x="250825" y="1262063"/>
            <a:ext cx="2881313" cy="1990725"/>
          </a:xfrm>
          <a:prstGeom prst="rect">
            <a:avLst/>
          </a:prstGeom>
          <a:noFill/>
          <a:ln w="9525">
            <a:noFill/>
            <a:miter lim="800000"/>
            <a:headEnd/>
            <a:tailEnd/>
          </a:ln>
        </p:spPr>
      </p:pic>
      <p:sp>
        <p:nvSpPr>
          <p:cNvPr id="8196" name="AutoShape 5"/>
          <p:cNvSpPr>
            <a:spLocks noChangeArrowheads="1"/>
          </p:cNvSpPr>
          <p:nvPr/>
        </p:nvSpPr>
        <p:spPr bwMode="auto">
          <a:xfrm>
            <a:off x="3348038" y="3355975"/>
            <a:ext cx="287337" cy="360363"/>
          </a:xfrm>
          <a:prstGeom prst="plus">
            <a:avLst>
              <a:gd name="adj" fmla="val 25000"/>
            </a:avLst>
          </a:prstGeom>
          <a:solidFill>
            <a:schemeClr val="accent1"/>
          </a:solidFill>
          <a:ln w="9525">
            <a:solidFill>
              <a:schemeClr val="tx1"/>
            </a:solidFill>
            <a:miter lim="800000"/>
            <a:headEnd/>
            <a:tailEnd/>
          </a:ln>
        </p:spPr>
        <p:txBody>
          <a:bodyPr wrap="none" anchor="ctr"/>
          <a:lstStyle/>
          <a:p>
            <a:endParaRPr lang="es-ES"/>
          </a:p>
        </p:txBody>
      </p:sp>
      <p:pic>
        <p:nvPicPr>
          <p:cNvPr id="8197" name="Picture 6" descr="tarea"/>
          <p:cNvPicPr>
            <a:picLocks noChangeAspect="1" noChangeArrowheads="1"/>
          </p:cNvPicPr>
          <p:nvPr/>
        </p:nvPicPr>
        <p:blipFill>
          <a:blip r:embed="rId3">
            <a:clrChange>
              <a:clrFrom>
                <a:srgbClr val="F9F8F3"/>
              </a:clrFrom>
              <a:clrTo>
                <a:srgbClr val="F9F8F3">
                  <a:alpha val="0"/>
                </a:srgbClr>
              </a:clrTo>
            </a:clrChange>
          </a:blip>
          <a:srcRect/>
          <a:stretch>
            <a:fillRect/>
          </a:stretch>
        </p:blipFill>
        <p:spPr bwMode="auto">
          <a:xfrm>
            <a:off x="3492500" y="3141663"/>
            <a:ext cx="1871663" cy="1604962"/>
          </a:xfrm>
          <a:prstGeom prst="rect">
            <a:avLst/>
          </a:prstGeom>
          <a:noFill/>
          <a:ln w="9525">
            <a:noFill/>
            <a:miter lim="800000"/>
            <a:headEnd/>
            <a:tailEnd/>
          </a:ln>
        </p:spPr>
      </p:pic>
      <p:sp>
        <p:nvSpPr>
          <p:cNvPr id="8198" name="Rectangle 7"/>
          <p:cNvSpPr>
            <a:spLocks noChangeArrowheads="1"/>
          </p:cNvSpPr>
          <p:nvPr/>
        </p:nvSpPr>
        <p:spPr bwMode="auto">
          <a:xfrm>
            <a:off x="5580063" y="4868863"/>
            <a:ext cx="647700" cy="144462"/>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199" name="Rectangle 8"/>
          <p:cNvSpPr>
            <a:spLocks noChangeArrowheads="1"/>
          </p:cNvSpPr>
          <p:nvPr/>
        </p:nvSpPr>
        <p:spPr bwMode="auto">
          <a:xfrm>
            <a:off x="5580063" y="5084763"/>
            <a:ext cx="647700" cy="144462"/>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8200" name="AutoShape 9"/>
          <p:cNvSpPr>
            <a:spLocks noChangeArrowheads="1"/>
          </p:cNvSpPr>
          <p:nvPr/>
        </p:nvSpPr>
        <p:spPr bwMode="auto">
          <a:xfrm>
            <a:off x="4859338" y="5516563"/>
            <a:ext cx="3241675" cy="1081087"/>
          </a:xfrm>
          <a:prstGeom prst="irregularSeal2">
            <a:avLst/>
          </a:prstGeom>
          <a:solidFill>
            <a:srgbClr val="DFEAF3"/>
          </a:solidFill>
          <a:ln w="9525">
            <a:solidFill>
              <a:schemeClr val="tx1"/>
            </a:solidFill>
            <a:miter lim="800000"/>
            <a:headEnd/>
            <a:tailEnd/>
          </a:ln>
        </p:spPr>
        <p:txBody>
          <a:bodyPr wrap="none" anchor="ctr"/>
          <a:lstStyle/>
          <a:p>
            <a:pPr algn="ctr"/>
            <a:r>
              <a:rPr lang="es-ES" sz="1400"/>
              <a:t>Solución del Problema</a:t>
            </a:r>
          </a:p>
        </p:txBody>
      </p:sp>
      <p:sp>
        <p:nvSpPr>
          <p:cNvPr id="8201" name="AutoShape 10"/>
          <p:cNvSpPr>
            <a:spLocks noChangeArrowheads="1"/>
          </p:cNvSpPr>
          <p:nvPr/>
        </p:nvSpPr>
        <p:spPr bwMode="auto">
          <a:xfrm>
            <a:off x="3276600" y="2133600"/>
            <a:ext cx="1295400" cy="358775"/>
          </a:xfrm>
          <a:prstGeom prst="rightArrow">
            <a:avLst>
              <a:gd name="adj1" fmla="val 50000"/>
              <a:gd name="adj2" fmla="val 90265"/>
            </a:avLst>
          </a:prstGeom>
          <a:solidFill>
            <a:schemeClr val="accent1"/>
          </a:solidFill>
          <a:ln w="9525">
            <a:solidFill>
              <a:schemeClr val="tx1"/>
            </a:solidFill>
            <a:miter lim="800000"/>
            <a:headEnd/>
            <a:tailEnd/>
          </a:ln>
        </p:spPr>
        <p:txBody>
          <a:bodyPr wrap="none" anchor="ctr"/>
          <a:lstStyle/>
          <a:p>
            <a:endParaRPr lang="es-ES"/>
          </a:p>
        </p:txBody>
      </p:sp>
      <p:sp>
        <p:nvSpPr>
          <p:cNvPr id="8202" name="AutoShape 11"/>
          <p:cNvSpPr>
            <a:spLocks/>
          </p:cNvSpPr>
          <p:nvPr/>
        </p:nvSpPr>
        <p:spPr bwMode="auto">
          <a:xfrm>
            <a:off x="4857750" y="1785938"/>
            <a:ext cx="146050" cy="995362"/>
          </a:xfrm>
          <a:prstGeom prst="leftBrace">
            <a:avLst>
              <a:gd name="adj1" fmla="val 78943"/>
              <a:gd name="adj2" fmla="val 50000"/>
            </a:avLst>
          </a:prstGeom>
          <a:noFill/>
          <a:ln w="9525">
            <a:solidFill>
              <a:schemeClr val="tx1"/>
            </a:solidFill>
            <a:round/>
            <a:headEnd/>
            <a:tailEnd/>
          </a:ln>
        </p:spPr>
        <p:txBody>
          <a:bodyPr wrap="none" anchor="ctr"/>
          <a:lstStyle/>
          <a:p>
            <a:endParaRPr lang="es-ES"/>
          </a:p>
        </p:txBody>
      </p:sp>
      <p:sp>
        <p:nvSpPr>
          <p:cNvPr id="8203" name="Text Box 12"/>
          <p:cNvSpPr txBox="1">
            <a:spLocks noChangeArrowheads="1"/>
          </p:cNvSpPr>
          <p:nvPr/>
        </p:nvSpPr>
        <p:spPr bwMode="auto">
          <a:xfrm>
            <a:off x="5072063" y="1857375"/>
            <a:ext cx="2808287" cy="708025"/>
          </a:xfrm>
          <a:prstGeom prst="rect">
            <a:avLst/>
          </a:prstGeom>
          <a:noFill/>
          <a:ln w="9525">
            <a:noFill/>
            <a:miter lim="800000"/>
            <a:headEnd/>
            <a:tailEnd/>
          </a:ln>
        </p:spPr>
        <p:txBody>
          <a:bodyPr>
            <a:spAutoFit/>
          </a:bodyPr>
          <a:lstStyle/>
          <a:p>
            <a:pPr>
              <a:spcBef>
                <a:spcPct val="50000"/>
              </a:spcBef>
              <a:buFontTx/>
              <a:buChar char="•"/>
            </a:pPr>
            <a:r>
              <a:rPr lang="es-ES" sz="1600"/>
              <a:t> ¿Por qué 12 prácticas?</a:t>
            </a:r>
          </a:p>
          <a:p>
            <a:pPr>
              <a:spcBef>
                <a:spcPct val="50000"/>
              </a:spcBef>
              <a:buFontTx/>
              <a:buChar char="•"/>
            </a:pPr>
            <a:r>
              <a:rPr lang="es-ES" sz="1600"/>
              <a:t>¿Qué dispositivos a usar?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pPr eaLnBrk="1" hangingPunct="1"/>
            <a:r>
              <a:rPr lang="es-ES" smtClean="0"/>
              <a:t>Análisis de Herramientas</a:t>
            </a:r>
          </a:p>
        </p:txBody>
      </p:sp>
      <p:sp>
        <p:nvSpPr>
          <p:cNvPr id="9219" name="Rectangle 3"/>
          <p:cNvSpPr>
            <a:spLocks noGrp="1"/>
          </p:cNvSpPr>
          <p:nvPr>
            <p:ph type="body" sz="half" idx="1"/>
          </p:nvPr>
        </p:nvSpPr>
        <p:spPr>
          <a:xfrm>
            <a:off x="457200" y="1935163"/>
            <a:ext cx="4038600" cy="485775"/>
          </a:xfrm>
        </p:spPr>
        <p:txBody>
          <a:bodyPr/>
          <a:lstStyle/>
          <a:p>
            <a:pPr eaLnBrk="1" hangingPunct="1"/>
            <a:r>
              <a:rPr lang="es-ES" sz="1800" b="1" smtClean="0"/>
              <a:t>¿</a:t>
            </a:r>
            <a:r>
              <a:rPr lang="es-ES" sz="1800" b="1" smtClean="0">
                <a:latin typeface="Arial" charset="0"/>
              </a:rPr>
              <a:t>Por qu</a:t>
            </a:r>
            <a:r>
              <a:rPr lang="es-ES" sz="1800" b="1" smtClean="0"/>
              <a:t>é</a:t>
            </a:r>
            <a:r>
              <a:rPr lang="es-ES" sz="1800" b="1" smtClean="0">
                <a:latin typeface="Arial" charset="0"/>
              </a:rPr>
              <a:t> OSG?</a:t>
            </a:r>
          </a:p>
          <a:p>
            <a:pPr eaLnBrk="1" hangingPunct="1"/>
            <a:endParaRPr lang="es-ES" sz="1800" b="1" smtClean="0">
              <a:latin typeface="Arial" charset="0"/>
            </a:endParaRPr>
          </a:p>
        </p:txBody>
      </p:sp>
      <p:pic>
        <p:nvPicPr>
          <p:cNvPr id="9220" name="Picture 7" descr="linux">
            <a:hlinkClick r:id="rId2"/>
          </p:cNvPr>
          <p:cNvPicPr>
            <a:picLocks noChangeAspect="1" noChangeArrowheads="1"/>
          </p:cNvPicPr>
          <p:nvPr>
            <p:ph sz="quarter" idx="2"/>
          </p:nvPr>
        </p:nvPicPr>
        <p:blipFill>
          <a:blip r:embed="rId3"/>
          <a:srcRect/>
          <a:stretch>
            <a:fillRect/>
          </a:stretch>
        </p:blipFill>
        <p:spPr>
          <a:xfrm>
            <a:off x="3203575" y="2276475"/>
            <a:ext cx="542925" cy="647700"/>
          </a:xfrm>
        </p:spPr>
      </p:pic>
      <p:pic>
        <p:nvPicPr>
          <p:cNvPr id="9221" name="Picture 5" descr="windows-vista">
            <a:hlinkClick r:id="rId4"/>
          </p:cNvPr>
          <p:cNvPicPr>
            <a:picLocks noChangeAspect="1" noChangeArrowheads="1"/>
          </p:cNvPicPr>
          <p:nvPr/>
        </p:nvPicPr>
        <p:blipFill>
          <a:blip r:embed="rId5"/>
          <a:srcRect/>
          <a:stretch>
            <a:fillRect/>
          </a:stretch>
        </p:blipFill>
        <p:spPr bwMode="auto">
          <a:xfrm>
            <a:off x="1979613" y="2349500"/>
            <a:ext cx="792162" cy="574675"/>
          </a:xfrm>
          <a:prstGeom prst="rect">
            <a:avLst/>
          </a:prstGeom>
          <a:noFill/>
          <a:ln w="9525">
            <a:noFill/>
            <a:miter lim="800000"/>
            <a:headEnd/>
            <a:tailEnd/>
          </a:ln>
        </p:spPr>
      </p:pic>
      <p:pic>
        <p:nvPicPr>
          <p:cNvPr id="9222" name="Picture 10" descr="mac">
            <a:hlinkClick r:id="rId6"/>
          </p:cNvPr>
          <p:cNvPicPr>
            <a:picLocks noChangeAspect="1" noChangeArrowheads="1"/>
          </p:cNvPicPr>
          <p:nvPr>
            <p:ph sz="quarter" idx="3"/>
          </p:nvPr>
        </p:nvPicPr>
        <p:blipFill>
          <a:blip r:embed="rId7"/>
          <a:srcRect/>
          <a:stretch>
            <a:fillRect/>
          </a:stretch>
        </p:blipFill>
        <p:spPr>
          <a:xfrm>
            <a:off x="4140200" y="2276475"/>
            <a:ext cx="492125" cy="647700"/>
          </a:xfrm>
        </p:spPr>
      </p:pic>
      <p:sp>
        <p:nvSpPr>
          <p:cNvPr id="9223" name="Rectangle 12"/>
          <p:cNvSpPr>
            <a:spLocks/>
          </p:cNvSpPr>
          <p:nvPr/>
        </p:nvSpPr>
        <p:spPr bwMode="auto">
          <a:xfrm>
            <a:off x="539750" y="3068638"/>
            <a:ext cx="5472113" cy="504825"/>
          </a:xfrm>
          <a:prstGeom prst="rect">
            <a:avLst/>
          </a:prstGeom>
          <a:noFill/>
          <a:ln w="9525">
            <a:noFill/>
            <a:miter lim="800000"/>
            <a:headEnd/>
            <a:tailEnd/>
          </a:ln>
        </p:spPr>
        <p:txBody>
          <a:bodyPr/>
          <a:lstStyle/>
          <a:p>
            <a:pPr marL="342900" indent="-342900">
              <a:spcBef>
                <a:spcPct val="20000"/>
              </a:spcBef>
              <a:buClr>
                <a:srgbClr val="0BD0D9"/>
              </a:buClr>
              <a:buSzPct val="95000"/>
              <a:buFont typeface="Wingdings 2" pitchFamily="18" charset="2"/>
              <a:buChar char=""/>
            </a:pPr>
            <a:r>
              <a:rPr lang="es-ES" b="1"/>
              <a:t>Dispositivos de Realidad Virtual</a:t>
            </a:r>
          </a:p>
          <a:p>
            <a:pPr marL="342900" indent="-342900">
              <a:spcBef>
                <a:spcPct val="20000"/>
              </a:spcBef>
              <a:buClr>
                <a:srgbClr val="0BD0D9"/>
              </a:buClr>
              <a:buSzPct val="95000"/>
              <a:buFont typeface="Wingdings 2" pitchFamily="18" charset="2"/>
              <a:buChar char=""/>
            </a:pPr>
            <a:endParaRPr lang="es-ES" b="1"/>
          </a:p>
        </p:txBody>
      </p:sp>
      <p:pic>
        <p:nvPicPr>
          <p:cNvPr id="9224" name="Imagen 5"/>
          <p:cNvPicPr>
            <a:picLocks noChangeAspect="1" noChangeArrowheads="1"/>
          </p:cNvPicPr>
          <p:nvPr/>
        </p:nvPicPr>
        <p:blipFill>
          <a:blip r:embed="rId8"/>
          <a:srcRect/>
          <a:stretch>
            <a:fillRect/>
          </a:stretch>
        </p:blipFill>
        <p:spPr bwMode="auto">
          <a:xfrm>
            <a:off x="1187450" y="3500438"/>
            <a:ext cx="936625" cy="936625"/>
          </a:xfrm>
          <a:prstGeom prst="rect">
            <a:avLst/>
          </a:prstGeom>
          <a:noFill/>
          <a:ln w="9525">
            <a:noFill/>
            <a:miter lim="800000"/>
            <a:headEnd/>
            <a:tailEnd/>
          </a:ln>
        </p:spPr>
      </p:pic>
      <p:pic>
        <p:nvPicPr>
          <p:cNvPr id="9225" name="Imagen 1"/>
          <p:cNvPicPr>
            <a:picLocks noChangeAspect="1" noChangeArrowheads="1"/>
          </p:cNvPicPr>
          <p:nvPr/>
        </p:nvPicPr>
        <p:blipFill>
          <a:blip r:embed="rId9"/>
          <a:srcRect/>
          <a:stretch>
            <a:fillRect/>
          </a:stretch>
        </p:blipFill>
        <p:spPr bwMode="auto">
          <a:xfrm>
            <a:off x="2411413" y="3500438"/>
            <a:ext cx="1079500" cy="971550"/>
          </a:xfrm>
          <a:prstGeom prst="rect">
            <a:avLst/>
          </a:prstGeom>
          <a:noFill/>
          <a:ln w="9525">
            <a:noFill/>
            <a:miter lim="800000"/>
            <a:headEnd/>
            <a:tailEnd/>
          </a:ln>
        </p:spPr>
      </p:pic>
      <p:pic>
        <p:nvPicPr>
          <p:cNvPr id="9226" name="Imagen 18"/>
          <p:cNvPicPr>
            <a:picLocks noChangeAspect="1" noChangeArrowheads="1"/>
          </p:cNvPicPr>
          <p:nvPr/>
        </p:nvPicPr>
        <p:blipFill>
          <a:blip r:embed="rId10">
            <a:clrChange>
              <a:clrFrom>
                <a:srgbClr val="FAFAF8"/>
              </a:clrFrom>
              <a:clrTo>
                <a:srgbClr val="FAFAF8">
                  <a:alpha val="0"/>
                </a:srgbClr>
              </a:clrTo>
            </a:clrChange>
          </a:blip>
          <a:srcRect/>
          <a:stretch>
            <a:fillRect/>
          </a:stretch>
        </p:blipFill>
        <p:spPr bwMode="auto">
          <a:xfrm>
            <a:off x="5508625" y="3500438"/>
            <a:ext cx="1079500" cy="944562"/>
          </a:xfrm>
          <a:prstGeom prst="rect">
            <a:avLst/>
          </a:prstGeom>
          <a:noFill/>
          <a:ln w="3175">
            <a:solidFill>
              <a:srgbClr val="000000"/>
            </a:solidFill>
            <a:miter lim="800000"/>
            <a:headEnd/>
            <a:tailEnd/>
          </a:ln>
        </p:spPr>
      </p:pic>
      <p:pic>
        <p:nvPicPr>
          <p:cNvPr id="9227" name="Imagen 15"/>
          <p:cNvPicPr>
            <a:picLocks noChangeAspect="1" noChangeArrowheads="1"/>
          </p:cNvPicPr>
          <p:nvPr/>
        </p:nvPicPr>
        <p:blipFill>
          <a:blip r:embed="rId11"/>
          <a:srcRect b="15909"/>
          <a:stretch>
            <a:fillRect/>
          </a:stretch>
        </p:blipFill>
        <p:spPr bwMode="auto">
          <a:xfrm>
            <a:off x="3708400" y="3500438"/>
            <a:ext cx="1439863" cy="873125"/>
          </a:xfrm>
          <a:prstGeom prst="rect">
            <a:avLst/>
          </a:prstGeom>
          <a:noFill/>
          <a:ln w="9525">
            <a:noFill/>
            <a:miter lim="800000"/>
            <a:headEnd/>
            <a:tailEnd/>
          </a:ln>
        </p:spPr>
      </p:pic>
      <p:pic>
        <p:nvPicPr>
          <p:cNvPr id="9228" name="Imagen 4"/>
          <p:cNvPicPr>
            <a:picLocks noChangeAspect="1" noChangeArrowheads="1"/>
          </p:cNvPicPr>
          <p:nvPr/>
        </p:nvPicPr>
        <p:blipFill>
          <a:blip r:embed="rId12"/>
          <a:srcRect/>
          <a:stretch>
            <a:fillRect/>
          </a:stretch>
        </p:blipFill>
        <p:spPr bwMode="auto">
          <a:xfrm>
            <a:off x="6804025" y="3429000"/>
            <a:ext cx="1557338" cy="1008063"/>
          </a:xfrm>
          <a:prstGeom prst="rect">
            <a:avLst/>
          </a:prstGeom>
          <a:noFill/>
          <a:ln w="9525">
            <a:noFill/>
            <a:miter lim="800000"/>
            <a:headEnd/>
            <a:tailEnd/>
          </a:ln>
        </p:spPr>
      </p:pic>
      <p:sp>
        <p:nvSpPr>
          <p:cNvPr id="9229" name="Rectangle 18"/>
          <p:cNvSpPr>
            <a:spLocks/>
          </p:cNvSpPr>
          <p:nvPr/>
        </p:nvSpPr>
        <p:spPr bwMode="auto">
          <a:xfrm>
            <a:off x="684213" y="4652963"/>
            <a:ext cx="5472112" cy="504825"/>
          </a:xfrm>
          <a:prstGeom prst="rect">
            <a:avLst/>
          </a:prstGeom>
          <a:noFill/>
          <a:ln w="9525">
            <a:noFill/>
            <a:miter lim="800000"/>
            <a:headEnd/>
            <a:tailEnd/>
          </a:ln>
        </p:spPr>
        <p:txBody>
          <a:bodyPr/>
          <a:lstStyle/>
          <a:p>
            <a:pPr marL="342900" indent="-342900">
              <a:spcBef>
                <a:spcPct val="20000"/>
              </a:spcBef>
              <a:buClr>
                <a:srgbClr val="0BD0D9"/>
              </a:buClr>
              <a:buSzPct val="95000"/>
              <a:buFont typeface="Wingdings 2" pitchFamily="18" charset="2"/>
              <a:buChar char=""/>
            </a:pPr>
            <a:r>
              <a:rPr lang="es-ES" b="1"/>
              <a:t>Framework</a:t>
            </a:r>
            <a:r>
              <a:rPr lang="es-ES" sz="2200">
                <a:latin typeface="Constantia" pitchFamily="18" charset="0"/>
              </a:rPr>
              <a:t> </a:t>
            </a:r>
          </a:p>
          <a:p>
            <a:pPr marL="342900" indent="-342900">
              <a:spcBef>
                <a:spcPct val="20000"/>
              </a:spcBef>
              <a:buClr>
                <a:srgbClr val="0BD0D9"/>
              </a:buClr>
              <a:buSzPct val="95000"/>
              <a:buFont typeface="Wingdings 2" pitchFamily="18" charset="2"/>
              <a:buChar char=""/>
            </a:pPr>
            <a:endParaRPr lang="es-ES" sz="2200">
              <a:latin typeface="Constantia" pitchFamily="18" charset="0"/>
            </a:endParaRPr>
          </a:p>
        </p:txBody>
      </p:sp>
      <p:pic>
        <p:nvPicPr>
          <p:cNvPr id="9230" name="Picture 20" descr="Microsoft_">
            <a:hlinkClick r:id="rId13"/>
          </p:cNvPr>
          <p:cNvPicPr>
            <a:picLocks noChangeAspect="1" noChangeArrowheads="1"/>
          </p:cNvPicPr>
          <p:nvPr/>
        </p:nvPicPr>
        <p:blipFill>
          <a:blip r:embed="rId14"/>
          <a:srcRect/>
          <a:stretch>
            <a:fillRect/>
          </a:stretch>
        </p:blipFill>
        <p:spPr bwMode="auto">
          <a:xfrm>
            <a:off x="3286125" y="5286375"/>
            <a:ext cx="1323975" cy="84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p:cNvSpPr>
          <p:nvPr>
            <p:ph type="title"/>
          </p:nvPr>
        </p:nvSpPr>
        <p:spPr>
          <a:xfrm>
            <a:off x="395288" y="476250"/>
            <a:ext cx="8229600" cy="722313"/>
          </a:xfrm>
        </p:spPr>
        <p:txBody>
          <a:bodyPr/>
          <a:lstStyle/>
          <a:p>
            <a:pPr eaLnBrk="1" hangingPunct="1"/>
            <a:r>
              <a:rPr lang="es-ES" sz="4600" smtClean="0"/>
              <a:t>Descripción del Diseño</a:t>
            </a:r>
          </a:p>
        </p:txBody>
      </p:sp>
      <p:graphicFrame>
        <p:nvGraphicFramePr>
          <p:cNvPr id="1026" name="Object 7"/>
          <p:cNvGraphicFramePr>
            <a:graphicFrameLocks noChangeAspect="1"/>
          </p:cNvGraphicFramePr>
          <p:nvPr>
            <p:ph idx="1"/>
          </p:nvPr>
        </p:nvGraphicFramePr>
        <p:xfrm>
          <a:off x="684213" y="1196975"/>
          <a:ext cx="7777162" cy="5213350"/>
        </p:xfrm>
        <a:graphic>
          <a:graphicData uri="http://schemas.openxmlformats.org/presentationml/2006/ole">
            <p:oleObj spid="_x0000_s1026" name="Imagen de mapa de bits" r:id="rId3" imgW="6323810" imgH="4695238" progId="Paint.Picture">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pPr eaLnBrk="1" hangingPunct="1"/>
            <a:r>
              <a:rPr lang="es-ES" sz="4000" smtClean="0"/>
              <a:t>Detalles de Implementación</a:t>
            </a:r>
          </a:p>
        </p:txBody>
      </p:sp>
      <p:sp>
        <p:nvSpPr>
          <p:cNvPr id="40963" name="Rectangle 3"/>
          <p:cNvSpPr>
            <a:spLocks noGrp="1"/>
          </p:cNvSpPr>
          <p:nvPr>
            <p:ph type="body" sz="half" idx="1"/>
          </p:nvPr>
        </p:nvSpPr>
        <p:spPr>
          <a:xfrm>
            <a:off x="457200" y="1571625"/>
            <a:ext cx="8258175" cy="4752975"/>
          </a:xfrm>
        </p:spPr>
        <p:txBody>
          <a:bodyPr/>
          <a:lstStyle/>
          <a:p>
            <a:pPr eaLnBrk="1" hangingPunct="1">
              <a:buFont typeface="Wingdings 2" pitchFamily="18" charset="2"/>
              <a:buNone/>
              <a:defRPr/>
            </a:pPr>
            <a:endParaRPr lang="es-ES" sz="1600" b="1" dirty="0" smtClean="0">
              <a:latin typeface="Arial" charset="0"/>
            </a:endParaRPr>
          </a:p>
          <a:p>
            <a:pPr eaLnBrk="1" hangingPunct="1">
              <a:spcBef>
                <a:spcPct val="0"/>
              </a:spcBef>
              <a:defRPr/>
            </a:pPr>
            <a:r>
              <a:rPr lang="es-ES" sz="2400" b="1" dirty="0" smtClean="0">
                <a:solidFill>
                  <a:schemeClr val="tx2"/>
                </a:solidFill>
                <a:latin typeface="+mj-lt"/>
                <a:ea typeface="+mj-ea"/>
                <a:cs typeface="+mj-cs"/>
              </a:rPr>
              <a:t>PLATAFORMA UTILIZADA</a:t>
            </a:r>
          </a:p>
        </p:txBody>
      </p:sp>
      <p:pic>
        <p:nvPicPr>
          <p:cNvPr id="10244" name="Picture 2"/>
          <p:cNvPicPr>
            <a:picLocks noChangeAspect="1" noChangeArrowheads="1"/>
          </p:cNvPicPr>
          <p:nvPr/>
        </p:nvPicPr>
        <p:blipFill>
          <a:blip r:embed="rId3"/>
          <a:srcRect/>
          <a:stretch>
            <a:fillRect/>
          </a:stretch>
        </p:blipFill>
        <p:spPr bwMode="auto">
          <a:xfrm>
            <a:off x="1000125" y="4286250"/>
            <a:ext cx="2243138" cy="1157288"/>
          </a:xfrm>
          <a:prstGeom prst="rect">
            <a:avLst/>
          </a:prstGeom>
          <a:noFill/>
          <a:ln w="9525">
            <a:noFill/>
            <a:miter lim="800000"/>
            <a:headEnd/>
            <a:tailEnd/>
          </a:ln>
        </p:spPr>
      </p:pic>
      <p:pic>
        <p:nvPicPr>
          <p:cNvPr id="10245" name="Picture 5"/>
          <p:cNvPicPr>
            <a:picLocks noChangeAspect="1" noChangeArrowheads="1"/>
          </p:cNvPicPr>
          <p:nvPr/>
        </p:nvPicPr>
        <p:blipFill>
          <a:blip r:embed="rId4"/>
          <a:srcRect/>
          <a:stretch>
            <a:fillRect/>
          </a:stretch>
        </p:blipFill>
        <p:spPr bwMode="auto">
          <a:xfrm>
            <a:off x="3143250" y="3643313"/>
            <a:ext cx="3000375" cy="3000375"/>
          </a:xfrm>
          <a:prstGeom prst="rect">
            <a:avLst/>
          </a:prstGeom>
          <a:noFill/>
          <a:ln w="9525">
            <a:noFill/>
            <a:miter lim="800000"/>
            <a:headEnd/>
            <a:tailEnd/>
          </a:ln>
        </p:spPr>
      </p:pic>
      <p:pic>
        <p:nvPicPr>
          <p:cNvPr id="10246" name="Picture 6"/>
          <p:cNvPicPr>
            <a:picLocks noChangeAspect="1" noChangeArrowheads="1"/>
          </p:cNvPicPr>
          <p:nvPr/>
        </p:nvPicPr>
        <p:blipFill>
          <a:blip r:embed="rId5"/>
          <a:srcRect/>
          <a:stretch>
            <a:fillRect/>
          </a:stretch>
        </p:blipFill>
        <p:spPr bwMode="auto">
          <a:xfrm>
            <a:off x="6143625" y="3929063"/>
            <a:ext cx="2714625" cy="2443162"/>
          </a:xfrm>
          <a:prstGeom prst="rect">
            <a:avLst/>
          </a:prstGeom>
          <a:noFill/>
          <a:ln w="9525">
            <a:noFill/>
            <a:miter lim="800000"/>
            <a:headEnd/>
            <a:tailEnd/>
          </a:ln>
        </p:spPr>
      </p:pic>
      <p:pic>
        <p:nvPicPr>
          <p:cNvPr id="10247" name="Picture 20" descr="Microsoft_">
            <a:hlinkClick r:id="rId6"/>
          </p:cNvPr>
          <p:cNvPicPr>
            <a:picLocks noChangeAspect="1" noChangeArrowheads="1"/>
          </p:cNvPicPr>
          <p:nvPr/>
        </p:nvPicPr>
        <p:blipFill>
          <a:blip r:embed="rId7"/>
          <a:srcRect/>
          <a:stretch>
            <a:fillRect/>
          </a:stretch>
        </p:blipFill>
        <p:spPr bwMode="auto">
          <a:xfrm>
            <a:off x="4143375" y="2500313"/>
            <a:ext cx="1323975" cy="847725"/>
          </a:xfrm>
          <a:prstGeom prst="rect">
            <a:avLst/>
          </a:prstGeom>
          <a:noFill/>
          <a:ln w="9525">
            <a:noFill/>
            <a:miter lim="800000"/>
            <a:headEnd/>
            <a:tailEnd/>
          </a:ln>
        </p:spPr>
      </p:pic>
      <p:pic>
        <p:nvPicPr>
          <p:cNvPr id="10248" name="Picture 7"/>
          <p:cNvPicPr>
            <a:picLocks noChangeAspect="1" noChangeArrowheads="1"/>
          </p:cNvPicPr>
          <p:nvPr/>
        </p:nvPicPr>
        <p:blipFill>
          <a:blip r:embed="rId8"/>
          <a:srcRect/>
          <a:stretch>
            <a:fillRect/>
          </a:stretch>
        </p:blipFill>
        <p:spPr bwMode="auto">
          <a:xfrm>
            <a:off x="1285875" y="2428875"/>
            <a:ext cx="1857375" cy="1357313"/>
          </a:xfrm>
          <a:prstGeom prst="rect">
            <a:avLst/>
          </a:prstGeom>
          <a:noFill/>
          <a:ln w="9525">
            <a:noFill/>
            <a:miter lim="800000"/>
            <a:headEnd/>
            <a:tailEnd/>
          </a:ln>
        </p:spPr>
      </p:pic>
      <p:pic>
        <p:nvPicPr>
          <p:cNvPr id="10249" name="Picture 4"/>
          <p:cNvPicPr>
            <a:picLocks noChangeAspect="1" noChangeArrowheads="1"/>
          </p:cNvPicPr>
          <p:nvPr/>
        </p:nvPicPr>
        <p:blipFill>
          <a:blip r:embed="rId9"/>
          <a:srcRect/>
          <a:stretch>
            <a:fillRect/>
          </a:stretch>
        </p:blipFill>
        <p:spPr bwMode="auto">
          <a:xfrm>
            <a:off x="7000875" y="2428875"/>
            <a:ext cx="1071563" cy="1071563"/>
          </a:xfrm>
          <a:prstGeom prst="rect">
            <a:avLst/>
          </a:prstGeom>
          <a:noFill/>
          <a:ln w="9525">
            <a:noFill/>
            <a:miter lim="800000"/>
            <a:headEnd/>
            <a:tailEnd/>
          </a:ln>
        </p:spPr>
      </p:pic>
      <p:sp>
        <p:nvSpPr>
          <p:cNvPr id="10250" name="18 CuadroTexto"/>
          <p:cNvSpPr txBox="1">
            <a:spLocks noChangeArrowheads="1"/>
          </p:cNvSpPr>
          <p:nvPr/>
        </p:nvSpPr>
        <p:spPr bwMode="auto">
          <a:xfrm>
            <a:off x="6429375" y="3500438"/>
            <a:ext cx="2143125" cy="369887"/>
          </a:xfrm>
          <a:prstGeom prst="rect">
            <a:avLst/>
          </a:prstGeom>
          <a:noFill/>
          <a:ln w="9525">
            <a:noFill/>
            <a:miter lim="800000"/>
            <a:headEnd/>
            <a:tailEnd/>
          </a:ln>
        </p:spPr>
        <p:txBody>
          <a:bodyPr>
            <a:spAutoFit/>
          </a:bodyPr>
          <a:lstStyle/>
          <a:p>
            <a:r>
              <a:rPr lang="es-ES" b="1"/>
              <a:t>OpenSceneGraph</a:t>
            </a:r>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eaLnBrk="1" hangingPunct="1"/>
            <a:r>
              <a:rPr lang="es-ES" sz="4000" smtClean="0"/>
              <a:t>Detalles de Implementación</a:t>
            </a:r>
          </a:p>
        </p:txBody>
      </p:sp>
      <p:sp>
        <p:nvSpPr>
          <p:cNvPr id="40963" name="Rectangle 3"/>
          <p:cNvSpPr>
            <a:spLocks noGrp="1"/>
          </p:cNvSpPr>
          <p:nvPr>
            <p:ph type="body" sz="half" idx="1"/>
          </p:nvPr>
        </p:nvSpPr>
        <p:spPr>
          <a:xfrm>
            <a:off x="457200" y="1571625"/>
            <a:ext cx="8258175" cy="4752975"/>
          </a:xfrm>
        </p:spPr>
        <p:txBody>
          <a:bodyPr/>
          <a:lstStyle/>
          <a:p>
            <a:pPr eaLnBrk="1" hangingPunct="1">
              <a:buFont typeface="Wingdings 2" pitchFamily="18" charset="2"/>
              <a:buNone/>
              <a:defRPr/>
            </a:pPr>
            <a:endParaRPr lang="es-ES" sz="1600" b="1" dirty="0" smtClean="0">
              <a:latin typeface="Arial" charset="0"/>
            </a:endParaRPr>
          </a:p>
          <a:p>
            <a:pPr eaLnBrk="1" hangingPunct="1">
              <a:spcBef>
                <a:spcPct val="0"/>
              </a:spcBef>
              <a:defRPr/>
            </a:pPr>
            <a:r>
              <a:rPr lang="es-ES" sz="2400" b="1" dirty="0" smtClean="0">
                <a:solidFill>
                  <a:schemeClr val="tx2"/>
                </a:solidFill>
                <a:latin typeface="+mj-lt"/>
                <a:ea typeface="+mj-ea"/>
                <a:cs typeface="+mj-cs"/>
              </a:rPr>
              <a:t>DISPOSITIVOS DE HARDWARE</a:t>
            </a:r>
          </a:p>
          <a:p>
            <a:pPr eaLnBrk="1" hangingPunct="1">
              <a:spcBef>
                <a:spcPct val="0"/>
              </a:spcBef>
              <a:buFont typeface="Wingdings 2" pitchFamily="18" charset="2"/>
              <a:buNone/>
              <a:defRPr/>
            </a:pPr>
            <a:r>
              <a:rPr lang="es-ES" sz="1800" dirty="0" smtClean="0">
                <a:latin typeface="Arial" pitchFamily="34" charset="0"/>
                <a:ea typeface="Times New Roman" pitchFamily="18" charset="0"/>
                <a:cs typeface="Arial" pitchFamily="34" charset="0"/>
              </a:rPr>
              <a:t>	</a:t>
            </a:r>
            <a:r>
              <a:rPr lang="es-ES" sz="1800" b="1" u="sng" dirty="0" smtClean="0">
                <a:solidFill>
                  <a:schemeClr val="tx2"/>
                </a:solidFill>
                <a:latin typeface="+mj-lt"/>
                <a:ea typeface="+mj-ea"/>
                <a:cs typeface="+mj-cs"/>
              </a:rPr>
              <a:t>CPU</a:t>
            </a:r>
          </a:p>
          <a:p>
            <a:pPr marL="366713" lvl="1" indent="0" algn="just">
              <a:spcBef>
                <a:spcPct val="0"/>
              </a:spcBef>
              <a:buClrTx/>
              <a:buSzTx/>
              <a:buFontTx/>
              <a:buChar char="•"/>
              <a:defRPr/>
            </a:pPr>
            <a:r>
              <a:rPr lang="es-ES" sz="1600" dirty="0" smtClean="0">
                <a:latin typeface="Arial" pitchFamily="34" charset="0"/>
                <a:ea typeface="Times New Roman" pitchFamily="18" charset="0"/>
                <a:cs typeface="Arial" pitchFamily="34" charset="0"/>
              </a:rPr>
              <a:t>   Procesador Intel </a:t>
            </a:r>
            <a:r>
              <a:rPr lang="es-ES" sz="1600" dirty="0" err="1" smtClean="0">
                <a:latin typeface="Arial" pitchFamily="34" charset="0"/>
                <a:ea typeface="Times New Roman" pitchFamily="18" charset="0"/>
                <a:cs typeface="Arial" pitchFamily="34" charset="0"/>
              </a:rPr>
              <a:t>Xeon</a:t>
            </a:r>
            <a:r>
              <a:rPr lang="es-ES" sz="1600" dirty="0" smtClean="0">
                <a:latin typeface="Arial" pitchFamily="34" charset="0"/>
                <a:ea typeface="Times New Roman" pitchFamily="18" charset="0"/>
                <a:cs typeface="Arial" pitchFamily="34" charset="0"/>
              </a:rPr>
              <a:t> </a:t>
            </a:r>
            <a:r>
              <a:rPr lang="es-ES" sz="1600" dirty="0" err="1" smtClean="0">
                <a:latin typeface="Arial" pitchFamily="34" charset="0"/>
                <a:ea typeface="Times New Roman" pitchFamily="18" charset="0"/>
                <a:cs typeface="Arial" pitchFamily="34" charset="0"/>
              </a:rPr>
              <a:t>Quad-Core</a:t>
            </a:r>
            <a:r>
              <a:rPr lang="es-ES" sz="1600" dirty="0" smtClean="0">
                <a:latin typeface="Arial" pitchFamily="34" charset="0"/>
                <a:ea typeface="Times New Roman" pitchFamily="18" charset="0"/>
                <a:cs typeface="Arial" pitchFamily="34" charset="0"/>
              </a:rPr>
              <a:t> E5440 @ 2.83GHZ.</a:t>
            </a:r>
          </a:p>
          <a:p>
            <a:pPr marL="366713" lvl="1" indent="0" algn="just">
              <a:spcBef>
                <a:spcPct val="0"/>
              </a:spcBef>
              <a:buClrTx/>
              <a:buSzTx/>
              <a:buFontTx/>
              <a:buChar char="•"/>
              <a:defRPr/>
            </a:pPr>
            <a:r>
              <a:rPr lang="es-ES" sz="1600" dirty="0" smtClean="0">
                <a:latin typeface="Arial" pitchFamily="34" charset="0"/>
                <a:ea typeface="Times New Roman" pitchFamily="18" charset="0"/>
                <a:cs typeface="Arial" pitchFamily="34" charset="0"/>
              </a:rPr>
              <a:t>   4GB de Memoria RAM</a:t>
            </a:r>
            <a:endParaRPr lang="es-ES" sz="1600" dirty="0" smtClean="0">
              <a:latin typeface="Arial" pitchFamily="34" charset="0"/>
            </a:endParaRPr>
          </a:p>
          <a:p>
            <a:pPr marL="366713" lvl="1" indent="0" algn="just">
              <a:spcBef>
                <a:spcPct val="0"/>
              </a:spcBef>
              <a:buClrTx/>
              <a:buSzTx/>
              <a:buFontTx/>
              <a:buChar char="•"/>
              <a:defRPr/>
            </a:pPr>
            <a:r>
              <a:rPr lang="es-ES" sz="1600" dirty="0" smtClean="0">
                <a:latin typeface="Arial" pitchFamily="34" charset="0"/>
                <a:ea typeface="Times New Roman" pitchFamily="18" charset="0"/>
                <a:cs typeface="Arial" pitchFamily="34" charset="0"/>
              </a:rPr>
              <a:t>   Tarjeta de video NVIDIA </a:t>
            </a:r>
            <a:r>
              <a:rPr lang="es-ES" sz="1600" dirty="0" err="1" smtClean="0">
                <a:latin typeface="Arial" pitchFamily="34" charset="0"/>
                <a:ea typeface="Times New Roman" pitchFamily="18" charset="0"/>
                <a:cs typeface="Arial" pitchFamily="34" charset="0"/>
              </a:rPr>
              <a:t>Quadro</a:t>
            </a:r>
            <a:r>
              <a:rPr lang="es-ES" sz="1600" dirty="0" smtClean="0">
                <a:latin typeface="Arial" pitchFamily="34" charset="0"/>
                <a:ea typeface="Times New Roman" pitchFamily="18" charset="0"/>
                <a:cs typeface="Arial" pitchFamily="34" charset="0"/>
              </a:rPr>
              <a:t> FX 3700.</a:t>
            </a:r>
            <a:endParaRPr lang="es-ES" sz="1600" dirty="0" smtClean="0">
              <a:latin typeface="Arial" pitchFamily="34" charset="0"/>
            </a:endParaRPr>
          </a:p>
          <a:p>
            <a:pPr marL="366713" lvl="1" indent="0" algn="just">
              <a:spcBef>
                <a:spcPct val="0"/>
              </a:spcBef>
              <a:buClrTx/>
              <a:buSzTx/>
              <a:buFont typeface="Wingdings 2" pitchFamily="18" charset="2"/>
              <a:buNone/>
              <a:defRPr/>
            </a:pPr>
            <a:r>
              <a:rPr lang="es-ES" sz="1600" dirty="0" smtClean="0">
                <a:latin typeface="Arial" pitchFamily="34" charset="0"/>
                <a:ea typeface="Times New Roman" pitchFamily="18" charset="0"/>
                <a:cs typeface="Arial" pitchFamily="34" charset="0"/>
              </a:rPr>
              <a:t>Tambi</a:t>
            </a:r>
            <a:r>
              <a:rPr lang="es-ES" sz="1600" dirty="0" smtClean="0">
                <a:ea typeface="Times New Roman" pitchFamily="18" charset="0"/>
                <a:cs typeface="Arial" pitchFamily="34" charset="0"/>
              </a:rPr>
              <a:t>é</a:t>
            </a:r>
            <a:r>
              <a:rPr lang="es-ES" sz="1600" dirty="0" smtClean="0">
                <a:latin typeface="Arial" pitchFamily="34" charset="0"/>
                <a:ea typeface="Times New Roman" pitchFamily="18" charset="0"/>
                <a:cs typeface="Arial" pitchFamily="34" charset="0"/>
              </a:rPr>
              <a:t>n se utilizaron PCs normales pero que tuvieran </a:t>
            </a:r>
          </a:p>
          <a:p>
            <a:pPr marL="366713" lvl="1" indent="0" algn="just">
              <a:spcBef>
                <a:spcPct val="0"/>
              </a:spcBef>
              <a:buClrTx/>
              <a:buSzTx/>
              <a:buFont typeface="Wingdings 2" pitchFamily="18" charset="2"/>
              <a:buNone/>
              <a:defRPr/>
            </a:pPr>
            <a:r>
              <a:rPr lang="es-ES" sz="1600" dirty="0" smtClean="0">
                <a:latin typeface="Arial" pitchFamily="34" charset="0"/>
                <a:ea typeface="Times New Roman" pitchFamily="18" charset="0"/>
                <a:cs typeface="Arial" pitchFamily="34" charset="0"/>
              </a:rPr>
              <a:t>como m</a:t>
            </a:r>
            <a:r>
              <a:rPr lang="es-ES" sz="1600" dirty="0" smtClean="0">
                <a:ea typeface="Times New Roman" pitchFamily="18" charset="0"/>
                <a:cs typeface="Arial" pitchFamily="34" charset="0"/>
              </a:rPr>
              <a:t>í</a:t>
            </a:r>
            <a:r>
              <a:rPr lang="es-ES" sz="1600" dirty="0" smtClean="0">
                <a:latin typeface="Arial" pitchFamily="34" charset="0"/>
                <a:ea typeface="Times New Roman" pitchFamily="18" charset="0"/>
                <a:cs typeface="Arial" pitchFamily="34" charset="0"/>
              </a:rPr>
              <a:t>nimo 2GB de memoria RAM.</a:t>
            </a:r>
            <a:endParaRPr lang="es-ES" sz="1600" dirty="0" smtClean="0"/>
          </a:p>
          <a:p>
            <a:pPr eaLnBrk="1" hangingPunct="1">
              <a:spcBef>
                <a:spcPct val="0"/>
              </a:spcBef>
              <a:buFont typeface="Wingdings 2" pitchFamily="18" charset="2"/>
              <a:buNone/>
              <a:defRPr/>
            </a:pPr>
            <a:endParaRPr lang="es-ES" sz="2400" b="1" dirty="0" smtClean="0">
              <a:solidFill>
                <a:schemeClr val="tx2"/>
              </a:solidFill>
              <a:latin typeface="+mj-lt"/>
              <a:ea typeface="+mj-ea"/>
              <a:cs typeface="+mj-cs"/>
            </a:endParaRPr>
          </a:p>
          <a:p>
            <a:pPr eaLnBrk="1" hangingPunct="1">
              <a:spcBef>
                <a:spcPct val="0"/>
              </a:spcBef>
              <a:buFont typeface="Wingdings 2" pitchFamily="18" charset="2"/>
              <a:buNone/>
              <a:defRPr/>
            </a:pPr>
            <a:r>
              <a:rPr lang="es-ES" sz="2400" b="1" dirty="0" smtClean="0">
                <a:solidFill>
                  <a:schemeClr val="tx2"/>
                </a:solidFill>
                <a:latin typeface="+mj-lt"/>
                <a:ea typeface="+mj-ea"/>
                <a:cs typeface="+mj-cs"/>
              </a:rPr>
              <a:t>	</a:t>
            </a:r>
            <a:r>
              <a:rPr lang="es-ES" sz="2400" b="1" u="sng" dirty="0" smtClean="0">
                <a:solidFill>
                  <a:schemeClr val="tx2"/>
                </a:solidFill>
              </a:rPr>
              <a:t> </a:t>
            </a:r>
            <a:r>
              <a:rPr lang="es-ES" sz="1800" b="1" u="sng" dirty="0" smtClean="0">
                <a:solidFill>
                  <a:schemeClr val="tx2"/>
                </a:solidFill>
                <a:latin typeface="+mj-lt"/>
                <a:ea typeface="+mj-ea"/>
                <a:cs typeface="+mj-cs"/>
              </a:rPr>
              <a:t>Dispositivos RV</a:t>
            </a:r>
          </a:p>
        </p:txBody>
      </p:sp>
      <p:pic>
        <p:nvPicPr>
          <p:cNvPr id="11268" name="Imagen 1"/>
          <p:cNvPicPr>
            <a:picLocks noChangeAspect="1" noChangeArrowheads="1"/>
          </p:cNvPicPr>
          <p:nvPr/>
        </p:nvPicPr>
        <p:blipFill>
          <a:blip r:embed="rId3"/>
          <a:srcRect/>
          <a:stretch>
            <a:fillRect/>
          </a:stretch>
        </p:blipFill>
        <p:spPr bwMode="auto">
          <a:xfrm>
            <a:off x="6429375" y="2500313"/>
            <a:ext cx="1281113" cy="1285875"/>
          </a:xfrm>
          <a:prstGeom prst="rect">
            <a:avLst/>
          </a:prstGeom>
          <a:noFill/>
          <a:ln w="9525">
            <a:noFill/>
            <a:miter lim="800000"/>
            <a:headEnd/>
            <a:tailEnd/>
          </a:ln>
        </p:spPr>
      </p:pic>
      <p:pic>
        <p:nvPicPr>
          <p:cNvPr id="11269" name="Imagen 5"/>
          <p:cNvPicPr>
            <a:picLocks noChangeAspect="1" noChangeArrowheads="1"/>
          </p:cNvPicPr>
          <p:nvPr/>
        </p:nvPicPr>
        <p:blipFill>
          <a:blip r:embed="rId4"/>
          <a:srcRect/>
          <a:stretch>
            <a:fillRect/>
          </a:stretch>
        </p:blipFill>
        <p:spPr bwMode="auto">
          <a:xfrm>
            <a:off x="1187450" y="4572000"/>
            <a:ext cx="936625" cy="936625"/>
          </a:xfrm>
          <a:prstGeom prst="rect">
            <a:avLst/>
          </a:prstGeom>
          <a:noFill/>
          <a:ln w="9525">
            <a:noFill/>
            <a:miter lim="800000"/>
            <a:headEnd/>
            <a:tailEnd/>
          </a:ln>
        </p:spPr>
      </p:pic>
      <p:pic>
        <p:nvPicPr>
          <p:cNvPr id="11270" name="Imagen 1"/>
          <p:cNvPicPr>
            <a:picLocks noChangeAspect="1" noChangeArrowheads="1"/>
          </p:cNvPicPr>
          <p:nvPr/>
        </p:nvPicPr>
        <p:blipFill>
          <a:blip r:embed="rId5"/>
          <a:srcRect/>
          <a:stretch>
            <a:fillRect/>
          </a:stretch>
        </p:blipFill>
        <p:spPr bwMode="auto">
          <a:xfrm>
            <a:off x="2643188" y="4572000"/>
            <a:ext cx="1079500" cy="971550"/>
          </a:xfrm>
          <a:prstGeom prst="rect">
            <a:avLst/>
          </a:prstGeom>
          <a:noFill/>
          <a:ln w="9525">
            <a:noFill/>
            <a:miter lim="800000"/>
            <a:headEnd/>
            <a:tailEnd/>
          </a:ln>
        </p:spPr>
      </p:pic>
      <p:pic>
        <p:nvPicPr>
          <p:cNvPr id="11271" name="Imagen 15"/>
          <p:cNvPicPr>
            <a:picLocks noChangeAspect="1" noChangeArrowheads="1"/>
          </p:cNvPicPr>
          <p:nvPr/>
        </p:nvPicPr>
        <p:blipFill>
          <a:blip r:embed="rId6"/>
          <a:srcRect b="15909"/>
          <a:stretch>
            <a:fillRect/>
          </a:stretch>
        </p:blipFill>
        <p:spPr bwMode="auto">
          <a:xfrm>
            <a:off x="4357688" y="4572000"/>
            <a:ext cx="1439862" cy="873125"/>
          </a:xfrm>
          <a:prstGeom prst="rect">
            <a:avLst/>
          </a:prstGeom>
          <a:noFill/>
          <a:ln w="9525">
            <a:noFill/>
            <a:miter lim="800000"/>
            <a:headEnd/>
            <a:tailEnd/>
          </a:ln>
        </p:spPr>
      </p:pic>
      <p:pic>
        <p:nvPicPr>
          <p:cNvPr id="11272" name="Imagen 4"/>
          <p:cNvPicPr>
            <a:picLocks noChangeAspect="1" noChangeArrowheads="1"/>
          </p:cNvPicPr>
          <p:nvPr/>
        </p:nvPicPr>
        <p:blipFill>
          <a:blip r:embed="rId7"/>
          <a:srcRect/>
          <a:stretch>
            <a:fillRect/>
          </a:stretch>
        </p:blipFill>
        <p:spPr bwMode="auto">
          <a:xfrm>
            <a:off x="6357938" y="4572000"/>
            <a:ext cx="1557337" cy="1008063"/>
          </a:xfrm>
          <a:prstGeom prst="rect">
            <a:avLst/>
          </a:prstGeom>
          <a:noFill/>
          <a:ln w="9525">
            <a:noFill/>
            <a:miter lim="800000"/>
            <a:headEnd/>
            <a:tailEnd/>
          </a:ln>
        </p:spPr>
      </p:pic>
      <p:sp>
        <p:nvSpPr>
          <p:cNvPr id="1127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a:endParaRPr lang="es-ES">
              <a:latin typeface="Constant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428625" y="928688"/>
            <a:ext cx="8229600" cy="1143000"/>
          </a:xfrm>
        </p:spPr>
        <p:txBody>
          <a:bodyPr/>
          <a:lstStyle/>
          <a:p>
            <a:pPr marL="273050" indent="-273050" eaLnBrk="1" hangingPunct="1">
              <a:buClr>
                <a:srgbClr val="0BD0D9"/>
              </a:buClr>
              <a:buSzPct val="95000"/>
              <a:buFont typeface="Wingdings 2" pitchFamily="18" charset="2"/>
              <a:buChar char=""/>
            </a:pPr>
            <a:r>
              <a:rPr lang="es-ES" sz="2400" b="1" smtClean="0"/>
              <a:t>Detalles al usar los dispositivos RV </a:t>
            </a:r>
          </a:p>
        </p:txBody>
      </p:sp>
      <p:sp>
        <p:nvSpPr>
          <p:cNvPr id="12291" name="Rectangle 3"/>
          <p:cNvSpPr>
            <a:spLocks noGrp="1"/>
          </p:cNvSpPr>
          <p:nvPr>
            <p:ph type="body" sz="half" idx="1"/>
          </p:nvPr>
        </p:nvSpPr>
        <p:spPr>
          <a:xfrm>
            <a:off x="457200" y="1935163"/>
            <a:ext cx="7972425" cy="4389437"/>
          </a:xfrm>
        </p:spPr>
        <p:txBody>
          <a:bodyPr/>
          <a:lstStyle/>
          <a:p>
            <a:pPr eaLnBrk="1" hangingPunct="1"/>
            <a:endParaRPr lang="es-ES" sz="1600" b="1" smtClean="0">
              <a:latin typeface="Arial" charset="0"/>
            </a:endParaRPr>
          </a:p>
          <a:p>
            <a:pPr eaLnBrk="1" hangingPunct="1"/>
            <a:r>
              <a:rPr lang="es-ES" sz="1600" smtClean="0">
                <a:latin typeface="Arial" charset="0"/>
              </a:rPr>
              <a:t>Las librer</a:t>
            </a:r>
            <a:r>
              <a:rPr lang="es-ES" sz="1600" smtClean="0"/>
              <a:t>í</a:t>
            </a:r>
            <a:r>
              <a:rPr lang="es-ES" sz="1600" smtClean="0">
                <a:latin typeface="Arial" charset="0"/>
              </a:rPr>
              <a:t>as que cada dispositivo necesita para su utilización.</a:t>
            </a:r>
          </a:p>
          <a:p>
            <a:pPr eaLnBrk="1" hangingPunct="1"/>
            <a:r>
              <a:rPr lang="es-ES" sz="1600" smtClean="0">
                <a:latin typeface="Arial" charset="0"/>
              </a:rPr>
              <a:t>Los cuidados necesarios al momento de su uso.</a:t>
            </a:r>
          </a:p>
          <a:p>
            <a:pPr eaLnBrk="1" hangingPunct="1"/>
            <a:r>
              <a:rPr lang="es-ES" sz="1600" smtClean="0">
                <a:latin typeface="Arial" charset="0"/>
              </a:rPr>
              <a:t>Los datos que cada dispositivo recoge.</a:t>
            </a:r>
          </a:p>
          <a:p>
            <a:pPr eaLnBrk="1" hangingPunct="1">
              <a:buFont typeface="Wingdings 2" pitchFamily="18" charset="2"/>
              <a:buNone/>
            </a:pPr>
            <a:endParaRPr lang="es-ES" sz="1600" smtClean="0">
              <a:latin typeface="Arial" charset="0"/>
            </a:endParaRPr>
          </a:p>
          <a:p>
            <a:pPr eaLnBrk="1" hangingPunct="1"/>
            <a:r>
              <a:rPr lang="es-ES" sz="1600" smtClean="0">
                <a:latin typeface="Arial" charset="0"/>
              </a:rPr>
              <a:t>Calibración de dispositivos:</a:t>
            </a:r>
          </a:p>
          <a:p>
            <a:pPr eaLnBrk="1" hangingPunct="1">
              <a:buFont typeface="Wingdings 2" pitchFamily="18" charset="2"/>
              <a:buNone/>
            </a:pPr>
            <a:endParaRPr lang="es-ES" sz="1600" b="1" smtClean="0"/>
          </a:p>
          <a:p>
            <a:pPr eaLnBrk="1" hangingPunct="1">
              <a:buFont typeface="Wingdings 2" pitchFamily="18" charset="2"/>
              <a:buNone/>
            </a:pPr>
            <a:r>
              <a:rPr lang="es-ES" sz="1600" b="1" smtClean="0"/>
              <a:t>				</a:t>
            </a:r>
            <a:endParaRPr lang="es-ES" sz="1600" smtClean="0"/>
          </a:p>
          <a:p>
            <a:pPr eaLnBrk="1" hangingPunct="1"/>
            <a:endParaRPr lang="es-ES" sz="1600" smtClean="0">
              <a:latin typeface="Arial" charset="0"/>
            </a:endParaRPr>
          </a:p>
        </p:txBody>
      </p:sp>
      <p:pic>
        <p:nvPicPr>
          <p:cNvPr id="12292" name="Imagen 1"/>
          <p:cNvPicPr>
            <a:picLocks noChangeAspect="1" noChangeArrowheads="1"/>
          </p:cNvPicPr>
          <p:nvPr>
            <p:ph sz="quarter" idx="2"/>
          </p:nvPr>
        </p:nvPicPr>
        <p:blipFill>
          <a:blip r:embed="rId2"/>
          <a:srcRect/>
          <a:stretch>
            <a:fillRect/>
          </a:stretch>
        </p:blipFill>
        <p:spPr>
          <a:xfrm>
            <a:off x="1357313" y="4286250"/>
            <a:ext cx="2160587" cy="1368425"/>
          </a:xfrm>
          <a:noFill/>
        </p:spPr>
      </p:pic>
      <p:pic>
        <p:nvPicPr>
          <p:cNvPr id="12293" name="Imagen 5"/>
          <p:cNvPicPr>
            <a:picLocks noChangeAspect="1" noChangeArrowheads="1"/>
          </p:cNvPicPr>
          <p:nvPr>
            <p:ph sz="quarter" idx="3"/>
          </p:nvPr>
        </p:nvPicPr>
        <p:blipFill>
          <a:blip r:embed="rId3"/>
          <a:srcRect/>
          <a:stretch>
            <a:fillRect/>
          </a:stretch>
        </p:blipFill>
        <p:spPr>
          <a:xfrm>
            <a:off x="4857750" y="4286250"/>
            <a:ext cx="1943100" cy="1455738"/>
          </a:xfrm>
          <a:noFill/>
        </p:spPr>
      </p:pic>
      <p:sp>
        <p:nvSpPr>
          <p:cNvPr id="8" name="Rectangle 2"/>
          <p:cNvSpPr txBox="1">
            <a:spLocks/>
          </p:cNvSpPr>
          <p:nvPr/>
        </p:nvSpPr>
        <p:spPr bwMode="auto">
          <a:xfrm>
            <a:off x="428625" y="571500"/>
            <a:ext cx="8229600" cy="1143000"/>
          </a:xfrm>
          <a:prstGeom prst="rect">
            <a:avLst/>
          </a:prstGeom>
          <a:noFill/>
          <a:ln w="9525">
            <a:noFill/>
            <a:miter lim="800000"/>
            <a:headEnd/>
            <a:tailEnd/>
          </a:ln>
        </p:spPr>
        <p:txBody>
          <a:bodyPr lIns="0" rIns="0" bIns="0" anchor="b"/>
          <a:lstStyle/>
          <a:p>
            <a:pPr>
              <a:defRPr/>
            </a:pPr>
            <a:r>
              <a:rPr lang="es-ES" sz="4000" dirty="0">
                <a:solidFill>
                  <a:schemeClr val="tx2"/>
                </a:solidFill>
                <a:latin typeface="+mj-lt"/>
                <a:ea typeface="+mj-ea"/>
                <a:cs typeface="+mj-cs"/>
              </a:rPr>
              <a:t>Detalles de Implementación</a:t>
            </a:r>
          </a:p>
        </p:txBody>
      </p:sp>
      <p:sp>
        <p:nvSpPr>
          <p:cNvPr id="12295" name="8 CuadroTexto"/>
          <p:cNvSpPr txBox="1">
            <a:spLocks noChangeArrowheads="1"/>
          </p:cNvSpPr>
          <p:nvPr/>
        </p:nvSpPr>
        <p:spPr bwMode="auto">
          <a:xfrm>
            <a:off x="4786313" y="3857625"/>
            <a:ext cx="1857375" cy="615950"/>
          </a:xfrm>
          <a:prstGeom prst="rect">
            <a:avLst/>
          </a:prstGeom>
          <a:noFill/>
          <a:ln w="9525">
            <a:noFill/>
            <a:miter lim="800000"/>
            <a:headEnd/>
            <a:tailEnd/>
          </a:ln>
        </p:spPr>
        <p:txBody>
          <a:bodyPr>
            <a:spAutoFit/>
          </a:bodyPr>
          <a:lstStyle/>
          <a:p>
            <a:r>
              <a:rPr lang="es-ES" sz="1600"/>
              <a:t>5DT Data Glove</a:t>
            </a:r>
          </a:p>
          <a:p>
            <a:endParaRPr lang="es-ES"/>
          </a:p>
        </p:txBody>
      </p:sp>
      <p:sp>
        <p:nvSpPr>
          <p:cNvPr id="12296" name="9 CuadroTexto"/>
          <p:cNvSpPr txBox="1">
            <a:spLocks noChangeArrowheads="1"/>
          </p:cNvSpPr>
          <p:nvPr/>
        </p:nvSpPr>
        <p:spPr bwMode="auto">
          <a:xfrm>
            <a:off x="1357313" y="3857625"/>
            <a:ext cx="2286000" cy="862013"/>
          </a:xfrm>
          <a:prstGeom prst="rect">
            <a:avLst/>
          </a:prstGeom>
          <a:noFill/>
          <a:ln w="9525">
            <a:noFill/>
            <a:miter lim="800000"/>
            <a:headEnd/>
            <a:tailEnd/>
          </a:ln>
        </p:spPr>
        <p:txBody>
          <a:bodyPr>
            <a:spAutoFit/>
          </a:bodyPr>
          <a:lstStyle/>
          <a:p>
            <a:r>
              <a:rPr lang="es-ES" sz="1600"/>
              <a:t>5 Liberty Trackers</a:t>
            </a:r>
          </a:p>
          <a:p>
            <a:endParaRPr lang="es-ES" sz="1600"/>
          </a:p>
          <a:p>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pPr eaLnBrk="1" hangingPunct="1"/>
            <a:r>
              <a:rPr lang="es-ES" sz="4600" smtClean="0"/>
              <a:t>Conclusiones</a:t>
            </a:r>
          </a:p>
        </p:txBody>
      </p:sp>
      <p:sp>
        <p:nvSpPr>
          <p:cNvPr id="13315" name="Rectangle 3"/>
          <p:cNvSpPr>
            <a:spLocks noGrp="1"/>
          </p:cNvSpPr>
          <p:nvPr>
            <p:ph type="body" idx="1"/>
          </p:nvPr>
        </p:nvSpPr>
        <p:spPr/>
        <p:txBody>
          <a:bodyPr/>
          <a:lstStyle/>
          <a:p>
            <a:pPr algn="just" eaLnBrk="1" hangingPunct="1"/>
            <a:r>
              <a:rPr lang="es-ES" sz="1600" smtClean="0">
                <a:latin typeface="Arial" charset="0"/>
                <a:cs typeface="Arial" charset="0"/>
              </a:rPr>
              <a:t>Proveen un complemento para el aprendizaje de la tecnología de realidad virtual que esta incursionando en la universidad.</a:t>
            </a:r>
          </a:p>
          <a:p>
            <a:pPr algn="just" eaLnBrk="1" hangingPunct="1"/>
            <a:r>
              <a:rPr lang="es-ES" sz="1600" smtClean="0">
                <a:latin typeface="Arial" charset="0"/>
                <a:cs typeface="Arial" charset="0"/>
              </a:rPr>
              <a:t>Al utilizar los dispositivos RV se observó que su manejo implica cierto cuidado y éste debe ser considerado muy importante para evitar que se dañen por el alto costo que estos representan.</a:t>
            </a:r>
          </a:p>
          <a:p>
            <a:pPr algn="just" eaLnBrk="1" hangingPunct="1"/>
            <a:r>
              <a:rPr lang="es-ES" sz="1600" smtClean="0">
                <a:latin typeface="Arial" charset="0"/>
                <a:cs typeface="Arial" charset="0"/>
              </a:rPr>
              <a:t> Al obtener los datos del sensor del sistema Tracker, estos datos al principio no reflejaban posiciones adecuadas para visualizar el objeto en la escena virtual, para ello se considero realizar un escalamiento de datos que ayudó a resolver este problema.</a:t>
            </a:r>
          </a:p>
          <a:p>
            <a:pPr algn="just" eaLnBrk="1" hangingPunct="1"/>
            <a:r>
              <a:rPr lang="es-ES" sz="1600" smtClean="0">
                <a:latin typeface="Arial" charset="0"/>
                <a:cs typeface="Arial" charset="0"/>
              </a:rPr>
              <a:t>Se pudo observar que al momento de querer generar un gesto con el guante, en ciertas ocasiones los gestos se confundían, esto se debía a que algunos gestos eran difíciles de realizar, por esto fue necesario escoger que gestos se podían generar de una manera más sencilla.</a:t>
            </a:r>
          </a:p>
          <a:p>
            <a:pPr algn="just" eaLnBrk="1" hangingPunct="1"/>
            <a:r>
              <a:rPr lang="es-ES" sz="1600" smtClean="0">
                <a:latin typeface="Arial" charset="0"/>
                <a:cs typeface="Arial" charset="0"/>
              </a:rPr>
              <a:t>Al momento de realizar las prácticas se vio la necesidad de recordar el aprendizaje obtenido en materias importantes como son Gráfico por Computadora, Procesamiento de Audio y Video y Sistemas Multimedia.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1700</TotalTime>
  <Words>395</Words>
  <Application>Microsoft Office PowerPoint</Application>
  <PresentationFormat>Presentación en pantalla (4:3)</PresentationFormat>
  <Paragraphs>55</Paragraphs>
  <Slides>11</Slides>
  <Notes>2</Notes>
  <HiddenSlides>0</HiddenSlides>
  <MMClips>1</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18" baseType="lpstr">
      <vt:lpstr>Arial</vt:lpstr>
      <vt:lpstr>Calibri</vt:lpstr>
      <vt:lpstr>Constantia</vt:lpstr>
      <vt:lpstr>Wingdings 2</vt:lpstr>
      <vt:lpstr>Times New Roman</vt:lpstr>
      <vt:lpstr>Flujo</vt:lpstr>
      <vt:lpstr>Imagen de mapa de bits</vt:lpstr>
      <vt:lpstr>Diapositiva 1</vt:lpstr>
      <vt:lpstr>Definición del Problema</vt:lpstr>
      <vt:lpstr>Análisis de la Solución</vt:lpstr>
      <vt:lpstr>Análisis de Herramientas</vt:lpstr>
      <vt:lpstr>Descripción del Diseño</vt:lpstr>
      <vt:lpstr>Detalles de Implementación</vt:lpstr>
      <vt:lpstr>Detalles de Implementación</vt:lpstr>
      <vt:lpstr>Detalles al usar los dispositivos RV </vt:lpstr>
      <vt:lpstr>Conclusiones</vt:lpstr>
      <vt:lpstr>Recomendaciones</vt:lpstr>
      <vt:lpstr>Video</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VIRTUAL</dc:title>
  <dc:creator>Your User Name</dc:creator>
  <cp:lastModifiedBy>LABFIEC</cp:lastModifiedBy>
  <cp:revision>97</cp:revision>
  <dcterms:created xsi:type="dcterms:W3CDTF">2010-02-05T02:55:01Z</dcterms:created>
  <dcterms:modified xsi:type="dcterms:W3CDTF">2010-07-27T18:10:33Z</dcterms:modified>
</cp:coreProperties>
</file>