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59" r:id="rId4"/>
    <p:sldId id="269" r:id="rId5"/>
    <p:sldId id="258" r:id="rId6"/>
    <p:sldId id="260" r:id="rId7"/>
    <p:sldId id="286" r:id="rId8"/>
    <p:sldId id="285" r:id="rId9"/>
    <p:sldId id="283" r:id="rId10"/>
    <p:sldId id="282" r:id="rId11"/>
    <p:sldId id="281" r:id="rId12"/>
    <p:sldId id="284" r:id="rId13"/>
    <p:sldId id="261" r:id="rId14"/>
    <p:sldId id="270" r:id="rId15"/>
    <p:sldId id="272" r:id="rId16"/>
    <p:sldId id="262" r:id="rId17"/>
    <p:sldId id="271" r:id="rId18"/>
    <p:sldId id="263" r:id="rId19"/>
    <p:sldId id="277" r:id="rId20"/>
    <p:sldId id="278" r:id="rId21"/>
    <p:sldId id="264" r:id="rId22"/>
    <p:sldId id="274" r:id="rId23"/>
    <p:sldId id="275" r:id="rId24"/>
    <p:sldId id="276" r:id="rId25"/>
    <p:sldId id="265" r:id="rId26"/>
    <p:sldId id="279" r:id="rId27"/>
    <p:sldId id="280" r:id="rId28"/>
    <p:sldId id="288" r:id="rId29"/>
    <p:sldId id="273" r:id="rId30"/>
    <p:sldId id="267" r:id="rId31"/>
    <p:sldId id="266" r:id="rId32"/>
    <p:sldId id="287" r:id="rId33"/>
    <p:sldId id="268" r:id="rId3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068" autoAdjust="0"/>
  </p:normalViewPr>
  <p:slideViewPr>
    <p:cSldViewPr>
      <p:cViewPr>
        <p:scale>
          <a:sx n="66" d="100"/>
          <a:sy n="66" d="100"/>
        </p:scale>
        <p:origin x="-45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E3B1A1-AB90-40FF-83CA-9C4493729DCB}" type="datetimeFigureOut">
              <a:rPr lang="es-ES"/>
              <a:pPr>
                <a:defRPr/>
              </a:pPr>
              <a:t>27/07/2010</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F611F9D-2BD6-4C69-98DF-C5183B92AEAE}"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s.wikipedia.org/wiki/2000"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es.wikipedia.org/wiki/Roy_Fielding"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s.wikipedia.org/wiki/2000"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es.wikipedia.org/wiki/Roy_Fieldin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s.wikipedia.org/wiki/Microsoft"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es.wikipedia.org/wiki/World_Wide_Web_Consortium" TargetMode="External"/><Relationship Id="rId4" Type="http://schemas.openxmlformats.org/officeDocument/2006/relationships/hyperlink" Target="http://es.wikipedia.org/wiki/IB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s.wikipedia.org/wiki/RS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es.wikipedia.org/w/index.php?title=Ben_Trott&amp;action=edit&amp;redlink=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63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985DA9-F92B-4731-99F4-B02102D83023}" type="slidenum">
              <a:rPr lang="es-ES" smtClean="0"/>
              <a:pPr fontAlgn="base">
                <a:spcBef>
                  <a:spcPct val="0"/>
                </a:spcBef>
                <a:spcAft>
                  <a:spcPct val="0"/>
                </a:spcAft>
                <a:defRPr/>
              </a:pPr>
              <a:t>2</a:t>
            </a:fld>
            <a:endParaRPr lang="es-E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http://www.proactiva-calidad.com/java/patrones/mvc.html</a:t>
            </a:r>
          </a:p>
        </p:txBody>
      </p:sp>
      <p:sp>
        <p:nvSpPr>
          <p:cNvPr id="4" name="3 Marcador de número de diapositiva"/>
          <p:cNvSpPr>
            <a:spLocks noGrp="1"/>
          </p:cNvSpPr>
          <p:nvPr>
            <p:ph type="sldNum" sz="quarter" idx="5"/>
          </p:nvPr>
        </p:nvSpPr>
        <p:spPr/>
        <p:txBody>
          <a:bodyPr/>
          <a:lstStyle/>
          <a:p>
            <a:pPr>
              <a:defRPr/>
            </a:pPr>
            <a:fld id="{EC78AC1C-FFF8-4099-B5DE-61D816A68CE2}" type="slidenum">
              <a:rPr lang="es-ES" smtClean="0"/>
              <a:pPr>
                <a:defRPr/>
              </a:pPr>
              <a:t>11</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4275"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Versión HTTP:</a:t>
            </a:r>
          </a:p>
          <a:p>
            <a:r>
              <a:rPr lang="es-ES" smtClean="0"/>
              <a:t>   -El cliente le dice al servidor al principio de la petición la versión que usa, y el servidor usa la misma o una anterior en su respuesta.</a:t>
            </a:r>
          </a:p>
          <a:p>
            <a:endParaRPr lang="es-ES" smtClean="0"/>
          </a:p>
          <a:p>
            <a:r>
              <a:rPr lang="es-ES" smtClean="0"/>
              <a:t>Servicios web de la ESPOL</a:t>
            </a:r>
          </a:p>
          <a:p>
            <a:r>
              <a:rPr lang="es-ES" smtClean="0"/>
              <a:t>ESPOL </a:t>
            </a:r>
          </a:p>
          <a:p>
            <a:r>
              <a:rPr lang="es-ES" smtClean="0"/>
              <a:t>	-Servicio Web 1:   https://www.academico.espol.edu.ec/services/directorioEspol.asmx?WSDL</a:t>
            </a:r>
          </a:p>
          <a:p>
            <a:r>
              <a:rPr lang="es-ES" smtClean="0"/>
              <a:t>	-Servicio Web 2:   https://www.academico.espol.edu.ec/Services/wsSAAC.asmx?WSDL</a:t>
            </a:r>
          </a:p>
        </p:txBody>
      </p:sp>
      <p:sp>
        <p:nvSpPr>
          <p:cNvPr id="4" name="3 Marcador de número de diapositiva"/>
          <p:cNvSpPr>
            <a:spLocks noGrp="1"/>
          </p:cNvSpPr>
          <p:nvPr>
            <p:ph type="sldNum" sz="quarter" idx="5"/>
          </p:nvPr>
        </p:nvSpPr>
        <p:spPr/>
        <p:txBody>
          <a:bodyPr/>
          <a:lstStyle/>
          <a:p>
            <a:pPr>
              <a:defRPr/>
            </a:pPr>
            <a:fld id="{DDF5A30E-C8A8-4378-8CC7-A17777D2F5A2}" type="slidenum">
              <a:rPr lang="es-ES" smtClean="0"/>
              <a:pPr>
                <a:defRPr/>
              </a:pPr>
              <a:t>15</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5299"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REST no tiene un organismo(Ejemplo W3C) que lo controle. Solamente es un conjunto de principios arquitectónicos para las comunicaciones web</a:t>
            </a:r>
          </a:p>
          <a:p>
            <a:endParaRPr lang="es-ES" smtClean="0"/>
          </a:p>
          <a:p>
            <a:r>
              <a:rPr lang="es-ES" smtClean="0"/>
              <a:t>Perfil publico</a:t>
            </a:r>
          </a:p>
          <a:p>
            <a:r>
              <a:rPr lang="es-ES" smtClean="0"/>
              <a:t>	http://api.hi5.com/rest/feed/albumlist/43019232</a:t>
            </a:r>
          </a:p>
          <a:p>
            <a:r>
              <a:rPr lang="es-ES" smtClean="0"/>
              <a:t>Perfil privado</a:t>
            </a:r>
          </a:p>
          <a:p>
            <a:r>
              <a:rPr lang="es-ES" smtClean="0"/>
              <a:t>	http://api.hi5.com/rest/feed/albumlist/56123448</a:t>
            </a:r>
          </a:p>
          <a:p>
            <a:r>
              <a:rPr lang="es-ES" smtClean="0"/>
              <a:t>	Si accedo a DIE no puedo ver las fotos (y sus descripciones) por álbum</a:t>
            </a:r>
          </a:p>
        </p:txBody>
      </p:sp>
      <p:sp>
        <p:nvSpPr>
          <p:cNvPr id="4" name="3 Marcador de número de diapositiva"/>
          <p:cNvSpPr>
            <a:spLocks noGrp="1"/>
          </p:cNvSpPr>
          <p:nvPr>
            <p:ph type="sldNum" sz="quarter" idx="5"/>
          </p:nvPr>
        </p:nvSpPr>
        <p:spPr/>
        <p:txBody>
          <a:bodyPr/>
          <a:lstStyle/>
          <a:p>
            <a:pPr>
              <a:defRPr/>
            </a:pPr>
            <a:fld id="{6F587B4C-7DB0-4F01-BA26-6F14CE784453}" type="slidenum">
              <a:rPr lang="es-ES" smtClean="0"/>
              <a:pPr>
                <a:defRPr/>
              </a:pPr>
              <a:t>22</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6323"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http://api.hi5.com/rest/profile/lookup?email=stalin162002@hotmail.com</a:t>
            </a:r>
          </a:p>
          <a:p>
            <a:endParaRPr lang="es-ES" smtClean="0"/>
          </a:p>
          <a:p>
            <a:r>
              <a:rPr lang="es-ES" smtClean="0"/>
              <a:t>http://api.hi5.com/rest/feed/albumlist/56123448</a:t>
            </a:r>
          </a:p>
          <a:p>
            <a:endParaRPr lang="es-ES" smtClean="0"/>
          </a:p>
          <a:p>
            <a:r>
              <a:rPr lang="es-ES" smtClean="0"/>
              <a:t>http://api.hi5.com/rest/feed/photos/user/56123448/albumid/322320284?Hi5AuthToken=Ssk0xkrJNMYcfY-XAQAAAA..:luhkEekk_U23RGtVGeBKQ7i8ttmDoft2d357L9luW2SldeqFWUAulYP1LSik-4nzomiN5QsnS2GHOT6-qE-sy9iKuHFALKH8Z7S39CAIp3M.</a:t>
            </a:r>
          </a:p>
          <a:p>
            <a:endParaRPr lang="es-ES" smtClean="0"/>
          </a:p>
          <a:p>
            <a:endParaRPr lang="es-ES" smtClean="0"/>
          </a:p>
          <a:p>
            <a:endParaRPr lang="es-ES" smtClean="0"/>
          </a:p>
        </p:txBody>
      </p:sp>
      <p:sp>
        <p:nvSpPr>
          <p:cNvPr id="4" name="3 Marcador de número de diapositiva"/>
          <p:cNvSpPr>
            <a:spLocks noGrp="1"/>
          </p:cNvSpPr>
          <p:nvPr>
            <p:ph type="sldNum" sz="quarter" idx="5"/>
          </p:nvPr>
        </p:nvSpPr>
        <p:spPr/>
        <p:txBody>
          <a:bodyPr/>
          <a:lstStyle/>
          <a:p>
            <a:pPr>
              <a:defRPr/>
            </a:pPr>
            <a:fld id="{6BA397E1-0425-4BF7-A7CE-5135B0A6DA6C}" type="slidenum">
              <a:rPr lang="es-ES" smtClean="0"/>
              <a:pPr>
                <a:defRPr/>
              </a:pPr>
              <a:t>23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7"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http://api.hi5.com/rest/profile/lookup?email=stalin162002@hotmail.com</a:t>
            </a:r>
          </a:p>
          <a:p>
            <a:endParaRPr lang="es-ES" smtClean="0"/>
          </a:p>
          <a:p>
            <a:r>
              <a:rPr lang="es-ES" smtClean="0"/>
              <a:t>http://api.hi5.com/rest/feed/albumlist/56123448</a:t>
            </a:r>
          </a:p>
          <a:p>
            <a:endParaRPr lang="es-ES" smtClean="0"/>
          </a:p>
          <a:p>
            <a:r>
              <a:rPr lang="es-ES" smtClean="0"/>
              <a:t>http://api.hi5.com/rest/feed/photos/user/56123448/albumid/322320284?Hi5AuthToken=Ssk0xkrJNMYcfY-XAQAAAA..:luhkEekk_U23RGtVGeBKQ7i8ttmDoft2d357L9luW2SldeqFWUAulYP1LSik-4nzomiN5QsnS2GHOT6-qE-sy9iKuHFALKH8Z7S39CAIp3M.</a:t>
            </a:r>
          </a:p>
          <a:p>
            <a:endParaRPr lang="es-ES" smtClean="0"/>
          </a:p>
          <a:p>
            <a:endParaRPr lang="es-ES" smtClean="0"/>
          </a:p>
          <a:p>
            <a:endParaRPr lang="es-ES" smtClean="0"/>
          </a:p>
        </p:txBody>
      </p:sp>
      <p:sp>
        <p:nvSpPr>
          <p:cNvPr id="4" name="3 Marcador de número de diapositiva"/>
          <p:cNvSpPr>
            <a:spLocks noGrp="1"/>
          </p:cNvSpPr>
          <p:nvPr>
            <p:ph type="sldNum" sz="quarter" idx="5"/>
          </p:nvPr>
        </p:nvSpPr>
        <p:spPr/>
        <p:txBody>
          <a:bodyPr/>
          <a:lstStyle/>
          <a:p>
            <a:pPr>
              <a:defRPr/>
            </a:pPr>
            <a:fld id="{5FB322A0-64E4-4501-8231-66D5F254F15D}" type="slidenum">
              <a:rPr lang="es-ES" smtClean="0"/>
              <a:pPr>
                <a:defRPr/>
              </a:pPr>
              <a:t>24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Comprender: Entender, alcanzar, penetrar.</a:t>
            </a:r>
          </a:p>
          <a:p>
            <a:r>
              <a:rPr lang="es-ES" smtClean="0"/>
              <a:t>Entender: Tener idea clara de las cosas.</a:t>
            </a:r>
          </a:p>
          <a:p>
            <a:r>
              <a:rPr lang="es-ES" smtClean="0"/>
              <a:t>Aprender: Adquirir el conocimiento de algo por medio del estudio o de la experiencia.</a:t>
            </a:r>
          </a:p>
        </p:txBody>
      </p:sp>
      <p:sp>
        <p:nvSpPr>
          <p:cNvPr id="4" name="3 Marcador de número de diapositiva"/>
          <p:cNvSpPr>
            <a:spLocks noGrp="1"/>
          </p:cNvSpPr>
          <p:nvPr>
            <p:ph type="sldNum" sz="quarter" idx="5"/>
          </p:nvPr>
        </p:nvSpPr>
        <p:spPr/>
        <p:txBody>
          <a:bodyPr/>
          <a:lstStyle/>
          <a:p>
            <a:pPr>
              <a:defRPr/>
            </a:pPr>
            <a:fld id="{3D7B5AD0-9463-427D-84A2-2DBA1D0D1FD5}" type="slidenum">
              <a:rPr lang="es-ES" smtClean="0"/>
              <a:pPr>
                <a:defRPr/>
              </a:pPr>
              <a:t>30</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9395"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ESPOL </a:t>
            </a:r>
          </a:p>
          <a:p>
            <a:r>
              <a:rPr lang="es-ES" smtClean="0"/>
              <a:t>	-Servicio Web 1:   https://www.academico.espol.edu.ec/services/directorioEspol.asmx?WSDL</a:t>
            </a:r>
          </a:p>
          <a:p>
            <a:r>
              <a:rPr lang="es-ES" smtClean="0"/>
              <a:t>	-Servicio Web 2:   https://www.academico.espol.edu.ec/Services/wsSAAC.asmx?WSDL</a:t>
            </a:r>
          </a:p>
        </p:txBody>
      </p:sp>
      <p:sp>
        <p:nvSpPr>
          <p:cNvPr id="4" name="3 Marcador de número de diapositiva"/>
          <p:cNvSpPr>
            <a:spLocks noGrp="1"/>
          </p:cNvSpPr>
          <p:nvPr>
            <p:ph type="sldNum" sz="quarter" idx="5"/>
          </p:nvPr>
        </p:nvSpPr>
        <p:spPr/>
        <p:txBody>
          <a:bodyPr/>
          <a:lstStyle/>
          <a:p>
            <a:pPr>
              <a:defRPr/>
            </a:pPr>
            <a:fld id="{FB4F11B5-627B-4B85-B751-7F3034AF024C}" type="slidenum">
              <a:rPr lang="es-ES" smtClean="0"/>
              <a:pPr>
                <a:defRPr/>
              </a:pPr>
              <a:t>31</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0419"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ESPOL </a:t>
            </a:r>
          </a:p>
          <a:p>
            <a:r>
              <a:rPr lang="es-ES" smtClean="0"/>
              <a:t>	-Servicio Web 1:   https://www.academico.espol.edu.ec/services/directorioEspol.asmx?WSDL</a:t>
            </a:r>
          </a:p>
          <a:p>
            <a:r>
              <a:rPr lang="es-ES" smtClean="0"/>
              <a:t>	-Servicio Web 2:   https://www.academico.espol.edu.ec/Services/wsSAAC.asmx?WSDL</a:t>
            </a:r>
          </a:p>
        </p:txBody>
      </p:sp>
      <p:sp>
        <p:nvSpPr>
          <p:cNvPr id="4" name="3 Marcador de número de diapositiva"/>
          <p:cNvSpPr>
            <a:spLocks noGrp="1"/>
          </p:cNvSpPr>
          <p:nvPr>
            <p:ph type="sldNum" sz="quarter" idx="5"/>
          </p:nvPr>
        </p:nvSpPr>
        <p:spPr/>
        <p:txBody>
          <a:bodyPr/>
          <a:lstStyle/>
          <a:p>
            <a:pPr>
              <a:defRPr/>
            </a:pPr>
            <a:fld id="{77E085D3-E581-4903-B50D-8EE221AC967D}" type="slidenum">
              <a:rPr lang="es-ES" smtClean="0"/>
              <a:pPr>
                <a:defRPr/>
              </a:pPr>
              <a:t>32</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s-ES" smtClean="0"/>
              <a:t>El fin de publicar información de un usuario es compartirla con los demás usuarios del sistema, formando de esta manera una red social politécnica.</a:t>
            </a:r>
          </a:p>
        </p:txBody>
      </p:sp>
      <p:sp>
        <p:nvSpPr>
          <p:cNvPr id="4" name="3 Marcador de número de diapositiva"/>
          <p:cNvSpPr>
            <a:spLocks noGrp="1"/>
          </p:cNvSpPr>
          <p:nvPr>
            <p:ph type="sldNum" sz="quarter" idx="5"/>
          </p:nvPr>
        </p:nvSpPr>
        <p:spPr/>
        <p:txBody>
          <a:bodyPr/>
          <a:lstStyle/>
          <a:p>
            <a:pPr>
              <a:defRPr/>
            </a:pPr>
            <a:fld id="{0889847D-F732-4674-9BCA-D3F82FFF8BFD}" type="slidenum">
              <a:rPr lang="es-ES" smtClean="0"/>
              <a:pPr>
                <a:defRPr/>
              </a:pPr>
              <a:t>3</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 name="3 Marcador de número de diapositiva"/>
          <p:cNvSpPr>
            <a:spLocks noGrp="1"/>
          </p:cNvSpPr>
          <p:nvPr>
            <p:ph type="sldNum" sz="quarter" idx="5"/>
          </p:nvPr>
        </p:nvSpPr>
        <p:spPr/>
        <p:txBody>
          <a:bodyPr/>
          <a:lstStyle/>
          <a:p>
            <a:pPr>
              <a:defRPr/>
            </a:pPr>
            <a:fld id="{BC27624E-8435-44CB-96EF-BFA438FD6673}" type="slidenum">
              <a:rPr lang="es-ES" smtClean="0"/>
              <a:pPr>
                <a:defRPr/>
              </a:pPr>
              <a:t>4</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s-ES" smtClean="0"/>
              <a:t>Además tomamos en cuenta los estándares y directrices definidos por la W3C para el desarrollo de nuestra aplicación web.</a:t>
            </a:r>
          </a:p>
          <a:p>
            <a:pPr eaLnBrk="1" hangingPunct="1"/>
            <a:endParaRPr lang="es-ES" smtClean="0"/>
          </a:p>
        </p:txBody>
      </p:sp>
      <p:sp>
        <p:nvSpPr>
          <p:cNvPr id="4" name="3 Marcador de número de diapositiva"/>
          <p:cNvSpPr>
            <a:spLocks noGrp="1"/>
          </p:cNvSpPr>
          <p:nvPr>
            <p:ph type="sldNum" sz="quarter" idx="5"/>
          </p:nvPr>
        </p:nvSpPr>
        <p:spPr/>
        <p:txBody>
          <a:bodyPr/>
          <a:lstStyle/>
          <a:p>
            <a:pPr>
              <a:defRPr/>
            </a:pPr>
            <a:fld id="{ACD4DAB6-01E7-41AB-80C4-50FAF473D4BA}" type="slidenum">
              <a:rPr lang="es-ES" smtClean="0"/>
              <a:pPr>
                <a:defRPr/>
              </a:pPr>
              <a:t>5</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55000" lnSpcReduction="20000"/>
          </a:bodyPr>
          <a:lstStyle/>
          <a:p>
            <a:pPr>
              <a:defRPr/>
            </a:pPr>
            <a:r>
              <a:rPr lang="es-ES" dirty="0" smtClean="0"/>
              <a:t>REST</a:t>
            </a:r>
          </a:p>
          <a:p>
            <a:pPr>
              <a:defRPr/>
            </a:pPr>
            <a:r>
              <a:rPr lang="es-ES" dirty="0" smtClean="0"/>
              <a:t>	Hipermedia: Conjunto de métodos o procedimientos para escribir, diseñar o componer contenidos que tengan texto, video, audio,</a:t>
            </a:r>
          </a:p>
          <a:p>
            <a:pPr>
              <a:defRPr/>
            </a:pPr>
            <a:r>
              <a:rPr lang="es-ES" dirty="0" smtClean="0"/>
              <a:t>                  		mapas u otros medios, y que además tenga la posibilidad de interactuar con los usuarios</a:t>
            </a:r>
          </a:p>
          <a:p>
            <a:pPr>
              <a:defRPr/>
            </a:pPr>
            <a:endParaRPr lang="es-ES" dirty="0" smtClean="0"/>
          </a:p>
          <a:p>
            <a:pPr>
              <a:defRPr/>
            </a:pPr>
            <a:r>
              <a:rPr lang="es-ES" dirty="0" smtClean="0"/>
              <a:t>	El término se originó en el año </a:t>
            </a:r>
            <a:r>
              <a:rPr lang="es-ES" dirty="0" smtClean="0">
                <a:hlinkClick r:id="rId3" tooltip="2000"/>
              </a:rPr>
              <a:t>2000</a:t>
            </a:r>
            <a:r>
              <a:rPr lang="es-ES" dirty="0" smtClean="0"/>
              <a:t>, en una tesis doctoral sobre la web escrita por </a:t>
            </a:r>
            <a:r>
              <a:rPr lang="es-ES" dirty="0" smtClean="0">
                <a:hlinkClick r:id="rId4" tooltip="Roy Fielding"/>
              </a:rPr>
              <a:t>Roy Fielding</a:t>
            </a:r>
            <a:endParaRPr lang="es-ES" dirty="0" smtClean="0"/>
          </a:p>
          <a:p>
            <a:pPr>
              <a:defRPr/>
            </a:pPr>
            <a:r>
              <a:rPr lang="es-ES" dirty="0" smtClean="0"/>
              <a:t>		charla academica "Estilos de Arquitectura y el Diseño de Arquitecturas de Software basadas en Redes"</a:t>
            </a:r>
          </a:p>
          <a:p>
            <a:pPr>
              <a:defRPr/>
            </a:pPr>
            <a:r>
              <a:rPr lang="es-ES" dirty="0" smtClean="0"/>
              <a:t>	</a:t>
            </a:r>
          </a:p>
          <a:p>
            <a:pPr>
              <a:defRPr/>
            </a:pPr>
            <a:r>
              <a:rPr lang="es-ES" dirty="0" smtClean="0"/>
              <a:t>	URL: localizador uniforme de recurso</a:t>
            </a:r>
          </a:p>
          <a:p>
            <a:pPr>
              <a:defRPr/>
            </a:pPr>
            <a:r>
              <a:rPr lang="es-ES" dirty="0" smtClean="0"/>
              <a:t>	URN: Nombre uniforme de recurso</a:t>
            </a:r>
          </a:p>
          <a:p>
            <a:pPr>
              <a:defRPr/>
            </a:pPr>
            <a:endParaRPr lang="es-ES" dirty="0" smtClean="0"/>
          </a:p>
          <a:p>
            <a:pPr>
              <a:defRPr/>
            </a:pPr>
            <a:r>
              <a:rPr lang="es-ES" dirty="0" smtClean="0"/>
              <a:t>Principios de REST</a:t>
            </a:r>
          </a:p>
          <a:p>
            <a:pPr>
              <a:defRPr/>
            </a:pPr>
            <a:r>
              <a:rPr lang="es-ES" dirty="0" smtClean="0"/>
              <a:t>    * Utiliza los métodos HTTP de manera explícita</a:t>
            </a:r>
          </a:p>
          <a:p>
            <a:pPr>
              <a:defRPr/>
            </a:pPr>
            <a:r>
              <a:rPr lang="es-ES" dirty="0" smtClean="0"/>
              <a:t>		    * se usa POST para crear un recurso en el servidor</a:t>
            </a:r>
          </a:p>
          <a:p>
            <a:pPr>
              <a:defRPr/>
            </a:pPr>
            <a:r>
              <a:rPr lang="es-ES" dirty="0" smtClean="0"/>
              <a:t>			* se usa GET para obtener un recurso</a:t>
            </a:r>
          </a:p>
          <a:p>
            <a:pPr>
              <a:defRPr/>
            </a:pPr>
            <a:r>
              <a:rPr lang="es-ES" dirty="0" smtClean="0"/>
              <a:t>			* se usa PUT para cambiar el estado de un recurso o actualizarlo</a:t>
            </a:r>
          </a:p>
          <a:p>
            <a:pPr>
              <a:defRPr/>
            </a:pPr>
            <a:r>
              <a:rPr lang="es-ES" dirty="0" smtClean="0"/>
              <a:t>			* se usa DELETE para eleminar un recurso</a:t>
            </a:r>
          </a:p>
          <a:p>
            <a:pPr>
              <a:defRPr/>
            </a:pPr>
            <a:endParaRPr lang="es-ES" dirty="0" smtClean="0"/>
          </a:p>
          <a:p>
            <a:pPr>
              <a:defRPr/>
            </a:pPr>
            <a:r>
              <a:rPr lang="es-ES" dirty="0" smtClean="0"/>
              <a:t>    * No mantiene estado</a:t>
            </a:r>
          </a:p>
          <a:p>
            <a:pPr>
              <a:defRPr/>
            </a:pPr>
            <a:r>
              <a:rPr lang="es-ES" dirty="0" smtClean="0"/>
              <a:t>			Los servicios con estado tienden a volverse complicados. En la plataforma</a:t>
            </a:r>
          </a:p>
          <a:p>
            <a:pPr>
              <a:defRPr/>
            </a:pPr>
            <a:r>
              <a:rPr lang="es-ES" dirty="0" smtClean="0"/>
              <a:t>			Java Enterprise Edition (Java EE), un entorno de servicios con estado necesita</a:t>
            </a:r>
          </a:p>
          <a:p>
            <a:pPr>
              <a:defRPr/>
            </a:pPr>
            <a:r>
              <a:rPr lang="es-ES" dirty="0" smtClean="0"/>
              <a:t>			bastante análisis y diseño desde el inicio para poder almacenar los datos</a:t>
            </a:r>
          </a:p>
          <a:p>
            <a:pPr>
              <a:defRPr/>
            </a:pPr>
            <a:r>
              <a:rPr lang="es-ES" dirty="0" smtClean="0"/>
              <a:t>			eficientemente y poder sincronizar la sesión del cliente dentro de un cluster de servidores</a:t>
            </a:r>
          </a:p>
          <a:p>
            <a:pPr>
              <a:defRPr/>
            </a:pPr>
            <a:r>
              <a:rPr lang="es-ES" dirty="0" smtClean="0"/>
              <a:t>    * Expone URIs con forma de directorios</a:t>
            </a:r>
          </a:p>
          <a:p>
            <a:pPr>
              <a:defRPr/>
            </a:pPr>
            <a:r>
              <a:rPr lang="es-ES" dirty="0" smtClean="0"/>
              <a:t>		http://www.miservicio.org/discusion/{año}/{mes}/{dia}/{tema}</a:t>
            </a:r>
          </a:p>
          <a:p>
            <a:pPr>
              <a:defRPr/>
            </a:pPr>
            <a:r>
              <a:rPr lang="es-ES" dirty="0" smtClean="0"/>
              <a:t>		ocultar la tecnología usada en el servidor que aparecería como extensión de archivos (.jsp, .php, .asp), de manera</a:t>
            </a:r>
          </a:p>
          <a:p>
            <a:pPr>
              <a:defRPr/>
            </a:pPr>
            <a:r>
              <a:rPr lang="es-ES" dirty="0" smtClean="0"/>
              <a:t>		de poder portar la solución a otra tecnología sin cambiar las URI.</a:t>
            </a:r>
          </a:p>
          <a:p>
            <a:pPr>
              <a:defRPr/>
            </a:pPr>
            <a:r>
              <a:rPr lang="es-ES" dirty="0" smtClean="0"/>
              <a:t>    * Transfiere XML, JavaScript Object Notation (JSON), o ambos</a:t>
            </a:r>
          </a:p>
          <a:p>
            <a:pPr>
              <a:defRPr/>
            </a:pPr>
            <a:endParaRPr lang="es-ES" dirty="0"/>
          </a:p>
        </p:txBody>
      </p:sp>
      <p:sp>
        <p:nvSpPr>
          <p:cNvPr id="4" name="3 Marcador de número de diapositiva"/>
          <p:cNvSpPr>
            <a:spLocks noGrp="1"/>
          </p:cNvSpPr>
          <p:nvPr>
            <p:ph type="sldNum" sz="quarter" idx="5"/>
          </p:nvPr>
        </p:nvSpPr>
        <p:spPr/>
        <p:txBody>
          <a:bodyPr/>
          <a:lstStyle/>
          <a:p>
            <a:pPr>
              <a:defRPr/>
            </a:pPr>
            <a:fld id="{4075AFA5-F119-4C07-AA96-2C76F8BB3DB8}" type="slidenum">
              <a:rPr lang="es-ES" smtClean="0"/>
              <a:pPr>
                <a:defRPr/>
              </a:pPr>
              <a:t>6</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55000" lnSpcReduction="20000"/>
          </a:bodyPr>
          <a:lstStyle/>
          <a:p>
            <a:pPr>
              <a:defRPr/>
            </a:pPr>
            <a:r>
              <a:rPr lang="es-ES" dirty="0" smtClean="0"/>
              <a:t>REST</a:t>
            </a:r>
          </a:p>
          <a:p>
            <a:pPr>
              <a:defRPr/>
            </a:pPr>
            <a:r>
              <a:rPr lang="es-ES" dirty="0" smtClean="0"/>
              <a:t>	Hipermedia: texto, video, audio, mapas u otros medios, y que además tenga la posibilidad de interactuar con los usuarios</a:t>
            </a:r>
          </a:p>
          <a:p>
            <a:pPr>
              <a:defRPr/>
            </a:pPr>
            <a:endParaRPr lang="es-ES" dirty="0" smtClean="0"/>
          </a:p>
          <a:p>
            <a:pPr>
              <a:defRPr/>
            </a:pPr>
            <a:r>
              <a:rPr lang="es-ES" dirty="0" smtClean="0"/>
              <a:t>	El término se originó en el año </a:t>
            </a:r>
            <a:r>
              <a:rPr lang="es-ES" dirty="0" smtClean="0">
                <a:hlinkClick r:id="rId3" tooltip="2000"/>
              </a:rPr>
              <a:t>2000</a:t>
            </a:r>
            <a:r>
              <a:rPr lang="es-ES" dirty="0" smtClean="0"/>
              <a:t>, en una tesis doctoral sobre la web escrita por </a:t>
            </a:r>
            <a:r>
              <a:rPr lang="es-ES" dirty="0" smtClean="0">
                <a:hlinkClick r:id="rId4" tooltip="Roy Fielding"/>
              </a:rPr>
              <a:t>Roy Fielding</a:t>
            </a:r>
            <a:endParaRPr lang="es-ES" dirty="0" smtClean="0"/>
          </a:p>
          <a:p>
            <a:pPr>
              <a:defRPr/>
            </a:pPr>
            <a:r>
              <a:rPr lang="es-ES" dirty="0" smtClean="0"/>
              <a:t>		charla academica "Estilos de Arquitectura y el Diseño de Arquitecturas de Software basadas en Redes"</a:t>
            </a:r>
          </a:p>
          <a:p>
            <a:pPr>
              <a:defRPr/>
            </a:pPr>
            <a:r>
              <a:rPr lang="es-ES" dirty="0" smtClean="0"/>
              <a:t>	</a:t>
            </a:r>
          </a:p>
          <a:p>
            <a:pPr>
              <a:defRPr/>
            </a:pPr>
            <a:r>
              <a:rPr lang="es-ES" dirty="0" smtClean="0"/>
              <a:t>	URL: localizador uniforme de recurso</a:t>
            </a:r>
          </a:p>
          <a:p>
            <a:pPr>
              <a:defRPr/>
            </a:pPr>
            <a:r>
              <a:rPr lang="es-ES" dirty="0" smtClean="0"/>
              <a:t>	URN: Nombre uniforme de recurso</a:t>
            </a:r>
          </a:p>
          <a:p>
            <a:pPr>
              <a:defRPr/>
            </a:pPr>
            <a:endParaRPr lang="es-ES" dirty="0" smtClean="0"/>
          </a:p>
          <a:p>
            <a:pPr>
              <a:defRPr/>
            </a:pPr>
            <a:r>
              <a:rPr lang="es-ES" dirty="0" smtClean="0"/>
              <a:t>REST implica el cambio de estado de un recurso, pero sin definir la operación (son siempre 4 fijas). Pero lo que haga cada una de esas operaciones depende de la implementación final para cada recurso que se haga.</a:t>
            </a:r>
          </a:p>
          <a:p>
            <a:pPr>
              <a:defRPr/>
            </a:pPr>
            <a:endParaRPr lang="es-ES" dirty="0" smtClean="0"/>
          </a:p>
          <a:p>
            <a:pPr>
              <a:defRPr/>
            </a:pPr>
            <a:r>
              <a:rPr lang="es-ES" dirty="0" smtClean="0"/>
              <a:t>Principios de REST</a:t>
            </a:r>
          </a:p>
          <a:p>
            <a:pPr>
              <a:defRPr/>
            </a:pPr>
            <a:r>
              <a:rPr lang="es-ES" dirty="0" smtClean="0"/>
              <a:t>    * Utiliza los métodos HTTP de manera explícita</a:t>
            </a:r>
          </a:p>
          <a:p>
            <a:pPr>
              <a:defRPr/>
            </a:pPr>
            <a:r>
              <a:rPr lang="es-ES" dirty="0" smtClean="0"/>
              <a:t>		    * se usa POST para crear un recurso en el servidor</a:t>
            </a:r>
          </a:p>
          <a:p>
            <a:pPr>
              <a:defRPr/>
            </a:pPr>
            <a:r>
              <a:rPr lang="es-ES" dirty="0" smtClean="0"/>
              <a:t>			* se usa GET para obtener un recurso</a:t>
            </a:r>
          </a:p>
          <a:p>
            <a:pPr>
              <a:defRPr/>
            </a:pPr>
            <a:r>
              <a:rPr lang="es-ES" dirty="0" smtClean="0"/>
              <a:t>			* se usa PUT para cambiar el estado de un recurso o actualizarlo</a:t>
            </a:r>
          </a:p>
          <a:p>
            <a:pPr>
              <a:defRPr/>
            </a:pPr>
            <a:r>
              <a:rPr lang="es-ES" dirty="0" smtClean="0"/>
              <a:t>			* se usa DELETE para eleminar un recurso</a:t>
            </a:r>
          </a:p>
          <a:p>
            <a:pPr>
              <a:defRPr/>
            </a:pPr>
            <a:endParaRPr lang="es-ES" dirty="0" smtClean="0"/>
          </a:p>
          <a:p>
            <a:pPr>
              <a:defRPr/>
            </a:pPr>
            <a:r>
              <a:rPr lang="es-ES" dirty="0" smtClean="0"/>
              <a:t>    * No mantiene estado</a:t>
            </a:r>
          </a:p>
          <a:p>
            <a:pPr>
              <a:defRPr/>
            </a:pPr>
            <a:r>
              <a:rPr lang="es-ES" dirty="0" smtClean="0"/>
              <a:t>			Los servicios con estado tienden a volverse complicados. En la plataforma</a:t>
            </a:r>
          </a:p>
          <a:p>
            <a:pPr>
              <a:defRPr/>
            </a:pPr>
            <a:r>
              <a:rPr lang="es-ES" dirty="0" smtClean="0"/>
              <a:t>			Java Enterprise Edition (Java EE), un entorno de servicios con estado necesita</a:t>
            </a:r>
          </a:p>
          <a:p>
            <a:pPr>
              <a:defRPr/>
            </a:pPr>
            <a:r>
              <a:rPr lang="es-ES" dirty="0" smtClean="0"/>
              <a:t>			bastante análisis y diseño desde el inicio para poder almacenar los datos</a:t>
            </a:r>
          </a:p>
          <a:p>
            <a:pPr>
              <a:defRPr/>
            </a:pPr>
            <a:r>
              <a:rPr lang="es-ES" dirty="0" smtClean="0"/>
              <a:t>			eficientemente y poder sincronizar la sesión del cliente dentro de un cluster de servidores</a:t>
            </a:r>
          </a:p>
          <a:p>
            <a:pPr>
              <a:defRPr/>
            </a:pPr>
            <a:r>
              <a:rPr lang="es-ES" dirty="0" smtClean="0"/>
              <a:t>    * Expone URIs con forma de directorios</a:t>
            </a:r>
          </a:p>
          <a:p>
            <a:pPr>
              <a:defRPr/>
            </a:pPr>
            <a:r>
              <a:rPr lang="es-ES" dirty="0" smtClean="0"/>
              <a:t>		http://www.miservicio.org/discusion/{año}/{mes}/{dia}/{tema}</a:t>
            </a:r>
          </a:p>
          <a:p>
            <a:pPr>
              <a:defRPr/>
            </a:pPr>
            <a:r>
              <a:rPr lang="es-ES" dirty="0" smtClean="0"/>
              <a:t>		ocultar la tecnología usada en el servidor que aparecería como extensión de archivos (.jsp, .php, .asp), de manera</a:t>
            </a:r>
          </a:p>
          <a:p>
            <a:pPr>
              <a:defRPr/>
            </a:pPr>
            <a:r>
              <a:rPr lang="es-ES" dirty="0" smtClean="0"/>
              <a:t>		de poder portar la solución a otra tecnología sin cambiar las URI.</a:t>
            </a:r>
          </a:p>
          <a:p>
            <a:pPr>
              <a:defRPr/>
            </a:pPr>
            <a:r>
              <a:rPr lang="es-ES" dirty="0" smtClean="0"/>
              <a:t>    * Transfiere XML, JavaScript Object Notation (JSON), o ambos</a:t>
            </a:r>
          </a:p>
          <a:p>
            <a:pPr>
              <a:defRPr/>
            </a:pPr>
            <a:endParaRPr lang="es-ES" dirty="0" smtClean="0"/>
          </a:p>
          <a:p>
            <a:pPr>
              <a:defRPr/>
            </a:pPr>
            <a:endParaRPr lang="es-ES" dirty="0" smtClean="0"/>
          </a:p>
          <a:p>
            <a:pPr lvl="1" eaLnBrk="1" hangingPunct="1">
              <a:buFont typeface="Wingdings" pitchFamily="2" charset="2"/>
              <a:buChar char="§"/>
              <a:defRPr/>
            </a:pPr>
            <a:r>
              <a:rPr lang="es-ES" sz="1100" dirty="0" smtClean="0">
                <a:latin typeface="Arial" pitchFamily="34" charset="0"/>
                <a:cs typeface="Arial" pitchFamily="34" charset="0"/>
              </a:rPr>
              <a:t>Componentes principales:</a:t>
            </a:r>
          </a:p>
          <a:p>
            <a:pPr lvl="3" eaLnBrk="1" hangingPunct="1">
              <a:spcBef>
                <a:spcPts val="325"/>
              </a:spcBef>
              <a:buFont typeface="Courier New" pitchFamily="49" charset="0"/>
              <a:buChar char="o"/>
              <a:defRPr/>
            </a:pPr>
            <a:r>
              <a:rPr lang="es-ES" sz="1100" dirty="0" smtClean="0">
                <a:latin typeface="Arial" pitchFamily="34" charset="0"/>
                <a:cs typeface="Arial" pitchFamily="34" charset="0"/>
              </a:rPr>
              <a:t>Recursos: son elementos de información</a:t>
            </a:r>
          </a:p>
          <a:p>
            <a:pPr lvl="3" eaLnBrk="1" hangingPunct="1">
              <a:spcBef>
                <a:spcPts val="325"/>
              </a:spcBef>
              <a:buFont typeface="Courier New" pitchFamily="49" charset="0"/>
              <a:buChar char="o"/>
              <a:defRPr/>
            </a:pPr>
            <a:r>
              <a:rPr lang="es-ES" sz="1100" dirty="0" smtClean="0">
                <a:latin typeface="Arial" pitchFamily="34" charset="0"/>
                <a:cs typeface="Arial" pitchFamily="34" charset="0"/>
              </a:rPr>
              <a:t>Identificador de recurso: permiten acceder al recurso mediante un identificador global</a:t>
            </a:r>
          </a:p>
          <a:p>
            <a:pPr lvl="3" eaLnBrk="1" hangingPunct="1">
              <a:spcBef>
                <a:spcPts val="325"/>
              </a:spcBef>
              <a:buFont typeface="Courier New" pitchFamily="49" charset="0"/>
              <a:buChar char="o"/>
              <a:defRPr/>
            </a:pPr>
            <a:r>
              <a:rPr lang="es-ES" sz="1100" dirty="0" smtClean="0">
                <a:latin typeface="Arial" pitchFamily="34" charset="0"/>
                <a:cs typeface="Arial" pitchFamily="34" charset="0"/>
              </a:rPr>
              <a:t>Representaciones de los recursos: los ficheros que se descargan y se envía(XML, HTML, JPEG)</a:t>
            </a:r>
          </a:p>
          <a:p>
            <a:pPr lvl="3" eaLnBrk="1" hangingPunct="1">
              <a:spcBef>
                <a:spcPts val="325"/>
              </a:spcBef>
              <a:buFont typeface="Courier New" pitchFamily="49" charset="0"/>
              <a:buChar char="o"/>
              <a:defRPr/>
            </a:pPr>
            <a:r>
              <a:rPr lang="es-ES" sz="1100" dirty="0" smtClean="0">
                <a:latin typeface="Arial" pitchFamily="34" charset="0"/>
                <a:cs typeface="Arial" pitchFamily="34" charset="0"/>
              </a:rPr>
              <a:t>Componentes de la red: clientes, servidores</a:t>
            </a:r>
          </a:p>
          <a:p>
            <a:pPr>
              <a:defRPr/>
            </a:pPr>
            <a:endParaRPr lang="es-ES" dirty="0"/>
          </a:p>
        </p:txBody>
      </p:sp>
      <p:sp>
        <p:nvSpPr>
          <p:cNvPr id="4" name="3 Marcador de número de diapositiva"/>
          <p:cNvSpPr>
            <a:spLocks noGrp="1"/>
          </p:cNvSpPr>
          <p:nvPr>
            <p:ph type="sldNum" sz="quarter" idx="5"/>
          </p:nvPr>
        </p:nvSpPr>
        <p:spPr/>
        <p:txBody>
          <a:bodyPr/>
          <a:lstStyle/>
          <a:p>
            <a:pPr>
              <a:defRPr/>
            </a:pPr>
            <a:fld id="{15747BF3-8DE5-420B-984F-51057E4C86DE}" type="slidenum">
              <a:rPr lang="es-ES" smtClean="0"/>
              <a:pPr>
                <a:defRPr/>
              </a:pPr>
              <a:t>7</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9"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SOAP</a:t>
            </a:r>
          </a:p>
          <a:p>
            <a:r>
              <a:rPr lang="es-ES" smtClean="0"/>
              <a:t>	Creado por </a:t>
            </a:r>
            <a:r>
              <a:rPr lang="es-ES" smtClean="0">
                <a:hlinkClick r:id="rId3" tooltip="Microsoft"/>
              </a:rPr>
              <a:t>Microsoft</a:t>
            </a:r>
            <a:r>
              <a:rPr lang="es-ES" smtClean="0"/>
              <a:t>, </a:t>
            </a:r>
            <a:r>
              <a:rPr lang="es-ES" smtClean="0">
                <a:hlinkClick r:id="rId4" tooltip="IBM"/>
              </a:rPr>
              <a:t>IBM</a:t>
            </a:r>
            <a:r>
              <a:rPr lang="es-ES" smtClean="0"/>
              <a:t> y otros y está actualmente bajo el auspicio de la </a:t>
            </a:r>
            <a:r>
              <a:rPr lang="es-ES" smtClean="0">
                <a:hlinkClick r:id="rId5" tooltip="World Wide Web Consortium"/>
              </a:rPr>
              <a:t>W3C</a:t>
            </a:r>
            <a:r>
              <a:rPr lang="es-ES" smtClean="0"/>
              <a:t>.</a:t>
            </a:r>
          </a:p>
          <a:p>
            <a:r>
              <a:rPr lang="es-ES" smtClean="0"/>
              <a:t>	Fue definido inicialmente por Microsoft, Userland Software y DevelopMentor, a día de hoy se trata de una especificación mantenida 	por el W3C que cuenta con el apoyo de otros fabricantes como IBM, HP, Oracle, etc.</a:t>
            </a:r>
          </a:p>
          <a:p>
            <a:endParaRPr lang="es-ES" smtClean="0"/>
          </a:p>
        </p:txBody>
      </p:sp>
      <p:sp>
        <p:nvSpPr>
          <p:cNvPr id="4" name="3 Marcador de número de diapositiva"/>
          <p:cNvSpPr>
            <a:spLocks noGrp="1"/>
          </p:cNvSpPr>
          <p:nvPr>
            <p:ph type="sldNum" sz="quarter" idx="5"/>
          </p:nvPr>
        </p:nvSpPr>
        <p:spPr/>
        <p:txBody>
          <a:bodyPr/>
          <a:lstStyle/>
          <a:p>
            <a:pPr>
              <a:defRPr/>
            </a:pPr>
            <a:fld id="{5C7FBDE7-93C2-47FF-94A0-7C223A5B654A}" type="slidenum">
              <a:rPr lang="es-ES" smtClean="0"/>
              <a:pPr>
                <a:defRPr/>
              </a:pPr>
              <a:t>8</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1203"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Java Platform, Enterprise Edition </a:t>
            </a:r>
          </a:p>
        </p:txBody>
      </p:sp>
      <p:sp>
        <p:nvSpPr>
          <p:cNvPr id="4" name="3 Marcador de número de diapositiva"/>
          <p:cNvSpPr>
            <a:spLocks noGrp="1"/>
          </p:cNvSpPr>
          <p:nvPr>
            <p:ph type="sldNum" sz="quarter" idx="5"/>
          </p:nvPr>
        </p:nvSpPr>
        <p:spPr/>
        <p:txBody>
          <a:bodyPr/>
          <a:lstStyle/>
          <a:p>
            <a:pPr>
              <a:defRPr/>
            </a:pPr>
            <a:fld id="{9A9EECC3-6E27-45E0-B88A-1CC6A928FD56}" type="slidenum">
              <a:rPr lang="es-ES" smtClean="0"/>
              <a:pPr>
                <a:defRPr/>
              </a:pPr>
              <a:t>9</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término RSS (Sindicación Realmente Simple) </a:t>
            </a:r>
          </a:p>
          <a:p>
            <a:endParaRPr lang="es-ES" smtClean="0"/>
          </a:p>
          <a:p>
            <a:r>
              <a:rPr lang="es-ES" smtClean="0"/>
              <a:t>El formato Atom fue desarrollado como una alternativa a </a:t>
            </a:r>
            <a:r>
              <a:rPr lang="es-ES" smtClean="0">
                <a:hlinkClick r:id="rId3" tooltip="RSS"/>
              </a:rPr>
              <a:t>RSS</a:t>
            </a:r>
            <a:r>
              <a:rPr lang="es-ES" smtClean="0"/>
              <a:t>. </a:t>
            </a:r>
            <a:r>
              <a:rPr lang="es-ES" smtClean="0">
                <a:hlinkClick r:id="rId4" tooltip="Ben Trott (aún no redactado)"/>
              </a:rPr>
              <a:t>Ben Trott</a:t>
            </a:r>
            <a:r>
              <a:rPr lang="es-ES" smtClean="0"/>
              <a:t> fue uno de los defensores del nuevo formato que llegó a llamarse Atom. Él notó la incompatibilidad entre algunas versiones del protocolo RSS</a:t>
            </a:r>
          </a:p>
        </p:txBody>
      </p:sp>
      <p:sp>
        <p:nvSpPr>
          <p:cNvPr id="4" name="3 Marcador de número de diapositiva"/>
          <p:cNvSpPr>
            <a:spLocks noGrp="1"/>
          </p:cNvSpPr>
          <p:nvPr>
            <p:ph type="sldNum" sz="quarter" idx="5"/>
          </p:nvPr>
        </p:nvSpPr>
        <p:spPr/>
        <p:txBody>
          <a:bodyPr/>
          <a:lstStyle/>
          <a:p>
            <a:pPr>
              <a:defRPr/>
            </a:pPr>
            <a:fld id="{8F62A7C8-42CB-4EA9-88AD-692CEC8CB213}" type="slidenum">
              <a:rPr lang="es-ES" smtClean="0"/>
              <a:pPr>
                <a:defRPr/>
              </a:pPr>
              <a:t>10</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828A7EF1-9EAD-46C4-8497-55504C0124A3}" type="datetime1">
              <a:rPr lang="es-ES"/>
              <a:pPr>
                <a:defRPr/>
              </a:pPr>
              <a:t>27/07/2010</a:t>
            </a:fld>
            <a:endParaRPr lang="es-ES"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r>
              <a:rPr lang="es-ES"/>
              <a:t>Directorio Interactivo de la ESPOL</a:t>
            </a:r>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0E98C700-5945-4417-AFC9-D4381D3172CA}"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E7FBE4C-D452-4F5E-B6B0-B632C1658B84}" type="datetime1">
              <a:rPr lang="es-ES"/>
              <a:pPr>
                <a:defRPr/>
              </a:pPr>
              <a:t>27/07/2010</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r>
              <a:rPr lang="es-ES"/>
              <a:t>Directorio Interactivo de la ESPOL</a:t>
            </a:r>
          </a:p>
        </p:txBody>
      </p:sp>
      <p:sp>
        <p:nvSpPr>
          <p:cNvPr id="6" name="17 Marcador de número de diapositiva"/>
          <p:cNvSpPr>
            <a:spLocks noGrp="1"/>
          </p:cNvSpPr>
          <p:nvPr>
            <p:ph type="sldNum" sz="quarter" idx="12"/>
          </p:nvPr>
        </p:nvSpPr>
        <p:spPr/>
        <p:txBody>
          <a:bodyPr/>
          <a:lstStyle>
            <a:lvl1pPr>
              <a:defRPr/>
            </a:lvl1pPr>
          </a:lstStyle>
          <a:p>
            <a:pPr>
              <a:defRPr/>
            </a:pPr>
            <a:fld id="{F50A327C-623C-478A-870C-EB65FEB9D19F}"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878EF30-48BA-422E-BE76-42E4B7A68CC7}" type="datetime1">
              <a:rPr lang="es-ES"/>
              <a:pPr>
                <a:defRPr/>
              </a:pPr>
              <a:t>27/07/2010</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r>
              <a:rPr lang="es-ES"/>
              <a:t>Directorio Interactivo de la ESPOL</a:t>
            </a:r>
          </a:p>
        </p:txBody>
      </p:sp>
      <p:sp>
        <p:nvSpPr>
          <p:cNvPr id="6" name="17 Marcador de número de diapositiva"/>
          <p:cNvSpPr>
            <a:spLocks noGrp="1"/>
          </p:cNvSpPr>
          <p:nvPr>
            <p:ph type="sldNum" sz="quarter" idx="12"/>
          </p:nvPr>
        </p:nvSpPr>
        <p:spPr/>
        <p:txBody>
          <a:bodyPr/>
          <a:lstStyle>
            <a:lvl1pPr>
              <a:defRPr/>
            </a:lvl1pPr>
          </a:lstStyle>
          <a:p>
            <a:pPr>
              <a:defRPr/>
            </a:pPr>
            <a:fld id="{27E8015D-51AB-477F-AD19-F266B4117DFC}"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DEA12257-698F-41E4-B077-176EEE0E160E}" type="datetime1">
              <a:rPr lang="es-ES"/>
              <a:pPr>
                <a:defRPr/>
              </a:pPr>
              <a:t>27/07/2010</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r>
              <a:rPr lang="es-ES"/>
              <a:t>Directorio Interactivo de la ESPOL</a:t>
            </a:r>
          </a:p>
        </p:txBody>
      </p:sp>
      <p:sp>
        <p:nvSpPr>
          <p:cNvPr id="6" name="17 Marcador de número de diapositiva"/>
          <p:cNvSpPr>
            <a:spLocks noGrp="1"/>
          </p:cNvSpPr>
          <p:nvPr>
            <p:ph type="sldNum" sz="quarter" idx="12"/>
          </p:nvPr>
        </p:nvSpPr>
        <p:spPr/>
        <p:txBody>
          <a:bodyPr/>
          <a:lstStyle>
            <a:lvl1pPr>
              <a:defRPr/>
            </a:lvl1pPr>
          </a:lstStyle>
          <a:p>
            <a:pPr>
              <a:defRPr/>
            </a:pPr>
            <a:fld id="{86F17519-6337-4B38-84E3-27F3C43689D0}"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70CFB249-76F6-4FCF-BEB8-C99C9FCE0DD4}" type="datetime1">
              <a:rPr lang="es-ES"/>
              <a:pPr>
                <a:defRPr/>
              </a:pPr>
              <a:t>27/07/2010</a:t>
            </a:fld>
            <a:endParaRPr lang="es-ES" dirty="0"/>
          </a:p>
        </p:txBody>
      </p:sp>
      <p:sp>
        <p:nvSpPr>
          <p:cNvPr id="7" name="4 Marcador de pie de página"/>
          <p:cNvSpPr>
            <a:spLocks noGrp="1"/>
          </p:cNvSpPr>
          <p:nvPr>
            <p:ph type="ftr" sz="quarter" idx="11"/>
          </p:nvPr>
        </p:nvSpPr>
        <p:spPr/>
        <p:txBody>
          <a:bodyPr/>
          <a:lstStyle>
            <a:lvl1pPr>
              <a:defRPr/>
            </a:lvl1pPr>
            <a:extLst/>
          </a:lstStyle>
          <a:p>
            <a:pPr>
              <a:defRPr/>
            </a:pPr>
            <a:r>
              <a:rPr lang="es-ES"/>
              <a:t>Directorio Interactivo de la ESPOL</a:t>
            </a:r>
          </a:p>
        </p:txBody>
      </p:sp>
      <p:sp>
        <p:nvSpPr>
          <p:cNvPr id="8" name="5 Marcador de número de diapositiva"/>
          <p:cNvSpPr>
            <a:spLocks noGrp="1"/>
          </p:cNvSpPr>
          <p:nvPr>
            <p:ph type="sldNum" sz="quarter" idx="12"/>
          </p:nvPr>
        </p:nvSpPr>
        <p:spPr/>
        <p:txBody>
          <a:bodyPr/>
          <a:lstStyle>
            <a:lvl1pPr>
              <a:defRPr/>
            </a:lvl1pPr>
            <a:extLst/>
          </a:lstStyle>
          <a:p>
            <a:pPr>
              <a:defRPr/>
            </a:pPr>
            <a:fld id="{7D021F80-5A67-40ED-ADF2-884C3A83F6DA}"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67785E9A-3612-42D0-9ED8-386D8E792F52}" type="datetime1">
              <a:rPr lang="es-ES"/>
              <a:pPr>
                <a:defRPr/>
              </a:pPr>
              <a:t>27/07/2010</a:t>
            </a:fld>
            <a:endParaRPr lang="es-ES" dirty="0"/>
          </a:p>
        </p:txBody>
      </p:sp>
      <p:sp>
        <p:nvSpPr>
          <p:cNvPr id="6" name="5 Marcador de pie de página"/>
          <p:cNvSpPr>
            <a:spLocks noGrp="1"/>
          </p:cNvSpPr>
          <p:nvPr>
            <p:ph type="ftr" sz="quarter" idx="11"/>
          </p:nvPr>
        </p:nvSpPr>
        <p:spPr/>
        <p:txBody>
          <a:bodyPr/>
          <a:lstStyle>
            <a:lvl1pPr>
              <a:defRPr/>
            </a:lvl1pPr>
            <a:extLst/>
          </a:lstStyle>
          <a:p>
            <a:pPr>
              <a:defRPr/>
            </a:pPr>
            <a:r>
              <a:rPr lang="es-ES"/>
              <a:t>Directorio Interactivo de la ESPOL</a:t>
            </a:r>
          </a:p>
        </p:txBody>
      </p:sp>
      <p:sp>
        <p:nvSpPr>
          <p:cNvPr id="7" name="6 Marcador de número de diapositiva"/>
          <p:cNvSpPr>
            <a:spLocks noGrp="1"/>
          </p:cNvSpPr>
          <p:nvPr>
            <p:ph type="sldNum" sz="quarter" idx="12"/>
          </p:nvPr>
        </p:nvSpPr>
        <p:spPr/>
        <p:txBody>
          <a:bodyPr/>
          <a:lstStyle>
            <a:lvl1pPr>
              <a:defRPr/>
            </a:lvl1pPr>
            <a:extLst/>
          </a:lstStyle>
          <a:p>
            <a:pPr>
              <a:defRPr/>
            </a:pPr>
            <a:fld id="{F14394EA-3B6B-47C2-BBFA-4C6AA840A14E}"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C3CD2665-4151-41E2-B78F-1AAE5783D36E}" type="datetime1">
              <a:rPr lang="es-ES"/>
              <a:pPr>
                <a:defRPr/>
              </a:pPr>
              <a:t>27/07/2010</a:t>
            </a:fld>
            <a:endParaRPr lang="es-ES" dirty="0"/>
          </a:p>
        </p:txBody>
      </p:sp>
      <p:sp>
        <p:nvSpPr>
          <p:cNvPr id="8" name="7 Marcador de pie de página"/>
          <p:cNvSpPr>
            <a:spLocks noGrp="1"/>
          </p:cNvSpPr>
          <p:nvPr>
            <p:ph type="ftr" sz="quarter" idx="11"/>
          </p:nvPr>
        </p:nvSpPr>
        <p:spPr/>
        <p:txBody>
          <a:bodyPr/>
          <a:lstStyle>
            <a:lvl1pPr>
              <a:defRPr/>
            </a:lvl1pPr>
            <a:extLst/>
          </a:lstStyle>
          <a:p>
            <a:pPr>
              <a:defRPr/>
            </a:pPr>
            <a:r>
              <a:rPr lang="es-ES"/>
              <a:t>Directorio Interactivo de la ESPOL</a:t>
            </a:r>
          </a:p>
        </p:txBody>
      </p:sp>
      <p:sp>
        <p:nvSpPr>
          <p:cNvPr id="9" name="8 Marcador de número de diapositiva"/>
          <p:cNvSpPr>
            <a:spLocks noGrp="1"/>
          </p:cNvSpPr>
          <p:nvPr>
            <p:ph type="sldNum" sz="quarter" idx="12"/>
          </p:nvPr>
        </p:nvSpPr>
        <p:spPr/>
        <p:txBody>
          <a:bodyPr/>
          <a:lstStyle>
            <a:lvl1pPr>
              <a:defRPr/>
            </a:lvl1pPr>
            <a:extLst/>
          </a:lstStyle>
          <a:p>
            <a:pPr>
              <a:defRPr/>
            </a:pPr>
            <a:fld id="{D5936CE5-23AB-4B9E-880F-F3F3B74C6935}"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6F98B99F-3BC0-4D66-9FCE-07AD6BC59940}" type="datetime1">
              <a:rPr lang="es-ES"/>
              <a:pPr>
                <a:defRPr/>
              </a:pPr>
              <a:t>27/07/2010</a:t>
            </a:fld>
            <a:endParaRPr lang="es-ES" dirty="0"/>
          </a:p>
        </p:txBody>
      </p:sp>
      <p:sp>
        <p:nvSpPr>
          <p:cNvPr id="4" name="3 Marcador de pie de página"/>
          <p:cNvSpPr>
            <a:spLocks noGrp="1"/>
          </p:cNvSpPr>
          <p:nvPr>
            <p:ph type="ftr" sz="quarter" idx="11"/>
          </p:nvPr>
        </p:nvSpPr>
        <p:spPr/>
        <p:txBody>
          <a:bodyPr/>
          <a:lstStyle>
            <a:lvl1pPr>
              <a:defRPr/>
            </a:lvl1pPr>
            <a:extLst/>
          </a:lstStyle>
          <a:p>
            <a:pPr>
              <a:defRPr/>
            </a:pPr>
            <a:r>
              <a:rPr lang="es-ES"/>
              <a:t>Directorio Interactivo de la ESPOL</a:t>
            </a:r>
          </a:p>
        </p:txBody>
      </p:sp>
      <p:sp>
        <p:nvSpPr>
          <p:cNvPr id="5" name="4 Marcador de número de diapositiva"/>
          <p:cNvSpPr>
            <a:spLocks noGrp="1"/>
          </p:cNvSpPr>
          <p:nvPr>
            <p:ph type="sldNum" sz="quarter" idx="12"/>
          </p:nvPr>
        </p:nvSpPr>
        <p:spPr/>
        <p:txBody>
          <a:bodyPr/>
          <a:lstStyle>
            <a:lvl1pPr>
              <a:defRPr/>
            </a:lvl1pPr>
            <a:extLst/>
          </a:lstStyle>
          <a:p>
            <a:pPr>
              <a:defRPr/>
            </a:pPr>
            <a:fld id="{3C99FF63-0685-4872-8603-E08BE4FFB044}"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CCD338AE-72AA-4095-8A61-2923F7F17ED8}" type="datetime1">
              <a:rPr lang="es-ES"/>
              <a:pPr>
                <a:defRPr/>
              </a:pPr>
              <a:t>27/07/2010</a:t>
            </a:fld>
            <a:endParaRPr lang="es-ES" dirty="0"/>
          </a:p>
        </p:txBody>
      </p:sp>
      <p:sp>
        <p:nvSpPr>
          <p:cNvPr id="3" name="21 Marcador de pie de página"/>
          <p:cNvSpPr>
            <a:spLocks noGrp="1"/>
          </p:cNvSpPr>
          <p:nvPr>
            <p:ph type="ftr" sz="quarter" idx="11"/>
          </p:nvPr>
        </p:nvSpPr>
        <p:spPr/>
        <p:txBody>
          <a:bodyPr/>
          <a:lstStyle>
            <a:lvl1pPr>
              <a:defRPr/>
            </a:lvl1pPr>
          </a:lstStyle>
          <a:p>
            <a:pPr>
              <a:defRPr/>
            </a:pPr>
            <a:r>
              <a:rPr lang="es-ES"/>
              <a:t>Directorio Interactivo de la ESPOL</a:t>
            </a:r>
          </a:p>
        </p:txBody>
      </p:sp>
      <p:sp>
        <p:nvSpPr>
          <p:cNvPr id="4" name="17 Marcador de número de diapositiva"/>
          <p:cNvSpPr>
            <a:spLocks noGrp="1"/>
          </p:cNvSpPr>
          <p:nvPr>
            <p:ph type="sldNum" sz="quarter" idx="12"/>
          </p:nvPr>
        </p:nvSpPr>
        <p:spPr/>
        <p:txBody>
          <a:bodyPr/>
          <a:lstStyle>
            <a:lvl1pPr>
              <a:defRPr/>
            </a:lvl1pPr>
          </a:lstStyle>
          <a:p>
            <a:pPr>
              <a:defRPr/>
            </a:pPr>
            <a:fld id="{581FF39F-8842-43E0-BA5C-8B194306641F}"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0D64E064-3886-44A9-BFCF-CA40026E07F6}" type="datetime1">
              <a:rPr lang="es-ES"/>
              <a:pPr>
                <a:defRPr/>
              </a:pPr>
              <a:t>27/07/2010</a:t>
            </a:fld>
            <a:endParaRPr lang="es-ES" dirty="0"/>
          </a:p>
        </p:txBody>
      </p:sp>
      <p:sp>
        <p:nvSpPr>
          <p:cNvPr id="6" name="5 Marcador de pie de página"/>
          <p:cNvSpPr>
            <a:spLocks noGrp="1"/>
          </p:cNvSpPr>
          <p:nvPr>
            <p:ph type="ftr" sz="quarter" idx="11"/>
          </p:nvPr>
        </p:nvSpPr>
        <p:spPr/>
        <p:txBody>
          <a:bodyPr/>
          <a:lstStyle>
            <a:lvl1pPr>
              <a:defRPr/>
            </a:lvl1pPr>
            <a:extLst/>
          </a:lstStyle>
          <a:p>
            <a:pPr>
              <a:defRPr/>
            </a:pPr>
            <a:r>
              <a:rPr lang="es-ES"/>
              <a:t>Directorio Interactivo de la ESPOL</a:t>
            </a:r>
          </a:p>
        </p:txBody>
      </p:sp>
      <p:sp>
        <p:nvSpPr>
          <p:cNvPr id="7" name="6 Marcador de número de diapositiva"/>
          <p:cNvSpPr>
            <a:spLocks noGrp="1"/>
          </p:cNvSpPr>
          <p:nvPr>
            <p:ph type="sldNum" sz="quarter" idx="12"/>
          </p:nvPr>
        </p:nvSpPr>
        <p:spPr/>
        <p:txBody>
          <a:bodyPr/>
          <a:lstStyle>
            <a:lvl1pPr>
              <a:defRPr/>
            </a:lvl1pPr>
            <a:extLst/>
          </a:lstStyle>
          <a:p>
            <a:pPr>
              <a:defRPr/>
            </a:pPr>
            <a:fld id="{5E9E3A07-EE93-4DA7-9787-47AB49C9ADFD}"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6" name="5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6D6273ED-CE2E-46F9-B9D5-0C4BD8221D98}" type="datetime1">
              <a:rPr lang="es-ES"/>
              <a:pPr>
                <a:defRPr/>
              </a:pPr>
              <a:t>27/07/2010</a:t>
            </a:fld>
            <a:endParaRPr lang="es-ES"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r>
              <a:rPr lang="es-ES"/>
              <a:t>Directorio Interactivo de la ESPOL</a:t>
            </a:r>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AA7E224C-48C5-4B95-BD17-FEB3C414D1FE}"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latin typeface="Arial" charset="0"/>
              <a:cs typeface="Arial" charset="0"/>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Arial" charset="0"/>
              </a:defRPr>
            </a:lvl1pPr>
            <a:extLst/>
          </a:lstStyle>
          <a:p>
            <a:pPr>
              <a:defRPr/>
            </a:pPr>
            <a:fld id="{DBA64762-06C2-400F-835A-508C555B025E}" type="datetime1">
              <a:rPr lang="es-ES"/>
              <a:pPr>
                <a:defRPr/>
              </a:pPr>
              <a:t>27/07/2010</a:t>
            </a:fld>
            <a:endParaRPr lang="es-ES"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extLst/>
          </a:lstStyle>
          <a:p>
            <a:pPr>
              <a:defRPr/>
            </a:pPr>
            <a:r>
              <a:rPr lang="es-ES"/>
              <a:t>Directorio Interactivo de la ESPOL</a:t>
            </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cs typeface="Arial" charset="0"/>
              </a:defRPr>
            </a:lvl1pPr>
            <a:extLst/>
          </a:lstStyle>
          <a:p>
            <a:pPr>
              <a:defRPr/>
            </a:pPr>
            <a:fld id="{02B3A579-FBB5-4678-860A-4C6D0E9FA58E}"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875" r:id="rId1"/>
    <p:sldLayoutId id="2147483871" r:id="rId2"/>
    <p:sldLayoutId id="2147483876" r:id="rId3"/>
    <p:sldLayoutId id="2147483877" r:id="rId4"/>
    <p:sldLayoutId id="2147483878" r:id="rId5"/>
    <p:sldLayoutId id="2147483879" r:id="rId6"/>
    <p:sldLayoutId id="2147483872" r:id="rId7"/>
    <p:sldLayoutId id="2147483880" r:id="rId8"/>
    <p:sldLayoutId id="2147483881" r:id="rId9"/>
    <p:sldLayoutId id="2147483873" r:id="rId10"/>
    <p:sldLayoutId id="2147483874"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757238" y="2786058"/>
            <a:ext cx="7743852" cy="796304"/>
          </a:xfrm>
        </p:spPr>
        <p:txBody>
          <a:bodyPr/>
          <a:lstStyle/>
          <a:p>
            <a:pPr eaLnBrk="1" fontAlgn="auto" hangingPunct="1">
              <a:spcAft>
                <a:spcPts val="0"/>
              </a:spcAft>
              <a:defRPr/>
            </a:pPr>
            <a:r>
              <a:rPr lang="es-ES" sz="3000" dirty="0" smtClean="0"/>
              <a:t>DIRECTORIO INTERACTIVO DE LA ESPOL</a:t>
            </a:r>
          </a:p>
        </p:txBody>
      </p:sp>
      <p:sp>
        <p:nvSpPr>
          <p:cNvPr id="9219" name="2 Subtítulo"/>
          <p:cNvSpPr>
            <a:spLocks noGrp="1"/>
          </p:cNvSpPr>
          <p:nvPr>
            <p:ph type="subTitle" idx="1"/>
          </p:nvPr>
        </p:nvSpPr>
        <p:spPr>
          <a:xfrm>
            <a:off x="642938" y="285750"/>
            <a:ext cx="8072437" cy="500063"/>
          </a:xfrm>
        </p:spPr>
        <p:txBody>
          <a:bodyPr/>
          <a:lstStyle/>
          <a:p>
            <a:pPr marR="0" algn="l" eaLnBrk="1" hangingPunct="1">
              <a:lnSpc>
                <a:spcPct val="80000"/>
              </a:lnSpc>
              <a:buFont typeface="Arial" pitchFamily="34" charset="0"/>
              <a:buNone/>
            </a:pPr>
            <a:r>
              <a:rPr lang="es-ES" sz="1600" b="1" smtClean="0">
                <a:latin typeface="Tahoma" pitchFamily="34" charset="0"/>
                <a:cs typeface="Tahoma" pitchFamily="34" charset="0"/>
              </a:rPr>
              <a:t>Seminario de Graduación “Desarrollo de Aplicaciones basadas en la Web 2.0”</a:t>
            </a:r>
          </a:p>
        </p:txBody>
      </p:sp>
      <p:sp>
        <p:nvSpPr>
          <p:cNvPr id="5" name="4 Marcador de pie de página"/>
          <p:cNvSpPr>
            <a:spLocks noGrp="1"/>
          </p:cNvSpPr>
          <p:nvPr>
            <p:ph type="ftr" sz="quarter" idx="11"/>
          </p:nvPr>
        </p:nvSpPr>
        <p:spPr/>
        <p:txBody>
          <a:bodyPr/>
          <a:lstStyle/>
          <a:p>
            <a:pPr>
              <a:defRPr/>
            </a:pPr>
            <a:r>
              <a:rPr lang="es-ES"/>
              <a:t>Directorio Interactivo de la ESPOL</a:t>
            </a:r>
          </a:p>
        </p:txBody>
      </p:sp>
      <p:sp>
        <p:nvSpPr>
          <p:cNvPr id="9221" name="5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5ADF0CB-211E-40D1-A5BC-30F4683118E0}" type="slidenum">
              <a:rPr lang="es-ES" smtClean="0">
                <a:latin typeface="Arial" pitchFamily="34" charset="0"/>
                <a:cs typeface="Arial" pitchFamily="34" charset="0"/>
              </a:rPr>
              <a:pPr/>
              <a:t>1</a:t>
            </a:fld>
            <a:endParaRPr lang="es-ES" smtClean="0">
              <a:latin typeface="Arial" pitchFamily="34" charset="0"/>
              <a:cs typeface="Arial" pitchFamily="34" charset="0"/>
            </a:endParaRPr>
          </a:p>
        </p:txBody>
      </p:sp>
      <p:sp>
        <p:nvSpPr>
          <p:cNvPr id="9222" name="1 Título"/>
          <p:cNvSpPr txBox="1">
            <a:spLocks/>
          </p:cNvSpPr>
          <p:nvPr/>
        </p:nvSpPr>
        <p:spPr bwMode="auto">
          <a:xfrm>
            <a:off x="1857375" y="1785938"/>
            <a:ext cx="6143625" cy="500062"/>
          </a:xfrm>
          <a:prstGeom prst="rect">
            <a:avLst/>
          </a:prstGeom>
          <a:noFill/>
          <a:ln w="9525">
            <a:noFill/>
            <a:miter lim="800000"/>
            <a:headEnd/>
            <a:tailEnd/>
          </a:ln>
        </p:spPr>
        <p:txBody>
          <a:bodyPr anchor="ctr"/>
          <a:lstStyle/>
          <a:p>
            <a:pPr algn="ctr"/>
            <a:r>
              <a:rPr lang="es-ES" sz="3500">
                <a:latin typeface="Tahoma" pitchFamily="34" charset="0"/>
                <a:cs typeface="Tahoma" pitchFamily="34" charset="0"/>
              </a:rPr>
              <a:t>Tesina de Seminario</a:t>
            </a:r>
          </a:p>
        </p:txBody>
      </p:sp>
      <p:sp>
        <p:nvSpPr>
          <p:cNvPr id="9223" name="2 Subtítulo"/>
          <p:cNvSpPr txBox="1">
            <a:spLocks/>
          </p:cNvSpPr>
          <p:nvPr/>
        </p:nvSpPr>
        <p:spPr bwMode="auto">
          <a:xfrm>
            <a:off x="714375" y="3929063"/>
            <a:ext cx="7929563" cy="1042987"/>
          </a:xfrm>
          <a:prstGeom prst="rect">
            <a:avLst/>
          </a:prstGeom>
          <a:noFill/>
          <a:ln w="9525">
            <a:noFill/>
            <a:miter lim="800000"/>
            <a:headEnd/>
            <a:tailEnd/>
          </a:ln>
        </p:spPr>
        <p:txBody>
          <a:bodyPr lIns="45720" rIns="45720"/>
          <a:lstStyle/>
          <a:p>
            <a:pPr algn="r">
              <a:spcBef>
                <a:spcPts val="400"/>
              </a:spcBef>
              <a:buClr>
                <a:schemeClr val="accent1"/>
              </a:buClr>
              <a:buSzPct val="68000"/>
              <a:buFont typeface="Arial" pitchFamily="34" charset="0"/>
              <a:buNone/>
            </a:pPr>
            <a:r>
              <a:rPr lang="es-ES" sz="1500" b="1">
                <a:latin typeface="Tahoma" pitchFamily="34" charset="0"/>
                <a:cs typeface="Tahoma" pitchFamily="34" charset="0"/>
              </a:rPr>
              <a:t>GONZALO ANTONIO ORDÓÑEZ RODRÍGUEZ</a:t>
            </a:r>
          </a:p>
          <a:p>
            <a:pPr algn="r">
              <a:spcBef>
                <a:spcPts val="400"/>
              </a:spcBef>
              <a:buClr>
                <a:schemeClr val="accent1"/>
              </a:buClr>
              <a:buSzPct val="68000"/>
              <a:buFont typeface="Arial" pitchFamily="34" charset="0"/>
              <a:buNone/>
            </a:pPr>
            <a:r>
              <a:rPr lang="es-ES" sz="1500" b="1">
                <a:latin typeface="Tahoma" pitchFamily="34" charset="0"/>
                <a:cs typeface="Tahoma" pitchFamily="34" charset="0"/>
              </a:rPr>
              <a:t>STALIN ALBERTO ARROYABE MERCHAN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Marcador de contenido"/>
          <p:cNvSpPr>
            <a:spLocks noGrp="1"/>
          </p:cNvSpPr>
          <p:nvPr>
            <p:ph idx="1"/>
          </p:nvPr>
        </p:nvSpPr>
        <p:spPr>
          <a:xfrm>
            <a:off x="628650" y="1785938"/>
            <a:ext cx="8229600" cy="4071937"/>
          </a:xfrm>
        </p:spPr>
        <p:txBody>
          <a:bodyPr/>
          <a:lstStyle/>
          <a:p>
            <a:pPr eaLnBrk="1" hangingPunct="1">
              <a:buFont typeface="Arial" pitchFamily="34" charset="0"/>
              <a:buNone/>
            </a:pPr>
            <a:endParaRPr lang="es-ES" sz="1500" smtClean="0">
              <a:latin typeface="Tahoma" pitchFamily="34" charset="0"/>
              <a:cs typeface="Tahoma" pitchFamily="34" charset="0"/>
            </a:endParaRPr>
          </a:p>
          <a:p>
            <a:pPr eaLnBrk="1" hangingPunct="1">
              <a:buFont typeface="Wingdings" pitchFamily="2" charset="2"/>
              <a:buChar char="§"/>
            </a:pPr>
            <a:r>
              <a:rPr lang="es-ES" sz="1500" smtClean="0">
                <a:latin typeface="Tahoma" pitchFamily="34" charset="0"/>
                <a:cs typeface="Tahoma" pitchFamily="34" charset="0"/>
              </a:rPr>
              <a:t>Es el reenvío de contenidos desde una fuente original (sitio web de origen) hasta otro sitio web de destino (receptor), que a su vez se convierte en emisor puesto que pone a disposición de sus usuarios los contenidos recién recibidos</a:t>
            </a:r>
          </a:p>
          <a:p>
            <a:pPr eaLnBrk="1" hangingPunct="1">
              <a:buFont typeface="Wingdings" pitchFamily="2" charset="2"/>
              <a:buChar char="§"/>
            </a:pPr>
            <a:endParaRPr lang="es-ES" sz="1500" smtClean="0">
              <a:latin typeface="Tahoma" pitchFamily="34" charset="0"/>
              <a:cs typeface="Tahoma" pitchFamily="34" charset="0"/>
            </a:endParaRPr>
          </a:p>
          <a:p>
            <a:pPr eaLnBrk="1" hangingPunct="1">
              <a:buFont typeface="Wingdings" pitchFamily="2" charset="2"/>
              <a:buChar char="§"/>
            </a:pPr>
            <a:r>
              <a:rPr lang="es-ES" sz="1500" smtClean="0">
                <a:latin typeface="Tahoma" pitchFamily="34" charset="0"/>
                <a:cs typeface="Tahoma" pitchFamily="34" charset="0"/>
              </a:rPr>
              <a:t>Componentes en un sistema de redifusión:</a:t>
            </a:r>
          </a:p>
          <a:p>
            <a:pPr lvl="1" eaLnBrk="1" hangingPunct="1">
              <a:buFont typeface="Courier New" pitchFamily="49" charset="0"/>
              <a:buChar char="o"/>
            </a:pPr>
            <a:r>
              <a:rPr lang="es-ES" sz="1500" smtClean="0">
                <a:latin typeface="Tahoma" pitchFamily="34" charset="0"/>
                <a:cs typeface="Tahoma" pitchFamily="34" charset="0"/>
              </a:rPr>
              <a:t>Sitio web origen</a:t>
            </a:r>
          </a:p>
          <a:p>
            <a:pPr lvl="1" eaLnBrk="1" hangingPunct="1">
              <a:buFont typeface="Courier New" pitchFamily="49" charset="0"/>
              <a:buChar char="o"/>
            </a:pPr>
            <a:r>
              <a:rPr lang="es-ES" sz="1500" smtClean="0">
                <a:latin typeface="Tahoma" pitchFamily="34" charset="0"/>
                <a:cs typeface="Tahoma" pitchFamily="34" charset="0"/>
              </a:rPr>
              <a:t>Agregadores: permiten que los usuarios se suscriban y vean los contenidos de la fuente web.</a:t>
            </a:r>
          </a:p>
          <a:p>
            <a:pPr lvl="1" eaLnBrk="1" hangingPunct="1">
              <a:buFont typeface="Courier New" pitchFamily="49" charset="0"/>
              <a:buChar char="o"/>
            </a:pPr>
            <a:r>
              <a:rPr lang="es-ES" sz="1500" smtClean="0">
                <a:latin typeface="Tahoma" pitchFamily="34" charset="0"/>
                <a:cs typeface="Tahoma" pitchFamily="34" charset="0"/>
              </a:rPr>
              <a:t>Sitio web destino</a:t>
            </a:r>
          </a:p>
          <a:p>
            <a:pPr lvl="1" eaLnBrk="1" hangingPunct="1">
              <a:buFont typeface="Courier New" pitchFamily="49" charset="0"/>
              <a:buChar char="o"/>
            </a:pPr>
            <a:r>
              <a:rPr lang="es-ES" sz="1500" smtClean="0">
                <a:latin typeface="Tahoma" pitchFamily="34" charset="0"/>
                <a:cs typeface="Tahoma" pitchFamily="34" charset="0"/>
              </a:rPr>
              <a:t>Usuarios finales</a:t>
            </a:r>
          </a:p>
          <a:p>
            <a:pPr lvl="1" eaLnBrk="1" hangingPunct="1">
              <a:buFont typeface="Courier New" pitchFamily="49" charset="0"/>
              <a:buChar char="o"/>
            </a:pPr>
            <a:r>
              <a:rPr lang="es-ES" sz="1500" smtClean="0">
                <a:latin typeface="Tahoma" pitchFamily="34" charset="0"/>
                <a:cs typeface="Tahoma" pitchFamily="34" charset="0"/>
              </a:rPr>
              <a:t>Formatos de Redifusión(codificadas en XML)</a:t>
            </a:r>
          </a:p>
          <a:p>
            <a:pPr lvl="2" eaLnBrk="1" hangingPunct="1">
              <a:buFont typeface="Wingdings" pitchFamily="2" charset="2"/>
              <a:buChar char="v"/>
            </a:pPr>
            <a:r>
              <a:rPr lang="es-ES" sz="1500" smtClean="0">
                <a:latin typeface="Tahoma" pitchFamily="34" charset="0"/>
                <a:cs typeface="Tahoma" pitchFamily="34" charset="0"/>
              </a:rPr>
              <a:t>RSS y ATOM</a:t>
            </a:r>
          </a:p>
          <a:p>
            <a:pPr lvl="1" eaLnBrk="1" hangingPunct="1">
              <a:buFont typeface="Verdana" pitchFamily="34" charset="0"/>
              <a:buNone/>
            </a:pPr>
            <a:endParaRPr lang="es-ES" sz="1500" smtClean="0">
              <a:latin typeface="Tahoma" pitchFamily="34" charset="0"/>
              <a:cs typeface="Tahoma" pitchFamily="34" charset="0"/>
            </a:endParaRPr>
          </a:p>
        </p:txBody>
      </p:sp>
      <p:sp>
        <p:nvSpPr>
          <p:cNvPr id="18435"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8436"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344DF6D-695C-44E1-90FF-51C36FE9E8EE}" type="slidenum">
              <a:rPr lang="es-ES" smtClean="0">
                <a:latin typeface="Arial" pitchFamily="34" charset="0"/>
                <a:cs typeface="Arial" pitchFamily="34" charset="0"/>
              </a:rPr>
              <a:pPr/>
              <a:t>10</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274638"/>
            <a:ext cx="8229600" cy="939784"/>
          </a:xfrm>
        </p:spPr>
        <p:txBody>
          <a:bodyPr>
            <a:normAutofit fontScale="90000"/>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8438" name="5 Rectángulo"/>
          <p:cNvSpPr>
            <a:spLocks noChangeArrowheads="1"/>
          </p:cNvSpPr>
          <p:nvPr/>
        </p:nvSpPr>
        <p:spPr bwMode="auto">
          <a:xfrm>
            <a:off x="571500" y="1285875"/>
            <a:ext cx="8286750" cy="430213"/>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5.4   Redifusión Web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628650" y="1571625"/>
            <a:ext cx="8229600" cy="1214438"/>
          </a:xfrm>
        </p:spPr>
        <p:txBody>
          <a:bodyPr/>
          <a:lstStyle/>
          <a:p>
            <a:pPr eaLnBrk="1" hangingPunct="1">
              <a:buFont typeface="Wingdings" pitchFamily="2" charset="2"/>
              <a:buChar char="§"/>
            </a:pPr>
            <a:r>
              <a:rPr lang="es-ES" sz="1600" smtClean="0">
                <a:latin typeface="Tahoma" pitchFamily="34" charset="0"/>
                <a:cs typeface="Tahoma" pitchFamily="34" charset="0"/>
              </a:rPr>
              <a:t>Es un estilo de arquitectura de software que posee 3 componentes:</a:t>
            </a:r>
          </a:p>
          <a:p>
            <a:pPr lvl="2" eaLnBrk="1" hangingPunct="1">
              <a:buFont typeface="Courier New" pitchFamily="49" charset="0"/>
              <a:buChar char="o"/>
            </a:pPr>
            <a:r>
              <a:rPr lang="es-ES" sz="1600" smtClean="0">
                <a:latin typeface="Tahoma" pitchFamily="34" charset="0"/>
                <a:cs typeface="Tahoma" pitchFamily="34" charset="0"/>
              </a:rPr>
              <a:t>Modelo: datos y reglas de negocio</a:t>
            </a:r>
          </a:p>
          <a:p>
            <a:pPr lvl="2" eaLnBrk="1" hangingPunct="1">
              <a:buFont typeface="Courier New" pitchFamily="49" charset="0"/>
              <a:buChar char="o"/>
            </a:pPr>
            <a:r>
              <a:rPr lang="es-ES" sz="1600" smtClean="0">
                <a:latin typeface="Tahoma" pitchFamily="34" charset="0"/>
                <a:cs typeface="Tahoma" pitchFamily="34" charset="0"/>
              </a:rPr>
              <a:t> Vista: muestra la información del modelo al usuario</a:t>
            </a:r>
          </a:p>
          <a:p>
            <a:pPr lvl="2" eaLnBrk="1" hangingPunct="1">
              <a:buFont typeface="Courier New" pitchFamily="49" charset="0"/>
              <a:buChar char="o"/>
            </a:pPr>
            <a:r>
              <a:rPr lang="es-ES" sz="1600" smtClean="0">
                <a:latin typeface="Tahoma" pitchFamily="34" charset="0"/>
                <a:cs typeface="Tahoma" pitchFamily="34" charset="0"/>
              </a:rPr>
              <a:t> Controlador: gestiona las entradas del usuario</a:t>
            </a:r>
          </a:p>
          <a:p>
            <a:pPr lvl="1" eaLnBrk="1" hangingPunct="1">
              <a:buFont typeface="Verdana" pitchFamily="34" charset="0"/>
              <a:buNone/>
            </a:pPr>
            <a:endParaRPr lang="es-ES" sz="600" smtClean="0">
              <a:latin typeface="Tahoma" pitchFamily="34" charset="0"/>
              <a:cs typeface="Tahoma" pitchFamily="34" charset="0"/>
            </a:endParaRPr>
          </a:p>
          <a:p>
            <a:pPr eaLnBrk="1" hangingPunct="1">
              <a:buFont typeface="Wingdings" pitchFamily="2" charset="2"/>
              <a:buChar char="§"/>
            </a:pPr>
            <a:endParaRPr lang="es-ES" sz="1600" smtClean="0">
              <a:latin typeface="Tahoma" pitchFamily="34" charset="0"/>
              <a:cs typeface="Tahoma" pitchFamily="34" charset="0"/>
            </a:endParaRPr>
          </a:p>
        </p:txBody>
      </p:sp>
      <p:sp>
        <p:nvSpPr>
          <p:cNvPr id="19459"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9460"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EA4DB5-EA9F-473F-868B-4CA1946C5905}" type="slidenum">
              <a:rPr lang="es-ES" smtClean="0">
                <a:latin typeface="Arial" pitchFamily="34" charset="0"/>
                <a:cs typeface="Arial" pitchFamily="34" charset="0"/>
              </a:rPr>
              <a:pPr/>
              <a:t>11</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71414"/>
            <a:ext cx="8229600" cy="1011222"/>
          </a:xfrm>
        </p:spPr>
        <p:txBody>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9462" name="5 Rectángulo"/>
          <p:cNvSpPr>
            <a:spLocks noChangeArrowheads="1"/>
          </p:cNvSpPr>
          <p:nvPr/>
        </p:nvSpPr>
        <p:spPr bwMode="auto">
          <a:xfrm>
            <a:off x="571500" y="1143000"/>
            <a:ext cx="8286750" cy="430213"/>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5.5   Modelo Vista Controlador</a:t>
            </a:r>
          </a:p>
        </p:txBody>
      </p:sp>
      <p:pic>
        <p:nvPicPr>
          <p:cNvPr id="19463" name="Picture 7"/>
          <p:cNvPicPr>
            <a:picLocks noChangeAspect="1" noChangeArrowheads="1"/>
          </p:cNvPicPr>
          <p:nvPr/>
        </p:nvPicPr>
        <p:blipFill>
          <a:blip r:embed="rId4"/>
          <a:srcRect/>
          <a:stretch>
            <a:fillRect/>
          </a:stretch>
        </p:blipFill>
        <p:spPr bwMode="auto">
          <a:xfrm>
            <a:off x="1714500" y="2857500"/>
            <a:ext cx="5562600" cy="1666875"/>
          </a:xfrm>
          <a:prstGeom prst="rect">
            <a:avLst/>
          </a:prstGeom>
          <a:noFill/>
          <a:ln w="9525">
            <a:noFill/>
            <a:miter lim="800000"/>
            <a:headEnd/>
            <a:tailEnd/>
          </a:ln>
        </p:spPr>
      </p:pic>
      <p:sp>
        <p:nvSpPr>
          <p:cNvPr id="19464" name="2 Marcador de contenido"/>
          <p:cNvSpPr txBox="1">
            <a:spLocks/>
          </p:cNvSpPr>
          <p:nvPr/>
        </p:nvSpPr>
        <p:spPr bwMode="auto">
          <a:xfrm>
            <a:off x="571500" y="4500563"/>
            <a:ext cx="8229600" cy="1428750"/>
          </a:xfrm>
          <a:prstGeom prst="rect">
            <a:avLst/>
          </a:prstGeom>
          <a:noFill/>
          <a:ln w="9525">
            <a:noFill/>
            <a:miter lim="800000"/>
            <a:headEnd/>
            <a:tailEnd/>
          </a:ln>
        </p:spPr>
        <p:txBody>
          <a:bodyPr/>
          <a:lstStyle/>
          <a:p>
            <a:pPr marL="858838" lvl="2" indent="-228600">
              <a:spcBef>
                <a:spcPts val="350"/>
              </a:spcBef>
              <a:buClr>
                <a:schemeClr val="accent2"/>
              </a:buClr>
              <a:buSzPct val="100000"/>
              <a:buFont typeface="Wingdings 2" pitchFamily="18" charset="2"/>
              <a:buNone/>
            </a:pPr>
            <a:endParaRPr lang="es-ES" sz="1600">
              <a:latin typeface="Tahoma" pitchFamily="34" charset="0"/>
              <a:cs typeface="Tahoma" pitchFamily="34" charset="0"/>
            </a:endParaRPr>
          </a:p>
          <a:p>
            <a:pPr marL="365125" indent="-255588">
              <a:spcBef>
                <a:spcPts val="400"/>
              </a:spcBef>
              <a:buClr>
                <a:schemeClr val="accent1"/>
              </a:buClr>
              <a:buSzPct val="68000"/>
              <a:buFont typeface="Wingdings" pitchFamily="2" charset="2"/>
              <a:buChar char="§"/>
            </a:pPr>
            <a:r>
              <a:rPr lang="es-ES" sz="1600">
                <a:latin typeface="Tahoma" pitchFamily="34" charset="0"/>
                <a:cs typeface="Tahoma" pitchFamily="34" charset="0"/>
              </a:rPr>
              <a:t>Frameworks (Marcos de trabajos) basados en MVC para desarrollar aplicaciones web</a:t>
            </a:r>
          </a:p>
          <a:p>
            <a:pPr marL="858838" lvl="2" indent="-228600">
              <a:spcBef>
                <a:spcPts val="350"/>
              </a:spcBef>
              <a:buClr>
                <a:schemeClr val="accent2"/>
              </a:buClr>
              <a:buSzPct val="100000"/>
              <a:buFont typeface="Courier New" pitchFamily="49" charset="0"/>
              <a:buChar char="o"/>
            </a:pPr>
            <a:r>
              <a:rPr lang="es-ES" sz="1600">
                <a:latin typeface="Tahoma" pitchFamily="34" charset="0"/>
                <a:cs typeface="Tahoma" pitchFamily="34" charset="0"/>
              </a:rPr>
              <a:t>Java: Grails, Spring, entre otros.</a:t>
            </a:r>
          </a:p>
          <a:p>
            <a:pPr marL="858838" lvl="2" indent="-228600">
              <a:spcBef>
                <a:spcPts val="350"/>
              </a:spcBef>
              <a:buClr>
                <a:schemeClr val="accent2"/>
              </a:buClr>
              <a:buSzPct val="100000"/>
              <a:buFont typeface="Courier New" pitchFamily="49" charset="0"/>
              <a:buChar char="o"/>
            </a:pPr>
            <a:r>
              <a:rPr lang="es-ES" sz="1600">
                <a:latin typeface="Tahoma" pitchFamily="34" charset="0"/>
                <a:cs typeface="Tahoma" pitchFamily="34" charset="0"/>
              </a:rPr>
              <a:t> Php: Symfony, Zend Framework, entre otros.</a:t>
            </a:r>
          </a:p>
          <a:p>
            <a:pPr marL="858838" lvl="2" indent="-228600">
              <a:spcBef>
                <a:spcPts val="350"/>
              </a:spcBef>
              <a:buClr>
                <a:schemeClr val="accent2"/>
              </a:buClr>
              <a:buSzPct val="100000"/>
              <a:buFont typeface="Courier New" pitchFamily="49" charset="0"/>
              <a:buChar char="o"/>
            </a:pPr>
            <a:r>
              <a:rPr lang="es-ES" sz="1600">
                <a:latin typeface="Tahoma" pitchFamily="34" charset="0"/>
                <a:cs typeface="Tahoma" pitchFamily="34" charset="0"/>
              </a:rPr>
              <a:t> Microsoft: Asp.net</a:t>
            </a:r>
          </a:p>
          <a:p>
            <a:pPr marL="620713" lvl="1" indent="-228600">
              <a:spcBef>
                <a:spcPts val="325"/>
              </a:spcBef>
              <a:buClr>
                <a:schemeClr val="accent1"/>
              </a:buClr>
              <a:buFont typeface="Verdana" pitchFamily="34" charset="0"/>
              <a:buNone/>
            </a:pPr>
            <a:endParaRPr lang="es-ES" sz="600">
              <a:latin typeface="Tahoma" pitchFamily="34" charset="0"/>
              <a:cs typeface="Tahoma" pitchFamily="34" charset="0"/>
            </a:endParaRPr>
          </a:p>
          <a:p>
            <a:pPr marL="365125" indent="-255588">
              <a:spcBef>
                <a:spcPts val="400"/>
              </a:spcBef>
              <a:buClr>
                <a:schemeClr val="accent1"/>
              </a:buClr>
              <a:buSzPct val="68000"/>
              <a:buFont typeface="Wingdings" pitchFamily="2" charset="2"/>
              <a:buChar char="§"/>
            </a:pPr>
            <a:endParaRPr lang="es-ES" sz="16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contenido"/>
          <p:cNvSpPr>
            <a:spLocks noGrp="1"/>
          </p:cNvSpPr>
          <p:nvPr>
            <p:ph idx="1"/>
          </p:nvPr>
        </p:nvSpPr>
        <p:spPr>
          <a:xfrm>
            <a:off x="500063" y="1571625"/>
            <a:ext cx="8229600" cy="4572000"/>
          </a:xfrm>
        </p:spPr>
        <p:txBody>
          <a:bodyPr/>
          <a:lstStyle/>
          <a:p>
            <a:pPr lvl="1" eaLnBrk="1" hangingPunct="1">
              <a:buFont typeface="Arial" pitchFamily="34" charset="0"/>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Es un mecanismo para conectar los objetos de negocio con la base de datos.</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El motor de persistencia traduce los datos de registros a objetos y de objetos a registros</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Ventaja de utilizarlo:</a:t>
            </a:r>
          </a:p>
          <a:p>
            <a:pPr lvl="2" eaLnBrk="1" hangingPunct="1">
              <a:buFont typeface="Courier New" pitchFamily="49" charset="0"/>
              <a:buChar char="o"/>
            </a:pPr>
            <a:r>
              <a:rPr lang="es-ES" sz="1600" smtClean="0">
                <a:latin typeface="Tahoma" pitchFamily="34" charset="0"/>
                <a:cs typeface="Tahoma" pitchFamily="34" charset="0"/>
              </a:rPr>
              <a:t>Las aplicaciones de software son mas flexible y reusabilidad.</a:t>
            </a:r>
          </a:p>
          <a:p>
            <a:pPr lvl="2" eaLnBrk="1" hangingPunct="1">
              <a:buFont typeface="Courier New" pitchFamily="49" charset="0"/>
              <a:buChar char="o"/>
            </a:pPr>
            <a:r>
              <a:rPr lang="es-ES" sz="1600" smtClean="0">
                <a:latin typeface="Tahoma" pitchFamily="34" charset="0"/>
                <a:cs typeface="Tahoma" pitchFamily="34" charset="0"/>
              </a:rPr>
              <a:t>No se depende del lenguaje de manipulación de datos, y por eso se puede emigrar de motor de base de datos</a:t>
            </a:r>
          </a:p>
          <a:p>
            <a:pPr lvl="2" eaLnBrk="1" hangingPunct="1">
              <a:buFont typeface="Wingdings 2"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Ejemplos de motores de persistencia:</a:t>
            </a:r>
          </a:p>
          <a:p>
            <a:pPr lvl="2" eaLnBrk="1" hangingPunct="1">
              <a:buFont typeface="Courier New" pitchFamily="49" charset="0"/>
              <a:buChar char="o"/>
            </a:pPr>
            <a:r>
              <a:rPr lang="es-ES" sz="1600" smtClean="0">
                <a:latin typeface="Tahoma" pitchFamily="34" charset="0"/>
                <a:cs typeface="Tahoma" pitchFamily="34" charset="0"/>
              </a:rPr>
              <a:t>Software Libre:</a:t>
            </a:r>
          </a:p>
          <a:p>
            <a:pPr lvl="3" eaLnBrk="1" hangingPunct="1">
              <a:buFont typeface="Wingdings" pitchFamily="2" charset="2"/>
              <a:buChar char="v"/>
            </a:pPr>
            <a:r>
              <a:rPr lang="es-ES" sz="1600" smtClean="0">
                <a:latin typeface="Tahoma" pitchFamily="34" charset="0"/>
                <a:cs typeface="Tahoma" pitchFamily="34" charset="0"/>
              </a:rPr>
              <a:t>Hibernate (Usado en este proyecto)</a:t>
            </a:r>
          </a:p>
          <a:p>
            <a:pPr lvl="2" eaLnBrk="1" hangingPunct="1">
              <a:buFont typeface="Courier New" pitchFamily="49" charset="0"/>
              <a:buChar char="o"/>
            </a:pPr>
            <a:r>
              <a:rPr lang="es-ES" sz="1600" smtClean="0">
                <a:latin typeface="Tahoma" pitchFamily="34" charset="0"/>
                <a:cs typeface="Tahoma" pitchFamily="34" charset="0"/>
              </a:rPr>
              <a:t>Comerciales</a:t>
            </a:r>
          </a:p>
          <a:p>
            <a:pPr lvl="3" eaLnBrk="1" hangingPunct="1">
              <a:buFont typeface="Wingdings" pitchFamily="2" charset="2"/>
              <a:buChar char="v"/>
            </a:pPr>
            <a:r>
              <a:rPr lang="es-ES" sz="1600" smtClean="0">
                <a:latin typeface="Tahoma" pitchFamily="34" charset="0"/>
                <a:cs typeface="Tahoma" pitchFamily="34" charset="0"/>
              </a:rPr>
              <a:t>ORM.net</a:t>
            </a:r>
          </a:p>
        </p:txBody>
      </p:sp>
      <p:sp>
        <p:nvSpPr>
          <p:cNvPr id="2048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048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1CB8929-678C-4ABB-A8E6-876A058A6D7A}" type="slidenum">
              <a:rPr lang="es-ES" smtClean="0">
                <a:latin typeface="Arial" pitchFamily="34" charset="0"/>
                <a:cs typeface="Arial" pitchFamily="34" charset="0"/>
              </a:rPr>
              <a:pPr/>
              <a:t>12</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274638"/>
            <a:ext cx="8229600" cy="939784"/>
          </a:xfrm>
        </p:spPr>
        <p:txBody>
          <a:bodyPr>
            <a:normAutofit fontScale="90000"/>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20486" name="5 Rectángulo"/>
          <p:cNvSpPr>
            <a:spLocks noChangeArrowheads="1"/>
          </p:cNvSpPr>
          <p:nvPr/>
        </p:nvSpPr>
        <p:spPr bwMode="auto">
          <a:xfrm>
            <a:off x="571500" y="1143000"/>
            <a:ext cx="8286750" cy="430213"/>
          </a:xfrm>
          <a:prstGeom prst="rect">
            <a:avLst/>
          </a:prstGeom>
          <a:blipFill dpi="0" rotWithShape="1">
            <a:blip r:embed="rId2"/>
            <a:srcRect/>
            <a:tile tx="0" ty="0" sx="100000" sy="100000" flip="none" algn="tl"/>
          </a:blipFill>
          <a:ln w="9525">
            <a:noFill/>
            <a:miter lim="800000"/>
            <a:headEnd/>
            <a:tailEnd/>
          </a:ln>
        </p:spPr>
        <p:txBody>
          <a:bodyPr>
            <a:spAutoFit/>
          </a:bodyPr>
          <a:lstStyle/>
          <a:p>
            <a:r>
              <a:rPr lang="es-ES" sz="2200" b="1"/>
              <a:t>5.6   Motores de Persistencia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1507" name="5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8D37B1E-3225-4A3E-94DC-FA3AB86A2811}" type="slidenum">
              <a:rPr lang="es-ES" smtClean="0">
                <a:latin typeface="Arial" pitchFamily="34" charset="0"/>
                <a:cs typeface="Arial" pitchFamily="34" charset="0"/>
              </a:rPr>
              <a:pPr/>
              <a:t>13</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142852"/>
            <a:ext cx="8229600" cy="1011222"/>
          </a:xfrm>
        </p:spPr>
        <p:txBody>
          <a:bodyPr>
            <a:normAutofit fontScale="90000"/>
          </a:bodyPr>
          <a:lstStyle/>
          <a:p>
            <a:pPr eaLnBrk="1" fontAlgn="auto" hangingPunct="1">
              <a:spcAft>
                <a:spcPts val="0"/>
              </a:spcAft>
              <a:defRPr/>
            </a:pPr>
            <a:r>
              <a:rPr lang="es-ES" dirty="0" smtClean="0"/>
              <a:t>6.-Descripción Modular de la Solución</a:t>
            </a:r>
            <a:endParaRPr lang="es-ES" dirty="0"/>
          </a:p>
        </p:txBody>
      </p:sp>
      <p:pic>
        <p:nvPicPr>
          <p:cNvPr id="21509" name="Imagen 1" descr="diagrama_funcionamiento_sistema"/>
          <p:cNvPicPr>
            <a:picLocks noChangeAspect="1" noChangeArrowheads="1"/>
          </p:cNvPicPr>
          <p:nvPr/>
        </p:nvPicPr>
        <p:blipFill>
          <a:blip r:embed="rId2"/>
          <a:srcRect/>
          <a:stretch>
            <a:fillRect/>
          </a:stretch>
        </p:blipFill>
        <p:spPr bwMode="auto">
          <a:xfrm>
            <a:off x="593725" y="1098550"/>
            <a:ext cx="7978775" cy="4830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22530" name="2 Marcador de contenido"/>
          <p:cNvSpPr>
            <a:spLocks noGrp="1"/>
          </p:cNvSpPr>
          <p:nvPr>
            <p:ph idx="1"/>
          </p:nvPr>
        </p:nvSpPr>
        <p:spPr>
          <a:xfrm>
            <a:off x="571500" y="1643063"/>
            <a:ext cx="7972425" cy="4364037"/>
          </a:xfrm>
        </p:spPr>
        <p:txBody>
          <a:bodyPr/>
          <a:lstStyle/>
          <a:p>
            <a:pPr lvl="1" eaLnBrk="1" hangingPunct="1">
              <a:buFont typeface="Verdana" pitchFamily="34" charset="0"/>
              <a:buNone/>
            </a:pPr>
            <a:endParaRPr lang="es-ES" sz="2000" smtClean="0">
              <a:latin typeface="Tahoma" pitchFamily="34" charset="0"/>
              <a:cs typeface="Tahoma" pitchFamily="34" charset="0"/>
            </a:endParaRPr>
          </a:p>
          <a:p>
            <a:pPr eaLnBrk="1" hangingPunct="1">
              <a:buFont typeface="Wingdings 3" pitchFamily="18" charset="2"/>
              <a:buNone/>
            </a:pPr>
            <a:endParaRPr lang="es-ES" smtClean="0">
              <a:latin typeface="Tahoma" pitchFamily="34" charset="0"/>
              <a:cs typeface="Tahoma" pitchFamily="34" charset="0"/>
            </a:endParaRPr>
          </a:p>
        </p:txBody>
      </p:sp>
      <p:sp>
        <p:nvSpPr>
          <p:cNvPr id="22531"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2532"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F9F3746-08F8-469B-8B59-D8BC95DA8440}" type="slidenum">
              <a:rPr lang="es-ES" smtClean="0">
                <a:latin typeface="Arial" pitchFamily="34" charset="0"/>
                <a:cs typeface="Arial" pitchFamily="34" charset="0"/>
              </a:rPr>
              <a:pPr/>
              <a:t>14</a:t>
            </a:fld>
            <a:endParaRPr lang="es-ES" smtClean="0">
              <a:latin typeface="Arial" pitchFamily="34" charset="0"/>
              <a:cs typeface="Arial" pitchFamily="34" charset="0"/>
            </a:endParaRPr>
          </a:p>
        </p:txBody>
      </p:sp>
      <p:sp>
        <p:nvSpPr>
          <p:cNvPr id="8194" name="1 Título"/>
          <p:cNvSpPr>
            <a:spLocks noGrp="1"/>
          </p:cNvSpPr>
          <p:nvPr>
            <p:ph type="title"/>
          </p:nvPr>
        </p:nvSpPr>
        <p:spPr>
          <a:xfrm>
            <a:off x="457200" y="274638"/>
            <a:ext cx="8229600" cy="868346"/>
          </a:xfrm>
        </p:spPr>
        <p:txBody>
          <a:bodyPr/>
          <a:lstStyle/>
          <a:p>
            <a:pPr eaLnBrk="1" fontAlgn="auto" hangingPunct="1">
              <a:spcAft>
                <a:spcPts val="0"/>
              </a:spcAft>
              <a:defRPr/>
            </a:pPr>
            <a:r>
              <a:rPr lang="es-ES" dirty="0" smtClean="0"/>
              <a:t>6.1 Módulo de ESPOL</a:t>
            </a:r>
          </a:p>
        </p:txBody>
      </p:sp>
      <p:sp>
        <p:nvSpPr>
          <p:cNvPr id="6" name="5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6.1.1 Requerimientos que implementa</a:t>
            </a:r>
          </a:p>
        </p:txBody>
      </p:sp>
      <p:graphicFrame>
        <p:nvGraphicFramePr>
          <p:cNvPr id="7" name="6 Tabla"/>
          <p:cNvGraphicFramePr>
            <a:graphicFrameLocks noGrp="1"/>
          </p:cNvGraphicFramePr>
          <p:nvPr/>
        </p:nvGraphicFramePr>
        <p:xfrm>
          <a:off x="1285875" y="2000250"/>
          <a:ext cx="6429375" cy="3929063"/>
        </p:xfrm>
        <a:graphic>
          <a:graphicData uri="http://schemas.openxmlformats.org/drawingml/2006/table">
            <a:tbl>
              <a:tblPr firstRow="1" bandRow="1">
                <a:tableStyleId>{69CF1AB2-1976-4502-BF36-3FF5EA218861}</a:tableStyleId>
              </a:tblPr>
              <a:tblGrid>
                <a:gridCol w="3214710"/>
                <a:gridCol w="3214710"/>
              </a:tblGrid>
              <a:tr h="436200">
                <a:tc>
                  <a:txBody>
                    <a:bodyPr/>
                    <a:lstStyle/>
                    <a:p>
                      <a:pPr algn="ctr">
                        <a:lnSpc>
                          <a:spcPct val="200000"/>
                        </a:lnSpc>
                        <a:spcAft>
                          <a:spcPts val="0"/>
                        </a:spcAft>
                        <a:tabLst>
                          <a:tab pos="2081530" algn="l"/>
                        </a:tabLst>
                      </a:pPr>
                      <a:r>
                        <a:rPr lang="es-ES" sz="1200" dirty="0">
                          <a:latin typeface="Tahoma" pitchFamily="34" charset="0"/>
                          <a:ea typeface="Tahoma" pitchFamily="34" charset="0"/>
                          <a:cs typeface="Tahoma" pitchFamily="34" charset="0"/>
                        </a:rPr>
                        <a:t>Requisito</a:t>
                      </a:r>
                    </a:p>
                  </a:txBody>
                  <a:tcPr marL="68580" marR="68580" marT="0" marB="0"/>
                </a:tc>
                <a:tc>
                  <a:txBody>
                    <a:bodyPr/>
                    <a:lstStyle/>
                    <a:p>
                      <a:pPr algn="ctr">
                        <a:lnSpc>
                          <a:spcPct val="200000"/>
                        </a:lnSpc>
                        <a:spcAft>
                          <a:spcPts val="0"/>
                        </a:spcAft>
                        <a:tabLst>
                          <a:tab pos="2081530" algn="l"/>
                        </a:tabLst>
                      </a:pPr>
                      <a:r>
                        <a:rPr lang="es-ES" sz="1200" dirty="0">
                          <a:latin typeface="Tahoma" pitchFamily="34" charset="0"/>
                          <a:ea typeface="Tahoma" pitchFamily="34" charset="0"/>
                          <a:cs typeface="Tahoma" pitchFamily="34" charset="0"/>
                        </a:rPr>
                        <a:t>Descripción</a:t>
                      </a:r>
                    </a:p>
                  </a:txBody>
                  <a:tcPr marL="68580" marR="68580" marT="0" marB="0"/>
                </a:tc>
              </a:tr>
              <a:tr h="2366238">
                <a:tc>
                  <a:txBody>
                    <a:bodyPr/>
                    <a:lstStyle/>
                    <a:p>
                      <a:pPr marL="342900" lvl="0" indent="-342900" algn="just">
                        <a:lnSpc>
                          <a:spcPct val="200000"/>
                        </a:lnSpc>
                        <a:spcAft>
                          <a:spcPts val="0"/>
                        </a:spcAft>
                        <a:buFont typeface="+mj-lt"/>
                        <a:buAutoNum type="arabicPeriod"/>
                      </a:pPr>
                      <a:r>
                        <a:rPr lang="es-ES" sz="1200" dirty="0">
                          <a:latin typeface="Tahoma" pitchFamily="34" charset="0"/>
                          <a:ea typeface="Tahoma" pitchFamily="34" charset="0"/>
                          <a:cs typeface="Tahoma" pitchFamily="34" charset="0"/>
                        </a:rPr>
                        <a:t>Ingreso al sistema</a:t>
                      </a:r>
                    </a:p>
                  </a:txBody>
                  <a:tcPr marL="68580" marR="68580" marT="0" marB="0"/>
                </a:tc>
                <a:tc>
                  <a:txBody>
                    <a:bodyPr/>
                    <a:lstStyle/>
                    <a:p>
                      <a:pPr algn="just">
                        <a:lnSpc>
                          <a:spcPct val="200000"/>
                        </a:lnSpc>
                        <a:spcAft>
                          <a:spcPts val="0"/>
                        </a:spcAft>
                        <a:tabLst>
                          <a:tab pos="2081530" algn="l"/>
                        </a:tabLst>
                      </a:pPr>
                      <a:r>
                        <a:rPr lang="es-ES" sz="1200" dirty="0">
                          <a:latin typeface="Tahoma" pitchFamily="34" charset="0"/>
                          <a:ea typeface="Tahoma" pitchFamily="34" charset="0"/>
                          <a:cs typeface="Tahoma" pitchFamily="34" charset="0"/>
                        </a:rPr>
                        <a:t>Permite validar que solo puedan acceder estudiantes politécnicos a la aplicación. Si es la primera vez que un usuario ingresa con sus datos, se valida en el web services ESPOL, caso contrario se lo hace en la base de datos de nuestra aplicación.</a:t>
                      </a:r>
                    </a:p>
                  </a:txBody>
                  <a:tcPr marL="68580" marR="68580" marT="0" marB="0"/>
                </a:tc>
              </a:tr>
              <a:tr h="1126652">
                <a:tc>
                  <a:txBody>
                    <a:bodyPr/>
                    <a:lstStyle/>
                    <a:p>
                      <a:pPr marL="228600" indent="-228600" algn="just">
                        <a:lnSpc>
                          <a:spcPct val="200000"/>
                        </a:lnSpc>
                        <a:spcAft>
                          <a:spcPts val="0"/>
                        </a:spcAft>
                        <a:buFont typeface="+mj-lt"/>
                        <a:buAutoNum type="arabicPeriod" startAt="2"/>
                        <a:tabLst>
                          <a:tab pos="2081530" algn="l"/>
                        </a:tabLst>
                      </a:pPr>
                      <a:r>
                        <a:rPr lang="es-ES" sz="1200" dirty="0">
                          <a:latin typeface="Tahoma" pitchFamily="34" charset="0"/>
                          <a:ea typeface="Tahoma" pitchFamily="34" charset="0"/>
                          <a:cs typeface="Tahoma" pitchFamily="34" charset="0"/>
                        </a:rPr>
                        <a:t>Búsqueda de </a:t>
                      </a:r>
                      <a:r>
                        <a:rPr lang="es-ES" sz="1200" dirty="0" smtClean="0">
                          <a:latin typeface="Tahoma" pitchFamily="34" charset="0"/>
                          <a:ea typeface="Tahoma" pitchFamily="34" charset="0"/>
                          <a:cs typeface="Tahoma" pitchFamily="34" charset="0"/>
                        </a:rPr>
                        <a:t>usuarios</a:t>
                      </a:r>
                    </a:p>
                    <a:p>
                      <a:pPr marL="228600" indent="-228600" algn="just">
                        <a:lnSpc>
                          <a:spcPct val="200000"/>
                        </a:lnSpc>
                        <a:spcAft>
                          <a:spcPts val="0"/>
                        </a:spcAft>
                        <a:buFont typeface="+mj-lt"/>
                        <a:buNone/>
                        <a:tabLst>
                          <a:tab pos="2081530" algn="l"/>
                        </a:tabLst>
                      </a:pPr>
                      <a:endParaRPr lang="es-ES" sz="1200" dirty="0">
                        <a:latin typeface="Tahoma" pitchFamily="34" charset="0"/>
                        <a:ea typeface="Tahoma" pitchFamily="34" charset="0"/>
                        <a:cs typeface="Tahoma" pitchFamily="34" charset="0"/>
                      </a:endParaRPr>
                    </a:p>
                  </a:txBody>
                  <a:tcPr marL="68580" marR="68580" marT="0" marB="0"/>
                </a:tc>
                <a:tc>
                  <a:txBody>
                    <a:bodyPr/>
                    <a:lstStyle/>
                    <a:p>
                      <a:pPr algn="just">
                        <a:lnSpc>
                          <a:spcPct val="200000"/>
                        </a:lnSpc>
                        <a:spcAft>
                          <a:spcPts val="0"/>
                        </a:spcAft>
                        <a:tabLst>
                          <a:tab pos="2081530" algn="l"/>
                        </a:tabLst>
                      </a:pPr>
                      <a:r>
                        <a:rPr lang="es-ES" sz="1200" dirty="0">
                          <a:latin typeface="Tahoma" pitchFamily="34" charset="0"/>
                          <a:ea typeface="Tahoma" pitchFamily="34" charset="0"/>
                          <a:cs typeface="Tahoma" pitchFamily="34" charset="0"/>
                        </a:rPr>
                        <a:t>Permite consultar por nombres y apellidos, para luego listar los usuarios y da la opción de visualizar su perfil</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23554"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3555"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0BD8CB-D90C-4224-BFBE-726D3FC3D4A0}" type="slidenum">
              <a:rPr lang="es-ES" smtClean="0">
                <a:latin typeface="Arial" pitchFamily="34" charset="0"/>
                <a:cs typeface="Arial" pitchFamily="34" charset="0"/>
              </a:rPr>
              <a:pPr/>
              <a:t>15</a:t>
            </a:fld>
            <a:endParaRPr lang="es-ES" smtClean="0">
              <a:latin typeface="Arial" pitchFamily="34" charset="0"/>
              <a:cs typeface="Arial" pitchFamily="34" charset="0"/>
            </a:endParaRPr>
          </a:p>
        </p:txBody>
      </p:sp>
      <p:sp>
        <p:nvSpPr>
          <p:cNvPr id="8194" name="1 Título"/>
          <p:cNvSpPr>
            <a:spLocks noGrp="1"/>
          </p:cNvSpPr>
          <p:nvPr>
            <p:ph type="title"/>
          </p:nvPr>
        </p:nvSpPr>
        <p:spPr>
          <a:xfrm>
            <a:off x="457200" y="142860"/>
            <a:ext cx="8229600" cy="1000124"/>
          </a:xfrm>
        </p:spPr>
        <p:txBody>
          <a:bodyPr/>
          <a:lstStyle/>
          <a:p>
            <a:pPr eaLnBrk="1" fontAlgn="auto" hangingPunct="1">
              <a:spcAft>
                <a:spcPts val="0"/>
              </a:spcAft>
              <a:defRPr/>
            </a:pPr>
            <a:r>
              <a:rPr lang="es-ES" dirty="0" smtClean="0"/>
              <a:t>6.1 Módulo de ESPOL</a:t>
            </a:r>
          </a:p>
        </p:txBody>
      </p:sp>
      <p:sp>
        <p:nvSpPr>
          <p:cNvPr id="6" name="5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6.1.2 Diagrama de Funcionamiento</a:t>
            </a:r>
          </a:p>
        </p:txBody>
      </p:sp>
      <p:pic>
        <p:nvPicPr>
          <p:cNvPr id="23558" name="9 Marcador de contenido" descr="diagramas_modulo_espol.jpg"/>
          <p:cNvPicPr>
            <a:picLocks noGrp="1" noChangeAspect="1"/>
          </p:cNvPicPr>
          <p:nvPr>
            <p:ph idx="1"/>
          </p:nvPr>
        </p:nvPicPr>
        <p:blipFill>
          <a:blip r:embed="rId3"/>
          <a:srcRect/>
          <a:stretch>
            <a:fillRect/>
          </a:stretch>
        </p:blipFill>
        <p:spPr>
          <a:xfrm>
            <a:off x="457200" y="1646238"/>
            <a:ext cx="8229600" cy="419576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24578" name="2 Marcador de contenido"/>
          <p:cNvSpPr>
            <a:spLocks noGrp="1"/>
          </p:cNvSpPr>
          <p:nvPr>
            <p:ph idx="1"/>
          </p:nvPr>
        </p:nvSpPr>
        <p:spPr>
          <a:xfrm>
            <a:off x="571500" y="1643063"/>
            <a:ext cx="8186738" cy="2162175"/>
          </a:xfrm>
        </p:spPr>
        <p:txBody>
          <a:bodyPr/>
          <a:lstStyle/>
          <a:p>
            <a:pPr lvl="1" eaLnBrk="1" hangingPunct="1">
              <a:buFont typeface="Wingdings" pitchFamily="2" charset="2"/>
              <a:buChar char="§"/>
            </a:pPr>
            <a:r>
              <a:rPr lang="es-ES" sz="1600" smtClean="0">
                <a:latin typeface="Tahoma" pitchFamily="34" charset="0"/>
                <a:cs typeface="Tahoma" pitchFamily="34" charset="0"/>
              </a:rPr>
              <a:t>Servicios Web basados en SOAP, junto a su Descriptor WSDL</a:t>
            </a:r>
          </a:p>
          <a:p>
            <a:pPr lvl="1" eaLnBrk="1" hangingPunct="1">
              <a:buFont typeface="Wingdings" pitchFamily="2" charset="2"/>
              <a:buChar char="§"/>
            </a:pPr>
            <a:r>
              <a:rPr lang="es-ES" sz="1600" smtClean="0">
                <a:latin typeface="Tahoma" pitchFamily="34" charset="0"/>
                <a:cs typeface="Tahoma" pitchFamily="34" charset="0"/>
              </a:rPr>
              <a:t>Mensaje de intercambio de datos en XML</a:t>
            </a:r>
          </a:p>
          <a:p>
            <a:pPr lvl="3" eaLnBrk="1" hangingPunct="1">
              <a:buFont typeface="Courier New" pitchFamily="49" charset="0"/>
              <a:buChar char="o"/>
            </a:pPr>
            <a:r>
              <a:rPr lang="es-ES" sz="1600" smtClean="0">
                <a:latin typeface="Tahoma" pitchFamily="34" charset="0"/>
                <a:cs typeface="Tahoma" pitchFamily="34" charset="0"/>
              </a:rPr>
              <a:t>Para elaborar el requerimiento de petición</a:t>
            </a:r>
          </a:p>
          <a:p>
            <a:pPr lvl="3" eaLnBrk="1" hangingPunct="1">
              <a:buFont typeface="Courier New" pitchFamily="49" charset="0"/>
              <a:buChar char="o"/>
            </a:pPr>
            <a:r>
              <a:rPr lang="es-ES" sz="1600" smtClean="0">
                <a:latin typeface="Tahoma" pitchFamily="34" charset="0"/>
                <a:cs typeface="Tahoma" pitchFamily="34" charset="0"/>
              </a:rPr>
              <a:t>Para retornar el dato que se origina después de la ejecución de un método en el servicio web</a:t>
            </a:r>
          </a:p>
          <a:p>
            <a:pPr lvl="1" eaLnBrk="1" hangingPunct="1">
              <a:buFont typeface="Wingdings" pitchFamily="2" charset="2"/>
              <a:buChar char="§"/>
            </a:pPr>
            <a:r>
              <a:rPr lang="es-ES" sz="1600" smtClean="0">
                <a:latin typeface="Tahoma" pitchFamily="34" charset="0"/>
                <a:cs typeface="Tahoma" pitchFamily="34" charset="0"/>
              </a:rPr>
              <a:t>Para la comunicación con los Servicios web basados en SOAP, y para el procesamiento del mensaje de respuesta se utilizaron las siguientes librerías:</a:t>
            </a:r>
          </a:p>
          <a:p>
            <a:pPr lvl="1" eaLnBrk="1" hangingPunct="1"/>
            <a:endParaRPr lang="es-ES" sz="1600" smtClean="0">
              <a:latin typeface="Tahoma" pitchFamily="34" charset="0"/>
              <a:cs typeface="Tahoma" pitchFamily="34" charset="0"/>
            </a:endParaRPr>
          </a:p>
        </p:txBody>
      </p:sp>
      <p:sp>
        <p:nvSpPr>
          <p:cNvPr id="24579"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4580"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7B9F93-E85B-48A8-86D3-D45F5E13CC30}" type="slidenum">
              <a:rPr lang="es-ES" smtClean="0">
                <a:latin typeface="Arial" pitchFamily="34" charset="0"/>
                <a:cs typeface="Arial" pitchFamily="34" charset="0"/>
              </a:rPr>
              <a:pPr/>
              <a:t>16</a:t>
            </a:fld>
            <a:endParaRPr lang="es-ES" smtClean="0">
              <a:latin typeface="Arial" pitchFamily="34" charset="0"/>
              <a:cs typeface="Arial" pitchFamily="34" charset="0"/>
            </a:endParaRPr>
          </a:p>
        </p:txBody>
      </p:sp>
      <p:sp>
        <p:nvSpPr>
          <p:cNvPr id="8194" name="1 Título"/>
          <p:cNvSpPr>
            <a:spLocks noGrp="1"/>
          </p:cNvSpPr>
          <p:nvPr>
            <p:ph type="title"/>
          </p:nvPr>
        </p:nvSpPr>
        <p:spPr>
          <a:xfrm>
            <a:off x="571472" y="214290"/>
            <a:ext cx="8229600" cy="928694"/>
          </a:xfrm>
        </p:spPr>
        <p:txBody>
          <a:bodyPr/>
          <a:lstStyle/>
          <a:p>
            <a:pPr eaLnBrk="1" fontAlgn="auto" hangingPunct="1">
              <a:spcAft>
                <a:spcPts val="0"/>
              </a:spcAft>
              <a:defRPr/>
            </a:pPr>
            <a:r>
              <a:rPr lang="es-ES" dirty="0" smtClean="0"/>
              <a:t>6.1 Módulo de ESPOL</a:t>
            </a:r>
          </a:p>
        </p:txBody>
      </p:sp>
      <p:sp>
        <p:nvSpPr>
          <p:cNvPr id="9" name="8 Rectángulo"/>
          <p:cNvSpPr/>
          <p:nvPr/>
        </p:nvSpPr>
        <p:spPr>
          <a:xfrm>
            <a:off x="571500" y="1143000"/>
            <a:ext cx="8215313"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6.1.3 Detalle Técnico</a:t>
            </a:r>
          </a:p>
        </p:txBody>
      </p:sp>
      <p:pic>
        <p:nvPicPr>
          <p:cNvPr id="24583" name="11 Imagen" descr="librerias_modulo_espol.png"/>
          <p:cNvPicPr>
            <a:picLocks noChangeAspect="1"/>
          </p:cNvPicPr>
          <p:nvPr/>
        </p:nvPicPr>
        <p:blipFill>
          <a:blip r:embed="rId2"/>
          <a:srcRect/>
          <a:stretch>
            <a:fillRect/>
          </a:stretch>
        </p:blipFill>
        <p:spPr bwMode="auto">
          <a:xfrm>
            <a:off x="3643313" y="3714750"/>
            <a:ext cx="2357437" cy="278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25602" name="2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5603"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800D05-5A89-45C3-B9E8-FCAAF9264BF4}" type="slidenum">
              <a:rPr lang="es-ES" smtClean="0">
                <a:latin typeface="Arial" pitchFamily="34" charset="0"/>
                <a:cs typeface="Arial" pitchFamily="34" charset="0"/>
              </a:rPr>
              <a:pPr/>
              <a:t>17</a:t>
            </a:fld>
            <a:endParaRPr lang="es-ES" smtClean="0">
              <a:latin typeface="Arial" pitchFamily="34" charset="0"/>
              <a:cs typeface="Arial" pitchFamily="34" charset="0"/>
            </a:endParaRPr>
          </a:p>
        </p:txBody>
      </p:sp>
      <p:grpSp>
        <p:nvGrpSpPr>
          <p:cNvPr id="25604" name="11 Grupo"/>
          <p:cNvGrpSpPr>
            <a:grpSpLocks/>
          </p:cNvGrpSpPr>
          <p:nvPr/>
        </p:nvGrpSpPr>
        <p:grpSpPr bwMode="auto">
          <a:xfrm>
            <a:off x="4429125" y="1428750"/>
            <a:ext cx="4429125" cy="4981575"/>
            <a:chOff x="4429124" y="1000108"/>
            <a:chExt cx="4429156" cy="4980894"/>
          </a:xfrm>
        </p:grpSpPr>
        <p:pic>
          <p:nvPicPr>
            <p:cNvPr id="25610" name="Picture 3" descr="mensaje_respuesta_consulta_información_usuario"/>
            <p:cNvPicPr>
              <a:picLocks noChangeAspect="1" noChangeArrowheads="1"/>
            </p:cNvPicPr>
            <p:nvPr/>
          </p:nvPicPr>
          <p:blipFill>
            <a:blip r:embed="rId2"/>
            <a:srcRect/>
            <a:stretch>
              <a:fillRect/>
            </a:stretch>
          </p:blipFill>
          <p:spPr bwMode="auto">
            <a:xfrm>
              <a:off x="4429124" y="1000108"/>
              <a:ext cx="4418013" cy="4667250"/>
            </a:xfrm>
            <a:prstGeom prst="rect">
              <a:avLst/>
            </a:prstGeom>
            <a:noFill/>
            <a:ln w="9525">
              <a:noFill/>
              <a:miter lim="800000"/>
              <a:headEnd/>
              <a:tailEnd/>
            </a:ln>
          </p:spPr>
        </p:pic>
        <p:sp>
          <p:nvSpPr>
            <p:cNvPr id="25611" name="Rectangle 4"/>
            <p:cNvSpPr>
              <a:spLocks noChangeArrowheads="1"/>
            </p:cNvSpPr>
            <p:nvPr/>
          </p:nvSpPr>
          <p:spPr bwMode="auto">
            <a:xfrm>
              <a:off x="4429124" y="5734781"/>
              <a:ext cx="4429156" cy="246221"/>
            </a:xfrm>
            <a:prstGeom prst="rect">
              <a:avLst/>
            </a:prstGeom>
            <a:noFill/>
            <a:ln w="9525">
              <a:noFill/>
              <a:miter lim="800000"/>
              <a:headEnd/>
              <a:tailEnd/>
            </a:ln>
          </p:spPr>
          <p:txBody>
            <a:bodyPr anchor="ctr">
              <a:spAutoFit/>
            </a:bodyPr>
            <a:lstStyle/>
            <a:p>
              <a:pPr algn="ctr"/>
              <a:r>
                <a:rPr lang="es-ES" sz="1000" b="1">
                  <a:cs typeface="Times New Roman" pitchFamily="18" charset="0"/>
                </a:rPr>
                <a:t>Mensaje de respuesta en la consulta de la informaci</a:t>
              </a:r>
              <a:r>
                <a:rPr lang="es-ES" sz="1000" b="1">
                  <a:latin typeface="Calibri" pitchFamily="34" charset="0"/>
                  <a:cs typeface="Times New Roman" pitchFamily="18" charset="0"/>
                </a:rPr>
                <a:t>ó</a:t>
              </a:r>
              <a:r>
                <a:rPr lang="es-ES" sz="1000" b="1">
                  <a:cs typeface="Times New Roman" pitchFamily="18" charset="0"/>
                </a:rPr>
                <a:t>n de usuario</a:t>
              </a:r>
              <a:endParaRPr lang="es-ES">
                <a:latin typeface="Calibri" pitchFamily="34" charset="0"/>
              </a:endParaRPr>
            </a:p>
          </p:txBody>
        </p:sp>
      </p:grpSp>
      <p:grpSp>
        <p:nvGrpSpPr>
          <p:cNvPr id="25605" name="10 Grupo"/>
          <p:cNvGrpSpPr>
            <a:grpSpLocks/>
          </p:cNvGrpSpPr>
          <p:nvPr/>
        </p:nvGrpSpPr>
        <p:grpSpPr bwMode="auto">
          <a:xfrm>
            <a:off x="214313" y="2305050"/>
            <a:ext cx="4017962" cy="2695575"/>
            <a:chOff x="285720" y="1000109"/>
            <a:chExt cx="4017713" cy="2694866"/>
          </a:xfrm>
        </p:grpSpPr>
        <p:pic>
          <p:nvPicPr>
            <p:cNvPr id="25608" name="Picture 2" descr="mensaje_petición_para_consultar la informacion_usuario_espol"/>
            <p:cNvPicPr>
              <a:picLocks noChangeAspect="1" noChangeArrowheads="1"/>
            </p:cNvPicPr>
            <p:nvPr/>
          </p:nvPicPr>
          <p:blipFill>
            <a:blip r:embed="rId3"/>
            <a:srcRect/>
            <a:stretch>
              <a:fillRect/>
            </a:stretch>
          </p:blipFill>
          <p:spPr bwMode="auto">
            <a:xfrm>
              <a:off x="285720" y="1000109"/>
              <a:ext cx="4017713" cy="2214578"/>
            </a:xfrm>
            <a:prstGeom prst="rect">
              <a:avLst/>
            </a:prstGeom>
            <a:noFill/>
            <a:ln w="9525">
              <a:noFill/>
              <a:miter lim="800000"/>
              <a:headEnd/>
              <a:tailEnd/>
            </a:ln>
          </p:spPr>
        </p:pic>
        <p:sp>
          <p:nvSpPr>
            <p:cNvPr id="25609" name="Rectangle 5"/>
            <p:cNvSpPr>
              <a:spLocks noChangeArrowheads="1"/>
            </p:cNvSpPr>
            <p:nvPr/>
          </p:nvSpPr>
          <p:spPr bwMode="auto">
            <a:xfrm>
              <a:off x="285720" y="3286124"/>
              <a:ext cx="3500430" cy="408851"/>
            </a:xfrm>
            <a:prstGeom prst="rect">
              <a:avLst/>
            </a:prstGeom>
            <a:noFill/>
            <a:ln w="9525">
              <a:noFill/>
              <a:miter lim="800000"/>
              <a:headEnd/>
              <a:tailEnd/>
            </a:ln>
          </p:spPr>
          <p:txBody>
            <a:bodyPr anchor="ctr">
              <a:spAutoFit/>
            </a:bodyPr>
            <a:lstStyle/>
            <a:p>
              <a:pPr algn="ctr"/>
              <a:r>
                <a:rPr lang="es-ES" sz="1000" b="1">
                  <a:cs typeface="Times New Roman" pitchFamily="18" charset="0"/>
                </a:rPr>
                <a:t>Mensaje de petici</a:t>
              </a:r>
              <a:r>
                <a:rPr lang="es-ES" sz="1000" b="1">
                  <a:latin typeface="Calibri" pitchFamily="34" charset="0"/>
                  <a:cs typeface="Times New Roman" pitchFamily="18" charset="0"/>
                </a:rPr>
                <a:t>ó</a:t>
              </a:r>
              <a:r>
                <a:rPr lang="es-ES" sz="1000" b="1">
                  <a:cs typeface="Times New Roman" pitchFamily="18" charset="0"/>
                </a:rPr>
                <a:t>n en la consulta de informaci</a:t>
              </a:r>
              <a:r>
                <a:rPr lang="es-ES" sz="1000" b="1">
                  <a:latin typeface="Calibri" pitchFamily="34" charset="0"/>
                  <a:cs typeface="Times New Roman" pitchFamily="18" charset="0"/>
                </a:rPr>
                <a:t>ó</a:t>
              </a:r>
              <a:r>
                <a:rPr lang="es-ES" sz="1000" b="1">
                  <a:cs typeface="Times New Roman" pitchFamily="18" charset="0"/>
                </a:rPr>
                <a:t>n de un usuario</a:t>
              </a:r>
              <a:endParaRPr lang="es-ES">
                <a:latin typeface="Calibri" pitchFamily="34" charset="0"/>
              </a:endParaRPr>
            </a:p>
          </p:txBody>
        </p:sp>
      </p:grpSp>
      <p:sp>
        <p:nvSpPr>
          <p:cNvPr id="10" name="1 Título"/>
          <p:cNvSpPr>
            <a:spLocks noGrp="1"/>
          </p:cNvSpPr>
          <p:nvPr>
            <p:ph type="title"/>
          </p:nvPr>
        </p:nvSpPr>
        <p:spPr>
          <a:xfrm>
            <a:off x="428596" y="142852"/>
            <a:ext cx="8501122" cy="785818"/>
          </a:xfrm>
        </p:spPr>
        <p:txBody>
          <a:bodyPr/>
          <a:lstStyle/>
          <a:p>
            <a:pPr eaLnBrk="1" fontAlgn="auto" hangingPunct="1">
              <a:spcAft>
                <a:spcPts val="0"/>
              </a:spcAft>
              <a:defRPr/>
            </a:pPr>
            <a:r>
              <a:rPr lang="es-ES" dirty="0" smtClean="0"/>
              <a:t>6.1 Módulo de ESPOL</a:t>
            </a:r>
          </a:p>
        </p:txBody>
      </p:sp>
      <p:sp>
        <p:nvSpPr>
          <p:cNvPr id="14" name="13 Rectángulo"/>
          <p:cNvSpPr/>
          <p:nvPr/>
        </p:nvSpPr>
        <p:spPr>
          <a:xfrm>
            <a:off x="500063" y="928688"/>
            <a:ext cx="8358187"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6.1.3 Detalle Técnico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662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6627"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40F633E-6D00-4242-8E27-7DB3B112E748}" type="slidenum">
              <a:rPr lang="es-ES" smtClean="0">
                <a:latin typeface="Arial" pitchFamily="34" charset="0"/>
                <a:cs typeface="Arial" pitchFamily="34" charset="0"/>
              </a:rPr>
              <a:pPr/>
              <a:t>18</a:t>
            </a:fld>
            <a:endParaRPr lang="es-ES" smtClean="0">
              <a:latin typeface="Arial" pitchFamily="34" charset="0"/>
              <a:cs typeface="Arial" pitchFamily="34" charset="0"/>
            </a:endParaRPr>
          </a:p>
        </p:txBody>
      </p:sp>
      <p:sp>
        <p:nvSpPr>
          <p:cNvPr id="9218" name="1 Título"/>
          <p:cNvSpPr>
            <a:spLocks noGrp="1"/>
          </p:cNvSpPr>
          <p:nvPr>
            <p:ph type="title"/>
          </p:nvPr>
        </p:nvSpPr>
        <p:spPr>
          <a:xfrm>
            <a:off x="571472" y="274638"/>
            <a:ext cx="8229600" cy="868346"/>
          </a:xfrm>
        </p:spPr>
        <p:txBody>
          <a:bodyPr/>
          <a:lstStyle/>
          <a:p>
            <a:pPr eaLnBrk="1" fontAlgn="auto" hangingPunct="1">
              <a:spcAft>
                <a:spcPts val="0"/>
              </a:spcAft>
              <a:defRPr/>
            </a:pPr>
            <a:r>
              <a:rPr lang="es-ES" dirty="0" smtClean="0"/>
              <a:t>6.2 Módulo de Facebook</a:t>
            </a:r>
          </a:p>
        </p:txBody>
      </p:sp>
      <p:sp>
        <p:nvSpPr>
          <p:cNvPr id="7" name="6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6.2.1 Requerimientos que implementa</a:t>
            </a:r>
          </a:p>
        </p:txBody>
      </p:sp>
      <p:graphicFrame>
        <p:nvGraphicFramePr>
          <p:cNvPr id="6" name="11 Marcador de contenido"/>
          <p:cNvGraphicFramePr>
            <a:graphicFrameLocks noGrp="1"/>
          </p:cNvGraphicFramePr>
          <p:nvPr>
            <p:ph idx="1"/>
          </p:nvPr>
        </p:nvGraphicFramePr>
        <p:xfrm>
          <a:off x="571500" y="1643063"/>
          <a:ext cx="8286750" cy="4286250"/>
        </p:xfrm>
        <a:graphic>
          <a:graphicData uri="http://schemas.openxmlformats.org/drawingml/2006/table">
            <a:tbl>
              <a:tblPr firstRow="1" bandRow="1">
                <a:tableStyleId>{5C22544A-7EE6-4342-B048-85BDC9FD1C3A}</a:tableStyleId>
              </a:tblPr>
              <a:tblGrid>
                <a:gridCol w="4143404"/>
                <a:gridCol w="4143404"/>
              </a:tblGrid>
              <a:tr h="534366">
                <a:tc>
                  <a:txBody>
                    <a:bodyPr/>
                    <a:lstStyle/>
                    <a:p>
                      <a:pPr algn="ctr">
                        <a:lnSpc>
                          <a:spcPct val="200000"/>
                        </a:lnSpc>
                        <a:spcAft>
                          <a:spcPts val="0"/>
                        </a:spcAft>
                        <a:tabLst>
                          <a:tab pos="2081530" algn="l"/>
                        </a:tabLst>
                      </a:pPr>
                      <a:r>
                        <a:rPr lang="es-ES" sz="1100" dirty="0">
                          <a:latin typeface="Tahoma" pitchFamily="34" charset="0"/>
                          <a:ea typeface="Tahoma" pitchFamily="34" charset="0"/>
                          <a:cs typeface="Tahoma" pitchFamily="34" charset="0"/>
                        </a:rPr>
                        <a:t>Requisito</a:t>
                      </a:r>
                    </a:p>
                  </a:txBody>
                  <a:tcPr marL="68580" marR="68580" marT="0" marB="0"/>
                </a:tc>
                <a:tc>
                  <a:txBody>
                    <a:bodyPr/>
                    <a:lstStyle/>
                    <a:p>
                      <a:pPr algn="ctr">
                        <a:lnSpc>
                          <a:spcPct val="200000"/>
                        </a:lnSpc>
                        <a:spcAft>
                          <a:spcPts val="0"/>
                        </a:spcAft>
                        <a:tabLst>
                          <a:tab pos="2081530" algn="l"/>
                        </a:tabLst>
                      </a:pPr>
                      <a:r>
                        <a:rPr lang="es-ES" sz="1100" dirty="0">
                          <a:latin typeface="Tahoma" pitchFamily="34" charset="0"/>
                          <a:ea typeface="Tahoma" pitchFamily="34" charset="0"/>
                          <a:cs typeface="Tahoma" pitchFamily="34" charset="0"/>
                        </a:rPr>
                        <a:t>Descripción</a:t>
                      </a:r>
                    </a:p>
                  </a:txBody>
                  <a:tcPr marL="68580" marR="68580" marT="0" marB="0"/>
                </a:tc>
              </a:tr>
              <a:tr h="719227">
                <a:tc>
                  <a:txBody>
                    <a:bodyPr/>
                    <a:lstStyle/>
                    <a:p>
                      <a:pPr marL="342900" lvl="0" indent="-342900" algn="just">
                        <a:lnSpc>
                          <a:spcPct val="150000"/>
                        </a:lnSpc>
                        <a:spcAft>
                          <a:spcPts val="0"/>
                        </a:spcAft>
                        <a:buFont typeface="+mj-lt"/>
                        <a:buNone/>
                      </a:pPr>
                      <a:r>
                        <a:rPr kumimoji="0" lang="es-ES" sz="1100" kern="1200" dirty="0" smtClean="0">
                          <a:solidFill>
                            <a:schemeClr val="dk1"/>
                          </a:solidFill>
                          <a:latin typeface="Tahoma" pitchFamily="34" charset="0"/>
                          <a:ea typeface="Tahoma" pitchFamily="34" charset="0"/>
                          <a:cs typeface="Tahoma" pitchFamily="34" charset="0"/>
                        </a:rPr>
                        <a:t>1.</a:t>
                      </a:r>
                      <a:r>
                        <a:rPr kumimoji="0" lang="es-ES" sz="1100" kern="1200" baseline="0" dirty="0" smtClean="0">
                          <a:solidFill>
                            <a:schemeClr val="dk1"/>
                          </a:solidFill>
                          <a:latin typeface="Tahoma" pitchFamily="34" charset="0"/>
                          <a:ea typeface="Tahoma" pitchFamily="34" charset="0"/>
                          <a:cs typeface="Tahoma" pitchFamily="34" charset="0"/>
                        </a:rPr>
                        <a:t>  </a:t>
                      </a:r>
                      <a:r>
                        <a:rPr kumimoji="0" lang="es-ES" sz="1100" kern="1200" dirty="0" smtClean="0">
                          <a:solidFill>
                            <a:schemeClr val="dk1"/>
                          </a:solidFill>
                          <a:latin typeface="Tahoma" pitchFamily="34" charset="0"/>
                          <a:ea typeface="Tahoma" pitchFamily="34" charset="0"/>
                          <a:cs typeface="Tahoma" pitchFamily="34" charset="0"/>
                        </a:rPr>
                        <a:t>Autenticación con la red social</a:t>
                      </a:r>
                      <a:endParaRPr lang="es-ES" sz="1100" dirty="0">
                        <a:latin typeface="Tahoma" pitchFamily="34" charset="0"/>
                        <a:ea typeface="Tahoma" pitchFamily="34" charset="0"/>
                        <a:cs typeface="Tahoma" pitchFamily="34" charset="0"/>
                      </a:endParaRPr>
                    </a:p>
                  </a:txBody>
                  <a:tcPr marL="68580" marR="68580" marT="0" marB="0"/>
                </a:tc>
                <a:tc>
                  <a:txBody>
                    <a:bodyPr/>
                    <a:lstStyle/>
                    <a:p>
                      <a:pPr algn="just">
                        <a:lnSpc>
                          <a:spcPct val="200000"/>
                        </a:lnSpc>
                        <a:spcAft>
                          <a:spcPts val="0"/>
                        </a:spcAft>
                        <a:tabLst>
                          <a:tab pos="2081530" algn="l"/>
                        </a:tabLst>
                      </a:pPr>
                      <a:r>
                        <a:rPr kumimoji="0" lang="es-ES" sz="1100" kern="1200" dirty="0" smtClean="0">
                          <a:solidFill>
                            <a:schemeClr val="dk1"/>
                          </a:solidFill>
                          <a:latin typeface="Tahoma" pitchFamily="34" charset="0"/>
                          <a:ea typeface="Tahoma" pitchFamily="34" charset="0"/>
                          <a:cs typeface="Tahoma" pitchFamily="34" charset="0"/>
                        </a:rPr>
                        <a:t>El usuario ingresa su correo y contraseña para validar si se encuentra registrado en esta red social. </a:t>
                      </a:r>
                      <a:endParaRPr lang="es-ES" sz="1100" dirty="0">
                        <a:latin typeface="Tahoma" pitchFamily="34" charset="0"/>
                        <a:ea typeface="Tahoma" pitchFamily="34" charset="0"/>
                        <a:cs typeface="Tahoma" pitchFamily="34" charset="0"/>
                      </a:endParaRPr>
                    </a:p>
                  </a:txBody>
                  <a:tcPr marL="68580" marR="68580" marT="0" marB="0"/>
                </a:tc>
              </a:tr>
              <a:tr h="841683">
                <a:tc>
                  <a:txBody>
                    <a:bodyPr/>
                    <a:lstStyle/>
                    <a:p>
                      <a:pPr marL="228600" indent="-228600" algn="just">
                        <a:lnSpc>
                          <a:spcPct val="200000"/>
                        </a:lnSpc>
                        <a:spcAft>
                          <a:spcPts val="0"/>
                        </a:spcAft>
                        <a:buFont typeface="+mj-lt"/>
                        <a:buNone/>
                        <a:tabLst>
                          <a:tab pos="2081530" algn="l"/>
                        </a:tabLst>
                      </a:pPr>
                      <a:r>
                        <a:rPr lang="es-ES" sz="1100" dirty="0" smtClean="0">
                          <a:latin typeface="Tahoma" pitchFamily="34" charset="0"/>
                          <a:ea typeface="Tahoma" pitchFamily="34" charset="0"/>
                          <a:cs typeface="Tahoma" pitchFamily="34" charset="0"/>
                        </a:rPr>
                        <a:t>2.</a:t>
                      </a:r>
                      <a:r>
                        <a:rPr lang="es-ES" sz="1100" baseline="0" dirty="0" smtClean="0">
                          <a:latin typeface="Tahoma" pitchFamily="34" charset="0"/>
                          <a:ea typeface="Tahoma" pitchFamily="34" charset="0"/>
                          <a:cs typeface="Tahoma" pitchFamily="34" charset="0"/>
                        </a:rPr>
                        <a:t>  </a:t>
                      </a:r>
                      <a:r>
                        <a:rPr lang="es-ES" sz="1100" dirty="0" smtClean="0">
                          <a:latin typeface="Tahoma" pitchFamily="34" charset="0"/>
                          <a:ea typeface="Tahoma" pitchFamily="34" charset="0"/>
                          <a:cs typeface="Tahoma" pitchFamily="34" charset="0"/>
                        </a:rPr>
                        <a:t>Cargar</a:t>
                      </a:r>
                      <a:r>
                        <a:rPr lang="es-ES" sz="1100" baseline="0" dirty="0" smtClean="0">
                          <a:latin typeface="Tahoma" pitchFamily="34" charset="0"/>
                          <a:ea typeface="Tahoma" pitchFamily="34" charset="0"/>
                          <a:cs typeface="Tahoma" pitchFamily="34" charset="0"/>
                        </a:rPr>
                        <a:t> Álbumes</a:t>
                      </a:r>
                      <a:endParaRPr lang="es-ES" sz="1100" dirty="0" smtClean="0">
                        <a:latin typeface="Tahoma" pitchFamily="34" charset="0"/>
                        <a:ea typeface="Tahoma" pitchFamily="34" charset="0"/>
                        <a:cs typeface="Tahoma" pitchFamily="34" charset="0"/>
                      </a:endParaRPr>
                    </a:p>
                  </a:txBody>
                  <a:tcPr marL="68580" marR="68580" marT="0" marB="0"/>
                </a:tc>
                <a:tc>
                  <a:txBody>
                    <a:bodyPr/>
                    <a:lstStyle/>
                    <a:p>
                      <a:pPr marL="0" algn="just" rtl="0" eaLnBrk="1" latinLnBrk="0" hangingPunct="1">
                        <a:lnSpc>
                          <a:spcPct val="150000"/>
                        </a:lnSpc>
                        <a:spcAft>
                          <a:spcPts val="0"/>
                        </a:spcAft>
                        <a:tabLst>
                          <a:tab pos="2081530" algn="l"/>
                        </a:tabLst>
                      </a:pPr>
                      <a:r>
                        <a:rPr kumimoji="0" lang="es-ES" sz="1100" kern="1200" dirty="0" smtClean="0">
                          <a:solidFill>
                            <a:schemeClr val="dk1"/>
                          </a:solidFill>
                          <a:latin typeface="Tahoma" pitchFamily="34" charset="0"/>
                          <a:ea typeface="Tahoma" pitchFamily="34" charset="0"/>
                          <a:cs typeface="Tahoma" pitchFamily="34" charset="0"/>
                        </a:rPr>
                        <a:t>Una vez terminado el requisito anterior hacemos una petición al servidor de facebook vía FQL para que consulte todos los álbumes del usuario que inicio sesión y luego poder mostrarlos.</a:t>
                      </a:r>
                      <a:endParaRPr kumimoji="0" lang="es-ES" sz="1100" kern="1200" dirty="0">
                        <a:solidFill>
                          <a:schemeClr val="dk1"/>
                        </a:solidFill>
                        <a:latin typeface="Tahoma" pitchFamily="34" charset="0"/>
                        <a:ea typeface="Tahoma" pitchFamily="34" charset="0"/>
                        <a:cs typeface="Tahoma" pitchFamily="34" charset="0"/>
                      </a:endParaRPr>
                    </a:p>
                  </a:txBody>
                  <a:tcPr marL="68580" marR="68580" marT="0" marB="0"/>
                </a:tc>
              </a:tr>
              <a:tr h="1536344">
                <a:tc>
                  <a:txBody>
                    <a:bodyPr/>
                    <a:lstStyle/>
                    <a:p>
                      <a:pPr marL="342900" indent="-342900" algn="just">
                        <a:lnSpc>
                          <a:spcPct val="200000"/>
                        </a:lnSpc>
                        <a:spcAft>
                          <a:spcPts val="0"/>
                        </a:spcAft>
                        <a:buFont typeface="+mj-lt"/>
                        <a:buNone/>
                        <a:tabLst>
                          <a:tab pos="2081530" algn="l"/>
                        </a:tabLst>
                      </a:pPr>
                      <a:r>
                        <a:rPr lang="es-ES" sz="1100" dirty="0" smtClean="0">
                          <a:latin typeface="Tahoma" pitchFamily="34" charset="0"/>
                          <a:ea typeface="Tahoma" pitchFamily="34" charset="0"/>
                          <a:cs typeface="Tahoma" pitchFamily="34" charset="0"/>
                        </a:rPr>
                        <a:t>3.  Guardar álbumes </a:t>
                      </a:r>
                      <a:endParaRPr lang="es-ES" sz="1100" dirty="0">
                        <a:latin typeface="Tahoma" pitchFamily="34" charset="0"/>
                        <a:ea typeface="Tahoma" pitchFamily="34" charset="0"/>
                        <a:cs typeface="Tahoma" pitchFamily="34" charset="0"/>
                      </a:endParaRPr>
                    </a:p>
                  </a:txBody>
                  <a:tcPr/>
                </a:tc>
                <a:tc>
                  <a:txBody>
                    <a:bodyPr/>
                    <a:lstStyle/>
                    <a:p>
                      <a:pPr algn="just">
                        <a:lnSpc>
                          <a:spcPct val="150000"/>
                        </a:lnSpc>
                      </a:pPr>
                      <a:r>
                        <a:rPr lang="es-ES" sz="1100" dirty="0" smtClean="0">
                          <a:latin typeface="Tahoma" pitchFamily="34" charset="0"/>
                          <a:ea typeface="Tahoma" pitchFamily="34" charset="0"/>
                          <a:cs typeface="Tahoma" pitchFamily="34" charset="0"/>
                        </a:rPr>
                        <a:t>Permite</a:t>
                      </a:r>
                      <a:r>
                        <a:rPr lang="es-ES" sz="1100" baseline="0" dirty="0" smtClean="0">
                          <a:latin typeface="Tahoma" pitchFamily="34" charset="0"/>
                          <a:ea typeface="Tahoma" pitchFamily="34" charset="0"/>
                          <a:cs typeface="Tahoma" pitchFamily="34" charset="0"/>
                        </a:rPr>
                        <a:t> que los usuarios seleccionen los álbumes que quiera que se muestren en el Directorio Interactivo de la ESPOL, solo se guarda ciertos valores tales como, identificador del usuario, identificador del álbum, identificador de la foto, entre otros.</a:t>
                      </a:r>
                    </a:p>
                    <a:p>
                      <a:pPr algn="just">
                        <a:lnSpc>
                          <a:spcPct val="150000"/>
                        </a:lnSpc>
                      </a:pPr>
                      <a:endParaRPr lang="es-ES" sz="1100" dirty="0">
                        <a:latin typeface="Tahoma" pitchFamily="34" charset="0"/>
                        <a:ea typeface="Tahoma" pitchFamily="34" charset="0"/>
                        <a:cs typeface="Tahoma" pitchFamily="34" charset="0"/>
                      </a:endParaRPr>
                    </a:p>
                  </a:txBody>
                  <a:tcPr/>
                </a:tc>
              </a:tr>
              <a:tr h="654659">
                <a:tc>
                  <a:txBody>
                    <a:bodyPr/>
                    <a:lstStyle/>
                    <a:p>
                      <a:pPr marL="342900" indent="-342900" algn="just">
                        <a:lnSpc>
                          <a:spcPct val="200000"/>
                        </a:lnSpc>
                        <a:spcAft>
                          <a:spcPts val="0"/>
                        </a:spcAft>
                        <a:buFont typeface="+mj-lt"/>
                        <a:buNone/>
                        <a:tabLst>
                          <a:tab pos="2081530" algn="l"/>
                        </a:tabLst>
                      </a:pPr>
                      <a:r>
                        <a:rPr kumimoji="0" lang="es-ES" sz="1100" kern="1200" dirty="0" smtClean="0">
                          <a:solidFill>
                            <a:schemeClr val="dk1"/>
                          </a:solidFill>
                          <a:latin typeface="Tahoma" pitchFamily="34" charset="0"/>
                          <a:ea typeface="Tahoma" pitchFamily="34" charset="0"/>
                          <a:cs typeface="Tahoma" pitchFamily="34" charset="0"/>
                        </a:rPr>
                        <a:t>4.</a:t>
                      </a:r>
                      <a:r>
                        <a:rPr kumimoji="0" lang="es-ES" sz="1100" kern="1200" baseline="0" dirty="0" smtClean="0">
                          <a:solidFill>
                            <a:schemeClr val="dk1"/>
                          </a:solidFill>
                          <a:latin typeface="Tahoma" pitchFamily="34" charset="0"/>
                          <a:ea typeface="Tahoma" pitchFamily="34" charset="0"/>
                          <a:cs typeface="Tahoma" pitchFamily="34" charset="0"/>
                        </a:rPr>
                        <a:t>  </a:t>
                      </a:r>
                      <a:r>
                        <a:rPr kumimoji="0" lang="es-ES" sz="1100" kern="1200" dirty="0" smtClean="0">
                          <a:solidFill>
                            <a:schemeClr val="dk1"/>
                          </a:solidFill>
                          <a:latin typeface="Tahoma" pitchFamily="34" charset="0"/>
                          <a:ea typeface="Tahoma" pitchFamily="34" charset="0"/>
                          <a:cs typeface="Tahoma" pitchFamily="34" charset="0"/>
                        </a:rPr>
                        <a:t>Consulta de toda la información concerniente a un álbum</a:t>
                      </a:r>
                      <a:endParaRPr lang="es-ES" sz="1100" dirty="0">
                        <a:latin typeface="Tahoma" pitchFamily="34" charset="0"/>
                        <a:ea typeface="Tahoma" pitchFamily="34" charset="0"/>
                        <a:cs typeface="Tahoma" pitchFamily="34" charset="0"/>
                      </a:endParaRPr>
                    </a:p>
                  </a:txBody>
                  <a:tcPr/>
                </a:tc>
                <a:tc>
                  <a:txBody>
                    <a:bodyPr/>
                    <a:lstStyle/>
                    <a:p>
                      <a:pPr algn="just">
                        <a:lnSpc>
                          <a:spcPct val="150000"/>
                        </a:lnSpc>
                      </a:pPr>
                      <a:r>
                        <a:rPr kumimoji="0" lang="es-ES" sz="1100" kern="1200" dirty="0" smtClean="0">
                          <a:solidFill>
                            <a:schemeClr val="dk1"/>
                          </a:solidFill>
                          <a:latin typeface="Tahoma" pitchFamily="34" charset="0"/>
                          <a:ea typeface="Tahoma" pitchFamily="34" charset="0"/>
                          <a:cs typeface="Tahoma" pitchFamily="34" charset="0"/>
                        </a:rPr>
                        <a:t>Las fotos y los comentarios de un álbum se consultan en tiempo real al servidor de “Servicios Web” de ésta red</a:t>
                      </a:r>
                      <a:endParaRPr lang="es-ES" sz="110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7650"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7651"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6283DBC-91CD-4AD5-9F63-BC358AAFB2A1}" type="slidenum">
              <a:rPr lang="es-ES" smtClean="0">
                <a:latin typeface="Arial" pitchFamily="34" charset="0"/>
                <a:cs typeface="Arial" pitchFamily="34" charset="0"/>
              </a:rPr>
              <a:pPr/>
              <a:t>19</a:t>
            </a:fld>
            <a:endParaRPr lang="es-ES" smtClean="0">
              <a:latin typeface="Arial" pitchFamily="34" charset="0"/>
              <a:cs typeface="Arial" pitchFamily="34" charset="0"/>
            </a:endParaRPr>
          </a:p>
        </p:txBody>
      </p:sp>
      <p:sp>
        <p:nvSpPr>
          <p:cNvPr id="9218" name="1 Título"/>
          <p:cNvSpPr>
            <a:spLocks noGrp="1"/>
          </p:cNvSpPr>
          <p:nvPr>
            <p:ph type="title"/>
          </p:nvPr>
        </p:nvSpPr>
        <p:spPr/>
        <p:txBody>
          <a:bodyPr/>
          <a:lstStyle/>
          <a:p>
            <a:pPr eaLnBrk="1" fontAlgn="auto" hangingPunct="1">
              <a:spcAft>
                <a:spcPts val="0"/>
              </a:spcAft>
              <a:defRPr/>
            </a:pPr>
            <a:r>
              <a:rPr lang="es-ES" dirty="0" smtClean="0"/>
              <a:t>6.2 Módulo de Facebook</a:t>
            </a:r>
          </a:p>
        </p:txBody>
      </p:sp>
      <p:sp>
        <p:nvSpPr>
          <p:cNvPr id="6" name="5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6.2.2 Diagrama de Funcionamiento</a:t>
            </a:r>
          </a:p>
        </p:txBody>
      </p:sp>
      <p:pic>
        <p:nvPicPr>
          <p:cNvPr id="27654" name="7 Marcador de contenido" descr="Facebook1.jpg"/>
          <p:cNvPicPr>
            <a:picLocks noGrp="1" noChangeAspect="1"/>
          </p:cNvPicPr>
          <p:nvPr>
            <p:ph idx="1"/>
          </p:nvPr>
        </p:nvPicPr>
        <p:blipFill>
          <a:blip r:embed="rId2"/>
          <a:srcRect/>
          <a:stretch>
            <a:fillRect/>
          </a:stretch>
        </p:blipFill>
        <p:spPr>
          <a:xfrm>
            <a:off x="571500" y="1643063"/>
            <a:ext cx="8199438" cy="435768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p:txBody>
          <a:bodyPr/>
          <a:lstStyle/>
          <a:p>
            <a:pPr eaLnBrk="1" hangingPunct="1">
              <a:buFont typeface="Arial" pitchFamily="34" charset="0"/>
              <a:buChar char="•"/>
            </a:pPr>
            <a:endParaRPr lang="es-ES" sz="2400" smtClean="0">
              <a:latin typeface="Tahoma" pitchFamily="34" charset="0"/>
              <a:cs typeface="Tahoma" pitchFamily="34" charset="0"/>
            </a:endParaRPr>
          </a:p>
          <a:p>
            <a:pPr eaLnBrk="1" hangingPunct="1">
              <a:buFont typeface="Wingdings" pitchFamily="2" charset="2"/>
              <a:buChar char="§"/>
            </a:pPr>
            <a:r>
              <a:rPr lang="es-ES" sz="2400" smtClean="0">
                <a:latin typeface="Tahoma" pitchFamily="34" charset="0"/>
                <a:cs typeface="Tahoma" pitchFamily="34" charset="0"/>
              </a:rPr>
              <a:t>La universidad no posee una herramienta o aplicación tecnológica que permita:</a:t>
            </a:r>
          </a:p>
          <a:p>
            <a:pPr lvl="2" eaLnBrk="1" hangingPunct="1">
              <a:buFont typeface="Courier New" pitchFamily="49" charset="0"/>
              <a:buChar char="o"/>
            </a:pPr>
            <a:r>
              <a:rPr lang="es-ES" sz="2400" smtClean="0">
                <a:latin typeface="Tahoma" pitchFamily="34" charset="0"/>
                <a:cs typeface="Tahoma" pitchFamily="34" charset="0"/>
              </a:rPr>
              <a:t>Fomentar la relaciones interpersonales entre estudiantes</a:t>
            </a:r>
          </a:p>
          <a:p>
            <a:pPr lvl="2" eaLnBrk="1" hangingPunct="1">
              <a:buFont typeface="Courier New" pitchFamily="49" charset="0"/>
              <a:buChar char="o"/>
            </a:pPr>
            <a:r>
              <a:rPr lang="es-ES" sz="2400" smtClean="0">
                <a:latin typeface="Tahoma" pitchFamily="34" charset="0"/>
                <a:cs typeface="Tahoma" pitchFamily="34" charset="0"/>
              </a:rPr>
              <a:t>Conocer a nuevos compañeros.</a:t>
            </a:r>
          </a:p>
          <a:p>
            <a:pPr eaLnBrk="1" hangingPunct="1">
              <a:buFont typeface="Arial" pitchFamily="34" charset="0"/>
              <a:buNone/>
            </a:pPr>
            <a:endParaRPr lang="es-ES" sz="2400" smtClean="0">
              <a:latin typeface="Tahoma" pitchFamily="34" charset="0"/>
              <a:cs typeface="Tahoma" pitchFamily="34" charset="0"/>
            </a:endParaRPr>
          </a:p>
          <a:p>
            <a:pPr eaLnBrk="1" hangingPunct="1">
              <a:buFont typeface="Arial" pitchFamily="34" charset="0"/>
              <a:buChar char="•"/>
            </a:pPr>
            <a:endParaRPr lang="es-ES" sz="2400" smtClean="0">
              <a:latin typeface="Tahoma" pitchFamily="34" charset="0"/>
              <a:cs typeface="Tahoma" pitchFamily="34" charset="0"/>
            </a:endParaRPr>
          </a:p>
          <a:p>
            <a:pPr eaLnBrk="1" hangingPunct="1">
              <a:buFont typeface="Arial" pitchFamily="34" charset="0"/>
              <a:buNone/>
            </a:pPr>
            <a:r>
              <a:rPr lang="es-ES" sz="2400" smtClean="0">
                <a:latin typeface="Tahoma" pitchFamily="34" charset="0"/>
                <a:cs typeface="Tahoma" pitchFamily="34" charset="0"/>
              </a:rPr>
              <a:t> </a:t>
            </a:r>
          </a:p>
          <a:p>
            <a:pPr eaLnBrk="1" hangingPunct="1">
              <a:buFont typeface="Arial" pitchFamily="34" charset="0"/>
              <a:buChar char="•"/>
            </a:pPr>
            <a:endParaRPr lang="es-ES" sz="2400" smtClean="0">
              <a:latin typeface="Tahoma" pitchFamily="34" charset="0"/>
              <a:cs typeface="Tahoma" pitchFamily="34" charset="0"/>
            </a:endParaRPr>
          </a:p>
        </p:txBody>
      </p:sp>
      <p:sp>
        <p:nvSpPr>
          <p:cNvPr id="1024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024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240825F-5C14-40D0-88B8-93047E14B7EA}" type="slidenum">
              <a:rPr lang="es-ES" smtClean="0">
                <a:latin typeface="Arial" pitchFamily="34" charset="0"/>
                <a:cs typeface="Arial" pitchFamily="34" charset="0"/>
              </a:rPr>
              <a:pPr/>
              <a:t>2</a:t>
            </a:fld>
            <a:endParaRPr lang="es-ES" smtClean="0">
              <a:latin typeface="Arial" pitchFamily="34" charset="0"/>
              <a:cs typeface="Arial" pitchFamily="34" charset="0"/>
            </a:endParaRPr>
          </a:p>
        </p:txBody>
      </p:sp>
      <p:sp>
        <p:nvSpPr>
          <p:cNvPr id="3074" name="1 Título"/>
          <p:cNvSpPr>
            <a:spLocks noGrp="1"/>
          </p:cNvSpPr>
          <p:nvPr>
            <p:ph type="title"/>
          </p:nvPr>
        </p:nvSpPr>
        <p:spPr/>
        <p:txBody>
          <a:bodyPr>
            <a:normAutofit fontScale="90000"/>
          </a:bodyPr>
          <a:lstStyle/>
          <a:p>
            <a:pPr eaLnBrk="1" fontAlgn="auto" hangingPunct="1">
              <a:spcAft>
                <a:spcPts val="0"/>
              </a:spcAft>
              <a:defRPr/>
            </a:pPr>
            <a:r>
              <a:rPr lang="es-ES" dirty="0" smtClean="0"/>
              <a:t>1.- Problemas - Motivos - Causas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8674" name="5 Marcador de contenido"/>
          <p:cNvSpPr>
            <a:spLocks noGrp="1"/>
          </p:cNvSpPr>
          <p:nvPr>
            <p:ph idx="1"/>
          </p:nvPr>
        </p:nvSpPr>
        <p:spPr>
          <a:xfrm>
            <a:off x="457200" y="1481138"/>
            <a:ext cx="8258175" cy="1876425"/>
          </a:xfrm>
        </p:spPr>
        <p:txBody>
          <a:bodyPr/>
          <a:lstStyle/>
          <a:p>
            <a:r>
              <a:rPr lang="es-EC" sz="1600" b="1" smtClean="0">
                <a:latin typeface="Tahoma" pitchFamily="34" charset="0"/>
                <a:cs typeface="Tahoma" pitchFamily="34" charset="0"/>
              </a:rPr>
              <a:t>JavaScript SDK</a:t>
            </a:r>
          </a:p>
          <a:p>
            <a:pPr lvl="1">
              <a:buFont typeface="Courier New" pitchFamily="49" charset="0"/>
              <a:buChar char="o"/>
            </a:pPr>
            <a:r>
              <a:rPr lang="es-EC" sz="1200" smtClean="0">
                <a:latin typeface="Tahoma" pitchFamily="34" charset="0"/>
                <a:cs typeface="Tahoma" pitchFamily="34" charset="0"/>
              </a:rPr>
              <a:t>Es una manera simple de implementar entrada y registro sin tener que preocuparse sobre los detalles del protocolo</a:t>
            </a:r>
          </a:p>
          <a:p>
            <a:pPr lvl="1">
              <a:buFont typeface="Verdana" pitchFamily="34" charset="0"/>
              <a:buNone/>
            </a:pPr>
            <a:endParaRPr lang="es-EC" sz="1200" smtClean="0">
              <a:latin typeface="Tahoma" pitchFamily="34" charset="0"/>
              <a:cs typeface="Tahoma" pitchFamily="34" charset="0"/>
            </a:endParaRPr>
          </a:p>
          <a:p>
            <a:r>
              <a:rPr lang="es-EC" sz="1600" b="1" smtClean="0">
                <a:latin typeface="Tahoma" pitchFamily="34" charset="0"/>
                <a:cs typeface="Tahoma" pitchFamily="34" charset="0"/>
              </a:rPr>
              <a:t>Registrar la Aplicación</a:t>
            </a:r>
            <a:r>
              <a:rPr lang="es-EC" sz="1600" smtClean="0">
                <a:latin typeface="Tahoma" pitchFamily="34" charset="0"/>
                <a:cs typeface="Tahoma" pitchFamily="34" charset="0"/>
              </a:rPr>
              <a:t> </a:t>
            </a:r>
          </a:p>
          <a:p>
            <a:pPr lvl="1">
              <a:buFont typeface="Courier New" pitchFamily="49" charset="0"/>
              <a:buChar char="o"/>
            </a:pPr>
            <a:r>
              <a:rPr lang="es-EC" sz="1200" smtClean="0">
                <a:latin typeface="Tahoma" pitchFamily="34" charset="0"/>
                <a:cs typeface="Tahoma" pitchFamily="34" charset="0"/>
              </a:rPr>
              <a:t>Para obtener una solicitud de identificación para su sitio. Una vez que tenga el ID de la aplicación, podemos llamar mediante JavaScript al fconect que no es mas que un botón de facebook que nos permite iniciar sesión</a:t>
            </a:r>
            <a:endParaRPr lang="es-EC" sz="1200" b="1" smtClean="0">
              <a:latin typeface="Tahoma" pitchFamily="34" charset="0"/>
              <a:cs typeface="Tahoma" pitchFamily="34" charset="0"/>
            </a:endParaRPr>
          </a:p>
          <a:p>
            <a:endParaRPr lang="es-ES" sz="1600" smtClean="0">
              <a:latin typeface="Tahoma" pitchFamily="34" charset="0"/>
              <a:cs typeface="Tahoma" pitchFamily="34" charset="0"/>
            </a:endParaRPr>
          </a:p>
        </p:txBody>
      </p:sp>
      <p:sp>
        <p:nvSpPr>
          <p:cNvPr id="9218" name="1 Título"/>
          <p:cNvSpPr>
            <a:spLocks noGrp="1"/>
          </p:cNvSpPr>
          <p:nvPr>
            <p:ph type="title"/>
          </p:nvPr>
        </p:nvSpPr>
        <p:spPr/>
        <p:txBody>
          <a:bodyPr/>
          <a:lstStyle/>
          <a:p>
            <a:pPr eaLnBrk="1" fontAlgn="auto" hangingPunct="1">
              <a:spcAft>
                <a:spcPts val="0"/>
              </a:spcAft>
              <a:defRPr/>
            </a:pPr>
            <a:r>
              <a:rPr lang="es-ES" dirty="0" smtClean="0"/>
              <a:t>6.2 Módulo de Facebook</a:t>
            </a:r>
          </a:p>
        </p:txBody>
      </p:sp>
      <p:sp>
        <p:nvSpPr>
          <p:cNvPr id="2867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8677"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E4BDDEF-F245-4B6B-A771-C29A896186CC}" type="slidenum">
              <a:rPr lang="es-ES" smtClean="0">
                <a:latin typeface="Arial" pitchFamily="34" charset="0"/>
                <a:cs typeface="Arial" pitchFamily="34" charset="0"/>
              </a:rPr>
              <a:pPr/>
              <a:t>20</a:t>
            </a:fld>
            <a:endParaRPr lang="es-ES" smtClean="0">
              <a:latin typeface="Arial" pitchFamily="34" charset="0"/>
              <a:cs typeface="Arial" pitchFamily="34" charset="0"/>
            </a:endParaRPr>
          </a:p>
        </p:txBody>
      </p:sp>
      <p:sp>
        <p:nvSpPr>
          <p:cNvPr id="7" name="6 Rectángulo"/>
          <p:cNvSpPr/>
          <p:nvPr/>
        </p:nvSpPr>
        <p:spPr>
          <a:xfrm>
            <a:off x="571500" y="1071563"/>
            <a:ext cx="8358188"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6.2.3 Detalle Técnico</a:t>
            </a:r>
          </a:p>
        </p:txBody>
      </p:sp>
      <p:pic>
        <p:nvPicPr>
          <p:cNvPr id="28679" name="7 Imagen" descr="die.jpg"/>
          <p:cNvPicPr>
            <a:picLocks noChangeAspect="1"/>
          </p:cNvPicPr>
          <p:nvPr/>
        </p:nvPicPr>
        <p:blipFill>
          <a:blip r:embed="rId2"/>
          <a:srcRect/>
          <a:stretch>
            <a:fillRect/>
          </a:stretch>
        </p:blipFill>
        <p:spPr bwMode="auto">
          <a:xfrm>
            <a:off x="2703513" y="3214688"/>
            <a:ext cx="3725862" cy="3214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9698"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29699"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B060582-912F-4894-9E93-6E2AE26B01BF}" type="slidenum">
              <a:rPr lang="es-ES" smtClean="0">
                <a:latin typeface="Arial" pitchFamily="34" charset="0"/>
                <a:cs typeface="Arial" pitchFamily="34" charset="0"/>
              </a:rPr>
              <a:pPr/>
              <a:t>21</a:t>
            </a:fld>
            <a:endParaRPr lang="es-ES" smtClean="0">
              <a:latin typeface="Arial" pitchFamily="34" charset="0"/>
              <a:cs typeface="Arial" pitchFamily="34" charset="0"/>
            </a:endParaRPr>
          </a:p>
        </p:txBody>
      </p:sp>
      <p:sp>
        <p:nvSpPr>
          <p:cNvPr id="10242" name="1 Título"/>
          <p:cNvSpPr>
            <a:spLocks noGrp="1"/>
          </p:cNvSpPr>
          <p:nvPr>
            <p:ph type="title"/>
          </p:nvPr>
        </p:nvSpPr>
        <p:spPr/>
        <p:txBody>
          <a:bodyPr/>
          <a:lstStyle/>
          <a:p>
            <a:pPr eaLnBrk="1" fontAlgn="auto" hangingPunct="1">
              <a:spcAft>
                <a:spcPts val="0"/>
              </a:spcAft>
              <a:defRPr/>
            </a:pPr>
            <a:r>
              <a:rPr lang="es-ES" dirty="0" smtClean="0"/>
              <a:t>6.3 Módulo de Hi5</a:t>
            </a:r>
          </a:p>
        </p:txBody>
      </p:sp>
      <p:sp>
        <p:nvSpPr>
          <p:cNvPr id="7" name="6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6.3.1 Requerimientos que implementa</a:t>
            </a:r>
          </a:p>
        </p:txBody>
      </p:sp>
      <p:graphicFrame>
        <p:nvGraphicFramePr>
          <p:cNvPr id="9" name="8 Tabla"/>
          <p:cNvGraphicFramePr>
            <a:graphicFrameLocks noGrp="1"/>
          </p:cNvGraphicFramePr>
          <p:nvPr/>
        </p:nvGraphicFramePr>
        <p:xfrm>
          <a:off x="1285875" y="1652588"/>
          <a:ext cx="7215188" cy="4705350"/>
        </p:xfrm>
        <a:graphic>
          <a:graphicData uri="http://schemas.openxmlformats.org/drawingml/2006/table">
            <a:tbl>
              <a:tblPr firstRow="1" bandRow="1">
                <a:tableStyleId>{69CF1AB2-1976-4502-BF36-3FF5EA218861}</a:tableStyleId>
              </a:tblPr>
              <a:tblGrid>
                <a:gridCol w="2737594"/>
                <a:gridCol w="4477643"/>
              </a:tblGrid>
              <a:tr h="374486">
                <a:tc>
                  <a:txBody>
                    <a:bodyPr/>
                    <a:lstStyle/>
                    <a:p>
                      <a:pPr algn="ctr">
                        <a:lnSpc>
                          <a:spcPct val="200000"/>
                        </a:lnSpc>
                        <a:spcAft>
                          <a:spcPts val="0"/>
                        </a:spcAft>
                        <a:tabLst>
                          <a:tab pos="2081530" algn="l"/>
                        </a:tabLst>
                      </a:pPr>
                      <a:r>
                        <a:rPr lang="es-ES" sz="1300" dirty="0">
                          <a:latin typeface="Tahoma" pitchFamily="34" charset="0"/>
                          <a:ea typeface="Tahoma" pitchFamily="34" charset="0"/>
                          <a:cs typeface="Tahoma" pitchFamily="34" charset="0"/>
                        </a:rPr>
                        <a:t>Requisito</a:t>
                      </a:r>
                      <a:endParaRPr lang="es-ES" sz="1300" b="1" dirty="0">
                        <a:latin typeface="Tahoma" pitchFamily="34" charset="0"/>
                        <a:ea typeface="Tahoma" pitchFamily="34" charset="0"/>
                        <a:cs typeface="Tahoma" pitchFamily="34" charset="0"/>
                      </a:endParaRPr>
                    </a:p>
                  </a:txBody>
                  <a:tcPr marL="46446" marR="46446" marT="0" marB="0"/>
                </a:tc>
                <a:tc>
                  <a:txBody>
                    <a:bodyPr/>
                    <a:lstStyle/>
                    <a:p>
                      <a:pPr algn="ctr">
                        <a:lnSpc>
                          <a:spcPct val="200000"/>
                        </a:lnSpc>
                        <a:spcAft>
                          <a:spcPts val="0"/>
                        </a:spcAft>
                        <a:tabLst>
                          <a:tab pos="2081530" algn="l"/>
                        </a:tabLst>
                      </a:pPr>
                      <a:r>
                        <a:rPr lang="es-ES" sz="1300" dirty="0">
                          <a:latin typeface="Tahoma" pitchFamily="34" charset="0"/>
                          <a:ea typeface="Tahoma" pitchFamily="34" charset="0"/>
                          <a:cs typeface="Tahoma" pitchFamily="34" charset="0"/>
                        </a:rPr>
                        <a:t>Descripción</a:t>
                      </a:r>
                      <a:endParaRPr lang="es-ES" sz="1300" b="1" dirty="0">
                        <a:latin typeface="Tahoma" pitchFamily="34" charset="0"/>
                        <a:ea typeface="Tahoma" pitchFamily="34" charset="0"/>
                        <a:cs typeface="Tahoma" pitchFamily="34" charset="0"/>
                      </a:endParaRPr>
                    </a:p>
                  </a:txBody>
                  <a:tcPr marL="46446" marR="46446" marT="0" marB="0"/>
                </a:tc>
              </a:tr>
              <a:tr h="742411">
                <a:tc>
                  <a:txBody>
                    <a:bodyPr/>
                    <a:lstStyle/>
                    <a:p>
                      <a:pPr marL="342900" lvl="0" indent="-342900" algn="just">
                        <a:lnSpc>
                          <a:spcPct val="200000"/>
                        </a:lnSpc>
                        <a:spcAft>
                          <a:spcPts val="0"/>
                        </a:spcAft>
                        <a:buFont typeface="Wingdings"/>
                        <a:buNone/>
                      </a:pPr>
                      <a:r>
                        <a:rPr lang="es-ES" sz="1300" dirty="0">
                          <a:latin typeface="Tahoma" pitchFamily="34" charset="0"/>
                          <a:ea typeface="Tahoma" pitchFamily="34" charset="0"/>
                          <a:cs typeface="Tahoma" pitchFamily="34" charset="0"/>
                        </a:rPr>
                        <a:t>Autenticación con la red social</a:t>
                      </a:r>
                    </a:p>
                  </a:txBody>
                  <a:tcPr marL="46446" marR="46446" marT="0" marB="0"/>
                </a:tc>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El usuario ingresa solamente su correo y el web services de ésta red social valida su existencia siempre</a:t>
                      </a:r>
                    </a:p>
                  </a:txBody>
                  <a:tcPr marL="46446" marR="46446" marT="0" marB="0"/>
                </a:tc>
              </a:tr>
              <a:tr h="1085025">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Consulta de todos los álbumes que posee un usuario</a:t>
                      </a:r>
                    </a:p>
                  </a:txBody>
                  <a:tcPr marL="46446" marR="46446" marT="0" marB="0"/>
                </a:tc>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Solo se podrán acceder a los álbumes de un usuario que tenga su perfil como público.</a:t>
                      </a:r>
                    </a:p>
                  </a:txBody>
                  <a:tcPr marL="46446" marR="46446" marT="0" marB="0"/>
                </a:tc>
              </a:tr>
              <a:tr h="1237352">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Almacenamiento de solo  aquellos álbumes que un usuario desee que tengan acceso público</a:t>
                      </a:r>
                    </a:p>
                  </a:txBody>
                  <a:tcPr marL="46446" marR="46446" marT="0" marB="0"/>
                </a:tc>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El almacenamiento no es físico, solo se guarda ciertos valores, tales como:</a:t>
                      </a:r>
                    </a:p>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El identificador del usuario, identificador del álbum, descripción del álbum, entre otros.</a:t>
                      </a:r>
                    </a:p>
                  </a:txBody>
                  <a:tcPr marL="46446" marR="46446" marT="0" marB="0"/>
                </a:tc>
              </a:tr>
              <a:tr h="847006">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Consulta </a:t>
                      </a:r>
                      <a:r>
                        <a:rPr lang="es-ES" sz="1300" dirty="0" smtClean="0">
                          <a:latin typeface="Tahoma" pitchFamily="34" charset="0"/>
                          <a:ea typeface="Tahoma" pitchFamily="34" charset="0"/>
                          <a:cs typeface="Tahoma" pitchFamily="34" charset="0"/>
                        </a:rPr>
                        <a:t>de</a:t>
                      </a:r>
                      <a:r>
                        <a:rPr lang="es-ES" sz="1300" baseline="0" dirty="0" smtClean="0">
                          <a:latin typeface="Tahoma" pitchFamily="34" charset="0"/>
                          <a:ea typeface="Tahoma" pitchFamily="34" charset="0"/>
                          <a:cs typeface="Tahoma" pitchFamily="34" charset="0"/>
                        </a:rPr>
                        <a:t> </a:t>
                      </a:r>
                      <a:r>
                        <a:rPr lang="es-ES" sz="1300" dirty="0" smtClean="0">
                          <a:latin typeface="Tahoma" pitchFamily="34" charset="0"/>
                          <a:ea typeface="Tahoma" pitchFamily="34" charset="0"/>
                          <a:cs typeface="Tahoma" pitchFamily="34" charset="0"/>
                        </a:rPr>
                        <a:t>la </a:t>
                      </a:r>
                      <a:r>
                        <a:rPr lang="es-ES" sz="1300" dirty="0">
                          <a:latin typeface="Tahoma" pitchFamily="34" charset="0"/>
                          <a:ea typeface="Tahoma" pitchFamily="34" charset="0"/>
                          <a:cs typeface="Tahoma" pitchFamily="34" charset="0"/>
                        </a:rPr>
                        <a:t>información concerniente a un álbum</a:t>
                      </a:r>
                    </a:p>
                  </a:txBody>
                  <a:tcPr marL="46446" marR="46446" marT="0" marB="0"/>
                </a:tc>
                <a:tc>
                  <a:txBody>
                    <a:bodyPr/>
                    <a:lstStyle/>
                    <a:p>
                      <a:pPr algn="just">
                        <a:lnSpc>
                          <a:spcPct val="200000"/>
                        </a:lnSpc>
                        <a:spcAft>
                          <a:spcPts val="0"/>
                        </a:spcAft>
                        <a:tabLst>
                          <a:tab pos="2081530" algn="l"/>
                        </a:tabLst>
                      </a:pPr>
                      <a:r>
                        <a:rPr lang="es-ES" sz="1300" dirty="0">
                          <a:latin typeface="Tahoma" pitchFamily="34" charset="0"/>
                          <a:ea typeface="Tahoma" pitchFamily="34" charset="0"/>
                          <a:cs typeface="Tahoma" pitchFamily="34" charset="0"/>
                        </a:rPr>
                        <a:t>Las </a:t>
                      </a:r>
                      <a:r>
                        <a:rPr lang="es-ES" sz="1300" dirty="0" smtClean="0">
                          <a:latin typeface="Tahoma" pitchFamily="34" charset="0"/>
                          <a:ea typeface="Tahoma" pitchFamily="34" charset="0"/>
                          <a:cs typeface="Tahoma" pitchFamily="34" charset="0"/>
                        </a:rPr>
                        <a:t>fotos (con</a:t>
                      </a:r>
                      <a:r>
                        <a:rPr lang="es-ES" sz="1300" baseline="0" dirty="0" smtClean="0">
                          <a:latin typeface="Tahoma" pitchFamily="34" charset="0"/>
                          <a:ea typeface="Tahoma" pitchFamily="34" charset="0"/>
                          <a:cs typeface="Tahoma" pitchFamily="34" charset="0"/>
                        </a:rPr>
                        <a:t> su descripción)</a:t>
                      </a:r>
                      <a:r>
                        <a:rPr lang="es-ES" sz="1300" dirty="0" smtClean="0">
                          <a:latin typeface="Tahoma" pitchFamily="34" charset="0"/>
                          <a:ea typeface="Tahoma" pitchFamily="34" charset="0"/>
                          <a:cs typeface="Tahoma" pitchFamily="34" charset="0"/>
                        </a:rPr>
                        <a:t> de </a:t>
                      </a:r>
                      <a:r>
                        <a:rPr lang="es-ES" sz="1300" dirty="0">
                          <a:latin typeface="Tahoma" pitchFamily="34" charset="0"/>
                          <a:ea typeface="Tahoma" pitchFamily="34" charset="0"/>
                          <a:cs typeface="Tahoma" pitchFamily="34" charset="0"/>
                        </a:rPr>
                        <a:t>un álbum se consultan en tiempo real al servidor de web services de ésta red.</a:t>
                      </a:r>
                    </a:p>
                  </a:txBody>
                  <a:tcPr marL="46446" marR="46446" marT="0"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42" name="1 Título"/>
          <p:cNvSpPr>
            <a:spLocks noGrp="1"/>
          </p:cNvSpPr>
          <p:nvPr>
            <p:ph type="title"/>
          </p:nvPr>
        </p:nvSpPr>
        <p:spPr>
          <a:xfrm>
            <a:off x="557242" y="274638"/>
            <a:ext cx="8229600" cy="868346"/>
          </a:xfrm>
        </p:spPr>
        <p:txBody>
          <a:bodyPr/>
          <a:lstStyle/>
          <a:p>
            <a:pPr eaLnBrk="1" fontAlgn="auto" hangingPunct="1">
              <a:spcAft>
                <a:spcPts val="0"/>
              </a:spcAft>
              <a:defRPr/>
            </a:pPr>
            <a:r>
              <a:rPr lang="es-ES" dirty="0" smtClean="0"/>
              <a:t>6.3 Módulo de Hi5</a:t>
            </a:r>
          </a:p>
        </p:txBody>
      </p:sp>
      <p:sp>
        <p:nvSpPr>
          <p:cNvPr id="3072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072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74BFDEB-C48A-41BD-864F-DC20B65BEB55}" type="slidenum">
              <a:rPr lang="es-ES" smtClean="0">
                <a:latin typeface="Arial" pitchFamily="34" charset="0"/>
                <a:cs typeface="Arial" pitchFamily="34" charset="0"/>
              </a:rPr>
              <a:pPr/>
              <a:t>22</a:t>
            </a:fld>
            <a:endParaRPr lang="es-ES" smtClean="0">
              <a:latin typeface="Arial" pitchFamily="34" charset="0"/>
              <a:cs typeface="Arial" pitchFamily="34" charset="0"/>
            </a:endParaRPr>
          </a:p>
        </p:txBody>
      </p:sp>
      <p:sp>
        <p:nvSpPr>
          <p:cNvPr id="8" name="7 Rectángulo"/>
          <p:cNvSpPr/>
          <p:nvPr/>
        </p:nvSpPr>
        <p:spPr>
          <a:xfrm>
            <a:off x="571500" y="1143000"/>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6.3.2 Diagrama de Funcionamiento</a:t>
            </a:r>
          </a:p>
        </p:txBody>
      </p:sp>
      <p:pic>
        <p:nvPicPr>
          <p:cNvPr id="30726" name="8 Marcador de contenido" descr="diagramas_modulo_hi5.jpg"/>
          <p:cNvPicPr>
            <a:picLocks noGrp="1" noChangeAspect="1"/>
          </p:cNvPicPr>
          <p:nvPr>
            <p:ph idx="1"/>
          </p:nvPr>
        </p:nvPicPr>
        <p:blipFill>
          <a:blip r:embed="rId3"/>
          <a:srcRect/>
          <a:stretch>
            <a:fillRect/>
          </a:stretch>
        </p:blipFill>
        <p:spPr>
          <a:xfrm>
            <a:off x="457200" y="1744663"/>
            <a:ext cx="8229600" cy="3998912"/>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174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1747"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DECA371-291E-45B8-A375-70117743F495}" type="slidenum">
              <a:rPr lang="es-ES" smtClean="0">
                <a:latin typeface="Arial" pitchFamily="34" charset="0"/>
                <a:cs typeface="Arial" pitchFamily="34" charset="0"/>
              </a:rPr>
              <a:pPr/>
              <a:t>23</a:t>
            </a:fld>
            <a:endParaRPr lang="es-ES" smtClean="0">
              <a:latin typeface="Arial" pitchFamily="34" charset="0"/>
              <a:cs typeface="Arial" pitchFamily="34" charset="0"/>
            </a:endParaRPr>
          </a:p>
        </p:txBody>
      </p:sp>
      <p:sp>
        <p:nvSpPr>
          <p:cNvPr id="10242" name="1 Título"/>
          <p:cNvSpPr>
            <a:spLocks noGrp="1"/>
          </p:cNvSpPr>
          <p:nvPr>
            <p:ph type="title"/>
          </p:nvPr>
        </p:nvSpPr>
        <p:spPr>
          <a:xfrm>
            <a:off x="557242" y="274638"/>
            <a:ext cx="8229600" cy="796908"/>
          </a:xfrm>
        </p:spPr>
        <p:txBody>
          <a:bodyPr/>
          <a:lstStyle/>
          <a:p>
            <a:pPr eaLnBrk="1" fontAlgn="auto" hangingPunct="1">
              <a:spcAft>
                <a:spcPts val="0"/>
              </a:spcAft>
              <a:defRPr/>
            </a:pPr>
            <a:r>
              <a:rPr lang="es-ES" dirty="0" smtClean="0"/>
              <a:t>6.3 Módulo de Hi5</a:t>
            </a:r>
          </a:p>
        </p:txBody>
      </p:sp>
      <p:sp>
        <p:nvSpPr>
          <p:cNvPr id="6" name="5 Rectángulo"/>
          <p:cNvSpPr/>
          <p:nvPr/>
        </p:nvSpPr>
        <p:spPr>
          <a:xfrm>
            <a:off x="571500" y="1071563"/>
            <a:ext cx="8358188"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6.3.3 Detalle Técnico</a:t>
            </a:r>
          </a:p>
        </p:txBody>
      </p:sp>
      <p:sp>
        <p:nvSpPr>
          <p:cNvPr id="9" name="2 Marcador de contenido"/>
          <p:cNvSpPr>
            <a:spLocks noGrp="1"/>
          </p:cNvSpPr>
          <p:nvPr>
            <p:ph idx="1"/>
          </p:nvPr>
        </p:nvSpPr>
        <p:spPr>
          <a:xfrm>
            <a:off x="557213" y="1571625"/>
            <a:ext cx="8372475" cy="4597400"/>
          </a:xfrm>
        </p:spPr>
        <p:txBody>
          <a:bodyPr/>
          <a:lstStyle/>
          <a:p>
            <a:pPr marL="621792" lvl="1" eaLnBrk="1" fontAlgn="auto" hangingPunct="1">
              <a:spcBef>
                <a:spcPts val="324"/>
              </a:spcBef>
              <a:spcAft>
                <a:spcPts val="0"/>
              </a:spcAft>
              <a:buFont typeface="Wingdings" pitchFamily="2" charset="2"/>
              <a:buChar char="§"/>
              <a:defRPr/>
            </a:pPr>
            <a:r>
              <a:rPr lang="es-ES" sz="1600" dirty="0" smtClean="0">
                <a:latin typeface="Tahoma" pitchFamily="34" charset="0"/>
                <a:ea typeface="Tahoma" pitchFamily="34" charset="0"/>
                <a:cs typeface="Tahoma" pitchFamily="34" charset="0"/>
              </a:rPr>
              <a:t>Servicios Web basados en REST:</a:t>
            </a:r>
          </a:p>
          <a:p>
            <a:pPr marL="859917" lvl="2" eaLnBrk="1" fontAlgn="auto" hangingPunct="1">
              <a:spcBef>
                <a:spcPts val="324"/>
              </a:spcBef>
              <a:spcAft>
                <a:spcPts val="0"/>
              </a:spcAft>
              <a:buFont typeface="Courier New" pitchFamily="49" charset="0"/>
              <a:buChar char="o"/>
              <a:defRPr/>
            </a:pPr>
            <a:r>
              <a:rPr lang="es-ES" sz="1600" dirty="0" smtClean="0">
                <a:latin typeface="Tahoma" pitchFamily="34" charset="0"/>
                <a:ea typeface="Tahoma" pitchFamily="34" charset="0"/>
                <a:cs typeface="Tahoma" pitchFamily="34" charset="0"/>
              </a:rPr>
              <a:t>La obtención del identificador de un usuario de hi5:</a:t>
            </a:r>
          </a:p>
          <a:p>
            <a:pPr marL="1144079" lvl="3" eaLnBrk="1" fontAlgn="auto" hangingPunct="1">
              <a:spcBef>
                <a:spcPts val="324"/>
              </a:spcBef>
              <a:spcAft>
                <a:spcPts val="0"/>
              </a:spcAft>
              <a:buFont typeface="Wingdings" pitchFamily="2" charset="2"/>
              <a:buChar char="v"/>
              <a:defRPr/>
            </a:pPr>
            <a:r>
              <a:rPr lang="es-ES" sz="1600" dirty="0" smtClean="0">
                <a:latin typeface="Tahoma" pitchFamily="34" charset="0"/>
                <a:ea typeface="Tahoma" pitchFamily="34" charset="0"/>
                <a:cs typeface="Tahoma" pitchFamily="34" charset="0"/>
              </a:rPr>
              <a:t>http://api.hi5.com/rest/profile/lookup?email=</a:t>
            </a:r>
            <a:r>
              <a:rPr lang="es-ES" sz="1600" b="1" dirty="0" smtClean="0">
                <a:latin typeface="Tahoma" pitchFamily="34" charset="0"/>
                <a:ea typeface="Tahoma" pitchFamily="34" charset="0"/>
                <a:cs typeface="Tahoma" pitchFamily="34" charset="0"/>
              </a:rPr>
              <a:t>correo</a:t>
            </a:r>
            <a:endParaRPr lang="es-ES" sz="1600" dirty="0" smtClean="0">
              <a:latin typeface="Tahoma" pitchFamily="34" charset="0"/>
              <a:ea typeface="Tahoma" pitchFamily="34" charset="0"/>
              <a:cs typeface="Tahoma" pitchFamily="34" charset="0"/>
            </a:endParaRPr>
          </a:p>
          <a:p>
            <a:pPr marL="859917" lvl="2" eaLnBrk="1" fontAlgn="auto" hangingPunct="1">
              <a:spcBef>
                <a:spcPts val="324"/>
              </a:spcBef>
              <a:spcAft>
                <a:spcPts val="0"/>
              </a:spcAft>
              <a:buFont typeface="Courier New" pitchFamily="49" charset="0"/>
              <a:buChar char="o"/>
              <a:defRPr/>
            </a:pPr>
            <a:r>
              <a:rPr lang="es-ES" sz="1600" dirty="0" smtClean="0">
                <a:latin typeface="Tahoma" pitchFamily="34" charset="0"/>
                <a:ea typeface="Tahoma" pitchFamily="34" charset="0"/>
                <a:cs typeface="Tahoma" pitchFamily="34" charset="0"/>
              </a:rPr>
              <a:t>La obtención de la lista de álbumes:</a:t>
            </a:r>
          </a:p>
          <a:p>
            <a:pPr marL="1144079" lvl="3" eaLnBrk="1" fontAlgn="auto" hangingPunct="1">
              <a:spcBef>
                <a:spcPts val="324"/>
              </a:spcBef>
              <a:spcAft>
                <a:spcPts val="0"/>
              </a:spcAft>
              <a:buFont typeface="Wingdings" pitchFamily="2" charset="2"/>
              <a:buChar char="v"/>
              <a:defRPr/>
            </a:pPr>
            <a:r>
              <a:rPr lang="es-ES" sz="1600" dirty="0" smtClean="0">
                <a:latin typeface="Tahoma" pitchFamily="34" charset="0"/>
                <a:ea typeface="Tahoma" pitchFamily="34" charset="0"/>
                <a:cs typeface="Tahoma" pitchFamily="34" charset="0"/>
              </a:rPr>
              <a:t>http://api.hi5.com/rest/feed/albumlist/</a:t>
            </a:r>
            <a:r>
              <a:rPr lang="es-ES" sz="1600" b="1" dirty="0" smtClean="0">
                <a:latin typeface="Tahoma" pitchFamily="34" charset="0"/>
                <a:ea typeface="Tahoma" pitchFamily="34" charset="0"/>
                <a:cs typeface="Tahoma" pitchFamily="34" charset="0"/>
              </a:rPr>
              <a:t>identificador de usuario</a:t>
            </a:r>
            <a:endParaRPr lang="es-ES" sz="1600" dirty="0" smtClean="0">
              <a:latin typeface="Tahoma" pitchFamily="34" charset="0"/>
              <a:ea typeface="Tahoma" pitchFamily="34" charset="0"/>
              <a:cs typeface="Tahoma" pitchFamily="34" charset="0"/>
            </a:endParaRPr>
          </a:p>
          <a:p>
            <a:pPr marL="859917" lvl="2" eaLnBrk="1" fontAlgn="auto" hangingPunct="1">
              <a:spcBef>
                <a:spcPts val="324"/>
              </a:spcBef>
              <a:spcAft>
                <a:spcPts val="0"/>
              </a:spcAft>
              <a:buFont typeface="Courier New" pitchFamily="49" charset="0"/>
              <a:buChar char="o"/>
              <a:defRPr/>
            </a:pPr>
            <a:r>
              <a:rPr lang="es-ES" sz="1600" dirty="0" smtClean="0">
                <a:latin typeface="Tahoma" pitchFamily="34" charset="0"/>
                <a:ea typeface="Tahoma" pitchFamily="34" charset="0"/>
                <a:cs typeface="Tahoma" pitchFamily="34" charset="0"/>
              </a:rPr>
              <a:t>La obtención de las fotos con su respectiva descripción:</a:t>
            </a:r>
          </a:p>
          <a:p>
            <a:pPr marL="1144079" lvl="3" eaLnBrk="1" fontAlgn="auto" hangingPunct="1">
              <a:spcBef>
                <a:spcPts val="324"/>
              </a:spcBef>
              <a:spcAft>
                <a:spcPts val="0"/>
              </a:spcAft>
              <a:buFont typeface="Wingdings" pitchFamily="2" charset="2"/>
              <a:buChar char="v"/>
              <a:defRPr/>
            </a:pPr>
            <a:r>
              <a:rPr lang="es-ES" sz="1600" dirty="0" smtClean="0">
                <a:latin typeface="Tahoma" pitchFamily="34" charset="0"/>
                <a:ea typeface="Tahoma" pitchFamily="34" charset="0"/>
                <a:cs typeface="Tahoma" pitchFamily="34" charset="0"/>
              </a:rPr>
              <a:t>http://api.hi5.com/rest/feed/photos/user/</a:t>
            </a:r>
            <a:r>
              <a:rPr lang="es-ES" sz="1600" b="1" dirty="0" smtClean="0">
                <a:latin typeface="Tahoma" pitchFamily="34" charset="0"/>
                <a:ea typeface="Tahoma" pitchFamily="34" charset="0"/>
                <a:cs typeface="Tahoma" pitchFamily="34" charset="0"/>
              </a:rPr>
              <a:t>identificador de usuario</a:t>
            </a:r>
            <a:r>
              <a:rPr lang="es-ES" sz="1600" dirty="0" smtClean="0">
                <a:latin typeface="Tahoma" pitchFamily="34" charset="0"/>
                <a:ea typeface="Tahoma" pitchFamily="34" charset="0"/>
                <a:cs typeface="Tahoma" pitchFamily="34" charset="0"/>
              </a:rPr>
              <a:t> /albumid/</a:t>
            </a:r>
            <a:r>
              <a:rPr lang="es-ES" sz="1600" b="1" dirty="0" smtClean="0">
                <a:latin typeface="Tahoma" pitchFamily="34" charset="0"/>
                <a:ea typeface="Tahoma" pitchFamily="34" charset="0"/>
                <a:cs typeface="Tahoma" pitchFamily="34" charset="0"/>
              </a:rPr>
              <a:t>identificador de álbum</a:t>
            </a:r>
          </a:p>
          <a:p>
            <a:pPr marL="1144079" lvl="3" eaLnBrk="1" fontAlgn="auto" hangingPunct="1">
              <a:spcBef>
                <a:spcPts val="324"/>
              </a:spcBef>
              <a:spcAft>
                <a:spcPts val="0"/>
              </a:spcAft>
              <a:buFont typeface="Wingdings 2" pitchFamily="18" charset="2"/>
              <a:buNone/>
              <a:defRPr/>
            </a:pPr>
            <a:endParaRPr lang="es-ES" sz="1600" dirty="0" smtClean="0">
              <a:latin typeface="Tahoma" pitchFamily="34" charset="0"/>
              <a:ea typeface="Tahoma" pitchFamily="34" charset="0"/>
              <a:cs typeface="Tahoma" pitchFamily="34" charset="0"/>
            </a:endParaRPr>
          </a:p>
          <a:p>
            <a:pPr marL="621792" lvl="1" eaLnBrk="1" fontAlgn="auto" hangingPunct="1">
              <a:spcBef>
                <a:spcPts val="324"/>
              </a:spcBef>
              <a:spcAft>
                <a:spcPts val="0"/>
              </a:spcAft>
              <a:buFont typeface="Wingdings" pitchFamily="2" charset="2"/>
              <a:buChar char="§"/>
              <a:defRPr/>
            </a:pPr>
            <a:r>
              <a:rPr lang="es-ES" sz="1600" dirty="0" smtClean="0">
                <a:latin typeface="Tahoma" pitchFamily="34" charset="0"/>
                <a:ea typeface="Tahoma" pitchFamily="34" charset="0"/>
                <a:cs typeface="Tahoma" pitchFamily="34" charset="0"/>
              </a:rPr>
              <a:t>Mensaje de intercambio de datos en XML</a:t>
            </a:r>
          </a:p>
          <a:p>
            <a:pPr lvl="3" eaLnBrk="1" fontAlgn="auto" hangingPunct="1">
              <a:spcAft>
                <a:spcPts val="0"/>
              </a:spcAft>
              <a:buFont typeface="Courier New" pitchFamily="49" charset="0"/>
              <a:buChar char="o"/>
              <a:defRPr/>
            </a:pPr>
            <a:r>
              <a:rPr lang="es-ES" sz="1600" dirty="0" smtClean="0">
                <a:latin typeface="Tahoma" pitchFamily="34" charset="0"/>
                <a:ea typeface="Tahoma" pitchFamily="34" charset="0"/>
                <a:cs typeface="Tahoma" pitchFamily="34" charset="0"/>
              </a:rPr>
              <a:t>Para elaborar el requerimiento de petición</a:t>
            </a:r>
          </a:p>
          <a:p>
            <a:pPr lvl="3" eaLnBrk="1" fontAlgn="auto" hangingPunct="1">
              <a:spcAft>
                <a:spcPts val="0"/>
              </a:spcAft>
              <a:buFont typeface="Courier New" pitchFamily="49" charset="0"/>
              <a:buChar char="o"/>
              <a:defRPr/>
            </a:pPr>
            <a:r>
              <a:rPr lang="es-ES" sz="1600" dirty="0" smtClean="0">
                <a:latin typeface="Tahoma" pitchFamily="34" charset="0"/>
                <a:ea typeface="Tahoma" pitchFamily="34" charset="0"/>
                <a:cs typeface="Tahoma" pitchFamily="34" charset="0"/>
              </a:rPr>
              <a:t>Para retornar el dato que se origina después de la ejecución de un método en el servicio web</a:t>
            </a:r>
          </a:p>
          <a:p>
            <a:pPr lvl="3" eaLnBrk="1" fontAlgn="auto" hangingPunct="1">
              <a:spcAft>
                <a:spcPts val="0"/>
              </a:spcAft>
              <a:buFont typeface="Wingdings 2" pitchFamily="18" charset="2"/>
              <a:buNone/>
              <a:defRPr/>
            </a:pPr>
            <a:endParaRPr lang="es-ES" sz="1600" dirty="0" smtClean="0">
              <a:latin typeface="Tahoma" pitchFamily="34" charset="0"/>
              <a:ea typeface="Tahoma" pitchFamily="34" charset="0"/>
              <a:cs typeface="Tahoma" pitchFamily="34" charset="0"/>
            </a:endParaRPr>
          </a:p>
          <a:p>
            <a:pPr marL="621792" lvl="1" eaLnBrk="1" fontAlgn="auto" hangingPunct="1">
              <a:spcBef>
                <a:spcPts val="324"/>
              </a:spcBef>
              <a:spcAft>
                <a:spcPts val="0"/>
              </a:spcAft>
              <a:buFont typeface="Wingdings" pitchFamily="2" charset="2"/>
              <a:buChar char="§"/>
              <a:defRPr/>
            </a:pPr>
            <a:r>
              <a:rPr lang="es-ES" sz="1600" dirty="0" smtClean="0">
                <a:latin typeface="Tahoma" pitchFamily="34" charset="0"/>
                <a:ea typeface="Tahoma" pitchFamily="34" charset="0"/>
                <a:cs typeface="Tahoma" pitchFamily="34" charset="0"/>
              </a:rPr>
              <a:t>Para la comunicación con los Servicios web basados en REST, y para el procesamiento del mensaje de respuesta se utilizaron las siguientes librerías:</a:t>
            </a:r>
          </a:p>
          <a:p>
            <a:pPr eaLnBrk="1" hangingPunct="1">
              <a:defRPr/>
            </a:pPr>
            <a:endParaRPr lang="es-ES" sz="16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2770"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2771"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A321D95-20D5-4324-8CCF-74C3E32BA532}" type="slidenum">
              <a:rPr lang="es-ES" smtClean="0">
                <a:latin typeface="Arial" pitchFamily="34" charset="0"/>
                <a:cs typeface="Arial" pitchFamily="34" charset="0"/>
              </a:rPr>
              <a:pPr/>
              <a:t>24</a:t>
            </a:fld>
            <a:endParaRPr lang="es-ES" smtClean="0">
              <a:latin typeface="Arial" pitchFamily="34" charset="0"/>
              <a:cs typeface="Arial" pitchFamily="34" charset="0"/>
            </a:endParaRPr>
          </a:p>
        </p:txBody>
      </p:sp>
      <p:sp>
        <p:nvSpPr>
          <p:cNvPr id="10242" name="1 Título"/>
          <p:cNvSpPr>
            <a:spLocks noGrp="1"/>
          </p:cNvSpPr>
          <p:nvPr>
            <p:ph type="title"/>
          </p:nvPr>
        </p:nvSpPr>
        <p:spPr>
          <a:xfrm>
            <a:off x="571472" y="285728"/>
            <a:ext cx="8229600" cy="796908"/>
          </a:xfrm>
        </p:spPr>
        <p:txBody>
          <a:bodyPr/>
          <a:lstStyle/>
          <a:p>
            <a:pPr eaLnBrk="1" fontAlgn="auto" hangingPunct="1">
              <a:spcAft>
                <a:spcPts val="0"/>
              </a:spcAft>
              <a:defRPr/>
            </a:pPr>
            <a:r>
              <a:rPr lang="es-ES" dirty="0" smtClean="0"/>
              <a:t>6.3 Módulo de Hi5</a:t>
            </a:r>
          </a:p>
        </p:txBody>
      </p:sp>
      <p:sp>
        <p:nvSpPr>
          <p:cNvPr id="6" name="5 Rectángulo"/>
          <p:cNvSpPr/>
          <p:nvPr/>
        </p:nvSpPr>
        <p:spPr>
          <a:xfrm>
            <a:off x="571500" y="1071563"/>
            <a:ext cx="8358188"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6.3.3 Detalle Técnico</a:t>
            </a:r>
          </a:p>
        </p:txBody>
      </p:sp>
      <p:pic>
        <p:nvPicPr>
          <p:cNvPr id="32774" name="6 Imagen" descr="librerias_modulo_hi5.png"/>
          <p:cNvPicPr>
            <a:picLocks noChangeAspect="1"/>
          </p:cNvPicPr>
          <p:nvPr/>
        </p:nvPicPr>
        <p:blipFill>
          <a:blip r:embed="rId3"/>
          <a:srcRect/>
          <a:stretch>
            <a:fillRect/>
          </a:stretch>
        </p:blipFill>
        <p:spPr bwMode="auto">
          <a:xfrm>
            <a:off x="2643188" y="1785938"/>
            <a:ext cx="4397375" cy="407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3794"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3795"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4BA44F-6A75-4D29-B505-0212B8A4A14E}" type="slidenum">
              <a:rPr lang="es-ES" smtClean="0">
                <a:latin typeface="Arial" pitchFamily="34" charset="0"/>
                <a:cs typeface="Arial" pitchFamily="34" charset="0"/>
              </a:rPr>
              <a:pPr/>
              <a:t>25</a:t>
            </a:fld>
            <a:endParaRPr lang="es-ES" smtClean="0">
              <a:latin typeface="Arial" pitchFamily="34" charset="0"/>
              <a:cs typeface="Arial" pitchFamily="34" charset="0"/>
            </a:endParaRPr>
          </a:p>
        </p:txBody>
      </p:sp>
      <p:sp>
        <p:nvSpPr>
          <p:cNvPr id="11266" name="1 Título"/>
          <p:cNvSpPr>
            <a:spLocks noGrp="1"/>
          </p:cNvSpPr>
          <p:nvPr>
            <p:ph type="title"/>
          </p:nvPr>
        </p:nvSpPr>
        <p:spPr>
          <a:xfrm>
            <a:off x="571472" y="274638"/>
            <a:ext cx="8229600" cy="796908"/>
          </a:xfrm>
        </p:spPr>
        <p:txBody>
          <a:bodyPr/>
          <a:lstStyle/>
          <a:p>
            <a:pPr eaLnBrk="1" fontAlgn="auto" hangingPunct="1">
              <a:spcAft>
                <a:spcPts val="0"/>
              </a:spcAft>
              <a:defRPr/>
            </a:pPr>
            <a:r>
              <a:rPr lang="es-ES" dirty="0" smtClean="0"/>
              <a:t>6.4 Módulo de Youtube</a:t>
            </a:r>
          </a:p>
        </p:txBody>
      </p:sp>
      <p:sp>
        <p:nvSpPr>
          <p:cNvPr id="6" name="5 Rectángulo"/>
          <p:cNvSpPr/>
          <p:nvPr/>
        </p:nvSpPr>
        <p:spPr>
          <a:xfrm>
            <a:off x="571500" y="1071563"/>
            <a:ext cx="8286750"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6.4.1 Requerimientos que implementa</a:t>
            </a:r>
          </a:p>
        </p:txBody>
      </p:sp>
      <p:graphicFrame>
        <p:nvGraphicFramePr>
          <p:cNvPr id="7" name="6 Marcador de contenido"/>
          <p:cNvGraphicFramePr>
            <a:graphicFrameLocks noGrp="1"/>
          </p:cNvGraphicFramePr>
          <p:nvPr>
            <p:ph idx="1"/>
          </p:nvPr>
        </p:nvGraphicFramePr>
        <p:xfrm>
          <a:off x="642938" y="1643063"/>
          <a:ext cx="8286750" cy="4214812"/>
        </p:xfrm>
        <a:graphic>
          <a:graphicData uri="http://schemas.openxmlformats.org/drawingml/2006/table">
            <a:tbl>
              <a:tblPr firstRow="1" bandRow="1">
                <a:tableStyleId>{5C22544A-7EE6-4342-B048-85BDC9FD1C3A}</a:tableStyleId>
              </a:tblPr>
              <a:tblGrid>
                <a:gridCol w="4143404"/>
                <a:gridCol w="4143404"/>
              </a:tblGrid>
              <a:tr h="421484">
                <a:tc>
                  <a:txBody>
                    <a:bodyPr/>
                    <a:lstStyle/>
                    <a:p>
                      <a:r>
                        <a:rPr lang="es-ES" sz="1500" dirty="0" smtClean="0">
                          <a:latin typeface="Tahoma" pitchFamily="34" charset="0"/>
                          <a:ea typeface="Tahoma" pitchFamily="34" charset="0"/>
                          <a:cs typeface="Tahoma" pitchFamily="34" charset="0"/>
                        </a:rPr>
                        <a:t>Requisito</a:t>
                      </a:r>
                      <a:endParaRPr lang="es-ES" sz="1500" dirty="0">
                        <a:latin typeface="Tahoma" pitchFamily="34" charset="0"/>
                        <a:ea typeface="Tahoma" pitchFamily="34" charset="0"/>
                        <a:cs typeface="Tahoma" pitchFamily="34" charset="0"/>
                      </a:endParaRPr>
                    </a:p>
                  </a:txBody>
                  <a:tcPr/>
                </a:tc>
                <a:tc>
                  <a:txBody>
                    <a:bodyPr/>
                    <a:lstStyle/>
                    <a:p>
                      <a:r>
                        <a:rPr lang="es-ES" sz="1500" dirty="0" smtClean="0">
                          <a:latin typeface="Tahoma" pitchFamily="34" charset="0"/>
                          <a:ea typeface="Tahoma" pitchFamily="34" charset="0"/>
                          <a:cs typeface="Tahoma" pitchFamily="34" charset="0"/>
                        </a:rPr>
                        <a:t>Descripción</a:t>
                      </a:r>
                      <a:endParaRPr lang="es-ES" sz="1500" dirty="0">
                        <a:latin typeface="Tahoma" pitchFamily="34" charset="0"/>
                        <a:ea typeface="Tahoma" pitchFamily="34" charset="0"/>
                        <a:cs typeface="Tahoma" pitchFamily="34" charset="0"/>
                      </a:endParaRPr>
                    </a:p>
                  </a:txBody>
                  <a:tcPr/>
                </a:tc>
              </a:tr>
              <a:tr h="883385">
                <a:tc>
                  <a:txBody>
                    <a:bodyPr/>
                    <a:lstStyle/>
                    <a:p>
                      <a:pPr marL="228600" indent="-228600">
                        <a:buFont typeface="+mj-lt"/>
                        <a:buAutoNum type="arabicPeriod"/>
                      </a:pPr>
                      <a:r>
                        <a:rPr kumimoji="0" lang="es-ES" sz="1500" kern="1200" dirty="0" smtClean="0">
                          <a:solidFill>
                            <a:schemeClr val="dk1"/>
                          </a:solidFill>
                          <a:latin typeface="Tahoma" pitchFamily="34" charset="0"/>
                          <a:ea typeface="Tahoma" pitchFamily="34" charset="0"/>
                          <a:cs typeface="Tahoma" pitchFamily="34" charset="0"/>
                        </a:rPr>
                        <a:t>Autenticación con la red social</a:t>
                      </a:r>
                      <a:endParaRPr lang="es-ES" sz="1500" dirty="0">
                        <a:latin typeface="Tahoma" pitchFamily="34" charset="0"/>
                        <a:ea typeface="Tahoma" pitchFamily="34" charset="0"/>
                        <a:cs typeface="Tahoma" pitchFamily="34" charset="0"/>
                      </a:endParaRPr>
                    </a:p>
                  </a:txBody>
                  <a:tcPr/>
                </a:tc>
                <a:tc>
                  <a:txBody>
                    <a:bodyPr/>
                    <a:lstStyle/>
                    <a:p>
                      <a:r>
                        <a:rPr kumimoji="0" lang="es-ES" sz="1500" kern="1200" dirty="0" smtClean="0">
                          <a:solidFill>
                            <a:schemeClr val="dk1"/>
                          </a:solidFill>
                          <a:latin typeface="Tahoma" pitchFamily="34" charset="0"/>
                          <a:ea typeface="Tahoma" pitchFamily="34" charset="0"/>
                          <a:cs typeface="Tahoma" pitchFamily="34" charset="0"/>
                        </a:rPr>
                        <a:t>El usuario ingresa su correo y contraseña que posee como datos de sesión para validar si pertenece o no a ésta red social</a:t>
                      </a:r>
                      <a:endParaRPr lang="es-ES" sz="1500" dirty="0">
                        <a:latin typeface="Tahoma" pitchFamily="34" charset="0"/>
                        <a:ea typeface="Tahoma" pitchFamily="34" charset="0"/>
                        <a:cs typeface="Tahoma" pitchFamily="34" charset="0"/>
                      </a:endParaRPr>
                    </a:p>
                  </a:txBody>
                  <a:tcPr/>
                </a:tc>
              </a:tr>
              <a:tr h="883385">
                <a:tc>
                  <a:txBody>
                    <a:bodyPr/>
                    <a:lstStyle/>
                    <a:p>
                      <a:r>
                        <a:rPr kumimoji="0" lang="es-ES" sz="1500" kern="1200" dirty="0" smtClean="0">
                          <a:solidFill>
                            <a:schemeClr val="dk1"/>
                          </a:solidFill>
                          <a:latin typeface="Tahoma" pitchFamily="34" charset="0"/>
                          <a:ea typeface="Tahoma" pitchFamily="34" charset="0"/>
                          <a:cs typeface="Tahoma" pitchFamily="34" charset="0"/>
                        </a:rPr>
                        <a:t>2.  Consulta de todos los videos que posee un usuario</a:t>
                      </a:r>
                      <a:endParaRPr lang="es-ES" sz="1500" dirty="0">
                        <a:latin typeface="Tahoma" pitchFamily="34" charset="0"/>
                        <a:ea typeface="Tahoma" pitchFamily="34" charset="0"/>
                        <a:cs typeface="Tahoma" pitchFamily="34" charset="0"/>
                      </a:endParaRPr>
                    </a:p>
                  </a:txBody>
                  <a:tcPr/>
                </a:tc>
                <a:tc>
                  <a:txBody>
                    <a:bodyPr/>
                    <a:lstStyle/>
                    <a:p>
                      <a:r>
                        <a:rPr kumimoji="0" lang="es-ES" sz="1500" kern="1200" dirty="0" smtClean="0">
                          <a:solidFill>
                            <a:schemeClr val="dk1"/>
                          </a:solidFill>
                          <a:latin typeface="Tahoma" pitchFamily="34" charset="0"/>
                          <a:ea typeface="Tahoma" pitchFamily="34" charset="0"/>
                          <a:cs typeface="Tahoma" pitchFamily="34" charset="0"/>
                        </a:rPr>
                        <a:t>Se visualizaran todos los videos que tiene el usuario esta red, para que luego elija aquellos que tendrán acceso público.</a:t>
                      </a:r>
                      <a:endParaRPr lang="es-ES" sz="1500" dirty="0">
                        <a:latin typeface="Tahoma" pitchFamily="34" charset="0"/>
                        <a:ea typeface="Tahoma" pitchFamily="34" charset="0"/>
                        <a:cs typeface="Tahoma" pitchFamily="34" charset="0"/>
                      </a:endParaRPr>
                    </a:p>
                  </a:txBody>
                  <a:tcPr/>
                </a:tc>
              </a:tr>
              <a:tr h="1403023">
                <a:tc>
                  <a:txBody>
                    <a:bodyPr/>
                    <a:lstStyle/>
                    <a:p>
                      <a:r>
                        <a:rPr kumimoji="0" lang="es-ES" sz="1500" kern="1200" dirty="0" smtClean="0">
                          <a:solidFill>
                            <a:schemeClr val="dk1"/>
                          </a:solidFill>
                          <a:latin typeface="Tahoma" pitchFamily="34" charset="0"/>
                          <a:ea typeface="Tahoma" pitchFamily="34" charset="0"/>
                          <a:cs typeface="Tahoma" pitchFamily="34" charset="0"/>
                        </a:rPr>
                        <a:t>3.  Almacenamiento de solo  aquellos videos que un usuario desee que tengan acceso público.</a:t>
                      </a:r>
                      <a:endParaRPr lang="es-ES" sz="1500" dirty="0">
                        <a:latin typeface="Tahoma" pitchFamily="34" charset="0"/>
                        <a:ea typeface="Tahoma" pitchFamily="34" charset="0"/>
                        <a:cs typeface="Tahoma" pitchFamily="34" charset="0"/>
                      </a:endParaRPr>
                    </a:p>
                  </a:txBody>
                  <a:tcPr/>
                </a:tc>
                <a:tc>
                  <a:txBody>
                    <a:bodyPr/>
                    <a:lstStyle/>
                    <a:p>
                      <a:r>
                        <a:rPr kumimoji="0" lang="es-ES" sz="1500" kern="1200" dirty="0" smtClean="0">
                          <a:solidFill>
                            <a:schemeClr val="dk1"/>
                          </a:solidFill>
                          <a:latin typeface="Tahoma" pitchFamily="34" charset="0"/>
                          <a:ea typeface="Tahoma" pitchFamily="34" charset="0"/>
                          <a:cs typeface="Tahoma" pitchFamily="34" charset="0"/>
                        </a:rPr>
                        <a:t>El almacenamiento no es físico, solo se guarda ciertos valores, tales como:</a:t>
                      </a:r>
                    </a:p>
                    <a:p>
                      <a:r>
                        <a:rPr kumimoji="0" lang="es-ES" sz="1500" kern="1200" dirty="0" smtClean="0">
                          <a:solidFill>
                            <a:schemeClr val="dk1"/>
                          </a:solidFill>
                          <a:latin typeface="Tahoma" pitchFamily="34" charset="0"/>
                          <a:ea typeface="Tahoma" pitchFamily="34" charset="0"/>
                          <a:cs typeface="Tahoma" pitchFamily="34" charset="0"/>
                        </a:rPr>
                        <a:t>El identificador del usuario, identificador del video, titulo del video, entre otros.</a:t>
                      </a:r>
                    </a:p>
                    <a:p>
                      <a:endParaRPr lang="es-ES" sz="1500" dirty="0">
                        <a:latin typeface="Tahoma" pitchFamily="34" charset="0"/>
                        <a:ea typeface="Tahoma" pitchFamily="34" charset="0"/>
                        <a:cs typeface="Tahoma" pitchFamily="34" charset="0"/>
                      </a:endParaRPr>
                    </a:p>
                  </a:txBody>
                  <a:tcPr/>
                </a:tc>
              </a:tr>
              <a:tr h="623566">
                <a:tc>
                  <a:txBody>
                    <a:bodyPr/>
                    <a:lstStyle/>
                    <a:p>
                      <a:r>
                        <a:rPr kumimoji="0" lang="es-ES" sz="1500" kern="1200" dirty="0" smtClean="0">
                          <a:solidFill>
                            <a:schemeClr val="dk1"/>
                          </a:solidFill>
                          <a:latin typeface="Tahoma" pitchFamily="34" charset="0"/>
                          <a:ea typeface="Tahoma" pitchFamily="34" charset="0"/>
                          <a:cs typeface="Tahoma" pitchFamily="34" charset="0"/>
                        </a:rPr>
                        <a:t>4.  Mostrar</a:t>
                      </a:r>
                      <a:r>
                        <a:rPr kumimoji="0" lang="es-ES" sz="1500" kern="1200" baseline="0" dirty="0" smtClean="0">
                          <a:solidFill>
                            <a:schemeClr val="dk1"/>
                          </a:solidFill>
                          <a:latin typeface="Tahoma" pitchFamily="34" charset="0"/>
                          <a:ea typeface="Tahoma" pitchFamily="34" charset="0"/>
                          <a:cs typeface="Tahoma" pitchFamily="34" charset="0"/>
                        </a:rPr>
                        <a:t> todos los videos asociados a un usuario</a:t>
                      </a:r>
                      <a:endParaRPr lang="es-ES" sz="1500" dirty="0">
                        <a:latin typeface="Tahoma" pitchFamily="34" charset="0"/>
                        <a:ea typeface="Tahoma" pitchFamily="34" charset="0"/>
                        <a:cs typeface="Tahoma" pitchFamily="34" charset="0"/>
                      </a:endParaRPr>
                    </a:p>
                  </a:txBody>
                  <a:tcPr/>
                </a:tc>
                <a:tc>
                  <a:txBody>
                    <a:bodyPr/>
                    <a:lstStyle/>
                    <a:p>
                      <a:r>
                        <a:rPr lang="es-ES" sz="1500" dirty="0" smtClean="0">
                          <a:latin typeface="Tahoma" pitchFamily="34" charset="0"/>
                          <a:ea typeface="Tahoma" pitchFamily="34" charset="0"/>
                          <a:cs typeface="Tahoma" pitchFamily="34" charset="0"/>
                        </a:rPr>
                        <a:t>Se</a:t>
                      </a:r>
                      <a:r>
                        <a:rPr lang="es-ES" sz="1500" baseline="0" dirty="0" smtClean="0">
                          <a:latin typeface="Tahoma" pitchFamily="34" charset="0"/>
                          <a:ea typeface="Tahoma" pitchFamily="34" charset="0"/>
                          <a:cs typeface="Tahoma" pitchFamily="34" charset="0"/>
                        </a:rPr>
                        <a:t> visualizaran todos los videos que el usuario los configuro como público</a:t>
                      </a:r>
                      <a:endParaRPr lang="es-ES" sz="150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4818"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4819"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A98A83C-27EE-4D93-B3D6-39D8FFCB0F6E}" type="slidenum">
              <a:rPr lang="es-ES" smtClean="0">
                <a:latin typeface="Arial" pitchFamily="34" charset="0"/>
                <a:cs typeface="Arial" pitchFamily="34" charset="0"/>
              </a:rPr>
              <a:pPr/>
              <a:t>26</a:t>
            </a:fld>
            <a:endParaRPr lang="es-ES" smtClean="0">
              <a:latin typeface="Arial" pitchFamily="34" charset="0"/>
              <a:cs typeface="Arial" pitchFamily="34" charset="0"/>
            </a:endParaRPr>
          </a:p>
        </p:txBody>
      </p:sp>
      <p:sp>
        <p:nvSpPr>
          <p:cNvPr id="11266" name="1 Título"/>
          <p:cNvSpPr>
            <a:spLocks noGrp="1"/>
          </p:cNvSpPr>
          <p:nvPr>
            <p:ph type="title"/>
          </p:nvPr>
        </p:nvSpPr>
        <p:spPr>
          <a:xfrm>
            <a:off x="571472" y="71414"/>
            <a:ext cx="8229600" cy="928694"/>
          </a:xfrm>
        </p:spPr>
        <p:txBody>
          <a:bodyPr/>
          <a:lstStyle/>
          <a:p>
            <a:pPr eaLnBrk="1" fontAlgn="auto" hangingPunct="1">
              <a:spcAft>
                <a:spcPts val="0"/>
              </a:spcAft>
              <a:defRPr/>
            </a:pPr>
            <a:r>
              <a:rPr lang="es-ES" dirty="0" smtClean="0"/>
              <a:t>6.4 Módulo de Youtube</a:t>
            </a:r>
          </a:p>
        </p:txBody>
      </p:sp>
      <p:sp>
        <p:nvSpPr>
          <p:cNvPr id="6" name="5 Rectángulo"/>
          <p:cNvSpPr/>
          <p:nvPr/>
        </p:nvSpPr>
        <p:spPr>
          <a:xfrm>
            <a:off x="571500" y="1000125"/>
            <a:ext cx="8286750" cy="430213"/>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6.4.2 Diagrama de Funcionamiento</a:t>
            </a:r>
          </a:p>
        </p:txBody>
      </p:sp>
      <p:pic>
        <p:nvPicPr>
          <p:cNvPr id="34822" name="7 Marcador de contenido" descr="Youtube_3.jpg"/>
          <p:cNvPicPr>
            <a:picLocks noGrp="1" noChangeAspect="1"/>
          </p:cNvPicPr>
          <p:nvPr>
            <p:ph idx="1"/>
          </p:nvPr>
        </p:nvPicPr>
        <p:blipFill>
          <a:blip r:embed="rId2"/>
          <a:srcRect/>
          <a:stretch>
            <a:fillRect/>
          </a:stretch>
        </p:blipFill>
        <p:spPr>
          <a:xfrm>
            <a:off x="571500" y="1481138"/>
            <a:ext cx="8286750" cy="4525962"/>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5842" name="2 Marcador de contenido"/>
          <p:cNvSpPr>
            <a:spLocks noGrp="1"/>
          </p:cNvSpPr>
          <p:nvPr>
            <p:ph idx="1"/>
          </p:nvPr>
        </p:nvSpPr>
        <p:spPr>
          <a:xfrm>
            <a:off x="571500" y="1500188"/>
            <a:ext cx="8286750" cy="1162050"/>
          </a:xfrm>
        </p:spPr>
        <p:txBody>
          <a:bodyPr/>
          <a:lstStyle/>
          <a:p>
            <a:pPr eaLnBrk="1" hangingPunct="1"/>
            <a:r>
              <a:rPr lang="en-US" sz="1500" smtClean="0">
                <a:latin typeface="Tahoma" pitchFamily="34" charset="0"/>
                <a:cs typeface="Tahoma" pitchFamily="34" charset="0"/>
              </a:rPr>
              <a:t>Obtención del Api Key            http://code.google.com/apis/youtube/dashboard/</a:t>
            </a:r>
          </a:p>
          <a:p>
            <a:pPr eaLnBrk="1" hangingPunct="1"/>
            <a:endParaRPr lang="es-ES" sz="1500" smtClean="0">
              <a:latin typeface="Tahoma" pitchFamily="34" charset="0"/>
              <a:cs typeface="Tahoma" pitchFamily="34" charset="0"/>
            </a:endParaRPr>
          </a:p>
        </p:txBody>
      </p:sp>
      <p:sp>
        <p:nvSpPr>
          <p:cNvPr id="3584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584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8F4E064-D8F4-4946-BD85-CAD093DB2C1E}" type="slidenum">
              <a:rPr lang="es-ES" smtClean="0">
                <a:latin typeface="Arial" pitchFamily="34" charset="0"/>
                <a:cs typeface="Arial" pitchFamily="34" charset="0"/>
              </a:rPr>
              <a:pPr/>
              <a:t>27</a:t>
            </a:fld>
            <a:endParaRPr lang="es-ES" smtClean="0">
              <a:latin typeface="Arial" pitchFamily="34" charset="0"/>
              <a:cs typeface="Arial" pitchFamily="34" charset="0"/>
            </a:endParaRPr>
          </a:p>
        </p:txBody>
      </p:sp>
      <p:sp>
        <p:nvSpPr>
          <p:cNvPr id="11266" name="1 Título"/>
          <p:cNvSpPr>
            <a:spLocks noGrp="1"/>
          </p:cNvSpPr>
          <p:nvPr>
            <p:ph type="title"/>
          </p:nvPr>
        </p:nvSpPr>
        <p:spPr>
          <a:xfrm>
            <a:off x="571472" y="142852"/>
            <a:ext cx="8229600" cy="785818"/>
          </a:xfrm>
        </p:spPr>
        <p:txBody>
          <a:bodyPr/>
          <a:lstStyle/>
          <a:p>
            <a:pPr eaLnBrk="1" fontAlgn="auto" hangingPunct="1">
              <a:spcAft>
                <a:spcPts val="0"/>
              </a:spcAft>
              <a:defRPr/>
            </a:pPr>
            <a:r>
              <a:rPr lang="es-ES" dirty="0" smtClean="0"/>
              <a:t>6.4 Módulo de Youtube</a:t>
            </a:r>
          </a:p>
        </p:txBody>
      </p:sp>
      <p:sp>
        <p:nvSpPr>
          <p:cNvPr id="6" name="5 Rectángulo"/>
          <p:cNvSpPr/>
          <p:nvPr/>
        </p:nvSpPr>
        <p:spPr>
          <a:xfrm>
            <a:off x="571500" y="928688"/>
            <a:ext cx="8358188"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6.4.3 Detalle Técnico</a:t>
            </a:r>
          </a:p>
        </p:txBody>
      </p:sp>
      <p:pic>
        <p:nvPicPr>
          <p:cNvPr id="35847" name="Picture 2"/>
          <p:cNvPicPr>
            <a:picLocks noChangeAspect="1" noChangeArrowheads="1"/>
          </p:cNvPicPr>
          <p:nvPr/>
        </p:nvPicPr>
        <p:blipFill>
          <a:blip r:embed="rId2"/>
          <a:srcRect/>
          <a:stretch>
            <a:fillRect/>
          </a:stretch>
        </p:blipFill>
        <p:spPr bwMode="auto">
          <a:xfrm>
            <a:off x="1928813" y="2187575"/>
            <a:ext cx="5643562"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6866" name="2 Marcador de contenido"/>
          <p:cNvSpPr>
            <a:spLocks noGrp="1"/>
          </p:cNvSpPr>
          <p:nvPr>
            <p:ph idx="1"/>
          </p:nvPr>
        </p:nvSpPr>
        <p:spPr>
          <a:xfrm>
            <a:off x="571500" y="1500188"/>
            <a:ext cx="8286750" cy="714375"/>
          </a:xfrm>
        </p:spPr>
        <p:txBody>
          <a:bodyPr/>
          <a:lstStyle/>
          <a:p>
            <a:r>
              <a:rPr lang="es-ES" sz="1400" smtClean="0">
                <a:latin typeface="Tahoma" pitchFamily="34" charset="0"/>
                <a:cs typeface="Tahoma" pitchFamily="34" charset="0"/>
              </a:rPr>
              <a:t>Para la comunicación con los Servidores de Youtube utilizamos </a:t>
            </a:r>
            <a:r>
              <a:rPr lang="es-ES" sz="1400" b="1" smtClean="0">
                <a:latin typeface="Tahoma" pitchFamily="34" charset="0"/>
                <a:cs typeface="Tahoma" pitchFamily="34" charset="0"/>
              </a:rPr>
              <a:t> Google Data APIs (Gdata library) </a:t>
            </a:r>
            <a:r>
              <a:rPr lang="es-ES" sz="1400" smtClean="0">
                <a:latin typeface="Tahoma" pitchFamily="34" charset="0"/>
                <a:cs typeface="Tahoma" pitchFamily="34" charset="0"/>
              </a:rPr>
              <a:t>la cual </a:t>
            </a:r>
            <a:r>
              <a:rPr lang="es-ES" sz="1400" b="1" smtClean="0">
                <a:latin typeface="Tahoma" pitchFamily="34" charset="0"/>
                <a:cs typeface="Tahoma" pitchFamily="34" charset="0"/>
              </a:rPr>
              <a:t> </a:t>
            </a:r>
            <a:r>
              <a:rPr lang="es-ES" sz="1400" smtClean="0">
                <a:latin typeface="Tahoma" pitchFamily="34" charset="0"/>
                <a:cs typeface="Tahoma" pitchFamily="34" charset="0"/>
              </a:rPr>
              <a:t>proporciona un protocolo simple y estándar para la lectura y la escritura de datos en la web.</a:t>
            </a: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endParaRPr lang="es-ES" sz="1400" smtClean="0">
              <a:latin typeface="Tahoma" pitchFamily="34" charset="0"/>
              <a:cs typeface="Tahoma" pitchFamily="34" charset="0"/>
            </a:endParaRPr>
          </a:p>
          <a:p>
            <a:pPr>
              <a:buFont typeface="Wingdings 3" pitchFamily="18" charset="2"/>
              <a:buNone/>
            </a:pPr>
            <a:endParaRPr lang="es-ES" sz="1400" smtClean="0">
              <a:latin typeface="Tahoma" pitchFamily="34" charset="0"/>
              <a:cs typeface="Tahoma" pitchFamily="34" charset="0"/>
            </a:endParaRPr>
          </a:p>
          <a:p>
            <a:pPr eaLnBrk="1" hangingPunct="1"/>
            <a:endParaRPr lang="es-ES" sz="1400" smtClean="0">
              <a:latin typeface="Tahoma" pitchFamily="34" charset="0"/>
              <a:cs typeface="Tahoma" pitchFamily="34" charset="0"/>
            </a:endParaRPr>
          </a:p>
        </p:txBody>
      </p:sp>
      <p:sp>
        <p:nvSpPr>
          <p:cNvPr id="36867"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6868"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4B1B8F-7FC1-4E3F-A6A5-DA8565F1BA02}" type="slidenum">
              <a:rPr lang="es-ES" smtClean="0">
                <a:latin typeface="Arial" pitchFamily="34" charset="0"/>
                <a:cs typeface="Arial" pitchFamily="34" charset="0"/>
              </a:rPr>
              <a:pPr/>
              <a:t>28</a:t>
            </a:fld>
            <a:endParaRPr lang="es-ES" smtClean="0">
              <a:latin typeface="Arial" pitchFamily="34" charset="0"/>
              <a:cs typeface="Arial" pitchFamily="34" charset="0"/>
            </a:endParaRPr>
          </a:p>
        </p:txBody>
      </p:sp>
      <p:sp>
        <p:nvSpPr>
          <p:cNvPr id="11266" name="1 Título"/>
          <p:cNvSpPr>
            <a:spLocks noGrp="1"/>
          </p:cNvSpPr>
          <p:nvPr>
            <p:ph type="title"/>
          </p:nvPr>
        </p:nvSpPr>
        <p:spPr>
          <a:xfrm>
            <a:off x="571472" y="142852"/>
            <a:ext cx="8229600" cy="785818"/>
          </a:xfrm>
        </p:spPr>
        <p:txBody>
          <a:bodyPr/>
          <a:lstStyle/>
          <a:p>
            <a:pPr eaLnBrk="1" fontAlgn="auto" hangingPunct="1">
              <a:spcAft>
                <a:spcPts val="0"/>
              </a:spcAft>
              <a:defRPr/>
            </a:pPr>
            <a:r>
              <a:rPr lang="es-ES" dirty="0" smtClean="0"/>
              <a:t>6.4 Módulo de Youtube</a:t>
            </a:r>
          </a:p>
        </p:txBody>
      </p:sp>
      <p:sp>
        <p:nvSpPr>
          <p:cNvPr id="6" name="5 Rectángulo"/>
          <p:cNvSpPr/>
          <p:nvPr/>
        </p:nvSpPr>
        <p:spPr>
          <a:xfrm>
            <a:off x="571500" y="928688"/>
            <a:ext cx="8358188" cy="430212"/>
          </a:xfrm>
          <a:prstGeom prst="rect">
            <a:avLst/>
          </a:prstGeom>
          <a:solidFill>
            <a:schemeClr val="accent3">
              <a:lumMod val="60000"/>
              <a:lumOff val="40000"/>
            </a:schemeClr>
          </a:solidFill>
        </p:spPr>
        <p:txBody>
          <a:bodyPr>
            <a:spAutoFit/>
          </a:bodyPr>
          <a:lstStyle/>
          <a:p>
            <a:pPr>
              <a:defRPr/>
            </a:pPr>
            <a:r>
              <a:rPr lang="es-ES" sz="2200" b="1" dirty="0">
                <a:latin typeface="Arial" charset="0"/>
                <a:cs typeface="Arial" charset="0"/>
              </a:rPr>
              <a:t>6.4.3 Detalle Técnico</a:t>
            </a:r>
          </a:p>
        </p:txBody>
      </p:sp>
      <p:sp>
        <p:nvSpPr>
          <p:cNvPr id="9" name="2 Marcador de contenido"/>
          <p:cNvSpPr txBox="1">
            <a:spLocks/>
          </p:cNvSpPr>
          <p:nvPr/>
        </p:nvSpPr>
        <p:spPr bwMode="auto">
          <a:xfrm>
            <a:off x="500063" y="4143375"/>
            <a:ext cx="8572500" cy="2000250"/>
          </a:xfrm>
          <a:prstGeom prst="rect">
            <a:avLst/>
          </a:prstGeom>
          <a:noFill/>
          <a:ln w="9525">
            <a:noFill/>
            <a:miter lim="800000"/>
            <a:headEnd/>
            <a:tailEnd/>
          </a:ln>
        </p:spPr>
        <p:txBody>
          <a:bodyPr/>
          <a:lstStyle/>
          <a:p>
            <a:pPr>
              <a:defRPr/>
            </a:pPr>
            <a:r>
              <a:rPr lang="es-ES" sz="1200" dirty="0">
                <a:latin typeface="Tahoma" pitchFamily="34" charset="0"/>
                <a:ea typeface="Tahoma" pitchFamily="34" charset="0"/>
                <a:cs typeface="Tahoma" pitchFamily="34" charset="0"/>
              </a:rPr>
              <a:t>Las funciones que utilizamos:</a:t>
            </a:r>
          </a:p>
          <a:p>
            <a:pPr lvl="1">
              <a:defRPr/>
            </a:pPr>
            <a:r>
              <a:rPr lang="es-ES" sz="1200" dirty="0">
                <a:latin typeface="Tahoma" pitchFamily="34" charset="0"/>
                <a:ea typeface="Tahoma" pitchFamily="34" charset="0"/>
                <a:cs typeface="Tahoma" pitchFamily="34" charset="0"/>
              </a:rPr>
              <a:t>lista_videos=consultarVideo(usuario, contraseña)</a:t>
            </a:r>
          </a:p>
          <a:p>
            <a:pPr lvl="1">
              <a:defRPr/>
            </a:pPr>
            <a:r>
              <a:rPr lang="en-US" sz="1200" dirty="0">
                <a:latin typeface="Tahoma" pitchFamily="34" charset="0"/>
                <a:ea typeface="Tahoma" pitchFamily="34" charset="0"/>
                <a:cs typeface="Tahoma" pitchFamily="34" charset="0"/>
              </a:rPr>
              <a:t>YouTubeService service = new YouTubeService("gdataSample-YouTubeAuth-1", developerKey);</a:t>
            </a:r>
            <a:endParaRPr lang="es-ES" sz="1200" dirty="0">
              <a:latin typeface="Tahoma" pitchFamily="34" charset="0"/>
              <a:ea typeface="Tahoma" pitchFamily="34" charset="0"/>
              <a:cs typeface="Tahoma" pitchFamily="34" charset="0"/>
            </a:endParaRPr>
          </a:p>
          <a:p>
            <a:pPr lvl="1">
              <a:defRPr/>
            </a:pPr>
            <a:r>
              <a:rPr lang="en-US" sz="1200" dirty="0">
                <a:latin typeface="Tahoma" pitchFamily="34" charset="0"/>
                <a:ea typeface="Tahoma" pitchFamily="34" charset="0"/>
                <a:cs typeface="Tahoma" pitchFamily="34" charset="0"/>
              </a:rPr>
              <a:t>service.setUserCredentials(username, password);</a:t>
            </a:r>
            <a:endParaRPr lang="es-ES" sz="1200" dirty="0">
              <a:latin typeface="Tahoma" pitchFamily="34" charset="0"/>
              <a:ea typeface="Tahoma" pitchFamily="34" charset="0"/>
              <a:cs typeface="Tahoma" pitchFamily="34" charset="0"/>
            </a:endParaRPr>
          </a:p>
          <a:p>
            <a:pPr lvl="1">
              <a:defRPr/>
            </a:pPr>
            <a:r>
              <a:rPr lang="en-US" sz="1200" dirty="0">
                <a:latin typeface="Tahoma" pitchFamily="34" charset="0"/>
                <a:ea typeface="Tahoma" pitchFamily="34" charset="0"/>
                <a:cs typeface="Tahoma" pitchFamily="34" charset="0"/>
              </a:rPr>
              <a:t>lista_videos=printUploads(service);</a:t>
            </a:r>
            <a:endParaRPr lang="es-ES" sz="1200" dirty="0">
              <a:latin typeface="Tahoma" pitchFamily="34" charset="0"/>
              <a:ea typeface="Tahoma" pitchFamily="34" charset="0"/>
              <a:cs typeface="Tahoma" pitchFamily="34" charset="0"/>
            </a:endParaRPr>
          </a:p>
          <a:p>
            <a:pPr lvl="1">
              <a:defRPr/>
            </a:pPr>
            <a:r>
              <a:rPr lang="es-ES" sz="1200" dirty="0">
                <a:latin typeface="Tahoma" pitchFamily="34" charset="0"/>
                <a:ea typeface="Tahoma" pitchFamily="34" charset="0"/>
                <a:cs typeface="Tahoma" pitchFamily="34" charset="0"/>
              </a:rPr>
              <a:t>printVideoFeed(service, </a:t>
            </a:r>
            <a:r>
              <a:rPr lang="es-ES" sz="1200" u="sng" dirty="0">
                <a:latin typeface="Tahoma" pitchFamily="34" charset="0"/>
                <a:ea typeface="Tahoma" pitchFamily="34" charset="0"/>
                <a:cs typeface="Tahoma" pitchFamily="34" charset="0"/>
              </a:rPr>
              <a:t>http://gdata.youtube.com/feeds/api/users/default/uploads</a:t>
            </a:r>
            <a:r>
              <a:rPr lang="es-ES" sz="1200" dirty="0">
                <a:latin typeface="Tahoma" pitchFamily="34" charset="0"/>
                <a:ea typeface="Tahoma" pitchFamily="34" charset="0"/>
                <a:cs typeface="Tahoma" pitchFamily="34" charset="0"/>
              </a:rPr>
              <a:t>) //aqui obtenemos las entradas de videos, Luego cada entrada la enviamos a la siguiente función, pero esta nos retorna un arraylist de videosYoutube del usuario</a:t>
            </a:r>
          </a:p>
          <a:p>
            <a:pPr lvl="1">
              <a:defRPr/>
            </a:pPr>
            <a:r>
              <a:rPr lang="es-ES" sz="1200" dirty="0">
                <a:latin typeface="Tahoma" pitchFamily="34" charset="0"/>
                <a:ea typeface="Tahoma" pitchFamily="34" charset="0"/>
                <a:cs typeface="Tahoma" pitchFamily="34" charset="0"/>
              </a:rPr>
              <a:t>printVideoEntry(VideoEntry entry) //en esta función nosotros cada entrada de video que nos carga la guardamos en una clase VideoYoutube la misma que tiene esta función llama a obtener id_video</a:t>
            </a: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a:p>
            <a:pPr marL="365125" indent="-255588" eaLnBrk="0" hangingPunct="0">
              <a:spcBef>
                <a:spcPts val="400"/>
              </a:spcBef>
              <a:buClr>
                <a:schemeClr val="accent1"/>
              </a:buClr>
              <a:buSzPct val="68000"/>
              <a:buFont typeface="Wingdings 3" pitchFamily="18" charset="2"/>
              <a:buNone/>
              <a:defRPr/>
            </a:pPr>
            <a:endParaRPr lang="es-ES" sz="1200" dirty="0">
              <a:latin typeface="Tahoma" pitchFamily="34" charset="0"/>
              <a:ea typeface="Tahoma" pitchFamily="34" charset="0"/>
              <a:cs typeface="Tahoma" pitchFamily="34" charset="0"/>
            </a:endParaRPr>
          </a:p>
          <a:p>
            <a:pPr marL="365125" indent="-255588">
              <a:spcBef>
                <a:spcPts val="400"/>
              </a:spcBef>
              <a:buClr>
                <a:schemeClr val="accent1"/>
              </a:buClr>
              <a:buSzPct val="68000"/>
              <a:buFont typeface="Wingdings 3" pitchFamily="18" charset="2"/>
              <a:buChar char=""/>
              <a:defRPr/>
            </a:pPr>
            <a:endParaRPr lang="es-ES" sz="1200" dirty="0">
              <a:latin typeface="Tahoma" pitchFamily="34" charset="0"/>
              <a:ea typeface="Tahoma" pitchFamily="34" charset="0"/>
              <a:cs typeface="Tahoma" pitchFamily="34" charset="0"/>
            </a:endParaRPr>
          </a:p>
        </p:txBody>
      </p:sp>
      <p:pic>
        <p:nvPicPr>
          <p:cNvPr id="36872" name="9 Imagen" descr="librerias_modulo_youtube.png"/>
          <p:cNvPicPr>
            <a:picLocks noChangeAspect="1"/>
          </p:cNvPicPr>
          <p:nvPr/>
        </p:nvPicPr>
        <p:blipFill>
          <a:blip r:embed="rId2"/>
          <a:srcRect/>
          <a:stretch>
            <a:fillRect/>
          </a:stretch>
        </p:blipFill>
        <p:spPr bwMode="auto">
          <a:xfrm>
            <a:off x="3168650" y="2071688"/>
            <a:ext cx="2832100"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eaLnBrk="1" hangingPunct="1">
              <a:defRPr/>
            </a:pPr>
            <a:r>
              <a:rPr lang="es-ES" dirty="0" smtClean="0"/>
              <a:t>7.- Aplicación en Funcionamiento</a:t>
            </a:r>
            <a:endParaRPr lang="es-ES" dirty="0"/>
          </a:p>
        </p:txBody>
      </p:sp>
      <p:sp>
        <p:nvSpPr>
          <p:cNvPr id="37891"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7892"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B6E7F5-9A1B-4EC0-9E77-F9C71BDED6B7}" type="slidenum">
              <a:rPr lang="es-ES" smtClean="0">
                <a:latin typeface="Arial" pitchFamily="34" charset="0"/>
                <a:cs typeface="Arial" pitchFamily="34" charset="0"/>
              </a:rPr>
              <a:pPr/>
              <a:t>29</a:t>
            </a:fld>
            <a:endParaRPr lang="es-ES" smtClean="0">
              <a:latin typeface="Arial" pitchFamily="34" charset="0"/>
              <a:cs typeface="Arial" pitchFamily="34" charset="0"/>
            </a:endParaRPr>
          </a:p>
        </p:txBody>
      </p:sp>
      <p:sp>
        <p:nvSpPr>
          <p:cNvPr id="37893" name="6 Marcador de contenido"/>
          <p:cNvSpPr>
            <a:spLocks noGrp="1"/>
          </p:cNvSpPr>
          <p:nvPr>
            <p:ph idx="1"/>
          </p:nvPr>
        </p:nvSpPr>
        <p:spPr>
          <a:xfrm>
            <a:off x="2786063" y="2571750"/>
            <a:ext cx="2828925" cy="947738"/>
          </a:xfrm>
        </p:spPr>
        <p:txBody>
          <a:bodyPr/>
          <a:lstStyle/>
          <a:p>
            <a:pPr algn="ctr">
              <a:buFont typeface="Wingdings 3" pitchFamily="18" charset="2"/>
              <a:buNone/>
            </a:pPr>
            <a:r>
              <a:rPr lang="es-ES" sz="3400" u="sng" smtClean="0">
                <a:latin typeface="Tahoma" pitchFamily="34" charset="0"/>
                <a:cs typeface="Tahoma" pitchFamily="34" charset="0"/>
              </a:rPr>
              <a:t>VIDEO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p:txBody>
          <a:bodyPr/>
          <a:lstStyle/>
          <a:p>
            <a:pPr eaLnBrk="1" hangingPunct="1">
              <a:buFont typeface="Wingdings" pitchFamily="2" charset="2"/>
              <a:buChar char="§"/>
            </a:pPr>
            <a:r>
              <a:rPr lang="es-ES" sz="2200" smtClean="0">
                <a:latin typeface="Tahoma" pitchFamily="34" charset="0"/>
                <a:cs typeface="Tahoma" pitchFamily="34" charset="0"/>
              </a:rPr>
              <a:t>Aplicación web llamada “Directorio Interactivo de la ESPOL”, que permita:</a:t>
            </a:r>
          </a:p>
          <a:p>
            <a:pPr lvl="2" eaLnBrk="1" hangingPunct="1">
              <a:buFont typeface="Courier New" pitchFamily="49" charset="0"/>
              <a:buChar char="o"/>
            </a:pPr>
            <a:r>
              <a:rPr lang="es-ES" sz="2200" smtClean="0">
                <a:latin typeface="Tahoma" pitchFamily="34" charset="0"/>
                <a:cs typeface="Tahoma" pitchFamily="34" charset="0"/>
              </a:rPr>
              <a:t>Publicar información de un estudiante en su perfil de usuario. </a:t>
            </a:r>
          </a:p>
          <a:p>
            <a:pPr lvl="3" eaLnBrk="1" hangingPunct="1">
              <a:buFont typeface="Wingdings" pitchFamily="2" charset="2"/>
              <a:buChar char="v"/>
            </a:pPr>
            <a:r>
              <a:rPr lang="es-ES" sz="2200" smtClean="0">
                <a:latin typeface="Tahoma" pitchFamily="34" charset="0"/>
                <a:cs typeface="Tahoma" pitchFamily="34" charset="0"/>
              </a:rPr>
              <a:t>La información es extraída desde las redes sociales más populares de nuestro medio (Facebook, Hi5, Youtube), y desde la base de datos universitaria</a:t>
            </a:r>
          </a:p>
          <a:p>
            <a:pPr lvl="4" eaLnBrk="1" hangingPunct="1">
              <a:buFont typeface="Wingdings" pitchFamily="2" charset="2"/>
              <a:buChar char="ü"/>
            </a:pPr>
            <a:r>
              <a:rPr lang="es-ES" sz="2200" smtClean="0">
                <a:latin typeface="Tahoma" pitchFamily="34" charset="0"/>
                <a:cs typeface="Tahoma" pitchFamily="34" charset="0"/>
              </a:rPr>
              <a:t>Facebook y Hi5.- se importaran los álbumes de la cuenta de usuario(previa configuración).</a:t>
            </a:r>
          </a:p>
          <a:p>
            <a:pPr lvl="4" eaLnBrk="1" hangingPunct="1">
              <a:buFont typeface="Wingdings" pitchFamily="2" charset="2"/>
              <a:buChar char="ü"/>
            </a:pPr>
            <a:r>
              <a:rPr lang="es-ES" sz="2200" smtClean="0">
                <a:latin typeface="Tahoma" pitchFamily="34" charset="0"/>
                <a:cs typeface="Tahoma" pitchFamily="34" charset="0"/>
              </a:rPr>
              <a:t>Youtube.- se importaran los videos de la cuenta de usuario (previa configuración).</a:t>
            </a:r>
          </a:p>
          <a:p>
            <a:pPr eaLnBrk="1" hangingPunct="1">
              <a:buFont typeface="Arial" pitchFamily="34" charset="0"/>
              <a:buNone/>
            </a:pPr>
            <a:endParaRPr lang="es-ES" sz="2200" smtClean="0">
              <a:latin typeface="Tahoma" pitchFamily="34" charset="0"/>
              <a:cs typeface="Tahoma" pitchFamily="34" charset="0"/>
            </a:endParaRPr>
          </a:p>
          <a:p>
            <a:pPr eaLnBrk="1" hangingPunct="1">
              <a:buFont typeface="Arial" pitchFamily="34" charset="0"/>
              <a:buChar char="•"/>
            </a:pPr>
            <a:endParaRPr lang="es-ES" sz="2200" smtClean="0">
              <a:latin typeface="Tahoma" pitchFamily="34" charset="0"/>
              <a:cs typeface="Tahoma" pitchFamily="34" charset="0"/>
            </a:endParaRPr>
          </a:p>
          <a:p>
            <a:pPr eaLnBrk="1" hangingPunct="1">
              <a:buFont typeface="Arial" pitchFamily="34" charset="0"/>
              <a:buChar char="•"/>
            </a:pPr>
            <a:endParaRPr lang="es-ES" sz="2200" smtClean="0">
              <a:latin typeface="Tahoma" pitchFamily="34" charset="0"/>
              <a:cs typeface="Tahoma" pitchFamily="34" charset="0"/>
            </a:endParaRPr>
          </a:p>
        </p:txBody>
      </p:sp>
      <p:sp>
        <p:nvSpPr>
          <p:cNvPr id="11267"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1268"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7AB8DE-3A52-4B3A-BEE4-E4B69C44F652}" type="slidenum">
              <a:rPr lang="es-ES" smtClean="0">
                <a:latin typeface="Arial" pitchFamily="34" charset="0"/>
                <a:cs typeface="Arial" pitchFamily="34" charset="0"/>
              </a:rPr>
              <a:pPr/>
              <a:t>3</a:t>
            </a:fld>
            <a:endParaRPr lang="es-ES" smtClean="0">
              <a:latin typeface="Arial" pitchFamily="34" charset="0"/>
              <a:cs typeface="Arial" pitchFamily="34" charset="0"/>
            </a:endParaRPr>
          </a:p>
        </p:txBody>
      </p:sp>
      <p:sp>
        <p:nvSpPr>
          <p:cNvPr id="2" name="1 Título"/>
          <p:cNvSpPr>
            <a:spLocks noGrp="1"/>
          </p:cNvSpPr>
          <p:nvPr>
            <p:ph type="title"/>
          </p:nvPr>
        </p:nvSpPr>
        <p:spPr/>
        <p:txBody>
          <a:bodyPr/>
          <a:lstStyle/>
          <a:p>
            <a:pPr eaLnBrk="1" fontAlgn="auto" hangingPunct="1">
              <a:spcAft>
                <a:spcPts val="0"/>
              </a:spcAft>
              <a:defRPr/>
            </a:pPr>
            <a:r>
              <a:rPr lang="es-ES" dirty="0" smtClean="0"/>
              <a:t>2.- Solución</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contenido"/>
          <p:cNvSpPr>
            <a:spLocks noGrp="1"/>
          </p:cNvSpPr>
          <p:nvPr>
            <p:ph idx="1"/>
          </p:nvPr>
        </p:nvSpPr>
        <p:spPr>
          <a:xfrm>
            <a:off x="285750" y="928688"/>
            <a:ext cx="8543925" cy="5162550"/>
          </a:xfrm>
        </p:spPr>
        <p:txBody>
          <a:bodyPr/>
          <a:lstStyle/>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Planificar las actividades a realizar, establecer los recursos y tiempos de entregas en los avances, para evitar incumplimientos.</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Comprender los distintos protocoles de comunicación (SOAP, REST, RPC, etc.), con el fin de obtener el mayor beneficio posible</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Comprender la forma correcta de interacción con los APIs de las redes sociales</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Respetar los estándares de desarrollo web, con el fin de obtener una mayor velocidad  de renderización, escalabilidad, y mantenimiento.</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Utilizar mecanismos que permitan que la mayor cantidad de procesamiento recaiga en el cliente, para que el servidor pueda atender una mayor cantidad de peticiones.</a:t>
            </a:r>
          </a:p>
          <a:p>
            <a:pPr eaLnBrk="1" hangingPunct="1">
              <a:buFont typeface="Wingdings 3" pitchFamily="18" charset="2"/>
              <a:buNone/>
            </a:pPr>
            <a:endParaRPr lang="es-ES" sz="1600" smtClean="0">
              <a:latin typeface="Tahoma" pitchFamily="34" charset="0"/>
              <a:cs typeface="Tahoma" pitchFamily="34" charset="0"/>
            </a:endParaRPr>
          </a:p>
          <a:p>
            <a:pPr eaLnBrk="1" hangingPunct="1">
              <a:buFont typeface="Arial" pitchFamily="34" charset="0"/>
              <a:buChar char="•"/>
            </a:pPr>
            <a:r>
              <a:rPr lang="es-ES" sz="1600" smtClean="0">
                <a:latin typeface="Tahoma" pitchFamily="34" charset="0"/>
                <a:cs typeface="Tahoma" pitchFamily="34" charset="0"/>
              </a:rPr>
              <a:t>Alojar la aplicación en un Servidor Web con excelentes características, para que los usuarios interactúen de forma rápida con la aplicación</a:t>
            </a:r>
          </a:p>
          <a:p>
            <a:pPr eaLnBrk="1" hangingPunct="1">
              <a:buFont typeface="Arial" pitchFamily="34" charset="0"/>
              <a:buChar char="•"/>
            </a:pPr>
            <a:endParaRPr lang="es-ES" sz="1600" smtClean="0">
              <a:latin typeface="Tahoma" pitchFamily="34" charset="0"/>
              <a:cs typeface="Tahoma" pitchFamily="34" charset="0"/>
            </a:endParaRPr>
          </a:p>
          <a:p>
            <a:pPr eaLnBrk="1" hangingPunct="1">
              <a:buFont typeface="Arial" pitchFamily="34" charset="0"/>
              <a:buNone/>
            </a:pPr>
            <a:endParaRPr lang="es-ES" sz="1600" smtClean="0">
              <a:latin typeface="Tahoma" pitchFamily="34" charset="0"/>
              <a:cs typeface="Tahoma" pitchFamily="34" charset="0"/>
            </a:endParaRPr>
          </a:p>
        </p:txBody>
      </p:sp>
      <p:sp>
        <p:nvSpPr>
          <p:cNvPr id="38915"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8916"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26A09A-7011-4EA1-8285-B87F69E6FB97}" type="slidenum">
              <a:rPr lang="es-ES" smtClean="0">
                <a:latin typeface="Arial" pitchFamily="34" charset="0"/>
                <a:cs typeface="Arial" pitchFamily="34" charset="0"/>
              </a:rPr>
              <a:pPr/>
              <a:t>30</a:t>
            </a:fld>
            <a:endParaRPr lang="es-ES" smtClean="0">
              <a:latin typeface="Arial" pitchFamily="34" charset="0"/>
              <a:cs typeface="Arial" pitchFamily="34" charset="0"/>
            </a:endParaRPr>
          </a:p>
        </p:txBody>
      </p:sp>
      <p:sp>
        <p:nvSpPr>
          <p:cNvPr id="13314" name="1 Título"/>
          <p:cNvSpPr>
            <a:spLocks noGrp="1"/>
          </p:cNvSpPr>
          <p:nvPr>
            <p:ph type="title"/>
          </p:nvPr>
        </p:nvSpPr>
        <p:spPr>
          <a:xfrm>
            <a:off x="357158" y="0"/>
            <a:ext cx="8229600" cy="1143000"/>
          </a:xfrm>
        </p:spPr>
        <p:txBody>
          <a:bodyPr/>
          <a:lstStyle/>
          <a:p>
            <a:pPr eaLnBrk="1" fontAlgn="auto" hangingPunct="1">
              <a:spcAft>
                <a:spcPts val="0"/>
              </a:spcAft>
              <a:defRPr/>
            </a:pPr>
            <a:r>
              <a:rPr lang="es-ES" dirty="0" smtClean="0"/>
              <a:t>8.- Recomendaciones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contenido"/>
          <p:cNvSpPr>
            <a:spLocks noGrp="1"/>
          </p:cNvSpPr>
          <p:nvPr>
            <p:ph idx="1"/>
          </p:nvPr>
        </p:nvSpPr>
        <p:spPr>
          <a:xfrm>
            <a:off x="457200" y="831850"/>
            <a:ext cx="8229600" cy="5383213"/>
          </a:xfrm>
        </p:spPr>
        <p:txBody>
          <a:bodyPr/>
          <a:lstStyle/>
          <a:p>
            <a:pPr eaLnBrk="1" hangingPunct="1">
              <a:buFont typeface="Arial" pitchFamily="34" charset="0"/>
              <a:buChar char="•"/>
            </a:pPr>
            <a:r>
              <a:rPr lang="es-ES" sz="1400" smtClean="0">
                <a:latin typeface="Tahoma" pitchFamily="34" charset="0"/>
                <a:cs typeface="Tahoma" pitchFamily="34" charset="0"/>
              </a:rPr>
              <a:t>REST y SOAP permite la comunicación entre aplicaciones, en una red de computadoras</a:t>
            </a:r>
          </a:p>
          <a:p>
            <a:pPr eaLnBrk="1" hangingPunct="1">
              <a:buFont typeface="Wingdings 3" pitchFamily="18" charset="2"/>
              <a:buNone/>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REST:</a:t>
            </a:r>
          </a:p>
          <a:p>
            <a:pPr lvl="2" eaLnBrk="1" hangingPunct="1">
              <a:buFont typeface="Courier New" pitchFamily="49" charset="0"/>
              <a:buChar char="o"/>
            </a:pPr>
            <a:r>
              <a:rPr lang="es-ES" sz="1400" smtClean="0">
                <a:latin typeface="Tahoma" pitchFamily="34" charset="0"/>
                <a:cs typeface="Tahoma" pitchFamily="34" charset="0"/>
              </a:rPr>
              <a:t>Es un estilo de arquitectura para generar aplicaciones de cliente-servidor.   </a:t>
            </a:r>
          </a:p>
          <a:p>
            <a:pPr lvl="2" eaLnBrk="1" hangingPunct="1">
              <a:buFont typeface="Courier New" pitchFamily="49" charset="0"/>
              <a:buChar char="o"/>
            </a:pPr>
            <a:r>
              <a:rPr lang="es-ES" sz="1400" smtClean="0">
                <a:latin typeface="Tahoma" pitchFamily="34" charset="0"/>
                <a:cs typeface="Tahoma" pitchFamily="34" charset="0"/>
              </a:rPr>
              <a:t>No es un estándar. No existe una especificación formal de REST.</a:t>
            </a:r>
          </a:p>
          <a:p>
            <a:pPr lvl="2" eaLnBrk="1" hangingPunct="1">
              <a:buFont typeface="Courier New" pitchFamily="49" charset="0"/>
              <a:buChar char="o"/>
            </a:pPr>
            <a:r>
              <a:rPr lang="es-ES" sz="1400" smtClean="0">
                <a:latin typeface="Tahoma" pitchFamily="34" charset="0"/>
                <a:cs typeface="Tahoma" pitchFamily="34" charset="0"/>
              </a:rPr>
              <a:t>Focalizado en Recursos</a:t>
            </a:r>
          </a:p>
          <a:p>
            <a:pPr eaLnBrk="1" hangingPunct="1">
              <a:buFont typeface="Arial" pitchFamily="34" charset="0"/>
              <a:buChar char="•"/>
            </a:pPr>
            <a:r>
              <a:rPr lang="es-ES" sz="1400" smtClean="0">
                <a:latin typeface="Tahoma" pitchFamily="34" charset="0"/>
                <a:cs typeface="Tahoma" pitchFamily="34" charset="0"/>
              </a:rPr>
              <a:t>SOAP :</a:t>
            </a:r>
          </a:p>
          <a:p>
            <a:pPr lvl="2" eaLnBrk="1" hangingPunct="1">
              <a:buFont typeface="Courier New" pitchFamily="49" charset="0"/>
              <a:buChar char="o"/>
            </a:pPr>
            <a:r>
              <a:rPr lang="es-ES" sz="1400" smtClean="0">
                <a:latin typeface="Tahoma" pitchFamily="34" charset="0"/>
                <a:cs typeface="Tahoma" pitchFamily="34" charset="0"/>
              </a:rPr>
              <a:t>SOAP es una especificación de protocolo para intercambiar datos entre dos extremos.</a:t>
            </a:r>
          </a:p>
          <a:p>
            <a:pPr lvl="2" eaLnBrk="1" hangingPunct="1">
              <a:buFont typeface="Courier New" pitchFamily="49" charset="0"/>
              <a:buChar char="o"/>
            </a:pPr>
            <a:r>
              <a:rPr lang="es-ES" sz="1400" smtClean="0">
                <a:latin typeface="Tahoma" pitchFamily="34" charset="0"/>
                <a:cs typeface="Tahoma" pitchFamily="34" charset="0"/>
              </a:rPr>
              <a:t>Es un estándar adoptado y definido por la W3C</a:t>
            </a:r>
          </a:p>
          <a:p>
            <a:pPr lvl="2" eaLnBrk="1" hangingPunct="1">
              <a:buFont typeface="Courier New" pitchFamily="49" charset="0"/>
              <a:buChar char="o"/>
            </a:pPr>
            <a:r>
              <a:rPr lang="es-ES" sz="1400" smtClean="0">
                <a:latin typeface="Tahoma" pitchFamily="34" charset="0"/>
                <a:cs typeface="Tahoma" pitchFamily="34" charset="0"/>
              </a:rPr>
              <a:t>Focalizado en Operaciones</a:t>
            </a:r>
          </a:p>
          <a:p>
            <a:pPr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La finalidad de que una red social publique su API, es para generar un mayor tráfico hacia su dominio, y aprovechar el interés de desarrolladores en agregar valor al sitio, por medio de terceras aplicaciones.</a:t>
            </a:r>
          </a:p>
          <a:p>
            <a:pPr eaLnBrk="1" hangingPunct="1">
              <a:buFont typeface="Wingdings 3" pitchFamily="18" charset="2"/>
              <a:buNone/>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Para la comunicación con el servicio web de la ESPOL utilizamos SOAP</a:t>
            </a:r>
          </a:p>
          <a:p>
            <a:pPr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El API de la red social Hi5 es inestable y se debe revisar paulatinamente los cambios en sus espacios de nombres.</a:t>
            </a:r>
          </a:p>
          <a:p>
            <a:pPr lvl="2" eaLnBrk="1" hangingPunct="1">
              <a:buFont typeface="Courier New" pitchFamily="49" charset="0"/>
              <a:buChar char="o"/>
            </a:pPr>
            <a:r>
              <a:rPr lang="es-ES" sz="1400" smtClean="0">
                <a:latin typeface="Tahoma" pitchFamily="34" charset="0"/>
                <a:cs typeface="Tahoma" pitchFamily="34" charset="0"/>
              </a:rPr>
              <a:t>El envió del requerimiento y procesamiento del mensaje de respuesta (XML)  lo realizamos sin utilizar ninguna librería facilitada por Hi5</a:t>
            </a:r>
          </a:p>
          <a:p>
            <a:pPr eaLnBrk="1" hangingPunct="1">
              <a:buFont typeface="Arial" pitchFamily="34" charset="0"/>
              <a:buChar char="•"/>
            </a:pPr>
            <a:endParaRPr lang="es-ES" sz="1400" smtClean="0">
              <a:latin typeface="Tahoma" pitchFamily="34" charset="0"/>
              <a:cs typeface="Tahoma" pitchFamily="34" charset="0"/>
            </a:endParaRPr>
          </a:p>
          <a:p>
            <a:pPr eaLnBrk="1" hangingPunct="1">
              <a:buFont typeface="Wingdings 3" pitchFamily="18" charset="2"/>
              <a:buNone/>
            </a:pPr>
            <a:endParaRPr lang="es-ES" sz="1400" smtClean="0">
              <a:latin typeface="Tahoma" pitchFamily="34" charset="0"/>
              <a:cs typeface="Tahoma" pitchFamily="34" charset="0"/>
            </a:endParaRPr>
          </a:p>
          <a:p>
            <a:pPr lvl="1" eaLnBrk="1" hangingPunct="1">
              <a:buFont typeface="Arial" pitchFamily="34" charset="0"/>
              <a:buChar char="•"/>
            </a:pPr>
            <a:endParaRPr lang="es-ES" sz="1400" smtClean="0">
              <a:latin typeface="Tahoma" pitchFamily="34" charset="0"/>
              <a:cs typeface="Tahoma" pitchFamily="34" charset="0"/>
            </a:endParaRPr>
          </a:p>
          <a:p>
            <a:pPr lvl="1"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None/>
            </a:pPr>
            <a:endParaRPr lang="es-ES" sz="1400" smtClean="0">
              <a:latin typeface="Tahoma" pitchFamily="34" charset="0"/>
              <a:cs typeface="Tahoma" pitchFamily="34" charset="0"/>
            </a:endParaRPr>
          </a:p>
        </p:txBody>
      </p:sp>
      <p:sp>
        <p:nvSpPr>
          <p:cNvPr id="39939"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39940"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2FA6CC-6153-412C-BB29-3A75EE42F36F}" type="slidenum">
              <a:rPr lang="es-ES" smtClean="0">
                <a:latin typeface="Arial" pitchFamily="34" charset="0"/>
                <a:cs typeface="Arial" pitchFamily="34" charset="0"/>
              </a:rPr>
              <a:pPr/>
              <a:t>31</a:t>
            </a:fld>
            <a:endParaRPr lang="es-ES" smtClean="0">
              <a:latin typeface="Arial" pitchFamily="34" charset="0"/>
              <a:cs typeface="Arial" pitchFamily="34" charset="0"/>
            </a:endParaRPr>
          </a:p>
        </p:txBody>
      </p:sp>
      <p:sp>
        <p:nvSpPr>
          <p:cNvPr id="12290" name="1 Título"/>
          <p:cNvSpPr>
            <a:spLocks noGrp="1"/>
          </p:cNvSpPr>
          <p:nvPr>
            <p:ph type="title"/>
          </p:nvPr>
        </p:nvSpPr>
        <p:spPr>
          <a:xfrm>
            <a:off x="457200" y="-24"/>
            <a:ext cx="8229600" cy="939784"/>
          </a:xfrm>
        </p:spPr>
        <p:txBody>
          <a:bodyPr/>
          <a:lstStyle/>
          <a:p>
            <a:pPr eaLnBrk="1" fontAlgn="auto" hangingPunct="1">
              <a:spcAft>
                <a:spcPts val="0"/>
              </a:spcAft>
              <a:defRPr/>
            </a:pPr>
            <a:r>
              <a:rPr lang="es-ES" dirty="0" smtClean="0"/>
              <a:t>9.- Conclusiones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contenido"/>
          <p:cNvSpPr>
            <a:spLocks noGrp="1"/>
          </p:cNvSpPr>
          <p:nvPr>
            <p:ph idx="1"/>
          </p:nvPr>
        </p:nvSpPr>
        <p:spPr>
          <a:xfrm>
            <a:off x="457200" y="831850"/>
            <a:ext cx="8229600" cy="5168900"/>
          </a:xfrm>
        </p:spPr>
        <p:txBody>
          <a:bodyPr/>
          <a:lstStyle/>
          <a:p>
            <a:pPr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Facebook lidera el mercado de las redes sociales, porque su aplicación posee un alto grado de usabilidad, además su documentación es clara, y su API puede ser accedida por diversos lenguajes de programación (JavaScript, Php, java, Perl, Phyton, C#, entre otros).</a:t>
            </a:r>
          </a:p>
          <a:p>
            <a:pPr lvl="2" eaLnBrk="1" hangingPunct="1">
              <a:buFont typeface="Courier New" pitchFamily="49" charset="0"/>
              <a:buChar char="o"/>
            </a:pPr>
            <a:r>
              <a:rPr lang="es-ES" sz="1400" smtClean="0">
                <a:latin typeface="Tahoma" pitchFamily="34" charset="0"/>
                <a:cs typeface="Tahoma" pitchFamily="34" charset="0"/>
              </a:rPr>
              <a:t>FQL es un lenguaje muy parecido a SQL. Debe permitir realizar JOIN, para obtener mejores resultados al momento que se realizan las consultas.</a:t>
            </a:r>
          </a:p>
          <a:p>
            <a:pPr lvl="2" eaLnBrk="1" hangingPunct="1">
              <a:buFont typeface="Courier New" pitchFamily="49" charset="0"/>
              <a:buChar char="o"/>
            </a:pPr>
            <a:endParaRPr lang="es-ES" sz="1400" smtClean="0">
              <a:latin typeface="Tahoma" pitchFamily="34" charset="0"/>
              <a:cs typeface="Tahoma" pitchFamily="34" charset="0"/>
            </a:endParaRPr>
          </a:p>
          <a:p>
            <a:pPr lvl="2" eaLnBrk="1" hangingPunct="1">
              <a:buFont typeface="Courier New" pitchFamily="49" charset="0"/>
              <a:buChar char="o"/>
            </a:pPr>
            <a:r>
              <a:rPr lang="es-ES" sz="1400" smtClean="0">
                <a:latin typeface="Tahoma" pitchFamily="34" charset="0"/>
                <a:cs typeface="Tahoma" pitchFamily="34" charset="0"/>
              </a:rPr>
              <a:t>El lenguaje FQL permite expandir el uso del API, debido a que no limita al desarrollador a consumir métodos predefinidos.</a:t>
            </a:r>
          </a:p>
          <a:p>
            <a:pPr eaLnBrk="1" hangingPunct="1">
              <a:buFont typeface="Wingdings 3" pitchFamily="18" charset="2"/>
              <a:buNone/>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El Api de google para Youtube fue el menos complejo de aprender y utilizar porque Code Google tiene una documentación bien detallada para el uso de las librerías</a:t>
            </a:r>
          </a:p>
          <a:p>
            <a:pPr lvl="2" eaLnBrk="1" hangingPunct="1">
              <a:buFont typeface="Courier New" pitchFamily="49" charset="0"/>
              <a:buChar char="o"/>
            </a:pPr>
            <a:r>
              <a:rPr lang="es-ES" sz="1400" smtClean="0">
                <a:latin typeface="Tahoma" pitchFamily="34" charset="0"/>
                <a:cs typeface="Tahoma" pitchFamily="34" charset="0"/>
              </a:rPr>
              <a:t>Code Google: es una comunidad de google para desarrolladores. Permite interactuar con muchas redes sociales por medio del lenguaje java. Los desarrolladores lo preferimos porque permite descargar librerías, que están bien documentadas y son muy fáciles de usar.</a:t>
            </a:r>
          </a:p>
          <a:p>
            <a:pPr lvl="2" eaLnBrk="1" hangingPunct="1">
              <a:buFont typeface="Arial" pitchFamily="34" charset="0"/>
              <a:buChar char="•"/>
            </a:pPr>
            <a:endParaRPr lang="es-ES" sz="1400" smtClean="0">
              <a:latin typeface="Tahoma" pitchFamily="34" charset="0"/>
              <a:cs typeface="Tahoma" pitchFamily="34" charset="0"/>
            </a:endParaRPr>
          </a:p>
          <a:p>
            <a:pPr eaLnBrk="1" hangingPunct="1">
              <a:buFont typeface="Arial" pitchFamily="34" charset="0"/>
              <a:buChar char="•"/>
            </a:pPr>
            <a:r>
              <a:rPr lang="es-ES" sz="1400" smtClean="0">
                <a:latin typeface="Tahoma" pitchFamily="34" charset="0"/>
                <a:cs typeface="Tahoma" pitchFamily="34" charset="0"/>
              </a:rPr>
              <a:t>Es favorable que se sigan definiendo y que se respeten los estándares de  desarrollo de aplicaciones web. Facilitan el aprendizaje, programación y comunicación entre distintas aplicaciones.</a:t>
            </a:r>
          </a:p>
          <a:p>
            <a:pPr eaLnBrk="1" hangingPunct="1">
              <a:buFont typeface="Wingdings 3" pitchFamily="18" charset="2"/>
              <a:buNone/>
            </a:pPr>
            <a:endParaRPr lang="es-ES" sz="1400" smtClean="0">
              <a:latin typeface="Tahoma" pitchFamily="34" charset="0"/>
              <a:cs typeface="Tahoma" pitchFamily="34" charset="0"/>
            </a:endParaRPr>
          </a:p>
          <a:p>
            <a:pPr eaLnBrk="1" hangingPunct="1">
              <a:buFont typeface="Wingdings 3" pitchFamily="18" charset="2"/>
              <a:buNone/>
            </a:pPr>
            <a:endParaRPr lang="es-ES" sz="1400" smtClean="0">
              <a:latin typeface="Tahoma" pitchFamily="34" charset="0"/>
              <a:cs typeface="Tahoma" pitchFamily="34" charset="0"/>
            </a:endParaRPr>
          </a:p>
          <a:p>
            <a:pPr eaLnBrk="1" hangingPunct="1">
              <a:buFont typeface="Arial" pitchFamily="34" charset="0"/>
              <a:buNone/>
            </a:pPr>
            <a:endParaRPr lang="es-ES" sz="1400" smtClean="0">
              <a:latin typeface="Tahoma" pitchFamily="34" charset="0"/>
              <a:cs typeface="Tahoma" pitchFamily="34" charset="0"/>
            </a:endParaRPr>
          </a:p>
        </p:txBody>
      </p:sp>
      <p:sp>
        <p:nvSpPr>
          <p:cNvPr id="4096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4096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BF5C8FD-68A3-4B16-9340-17A345B2C1AF}" type="slidenum">
              <a:rPr lang="es-ES" smtClean="0">
                <a:latin typeface="Arial" pitchFamily="34" charset="0"/>
                <a:cs typeface="Arial" pitchFamily="34" charset="0"/>
              </a:rPr>
              <a:pPr/>
              <a:t>32</a:t>
            </a:fld>
            <a:endParaRPr lang="es-ES" smtClean="0">
              <a:latin typeface="Arial" pitchFamily="34" charset="0"/>
              <a:cs typeface="Arial" pitchFamily="34" charset="0"/>
            </a:endParaRPr>
          </a:p>
        </p:txBody>
      </p:sp>
      <p:sp>
        <p:nvSpPr>
          <p:cNvPr id="12290" name="1 Título"/>
          <p:cNvSpPr>
            <a:spLocks noGrp="1"/>
          </p:cNvSpPr>
          <p:nvPr>
            <p:ph type="title"/>
          </p:nvPr>
        </p:nvSpPr>
        <p:spPr>
          <a:xfrm>
            <a:off x="457200" y="-24"/>
            <a:ext cx="8229600" cy="939784"/>
          </a:xfrm>
        </p:spPr>
        <p:txBody>
          <a:bodyPr/>
          <a:lstStyle/>
          <a:p>
            <a:pPr eaLnBrk="1" fontAlgn="auto" hangingPunct="1">
              <a:spcAft>
                <a:spcPts val="0"/>
              </a:spcAft>
              <a:defRPr/>
            </a:pPr>
            <a:r>
              <a:rPr lang="es-ES" dirty="0" smtClean="0"/>
              <a:t>9.- Conclusiones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contenido"/>
          <p:cNvSpPr>
            <a:spLocks noGrp="1"/>
          </p:cNvSpPr>
          <p:nvPr>
            <p:ph idx="1"/>
          </p:nvPr>
        </p:nvSpPr>
        <p:spPr>
          <a:xfrm>
            <a:off x="1000125" y="1928813"/>
            <a:ext cx="6829425" cy="1214437"/>
          </a:xfrm>
        </p:spPr>
        <p:txBody>
          <a:bodyPr/>
          <a:lstStyle/>
          <a:p>
            <a:pPr algn="ctr" eaLnBrk="1" hangingPunct="1">
              <a:buFont typeface="Wingdings 3" pitchFamily="18" charset="2"/>
              <a:buNone/>
            </a:pPr>
            <a:r>
              <a:rPr lang="es-ES" sz="3600" smtClean="0">
                <a:latin typeface="Tahoma" pitchFamily="34" charset="0"/>
                <a:cs typeface="Tahoma" pitchFamily="34" charset="0"/>
              </a:rPr>
              <a:t>GRACIAS POR SU ATENCIÓN</a:t>
            </a:r>
          </a:p>
        </p:txBody>
      </p:sp>
      <p:sp>
        <p:nvSpPr>
          <p:cNvPr id="41987"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41988"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1D781FD-49E7-4776-9963-009FF84E73AE}" type="slidenum">
              <a:rPr lang="es-ES" smtClean="0">
                <a:latin typeface="Arial" pitchFamily="34" charset="0"/>
                <a:cs typeface="Arial" pitchFamily="34" charset="0"/>
              </a:rPr>
              <a:pPr/>
              <a:t>33</a:t>
            </a:fld>
            <a:endParaRPr lang="es-ES" smtClean="0">
              <a:latin typeface="Arial" pitchFamily="34" charset="0"/>
              <a:cs typeface="Arial" pitchFamily="34" charset="0"/>
            </a:endParaRPr>
          </a:p>
        </p:txBody>
      </p:sp>
      <p:sp>
        <p:nvSpPr>
          <p:cNvPr id="41989" name="2 Marcador de contenido"/>
          <p:cNvSpPr txBox="1">
            <a:spLocks/>
          </p:cNvSpPr>
          <p:nvPr/>
        </p:nvSpPr>
        <p:spPr bwMode="auto">
          <a:xfrm>
            <a:off x="1428750" y="3214688"/>
            <a:ext cx="5972175" cy="642937"/>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es-ES" sz="2700">
                <a:latin typeface="Tahoma" pitchFamily="34" charset="0"/>
                <a:cs typeface="Tahoma" pitchFamily="34" charset="0"/>
              </a:rPr>
              <a:t>¿ PREGUNTAS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p:txBody>
          <a:bodyPr/>
          <a:lstStyle/>
          <a:p>
            <a:pPr eaLnBrk="1" hangingPunct="1">
              <a:buFont typeface="Wingdings" pitchFamily="2" charset="2"/>
              <a:buChar char="§"/>
            </a:pPr>
            <a:r>
              <a:rPr lang="es-ES" sz="2400" smtClean="0">
                <a:latin typeface="Tahoma" pitchFamily="34" charset="0"/>
                <a:cs typeface="Tahoma" pitchFamily="34" charset="0"/>
              </a:rPr>
              <a:t>La mayoría de los estudiantes dedican un pequeño, pero significativo tiempo a la interacción con las redes sociales, colocando información personal a cada instante. </a:t>
            </a:r>
          </a:p>
          <a:p>
            <a:pPr lvl="2" eaLnBrk="1" hangingPunct="1">
              <a:buFont typeface="Courier New" pitchFamily="49" charset="0"/>
              <a:buChar char="o"/>
            </a:pPr>
            <a:r>
              <a:rPr lang="es-ES" sz="2400" smtClean="0">
                <a:latin typeface="Tahoma" pitchFamily="34" charset="0"/>
                <a:cs typeface="Tahoma" pitchFamily="34" charset="0"/>
              </a:rPr>
              <a:t>Esta información puede ser accedida mediante APIs y Servicios Web, respetando ciertas políticas de seguridad.</a:t>
            </a:r>
          </a:p>
          <a:p>
            <a:pPr eaLnBrk="1" hangingPunct="1">
              <a:buFont typeface="Wingdings" pitchFamily="2" charset="2"/>
              <a:buChar char="§"/>
            </a:pPr>
            <a:endParaRPr lang="es-ES" sz="2400" smtClean="0">
              <a:latin typeface="Tahoma" pitchFamily="34" charset="0"/>
              <a:cs typeface="Tahoma" pitchFamily="34" charset="0"/>
            </a:endParaRPr>
          </a:p>
          <a:p>
            <a:pPr eaLnBrk="1" hangingPunct="1">
              <a:buFont typeface="Wingdings" pitchFamily="2" charset="2"/>
              <a:buChar char="§"/>
            </a:pPr>
            <a:r>
              <a:rPr lang="es-ES" sz="2400" smtClean="0">
                <a:latin typeface="Tahoma" pitchFamily="34" charset="0"/>
                <a:cs typeface="Tahoma" pitchFamily="34" charset="0"/>
              </a:rPr>
              <a:t>Un usuario no tendrá que ingresar gran cantidad de información para tener personalizado su perfil en el “Directorio Interactivo de la ESPOL”.</a:t>
            </a:r>
          </a:p>
          <a:p>
            <a:pPr eaLnBrk="1" hangingPunct="1">
              <a:buFont typeface="Wingdings" pitchFamily="2" charset="2"/>
              <a:buChar char="§"/>
            </a:pPr>
            <a:endParaRPr lang="es-ES" sz="2400" smtClean="0">
              <a:latin typeface="Tahoma" pitchFamily="34" charset="0"/>
              <a:cs typeface="Tahoma" pitchFamily="34" charset="0"/>
            </a:endParaRPr>
          </a:p>
          <a:p>
            <a:pPr eaLnBrk="1" hangingPunct="1">
              <a:buFont typeface="Arial" pitchFamily="34" charset="0"/>
              <a:buChar char="•"/>
            </a:pPr>
            <a:endParaRPr lang="es-ES" sz="2400" smtClean="0">
              <a:latin typeface="Tahoma" pitchFamily="34" charset="0"/>
              <a:cs typeface="Tahoma" pitchFamily="34" charset="0"/>
            </a:endParaRPr>
          </a:p>
          <a:p>
            <a:pPr eaLnBrk="1" hangingPunct="1">
              <a:buFont typeface="Arial" pitchFamily="34" charset="0"/>
              <a:buChar char="•"/>
            </a:pPr>
            <a:endParaRPr lang="es-ES" sz="2400" smtClean="0">
              <a:latin typeface="Tahoma" pitchFamily="34" charset="0"/>
              <a:cs typeface="Tahoma" pitchFamily="34" charset="0"/>
            </a:endParaRPr>
          </a:p>
        </p:txBody>
      </p:sp>
      <p:sp>
        <p:nvSpPr>
          <p:cNvPr id="12291"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2292"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133F708-0CB2-46BE-8AB8-37028CB7C286}" type="slidenum">
              <a:rPr lang="es-ES" smtClean="0">
                <a:latin typeface="Arial" pitchFamily="34" charset="0"/>
                <a:cs typeface="Arial" pitchFamily="34" charset="0"/>
              </a:rPr>
              <a:pPr/>
              <a:t>4</a:t>
            </a:fld>
            <a:endParaRPr lang="es-ES" smtClean="0">
              <a:latin typeface="Arial" pitchFamily="34" charset="0"/>
              <a:cs typeface="Arial" pitchFamily="34" charset="0"/>
            </a:endParaRPr>
          </a:p>
        </p:txBody>
      </p:sp>
      <p:sp>
        <p:nvSpPr>
          <p:cNvPr id="2" name="1 Título"/>
          <p:cNvSpPr>
            <a:spLocks noGrp="1"/>
          </p:cNvSpPr>
          <p:nvPr>
            <p:ph type="title"/>
          </p:nvPr>
        </p:nvSpPr>
        <p:spPr/>
        <p:txBody>
          <a:bodyPr>
            <a:normAutofit fontScale="90000"/>
          </a:bodyPr>
          <a:lstStyle/>
          <a:p>
            <a:pPr eaLnBrk="1" fontAlgn="auto" hangingPunct="1">
              <a:spcAft>
                <a:spcPts val="0"/>
              </a:spcAft>
              <a:defRPr/>
            </a:pPr>
            <a:r>
              <a:rPr lang="es-ES" dirty="0" smtClean="0"/>
              <a:t>3.- Ventajas de la Solución Planteada</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p:txBody>
          <a:bodyPr/>
          <a:lstStyle/>
          <a:p>
            <a:pPr eaLnBrk="1" hangingPunct="1">
              <a:buFont typeface="Wingdings" pitchFamily="2" charset="2"/>
              <a:buChar char="§"/>
            </a:pPr>
            <a:r>
              <a:rPr lang="es-ES" sz="2000" smtClean="0">
                <a:latin typeface="Tahoma" pitchFamily="34" charset="0"/>
                <a:cs typeface="Tahoma" pitchFamily="34" charset="0"/>
              </a:rPr>
              <a:t>Ayudar a enlazar más estrechamente los lazos compañerismo y de amistad entre los estudiantes, mediante el acceso libre a la información personal de cualquiera de ellos.</a:t>
            </a:r>
          </a:p>
          <a:p>
            <a:pPr lvl="2" eaLnBrk="1" hangingPunct="1">
              <a:buFont typeface="Courier New" pitchFamily="49" charset="0"/>
              <a:buChar char="o"/>
            </a:pPr>
            <a:r>
              <a:rPr lang="es-ES" sz="2000" smtClean="0">
                <a:latin typeface="Tahoma" pitchFamily="34" charset="0"/>
                <a:cs typeface="Tahoma" pitchFamily="34" charset="0"/>
              </a:rPr>
              <a:t>Está información solo puede ser visualizada por estudiantes, porque la única forma de ingreso es mediante usuario y contraseña ESPOL.</a:t>
            </a:r>
          </a:p>
          <a:p>
            <a:pPr lvl="1" eaLnBrk="1" hangingPunct="1">
              <a:buFont typeface="Arial" pitchFamily="34" charset="0"/>
              <a:buNone/>
            </a:pPr>
            <a:endParaRPr lang="es-ES" sz="2000" smtClean="0">
              <a:latin typeface="Tahoma" pitchFamily="34" charset="0"/>
              <a:cs typeface="Tahoma" pitchFamily="34" charset="0"/>
            </a:endParaRPr>
          </a:p>
          <a:p>
            <a:pPr eaLnBrk="1" hangingPunct="1">
              <a:buFont typeface="Wingdings" pitchFamily="2" charset="2"/>
              <a:buChar char="§"/>
            </a:pPr>
            <a:r>
              <a:rPr lang="es-ES" sz="2000" smtClean="0">
                <a:latin typeface="Tahoma" pitchFamily="34" charset="0"/>
                <a:cs typeface="Tahoma" pitchFamily="34" charset="0"/>
              </a:rPr>
              <a:t>No perder el rastro a los estudiantes politécnicos(activos e inactivos)</a:t>
            </a:r>
          </a:p>
          <a:p>
            <a:pPr eaLnBrk="1" hangingPunct="1">
              <a:buFont typeface="Wingdings" pitchFamily="2" charset="2"/>
              <a:buChar char="§"/>
            </a:pPr>
            <a:endParaRPr lang="es-ES" sz="2000" smtClean="0">
              <a:latin typeface="Tahoma" pitchFamily="34" charset="0"/>
              <a:cs typeface="Tahoma" pitchFamily="34" charset="0"/>
            </a:endParaRPr>
          </a:p>
          <a:p>
            <a:pPr eaLnBrk="1" hangingPunct="1">
              <a:buFont typeface="Wingdings" pitchFamily="2" charset="2"/>
              <a:buChar char="§"/>
            </a:pPr>
            <a:r>
              <a:rPr lang="es-ES" sz="2000" smtClean="0">
                <a:latin typeface="Tahoma" pitchFamily="34" charset="0"/>
                <a:cs typeface="Tahoma" pitchFamily="34" charset="0"/>
              </a:rPr>
              <a:t>Investigar, aprender, analizar, aplicar y evaluar las diferentes formas o mecanismos de  comunicación entre aplicaciones web</a:t>
            </a:r>
          </a:p>
          <a:p>
            <a:pPr lvl="2" eaLnBrk="1" hangingPunct="1">
              <a:buFont typeface="Courier New" pitchFamily="49" charset="0"/>
              <a:buChar char="o"/>
            </a:pPr>
            <a:r>
              <a:rPr lang="es-ES" sz="2000" smtClean="0">
                <a:latin typeface="Tahoma" pitchFamily="34" charset="0"/>
                <a:cs typeface="Tahoma" pitchFamily="34" charset="0"/>
              </a:rPr>
              <a:t>Se toma en cuenta el uso de estándares, protocoles e interfaces de programación avanzada (APIs).</a:t>
            </a:r>
          </a:p>
          <a:p>
            <a:pPr eaLnBrk="1" hangingPunct="1">
              <a:buFont typeface="Arial" pitchFamily="34" charset="0"/>
              <a:buChar char="•"/>
            </a:pPr>
            <a:endParaRPr lang="es-ES" sz="2000" smtClean="0">
              <a:latin typeface="Tahoma" pitchFamily="34" charset="0"/>
              <a:cs typeface="Tahoma" pitchFamily="34" charset="0"/>
            </a:endParaRPr>
          </a:p>
        </p:txBody>
      </p:sp>
      <p:sp>
        <p:nvSpPr>
          <p:cNvPr id="13315"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3316"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B8D1EF-4316-4B08-A804-89BB8E309DC8}" type="slidenum">
              <a:rPr lang="es-ES" smtClean="0">
                <a:latin typeface="Arial" pitchFamily="34" charset="0"/>
                <a:cs typeface="Arial" pitchFamily="34" charset="0"/>
              </a:rPr>
              <a:pPr/>
              <a:t>5</a:t>
            </a:fld>
            <a:endParaRPr lang="es-ES" smtClean="0">
              <a:latin typeface="Arial" pitchFamily="34" charset="0"/>
              <a:cs typeface="Arial" pitchFamily="34" charset="0"/>
            </a:endParaRPr>
          </a:p>
        </p:txBody>
      </p:sp>
      <p:sp>
        <p:nvSpPr>
          <p:cNvPr id="4098" name="1 Título"/>
          <p:cNvSpPr>
            <a:spLocks noGrp="1"/>
          </p:cNvSpPr>
          <p:nvPr>
            <p:ph type="title"/>
          </p:nvPr>
        </p:nvSpPr>
        <p:spPr/>
        <p:txBody>
          <a:bodyPr/>
          <a:lstStyle/>
          <a:p>
            <a:pPr eaLnBrk="1" fontAlgn="auto" hangingPunct="1">
              <a:spcAft>
                <a:spcPts val="0"/>
              </a:spcAft>
              <a:defRPr/>
            </a:pPr>
            <a:r>
              <a:rPr lang="es-ES" dirty="0" smtClean="0"/>
              <a:t>4.-Objetivos de la Solución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contenido"/>
          <p:cNvSpPr>
            <a:spLocks noGrp="1"/>
          </p:cNvSpPr>
          <p:nvPr>
            <p:ph idx="1"/>
          </p:nvPr>
        </p:nvSpPr>
        <p:spPr>
          <a:xfrm>
            <a:off x="642938" y="1500188"/>
            <a:ext cx="8229600" cy="4857750"/>
          </a:xfrm>
        </p:spPr>
        <p:txBody>
          <a:bodyPr/>
          <a:lstStyle/>
          <a:p>
            <a:pPr lvl="1" eaLnBrk="1" hangingPunct="1">
              <a:buFont typeface="Verdana" pitchFamily="34" charset="0"/>
              <a:buNone/>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Se basa en la colaboración y el intercambio ágil de información entre los usuarios.</a:t>
            </a:r>
          </a:p>
          <a:p>
            <a:pPr lvl="1" eaLnBrk="1" hangingPunct="1">
              <a:buFont typeface="Wingdings" pitchFamily="2" charset="2"/>
              <a:buChar char="§"/>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El Web 2.0 es una actitud y no precisamente una tecnología.</a:t>
            </a:r>
          </a:p>
          <a:p>
            <a:pPr lvl="1" eaLnBrk="1" hangingPunct="1">
              <a:buFont typeface="Verdana" pitchFamily="34" charset="0"/>
              <a:buNone/>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Tecnologías que dan vida a un proyecto Web 2.0</a:t>
            </a:r>
          </a:p>
          <a:p>
            <a:pPr lvl="3" eaLnBrk="1" hangingPunct="1">
              <a:buFont typeface="Courier New" pitchFamily="49" charset="0"/>
              <a:buChar char="o"/>
            </a:pPr>
            <a:r>
              <a:rPr lang="es-ES" sz="1300" smtClean="0">
                <a:latin typeface="Tahoma" pitchFamily="34" charset="0"/>
                <a:cs typeface="Tahoma" pitchFamily="34" charset="0"/>
              </a:rPr>
              <a:t>Respeto a los estándares como el XHTML.</a:t>
            </a:r>
          </a:p>
          <a:p>
            <a:pPr lvl="3" eaLnBrk="1" hangingPunct="1">
              <a:buFont typeface="Courier New" pitchFamily="49" charset="0"/>
              <a:buChar char="o"/>
            </a:pPr>
            <a:r>
              <a:rPr lang="es-ES" sz="1300" smtClean="0">
                <a:latin typeface="Tahoma" pitchFamily="34" charset="0"/>
                <a:cs typeface="Tahoma" pitchFamily="34" charset="0"/>
              </a:rPr>
              <a:t>Separación de contenido del diseño con uso de hojas de estilo.</a:t>
            </a:r>
          </a:p>
          <a:p>
            <a:pPr lvl="3" eaLnBrk="1" hangingPunct="1">
              <a:buFont typeface="Courier New" pitchFamily="49" charset="0"/>
              <a:buChar char="o"/>
            </a:pPr>
            <a:r>
              <a:rPr lang="es-ES" sz="1300" smtClean="0">
                <a:latin typeface="Tahoma" pitchFamily="34" charset="0"/>
                <a:cs typeface="Tahoma" pitchFamily="34" charset="0"/>
              </a:rPr>
              <a:t>Sindicación de contenidos.</a:t>
            </a:r>
          </a:p>
          <a:p>
            <a:pPr lvl="3" eaLnBrk="1" hangingPunct="1">
              <a:buFont typeface="Courier New" pitchFamily="49" charset="0"/>
              <a:buChar char="o"/>
            </a:pPr>
            <a:r>
              <a:rPr lang="es-ES" sz="1300" smtClean="0">
                <a:latin typeface="Tahoma" pitchFamily="34" charset="0"/>
                <a:cs typeface="Tahoma" pitchFamily="34" charset="0"/>
              </a:rPr>
              <a:t>Ajax (javascript asincrónico y XML), Flash, Flex, etc.</a:t>
            </a:r>
          </a:p>
          <a:p>
            <a:pPr lvl="3" eaLnBrk="1" hangingPunct="1">
              <a:buFont typeface="Courier New" pitchFamily="49" charset="0"/>
              <a:buChar char="o"/>
            </a:pPr>
            <a:r>
              <a:rPr lang="es-ES" sz="1300" smtClean="0">
                <a:latin typeface="Tahoma" pitchFamily="34" charset="0"/>
                <a:cs typeface="Tahoma" pitchFamily="34" charset="0"/>
              </a:rPr>
              <a:t>Lenguajes de Programación para páginas dinámicas.</a:t>
            </a:r>
          </a:p>
          <a:p>
            <a:pPr lvl="3" eaLnBrk="1" hangingPunct="1">
              <a:buFont typeface="Courier New" pitchFamily="49" charset="0"/>
              <a:buChar char="o"/>
            </a:pPr>
            <a:r>
              <a:rPr lang="es-ES" sz="1300" smtClean="0">
                <a:latin typeface="Tahoma" pitchFamily="34" charset="0"/>
                <a:cs typeface="Tahoma" pitchFamily="34" charset="0"/>
              </a:rPr>
              <a:t>Dar control total a los usuarios en el manejo de su información.</a:t>
            </a:r>
          </a:p>
          <a:p>
            <a:pPr lvl="3" eaLnBrk="1" hangingPunct="1">
              <a:buFont typeface="Courier New" pitchFamily="49" charset="0"/>
              <a:buChar char="o"/>
            </a:pPr>
            <a:r>
              <a:rPr lang="es-ES" sz="1300" smtClean="0">
                <a:latin typeface="Tahoma" pitchFamily="34" charset="0"/>
                <a:cs typeface="Tahoma" pitchFamily="34" charset="0"/>
              </a:rPr>
              <a:t>Proveer APis o XML para que las aplicaciones puedan ser manipuladas por otros.</a:t>
            </a:r>
          </a:p>
          <a:p>
            <a:pPr lvl="1" eaLnBrk="1" hangingPunct="1">
              <a:buFont typeface="Wingdings" pitchFamily="2" charset="2"/>
              <a:buChar char="§"/>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Ejemplos de sitios basados en la Web 2.0:</a:t>
            </a:r>
          </a:p>
          <a:p>
            <a:pPr lvl="3" eaLnBrk="1" hangingPunct="1">
              <a:buFont typeface="Courier New" pitchFamily="49" charset="0"/>
              <a:buChar char="o"/>
            </a:pPr>
            <a:r>
              <a:rPr lang="es-ES" sz="1300" smtClean="0">
                <a:latin typeface="Tahoma" pitchFamily="34" charset="0"/>
                <a:cs typeface="Tahoma" pitchFamily="34" charset="0"/>
              </a:rPr>
              <a:t>Facebook, Hi5. Myspace, Youtube, etc.</a:t>
            </a:r>
          </a:p>
          <a:p>
            <a:pPr lvl="3" eaLnBrk="1" hangingPunct="1">
              <a:buFont typeface="Courier New" pitchFamily="49" charset="0"/>
              <a:buChar char="o"/>
            </a:pPr>
            <a:r>
              <a:rPr lang="es-ES" sz="1300" smtClean="0">
                <a:latin typeface="Tahoma" pitchFamily="34" charset="0"/>
                <a:cs typeface="Tahoma" pitchFamily="34" charset="0"/>
              </a:rPr>
              <a:t>Blogs</a:t>
            </a:r>
          </a:p>
          <a:p>
            <a:pPr lvl="3" eaLnBrk="1" hangingPunct="1">
              <a:buFont typeface="Courier New" pitchFamily="49" charset="0"/>
              <a:buChar char="o"/>
            </a:pPr>
            <a:r>
              <a:rPr lang="es-ES" sz="1300" smtClean="0">
                <a:latin typeface="Tahoma" pitchFamily="34" charset="0"/>
                <a:cs typeface="Tahoma" pitchFamily="34" charset="0"/>
              </a:rPr>
              <a:t>Wikipedia</a:t>
            </a:r>
          </a:p>
          <a:p>
            <a:pPr lvl="3" eaLnBrk="1" hangingPunct="1">
              <a:buFont typeface="Courier New" pitchFamily="49" charset="0"/>
              <a:buChar char="o"/>
            </a:pPr>
            <a:r>
              <a:rPr lang="es-ES" sz="1300" smtClean="0">
                <a:latin typeface="Tahoma" pitchFamily="34" charset="0"/>
                <a:cs typeface="Tahoma" pitchFamily="34" charset="0"/>
              </a:rPr>
              <a:t>Entre otros</a:t>
            </a:r>
          </a:p>
          <a:p>
            <a:pPr lvl="3" eaLnBrk="1" hangingPunct="1">
              <a:buFont typeface="Wingdings" pitchFamily="2" charset="2"/>
              <a:buChar char="v"/>
            </a:pPr>
            <a:endParaRPr lang="es-ES" sz="1300" smtClean="0">
              <a:latin typeface="Tahoma" pitchFamily="34" charset="0"/>
              <a:cs typeface="Tahoma" pitchFamily="34" charset="0"/>
            </a:endParaRPr>
          </a:p>
          <a:p>
            <a:pPr lvl="1" eaLnBrk="1" hangingPunct="1">
              <a:buFont typeface="Verdana" pitchFamily="34" charset="0"/>
              <a:buNone/>
            </a:pPr>
            <a:endParaRPr lang="es-ES" sz="1300" smtClean="0">
              <a:latin typeface="Tahoma" pitchFamily="34" charset="0"/>
              <a:cs typeface="Tahoma" pitchFamily="34" charset="0"/>
            </a:endParaRPr>
          </a:p>
        </p:txBody>
      </p:sp>
      <p:sp>
        <p:nvSpPr>
          <p:cNvPr id="14339"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4340"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BFB14AA-F6A6-4EE9-AEFC-BC645C8B421E}" type="slidenum">
              <a:rPr lang="es-ES" smtClean="0">
                <a:latin typeface="Arial" pitchFamily="34" charset="0"/>
                <a:cs typeface="Arial" pitchFamily="34" charset="0"/>
              </a:rPr>
              <a:pPr/>
              <a:t>6</a:t>
            </a:fld>
            <a:endParaRPr lang="es-ES" smtClean="0">
              <a:latin typeface="Arial" pitchFamily="34" charset="0"/>
              <a:cs typeface="Arial" pitchFamily="34" charset="0"/>
            </a:endParaRPr>
          </a:p>
        </p:txBody>
      </p:sp>
      <p:sp>
        <p:nvSpPr>
          <p:cNvPr id="2" name="1 Título"/>
          <p:cNvSpPr>
            <a:spLocks noGrp="1"/>
          </p:cNvSpPr>
          <p:nvPr>
            <p:ph type="title"/>
          </p:nvPr>
        </p:nvSpPr>
        <p:spPr>
          <a:xfrm>
            <a:off x="500034" y="71414"/>
            <a:ext cx="8229600" cy="1011222"/>
          </a:xfrm>
        </p:spPr>
        <p:txBody>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4342" name="5 Rectángulo"/>
          <p:cNvSpPr>
            <a:spLocks noChangeArrowheads="1"/>
          </p:cNvSpPr>
          <p:nvPr/>
        </p:nvSpPr>
        <p:spPr bwMode="auto">
          <a:xfrm>
            <a:off x="571500" y="1069975"/>
            <a:ext cx="8286750" cy="430213"/>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5.1   Web 2.0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500063" y="1428750"/>
            <a:ext cx="8215312" cy="4929188"/>
          </a:xfrm>
        </p:spPr>
        <p:txBody>
          <a:bodyPr/>
          <a:lstStyle/>
          <a:p>
            <a:pPr lvl="1" eaLnBrk="1" hangingPunct="1">
              <a:buFont typeface="Verdana" pitchFamily="34" charset="0"/>
              <a:buNone/>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REST es un estilo de arquitectura para generar aplicaciones de cliente-servidor. Focalizado en Recursos.</a:t>
            </a:r>
          </a:p>
          <a:p>
            <a:pPr lvl="1" eaLnBrk="1" hangingPunct="1">
              <a:buFont typeface="Wingdings" pitchFamily="2" charset="2"/>
              <a:buChar char="§"/>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Sus siglas significan “Transferencia del Estado Representacional”</a:t>
            </a:r>
          </a:p>
          <a:p>
            <a:pPr lvl="1" eaLnBrk="1" hangingPunct="1">
              <a:buFont typeface="Verdana" pitchFamily="34" charset="0"/>
              <a:buNone/>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Es una técnica de arquitectura de software para sistemas distribuidos de tipo hipermedia</a:t>
            </a:r>
          </a:p>
          <a:p>
            <a:pPr lvl="1" eaLnBrk="1" hangingPunct="1">
              <a:buFont typeface="Wingdings" pitchFamily="2" charset="2"/>
              <a:buChar char="§"/>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REST no es un estándar. No existe una especificación formal de REST.</a:t>
            </a:r>
          </a:p>
          <a:p>
            <a:pPr lvl="2" eaLnBrk="1" hangingPunct="1">
              <a:spcBef>
                <a:spcPts val="325"/>
              </a:spcBef>
              <a:buFont typeface="Wingdings 2" pitchFamily="18" charset="2"/>
              <a:buNone/>
            </a:pPr>
            <a:endParaRPr lang="es-ES" sz="1300" smtClean="0">
              <a:latin typeface="Tahoma" pitchFamily="34" charset="0"/>
              <a:cs typeface="Tahoma" pitchFamily="34" charset="0"/>
            </a:endParaRPr>
          </a:p>
          <a:p>
            <a:pPr lvl="1" eaLnBrk="1" hangingPunct="1">
              <a:buFont typeface="Wingdings" pitchFamily="2" charset="2"/>
              <a:buChar char="§"/>
            </a:pPr>
            <a:r>
              <a:rPr lang="es-ES" sz="1300" smtClean="0">
                <a:latin typeface="Tahoma" pitchFamily="34" charset="0"/>
                <a:cs typeface="Tahoma" pitchFamily="34" charset="0"/>
              </a:rPr>
              <a:t>Principios básicos del protocolo:</a:t>
            </a:r>
          </a:p>
          <a:p>
            <a:pPr lvl="3" eaLnBrk="1" hangingPunct="1">
              <a:spcBef>
                <a:spcPts val="325"/>
              </a:spcBef>
              <a:buFont typeface="Courier New" pitchFamily="49" charset="0"/>
              <a:buChar char="o"/>
            </a:pPr>
            <a:r>
              <a:rPr lang="es-ES" sz="1300" smtClean="0">
                <a:latin typeface="Tahoma" pitchFamily="34" charset="0"/>
                <a:cs typeface="Tahoma" pitchFamily="34" charset="0"/>
              </a:rPr>
              <a:t>Utiliza los métodos HTTP(POST, GET, PUT, DELETE) en la manipulación de recursos</a:t>
            </a:r>
          </a:p>
          <a:p>
            <a:pPr lvl="3" eaLnBrk="1" hangingPunct="1">
              <a:spcBef>
                <a:spcPts val="325"/>
              </a:spcBef>
              <a:buFont typeface="Courier New" pitchFamily="49" charset="0"/>
              <a:buChar char="o"/>
            </a:pPr>
            <a:r>
              <a:rPr lang="es-ES" sz="1300" smtClean="0">
                <a:latin typeface="Tahoma" pitchFamily="34" charset="0"/>
                <a:cs typeface="Tahoma" pitchFamily="34" charset="0"/>
              </a:rPr>
              <a:t>No mantiene estado en la comunicación: el cliente envía en el mensaje todos los datos necesarios para que el servidor procese la respuesta</a:t>
            </a:r>
          </a:p>
          <a:p>
            <a:pPr lvl="3" eaLnBrk="1" hangingPunct="1">
              <a:spcBef>
                <a:spcPts val="325"/>
              </a:spcBef>
              <a:buFont typeface="Courier New" pitchFamily="49" charset="0"/>
              <a:buChar char="o"/>
            </a:pPr>
            <a:r>
              <a:rPr lang="es-ES" sz="1300" smtClean="0">
                <a:latin typeface="Tahoma" pitchFamily="34" charset="0"/>
                <a:cs typeface="Tahoma" pitchFamily="34" charset="0"/>
              </a:rPr>
              <a:t>Expone URIs en forma de directorios</a:t>
            </a:r>
          </a:p>
          <a:p>
            <a:pPr lvl="4" eaLnBrk="1" hangingPunct="1">
              <a:spcBef>
                <a:spcPts val="325"/>
              </a:spcBef>
              <a:buFont typeface="Wingdings" pitchFamily="2" charset="2"/>
              <a:buChar char="v"/>
            </a:pPr>
            <a:r>
              <a:rPr lang="es-ES" sz="1300" smtClean="0">
                <a:latin typeface="Tahoma" pitchFamily="34" charset="0"/>
                <a:cs typeface="Tahoma" pitchFamily="34" charset="0"/>
              </a:rPr>
              <a:t>http://www.xyz.org/discusion/temas/{id-de-tema}</a:t>
            </a:r>
          </a:p>
          <a:p>
            <a:pPr lvl="3" eaLnBrk="1" hangingPunct="1">
              <a:spcBef>
                <a:spcPts val="325"/>
              </a:spcBef>
              <a:buFont typeface="Courier New" pitchFamily="49" charset="0"/>
              <a:buChar char="o"/>
            </a:pPr>
            <a:r>
              <a:rPr lang="es-ES" sz="1300" smtClean="0">
                <a:latin typeface="Tahoma" pitchFamily="34" charset="0"/>
                <a:cs typeface="Tahoma" pitchFamily="34" charset="0"/>
              </a:rPr>
              <a:t>Transfiere XML, JavaScript Object Notation (JSON), o ambos</a:t>
            </a:r>
          </a:p>
          <a:p>
            <a:pPr lvl="4" eaLnBrk="1" hangingPunct="1">
              <a:spcBef>
                <a:spcPts val="325"/>
              </a:spcBef>
              <a:buFont typeface="Wingdings" pitchFamily="2" charset="2"/>
              <a:buChar char="v"/>
            </a:pPr>
            <a:r>
              <a:rPr lang="es-ES" sz="1300" smtClean="0">
                <a:latin typeface="Tahoma" pitchFamily="34" charset="0"/>
                <a:cs typeface="Tahoma" pitchFamily="34" charset="0"/>
              </a:rPr>
              <a:t>Es el estado actual del recurso, al momento en que el cliente de la aplicación realiza la petición</a:t>
            </a:r>
          </a:p>
          <a:p>
            <a:pPr lvl="1" eaLnBrk="1" hangingPunct="1">
              <a:buFont typeface="Wingdings" pitchFamily="2" charset="2"/>
              <a:buChar char="§"/>
            </a:pPr>
            <a:r>
              <a:rPr lang="es-ES" sz="1300" smtClean="0">
                <a:latin typeface="Tahoma" pitchFamily="34" charset="0"/>
                <a:cs typeface="Tahoma" pitchFamily="34" charset="0"/>
              </a:rPr>
              <a:t>Quienes utilizan REST:</a:t>
            </a:r>
          </a:p>
          <a:p>
            <a:pPr lvl="3" eaLnBrk="1" hangingPunct="1">
              <a:spcBef>
                <a:spcPts val="325"/>
              </a:spcBef>
              <a:buFont typeface="Courier New" pitchFamily="49" charset="0"/>
              <a:buChar char="o"/>
            </a:pPr>
            <a:r>
              <a:rPr lang="es-ES" sz="1300" smtClean="0">
                <a:latin typeface="Tahoma" pitchFamily="34" charset="0"/>
                <a:cs typeface="Tahoma" pitchFamily="34" charset="0"/>
              </a:rPr>
              <a:t>Hi5, Facebook, Amazon, Ebay, entre otros.</a:t>
            </a:r>
          </a:p>
          <a:p>
            <a:pPr lvl="1" eaLnBrk="1" hangingPunct="1">
              <a:buFont typeface="Verdana" pitchFamily="34" charset="0"/>
              <a:buNone/>
            </a:pPr>
            <a:endParaRPr lang="es-ES" sz="1300" smtClean="0">
              <a:latin typeface="Tahoma" pitchFamily="34" charset="0"/>
              <a:cs typeface="Tahoma" pitchFamily="34" charset="0"/>
            </a:endParaRPr>
          </a:p>
        </p:txBody>
      </p:sp>
      <p:sp>
        <p:nvSpPr>
          <p:cNvPr id="1536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5364"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1F8CCCA-F599-41D8-9C3B-57DD27340397}" type="slidenum">
              <a:rPr lang="es-ES" smtClean="0">
                <a:latin typeface="Arial" pitchFamily="34" charset="0"/>
                <a:cs typeface="Arial" pitchFamily="34" charset="0"/>
              </a:rPr>
              <a:pPr/>
              <a:t>7</a:t>
            </a:fld>
            <a:endParaRPr lang="es-ES" smtClean="0">
              <a:latin typeface="Arial" pitchFamily="34" charset="0"/>
              <a:cs typeface="Arial" pitchFamily="34" charset="0"/>
            </a:endParaRPr>
          </a:p>
        </p:txBody>
      </p:sp>
      <p:sp>
        <p:nvSpPr>
          <p:cNvPr id="2" name="1 Título"/>
          <p:cNvSpPr>
            <a:spLocks noGrp="1"/>
          </p:cNvSpPr>
          <p:nvPr>
            <p:ph type="title"/>
          </p:nvPr>
        </p:nvSpPr>
        <p:spPr>
          <a:xfrm>
            <a:off x="500034" y="71414"/>
            <a:ext cx="8229600" cy="1011222"/>
          </a:xfrm>
        </p:spPr>
        <p:txBody>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5366" name="5 Rectángulo"/>
          <p:cNvSpPr>
            <a:spLocks noChangeArrowheads="1"/>
          </p:cNvSpPr>
          <p:nvPr/>
        </p:nvSpPr>
        <p:spPr bwMode="auto">
          <a:xfrm>
            <a:off x="571500" y="998538"/>
            <a:ext cx="8286750" cy="430212"/>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5.2.1   Servicios Web(REST)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idx="1"/>
          </p:nvPr>
        </p:nvSpPr>
        <p:spPr>
          <a:xfrm>
            <a:off x="628650" y="1714500"/>
            <a:ext cx="8229600" cy="4214813"/>
          </a:xfrm>
        </p:spPr>
        <p:txBody>
          <a:bodyPr/>
          <a:lstStyle/>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SOAP es una especificación de protocolo para intercambiar datos entre dos extremos. Focalizado en Operaciones</a:t>
            </a:r>
          </a:p>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Sus siglas significan “Protocolo de Acceso Simple a Objetos”</a:t>
            </a:r>
          </a:p>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Es un estándar adoptado y definido por la W3C</a:t>
            </a:r>
          </a:p>
          <a:p>
            <a:pPr lvl="1" eaLnBrk="1" hangingPunct="1">
              <a:buFont typeface="Verdana" pitchFamily="34" charset="0"/>
              <a:buNone/>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Utiliza un documento (WSDL) que especifica los servicios que el Servidor se compromete a ofrecer al cliente, siempre que éste los solicite de la forma adecuada</a:t>
            </a:r>
          </a:p>
          <a:p>
            <a:pPr lvl="2" eaLnBrk="1" hangingPunct="1">
              <a:spcBef>
                <a:spcPts val="325"/>
              </a:spcBef>
              <a:buFont typeface="Wingdings 2" pitchFamily="18" charset="2"/>
              <a:buNone/>
            </a:pPr>
            <a:endParaRPr lang="es-ES" sz="1600" smtClean="0">
              <a:latin typeface="Tahoma" pitchFamily="34" charset="0"/>
              <a:cs typeface="Tahoma" pitchFamily="34" charset="0"/>
            </a:endParaRPr>
          </a:p>
          <a:p>
            <a:pPr lvl="3" eaLnBrk="1" hangingPunct="1">
              <a:spcBef>
                <a:spcPts val="325"/>
              </a:spcBef>
              <a:buFont typeface="Courier New" pitchFamily="49" charset="0"/>
              <a:buChar char="o"/>
            </a:pPr>
            <a:r>
              <a:rPr lang="es-ES" sz="1600" smtClean="0">
                <a:latin typeface="Tahoma" pitchFamily="34" charset="0"/>
                <a:cs typeface="Tahoma" pitchFamily="34" charset="0"/>
              </a:rPr>
              <a:t>WSDL Es un fichero en donde se describe los tipos de datos, operaciones, excepciones y parámetros del servicio web basado en SOAP.</a:t>
            </a:r>
          </a:p>
          <a:p>
            <a:pPr lvl="1" eaLnBrk="1" hangingPunct="1">
              <a:buFont typeface="Verdana" pitchFamily="34" charset="0"/>
              <a:buNone/>
            </a:pPr>
            <a:endParaRPr lang="es-ES" sz="1600" smtClean="0">
              <a:latin typeface="Tahoma" pitchFamily="34" charset="0"/>
              <a:cs typeface="Tahoma" pitchFamily="34" charset="0"/>
            </a:endParaRPr>
          </a:p>
        </p:txBody>
      </p:sp>
      <p:sp>
        <p:nvSpPr>
          <p:cNvPr id="16387"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6388"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E04129E-C15D-44F4-8160-6C8219246613}" type="slidenum">
              <a:rPr lang="es-ES" smtClean="0">
                <a:latin typeface="Arial" pitchFamily="34" charset="0"/>
                <a:cs typeface="Arial" pitchFamily="34" charset="0"/>
              </a:rPr>
              <a:pPr/>
              <a:t>8</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274638"/>
            <a:ext cx="8229600" cy="1011222"/>
          </a:xfrm>
        </p:spPr>
        <p:txBody>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6390" name="5 Rectángulo"/>
          <p:cNvSpPr>
            <a:spLocks noChangeArrowheads="1"/>
          </p:cNvSpPr>
          <p:nvPr/>
        </p:nvSpPr>
        <p:spPr bwMode="auto">
          <a:xfrm>
            <a:off x="571500" y="1284288"/>
            <a:ext cx="8286750" cy="430212"/>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5.2.2  Servicios Web(SOAP)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s-ES" smtClean="0">
                <a:latin typeface="Arial" pitchFamily="34" charset="0"/>
                <a:cs typeface="Arial" pitchFamily="34" charset="0"/>
              </a:rPr>
              <a:t>Directorio Interactivo de la ESPOL</a:t>
            </a:r>
          </a:p>
        </p:txBody>
      </p:sp>
      <p:sp>
        <p:nvSpPr>
          <p:cNvPr id="17411"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4755932-376F-4BC9-9314-E8E983E33C7F}" type="slidenum">
              <a:rPr lang="es-ES" smtClean="0">
                <a:latin typeface="Arial" pitchFamily="34" charset="0"/>
                <a:cs typeface="Arial" pitchFamily="34" charset="0"/>
              </a:rPr>
              <a:pPr/>
              <a:t>9</a:t>
            </a:fld>
            <a:endParaRPr lang="es-ES" smtClean="0">
              <a:latin typeface="Arial" pitchFamily="34" charset="0"/>
              <a:cs typeface="Arial" pitchFamily="34" charset="0"/>
            </a:endParaRPr>
          </a:p>
        </p:txBody>
      </p:sp>
      <p:sp>
        <p:nvSpPr>
          <p:cNvPr id="2" name="1 Título"/>
          <p:cNvSpPr>
            <a:spLocks noGrp="1"/>
          </p:cNvSpPr>
          <p:nvPr>
            <p:ph type="title"/>
          </p:nvPr>
        </p:nvSpPr>
        <p:spPr>
          <a:xfrm>
            <a:off x="457200" y="274638"/>
            <a:ext cx="8229600" cy="1011222"/>
          </a:xfrm>
        </p:spPr>
        <p:txBody>
          <a:bodyPr/>
          <a:lstStyle/>
          <a:p>
            <a:pPr eaLnBrk="1" fontAlgn="auto" hangingPunct="1">
              <a:spcAft>
                <a:spcPts val="0"/>
              </a:spcAft>
              <a:defRPr/>
            </a:pPr>
            <a:r>
              <a:rPr lang="es-ES" sz="3000" dirty="0" smtClean="0"/>
              <a:t>5.- Teorías de la web 2.0  utilizadas en el desarrollo de nuestra Solución</a:t>
            </a:r>
            <a:endParaRPr lang="es-ES" sz="3000" dirty="0"/>
          </a:p>
        </p:txBody>
      </p:sp>
      <p:sp>
        <p:nvSpPr>
          <p:cNvPr id="17413" name="6 Rectángulo"/>
          <p:cNvSpPr>
            <a:spLocks noChangeArrowheads="1"/>
          </p:cNvSpPr>
          <p:nvPr/>
        </p:nvSpPr>
        <p:spPr bwMode="auto">
          <a:xfrm>
            <a:off x="571500" y="1285875"/>
            <a:ext cx="8286750" cy="430213"/>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200" b="1"/>
              <a:t>5.3   API</a:t>
            </a:r>
          </a:p>
        </p:txBody>
      </p:sp>
      <p:sp>
        <p:nvSpPr>
          <p:cNvPr id="8" name="2 Marcador de contenido"/>
          <p:cNvSpPr txBox="1">
            <a:spLocks/>
          </p:cNvSpPr>
          <p:nvPr/>
        </p:nvSpPr>
        <p:spPr bwMode="auto">
          <a:xfrm>
            <a:off x="571500" y="1785938"/>
            <a:ext cx="8229600" cy="1928812"/>
          </a:xfrm>
          <a:prstGeom prst="rect">
            <a:avLst/>
          </a:prstGeom>
          <a:noFill/>
          <a:ln w="9525">
            <a:noFill/>
            <a:miter lim="800000"/>
            <a:headEnd/>
            <a:tailEnd/>
          </a:ln>
        </p:spPr>
        <p:txBody>
          <a:bodyPr>
            <a:normAutofit/>
          </a:bodyPr>
          <a:lstStyle/>
          <a:p>
            <a:pPr marL="365760" indent="-256032" fontAlgn="auto">
              <a:spcBef>
                <a:spcPts val="400"/>
              </a:spcBef>
              <a:spcAft>
                <a:spcPts val="0"/>
              </a:spcAft>
              <a:buClr>
                <a:schemeClr val="accent1"/>
              </a:buClr>
              <a:buSzPct val="68000"/>
              <a:buFont typeface="Arial" pitchFamily="34" charset="0"/>
              <a:buChar char="•"/>
              <a:defRPr/>
            </a:pPr>
            <a:endParaRPr lang="es-ES" sz="2100" dirty="0">
              <a:latin typeface="+mn-lt"/>
              <a:cs typeface="+mn-cs"/>
            </a:endParaRPr>
          </a:p>
        </p:txBody>
      </p:sp>
      <p:sp>
        <p:nvSpPr>
          <p:cNvPr id="17415" name="2 Marcador de contenido"/>
          <p:cNvSpPr>
            <a:spLocks noGrp="1"/>
          </p:cNvSpPr>
          <p:nvPr>
            <p:ph idx="1"/>
          </p:nvPr>
        </p:nvSpPr>
        <p:spPr>
          <a:xfrm>
            <a:off x="628650" y="1714500"/>
            <a:ext cx="8229600" cy="4214813"/>
          </a:xfrm>
        </p:spPr>
        <p:txBody>
          <a:bodyPr/>
          <a:lstStyle/>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Significa  “Interfaz de programación de aplicaciones”</a:t>
            </a:r>
          </a:p>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El principal propósito de una API consiste en proporcionar un conjunto de funciones de uso general</a:t>
            </a:r>
          </a:p>
          <a:p>
            <a:pPr lvl="1" eaLnBrk="1" hangingPunct="1">
              <a:buFont typeface="Verdana" pitchFamily="34" charset="0"/>
              <a:buNone/>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Los desarrolladores las utilizan porque se evitan el trabajo de programar mucho mas de lo necesario</a:t>
            </a:r>
          </a:p>
          <a:p>
            <a:pPr lvl="1" eaLnBrk="1" hangingPunct="1">
              <a:buFont typeface="Wingdings" pitchFamily="2" charset="2"/>
              <a:buChar char="§"/>
            </a:pPr>
            <a:endParaRPr lang="es-ES" sz="1600" smtClean="0">
              <a:latin typeface="Tahoma" pitchFamily="34" charset="0"/>
              <a:cs typeface="Tahoma" pitchFamily="34" charset="0"/>
            </a:endParaRPr>
          </a:p>
          <a:p>
            <a:pPr lvl="1" eaLnBrk="1" hangingPunct="1">
              <a:buFont typeface="Wingdings" pitchFamily="2" charset="2"/>
              <a:buChar char="§"/>
            </a:pPr>
            <a:r>
              <a:rPr lang="es-ES" sz="1600" smtClean="0">
                <a:latin typeface="Tahoma" pitchFamily="34" charset="0"/>
                <a:cs typeface="Tahoma" pitchFamily="34" charset="0"/>
              </a:rPr>
              <a:t>Ejemplos de APIs</a:t>
            </a:r>
          </a:p>
          <a:p>
            <a:pPr lvl="3" eaLnBrk="1" hangingPunct="1">
              <a:spcBef>
                <a:spcPts val="325"/>
              </a:spcBef>
              <a:buFont typeface="Courier New" pitchFamily="49" charset="0"/>
              <a:buChar char="o"/>
            </a:pPr>
            <a:r>
              <a:rPr lang="es-ES" sz="1600" smtClean="0">
                <a:latin typeface="Tahoma" pitchFamily="34" charset="0"/>
                <a:cs typeface="Tahoma" pitchFamily="34" charset="0"/>
              </a:rPr>
              <a:t>Microsoft Framework .NET</a:t>
            </a:r>
          </a:p>
          <a:p>
            <a:pPr lvl="3" eaLnBrk="1" hangingPunct="1">
              <a:spcBef>
                <a:spcPts val="325"/>
              </a:spcBef>
              <a:buFont typeface="Courier New" pitchFamily="49" charset="0"/>
              <a:buChar char="o"/>
            </a:pPr>
            <a:r>
              <a:rPr lang="es-ES" sz="1600" smtClean="0">
                <a:latin typeface="Tahoma" pitchFamily="34" charset="0"/>
                <a:cs typeface="Tahoma" pitchFamily="34" charset="0"/>
              </a:rPr>
              <a:t>Java EE</a:t>
            </a:r>
          </a:p>
          <a:p>
            <a:pPr lvl="3" eaLnBrk="1" hangingPunct="1">
              <a:spcBef>
                <a:spcPts val="325"/>
              </a:spcBef>
              <a:buFont typeface="Courier New" pitchFamily="49" charset="0"/>
              <a:buChar char="o"/>
            </a:pPr>
            <a:r>
              <a:rPr lang="es-ES" sz="1600" smtClean="0">
                <a:latin typeface="Tahoma" pitchFamily="34" charset="0"/>
                <a:cs typeface="Tahoma" pitchFamily="34" charset="0"/>
              </a:rPr>
              <a:t>Javascript SDK de Facebook</a:t>
            </a:r>
          </a:p>
          <a:p>
            <a:pPr lvl="3" eaLnBrk="1" hangingPunct="1">
              <a:spcBef>
                <a:spcPts val="325"/>
              </a:spcBef>
              <a:buFont typeface="Courier New" pitchFamily="49" charset="0"/>
              <a:buChar char="o"/>
            </a:pPr>
            <a:r>
              <a:rPr lang="es-ES" sz="1600" smtClean="0">
                <a:latin typeface="Tahoma" pitchFamily="34" charset="0"/>
                <a:cs typeface="Tahoma" pitchFamily="34" charset="0"/>
              </a:rPr>
              <a:t>Entre otras</a:t>
            </a:r>
          </a:p>
          <a:p>
            <a:pPr lvl="1" eaLnBrk="1" hangingPunct="1">
              <a:buFont typeface="Verdana" pitchFamily="34" charset="0"/>
              <a:buNone/>
            </a:pPr>
            <a:endParaRPr lang="es-ES" sz="16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1194</TotalTime>
  <Words>3064</Words>
  <Application>Microsoft Office PowerPoint</Application>
  <PresentationFormat>Presentación en pantalla (4:3)</PresentationFormat>
  <Paragraphs>498</Paragraphs>
  <Slides>33</Slides>
  <Notes>17</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33</vt:i4>
      </vt:variant>
    </vt:vector>
  </HeadingPairs>
  <TitlesOfParts>
    <vt:vector size="45" baseType="lpstr">
      <vt:lpstr>Arial</vt:lpstr>
      <vt:lpstr>Lucida Sans Unicode</vt:lpstr>
      <vt:lpstr>Wingdings 3</vt:lpstr>
      <vt:lpstr>Verdana</vt:lpstr>
      <vt:lpstr>Wingdings 2</vt:lpstr>
      <vt:lpstr>Calibri</vt:lpstr>
      <vt:lpstr>Tahoma</vt:lpstr>
      <vt:lpstr>Wingdings</vt:lpstr>
      <vt:lpstr>Courier New</vt:lpstr>
      <vt:lpstr>+mj-lt</vt:lpstr>
      <vt:lpstr>Times New Roman</vt:lpstr>
      <vt:lpstr>Concurrencia</vt:lpstr>
      <vt:lpstr>DIRECTORIO INTERACTIVO DE LA ESPOL</vt:lpstr>
      <vt:lpstr>1.- Problemas - Motivos - Causas</vt:lpstr>
      <vt:lpstr>2.- Solución</vt:lpstr>
      <vt:lpstr>3.- Ventajas de la Solución Planteada</vt:lpstr>
      <vt:lpstr>4.-Objetivos de la Solución</vt:lpstr>
      <vt:lpstr>5.- Teorías de la web 2.0  utilizadas en el desarrollo de nuestra Solución</vt:lpstr>
      <vt:lpstr>5.- Teorías de la web 2.0  utilizadas en el desarrollo de nuestra Solución</vt:lpstr>
      <vt:lpstr>5.- Teorías de la web 2.0  utilizadas en el desarrollo de nuestra Solución</vt:lpstr>
      <vt:lpstr>5.- Teorías de la web 2.0  utilizadas en el desarrollo de nuestra Solución</vt:lpstr>
      <vt:lpstr>5.- Teorías de la web 2.0  utilizadas en el desarrollo de nuestra Solución</vt:lpstr>
      <vt:lpstr>5.- Teorías de la web 2.0  utilizadas en el desarrollo de nuestra Solución</vt:lpstr>
      <vt:lpstr>5.- Teorías de la web 2.0  utilizadas en el desarrollo de nuestra Solución</vt:lpstr>
      <vt:lpstr>6.-Descripción Modular de la Solución</vt:lpstr>
      <vt:lpstr>6.1 Módulo de ESPOL</vt:lpstr>
      <vt:lpstr>6.1 Módulo de ESPOL</vt:lpstr>
      <vt:lpstr>6.1 Módulo de ESPOL</vt:lpstr>
      <vt:lpstr>6.1 Módulo de ESPOL</vt:lpstr>
      <vt:lpstr>6.2 Módulo de Facebook</vt:lpstr>
      <vt:lpstr>6.2 Módulo de Facebook</vt:lpstr>
      <vt:lpstr>6.2 Módulo de Facebook</vt:lpstr>
      <vt:lpstr>6.3 Módulo de Hi5</vt:lpstr>
      <vt:lpstr>6.3 Módulo de Hi5</vt:lpstr>
      <vt:lpstr>6.3 Módulo de Hi5</vt:lpstr>
      <vt:lpstr>6.3 Módulo de Hi5</vt:lpstr>
      <vt:lpstr>6.4 Módulo de Youtube</vt:lpstr>
      <vt:lpstr>6.4 Módulo de Youtube</vt:lpstr>
      <vt:lpstr>6.4 Módulo de Youtube</vt:lpstr>
      <vt:lpstr>6.4 Módulo de Youtube</vt:lpstr>
      <vt:lpstr>7.- Aplicación en Funcionamiento</vt:lpstr>
      <vt:lpstr>8.- Recomendaciones</vt:lpstr>
      <vt:lpstr>9.- Conclusiones</vt:lpstr>
      <vt:lpstr>9.- Conclusiones</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DIRECTORIO INTERACTIVO DE LA ESPOL</dc:title>
  <dc:creator>Mon</dc:creator>
  <cp:lastModifiedBy>LABFIEC</cp:lastModifiedBy>
  <cp:revision>278</cp:revision>
  <dcterms:created xsi:type="dcterms:W3CDTF">2010-07-01T03:08:22Z</dcterms:created>
  <dcterms:modified xsi:type="dcterms:W3CDTF">2010-07-27T18:13:16Z</dcterms:modified>
</cp:coreProperties>
</file>