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5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9C9A2A-2F25-45B1-84B0-D386A3F1F75C}" type="datetimeFigureOut">
              <a:rPr lang="es-ES" smtClean="0"/>
              <a:pPr/>
              <a:t>15/07/2010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361310-96BB-4C41-8799-C86CC241F12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“</a:t>
            </a:r>
            <a:r>
              <a:rPr lang="es-EC" i="1" dirty="0" smtClean="0"/>
              <a:t>Diseño de </a:t>
            </a:r>
            <a:r>
              <a:rPr lang="es-EC" i="1" dirty="0" smtClean="0"/>
              <a:t>Prácticas </a:t>
            </a:r>
            <a:r>
              <a:rPr lang="es-EC" i="1" dirty="0" smtClean="0"/>
              <a:t>de Configuración de Routers HUAWEI para Redes de Datos</a:t>
            </a:r>
            <a:r>
              <a:rPr lang="es-EC" dirty="0" smtClean="0"/>
              <a:t>.</a:t>
            </a:r>
            <a:r>
              <a:rPr lang="es-ES" dirty="0" smtClean="0"/>
              <a:t>”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854696" cy="1752600"/>
          </a:xfrm>
        </p:spPr>
        <p:txBody>
          <a:bodyPr/>
          <a:lstStyle/>
          <a:p>
            <a:pPr algn="ctr"/>
            <a:r>
              <a:rPr lang="es-ES" dirty="0"/>
              <a:t>Presentado por:</a:t>
            </a:r>
          </a:p>
          <a:p>
            <a:pPr algn="ctr"/>
            <a:r>
              <a:rPr lang="es-ES" dirty="0"/>
              <a:t>Elías Alberto Suárez Pincay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u="sng" dirty="0" smtClean="0"/>
              <a:t>Configuración a través de Consola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2376264" cy="26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Tipos de Vistas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i="1" u="sng" dirty="0" smtClean="0"/>
              <a:t>Modo de Vista Usuario</a:t>
            </a:r>
            <a:endParaRPr lang="es-ES" dirty="0" smtClean="0"/>
          </a:p>
          <a:p>
            <a:pPr lvl="1"/>
            <a:r>
              <a:rPr lang="es-ES" sz="2000" dirty="0" smtClean="0"/>
              <a:t>&lt;Quidway&gt;</a:t>
            </a:r>
          </a:p>
          <a:p>
            <a:pPr lvl="1"/>
            <a:endParaRPr lang="es-ES" dirty="0" smtClean="0"/>
          </a:p>
          <a:p>
            <a:pPr lvl="0"/>
            <a:r>
              <a:rPr lang="es-EC" i="1" u="sng" dirty="0" smtClean="0"/>
              <a:t>Modo de Vista de sistema</a:t>
            </a:r>
            <a:endParaRPr lang="es-ES" dirty="0" smtClean="0"/>
          </a:p>
          <a:p>
            <a:pPr lvl="1"/>
            <a:r>
              <a:rPr lang="en-US" sz="2000" dirty="0" smtClean="0"/>
              <a:t>&lt;Quidway&gt;system-view</a:t>
            </a:r>
            <a:endParaRPr lang="es-ES" sz="1800" dirty="0" smtClean="0"/>
          </a:p>
          <a:p>
            <a:pPr lvl="1"/>
            <a:r>
              <a:rPr lang="en-US" sz="1800" dirty="0" smtClean="0"/>
              <a:t>System View: return to User View with </a:t>
            </a:r>
            <a:r>
              <a:rPr lang="en-US" sz="1800" dirty="0" err="1" smtClean="0"/>
              <a:t>Ctrl+Z</a:t>
            </a:r>
            <a:r>
              <a:rPr lang="en-US" sz="1800" dirty="0" smtClean="0"/>
              <a:t>.</a:t>
            </a:r>
            <a:endParaRPr lang="es-ES" sz="1600" dirty="0" smtClean="0"/>
          </a:p>
          <a:p>
            <a:pPr lvl="1"/>
            <a:r>
              <a:rPr lang="es-ES" sz="2000" dirty="0" smtClean="0"/>
              <a:t>[Quidway]</a:t>
            </a:r>
            <a:endParaRPr lang="es-ES" sz="1800" dirty="0" smtClean="0"/>
          </a:p>
          <a:p>
            <a:pPr lvl="1"/>
            <a:endParaRPr lang="es-E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Configuraciones Básicas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i="1" u="sng" dirty="0" smtClean="0"/>
              <a:t>Nombre de dispositivo</a:t>
            </a:r>
          </a:p>
          <a:p>
            <a:pPr lvl="1"/>
            <a:r>
              <a:rPr lang="es-ES" sz="2000" dirty="0" smtClean="0"/>
              <a:t>[Quidway]</a:t>
            </a:r>
            <a:r>
              <a:rPr lang="es-ES" sz="2000" dirty="0" err="1" smtClean="0"/>
              <a:t>sysname</a:t>
            </a:r>
            <a:r>
              <a:rPr lang="es-ES" sz="2000" dirty="0" smtClean="0"/>
              <a:t> Router_1</a:t>
            </a:r>
          </a:p>
          <a:p>
            <a:pPr lvl="1"/>
            <a:r>
              <a:rPr lang="es-ES" sz="2000" dirty="0" smtClean="0"/>
              <a:t>[Router1]</a:t>
            </a:r>
          </a:p>
          <a:p>
            <a:pPr lvl="1">
              <a:buNone/>
            </a:pPr>
            <a:endParaRPr lang="es-ES" sz="2400" dirty="0" smtClean="0"/>
          </a:p>
          <a:p>
            <a:pPr lvl="0"/>
            <a:r>
              <a:rPr lang="es-ES" i="1" u="sng" dirty="0" smtClean="0"/>
              <a:t>Mensaje de Inicio</a:t>
            </a:r>
          </a:p>
          <a:p>
            <a:pPr lvl="1"/>
            <a:r>
              <a:rPr lang="en-US" sz="2000" dirty="0" smtClean="0"/>
              <a:t>[Router1]header </a:t>
            </a:r>
            <a:r>
              <a:rPr lang="en-US" sz="2000" dirty="0" err="1" smtClean="0"/>
              <a:t>motd</a:t>
            </a:r>
            <a:r>
              <a:rPr lang="en-US" sz="2000" dirty="0" smtClean="0"/>
              <a:t> %</a:t>
            </a:r>
            <a:endParaRPr lang="es-ES" sz="2000" dirty="0" smtClean="0"/>
          </a:p>
          <a:p>
            <a:pPr lvl="1"/>
            <a:r>
              <a:rPr lang="en-US" sz="2000" dirty="0" smtClean="0"/>
              <a:t>Input banner text, and quit with the character '%'.</a:t>
            </a:r>
            <a:endParaRPr lang="es-ES" sz="2000" dirty="0" smtClean="0"/>
          </a:p>
          <a:p>
            <a:pPr lvl="1"/>
            <a:r>
              <a:rPr lang="es-ES" sz="2000" dirty="0" smtClean="0"/>
              <a:t>***** MENSAJE DE INICIO ******%</a:t>
            </a:r>
          </a:p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sz="53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s-ES" sz="53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Contraseñas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sz="2800" dirty="0" smtClean="0"/>
              <a:t>Para la seguridad en la red, es necesario configurar un usuario y una contraseña para el router con el fin de permitir la administración de estos.</a:t>
            </a:r>
            <a:endParaRPr lang="es-ES" sz="2800" dirty="0" smtClean="0"/>
          </a:p>
          <a:p>
            <a:endParaRPr lang="es-ES" dirty="0" smtClean="0"/>
          </a:p>
          <a:p>
            <a:r>
              <a:rPr lang="es-EC" sz="2800" dirty="0" smtClean="0"/>
              <a:t>El sistema maneja jerarquías para los usuarios Telnet e </a:t>
            </a:r>
            <a:r>
              <a:rPr lang="es-EC" sz="2800" dirty="0" err="1" smtClean="0"/>
              <a:t>HyperTerminal</a:t>
            </a:r>
            <a:r>
              <a:rPr lang="es-EC" sz="2800" dirty="0" smtClean="0"/>
              <a:t>. </a:t>
            </a:r>
            <a:endParaRPr lang="es-ES" sz="2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Prioridad de Usuario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31640" y="2636912"/>
          <a:ext cx="6840760" cy="1717548"/>
        </p:xfrm>
        <a:graphic>
          <a:graphicData uri="http://schemas.openxmlformats.org/drawingml/2006/table">
            <a:tbl>
              <a:tblPr/>
              <a:tblGrid>
                <a:gridCol w="1062440"/>
                <a:gridCol w="888839"/>
                <a:gridCol w="4889481"/>
              </a:tblGrid>
              <a:tr h="47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Prioridad de Usuario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Comando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Visit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Ping,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tracert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telnet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Monitor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Ping,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tracert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telnet, display, debugging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Todos los commandos de configuración (excepto los de administración) y los comandos con nivel de prioridad 0 y 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Manage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Todos los comandos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s-EC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s-EC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Autentificación local con nombre de usuario y password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endParaRPr lang="es-ES" sz="2000" b="1" dirty="0" smtClean="0"/>
          </a:p>
          <a:p>
            <a:r>
              <a:rPr lang="es-ES" sz="2000" b="1" dirty="0" smtClean="0"/>
              <a:t>Simple:</a:t>
            </a:r>
            <a:r>
              <a:rPr lang="es-ES" sz="2000" dirty="0" smtClean="0"/>
              <a:t> </a:t>
            </a:r>
            <a:r>
              <a:rPr lang="es-EC" sz="2000" dirty="0" smtClean="0"/>
              <a:t>Se configure el password en texto plano.</a:t>
            </a:r>
            <a:endParaRPr lang="es-ES" sz="2000" dirty="0" smtClean="0"/>
          </a:p>
          <a:p>
            <a:r>
              <a:rPr lang="es-ES" sz="2000" b="1" dirty="0" err="1" smtClean="0"/>
              <a:t>Cipher</a:t>
            </a:r>
            <a:r>
              <a:rPr lang="es-ES" sz="2000" b="1" dirty="0" smtClean="0"/>
              <a:t>:</a:t>
            </a:r>
            <a:r>
              <a:rPr lang="es-ES" sz="2000" dirty="0" smtClean="0"/>
              <a:t> </a:t>
            </a:r>
            <a:r>
              <a:rPr lang="es-EC" sz="2000" dirty="0" smtClean="0"/>
              <a:t>Se configura el password con texto encriptado.</a:t>
            </a:r>
          </a:p>
          <a:p>
            <a:endParaRPr lang="es-EC" sz="2000" dirty="0" smtClean="0"/>
          </a:p>
          <a:p>
            <a:endParaRPr lang="es-ES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2276872"/>
          <a:ext cx="6840760" cy="1512166"/>
        </p:xfrm>
        <a:graphic>
          <a:graphicData uri="http://schemas.openxmlformats.org/drawingml/2006/table">
            <a:tbl>
              <a:tblPr/>
              <a:tblGrid>
                <a:gridCol w="4158110"/>
                <a:gridCol w="2682650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Operación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Comando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Configurar nombre de usuario (en system view)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local-user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nombre-usuario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Eliminar usuario (en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view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undo local-user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{ nombre-usuario | all }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Configurar una contraseña para el usuario local (en local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user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view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password </a:t>
                      </a: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{ cipher | simple } password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Cancelar la contraseña del usuario local (en local user view)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undo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password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i="1" dirty="0" err="1" smtClean="0"/>
              <a:t>service-type</a:t>
            </a:r>
            <a:r>
              <a:rPr lang="es-EC" sz="2400" i="1" dirty="0" smtClean="0"/>
              <a:t> </a:t>
            </a:r>
            <a:r>
              <a:rPr lang="es-EC" sz="2400" dirty="0" smtClean="0"/>
              <a:t>permite configurar el nivel de comandos que un usuario puede utilizar en un determinado servicio.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2000" dirty="0" smtClean="0"/>
              <a:t>[Router_1] </a:t>
            </a:r>
            <a:r>
              <a:rPr lang="es-ES" sz="2000" b="1" dirty="0" smtClean="0"/>
              <a:t>local-</a:t>
            </a:r>
            <a:r>
              <a:rPr lang="es-ES" sz="2000" b="1" dirty="0" err="1" smtClean="0"/>
              <a:t>user</a:t>
            </a:r>
            <a:r>
              <a:rPr lang="es-ES" sz="2000" b="1" dirty="0" smtClean="0"/>
              <a:t> </a:t>
            </a:r>
            <a:r>
              <a:rPr lang="es-ES" sz="2000" dirty="0" smtClean="0"/>
              <a:t>prueba</a:t>
            </a:r>
          </a:p>
          <a:p>
            <a:pPr>
              <a:buNone/>
            </a:pPr>
            <a:r>
              <a:rPr lang="en-US" sz="2000" dirty="0" smtClean="0"/>
              <a:t>[Router_1-luser-prueba] </a:t>
            </a:r>
            <a:r>
              <a:rPr lang="en-US" sz="2000" b="1" dirty="0" smtClean="0"/>
              <a:t>password cipher </a:t>
            </a:r>
            <a:r>
              <a:rPr lang="en-US" sz="2000" dirty="0" smtClean="0"/>
              <a:t>huawei123</a:t>
            </a:r>
            <a:endParaRPr lang="es-ES" sz="2000" dirty="0" smtClean="0"/>
          </a:p>
          <a:p>
            <a:pPr>
              <a:buNone/>
            </a:pPr>
            <a:r>
              <a:rPr lang="en-US" sz="2000" dirty="0" smtClean="0"/>
              <a:t>[Router_1-luser-prueba] </a:t>
            </a:r>
            <a:r>
              <a:rPr lang="en-US" sz="2000" b="1" dirty="0" smtClean="0"/>
              <a:t>service-type</a:t>
            </a:r>
            <a:r>
              <a:rPr lang="en-US" sz="2000" dirty="0" smtClean="0"/>
              <a:t> telnet level 0</a:t>
            </a:r>
            <a:endParaRPr lang="es-ES" sz="2000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Topología de red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5832648" cy="55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Topología de red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7334492" cy="5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Interfaces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sz="1800" dirty="0" smtClean="0"/>
              <a:t>&lt;router-1&gt;</a:t>
            </a:r>
            <a:r>
              <a:rPr lang="es-EC" sz="1800" dirty="0" err="1" smtClean="0"/>
              <a:t>system-view</a:t>
            </a:r>
            <a:endParaRPr lang="es-ES" sz="1800" dirty="0" smtClean="0"/>
          </a:p>
          <a:p>
            <a:pPr>
              <a:buNone/>
            </a:pPr>
            <a:r>
              <a:rPr lang="es-EC" sz="1800" dirty="0" err="1" smtClean="0"/>
              <a:t>System</a:t>
            </a:r>
            <a:r>
              <a:rPr lang="es-EC" sz="1800" dirty="0" smtClean="0"/>
              <a:t> V</a:t>
            </a:r>
            <a:r>
              <a:rPr lang="en-US" sz="1800" dirty="0" err="1" smtClean="0"/>
              <a:t>iew</a:t>
            </a:r>
            <a:r>
              <a:rPr lang="en-US" sz="1800" dirty="0" smtClean="0"/>
              <a:t>: return to User View with </a:t>
            </a:r>
            <a:r>
              <a:rPr lang="en-US" sz="1800" dirty="0" err="1" smtClean="0"/>
              <a:t>Ctrl+Z</a:t>
            </a:r>
            <a:r>
              <a:rPr lang="en-US" sz="1800" dirty="0" smtClean="0"/>
              <a:t>.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[router_1] interface Ethernet 0/0</a:t>
            </a:r>
          </a:p>
          <a:p>
            <a:pPr>
              <a:buNone/>
            </a:pPr>
            <a:r>
              <a:rPr lang="es-ES" sz="1800" dirty="0" smtClean="0"/>
              <a:t>[router_1-Ethernet0/0]</a:t>
            </a:r>
            <a:r>
              <a:rPr lang="es-ES" sz="1800" dirty="0" err="1" smtClean="0"/>
              <a:t>ip</a:t>
            </a:r>
            <a:r>
              <a:rPr lang="es-ES" sz="1800" dirty="0" smtClean="0"/>
              <a:t> </a:t>
            </a:r>
            <a:r>
              <a:rPr lang="es-ES" sz="1800" dirty="0" err="1" smtClean="0"/>
              <a:t>address</a:t>
            </a:r>
            <a:r>
              <a:rPr lang="es-ES" sz="1800" dirty="0" smtClean="0"/>
              <a:t> </a:t>
            </a:r>
            <a:r>
              <a:rPr lang="es-ES" sz="1600" dirty="0" smtClean="0"/>
              <a:t>192.168.1.1 255.255.255.0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[router1-Ethernet0/0]</a:t>
            </a:r>
            <a:r>
              <a:rPr lang="en-US" sz="1800" i="1" dirty="0" smtClean="0"/>
              <a:t>undo shutdown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Interface Ethernet0/0 is not shut down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[router1-Ethernet0/0]</a:t>
            </a:r>
            <a:endParaRPr lang="es-ES" sz="1800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100" b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Índice de Contenido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</a:p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Configuración Básica</a:t>
            </a:r>
          </a:p>
          <a:p>
            <a:r>
              <a:rPr lang="es-ES" dirty="0" smtClean="0"/>
              <a:t>Prácticas</a:t>
            </a:r>
            <a:endParaRPr lang="es-ES" dirty="0" smtClean="0"/>
          </a:p>
          <a:p>
            <a:r>
              <a:rPr lang="es-ES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Interfaces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571184" cy="4525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&lt;router_1&gt;system-view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[router_1] interface Serial 3/0</a:t>
            </a:r>
          </a:p>
          <a:p>
            <a:pPr>
              <a:buNone/>
            </a:pPr>
            <a:r>
              <a:rPr lang="es-ES" sz="1800" dirty="0" smtClean="0"/>
              <a:t>[router_1-Serial3/0]</a:t>
            </a:r>
            <a:r>
              <a:rPr lang="es-ES" sz="1800" dirty="0" err="1" smtClean="0"/>
              <a:t>ip</a:t>
            </a:r>
            <a:r>
              <a:rPr lang="es-ES" sz="1800" dirty="0" smtClean="0"/>
              <a:t> </a:t>
            </a:r>
            <a:r>
              <a:rPr lang="es-ES" sz="1800" dirty="0" err="1" smtClean="0"/>
              <a:t>address</a:t>
            </a:r>
            <a:r>
              <a:rPr lang="es-ES" sz="1800" dirty="0" smtClean="0"/>
              <a:t> </a:t>
            </a:r>
            <a:r>
              <a:rPr lang="es-ES" sz="1600" dirty="0" smtClean="0"/>
              <a:t>192.168.5.1 255.255.255.252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[router_1-Serial3/0]</a:t>
            </a:r>
            <a:r>
              <a:rPr lang="en-US" sz="1800" i="1" dirty="0" smtClean="0"/>
              <a:t>undo shutdown</a:t>
            </a: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&lt;router_2&gt;system-view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[router_2] interface </a:t>
            </a:r>
            <a:r>
              <a:rPr lang="es-ES" sz="1800" dirty="0" err="1" smtClean="0"/>
              <a:t>GigabitEthernet</a:t>
            </a:r>
            <a:r>
              <a:rPr lang="es-ES" sz="1800" dirty="0" smtClean="0"/>
              <a:t> 2/0</a:t>
            </a:r>
          </a:p>
          <a:p>
            <a:pPr>
              <a:buNone/>
            </a:pPr>
            <a:r>
              <a:rPr lang="es-ES" sz="1800" dirty="0" smtClean="0"/>
              <a:t>[router_2- </a:t>
            </a:r>
            <a:r>
              <a:rPr lang="es-ES" sz="1800" dirty="0" err="1" smtClean="0"/>
              <a:t>GigabitEthernet</a:t>
            </a:r>
            <a:r>
              <a:rPr lang="es-ES" sz="1800" dirty="0" smtClean="0"/>
              <a:t> 2/0]</a:t>
            </a:r>
            <a:r>
              <a:rPr lang="es-ES" sz="1800" dirty="0" err="1" smtClean="0"/>
              <a:t>ip</a:t>
            </a:r>
            <a:r>
              <a:rPr lang="es-ES" sz="1800" dirty="0" smtClean="0"/>
              <a:t> </a:t>
            </a:r>
            <a:r>
              <a:rPr lang="es-ES" sz="1800" dirty="0" err="1" smtClean="0"/>
              <a:t>address</a:t>
            </a:r>
            <a:r>
              <a:rPr lang="es-ES" sz="1800" dirty="0" smtClean="0"/>
              <a:t> </a:t>
            </a:r>
            <a:r>
              <a:rPr lang="es-ES" sz="1600" dirty="0" smtClean="0"/>
              <a:t>192.168.7.1 255.255.255.0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[router_2- </a:t>
            </a:r>
            <a:r>
              <a:rPr lang="es-ES" sz="1800" dirty="0" err="1" smtClean="0"/>
              <a:t>GigabitEthernet</a:t>
            </a:r>
            <a:r>
              <a:rPr lang="es-ES" sz="1800" dirty="0" smtClean="0"/>
              <a:t> 2/0]</a:t>
            </a:r>
            <a:r>
              <a:rPr lang="en-US" sz="1800" i="1" dirty="0" smtClean="0"/>
              <a:t>undo shutdown</a:t>
            </a:r>
            <a:endParaRPr lang="es-ES" sz="18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de rutas estáticas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ip</a:t>
            </a:r>
            <a:r>
              <a:rPr lang="en-US" sz="2400" b="1" dirty="0" smtClean="0"/>
              <a:t> route-static </a:t>
            </a:r>
            <a:r>
              <a:rPr lang="en-US" sz="2400" dirty="0" err="1" smtClean="0"/>
              <a:t>ip</a:t>
            </a:r>
            <a:r>
              <a:rPr lang="en-US" sz="2400" dirty="0" smtClean="0"/>
              <a:t>-address { mask | mask-length }</a:t>
            </a:r>
            <a:endParaRPr lang="es-ES" sz="2400" dirty="0" smtClean="0"/>
          </a:p>
          <a:p>
            <a:endParaRPr lang="es-ES" dirty="0" smtClean="0"/>
          </a:p>
          <a:p>
            <a:pPr lvl="0"/>
            <a:r>
              <a:rPr lang="es-ES" sz="2000" i="1" dirty="0" err="1" smtClean="0"/>
              <a:t>ip-address</a:t>
            </a:r>
            <a:r>
              <a:rPr lang="es-ES" sz="2000" dirty="0" smtClean="0"/>
              <a:t>: dirección de destino de la red remota que se deberá agregar en la tabla de enrutamiento. </a:t>
            </a:r>
          </a:p>
          <a:p>
            <a:pPr lvl="0"/>
            <a:r>
              <a:rPr lang="es-ES" sz="2000" i="1" dirty="0" err="1" smtClean="0"/>
              <a:t>mask</a:t>
            </a:r>
            <a:r>
              <a:rPr lang="es-ES" sz="2000" dirty="0" smtClean="0"/>
              <a:t>: máscara de subred de la red remota que se deberá agregar en la tabla de enrutamiento. La máscara de subred puede modificarse para resumir un grupo de redes. </a:t>
            </a:r>
          </a:p>
          <a:p>
            <a:pPr lvl="0"/>
            <a:r>
              <a:rPr lang="es-ES" sz="2000" i="1" dirty="0" err="1" smtClean="0"/>
              <a:t>mask-length</a:t>
            </a:r>
            <a:r>
              <a:rPr lang="es-ES" sz="2000" dirty="0" smtClean="0"/>
              <a:t>: generalmente denominada dirección IP del router de siguiente salto.</a:t>
            </a:r>
            <a:endParaRPr lang="es-E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de rutas estáticas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900" dirty="0" smtClean="0"/>
              <a:t>&lt;router_1&gt;system-view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System View: return to User View with </a:t>
            </a:r>
            <a:r>
              <a:rPr lang="en-US" sz="1900" dirty="0" err="1" smtClean="0"/>
              <a:t>Ctrl+Z</a:t>
            </a:r>
            <a:r>
              <a:rPr lang="en-US" sz="1900" dirty="0" smtClean="0"/>
              <a:t>.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[router_1]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192.168.2.0 255.255.255.0 192.168.5.2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[router_1]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192.168.3.0 255.255.255.0 192.168.5.2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[router_1]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192.168.7.0 255.255.255.252 192.168.5.2</a:t>
            </a:r>
            <a:endParaRPr lang="es-ES" sz="1900" dirty="0" smtClean="0"/>
          </a:p>
          <a:p>
            <a:pPr>
              <a:buNone/>
            </a:pPr>
            <a:r>
              <a:rPr lang="es-ES" sz="1900" dirty="0" smtClean="0"/>
              <a:t> </a:t>
            </a:r>
          </a:p>
          <a:p>
            <a:pPr>
              <a:buNone/>
            </a:pPr>
            <a:r>
              <a:rPr lang="en-US" sz="1900" dirty="0" smtClean="0"/>
              <a:t>&lt;router_2&gt;system-view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System View: return to User View with </a:t>
            </a:r>
            <a:r>
              <a:rPr lang="en-US" sz="1900" dirty="0" err="1" smtClean="0"/>
              <a:t>Ctrl+Z</a:t>
            </a:r>
            <a:r>
              <a:rPr lang="en-US" sz="1900" dirty="0" smtClean="0"/>
              <a:t>.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[router_2]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192.168.1.0 255.255.255.0 192.168.5.1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[router_2]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192.168.3.0 255.255.255.0 192.168.7.2 </a:t>
            </a:r>
            <a:endParaRPr lang="es-ES" sz="1900" dirty="0" smtClean="0"/>
          </a:p>
          <a:p>
            <a:pPr>
              <a:buNone/>
            </a:pPr>
            <a:r>
              <a:rPr lang="en-US" sz="2100" dirty="0" smtClean="0"/>
              <a:t> </a:t>
            </a:r>
            <a:endParaRPr lang="es-ES" sz="2100" dirty="0" smtClean="0"/>
          </a:p>
          <a:p>
            <a:pPr>
              <a:buNone/>
            </a:pPr>
            <a:r>
              <a:rPr lang="en-US" sz="1900" dirty="0" smtClean="0"/>
              <a:t>&lt;router_3&gt;system-view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System View: return to User View with </a:t>
            </a:r>
            <a:r>
              <a:rPr lang="en-US" sz="1900" dirty="0" err="1" smtClean="0"/>
              <a:t>Ctrl+Z</a:t>
            </a:r>
            <a:r>
              <a:rPr lang="en-US" sz="1900" dirty="0" smtClean="0"/>
              <a:t>.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[router_3]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192.168.1.0 255.255.255.0 192.168.7.1</a:t>
            </a:r>
            <a:endParaRPr lang="es-ES" sz="1900" dirty="0" smtClean="0"/>
          </a:p>
          <a:p>
            <a:pPr>
              <a:buNone/>
            </a:pPr>
            <a:r>
              <a:rPr lang="en-US" sz="1900" dirty="0" smtClean="0"/>
              <a:t>[router_3] </a:t>
            </a:r>
            <a:r>
              <a:rPr lang="en-US" sz="1900" dirty="0" err="1" smtClean="0"/>
              <a:t>ip</a:t>
            </a:r>
            <a:r>
              <a:rPr lang="en-US" sz="1900" dirty="0" smtClean="0"/>
              <a:t> route-static 192.168.2.0 255.255.255.0 192.168.7.1</a:t>
            </a:r>
            <a:endParaRPr lang="es-ES" sz="1900" dirty="0" smtClean="0"/>
          </a:p>
          <a:p>
            <a:pPr>
              <a:buNone/>
            </a:pPr>
            <a:r>
              <a:rPr lang="es-ES" sz="1900" dirty="0" smtClean="0"/>
              <a:t>[router_3] </a:t>
            </a:r>
            <a:r>
              <a:rPr lang="es-ES" sz="1900" dirty="0" err="1" smtClean="0"/>
              <a:t>ip</a:t>
            </a:r>
            <a:r>
              <a:rPr lang="es-ES" sz="1900" dirty="0" smtClean="0"/>
              <a:t> </a:t>
            </a:r>
            <a:r>
              <a:rPr lang="es-ES" sz="1900" dirty="0" err="1" smtClean="0"/>
              <a:t>route-static</a:t>
            </a:r>
            <a:r>
              <a:rPr lang="es-ES" sz="1900" dirty="0" smtClean="0"/>
              <a:t> 192.168.5.0 255.255.255.252 192.168.7.1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de RIP 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[router_1]rip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[router_1-rip]network 192.168.1.0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[router_1-rip]network 192.168.5.0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[router_2-rip] rip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[router_2-rip]network 192.168.2.0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[router_2-rip]network 192.168.5.0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[router_2-rip]network 192.168.7.0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[router_3-rip] rip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[router_3-rip]network 192.168.3.0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[router_3-rip]network 192.168.7.0</a:t>
            </a:r>
            <a:endParaRPr lang="es-ES" sz="1800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de RIP versión 2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[router_2] interface Ethernet 0/0</a:t>
            </a:r>
            <a:endParaRPr lang="es-ES" sz="1600" dirty="0" smtClean="0"/>
          </a:p>
          <a:p>
            <a:pPr>
              <a:buNone/>
            </a:pPr>
            <a:r>
              <a:rPr lang="en-US" sz="1600" dirty="0" smtClean="0"/>
              <a:t>[router_2-Ethernet0/0] rip version 2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[router_2] interface serial 3/0</a:t>
            </a:r>
            <a:endParaRPr lang="es-ES" sz="1600" dirty="0" smtClean="0"/>
          </a:p>
          <a:p>
            <a:pPr>
              <a:buNone/>
            </a:pPr>
            <a:r>
              <a:rPr lang="en-US" sz="1600" dirty="0" smtClean="0"/>
              <a:t>[router_2-Serial3/0] rip version 2</a:t>
            </a:r>
            <a:endParaRPr lang="es-ES" sz="16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n-US" sz="1600" dirty="0" smtClean="0"/>
              <a:t>[router_2] interface </a:t>
            </a:r>
            <a:r>
              <a:rPr lang="en-US" sz="1600" dirty="0" err="1" smtClean="0"/>
              <a:t>GigabitEthernet</a:t>
            </a:r>
            <a:r>
              <a:rPr lang="en-US" sz="1600" dirty="0" smtClean="0"/>
              <a:t> 2/0</a:t>
            </a:r>
            <a:endParaRPr lang="es-ES" sz="1600" dirty="0" smtClean="0"/>
          </a:p>
          <a:p>
            <a:pPr>
              <a:buNone/>
            </a:pPr>
            <a:r>
              <a:rPr lang="en-US" sz="1600" dirty="0" smtClean="0"/>
              <a:t>[router_2- </a:t>
            </a:r>
            <a:r>
              <a:rPr lang="en-US" sz="1600" dirty="0" err="1" smtClean="0"/>
              <a:t>GigabitEthernet</a:t>
            </a:r>
            <a:r>
              <a:rPr lang="en-US" sz="1600" dirty="0" smtClean="0"/>
              <a:t> 2/0] rip version 2</a:t>
            </a:r>
            <a:endParaRPr lang="es-ES" sz="1600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Configuración de OSPF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[router_1]</a:t>
            </a:r>
            <a:r>
              <a:rPr lang="en-US" sz="1800" dirty="0" err="1" smtClean="0"/>
              <a:t>ospf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[router_1-ospf-1]area 0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[router_1-ospf-1-area-0.0.0.0]</a:t>
            </a:r>
            <a:r>
              <a:rPr lang="es-ES" sz="1800" dirty="0" err="1" smtClean="0"/>
              <a:t>network</a:t>
            </a:r>
            <a:r>
              <a:rPr lang="es-ES" sz="1800" dirty="0" smtClean="0"/>
              <a:t> 192.168.1.0 0.0.0.255</a:t>
            </a:r>
          </a:p>
          <a:p>
            <a:pPr>
              <a:buNone/>
            </a:pPr>
            <a:r>
              <a:rPr lang="es-ES" sz="1800" dirty="0" smtClean="0"/>
              <a:t>[router_1-ospf-1-area-0.0.0.0]</a:t>
            </a:r>
            <a:r>
              <a:rPr lang="es-ES" sz="1800" dirty="0" err="1" smtClean="0"/>
              <a:t>network</a:t>
            </a:r>
            <a:r>
              <a:rPr lang="es-ES" sz="1800" dirty="0" smtClean="0"/>
              <a:t> 192.168.5.0 0.0.0.3</a:t>
            </a:r>
          </a:p>
          <a:p>
            <a:pPr>
              <a:buNone/>
            </a:pPr>
            <a:r>
              <a:rPr lang="en-US" sz="1800" dirty="0" smtClean="0"/>
              <a:t>[router_1-ospf-1-area-0.0.0.0]quit</a:t>
            </a:r>
            <a:endParaRPr lang="es-ES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[router_2]</a:t>
            </a:r>
            <a:r>
              <a:rPr lang="en-US" sz="1800" dirty="0" err="1" smtClean="0"/>
              <a:t>ospf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[router_2-ospf-1]area 0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[router_2-ospf-1-area-0.0.0.0]network 192.168.2.0 0.0.0.255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[router_2-ospf-1-area-0.0.0.0]network 192.168.5.0 0.0.0.3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[router_2-ospf-1-area-0.0.0.0]network 192.168.7.0 0.0.0.3</a:t>
            </a:r>
            <a:endParaRPr lang="es-ES" sz="1800" dirty="0" smtClean="0"/>
          </a:p>
          <a:p>
            <a:pPr>
              <a:buNone/>
            </a:pPr>
            <a:r>
              <a:rPr lang="en-US" sz="1800" dirty="0" smtClean="0"/>
              <a:t>[router_2-ospf-1-area-0.0.0.0]quit</a:t>
            </a:r>
            <a:endParaRPr lang="es-ES" sz="18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Red WAN utilizando equipos SDH y Routers </a:t>
            </a:r>
            <a:r>
              <a:rPr lang="es-ES" sz="40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Huawei</a:t>
            </a:r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94114"/>
            <a:ext cx="6120680" cy="469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Red WAN utilizando equipos SDH y Routers </a:t>
            </a:r>
            <a:r>
              <a:rPr lang="es-ES" sz="44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Huawei</a:t>
            </a:r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19"/>
          <a:stretch>
            <a:fillRect/>
          </a:stretch>
        </p:blipFill>
        <p:spPr bwMode="auto">
          <a:xfrm>
            <a:off x="1115616" y="1700808"/>
            <a:ext cx="49644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70216"/>
            <a:ext cx="2304256" cy="42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Optix</a:t>
            </a:r>
            <a:r>
              <a:rPr lang="es-ES_tradnl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s-ES_tradnl" sz="40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iManager</a:t>
            </a:r>
            <a:r>
              <a:rPr lang="es-ES_tradnl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T2000</a:t>
            </a:r>
            <a:endParaRPr lang="es-ES" sz="4000" b="1" i="1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screen"/>
          <a:srcRect t="11538"/>
          <a:stretch>
            <a:fillRect/>
          </a:stretch>
        </p:blipFill>
        <p:spPr bwMode="auto">
          <a:xfrm>
            <a:off x="2987824" y="1196752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F:\SHD\Datos_para_hacer_practicas\graficos_t2000\T2000+\server3.bmp"/>
          <p:cNvPicPr/>
          <p:nvPr/>
        </p:nvPicPr>
        <p:blipFill>
          <a:blip r:embed="rId3" cstate="screen"/>
          <a:srcRect r="-169" b="67398"/>
          <a:stretch>
            <a:fillRect/>
          </a:stretch>
        </p:blipFill>
        <p:spPr bwMode="auto">
          <a:xfrm>
            <a:off x="1259632" y="3501008"/>
            <a:ext cx="7596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Optix</a:t>
            </a:r>
            <a:r>
              <a:rPr lang="es-ES_tradnl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es-ES_tradnl" sz="4400" b="1" i="1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iManager</a:t>
            </a:r>
            <a:r>
              <a:rPr lang="es-ES_tradnl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T2000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screen"/>
          <a:srcRect t="7143" r="2762"/>
          <a:stretch>
            <a:fillRect/>
          </a:stretch>
        </p:blipFill>
        <p:spPr bwMode="auto">
          <a:xfrm>
            <a:off x="3203848" y="1268760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screen"/>
          <a:srcRect l="5820" t="3294" r="55908" b="23298"/>
          <a:stretch>
            <a:fillRect/>
          </a:stretch>
        </p:blipFill>
        <p:spPr bwMode="auto">
          <a:xfrm>
            <a:off x="2195736" y="2348880"/>
            <a:ext cx="619268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1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/>
              <a:t>Creación de prácticas para routers HUAWEI Quidway AR 28-30.</a:t>
            </a:r>
          </a:p>
          <a:p>
            <a:endParaRPr lang="es-EC" sz="2800" dirty="0" smtClean="0"/>
          </a:p>
          <a:p>
            <a:r>
              <a:rPr lang="es-EC" sz="2400" dirty="0" smtClean="0"/>
              <a:t>Descripción clara del manejo y las características de cada uno de los equipos e instrumentos a utilizarse, enfocado principalmente al desarrollo de redes de datos.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869160"/>
            <a:ext cx="5751930" cy="12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Servicios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es-ES_tradnl" sz="1600" dirty="0" smtClean="0"/>
              <a:t>                    </a:t>
            </a:r>
          </a:p>
          <a:p>
            <a:pPr lvl="8">
              <a:buNone/>
            </a:pPr>
            <a:r>
              <a:rPr lang="es-ES_tradnl" sz="1800" dirty="0" smtClean="0"/>
              <a:t>                     Servicios en FIEC 2</a:t>
            </a:r>
            <a:endParaRPr lang="es-ES" sz="1800" dirty="0" smtClean="0"/>
          </a:p>
          <a:p>
            <a:endParaRPr lang="es-ES" dirty="0" smtClean="0"/>
          </a:p>
          <a:p>
            <a:endParaRPr lang="es-ES" dirty="0" smtClean="0"/>
          </a:p>
          <a:p>
            <a:pPr lvl="8">
              <a:buNone/>
            </a:pPr>
            <a:r>
              <a:rPr lang="es-ES" dirty="0" smtClean="0"/>
              <a:t>                   </a:t>
            </a:r>
            <a:r>
              <a:rPr lang="es-ES_tradnl" sz="1800" dirty="0" smtClean="0"/>
              <a:t>Servicios en FIEC 3</a:t>
            </a:r>
            <a:endParaRPr lang="es-ES" sz="1600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screen"/>
          <a:srcRect l="22751" t="30592" r="68783" b="28462"/>
          <a:stretch>
            <a:fillRect/>
          </a:stretch>
        </p:blipFill>
        <p:spPr bwMode="auto">
          <a:xfrm>
            <a:off x="1115616" y="1772816"/>
            <a:ext cx="1728192" cy="28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204864"/>
            <a:ext cx="58326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3717032"/>
            <a:ext cx="58326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Crear Servicio</a:t>
            </a:r>
          </a:p>
        </p:txBody>
      </p:sp>
      <p:pic>
        <p:nvPicPr>
          <p:cNvPr id="7" name="6 Marcador de contenido" descr="G:\ELIAS\Tesis\SHD\SDH_pantallazos\practica_servicios\5.JPG"/>
          <p:cNvPicPr>
            <a:picLocks noGrp="1"/>
          </p:cNvPicPr>
          <p:nvPr>
            <p:ph idx="4294967295"/>
          </p:nvPr>
        </p:nvPicPr>
        <p:blipFill>
          <a:blip r:embed="rId2" cstate="screen"/>
          <a:srcRect r="-103" b="14876"/>
          <a:stretch>
            <a:fillRect/>
          </a:stretch>
        </p:blipFill>
        <p:spPr bwMode="auto">
          <a:xfrm>
            <a:off x="3491880" y="2132856"/>
            <a:ext cx="5652120" cy="417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G:\ELIAS\Tesis\SHD\SDH_pantallazos\practica_servicios\1.JPG"/>
          <p:cNvPicPr/>
          <p:nvPr/>
        </p:nvPicPr>
        <p:blipFill>
          <a:blip r:embed="rId3" cstate="screen"/>
          <a:srcRect l="381" r="50691" b="68595"/>
          <a:stretch>
            <a:fillRect/>
          </a:stretch>
        </p:blipFill>
        <p:spPr bwMode="auto">
          <a:xfrm>
            <a:off x="1043608" y="1700808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G:\ELIAS\Tesis\SHD\SDH_pantallazos\practica_servicios\3.JPG"/>
          <p:cNvPicPr/>
          <p:nvPr/>
        </p:nvPicPr>
        <p:blipFill>
          <a:blip r:embed="rId4" cstate="screen"/>
          <a:srcRect r="69915" b="55372"/>
          <a:stretch>
            <a:fillRect/>
          </a:stretch>
        </p:blipFill>
        <p:spPr bwMode="auto">
          <a:xfrm>
            <a:off x="1043608" y="3356992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ELIAS\Tesis\SHD\SDH_pantallazos\practica_servicios\8.JPG"/>
          <p:cNvPicPr/>
          <p:nvPr/>
        </p:nvPicPr>
        <p:blipFill>
          <a:blip r:embed="rId2" cstate="screen"/>
          <a:srcRect r="70620" b="55372"/>
          <a:stretch>
            <a:fillRect/>
          </a:stretch>
        </p:blipFill>
        <p:spPr bwMode="auto">
          <a:xfrm>
            <a:off x="3419872" y="1412776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G:\ELIAS\Tesis\SHD\SDH_pantallazos\practica_servicios\10.JPG"/>
          <p:cNvPicPr/>
          <p:nvPr/>
        </p:nvPicPr>
        <p:blipFill>
          <a:blip r:embed="rId3" cstate="screen"/>
          <a:srcRect r="-141" b="14674"/>
          <a:stretch>
            <a:fillRect/>
          </a:stretch>
        </p:blipFill>
        <p:spPr bwMode="auto">
          <a:xfrm>
            <a:off x="1115616" y="3212976"/>
            <a:ext cx="432048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G:\ELIAS\Tesis\SHD\SDH_pantallazos\practica_servicios\9.JPG"/>
          <p:cNvPicPr/>
          <p:nvPr/>
        </p:nvPicPr>
        <p:blipFill>
          <a:blip r:embed="rId4" cstate="screen"/>
          <a:srcRect r="-624" b="17819"/>
          <a:stretch>
            <a:fillRect/>
          </a:stretch>
        </p:blipFill>
        <p:spPr bwMode="auto">
          <a:xfrm>
            <a:off x="4535488" y="3212976"/>
            <a:ext cx="46085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Crear Servicio</a:t>
            </a: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ELIAS\Tesis\SHD\SDH_pantallazos\practica_servicios\11.JPG"/>
          <p:cNvPicPr/>
          <p:nvPr/>
        </p:nvPicPr>
        <p:blipFill>
          <a:blip r:embed="rId2" cstate="screen"/>
          <a:srcRect r="-103" b="15083"/>
          <a:stretch>
            <a:fillRect/>
          </a:stretch>
        </p:blipFill>
        <p:spPr bwMode="auto">
          <a:xfrm>
            <a:off x="1619672" y="1556792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Crear Servicio</a:t>
            </a:r>
            <a:endParaRPr lang="es-ES" sz="4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Conclusiones</a:t>
            </a:r>
            <a:endParaRPr lang="es-ES" sz="4400" b="1" i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sz="2600" dirty="0" smtClean="0"/>
              <a:t>Sirve como introducción a los conceptos  y da un acercamiento o familiarización a estos dispositivos.</a:t>
            </a:r>
          </a:p>
          <a:p>
            <a:pPr>
              <a:buNone/>
            </a:pPr>
            <a:endParaRPr lang="es-ES" sz="2600" dirty="0" smtClean="0"/>
          </a:p>
          <a:p>
            <a:r>
              <a:rPr lang="es-EC" sz="2600" dirty="0" smtClean="0"/>
              <a:t>Facilidad de configuración. </a:t>
            </a:r>
          </a:p>
          <a:p>
            <a:endParaRPr lang="es-EC" sz="2600" dirty="0" smtClean="0"/>
          </a:p>
          <a:p>
            <a:r>
              <a:rPr lang="es-EC" sz="2600" dirty="0" smtClean="0"/>
              <a:t>La falta de conocimiento o no familiarización lo que dificulta el entendimiento y configuración de los mismos.</a:t>
            </a:r>
          </a:p>
          <a:p>
            <a:endParaRPr lang="es-EC" sz="2600" dirty="0" smtClean="0"/>
          </a:p>
          <a:p>
            <a:r>
              <a:rPr lang="es-ES" sz="2600" dirty="0" smtClean="0"/>
              <a:t>Los routers guardan la información en una tabla de enrutamiento y la comparten. Intercambian información acerca de la topología de la red mediante los protocolos de enrutamiento.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2400" dirty="0" smtClean="0"/>
              <a:t>Dependerá de qué recurso </a:t>
            </a:r>
            <a:r>
              <a:rPr lang="es-EC" sz="2400" dirty="0" smtClean="0"/>
              <a:t>o criterio se elija como prioritario para el envío de los paquetes de datos.</a:t>
            </a:r>
          </a:p>
          <a:p>
            <a:endParaRPr lang="es-EC" sz="2400" dirty="0" smtClean="0"/>
          </a:p>
          <a:p>
            <a:r>
              <a:rPr lang="es-EC" sz="2400" dirty="0" smtClean="0"/>
              <a:t>Se deben precisar una buena administración de red que permita un mejor manejo y control de los elementos que la conforman. </a:t>
            </a:r>
          </a:p>
          <a:p>
            <a:endParaRPr lang="es-EC" sz="2400" dirty="0" smtClean="0"/>
          </a:p>
          <a:p>
            <a:r>
              <a:rPr lang="es-EC" sz="2400" dirty="0" smtClean="0"/>
              <a:t>Es necesario conocer en profundidad los dispositivos para poder  comprender lo que sucede con los mismos y como se pueden configurar adecuadamente. </a:t>
            </a:r>
            <a:endParaRPr lang="es-ES" sz="2400" dirty="0" smtClean="0"/>
          </a:p>
          <a:p>
            <a:endParaRPr lang="es-EC" sz="2400" dirty="0" smtClean="0"/>
          </a:p>
          <a:p>
            <a:r>
              <a:rPr lang="es-EC" sz="2400" dirty="0" smtClean="0"/>
              <a:t>La administración de red debe proporcionar herramientas automatizadas y manuales de administración al usuario de red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1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Enrutamiento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 </a:t>
            </a:r>
            <a:r>
              <a:rPr lang="es-EC" sz="2800" dirty="0" smtClean="0"/>
              <a:t>Fundamental para cualquier red de datos. Transfiere información a través de una red de origen a destino.</a:t>
            </a:r>
          </a:p>
          <a:p>
            <a:endParaRPr lang="es-EC" sz="2800" dirty="0" smtClean="0"/>
          </a:p>
          <a:p>
            <a:r>
              <a:rPr lang="es-EC" sz="2800" dirty="0" smtClean="0"/>
              <a:t>Enrutamiento Estático</a:t>
            </a:r>
          </a:p>
          <a:p>
            <a:endParaRPr lang="es-EC" sz="2800" dirty="0" smtClean="0"/>
          </a:p>
          <a:p>
            <a:r>
              <a:rPr lang="es-EC" sz="2800" dirty="0" smtClean="0"/>
              <a:t>Enrutamiento Dinámico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1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Enrutamiento</a:t>
            </a:r>
            <a:r>
              <a:rPr lang="es-ES" dirty="0" smtClean="0"/>
              <a:t> </a:t>
            </a:r>
            <a:r>
              <a:rPr lang="es-ES" sz="41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Estático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 smtClean="0"/>
              <a:t>Las rutas estáticas son muy comunes </a:t>
            </a:r>
          </a:p>
          <a:p>
            <a:endParaRPr lang="es-EC" sz="2800" dirty="0" smtClean="0"/>
          </a:p>
          <a:p>
            <a:r>
              <a:rPr lang="es-EC" sz="2800" dirty="0" smtClean="0"/>
              <a:t>Se utilizan generalmente cuando se enruta desde una red a una red de conexión única. Una red de conexión única es una red a la que se accede por una sola ruta.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Básicamente utiliza en los siguientes casos:</a:t>
            </a:r>
            <a:endParaRPr lang="es-ES" sz="3600" b="1" i="1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C" dirty="0" smtClean="0"/>
              <a:t>La red es pequeña.</a:t>
            </a:r>
          </a:p>
          <a:p>
            <a:pPr lvl="0"/>
            <a:endParaRPr lang="es-ES" sz="4100" b="1" i="1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es-EC" dirty="0" smtClean="0"/>
              <a:t>Solo hay un punto de unión hacia el resto de la red.</a:t>
            </a:r>
          </a:p>
          <a:p>
            <a:pPr lvl="0"/>
            <a:endParaRPr lang="es-ES" dirty="0" smtClean="0"/>
          </a:p>
          <a:p>
            <a:pPr lvl="0"/>
            <a:r>
              <a:rPr lang="es-EC" dirty="0" smtClean="0"/>
              <a:t>No hay rutas redundantes.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C" i="1" dirty="0" smtClean="0"/>
              <a:t>Nota:</a:t>
            </a:r>
            <a:r>
              <a:rPr lang="es-EC" i="1" u="sng" dirty="0" smtClean="0"/>
              <a:t> Si no se cumple una de las tres </a:t>
            </a:r>
            <a:r>
              <a:rPr lang="es-EC" i="1" dirty="0" smtClean="0"/>
              <a:t>	</a:t>
            </a:r>
            <a:r>
              <a:rPr lang="es-EC" i="1" u="sng" dirty="0" smtClean="0"/>
              <a:t>condiciones antes mencionadas se suele </a:t>
            </a:r>
            <a:r>
              <a:rPr lang="es-EC" u="sng" dirty="0" smtClean="0"/>
              <a:t> </a:t>
            </a:r>
            <a:r>
              <a:rPr lang="es-EC" i="1" dirty="0" smtClean="0"/>
              <a:t>	</a:t>
            </a:r>
            <a:r>
              <a:rPr lang="es-EC" i="1" u="sng" dirty="0" smtClean="0"/>
              <a:t>usar enrutamiento dinámico</a:t>
            </a:r>
            <a:endParaRPr lang="es-ES" i="1" u="sng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Enrutamiento Dinámico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 smtClean="0"/>
              <a:t>Los protocolos de enrutamiento se usan para facilitar el intercambio de información de enrutamiento entre los routers</a:t>
            </a:r>
          </a:p>
          <a:p>
            <a:endParaRPr lang="es-EC" sz="2800" dirty="0" smtClean="0"/>
          </a:p>
          <a:p>
            <a:r>
              <a:rPr lang="es-EC" sz="2800" dirty="0" smtClean="0"/>
              <a:t>Las operaciones de un protocolo de enrutamiento dinámico varían según el tipo de protocolo de enrutamiento y el protocolo de enrutamiento en sí. </a:t>
            </a:r>
            <a:endParaRPr lang="es-ES" sz="2800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/>
            </a:r>
            <a:br>
              <a:rPr lang="es-EC" sz="27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s-EC" sz="3100" b="1" i="1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En general, las operaciones se describirse de la siguiente manera: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C" dirty="0" smtClean="0"/>
              <a:t>El router envía y recibe mensajes de enrutamiento en sus interfaces.</a:t>
            </a:r>
          </a:p>
          <a:p>
            <a:pPr lvl="0"/>
            <a:endParaRPr lang="es-ES" dirty="0" smtClean="0"/>
          </a:p>
          <a:p>
            <a:pPr lvl="0"/>
            <a:r>
              <a:rPr lang="es-EC" dirty="0" smtClean="0"/>
              <a:t>El router comparte mensajes de enrutamiento e información de enrutamiento con otros routers que están usando el mismo protocolo de enrutamiento.</a:t>
            </a:r>
          </a:p>
          <a:p>
            <a:pPr lvl="0"/>
            <a:endParaRPr lang="es-ES" dirty="0" smtClean="0"/>
          </a:p>
          <a:p>
            <a:pPr lvl="0"/>
            <a:r>
              <a:rPr lang="es-EC" dirty="0" smtClean="0"/>
              <a:t>Los routers intercambian información de enrutamiento para aprender sobre redes remotas. </a:t>
            </a:r>
          </a:p>
          <a:p>
            <a:pPr lvl="0"/>
            <a:endParaRPr lang="es-ES" dirty="0" smtClean="0"/>
          </a:p>
          <a:p>
            <a:pPr lvl="0"/>
            <a:r>
              <a:rPr lang="es-EC" dirty="0" smtClean="0"/>
              <a:t>Cuando un router detecta un cambio de topología, el protocolo de enrutamiento puede anunciar este cambio a otros routers.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980728"/>
            <a:ext cx="7498080" cy="48006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Los protocolos de enrutamiento pueden clasificarse en diferentes grupos según sus características. </a:t>
            </a:r>
          </a:p>
          <a:p>
            <a:r>
              <a:rPr lang="es-EC" sz="3200" dirty="0" smtClean="0"/>
              <a:t>Los protocolos de enrutamiento utilizados son:</a:t>
            </a:r>
          </a:p>
          <a:p>
            <a:pPr lvl="1"/>
            <a:r>
              <a:rPr lang="es-EC" sz="2800" dirty="0" smtClean="0"/>
              <a:t>RIP</a:t>
            </a:r>
            <a:endParaRPr lang="es-ES" sz="2800" dirty="0" smtClean="0"/>
          </a:p>
          <a:p>
            <a:pPr lvl="1"/>
            <a:r>
              <a:rPr lang="es-EC" sz="2800" dirty="0" smtClean="0"/>
              <a:t>OSPF</a:t>
            </a:r>
            <a:endParaRPr lang="es-ES" sz="2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1196752"/>
            <a:ext cx="1296144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Config. Básica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Practicas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1678</TotalTime>
  <Words>1247</Words>
  <Application>Microsoft Office PowerPoint</Application>
  <PresentationFormat>Presentación en pantalla (4:3)</PresentationFormat>
  <Paragraphs>440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Solsticio</vt:lpstr>
      <vt:lpstr>“Diseño de Prácticas de Configuración de Routers HUAWEI para Redes de Datos.”  </vt:lpstr>
      <vt:lpstr>Índice de Contenido</vt:lpstr>
      <vt:lpstr>Objetivo</vt:lpstr>
      <vt:lpstr>Enrutamiento</vt:lpstr>
      <vt:lpstr>Enrutamiento Estático</vt:lpstr>
      <vt:lpstr>Básicamente utiliza en los siguientes casos:</vt:lpstr>
      <vt:lpstr>Enrutamiento Dinámico</vt:lpstr>
      <vt:lpstr> En general, las operaciones se describirse de la siguiente manera:  </vt:lpstr>
      <vt:lpstr>Diapositiva 9</vt:lpstr>
      <vt:lpstr>Configuración</vt:lpstr>
      <vt:lpstr>Tipos de Vistas</vt:lpstr>
      <vt:lpstr>Configuraciones Básicas</vt:lpstr>
      <vt:lpstr> Contraseñas </vt:lpstr>
      <vt:lpstr>Prioridad de Usuario </vt:lpstr>
      <vt:lpstr> Autentificación local con nombre de usuario y password </vt:lpstr>
      <vt:lpstr>Diapositiva 16</vt:lpstr>
      <vt:lpstr>Topología de red</vt:lpstr>
      <vt:lpstr>Topología de red</vt:lpstr>
      <vt:lpstr>Configuración Interfaces</vt:lpstr>
      <vt:lpstr>Configuración Interfaces</vt:lpstr>
      <vt:lpstr>Configuración de rutas estáticas</vt:lpstr>
      <vt:lpstr>Configuración de rutas estáticas</vt:lpstr>
      <vt:lpstr>Configuración de RIP </vt:lpstr>
      <vt:lpstr>Configuración de RIP versión 2</vt:lpstr>
      <vt:lpstr>Configuración de OSPF</vt:lpstr>
      <vt:lpstr> Red WAN utilizando equipos SDH y Routers Huawei. </vt:lpstr>
      <vt:lpstr>Red WAN utilizando equipos SDH y Routers Huawei.</vt:lpstr>
      <vt:lpstr>Optix iManager T2000</vt:lpstr>
      <vt:lpstr>Optix iManager T2000</vt:lpstr>
      <vt:lpstr>Servicios</vt:lpstr>
      <vt:lpstr>Crear Servicio</vt:lpstr>
      <vt:lpstr>Crear Servicio</vt:lpstr>
      <vt:lpstr>Crear Servicio</vt:lpstr>
      <vt:lpstr>Conclusiones</vt:lpstr>
      <vt:lpstr>Recomendaciones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de Practicas de Configuración de Routers HUAWEI para Redes de Datos.” </dc:title>
  <dc:creator>Elias</dc:creator>
  <cp:lastModifiedBy>Elias</cp:lastModifiedBy>
  <cp:revision>176</cp:revision>
  <dcterms:created xsi:type="dcterms:W3CDTF">2010-07-04T19:20:38Z</dcterms:created>
  <dcterms:modified xsi:type="dcterms:W3CDTF">2010-07-15T23:46:52Z</dcterms:modified>
</cp:coreProperties>
</file>