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7"/>
  </p:notesMasterIdLst>
  <p:sldIdLst>
    <p:sldId id="256" r:id="rId2"/>
    <p:sldId id="257" r:id="rId3"/>
    <p:sldId id="270" r:id="rId4"/>
    <p:sldId id="264" r:id="rId5"/>
    <p:sldId id="262" r:id="rId6"/>
    <p:sldId id="272" r:id="rId7"/>
    <p:sldId id="263" r:id="rId8"/>
    <p:sldId id="259" r:id="rId9"/>
    <p:sldId id="273" r:id="rId10"/>
    <p:sldId id="260" r:id="rId11"/>
    <p:sldId id="274" r:id="rId12"/>
    <p:sldId id="269" r:id="rId13"/>
    <p:sldId id="275" r:id="rId14"/>
    <p:sldId id="261" r:id="rId15"/>
    <p:sldId id="276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4371" autoAdjust="0"/>
  </p:normalViewPr>
  <p:slideViewPr>
    <p:cSldViewPr>
      <p:cViewPr varScale="1">
        <p:scale>
          <a:sx n="88" d="100"/>
          <a:sy n="88" d="100"/>
        </p:scale>
        <p:origin x="-96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CA335-2AE9-44C2-912E-987EFE1C088F}" type="datetimeFigureOut">
              <a:rPr lang="es-ES" smtClean="0"/>
              <a:t>15/07/2010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07E69A-DDAB-4C7E-9E84-3979B6EB65B3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07E69A-DDAB-4C7E-9E84-3979B6EB65B3}" type="slidenum">
              <a:rPr lang="es-ES" smtClean="0"/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C47C1-B338-4D2B-82EA-52E87014EAAD}" type="datetimeFigureOut">
              <a:rPr lang="es-ES" smtClean="0"/>
              <a:pPr/>
              <a:t>15/07/2010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25EFC-49C1-494E-B357-4DE05CF44FE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C47C1-B338-4D2B-82EA-52E87014EAAD}" type="datetimeFigureOut">
              <a:rPr lang="es-ES" smtClean="0"/>
              <a:pPr/>
              <a:t>15/07/2010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25EFC-49C1-494E-B357-4DE05CF44FE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C47C1-B338-4D2B-82EA-52E87014EAAD}" type="datetimeFigureOut">
              <a:rPr lang="es-ES" smtClean="0"/>
              <a:pPr/>
              <a:t>15/07/2010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25EFC-49C1-494E-B357-4DE05CF44FE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C47C1-B338-4D2B-82EA-52E87014EAAD}" type="datetimeFigureOut">
              <a:rPr lang="es-ES" smtClean="0"/>
              <a:pPr/>
              <a:t>15/07/2010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25EFC-49C1-494E-B357-4DE05CF44FE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C47C1-B338-4D2B-82EA-52E87014EAAD}" type="datetimeFigureOut">
              <a:rPr lang="es-ES" smtClean="0"/>
              <a:pPr/>
              <a:t>15/07/2010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25EFC-49C1-494E-B357-4DE05CF44FE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C47C1-B338-4D2B-82EA-52E87014EAAD}" type="datetimeFigureOut">
              <a:rPr lang="es-ES" smtClean="0"/>
              <a:pPr/>
              <a:t>15/07/2010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25EFC-49C1-494E-B357-4DE05CF44FE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C47C1-B338-4D2B-82EA-52E87014EAAD}" type="datetimeFigureOut">
              <a:rPr lang="es-ES" smtClean="0"/>
              <a:pPr/>
              <a:t>15/07/2010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25EFC-49C1-494E-B357-4DE05CF44FE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C47C1-B338-4D2B-82EA-52E87014EAAD}" type="datetimeFigureOut">
              <a:rPr lang="es-ES" smtClean="0"/>
              <a:pPr/>
              <a:t>15/07/2010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25EFC-49C1-494E-B357-4DE05CF44FE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C47C1-B338-4D2B-82EA-52E87014EAAD}" type="datetimeFigureOut">
              <a:rPr lang="es-ES" smtClean="0"/>
              <a:pPr/>
              <a:t>15/07/2010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25EFC-49C1-494E-B357-4DE05CF44FE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C47C1-B338-4D2B-82EA-52E87014EAAD}" type="datetimeFigureOut">
              <a:rPr lang="es-ES" smtClean="0"/>
              <a:pPr/>
              <a:t>15/07/2010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25EFC-49C1-494E-B357-4DE05CF44FE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C47C1-B338-4D2B-82EA-52E87014EAAD}" type="datetimeFigureOut">
              <a:rPr lang="es-ES" smtClean="0"/>
              <a:pPr/>
              <a:t>15/07/2010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25EFC-49C1-494E-B357-4DE05CF44FE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74C47C1-B338-4D2B-82EA-52E87014EAAD}" type="datetimeFigureOut">
              <a:rPr lang="es-ES" smtClean="0"/>
              <a:pPr/>
              <a:t>15/07/2010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A125EFC-49C1-494E-B357-4DE05CF44FE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TabuComplejo20100715.txt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91450" y="5519737"/>
            <a:ext cx="1352550" cy="13382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2071678"/>
            <a:ext cx="7772400" cy="1470025"/>
          </a:xfrm>
        </p:spPr>
        <p:txBody>
          <a:bodyPr>
            <a:normAutofit/>
          </a:bodyPr>
          <a:lstStyle/>
          <a:p>
            <a:r>
              <a:rPr lang="es-EC" b="1" dirty="0"/>
              <a:t>INFORME DE PROYECTO DE GRADUACIÓN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85852" y="3786190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s-EC" b="1" dirty="0"/>
              <a:t>DESARROLLO DE UN SISTEMA DE PLANEACIÓN AVANZADO PARA LA OPTIMIZACIÓN DE PROCESOS DE UNA PLANTA REENCAUCHADORA DE LLANTAS UTILIZANDO EL ALGORITMO TABÚ SEARCH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3714744" y="5929330"/>
            <a:ext cx="3929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/>
              <a:t>ROBERTO DANIEL VÉLEZ LUNA</a:t>
            </a:r>
            <a:endParaRPr lang="es-ES" dirty="0"/>
          </a:p>
          <a:p>
            <a:r>
              <a:rPr lang="es-EC" dirty="0"/>
              <a:t>JORGE LUÍS SUÁREZ </a:t>
            </a:r>
            <a:r>
              <a:rPr lang="es-EC" dirty="0" smtClean="0"/>
              <a:t>PINCAY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Esquema de </a:t>
            </a:r>
            <a:r>
              <a:rPr lang="es-ES" dirty="0" smtClean="0"/>
              <a:t>Penalización</a:t>
            </a:r>
            <a:endParaRPr lang="es-E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91450" y="5519737"/>
            <a:ext cx="1352550" cy="13382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grpSp>
        <p:nvGrpSpPr>
          <p:cNvPr id="25" name="24 Grupo"/>
          <p:cNvGrpSpPr/>
          <p:nvPr/>
        </p:nvGrpSpPr>
        <p:grpSpPr>
          <a:xfrm>
            <a:off x="1285852" y="1643050"/>
            <a:ext cx="6500858" cy="4286280"/>
            <a:chOff x="2786050" y="2500306"/>
            <a:chExt cx="4686300" cy="3086100"/>
          </a:xfrm>
        </p:grpSpPr>
        <p:grpSp>
          <p:nvGrpSpPr>
            <p:cNvPr id="46" name="23 Grupo"/>
            <p:cNvGrpSpPr/>
            <p:nvPr/>
          </p:nvGrpSpPr>
          <p:grpSpPr>
            <a:xfrm>
              <a:off x="2786050" y="2500306"/>
              <a:ext cx="4686300" cy="3086100"/>
              <a:chOff x="503238" y="487363"/>
              <a:chExt cx="4686300" cy="3086100"/>
            </a:xfrm>
          </p:grpSpPr>
          <p:sp>
            <p:nvSpPr>
              <p:cNvPr id="50" name="Rectangle 17"/>
              <p:cNvSpPr>
                <a:spLocks noChangeArrowheads="1"/>
              </p:cNvSpPr>
              <p:nvPr/>
            </p:nvSpPr>
            <p:spPr bwMode="auto">
              <a:xfrm>
                <a:off x="503238" y="487363"/>
                <a:ext cx="4686300" cy="30861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 dirty="0"/>
              </a:p>
            </p:txBody>
          </p:sp>
          <p:sp>
            <p:nvSpPr>
              <p:cNvPr id="51" name="Text Box 16"/>
              <p:cNvSpPr txBox="1">
                <a:spLocks noChangeArrowheads="1"/>
              </p:cNvSpPr>
              <p:nvPr/>
            </p:nvSpPr>
            <p:spPr bwMode="auto">
              <a:xfrm>
                <a:off x="1874838" y="2389188"/>
                <a:ext cx="1920875" cy="23812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ES_tradnl" sz="1200" b="1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DejaVu Sans" charset="-128"/>
                    <a:cs typeface="Times New Roman" pitchFamily="18" charset="0"/>
                  </a:rPr>
                  <a:t>Lista Previa Ordenada</a:t>
                </a:r>
                <a:endParaRPr kumimoji="0" lang="es-ES_tradn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52" name="Text Box 13"/>
              <p:cNvSpPr txBox="1">
                <a:spLocks noChangeArrowheads="1"/>
              </p:cNvSpPr>
              <p:nvPr/>
            </p:nvSpPr>
            <p:spPr bwMode="auto">
              <a:xfrm>
                <a:off x="3117850" y="625475"/>
                <a:ext cx="2025650" cy="41433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ES_tradnl" sz="11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DejaVu Sans" charset="-128"/>
                    <a:cs typeface="Times New Roman" pitchFamily="18" charset="0"/>
                  </a:rPr>
                  <a:t>Penaliz</a:t>
                </a:r>
                <a:r>
                  <a:rPr kumimoji="0" lang="es-ES_tradnl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DejaVu Sans" charset="-128"/>
                    <a:cs typeface="Times New Roman" pitchFamily="18" charset="0"/>
                  </a:rPr>
                  <a:t>. Tiempo Entrega</a:t>
                </a:r>
                <a:endParaRPr kumimoji="0" lang="es-ES_tradn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53" name="Text Box 12"/>
              <p:cNvSpPr txBox="1">
                <a:spLocks noChangeArrowheads="1"/>
              </p:cNvSpPr>
              <p:nvPr/>
            </p:nvSpPr>
            <p:spPr bwMode="auto">
              <a:xfrm>
                <a:off x="3117850" y="898525"/>
                <a:ext cx="1498600" cy="27305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ES_tradnl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DejaVu Sans" charset="-128"/>
                    <a:cs typeface="Times New Roman" pitchFamily="18" charset="0"/>
                  </a:rPr>
                  <a:t>Penaliz. Cliente</a:t>
                </a:r>
                <a:endParaRPr kumimoji="0" lang="es-ES_tradn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54" name="Text Box 11"/>
              <p:cNvSpPr txBox="1">
                <a:spLocks noChangeArrowheads="1"/>
              </p:cNvSpPr>
              <p:nvPr/>
            </p:nvSpPr>
            <p:spPr bwMode="auto">
              <a:xfrm>
                <a:off x="3117850" y="1166813"/>
                <a:ext cx="1727200" cy="27622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ES_tradnl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DejaVu Sans" charset="-128"/>
                    <a:cs typeface="Times New Roman" pitchFamily="18" charset="0"/>
                  </a:rPr>
                  <a:t>Penaliz. Materia Prima</a:t>
                </a:r>
                <a:endParaRPr kumimoji="0" lang="es-ES_tradn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55" name="Text Box 10"/>
              <p:cNvSpPr txBox="1">
                <a:spLocks noChangeArrowheads="1"/>
              </p:cNvSpPr>
              <p:nvPr/>
            </p:nvSpPr>
            <p:spPr bwMode="auto">
              <a:xfrm>
                <a:off x="3117850" y="1435100"/>
                <a:ext cx="1384300" cy="27781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ES_tradnl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DejaVu Sans" charset="-128"/>
                    <a:cs typeface="Times New Roman" pitchFamily="18" charset="0"/>
                  </a:rPr>
                  <a:t>Penaliz. Estatus</a:t>
                </a:r>
                <a:r>
                  <a:rPr kumimoji="0" lang="es-ES_tradnl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DejaVu Sans" charset="-128"/>
                    <a:cs typeface="Times New Roman" pitchFamily="18" charset="0"/>
                  </a:rPr>
                  <a:t> Llanta</a:t>
                </a:r>
                <a:endParaRPr kumimoji="0" lang="es-ES_tradn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56" name="Text Box 9"/>
              <p:cNvSpPr txBox="1">
                <a:spLocks noChangeAspect="1" noChangeArrowheads="1"/>
              </p:cNvSpPr>
              <p:nvPr/>
            </p:nvSpPr>
            <p:spPr bwMode="auto">
              <a:xfrm>
                <a:off x="3117850" y="1704975"/>
                <a:ext cx="2025650" cy="41433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ES_tradnl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DejaVu Sans" charset="-128"/>
                    <a:cs typeface="Times New Roman" pitchFamily="18" charset="0"/>
                  </a:rPr>
                  <a:t>Penaliz. Ordenes  Incompletas</a:t>
                </a:r>
                <a:endParaRPr kumimoji="0" lang="es-ES_tradn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57" name="Line 8"/>
              <p:cNvSpPr>
                <a:spLocks noChangeShapeType="1"/>
              </p:cNvSpPr>
              <p:nvPr/>
            </p:nvSpPr>
            <p:spPr bwMode="auto">
              <a:xfrm>
                <a:off x="2903538" y="2724150"/>
                <a:ext cx="0" cy="27622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58" name="AutoShape 7"/>
              <p:cNvSpPr>
                <a:spLocks/>
              </p:cNvSpPr>
              <p:nvPr/>
            </p:nvSpPr>
            <p:spPr bwMode="auto">
              <a:xfrm rot="16200000">
                <a:off x="2734469" y="50006"/>
                <a:ext cx="346075" cy="4354513"/>
              </a:xfrm>
              <a:prstGeom prst="leftBrace">
                <a:avLst>
                  <a:gd name="adj1" fmla="val 104855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59" name="Text Box 6"/>
              <p:cNvSpPr txBox="1">
                <a:spLocks noChangeArrowheads="1"/>
              </p:cNvSpPr>
              <p:nvPr/>
            </p:nvSpPr>
            <p:spPr bwMode="auto">
              <a:xfrm>
                <a:off x="617538" y="3059113"/>
                <a:ext cx="4457700" cy="3429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ES_tradnl" sz="12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DejaVu Sans" charset="-128"/>
                    <a:cs typeface="Times New Roman" pitchFamily="18" charset="0"/>
                  </a:rPr>
                  <a:t>Penalización Final =  </a:t>
                </a:r>
                <a:r>
                  <a:rPr kumimoji="0" lang="es-ES_tradnl" sz="1200" b="1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DejaVu Sans" charset="-128"/>
                    <a:cs typeface="Times New Roman" pitchFamily="18" charset="0"/>
                  </a:rPr>
                  <a:t>Penalización_Parcial</a:t>
                </a:r>
                <a:r>
                  <a:rPr kumimoji="0" lang="es-ES_tradnl" sz="12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DejaVu Sans" charset="-128"/>
                    <a:cs typeface="Times New Roman" pitchFamily="18" charset="0"/>
                  </a:rPr>
                  <a:t> + </a:t>
                </a:r>
                <a:r>
                  <a:rPr kumimoji="0" lang="es-ES_tradnl" sz="1200" b="1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DejaVu Sans" charset="-128"/>
                    <a:cs typeface="Times New Roman" pitchFamily="18" charset="0"/>
                  </a:rPr>
                  <a:t>Penaliz. Rines</a:t>
                </a:r>
                <a:endParaRPr kumimoji="0" lang="es-ES_tradn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60" name="Line 5"/>
              <p:cNvSpPr>
                <a:spLocks noChangeShapeType="1"/>
              </p:cNvSpPr>
              <p:nvPr/>
            </p:nvSpPr>
            <p:spPr bwMode="auto">
              <a:xfrm flipV="1">
                <a:off x="2573338" y="760413"/>
                <a:ext cx="544512" cy="55245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61" name="Line 4"/>
              <p:cNvSpPr>
                <a:spLocks noChangeShapeType="1"/>
              </p:cNvSpPr>
              <p:nvPr/>
            </p:nvSpPr>
            <p:spPr bwMode="auto">
              <a:xfrm flipV="1">
                <a:off x="2573338" y="1028700"/>
                <a:ext cx="544512" cy="27622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62" name="Line 3"/>
              <p:cNvSpPr>
                <a:spLocks noChangeShapeType="1"/>
              </p:cNvSpPr>
              <p:nvPr/>
            </p:nvSpPr>
            <p:spPr bwMode="auto">
              <a:xfrm>
                <a:off x="2573338" y="1304925"/>
                <a:ext cx="544512" cy="2778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63" name="Line 2"/>
              <p:cNvSpPr>
                <a:spLocks noChangeShapeType="1"/>
              </p:cNvSpPr>
              <p:nvPr/>
            </p:nvSpPr>
            <p:spPr bwMode="auto">
              <a:xfrm>
                <a:off x="2573338" y="1304925"/>
                <a:ext cx="544512" cy="55245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64" name="Line 1"/>
              <p:cNvSpPr>
                <a:spLocks noChangeShapeType="1"/>
              </p:cNvSpPr>
              <p:nvPr/>
            </p:nvSpPr>
            <p:spPr bwMode="auto">
              <a:xfrm flipV="1">
                <a:off x="2573338" y="1304925"/>
                <a:ext cx="54451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grpSp>
          <p:nvGrpSpPr>
            <p:cNvPr id="47" name="46 Grupo"/>
            <p:cNvGrpSpPr/>
            <p:nvPr/>
          </p:nvGrpSpPr>
          <p:grpSpPr>
            <a:xfrm>
              <a:off x="3071802" y="3143248"/>
              <a:ext cx="1676410" cy="547688"/>
              <a:chOff x="2928926" y="928670"/>
              <a:chExt cx="1676410" cy="547688"/>
            </a:xfrm>
          </p:grpSpPr>
          <p:sp>
            <p:nvSpPr>
              <p:cNvPr id="48" name="Text Box 57"/>
              <p:cNvSpPr txBox="1">
                <a:spLocks noChangeArrowheads="1"/>
              </p:cNvSpPr>
              <p:nvPr/>
            </p:nvSpPr>
            <p:spPr bwMode="auto">
              <a:xfrm>
                <a:off x="2928926" y="1000108"/>
                <a:ext cx="1500198" cy="47625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ES_tradnl" sz="1100" b="1" i="1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Penalización_Parcial</a:t>
                </a:r>
                <a:r>
                  <a:rPr kumimoji="0" lang="es-ES_tradnl" sz="1100" b="1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 </a:t>
                </a:r>
                <a:r>
                  <a:rPr kumimoji="0" lang="es-ES_tradnl" sz="1100" b="0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=</a:t>
                </a:r>
                <a:endParaRPr kumimoji="0" lang="es-E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graphicFrame>
            <p:nvGraphicFramePr>
              <p:cNvPr id="49" name="Object 15"/>
              <p:cNvGraphicFramePr>
                <a:graphicFrameLocks noChangeAspect="1"/>
              </p:cNvGraphicFramePr>
              <p:nvPr/>
            </p:nvGraphicFramePr>
            <p:xfrm>
              <a:off x="4357686" y="928670"/>
              <a:ext cx="247650" cy="352425"/>
            </p:xfrm>
            <a:graphic>
              <a:graphicData uri="http://schemas.openxmlformats.org/presentationml/2006/ole">
                <p:oleObj spid="_x0000_s8224" name="Ecuación" r:id="rId4" imgW="291973" imgH="253890" progId="Equation.3">
                  <p:embed/>
                </p:oleObj>
              </a:graphicData>
            </a:graphic>
          </p:graphicFrame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Algoritmo Búsqueda Tabú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Archivo de Log generado por nuestro sistema que muestra el funcionamiento del algoritmo.</a:t>
            </a:r>
          </a:p>
          <a:p>
            <a:r>
              <a:rPr lang="es-ES" dirty="0" smtClean="0">
                <a:hlinkClick r:id="rId2" action="ppaction://hlinkfile"/>
              </a:rPr>
              <a:t>TabuComplejo20100715.txt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Resultados Obtenidos</a:t>
            </a:r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714480" y="1857364"/>
          <a:ext cx="6215106" cy="3714776"/>
        </p:xfrm>
        <a:graphic>
          <a:graphicData uri="http://schemas.openxmlformats.org/drawingml/2006/table">
            <a:tbl>
              <a:tblPr/>
              <a:tblGrid>
                <a:gridCol w="1648940"/>
                <a:gridCol w="4566166"/>
              </a:tblGrid>
              <a:tr h="4953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b="1" kern="1200" dirty="0">
                          <a:solidFill>
                            <a:srgbClr val="FFFFFF"/>
                          </a:solidFill>
                          <a:latin typeface="Arial"/>
                          <a:ea typeface="DejaVu Sans"/>
                          <a:cs typeface="Arial"/>
                        </a:rPr>
                        <a:t>Escenario de Pruebas</a:t>
                      </a:r>
                      <a:endParaRPr lang="es-ES" sz="1400" kern="1200" dirty="0">
                        <a:latin typeface="Arial"/>
                        <a:ea typeface="DejaVu Sans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b="1" kern="1200" dirty="0">
                          <a:solidFill>
                            <a:srgbClr val="FFFFFF"/>
                          </a:solidFill>
                          <a:latin typeface="Arial"/>
                          <a:ea typeface="DejaVu Sans"/>
                          <a:cs typeface="Arial"/>
                        </a:rPr>
                        <a:t>Características de los datos</a:t>
                      </a:r>
                      <a:endParaRPr lang="es-ES" sz="1400" kern="1200" dirty="0">
                        <a:latin typeface="Arial"/>
                        <a:ea typeface="DejaVu Sans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9906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600" kern="1200" dirty="0">
                          <a:latin typeface="Tahoma"/>
                          <a:ea typeface="DejaVu Sans"/>
                          <a:cs typeface="Times New Roman"/>
                        </a:rPr>
                        <a:t>1</a:t>
                      </a:r>
                      <a:endParaRPr lang="es-ES" sz="1400" kern="1200" dirty="0">
                        <a:latin typeface="Arial"/>
                        <a:ea typeface="DejaVu Sans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C" sz="1400" kern="1200" dirty="0">
                          <a:latin typeface="Arial"/>
                          <a:ea typeface="DejaVu Sans"/>
                          <a:cs typeface="Times New Roman"/>
                        </a:rPr>
                        <a:t>Tiempo de ingreso de las llantas en bodega: más de 60  días</a:t>
                      </a:r>
                      <a:endParaRPr lang="es-ES" sz="1400" kern="1200" dirty="0">
                        <a:latin typeface="Arial"/>
                        <a:ea typeface="DejaVu Sans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C" sz="1400" kern="1200" dirty="0">
                          <a:latin typeface="Arial"/>
                          <a:ea typeface="DejaVu Sans"/>
                          <a:cs typeface="Times New Roman"/>
                        </a:rPr>
                        <a:t>Materia prima disponible: suficiente</a:t>
                      </a:r>
                      <a:endParaRPr lang="es-ES" sz="1400" kern="1200" dirty="0">
                        <a:latin typeface="Arial"/>
                        <a:ea typeface="DejaVu Sans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C" sz="1400" kern="1200" dirty="0">
                          <a:latin typeface="Arial"/>
                          <a:ea typeface="DejaVu Sans"/>
                          <a:cs typeface="Times New Roman"/>
                        </a:rPr>
                        <a:t>Existe un 50% de órdenes Incompletas</a:t>
                      </a:r>
                      <a:endParaRPr lang="es-ES" sz="1400" kern="1200" dirty="0">
                        <a:latin typeface="Arial"/>
                        <a:ea typeface="DejaVu Sans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6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600" kern="1200" dirty="0">
                          <a:latin typeface="Tahoma"/>
                          <a:ea typeface="DejaVu Sans"/>
                          <a:cs typeface="Times New Roman"/>
                        </a:rPr>
                        <a:t>2</a:t>
                      </a:r>
                      <a:endParaRPr lang="es-ES" sz="1400" kern="1200" dirty="0">
                        <a:latin typeface="Arial"/>
                        <a:ea typeface="DejaVu Sans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C" sz="1400" kern="1200" dirty="0">
                          <a:latin typeface="Arial"/>
                          <a:ea typeface="DejaVu Sans"/>
                          <a:cs typeface="Times New Roman"/>
                        </a:rPr>
                        <a:t>Tiempo de ingreso de las llantas en bodega: menos de 30 días</a:t>
                      </a:r>
                      <a:endParaRPr lang="es-ES" sz="1400" kern="1200" dirty="0">
                        <a:latin typeface="Arial"/>
                        <a:ea typeface="DejaVu Sans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C" sz="1400" kern="1200" dirty="0">
                          <a:latin typeface="Arial"/>
                          <a:ea typeface="DejaVu Sans"/>
                          <a:cs typeface="Times New Roman"/>
                        </a:rPr>
                        <a:t>Materia prima disponible: suficiente </a:t>
                      </a:r>
                      <a:endParaRPr lang="es-ES" sz="1400" kern="1200" dirty="0">
                        <a:latin typeface="Arial"/>
                        <a:ea typeface="DejaVu Sans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C" sz="1400" kern="1200" dirty="0">
                          <a:latin typeface="Arial"/>
                          <a:ea typeface="DejaVu Sans"/>
                          <a:cs typeface="Times New Roman"/>
                        </a:rPr>
                        <a:t>Existe un 10%  de órdenes Incompletas</a:t>
                      </a:r>
                      <a:endParaRPr lang="es-ES" sz="1400" kern="1200" dirty="0">
                        <a:latin typeface="Arial"/>
                        <a:ea typeface="DejaVu San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82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600" kern="1200" dirty="0">
                          <a:latin typeface="Tahoma"/>
                          <a:ea typeface="DejaVu Sans"/>
                          <a:cs typeface="Times New Roman"/>
                        </a:rPr>
                        <a:t>3</a:t>
                      </a:r>
                      <a:endParaRPr lang="es-ES" sz="1400" kern="1200" dirty="0">
                        <a:latin typeface="Arial"/>
                        <a:ea typeface="DejaVu Sans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C" sz="1400" kern="1200" dirty="0">
                          <a:latin typeface="Arial"/>
                          <a:ea typeface="DejaVu Sans"/>
                          <a:cs typeface="Times New Roman"/>
                        </a:rPr>
                        <a:t>Tiempo de ingreso de las llantas en bodega: más de 60 días</a:t>
                      </a:r>
                      <a:endParaRPr lang="es-ES" sz="1400" kern="1200" dirty="0">
                        <a:latin typeface="Arial"/>
                        <a:ea typeface="DejaVu Sans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C" sz="1400" kern="1200" dirty="0">
                          <a:latin typeface="Arial"/>
                          <a:ea typeface="DejaVu Sans"/>
                          <a:cs typeface="Times New Roman"/>
                        </a:rPr>
                        <a:t>Materia prima disponible: insuficiente (escasa)</a:t>
                      </a:r>
                      <a:endParaRPr lang="es-ES" sz="1400" kern="1200" dirty="0">
                        <a:latin typeface="Arial"/>
                        <a:ea typeface="DejaVu Sans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C" sz="1400" kern="1200" dirty="0">
                          <a:latin typeface="Arial"/>
                          <a:ea typeface="DejaVu Sans"/>
                          <a:cs typeface="Times New Roman"/>
                        </a:rPr>
                        <a:t>Existen un 100% de órdenes incompletas </a:t>
                      </a:r>
                      <a:endParaRPr lang="es-ES" sz="1400" kern="1200" dirty="0">
                        <a:latin typeface="Arial"/>
                        <a:ea typeface="DejaVu San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Resultados Obtenidos</a:t>
            </a:r>
            <a:endParaRPr lang="es-ES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571612"/>
            <a:ext cx="6670935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91450" y="5519737"/>
            <a:ext cx="1352550" cy="13382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Conclusiones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 smtClean="0"/>
              <a:t>El algoritmo de búsqueda Tabú es una herramienta muy útil para optimizar procesos de </a:t>
            </a:r>
            <a:r>
              <a:rPr lang="es-EC" dirty="0" smtClean="0"/>
              <a:t>producción</a:t>
            </a:r>
          </a:p>
          <a:p>
            <a:r>
              <a:rPr lang="es-EC" dirty="0" smtClean="0"/>
              <a:t>Es aplicable a industrias ecuatorianas</a:t>
            </a:r>
          </a:p>
          <a:p>
            <a:r>
              <a:rPr lang="es-EC" dirty="0" smtClean="0"/>
              <a:t>Provee una solución eficaz al problema</a:t>
            </a:r>
          </a:p>
          <a:p>
            <a:r>
              <a:rPr lang="es-EC" dirty="0" smtClean="0"/>
              <a:t>Brinda el uso adecuado de recursos e insumos</a:t>
            </a:r>
          </a:p>
          <a:p>
            <a:r>
              <a:rPr lang="es-EC" dirty="0" smtClean="0"/>
              <a:t>Cierto grado de dificultad en modelar funciones objetivo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00166" y="2786058"/>
            <a:ext cx="7498080" cy="1143000"/>
          </a:xfrm>
        </p:spPr>
        <p:txBody>
          <a:bodyPr/>
          <a:lstStyle/>
          <a:p>
            <a:r>
              <a:rPr lang="es-ES" dirty="0" smtClean="0"/>
              <a:t>GRACIAS POR SU ATENCIÓN</a:t>
            </a:r>
            <a:endParaRPr lang="es-E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91450" y="5519737"/>
            <a:ext cx="1352550" cy="13382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Agenda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Introducción y planteamiento del problema</a:t>
            </a:r>
          </a:p>
          <a:p>
            <a:r>
              <a:rPr lang="es-ES" dirty="0" smtClean="0"/>
              <a:t>Análisis</a:t>
            </a:r>
          </a:p>
          <a:p>
            <a:r>
              <a:rPr lang="es-ES" dirty="0" smtClean="0"/>
              <a:t>Diseño </a:t>
            </a:r>
            <a:r>
              <a:rPr lang="es-ES" dirty="0" smtClean="0"/>
              <a:t>del </a:t>
            </a:r>
            <a:r>
              <a:rPr lang="es-ES" dirty="0" smtClean="0"/>
              <a:t>Sistema</a:t>
            </a:r>
          </a:p>
          <a:p>
            <a:r>
              <a:rPr lang="es-ES" dirty="0" smtClean="0"/>
              <a:t>Resultados </a:t>
            </a:r>
          </a:p>
          <a:p>
            <a:r>
              <a:rPr lang="es-ES" dirty="0" smtClean="0"/>
              <a:t>Conclusiones</a:t>
            </a:r>
            <a:endParaRPr lang="es-ES" dirty="0" smtClean="0"/>
          </a:p>
          <a:p>
            <a:endParaRPr lang="es-E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91450" y="5519737"/>
            <a:ext cx="1352550" cy="13382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85852" y="2928934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/>
              <a:t>Introducción y planteamiento del problema</a:t>
            </a:r>
            <a:endParaRPr lang="es-E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91450" y="5519737"/>
            <a:ext cx="1352550" cy="13382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Introducción y planteamiento del problema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2214546" y="1031875"/>
          <a:ext cx="5332413" cy="5826125"/>
        </p:xfrm>
        <a:graphic>
          <a:graphicData uri="http://schemas.openxmlformats.org/presentationml/2006/ole">
            <p:oleObj spid="_x0000_s7170" name="Visio" r:id="rId3" imgW="6514560" imgH="8859240" progId="Visio.Drawing.11">
              <p:embed/>
            </p:oleObj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91450" y="5519737"/>
            <a:ext cx="1352550" cy="13382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Introducción y planteamiento del problema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1485920"/>
            <a:ext cx="7498080" cy="4800600"/>
          </a:xfrm>
        </p:spPr>
        <p:txBody>
          <a:bodyPr/>
          <a:lstStyle/>
          <a:p>
            <a:r>
              <a:rPr lang="es-ES" dirty="0" smtClean="0"/>
              <a:t>Principales Inconvenientes</a:t>
            </a:r>
          </a:p>
          <a:p>
            <a:pPr lvl="1"/>
            <a:r>
              <a:rPr lang="es-ES" dirty="0" smtClean="0"/>
              <a:t>Ordenes de trabajo vencidas</a:t>
            </a:r>
          </a:p>
          <a:p>
            <a:pPr lvl="1"/>
            <a:r>
              <a:rPr lang="es-ES" dirty="0" smtClean="0"/>
              <a:t>Ordenes de trabajo </a:t>
            </a:r>
            <a:r>
              <a:rPr lang="es-ES" dirty="0" smtClean="0"/>
              <a:t>incompletas</a:t>
            </a:r>
          </a:p>
          <a:p>
            <a:pPr lvl="1"/>
            <a:r>
              <a:rPr lang="es-ES" dirty="0" smtClean="0"/>
              <a:t>Mala utilización de recursos</a:t>
            </a:r>
          </a:p>
          <a:p>
            <a:pPr lvl="1"/>
            <a:endParaRPr lang="es-ES" dirty="0" smtClean="0"/>
          </a:p>
          <a:p>
            <a:pPr lvl="1"/>
            <a:endParaRPr lang="es-ES" dirty="0" smtClean="0"/>
          </a:p>
          <a:p>
            <a:pPr lvl="1">
              <a:buNone/>
            </a:pPr>
            <a:endParaRPr lang="es-ES" dirty="0" smtClean="0"/>
          </a:p>
          <a:p>
            <a:pPr lvl="1">
              <a:buNone/>
            </a:pPr>
            <a:r>
              <a:rPr lang="es-ES" dirty="0" smtClean="0"/>
              <a:t>Incremento del número de llantas en bodega</a:t>
            </a:r>
            <a:endParaRPr lang="es-E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91450" y="5519737"/>
            <a:ext cx="1352550" cy="13382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5" name="4 Flecha abajo"/>
          <p:cNvSpPr/>
          <p:nvPr/>
        </p:nvSpPr>
        <p:spPr>
          <a:xfrm>
            <a:off x="4357686" y="3786190"/>
            <a:ext cx="928694" cy="10715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00100" y="2928934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/>
              <a:t>Análisis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91450" y="5519737"/>
            <a:ext cx="1352550" cy="13382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Planificación (Principales Variables)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Tiempos de entrega</a:t>
            </a:r>
          </a:p>
          <a:p>
            <a:r>
              <a:rPr lang="es-ES" dirty="0" smtClean="0"/>
              <a:t>Clientes</a:t>
            </a:r>
          </a:p>
          <a:p>
            <a:r>
              <a:rPr lang="es-ES" dirty="0" smtClean="0"/>
              <a:t>Materia prima</a:t>
            </a:r>
          </a:p>
          <a:p>
            <a:r>
              <a:rPr lang="es-ES" dirty="0" smtClean="0"/>
              <a:t>Rines</a:t>
            </a:r>
          </a:p>
          <a:p>
            <a:r>
              <a:rPr lang="es-ES" dirty="0" smtClean="0"/>
              <a:t>Estatus de la llanta</a:t>
            </a:r>
          </a:p>
          <a:p>
            <a:r>
              <a:rPr lang="es-ES" dirty="0" smtClean="0"/>
              <a:t>Órdenes Incompletas</a:t>
            </a:r>
            <a:endParaRPr lang="es-E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91450" y="5519737"/>
            <a:ext cx="1352550" cy="13382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1538" y="2643182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Diseño del Sistema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91450" y="5519737"/>
            <a:ext cx="1352550" cy="13382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Función Objetivo</a:t>
            </a:r>
            <a:endParaRPr lang="es-ES" dirty="0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28689" name="Picture 1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1928802"/>
            <a:ext cx="671517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28690" name="Object 18"/>
          <p:cNvGraphicFramePr>
            <a:graphicFrameLocks noChangeAspect="1"/>
          </p:cNvGraphicFramePr>
          <p:nvPr/>
        </p:nvGraphicFramePr>
        <p:xfrm>
          <a:off x="1613608" y="4000504"/>
          <a:ext cx="3015524" cy="928694"/>
        </p:xfrm>
        <a:graphic>
          <a:graphicData uri="http://schemas.openxmlformats.org/presentationml/2006/ole">
            <p:oleObj spid="_x0000_s28690" name="Ecuación" r:id="rId5" imgW="1384300" imgH="431800" progId="Equation.3">
              <p:embed/>
            </p:oleObj>
          </a:graphicData>
        </a:graphic>
      </p:graphicFrame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28692" name="Object 20"/>
          <p:cNvGraphicFramePr>
            <a:graphicFrameLocks noChangeAspect="1"/>
          </p:cNvGraphicFramePr>
          <p:nvPr/>
        </p:nvGraphicFramePr>
        <p:xfrm>
          <a:off x="5429256" y="4214818"/>
          <a:ext cx="3106986" cy="714380"/>
        </p:xfrm>
        <a:graphic>
          <a:graphicData uri="http://schemas.openxmlformats.org/presentationml/2006/ole">
            <p:oleObj spid="_x0000_s28692" name="Ecuación" r:id="rId6" imgW="1523339" imgH="406224" progId="Equation.3">
              <p:embed/>
            </p:oleObj>
          </a:graphicData>
        </a:graphic>
      </p:graphicFrame>
      <p:sp>
        <p:nvSpPr>
          <p:cNvPr id="25" name="24 Flecha abajo"/>
          <p:cNvSpPr/>
          <p:nvPr/>
        </p:nvSpPr>
        <p:spPr>
          <a:xfrm rot="2085910">
            <a:off x="3723962" y="2638573"/>
            <a:ext cx="428103" cy="14191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Flecha abajo"/>
          <p:cNvSpPr/>
          <p:nvPr/>
        </p:nvSpPr>
        <p:spPr>
          <a:xfrm rot="1796968">
            <a:off x="6684754" y="2620167"/>
            <a:ext cx="428103" cy="14191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791450" y="5519737"/>
            <a:ext cx="1352550" cy="13382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335</TotalTime>
  <Words>301</Words>
  <Application>Microsoft Office PowerPoint</Application>
  <PresentationFormat>Presentación en pantalla (4:3)</PresentationFormat>
  <Paragraphs>67</Paragraphs>
  <Slides>15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3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Solsticio</vt:lpstr>
      <vt:lpstr>Visio</vt:lpstr>
      <vt:lpstr>Microsoft Editor de ecuaciones 3.0</vt:lpstr>
      <vt:lpstr>Ecuación</vt:lpstr>
      <vt:lpstr>INFORME DE PROYECTO DE GRADUACIÓN</vt:lpstr>
      <vt:lpstr>Agenda</vt:lpstr>
      <vt:lpstr>Introducción y planteamiento del problema</vt:lpstr>
      <vt:lpstr>Introducción y planteamiento del problema</vt:lpstr>
      <vt:lpstr>Introducción y planteamiento del problema</vt:lpstr>
      <vt:lpstr>Análisis </vt:lpstr>
      <vt:lpstr>Planificación (Principales Variables)</vt:lpstr>
      <vt:lpstr>Diseño del Sistema</vt:lpstr>
      <vt:lpstr>Función Objetivo</vt:lpstr>
      <vt:lpstr>Esquema de Penalización</vt:lpstr>
      <vt:lpstr>Algoritmo Búsqueda Tabú</vt:lpstr>
      <vt:lpstr>Resultados Obtenidos</vt:lpstr>
      <vt:lpstr>Resultados Obtenidos</vt:lpstr>
      <vt:lpstr>Conclusiones</vt:lpstr>
      <vt:lpstr>GRACIAS POR SU ATENCIÓN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DE PROYECTO DE GRADUACIÓN</dc:title>
  <dc:creator>Jorge Suarez</dc:creator>
  <cp:lastModifiedBy>Jorge Suarez</cp:lastModifiedBy>
  <cp:revision>46</cp:revision>
  <dcterms:created xsi:type="dcterms:W3CDTF">2010-07-12T10:26:45Z</dcterms:created>
  <dcterms:modified xsi:type="dcterms:W3CDTF">2010-07-16T06:27:25Z</dcterms:modified>
</cp:coreProperties>
</file>