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sldIdLst>
    <p:sldId id="256" r:id="rId2"/>
    <p:sldId id="280" r:id="rId3"/>
    <p:sldId id="257" r:id="rId4"/>
    <p:sldId id="259" r:id="rId5"/>
    <p:sldId id="260" r:id="rId6"/>
    <p:sldId id="262" r:id="rId7"/>
    <p:sldId id="263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81" r:id="rId21"/>
    <p:sldId id="282" r:id="rId22"/>
    <p:sldId id="290" r:id="rId23"/>
    <p:sldId id="291" r:id="rId24"/>
    <p:sldId id="292" r:id="rId25"/>
    <p:sldId id="283" r:id="rId26"/>
    <p:sldId id="284" r:id="rId27"/>
    <p:sldId id="285" r:id="rId28"/>
    <p:sldId id="286" r:id="rId29"/>
    <p:sldId id="293" r:id="rId30"/>
    <p:sldId id="287" r:id="rId31"/>
    <p:sldId id="294" r:id="rId32"/>
    <p:sldId id="288" r:id="rId33"/>
    <p:sldId id="289" r:id="rId3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30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6D55AE-CB11-47FA-B5D5-FED340C5B0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16DF84-9172-4639-B445-1C100BD18234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15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5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s-ES"/>
              <a:t>redes UMTS - video streaming</a:t>
            </a:r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B1E578D-05A4-4304-881B-FAC343F774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redes UMTS - video streaming</a:t>
            </a:r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E1F71-6F0B-4017-9988-5B0C71E074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redes UMTS - video streaming</a:t>
            </a:r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4364D-28C8-4458-8BF6-000070F041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redes UMTS - video streaming</a:t>
            </a:r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2A725-CE0B-4657-BE31-3B19ED0B42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4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S"/>
              <a:t>redes UMTS - video streaming</a:t>
            </a:r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54E4A7-7C54-4D1A-B072-E7624F463B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S"/>
              <a:t>redes UMTS - video streaming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88AC7E-5D10-4E6D-B3DD-1B6522D5D4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S"/>
              <a:t>redes UMTS - video streaming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C72C29-1F08-4901-A4F3-99D08902BD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S"/>
              <a:t>redes UMTS - video streaming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1EDE69-CF2E-4BED-82F8-70107511B3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redes UMTS - video streaming</a:t>
            </a:r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FB330-7DB8-4BBD-82A2-CE4D887BF0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S"/>
              <a:t>redes UMTS - video streaming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11EA5F-9E09-4B17-9790-1966B24634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9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s-ES"/>
              <a:t>redes UMTS - video streaming</a:t>
            </a:r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32B32B5-A2AF-4475-ABB5-204B853435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s-ES"/>
              <a:t>redes UMTS - video streaming</a:t>
            </a: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49362D2-FD0D-44D0-A1AE-D18CC6C5EF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1" r:id="rId2"/>
    <p:sldLayoutId id="2147483756" r:id="rId3"/>
    <p:sldLayoutId id="2147483757" r:id="rId4"/>
    <p:sldLayoutId id="2147483758" r:id="rId5"/>
    <p:sldLayoutId id="2147483759" r:id="rId6"/>
    <p:sldLayoutId id="2147483752" r:id="rId7"/>
    <p:sldLayoutId id="2147483760" r:id="rId8"/>
    <p:sldLayoutId id="2147483761" r:id="rId9"/>
    <p:sldLayoutId id="2147483753" r:id="rId10"/>
    <p:sldLayoutId id="214748375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4000"/>
              <a:t>OPTIMIZACION DE VIDEO STREAMING PARA REDES UMTS</a:t>
            </a:r>
            <a:endParaRPr lang="es-ES" sz="4000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708400" y="5589588"/>
            <a:ext cx="51847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EC" sz="2000"/>
              <a:t>Yull Arturo Matamba Valencia</a:t>
            </a:r>
          </a:p>
          <a:p>
            <a:pPr algn="ctr">
              <a:spcBef>
                <a:spcPct val="20000"/>
              </a:spcBef>
            </a:pPr>
            <a:r>
              <a:rPr lang="es-EC" sz="2000"/>
              <a:t>Andrés Xavier Rogel Valarezo</a:t>
            </a:r>
            <a:endParaRPr lang="es-E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38"/>
            <a:ext cx="8229600" cy="3798887"/>
          </a:xfrm>
        </p:spPr>
        <p:txBody>
          <a:bodyPr/>
          <a:lstStyle/>
          <a:p>
            <a:pPr eaLnBrk="1" hangingPunct="1"/>
            <a:r>
              <a:rPr lang="es-EC" sz="1800" smtClean="0"/>
              <a:t>Basado en UDP</a:t>
            </a:r>
          </a:p>
          <a:p>
            <a:pPr eaLnBrk="1" hangingPunct="1"/>
            <a:endParaRPr lang="es-EC" sz="1800" smtClean="0"/>
          </a:p>
          <a:p>
            <a:pPr eaLnBrk="1" hangingPunct="1"/>
            <a:r>
              <a:rPr lang="es-EC" sz="1800" smtClean="0"/>
              <a:t>Encabezado de todo el paquete RTP es de 40 bytes</a:t>
            </a:r>
          </a:p>
          <a:p>
            <a:pPr eaLnBrk="1" hangingPunct="1"/>
            <a:endParaRPr lang="es-EC" sz="1800" smtClean="0"/>
          </a:p>
          <a:p>
            <a:pPr eaLnBrk="1" hangingPunct="1"/>
            <a:r>
              <a:rPr lang="es-EC" sz="1800" smtClean="0"/>
              <a:t>Soporta sincronización, detección de pérdida y reordenamiento de paquetes</a:t>
            </a:r>
          </a:p>
          <a:p>
            <a:pPr eaLnBrk="1" hangingPunct="1"/>
            <a:endParaRPr lang="es-EC" sz="1800" smtClean="0"/>
          </a:p>
          <a:p>
            <a:pPr eaLnBrk="1" hangingPunct="1"/>
            <a:r>
              <a:rPr lang="es-EC" sz="1800" smtClean="0"/>
              <a:t>Uso inadecuado del ancho de banda de redes móviles</a:t>
            </a:r>
            <a:endParaRPr lang="es-ES" sz="1800" smtClean="0"/>
          </a:p>
        </p:txBody>
      </p:sp>
      <p:sp>
        <p:nvSpPr>
          <p:cNvPr id="18435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4000"/>
              <a:t>TRANSPORTE DE VIDEO - RTP</a:t>
            </a:r>
            <a:endParaRPr lang="es-ES" sz="4000"/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4357688"/>
            <a:ext cx="539115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328863"/>
          </a:xfrm>
        </p:spPr>
        <p:txBody>
          <a:bodyPr/>
          <a:lstStyle/>
          <a:p>
            <a:pPr eaLnBrk="1" hangingPunct="1"/>
            <a:r>
              <a:rPr lang="es-EC" sz="1800" smtClean="0"/>
              <a:t>Control de flujo y congestión</a:t>
            </a:r>
          </a:p>
          <a:p>
            <a:pPr eaLnBrk="1" hangingPunct="1"/>
            <a:endParaRPr lang="es-EC" sz="1800" smtClean="0"/>
          </a:p>
          <a:p>
            <a:pPr eaLnBrk="1" hangingPunct="1"/>
            <a:r>
              <a:rPr lang="es-EC" sz="1800" smtClean="0"/>
              <a:t>Identificador de nivel de transporte CNAME (historial de participantes, sincronizar diferentes streams de data)</a:t>
            </a:r>
          </a:p>
          <a:p>
            <a:pPr eaLnBrk="1" hangingPunct="1"/>
            <a:endParaRPr lang="es-EC" sz="1800" smtClean="0"/>
          </a:p>
          <a:p>
            <a:pPr eaLnBrk="1" hangingPunct="1"/>
            <a:r>
              <a:rPr lang="es-EC" sz="1800" smtClean="0"/>
              <a:t>Se amplia el número de usuarios enviando paquetes de control entre ellos</a:t>
            </a:r>
            <a:endParaRPr lang="es-ES" sz="1800" smtClean="0"/>
          </a:p>
        </p:txBody>
      </p:sp>
      <p:sp>
        <p:nvSpPr>
          <p:cNvPr id="19459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4000"/>
              <a:t>TRANSPORTE DE VIDEO - RTCP</a:t>
            </a:r>
            <a:endParaRPr lang="es-ES" sz="4000"/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4000500"/>
            <a:ext cx="53911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686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C" sz="1800" smtClean="0"/>
              <a:t>Controla uno o mas streams sincronizados</a:t>
            </a:r>
          </a:p>
          <a:p>
            <a:pPr eaLnBrk="1" hangingPunct="1">
              <a:lnSpc>
                <a:spcPct val="90000"/>
              </a:lnSpc>
            </a:pPr>
            <a:endParaRPr lang="es-EC" sz="1800" smtClean="0"/>
          </a:p>
          <a:p>
            <a:pPr eaLnBrk="1" hangingPunct="1">
              <a:lnSpc>
                <a:spcPct val="90000"/>
              </a:lnSpc>
            </a:pPr>
            <a:r>
              <a:rPr lang="es-EC" sz="1800" smtClean="0"/>
              <a:t>Compatible para media en vivo y pregrabada</a:t>
            </a:r>
          </a:p>
          <a:p>
            <a:pPr eaLnBrk="1" hangingPunct="1">
              <a:lnSpc>
                <a:spcPct val="90000"/>
              </a:lnSpc>
            </a:pPr>
            <a:endParaRPr lang="es-EC" sz="1800" smtClean="0"/>
          </a:p>
          <a:p>
            <a:pPr eaLnBrk="1" hangingPunct="1">
              <a:lnSpc>
                <a:spcPct val="90000"/>
              </a:lnSpc>
            </a:pPr>
            <a:r>
              <a:rPr lang="es-EC" sz="1800" smtClean="0"/>
              <a:t>Permite mandar mensajes para invocar operaciones específicas</a:t>
            </a:r>
          </a:p>
          <a:p>
            <a:pPr eaLnBrk="1" hangingPunct="1">
              <a:lnSpc>
                <a:spcPct val="90000"/>
              </a:lnSpc>
            </a:pPr>
            <a:endParaRPr lang="es-EC" sz="1800" smtClean="0"/>
          </a:p>
          <a:p>
            <a:pPr eaLnBrk="1" hangingPunct="1">
              <a:lnSpc>
                <a:spcPct val="90000"/>
              </a:lnSpc>
            </a:pPr>
            <a:r>
              <a:rPr lang="es-EC" sz="1800" smtClean="0"/>
              <a:t>No requiere de una conexión persistente al servidor (pedidos subsecuentes deben incluir número de sesión</a:t>
            </a:r>
            <a:endParaRPr lang="es-ES" sz="1800" smtClean="0"/>
          </a:p>
        </p:txBody>
      </p:sp>
      <p:sp>
        <p:nvSpPr>
          <p:cNvPr id="20483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4000"/>
              <a:t>TRANSPORTE DE VIDEO - RTSP</a:t>
            </a:r>
            <a:endParaRPr lang="es-ES" sz="4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4000"/>
              <a:t>TRANSPORTE DE VIDEO - RTSP</a:t>
            </a:r>
            <a:endParaRPr lang="es-ES" sz="400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557338"/>
            <a:ext cx="69850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C" sz="1800" smtClean="0"/>
              <a:t>DESCRIBE:  descripción de la media en el servidor</a:t>
            </a:r>
          </a:p>
          <a:p>
            <a:pPr eaLnBrk="1" hangingPunct="1">
              <a:lnSpc>
                <a:spcPct val="90000"/>
              </a:lnSpc>
            </a:pPr>
            <a:endParaRPr lang="es-EC" sz="1800" smtClean="0"/>
          </a:p>
          <a:p>
            <a:pPr eaLnBrk="1" hangingPunct="1">
              <a:lnSpc>
                <a:spcPct val="90000"/>
              </a:lnSpc>
            </a:pPr>
            <a:r>
              <a:rPr lang="es-EC" sz="1800" smtClean="0"/>
              <a:t>OPTIONS:  pedidos válidos </a:t>
            </a:r>
          </a:p>
          <a:p>
            <a:pPr eaLnBrk="1" hangingPunct="1">
              <a:lnSpc>
                <a:spcPct val="90000"/>
              </a:lnSpc>
            </a:pPr>
            <a:endParaRPr lang="es-EC" sz="1800" smtClean="0"/>
          </a:p>
          <a:p>
            <a:pPr eaLnBrk="1" hangingPunct="1">
              <a:lnSpc>
                <a:spcPct val="90000"/>
              </a:lnSpc>
            </a:pPr>
            <a:r>
              <a:rPr lang="es-EC" sz="1800" smtClean="0"/>
              <a:t>SETUP:  protocolos de transporte y números de puerto enviados al servidor</a:t>
            </a:r>
          </a:p>
          <a:p>
            <a:pPr eaLnBrk="1" hangingPunct="1">
              <a:lnSpc>
                <a:spcPct val="90000"/>
              </a:lnSpc>
            </a:pPr>
            <a:endParaRPr lang="es-EC" sz="1800" smtClean="0"/>
          </a:p>
          <a:p>
            <a:pPr eaLnBrk="1" hangingPunct="1">
              <a:lnSpc>
                <a:spcPct val="90000"/>
              </a:lnSpc>
            </a:pPr>
            <a:r>
              <a:rPr lang="es-EC" sz="1800" smtClean="0"/>
              <a:t>PLAY:  comienzo de transmisión de la media</a:t>
            </a:r>
          </a:p>
          <a:p>
            <a:pPr eaLnBrk="1" hangingPunct="1">
              <a:lnSpc>
                <a:spcPct val="90000"/>
              </a:lnSpc>
            </a:pPr>
            <a:endParaRPr lang="es-EC" sz="1800" smtClean="0"/>
          </a:p>
          <a:p>
            <a:pPr eaLnBrk="1" hangingPunct="1">
              <a:lnSpc>
                <a:spcPct val="90000"/>
              </a:lnSpc>
            </a:pPr>
            <a:r>
              <a:rPr lang="es-EC" sz="1800" smtClean="0"/>
              <a:t>PAUSE:  interrumpe entrega de la media</a:t>
            </a:r>
          </a:p>
          <a:p>
            <a:pPr eaLnBrk="1" hangingPunct="1">
              <a:lnSpc>
                <a:spcPct val="90000"/>
              </a:lnSpc>
            </a:pPr>
            <a:endParaRPr lang="es-EC" sz="1800" smtClean="0"/>
          </a:p>
          <a:p>
            <a:pPr eaLnBrk="1" hangingPunct="1">
              <a:lnSpc>
                <a:spcPct val="90000"/>
              </a:lnSpc>
            </a:pPr>
            <a:r>
              <a:rPr lang="es-EC" sz="1800" smtClean="0"/>
              <a:t>TEARDOWN:  fin de sesión</a:t>
            </a:r>
            <a:endParaRPr lang="es-ES" sz="1800" smtClean="0"/>
          </a:p>
        </p:txBody>
      </p:sp>
      <p:sp>
        <p:nvSpPr>
          <p:cNvPr id="22531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4000" dirty="0"/>
              <a:t>TRANSPORTE DE VIDEO – RTSP Pedidos</a:t>
            </a:r>
            <a:endParaRPr lang="es-ES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C" sz="1800" smtClean="0"/>
              <a:t>Init:  estado inicial esperando por SETUP</a:t>
            </a:r>
          </a:p>
          <a:p>
            <a:pPr eaLnBrk="1" hangingPunct="1"/>
            <a:endParaRPr lang="es-EC" sz="1800" smtClean="0"/>
          </a:p>
          <a:p>
            <a:pPr eaLnBrk="1" hangingPunct="1"/>
            <a:r>
              <a:rPr lang="es-EC" sz="1800" smtClean="0"/>
              <a:t>READY:  servidor espera el comienzo o finalización de la reproducción o hasta que un pedido de PAUSE sea válido</a:t>
            </a:r>
            <a:br>
              <a:rPr lang="es-EC" sz="1800" smtClean="0"/>
            </a:br>
            <a:endParaRPr lang="es-EC" sz="1800" smtClean="0"/>
          </a:p>
          <a:p>
            <a:pPr eaLnBrk="1" hangingPunct="1"/>
            <a:r>
              <a:rPr lang="es-EC" sz="1800" smtClean="0"/>
              <a:t>PLAYING:  contenido enviándose al cliente</a:t>
            </a:r>
          </a:p>
          <a:p>
            <a:pPr eaLnBrk="1" hangingPunct="1"/>
            <a:endParaRPr lang="es-EC" sz="1800" smtClean="0"/>
          </a:p>
          <a:p>
            <a:pPr eaLnBrk="1" hangingPunct="1"/>
            <a:r>
              <a:rPr lang="es-EC" sz="1800" smtClean="0"/>
              <a:t>RECORD:  el servidor esta grabando</a:t>
            </a:r>
            <a:endParaRPr lang="es-ES" sz="1800" smtClean="0"/>
          </a:p>
        </p:txBody>
      </p:sp>
      <p:sp>
        <p:nvSpPr>
          <p:cNvPr id="23555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4000"/>
              <a:t>TRANSPORTE DE VIDEO – RTSP Estados del servidor</a:t>
            </a:r>
            <a:endParaRPr lang="es-ES" sz="4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260600"/>
          </a:xfrm>
        </p:spPr>
        <p:txBody>
          <a:bodyPr/>
          <a:lstStyle/>
          <a:p>
            <a:pPr eaLnBrk="1" hangingPunct="1"/>
            <a:r>
              <a:rPr lang="es-EC" sz="1800" smtClean="0"/>
              <a:t>Frames comprimidos mediante una transformada de coeficientes discretos</a:t>
            </a:r>
          </a:p>
          <a:p>
            <a:pPr eaLnBrk="1" hangingPunct="1">
              <a:buFont typeface="Wingdings 3" pitchFamily="18" charset="2"/>
              <a:buNone/>
            </a:pPr>
            <a:endParaRPr lang="es-EC" sz="1800" smtClean="0"/>
          </a:p>
          <a:p>
            <a:pPr eaLnBrk="1" hangingPunct="1"/>
            <a:r>
              <a:rPr lang="es-EC" sz="1800" smtClean="0"/>
              <a:t>Son indicados para cambios de escena y resincronización</a:t>
            </a:r>
          </a:p>
          <a:p>
            <a:pPr eaLnBrk="1" hangingPunct="1"/>
            <a:endParaRPr lang="es-ES" smtClean="0"/>
          </a:p>
        </p:txBody>
      </p:sp>
      <p:sp>
        <p:nvSpPr>
          <p:cNvPr id="24579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/>
              <a:t>Imágenes tipo I</a:t>
            </a:r>
            <a:endParaRPr lang="es-ES" dirty="0"/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3214688"/>
            <a:ext cx="2857500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33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C" sz="1800" smtClean="0"/>
              <a:t>Son predicciones con respecto al frame anterior</a:t>
            </a:r>
          </a:p>
          <a:p>
            <a:pPr eaLnBrk="1" hangingPunct="1">
              <a:lnSpc>
                <a:spcPct val="90000"/>
              </a:lnSpc>
            </a:pPr>
            <a:endParaRPr lang="es-EC" sz="1800" smtClean="0"/>
          </a:p>
          <a:p>
            <a:pPr eaLnBrk="1" hangingPunct="1">
              <a:lnSpc>
                <a:spcPct val="90000"/>
              </a:lnSpc>
            </a:pPr>
            <a:r>
              <a:rPr lang="es-EC" sz="1800" smtClean="0"/>
              <a:t>Se codifica únicamente la diferencia entre ambos</a:t>
            </a:r>
          </a:p>
          <a:p>
            <a:pPr eaLnBrk="1" hangingPunct="1">
              <a:lnSpc>
                <a:spcPct val="90000"/>
              </a:lnSpc>
            </a:pPr>
            <a:endParaRPr lang="es-EC" sz="1800" smtClean="0"/>
          </a:p>
          <a:p>
            <a:pPr eaLnBrk="1" hangingPunct="1">
              <a:lnSpc>
                <a:spcPct val="90000"/>
              </a:lnSpc>
            </a:pPr>
            <a:r>
              <a:rPr lang="es-EC" sz="1800" smtClean="0"/>
              <a:t>Menos información a transmitir que en las imágenes I</a:t>
            </a:r>
            <a:endParaRPr lang="es-ES" sz="1800" smtClean="0"/>
          </a:p>
        </p:txBody>
      </p:sp>
      <p:sp>
        <p:nvSpPr>
          <p:cNvPr id="25603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/>
              <a:t>Imágenes tipo P</a:t>
            </a:r>
            <a:endParaRPr lang="es-ES"/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3357563"/>
            <a:ext cx="2857500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eaLnBrk="1" hangingPunct="1"/>
            <a:r>
              <a:rPr lang="es-EC" sz="1800" smtClean="0"/>
              <a:t>Predicción de movimiento bi-direccional</a:t>
            </a:r>
          </a:p>
          <a:p>
            <a:pPr eaLnBrk="1" hangingPunct="1"/>
            <a:endParaRPr lang="es-EC" sz="1800" smtClean="0"/>
          </a:p>
          <a:p>
            <a:pPr eaLnBrk="1" hangingPunct="1"/>
            <a:r>
              <a:rPr lang="es-EC" sz="1800" smtClean="0"/>
              <a:t>Se requieren menos bits para codificar que las imágenes I y P</a:t>
            </a:r>
            <a:endParaRPr lang="es-ES" sz="1800" smtClean="0"/>
          </a:p>
        </p:txBody>
      </p:sp>
      <p:sp>
        <p:nvSpPr>
          <p:cNvPr id="26627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/>
              <a:t>Imágenes tipo B</a:t>
            </a:r>
            <a:endParaRPr lang="es-ES" dirty="0"/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3214688"/>
            <a:ext cx="3857625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/>
              <a:t>PARAMETROS DE CALIDAD</a:t>
            </a:r>
            <a:endParaRPr lang="es-ES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5084763"/>
            <a:ext cx="3097212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Imagen 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286000"/>
            <a:ext cx="1571625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Imagen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2286000"/>
            <a:ext cx="154781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Imagen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2286000"/>
            <a:ext cx="15367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8 Rectángulo"/>
          <p:cNvSpPr>
            <a:spLocks noChangeArrowheads="1"/>
          </p:cNvSpPr>
          <p:nvPr/>
        </p:nvSpPr>
        <p:spPr bwMode="auto">
          <a:xfrm>
            <a:off x="2143125" y="4500563"/>
            <a:ext cx="5857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/>
              <a:t>Ejemplos de imágenes con diferente grado de ruido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71675"/>
          </a:xfrm>
        </p:spPr>
        <p:txBody>
          <a:bodyPr/>
          <a:lstStyle/>
          <a:p>
            <a:pPr eaLnBrk="1" hangingPunct="1"/>
            <a:r>
              <a:rPr lang="es-EC" sz="1800" smtClean="0"/>
              <a:t>Sustentación de velocidades de usuario hasta 144 kbit/s, con cobertura y movilidad completas en zonas extensas y hasta 2 Mbit/s, en situaciones de movilidad limitada y cobertura local.</a:t>
            </a:r>
          </a:p>
          <a:p>
            <a:pPr eaLnBrk="1" hangingPunct="1">
              <a:buFont typeface="Wingdings 3" pitchFamily="18" charset="2"/>
              <a:buNone/>
            </a:pPr>
            <a:endParaRPr lang="es-EC" sz="1800" smtClean="0"/>
          </a:p>
          <a:p>
            <a:pPr eaLnBrk="1" hangingPunct="1"/>
            <a:r>
              <a:rPr lang="es-EC" sz="1800" smtClean="0"/>
              <a:t>Propagación directa  con un velocidad de chip de 3,84MCPS y un ancho de banda nominal de 5MHz</a:t>
            </a:r>
            <a:endParaRPr lang="es-ES" sz="1800" smtClean="0"/>
          </a:p>
          <a:p>
            <a:pPr eaLnBrk="1" hangingPunct="1"/>
            <a:endParaRPr lang="es-ES" smtClean="0"/>
          </a:p>
        </p:txBody>
      </p:sp>
      <p:sp>
        <p:nvSpPr>
          <p:cNvPr id="10243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CARACTERISTICAS UMTS</a:t>
            </a:r>
            <a:endParaRPr lang="es-ES" dirty="0"/>
          </a:p>
        </p:txBody>
      </p:sp>
      <p:pic>
        <p:nvPicPr>
          <p:cNvPr id="10245" name="Image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4286250"/>
            <a:ext cx="51085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5 Rectángulo"/>
          <p:cNvSpPr>
            <a:spLocks noChangeArrowheads="1"/>
          </p:cNvSpPr>
          <p:nvPr/>
        </p:nvSpPr>
        <p:spPr bwMode="auto">
          <a:xfrm>
            <a:off x="3000375" y="514350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/>
              <a:t>Representación </a:t>
            </a:r>
            <a:r>
              <a:rPr lang="es-EC" sz="1400" b="1"/>
              <a:t>estándar del modelo UMTS</a:t>
            </a:r>
            <a:endParaRPr lang="es-ES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ESTANDARES DE CODECS DE VIDEO</a:t>
            </a:r>
          </a:p>
        </p:txBody>
      </p:sp>
      <p:pic>
        <p:nvPicPr>
          <p:cNvPr id="28676" name="Imagen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071688"/>
            <a:ext cx="65690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IMPLEMENTACION</a:t>
            </a:r>
            <a:endParaRPr lang="es-E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7188" y="5214938"/>
            <a:ext cx="8229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1400" kern="0" dirty="0">
                <a:latin typeface="+mn-lt"/>
              </a:rPr>
              <a:t>COMPRESION DE VIDEO UTILIZANDO SIMULINK</a:t>
            </a:r>
            <a:endParaRPr lang="es-EC" sz="1400" kern="0" dirty="0">
              <a:latin typeface="+mn-lt"/>
            </a:endParaRPr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428750"/>
            <a:ext cx="6205537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214313"/>
            <a:ext cx="8929688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endParaRPr lang="es-EC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C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PARAMETROS DE LOS ARCHIVOS DE VIDEO</a:t>
            </a:r>
          </a:p>
          <a:p>
            <a:pPr algn="just" eaLnBrk="0" hangingPunct="0">
              <a:defRPr/>
            </a:pPr>
            <a:endParaRPr lang="es-EC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EC" dirty="0">
                <a:latin typeface="+mn-lt"/>
                <a:ea typeface="Times New Roman" pitchFamily="18" charset="0"/>
                <a:cs typeface="Arial" pitchFamily="34" charset="0"/>
              </a:rPr>
              <a:t>El archivo de video1.avi tiene una duración de 1 minuto 34 segundos</a:t>
            </a:r>
          </a:p>
          <a:p>
            <a:pPr algn="just" eaLnBrk="0" hangingPunct="0">
              <a:defRPr/>
            </a:pPr>
            <a:r>
              <a:rPr lang="es-EC" dirty="0">
                <a:latin typeface="+mn-lt"/>
                <a:ea typeface="Times New Roman" pitchFamily="18" charset="0"/>
                <a:cs typeface="Arial" pitchFamily="34" charset="0"/>
              </a:rPr>
              <a:t> de 640 x 480, 30 </a:t>
            </a:r>
            <a:r>
              <a:rPr lang="es-EC" dirty="0" err="1">
                <a:latin typeface="+mn-lt"/>
                <a:ea typeface="Times New Roman" pitchFamily="18" charset="0"/>
                <a:cs typeface="Arial" pitchFamily="34" charset="0"/>
              </a:rPr>
              <a:t>fps</a:t>
            </a:r>
            <a:r>
              <a:rPr lang="es-EC" dirty="0">
                <a:latin typeface="+mn-lt"/>
                <a:ea typeface="Times New Roman" pitchFamily="18" charset="0"/>
                <a:cs typeface="Arial" pitchFamily="34" charset="0"/>
              </a:rPr>
              <a:t>, tamaño 87.5 MB y velocidad de transmisión 256 </a:t>
            </a:r>
            <a:r>
              <a:rPr lang="es-EC" dirty="0" err="1">
                <a:latin typeface="+mn-lt"/>
                <a:ea typeface="Times New Roman" pitchFamily="18" charset="0"/>
                <a:cs typeface="Arial" pitchFamily="34" charset="0"/>
              </a:rPr>
              <a:t>Kbps.</a:t>
            </a:r>
            <a:endParaRPr lang="es-EC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es-EC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es-EC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es-EC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es-EC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es-EC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es-EC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es-EC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es-EC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s-EC" dirty="0">
                <a:latin typeface="+mn-lt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3714750"/>
            <a:ext cx="8899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es-ES" dirty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El archivo de video2 .</a:t>
            </a:r>
            <a:r>
              <a:rPr lang="es-ES" dirty="0" err="1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avi</a:t>
            </a:r>
            <a:r>
              <a:rPr lang="es-ES" dirty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 tiene una duración de 3 minuto 18 segundos</a:t>
            </a:r>
          </a:p>
          <a:p>
            <a:pPr algn="just" eaLnBrk="0" hangingPunct="0">
              <a:defRPr/>
            </a:pPr>
            <a:r>
              <a:rPr lang="es-ES" dirty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 de 352 x 240, 30 </a:t>
            </a:r>
            <a:r>
              <a:rPr lang="es-ES" dirty="0" err="1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fps</a:t>
            </a:r>
            <a:r>
              <a:rPr lang="es-ES" dirty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, tamaño 39.1 MB y velocidad de transmisión 256 </a:t>
            </a:r>
            <a:r>
              <a:rPr lang="es-ES" dirty="0" err="1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Kbps.</a:t>
            </a:r>
            <a:endParaRPr lang="es-ES" dirty="0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tabLst>
                <a:tab pos="4581525" algn="l"/>
              </a:tabLst>
              <a:defRPr/>
            </a:pPr>
            <a:r>
              <a:rPr lang="es-E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TRATAMIENTO DE LA SEÑAL DE VIDEO</a:t>
            </a:r>
          </a:p>
          <a:p>
            <a:pPr eaLnBrk="0" hangingPunct="0">
              <a:tabLst>
                <a:tab pos="4581525" algn="l"/>
              </a:tabLst>
              <a:defRPr/>
            </a:pPr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eaLnBrk="0" hangingPunct="0">
              <a:tabLst>
                <a:tab pos="4581525" algn="l"/>
              </a:tabLst>
              <a:defRPr/>
            </a:pPr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eaLnBrk="0" hangingPunct="0">
              <a:tabLst>
                <a:tab pos="4581525" algn="l"/>
              </a:tabLst>
              <a:defRPr/>
            </a:pPr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eaLnBrk="0" hangingPunct="0">
              <a:tabLst>
                <a:tab pos="4581525" algn="l"/>
              </a:tabLst>
              <a:defRPr/>
            </a:pPr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eaLnBrk="0" hangingPunct="0">
              <a:tabLst>
                <a:tab pos="4581525" algn="l"/>
              </a:tabLst>
              <a:defRPr/>
            </a:pPr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eaLnBrk="0" hangingPunct="0">
              <a:tabLst>
                <a:tab pos="4581525" algn="l"/>
              </a:tabLst>
              <a:defRPr/>
            </a:pPr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eaLnBrk="0" hangingPunct="0">
              <a:tabLst>
                <a:tab pos="4581525" algn="l"/>
              </a:tabLst>
              <a:defRPr/>
            </a:pPr>
            <a:endParaRPr lang="es-E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571625"/>
            <a:ext cx="4929188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714625" y="5214938"/>
            <a:ext cx="3551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pt-BR" b="1" dirty="0" err="1">
                <a:latin typeface="+mn-lt"/>
                <a:ea typeface="Times New Roman" pitchFamily="18" charset="0"/>
                <a:cs typeface="Arial" pitchFamily="34" charset="0"/>
              </a:rPr>
              <a:t>Bloque</a:t>
            </a:r>
            <a:r>
              <a:rPr lang="pt-BR" b="1" dirty="0">
                <a:latin typeface="+mn-lt"/>
                <a:ea typeface="Times New Roman" pitchFamily="18" charset="0"/>
                <a:cs typeface="Arial" pitchFamily="34" charset="0"/>
              </a:rPr>
              <a:t> “</a:t>
            </a:r>
            <a:r>
              <a:rPr lang="pt-BR" b="1" dirty="0" err="1">
                <a:latin typeface="+mn-lt"/>
                <a:ea typeface="Times New Roman" pitchFamily="18" charset="0"/>
                <a:cs typeface="Arial" pitchFamily="34" charset="0"/>
              </a:rPr>
              <a:t>From</a:t>
            </a:r>
            <a:r>
              <a:rPr lang="pt-BR" b="1" dirty="0"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pt-BR" b="1" dirty="0" err="1">
                <a:latin typeface="+mn-lt"/>
                <a:ea typeface="Times New Roman" pitchFamily="18" charset="0"/>
                <a:cs typeface="Arial" pitchFamily="34" charset="0"/>
              </a:rPr>
              <a:t>Multimedia</a:t>
            </a:r>
            <a:r>
              <a:rPr lang="pt-BR" b="1" dirty="0">
                <a:latin typeface="+mn-lt"/>
                <a:ea typeface="Times New Roman" pitchFamily="18" charset="0"/>
                <a:cs typeface="Arial" pitchFamily="34" charset="0"/>
              </a:rPr>
              <a:t> File”</a:t>
            </a:r>
            <a:endParaRPr lang="pt-BR" dirty="0"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785813"/>
            <a:ext cx="5286375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571875" y="5072063"/>
            <a:ext cx="2671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s-ES" b="1" dirty="0">
                <a:latin typeface="+mn-lt"/>
                <a:ea typeface="Times New Roman" pitchFamily="18" charset="0"/>
                <a:cs typeface="Arial" pitchFamily="34" charset="0"/>
              </a:rPr>
              <a:t>Bloque de compresión</a:t>
            </a:r>
            <a:endParaRPr lang="es-ES" dirty="0"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IMPLEMENTACION</a:t>
            </a:r>
            <a:endParaRPr lang="es-ES" dirty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643063"/>
            <a:ext cx="178593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4000500"/>
            <a:ext cx="179705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714500"/>
            <a:ext cx="19558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4000500"/>
            <a:ext cx="1814513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ANALISIS DE RESULTADOS</a:t>
            </a:r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786063" y="1428750"/>
          <a:ext cx="3697287" cy="2011363"/>
        </p:xfrm>
        <a:graphic>
          <a:graphicData uri="http://schemas.openxmlformats.org/drawingml/2006/table">
            <a:tbl>
              <a:tblPr/>
              <a:tblGrid>
                <a:gridCol w="1232535"/>
                <a:gridCol w="1232535"/>
                <a:gridCol w="1232535"/>
              </a:tblGrid>
              <a:tr h="284480"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Arial"/>
                          <a:ea typeface="Times New Roman"/>
                        </a:rPr>
                        <a:t>Video 1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613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Arial"/>
                          <a:ea typeface="Times New Roman"/>
                        </a:rPr>
                        <a:t>PSNR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Arial"/>
                          <a:ea typeface="Times New Roman"/>
                        </a:rPr>
                        <a:t>Frame Rate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Arial"/>
                          <a:ea typeface="Times New Roman"/>
                        </a:rPr>
                        <a:t>Compression ratio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/>
                          <a:ea typeface="Times New Roman"/>
                        </a:rPr>
                        <a:t>2.82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</a:rPr>
                        <a:t>4.63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</a:rPr>
                        <a:t>0.71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/>
                          <a:ea typeface="Times New Roman"/>
                        </a:rPr>
                        <a:t>8.19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</a:rPr>
                        <a:t>5.33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</a:rPr>
                        <a:t>0.69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8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/>
                          <a:ea typeface="Times New Roman"/>
                        </a:rPr>
                        <a:t>9.36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</a:rPr>
                        <a:t>5.33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Times New Roman"/>
                        </a:rPr>
                        <a:t>0.68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786063" y="3786188"/>
          <a:ext cx="3786187" cy="2071687"/>
        </p:xfrm>
        <a:graphic>
          <a:graphicData uri="http://schemas.openxmlformats.org/drawingml/2006/table">
            <a:tbl>
              <a:tblPr/>
              <a:tblGrid>
                <a:gridCol w="1261847"/>
                <a:gridCol w="1261847"/>
                <a:gridCol w="1262506"/>
              </a:tblGrid>
              <a:tr h="345284"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Arial"/>
                          <a:ea typeface="Times New Roman"/>
                        </a:rPr>
                        <a:t>Video 2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9056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Arial"/>
                          <a:ea typeface="Times New Roman"/>
                        </a:rPr>
                        <a:t>PSNR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Arial"/>
                          <a:ea typeface="Times New Roman"/>
                        </a:rPr>
                        <a:t>Frame Rate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Arial"/>
                          <a:ea typeface="Times New Roman"/>
                        </a:rPr>
                        <a:t>Compression ratio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/>
                          <a:ea typeface="Times New Roman"/>
                        </a:rPr>
                        <a:t>1.38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Times New Roman"/>
                        </a:rPr>
                        <a:t>19.37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</a:rPr>
                        <a:t>0.59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/>
                          <a:ea typeface="Times New Roman"/>
                        </a:rPr>
                        <a:t>6.14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</a:rPr>
                        <a:t>19.37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Arial"/>
                          <a:ea typeface="Times New Roman"/>
                        </a:rPr>
                        <a:t>0.55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8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latin typeface="Arial"/>
                          <a:ea typeface="Times New Roman"/>
                        </a:rPr>
                        <a:t>8.00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Times New Roman"/>
                        </a:rPr>
                        <a:t>18.79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Arial"/>
                          <a:ea typeface="Times New Roman"/>
                        </a:rPr>
                        <a:t>0.52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ANALISIS DE RESULTADOS</a:t>
            </a:r>
            <a:endParaRPr lang="es-E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625" y="1571625"/>
            <a:ext cx="82296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" dirty="0"/>
              <a:t>Valores de velocidad de cuadro por debajo de 20 son captados por el ojo humano como una reproducción lenta como se puede observar al reproducir  el video 1 en el cual tenemos un valor promedio de 5 </a:t>
            </a:r>
            <a:r>
              <a:rPr lang="es-ES" dirty="0" err="1"/>
              <a:t>fps</a:t>
            </a:r>
            <a:r>
              <a:rPr lang="es-ES" dirty="0"/>
              <a:t> y en el video 2 un promedio de 20 </a:t>
            </a:r>
            <a:r>
              <a:rPr lang="es-ES" dirty="0" err="1"/>
              <a:t>fps</a:t>
            </a:r>
            <a:r>
              <a:rPr lang="es-ES" dirty="0"/>
              <a:t> que proporciona una reproducción “full </a:t>
            </a:r>
            <a:r>
              <a:rPr lang="es-ES" dirty="0" err="1"/>
              <a:t>motion</a:t>
            </a:r>
            <a:r>
              <a:rPr lang="es-ES" dirty="0"/>
              <a:t>” (movimiento real)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s-ES" dirty="0"/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" dirty="0"/>
              <a:t>Se observa una reducción considerable en el tamaño de nuestros archivos de video lo que facilita su visualización en tiempo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s-ES" dirty="0"/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s-ES" dirty="0"/>
              <a:t>DCT extrae una serie de coeficientes, y al ser estos cuantificados provocan reducción en el detalle del video</a:t>
            </a:r>
            <a:endParaRPr lang="es-ES" kern="0" dirty="0"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001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SOFTWARE DISPONIBLE </a:t>
            </a:r>
            <a:br>
              <a:rPr lang="es-ES" dirty="0"/>
            </a:br>
            <a:endParaRPr lang="es-ES" dirty="0"/>
          </a:p>
        </p:txBody>
      </p:sp>
      <p:pic>
        <p:nvPicPr>
          <p:cNvPr id="36868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143125"/>
            <a:ext cx="6011863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37891" name="4 Rectángulo"/>
          <p:cNvSpPr>
            <a:spLocks noChangeArrowheads="1"/>
          </p:cNvSpPr>
          <p:nvPr/>
        </p:nvSpPr>
        <p:spPr bwMode="auto">
          <a:xfrm>
            <a:off x="0" y="117475"/>
            <a:ext cx="914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Para tal efecto se ha realizado una búsqueda en</a:t>
            </a:r>
          </a:p>
          <a:p>
            <a:r>
              <a:rPr lang="es-ES"/>
              <a:t>donde nos centraremos en las siguientes características técnicas:</a:t>
            </a:r>
          </a:p>
          <a:p>
            <a:r>
              <a:rPr lang="es-ES"/>
              <a:t>· Codecs que soporta.</a:t>
            </a:r>
          </a:p>
          <a:p>
            <a:r>
              <a:rPr lang="es-ES"/>
              <a:t>· Resoluciones que puede tener el video de salida.</a:t>
            </a:r>
          </a:p>
          <a:p>
            <a:r>
              <a:rPr lang="es-ES"/>
              <a:t>· Licencia.</a:t>
            </a: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304925"/>
            <a:ext cx="8501062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257175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C" sz="1800" dirty="0"/>
              <a:t>SGSN monitorea la ubicación del usuario y  realiza funciones de seguridad y control de </a:t>
            </a:r>
            <a:r>
              <a:rPr lang="es-EC" sz="1800" dirty="0" smtClean="0"/>
              <a:t>acceso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s-EC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C" sz="1800" dirty="0"/>
              <a:t>SGSN monitorea la ubicación del usuario y  realiza funciones de seguridad y control de </a:t>
            </a:r>
            <a:r>
              <a:rPr lang="es-EC" sz="1800" dirty="0" smtClean="0"/>
              <a:t>acceso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EC" sz="18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C" sz="1800" dirty="0"/>
              <a:t>MSC/VLR se utiliza en la arquitectura de dominio de paquetes para  coordinar de manera eficiente los servicios y funcionalidades de PS y CS</a:t>
            </a:r>
            <a:endParaRPr lang="es-ES" sz="1800" dirty="0"/>
          </a:p>
        </p:txBody>
      </p:sp>
      <p:sp>
        <p:nvSpPr>
          <p:cNvPr id="11267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/>
              <a:t>CARACTERISTICAS UMTS</a:t>
            </a:r>
            <a:endParaRPr lang="es-ES" dirty="0"/>
          </a:p>
        </p:txBody>
      </p:sp>
      <p:pic>
        <p:nvPicPr>
          <p:cNvPr id="11269" name="Imagen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4286250"/>
            <a:ext cx="5314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7 Rectángulo"/>
          <p:cNvSpPr>
            <a:spLocks noChangeArrowheads="1"/>
          </p:cNvSpPr>
          <p:nvPr/>
        </p:nvSpPr>
        <p:spPr bwMode="auto">
          <a:xfrm>
            <a:off x="2357438" y="5500688"/>
            <a:ext cx="5214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/>
              <a:t>Descripción de la arquitectura de dominio de paquetes</a:t>
            </a:r>
            <a:endParaRPr lang="es-E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001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SOFTWARE DISPONIBLE </a:t>
            </a:r>
            <a:br>
              <a:rPr lang="es-ES" dirty="0"/>
            </a:br>
            <a:endParaRPr lang="es-ES" dirty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285875"/>
            <a:ext cx="53054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14313" y="285750"/>
            <a:ext cx="663733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ANALISIS DE RESULTADOS</a:t>
            </a:r>
          </a:p>
        </p:txBody>
      </p:sp>
      <p:sp>
        <p:nvSpPr>
          <p:cNvPr id="39940" name="5 Rectángulo"/>
          <p:cNvSpPr>
            <a:spLocks noChangeArrowheads="1"/>
          </p:cNvSpPr>
          <p:nvPr/>
        </p:nvSpPr>
        <p:spPr bwMode="auto">
          <a:xfrm>
            <a:off x="214313" y="1000125"/>
            <a:ext cx="87153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Al comparar la señal resultante de los dos videos con su respectiva señal original se</a:t>
            </a:r>
          </a:p>
          <a:p>
            <a:r>
              <a:rPr lang="es-ES"/>
              <a:t>observa una reducción del nivel de detalle; esto se debe a que esta técnica de</a:t>
            </a:r>
          </a:p>
          <a:p>
            <a:r>
              <a:rPr lang="es-ES"/>
              <a:t>compresión (DCT) extrae una serie de coeficientes, y al ser estos cuantificados</a:t>
            </a:r>
          </a:p>
          <a:p>
            <a:r>
              <a:rPr lang="es-ES"/>
              <a:t>provocan dicha reducción.</a:t>
            </a:r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  <a:p>
            <a:endParaRPr lang="es-ES"/>
          </a:p>
        </p:txBody>
      </p:sp>
      <p:sp>
        <p:nvSpPr>
          <p:cNvPr id="39941" name="7 Rectángulo"/>
          <p:cNvSpPr>
            <a:spLocks noChangeArrowheads="1"/>
          </p:cNvSpPr>
          <p:nvPr/>
        </p:nvSpPr>
        <p:spPr bwMode="auto">
          <a:xfrm>
            <a:off x="285750" y="2500313"/>
            <a:ext cx="88582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Al observar las muestras de PSNR, se aprecia que video posee mejor calidad.</a:t>
            </a:r>
          </a:p>
          <a:p>
            <a:r>
              <a:rPr lang="es-ES"/>
              <a:t>Valores de velocidad de cuadro por debajo de 20 son captados por el ojo humano</a:t>
            </a:r>
          </a:p>
          <a:p>
            <a:r>
              <a:rPr lang="es-ES"/>
              <a:t>como una reproducción lenta como se puede observar al reproducir el video 1 en el</a:t>
            </a:r>
          </a:p>
          <a:p>
            <a:r>
              <a:rPr lang="es-ES"/>
              <a:t>cual tenemos un valor promedio de 5 fps y en el video 2 un promedio de 20 fps que</a:t>
            </a:r>
          </a:p>
          <a:p>
            <a:r>
              <a:rPr lang="es-ES"/>
              <a:t>proporciona una reproducción “full motion” (movimiento real).</a:t>
            </a:r>
          </a:p>
        </p:txBody>
      </p:sp>
      <p:sp>
        <p:nvSpPr>
          <p:cNvPr id="39942" name="8 Rectángulo"/>
          <p:cNvSpPr>
            <a:spLocks noChangeArrowheads="1"/>
          </p:cNvSpPr>
          <p:nvPr/>
        </p:nvSpPr>
        <p:spPr bwMode="auto">
          <a:xfrm>
            <a:off x="357188" y="3929063"/>
            <a:ext cx="85725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El radio de compresión nos indica cuanto ha disminuido el tamaño del video debido</a:t>
            </a:r>
          </a:p>
          <a:p>
            <a:r>
              <a:rPr lang="es-ES"/>
              <a:t>a la compresión realizada, y en los ejemplos se observa una reducción considerable</a:t>
            </a:r>
          </a:p>
          <a:p>
            <a:r>
              <a:rPr lang="es-ES"/>
              <a:t>en el tamaño de nuestros archivos de video lo que facilita su visualización en tiempo</a:t>
            </a:r>
          </a:p>
          <a:p>
            <a:r>
              <a:rPr lang="es-ES"/>
              <a:t>real. Aunque ahora existen codecs de compresión como el xvid mostrado en</a:t>
            </a:r>
          </a:p>
          <a:p>
            <a:r>
              <a:rPr lang="es-ES"/>
              <a:t>nuestro software para terminales móviles (ImTOO) que pueden comprimir video</a:t>
            </a:r>
          </a:p>
          <a:p>
            <a:r>
              <a:rPr lang="es-ES"/>
              <a:t>hasta en un 50% al de su tamaño original con una calidad cercana a la de la fuente.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625" y="1571625"/>
            <a:ext cx="82296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s-ES" kern="0" dirty="0">
              <a:latin typeface="+mn-lt"/>
            </a:endParaRPr>
          </a:p>
        </p:txBody>
      </p:sp>
      <p:sp>
        <p:nvSpPr>
          <p:cNvPr id="40965" name="6 Rectángulo"/>
          <p:cNvSpPr>
            <a:spLocks noChangeArrowheads="1"/>
          </p:cNvSpPr>
          <p:nvPr/>
        </p:nvSpPr>
        <p:spPr bwMode="auto">
          <a:xfrm>
            <a:off x="214313" y="1285875"/>
            <a:ext cx="8715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Aunque visualmente no se observa una reducción en la calidad del video, la</a:t>
            </a:r>
          </a:p>
          <a:p>
            <a:r>
              <a:rPr lang="es-ES"/>
              <a:t>relación señal – ruido nos indica que existe diferencias entre el video de</a:t>
            </a:r>
          </a:p>
          <a:p>
            <a:r>
              <a:rPr lang="es-ES"/>
              <a:t>entrada y el comprimido, y mientras mayor sea esta relación PSNR, mejor</a:t>
            </a:r>
          </a:p>
          <a:p>
            <a:r>
              <a:rPr lang="es-ES"/>
              <a:t>será la calidad del video.</a:t>
            </a:r>
          </a:p>
        </p:txBody>
      </p:sp>
      <p:sp>
        <p:nvSpPr>
          <p:cNvPr id="40966" name="7 Rectángulo"/>
          <p:cNvSpPr>
            <a:spLocks noChangeArrowheads="1"/>
          </p:cNvSpPr>
          <p:nvPr/>
        </p:nvSpPr>
        <p:spPr bwMode="auto">
          <a:xfrm>
            <a:off x="214313" y="2571750"/>
            <a:ext cx="8715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/>
              <a:t>El software codificador usa un algoritmo propietario para crear una forma</a:t>
            </a:r>
          </a:p>
          <a:p>
            <a:pPr algn="just"/>
            <a:r>
              <a:rPr lang="es-ES"/>
              <a:t>compacta del archivo original. El codificador reduce el video reemplazando</a:t>
            </a:r>
          </a:p>
          <a:p>
            <a:pPr algn="just"/>
            <a:r>
              <a:rPr lang="es-ES"/>
              <a:t>los cuadros originales con unas versiones más compactas usando algoritmos</a:t>
            </a:r>
          </a:p>
          <a:p>
            <a:pPr algn="just"/>
            <a:r>
              <a:rPr lang="es-ES"/>
              <a:t>como wavelet, fractal o el DCT que fue el que se utilizó en este proyecto</a:t>
            </a:r>
          </a:p>
        </p:txBody>
      </p:sp>
      <p:sp>
        <p:nvSpPr>
          <p:cNvPr id="40967" name="8 Rectángulo"/>
          <p:cNvSpPr>
            <a:spLocks noChangeArrowheads="1"/>
          </p:cNvSpPr>
          <p:nvPr/>
        </p:nvSpPr>
        <p:spPr bwMode="auto">
          <a:xfrm>
            <a:off x="214313" y="3786188"/>
            <a:ext cx="8643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Al realizar la codificación variando la velocidad media de bits a la que se</a:t>
            </a:r>
          </a:p>
          <a:p>
            <a:r>
              <a:rPr lang="es-ES"/>
              <a:t>transmite el video, se logra una mayor rapidez en el envío de los streams,</a:t>
            </a:r>
          </a:p>
          <a:p>
            <a:r>
              <a:rPr lang="es-ES"/>
              <a:t>pero esto repercute en una considerable disminución de la calidad del</a:t>
            </a:r>
          </a:p>
          <a:p>
            <a:r>
              <a:rPr lang="es-ES"/>
              <a:t>mismo.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GRACIAS POR SU ATENCION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4000"/>
              <a:t>SESION STREAMING VIA MMS</a:t>
            </a:r>
            <a:endParaRPr lang="es-ES" sz="400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143000"/>
            <a:ext cx="50101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4 Rectángulo"/>
          <p:cNvSpPr>
            <a:spLocks noChangeArrowheads="1"/>
          </p:cNvSpPr>
          <p:nvPr/>
        </p:nvSpPr>
        <p:spPr bwMode="auto">
          <a:xfrm>
            <a:off x="2214563" y="5572125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1400" b="1"/>
              <a:t>Esquemática de una sesión streaming originada vía MMS</a:t>
            </a:r>
            <a:endParaRPr lang="es-ES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s-EC" sz="1800" dirty="0" err="1"/>
              <a:t>Streaming</a:t>
            </a:r>
            <a:r>
              <a:rPr lang="es-EC" sz="1800" dirty="0"/>
              <a:t> sobre UMTS:  </a:t>
            </a:r>
            <a:r>
              <a:rPr lang="es-EC" sz="1800" dirty="0" err="1"/>
              <a:t>streaming</a:t>
            </a:r>
            <a:r>
              <a:rPr lang="es-EC" sz="1800" dirty="0"/>
              <a:t> </a:t>
            </a:r>
            <a:r>
              <a:rPr lang="es-EC" sz="1800" dirty="0" smtClean="0"/>
              <a:t>simple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s-EC" sz="18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s-EC" sz="1800" dirty="0"/>
              <a:t>URI:  especifica un servidor </a:t>
            </a:r>
            <a:r>
              <a:rPr lang="es-EC" sz="1800" dirty="0" err="1"/>
              <a:t>streaming</a:t>
            </a:r>
            <a:r>
              <a:rPr lang="es-EC" sz="1800" dirty="0"/>
              <a:t> y la dirección del contenido en este </a:t>
            </a:r>
            <a:r>
              <a:rPr lang="es-EC" sz="1800" dirty="0" smtClean="0"/>
              <a:t>servidor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s-EC" sz="18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s-EC" sz="1800" dirty="0"/>
              <a:t>Al establecer la sesión se toma un archivo </a:t>
            </a:r>
            <a:r>
              <a:rPr lang="es-EC" sz="1800" dirty="0" smtClean="0"/>
              <a:t>SDP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s-EC" sz="18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s-EC" sz="1800" dirty="0"/>
              <a:t>SDP:  descripción de sesión, medio a ser presentado, tasa de </a:t>
            </a:r>
            <a:r>
              <a:rPr lang="es-EC" sz="1800" dirty="0" smtClean="0"/>
              <a:t>bits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s-EC" sz="18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s-EC" sz="1800" dirty="0"/>
              <a:t>RTSP SETUP enviado por el cliente para establecer un servicio </a:t>
            </a:r>
            <a:r>
              <a:rPr lang="es-EC" sz="1800" dirty="0" err="1" smtClean="0"/>
              <a:t>streaming</a:t>
            </a:r>
            <a:endParaRPr lang="es-EC" sz="18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s-EC" sz="18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s-EC" sz="1800" dirty="0" smtClean="0"/>
              <a:t>RTSP SETUP devuelve el puerto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s-EC" sz="1800" dirty="0"/>
              <a:t>	</a:t>
            </a:r>
            <a:r>
              <a:rPr lang="es-EC" sz="1800" dirty="0" smtClean="0"/>
              <a:t>UDP/TCP para ser usados por el medio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endParaRPr lang="es-EC" sz="18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s-ES" sz="1800" dirty="0" smtClean="0"/>
              <a:t> </a:t>
            </a:r>
            <a:r>
              <a:rPr lang="es-EC" sz="1800" dirty="0" smtClean="0"/>
              <a:t>RTSP PLAY es enviado por el cliente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s-EC" sz="18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s-EC" sz="18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s-ES" sz="18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s-ES" sz="18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s-EC" sz="18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s-ES" dirty="0"/>
          </a:p>
        </p:txBody>
      </p:sp>
      <p:sp>
        <p:nvSpPr>
          <p:cNvPr id="13315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4000" dirty="0"/>
              <a:t>SESION STREAMING VIA MMS</a:t>
            </a:r>
            <a:endParaRPr lang="es-ES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/>
              <a:t>ARQUITECTURA STREAMING</a:t>
            </a:r>
            <a:endParaRPr lang="es-ES"/>
          </a:p>
        </p:txBody>
      </p:sp>
      <p:pic>
        <p:nvPicPr>
          <p:cNvPr id="14340" name="Picture 4" descr="tesi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628775"/>
            <a:ext cx="5903912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C" sz="1800" smtClean="0"/>
              <a:t>Estan involucrados en proveer servicios adicionales o para mejorar la calidad de servicio general</a:t>
            </a:r>
          </a:p>
          <a:p>
            <a:pPr eaLnBrk="1" hangingPunct="1">
              <a:lnSpc>
                <a:spcPct val="90000"/>
              </a:lnSpc>
            </a:pPr>
            <a:endParaRPr lang="es-EC" sz="1800" smtClean="0"/>
          </a:p>
          <a:p>
            <a:pPr eaLnBrk="1" hangingPunct="1">
              <a:lnSpc>
                <a:spcPct val="90000"/>
              </a:lnSpc>
            </a:pPr>
            <a:r>
              <a:rPr lang="es-EC" sz="1800" smtClean="0"/>
              <a:t>Servidor streaming   </a:t>
            </a:r>
            <a:r>
              <a:rPr lang="es-EC" sz="1800" smtClean="0">
                <a:sym typeface="Wingdings" pitchFamily="2" charset="2"/>
              </a:rPr>
              <a:t>   Cliente streaming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s-EC" sz="180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s-EC" sz="1800" smtClean="0">
                <a:sym typeface="Wingdings" pitchFamily="2" charset="2"/>
              </a:rPr>
              <a:t>Portales:  servidores que permiten accesos al contenido del medio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s-EC" sz="180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s-EC" sz="1800" smtClean="0">
                <a:sym typeface="Wingdings" pitchFamily="2" charset="2"/>
              </a:rPr>
              <a:t>Servidor de perfil:  guarda preferencias de usuario y capacidades de terminal</a:t>
            </a:r>
            <a:r>
              <a:rPr lang="es-EC" smtClean="0">
                <a:sym typeface="Wingdings" pitchFamily="2" charset="2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s-ES" sz="180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s-ES" sz="1800" smtClean="0">
                <a:sym typeface="Wingdings" pitchFamily="2" charset="2"/>
              </a:rPr>
              <a:t>Servidores de contenido:  encontrados en cualquier lugar de la red</a:t>
            </a:r>
            <a:endParaRPr lang="es-ES" smtClean="0">
              <a:sym typeface="Wingdings" pitchFamily="2" charset="2"/>
            </a:endParaRPr>
          </a:p>
        </p:txBody>
      </p:sp>
      <p:sp>
        <p:nvSpPr>
          <p:cNvPr id="15363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/>
              <a:t>ARQUITECTURA STREAMING</a:t>
            </a:r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85875"/>
            <a:ext cx="8229600" cy="3186113"/>
          </a:xfrm>
        </p:spPr>
        <p:txBody>
          <a:bodyPr/>
          <a:lstStyle/>
          <a:p>
            <a:pPr eaLnBrk="1" hangingPunct="1"/>
            <a:r>
              <a:rPr lang="es-EC" sz="1800" smtClean="0"/>
              <a:t>MTU 1500 bytes:  UDP 1472 bytes carga</a:t>
            </a:r>
          </a:p>
          <a:p>
            <a:pPr eaLnBrk="1" hangingPunct="1">
              <a:buFont typeface="Wingdings 3" pitchFamily="18" charset="2"/>
              <a:buNone/>
            </a:pPr>
            <a:endParaRPr lang="es-EC" sz="1800" smtClean="0"/>
          </a:p>
          <a:p>
            <a:pPr eaLnBrk="1" hangingPunct="1"/>
            <a:r>
              <a:rPr lang="es-EC" sz="1800" smtClean="0"/>
              <a:t>No orientado a conexión (overhead: 28 bytes por paquete)</a:t>
            </a:r>
          </a:p>
          <a:p>
            <a:pPr eaLnBrk="1" hangingPunct="1">
              <a:buFont typeface="Wingdings 3" pitchFamily="18" charset="2"/>
              <a:buNone/>
            </a:pPr>
            <a:endParaRPr lang="es-EC" sz="1800" smtClean="0"/>
          </a:p>
          <a:p>
            <a:pPr eaLnBrk="1" hangingPunct="1"/>
            <a:r>
              <a:rPr lang="es-EC" sz="1800" smtClean="0"/>
              <a:t>No garantiza un buen tiempo de transmisión (jitter)</a:t>
            </a:r>
          </a:p>
          <a:p>
            <a:pPr eaLnBrk="1" hangingPunct="1"/>
            <a:endParaRPr lang="es-EC" sz="1800" smtClean="0"/>
          </a:p>
          <a:p>
            <a:pPr eaLnBrk="1" hangingPunct="1"/>
            <a:r>
              <a:rPr lang="es-EC" sz="1800" smtClean="0"/>
              <a:t>No garantiza un envío exitoso</a:t>
            </a:r>
          </a:p>
          <a:p>
            <a:pPr eaLnBrk="1" hangingPunct="1"/>
            <a:endParaRPr lang="es-EC" sz="1800" smtClean="0"/>
          </a:p>
          <a:p>
            <a:pPr eaLnBrk="1" hangingPunct="1"/>
            <a:r>
              <a:rPr lang="es-EC" sz="1800" smtClean="0"/>
              <a:t>Esto puede provocar en errores en los frames de video</a:t>
            </a:r>
          </a:p>
          <a:p>
            <a:pPr eaLnBrk="1" hangingPunct="1"/>
            <a:endParaRPr lang="es-EC" smtClean="0"/>
          </a:p>
          <a:p>
            <a:pPr eaLnBrk="1" hangingPunct="1"/>
            <a:endParaRPr lang="es-EC" smtClean="0"/>
          </a:p>
          <a:p>
            <a:pPr eaLnBrk="1" hangingPunct="1"/>
            <a:endParaRPr lang="es-EC" smtClean="0"/>
          </a:p>
          <a:p>
            <a:pPr eaLnBrk="1" hangingPunct="1"/>
            <a:endParaRPr lang="es-EC" smtClean="0"/>
          </a:p>
          <a:p>
            <a:pPr eaLnBrk="1" hangingPunct="1"/>
            <a:endParaRPr lang="es-ES" smtClean="0"/>
          </a:p>
        </p:txBody>
      </p:sp>
      <p:sp>
        <p:nvSpPr>
          <p:cNvPr id="16387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4000" dirty="0"/>
              <a:t>TRANSPORTE DE VIDEO - UDP</a:t>
            </a:r>
            <a:endParaRPr lang="es-ES" sz="4000" dirty="0"/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286250"/>
            <a:ext cx="750093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7574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C" sz="1800" smtClean="0"/>
              <a:t>Orientado a conexión y control de flujo</a:t>
            </a:r>
          </a:p>
          <a:p>
            <a:pPr eaLnBrk="1" hangingPunct="1">
              <a:lnSpc>
                <a:spcPct val="80000"/>
              </a:lnSpc>
            </a:pPr>
            <a:endParaRPr lang="es-EC" sz="1800" smtClean="0"/>
          </a:p>
          <a:p>
            <a:pPr eaLnBrk="1" hangingPunct="1">
              <a:lnSpc>
                <a:spcPct val="80000"/>
              </a:lnSpc>
            </a:pPr>
            <a:r>
              <a:rPr lang="es-EC" sz="1800" smtClean="0"/>
              <a:t>Número ACK y números de secuencia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endParaRPr lang="es-EC" sz="1800" smtClean="0"/>
          </a:p>
          <a:p>
            <a:pPr eaLnBrk="1" hangingPunct="1">
              <a:lnSpc>
                <a:spcPct val="80000"/>
              </a:lnSpc>
            </a:pPr>
            <a:r>
              <a:rPr lang="es-EC" sz="1800" smtClean="0"/>
              <a:t>Control de congestión:  Slow Start y AIMD</a:t>
            </a:r>
          </a:p>
          <a:p>
            <a:pPr eaLnBrk="1" hangingPunct="1">
              <a:lnSpc>
                <a:spcPct val="80000"/>
              </a:lnSpc>
            </a:pPr>
            <a:endParaRPr lang="es-EC" sz="1800" smtClean="0"/>
          </a:p>
          <a:p>
            <a:pPr eaLnBrk="1" hangingPunct="1">
              <a:lnSpc>
                <a:spcPct val="80000"/>
              </a:lnSpc>
            </a:pPr>
            <a:r>
              <a:rPr lang="es-EC" sz="1800" smtClean="0"/>
              <a:t>Útil para WWW que no es crítico en el tiempo</a:t>
            </a:r>
          </a:p>
          <a:p>
            <a:pPr eaLnBrk="1" hangingPunct="1">
              <a:lnSpc>
                <a:spcPct val="80000"/>
              </a:lnSpc>
            </a:pPr>
            <a:endParaRPr lang="es-EC" sz="1800" smtClean="0"/>
          </a:p>
          <a:p>
            <a:pPr eaLnBrk="1" hangingPunct="1">
              <a:lnSpc>
                <a:spcPct val="80000"/>
              </a:lnSpc>
            </a:pPr>
            <a:r>
              <a:rPr lang="es-EC" sz="1800" smtClean="0"/>
              <a:t>Existe mucho más overhead que en UDP por el largo de los encabezados</a:t>
            </a:r>
          </a:p>
          <a:p>
            <a:pPr eaLnBrk="1" hangingPunct="1">
              <a:lnSpc>
                <a:spcPct val="80000"/>
              </a:lnSpc>
            </a:pPr>
            <a:endParaRPr lang="es-ES" sz="2800" smtClean="0"/>
          </a:p>
        </p:txBody>
      </p:sp>
      <p:sp>
        <p:nvSpPr>
          <p:cNvPr id="17411" name="4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redes UMTS - video streaming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4000"/>
              <a:t>TRANSPORTE DE VIDEO - TCP</a:t>
            </a:r>
            <a:endParaRPr lang="es-ES" sz="4000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4429125"/>
            <a:ext cx="54006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614</TotalTime>
  <Words>1430</Words>
  <Application>Microsoft Office PowerPoint</Application>
  <PresentationFormat>Presentación en pantalla (4:3)</PresentationFormat>
  <Paragraphs>279</Paragraphs>
  <Slides>33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1" baseType="lpstr">
      <vt:lpstr>Arial</vt:lpstr>
      <vt:lpstr>Lucida Sans Unicode</vt:lpstr>
      <vt:lpstr>Wingdings 3</vt:lpstr>
      <vt:lpstr>Verdana</vt:lpstr>
      <vt:lpstr>Wingdings 2</vt:lpstr>
      <vt:lpstr>Wingdings</vt:lpstr>
      <vt:lpstr>Times New Roman</vt:lpstr>
      <vt:lpstr>Concurrencia</vt:lpstr>
      <vt:lpstr>OPTIMIZACION DE VIDEO STREAMING PARA REDES UMTS</vt:lpstr>
      <vt:lpstr>CARACTERISTICAS UMTS</vt:lpstr>
      <vt:lpstr>CARACTERISTICAS UMTS</vt:lpstr>
      <vt:lpstr>SESION STREAMING VIA MMS</vt:lpstr>
      <vt:lpstr>SESION STREAMING VIA MMS</vt:lpstr>
      <vt:lpstr>ARQUITECTURA STREAMING</vt:lpstr>
      <vt:lpstr>ARQUITECTURA STREAMING</vt:lpstr>
      <vt:lpstr>TRANSPORTE DE VIDEO - UDP</vt:lpstr>
      <vt:lpstr>TRANSPORTE DE VIDEO - TCP</vt:lpstr>
      <vt:lpstr>TRANSPORTE DE VIDEO - RTP</vt:lpstr>
      <vt:lpstr>TRANSPORTE DE VIDEO - RTCP</vt:lpstr>
      <vt:lpstr>TRANSPORTE DE VIDEO - RTSP</vt:lpstr>
      <vt:lpstr>TRANSPORTE DE VIDEO - RTSP</vt:lpstr>
      <vt:lpstr>TRANSPORTE DE VIDEO – RTSP Pedidos</vt:lpstr>
      <vt:lpstr>TRANSPORTE DE VIDEO – RTSP Estados del servidor</vt:lpstr>
      <vt:lpstr>Imágenes tipo I</vt:lpstr>
      <vt:lpstr>Imágenes tipo P</vt:lpstr>
      <vt:lpstr>Imágenes tipo B</vt:lpstr>
      <vt:lpstr>PARAMETROS DE CALIDAD</vt:lpstr>
      <vt:lpstr>ESTANDARES DE CODECS DE VIDEO</vt:lpstr>
      <vt:lpstr>IMPLEMENTACION</vt:lpstr>
      <vt:lpstr>Diapositiva 22</vt:lpstr>
      <vt:lpstr>Diapositiva 23</vt:lpstr>
      <vt:lpstr>Diapositiva 24</vt:lpstr>
      <vt:lpstr>IMPLEMENTACION</vt:lpstr>
      <vt:lpstr>ANALISIS DE RESULTADOS</vt:lpstr>
      <vt:lpstr>ANALISIS DE RESULTADOS</vt:lpstr>
      <vt:lpstr>SOFTWARE DISPONIBLE  </vt:lpstr>
      <vt:lpstr>Diapositiva 29</vt:lpstr>
      <vt:lpstr>SOFTWARE DISPONIBLE  </vt:lpstr>
      <vt:lpstr>Diapositiva 31</vt:lpstr>
      <vt:lpstr>CONCLUSIONES</vt:lpstr>
      <vt:lpstr>GRACIAS POR SU ATENCION</vt:lpstr>
    </vt:vector>
  </TitlesOfParts>
  <Company>XXxxXXxx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OPTIMIZACION DE VIDEO STREAMING PARA REDES UMTS</dc:title>
  <dc:creator>xxPRINCIPALxx</dc:creator>
  <cp:lastModifiedBy>LABFIEC</cp:lastModifiedBy>
  <cp:revision>43</cp:revision>
  <dcterms:created xsi:type="dcterms:W3CDTF">2009-09-15T01:45:49Z</dcterms:created>
  <dcterms:modified xsi:type="dcterms:W3CDTF">2010-08-23T16:07:29Z</dcterms:modified>
</cp:coreProperties>
</file>