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4" r:id="rId4"/>
    <p:sldId id="265" r:id="rId5"/>
    <p:sldId id="281" r:id="rId6"/>
    <p:sldId id="266" r:id="rId7"/>
    <p:sldId id="267" r:id="rId8"/>
    <p:sldId id="268" r:id="rId9"/>
    <p:sldId id="272" r:id="rId10"/>
    <p:sldId id="271" r:id="rId11"/>
    <p:sldId id="269" r:id="rId12"/>
    <p:sldId id="279" r:id="rId13"/>
    <p:sldId id="261" r:id="rId14"/>
    <p:sldId id="262" r:id="rId15"/>
    <p:sldId id="263" r:id="rId16"/>
    <p:sldId id="264" r:id="rId17"/>
    <p:sldId id="275" r:id="rId18"/>
    <p:sldId id="276" r:id="rId19"/>
    <p:sldId id="277" r:id="rId20"/>
    <p:sldId id="278" r:id="rId21"/>
    <p:sldId id="270" r:id="rId22"/>
    <p:sldId id="280" r:id="rId23"/>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D2C1DEC-DB87-4B1D-887A-03ED3ACF2317}" type="datetimeFigureOut">
              <a:rPr lang="es-EC"/>
              <a:pPr>
                <a:defRPr/>
              </a:pPr>
              <a:t>23/08/2010</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C88DB9-5B52-47E6-958B-72989EFD4CD0}"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8F32B5-3616-42C3-92B5-5F59C1D52C11}" type="slidenum">
              <a:rPr lang="es-EC"/>
              <a:pPr fontAlgn="base">
                <a:spcBef>
                  <a:spcPct val="0"/>
                </a:spcBef>
                <a:spcAft>
                  <a:spcPct val="0"/>
                </a:spcAft>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bwMode="auto">
          <a:noFill/>
          <a:ln>
            <a:solidFill>
              <a:srgbClr val="000000"/>
            </a:solidFill>
            <a:miter lim="800000"/>
            <a:headEnd/>
            <a:tailEnd/>
          </a:ln>
        </p:spPr>
      </p:sp>
      <p:sp>
        <p:nvSpPr>
          <p:cNvPr id="3789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789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D58B19-071D-4CFF-85FB-F30BE2890649}" type="slidenum">
              <a:rPr lang="es-EC"/>
              <a:pPr fontAlgn="base">
                <a:spcBef>
                  <a:spcPct val="0"/>
                </a:spcBef>
                <a:spcAft>
                  <a:spcPct val="0"/>
                </a:spcAft>
              </a:pPr>
              <a:t>15</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bwMode="auto">
          <a:noFill/>
          <a:ln>
            <a:solidFill>
              <a:srgbClr val="000000"/>
            </a:solidFill>
            <a:miter lim="800000"/>
            <a:headEnd/>
            <a:tailEnd/>
          </a:ln>
        </p:spPr>
      </p:sp>
      <p:sp>
        <p:nvSpPr>
          <p:cNvPr id="3993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993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E56EF8-ECF3-4270-BB11-A19505F152C5}" type="slidenum">
              <a:rPr lang="es-EC"/>
              <a:pPr fontAlgn="base">
                <a:spcBef>
                  <a:spcPct val="0"/>
                </a:spcBef>
                <a:spcAft>
                  <a:spcPct val="0"/>
                </a:spcAft>
              </a:pPr>
              <a:t>16</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974274-AC5D-49E1-9FC4-BDE9CC0E0788}" type="slidenum">
              <a:rPr lang="es-EC"/>
              <a:pPr fontAlgn="base">
                <a:spcBef>
                  <a:spcPct val="0"/>
                </a:spcBef>
                <a:spcAft>
                  <a:spcPct val="0"/>
                </a:spcAft>
              </a:pPr>
              <a:t>21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2B443-1762-4377-81BC-C9AA9CE800F1}" type="slidenum">
              <a:rPr lang="es-EC"/>
              <a:pPr fontAlgn="base">
                <a:spcBef>
                  <a:spcPct val="0"/>
                </a:spcBef>
                <a:spcAft>
                  <a:spcPct val="0"/>
                </a:spcAft>
              </a:pPr>
              <a:t>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D5C22-6B2C-4FB3-B592-06BF43286682}" type="slidenum">
              <a:rPr lang="es-EC"/>
              <a:pPr fontAlgn="base">
                <a:spcBef>
                  <a:spcPct val="0"/>
                </a:spcBef>
                <a:spcAft>
                  <a:spcPct val="0"/>
                </a:spcAft>
              </a:pPr>
              <a:t>4</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25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61ACEF-6C0A-4E15-BF99-418D492F7E75}" type="slidenum">
              <a:rPr lang="es-EC"/>
              <a:pPr fontAlgn="base">
                <a:spcBef>
                  <a:spcPct val="0"/>
                </a:spcBef>
                <a:spcAft>
                  <a:spcPct val="0"/>
                </a:spcAft>
              </a:pPr>
              <a:t>6</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4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C148E7-ECAD-488C-9BA0-E4F93DE9CF66}" type="slidenum">
              <a:rPr lang="es-EC"/>
              <a:pPr fontAlgn="base">
                <a:spcBef>
                  <a:spcPct val="0"/>
                </a:spcBef>
                <a:spcAft>
                  <a:spcPct val="0"/>
                </a:spcAft>
              </a:pPr>
              <a:t>7</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62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DE232F-2400-4D24-88C2-059EB8A66478}" type="slidenum">
              <a:rPr lang="es-EC"/>
              <a:pPr fontAlgn="base">
                <a:spcBef>
                  <a:spcPct val="0"/>
                </a:spcBef>
                <a:spcAft>
                  <a:spcPct val="0"/>
                </a:spcAft>
              </a:pPr>
              <a:t>8</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3B258-0D47-435A-BAE9-F0A9FB8C3338}" type="slidenum">
              <a:rPr lang="es-EC"/>
              <a:pPr fontAlgn="base">
                <a:spcBef>
                  <a:spcPct val="0"/>
                </a:spcBef>
                <a:spcAft>
                  <a:spcPct val="0"/>
                </a:spcAft>
              </a:pPr>
              <a:t>11</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noFill/>
          <a:ln>
            <a:solidFill>
              <a:srgbClr val="000000"/>
            </a:solidFill>
            <a:miter lim="800000"/>
            <a:headEnd/>
            <a:tailEnd/>
          </a:ln>
        </p:spPr>
      </p:sp>
      <p:sp>
        <p:nvSpPr>
          <p:cNvPr id="3379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379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2EC23-917B-4DE6-9895-9A4D493EDD5A}" type="slidenum">
              <a:rPr lang="es-EC"/>
              <a:pPr fontAlgn="base">
                <a:spcBef>
                  <a:spcPct val="0"/>
                </a:spcBef>
                <a:spcAft>
                  <a:spcPct val="0"/>
                </a:spcAft>
              </a:pPr>
              <a:t>13</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BF9F83-61CF-4C08-81D8-C361D893BCC8}" type="slidenum">
              <a:rPr lang="es-EC"/>
              <a:pPr fontAlgn="base">
                <a:spcBef>
                  <a:spcPct val="0"/>
                </a:spcBef>
                <a:spcAft>
                  <a:spcPct val="0"/>
                </a:spcAft>
              </a:pPr>
              <a:t>14</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8C91DC7B-9754-45D6-BB13-DF1C43C9A772}" type="datetimeFigureOut">
              <a:rPr lang="es-EC"/>
              <a:pPr>
                <a:defRPr/>
              </a:pPr>
              <a:t>23/08/2010</a:t>
            </a:fld>
            <a:endParaRPr lang="es-EC" dirty="0"/>
          </a:p>
        </p:txBody>
      </p:sp>
      <p:sp>
        <p:nvSpPr>
          <p:cNvPr id="5" name="18 Marcador de pie de página"/>
          <p:cNvSpPr>
            <a:spLocks noGrp="1"/>
          </p:cNvSpPr>
          <p:nvPr>
            <p:ph type="ftr" sz="quarter" idx="11"/>
          </p:nvPr>
        </p:nvSpPr>
        <p:spPr/>
        <p:txBody>
          <a:bodyPr/>
          <a:lstStyle>
            <a:lvl1pPr>
              <a:defRPr/>
            </a:lvl1pPr>
          </a:lstStyle>
          <a:p>
            <a:pPr>
              <a:defRPr/>
            </a:pPr>
            <a:endParaRPr lang="es-EC"/>
          </a:p>
        </p:txBody>
      </p:sp>
      <p:sp>
        <p:nvSpPr>
          <p:cNvPr id="6" name="26 Marcador de número de diapositiva"/>
          <p:cNvSpPr>
            <a:spLocks noGrp="1"/>
          </p:cNvSpPr>
          <p:nvPr>
            <p:ph type="sldNum" sz="quarter" idx="12"/>
          </p:nvPr>
        </p:nvSpPr>
        <p:spPr/>
        <p:txBody>
          <a:bodyPr/>
          <a:lstStyle>
            <a:lvl1pPr>
              <a:defRPr/>
            </a:lvl1pPr>
          </a:lstStyle>
          <a:p>
            <a:pPr>
              <a:defRPr/>
            </a:pPr>
            <a:fld id="{E192921A-4862-4F2D-9A2B-B1A49376B20C}"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75B70A4-E37C-406C-9FC9-8E70E71E897F}" type="datetimeFigureOut">
              <a:rPr lang="es-EC"/>
              <a:pPr>
                <a:defRPr/>
              </a:pPr>
              <a:t>23/08/2010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8655187D-5EAD-49C4-B23F-380A07C9A2A5}" type="slidenum">
              <a:rPr lang="es-EC"/>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0C200DF8-2EDD-4C86-970D-42F598483578}" type="datetimeFigureOut">
              <a:rPr lang="es-EC"/>
              <a:pPr>
                <a:defRPr/>
              </a:pPr>
              <a:t>23/08/2010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9030B270-50F6-4EE8-8B11-40CEBB61F419}" type="slidenum">
              <a:rPr lang="es-EC"/>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D9E19524-086A-47C5-997F-F340F9BFE271}" type="datetimeFigureOut">
              <a:rPr lang="es-EC"/>
              <a:pPr>
                <a:defRPr/>
              </a:pPr>
              <a:t>23/08/2010</a:t>
            </a:fld>
            <a:endParaRPr lang="es-EC" dirty="0"/>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8C64AA74-8C6B-4929-967E-D5019562458B}" type="slidenum">
              <a:rPr lang="es-EC"/>
              <a:pPr>
                <a:defRPr/>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B6CB33C-544A-4E8E-9B11-458816300D3E}" type="datetimeFigureOut">
              <a:rPr lang="es-EC"/>
              <a:pPr>
                <a:defRPr/>
              </a:pPr>
              <a:t>23/08/2010</a:t>
            </a:fld>
            <a:endParaRPr lang="es-EC" dirty="0"/>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B84408CE-4E84-42FC-9E92-503217E74805}"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6D75470-8361-4714-914E-670AA31F5D2A}" type="datetimeFigureOut">
              <a:rPr lang="es-EC"/>
              <a:pPr>
                <a:defRPr/>
              </a:pPr>
              <a:t>23/08/2010</a:t>
            </a:fld>
            <a:endParaRPr lang="es-EC" dirty="0"/>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5E2D765D-5B2E-48E7-92BD-0355BE2CCD66}" type="slidenum">
              <a:rPr lang="es-EC"/>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91FE99FD-D9F3-4FDB-9EA3-2E66E4243704}" type="datetimeFigureOut">
              <a:rPr lang="es-EC"/>
              <a:pPr>
                <a:defRPr/>
              </a:pPr>
              <a:t>23/08/2010</a:t>
            </a:fld>
            <a:endParaRPr lang="es-EC" dirty="0"/>
          </a:p>
        </p:txBody>
      </p:sp>
      <p:sp>
        <p:nvSpPr>
          <p:cNvPr id="8" name="21 Marcador de pie de página"/>
          <p:cNvSpPr>
            <a:spLocks noGrp="1"/>
          </p:cNvSpPr>
          <p:nvPr>
            <p:ph type="ftr" sz="quarter" idx="11"/>
          </p:nvPr>
        </p:nvSpPr>
        <p:spPr/>
        <p:txBody>
          <a:bodyPr/>
          <a:lstStyle>
            <a:lvl1pPr>
              <a:defRPr/>
            </a:lvl1pPr>
          </a:lstStyle>
          <a:p>
            <a:pPr>
              <a:defRPr/>
            </a:pPr>
            <a:endParaRPr lang="es-EC"/>
          </a:p>
        </p:txBody>
      </p:sp>
      <p:sp>
        <p:nvSpPr>
          <p:cNvPr id="9" name="17 Marcador de número de diapositiva"/>
          <p:cNvSpPr>
            <a:spLocks noGrp="1"/>
          </p:cNvSpPr>
          <p:nvPr>
            <p:ph type="sldNum" sz="quarter" idx="12"/>
          </p:nvPr>
        </p:nvSpPr>
        <p:spPr/>
        <p:txBody>
          <a:bodyPr/>
          <a:lstStyle>
            <a:lvl1pPr>
              <a:defRPr/>
            </a:lvl1pPr>
          </a:lstStyle>
          <a:p>
            <a:pPr>
              <a:defRPr/>
            </a:pPr>
            <a:fld id="{6D980E52-CEC6-42B5-ACAA-66AFC8BDE806}" type="slidenum">
              <a:rPr lang="es-EC"/>
              <a:pPr>
                <a:defRPr/>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04CCA19E-B3BC-4678-AAC7-900766941C1A}" type="datetimeFigureOut">
              <a:rPr lang="es-EC"/>
              <a:pPr>
                <a:defRPr/>
              </a:pPr>
              <a:t>23/08/2010</a:t>
            </a:fld>
            <a:endParaRPr lang="es-EC" dirty="0"/>
          </a:p>
        </p:txBody>
      </p:sp>
      <p:sp>
        <p:nvSpPr>
          <p:cNvPr id="4" name="21 Marcador de pie de página"/>
          <p:cNvSpPr>
            <a:spLocks noGrp="1"/>
          </p:cNvSpPr>
          <p:nvPr>
            <p:ph type="ftr" sz="quarter" idx="11"/>
          </p:nvPr>
        </p:nvSpPr>
        <p:spPr/>
        <p:txBody>
          <a:bodyPr/>
          <a:lstStyle>
            <a:lvl1pPr>
              <a:defRPr/>
            </a:lvl1pPr>
          </a:lstStyle>
          <a:p>
            <a:pPr>
              <a:defRPr/>
            </a:pPr>
            <a:endParaRPr lang="es-EC"/>
          </a:p>
        </p:txBody>
      </p:sp>
      <p:sp>
        <p:nvSpPr>
          <p:cNvPr id="5" name="17 Marcador de número de diapositiva"/>
          <p:cNvSpPr>
            <a:spLocks noGrp="1"/>
          </p:cNvSpPr>
          <p:nvPr>
            <p:ph type="sldNum" sz="quarter" idx="12"/>
          </p:nvPr>
        </p:nvSpPr>
        <p:spPr/>
        <p:txBody>
          <a:bodyPr/>
          <a:lstStyle>
            <a:lvl1pPr>
              <a:defRPr/>
            </a:lvl1pPr>
          </a:lstStyle>
          <a:p>
            <a:pPr>
              <a:defRPr/>
            </a:pPr>
            <a:fld id="{DB185834-CA25-4707-ADDF-DB85AD0ABA18}" type="slidenum">
              <a:rPr lang="es-EC"/>
              <a:pPr>
                <a:defRPr/>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ADBFC879-7373-44F2-9AAC-DC84286570F1}" type="datetimeFigureOut">
              <a:rPr lang="es-EC"/>
              <a:pPr>
                <a:defRPr/>
              </a:pPr>
              <a:t>23/08/2010</a:t>
            </a:fld>
            <a:endParaRPr lang="es-EC" dirty="0"/>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1532AE0D-C5BE-4F5F-9546-23B18EB77F81}" type="slidenum">
              <a:rPr lang="es-EC"/>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9DEFE34-7307-402D-8269-E3C0DA09B21F}" type="datetimeFigureOut">
              <a:rPr lang="es-EC"/>
              <a:pPr>
                <a:defRPr/>
              </a:pPr>
              <a:t>23/08/2010</a:t>
            </a:fld>
            <a:endParaRPr lang="es-EC" dirty="0"/>
          </a:p>
        </p:txBody>
      </p:sp>
      <p:sp>
        <p:nvSpPr>
          <p:cNvPr id="6" name="21 Marcador de pie de página"/>
          <p:cNvSpPr>
            <a:spLocks noGrp="1"/>
          </p:cNvSpPr>
          <p:nvPr>
            <p:ph type="ftr" sz="quarter" idx="11"/>
          </p:nvPr>
        </p:nvSpPr>
        <p:spPr/>
        <p:txBody>
          <a:bodyPr/>
          <a:lstStyle>
            <a:lvl1pPr>
              <a:defRPr/>
            </a:lvl1pPr>
          </a:lstStyle>
          <a:p>
            <a:pPr>
              <a:defRPr/>
            </a:pPr>
            <a:endParaRPr lang="es-EC"/>
          </a:p>
        </p:txBody>
      </p:sp>
      <p:sp>
        <p:nvSpPr>
          <p:cNvPr id="7" name="17 Marcador de número de diapositiva"/>
          <p:cNvSpPr>
            <a:spLocks noGrp="1"/>
          </p:cNvSpPr>
          <p:nvPr>
            <p:ph type="sldNum" sz="quarter" idx="12"/>
          </p:nvPr>
        </p:nvSpPr>
        <p:spPr/>
        <p:txBody>
          <a:bodyPr/>
          <a:lstStyle>
            <a:lvl1pPr>
              <a:defRPr/>
            </a:lvl1pPr>
          </a:lstStyle>
          <a:p>
            <a:pPr>
              <a:defRPr/>
            </a:pPr>
            <a:fld id="{490D7852-5148-4A32-997B-046FFEEAF9DE}" type="slidenum">
              <a:rPr lang="es-EC"/>
              <a:pPr>
                <a:defRPr/>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1C15628E-A413-432C-88A0-4D91479677D9}" type="datetimeFigureOut">
              <a:rPr lang="es-EC"/>
              <a:pPr>
                <a:defRPr/>
              </a:pPr>
              <a:t>23/08/2010</a:t>
            </a:fld>
            <a:endParaRPr lang="es-EC" dirty="0"/>
          </a:p>
        </p:txBody>
      </p:sp>
      <p:sp>
        <p:nvSpPr>
          <p:cNvPr id="10" name="5 Marcador de pie de página"/>
          <p:cNvSpPr>
            <a:spLocks noGrp="1"/>
          </p:cNvSpPr>
          <p:nvPr>
            <p:ph type="ftr" sz="quarter" idx="11"/>
          </p:nvPr>
        </p:nvSpPr>
        <p:spPr/>
        <p:txBody>
          <a:bodyPr/>
          <a:lstStyle>
            <a:lvl1pPr>
              <a:defRPr/>
            </a:lvl1pPr>
          </a:lstStyle>
          <a:p>
            <a:pPr>
              <a:defRPr/>
            </a:pPr>
            <a:endParaRPr lang="es-EC"/>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FAB32F20-E56A-4EA3-A454-657275B35D38}" type="slidenum">
              <a:rPr lang="es-EC"/>
              <a:pPr>
                <a:defRPr/>
              </a:pPr>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371AD07-CBB7-4F0B-9C9C-FEA893AC990C}" type="datetimeFigureOut">
              <a:rPr lang="es-EC"/>
              <a:pPr>
                <a:defRPr/>
              </a:pPr>
              <a:t>23/08/2010</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s-EC"/>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D5774FB-8EC9-4679-A590-D68598587E50}" type="slidenum">
              <a:rPr lang="es-EC"/>
              <a:pPr>
                <a:defRPr/>
              </a:pPr>
              <a:t>‹Nº›</a:t>
            </a:fld>
            <a:endParaRPr lang="es-EC" dirty="0"/>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fontAlgn="auto">
              <a:spcAft>
                <a:spcPts val="0"/>
              </a:spcAft>
              <a:defRPr/>
            </a:pPr>
            <a:r>
              <a:rPr lang="es-ES" sz="2700" dirty="0" smtClean="0"/>
              <a:t>“Aplicación de Módulo Receptor de GPS para el posicionamiento de robots manejados a control remoto con Interfaz Gráfica”</a:t>
            </a:r>
            <a:endParaRPr lang="es-ES" dirty="0"/>
          </a:p>
        </p:txBody>
      </p:sp>
      <p:sp>
        <p:nvSpPr>
          <p:cNvPr id="14338" name="2 Subtítulo"/>
          <p:cNvSpPr>
            <a:spLocks noGrp="1"/>
          </p:cNvSpPr>
          <p:nvPr>
            <p:ph type="subTitle" idx="1"/>
          </p:nvPr>
        </p:nvSpPr>
        <p:spPr>
          <a:xfrm>
            <a:off x="533400" y="3228975"/>
            <a:ext cx="7854950" cy="1752600"/>
          </a:xfrm>
        </p:spPr>
        <p:txBody>
          <a:bodyPr/>
          <a:lstStyle/>
          <a:p>
            <a:pPr marR="0"/>
            <a:r>
              <a:rPr lang="es-ES" sz="2400" smtClean="0"/>
              <a:t>Informe de Seminario de Graduación</a:t>
            </a:r>
          </a:p>
          <a:p>
            <a:pPr marR="0"/>
            <a:r>
              <a:rPr lang="es-ES" sz="2400" smtClean="0"/>
              <a:t>Martin L. Avilés</a:t>
            </a:r>
          </a:p>
          <a:p>
            <a:pPr marR="0"/>
            <a:r>
              <a:rPr lang="es-ES" sz="2400" smtClean="0"/>
              <a:t>Juan Carlos Bajaña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r>
              <a:rPr lang="es-EC" smtClean="0"/>
              <a:t>PIC18F452-I/P</a:t>
            </a:r>
            <a:endParaRPr lang="es-ES" smtClean="0"/>
          </a:p>
        </p:txBody>
      </p:sp>
      <p:pic>
        <p:nvPicPr>
          <p:cNvPr id="28674" name="Picture 2"/>
          <p:cNvPicPr>
            <a:picLocks noGrp="1" noChangeAspect="1" noChangeArrowheads="1"/>
          </p:cNvPicPr>
          <p:nvPr>
            <p:ph idx="1"/>
          </p:nvPr>
        </p:nvPicPr>
        <p:blipFill>
          <a:blip r:embed="rId2"/>
          <a:srcRect l="32005" t="21011" r="6300" b="15515"/>
          <a:stretch>
            <a:fillRect/>
          </a:stretch>
        </p:blipFill>
        <p:spPr>
          <a:xfrm>
            <a:off x="0" y="2214563"/>
            <a:ext cx="5011738" cy="4143375"/>
          </a:xfrm>
        </p:spPr>
      </p:pic>
      <p:pic>
        <p:nvPicPr>
          <p:cNvPr id="28675" name="Picture 3"/>
          <p:cNvPicPr>
            <a:picLocks noChangeAspect="1" noChangeArrowheads="1"/>
          </p:cNvPicPr>
          <p:nvPr/>
        </p:nvPicPr>
        <p:blipFill>
          <a:blip r:embed="rId3"/>
          <a:srcRect l="571" t="34860" r="40494" b="25543"/>
          <a:stretch>
            <a:fillRect/>
          </a:stretch>
        </p:blipFill>
        <p:spPr bwMode="auto">
          <a:xfrm>
            <a:off x="4714875" y="2071688"/>
            <a:ext cx="4429125" cy="2428875"/>
          </a:xfrm>
          <a:prstGeom prst="rect">
            <a:avLst/>
          </a:prstGeom>
          <a:noFill/>
          <a:ln w="9525">
            <a:noFill/>
            <a:miter lim="800000"/>
            <a:headEnd/>
            <a:tailEnd/>
          </a:ln>
        </p:spPr>
      </p:pic>
      <p:pic>
        <p:nvPicPr>
          <p:cNvPr id="28676" name="Picture 3"/>
          <p:cNvPicPr>
            <a:picLocks noChangeAspect="1" noChangeArrowheads="1"/>
          </p:cNvPicPr>
          <p:nvPr/>
        </p:nvPicPr>
        <p:blipFill>
          <a:blip r:embed="rId3"/>
          <a:srcRect l="60457" t="34860" r="11026" b="40683"/>
          <a:stretch>
            <a:fillRect/>
          </a:stretch>
        </p:blipFill>
        <p:spPr bwMode="auto">
          <a:xfrm>
            <a:off x="5643563" y="4572000"/>
            <a:ext cx="2786062" cy="195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EC" smtClean="0"/>
              <a:t>Simulación</a:t>
            </a:r>
            <a:endParaRPr lang="es-ES" smtClean="0"/>
          </a:p>
        </p:txBody>
      </p:sp>
      <p:sp>
        <p:nvSpPr>
          <p:cNvPr id="29698" name="2 Marcador de contenido"/>
          <p:cNvSpPr>
            <a:spLocks noGrp="1"/>
          </p:cNvSpPr>
          <p:nvPr>
            <p:ph idx="1"/>
          </p:nvPr>
        </p:nvSpPr>
        <p:spPr/>
        <p:txBody>
          <a:bodyPr/>
          <a:lstStyle/>
          <a:p>
            <a:endParaRPr lang="es-ES" smtClean="0"/>
          </a:p>
        </p:txBody>
      </p:sp>
      <p:pic>
        <p:nvPicPr>
          <p:cNvPr id="29699" name="Picture 4"/>
          <p:cNvPicPr>
            <a:picLocks noChangeAspect="1" noChangeArrowheads="1"/>
          </p:cNvPicPr>
          <p:nvPr/>
        </p:nvPicPr>
        <p:blipFill>
          <a:blip r:embed="rId3"/>
          <a:srcRect/>
          <a:stretch>
            <a:fillRect/>
          </a:stretch>
        </p:blipFill>
        <p:spPr bwMode="auto">
          <a:xfrm>
            <a:off x="500063" y="1820863"/>
            <a:ext cx="6357937" cy="5037137"/>
          </a:xfrm>
          <a:prstGeom prst="rect">
            <a:avLst/>
          </a:prstGeom>
          <a:noFill/>
          <a:ln w="9525">
            <a:noFill/>
            <a:miter lim="800000"/>
            <a:headEnd/>
            <a:tailEnd/>
          </a:ln>
        </p:spPr>
      </p:pic>
      <p:sp>
        <p:nvSpPr>
          <p:cNvPr id="8" name="7 Flecha abajo"/>
          <p:cNvSpPr/>
          <p:nvPr/>
        </p:nvSpPr>
        <p:spPr>
          <a:xfrm rot="5400000">
            <a:off x="6673642" y="4140552"/>
            <a:ext cx="1650742" cy="217877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spAutoFit/>
          </a:bodyPr>
          <a:lstStyle/>
          <a:p>
            <a:pPr algn="ctr" fontAlgn="auto">
              <a:spcBef>
                <a:spcPts val="0"/>
              </a:spcBef>
              <a:spcAft>
                <a:spcPts val="0"/>
              </a:spcAft>
              <a:defRPr/>
            </a:pPr>
            <a:r>
              <a:rPr lang="es-EC" sz="1400" b="1" dirty="0">
                <a:solidFill>
                  <a:schemeClr val="bg2"/>
                </a:solidFill>
              </a:rPr>
              <a:t>Entrada de datos del GPS hacia pin Rx del micro</a:t>
            </a:r>
            <a:r>
              <a:rPr lang="es-EC" sz="1200" dirty="0">
                <a:solidFill>
                  <a:schemeClr val="bg2"/>
                </a:solidFill>
              </a:rPr>
              <a:t> </a:t>
            </a:r>
            <a:endParaRPr lang="es-ES" sz="1000"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r>
              <a:rPr lang="es-EC" smtClean="0"/>
              <a:t>Implementación</a:t>
            </a:r>
            <a:endParaRPr lang="es-ES" smtClean="0"/>
          </a:p>
        </p:txBody>
      </p:sp>
      <p:pic>
        <p:nvPicPr>
          <p:cNvPr id="31746" name="Picture 2"/>
          <p:cNvPicPr>
            <a:picLocks noGrp="1" noChangeAspect="1" noChangeArrowheads="1"/>
          </p:cNvPicPr>
          <p:nvPr>
            <p:ph idx="1"/>
          </p:nvPr>
        </p:nvPicPr>
        <p:blipFill>
          <a:blip r:embed="rId2"/>
          <a:srcRect/>
          <a:stretch>
            <a:fillRect/>
          </a:stretch>
        </p:blipFill>
        <p:spPr>
          <a:xfrm>
            <a:off x="1374775" y="1935163"/>
            <a:ext cx="6394450" cy="43894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r>
              <a:rPr lang="es-ES" smtClean="0"/>
              <a:t>Como funciona un GPS</a:t>
            </a:r>
          </a:p>
        </p:txBody>
      </p:sp>
      <p:sp>
        <p:nvSpPr>
          <p:cNvPr id="32770" name="2 Marcador de contenido"/>
          <p:cNvSpPr>
            <a:spLocks noGrp="1"/>
          </p:cNvSpPr>
          <p:nvPr>
            <p:ph idx="1"/>
          </p:nvPr>
        </p:nvSpPr>
        <p:spPr/>
        <p:txBody>
          <a:bodyPr/>
          <a:lstStyle/>
          <a:p>
            <a:r>
              <a:rPr lang="es-ES" smtClean="0"/>
              <a:t>Principio de triangulación</a:t>
            </a:r>
          </a:p>
        </p:txBody>
      </p:sp>
      <p:pic>
        <p:nvPicPr>
          <p:cNvPr id="32771" name="3 Imagen" descr="gps.jpg"/>
          <p:cNvPicPr>
            <a:picLocks noChangeAspect="1"/>
          </p:cNvPicPr>
          <p:nvPr/>
        </p:nvPicPr>
        <p:blipFill>
          <a:blip r:embed="rId3"/>
          <a:srcRect/>
          <a:stretch>
            <a:fillRect/>
          </a:stretch>
        </p:blipFill>
        <p:spPr bwMode="auto">
          <a:xfrm>
            <a:off x="2200275" y="2406650"/>
            <a:ext cx="5086350" cy="352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r>
              <a:rPr lang="es-ES" smtClean="0"/>
              <a:t>Cadenas NMEA</a:t>
            </a:r>
          </a:p>
        </p:txBody>
      </p:sp>
      <p:sp>
        <p:nvSpPr>
          <p:cNvPr id="34818" name="2 Marcador de contenido"/>
          <p:cNvSpPr>
            <a:spLocks noGrp="1"/>
          </p:cNvSpPr>
          <p:nvPr>
            <p:ph idx="1"/>
          </p:nvPr>
        </p:nvSpPr>
        <p:spPr/>
        <p:txBody>
          <a:bodyPr/>
          <a:lstStyle/>
          <a:p>
            <a:r>
              <a:rPr lang="es-ES" smtClean="0"/>
              <a:t>NMEA National Marine Electronics Association</a:t>
            </a:r>
          </a:p>
          <a:p>
            <a:r>
              <a:rPr lang="es-ES" smtClean="0"/>
              <a:t>Algunas cadenas</a:t>
            </a:r>
          </a:p>
          <a:p>
            <a:pPr lvl="2"/>
            <a:r>
              <a:rPr lang="es-ES" smtClean="0"/>
              <a:t>$GPRMC Recommended minimum specific GPS/Transit data</a:t>
            </a:r>
          </a:p>
          <a:p>
            <a:pPr lvl="2"/>
            <a:r>
              <a:rPr lang="es-ES" smtClean="0"/>
              <a:t>$GPVTG  Track made good and ground speed</a:t>
            </a:r>
          </a:p>
          <a:p>
            <a:pPr lvl="2"/>
            <a:r>
              <a:rPr lang="es-ES" smtClean="0"/>
              <a:t>$GPGGA  Global Positioning System Fix Data</a:t>
            </a:r>
          </a:p>
          <a:p>
            <a:pPr lvl="2"/>
            <a:r>
              <a:rPr lang="es-ES" smtClean="0"/>
              <a:t>$GPGSA  GPS DOP and active satellites </a:t>
            </a:r>
          </a:p>
          <a:p>
            <a:pPr lvl="2"/>
            <a:r>
              <a:rPr lang="es-ES" smtClean="0"/>
              <a:t>$GPGSV  GPS DOP and active satellites </a:t>
            </a:r>
          </a:p>
          <a:p>
            <a:pPr lvl="2"/>
            <a:r>
              <a:rPr lang="es-ES" smtClean="0"/>
              <a:t>$GPGLL Geographic position, latitude / longitude and time</a:t>
            </a:r>
          </a:p>
          <a:p>
            <a:endParaRPr lang="es-E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r>
              <a:rPr lang="es-ES" smtClean="0"/>
              <a:t>Ejemplo de una cadena NMEA</a:t>
            </a:r>
          </a:p>
        </p:txBody>
      </p:sp>
      <p:pic>
        <p:nvPicPr>
          <p:cNvPr id="36866" name="3 Marcador de contenido" descr="gps_hyperterminal.JPG"/>
          <p:cNvPicPr>
            <a:picLocks noGrp="1" noChangeAspect="1"/>
          </p:cNvPicPr>
          <p:nvPr>
            <p:ph idx="1"/>
          </p:nvPr>
        </p:nvPicPr>
        <p:blipFill>
          <a:blip r:embed="rId3"/>
          <a:srcRect/>
          <a:stretch>
            <a:fillRect/>
          </a:stretch>
        </p:blipFill>
        <p:spPr>
          <a:xfrm>
            <a:off x="1298575" y="1935163"/>
            <a:ext cx="6546850" cy="4389437"/>
          </a:xfrm>
        </p:spPr>
      </p:pic>
      <p:sp>
        <p:nvSpPr>
          <p:cNvPr id="5" name="4 Rectángulo"/>
          <p:cNvSpPr/>
          <p:nvPr/>
        </p:nvSpPr>
        <p:spPr>
          <a:xfrm>
            <a:off x="1428750" y="3643313"/>
            <a:ext cx="6072188" cy="1071562"/>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p:txBody>
          <a:bodyPr/>
          <a:lstStyle/>
          <a:p>
            <a:r>
              <a:rPr lang="es-ES" smtClean="0"/>
              <a:t>Ejemplo de una cadena NMEA</a:t>
            </a:r>
          </a:p>
        </p:txBody>
      </p:sp>
      <p:sp>
        <p:nvSpPr>
          <p:cNvPr id="38914" name="2 Marcador de contenido"/>
          <p:cNvSpPr>
            <a:spLocks noGrp="1"/>
          </p:cNvSpPr>
          <p:nvPr>
            <p:ph idx="1"/>
          </p:nvPr>
        </p:nvSpPr>
        <p:spPr>
          <a:xfrm>
            <a:off x="0" y="1935163"/>
            <a:ext cx="9144000" cy="4389437"/>
          </a:xfrm>
        </p:spPr>
        <p:txBody>
          <a:bodyPr/>
          <a:lstStyle/>
          <a:p>
            <a:pPr algn="ctr">
              <a:buFont typeface="Wingdings 2" pitchFamily="18" charset="2"/>
              <a:buNone/>
            </a:pPr>
            <a:r>
              <a:rPr lang="es-ES" sz="2800" smtClean="0"/>
              <a:t>$GPGLL,0208.69131,S,07958.06709,W,230909.00,A,A*6A</a:t>
            </a:r>
          </a:p>
          <a:p>
            <a:pPr algn="ctr">
              <a:buFont typeface="Wingdings 2" pitchFamily="18" charset="2"/>
              <a:buNone/>
            </a:pPr>
            <a:endParaRPr lang="es-ES" sz="2800" smtClean="0"/>
          </a:p>
          <a:p>
            <a:pPr>
              <a:buFont typeface="Wingdings 2" pitchFamily="18" charset="2"/>
              <a:buNone/>
            </a:pPr>
            <a:r>
              <a:rPr lang="es-ES" sz="2800" smtClean="0"/>
              <a:t>Latitud:   2 deg 8.69131 min, Sur</a:t>
            </a:r>
          </a:p>
          <a:p>
            <a:pPr>
              <a:buFont typeface="Wingdings 2" pitchFamily="18" charset="2"/>
              <a:buNone/>
            </a:pPr>
            <a:endParaRPr lang="es-ES" sz="2800" smtClean="0"/>
          </a:p>
          <a:p>
            <a:pPr>
              <a:buFont typeface="Wingdings 2" pitchFamily="18" charset="2"/>
              <a:buNone/>
            </a:pPr>
            <a:r>
              <a:rPr lang="es-ES" sz="2800" smtClean="0"/>
              <a:t>Longitud: 79 deg 58.06709 min, Oeste</a:t>
            </a:r>
          </a:p>
          <a:p>
            <a:pPr>
              <a:buFont typeface="Wingdings 2" pitchFamily="18" charset="2"/>
              <a:buNone/>
            </a:pPr>
            <a:endParaRPr lang="es-ES" sz="2800" smtClean="0"/>
          </a:p>
          <a:p>
            <a:pPr>
              <a:buFont typeface="Wingdings 2" pitchFamily="18" charset="2"/>
              <a:buNone/>
            </a:pPr>
            <a:r>
              <a:rPr lang="es-ES" sz="2800" smtClean="0"/>
              <a:t>Tiempo: 23:09:09 UTC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p:txBody>
          <a:bodyPr/>
          <a:lstStyle/>
          <a:p>
            <a:r>
              <a:rPr lang="es-EC" smtClean="0"/>
              <a:t>Explicación del código</a:t>
            </a:r>
            <a:endParaRPr lang="es-ES" smtClean="0"/>
          </a:p>
        </p:txBody>
      </p:sp>
      <p:sp>
        <p:nvSpPr>
          <p:cNvPr id="3" name="2 Marcador de contenido"/>
          <p:cNvSpPr>
            <a:spLocks noGrp="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s-EC" sz="3400" dirty="0" smtClean="0"/>
              <a:t>Funciones</a:t>
            </a:r>
          </a:p>
          <a:p>
            <a:pPr marL="274320" indent="-274320" fontAlgn="auto">
              <a:spcAft>
                <a:spcPts val="0"/>
              </a:spcAft>
              <a:buClr>
                <a:schemeClr val="accent3"/>
              </a:buClr>
              <a:buFont typeface="Wingdings 2"/>
              <a:buNone/>
              <a:defRPr/>
            </a:pPr>
            <a:r>
              <a:rPr lang="es-EC" dirty="0" smtClean="0"/>
              <a:t>sub function search_str2_in_str1(dim byref s1 as string[4000], dim byref s2 as string[4000]) as word</a:t>
            </a:r>
          </a:p>
          <a:p>
            <a:pPr marL="274320" indent="-274320" fontAlgn="auto">
              <a:spcAft>
                <a:spcPts val="0"/>
              </a:spcAft>
              <a:buClr>
                <a:schemeClr val="accent3"/>
              </a:buClr>
              <a:buFont typeface="Wingdings 2"/>
              <a:buNone/>
              <a:defRPr/>
            </a:pPr>
            <a:r>
              <a:rPr lang="es-EC" dirty="0" smtClean="0"/>
              <a:t>  dim i, j as word</a:t>
            </a:r>
          </a:p>
          <a:p>
            <a:pPr marL="274320" indent="-274320" fontAlgn="auto">
              <a:spcAft>
                <a:spcPts val="0"/>
              </a:spcAft>
              <a:buClr>
                <a:schemeClr val="accent3"/>
              </a:buClr>
              <a:buFont typeface="Wingdings 2"/>
              <a:buNone/>
              <a:defRPr/>
            </a:pPr>
            <a:r>
              <a:rPr lang="es-EC" dirty="0" smtClean="0"/>
              <a:t>      aa, bb as byte</a:t>
            </a:r>
          </a:p>
          <a:p>
            <a:pPr marL="274320" indent="-274320" fontAlgn="auto">
              <a:spcAft>
                <a:spcPts val="0"/>
              </a:spcAft>
              <a:buClr>
                <a:schemeClr val="accent3"/>
              </a:buClr>
              <a:buFont typeface="Wingdings 2"/>
              <a:buNone/>
              <a:defRPr/>
            </a:pPr>
            <a:r>
              <a:rPr lang="es-EC" dirty="0" smtClean="0"/>
              <a:t>  i = 0 j = 0 aa = s1[0] bb = s2[0] result = 0xFFFF</a:t>
            </a:r>
          </a:p>
          <a:p>
            <a:pPr marL="274320" indent="-274320" fontAlgn="auto">
              <a:spcAft>
                <a:spcPts val="0"/>
              </a:spcAft>
              <a:buClr>
                <a:schemeClr val="accent3"/>
              </a:buClr>
              <a:buFont typeface="Wingdings 2"/>
              <a:buNone/>
              <a:defRPr/>
            </a:pPr>
            <a:r>
              <a:rPr lang="es-EC" dirty="0" smtClean="0"/>
              <a:t>  while(aa &lt;&gt; 0)</a:t>
            </a:r>
          </a:p>
          <a:p>
            <a:pPr marL="274320" indent="-274320" fontAlgn="auto">
              <a:spcAft>
                <a:spcPts val="0"/>
              </a:spcAft>
              <a:buClr>
                <a:schemeClr val="accent3"/>
              </a:buClr>
              <a:buFont typeface="Wingdings 2"/>
              <a:buNone/>
              <a:defRPr/>
            </a:pPr>
            <a:r>
              <a:rPr lang="es-EC" dirty="0" smtClean="0"/>
              <a:t>    while(aa = bb)</a:t>
            </a:r>
          </a:p>
          <a:p>
            <a:pPr marL="274320" indent="-274320" fontAlgn="auto">
              <a:spcAft>
                <a:spcPts val="0"/>
              </a:spcAft>
              <a:buClr>
                <a:schemeClr val="accent3"/>
              </a:buClr>
              <a:buFont typeface="Wingdings 2"/>
              <a:buNone/>
              <a:defRPr/>
            </a:pPr>
            <a:r>
              <a:rPr lang="es-EC" dirty="0" smtClean="0"/>
              <a:t>      if (i = 0) then result = j end if</a:t>
            </a:r>
          </a:p>
          <a:p>
            <a:pPr marL="274320" indent="-274320" fontAlgn="auto">
              <a:spcAft>
                <a:spcPts val="0"/>
              </a:spcAft>
              <a:buClr>
                <a:schemeClr val="accent3"/>
              </a:buClr>
              <a:buFont typeface="Wingdings 2"/>
              <a:buNone/>
              <a:defRPr/>
            </a:pPr>
            <a:r>
              <a:rPr lang="es-EC" dirty="0" smtClean="0"/>
              <a:t>      i = i + 1  j = j + 1 aa = s1[j]  bb = s2[i]</a:t>
            </a:r>
          </a:p>
          <a:p>
            <a:pPr marL="274320" indent="-274320" fontAlgn="auto">
              <a:spcAft>
                <a:spcPts val="0"/>
              </a:spcAft>
              <a:buClr>
                <a:schemeClr val="accent3"/>
              </a:buClr>
              <a:buFont typeface="Wingdings 2"/>
              <a:buNone/>
              <a:defRPr/>
            </a:pPr>
            <a:r>
              <a:rPr lang="es-EC" dirty="0" smtClean="0"/>
              <a:t>      if (bb = 0) then exit end if</a:t>
            </a:r>
          </a:p>
          <a:p>
            <a:pPr marL="274320" indent="-274320" fontAlgn="auto">
              <a:spcAft>
                <a:spcPts val="0"/>
              </a:spcAft>
              <a:buClr>
                <a:schemeClr val="accent3"/>
              </a:buClr>
              <a:buFont typeface="Wingdings 2"/>
              <a:buNone/>
              <a:defRPr/>
            </a:pPr>
            <a:r>
              <a:rPr lang="es-EC" dirty="0" smtClean="0"/>
              <a:t>    wend</a:t>
            </a:r>
          </a:p>
          <a:p>
            <a:pPr marL="274320" indent="-274320" fontAlgn="auto">
              <a:spcAft>
                <a:spcPts val="0"/>
              </a:spcAft>
              <a:buClr>
                <a:schemeClr val="accent3"/>
              </a:buClr>
              <a:buFont typeface="Wingdings 2"/>
              <a:buNone/>
              <a:defRPr/>
            </a:pPr>
            <a:r>
              <a:rPr lang="es-EC" dirty="0" smtClean="0"/>
              <a:t>    i = 0  j = j + 1  aa = s1[j]  bb = s2[i]  result = 0xFFFF</a:t>
            </a:r>
          </a:p>
          <a:p>
            <a:pPr marL="274320" indent="-274320" fontAlgn="auto">
              <a:spcAft>
                <a:spcPts val="0"/>
              </a:spcAft>
              <a:buClr>
                <a:schemeClr val="accent3"/>
              </a:buClr>
              <a:buFont typeface="Wingdings 2"/>
              <a:buNone/>
              <a:defRPr/>
            </a:pPr>
            <a:r>
              <a:rPr lang="es-EC" dirty="0" smtClean="0"/>
              <a:t>  wend</a:t>
            </a:r>
          </a:p>
          <a:p>
            <a:pPr marL="274320" indent="-274320" fontAlgn="auto">
              <a:spcAft>
                <a:spcPts val="0"/>
              </a:spcAft>
              <a:buClr>
                <a:schemeClr val="accent3"/>
              </a:buClr>
              <a:buFont typeface="Wingdings 2"/>
              <a:buNone/>
              <a:defRPr/>
            </a:pPr>
            <a:r>
              <a:rPr lang="es-EC" dirty="0" smtClean="0"/>
              <a:t>end sub</a:t>
            </a:r>
          </a:p>
          <a:p>
            <a:pPr marL="274320" indent="-274320" fontAlgn="auto">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p:txBody>
          <a:bodyPr/>
          <a:lstStyle/>
          <a:p>
            <a:r>
              <a:rPr lang="es-EC" smtClean="0"/>
              <a:t>Código</a:t>
            </a:r>
            <a:endParaRPr lang="es-ES" smtClean="0"/>
          </a:p>
        </p:txBody>
      </p:sp>
      <p:sp>
        <p:nvSpPr>
          <p:cNvPr id="3" name="2 Marcador de contenido"/>
          <p:cNvSpPr>
            <a:spLocks noGrp="1"/>
          </p:cNvSpPr>
          <p:nvPr>
            <p:ph idx="1"/>
          </p:nvPr>
        </p:nvSpPr>
        <p:spPr/>
        <p:txBody>
          <a:bodyPr>
            <a:normAutofit/>
          </a:bodyPr>
          <a:lstStyle/>
          <a:p>
            <a:pPr>
              <a:lnSpc>
                <a:spcPct val="80000"/>
              </a:lnSpc>
            </a:pPr>
            <a:r>
              <a:rPr lang="es-EC" smtClean="0"/>
              <a:t>Procedimiento</a:t>
            </a:r>
          </a:p>
          <a:p>
            <a:pPr>
              <a:lnSpc>
                <a:spcPct val="80000"/>
              </a:lnSpc>
              <a:buFont typeface="Wingdings 2" pitchFamily="18" charset="2"/>
              <a:buNone/>
            </a:pPr>
            <a:r>
              <a:rPr lang="es-ES" sz="1300" smtClean="0"/>
              <a:t>sub procedure Display_Cursor(dim x as float, dim y as float)</a:t>
            </a:r>
          </a:p>
          <a:p>
            <a:pPr>
              <a:lnSpc>
                <a:spcPct val="80000"/>
              </a:lnSpc>
              <a:buFont typeface="Wingdings 2" pitchFamily="18" charset="2"/>
              <a:buNone/>
            </a:pPr>
            <a:r>
              <a:rPr lang="es-ES" sz="1300" smtClean="0"/>
              <a:t>dim latitude_y, longitude_x as integer</a:t>
            </a:r>
          </a:p>
          <a:p>
            <a:pPr>
              <a:lnSpc>
                <a:spcPct val="80000"/>
              </a:lnSpc>
              <a:buFont typeface="Wingdings 2" pitchFamily="18" charset="2"/>
              <a:buNone/>
            </a:pPr>
            <a:r>
              <a:rPr lang="es-ES" sz="1300" smtClean="0"/>
              <a:t>dim latitude_xmin, latitude_xmax, latitude_ymin, latitude_ymax as float</a:t>
            </a:r>
          </a:p>
          <a:p>
            <a:pPr>
              <a:lnSpc>
                <a:spcPct val="80000"/>
              </a:lnSpc>
              <a:buFont typeface="Wingdings 2" pitchFamily="18" charset="2"/>
              <a:buNone/>
            </a:pPr>
            <a:r>
              <a:rPr lang="es-ES" sz="1300" smtClean="0"/>
              <a:t>  latitude_xmin = 2.14448683</a:t>
            </a:r>
          </a:p>
          <a:p>
            <a:pPr>
              <a:lnSpc>
                <a:spcPct val="80000"/>
              </a:lnSpc>
              <a:buFont typeface="Wingdings 2" pitchFamily="18" charset="2"/>
              <a:buNone/>
            </a:pPr>
            <a:r>
              <a:rPr lang="es-ES" sz="1300" smtClean="0"/>
              <a:t>  latitude_xmax = 2.1448885</a:t>
            </a:r>
          </a:p>
          <a:p>
            <a:pPr>
              <a:lnSpc>
                <a:spcPct val="80000"/>
              </a:lnSpc>
              <a:buFont typeface="Wingdings 2" pitchFamily="18" charset="2"/>
              <a:buNone/>
            </a:pPr>
            <a:r>
              <a:rPr lang="es-ES" sz="1300" smtClean="0"/>
              <a:t>  latitude_ymin = 79.9674985</a:t>
            </a:r>
          </a:p>
          <a:p>
            <a:pPr>
              <a:lnSpc>
                <a:spcPct val="80000"/>
              </a:lnSpc>
              <a:buFont typeface="Wingdings 2" pitchFamily="18" charset="2"/>
              <a:buNone/>
            </a:pPr>
            <a:r>
              <a:rPr lang="es-ES" sz="1300" smtClean="0"/>
              <a:t>  latitude_ymax = 79.967897</a:t>
            </a:r>
          </a:p>
          <a:p>
            <a:pPr>
              <a:lnSpc>
                <a:spcPct val="80000"/>
              </a:lnSpc>
              <a:buFont typeface="Wingdings 2" pitchFamily="18" charset="2"/>
              <a:buNone/>
            </a:pPr>
            <a:r>
              <a:rPr lang="es-ES" sz="1300" smtClean="0"/>
              <a:t>  latitude_y = float((61*(y - latitude_ymin))/(latitude_ymax - latitude_ymin)) + 1</a:t>
            </a:r>
          </a:p>
          <a:p>
            <a:pPr>
              <a:lnSpc>
                <a:spcPct val="80000"/>
              </a:lnSpc>
              <a:buFont typeface="Wingdings 2" pitchFamily="18" charset="2"/>
              <a:buNone/>
            </a:pPr>
            <a:r>
              <a:rPr lang="es-ES" sz="1300" smtClean="0"/>
              <a:t>  longitude_x = float((125*(x - latitude_xmin))/(latitude_xmax - latitude_xmin)) + 1</a:t>
            </a:r>
          </a:p>
          <a:p>
            <a:pPr>
              <a:lnSpc>
                <a:spcPct val="80000"/>
              </a:lnSpc>
              <a:buFont typeface="Wingdings 2" pitchFamily="18" charset="2"/>
              <a:buNone/>
            </a:pPr>
            <a:r>
              <a:rPr lang="es-ES" sz="1300" smtClean="0"/>
              <a:t>  if longitude_x &gt; 125 then</a:t>
            </a:r>
          </a:p>
          <a:p>
            <a:pPr>
              <a:lnSpc>
                <a:spcPct val="80000"/>
              </a:lnSpc>
              <a:buFont typeface="Wingdings 2" pitchFamily="18" charset="2"/>
              <a:buNone/>
            </a:pPr>
            <a:r>
              <a:rPr lang="es-ES" sz="1300" smtClean="0"/>
              <a:t>     longitude_x = 125</a:t>
            </a:r>
          </a:p>
          <a:p>
            <a:pPr>
              <a:lnSpc>
                <a:spcPct val="80000"/>
              </a:lnSpc>
              <a:buFont typeface="Wingdings 2" pitchFamily="18" charset="2"/>
              <a:buNone/>
            </a:pPr>
            <a:r>
              <a:rPr lang="es-ES" sz="1300" smtClean="0"/>
              <a:t>  end if</a:t>
            </a:r>
          </a:p>
          <a:p>
            <a:pPr>
              <a:lnSpc>
                <a:spcPct val="80000"/>
              </a:lnSpc>
              <a:buFont typeface="Wingdings 2" pitchFamily="18" charset="2"/>
              <a:buNone/>
            </a:pPr>
            <a:r>
              <a:rPr lang="es-ES" sz="1300" smtClean="0"/>
              <a:t>  if latitude_y &gt; 61 then</a:t>
            </a:r>
          </a:p>
          <a:p>
            <a:pPr>
              <a:lnSpc>
                <a:spcPct val="80000"/>
              </a:lnSpc>
              <a:buFont typeface="Wingdings 2" pitchFamily="18" charset="2"/>
              <a:buNone/>
            </a:pPr>
            <a:r>
              <a:rPr lang="es-ES" sz="1300" smtClean="0"/>
              <a:t>     latitude_y = 61</a:t>
            </a:r>
          </a:p>
          <a:p>
            <a:pPr>
              <a:lnSpc>
                <a:spcPct val="80000"/>
              </a:lnSpc>
              <a:buFont typeface="Wingdings 2" pitchFamily="18" charset="2"/>
              <a:buNone/>
            </a:pPr>
            <a:r>
              <a:rPr lang="es-ES" sz="1300" smtClean="0"/>
              <a:t>  end if</a:t>
            </a:r>
          </a:p>
          <a:p>
            <a:pPr>
              <a:lnSpc>
                <a:spcPct val="80000"/>
              </a:lnSpc>
              <a:buFont typeface="Wingdings 2" pitchFamily="18" charset="2"/>
              <a:buNone/>
            </a:pPr>
            <a:r>
              <a:rPr lang="es-ES" sz="1300" smtClean="0"/>
              <a:t>  Glcd_Dot(longitude_x,latitude_y,2)</a:t>
            </a:r>
          </a:p>
          <a:p>
            <a:pPr>
              <a:lnSpc>
                <a:spcPct val="80000"/>
              </a:lnSpc>
              <a:buFont typeface="Wingdings 2" pitchFamily="18" charset="2"/>
              <a:buNone/>
            </a:pPr>
            <a:r>
              <a:rPr lang="es-ES" sz="1300" smtClean="0"/>
              <a:t>  Glcd_Dot(longitude_x-1,latitude_y,2)    ' Centar, Left, Right dot</a:t>
            </a:r>
          </a:p>
          <a:p>
            <a:pPr>
              <a:lnSpc>
                <a:spcPct val="80000"/>
              </a:lnSpc>
              <a:buFont typeface="Wingdings 2" pitchFamily="18" charset="2"/>
              <a:buNone/>
            </a:pPr>
            <a:r>
              <a:rPr lang="es-ES" sz="1300" smtClean="0"/>
              <a:t>  Glcd_Dot(longitude_x,latitude_y-1,2)</a:t>
            </a:r>
          </a:p>
          <a:p>
            <a:pPr>
              <a:lnSpc>
                <a:spcPct val="80000"/>
              </a:lnSpc>
              <a:buFont typeface="Wingdings 2" pitchFamily="18" charset="2"/>
              <a:buNone/>
            </a:pPr>
            <a:r>
              <a:rPr lang="es-ES" sz="1300" smtClean="0"/>
              <a:t>  Glcd_Dot(longitude_x+1,latitude_y,2)  ' Right, Upper dot</a:t>
            </a:r>
          </a:p>
          <a:p>
            <a:pPr>
              <a:lnSpc>
                <a:spcPct val="80000"/>
              </a:lnSpc>
              <a:buFont typeface="Wingdings 2" pitchFamily="18" charset="2"/>
              <a:buNone/>
            </a:pPr>
            <a:r>
              <a:rPr lang="es-ES" sz="1300" smtClean="0"/>
              <a:t>  Glcd_Dot(longitude_x,latitude_y+1,2)</a:t>
            </a:r>
          </a:p>
          <a:p>
            <a:pPr>
              <a:lnSpc>
                <a:spcPct val="80000"/>
              </a:lnSpc>
              <a:buFont typeface="Wingdings 2" pitchFamily="18" charset="2"/>
              <a:buNone/>
            </a:pPr>
            <a:r>
              <a:rPr lang="es-ES" sz="1300" smtClean="0"/>
              <a:t>  Delay_ms(500)</a:t>
            </a:r>
          </a:p>
          <a:p>
            <a:pPr>
              <a:lnSpc>
                <a:spcPct val="80000"/>
              </a:lnSpc>
              <a:buFont typeface="Wingdings 2" pitchFamily="18" charset="2"/>
              <a:buNone/>
            </a:pPr>
            <a:r>
              <a:rPr lang="es-ES" sz="1300" smtClean="0"/>
              <a:t>  Glcd_Image( @FIEC3_bmp )' Lower dot, display World map</a:t>
            </a:r>
          </a:p>
          <a:p>
            <a:pPr>
              <a:lnSpc>
                <a:spcPct val="80000"/>
              </a:lnSpc>
              <a:buFont typeface="Wingdings 2" pitchFamily="18" charset="2"/>
              <a:buNone/>
            </a:pPr>
            <a:r>
              <a:rPr lang="es-ES" sz="1300" smtClean="0"/>
              <a:t>end sub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p:txBody>
          <a:bodyPr/>
          <a:lstStyle/>
          <a:p>
            <a:r>
              <a:rPr lang="es-EC" smtClean="0"/>
              <a:t>Código</a:t>
            </a:r>
            <a:endParaRPr lang="es-ES" smtClean="0"/>
          </a:p>
        </p:txBody>
      </p:sp>
      <p:sp>
        <p:nvSpPr>
          <p:cNvPr id="3" name="2 Marcador de contenido"/>
          <p:cNvSpPr>
            <a:spLocks noGrp="1"/>
          </p:cNvSpPr>
          <p:nvPr>
            <p:ph idx="1"/>
          </p:nvPr>
        </p:nvSpPr>
        <p:spPr/>
        <p:txBody>
          <a:bodyPr>
            <a:normAutofit fontScale="70000" lnSpcReduction="20000"/>
          </a:bodyPr>
          <a:lstStyle/>
          <a:p>
            <a:pPr marL="274320" indent="-274320" fontAlgn="auto">
              <a:spcAft>
                <a:spcPts val="0"/>
              </a:spcAft>
              <a:buClr>
                <a:schemeClr val="accent3"/>
              </a:buClr>
              <a:buFont typeface="Wingdings 2"/>
              <a:buChar char=""/>
              <a:defRPr/>
            </a:pPr>
            <a:r>
              <a:rPr lang="es-EC" dirty="0" smtClean="0"/>
              <a:t>Procedimiento</a:t>
            </a:r>
          </a:p>
          <a:p>
            <a:pPr marL="274320" indent="-274320" fontAlgn="auto">
              <a:spcAft>
                <a:spcPts val="0"/>
              </a:spcAft>
              <a:buClr>
                <a:schemeClr val="accent3"/>
              </a:buClr>
              <a:buFont typeface="Wingdings 2"/>
              <a:buNone/>
              <a:defRPr/>
            </a:pPr>
            <a:r>
              <a:rPr lang="en-US" dirty="0" smtClean="0"/>
              <a:t>sub procedure interrupt()</a:t>
            </a:r>
          </a:p>
          <a:p>
            <a:pPr marL="274320" indent="-274320" fontAlgn="auto">
              <a:spcAft>
                <a:spcPts val="0"/>
              </a:spcAft>
              <a:buClr>
                <a:schemeClr val="accent3"/>
              </a:buClr>
              <a:buFont typeface="Wingdings 2"/>
              <a:buNone/>
              <a:defRPr/>
            </a:pPr>
            <a:r>
              <a:rPr lang="en-US" dirty="0" smtClean="0"/>
              <a:t>  if (PIR1.0=1) then                    ' if interrupt is generated by TMR1IF</a:t>
            </a:r>
          </a:p>
          <a:p>
            <a:pPr marL="274320" indent="-274320" fontAlgn="auto">
              <a:spcAft>
                <a:spcPts val="0"/>
              </a:spcAft>
              <a:buClr>
                <a:schemeClr val="accent3"/>
              </a:buClr>
              <a:buFont typeface="Wingdings 2"/>
              <a:buNone/>
              <a:defRPr/>
            </a:pPr>
            <a:r>
              <a:rPr lang="en-US" dirty="0" smtClean="0"/>
              <a:t>    T1CON.0 = 0 ready = 1 i= 0 PIR1.0 = 0 ' Set Timer1 on, Set data ready, reset array counter, Clear TMR1IF</a:t>
            </a:r>
          </a:p>
          <a:p>
            <a:pPr marL="274320" indent="-274320" fontAlgn="auto">
              <a:spcAft>
                <a:spcPts val="0"/>
              </a:spcAft>
              <a:buClr>
                <a:schemeClr val="accent3"/>
              </a:buClr>
              <a:buFont typeface="Wingdings 2"/>
              <a:buNone/>
              <a:defRPr/>
            </a:pPr>
            <a:r>
              <a:rPr lang="en-US" dirty="0" smtClean="0"/>
              <a:t>  end if</a:t>
            </a:r>
          </a:p>
          <a:p>
            <a:pPr marL="274320" indent="-274320" fontAlgn="auto">
              <a:spcAft>
                <a:spcPts val="0"/>
              </a:spcAft>
              <a:buClr>
                <a:schemeClr val="accent3"/>
              </a:buClr>
              <a:buFont typeface="Wingdings 2"/>
              <a:buNone/>
              <a:defRPr/>
            </a:pPr>
            <a:r>
              <a:rPr lang="en-US" dirty="0" smtClean="0"/>
              <a:t>  if (PIR1.5 = 1) then                  ' if interrupt is generated by RCIF</a:t>
            </a:r>
          </a:p>
          <a:p>
            <a:pPr marL="274320" indent="-274320" fontAlgn="auto">
              <a:spcAft>
                <a:spcPts val="0"/>
              </a:spcAft>
              <a:buClr>
                <a:schemeClr val="accent3"/>
              </a:buClr>
              <a:buFont typeface="Wingdings 2"/>
              <a:buNone/>
              <a:defRPr/>
            </a:pPr>
            <a:r>
              <a:rPr lang="en-US" dirty="0" smtClean="0"/>
              <a:t>    txt[i] = UART1_Read() Inc(i)</a:t>
            </a:r>
          </a:p>
          <a:p>
            <a:pPr marL="274320" indent="-274320" fontAlgn="auto">
              <a:spcAft>
                <a:spcPts val="0"/>
              </a:spcAft>
              <a:buClr>
                <a:schemeClr val="accent3"/>
              </a:buClr>
              <a:buFont typeface="Wingdings 2"/>
              <a:buNone/>
              <a:defRPr/>
            </a:pPr>
            <a:r>
              <a:rPr lang="en-US" dirty="0" smtClean="0"/>
              <a:t>    if (i = 768) then i= 0 end if</a:t>
            </a:r>
          </a:p>
          <a:p>
            <a:pPr marL="274320" indent="-274320" fontAlgn="auto">
              <a:spcAft>
                <a:spcPts val="0"/>
              </a:spcAft>
              <a:buClr>
                <a:schemeClr val="accent3"/>
              </a:buClr>
              <a:buFont typeface="Wingdings 2"/>
              <a:buNone/>
              <a:defRPr/>
            </a:pPr>
            <a:r>
              <a:rPr lang="en-US" dirty="0" smtClean="0"/>
              <a:t>    T1CON.0=0</a:t>
            </a:r>
          </a:p>
          <a:p>
            <a:pPr marL="274320" indent="-274320" fontAlgn="auto">
              <a:spcAft>
                <a:spcPts val="0"/>
              </a:spcAft>
              <a:buClr>
                <a:schemeClr val="accent3"/>
              </a:buClr>
              <a:buFont typeface="Wingdings 2"/>
              <a:buNone/>
              <a:defRPr/>
            </a:pPr>
            <a:r>
              <a:rPr lang="en-US" dirty="0" smtClean="0"/>
              <a:t>    TMR1L=0xB0</a:t>
            </a:r>
          </a:p>
          <a:p>
            <a:pPr marL="274320" indent="-274320" fontAlgn="auto">
              <a:spcAft>
                <a:spcPts val="0"/>
              </a:spcAft>
              <a:buClr>
                <a:schemeClr val="accent3"/>
              </a:buClr>
              <a:buFont typeface="Wingdings 2"/>
              <a:buNone/>
              <a:defRPr/>
            </a:pPr>
            <a:r>
              <a:rPr lang="en-US" dirty="0" smtClean="0"/>
              <a:t>    TMR1H=0x3C</a:t>
            </a:r>
          </a:p>
          <a:p>
            <a:pPr marL="274320" indent="-274320" fontAlgn="auto">
              <a:spcAft>
                <a:spcPts val="0"/>
              </a:spcAft>
              <a:buClr>
                <a:schemeClr val="accent3"/>
              </a:buClr>
              <a:buFont typeface="Wingdings 2"/>
              <a:buNone/>
              <a:defRPr/>
            </a:pPr>
            <a:r>
              <a:rPr lang="en-US" dirty="0" smtClean="0"/>
              <a:t>    T1CON.0=1</a:t>
            </a:r>
          </a:p>
          <a:p>
            <a:pPr marL="274320" indent="-274320" fontAlgn="auto">
              <a:spcAft>
                <a:spcPts val="0"/>
              </a:spcAft>
              <a:buClr>
                <a:schemeClr val="accent3"/>
              </a:buClr>
              <a:buFont typeface="Wingdings 2"/>
              <a:buNone/>
              <a:defRPr/>
            </a:pPr>
            <a:r>
              <a:rPr lang="en-US" dirty="0" smtClean="0"/>
              <a:t>    PIR1.5=0' Stop Timer 1, Timer1 counts from 15536, Start timer 1, Set RCIF to 0</a:t>
            </a:r>
          </a:p>
          <a:p>
            <a:pPr marL="274320" indent="-274320" fontAlgn="auto">
              <a:spcAft>
                <a:spcPts val="0"/>
              </a:spcAft>
              <a:buClr>
                <a:schemeClr val="accent3"/>
              </a:buClr>
              <a:buFont typeface="Wingdings 2"/>
              <a:buNone/>
              <a:defRPr/>
            </a:pPr>
            <a:r>
              <a:rPr lang="en-US" dirty="0" smtClean="0"/>
              <a:t>  end if</a:t>
            </a:r>
          </a:p>
          <a:p>
            <a:pPr marL="274320" indent="-274320" fontAlgn="auto">
              <a:spcAft>
                <a:spcPts val="0"/>
              </a:spcAft>
              <a:buClr>
                <a:schemeClr val="accent3"/>
              </a:buClr>
              <a:buFont typeface="Wingdings 2"/>
              <a:buNone/>
              <a:defRPr/>
            </a:pPr>
            <a:r>
              <a:rPr lang="en-US" dirty="0" smtClean="0"/>
              <a:t>end sub</a:t>
            </a:r>
          </a:p>
          <a:p>
            <a:pPr marL="274320" indent="-274320" fontAlgn="auto">
              <a:spcAft>
                <a:spcPts val="0"/>
              </a:spcAft>
              <a:buClr>
                <a:schemeClr val="accent3"/>
              </a:buClr>
              <a:buFont typeface="Wingdings 2"/>
              <a:buNone/>
              <a:defRPr/>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r>
              <a:rPr lang="es-ES" smtClean="0"/>
              <a:t>Presentación del Problema</a:t>
            </a:r>
          </a:p>
        </p:txBody>
      </p:sp>
      <p:sp>
        <p:nvSpPr>
          <p:cNvPr id="16386" name="2 Marcador de contenido"/>
          <p:cNvSpPr>
            <a:spLocks noGrp="1"/>
          </p:cNvSpPr>
          <p:nvPr>
            <p:ph idx="1"/>
          </p:nvPr>
        </p:nvSpPr>
        <p:spPr/>
        <p:txBody>
          <a:bodyPr/>
          <a:lstStyle/>
          <a:p>
            <a:pPr algn="just">
              <a:lnSpc>
                <a:spcPct val="200000"/>
              </a:lnSpc>
            </a:pPr>
            <a:r>
              <a:rPr lang="es-ES" sz="2400" smtClean="0"/>
              <a:t>Determinar la ubicación de un objeto, con la mayor precisión posible, en las inmediaciones del edificio principal de la FIEC, con una interfaz gráfica, tomando como referencia un croquis de la planta superior de dichas instalaciones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p:txBody>
          <a:bodyPr/>
          <a:lstStyle/>
          <a:p>
            <a:r>
              <a:rPr lang="es-EC" smtClean="0"/>
              <a:t>Código - </a:t>
            </a:r>
            <a:r>
              <a:rPr lang="es-EC" sz="2700" smtClean="0"/>
              <a:t>Programa principal</a:t>
            </a:r>
            <a:endParaRPr lang="es-ES" sz="2700" smtClean="0"/>
          </a:p>
        </p:txBody>
      </p:sp>
      <p:sp>
        <p:nvSpPr>
          <p:cNvPr id="3" name="2 Marcador de contenido"/>
          <p:cNvSpPr>
            <a:spLocks noGrp="1"/>
          </p:cNvSpPr>
          <p:nvPr>
            <p:ph idx="1"/>
          </p:nvPr>
        </p:nvSpPr>
        <p:spPr/>
        <p:txBody>
          <a:bodyPr>
            <a:normAutofit/>
          </a:bodyPr>
          <a:lstStyle/>
          <a:p>
            <a:pPr>
              <a:lnSpc>
                <a:spcPct val="80000"/>
              </a:lnSpc>
              <a:buFont typeface="Wingdings 2" pitchFamily="18" charset="2"/>
              <a:buNone/>
            </a:pPr>
            <a:r>
              <a:rPr lang="es-ES" sz="1400" smtClean="0"/>
              <a:t>while TRUE</a:t>
            </a:r>
          </a:p>
          <a:p>
            <a:pPr>
              <a:lnSpc>
                <a:spcPct val="80000"/>
              </a:lnSpc>
              <a:buFont typeface="Wingdings 2" pitchFamily="18" charset="2"/>
              <a:buNone/>
            </a:pPr>
            <a:r>
              <a:rPr lang="es-ES" sz="1400" smtClean="0"/>
              <a:t>  RCSTA.1 = 0</a:t>
            </a:r>
          </a:p>
          <a:p>
            <a:pPr>
              <a:lnSpc>
                <a:spcPct val="80000"/>
              </a:lnSpc>
              <a:buFont typeface="Wingdings 2" pitchFamily="18" charset="2"/>
              <a:buNone/>
            </a:pPr>
            <a:r>
              <a:rPr lang="es-ES" sz="1400" smtClean="0"/>
              <a:t>  RCSTA.2 = 0</a:t>
            </a:r>
          </a:p>
          <a:p>
            <a:pPr>
              <a:lnSpc>
                <a:spcPct val="80000"/>
              </a:lnSpc>
              <a:buFont typeface="Wingdings 2" pitchFamily="18" charset="2"/>
              <a:buNone/>
            </a:pPr>
            <a:r>
              <a:rPr lang="es-ES" sz="1400" smtClean="0"/>
              <a:t>  if (ready = 1) then                ' if the data in txt array is ready do:</a:t>
            </a:r>
          </a:p>
          <a:p>
            <a:pPr>
              <a:lnSpc>
                <a:spcPct val="80000"/>
              </a:lnSpc>
              <a:buFont typeface="Wingdings 2" pitchFamily="18" charset="2"/>
              <a:buNone/>
            </a:pPr>
            <a:r>
              <a:rPr lang="es-ES" sz="1400" smtClean="0"/>
              <a:t>    ready = 0</a:t>
            </a:r>
          </a:p>
          <a:p>
            <a:pPr>
              <a:lnSpc>
                <a:spcPct val="80000"/>
              </a:lnSpc>
              <a:buFont typeface="Wingdings 2" pitchFamily="18" charset="2"/>
              <a:buNone/>
            </a:pPr>
            <a:r>
              <a:rPr lang="es-ES" sz="1400" smtClean="0"/>
              <a:t>    nmbByte = search_str2_in_str1(txt,"$GPGLL")</a:t>
            </a:r>
          </a:p>
          <a:p>
            <a:pPr>
              <a:lnSpc>
                <a:spcPct val="80000"/>
              </a:lnSpc>
              <a:buFont typeface="Wingdings 2" pitchFamily="18" charset="2"/>
              <a:buNone/>
            </a:pPr>
            <a:r>
              <a:rPr lang="es-ES" sz="1400" smtClean="0"/>
              <a:t>    cnt = 0</a:t>
            </a:r>
          </a:p>
          <a:p>
            <a:pPr>
              <a:lnSpc>
                <a:spcPct val="80000"/>
              </a:lnSpc>
              <a:buFont typeface="Wingdings 2" pitchFamily="18" charset="2"/>
              <a:buNone/>
            </a:pPr>
            <a:r>
              <a:rPr lang="es-ES" sz="1400" smtClean="0"/>
              <a:t>    for g = nmbByte to nmbByte+39</a:t>
            </a:r>
          </a:p>
          <a:p>
            <a:pPr>
              <a:lnSpc>
                <a:spcPct val="80000"/>
              </a:lnSpc>
              <a:buFont typeface="Wingdings 2" pitchFamily="18" charset="2"/>
              <a:buNone/>
            </a:pPr>
            <a:r>
              <a:rPr lang="es-ES" sz="1400" smtClean="0"/>
              <a:t>      str_[cnt] = txt[g]</a:t>
            </a:r>
          </a:p>
          <a:p>
            <a:pPr>
              <a:lnSpc>
                <a:spcPct val="80000"/>
              </a:lnSpc>
              <a:buFont typeface="Wingdings 2" pitchFamily="18" charset="2"/>
              <a:buNone/>
            </a:pPr>
            <a:r>
              <a:rPr lang="es-ES" sz="1400" smtClean="0"/>
              <a:t>      inc(cnt)</a:t>
            </a:r>
          </a:p>
          <a:p>
            <a:pPr>
              <a:lnSpc>
                <a:spcPct val="80000"/>
              </a:lnSpc>
              <a:buFont typeface="Wingdings 2" pitchFamily="18" charset="2"/>
              <a:buNone/>
            </a:pPr>
            <a:r>
              <a:rPr lang="es-ES" sz="1400" smtClean="0"/>
              <a:t>    next g</a:t>
            </a:r>
          </a:p>
          <a:p>
            <a:pPr>
              <a:lnSpc>
                <a:spcPct val="80000"/>
              </a:lnSpc>
              <a:buFont typeface="Wingdings 2" pitchFamily="18" charset="2"/>
              <a:buNone/>
            </a:pPr>
            <a:r>
              <a:rPr lang="es-ES" sz="1400" smtClean="0"/>
              <a:t>    if (nmbByte &lt;&gt;  0xFFFF) then</a:t>
            </a:r>
          </a:p>
          <a:p>
            <a:pPr>
              <a:lnSpc>
                <a:spcPct val="80000"/>
              </a:lnSpc>
              <a:buFont typeface="Wingdings 2" pitchFamily="18" charset="2"/>
              <a:buNone/>
            </a:pPr>
            <a:r>
              <a:rPr lang="es-ES" sz="1400" smtClean="0"/>
              <a:t>      if (str_[7] &lt;&gt; ",") then</a:t>
            </a:r>
          </a:p>
          <a:p>
            <a:pPr>
              <a:lnSpc>
                <a:spcPct val="80000"/>
              </a:lnSpc>
              <a:buFont typeface="Wingdings 2" pitchFamily="18" charset="2"/>
              <a:buNone/>
            </a:pPr>
            <a:r>
              <a:rPr lang="es-ES" sz="1400" smtClean="0"/>
              <a:t>        longitude = (str_[7]-48)*10 + (str_[8]-48) + ((((str_[9]-48)*10) + (str_[10]-48) + ((str_[12]-48)*0.1) + ((str_[13]-48)*0.01) + ((str_[14]-48)*0.001) + ((str_[15]-48)*0.0001) + ((str_[16]-48)*0.00001)) / 60)</a:t>
            </a:r>
          </a:p>
          <a:p>
            <a:pPr>
              <a:lnSpc>
                <a:spcPct val="80000"/>
              </a:lnSpc>
              <a:buFont typeface="Wingdings 2" pitchFamily="18" charset="2"/>
              <a:buNone/>
            </a:pPr>
            <a:r>
              <a:rPr lang="es-ES" sz="1400" smtClean="0"/>
              <a:t>        latitude = (str_[20]-48)*100 + (str_[21]-48)*10 + (str_[22]-48) + (((str_[23]-48)*10 + (str_[24]-48) + (str_[26]-48)*0.1 + (str_[27]-48)*0.01 + (str_[28]-48)*0.001 + (str_[29]-48)*0.0001 + (str_[30]-48)*0.00001) / 60)</a:t>
            </a:r>
          </a:p>
          <a:p>
            <a:pPr>
              <a:lnSpc>
                <a:spcPct val="80000"/>
              </a:lnSpc>
              <a:buFont typeface="Wingdings 2" pitchFamily="18" charset="2"/>
              <a:buNone/>
            </a:pPr>
            <a:r>
              <a:rPr lang="es-ES" sz="1400" smtClean="0"/>
              <a:t>        Display_Cursor(longitude, latitude)</a:t>
            </a:r>
          </a:p>
          <a:p>
            <a:pPr>
              <a:lnSpc>
                <a:spcPct val="80000"/>
              </a:lnSpc>
              <a:buFont typeface="Wingdings 2" pitchFamily="18" charset="2"/>
              <a:buNone/>
            </a:pPr>
            <a:r>
              <a:rPr lang="es-ES" sz="1400" smtClean="0"/>
              <a:t>      end if</a:t>
            </a:r>
          </a:p>
          <a:p>
            <a:pPr>
              <a:lnSpc>
                <a:spcPct val="80000"/>
              </a:lnSpc>
              <a:buFont typeface="Wingdings 2" pitchFamily="18" charset="2"/>
              <a:buNone/>
            </a:pPr>
            <a:r>
              <a:rPr lang="es-ES" sz="1400" smtClean="0"/>
              <a:t>    end if</a:t>
            </a:r>
          </a:p>
          <a:p>
            <a:pPr>
              <a:lnSpc>
                <a:spcPct val="80000"/>
              </a:lnSpc>
              <a:buFont typeface="Wingdings 2" pitchFamily="18" charset="2"/>
              <a:buNone/>
            </a:pPr>
            <a:r>
              <a:rPr lang="es-ES" sz="1400" smtClean="0"/>
              <a:t>  end if</a:t>
            </a:r>
          </a:p>
          <a:p>
            <a:pPr>
              <a:lnSpc>
                <a:spcPct val="80000"/>
              </a:lnSpc>
              <a:buFont typeface="Wingdings 2" pitchFamily="18" charset="2"/>
              <a:buNone/>
            </a:pPr>
            <a:r>
              <a:rPr lang="es-ES" sz="1400" smtClean="0"/>
              <a:t>wend</a:t>
            </a:r>
          </a:p>
          <a:p>
            <a:pPr>
              <a:lnSpc>
                <a:spcPct val="80000"/>
              </a:lnSpc>
              <a:buFont typeface="Wingdings 2" pitchFamily="18" charset="2"/>
              <a:buNone/>
            </a:pPr>
            <a:r>
              <a:rPr lang="es-ES" sz="1400" smtClean="0"/>
              <a:t>end.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p:txBody>
          <a:bodyPr/>
          <a:lstStyle/>
          <a:p>
            <a:r>
              <a:rPr lang="es-ES" smtClean="0"/>
              <a:t>Conclusiones</a:t>
            </a:r>
          </a:p>
        </p:txBody>
      </p:sp>
      <p:sp>
        <p:nvSpPr>
          <p:cNvPr id="45058" name="2 Marcador de contenido"/>
          <p:cNvSpPr>
            <a:spLocks noGrp="1"/>
          </p:cNvSpPr>
          <p:nvPr>
            <p:ph idx="1"/>
          </p:nvPr>
        </p:nvSpPr>
        <p:spPr/>
        <p:txBody>
          <a:bodyPr/>
          <a:lstStyle/>
          <a:p>
            <a:r>
              <a:rPr lang="es-EC" smtClean="0"/>
              <a:t>La alimentación para la tarjeta GPS está en el rango de 7 a 25 Vdc. A pesar que el convertidor DC-DC instalado dice desde 3.3 Vdc.</a:t>
            </a:r>
            <a:endParaRPr lang="es-ES" smtClean="0"/>
          </a:p>
          <a:p>
            <a:r>
              <a:rPr lang="es-ES" smtClean="0"/>
              <a:t>Se logró una implementación exitosa, con alternativas de comunicación serial a otros dispositivos.</a:t>
            </a:r>
          </a:p>
          <a:p>
            <a:r>
              <a:rPr lang="es-EC" smtClean="0"/>
              <a:t>Las variaciones en las lecturas resultan aceptables dentro de un rango de 5m a la redonda. Según las pruebas de campo.</a:t>
            </a:r>
          </a:p>
          <a:p>
            <a:r>
              <a:rPr lang="es-EC" smtClean="0"/>
              <a:t>Alternativa económica viable comparada con otros productos.</a:t>
            </a:r>
            <a:endParaRPr lang="es-ES" smtClean="0"/>
          </a:p>
          <a:p>
            <a:endParaRPr lang="es-EC"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p:txBody>
          <a:bodyPr/>
          <a:lstStyle/>
          <a:p>
            <a:r>
              <a:rPr lang="es-ES" smtClean="0"/>
              <a:t>Recomendaciones</a:t>
            </a:r>
          </a:p>
        </p:txBody>
      </p:sp>
      <p:sp>
        <p:nvSpPr>
          <p:cNvPr id="3" name="2 Marcador de contenido"/>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es-EC" dirty="0" smtClean="0"/>
              <a:t>Revisar manual de usuario</a:t>
            </a:r>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Char char=""/>
              <a:defRPr/>
            </a:pPr>
            <a:r>
              <a:rPr lang="es-EC" dirty="0" smtClean="0"/>
              <a:t>Revisar protocolos de comunicación. No todos requieren MAX232 para comunicación con PC</a:t>
            </a:r>
          </a:p>
          <a:p>
            <a:pPr marL="274320" indent="-274320" fontAlgn="auto">
              <a:spcAft>
                <a:spcPts val="0"/>
              </a:spcAft>
              <a:buClr>
                <a:schemeClr val="accent3"/>
              </a:buClr>
              <a:buFont typeface="Wingdings 2"/>
              <a:buNone/>
              <a:defRPr/>
            </a:pPr>
            <a:endParaRPr lang="es-EC" dirty="0" smtClean="0"/>
          </a:p>
          <a:p>
            <a:pPr marL="274320" indent="-274320" fontAlgn="auto">
              <a:spcAft>
                <a:spcPts val="0"/>
              </a:spcAft>
              <a:buClr>
                <a:schemeClr val="accent3"/>
              </a:buClr>
              <a:buFont typeface="Wingdings 2"/>
              <a:buChar char=""/>
              <a:defRPr/>
            </a:pPr>
            <a:r>
              <a:rPr lang="es-EC" dirty="0" smtClean="0"/>
              <a:t>Permitir que el GPS logre comunicarse con los satélites con paciencia. Puede tardar varios minutos dependiendo de la ubicación</a:t>
            </a:r>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Char char=""/>
              <a:defRPr/>
            </a:pPr>
            <a:r>
              <a:rPr lang="es-EC" dirty="0" smtClean="0"/>
              <a:t>Revisar funcionamiento con diferentes fuentes. Este GPS tiene un comportamiento diferente con la alimentación por USB</a:t>
            </a:r>
          </a:p>
          <a:p>
            <a:pPr marL="274320" indent="-274320" fontAlgn="auto">
              <a:spcAft>
                <a:spcPts val="0"/>
              </a:spcAft>
              <a:buClr>
                <a:schemeClr val="accent3"/>
              </a:buClr>
              <a:buFont typeface="Wingdings 2"/>
              <a:buChar char=""/>
              <a:defRPr/>
            </a:pPr>
            <a:endParaRPr lang="es-EC" dirty="0" smtClean="0"/>
          </a:p>
          <a:p>
            <a:pPr marL="274320" indent="-274320" fontAlgn="auto">
              <a:spcAft>
                <a:spcPts val="0"/>
              </a:spcAft>
              <a:buClr>
                <a:schemeClr val="accent3"/>
              </a:buClr>
              <a:buFont typeface="Wingdings 2"/>
              <a:buChar char=""/>
              <a:defRPr/>
            </a:pPr>
            <a:r>
              <a:rPr lang="es-EC" dirty="0" smtClean="0"/>
              <a:t>Revisar comunicación con Google </a:t>
            </a:r>
            <a:r>
              <a:rPr lang="es-EC" dirty="0" err="1" smtClean="0"/>
              <a:t>Maps</a:t>
            </a:r>
            <a:r>
              <a:rPr lang="es-EC" dirty="0" smtClean="0"/>
              <a:t> o similares</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C" smtClean="0"/>
              <a:t>Diagrama de Bloques</a:t>
            </a:r>
            <a:endParaRPr lang="es-ES" smtClean="0"/>
          </a:p>
        </p:txBody>
      </p:sp>
      <p:sp>
        <p:nvSpPr>
          <p:cNvPr id="18434" name="4 Marcador de contenido"/>
          <p:cNvSpPr>
            <a:spLocks noGrp="1"/>
          </p:cNvSpPr>
          <p:nvPr>
            <p:ph idx="1"/>
          </p:nvPr>
        </p:nvSpPr>
        <p:spPr/>
        <p:txBody>
          <a:bodyPr/>
          <a:lstStyle/>
          <a:p>
            <a:endParaRPr lang="es-ES" smtClean="0"/>
          </a:p>
        </p:txBody>
      </p:sp>
      <p:pic>
        <p:nvPicPr>
          <p:cNvPr id="18435" name="Picture 3"/>
          <p:cNvPicPr>
            <a:picLocks noChangeAspect="1" noChangeArrowheads="1"/>
          </p:cNvPicPr>
          <p:nvPr/>
        </p:nvPicPr>
        <p:blipFill>
          <a:blip r:embed="rId2"/>
          <a:srcRect l="26563" t="32610" r="23438" b="27917"/>
          <a:stretch>
            <a:fillRect/>
          </a:stretch>
        </p:blipFill>
        <p:spPr bwMode="auto">
          <a:xfrm>
            <a:off x="844550" y="2357438"/>
            <a:ext cx="7513638" cy="3600450"/>
          </a:xfrm>
          <a:prstGeom prst="rect">
            <a:avLst/>
          </a:prstGeom>
          <a:noFill/>
          <a:ln w="9525">
            <a:noFill/>
            <a:miter lim="800000"/>
            <a:headEnd/>
            <a:tailEnd/>
          </a:ln>
        </p:spPr>
      </p:pic>
      <p:pic>
        <p:nvPicPr>
          <p:cNvPr id="18436" name="Picture 4"/>
          <p:cNvPicPr>
            <a:picLocks noChangeAspect="1" noChangeArrowheads="1"/>
          </p:cNvPicPr>
          <p:nvPr/>
        </p:nvPicPr>
        <p:blipFill>
          <a:blip r:embed="rId3"/>
          <a:srcRect/>
          <a:stretch>
            <a:fillRect/>
          </a:stretch>
        </p:blipFill>
        <p:spPr bwMode="auto">
          <a:xfrm>
            <a:off x="6143625" y="4357688"/>
            <a:ext cx="1357313"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3 Imagen" descr="smart_gps.jpg"/>
          <p:cNvPicPr>
            <a:picLocks noChangeAspect="1"/>
          </p:cNvPicPr>
          <p:nvPr/>
        </p:nvPicPr>
        <p:blipFill>
          <a:blip r:embed="rId3"/>
          <a:srcRect/>
          <a:stretch>
            <a:fillRect/>
          </a:stretch>
        </p:blipFill>
        <p:spPr bwMode="auto">
          <a:xfrm>
            <a:off x="2000250" y="2428875"/>
            <a:ext cx="5086350" cy="4071938"/>
          </a:xfrm>
          <a:prstGeom prst="rect">
            <a:avLst/>
          </a:prstGeom>
          <a:noFill/>
          <a:ln w="9525">
            <a:noFill/>
            <a:miter lim="800000"/>
            <a:headEnd/>
            <a:tailEnd/>
          </a:ln>
        </p:spPr>
      </p:pic>
      <p:sp>
        <p:nvSpPr>
          <p:cNvPr id="19458" name="1 Título"/>
          <p:cNvSpPr>
            <a:spLocks noGrp="1"/>
          </p:cNvSpPr>
          <p:nvPr>
            <p:ph type="title"/>
          </p:nvPr>
        </p:nvSpPr>
        <p:spPr/>
        <p:txBody>
          <a:bodyPr/>
          <a:lstStyle/>
          <a:p>
            <a:r>
              <a:rPr lang="es-EC" smtClean="0"/>
              <a:t>Tarjeta Smart GPS</a:t>
            </a:r>
            <a:endParaRPr lang="es-ES" smtClean="0"/>
          </a:p>
        </p:txBody>
      </p:sp>
      <p:sp>
        <p:nvSpPr>
          <p:cNvPr id="19459" name="2 Marcador de contenido"/>
          <p:cNvSpPr>
            <a:spLocks noGrp="1"/>
          </p:cNvSpPr>
          <p:nvPr>
            <p:ph idx="1"/>
          </p:nvPr>
        </p:nvSpPr>
        <p:spPr>
          <a:xfrm>
            <a:off x="5929313" y="2928938"/>
            <a:ext cx="2714625" cy="1714500"/>
          </a:xfrm>
        </p:spPr>
        <p:txBody>
          <a:bodyPr/>
          <a:lstStyle/>
          <a:p>
            <a:r>
              <a:rPr lang="es-ES" smtClean="0"/>
              <a:t>Tarjeta de Desarrollo Smart GPS</a:t>
            </a:r>
          </a:p>
          <a:p>
            <a:endParaRPr lang="es-EC"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p:txBody>
          <a:bodyPr/>
          <a:lstStyle/>
          <a:p>
            <a:r>
              <a:rPr lang="es-ES" sz="2200" smtClean="0"/>
              <a:t>Características principales</a:t>
            </a:r>
          </a:p>
          <a:p>
            <a:pPr lvl="1"/>
            <a:r>
              <a:rPr lang="es-ES" sz="2000" smtClean="0"/>
              <a:t>Amplio rango de alimentación (7 – 25Vdc)</a:t>
            </a:r>
          </a:p>
          <a:p>
            <a:pPr lvl="1"/>
            <a:endParaRPr lang="es-ES" sz="2000" smtClean="0"/>
          </a:p>
          <a:p>
            <a:pPr lvl="1"/>
            <a:r>
              <a:rPr lang="es-ES" sz="2000" smtClean="0"/>
              <a:t>Comunicación UART  y USB (no requiere alimentación externa)</a:t>
            </a:r>
          </a:p>
          <a:p>
            <a:pPr lvl="1"/>
            <a:endParaRPr lang="es-ES" sz="2000" smtClean="0"/>
          </a:p>
          <a:p>
            <a:pPr lvl="1"/>
            <a:r>
              <a:rPr lang="es-ES" sz="2000" smtClean="0"/>
              <a:t>Batería de respaldo para inicio rápido</a:t>
            </a:r>
          </a:p>
          <a:p>
            <a:pPr lvl="1"/>
            <a:endParaRPr lang="es-ES" sz="2000" smtClean="0"/>
          </a:p>
          <a:p>
            <a:pPr lvl="1"/>
            <a:r>
              <a:rPr lang="es-ES" sz="2000" smtClean="0"/>
              <a:t>Supervisor de antena externa o interna</a:t>
            </a:r>
          </a:p>
          <a:p>
            <a:pPr lvl="1"/>
            <a:endParaRPr lang="es-ES" sz="2000" smtClean="0"/>
          </a:p>
          <a:p>
            <a:pPr lvl="1"/>
            <a:r>
              <a:rPr lang="es-ES" sz="2000" smtClean="0"/>
              <a:t>Facilidad de conexión con otros dispositivos</a:t>
            </a:r>
          </a:p>
          <a:p>
            <a:pPr lvl="1"/>
            <a:endParaRPr lang="es-ES" sz="2000" smtClean="0"/>
          </a:p>
        </p:txBody>
      </p:sp>
      <p:sp>
        <p:nvSpPr>
          <p:cNvPr id="51204" name="1 Título"/>
          <p:cNvSpPr>
            <a:spLocks noGrp="1"/>
          </p:cNvSpPr>
          <p:nvPr>
            <p:ph type="title"/>
          </p:nvPr>
        </p:nvSpPr>
        <p:spPr>
          <a:ln/>
        </p:spPr>
        <p:txBody>
          <a:bodyPr/>
          <a:lstStyle/>
          <a:p>
            <a:r>
              <a:rPr lang="es-EC" smtClean="0"/>
              <a:t>Tarjeta Smart GPS</a:t>
            </a:r>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 smtClean="0"/>
              <a:t>Análisis de sus bloques</a:t>
            </a:r>
          </a:p>
        </p:txBody>
      </p:sp>
      <p:sp>
        <p:nvSpPr>
          <p:cNvPr id="21506" name="4 Marcador de contenido"/>
          <p:cNvSpPr>
            <a:spLocks noGrp="1"/>
          </p:cNvSpPr>
          <p:nvPr>
            <p:ph idx="1"/>
          </p:nvPr>
        </p:nvSpPr>
        <p:spPr/>
        <p:txBody>
          <a:bodyPr/>
          <a:lstStyle/>
          <a:p>
            <a:r>
              <a:rPr lang="es-ES" smtClean="0"/>
              <a:t>Bloque de alimentación</a:t>
            </a:r>
          </a:p>
          <a:p>
            <a:endParaRPr lang="es-ES" smtClean="0"/>
          </a:p>
        </p:txBody>
      </p:sp>
      <p:pic>
        <p:nvPicPr>
          <p:cNvPr id="21507" name="5 Imagen" descr="power.jpg"/>
          <p:cNvPicPr>
            <a:picLocks noChangeAspect="1"/>
          </p:cNvPicPr>
          <p:nvPr/>
        </p:nvPicPr>
        <p:blipFill>
          <a:blip r:embed="rId4"/>
          <a:srcRect/>
          <a:stretch>
            <a:fillRect/>
          </a:stretch>
        </p:blipFill>
        <p:spPr bwMode="auto">
          <a:xfrm>
            <a:off x="0" y="2500313"/>
            <a:ext cx="9144000" cy="3654425"/>
          </a:xfrm>
          <a:prstGeom prst="rect">
            <a:avLst/>
          </a:prstGeom>
          <a:noFill/>
          <a:ln w="9525">
            <a:noFill/>
            <a:miter lim="800000"/>
            <a:headEnd/>
            <a:tailEnd/>
          </a:ln>
        </p:spPr>
      </p:pic>
      <p:graphicFrame>
        <p:nvGraphicFramePr>
          <p:cNvPr id="21510" name="Object 6"/>
          <p:cNvGraphicFramePr>
            <a:graphicFrameLocks noChangeAspect="1"/>
          </p:cNvGraphicFramePr>
          <p:nvPr/>
        </p:nvGraphicFramePr>
        <p:xfrm>
          <a:off x="250825" y="5419725"/>
          <a:ext cx="2881313" cy="1084263"/>
        </p:xfrm>
        <a:graphic>
          <a:graphicData uri="http://schemas.openxmlformats.org/presentationml/2006/ole">
            <p:oleObj spid="_x0000_s21510" name="Ecuación" r:id="rId5" imgW="1282680" imgH="4824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 smtClean="0"/>
              <a:t>Análisis de sus Bloques</a:t>
            </a:r>
          </a:p>
        </p:txBody>
      </p:sp>
      <p:sp>
        <p:nvSpPr>
          <p:cNvPr id="23554" name="4 Marcador de contenido"/>
          <p:cNvSpPr>
            <a:spLocks noGrp="1"/>
          </p:cNvSpPr>
          <p:nvPr>
            <p:ph idx="1"/>
          </p:nvPr>
        </p:nvSpPr>
        <p:spPr/>
        <p:txBody>
          <a:bodyPr/>
          <a:lstStyle/>
          <a:p>
            <a:r>
              <a:rPr lang="es-ES" smtClean="0"/>
              <a:t>Módulo GPS</a:t>
            </a:r>
          </a:p>
        </p:txBody>
      </p:sp>
      <p:pic>
        <p:nvPicPr>
          <p:cNvPr id="23555" name="3 Marcador de contenido" descr="gps_schematics2.jpg"/>
          <p:cNvPicPr>
            <a:picLocks noChangeAspect="1"/>
          </p:cNvPicPr>
          <p:nvPr/>
        </p:nvPicPr>
        <p:blipFill>
          <a:blip r:embed="rId3"/>
          <a:srcRect/>
          <a:stretch>
            <a:fillRect/>
          </a:stretch>
        </p:blipFill>
        <p:spPr bwMode="auto">
          <a:xfrm>
            <a:off x="0" y="2428875"/>
            <a:ext cx="9144000" cy="407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ES" smtClean="0"/>
              <a:t>Limitaciones</a:t>
            </a:r>
          </a:p>
        </p:txBody>
      </p:sp>
      <p:sp>
        <p:nvSpPr>
          <p:cNvPr id="25602" name="2 Marcador de contenido"/>
          <p:cNvSpPr>
            <a:spLocks noGrp="1"/>
          </p:cNvSpPr>
          <p:nvPr>
            <p:ph idx="1"/>
          </p:nvPr>
        </p:nvSpPr>
        <p:spPr/>
        <p:txBody>
          <a:bodyPr/>
          <a:lstStyle/>
          <a:p>
            <a:pPr>
              <a:buFont typeface="Wingdings 2" pitchFamily="18" charset="2"/>
              <a:buNone/>
            </a:pPr>
            <a:endParaRPr lang="es-ES" smtClean="0"/>
          </a:p>
          <a:p>
            <a:r>
              <a:rPr lang="es-ES" sz="2800" smtClean="0"/>
              <a:t>Señal débil en interiores</a:t>
            </a:r>
          </a:p>
          <a:p>
            <a:endParaRPr lang="es-ES" sz="2800" smtClean="0"/>
          </a:p>
          <a:p>
            <a:r>
              <a:rPr lang="es-ES" sz="2800" smtClean="0"/>
              <a:t>Requiere más de 5Vdc </a:t>
            </a:r>
          </a:p>
          <a:p>
            <a:endParaRPr lang="es-ES" sz="2800" smtClean="0"/>
          </a:p>
          <a:p>
            <a:r>
              <a:rPr lang="es-ES" sz="2800" smtClean="0"/>
              <a:t>Su margen de error aproximadamente 5 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r>
              <a:rPr lang="es-EC" smtClean="0"/>
              <a:t>Productos similares</a:t>
            </a:r>
            <a:endParaRPr lang="es-ES" smtClean="0"/>
          </a:p>
        </p:txBody>
      </p:sp>
      <p:graphicFrame>
        <p:nvGraphicFramePr>
          <p:cNvPr id="4" name="3 Marcador de contenido"/>
          <p:cNvGraphicFramePr>
            <a:graphicFrameLocks noGrp="1"/>
          </p:cNvGraphicFramePr>
          <p:nvPr>
            <p:ph idx="1"/>
          </p:nvPr>
        </p:nvGraphicFramePr>
        <p:xfrm>
          <a:off x="457200" y="1935163"/>
          <a:ext cx="8229600" cy="2560320"/>
        </p:xfrm>
        <a:graphic>
          <a:graphicData uri="http://schemas.openxmlformats.org/drawingml/2006/table">
            <a:tbl>
              <a:tblPr firstRow="1" bandRow="1">
                <a:tableStyleId>{5C22544A-7EE6-4342-B048-85BDC9FD1C3A}</a:tableStyleId>
              </a:tblPr>
              <a:tblGrid>
                <a:gridCol w="1645920"/>
                <a:gridCol w="1645920"/>
                <a:gridCol w="1180150"/>
                <a:gridCol w="2111690"/>
                <a:gridCol w="1645920"/>
              </a:tblGrid>
              <a:tr h="370840">
                <a:tc>
                  <a:txBody>
                    <a:bodyPr/>
                    <a:lstStyle/>
                    <a:p>
                      <a:r>
                        <a:rPr lang="es-EC" dirty="0" smtClean="0"/>
                        <a:t>Modelo</a:t>
                      </a:r>
                      <a:endParaRPr lang="es-ES" dirty="0"/>
                    </a:p>
                  </a:txBody>
                  <a:tcPr/>
                </a:tc>
                <a:tc>
                  <a:txBody>
                    <a:bodyPr/>
                    <a:lstStyle/>
                    <a:p>
                      <a:r>
                        <a:rPr lang="es-EC" dirty="0" smtClean="0"/>
                        <a:t>Fabricante</a:t>
                      </a:r>
                      <a:endParaRPr lang="es-ES" dirty="0"/>
                    </a:p>
                  </a:txBody>
                  <a:tcPr/>
                </a:tc>
                <a:tc>
                  <a:txBody>
                    <a:bodyPr/>
                    <a:lstStyle/>
                    <a:p>
                      <a:r>
                        <a:rPr lang="es-EC" dirty="0" smtClean="0"/>
                        <a:t>Costo</a:t>
                      </a:r>
                      <a:endParaRPr lang="es-ES" dirty="0"/>
                    </a:p>
                  </a:txBody>
                  <a:tcPr/>
                </a:tc>
                <a:tc>
                  <a:txBody>
                    <a:bodyPr/>
                    <a:lstStyle/>
                    <a:p>
                      <a:r>
                        <a:rPr lang="es-EC" dirty="0" smtClean="0"/>
                        <a:t>Comunicación</a:t>
                      </a:r>
                      <a:endParaRPr lang="es-ES" dirty="0"/>
                    </a:p>
                  </a:txBody>
                  <a:tcPr/>
                </a:tc>
                <a:tc>
                  <a:txBody>
                    <a:bodyPr/>
                    <a:lstStyle/>
                    <a:p>
                      <a:r>
                        <a:rPr lang="es-EC" dirty="0" smtClean="0"/>
                        <a:t>Antena externa</a:t>
                      </a:r>
                      <a:endParaRPr lang="es-ES" dirty="0"/>
                    </a:p>
                  </a:txBody>
                  <a:tcPr/>
                </a:tc>
              </a:tr>
              <a:tr h="370840">
                <a:tc>
                  <a:txBody>
                    <a:bodyPr/>
                    <a:lstStyle/>
                    <a:p>
                      <a:r>
                        <a:rPr lang="es-EC" dirty="0" smtClean="0"/>
                        <a:t>Smart GPS LEA5S</a:t>
                      </a:r>
                      <a:endParaRPr lang="es-ES" dirty="0"/>
                    </a:p>
                  </a:txBody>
                  <a:tcPr/>
                </a:tc>
                <a:tc>
                  <a:txBody>
                    <a:bodyPr/>
                    <a:lstStyle/>
                    <a:p>
                      <a:r>
                        <a:rPr lang="es-EC" dirty="0" smtClean="0"/>
                        <a:t>Mikroe</a:t>
                      </a:r>
                      <a:endParaRPr lang="es-ES" dirty="0"/>
                    </a:p>
                  </a:txBody>
                  <a:tcPr/>
                </a:tc>
                <a:tc>
                  <a:txBody>
                    <a:bodyPr/>
                    <a:lstStyle/>
                    <a:p>
                      <a:r>
                        <a:rPr lang="es-EC" dirty="0" smtClean="0"/>
                        <a:t>$59.50</a:t>
                      </a:r>
                      <a:endParaRPr lang="es-ES" dirty="0"/>
                    </a:p>
                  </a:txBody>
                  <a:tcPr/>
                </a:tc>
                <a:tc>
                  <a:txBody>
                    <a:bodyPr/>
                    <a:lstStyle/>
                    <a:p>
                      <a:r>
                        <a:rPr lang="es-EC" dirty="0" smtClean="0"/>
                        <a:t>SPI, USB, I2C</a:t>
                      </a:r>
                      <a:endParaRPr lang="es-ES" dirty="0"/>
                    </a:p>
                  </a:txBody>
                  <a:tcPr/>
                </a:tc>
                <a:tc>
                  <a:txBody>
                    <a:bodyPr/>
                    <a:lstStyle/>
                    <a:p>
                      <a:r>
                        <a:rPr lang="es-EC" dirty="0" smtClean="0"/>
                        <a:t>sí</a:t>
                      </a:r>
                      <a:endParaRPr lang="es-ES" dirty="0"/>
                    </a:p>
                  </a:txBody>
                  <a:tcPr/>
                </a:tc>
              </a:tr>
              <a:tr h="370840">
                <a:tc>
                  <a:txBody>
                    <a:bodyPr/>
                    <a:lstStyle/>
                    <a:p>
                      <a:r>
                        <a:rPr lang="es-ES" dirty="0" smtClean="0"/>
                        <a:t>V23993-EVA1035</a:t>
                      </a:r>
                      <a:endParaRPr lang="es-ES" dirty="0"/>
                    </a:p>
                  </a:txBody>
                  <a:tcPr/>
                </a:tc>
                <a:tc>
                  <a:txBody>
                    <a:bodyPr/>
                    <a:lstStyle/>
                    <a:p>
                      <a:r>
                        <a:rPr lang="es-EC" dirty="0" smtClean="0"/>
                        <a:t>Vincon </a:t>
                      </a:r>
                      <a:endParaRPr lang="es-ES" dirty="0"/>
                    </a:p>
                  </a:txBody>
                  <a:tcPr/>
                </a:tc>
                <a:tc>
                  <a:txBody>
                    <a:bodyPr/>
                    <a:lstStyle/>
                    <a:p>
                      <a:r>
                        <a:rPr lang="es-EC" dirty="0" smtClean="0"/>
                        <a:t>$175.00</a:t>
                      </a:r>
                      <a:endParaRPr lang="es-ES" dirty="0"/>
                    </a:p>
                  </a:txBody>
                  <a:tcPr/>
                </a:tc>
                <a:tc>
                  <a:txBody>
                    <a:bodyPr/>
                    <a:lstStyle/>
                    <a:p>
                      <a:r>
                        <a:rPr lang="es-EC" dirty="0" smtClean="0"/>
                        <a:t>USB</a:t>
                      </a:r>
                      <a:endParaRPr lang="es-ES" dirty="0"/>
                    </a:p>
                  </a:txBody>
                  <a:tcPr/>
                </a:tc>
                <a:tc>
                  <a:txBody>
                    <a:bodyPr/>
                    <a:lstStyle/>
                    <a:p>
                      <a:r>
                        <a:rPr lang="es-EC" dirty="0" smtClean="0"/>
                        <a:t>sí</a:t>
                      </a:r>
                      <a:endParaRPr lang="es-ES" dirty="0"/>
                    </a:p>
                  </a:txBody>
                  <a:tcPr/>
                </a:tc>
              </a:tr>
              <a:tr h="370840">
                <a:tc>
                  <a:txBody>
                    <a:bodyPr/>
                    <a:lstStyle/>
                    <a:p>
                      <a:r>
                        <a:rPr lang="es-EC" dirty="0" smtClean="0"/>
                        <a:t>GPS Dataloger</a:t>
                      </a:r>
                      <a:r>
                        <a:rPr lang="es-EC" baseline="0" dirty="0" smtClean="0"/>
                        <a:t>  kit</a:t>
                      </a:r>
                      <a:endParaRPr lang="es-ES" dirty="0"/>
                    </a:p>
                  </a:txBody>
                  <a:tcPr/>
                </a:tc>
                <a:tc>
                  <a:txBody>
                    <a:bodyPr/>
                    <a:lstStyle/>
                    <a:p>
                      <a:r>
                        <a:rPr lang="es-EC" dirty="0" smtClean="0"/>
                        <a:t>Parallax</a:t>
                      </a:r>
                      <a:endParaRPr lang="es-ES" dirty="0"/>
                    </a:p>
                  </a:txBody>
                  <a:tcPr/>
                </a:tc>
                <a:tc>
                  <a:txBody>
                    <a:bodyPr/>
                    <a:lstStyle/>
                    <a:p>
                      <a:r>
                        <a:rPr lang="es-EC" dirty="0" smtClean="0"/>
                        <a:t>$149.00</a:t>
                      </a:r>
                      <a:endParaRPr lang="es-ES" dirty="0"/>
                    </a:p>
                  </a:txBody>
                  <a:tcPr/>
                </a:tc>
                <a:tc>
                  <a:txBody>
                    <a:bodyPr/>
                    <a:lstStyle/>
                    <a:p>
                      <a:r>
                        <a:rPr lang="es-EC" dirty="0" smtClean="0"/>
                        <a:t>RS232, USB</a:t>
                      </a:r>
                      <a:endParaRPr lang="es-ES" dirty="0"/>
                    </a:p>
                  </a:txBody>
                  <a:tcPr/>
                </a:tc>
                <a:tc>
                  <a:txBody>
                    <a:bodyPr/>
                    <a:lstStyle/>
                    <a:p>
                      <a:r>
                        <a:rPr lang="es-EC" dirty="0" smtClean="0"/>
                        <a:t>no</a:t>
                      </a:r>
                      <a:endParaRPr lang="es-ES" dirty="0"/>
                    </a:p>
                  </a:txBody>
                  <a:tcPr/>
                </a:tc>
              </a:tr>
            </a:tbl>
          </a:graphicData>
        </a:graphic>
      </p:graphicFrame>
      <p:pic>
        <p:nvPicPr>
          <p:cNvPr id="27682" name="Picture 2"/>
          <p:cNvPicPr>
            <a:picLocks noChangeAspect="1" noChangeArrowheads="1"/>
          </p:cNvPicPr>
          <p:nvPr/>
        </p:nvPicPr>
        <p:blipFill>
          <a:blip r:embed="rId2"/>
          <a:srcRect/>
          <a:stretch>
            <a:fillRect/>
          </a:stretch>
        </p:blipFill>
        <p:spPr bwMode="auto">
          <a:xfrm>
            <a:off x="3357563" y="4673600"/>
            <a:ext cx="2600325" cy="2068513"/>
          </a:xfrm>
          <a:prstGeom prst="rect">
            <a:avLst/>
          </a:prstGeom>
          <a:noFill/>
          <a:ln w="9525">
            <a:noFill/>
            <a:miter lim="800000"/>
            <a:headEnd/>
            <a:tailEnd/>
          </a:ln>
        </p:spPr>
      </p:pic>
      <p:pic>
        <p:nvPicPr>
          <p:cNvPr id="27683" name="Picture 3"/>
          <p:cNvPicPr>
            <a:picLocks noChangeAspect="1" noChangeArrowheads="1"/>
          </p:cNvPicPr>
          <p:nvPr/>
        </p:nvPicPr>
        <p:blipFill>
          <a:blip r:embed="rId3"/>
          <a:srcRect l="3496" t="4207" r="2524" b="4726"/>
          <a:stretch>
            <a:fillRect/>
          </a:stretch>
        </p:blipFill>
        <p:spPr bwMode="auto">
          <a:xfrm>
            <a:off x="6443663" y="4508500"/>
            <a:ext cx="2305050" cy="2233613"/>
          </a:xfrm>
          <a:prstGeom prst="rect">
            <a:avLst/>
          </a:prstGeom>
          <a:noFill/>
          <a:ln w="9525">
            <a:noFill/>
            <a:miter lim="800000"/>
            <a:headEnd/>
            <a:tailEnd/>
          </a:ln>
        </p:spPr>
      </p:pic>
      <p:pic>
        <p:nvPicPr>
          <p:cNvPr id="27684" name="Picture 5"/>
          <p:cNvPicPr>
            <a:picLocks noChangeAspect="1" noChangeArrowheads="1"/>
          </p:cNvPicPr>
          <p:nvPr/>
        </p:nvPicPr>
        <p:blipFill>
          <a:blip r:embed="rId4"/>
          <a:srcRect/>
          <a:stretch>
            <a:fillRect/>
          </a:stretch>
        </p:blipFill>
        <p:spPr bwMode="auto">
          <a:xfrm>
            <a:off x="285750" y="4657725"/>
            <a:ext cx="242887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916</TotalTime>
  <Words>1136</Words>
  <Application>Microsoft Office PowerPoint</Application>
  <PresentationFormat>Presentación en pantalla (4:3)</PresentationFormat>
  <Paragraphs>181</Paragraphs>
  <Slides>22</Slides>
  <Notes>12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8" baseType="lpstr">
      <vt:lpstr>Constantia</vt:lpstr>
      <vt:lpstr>Arial</vt:lpstr>
      <vt:lpstr>Calibri</vt:lpstr>
      <vt:lpstr>Wingdings 2</vt:lpstr>
      <vt:lpstr>Flujo</vt:lpstr>
      <vt:lpstr>Microsoft Editor de ecuaciones 3.0</vt:lpstr>
      <vt:lpstr>“Aplicación de Módulo Receptor de GPS para el posicionamiento de robots manejados a control remoto con Interfaz Gráfica”</vt:lpstr>
      <vt:lpstr>Presentación del Problema</vt:lpstr>
      <vt:lpstr>Diagrama de Bloques</vt:lpstr>
      <vt:lpstr>Tarjeta Smart GPS</vt:lpstr>
      <vt:lpstr>Tarjeta Smart GPS</vt:lpstr>
      <vt:lpstr>Análisis de sus bloques</vt:lpstr>
      <vt:lpstr>Análisis de sus Bloques</vt:lpstr>
      <vt:lpstr>Limitaciones</vt:lpstr>
      <vt:lpstr>Productos similares</vt:lpstr>
      <vt:lpstr>PIC18F452-I/P</vt:lpstr>
      <vt:lpstr>Simulación</vt:lpstr>
      <vt:lpstr>Implementación</vt:lpstr>
      <vt:lpstr>Como funciona un GPS</vt:lpstr>
      <vt:lpstr>Cadenas NMEA</vt:lpstr>
      <vt:lpstr>Ejemplo de una cadena NMEA</vt:lpstr>
      <vt:lpstr>Ejemplo de una cadena NMEA</vt:lpstr>
      <vt:lpstr>Explicación del código</vt:lpstr>
      <vt:lpstr>Código</vt:lpstr>
      <vt:lpstr>Código</vt:lpstr>
      <vt:lpstr>Código - Programa principal</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Módulo Receptor de GPS para el posicionamiento de robots manejados a control remoto con capacidad de comunicación serial a Datalogger e Interfaz Gráfica”</dc:title>
  <dc:creator>RITA MARIA MENDOZA</dc:creator>
  <cp:lastModifiedBy>LABFIEC</cp:lastModifiedBy>
  <cp:revision>68</cp:revision>
  <dcterms:created xsi:type="dcterms:W3CDTF">2010-04-22T08:51:15Z</dcterms:created>
  <dcterms:modified xsi:type="dcterms:W3CDTF">2010-08-23T16:13:21Z</dcterms:modified>
</cp:coreProperties>
</file>