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301" r:id="rId14"/>
    <p:sldId id="332" r:id="rId15"/>
    <p:sldId id="334" r:id="rId16"/>
    <p:sldId id="269" r:id="rId17"/>
    <p:sldId id="273" r:id="rId18"/>
    <p:sldId id="302" r:id="rId19"/>
    <p:sldId id="303" r:id="rId20"/>
    <p:sldId id="276" r:id="rId21"/>
    <p:sldId id="278"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35" r:id="rId35"/>
    <p:sldId id="317" r:id="rId36"/>
    <p:sldId id="318" r:id="rId37"/>
    <p:sldId id="319" r:id="rId38"/>
    <p:sldId id="329" r:id="rId39"/>
    <p:sldId id="320" r:id="rId40"/>
    <p:sldId id="321" r:id="rId41"/>
    <p:sldId id="322" r:id="rId42"/>
    <p:sldId id="323" r:id="rId43"/>
    <p:sldId id="336" r:id="rId44"/>
    <p:sldId id="324" r:id="rId45"/>
    <p:sldId id="325" r:id="rId46"/>
    <p:sldId id="326" r:id="rId47"/>
    <p:sldId id="327" r:id="rId48"/>
    <p:sldId id="328" r:id="rId49"/>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5" d="100"/>
          <a:sy n="95" d="100"/>
        </p:scale>
        <p:origin x="-444"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6BE6C9-6416-4C27-B0BF-339DCA08DCA2}" type="datetimeFigureOut">
              <a:rPr lang="en-US"/>
              <a:pPr>
                <a:defRPr/>
              </a:pPr>
              <a:t>8/23/2010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F6D6F2-CCF0-4D62-A973-E3DAE03662D3}"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B836E8-BFE0-4F0B-B7C4-59379256CFCF}" type="datetimeFigureOut">
              <a:rPr lang="en-US"/>
              <a:pPr>
                <a:defRPr/>
              </a:pPr>
              <a:t>8/23/2010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77BBF8-CB28-48EA-AD92-010ECED00D03}"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FA6509-332B-4595-B842-71E18125ED78}" type="datetimeFigureOut">
              <a:rPr lang="en-US"/>
              <a:pPr>
                <a:defRPr/>
              </a:pPr>
              <a:t>8/23/2010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4ED7E7-5124-4EE4-AE94-D629F3F5EDBA}"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E0EA43-764E-45AC-AA22-1388C98199EB}" type="datetimeFigureOut">
              <a:rPr lang="en-US"/>
              <a:pPr>
                <a:defRPr/>
              </a:pPr>
              <a:t>8/23/2010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6E332-B214-454A-9C40-392E9CD10A24}"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09B6F5-175C-4987-A5F2-6EEDE3571B9A}" type="datetimeFigureOut">
              <a:rPr lang="en-US"/>
              <a:pPr>
                <a:defRPr/>
              </a:pPr>
              <a:t>8/23/2010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C34E9-E810-4C79-94A5-7BCDFB30D9A0}"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922F3-05F1-46E5-8EF8-CEB883F3A1FB}" type="datetimeFigureOut">
              <a:rPr lang="en-US"/>
              <a:pPr>
                <a:defRPr/>
              </a:pPr>
              <a:t>8/23/2010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FB7FC1-CE28-492C-8AC7-7506D6839981}"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90F4120-6B75-4FFF-A33D-B292FDA42CD1}" type="datetimeFigureOut">
              <a:rPr lang="en-US"/>
              <a:pPr>
                <a:defRPr/>
              </a:pPr>
              <a:t>8/23/2010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C7A547D-9A7B-4238-9160-E36CC18C529B}"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B42E598-509A-43AD-820F-94C63AD5DDFE}" type="datetimeFigureOut">
              <a:rPr lang="en-US"/>
              <a:pPr>
                <a:defRPr/>
              </a:pPr>
              <a:t>8/23/2010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948DAF-6DEA-47F9-A446-EB2BB4002FB9}"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664515-7871-458E-BCF3-4EC0C4653214}" type="datetimeFigureOut">
              <a:rPr lang="en-US"/>
              <a:pPr>
                <a:defRPr/>
              </a:pPr>
              <a:t>8/23/2010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14C0F7-4CEB-408B-9659-4918471C489E}"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46A045-AE10-4155-8958-8E21B8310834}" type="datetimeFigureOut">
              <a:rPr lang="en-US"/>
              <a:pPr>
                <a:defRPr/>
              </a:pPr>
              <a:t>8/23/2010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205BA9-3BE4-4A20-99BB-02A3C84973A8}"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7FD0BA-2082-4C0C-BF66-9981EF136491}" type="datetimeFigureOut">
              <a:rPr lang="en-US"/>
              <a:pPr>
                <a:defRPr/>
              </a:pPr>
              <a:t>8/23/2010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A9517C-6E53-4D24-B8BF-528E947C64F4}"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A28436-DEEE-4E69-A727-0DD84F0692FE}" type="datetimeFigureOut">
              <a:rPr lang="en-US"/>
              <a:pPr>
                <a:defRPr/>
              </a:pPr>
              <a:t>8/23/2010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6C755F-D869-4813-8211-85F7B32AAF03}"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http://aapa.files.cms-plus.com/images/adv_longbeach_07-16-07.jpg" TargetMode="Externa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1"/>
          </p:nvPr>
        </p:nvSpPr>
        <p:spPr>
          <a:xfrm>
            <a:off x="609600" y="457200"/>
            <a:ext cx="7924800" cy="5791200"/>
          </a:xfrm>
        </p:spPr>
        <p:txBody>
          <a:bodyPr/>
          <a:lstStyle/>
          <a:p>
            <a:pPr eaLnBrk="1" hangingPunct="1">
              <a:lnSpc>
                <a:spcPct val="80000"/>
              </a:lnSpc>
            </a:pPr>
            <a:endParaRPr lang="en-US" sz="2400" b="1" smtClean="0">
              <a:solidFill>
                <a:schemeClr val="tx1"/>
              </a:solidFill>
            </a:endParaRPr>
          </a:p>
          <a:p>
            <a:pPr eaLnBrk="1" hangingPunct="1">
              <a:lnSpc>
                <a:spcPct val="80000"/>
              </a:lnSpc>
            </a:pPr>
            <a:r>
              <a:rPr lang="en-US" b="1" smtClean="0">
                <a:solidFill>
                  <a:srgbClr val="0066FF"/>
                </a:solidFill>
                <a:latin typeface="Arial Unicode MS" pitchFamily="34" charset="-128"/>
              </a:rPr>
              <a:t>ESPOL POLYTECHNIC UNIVERSITY</a:t>
            </a:r>
          </a:p>
          <a:p>
            <a:pPr eaLnBrk="1" hangingPunct="1">
              <a:lnSpc>
                <a:spcPct val="80000"/>
              </a:lnSpc>
            </a:pPr>
            <a:r>
              <a:rPr lang="en-US" sz="2000" b="1" smtClean="0">
                <a:solidFill>
                  <a:srgbClr val="0066FF"/>
                </a:solidFill>
                <a:latin typeface="Arial Unicode MS" pitchFamily="34" charset="-128"/>
              </a:rPr>
              <a:t>DEPARTMENT OF</a:t>
            </a:r>
          </a:p>
          <a:p>
            <a:pPr eaLnBrk="1" hangingPunct="1">
              <a:lnSpc>
                <a:spcPct val="80000"/>
              </a:lnSpc>
            </a:pPr>
            <a:r>
              <a:rPr lang="en-US" sz="2000" b="1" smtClean="0">
                <a:solidFill>
                  <a:srgbClr val="0066FF"/>
                </a:solidFill>
                <a:latin typeface="Arial Unicode MS" pitchFamily="34" charset="-128"/>
              </a:rPr>
              <a:t> MARITIME ENGINEERING AND SCIENCES</a:t>
            </a:r>
          </a:p>
          <a:p>
            <a:pPr eaLnBrk="1" hangingPunct="1">
              <a:lnSpc>
                <a:spcPct val="80000"/>
              </a:lnSpc>
            </a:pPr>
            <a:endParaRPr lang="en-US" sz="1800" b="1" smtClean="0">
              <a:solidFill>
                <a:schemeClr val="tx1"/>
              </a:solidFill>
              <a:latin typeface="Arial Unicode MS" pitchFamily="34" charset="-128"/>
            </a:endParaRPr>
          </a:p>
          <a:p>
            <a:pPr eaLnBrk="1" hangingPunct="1">
              <a:lnSpc>
                <a:spcPct val="80000"/>
              </a:lnSpc>
            </a:pPr>
            <a:endParaRPr lang="en-US" sz="2400" b="1" smtClean="0">
              <a:solidFill>
                <a:schemeClr val="tx1"/>
              </a:solidFill>
              <a:latin typeface="Arial Unicode MS" pitchFamily="34" charset="-128"/>
            </a:endParaRPr>
          </a:p>
          <a:p>
            <a:pPr eaLnBrk="1" hangingPunct="1">
              <a:lnSpc>
                <a:spcPct val="80000"/>
              </a:lnSpc>
            </a:pPr>
            <a:r>
              <a:rPr lang="en-US" sz="2400" b="1" smtClean="0">
                <a:solidFill>
                  <a:srgbClr val="FF0000"/>
                </a:solidFill>
                <a:latin typeface="Arial Unicode MS" pitchFamily="34" charset="-128"/>
              </a:rPr>
              <a:t>THE WORLD SEABORNE TRADE AND TRANSPORT</a:t>
            </a:r>
            <a:endParaRPr lang="en-US" sz="1400" b="1" smtClean="0">
              <a:solidFill>
                <a:srgbClr val="FF0000"/>
              </a:solidFill>
              <a:latin typeface="Arial Unicode MS" pitchFamily="34" charset="-128"/>
            </a:endParaRPr>
          </a:p>
          <a:p>
            <a:pPr eaLnBrk="1" hangingPunct="1">
              <a:lnSpc>
                <a:spcPct val="80000"/>
              </a:lnSpc>
            </a:pPr>
            <a:r>
              <a:rPr lang="en-US" sz="2000" b="1" smtClean="0">
                <a:solidFill>
                  <a:srgbClr val="FF0000"/>
                </a:solidFill>
                <a:latin typeface="Arial Unicode MS" pitchFamily="34" charset="-128"/>
              </a:rPr>
              <a:t>FACTS AND CHALLENGES</a:t>
            </a:r>
          </a:p>
          <a:p>
            <a:pPr eaLnBrk="1" hangingPunct="1">
              <a:lnSpc>
                <a:spcPct val="80000"/>
              </a:lnSpc>
            </a:pPr>
            <a:endParaRPr lang="en-US" sz="1800" b="1" smtClean="0">
              <a:solidFill>
                <a:schemeClr val="tx1"/>
              </a:solidFill>
              <a:latin typeface="Arial Unicode MS" pitchFamily="34" charset="-128"/>
            </a:endParaRPr>
          </a:p>
          <a:p>
            <a:pPr eaLnBrk="1" hangingPunct="1">
              <a:lnSpc>
                <a:spcPct val="80000"/>
              </a:lnSpc>
            </a:pPr>
            <a:endParaRPr lang="en-US" sz="1800" b="1" smtClean="0">
              <a:solidFill>
                <a:schemeClr val="tx1"/>
              </a:solidFill>
              <a:latin typeface="Arial Unicode MS" pitchFamily="34" charset="-128"/>
            </a:endParaRPr>
          </a:p>
          <a:p>
            <a:pPr eaLnBrk="1" hangingPunct="1">
              <a:lnSpc>
                <a:spcPct val="80000"/>
              </a:lnSpc>
            </a:pPr>
            <a:endParaRPr lang="en-US" sz="1800" b="1" smtClean="0">
              <a:solidFill>
                <a:schemeClr val="tx1"/>
              </a:solidFill>
              <a:latin typeface="Arial Unicode MS" pitchFamily="34" charset="-128"/>
            </a:endParaRPr>
          </a:p>
          <a:p>
            <a:pPr algn="r" eaLnBrk="1" hangingPunct="1">
              <a:lnSpc>
                <a:spcPct val="80000"/>
              </a:lnSpc>
            </a:pPr>
            <a:r>
              <a:rPr lang="en-US" sz="1800" smtClean="0">
                <a:solidFill>
                  <a:schemeClr val="tx1"/>
                </a:solidFill>
                <a:latin typeface="Arial Unicode MS" pitchFamily="34" charset="-128"/>
              </a:rPr>
              <a:t>By: </a:t>
            </a:r>
            <a:r>
              <a:rPr lang="en-US" sz="1800" b="1" smtClean="0">
                <a:solidFill>
                  <a:schemeClr val="tx1"/>
                </a:solidFill>
                <a:latin typeface="Arial Unicode MS" pitchFamily="34" charset="-128"/>
              </a:rPr>
              <a:t>Hugo Tobar Vega</a:t>
            </a:r>
            <a:endParaRPr lang="es-EC" sz="1800" b="1" smtClean="0">
              <a:solidFill>
                <a:schemeClr val="tx1"/>
              </a:solidFill>
              <a:latin typeface="Arial Unicode MS" pitchFamily="34" charset="-128"/>
            </a:endParaRPr>
          </a:p>
          <a:p>
            <a:pPr algn="r" eaLnBrk="1" hangingPunct="1">
              <a:lnSpc>
                <a:spcPct val="80000"/>
              </a:lnSpc>
            </a:pPr>
            <a:r>
              <a:rPr lang="en-US" sz="1800" smtClean="0">
                <a:solidFill>
                  <a:schemeClr val="tx1"/>
                </a:solidFill>
                <a:latin typeface="Arial Unicode MS" pitchFamily="34" charset="-128"/>
              </a:rPr>
              <a:t>Doctor in Engineering MIT</a:t>
            </a:r>
            <a:endParaRPr lang="es-EC" sz="1800" smtClean="0">
              <a:solidFill>
                <a:schemeClr val="tx1"/>
              </a:solidFill>
              <a:latin typeface="Arial Unicode MS" pitchFamily="34" charset="-128"/>
            </a:endParaRPr>
          </a:p>
          <a:p>
            <a:pPr algn="r" eaLnBrk="1" hangingPunct="1">
              <a:lnSpc>
                <a:spcPct val="80000"/>
              </a:lnSpc>
            </a:pPr>
            <a:r>
              <a:rPr lang="es-ES" sz="1800" smtClean="0">
                <a:solidFill>
                  <a:schemeClr val="tx1"/>
                </a:solidFill>
                <a:latin typeface="Arial Unicode MS" pitchFamily="34" charset="-128"/>
              </a:rPr>
              <a:t>Professor DMES</a:t>
            </a:r>
            <a:endParaRPr lang="es-EC" sz="1800" smtClean="0">
              <a:solidFill>
                <a:schemeClr val="tx1"/>
              </a:solidFill>
              <a:latin typeface="Arial Unicode MS" pitchFamily="34" charset="-128"/>
            </a:endParaRPr>
          </a:p>
          <a:p>
            <a:pPr eaLnBrk="1" hangingPunct="1">
              <a:lnSpc>
                <a:spcPct val="80000"/>
              </a:lnSpc>
            </a:pPr>
            <a:endParaRPr lang="es-EC" sz="1400" b="1" smtClean="0">
              <a:solidFill>
                <a:schemeClr val="tx1"/>
              </a:solidFill>
              <a:latin typeface="Arial Unicode MS" pitchFamily="34" charset="-128"/>
            </a:endParaRPr>
          </a:p>
          <a:p>
            <a:pPr eaLnBrk="1" hangingPunct="1">
              <a:lnSpc>
                <a:spcPct val="80000"/>
              </a:lnSpc>
            </a:pPr>
            <a:endParaRPr lang="es-EC" sz="1400" b="1" smtClean="0">
              <a:solidFill>
                <a:schemeClr val="tx1"/>
              </a:solidFill>
              <a:latin typeface="Arial Unicode MS" pitchFamily="34" charset="-128"/>
            </a:endParaRPr>
          </a:p>
          <a:p>
            <a:pPr eaLnBrk="1" hangingPunct="1">
              <a:lnSpc>
                <a:spcPct val="80000"/>
              </a:lnSpc>
            </a:pPr>
            <a:endParaRPr lang="es-EC" sz="1400" b="1" smtClean="0">
              <a:solidFill>
                <a:schemeClr val="tx1"/>
              </a:solidFill>
              <a:latin typeface="Arial Unicode MS" pitchFamily="34" charset="-128"/>
            </a:endParaRPr>
          </a:p>
          <a:p>
            <a:pPr eaLnBrk="1" hangingPunct="1">
              <a:lnSpc>
                <a:spcPct val="80000"/>
              </a:lnSpc>
            </a:pPr>
            <a:endParaRPr lang="es-EC" sz="1400" b="1" smtClean="0">
              <a:solidFill>
                <a:schemeClr val="tx1"/>
              </a:solidFill>
              <a:latin typeface="Arial Unicode MS" pitchFamily="34" charset="-128"/>
            </a:endParaRPr>
          </a:p>
          <a:p>
            <a:pPr eaLnBrk="1" hangingPunct="1">
              <a:lnSpc>
                <a:spcPct val="80000"/>
              </a:lnSpc>
            </a:pPr>
            <a:r>
              <a:rPr lang="es-ES" sz="1200" b="1" smtClean="0">
                <a:solidFill>
                  <a:schemeClr val="tx1"/>
                </a:solidFill>
                <a:latin typeface="Arial Unicode MS" pitchFamily="34" charset="-128"/>
              </a:rPr>
              <a:t>August 2010</a:t>
            </a:r>
            <a:r>
              <a:rPr lang="es-ES" sz="1200" smtClean="0">
                <a:solidFill>
                  <a:schemeClr val="tx1"/>
                </a:solidFill>
                <a:latin typeface="Arial Unicode MS" pitchFamily="34" charset="-128"/>
              </a:rPr>
              <a:t> </a:t>
            </a:r>
          </a:p>
          <a:p>
            <a:pPr eaLnBrk="1" hangingPunct="1">
              <a:lnSpc>
                <a:spcPct val="80000"/>
              </a:lnSpc>
            </a:pPr>
            <a:r>
              <a:rPr lang="es-EC" sz="1200" b="1" smtClean="0">
                <a:solidFill>
                  <a:schemeClr val="tx1"/>
                </a:solidFill>
                <a:latin typeface="Arial Unicode MS" pitchFamily="34" charset="-128"/>
              </a:rPr>
              <a:t>Guayaquil - Ecuador</a:t>
            </a:r>
            <a:endParaRPr lang="es-EC" sz="1200" smtClean="0">
              <a:solidFill>
                <a:schemeClr val="tx1"/>
              </a:solidFill>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BACK COVER</a:t>
            </a:r>
            <a:br>
              <a:rPr lang="en-US" b="1" dirty="0" smtClean="0"/>
            </a:br>
            <a:r>
              <a:rPr lang="en-US" b="1" dirty="0" smtClean="0"/>
              <a:t>High Speed Train Details</a:t>
            </a:r>
            <a:endParaRPr lang="en-US" b="1" dirty="0"/>
          </a:p>
        </p:txBody>
      </p:sp>
      <p:pic>
        <p:nvPicPr>
          <p:cNvPr id="11267" name="Picture 2" descr="high-speed-train_1"/>
          <p:cNvPicPr>
            <a:picLocks noChangeAspect="1" noChangeArrowheads="1"/>
          </p:cNvPicPr>
          <p:nvPr/>
        </p:nvPicPr>
        <p:blipFill>
          <a:blip r:embed="rId2"/>
          <a:srcRect/>
          <a:stretch>
            <a:fillRect/>
          </a:stretch>
        </p:blipFill>
        <p:spPr bwMode="auto">
          <a:xfrm>
            <a:off x="1524000" y="1600200"/>
            <a:ext cx="6553200"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BACK COVER</a:t>
            </a:r>
            <a:br>
              <a:rPr lang="en-US" b="1" dirty="0" smtClean="0"/>
            </a:br>
            <a:r>
              <a:rPr lang="en-US" b="1" dirty="0" smtClean="0"/>
              <a:t> </a:t>
            </a:r>
            <a:r>
              <a:rPr lang="es-ES" b="1" dirty="0" err="1" smtClean="0"/>
              <a:t>Shinkansen</a:t>
            </a:r>
            <a:r>
              <a:rPr lang="es-ES" b="1" dirty="0" smtClean="0"/>
              <a:t> </a:t>
            </a:r>
            <a:r>
              <a:rPr lang="en-US" b="1" dirty="0" smtClean="0"/>
              <a:t>High Speed Train</a:t>
            </a:r>
            <a:endParaRPr lang="en-US" b="1" dirty="0"/>
          </a:p>
        </p:txBody>
      </p:sp>
      <p:pic>
        <p:nvPicPr>
          <p:cNvPr id="12291" name="Picture 2" descr="SHINKANSEN JAPAN"/>
          <p:cNvPicPr>
            <a:picLocks noChangeAspect="1" noChangeArrowheads="1"/>
          </p:cNvPicPr>
          <p:nvPr/>
        </p:nvPicPr>
        <p:blipFill>
          <a:blip r:embed="rId2"/>
          <a:srcRect/>
          <a:stretch>
            <a:fillRect/>
          </a:stretch>
        </p:blipFill>
        <p:spPr bwMode="auto">
          <a:xfrm>
            <a:off x="2057400" y="1981200"/>
            <a:ext cx="5181600" cy="389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9400"/>
            <a:ext cx="9144000" cy="1752600"/>
          </a:xfrm>
        </p:spPr>
        <p:txBody>
          <a:bodyPr>
            <a:normAutofit fontScale="90000"/>
          </a:bodyPr>
          <a:lstStyle/>
          <a:p>
            <a:pPr eaLnBrk="1" hangingPunct="1">
              <a:defRPr/>
            </a:pPr>
            <a:r>
              <a:rPr lang="en-US" sz="4000" smtClean="0"/>
              <a:t>Part I</a:t>
            </a:r>
            <a:br>
              <a:rPr lang="en-US" sz="4000" smtClean="0"/>
            </a:br>
            <a:r>
              <a:rPr lang="en-US" sz="4000" smtClean="0"/>
              <a:t> THE WORLD SEABORNE</a:t>
            </a:r>
            <a:br>
              <a:rPr lang="en-US" sz="4000" smtClean="0"/>
            </a:br>
            <a:r>
              <a:rPr lang="en-US" sz="4000" smtClean="0"/>
              <a:t> TRADE SYSTEM</a:t>
            </a:r>
            <a:r>
              <a:rPr lang="en-US" sz="4000" b="1" smtClean="0"/>
              <a:t/>
            </a:r>
            <a:br>
              <a:rPr lang="en-US" sz="4000" b="1" smtClean="0"/>
            </a:br>
            <a:endParaRPr lang="en-US" sz="4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28600" y="728663"/>
            <a:ext cx="8763000" cy="4770437"/>
          </a:xfrm>
          <a:prstGeom prst="rect">
            <a:avLst/>
          </a:prstGeom>
          <a:noFill/>
          <a:ln w="9525">
            <a:noFill/>
            <a:miter lim="800000"/>
            <a:headEnd/>
            <a:tailEnd/>
          </a:ln>
        </p:spPr>
        <p:txBody>
          <a:bodyPr anchor="ctr">
            <a:spAutoFit/>
          </a:bodyPr>
          <a:lstStyle/>
          <a:p>
            <a:pPr indent="449263" algn="just">
              <a:defRPr/>
            </a:pPr>
            <a:r>
              <a:rPr lang="en-US" sz="2400" b="1" dirty="0"/>
              <a:t>Maritime transport is divided into three cargo groups:</a:t>
            </a:r>
          </a:p>
          <a:p>
            <a:pPr indent="449263" algn="just">
              <a:defRPr/>
            </a:pPr>
            <a:endParaRPr lang="en-US" sz="2200" b="1" dirty="0"/>
          </a:p>
          <a:p>
            <a:pPr marL="447675" indent="-361950" algn="just">
              <a:buFont typeface="Wingdings" pitchFamily="2" charset="2"/>
              <a:buChar char="Ø"/>
              <a:defRPr/>
            </a:pPr>
            <a:r>
              <a:rPr lang="en-US" dirty="0"/>
              <a:t>The liquid bulk cargo, for the transport of crude oil its products and other liquids.</a:t>
            </a:r>
          </a:p>
          <a:p>
            <a:pPr marL="447675" indent="-361950" algn="just">
              <a:buFont typeface="Wingdings" pitchFamily="2" charset="2"/>
              <a:buChar char="Ø"/>
              <a:defRPr/>
            </a:pPr>
            <a:endParaRPr lang="en-US" dirty="0"/>
          </a:p>
          <a:p>
            <a:pPr marL="447675" indent="-361950" algn="just">
              <a:buFont typeface="Wingdings" pitchFamily="2" charset="2"/>
              <a:buChar char="Ø"/>
              <a:defRPr/>
            </a:pPr>
            <a:r>
              <a:rPr lang="en-US" dirty="0"/>
              <a:t>The solid bulk cargo, for the transport of minerals and especially those the world most needs, wheat and other grains; essential to feed the whole humanity.</a:t>
            </a:r>
          </a:p>
          <a:p>
            <a:pPr marL="447675" indent="-361950" algn="just">
              <a:buFont typeface="Wingdings" pitchFamily="2" charset="2"/>
              <a:buChar char="Ø"/>
              <a:defRPr/>
            </a:pPr>
            <a:endParaRPr lang="en-US" dirty="0"/>
          </a:p>
          <a:p>
            <a:pPr marL="447675" indent="-361950" algn="just">
              <a:buFont typeface="Wingdings" pitchFamily="2" charset="2"/>
              <a:buChar char="Ø"/>
              <a:defRPr/>
            </a:pPr>
            <a:r>
              <a:rPr lang="en-US" dirty="0"/>
              <a:t>And the third group is the general cargo, consisting of manufactured products that until the 1960s, were transported loose in the holds of ships; when a wise shipping business executive, generalized the construction and the use of ships built with modular holds to accommodate the containers boxes transported by trucks on the United State of America highways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fontScale="90000"/>
          </a:bodyPr>
          <a:lstStyle/>
          <a:p>
            <a:pPr eaLnBrk="1" fontAlgn="auto" hangingPunct="1">
              <a:spcAft>
                <a:spcPts val="0"/>
              </a:spcAft>
              <a:defRPr/>
            </a:pPr>
            <a:r>
              <a:rPr lang="en-US" b="1" dirty="0" smtClean="0"/>
              <a:t> </a:t>
            </a:r>
            <a:r>
              <a:rPr lang="en-US" sz="2200" b="1" dirty="0" smtClean="0"/>
              <a:t>TYPE OF CARGO</a:t>
            </a:r>
            <a:r>
              <a:rPr lang="en-US" sz="2200" b="1" dirty="0"/>
              <a:t/>
            </a:r>
            <a:br>
              <a:rPr lang="en-US" sz="2200" b="1" dirty="0"/>
            </a:br>
            <a:r>
              <a:rPr lang="en-US" sz="2200" b="1" dirty="0" smtClean="0"/>
              <a:t>(Millions </a:t>
            </a:r>
            <a:r>
              <a:rPr lang="en-US" sz="2200" b="1" dirty="0"/>
              <a:t>of Metric </a:t>
            </a:r>
            <a:r>
              <a:rPr lang="en-US" sz="2200" b="1" dirty="0" smtClean="0"/>
              <a:t>Tons)</a:t>
            </a:r>
            <a:r>
              <a:rPr lang="en-US" b="1" dirty="0"/>
              <a:t/>
            </a:r>
            <a:br>
              <a:rPr lang="en-US" b="1" dirty="0"/>
            </a:br>
            <a:endParaRPr lang="en-US" b="1" dirty="0"/>
          </a:p>
        </p:txBody>
      </p:sp>
      <p:pic>
        <p:nvPicPr>
          <p:cNvPr id="15363" name="Picture 2"/>
          <p:cNvPicPr>
            <a:picLocks noChangeAspect="1" noChangeArrowheads="1"/>
          </p:cNvPicPr>
          <p:nvPr/>
        </p:nvPicPr>
        <p:blipFill>
          <a:blip r:embed="rId2"/>
          <a:srcRect t="5748"/>
          <a:stretch>
            <a:fillRect/>
          </a:stretch>
        </p:blipFill>
        <p:spPr bwMode="auto">
          <a:xfrm>
            <a:off x="1600200" y="1143000"/>
            <a:ext cx="5745163" cy="5081588"/>
          </a:xfrm>
          <a:prstGeom prst="rect">
            <a:avLst/>
          </a:prstGeom>
          <a:noFill/>
          <a:ln w="9525">
            <a:noFill/>
            <a:miter lim="800000"/>
            <a:headEnd/>
            <a:tailEnd/>
          </a:ln>
        </p:spPr>
      </p:pic>
      <p:sp>
        <p:nvSpPr>
          <p:cNvPr id="15364" name="Rectangle 3"/>
          <p:cNvSpPr>
            <a:spLocks noChangeArrowheads="1"/>
          </p:cNvSpPr>
          <p:nvPr/>
        </p:nvSpPr>
        <p:spPr bwMode="auto">
          <a:xfrm>
            <a:off x="0" y="6248400"/>
            <a:ext cx="9144000" cy="457200"/>
          </a:xfrm>
          <a:prstGeom prst="rect">
            <a:avLst/>
          </a:prstGeom>
          <a:noFill/>
          <a:ln w="9525">
            <a:noFill/>
            <a:miter lim="800000"/>
            <a:headEnd/>
            <a:tailEnd/>
          </a:ln>
        </p:spPr>
        <p:txBody>
          <a:bodyPr wrap="none" anchor="ctr">
            <a:spAutoFit/>
          </a:bodyPr>
          <a:lstStyle/>
          <a:p>
            <a:pPr algn="just"/>
            <a:r>
              <a:rPr lang="en-US" sz="1200" b="1">
                <a:cs typeface="Times New Roman" pitchFamily="18" charset="0"/>
              </a:rPr>
              <a:t>Source: UNCTAD</a:t>
            </a:r>
            <a:endParaRPr lang="en-US" sz="1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304800"/>
            <a:ext cx="8229600" cy="1143000"/>
          </a:xfrm>
        </p:spPr>
        <p:txBody>
          <a:bodyPr/>
          <a:lstStyle/>
          <a:p>
            <a:pPr eaLnBrk="1" hangingPunct="1"/>
            <a:r>
              <a:rPr lang="en-US" sz="2000" b="1" smtClean="0"/>
              <a:t>INTERNATIONAL WORLD TRADE</a:t>
            </a:r>
          </a:p>
        </p:txBody>
      </p:sp>
      <p:pic>
        <p:nvPicPr>
          <p:cNvPr id="16387" name="Gráfico 1"/>
          <p:cNvPicPr>
            <a:picLocks noChangeArrowheads="1"/>
          </p:cNvPicPr>
          <p:nvPr/>
        </p:nvPicPr>
        <p:blipFill>
          <a:blip r:embed="rId2"/>
          <a:srcRect/>
          <a:stretch>
            <a:fillRect/>
          </a:stretch>
        </p:blipFill>
        <p:spPr bwMode="auto">
          <a:xfrm>
            <a:off x="1600200" y="1371600"/>
            <a:ext cx="6019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752600"/>
          </a:xfrm>
        </p:spPr>
        <p:txBody>
          <a:bodyPr rtlCol="0">
            <a:normAutofit fontScale="90000"/>
          </a:bodyPr>
          <a:lstStyle/>
          <a:p>
            <a:pPr eaLnBrk="1" fontAlgn="auto" hangingPunct="1">
              <a:spcAft>
                <a:spcPts val="0"/>
              </a:spcAft>
              <a:defRPr/>
            </a:pPr>
            <a:r>
              <a:rPr lang="en-US" sz="2200" dirty="0" smtClean="0"/>
              <a:t> </a:t>
            </a:r>
            <a:r>
              <a:rPr lang="en-US" sz="2200" b="1" dirty="0" smtClean="0"/>
              <a:t>INTERNATIONAL </a:t>
            </a:r>
            <a:r>
              <a:rPr lang="en-US" sz="2200" b="1" dirty="0"/>
              <a:t>SEABORNE TRADE </a:t>
            </a:r>
            <a:r>
              <a:rPr lang="en-US" sz="2200" b="1" dirty="0" smtClean="0"/>
              <a:t>TYPE </a:t>
            </a:r>
            <a:r>
              <a:rPr lang="en-US" sz="2200" b="1" dirty="0"/>
              <a:t>OF PRODUCT</a:t>
            </a:r>
            <a:br>
              <a:rPr lang="en-US" sz="2200" b="1" dirty="0"/>
            </a:br>
            <a:r>
              <a:rPr lang="en-US" sz="2200" b="1" dirty="0"/>
              <a:t>(Million Metric Tons )</a:t>
            </a:r>
            <a:r>
              <a:rPr lang="en-US" dirty="0"/>
              <a:t/>
            </a:r>
            <a:br>
              <a:rPr lang="en-US" dirty="0"/>
            </a:br>
            <a:r>
              <a:rPr lang="en-US" b="1" dirty="0"/>
              <a:t/>
            </a:r>
            <a:br>
              <a:rPr lang="en-US" b="1" dirty="0"/>
            </a:br>
            <a:endParaRPr lang="en-US" dirty="0"/>
          </a:p>
        </p:txBody>
      </p:sp>
      <p:pic>
        <p:nvPicPr>
          <p:cNvPr id="17411" name="Picture 2"/>
          <p:cNvPicPr>
            <a:picLocks noChangeAspect="1" noChangeArrowheads="1"/>
          </p:cNvPicPr>
          <p:nvPr/>
        </p:nvPicPr>
        <p:blipFill>
          <a:blip r:embed="rId2"/>
          <a:srcRect l="7594" r="8861" b="3760"/>
          <a:stretch>
            <a:fillRect/>
          </a:stretch>
        </p:blipFill>
        <p:spPr bwMode="auto">
          <a:xfrm>
            <a:off x="1676400" y="1219200"/>
            <a:ext cx="5791200" cy="5334000"/>
          </a:xfrm>
          <a:prstGeom prst="rect">
            <a:avLst/>
          </a:prstGeom>
          <a:noFill/>
          <a:ln w="9525">
            <a:noFill/>
            <a:miter lim="800000"/>
            <a:headEnd/>
            <a:tailEnd/>
          </a:ln>
        </p:spPr>
      </p:pic>
      <p:sp>
        <p:nvSpPr>
          <p:cNvPr id="17412" name="Rectangle 1"/>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r>
              <a:rPr lang="en-US" sz="1200">
                <a:latin typeface="Times New Roman" pitchFamily="18" charset="0"/>
                <a:cs typeface="Times New Roman" pitchFamily="18" charset="0"/>
              </a:rPr>
              <a:t>Source: Shipping Statistics Yearbook 2009 (€ 1200 subscription cost)</a:t>
            </a:r>
            <a:endParaRPr lang="en-US" sz="1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9400"/>
            <a:ext cx="9144000" cy="1752600"/>
          </a:xfrm>
        </p:spPr>
        <p:txBody>
          <a:bodyPr rtlCol="0">
            <a:normAutofit fontScale="90000"/>
          </a:bodyPr>
          <a:lstStyle/>
          <a:p>
            <a:pPr eaLnBrk="1" fontAlgn="auto" hangingPunct="1">
              <a:spcAft>
                <a:spcPts val="0"/>
              </a:spcAft>
              <a:defRPr/>
            </a:pPr>
            <a:r>
              <a:rPr lang="en-US" b="1" dirty="0" smtClean="0"/>
              <a:t>Part II</a:t>
            </a:r>
            <a:br>
              <a:rPr lang="en-US" b="1" dirty="0" smtClean="0"/>
            </a:br>
            <a:r>
              <a:rPr lang="en-US" b="1" dirty="0"/>
              <a:t> THE WORLD SHIPPING SYSTEM</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body" idx="1"/>
          </p:nvPr>
        </p:nvSpPr>
        <p:spPr>
          <a:xfrm>
            <a:off x="304800" y="685800"/>
            <a:ext cx="8229600" cy="4525963"/>
          </a:xfrm>
        </p:spPr>
        <p:txBody>
          <a:bodyPr/>
          <a:lstStyle/>
          <a:p>
            <a:pPr algn="ctr" eaLnBrk="1" hangingPunct="1">
              <a:lnSpc>
                <a:spcPct val="80000"/>
              </a:lnSpc>
              <a:buFont typeface="Arial" charset="0"/>
              <a:buNone/>
              <a:defRPr/>
            </a:pPr>
            <a:r>
              <a:rPr lang="en-US" sz="2400" b="1" dirty="0" smtClean="0"/>
              <a:t>COMMERCE AND SHIPPING </a:t>
            </a:r>
          </a:p>
          <a:p>
            <a:pPr algn="ctr" eaLnBrk="1" hangingPunct="1">
              <a:lnSpc>
                <a:spcPct val="80000"/>
              </a:lnSpc>
              <a:buFont typeface="Arial" charset="0"/>
              <a:buNone/>
              <a:defRPr/>
            </a:pPr>
            <a:endParaRPr lang="en-US" sz="2000" b="1" dirty="0" smtClean="0">
              <a:latin typeface="Arial Unicode MS" pitchFamily="34" charset="-128"/>
            </a:endParaRPr>
          </a:p>
          <a:p>
            <a:pPr marL="361950" indent="-361950" algn="just" eaLnBrk="1" hangingPunct="1">
              <a:lnSpc>
                <a:spcPct val="80000"/>
              </a:lnSpc>
              <a:buFont typeface="Arial" charset="0"/>
              <a:buNone/>
              <a:defRPr/>
            </a:pPr>
            <a:endParaRPr lang="en-US" sz="2000" dirty="0" smtClean="0">
              <a:latin typeface="Arial Unicode MS" pitchFamily="34" charset="-128"/>
            </a:endParaRPr>
          </a:p>
          <a:p>
            <a:pPr marL="361950" indent="-361950" algn="just" eaLnBrk="1" hangingPunct="1">
              <a:lnSpc>
                <a:spcPct val="80000"/>
              </a:lnSpc>
              <a:buFont typeface="Wingdings" pitchFamily="2" charset="2"/>
              <a:buChar char="Ø"/>
              <a:defRPr/>
            </a:pPr>
            <a:r>
              <a:rPr lang="en-US" sz="2000" dirty="0" smtClean="0">
                <a:latin typeface="Arial Unicode MS" pitchFamily="34" charset="-128"/>
              </a:rPr>
              <a:t>The integrated chain of transport has been applied to the international transport, whose primary target is to improve and accelerate the product distribution; and optimize the use of the different transport facilities, reducing the accumulation of cargo inventories. </a:t>
            </a:r>
          </a:p>
          <a:p>
            <a:pPr marL="361950" indent="-361950" algn="just" eaLnBrk="1" hangingPunct="1">
              <a:lnSpc>
                <a:spcPct val="80000"/>
              </a:lnSpc>
              <a:buFont typeface="Wingdings" pitchFamily="2" charset="2"/>
              <a:buChar char="Ø"/>
              <a:defRPr/>
            </a:pPr>
            <a:endParaRPr lang="en-US" sz="2000" dirty="0" smtClean="0">
              <a:latin typeface="Arial Unicode MS" pitchFamily="34" charset="-128"/>
            </a:endParaRPr>
          </a:p>
          <a:p>
            <a:pPr marL="361950" indent="-361950" algn="just" eaLnBrk="1" hangingPunct="1">
              <a:lnSpc>
                <a:spcPct val="80000"/>
              </a:lnSpc>
              <a:buFont typeface="Wingdings" pitchFamily="2" charset="2"/>
              <a:buChar char="Ø"/>
              <a:defRPr/>
            </a:pPr>
            <a:endParaRPr lang="en-US" sz="2000" dirty="0" smtClean="0">
              <a:latin typeface="Arial Unicode MS" pitchFamily="34" charset="-128"/>
            </a:endParaRPr>
          </a:p>
          <a:p>
            <a:pPr marL="361950" indent="-361950" algn="just" eaLnBrk="1" hangingPunct="1">
              <a:lnSpc>
                <a:spcPct val="80000"/>
              </a:lnSpc>
              <a:buFont typeface="Wingdings" pitchFamily="2" charset="2"/>
              <a:buChar char="Ø"/>
              <a:defRPr/>
            </a:pPr>
            <a:r>
              <a:rPr lang="en-US" sz="2000" dirty="0" smtClean="0">
                <a:latin typeface="Arial Unicode MS" pitchFamily="34" charset="-128"/>
              </a:rPr>
              <a:t>But most important reduce the number of inactive facilities and vehicles  such as: ships, trucks and railroads by delays at ports; therefore this chain integrated this way is called</a:t>
            </a:r>
            <a:r>
              <a:rPr lang="en-US" sz="2000" b="1" dirty="0" smtClean="0">
                <a:latin typeface="Arial Unicode MS" pitchFamily="34" charset="-128"/>
              </a:rPr>
              <a:t>: </a:t>
            </a:r>
          </a:p>
          <a:p>
            <a:pPr eaLnBrk="1" hangingPunct="1">
              <a:lnSpc>
                <a:spcPct val="80000"/>
              </a:lnSpc>
              <a:buFont typeface="Arial" charset="0"/>
              <a:buNone/>
              <a:defRPr/>
            </a:pPr>
            <a:endParaRPr lang="en-US" sz="2400" b="1" dirty="0" smtClean="0">
              <a:latin typeface="Arial Unicode MS" pitchFamily="34" charset="-128"/>
            </a:endParaRPr>
          </a:p>
          <a:p>
            <a:pPr algn="ctr" eaLnBrk="1" hangingPunct="1">
              <a:lnSpc>
                <a:spcPct val="80000"/>
              </a:lnSpc>
              <a:buFont typeface="Arial" charset="0"/>
              <a:buNone/>
              <a:defRPr/>
            </a:pPr>
            <a:r>
              <a:rPr lang="en-US" sz="2400" b="1" dirty="0" smtClean="0">
                <a:solidFill>
                  <a:srgbClr val="FF0000"/>
                </a:solidFill>
              </a:rPr>
              <a:t>INTERMODALISM OR MULTIMODALISM</a:t>
            </a:r>
            <a:endParaRPr lang="en-US" sz="2400" dirty="0" smtClean="0">
              <a:solidFill>
                <a:srgbClr val="FF0000"/>
              </a:solidFill>
            </a:endParaRPr>
          </a:p>
          <a:p>
            <a:pPr algn="ctr" eaLnBrk="1" hangingPunct="1">
              <a:lnSpc>
                <a:spcPct val="80000"/>
              </a:lnSpc>
              <a:buFont typeface="Arial" charset="0"/>
              <a:buNone/>
              <a:defRPr/>
            </a:pPr>
            <a:endParaRPr lang="en-US" sz="2400" dirty="0" smtClean="0">
              <a:latin typeface="Arial Unicode MS" pitchFamily="34" charset="-128"/>
            </a:endParaRPr>
          </a:p>
          <a:p>
            <a:pPr eaLnBrk="1" hangingPunct="1">
              <a:lnSpc>
                <a:spcPct val="80000"/>
              </a:lnSpc>
              <a:buFont typeface="Arial" charset="0"/>
              <a:buNone/>
              <a:defRPr/>
            </a:pPr>
            <a:endParaRPr lang="en-US" sz="2400" dirty="0" smtClean="0">
              <a:latin typeface="Arial Unicode MS" pitchFamily="34" charset="-128"/>
            </a:endParaRPr>
          </a:p>
          <a:p>
            <a:pPr eaLnBrk="1" hangingPunct="1">
              <a:lnSpc>
                <a:spcPct val="80000"/>
              </a:lnSpc>
              <a:buFont typeface="Arial" charset="0"/>
              <a:buNone/>
              <a:defRPr/>
            </a:pPr>
            <a:endParaRPr lang="en-US" sz="1800" dirty="0" smtClean="0">
              <a:latin typeface="Arial Unicode MS" pitchFamily="34" charset="-128"/>
            </a:endParaRPr>
          </a:p>
          <a:p>
            <a:pPr eaLnBrk="1" hangingPunct="1">
              <a:lnSpc>
                <a:spcPct val="80000"/>
              </a:lnSpc>
              <a:buFont typeface="Arial" charset="0"/>
              <a:buNone/>
              <a:defRPr/>
            </a:pPr>
            <a:endParaRPr lang="en-US" sz="1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p:cNvSpPr>
          <p:nvPr>
            <p:ph type="title"/>
          </p:nvPr>
        </p:nvSpPr>
        <p:spPr>
          <a:xfrm>
            <a:off x="381000" y="228600"/>
            <a:ext cx="8229600" cy="1143000"/>
          </a:xfrm>
        </p:spPr>
        <p:txBody>
          <a:bodyPr/>
          <a:lstStyle/>
          <a:p>
            <a:pPr eaLnBrk="1" hangingPunct="1">
              <a:defRPr/>
            </a:pPr>
            <a:r>
              <a:rPr lang="en-US" sz="2400" b="1" dirty="0" smtClean="0">
                <a:latin typeface="+mn-lt"/>
              </a:rPr>
              <a:t>Ship Class Economy </a:t>
            </a:r>
          </a:p>
        </p:txBody>
      </p:sp>
      <p:sp>
        <p:nvSpPr>
          <p:cNvPr id="20483" name="Rectangle 5"/>
          <p:cNvSpPr>
            <a:spLocks noChangeArrowheads="1"/>
          </p:cNvSpPr>
          <p:nvPr/>
        </p:nvSpPr>
        <p:spPr bwMode="auto">
          <a:xfrm>
            <a:off x="228600" y="1604963"/>
            <a:ext cx="8686800" cy="4494212"/>
          </a:xfrm>
          <a:prstGeom prst="rect">
            <a:avLst/>
          </a:prstGeom>
          <a:noFill/>
          <a:ln w="9525">
            <a:noFill/>
            <a:miter lim="800000"/>
            <a:headEnd/>
            <a:tailEnd/>
          </a:ln>
        </p:spPr>
        <p:txBody>
          <a:bodyPr anchor="ctr">
            <a:spAutoFit/>
          </a:bodyPr>
          <a:lstStyle/>
          <a:p>
            <a:pPr algn="just"/>
            <a:r>
              <a:rPr lang="en-US"/>
              <a:t>This specialization, generated by the economic aspect, has meant an increase in the size of ships, with a denomination called Worldscale , which is determined by a reason and an index. The Table below, shows this system for the transport of crude oil; there are also scales for other types of transport. </a:t>
            </a:r>
          </a:p>
          <a:p>
            <a:endParaRPr lang="en-US" sz="2200"/>
          </a:p>
          <a:p>
            <a:endParaRPr lang="en-US" sz="2200"/>
          </a:p>
          <a:p>
            <a:endParaRPr lang="en-US" sz="2200"/>
          </a:p>
          <a:p>
            <a:endParaRPr lang="en-US" sz="2200"/>
          </a:p>
          <a:p>
            <a:endParaRPr lang="en-US" sz="2200"/>
          </a:p>
          <a:p>
            <a:endParaRPr lang="en-US" sz="2200"/>
          </a:p>
          <a:p>
            <a:endParaRPr lang="en-US" sz="2200"/>
          </a:p>
          <a:p>
            <a:pPr eaLnBrk="0" hangingPunct="0"/>
            <a:endParaRPr lang="en-US" sz="2200">
              <a:latin typeface="Calibri" pitchFamily="34" charset="0"/>
            </a:endParaRPr>
          </a:p>
        </p:txBody>
      </p:sp>
      <p:pic>
        <p:nvPicPr>
          <p:cNvPr id="20484" name="Picture 2"/>
          <p:cNvPicPr>
            <a:picLocks noChangeAspect="1" noChangeArrowheads="1"/>
          </p:cNvPicPr>
          <p:nvPr/>
        </p:nvPicPr>
        <p:blipFill>
          <a:blip r:embed="rId2"/>
          <a:srcRect l="15321" r="17268"/>
          <a:stretch>
            <a:fillRect/>
          </a:stretch>
        </p:blipFill>
        <p:spPr bwMode="auto">
          <a:xfrm>
            <a:off x="2514600" y="4191000"/>
            <a:ext cx="4224338"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srcRect/>
          <a:stretch>
            <a:fillRect/>
          </a:stretch>
        </p:blipFill>
        <p:spPr bwMode="auto">
          <a:xfrm>
            <a:off x="0" y="762000"/>
            <a:ext cx="91440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defRPr/>
            </a:pPr>
            <a:r>
              <a:rPr lang="en-US" sz="2400" b="1" dirty="0" smtClean="0">
                <a:latin typeface="+mn-lt"/>
              </a:rPr>
              <a:t>CHARACTERISTICS OF THE WORLD CONTAINER FLEET</a:t>
            </a:r>
            <a:br>
              <a:rPr lang="en-US" sz="2400" b="1" dirty="0" smtClean="0">
                <a:latin typeface="+mn-lt"/>
              </a:rPr>
            </a:br>
            <a:r>
              <a:rPr lang="en-US" sz="2400" b="1" dirty="0" smtClean="0">
                <a:latin typeface="+mn-lt"/>
              </a:rPr>
              <a:t>As January 2010</a:t>
            </a:r>
          </a:p>
        </p:txBody>
      </p:sp>
      <p:pic>
        <p:nvPicPr>
          <p:cNvPr id="21507" name="Picture 2"/>
          <p:cNvPicPr>
            <a:picLocks noChangeAspect="1" noChangeArrowheads="1"/>
          </p:cNvPicPr>
          <p:nvPr/>
        </p:nvPicPr>
        <p:blipFill>
          <a:blip r:embed="rId2"/>
          <a:srcRect/>
          <a:stretch>
            <a:fillRect/>
          </a:stretch>
        </p:blipFill>
        <p:spPr bwMode="auto">
          <a:xfrm>
            <a:off x="1512888" y="1981200"/>
            <a:ext cx="5978525" cy="2971800"/>
          </a:xfrm>
          <a:prstGeom prst="rect">
            <a:avLst/>
          </a:prstGeom>
          <a:noFill/>
          <a:ln w="9525">
            <a:noFill/>
            <a:miter lim="800000"/>
            <a:headEnd/>
            <a:tailEnd/>
          </a:ln>
        </p:spPr>
      </p:pic>
      <p:sp>
        <p:nvSpPr>
          <p:cNvPr id="21508" name="Rectangle 3"/>
          <p:cNvSpPr>
            <a:spLocks noChangeArrowheads="1"/>
          </p:cNvSpPr>
          <p:nvPr/>
        </p:nvSpPr>
        <p:spPr bwMode="auto">
          <a:xfrm>
            <a:off x="1524000" y="4953000"/>
            <a:ext cx="2525713" cy="274638"/>
          </a:xfrm>
          <a:prstGeom prst="rect">
            <a:avLst/>
          </a:prstGeom>
          <a:noFill/>
          <a:ln w="9525">
            <a:noFill/>
            <a:miter lim="800000"/>
            <a:headEnd/>
            <a:tailEnd/>
          </a:ln>
        </p:spPr>
        <p:txBody>
          <a:bodyPr wrap="none" anchor="ctr">
            <a:spAutoFit/>
          </a:bodyPr>
          <a:lstStyle/>
          <a:p>
            <a:pPr>
              <a:tabLst>
                <a:tab pos="457200" algn="r"/>
                <a:tab pos="2700338" algn="ctr"/>
                <a:tab pos="5400675" algn="r"/>
              </a:tabLst>
            </a:pPr>
            <a:r>
              <a:rPr lang="en-US" sz="1200" b="1">
                <a:latin typeface="Times New Roman" pitchFamily="18" charset="0"/>
                <a:cs typeface="Times New Roman" pitchFamily="18" charset="0"/>
              </a:rPr>
              <a:t>Source: The Containership Register</a:t>
            </a:r>
            <a:endParaRPr lang="en-US"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hart 1"/>
          <p:cNvPicPr>
            <a:picLocks noChangeArrowheads="1"/>
          </p:cNvPicPr>
          <p:nvPr/>
        </p:nvPicPr>
        <p:blipFill>
          <a:blip r:embed="rId2"/>
          <a:srcRect b="-40"/>
          <a:stretch>
            <a:fillRect/>
          </a:stretch>
        </p:blipFill>
        <p:spPr bwMode="auto">
          <a:xfrm>
            <a:off x="1524000" y="1600200"/>
            <a:ext cx="65532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type="body" idx="1"/>
          </p:nvPr>
        </p:nvSpPr>
        <p:spPr>
          <a:xfrm>
            <a:off x="457200" y="457200"/>
            <a:ext cx="8229600" cy="5668963"/>
          </a:xfrm>
        </p:spPr>
        <p:txBody>
          <a:bodyPr/>
          <a:lstStyle/>
          <a:p>
            <a:pPr algn="ctr" eaLnBrk="1" hangingPunct="1">
              <a:buFont typeface="Arial" charset="0"/>
              <a:buNone/>
            </a:pPr>
            <a:r>
              <a:rPr lang="en-US" sz="2400" b="1" smtClean="0"/>
              <a:t>CHRONOLOGICAL CHARACTERISTICS INCREASE</a:t>
            </a:r>
            <a:br>
              <a:rPr lang="en-US" sz="2400" b="1" smtClean="0"/>
            </a:br>
            <a:r>
              <a:rPr lang="en-US" sz="2400" b="1" smtClean="0"/>
              <a:t>BIGGEST CONTAINER SHIP</a:t>
            </a:r>
          </a:p>
          <a:p>
            <a:pPr algn="ctr" eaLnBrk="1" hangingPunct="1">
              <a:buFont typeface="Arial" charset="0"/>
              <a:buNone/>
            </a:pPr>
            <a:endParaRPr lang="en-US" sz="1800" b="1" smtClean="0"/>
          </a:p>
        </p:txBody>
      </p:sp>
      <p:grpSp>
        <p:nvGrpSpPr>
          <p:cNvPr id="23555" name="Group 4"/>
          <p:cNvGrpSpPr>
            <a:grpSpLocks noChangeAspect="1"/>
          </p:cNvGrpSpPr>
          <p:nvPr/>
        </p:nvGrpSpPr>
        <p:grpSpPr bwMode="auto">
          <a:xfrm>
            <a:off x="1600200" y="1676400"/>
            <a:ext cx="6019800" cy="4038600"/>
            <a:chOff x="0" y="0"/>
            <a:chExt cx="7512" cy="4682"/>
          </a:xfrm>
        </p:grpSpPr>
        <p:sp>
          <p:nvSpPr>
            <p:cNvPr id="23556" name="AutoShape 5"/>
            <p:cNvSpPr>
              <a:spLocks noChangeAspect="1" noChangeArrowheads="1"/>
            </p:cNvSpPr>
            <p:nvPr/>
          </p:nvSpPr>
          <p:spPr bwMode="auto">
            <a:xfrm>
              <a:off x="0" y="0"/>
              <a:ext cx="7512" cy="4682"/>
            </a:xfrm>
            <a:prstGeom prst="rect">
              <a:avLst/>
            </a:prstGeom>
            <a:noFill/>
            <a:ln w="9525">
              <a:noFill/>
              <a:miter lim="800000"/>
              <a:headEnd/>
              <a:tailEnd/>
            </a:ln>
          </p:spPr>
          <p:txBody>
            <a:bodyPr/>
            <a:lstStyle/>
            <a:p>
              <a:endParaRPr lang="es-ES"/>
            </a:p>
          </p:txBody>
        </p:sp>
        <p:sp>
          <p:nvSpPr>
            <p:cNvPr id="23557" name="Rectangle 6"/>
            <p:cNvSpPr>
              <a:spLocks noChangeArrowheads="1"/>
            </p:cNvSpPr>
            <p:nvPr/>
          </p:nvSpPr>
          <p:spPr bwMode="auto">
            <a:xfrm>
              <a:off x="59" y="147"/>
              <a:ext cx="484" cy="177"/>
            </a:xfrm>
            <a:prstGeom prst="rect">
              <a:avLst/>
            </a:prstGeom>
            <a:noFill/>
            <a:ln w="9525">
              <a:noFill/>
              <a:miter lim="800000"/>
              <a:headEnd/>
              <a:tailEnd/>
            </a:ln>
          </p:spPr>
          <p:txBody>
            <a:bodyPr wrap="none" lIns="0" tIns="0" rIns="0" bIns="0">
              <a:spAutoFit/>
            </a:bodyPr>
            <a:lstStyle/>
            <a:p>
              <a:r>
                <a:rPr lang="en-US" sz="1000" b="1">
                  <a:solidFill>
                    <a:srgbClr val="000000"/>
                  </a:solidFill>
                </a:rPr>
                <a:t>Range</a:t>
              </a:r>
              <a:endParaRPr lang="en-US" sz="1800"/>
            </a:p>
          </p:txBody>
        </p:sp>
        <p:sp>
          <p:nvSpPr>
            <p:cNvPr id="23558" name="Rectangle 7"/>
            <p:cNvSpPr>
              <a:spLocks noChangeArrowheads="1"/>
            </p:cNvSpPr>
            <p:nvPr/>
          </p:nvSpPr>
          <p:spPr bwMode="auto">
            <a:xfrm>
              <a:off x="3893" y="147"/>
              <a:ext cx="701" cy="177"/>
            </a:xfrm>
            <a:prstGeom prst="rect">
              <a:avLst/>
            </a:prstGeom>
            <a:noFill/>
            <a:ln w="9525">
              <a:noFill/>
              <a:miter lim="800000"/>
              <a:headEnd/>
              <a:tailEnd/>
            </a:ln>
          </p:spPr>
          <p:txBody>
            <a:bodyPr wrap="none" lIns="0" tIns="0" rIns="0" bIns="0">
              <a:spAutoFit/>
            </a:bodyPr>
            <a:lstStyle/>
            <a:p>
              <a:r>
                <a:rPr lang="en-US" sz="1000" b="1">
                  <a:solidFill>
                    <a:srgbClr val="000000"/>
                  </a:solidFill>
                </a:rPr>
                <a:t>Capacity </a:t>
              </a:r>
              <a:endParaRPr lang="en-US" sz="1800"/>
            </a:p>
          </p:txBody>
        </p:sp>
        <p:sp>
          <p:nvSpPr>
            <p:cNvPr id="23559" name="Rectangle 8"/>
            <p:cNvSpPr>
              <a:spLocks noChangeArrowheads="1"/>
            </p:cNvSpPr>
            <p:nvPr/>
          </p:nvSpPr>
          <p:spPr bwMode="auto">
            <a:xfrm>
              <a:off x="6619" y="280"/>
              <a:ext cx="370" cy="176"/>
            </a:xfrm>
            <a:prstGeom prst="rect">
              <a:avLst/>
            </a:prstGeom>
            <a:noFill/>
            <a:ln w="9525">
              <a:noFill/>
              <a:miter lim="800000"/>
              <a:headEnd/>
              <a:tailEnd/>
            </a:ln>
          </p:spPr>
          <p:txBody>
            <a:bodyPr wrap="none" lIns="0" tIns="0" rIns="0" bIns="0">
              <a:spAutoFit/>
            </a:bodyPr>
            <a:lstStyle/>
            <a:p>
              <a:r>
                <a:rPr lang="en-US" sz="1000" b="1">
                  <a:solidFill>
                    <a:srgbClr val="000000"/>
                  </a:solidFill>
                </a:rPr>
                <a:t>Draft</a:t>
              </a:r>
              <a:endParaRPr lang="en-US" sz="1800"/>
            </a:p>
          </p:txBody>
        </p:sp>
        <p:sp>
          <p:nvSpPr>
            <p:cNvPr id="23560" name="Rectangle 9"/>
            <p:cNvSpPr>
              <a:spLocks noChangeArrowheads="1"/>
            </p:cNvSpPr>
            <p:nvPr/>
          </p:nvSpPr>
          <p:spPr bwMode="auto">
            <a:xfrm>
              <a:off x="121" y="539"/>
              <a:ext cx="404" cy="177"/>
            </a:xfrm>
            <a:prstGeom prst="rect">
              <a:avLst/>
            </a:prstGeom>
            <a:noFill/>
            <a:ln w="9525">
              <a:noFill/>
              <a:miter lim="800000"/>
              <a:headEnd/>
              <a:tailEnd/>
            </a:ln>
          </p:spPr>
          <p:txBody>
            <a:bodyPr wrap="none" lIns="0" tIns="0" rIns="0" bIns="0">
              <a:spAutoFit/>
            </a:bodyPr>
            <a:lstStyle/>
            <a:p>
              <a:r>
                <a:rPr lang="en-US" sz="1000" b="1">
                  <a:solidFill>
                    <a:srgbClr val="000000"/>
                  </a:solidFill>
                </a:rPr>
                <a:t>TEUs</a:t>
              </a:r>
              <a:endParaRPr lang="en-US" sz="1800"/>
            </a:p>
          </p:txBody>
        </p:sp>
        <p:sp>
          <p:nvSpPr>
            <p:cNvPr id="23561" name="Rectangle 10"/>
            <p:cNvSpPr>
              <a:spLocks noChangeArrowheads="1"/>
            </p:cNvSpPr>
            <p:nvPr/>
          </p:nvSpPr>
          <p:spPr bwMode="auto">
            <a:xfrm>
              <a:off x="4158" y="539"/>
              <a:ext cx="404" cy="177"/>
            </a:xfrm>
            <a:prstGeom prst="rect">
              <a:avLst/>
            </a:prstGeom>
            <a:noFill/>
            <a:ln w="9525">
              <a:noFill/>
              <a:miter lim="800000"/>
              <a:headEnd/>
              <a:tailEnd/>
            </a:ln>
          </p:spPr>
          <p:txBody>
            <a:bodyPr wrap="none" lIns="0" tIns="0" rIns="0" bIns="0">
              <a:spAutoFit/>
            </a:bodyPr>
            <a:lstStyle/>
            <a:p>
              <a:r>
                <a:rPr lang="en-US" sz="1000" b="1">
                  <a:solidFill>
                    <a:srgbClr val="000000"/>
                  </a:solidFill>
                </a:rPr>
                <a:t>TEUs</a:t>
              </a:r>
              <a:endParaRPr lang="en-US" sz="1800"/>
            </a:p>
          </p:txBody>
        </p:sp>
        <p:sp>
          <p:nvSpPr>
            <p:cNvPr id="23562" name="Rectangle 11"/>
            <p:cNvSpPr>
              <a:spLocks noChangeArrowheads="1"/>
            </p:cNvSpPr>
            <p:nvPr/>
          </p:nvSpPr>
          <p:spPr bwMode="auto">
            <a:xfrm>
              <a:off x="6632" y="539"/>
              <a:ext cx="510" cy="177"/>
            </a:xfrm>
            <a:prstGeom prst="rect">
              <a:avLst/>
            </a:prstGeom>
            <a:noFill/>
            <a:ln w="9525">
              <a:noFill/>
              <a:miter lim="800000"/>
              <a:headEnd/>
              <a:tailEnd/>
            </a:ln>
          </p:spPr>
          <p:txBody>
            <a:bodyPr wrap="none" lIns="0" tIns="0" rIns="0" bIns="0">
              <a:spAutoFit/>
            </a:bodyPr>
            <a:lstStyle/>
            <a:p>
              <a:r>
                <a:rPr lang="en-US" sz="1000" b="1">
                  <a:solidFill>
                    <a:srgbClr val="000000"/>
                  </a:solidFill>
                </a:rPr>
                <a:t>Meters</a:t>
              </a:r>
              <a:endParaRPr lang="en-US" sz="1800"/>
            </a:p>
          </p:txBody>
        </p:sp>
        <p:sp>
          <p:nvSpPr>
            <p:cNvPr id="23563" name="Rectangle 12"/>
            <p:cNvSpPr>
              <a:spLocks noChangeArrowheads="1"/>
            </p:cNvSpPr>
            <p:nvPr/>
          </p:nvSpPr>
          <p:spPr bwMode="auto">
            <a:xfrm>
              <a:off x="317" y="797"/>
              <a:ext cx="87" cy="177"/>
            </a:xfrm>
            <a:prstGeom prst="rect">
              <a:avLst/>
            </a:prstGeom>
            <a:noFill/>
            <a:ln w="9525">
              <a:noFill/>
              <a:miter lim="800000"/>
              <a:headEnd/>
              <a:tailEnd/>
            </a:ln>
          </p:spPr>
          <p:txBody>
            <a:bodyPr wrap="none" lIns="0" tIns="0" rIns="0" bIns="0">
              <a:spAutoFit/>
            </a:bodyPr>
            <a:lstStyle/>
            <a:p>
              <a:r>
                <a:rPr lang="en-US" sz="1000">
                  <a:solidFill>
                    <a:srgbClr val="000000"/>
                  </a:solidFill>
                </a:rPr>
                <a:t>1</a:t>
              </a:r>
              <a:endParaRPr lang="en-US" sz="1800"/>
            </a:p>
          </p:txBody>
        </p:sp>
        <p:sp>
          <p:nvSpPr>
            <p:cNvPr id="23564" name="Rectangle 13"/>
            <p:cNvSpPr>
              <a:spLocks noChangeArrowheads="1"/>
            </p:cNvSpPr>
            <p:nvPr/>
          </p:nvSpPr>
          <p:spPr bwMode="auto">
            <a:xfrm>
              <a:off x="796" y="797"/>
              <a:ext cx="1227" cy="177"/>
            </a:xfrm>
            <a:prstGeom prst="rect">
              <a:avLst/>
            </a:prstGeom>
            <a:noFill/>
            <a:ln w="9525">
              <a:noFill/>
              <a:miter lim="800000"/>
              <a:headEnd/>
              <a:tailEnd/>
            </a:ln>
          </p:spPr>
          <p:txBody>
            <a:bodyPr wrap="none" lIns="0" tIns="0" rIns="0" bIns="0">
              <a:spAutoFit/>
            </a:bodyPr>
            <a:lstStyle/>
            <a:p>
              <a:r>
                <a:rPr lang="en-US" sz="1000">
                  <a:solidFill>
                    <a:srgbClr val="000000"/>
                  </a:solidFill>
                </a:rPr>
                <a:t>Feeder (100-499)</a:t>
              </a:r>
              <a:endParaRPr lang="en-US" sz="1800"/>
            </a:p>
          </p:txBody>
        </p:sp>
        <p:sp>
          <p:nvSpPr>
            <p:cNvPr id="23565" name="Rectangle 14"/>
            <p:cNvSpPr>
              <a:spLocks noChangeArrowheads="1"/>
            </p:cNvSpPr>
            <p:nvPr/>
          </p:nvSpPr>
          <p:spPr bwMode="auto">
            <a:xfrm>
              <a:off x="4245" y="797"/>
              <a:ext cx="262" cy="177"/>
            </a:xfrm>
            <a:prstGeom prst="rect">
              <a:avLst/>
            </a:prstGeom>
            <a:noFill/>
            <a:ln w="9525">
              <a:noFill/>
              <a:miter lim="800000"/>
              <a:headEnd/>
              <a:tailEnd/>
            </a:ln>
          </p:spPr>
          <p:txBody>
            <a:bodyPr wrap="none" lIns="0" tIns="0" rIns="0" bIns="0">
              <a:spAutoFit/>
            </a:bodyPr>
            <a:lstStyle/>
            <a:p>
              <a:r>
                <a:rPr lang="en-US" sz="1000">
                  <a:solidFill>
                    <a:srgbClr val="000000"/>
                  </a:solidFill>
                </a:rPr>
                <a:t>322</a:t>
              </a:r>
              <a:endParaRPr lang="en-US" sz="1800"/>
            </a:p>
          </p:txBody>
        </p:sp>
        <p:sp>
          <p:nvSpPr>
            <p:cNvPr id="23566" name="Rectangle 15"/>
            <p:cNvSpPr>
              <a:spLocks noChangeArrowheads="1"/>
            </p:cNvSpPr>
            <p:nvPr/>
          </p:nvSpPr>
          <p:spPr bwMode="auto">
            <a:xfrm>
              <a:off x="5458" y="797"/>
              <a:ext cx="348" cy="177"/>
            </a:xfrm>
            <a:prstGeom prst="rect">
              <a:avLst/>
            </a:prstGeom>
            <a:noFill/>
            <a:ln w="9525">
              <a:noFill/>
              <a:miter lim="800000"/>
              <a:headEnd/>
              <a:tailEnd/>
            </a:ln>
          </p:spPr>
          <p:txBody>
            <a:bodyPr wrap="none" lIns="0" tIns="0" rIns="0" bIns="0">
              <a:spAutoFit/>
            </a:bodyPr>
            <a:lstStyle/>
            <a:p>
              <a:r>
                <a:rPr lang="en-US" sz="1000">
                  <a:solidFill>
                    <a:srgbClr val="000000"/>
                  </a:solidFill>
                </a:rPr>
                <a:t>1960</a:t>
              </a:r>
              <a:endParaRPr lang="en-US" sz="1800"/>
            </a:p>
          </p:txBody>
        </p:sp>
        <p:sp>
          <p:nvSpPr>
            <p:cNvPr id="23567" name="Rectangle 16"/>
            <p:cNvSpPr>
              <a:spLocks noChangeArrowheads="1"/>
            </p:cNvSpPr>
            <p:nvPr/>
          </p:nvSpPr>
          <p:spPr bwMode="auto">
            <a:xfrm>
              <a:off x="6755" y="797"/>
              <a:ext cx="305" cy="177"/>
            </a:xfrm>
            <a:prstGeom prst="rect">
              <a:avLst/>
            </a:prstGeom>
            <a:noFill/>
            <a:ln w="9525">
              <a:noFill/>
              <a:miter lim="800000"/>
              <a:headEnd/>
              <a:tailEnd/>
            </a:ln>
          </p:spPr>
          <p:txBody>
            <a:bodyPr wrap="none" lIns="0" tIns="0" rIns="0" bIns="0">
              <a:spAutoFit/>
            </a:bodyPr>
            <a:lstStyle/>
            <a:p>
              <a:r>
                <a:rPr lang="en-US" sz="1000">
                  <a:solidFill>
                    <a:srgbClr val="000000"/>
                  </a:solidFill>
                </a:rPr>
                <a:t>6,24</a:t>
              </a:r>
              <a:endParaRPr lang="en-US" sz="1800"/>
            </a:p>
          </p:txBody>
        </p:sp>
        <p:sp>
          <p:nvSpPr>
            <p:cNvPr id="23568" name="Rectangle 17"/>
            <p:cNvSpPr>
              <a:spLocks noChangeArrowheads="1"/>
            </p:cNvSpPr>
            <p:nvPr/>
          </p:nvSpPr>
          <p:spPr bwMode="auto">
            <a:xfrm>
              <a:off x="317" y="1040"/>
              <a:ext cx="87" cy="177"/>
            </a:xfrm>
            <a:prstGeom prst="rect">
              <a:avLst/>
            </a:prstGeom>
            <a:noFill/>
            <a:ln w="9525">
              <a:noFill/>
              <a:miter lim="800000"/>
              <a:headEnd/>
              <a:tailEnd/>
            </a:ln>
          </p:spPr>
          <p:txBody>
            <a:bodyPr wrap="none" lIns="0" tIns="0" rIns="0" bIns="0">
              <a:spAutoFit/>
            </a:bodyPr>
            <a:lstStyle/>
            <a:p>
              <a:r>
                <a:rPr lang="en-US" sz="1000">
                  <a:solidFill>
                    <a:srgbClr val="000000"/>
                  </a:solidFill>
                </a:rPr>
                <a:t>2</a:t>
              </a:r>
              <a:endParaRPr lang="en-US" sz="1800"/>
            </a:p>
          </p:txBody>
        </p:sp>
        <p:sp>
          <p:nvSpPr>
            <p:cNvPr id="23569" name="Rectangle 18"/>
            <p:cNvSpPr>
              <a:spLocks noChangeArrowheads="1"/>
            </p:cNvSpPr>
            <p:nvPr/>
          </p:nvSpPr>
          <p:spPr bwMode="auto">
            <a:xfrm>
              <a:off x="796" y="1040"/>
              <a:ext cx="1385" cy="177"/>
            </a:xfrm>
            <a:prstGeom prst="rect">
              <a:avLst/>
            </a:prstGeom>
            <a:noFill/>
            <a:ln w="9525">
              <a:noFill/>
              <a:miter lim="800000"/>
              <a:headEnd/>
              <a:tailEnd/>
            </a:ln>
          </p:spPr>
          <p:txBody>
            <a:bodyPr wrap="none" lIns="0" tIns="0" rIns="0" bIns="0">
              <a:spAutoFit/>
            </a:bodyPr>
            <a:lstStyle/>
            <a:p>
              <a:r>
                <a:rPr lang="en-US" sz="1000">
                  <a:solidFill>
                    <a:srgbClr val="000000"/>
                  </a:solidFill>
                </a:rPr>
                <a:t>Feedmax (500-999)</a:t>
              </a:r>
              <a:endParaRPr lang="en-US" sz="1800"/>
            </a:p>
          </p:txBody>
        </p:sp>
        <p:sp>
          <p:nvSpPr>
            <p:cNvPr id="23570" name="Rectangle 19"/>
            <p:cNvSpPr>
              <a:spLocks noChangeArrowheads="1"/>
            </p:cNvSpPr>
            <p:nvPr/>
          </p:nvSpPr>
          <p:spPr bwMode="auto">
            <a:xfrm>
              <a:off x="4245" y="1040"/>
              <a:ext cx="262" cy="177"/>
            </a:xfrm>
            <a:prstGeom prst="rect">
              <a:avLst/>
            </a:prstGeom>
            <a:noFill/>
            <a:ln w="9525">
              <a:noFill/>
              <a:miter lim="800000"/>
              <a:headEnd/>
              <a:tailEnd/>
            </a:ln>
          </p:spPr>
          <p:txBody>
            <a:bodyPr wrap="none" lIns="0" tIns="0" rIns="0" bIns="0">
              <a:spAutoFit/>
            </a:bodyPr>
            <a:lstStyle/>
            <a:p>
              <a:r>
                <a:rPr lang="en-US" sz="1000">
                  <a:solidFill>
                    <a:srgbClr val="000000"/>
                  </a:solidFill>
                </a:rPr>
                <a:t>735</a:t>
              </a:r>
              <a:endParaRPr lang="en-US" sz="1800"/>
            </a:p>
          </p:txBody>
        </p:sp>
        <p:sp>
          <p:nvSpPr>
            <p:cNvPr id="23571" name="Rectangle 20"/>
            <p:cNvSpPr>
              <a:spLocks noChangeArrowheads="1"/>
            </p:cNvSpPr>
            <p:nvPr/>
          </p:nvSpPr>
          <p:spPr bwMode="auto">
            <a:xfrm>
              <a:off x="5458" y="1040"/>
              <a:ext cx="348" cy="177"/>
            </a:xfrm>
            <a:prstGeom prst="rect">
              <a:avLst/>
            </a:prstGeom>
            <a:noFill/>
            <a:ln w="9525">
              <a:noFill/>
              <a:miter lim="800000"/>
              <a:headEnd/>
              <a:tailEnd/>
            </a:ln>
          </p:spPr>
          <p:txBody>
            <a:bodyPr wrap="none" lIns="0" tIns="0" rIns="0" bIns="0">
              <a:spAutoFit/>
            </a:bodyPr>
            <a:lstStyle/>
            <a:p>
              <a:r>
                <a:rPr lang="en-US" sz="1000">
                  <a:solidFill>
                    <a:srgbClr val="000000"/>
                  </a:solidFill>
                </a:rPr>
                <a:t>1966</a:t>
              </a:r>
              <a:endParaRPr lang="en-US" sz="1800"/>
            </a:p>
          </p:txBody>
        </p:sp>
        <p:sp>
          <p:nvSpPr>
            <p:cNvPr id="23572" name="Rectangle 21"/>
            <p:cNvSpPr>
              <a:spLocks noChangeArrowheads="1"/>
            </p:cNvSpPr>
            <p:nvPr/>
          </p:nvSpPr>
          <p:spPr bwMode="auto">
            <a:xfrm>
              <a:off x="6755" y="1040"/>
              <a:ext cx="305" cy="177"/>
            </a:xfrm>
            <a:prstGeom prst="rect">
              <a:avLst/>
            </a:prstGeom>
            <a:noFill/>
            <a:ln w="9525">
              <a:noFill/>
              <a:miter lim="800000"/>
              <a:headEnd/>
              <a:tailEnd/>
            </a:ln>
          </p:spPr>
          <p:txBody>
            <a:bodyPr wrap="none" lIns="0" tIns="0" rIns="0" bIns="0">
              <a:spAutoFit/>
            </a:bodyPr>
            <a:lstStyle/>
            <a:p>
              <a:r>
                <a:rPr lang="en-US" sz="1000">
                  <a:solidFill>
                    <a:srgbClr val="000000"/>
                  </a:solidFill>
                </a:rPr>
                <a:t>8,29</a:t>
              </a:r>
              <a:endParaRPr lang="en-US" sz="1800"/>
            </a:p>
          </p:txBody>
        </p:sp>
        <p:sp>
          <p:nvSpPr>
            <p:cNvPr id="23573" name="Rectangle 22"/>
            <p:cNvSpPr>
              <a:spLocks noChangeArrowheads="1"/>
            </p:cNvSpPr>
            <p:nvPr/>
          </p:nvSpPr>
          <p:spPr bwMode="auto">
            <a:xfrm>
              <a:off x="317" y="1285"/>
              <a:ext cx="87" cy="176"/>
            </a:xfrm>
            <a:prstGeom prst="rect">
              <a:avLst/>
            </a:prstGeom>
            <a:noFill/>
            <a:ln w="9525">
              <a:noFill/>
              <a:miter lim="800000"/>
              <a:headEnd/>
              <a:tailEnd/>
            </a:ln>
          </p:spPr>
          <p:txBody>
            <a:bodyPr wrap="none" lIns="0" tIns="0" rIns="0" bIns="0">
              <a:spAutoFit/>
            </a:bodyPr>
            <a:lstStyle/>
            <a:p>
              <a:r>
                <a:rPr lang="en-US" sz="1000">
                  <a:solidFill>
                    <a:srgbClr val="000000"/>
                  </a:solidFill>
                </a:rPr>
                <a:t>3</a:t>
              </a:r>
              <a:endParaRPr lang="en-US" sz="1800"/>
            </a:p>
          </p:txBody>
        </p:sp>
        <p:sp>
          <p:nvSpPr>
            <p:cNvPr id="23574" name="Rectangle 23"/>
            <p:cNvSpPr>
              <a:spLocks noChangeArrowheads="1"/>
            </p:cNvSpPr>
            <p:nvPr/>
          </p:nvSpPr>
          <p:spPr bwMode="auto">
            <a:xfrm>
              <a:off x="796" y="1285"/>
              <a:ext cx="1445" cy="176"/>
            </a:xfrm>
            <a:prstGeom prst="rect">
              <a:avLst/>
            </a:prstGeom>
            <a:noFill/>
            <a:ln w="9525">
              <a:noFill/>
              <a:miter lim="800000"/>
              <a:headEnd/>
              <a:tailEnd/>
            </a:ln>
          </p:spPr>
          <p:txBody>
            <a:bodyPr wrap="none" lIns="0" tIns="0" rIns="0" bIns="0">
              <a:spAutoFit/>
            </a:bodyPr>
            <a:lstStyle/>
            <a:p>
              <a:r>
                <a:rPr lang="en-US" sz="1000">
                  <a:solidFill>
                    <a:srgbClr val="000000"/>
                  </a:solidFill>
                </a:rPr>
                <a:t>Handy (1.000-1.999)</a:t>
              </a:r>
              <a:endParaRPr lang="en-US" sz="1800"/>
            </a:p>
          </p:txBody>
        </p:sp>
        <p:sp>
          <p:nvSpPr>
            <p:cNvPr id="23575" name="Rectangle 24"/>
            <p:cNvSpPr>
              <a:spLocks noChangeArrowheads="1"/>
            </p:cNvSpPr>
            <p:nvPr/>
          </p:nvSpPr>
          <p:spPr bwMode="auto">
            <a:xfrm>
              <a:off x="4186" y="1285"/>
              <a:ext cx="349" cy="176"/>
            </a:xfrm>
            <a:prstGeom prst="rect">
              <a:avLst/>
            </a:prstGeom>
            <a:noFill/>
            <a:ln w="9525">
              <a:noFill/>
              <a:miter lim="800000"/>
              <a:headEnd/>
              <a:tailEnd/>
            </a:ln>
          </p:spPr>
          <p:txBody>
            <a:bodyPr wrap="none" lIns="0" tIns="0" rIns="0" bIns="0">
              <a:spAutoFit/>
            </a:bodyPr>
            <a:lstStyle/>
            <a:p>
              <a:r>
                <a:rPr lang="en-US" sz="1000">
                  <a:solidFill>
                    <a:srgbClr val="000000"/>
                  </a:solidFill>
                </a:rPr>
                <a:t>1405</a:t>
              </a:r>
              <a:endParaRPr lang="en-US" sz="1800"/>
            </a:p>
          </p:txBody>
        </p:sp>
        <p:sp>
          <p:nvSpPr>
            <p:cNvPr id="23576" name="Rectangle 25"/>
            <p:cNvSpPr>
              <a:spLocks noChangeArrowheads="1"/>
            </p:cNvSpPr>
            <p:nvPr/>
          </p:nvSpPr>
          <p:spPr bwMode="auto">
            <a:xfrm>
              <a:off x="5458" y="1285"/>
              <a:ext cx="348" cy="176"/>
            </a:xfrm>
            <a:prstGeom prst="rect">
              <a:avLst/>
            </a:prstGeom>
            <a:noFill/>
            <a:ln w="9525">
              <a:noFill/>
              <a:miter lim="800000"/>
              <a:headEnd/>
              <a:tailEnd/>
            </a:ln>
          </p:spPr>
          <p:txBody>
            <a:bodyPr wrap="none" lIns="0" tIns="0" rIns="0" bIns="0">
              <a:spAutoFit/>
            </a:bodyPr>
            <a:lstStyle/>
            <a:p>
              <a:r>
                <a:rPr lang="en-US" sz="1000">
                  <a:solidFill>
                    <a:srgbClr val="000000"/>
                  </a:solidFill>
                </a:rPr>
                <a:t>1968</a:t>
              </a:r>
              <a:endParaRPr lang="en-US" sz="1800"/>
            </a:p>
          </p:txBody>
        </p:sp>
        <p:sp>
          <p:nvSpPr>
            <p:cNvPr id="23577" name="Rectangle 26"/>
            <p:cNvSpPr>
              <a:spLocks noChangeArrowheads="1"/>
            </p:cNvSpPr>
            <p:nvPr/>
          </p:nvSpPr>
          <p:spPr bwMode="auto">
            <a:xfrm>
              <a:off x="6692" y="1285"/>
              <a:ext cx="392" cy="176"/>
            </a:xfrm>
            <a:prstGeom prst="rect">
              <a:avLst/>
            </a:prstGeom>
            <a:noFill/>
            <a:ln w="9525">
              <a:noFill/>
              <a:miter lim="800000"/>
              <a:headEnd/>
              <a:tailEnd/>
            </a:ln>
          </p:spPr>
          <p:txBody>
            <a:bodyPr wrap="none" lIns="0" tIns="0" rIns="0" bIns="0">
              <a:spAutoFit/>
            </a:bodyPr>
            <a:lstStyle/>
            <a:p>
              <a:r>
                <a:rPr lang="en-US" sz="1000">
                  <a:solidFill>
                    <a:srgbClr val="000000"/>
                  </a:solidFill>
                </a:rPr>
                <a:t>10,60</a:t>
              </a:r>
              <a:endParaRPr lang="en-US" sz="1800"/>
            </a:p>
          </p:txBody>
        </p:sp>
        <p:sp>
          <p:nvSpPr>
            <p:cNvPr id="23578" name="Rectangle 27"/>
            <p:cNvSpPr>
              <a:spLocks noChangeArrowheads="1"/>
            </p:cNvSpPr>
            <p:nvPr/>
          </p:nvSpPr>
          <p:spPr bwMode="auto">
            <a:xfrm>
              <a:off x="317" y="1529"/>
              <a:ext cx="87" cy="177"/>
            </a:xfrm>
            <a:prstGeom prst="rect">
              <a:avLst/>
            </a:prstGeom>
            <a:noFill/>
            <a:ln w="9525">
              <a:noFill/>
              <a:miter lim="800000"/>
              <a:headEnd/>
              <a:tailEnd/>
            </a:ln>
          </p:spPr>
          <p:txBody>
            <a:bodyPr wrap="none" lIns="0" tIns="0" rIns="0" bIns="0">
              <a:spAutoFit/>
            </a:bodyPr>
            <a:lstStyle/>
            <a:p>
              <a:r>
                <a:rPr lang="en-US" sz="1000">
                  <a:solidFill>
                    <a:srgbClr val="000000"/>
                  </a:solidFill>
                </a:rPr>
                <a:t>4</a:t>
              </a:r>
              <a:endParaRPr lang="en-US" sz="1800"/>
            </a:p>
          </p:txBody>
        </p:sp>
        <p:sp>
          <p:nvSpPr>
            <p:cNvPr id="23579" name="Rectangle 28"/>
            <p:cNvSpPr>
              <a:spLocks noChangeArrowheads="1"/>
            </p:cNvSpPr>
            <p:nvPr/>
          </p:nvSpPr>
          <p:spPr bwMode="auto">
            <a:xfrm>
              <a:off x="796" y="1529"/>
              <a:ext cx="1977" cy="177"/>
            </a:xfrm>
            <a:prstGeom prst="rect">
              <a:avLst/>
            </a:prstGeom>
            <a:noFill/>
            <a:ln w="9525">
              <a:noFill/>
              <a:miter lim="800000"/>
              <a:headEnd/>
              <a:tailEnd/>
            </a:ln>
          </p:spPr>
          <p:txBody>
            <a:bodyPr wrap="none" lIns="0" tIns="0" rIns="0" bIns="0">
              <a:spAutoFit/>
            </a:bodyPr>
            <a:lstStyle/>
            <a:p>
              <a:r>
                <a:rPr lang="en-US" sz="1000">
                  <a:solidFill>
                    <a:srgbClr val="000000"/>
                  </a:solidFill>
                </a:rPr>
                <a:t>Sub Panamax (2.000-2.999)</a:t>
              </a:r>
              <a:endParaRPr lang="en-US" sz="1800"/>
            </a:p>
          </p:txBody>
        </p:sp>
        <p:sp>
          <p:nvSpPr>
            <p:cNvPr id="23580" name="Rectangle 29"/>
            <p:cNvSpPr>
              <a:spLocks noChangeArrowheads="1"/>
            </p:cNvSpPr>
            <p:nvPr/>
          </p:nvSpPr>
          <p:spPr bwMode="auto">
            <a:xfrm>
              <a:off x="4186" y="1529"/>
              <a:ext cx="349" cy="177"/>
            </a:xfrm>
            <a:prstGeom prst="rect">
              <a:avLst/>
            </a:prstGeom>
            <a:noFill/>
            <a:ln w="9525">
              <a:noFill/>
              <a:miter lim="800000"/>
              <a:headEnd/>
              <a:tailEnd/>
            </a:ln>
          </p:spPr>
          <p:txBody>
            <a:bodyPr wrap="none" lIns="0" tIns="0" rIns="0" bIns="0">
              <a:spAutoFit/>
            </a:bodyPr>
            <a:lstStyle/>
            <a:p>
              <a:r>
                <a:rPr lang="en-US" sz="1000">
                  <a:solidFill>
                    <a:srgbClr val="000000"/>
                  </a:solidFill>
                </a:rPr>
                <a:t>2254</a:t>
              </a:r>
              <a:endParaRPr lang="en-US" sz="1800"/>
            </a:p>
          </p:txBody>
        </p:sp>
        <p:sp>
          <p:nvSpPr>
            <p:cNvPr id="23581" name="Rectangle 30"/>
            <p:cNvSpPr>
              <a:spLocks noChangeArrowheads="1"/>
            </p:cNvSpPr>
            <p:nvPr/>
          </p:nvSpPr>
          <p:spPr bwMode="auto">
            <a:xfrm>
              <a:off x="5458" y="1529"/>
              <a:ext cx="348" cy="177"/>
            </a:xfrm>
            <a:prstGeom prst="rect">
              <a:avLst/>
            </a:prstGeom>
            <a:noFill/>
            <a:ln w="9525">
              <a:noFill/>
              <a:miter lim="800000"/>
              <a:headEnd/>
              <a:tailEnd/>
            </a:ln>
          </p:spPr>
          <p:txBody>
            <a:bodyPr wrap="none" lIns="0" tIns="0" rIns="0" bIns="0">
              <a:spAutoFit/>
            </a:bodyPr>
            <a:lstStyle/>
            <a:p>
              <a:r>
                <a:rPr lang="en-US" sz="1000">
                  <a:solidFill>
                    <a:srgbClr val="000000"/>
                  </a:solidFill>
                </a:rPr>
                <a:t>1969</a:t>
              </a:r>
              <a:endParaRPr lang="en-US" sz="1800"/>
            </a:p>
          </p:txBody>
        </p:sp>
        <p:sp>
          <p:nvSpPr>
            <p:cNvPr id="23582" name="Rectangle 31"/>
            <p:cNvSpPr>
              <a:spLocks noChangeArrowheads="1"/>
            </p:cNvSpPr>
            <p:nvPr/>
          </p:nvSpPr>
          <p:spPr bwMode="auto">
            <a:xfrm>
              <a:off x="6692" y="1529"/>
              <a:ext cx="392" cy="177"/>
            </a:xfrm>
            <a:prstGeom prst="rect">
              <a:avLst/>
            </a:prstGeom>
            <a:noFill/>
            <a:ln w="9525">
              <a:noFill/>
              <a:miter lim="800000"/>
              <a:headEnd/>
              <a:tailEnd/>
            </a:ln>
          </p:spPr>
          <p:txBody>
            <a:bodyPr wrap="none" lIns="0" tIns="0" rIns="0" bIns="0">
              <a:spAutoFit/>
            </a:bodyPr>
            <a:lstStyle/>
            <a:p>
              <a:r>
                <a:rPr lang="en-US" sz="1000">
                  <a:solidFill>
                    <a:srgbClr val="000000"/>
                  </a:solidFill>
                </a:rPr>
                <a:t>13,23</a:t>
              </a:r>
              <a:endParaRPr lang="en-US" sz="1800"/>
            </a:p>
          </p:txBody>
        </p:sp>
        <p:sp>
          <p:nvSpPr>
            <p:cNvPr id="23583" name="Rectangle 32"/>
            <p:cNvSpPr>
              <a:spLocks noChangeArrowheads="1"/>
            </p:cNvSpPr>
            <p:nvPr/>
          </p:nvSpPr>
          <p:spPr bwMode="auto">
            <a:xfrm>
              <a:off x="317" y="1774"/>
              <a:ext cx="87" cy="177"/>
            </a:xfrm>
            <a:prstGeom prst="rect">
              <a:avLst/>
            </a:prstGeom>
            <a:noFill/>
            <a:ln w="9525">
              <a:noFill/>
              <a:miter lim="800000"/>
              <a:headEnd/>
              <a:tailEnd/>
            </a:ln>
          </p:spPr>
          <p:txBody>
            <a:bodyPr wrap="none" lIns="0" tIns="0" rIns="0" bIns="0">
              <a:spAutoFit/>
            </a:bodyPr>
            <a:lstStyle/>
            <a:p>
              <a:r>
                <a:rPr lang="en-US" sz="1000">
                  <a:solidFill>
                    <a:srgbClr val="000000"/>
                  </a:solidFill>
                </a:rPr>
                <a:t>5</a:t>
              </a:r>
              <a:endParaRPr lang="en-US" sz="1800"/>
            </a:p>
          </p:txBody>
        </p:sp>
        <p:sp>
          <p:nvSpPr>
            <p:cNvPr id="23584" name="Rectangle 33"/>
            <p:cNvSpPr>
              <a:spLocks noChangeArrowheads="1"/>
            </p:cNvSpPr>
            <p:nvPr/>
          </p:nvSpPr>
          <p:spPr bwMode="auto">
            <a:xfrm>
              <a:off x="796" y="1774"/>
              <a:ext cx="1345" cy="177"/>
            </a:xfrm>
            <a:prstGeom prst="rect">
              <a:avLst/>
            </a:prstGeom>
            <a:noFill/>
            <a:ln w="9525">
              <a:noFill/>
              <a:miter lim="800000"/>
              <a:headEnd/>
              <a:tailEnd/>
            </a:ln>
          </p:spPr>
          <p:txBody>
            <a:bodyPr wrap="none" lIns="0" tIns="0" rIns="0" bIns="0">
              <a:spAutoFit/>
            </a:bodyPr>
            <a:lstStyle/>
            <a:p>
              <a:r>
                <a:rPr lang="en-US" sz="1000">
                  <a:solidFill>
                    <a:srgbClr val="000000"/>
                  </a:solidFill>
                </a:rPr>
                <a:t>Panamax (3.000 +)</a:t>
              </a:r>
              <a:endParaRPr lang="en-US" sz="1800"/>
            </a:p>
          </p:txBody>
        </p:sp>
        <p:sp>
          <p:nvSpPr>
            <p:cNvPr id="23585" name="Rectangle 34"/>
            <p:cNvSpPr>
              <a:spLocks noChangeArrowheads="1"/>
            </p:cNvSpPr>
            <p:nvPr/>
          </p:nvSpPr>
          <p:spPr bwMode="auto">
            <a:xfrm>
              <a:off x="4186" y="1774"/>
              <a:ext cx="349" cy="177"/>
            </a:xfrm>
            <a:prstGeom prst="rect">
              <a:avLst/>
            </a:prstGeom>
            <a:noFill/>
            <a:ln w="9525">
              <a:noFill/>
              <a:miter lim="800000"/>
              <a:headEnd/>
              <a:tailEnd/>
            </a:ln>
          </p:spPr>
          <p:txBody>
            <a:bodyPr wrap="none" lIns="0" tIns="0" rIns="0" bIns="0">
              <a:spAutoFit/>
            </a:bodyPr>
            <a:lstStyle/>
            <a:p>
              <a:r>
                <a:rPr lang="en-US" sz="1000">
                  <a:solidFill>
                    <a:srgbClr val="000000"/>
                  </a:solidFill>
                </a:rPr>
                <a:t>3075</a:t>
              </a:r>
              <a:endParaRPr lang="en-US" sz="1800"/>
            </a:p>
          </p:txBody>
        </p:sp>
        <p:sp>
          <p:nvSpPr>
            <p:cNvPr id="23586" name="Rectangle 35"/>
            <p:cNvSpPr>
              <a:spLocks noChangeArrowheads="1"/>
            </p:cNvSpPr>
            <p:nvPr/>
          </p:nvSpPr>
          <p:spPr bwMode="auto">
            <a:xfrm>
              <a:off x="5458" y="1774"/>
              <a:ext cx="348" cy="177"/>
            </a:xfrm>
            <a:prstGeom prst="rect">
              <a:avLst/>
            </a:prstGeom>
            <a:noFill/>
            <a:ln w="9525">
              <a:noFill/>
              <a:miter lim="800000"/>
              <a:headEnd/>
              <a:tailEnd/>
            </a:ln>
          </p:spPr>
          <p:txBody>
            <a:bodyPr wrap="none" lIns="0" tIns="0" rIns="0" bIns="0">
              <a:spAutoFit/>
            </a:bodyPr>
            <a:lstStyle/>
            <a:p>
              <a:r>
                <a:rPr lang="en-US" sz="1000">
                  <a:solidFill>
                    <a:srgbClr val="000000"/>
                  </a:solidFill>
                </a:rPr>
                <a:t>1985</a:t>
              </a:r>
              <a:endParaRPr lang="en-US" sz="1800"/>
            </a:p>
          </p:txBody>
        </p:sp>
        <p:sp>
          <p:nvSpPr>
            <p:cNvPr id="23587" name="Rectangle 36"/>
            <p:cNvSpPr>
              <a:spLocks noChangeArrowheads="1"/>
            </p:cNvSpPr>
            <p:nvPr/>
          </p:nvSpPr>
          <p:spPr bwMode="auto">
            <a:xfrm>
              <a:off x="6692" y="1774"/>
              <a:ext cx="392" cy="177"/>
            </a:xfrm>
            <a:prstGeom prst="rect">
              <a:avLst/>
            </a:prstGeom>
            <a:noFill/>
            <a:ln w="9525">
              <a:noFill/>
              <a:miter lim="800000"/>
              <a:headEnd/>
              <a:tailEnd/>
            </a:ln>
          </p:spPr>
          <p:txBody>
            <a:bodyPr wrap="none" lIns="0" tIns="0" rIns="0" bIns="0">
              <a:spAutoFit/>
            </a:bodyPr>
            <a:lstStyle/>
            <a:p>
              <a:r>
                <a:rPr lang="en-US" sz="1000">
                  <a:solidFill>
                    <a:srgbClr val="000000"/>
                  </a:solidFill>
                </a:rPr>
                <a:t>16,16</a:t>
              </a:r>
              <a:endParaRPr lang="en-US" sz="1800"/>
            </a:p>
          </p:txBody>
        </p:sp>
        <p:sp>
          <p:nvSpPr>
            <p:cNvPr id="23588" name="Rectangle 37"/>
            <p:cNvSpPr>
              <a:spLocks noChangeArrowheads="1"/>
            </p:cNvSpPr>
            <p:nvPr/>
          </p:nvSpPr>
          <p:spPr bwMode="auto">
            <a:xfrm>
              <a:off x="317" y="2017"/>
              <a:ext cx="87" cy="177"/>
            </a:xfrm>
            <a:prstGeom prst="rect">
              <a:avLst/>
            </a:prstGeom>
            <a:noFill/>
            <a:ln w="9525">
              <a:noFill/>
              <a:miter lim="800000"/>
              <a:headEnd/>
              <a:tailEnd/>
            </a:ln>
          </p:spPr>
          <p:txBody>
            <a:bodyPr wrap="none" lIns="0" tIns="0" rIns="0" bIns="0">
              <a:spAutoFit/>
            </a:bodyPr>
            <a:lstStyle/>
            <a:p>
              <a:r>
                <a:rPr lang="en-US" sz="1000">
                  <a:solidFill>
                    <a:srgbClr val="000000"/>
                  </a:solidFill>
                </a:rPr>
                <a:t>6</a:t>
              </a:r>
              <a:endParaRPr lang="en-US" sz="1800"/>
            </a:p>
          </p:txBody>
        </p:sp>
        <p:sp>
          <p:nvSpPr>
            <p:cNvPr id="23589" name="Rectangle 38"/>
            <p:cNvSpPr>
              <a:spLocks noChangeArrowheads="1"/>
            </p:cNvSpPr>
            <p:nvPr/>
          </p:nvSpPr>
          <p:spPr bwMode="auto">
            <a:xfrm>
              <a:off x="796" y="2017"/>
              <a:ext cx="1704" cy="177"/>
            </a:xfrm>
            <a:prstGeom prst="rect">
              <a:avLst/>
            </a:prstGeom>
            <a:noFill/>
            <a:ln w="9525">
              <a:noFill/>
              <a:miter lim="800000"/>
              <a:headEnd/>
              <a:tailEnd/>
            </a:ln>
          </p:spPr>
          <p:txBody>
            <a:bodyPr wrap="none" lIns="0" tIns="0" rIns="0" bIns="0">
              <a:spAutoFit/>
            </a:bodyPr>
            <a:lstStyle/>
            <a:p>
              <a:r>
                <a:rPr lang="en-US" sz="1000">
                  <a:solidFill>
                    <a:srgbClr val="000000"/>
                  </a:solidFill>
                </a:rPr>
                <a:t>Post Panamax (4,000 +)</a:t>
              </a:r>
              <a:endParaRPr lang="en-US" sz="1800"/>
            </a:p>
          </p:txBody>
        </p:sp>
        <p:sp>
          <p:nvSpPr>
            <p:cNvPr id="23590" name="Rectangle 39"/>
            <p:cNvSpPr>
              <a:spLocks noChangeArrowheads="1"/>
            </p:cNvSpPr>
            <p:nvPr/>
          </p:nvSpPr>
          <p:spPr bwMode="auto">
            <a:xfrm>
              <a:off x="4186" y="2017"/>
              <a:ext cx="349" cy="177"/>
            </a:xfrm>
            <a:prstGeom prst="rect">
              <a:avLst/>
            </a:prstGeom>
            <a:noFill/>
            <a:ln w="9525">
              <a:noFill/>
              <a:miter lim="800000"/>
              <a:headEnd/>
              <a:tailEnd/>
            </a:ln>
          </p:spPr>
          <p:txBody>
            <a:bodyPr wrap="none" lIns="0" tIns="0" rIns="0" bIns="0">
              <a:spAutoFit/>
            </a:bodyPr>
            <a:lstStyle/>
            <a:p>
              <a:r>
                <a:rPr lang="en-US" sz="1000">
                  <a:solidFill>
                    <a:srgbClr val="000000"/>
                  </a:solidFill>
                </a:rPr>
                <a:t>4625</a:t>
              </a:r>
              <a:endParaRPr lang="en-US" sz="1800"/>
            </a:p>
          </p:txBody>
        </p:sp>
        <p:sp>
          <p:nvSpPr>
            <p:cNvPr id="23591" name="Rectangle 40"/>
            <p:cNvSpPr>
              <a:spLocks noChangeArrowheads="1"/>
            </p:cNvSpPr>
            <p:nvPr/>
          </p:nvSpPr>
          <p:spPr bwMode="auto">
            <a:xfrm>
              <a:off x="5458" y="2017"/>
              <a:ext cx="348" cy="177"/>
            </a:xfrm>
            <a:prstGeom prst="rect">
              <a:avLst/>
            </a:prstGeom>
            <a:noFill/>
            <a:ln w="9525">
              <a:noFill/>
              <a:miter lim="800000"/>
              <a:headEnd/>
              <a:tailEnd/>
            </a:ln>
          </p:spPr>
          <p:txBody>
            <a:bodyPr wrap="none" lIns="0" tIns="0" rIns="0" bIns="0">
              <a:spAutoFit/>
            </a:bodyPr>
            <a:lstStyle/>
            <a:p>
              <a:r>
                <a:rPr lang="en-US" sz="1000">
                  <a:solidFill>
                    <a:srgbClr val="000000"/>
                  </a:solidFill>
                </a:rPr>
                <a:t>1988</a:t>
              </a:r>
              <a:endParaRPr lang="en-US" sz="1800"/>
            </a:p>
          </p:txBody>
        </p:sp>
        <p:sp>
          <p:nvSpPr>
            <p:cNvPr id="23592" name="Rectangle 41"/>
            <p:cNvSpPr>
              <a:spLocks noChangeArrowheads="1"/>
            </p:cNvSpPr>
            <p:nvPr/>
          </p:nvSpPr>
          <p:spPr bwMode="auto">
            <a:xfrm>
              <a:off x="6692" y="2017"/>
              <a:ext cx="392" cy="177"/>
            </a:xfrm>
            <a:prstGeom prst="rect">
              <a:avLst/>
            </a:prstGeom>
            <a:noFill/>
            <a:ln w="9525">
              <a:noFill/>
              <a:miter lim="800000"/>
              <a:headEnd/>
              <a:tailEnd/>
            </a:ln>
          </p:spPr>
          <p:txBody>
            <a:bodyPr wrap="none" lIns="0" tIns="0" rIns="0" bIns="0">
              <a:spAutoFit/>
            </a:bodyPr>
            <a:lstStyle/>
            <a:p>
              <a:r>
                <a:rPr lang="en-US" sz="1000">
                  <a:solidFill>
                    <a:srgbClr val="000000"/>
                  </a:solidFill>
                </a:rPr>
                <a:t>17,20</a:t>
              </a:r>
              <a:endParaRPr lang="en-US" sz="1800"/>
            </a:p>
          </p:txBody>
        </p:sp>
        <p:sp>
          <p:nvSpPr>
            <p:cNvPr id="23593" name="Rectangle 42"/>
            <p:cNvSpPr>
              <a:spLocks noChangeArrowheads="1"/>
            </p:cNvSpPr>
            <p:nvPr/>
          </p:nvSpPr>
          <p:spPr bwMode="auto">
            <a:xfrm>
              <a:off x="317" y="2264"/>
              <a:ext cx="87" cy="176"/>
            </a:xfrm>
            <a:prstGeom prst="rect">
              <a:avLst/>
            </a:prstGeom>
            <a:noFill/>
            <a:ln w="9525">
              <a:noFill/>
              <a:miter lim="800000"/>
              <a:headEnd/>
              <a:tailEnd/>
            </a:ln>
          </p:spPr>
          <p:txBody>
            <a:bodyPr wrap="none" lIns="0" tIns="0" rIns="0" bIns="0">
              <a:spAutoFit/>
            </a:bodyPr>
            <a:lstStyle/>
            <a:p>
              <a:r>
                <a:rPr lang="en-US" sz="1000">
                  <a:solidFill>
                    <a:srgbClr val="000000"/>
                  </a:solidFill>
                </a:rPr>
                <a:t>7</a:t>
              </a:r>
              <a:endParaRPr lang="en-US" sz="1800"/>
            </a:p>
          </p:txBody>
        </p:sp>
        <p:sp>
          <p:nvSpPr>
            <p:cNvPr id="23594" name="Rectangle 43"/>
            <p:cNvSpPr>
              <a:spLocks noChangeArrowheads="1"/>
            </p:cNvSpPr>
            <p:nvPr/>
          </p:nvSpPr>
          <p:spPr bwMode="auto">
            <a:xfrm>
              <a:off x="796" y="2264"/>
              <a:ext cx="2142" cy="176"/>
            </a:xfrm>
            <a:prstGeom prst="rect">
              <a:avLst/>
            </a:prstGeom>
            <a:noFill/>
            <a:ln w="9525">
              <a:noFill/>
              <a:miter lim="800000"/>
              <a:headEnd/>
              <a:tailEnd/>
            </a:ln>
          </p:spPr>
          <p:txBody>
            <a:bodyPr wrap="none" lIns="0" tIns="0" rIns="0" bIns="0">
              <a:spAutoFit/>
            </a:bodyPr>
            <a:lstStyle/>
            <a:p>
              <a:r>
                <a:rPr lang="en-US" sz="1000">
                  <a:solidFill>
                    <a:srgbClr val="000000"/>
                  </a:solidFill>
                </a:rPr>
                <a:t>Post Panamax Plus1 (5,000 +)</a:t>
              </a:r>
              <a:endParaRPr lang="en-US" sz="1800"/>
            </a:p>
          </p:txBody>
        </p:sp>
        <p:sp>
          <p:nvSpPr>
            <p:cNvPr id="23595" name="Rectangle 44"/>
            <p:cNvSpPr>
              <a:spLocks noChangeArrowheads="1"/>
            </p:cNvSpPr>
            <p:nvPr/>
          </p:nvSpPr>
          <p:spPr bwMode="auto">
            <a:xfrm>
              <a:off x="4186" y="2264"/>
              <a:ext cx="349" cy="176"/>
            </a:xfrm>
            <a:prstGeom prst="rect">
              <a:avLst/>
            </a:prstGeom>
            <a:noFill/>
            <a:ln w="9525">
              <a:noFill/>
              <a:miter lim="800000"/>
              <a:headEnd/>
              <a:tailEnd/>
            </a:ln>
          </p:spPr>
          <p:txBody>
            <a:bodyPr wrap="none" lIns="0" tIns="0" rIns="0" bIns="0">
              <a:spAutoFit/>
            </a:bodyPr>
            <a:lstStyle/>
            <a:p>
              <a:r>
                <a:rPr lang="en-US" sz="1000">
                  <a:solidFill>
                    <a:srgbClr val="000000"/>
                  </a:solidFill>
                </a:rPr>
                <a:t>5225</a:t>
              </a:r>
              <a:endParaRPr lang="en-US" sz="1800"/>
            </a:p>
          </p:txBody>
        </p:sp>
        <p:sp>
          <p:nvSpPr>
            <p:cNvPr id="23596" name="Rectangle 45"/>
            <p:cNvSpPr>
              <a:spLocks noChangeArrowheads="1"/>
            </p:cNvSpPr>
            <p:nvPr/>
          </p:nvSpPr>
          <p:spPr bwMode="auto">
            <a:xfrm>
              <a:off x="5458" y="2264"/>
              <a:ext cx="348" cy="176"/>
            </a:xfrm>
            <a:prstGeom prst="rect">
              <a:avLst/>
            </a:prstGeom>
            <a:noFill/>
            <a:ln w="9525">
              <a:noFill/>
              <a:miter lim="800000"/>
              <a:headEnd/>
              <a:tailEnd/>
            </a:ln>
          </p:spPr>
          <p:txBody>
            <a:bodyPr wrap="none" lIns="0" tIns="0" rIns="0" bIns="0">
              <a:spAutoFit/>
            </a:bodyPr>
            <a:lstStyle/>
            <a:p>
              <a:r>
                <a:rPr lang="en-US" sz="1000">
                  <a:solidFill>
                    <a:srgbClr val="000000"/>
                  </a:solidFill>
                </a:rPr>
                <a:t>1995</a:t>
              </a:r>
              <a:endParaRPr lang="en-US" sz="1800"/>
            </a:p>
          </p:txBody>
        </p:sp>
        <p:sp>
          <p:nvSpPr>
            <p:cNvPr id="23597" name="Rectangle 46"/>
            <p:cNvSpPr>
              <a:spLocks noChangeArrowheads="1"/>
            </p:cNvSpPr>
            <p:nvPr/>
          </p:nvSpPr>
          <p:spPr bwMode="auto">
            <a:xfrm>
              <a:off x="6692" y="2264"/>
              <a:ext cx="392" cy="176"/>
            </a:xfrm>
            <a:prstGeom prst="rect">
              <a:avLst/>
            </a:prstGeom>
            <a:noFill/>
            <a:ln w="9525">
              <a:noFill/>
              <a:miter lim="800000"/>
              <a:headEnd/>
              <a:tailEnd/>
            </a:ln>
          </p:spPr>
          <p:txBody>
            <a:bodyPr wrap="none" lIns="0" tIns="0" rIns="0" bIns="0">
              <a:spAutoFit/>
            </a:bodyPr>
            <a:lstStyle/>
            <a:p>
              <a:r>
                <a:rPr lang="en-US" sz="1000">
                  <a:solidFill>
                    <a:srgbClr val="000000"/>
                  </a:solidFill>
                </a:rPr>
                <a:t>17,58</a:t>
              </a:r>
              <a:endParaRPr lang="en-US" sz="1800"/>
            </a:p>
          </p:txBody>
        </p:sp>
        <p:sp>
          <p:nvSpPr>
            <p:cNvPr id="23598" name="Rectangle 47"/>
            <p:cNvSpPr>
              <a:spLocks noChangeArrowheads="1"/>
            </p:cNvSpPr>
            <p:nvPr/>
          </p:nvSpPr>
          <p:spPr bwMode="auto">
            <a:xfrm>
              <a:off x="317" y="2510"/>
              <a:ext cx="87" cy="177"/>
            </a:xfrm>
            <a:prstGeom prst="rect">
              <a:avLst/>
            </a:prstGeom>
            <a:noFill/>
            <a:ln w="9525">
              <a:noFill/>
              <a:miter lim="800000"/>
              <a:headEnd/>
              <a:tailEnd/>
            </a:ln>
          </p:spPr>
          <p:txBody>
            <a:bodyPr wrap="none" lIns="0" tIns="0" rIns="0" bIns="0">
              <a:spAutoFit/>
            </a:bodyPr>
            <a:lstStyle/>
            <a:p>
              <a:r>
                <a:rPr lang="en-US" sz="1000">
                  <a:solidFill>
                    <a:srgbClr val="000000"/>
                  </a:solidFill>
                </a:rPr>
                <a:t>8</a:t>
              </a:r>
              <a:endParaRPr lang="en-US" sz="1800"/>
            </a:p>
          </p:txBody>
        </p:sp>
        <p:sp>
          <p:nvSpPr>
            <p:cNvPr id="23599" name="Rectangle 48"/>
            <p:cNvSpPr>
              <a:spLocks noChangeArrowheads="1"/>
            </p:cNvSpPr>
            <p:nvPr/>
          </p:nvSpPr>
          <p:spPr bwMode="auto">
            <a:xfrm>
              <a:off x="796" y="2510"/>
              <a:ext cx="2150" cy="177"/>
            </a:xfrm>
            <a:prstGeom prst="rect">
              <a:avLst/>
            </a:prstGeom>
            <a:noFill/>
            <a:ln w="9525">
              <a:noFill/>
              <a:miter lim="800000"/>
              <a:headEnd/>
              <a:tailEnd/>
            </a:ln>
          </p:spPr>
          <p:txBody>
            <a:bodyPr wrap="none" lIns="0" tIns="0" rIns="0" bIns="0">
              <a:spAutoFit/>
            </a:bodyPr>
            <a:lstStyle/>
            <a:p>
              <a:r>
                <a:rPr lang="en-US" sz="1000">
                  <a:solidFill>
                    <a:srgbClr val="000000"/>
                  </a:solidFill>
                </a:rPr>
                <a:t>Post Panamax Pus 2 (6,000 +)</a:t>
              </a:r>
              <a:endParaRPr lang="en-US" sz="1800"/>
            </a:p>
          </p:txBody>
        </p:sp>
        <p:sp>
          <p:nvSpPr>
            <p:cNvPr id="23600" name="Rectangle 49"/>
            <p:cNvSpPr>
              <a:spLocks noChangeArrowheads="1"/>
            </p:cNvSpPr>
            <p:nvPr/>
          </p:nvSpPr>
          <p:spPr bwMode="auto">
            <a:xfrm>
              <a:off x="4186" y="2510"/>
              <a:ext cx="349" cy="177"/>
            </a:xfrm>
            <a:prstGeom prst="rect">
              <a:avLst/>
            </a:prstGeom>
            <a:noFill/>
            <a:ln w="9525">
              <a:noFill/>
              <a:miter lim="800000"/>
              <a:headEnd/>
              <a:tailEnd/>
            </a:ln>
          </p:spPr>
          <p:txBody>
            <a:bodyPr wrap="none" lIns="0" tIns="0" rIns="0" bIns="0">
              <a:spAutoFit/>
            </a:bodyPr>
            <a:lstStyle/>
            <a:p>
              <a:r>
                <a:rPr lang="en-US" sz="1000">
                  <a:solidFill>
                    <a:srgbClr val="000000"/>
                  </a:solidFill>
                </a:rPr>
                <a:t>6375</a:t>
              </a:r>
              <a:endParaRPr lang="en-US" sz="1800"/>
            </a:p>
          </p:txBody>
        </p:sp>
        <p:sp>
          <p:nvSpPr>
            <p:cNvPr id="23601" name="Rectangle 50"/>
            <p:cNvSpPr>
              <a:spLocks noChangeArrowheads="1"/>
            </p:cNvSpPr>
            <p:nvPr/>
          </p:nvSpPr>
          <p:spPr bwMode="auto">
            <a:xfrm>
              <a:off x="5458" y="2510"/>
              <a:ext cx="348" cy="177"/>
            </a:xfrm>
            <a:prstGeom prst="rect">
              <a:avLst/>
            </a:prstGeom>
            <a:noFill/>
            <a:ln w="9525">
              <a:noFill/>
              <a:miter lim="800000"/>
              <a:headEnd/>
              <a:tailEnd/>
            </a:ln>
          </p:spPr>
          <p:txBody>
            <a:bodyPr wrap="none" lIns="0" tIns="0" rIns="0" bIns="0">
              <a:spAutoFit/>
            </a:bodyPr>
            <a:lstStyle/>
            <a:p>
              <a:r>
                <a:rPr lang="en-US" sz="1000">
                  <a:solidFill>
                    <a:srgbClr val="000000"/>
                  </a:solidFill>
                </a:rPr>
                <a:t>1996</a:t>
              </a:r>
              <a:endParaRPr lang="en-US" sz="1800"/>
            </a:p>
          </p:txBody>
        </p:sp>
        <p:sp>
          <p:nvSpPr>
            <p:cNvPr id="23602" name="Rectangle 51"/>
            <p:cNvSpPr>
              <a:spLocks noChangeArrowheads="1"/>
            </p:cNvSpPr>
            <p:nvPr/>
          </p:nvSpPr>
          <p:spPr bwMode="auto">
            <a:xfrm>
              <a:off x="6692" y="2510"/>
              <a:ext cx="392" cy="177"/>
            </a:xfrm>
            <a:prstGeom prst="rect">
              <a:avLst/>
            </a:prstGeom>
            <a:noFill/>
            <a:ln w="9525">
              <a:noFill/>
              <a:miter lim="800000"/>
              <a:headEnd/>
              <a:tailEnd/>
            </a:ln>
          </p:spPr>
          <p:txBody>
            <a:bodyPr wrap="none" lIns="0" tIns="0" rIns="0" bIns="0">
              <a:spAutoFit/>
            </a:bodyPr>
            <a:lstStyle/>
            <a:p>
              <a:r>
                <a:rPr lang="en-US" sz="1000">
                  <a:solidFill>
                    <a:srgbClr val="000000"/>
                  </a:solidFill>
                </a:rPr>
                <a:t>18,13</a:t>
              </a:r>
              <a:endParaRPr lang="en-US" sz="1800"/>
            </a:p>
          </p:txBody>
        </p:sp>
        <p:sp>
          <p:nvSpPr>
            <p:cNvPr id="23603" name="Rectangle 52"/>
            <p:cNvSpPr>
              <a:spLocks noChangeArrowheads="1"/>
            </p:cNvSpPr>
            <p:nvPr/>
          </p:nvSpPr>
          <p:spPr bwMode="auto">
            <a:xfrm>
              <a:off x="317" y="2755"/>
              <a:ext cx="87" cy="177"/>
            </a:xfrm>
            <a:prstGeom prst="rect">
              <a:avLst/>
            </a:prstGeom>
            <a:noFill/>
            <a:ln w="9525">
              <a:noFill/>
              <a:miter lim="800000"/>
              <a:headEnd/>
              <a:tailEnd/>
            </a:ln>
          </p:spPr>
          <p:txBody>
            <a:bodyPr wrap="none" lIns="0" tIns="0" rIns="0" bIns="0">
              <a:spAutoFit/>
            </a:bodyPr>
            <a:lstStyle/>
            <a:p>
              <a:r>
                <a:rPr lang="en-US" sz="1000">
                  <a:solidFill>
                    <a:srgbClr val="000000"/>
                  </a:solidFill>
                </a:rPr>
                <a:t>9</a:t>
              </a:r>
              <a:endParaRPr lang="en-US" sz="1800"/>
            </a:p>
          </p:txBody>
        </p:sp>
        <p:sp>
          <p:nvSpPr>
            <p:cNvPr id="23604" name="Rectangle 53"/>
            <p:cNvSpPr>
              <a:spLocks noChangeArrowheads="1"/>
            </p:cNvSpPr>
            <p:nvPr/>
          </p:nvSpPr>
          <p:spPr bwMode="auto">
            <a:xfrm>
              <a:off x="796" y="2755"/>
              <a:ext cx="2150" cy="177"/>
            </a:xfrm>
            <a:prstGeom prst="rect">
              <a:avLst/>
            </a:prstGeom>
            <a:noFill/>
            <a:ln w="9525">
              <a:noFill/>
              <a:miter lim="800000"/>
              <a:headEnd/>
              <a:tailEnd/>
            </a:ln>
          </p:spPr>
          <p:txBody>
            <a:bodyPr wrap="none" lIns="0" tIns="0" rIns="0" bIns="0">
              <a:spAutoFit/>
            </a:bodyPr>
            <a:lstStyle/>
            <a:p>
              <a:r>
                <a:rPr lang="en-US" sz="1000">
                  <a:solidFill>
                    <a:srgbClr val="000000"/>
                  </a:solidFill>
                </a:rPr>
                <a:t>Post Panamax Pus 3 (7,000 +)</a:t>
              </a:r>
              <a:endParaRPr lang="en-US" sz="1800"/>
            </a:p>
          </p:txBody>
        </p:sp>
        <p:sp>
          <p:nvSpPr>
            <p:cNvPr id="23605" name="Rectangle 54"/>
            <p:cNvSpPr>
              <a:spLocks noChangeArrowheads="1"/>
            </p:cNvSpPr>
            <p:nvPr/>
          </p:nvSpPr>
          <p:spPr bwMode="auto">
            <a:xfrm>
              <a:off x="4186" y="2755"/>
              <a:ext cx="349" cy="177"/>
            </a:xfrm>
            <a:prstGeom prst="rect">
              <a:avLst/>
            </a:prstGeom>
            <a:noFill/>
            <a:ln w="9525">
              <a:noFill/>
              <a:miter lim="800000"/>
              <a:headEnd/>
              <a:tailEnd/>
            </a:ln>
          </p:spPr>
          <p:txBody>
            <a:bodyPr wrap="none" lIns="0" tIns="0" rIns="0" bIns="0">
              <a:spAutoFit/>
            </a:bodyPr>
            <a:lstStyle/>
            <a:p>
              <a:r>
                <a:rPr lang="en-US" sz="1000">
                  <a:solidFill>
                    <a:srgbClr val="000000"/>
                  </a:solidFill>
                </a:rPr>
                <a:t>7250</a:t>
              </a:r>
              <a:endParaRPr lang="en-US" sz="1800"/>
            </a:p>
          </p:txBody>
        </p:sp>
        <p:sp>
          <p:nvSpPr>
            <p:cNvPr id="23606" name="Rectangle 55"/>
            <p:cNvSpPr>
              <a:spLocks noChangeArrowheads="1"/>
            </p:cNvSpPr>
            <p:nvPr/>
          </p:nvSpPr>
          <p:spPr bwMode="auto">
            <a:xfrm>
              <a:off x="5458" y="2755"/>
              <a:ext cx="348" cy="177"/>
            </a:xfrm>
            <a:prstGeom prst="rect">
              <a:avLst/>
            </a:prstGeom>
            <a:noFill/>
            <a:ln w="9525">
              <a:noFill/>
              <a:miter lim="800000"/>
              <a:headEnd/>
              <a:tailEnd/>
            </a:ln>
          </p:spPr>
          <p:txBody>
            <a:bodyPr wrap="none" lIns="0" tIns="0" rIns="0" bIns="0">
              <a:spAutoFit/>
            </a:bodyPr>
            <a:lstStyle/>
            <a:p>
              <a:r>
                <a:rPr lang="en-US" sz="1000">
                  <a:solidFill>
                    <a:srgbClr val="000000"/>
                  </a:solidFill>
                </a:rPr>
                <a:t>1997</a:t>
              </a:r>
              <a:endParaRPr lang="en-US" sz="1800"/>
            </a:p>
          </p:txBody>
        </p:sp>
        <p:sp>
          <p:nvSpPr>
            <p:cNvPr id="23607" name="Rectangle 56"/>
            <p:cNvSpPr>
              <a:spLocks noChangeArrowheads="1"/>
            </p:cNvSpPr>
            <p:nvPr/>
          </p:nvSpPr>
          <p:spPr bwMode="auto">
            <a:xfrm>
              <a:off x="6692" y="2755"/>
              <a:ext cx="392" cy="177"/>
            </a:xfrm>
            <a:prstGeom prst="rect">
              <a:avLst/>
            </a:prstGeom>
            <a:noFill/>
            <a:ln w="9525">
              <a:noFill/>
              <a:miter lim="800000"/>
              <a:headEnd/>
              <a:tailEnd/>
            </a:ln>
          </p:spPr>
          <p:txBody>
            <a:bodyPr wrap="none" lIns="0" tIns="0" rIns="0" bIns="0">
              <a:spAutoFit/>
            </a:bodyPr>
            <a:lstStyle/>
            <a:p>
              <a:r>
                <a:rPr lang="en-US" sz="1000">
                  <a:solidFill>
                    <a:srgbClr val="000000"/>
                  </a:solidFill>
                </a:rPr>
                <a:t>18,92</a:t>
              </a:r>
              <a:endParaRPr lang="en-US" sz="1800"/>
            </a:p>
          </p:txBody>
        </p:sp>
        <p:sp>
          <p:nvSpPr>
            <p:cNvPr id="23608" name="Rectangle 57"/>
            <p:cNvSpPr>
              <a:spLocks noChangeArrowheads="1"/>
            </p:cNvSpPr>
            <p:nvPr/>
          </p:nvSpPr>
          <p:spPr bwMode="auto">
            <a:xfrm>
              <a:off x="269" y="3000"/>
              <a:ext cx="175" cy="177"/>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sz="1800"/>
            </a:p>
          </p:txBody>
        </p:sp>
        <p:sp>
          <p:nvSpPr>
            <p:cNvPr id="23609" name="Rectangle 58"/>
            <p:cNvSpPr>
              <a:spLocks noChangeArrowheads="1"/>
            </p:cNvSpPr>
            <p:nvPr/>
          </p:nvSpPr>
          <p:spPr bwMode="auto">
            <a:xfrm>
              <a:off x="796" y="3000"/>
              <a:ext cx="2150" cy="177"/>
            </a:xfrm>
            <a:prstGeom prst="rect">
              <a:avLst/>
            </a:prstGeom>
            <a:noFill/>
            <a:ln w="9525">
              <a:noFill/>
              <a:miter lim="800000"/>
              <a:headEnd/>
              <a:tailEnd/>
            </a:ln>
          </p:spPr>
          <p:txBody>
            <a:bodyPr wrap="none" lIns="0" tIns="0" rIns="0" bIns="0">
              <a:spAutoFit/>
            </a:bodyPr>
            <a:lstStyle/>
            <a:p>
              <a:r>
                <a:rPr lang="en-US" sz="1000">
                  <a:solidFill>
                    <a:srgbClr val="000000"/>
                  </a:solidFill>
                </a:rPr>
                <a:t>Post Panamax Pus 4 (8,000 +)</a:t>
              </a:r>
              <a:endParaRPr lang="en-US" sz="1800"/>
            </a:p>
          </p:txBody>
        </p:sp>
        <p:sp>
          <p:nvSpPr>
            <p:cNvPr id="23610" name="Rectangle 59"/>
            <p:cNvSpPr>
              <a:spLocks noChangeArrowheads="1"/>
            </p:cNvSpPr>
            <p:nvPr/>
          </p:nvSpPr>
          <p:spPr bwMode="auto">
            <a:xfrm>
              <a:off x="4186" y="3000"/>
              <a:ext cx="349" cy="177"/>
            </a:xfrm>
            <a:prstGeom prst="rect">
              <a:avLst/>
            </a:prstGeom>
            <a:noFill/>
            <a:ln w="9525">
              <a:noFill/>
              <a:miter lim="800000"/>
              <a:headEnd/>
              <a:tailEnd/>
            </a:ln>
          </p:spPr>
          <p:txBody>
            <a:bodyPr wrap="none" lIns="0" tIns="0" rIns="0" bIns="0">
              <a:spAutoFit/>
            </a:bodyPr>
            <a:lstStyle/>
            <a:p>
              <a:r>
                <a:rPr lang="en-US" sz="1000">
                  <a:solidFill>
                    <a:srgbClr val="000000"/>
                  </a:solidFill>
                </a:rPr>
                <a:t>8050</a:t>
              </a:r>
              <a:endParaRPr lang="en-US" sz="1800"/>
            </a:p>
          </p:txBody>
        </p:sp>
        <p:sp>
          <p:nvSpPr>
            <p:cNvPr id="23611" name="Rectangle 60"/>
            <p:cNvSpPr>
              <a:spLocks noChangeArrowheads="1"/>
            </p:cNvSpPr>
            <p:nvPr/>
          </p:nvSpPr>
          <p:spPr bwMode="auto">
            <a:xfrm>
              <a:off x="5458" y="3000"/>
              <a:ext cx="348" cy="177"/>
            </a:xfrm>
            <a:prstGeom prst="rect">
              <a:avLst/>
            </a:prstGeom>
            <a:noFill/>
            <a:ln w="9525">
              <a:noFill/>
              <a:miter lim="800000"/>
              <a:headEnd/>
              <a:tailEnd/>
            </a:ln>
          </p:spPr>
          <p:txBody>
            <a:bodyPr wrap="none" lIns="0" tIns="0" rIns="0" bIns="0">
              <a:spAutoFit/>
            </a:bodyPr>
            <a:lstStyle/>
            <a:p>
              <a:r>
                <a:rPr lang="en-US" sz="1000">
                  <a:solidFill>
                    <a:srgbClr val="000000"/>
                  </a:solidFill>
                </a:rPr>
                <a:t>2001</a:t>
              </a:r>
              <a:endParaRPr lang="en-US" sz="1800"/>
            </a:p>
          </p:txBody>
        </p:sp>
        <p:sp>
          <p:nvSpPr>
            <p:cNvPr id="23612" name="Rectangle 61"/>
            <p:cNvSpPr>
              <a:spLocks noChangeArrowheads="1"/>
            </p:cNvSpPr>
            <p:nvPr/>
          </p:nvSpPr>
          <p:spPr bwMode="auto">
            <a:xfrm>
              <a:off x="6692" y="3000"/>
              <a:ext cx="392" cy="177"/>
            </a:xfrm>
            <a:prstGeom prst="rect">
              <a:avLst/>
            </a:prstGeom>
            <a:noFill/>
            <a:ln w="9525">
              <a:noFill/>
              <a:miter lim="800000"/>
              <a:headEnd/>
              <a:tailEnd/>
            </a:ln>
          </p:spPr>
          <p:txBody>
            <a:bodyPr wrap="none" lIns="0" tIns="0" rIns="0" bIns="0">
              <a:spAutoFit/>
            </a:bodyPr>
            <a:lstStyle/>
            <a:p>
              <a:r>
                <a:rPr lang="en-US" sz="1000">
                  <a:solidFill>
                    <a:srgbClr val="000000"/>
                  </a:solidFill>
                </a:rPr>
                <a:t>19,50</a:t>
              </a:r>
              <a:endParaRPr lang="en-US" sz="1800"/>
            </a:p>
          </p:txBody>
        </p:sp>
        <p:sp>
          <p:nvSpPr>
            <p:cNvPr id="23613" name="Rectangle 62"/>
            <p:cNvSpPr>
              <a:spLocks noChangeArrowheads="1"/>
            </p:cNvSpPr>
            <p:nvPr/>
          </p:nvSpPr>
          <p:spPr bwMode="auto">
            <a:xfrm>
              <a:off x="269" y="3245"/>
              <a:ext cx="175" cy="176"/>
            </a:xfrm>
            <a:prstGeom prst="rect">
              <a:avLst/>
            </a:prstGeom>
            <a:noFill/>
            <a:ln w="9525">
              <a:noFill/>
              <a:miter lim="800000"/>
              <a:headEnd/>
              <a:tailEnd/>
            </a:ln>
          </p:spPr>
          <p:txBody>
            <a:bodyPr wrap="none" lIns="0" tIns="0" rIns="0" bIns="0">
              <a:spAutoFit/>
            </a:bodyPr>
            <a:lstStyle/>
            <a:p>
              <a:r>
                <a:rPr lang="en-US" sz="1000">
                  <a:solidFill>
                    <a:srgbClr val="000000"/>
                  </a:solidFill>
                </a:rPr>
                <a:t>11</a:t>
              </a:r>
              <a:endParaRPr lang="en-US" sz="1800"/>
            </a:p>
          </p:txBody>
        </p:sp>
        <p:sp>
          <p:nvSpPr>
            <p:cNvPr id="23614" name="Rectangle 63"/>
            <p:cNvSpPr>
              <a:spLocks noChangeArrowheads="1"/>
            </p:cNvSpPr>
            <p:nvPr/>
          </p:nvSpPr>
          <p:spPr bwMode="auto">
            <a:xfrm>
              <a:off x="796" y="3245"/>
              <a:ext cx="2255" cy="176"/>
            </a:xfrm>
            <a:prstGeom prst="rect">
              <a:avLst/>
            </a:prstGeom>
            <a:noFill/>
            <a:ln w="9525">
              <a:noFill/>
              <a:miter lim="800000"/>
              <a:headEnd/>
              <a:tailEnd/>
            </a:ln>
          </p:spPr>
          <p:txBody>
            <a:bodyPr wrap="none" lIns="0" tIns="0" rIns="0" bIns="0">
              <a:spAutoFit/>
            </a:bodyPr>
            <a:lstStyle/>
            <a:p>
              <a:r>
                <a:rPr lang="en-US" sz="1000">
                  <a:solidFill>
                    <a:srgbClr val="000000"/>
                  </a:solidFill>
                </a:rPr>
                <a:t>P. Pan Plus 5 (Clement Maersk)</a:t>
              </a:r>
              <a:endParaRPr lang="en-US" sz="1800"/>
            </a:p>
          </p:txBody>
        </p:sp>
        <p:sp>
          <p:nvSpPr>
            <p:cNvPr id="23615" name="Rectangle 64"/>
            <p:cNvSpPr>
              <a:spLocks noChangeArrowheads="1"/>
            </p:cNvSpPr>
            <p:nvPr/>
          </p:nvSpPr>
          <p:spPr bwMode="auto">
            <a:xfrm>
              <a:off x="4186" y="3245"/>
              <a:ext cx="349" cy="176"/>
            </a:xfrm>
            <a:prstGeom prst="rect">
              <a:avLst/>
            </a:prstGeom>
            <a:noFill/>
            <a:ln w="9525">
              <a:noFill/>
              <a:miter lim="800000"/>
              <a:headEnd/>
              <a:tailEnd/>
            </a:ln>
          </p:spPr>
          <p:txBody>
            <a:bodyPr wrap="none" lIns="0" tIns="0" rIns="0" bIns="0">
              <a:spAutoFit/>
            </a:bodyPr>
            <a:lstStyle/>
            <a:p>
              <a:r>
                <a:rPr lang="en-US" sz="1000">
                  <a:solidFill>
                    <a:srgbClr val="000000"/>
                  </a:solidFill>
                </a:rPr>
                <a:t>9600</a:t>
              </a:r>
              <a:endParaRPr lang="en-US" sz="1800"/>
            </a:p>
          </p:txBody>
        </p:sp>
        <p:sp>
          <p:nvSpPr>
            <p:cNvPr id="23616" name="Rectangle 65"/>
            <p:cNvSpPr>
              <a:spLocks noChangeArrowheads="1"/>
            </p:cNvSpPr>
            <p:nvPr/>
          </p:nvSpPr>
          <p:spPr bwMode="auto">
            <a:xfrm>
              <a:off x="5458" y="3245"/>
              <a:ext cx="348" cy="176"/>
            </a:xfrm>
            <a:prstGeom prst="rect">
              <a:avLst/>
            </a:prstGeom>
            <a:noFill/>
            <a:ln w="9525">
              <a:noFill/>
              <a:miter lim="800000"/>
              <a:headEnd/>
              <a:tailEnd/>
            </a:ln>
          </p:spPr>
          <p:txBody>
            <a:bodyPr wrap="none" lIns="0" tIns="0" rIns="0" bIns="0">
              <a:spAutoFit/>
            </a:bodyPr>
            <a:lstStyle/>
            <a:p>
              <a:r>
                <a:rPr lang="en-US" sz="1000">
                  <a:solidFill>
                    <a:srgbClr val="000000"/>
                  </a:solidFill>
                </a:rPr>
                <a:t>2002</a:t>
              </a:r>
              <a:endParaRPr lang="en-US" sz="1800"/>
            </a:p>
          </p:txBody>
        </p:sp>
        <p:sp>
          <p:nvSpPr>
            <p:cNvPr id="23617" name="Rectangle 66"/>
            <p:cNvSpPr>
              <a:spLocks noChangeArrowheads="1"/>
            </p:cNvSpPr>
            <p:nvPr/>
          </p:nvSpPr>
          <p:spPr bwMode="auto">
            <a:xfrm>
              <a:off x="6692" y="3245"/>
              <a:ext cx="392" cy="176"/>
            </a:xfrm>
            <a:prstGeom prst="rect">
              <a:avLst/>
            </a:prstGeom>
            <a:noFill/>
            <a:ln w="9525">
              <a:noFill/>
              <a:miter lim="800000"/>
              <a:headEnd/>
              <a:tailEnd/>
            </a:ln>
          </p:spPr>
          <p:txBody>
            <a:bodyPr wrap="none" lIns="0" tIns="0" rIns="0" bIns="0">
              <a:spAutoFit/>
            </a:bodyPr>
            <a:lstStyle/>
            <a:p>
              <a:r>
                <a:rPr lang="en-US" sz="1000">
                  <a:solidFill>
                    <a:srgbClr val="000000"/>
                  </a:solidFill>
                </a:rPr>
                <a:t>20,80</a:t>
              </a:r>
              <a:endParaRPr lang="en-US" sz="1800"/>
            </a:p>
          </p:txBody>
        </p:sp>
        <p:sp>
          <p:nvSpPr>
            <p:cNvPr id="23618" name="Rectangle 67"/>
            <p:cNvSpPr>
              <a:spLocks noChangeArrowheads="1"/>
            </p:cNvSpPr>
            <p:nvPr/>
          </p:nvSpPr>
          <p:spPr bwMode="auto">
            <a:xfrm>
              <a:off x="269" y="3489"/>
              <a:ext cx="175" cy="177"/>
            </a:xfrm>
            <a:prstGeom prst="rect">
              <a:avLst/>
            </a:prstGeom>
            <a:noFill/>
            <a:ln w="9525">
              <a:noFill/>
              <a:miter lim="800000"/>
              <a:headEnd/>
              <a:tailEnd/>
            </a:ln>
          </p:spPr>
          <p:txBody>
            <a:bodyPr wrap="none" lIns="0" tIns="0" rIns="0" bIns="0">
              <a:spAutoFit/>
            </a:bodyPr>
            <a:lstStyle/>
            <a:p>
              <a:r>
                <a:rPr lang="en-US" sz="1000">
                  <a:solidFill>
                    <a:srgbClr val="000000"/>
                  </a:solidFill>
                </a:rPr>
                <a:t>12</a:t>
              </a:r>
              <a:endParaRPr lang="en-US" sz="1800"/>
            </a:p>
          </p:txBody>
        </p:sp>
        <p:sp>
          <p:nvSpPr>
            <p:cNvPr id="23619" name="Rectangle 68"/>
            <p:cNvSpPr>
              <a:spLocks noChangeArrowheads="1"/>
            </p:cNvSpPr>
            <p:nvPr/>
          </p:nvSpPr>
          <p:spPr bwMode="auto">
            <a:xfrm>
              <a:off x="796" y="3489"/>
              <a:ext cx="1973" cy="177"/>
            </a:xfrm>
            <a:prstGeom prst="rect">
              <a:avLst/>
            </a:prstGeom>
            <a:noFill/>
            <a:ln w="9525">
              <a:noFill/>
              <a:miter lim="800000"/>
              <a:headEnd/>
              <a:tailEnd/>
            </a:ln>
          </p:spPr>
          <p:txBody>
            <a:bodyPr wrap="none" lIns="0" tIns="0" rIns="0" bIns="0">
              <a:spAutoFit/>
            </a:bodyPr>
            <a:lstStyle/>
            <a:p>
              <a:r>
                <a:rPr lang="en-US" sz="1000">
                  <a:solidFill>
                    <a:srgbClr val="000000"/>
                  </a:solidFill>
                </a:rPr>
                <a:t>P. Pan Plus 5 (Axel Maersk)</a:t>
              </a:r>
              <a:endParaRPr lang="en-US" sz="1800"/>
            </a:p>
          </p:txBody>
        </p:sp>
        <p:sp>
          <p:nvSpPr>
            <p:cNvPr id="23620" name="Rectangle 69"/>
            <p:cNvSpPr>
              <a:spLocks noChangeArrowheads="1"/>
            </p:cNvSpPr>
            <p:nvPr/>
          </p:nvSpPr>
          <p:spPr bwMode="auto">
            <a:xfrm>
              <a:off x="4186" y="3489"/>
              <a:ext cx="349" cy="177"/>
            </a:xfrm>
            <a:prstGeom prst="rect">
              <a:avLst/>
            </a:prstGeom>
            <a:noFill/>
            <a:ln w="9525">
              <a:noFill/>
              <a:miter lim="800000"/>
              <a:headEnd/>
              <a:tailEnd/>
            </a:ln>
          </p:spPr>
          <p:txBody>
            <a:bodyPr wrap="none" lIns="0" tIns="0" rIns="0" bIns="0">
              <a:spAutoFit/>
            </a:bodyPr>
            <a:lstStyle/>
            <a:p>
              <a:r>
                <a:rPr lang="en-US" sz="1000">
                  <a:solidFill>
                    <a:srgbClr val="000000"/>
                  </a:solidFill>
                </a:rPr>
                <a:t>9310</a:t>
              </a:r>
              <a:endParaRPr lang="en-US" sz="1800"/>
            </a:p>
          </p:txBody>
        </p:sp>
        <p:sp>
          <p:nvSpPr>
            <p:cNvPr id="23621" name="Rectangle 70"/>
            <p:cNvSpPr>
              <a:spLocks noChangeArrowheads="1"/>
            </p:cNvSpPr>
            <p:nvPr/>
          </p:nvSpPr>
          <p:spPr bwMode="auto">
            <a:xfrm>
              <a:off x="5458" y="3489"/>
              <a:ext cx="348" cy="177"/>
            </a:xfrm>
            <a:prstGeom prst="rect">
              <a:avLst/>
            </a:prstGeom>
            <a:noFill/>
            <a:ln w="9525">
              <a:noFill/>
              <a:miter lim="800000"/>
              <a:headEnd/>
              <a:tailEnd/>
            </a:ln>
          </p:spPr>
          <p:txBody>
            <a:bodyPr wrap="none" lIns="0" tIns="0" rIns="0" bIns="0">
              <a:spAutoFit/>
            </a:bodyPr>
            <a:lstStyle/>
            <a:p>
              <a:r>
                <a:rPr lang="en-US" sz="1000">
                  <a:solidFill>
                    <a:srgbClr val="000000"/>
                  </a:solidFill>
                </a:rPr>
                <a:t>2003</a:t>
              </a:r>
              <a:endParaRPr lang="en-US" sz="1800"/>
            </a:p>
          </p:txBody>
        </p:sp>
        <p:sp>
          <p:nvSpPr>
            <p:cNvPr id="23622" name="Rectangle 71"/>
            <p:cNvSpPr>
              <a:spLocks noChangeArrowheads="1"/>
            </p:cNvSpPr>
            <p:nvPr/>
          </p:nvSpPr>
          <p:spPr bwMode="auto">
            <a:xfrm>
              <a:off x="6692" y="3489"/>
              <a:ext cx="392" cy="177"/>
            </a:xfrm>
            <a:prstGeom prst="rect">
              <a:avLst/>
            </a:prstGeom>
            <a:noFill/>
            <a:ln w="9525">
              <a:noFill/>
              <a:miter lim="800000"/>
              <a:headEnd/>
              <a:tailEnd/>
            </a:ln>
          </p:spPr>
          <p:txBody>
            <a:bodyPr wrap="none" lIns="0" tIns="0" rIns="0" bIns="0">
              <a:spAutoFit/>
            </a:bodyPr>
            <a:lstStyle/>
            <a:p>
              <a:r>
                <a:rPr lang="en-US" sz="1000">
                  <a:solidFill>
                    <a:srgbClr val="000000"/>
                  </a:solidFill>
                </a:rPr>
                <a:t>20,99</a:t>
              </a:r>
              <a:endParaRPr lang="en-US" sz="1800"/>
            </a:p>
          </p:txBody>
        </p:sp>
        <p:sp>
          <p:nvSpPr>
            <p:cNvPr id="23623" name="Rectangle 72"/>
            <p:cNvSpPr>
              <a:spLocks noChangeArrowheads="1"/>
            </p:cNvSpPr>
            <p:nvPr/>
          </p:nvSpPr>
          <p:spPr bwMode="auto">
            <a:xfrm>
              <a:off x="269" y="3734"/>
              <a:ext cx="175" cy="177"/>
            </a:xfrm>
            <a:prstGeom prst="rect">
              <a:avLst/>
            </a:prstGeom>
            <a:noFill/>
            <a:ln w="9525">
              <a:noFill/>
              <a:miter lim="800000"/>
              <a:headEnd/>
              <a:tailEnd/>
            </a:ln>
          </p:spPr>
          <p:txBody>
            <a:bodyPr wrap="none" lIns="0" tIns="0" rIns="0" bIns="0">
              <a:spAutoFit/>
            </a:bodyPr>
            <a:lstStyle/>
            <a:p>
              <a:r>
                <a:rPr lang="en-US" sz="1000">
                  <a:solidFill>
                    <a:srgbClr val="000000"/>
                  </a:solidFill>
                </a:rPr>
                <a:t>13</a:t>
              </a:r>
              <a:endParaRPr lang="en-US" sz="1800"/>
            </a:p>
          </p:txBody>
        </p:sp>
        <p:sp>
          <p:nvSpPr>
            <p:cNvPr id="23624" name="Rectangle 73"/>
            <p:cNvSpPr>
              <a:spLocks noChangeArrowheads="1"/>
            </p:cNvSpPr>
            <p:nvPr/>
          </p:nvSpPr>
          <p:spPr bwMode="auto">
            <a:xfrm>
              <a:off x="796" y="3734"/>
              <a:ext cx="1985" cy="177"/>
            </a:xfrm>
            <a:prstGeom prst="rect">
              <a:avLst/>
            </a:prstGeom>
            <a:noFill/>
            <a:ln w="9525">
              <a:noFill/>
              <a:miter lim="800000"/>
              <a:headEnd/>
              <a:tailEnd/>
            </a:ln>
          </p:spPr>
          <p:txBody>
            <a:bodyPr wrap="none" lIns="0" tIns="0" rIns="0" bIns="0">
              <a:spAutoFit/>
            </a:bodyPr>
            <a:lstStyle/>
            <a:p>
              <a:r>
                <a:rPr lang="en-US" sz="1000">
                  <a:solidFill>
                    <a:srgbClr val="000000"/>
                  </a:solidFill>
                </a:rPr>
                <a:t>Suez Max (Gudrum Maersk)</a:t>
              </a:r>
              <a:endParaRPr lang="en-US" sz="1800"/>
            </a:p>
          </p:txBody>
        </p:sp>
        <p:sp>
          <p:nvSpPr>
            <p:cNvPr id="23625" name="Rectangle 74"/>
            <p:cNvSpPr>
              <a:spLocks noChangeArrowheads="1"/>
            </p:cNvSpPr>
            <p:nvPr/>
          </p:nvSpPr>
          <p:spPr bwMode="auto">
            <a:xfrm>
              <a:off x="4134" y="3734"/>
              <a:ext cx="436" cy="177"/>
            </a:xfrm>
            <a:prstGeom prst="rect">
              <a:avLst/>
            </a:prstGeom>
            <a:noFill/>
            <a:ln w="9525">
              <a:noFill/>
              <a:miter lim="800000"/>
              <a:headEnd/>
              <a:tailEnd/>
            </a:ln>
          </p:spPr>
          <p:txBody>
            <a:bodyPr wrap="none" lIns="0" tIns="0" rIns="0" bIns="0">
              <a:spAutoFit/>
            </a:bodyPr>
            <a:lstStyle/>
            <a:p>
              <a:r>
                <a:rPr lang="en-US" sz="1000">
                  <a:solidFill>
                    <a:srgbClr val="000000"/>
                  </a:solidFill>
                </a:rPr>
                <a:t>10150</a:t>
              </a:r>
              <a:endParaRPr lang="en-US" sz="1800"/>
            </a:p>
          </p:txBody>
        </p:sp>
        <p:sp>
          <p:nvSpPr>
            <p:cNvPr id="23626" name="Rectangle 75"/>
            <p:cNvSpPr>
              <a:spLocks noChangeArrowheads="1"/>
            </p:cNvSpPr>
            <p:nvPr/>
          </p:nvSpPr>
          <p:spPr bwMode="auto">
            <a:xfrm>
              <a:off x="5458" y="3734"/>
              <a:ext cx="348" cy="177"/>
            </a:xfrm>
            <a:prstGeom prst="rect">
              <a:avLst/>
            </a:prstGeom>
            <a:noFill/>
            <a:ln w="9525">
              <a:noFill/>
              <a:miter lim="800000"/>
              <a:headEnd/>
              <a:tailEnd/>
            </a:ln>
          </p:spPr>
          <p:txBody>
            <a:bodyPr wrap="none" lIns="0" tIns="0" rIns="0" bIns="0">
              <a:spAutoFit/>
            </a:bodyPr>
            <a:lstStyle/>
            <a:p>
              <a:r>
                <a:rPr lang="en-US" sz="1000">
                  <a:solidFill>
                    <a:srgbClr val="000000"/>
                  </a:solidFill>
                </a:rPr>
                <a:t>2005</a:t>
              </a:r>
              <a:endParaRPr lang="en-US" sz="1800"/>
            </a:p>
          </p:txBody>
        </p:sp>
        <p:sp>
          <p:nvSpPr>
            <p:cNvPr id="23627" name="Rectangle 76"/>
            <p:cNvSpPr>
              <a:spLocks noChangeArrowheads="1"/>
            </p:cNvSpPr>
            <p:nvPr/>
          </p:nvSpPr>
          <p:spPr bwMode="auto">
            <a:xfrm>
              <a:off x="6692" y="3734"/>
              <a:ext cx="392" cy="177"/>
            </a:xfrm>
            <a:prstGeom prst="rect">
              <a:avLst/>
            </a:prstGeom>
            <a:noFill/>
            <a:ln w="9525">
              <a:noFill/>
              <a:miter lim="800000"/>
              <a:headEnd/>
              <a:tailEnd/>
            </a:ln>
          </p:spPr>
          <p:txBody>
            <a:bodyPr wrap="none" lIns="0" tIns="0" rIns="0" bIns="0">
              <a:spAutoFit/>
            </a:bodyPr>
            <a:lstStyle/>
            <a:p>
              <a:r>
                <a:rPr lang="en-US" sz="1000">
                  <a:solidFill>
                    <a:srgbClr val="000000"/>
                  </a:solidFill>
                </a:rPr>
                <a:t>21,86</a:t>
              </a:r>
              <a:endParaRPr lang="en-US" sz="1800"/>
            </a:p>
          </p:txBody>
        </p:sp>
        <p:sp>
          <p:nvSpPr>
            <p:cNvPr id="23628" name="Rectangle 77"/>
            <p:cNvSpPr>
              <a:spLocks noChangeArrowheads="1"/>
            </p:cNvSpPr>
            <p:nvPr/>
          </p:nvSpPr>
          <p:spPr bwMode="auto">
            <a:xfrm>
              <a:off x="269" y="3981"/>
              <a:ext cx="175" cy="176"/>
            </a:xfrm>
            <a:prstGeom prst="rect">
              <a:avLst/>
            </a:prstGeom>
            <a:noFill/>
            <a:ln w="9525">
              <a:noFill/>
              <a:miter lim="800000"/>
              <a:headEnd/>
              <a:tailEnd/>
            </a:ln>
          </p:spPr>
          <p:txBody>
            <a:bodyPr wrap="none" lIns="0" tIns="0" rIns="0" bIns="0">
              <a:spAutoFit/>
            </a:bodyPr>
            <a:lstStyle/>
            <a:p>
              <a:r>
                <a:rPr lang="en-US" sz="1000">
                  <a:solidFill>
                    <a:srgbClr val="000000"/>
                  </a:solidFill>
                </a:rPr>
                <a:t>14</a:t>
              </a:r>
              <a:endParaRPr lang="en-US" sz="1800"/>
            </a:p>
          </p:txBody>
        </p:sp>
        <p:sp>
          <p:nvSpPr>
            <p:cNvPr id="23629" name="Rectangle 78"/>
            <p:cNvSpPr>
              <a:spLocks noChangeArrowheads="1"/>
            </p:cNvSpPr>
            <p:nvPr/>
          </p:nvSpPr>
          <p:spPr bwMode="auto">
            <a:xfrm>
              <a:off x="796" y="3981"/>
              <a:ext cx="2231" cy="176"/>
            </a:xfrm>
            <a:prstGeom prst="rect">
              <a:avLst/>
            </a:prstGeom>
            <a:noFill/>
            <a:ln w="9525">
              <a:noFill/>
              <a:miter lim="800000"/>
              <a:headEnd/>
              <a:tailEnd/>
            </a:ln>
          </p:spPr>
          <p:txBody>
            <a:bodyPr wrap="none" lIns="0" tIns="0" rIns="0" bIns="0">
              <a:spAutoFit/>
            </a:bodyPr>
            <a:lstStyle/>
            <a:p>
              <a:r>
                <a:rPr lang="en-US" sz="1000">
                  <a:solidFill>
                    <a:srgbClr val="000000"/>
                  </a:solidFill>
                </a:rPr>
                <a:t>Post Suez Max (Emma Maersk)</a:t>
              </a:r>
              <a:endParaRPr lang="en-US" sz="1800"/>
            </a:p>
          </p:txBody>
        </p:sp>
        <p:sp>
          <p:nvSpPr>
            <p:cNvPr id="23630" name="Rectangle 79"/>
            <p:cNvSpPr>
              <a:spLocks noChangeArrowheads="1"/>
            </p:cNvSpPr>
            <p:nvPr/>
          </p:nvSpPr>
          <p:spPr bwMode="auto">
            <a:xfrm>
              <a:off x="4134" y="3981"/>
              <a:ext cx="436" cy="176"/>
            </a:xfrm>
            <a:prstGeom prst="rect">
              <a:avLst/>
            </a:prstGeom>
            <a:noFill/>
            <a:ln w="9525">
              <a:noFill/>
              <a:miter lim="800000"/>
              <a:headEnd/>
              <a:tailEnd/>
            </a:ln>
          </p:spPr>
          <p:txBody>
            <a:bodyPr wrap="none" lIns="0" tIns="0" rIns="0" bIns="0">
              <a:spAutoFit/>
            </a:bodyPr>
            <a:lstStyle/>
            <a:p>
              <a:r>
                <a:rPr lang="en-US" sz="1000">
                  <a:solidFill>
                    <a:srgbClr val="000000"/>
                  </a:solidFill>
                </a:rPr>
                <a:t>15200</a:t>
              </a:r>
              <a:endParaRPr lang="en-US" sz="1800"/>
            </a:p>
          </p:txBody>
        </p:sp>
        <p:sp>
          <p:nvSpPr>
            <p:cNvPr id="23631" name="Rectangle 80"/>
            <p:cNvSpPr>
              <a:spLocks noChangeArrowheads="1"/>
            </p:cNvSpPr>
            <p:nvPr/>
          </p:nvSpPr>
          <p:spPr bwMode="auto">
            <a:xfrm>
              <a:off x="5458" y="3981"/>
              <a:ext cx="348" cy="176"/>
            </a:xfrm>
            <a:prstGeom prst="rect">
              <a:avLst/>
            </a:prstGeom>
            <a:noFill/>
            <a:ln w="9525">
              <a:noFill/>
              <a:miter lim="800000"/>
              <a:headEnd/>
              <a:tailEnd/>
            </a:ln>
          </p:spPr>
          <p:txBody>
            <a:bodyPr wrap="none" lIns="0" tIns="0" rIns="0" bIns="0">
              <a:spAutoFit/>
            </a:bodyPr>
            <a:lstStyle/>
            <a:p>
              <a:r>
                <a:rPr lang="en-US" sz="1000">
                  <a:solidFill>
                    <a:srgbClr val="000000"/>
                  </a:solidFill>
                </a:rPr>
                <a:t>2006</a:t>
              </a:r>
              <a:endParaRPr lang="en-US" sz="1800"/>
            </a:p>
          </p:txBody>
        </p:sp>
        <p:sp>
          <p:nvSpPr>
            <p:cNvPr id="23632" name="Rectangle 81"/>
            <p:cNvSpPr>
              <a:spLocks noChangeArrowheads="1"/>
            </p:cNvSpPr>
            <p:nvPr/>
          </p:nvSpPr>
          <p:spPr bwMode="auto">
            <a:xfrm>
              <a:off x="6692" y="3981"/>
              <a:ext cx="392" cy="176"/>
            </a:xfrm>
            <a:prstGeom prst="rect">
              <a:avLst/>
            </a:prstGeom>
            <a:noFill/>
            <a:ln w="9525">
              <a:noFill/>
              <a:miter lim="800000"/>
              <a:headEnd/>
              <a:tailEnd/>
            </a:ln>
          </p:spPr>
          <p:txBody>
            <a:bodyPr wrap="none" lIns="0" tIns="0" rIns="0" bIns="0">
              <a:spAutoFit/>
            </a:bodyPr>
            <a:lstStyle/>
            <a:p>
              <a:r>
                <a:rPr lang="en-US" sz="1000">
                  <a:solidFill>
                    <a:srgbClr val="000000"/>
                  </a:solidFill>
                </a:rPr>
                <a:t>23,70</a:t>
              </a:r>
              <a:endParaRPr lang="en-US" sz="1800"/>
            </a:p>
          </p:txBody>
        </p:sp>
        <p:sp>
          <p:nvSpPr>
            <p:cNvPr id="23633" name="Rectangle 82"/>
            <p:cNvSpPr>
              <a:spLocks noChangeArrowheads="1"/>
            </p:cNvSpPr>
            <p:nvPr/>
          </p:nvSpPr>
          <p:spPr bwMode="auto">
            <a:xfrm>
              <a:off x="269" y="4222"/>
              <a:ext cx="175" cy="177"/>
            </a:xfrm>
            <a:prstGeom prst="rect">
              <a:avLst/>
            </a:prstGeom>
            <a:noFill/>
            <a:ln w="9525">
              <a:noFill/>
              <a:miter lim="800000"/>
              <a:headEnd/>
              <a:tailEnd/>
            </a:ln>
          </p:spPr>
          <p:txBody>
            <a:bodyPr wrap="none" lIns="0" tIns="0" rIns="0" bIns="0">
              <a:spAutoFit/>
            </a:bodyPr>
            <a:lstStyle/>
            <a:p>
              <a:r>
                <a:rPr lang="en-US" sz="1000">
                  <a:solidFill>
                    <a:srgbClr val="000000"/>
                  </a:solidFill>
                </a:rPr>
                <a:t>15</a:t>
              </a:r>
              <a:endParaRPr lang="en-US" sz="1800"/>
            </a:p>
          </p:txBody>
        </p:sp>
        <p:sp>
          <p:nvSpPr>
            <p:cNvPr id="23634" name="Rectangle 83"/>
            <p:cNvSpPr>
              <a:spLocks noChangeArrowheads="1"/>
            </p:cNvSpPr>
            <p:nvPr/>
          </p:nvSpPr>
          <p:spPr bwMode="auto">
            <a:xfrm>
              <a:off x="796" y="4222"/>
              <a:ext cx="781" cy="177"/>
            </a:xfrm>
            <a:prstGeom prst="rect">
              <a:avLst/>
            </a:prstGeom>
            <a:noFill/>
            <a:ln w="9525">
              <a:noFill/>
              <a:miter lim="800000"/>
              <a:headEnd/>
              <a:tailEnd/>
            </a:ln>
          </p:spPr>
          <p:txBody>
            <a:bodyPr wrap="none" lIns="0" tIns="0" rIns="0" bIns="0">
              <a:spAutoFit/>
            </a:bodyPr>
            <a:lstStyle/>
            <a:p>
              <a:r>
                <a:rPr lang="en-US" sz="1000">
                  <a:solidFill>
                    <a:srgbClr val="000000"/>
                  </a:solidFill>
                </a:rPr>
                <a:t>Corea STX</a:t>
              </a:r>
              <a:endParaRPr lang="en-US" sz="1800"/>
            </a:p>
          </p:txBody>
        </p:sp>
        <p:sp>
          <p:nvSpPr>
            <p:cNvPr id="23635" name="Rectangle 84"/>
            <p:cNvSpPr>
              <a:spLocks noChangeArrowheads="1"/>
            </p:cNvSpPr>
            <p:nvPr/>
          </p:nvSpPr>
          <p:spPr bwMode="auto">
            <a:xfrm>
              <a:off x="4134" y="4222"/>
              <a:ext cx="436" cy="177"/>
            </a:xfrm>
            <a:prstGeom prst="rect">
              <a:avLst/>
            </a:prstGeom>
            <a:noFill/>
            <a:ln w="9525">
              <a:noFill/>
              <a:miter lim="800000"/>
              <a:headEnd/>
              <a:tailEnd/>
            </a:ln>
          </p:spPr>
          <p:txBody>
            <a:bodyPr wrap="none" lIns="0" tIns="0" rIns="0" bIns="0">
              <a:spAutoFit/>
            </a:bodyPr>
            <a:lstStyle/>
            <a:p>
              <a:r>
                <a:rPr lang="en-US" sz="1000">
                  <a:solidFill>
                    <a:srgbClr val="000000"/>
                  </a:solidFill>
                </a:rPr>
                <a:t>22000</a:t>
              </a:r>
              <a:endParaRPr lang="en-US" sz="1800"/>
            </a:p>
          </p:txBody>
        </p:sp>
        <p:sp>
          <p:nvSpPr>
            <p:cNvPr id="23636" name="Rectangle 85"/>
            <p:cNvSpPr>
              <a:spLocks noChangeArrowheads="1"/>
            </p:cNvSpPr>
            <p:nvPr/>
          </p:nvSpPr>
          <p:spPr bwMode="auto">
            <a:xfrm>
              <a:off x="5458" y="4222"/>
              <a:ext cx="348" cy="177"/>
            </a:xfrm>
            <a:prstGeom prst="rect">
              <a:avLst/>
            </a:prstGeom>
            <a:noFill/>
            <a:ln w="9525">
              <a:noFill/>
              <a:miter lim="800000"/>
              <a:headEnd/>
              <a:tailEnd/>
            </a:ln>
          </p:spPr>
          <p:txBody>
            <a:bodyPr wrap="none" lIns="0" tIns="0" rIns="0" bIns="0">
              <a:spAutoFit/>
            </a:bodyPr>
            <a:lstStyle/>
            <a:p>
              <a:r>
                <a:rPr lang="en-US" sz="1000">
                  <a:solidFill>
                    <a:srgbClr val="000000"/>
                  </a:solidFill>
                </a:rPr>
                <a:t>2012</a:t>
              </a:r>
              <a:endParaRPr lang="en-US" sz="1800"/>
            </a:p>
          </p:txBody>
        </p:sp>
        <p:sp>
          <p:nvSpPr>
            <p:cNvPr id="23637" name="Rectangle 86"/>
            <p:cNvSpPr>
              <a:spLocks noChangeArrowheads="1"/>
            </p:cNvSpPr>
            <p:nvPr/>
          </p:nvSpPr>
          <p:spPr bwMode="auto">
            <a:xfrm>
              <a:off x="6692" y="4222"/>
              <a:ext cx="392" cy="177"/>
            </a:xfrm>
            <a:prstGeom prst="rect">
              <a:avLst/>
            </a:prstGeom>
            <a:noFill/>
            <a:ln w="9525">
              <a:noFill/>
              <a:miter lim="800000"/>
              <a:headEnd/>
              <a:tailEnd/>
            </a:ln>
          </p:spPr>
          <p:txBody>
            <a:bodyPr wrap="none" lIns="0" tIns="0" rIns="0" bIns="0">
              <a:spAutoFit/>
            </a:bodyPr>
            <a:lstStyle/>
            <a:p>
              <a:r>
                <a:rPr lang="en-US" sz="1000">
                  <a:solidFill>
                    <a:srgbClr val="000000"/>
                  </a:solidFill>
                </a:rPr>
                <a:t>26,79</a:t>
              </a:r>
              <a:endParaRPr lang="en-US" sz="1800"/>
            </a:p>
          </p:txBody>
        </p:sp>
        <p:sp>
          <p:nvSpPr>
            <p:cNvPr id="23638" name="Rectangle 87"/>
            <p:cNvSpPr>
              <a:spLocks noChangeArrowheads="1"/>
            </p:cNvSpPr>
            <p:nvPr/>
          </p:nvSpPr>
          <p:spPr bwMode="auto">
            <a:xfrm>
              <a:off x="1676" y="271"/>
              <a:ext cx="1018" cy="176"/>
            </a:xfrm>
            <a:prstGeom prst="rect">
              <a:avLst/>
            </a:prstGeom>
            <a:noFill/>
            <a:ln w="9525">
              <a:noFill/>
              <a:miter lim="800000"/>
              <a:headEnd/>
              <a:tailEnd/>
            </a:ln>
          </p:spPr>
          <p:txBody>
            <a:bodyPr wrap="none" lIns="0" tIns="0" rIns="0" bIns="0">
              <a:spAutoFit/>
            </a:bodyPr>
            <a:lstStyle/>
            <a:p>
              <a:r>
                <a:rPr lang="en-US" sz="1000" b="1">
                  <a:solidFill>
                    <a:srgbClr val="000000"/>
                  </a:solidFill>
                </a:rPr>
                <a:t>Class (TEUs )</a:t>
              </a:r>
              <a:endParaRPr lang="en-US" sz="1800"/>
            </a:p>
          </p:txBody>
        </p:sp>
        <p:sp>
          <p:nvSpPr>
            <p:cNvPr id="23639" name="Rectangle 88"/>
            <p:cNvSpPr>
              <a:spLocks noChangeArrowheads="1"/>
            </p:cNvSpPr>
            <p:nvPr/>
          </p:nvSpPr>
          <p:spPr bwMode="auto">
            <a:xfrm>
              <a:off x="5347" y="147"/>
              <a:ext cx="384" cy="177"/>
            </a:xfrm>
            <a:prstGeom prst="rect">
              <a:avLst/>
            </a:prstGeom>
            <a:noFill/>
            <a:ln w="9525">
              <a:noFill/>
              <a:miter lim="800000"/>
              <a:headEnd/>
              <a:tailEnd/>
            </a:ln>
          </p:spPr>
          <p:txBody>
            <a:bodyPr wrap="none" lIns="0" tIns="0" rIns="0" bIns="0">
              <a:spAutoFit/>
            </a:bodyPr>
            <a:lstStyle/>
            <a:p>
              <a:r>
                <a:rPr lang="en-US" sz="1000" b="1">
                  <a:solidFill>
                    <a:srgbClr val="000000"/>
                  </a:solidFill>
                </a:rPr>
                <a:t>Year </a:t>
              </a:r>
              <a:endParaRPr lang="en-US" sz="1800"/>
            </a:p>
          </p:txBody>
        </p:sp>
        <p:sp>
          <p:nvSpPr>
            <p:cNvPr id="23640" name="Rectangle 89"/>
            <p:cNvSpPr>
              <a:spLocks noChangeArrowheads="1"/>
            </p:cNvSpPr>
            <p:nvPr/>
          </p:nvSpPr>
          <p:spPr bwMode="auto">
            <a:xfrm>
              <a:off x="5052" y="405"/>
              <a:ext cx="986" cy="177"/>
            </a:xfrm>
            <a:prstGeom prst="rect">
              <a:avLst/>
            </a:prstGeom>
            <a:noFill/>
            <a:ln w="9525">
              <a:noFill/>
              <a:miter lim="800000"/>
              <a:headEnd/>
              <a:tailEnd/>
            </a:ln>
          </p:spPr>
          <p:txBody>
            <a:bodyPr wrap="none" lIns="0" tIns="0" rIns="0" bIns="0">
              <a:spAutoFit/>
            </a:bodyPr>
            <a:lstStyle/>
            <a:p>
              <a:r>
                <a:rPr lang="en-US" sz="1000" b="1">
                  <a:solidFill>
                    <a:srgbClr val="000000"/>
                  </a:solidFill>
                </a:rPr>
                <a:t>Construction</a:t>
              </a:r>
              <a:endParaRPr lang="en-US" sz="1800"/>
            </a:p>
          </p:txBody>
        </p:sp>
        <p:sp>
          <p:nvSpPr>
            <p:cNvPr id="23641" name="Rectangle 90"/>
            <p:cNvSpPr>
              <a:spLocks noChangeArrowheads="1"/>
            </p:cNvSpPr>
            <p:nvPr/>
          </p:nvSpPr>
          <p:spPr bwMode="auto">
            <a:xfrm>
              <a:off x="0" y="0"/>
              <a:ext cx="12" cy="1"/>
            </a:xfrm>
            <a:prstGeom prst="rect">
              <a:avLst/>
            </a:prstGeom>
            <a:solidFill>
              <a:srgbClr val="D0D7E5"/>
            </a:solidFill>
            <a:ln w="9525">
              <a:noFill/>
              <a:miter lim="800000"/>
              <a:headEnd/>
              <a:tailEnd/>
            </a:ln>
          </p:spPr>
          <p:txBody>
            <a:bodyPr/>
            <a:lstStyle/>
            <a:p>
              <a:endParaRPr lang="es-ES"/>
            </a:p>
          </p:txBody>
        </p:sp>
        <p:sp>
          <p:nvSpPr>
            <p:cNvPr id="23642" name="Rectangle 91"/>
            <p:cNvSpPr>
              <a:spLocks noChangeArrowheads="1"/>
            </p:cNvSpPr>
            <p:nvPr/>
          </p:nvSpPr>
          <p:spPr bwMode="auto">
            <a:xfrm>
              <a:off x="746" y="0"/>
              <a:ext cx="13" cy="1"/>
            </a:xfrm>
            <a:prstGeom prst="rect">
              <a:avLst/>
            </a:prstGeom>
            <a:solidFill>
              <a:srgbClr val="D0D7E5"/>
            </a:solidFill>
            <a:ln w="9525">
              <a:noFill/>
              <a:miter lim="800000"/>
              <a:headEnd/>
              <a:tailEnd/>
            </a:ln>
          </p:spPr>
          <p:txBody>
            <a:bodyPr/>
            <a:lstStyle/>
            <a:p>
              <a:endParaRPr lang="es-ES"/>
            </a:p>
          </p:txBody>
        </p:sp>
        <p:sp>
          <p:nvSpPr>
            <p:cNvPr id="23643" name="Rectangle 92"/>
            <p:cNvSpPr>
              <a:spLocks noChangeArrowheads="1"/>
            </p:cNvSpPr>
            <p:nvPr/>
          </p:nvSpPr>
          <p:spPr bwMode="auto">
            <a:xfrm>
              <a:off x="3854" y="0"/>
              <a:ext cx="12" cy="1"/>
            </a:xfrm>
            <a:prstGeom prst="rect">
              <a:avLst/>
            </a:prstGeom>
            <a:solidFill>
              <a:srgbClr val="D0D7E5"/>
            </a:solidFill>
            <a:ln w="9525">
              <a:noFill/>
              <a:miter lim="800000"/>
              <a:headEnd/>
              <a:tailEnd/>
            </a:ln>
          </p:spPr>
          <p:txBody>
            <a:bodyPr/>
            <a:lstStyle/>
            <a:p>
              <a:endParaRPr lang="es-ES"/>
            </a:p>
          </p:txBody>
        </p:sp>
        <p:sp>
          <p:nvSpPr>
            <p:cNvPr id="23644" name="Rectangle 93"/>
            <p:cNvSpPr>
              <a:spLocks noChangeArrowheads="1"/>
            </p:cNvSpPr>
            <p:nvPr/>
          </p:nvSpPr>
          <p:spPr bwMode="auto">
            <a:xfrm>
              <a:off x="4955" y="0"/>
              <a:ext cx="12" cy="1"/>
            </a:xfrm>
            <a:prstGeom prst="rect">
              <a:avLst/>
            </a:prstGeom>
            <a:solidFill>
              <a:srgbClr val="D0D7E5"/>
            </a:solidFill>
            <a:ln w="9525">
              <a:noFill/>
              <a:miter lim="800000"/>
              <a:headEnd/>
              <a:tailEnd/>
            </a:ln>
          </p:spPr>
          <p:txBody>
            <a:bodyPr/>
            <a:lstStyle/>
            <a:p>
              <a:endParaRPr lang="es-ES"/>
            </a:p>
          </p:txBody>
        </p:sp>
        <p:sp>
          <p:nvSpPr>
            <p:cNvPr id="23645" name="Rectangle 94"/>
            <p:cNvSpPr>
              <a:spLocks noChangeArrowheads="1"/>
            </p:cNvSpPr>
            <p:nvPr/>
          </p:nvSpPr>
          <p:spPr bwMode="auto">
            <a:xfrm>
              <a:off x="6386" y="0"/>
              <a:ext cx="13" cy="1"/>
            </a:xfrm>
            <a:prstGeom prst="rect">
              <a:avLst/>
            </a:prstGeom>
            <a:solidFill>
              <a:srgbClr val="D0D7E5"/>
            </a:solidFill>
            <a:ln w="9525">
              <a:noFill/>
              <a:miter lim="800000"/>
              <a:headEnd/>
              <a:tailEnd/>
            </a:ln>
          </p:spPr>
          <p:txBody>
            <a:bodyPr/>
            <a:lstStyle/>
            <a:p>
              <a:endParaRPr lang="es-ES"/>
            </a:p>
          </p:txBody>
        </p:sp>
        <p:sp>
          <p:nvSpPr>
            <p:cNvPr id="23646" name="Line 95"/>
            <p:cNvSpPr>
              <a:spLocks noChangeShapeType="1"/>
            </p:cNvSpPr>
            <p:nvPr/>
          </p:nvSpPr>
          <p:spPr bwMode="auto">
            <a:xfrm>
              <a:off x="12" y="0"/>
              <a:ext cx="7488" cy="1"/>
            </a:xfrm>
            <a:prstGeom prst="line">
              <a:avLst/>
            </a:prstGeom>
            <a:noFill/>
            <a:ln w="0">
              <a:solidFill>
                <a:srgbClr val="000000"/>
              </a:solidFill>
              <a:round/>
              <a:headEnd/>
              <a:tailEnd/>
            </a:ln>
          </p:spPr>
          <p:txBody>
            <a:bodyPr/>
            <a:lstStyle/>
            <a:p>
              <a:endParaRPr lang="es-ES"/>
            </a:p>
          </p:txBody>
        </p:sp>
        <p:sp>
          <p:nvSpPr>
            <p:cNvPr id="23647" name="Rectangle 96"/>
            <p:cNvSpPr>
              <a:spLocks noChangeArrowheads="1"/>
            </p:cNvSpPr>
            <p:nvPr/>
          </p:nvSpPr>
          <p:spPr bwMode="auto">
            <a:xfrm>
              <a:off x="12" y="0"/>
              <a:ext cx="7488" cy="12"/>
            </a:xfrm>
            <a:prstGeom prst="rect">
              <a:avLst/>
            </a:prstGeom>
            <a:solidFill>
              <a:srgbClr val="000000"/>
            </a:solidFill>
            <a:ln w="9525">
              <a:noFill/>
              <a:miter lim="800000"/>
              <a:headEnd/>
              <a:tailEnd/>
            </a:ln>
          </p:spPr>
          <p:txBody>
            <a:bodyPr/>
            <a:lstStyle/>
            <a:p>
              <a:endParaRPr lang="es-ES"/>
            </a:p>
          </p:txBody>
        </p:sp>
        <p:sp>
          <p:nvSpPr>
            <p:cNvPr id="23648" name="Rectangle 97"/>
            <p:cNvSpPr>
              <a:spLocks noChangeArrowheads="1"/>
            </p:cNvSpPr>
            <p:nvPr/>
          </p:nvSpPr>
          <p:spPr bwMode="auto">
            <a:xfrm>
              <a:off x="7488" y="0"/>
              <a:ext cx="12" cy="1"/>
            </a:xfrm>
            <a:prstGeom prst="rect">
              <a:avLst/>
            </a:prstGeom>
            <a:solidFill>
              <a:srgbClr val="D0D7E5"/>
            </a:solidFill>
            <a:ln w="9525">
              <a:noFill/>
              <a:miter lim="800000"/>
              <a:headEnd/>
              <a:tailEnd/>
            </a:ln>
          </p:spPr>
          <p:txBody>
            <a:bodyPr/>
            <a:lstStyle/>
            <a:p>
              <a:endParaRPr lang="es-ES"/>
            </a:p>
          </p:txBody>
        </p:sp>
        <p:sp>
          <p:nvSpPr>
            <p:cNvPr id="23649" name="Line 98"/>
            <p:cNvSpPr>
              <a:spLocks noChangeShapeType="1"/>
            </p:cNvSpPr>
            <p:nvPr/>
          </p:nvSpPr>
          <p:spPr bwMode="auto">
            <a:xfrm>
              <a:off x="12" y="514"/>
              <a:ext cx="747" cy="1"/>
            </a:xfrm>
            <a:prstGeom prst="line">
              <a:avLst/>
            </a:prstGeom>
            <a:noFill/>
            <a:ln w="0">
              <a:solidFill>
                <a:srgbClr val="000000"/>
              </a:solidFill>
              <a:round/>
              <a:headEnd/>
              <a:tailEnd/>
            </a:ln>
          </p:spPr>
          <p:txBody>
            <a:bodyPr/>
            <a:lstStyle/>
            <a:p>
              <a:endParaRPr lang="es-ES"/>
            </a:p>
          </p:txBody>
        </p:sp>
        <p:sp>
          <p:nvSpPr>
            <p:cNvPr id="23650" name="Rectangle 99"/>
            <p:cNvSpPr>
              <a:spLocks noChangeArrowheads="1"/>
            </p:cNvSpPr>
            <p:nvPr/>
          </p:nvSpPr>
          <p:spPr bwMode="auto">
            <a:xfrm>
              <a:off x="12" y="514"/>
              <a:ext cx="747" cy="12"/>
            </a:xfrm>
            <a:prstGeom prst="rect">
              <a:avLst/>
            </a:prstGeom>
            <a:solidFill>
              <a:srgbClr val="000000"/>
            </a:solidFill>
            <a:ln w="9525">
              <a:noFill/>
              <a:miter lim="800000"/>
              <a:headEnd/>
              <a:tailEnd/>
            </a:ln>
          </p:spPr>
          <p:txBody>
            <a:bodyPr/>
            <a:lstStyle/>
            <a:p>
              <a:endParaRPr lang="es-ES"/>
            </a:p>
          </p:txBody>
        </p:sp>
        <p:sp>
          <p:nvSpPr>
            <p:cNvPr id="23651" name="Line 100"/>
            <p:cNvSpPr>
              <a:spLocks noChangeShapeType="1"/>
            </p:cNvSpPr>
            <p:nvPr/>
          </p:nvSpPr>
          <p:spPr bwMode="auto">
            <a:xfrm>
              <a:off x="3866" y="514"/>
              <a:ext cx="1101" cy="1"/>
            </a:xfrm>
            <a:prstGeom prst="line">
              <a:avLst/>
            </a:prstGeom>
            <a:noFill/>
            <a:ln w="0">
              <a:solidFill>
                <a:srgbClr val="000000"/>
              </a:solidFill>
              <a:round/>
              <a:headEnd/>
              <a:tailEnd/>
            </a:ln>
          </p:spPr>
          <p:txBody>
            <a:bodyPr/>
            <a:lstStyle/>
            <a:p>
              <a:endParaRPr lang="es-ES"/>
            </a:p>
          </p:txBody>
        </p:sp>
        <p:sp>
          <p:nvSpPr>
            <p:cNvPr id="23652" name="Rectangle 101"/>
            <p:cNvSpPr>
              <a:spLocks noChangeArrowheads="1"/>
            </p:cNvSpPr>
            <p:nvPr/>
          </p:nvSpPr>
          <p:spPr bwMode="auto">
            <a:xfrm>
              <a:off x="3866" y="514"/>
              <a:ext cx="1101" cy="12"/>
            </a:xfrm>
            <a:prstGeom prst="rect">
              <a:avLst/>
            </a:prstGeom>
            <a:solidFill>
              <a:srgbClr val="000000"/>
            </a:solidFill>
            <a:ln w="9525">
              <a:noFill/>
              <a:miter lim="800000"/>
              <a:headEnd/>
              <a:tailEnd/>
            </a:ln>
          </p:spPr>
          <p:txBody>
            <a:bodyPr/>
            <a:lstStyle/>
            <a:p>
              <a:endParaRPr lang="es-ES"/>
            </a:p>
          </p:txBody>
        </p:sp>
        <p:sp>
          <p:nvSpPr>
            <p:cNvPr id="23653" name="Line 102"/>
            <p:cNvSpPr>
              <a:spLocks noChangeShapeType="1"/>
            </p:cNvSpPr>
            <p:nvPr/>
          </p:nvSpPr>
          <p:spPr bwMode="auto">
            <a:xfrm>
              <a:off x="6399" y="514"/>
              <a:ext cx="1101" cy="1"/>
            </a:xfrm>
            <a:prstGeom prst="line">
              <a:avLst/>
            </a:prstGeom>
            <a:noFill/>
            <a:ln w="0">
              <a:solidFill>
                <a:srgbClr val="000000"/>
              </a:solidFill>
              <a:round/>
              <a:headEnd/>
              <a:tailEnd/>
            </a:ln>
          </p:spPr>
          <p:txBody>
            <a:bodyPr/>
            <a:lstStyle/>
            <a:p>
              <a:endParaRPr lang="es-ES"/>
            </a:p>
          </p:txBody>
        </p:sp>
        <p:sp>
          <p:nvSpPr>
            <p:cNvPr id="23654" name="Rectangle 103"/>
            <p:cNvSpPr>
              <a:spLocks noChangeArrowheads="1"/>
            </p:cNvSpPr>
            <p:nvPr/>
          </p:nvSpPr>
          <p:spPr bwMode="auto">
            <a:xfrm>
              <a:off x="6399" y="514"/>
              <a:ext cx="1101" cy="12"/>
            </a:xfrm>
            <a:prstGeom prst="rect">
              <a:avLst/>
            </a:prstGeom>
            <a:solidFill>
              <a:srgbClr val="000000"/>
            </a:solidFill>
            <a:ln w="9525">
              <a:noFill/>
              <a:miter lim="800000"/>
              <a:headEnd/>
              <a:tailEnd/>
            </a:ln>
          </p:spPr>
          <p:txBody>
            <a:bodyPr/>
            <a:lstStyle/>
            <a:p>
              <a:endParaRPr lang="es-ES"/>
            </a:p>
          </p:txBody>
        </p:sp>
        <p:sp>
          <p:nvSpPr>
            <p:cNvPr id="23655" name="Line 104"/>
            <p:cNvSpPr>
              <a:spLocks noChangeShapeType="1"/>
            </p:cNvSpPr>
            <p:nvPr/>
          </p:nvSpPr>
          <p:spPr bwMode="auto">
            <a:xfrm>
              <a:off x="12" y="771"/>
              <a:ext cx="7488" cy="1"/>
            </a:xfrm>
            <a:prstGeom prst="line">
              <a:avLst/>
            </a:prstGeom>
            <a:noFill/>
            <a:ln w="0">
              <a:solidFill>
                <a:srgbClr val="000000"/>
              </a:solidFill>
              <a:round/>
              <a:headEnd/>
              <a:tailEnd/>
            </a:ln>
          </p:spPr>
          <p:txBody>
            <a:bodyPr/>
            <a:lstStyle/>
            <a:p>
              <a:endParaRPr lang="es-ES"/>
            </a:p>
          </p:txBody>
        </p:sp>
        <p:sp>
          <p:nvSpPr>
            <p:cNvPr id="23656" name="Rectangle 105"/>
            <p:cNvSpPr>
              <a:spLocks noChangeArrowheads="1"/>
            </p:cNvSpPr>
            <p:nvPr/>
          </p:nvSpPr>
          <p:spPr bwMode="auto">
            <a:xfrm>
              <a:off x="12" y="771"/>
              <a:ext cx="7488" cy="12"/>
            </a:xfrm>
            <a:prstGeom prst="rect">
              <a:avLst/>
            </a:prstGeom>
            <a:solidFill>
              <a:srgbClr val="000000"/>
            </a:solidFill>
            <a:ln w="9525">
              <a:noFill/>
              <a:miter lim="800000"/>
              <a:headEnd/>
              <a:tailEnd/>
            </a:ln>
          </p:spPr>
          <p:txBody>
            <a:bodyPr/>
            <a:lstStyle/>
            <a:p>
              <a:endParaRPr lang="es-ES"/>
            </a:p>
          </p:txBody>
        </p:sp>
        <p:sp>
          <p:nvSpPr>
            <p:cNvPr id="23657" name="Line 106"/>
            <p:cNvSpPr>
              <a:spLocks noChangeShapeType="1"/>
            </p:cNvSpPr>
            <p:nvPr/>
          </p:nvSpPr>
          <p:spPr bwMode="auto">
            <a:xfrm>
              <a:off x="12" y="1016"/>
              <a:ext cx="7488" cy="1"/>
            </a:xfrm>
            <a:prstGeom prst="line">
              <a:avLst/>
            </a:prstGeom>
            <a:noFill/>
            <a:ln w="0">
              <a:solidFill>
                <a:srgbClr val="000000"/>
              </a:solidFill>
              <a:round/>
              <a:headEnd/>
              <a:tailEnd/>
            </a:ln>
          </p:spPr>
          <p:txBody>
            <a:bodyPr/>
            <a:lstStyle/>
            <a:p>
              <a:endParaRPr lang="es-ES"/>
            </a:p>
          </p:txBody>
        </p:sp>
        <p:sp>
          <p:nvSpPr>
            <p:cNvPr id="23658" name="Rectangle 107"/>
            <p:cNvSpPr>
              <a:spLocks noChangeArrowheads="1"/>
            </p:cNvSpPr>
            <p:nvPr/>
          </p:nvSpPr>
          <p:spPr bwMode="auto">
            <a:xfrm>
              <a:off x="12" y="1016"/>
              <a:ext cx="7488" cy="12"/>
            </a:xfrm>
            <a:prstGeom prst="rect">
              <a:avLst/>
            </a:prstGeom>
            <a:solidFill>
              <a:srgbClr val="000000"/>
            </a:solidFill>
            <a:ln w="9525">
              <a:noFill/>
              <a:miter lim="800000"/>
              <a:headEnd/>
              <a:tailEnd/>
            </a:ln>
          </p:spPr>
          <p:txBody>
            <a:bodyPr/>
            <a:lstStyle/>
            <a:p>
              <a:endParaRPr lang="es-ES"/>
            </a:p>
          </p:txBody>
        </p:sp>
        <p:sp>
          <p:nvSpPr>
            <p:cNvPr id="23659" name="Line 108"/>
            <p:cNvSpPr>
              <a:spLocks noChangeShapeType="1"/>
            </p:cNvSpPr>
            <p:nvPr/>
          </p:nvSpPr>
          <p:spPr bwMode="auto">
            <a:xfrm>
              <a:off x="12" y="1261"/>
              <a:ext cx="7488" cy="1"/>
            </a:xfrm>
            <a:prstGeom prst="line">
              <a:avLst/>
            </a:prstGeom>
            <a:noFill/>
            <a:ln w="0">
              <a:solidFill>
                <a:srgbClr val="000000"/>
              </a:solidFill>
              <a:round/>
              <a:headEnd/>
              <a:tailEnd/>
            </a:ln>
          </p:spPr>
          <p:txBody>
            <a:bodyPr/>
            <a:lstStyle/>
            <a:p>
              <a:endParaRPr lang="es-ES"/>
            </a:p>
          </p:txBody>
        </p:sp>
        <p:sp>
          <p:nvSpPr>
            <p:cNvPr id="23660" name="Rectangle 109"/>
            <p:cNvSpPr>
              <a:spLocks noChangeArrowheads="1"/>
            </p:cNvSpPr>
            <p:nvPr/>
          </p:nvSpPr>
          <p:spPr bwMode="auto">
            <a:xfrm>
              <a:off x="12" y="1261"/>
              <a:ext cx="7488" cy="12"/>
            </a:xfrm>
            <a:prstGeom prst="rect">
              <a:avLst/>
            </a:prstGeom>
            <a:solidFill>
              <a:srgbClr val="000000"/>
            </a:solidFill>
            <a:ln w="9525">
              <a:noFill/>
              <a:miter lim="800000"/>
              <a:headEnd/>
              <a:tailEnd/>
            </a:ln>
          </p:spPr>
          <p:txBody>
            <a:bodyPr/>
            <a:lstStyle/>
            <a:p>
              <a:endParaRPr lang="es-ES"/>
            </a:p>
          </p:txBody>
        </p:sp>
        <p:sp>
          <p:nvSpPr>
            <p:cNvPr id="23661" name="Line 110"/>
            <p:cNvSpPr>
              <a:spLocks noChangeShapeType="1"/>
            </p:cNvSpPr>
            <p:nvPr/>
          </p:nvSpPr>
          <p:spPr bwMode="auto">
            <a:xfrm>
              <a:off x="12" y="1505"/>
              <a:ext cx="7488" cy="1"/>
            </a:xfrm>
            <a:prstGeom prst="line">
              <a:avLst/>
            </a:prstGeom>
            <a:noFill/>
            <a:ln w="0">
              <a:solidFill>
                <a:srgbClr val="000000"/>
              </a:solidFill>
              <a:round/>
              <a:headEnd/>
              <a:tailEnd/>
            </a:ln>
          </p:spPr>
          <p:txBody>
            <a:bodyPr/>
            <a:lstStyle/>
            <a:p>
              <a:endParaRPr lang="es-ES"/>
            </a:p>
          </p:txBody>
        </p:sp>
        <p:sp>
          <p:nvSpPr>
            <p:cNvPr id="23662" name="Rectangle 111"/>
            <p:cNvSpPr>
              <a:spLocks noChangeArrowheads="1"/>
            </p:cNvSpPr>
            <p:nvPr/>
          </p:nvSpPr>
          <p:spPr bwMode="auto">
            <a:xfrm>
              <a:off x="12" y="1505"/>
              <a:ext cx="7488" cy="13"/>
            </a:xfrm>
            <a:prstGeom prst="rect">
              <a:avLst/>
            </a:prstGeom>
            <a:solidFill>
              <a:srgbClr val="000000"/>
            </a:solidFill>
            <a:ln w="9525">
              <a:noFill/>
              <a:miter lim="800000"/>
              <a:headEnd/>
              <a:tailEnd/>
            </a:ln>
          </p:spPr>
          <p:txBody>
            <a:bodyPr/>
            <a:lstStyle/>
            <a:p>
              <a:endParaRPr lang="es-ES"/>
            </a:p>
          </p:txBody>
        </p:sp>
        <p:sp>
          <p:nvSpPr>
            <p:cNvPr id="23663" name="Line 112"/>
            <p:cNvSpPr>
              <a:spLocks noChangeShapeType="1"/>
            </p:cNvSpPr>
            <p:nvPr/>
          </p:nvSpPr>
          <p:spPr bwMode="auto">
            <a:xfrm>
              <a:off x="12" y="1750"/>
              <a:ext cx="7488" cy="1"/>
            </a:xfrm>
            <a:prstGeom prst="line">
              <a:avLst/>
            </a:prstGeom>
            <a:noFill/>
            <a:ln w="0">
              <a:solidFill>
                <a:srgbClr val="000000"/>
              </a:solidFill>
              <a:round/>
              <a:headEnd/>
              <a:tailEnd/>
            </a:ln>
          </p:spPr>
          <p:txBody>
            <a:bodyPr/>
            <a:lstStyle/>
            <a:p>
              <a:endParaRPr lang="es-ES"/>
            </a:p>
          </p:txBody>
        </p:sp>
        <p:sp>
          <p:nvSpPr>
            <p:cNvPr id="23664" name="Rectangle 113"/>
            <p:cNvSpPr>
              <a:spLocks noChangeArrowheads="1"/>
            </p:cNvSpPr>
            <p:nvPr/>
          </p:nvSpPr>
          <p:spPr bwMode="auto">
            <a:xfrm>
              <a:off x="12" y="1750"/>
              <a:ext cx="7488" cy="12"/>
            </a:xfrm>
            <a:prstGeom prst="rect">
              <a:avLst/>
            </a:prstGeom>
            <a:solidFill>
              <a:srgbClr val="000000"/>
            </a:solidFill>
            <a:ln w="9525">
              <a:noFill/>
              <a:miter lim="800000"/>
              <a:headEnd/>
              <a:tailEnd/>
            </a:ln>
          </p:spPr>
          <p:txBody>
            <a:bodyPr/>
            <a:lstStyle/>
            <a:p>
              <a:endParaRPr lang="es-ES"/>
            </a:p>
          </p:txBody>
        </p:sp>
        <p:sp>
          <p:nvSpPr>
            <p:cNvPr id="23665" name="Line 114"/>
            <p:cNvSpPr>
              <a:spLocks noChangeShapeType="1"/>
            </p:cNvSpPr>
            <p:nvPr/>
          </p:nvSpPr>
          <p:spPr bwMode="auto">
            <a:xfrm>
              <a:off x="12" y="1995"/>
              <a:ext cx="7488" cy="1"/>
            </a:xfrm>
            <a:prstGeom prst="line">
              <a:avLst/>
            </a:prstGeom>
            <a:noFill/>
            <a:ln w="0">
              <a:solidFill>
                <a:srgbClr val="000000"/>
              </a:solidFill>
              <a:round/>
              <a:headEnd/>
              <a:tailEnd/>
            </a:ln>
          </p:spPr>
          <p:txBody>
            <a:bodyPr/>
            <a:lstStyle/>
            <a:p>
              <a:endParaRPr lang="es-ES"/>
            </a:p>
          </p:txBody>
        </p:sp>
        <p:sp>
          <p:nvSpPr>
            <p:cNvPr id="23666" name="Rectangle 115"/>
            <p:cNvSpPr>
              <a:spLocks noChangeArrowheads="1"/>
            </p:cNvSpPr>
            <p:nvPr/>
          </p:nvSpPr>
          <p:spPr bwMode="auto">
            <a:xfrm>
              <a:off x="12" y="1995"/>
              <a:ext cx="7488" cy="12"/>
            </a:xfrm>
            <a:prstGeom prst="rect">
              <a:avLst/>
            </a:prstGeom>
            <a:solidFill>
              <a:srgbClr val="000000"/>
            </a:solidFill>
            <a:ln w="9525">
              <a:noFill/>
              <a:miter lim="800000"/>
              <a:headEnd/>
              <a:tailEnd/>
            </a:ln>
          </p:spPr>
          <p:txBody>
            <a:bodyPr/>
            <a:lstStyle/>
            <a:p>
              <a:endParaRPr lang="es-ES"/>
            </a:p>
          </p:txBody>
        </p:sp>
        <p:sp>
          <p:nvSpPr>
            <p:cNvPr id="23667" name="Line 116"/>
            <p:cNvSpPr>
              <a:spLocks noChangeShapeType="1"/>
            </p:cNvSpPr>
            <p:nvPr/>
          </p:nvSpPr>
          <p:spPr bwMode="auto">
            <a:xfrm>
              <a:off x="12" y="2240"/>
              <a:ext cx="7488" cy="1"/>
            </a:xfrm>
            <a:prstGeom prst="line">
              <a:avLst/>
            </a:prstGeom>
            <a:noFill/>
            <a:ln w="0">
              <a:solidFill>
                <a:srgbClr val="000000"/>
              </a:solidFill>
              <a:round/>
              <a:headEnd/>
              <a:tailEnd/>
            </a:ln>
          </p:spPr>
          <p:txBody>
            <a:bodyPr/>
            <a:lstStyle/>
            <a:p>
              <a:endParaRPr lang="es-ES"/>
            </a:p>
          </p:txBody>
        </p:sp>
        <p:sp>
          <p:nvSpPr>
            <p:cNvPr id="23668" name="Rectangle 117"/>
            <p:cNvSpPr>
              <a:spLocks noChangeArrowheads="1"/>
            </p:cNvSpPr>
            <p:nvPr/>
          </p:nvSpPr>
          <p:spPr bwMode="auto">
            <a:xfrm>
              <a:off x="12" y="2240"/>
              <a:ext cx="7488" cy="12"/>
            </a:xfrm>
            <a:prstGeom prst="rect">
              <a:avLst/>
            </a:prstGeom>
            <a:solidFill>
              <a:srgbClr val="000000"/>
            </a:solidFill>
            <a:ln w="9525">
              <a:noFill/>
              <a:miter lim="800000"/>
              <a:headEnd/>
              <a:tailEnd/>
            </a:ln>
          </p:spPr>
          <p:txBody>
            <a:bodyPr/>
            <a:lstStyle/>
            <a:p>
              <a:endParaRPr lang="es-ES"/>
            </a:p>
          </p:txBody>
        </p:sp>
        <p:sp>
          <p:nvSpPr>
            <p:cNvPr id="23669" name="Line 118"/>
            <p:cNvSpPr>
              <a:spLocks noChangeShapeType="1"/>
            </p:cNvSpPr>
            <p:nvPr/>
          </p:nvSpPr>
          <p:spPr bwMode="auto">
            <a:xfrm>
              <a:off x="12" y="2485"/>
              <a:ext cx="7488" cy="1"/>
            </a:xfrm>
            <a:prstGeom prst="line">
              <a:avLst/>
            </a:prstGeom>
            <a:noFill/>
            <a:ln w="0">
              <a:solidFill>
                <a:srgbClr val="000000"/>
              </a:solidFill>
              <a:round/>
              <a:headEnd/>
              <a:tailEnd/>
            </a:ln>
          </p:spPr>
          <p:txBody>
            <a:bodyPr/>
            <a:lstStyle/>
            <a:p>
              <a:endParaRPr lang="es-ES"/>
            </a:p>
          </p:txBody>
        </p:sp>
        <p:sp>
          <p:nvSpPr>
            <p:cNvPr id="23670" name="Rectangle 119"/>
            <p:cNvSpPr>
              <a:spLocks noChangeArrowheads="1"/>
            </p:cNvSpPr>
            <p:nvPr/>
          </p:nvSpPr>
          <p:spPr bwMode="auto">
            <a:xfrm>
              <a:off x="12" y="2485"/>
              <a:ext cx="7488" cy="12"/>
            </a:xfrm>
            <a:prstGeom prst="rect">
              <a:avLst/>
            </a:prstGeom>
            <a:solidFill>
              <a:srgbClr val="000000"/>
            </a:solidFill>
            <a:ln w="9525">
              <a:noFill/>
              <a:miter lim="800000"/>
              <a:headEnd/>
              <a:tailEnd/>
            </a:ln>
          </p:spPr>
          <p:txBody>
            <a:bodyPr/>
            <a:lstStyle/>
            <a:p>
              <a:endParaRPr lang="es-ES"/>
            </a:p>
          </p:txBody>
        </p:sp>
        <p:sp>
          <p:nvSpPr>
            <p:cNvPr id="23671" name="Line 120"/>
            <p:cNvSpPr>
              <a:spLocks noChangeShapeType="1"/>
            </p:cNvSpPr>
            <p:nvPr/>
          </p:nvSpPr>
          <p:spPr bwMode="auto">
            <a:xfrm>
              <a:off x="12" y="2729"/>
              <a:ext cx="7488" cy="1"/>
            </a:xfrm>
            <a:prstGeom prst="line">
              <a:avLst/>
            </a:prstGeom>
            <a:noFill/>
            <a:ln w="0">
              <a:solidFill>
                <a:srgbClr val="000000"/>
              </a:solidFill>
              <a:round/>
              <a:headEnd/>
              <a:tailEnd/>
            </a:ln>
          </p:spPr>
          <p:txBody>
            <a:bodyPr/>
            <a:lstStyle/>
            <a:p>
              <a:endParaRPr lang="es-ES"/>
            </a:p>
          </p:txBody>
        </p:sp>
        <p:sp>
          <p:nvSpPr>
            <p:cNvPr id="23672" name="Rectangle 121"/>
            <p:cNvSpPr>
              <a:spLocks noChangeArrowheads="1"/>
            </p:cNvSpPr>
            <p:nvPr/>
          </p:nvSpPr>
          <p:spPr bwMode="auto">
            <a:xfrm>
              <a:off x="12" y="2729"/>
              <a:ext cx="7488" cy="13"/>
            </a:xfrm>
            <a:prstGeom prst="rect">
              <a:avLst/>
            </a:prstGeom>
            <a:solidFill>
              <a:srgbClr val="000000"/>
            </a:solidFill>
            <a:ln w="9525">
              <a:noFill/>
              <a:miter lim="800000"/>
              <a:headEnd/>
              <a:tailEnd/>
            </a:ln>
          </p:spPr>
          <p:txBody>
            <a:bodyPr/>
            <a:lstStyle/>
            <a:p>
              <a:endParaRPr lang="es-ES"/>
            </a:p>
          </p:txBody>
        </p:sp>
        <p:sp>
          <p:nvSpPr>
            <p:cNvPr id="23673" name="Line 122"/>
            <p:cNvSpPr>
              <a:spLocks noChangeShapeType="1"/>
            </p:cNvSpPr>
            <p:nvPr/>
          </p:nvSpPr>
          <p:spPr bwMode="auto">
            <a:xfrm>
              <a:off x="12" y="2974"/>
              <a:ext cx="7488" cy="1"/>
            </a:xfrm>
            <a:prstGeom prst="line">
              <a:avLst/>
            </a:prstGeom>
            <a:noFill/>
            <a:ln w="0">
              <a:solidFill>
                <a:srgbClr val="000000"/>
              </a:solidFill>
              <a:round/>
              <a:headEnd/>
              <a:tailEnd/>
            </a:ln>
          </p:spPr>
          <p:txBody>
            <a:bodyPr/>
            <a:lstStyle/>
            <a:p>
              <a:endParaRPr lang="es-ES"/>
            </a:p>
          </p:txBody>
        </p:sp>
        <p:sp>
          <p:nvSpPr>
            <p:cNvPr id="23674" name="Rectangle 123"/>
            <p:cNvSpPr>
              <a:spLocks noChangeArrowheads="1"/>
            </p:cNvSpPr>
            <p:nvPr/>
          </p:nvSpPr>
          <p:spPr bwMode="auto">
            <a:xfrm>
              <a:off x="12" y="2974"/>
              <a:ext cx="7488" cy="12"/>
            </a:xfrm>
            <a:prstGeom prst="rect">
              <a:avLst/>
            </a:prstGeom>
            <a:solidFill>
              <a:srgbClr val="000000"/>
            </a:solidFill>
            <a:ln w="9525">
              <a:noFill/>
              <a:miter lim="800000"/>
              <a:headEnd/>
              <a:tailEnd/>
            </a:ln>
          </p:spPr>
          <p:txBody>
            <a:bodyPr/>
            <a:lstStyle/>
            <a:p>
              <a:endParaRPr lang="es-ES"/>
            </a:p>
          </p:txBody>
        </p:sp>
        <p:sp>
          <p:nvSpPr>
            <p:cNvPr id="23675" name="Line 124"/>
            <p:cNvSpPr>
              <a:spLocks noChangeShapeType="1"/>
            </p:cNvSpPr>
            <p:nvPr/>
          </p:nvSpPr>
          <p:spPr bwMode="auto">
            <a:xfrm>
              <a:off x="12" y="3219"/>
              <a:ext cx="7488" cy="1"/>
            </a:xfrm>
            <a:prstGeom prst="line">
              <a:avLst/>
            </a:prstGeom>
            <a:noFill/>
            <a:ln w="0">
              <a:solidFill>
                <a:srgbClr val="000000"/>
              </a:solidFill>
              <a:round/>
              <a:headEnd/>
              <a:tailEnd/>
            </a:ln>
          </p:spPr>
          <p:txBody>
            <a:bodyPr/>
            <a:lstStyle/>
            <a:p>
              <a:endParaRPr lang="es-ES"/>
            </a:p>
          </p:txBody>
        </p:sp>
        <p:sp>
          <p:nvSpPr>
            <p:cNvPr id="23676" name="Rectangle 125"/>
            <p:cNvSpPr>
              <a:spLocks noChangeArrowheads="1"/>
            </p:cNvSpPr>
            <p:nvPr/>
          </p:nvSpPr>
          <p:spPr bwMode="auto">
            <a:xfrm>
              <a:off x="12" y="3219"/>
              <a:ext cx="7488" cy="12"/>
            </a:xfrm>
            <a:prstGeom prst="rect">
              <a:avLst/>
            </a:prstGeom>
            <a:solidFill>
              <a:srgbClr val="000000"/>
            </a:solidFill>
            <a:ln w="9525">
              <a:noFill/>
              <a:miter lim="800000"/>
              <a:headEnd/>
              <a:tailEnd/>
            </a:ln>
          </p:spPr>
          <p:txBody>
            <a:bodyPr/>
            <a:lstStyle/>
            <a:p>
              <a:endParaRPr lang="es-ES"/>
            </a:p>
          </p:txBody>
        </p:sp>
        <p:sp>
          <p:nvSpPr>
            <p:cNvPr id="23677" name="Line 126"/>
            <p:cNvSpPr>
              <a:spLocks noChangeShapeType="1"/>
            </p:cNvSpPr>
            <p:nvPr/>
          </p:nvSpPr>
          <p:spPr bwMode="auto">
            <a:xfrm>
              <a:off x="12" y="3464"/>
              <a:ext cx="7488" cy="1"/>
            </a:xfrm>
            <a:prstGeom prst="line">
              <a:avLst/>
            </a:prstGeom>
            <a:noFill/>
            <a:ln w="0">
              <a:solidFill>
                <a:srgbClr val="000000"/>
              </a:solidFill>
              <a:round/>
              <a:headEnd/>
              <a:tailEnd/>
            </a:ln>
          </p:spPr>
          <p:txBody>
            <a:bodyPr/>
            <a:lstStyle/>
            <a:p>
              <a:endParaRPr lang="es-ES"/>
            </a:p>
          </p:txBody>
        </p:sp>
        <p:sp>
          <p:nvSpPr>
            <p:cNvPr id="23678" name="Rectangle 127"/>
            <p:cNvSpPr>
              <a:spLocks noChangeArrowheads="1"/>
            </p:cNvSpPr>
            <p:nvPr/>
          </p:nvSpPr>
          <p:spPr bwMode="auto">
            <a:xfrm>
              <a:off x="12" y="3464"/>
              <a:ext cx="7488" cy="12"/>
            </a:xfrm>
            <a:prstGeom prst="rect">
              <a:avLst/>
            </a:prstGeom>
            <a:solidFill>
              <a:srgbClr val="000000"/>
            </a:solidFill>
            <a:ln w="9525">
              <a:noFill/>
              <a:miter lim="800000"/>
              <a:headEnd/>
              <a:tailEnd/>
            </a:ln>
          </p:spPr>
          <p:txBody>
            <a:bodyPr/>
            <a:lstStyle/>
            <a:p>
              <a:endParaRPr lang="es-ES"/>
            </a:p>
          </p:txBody>
        </p:sp>
        <p:sp>
          <p:nvSpPr>
            <p:cNvPr id="23679" name="Line 128"/>
            <p:cNvSpPr>
              <a:spLocks noChangeShapeType="1"/>
            </p:cNvSpPr>
            <p:nvPr/>
          </p:nvSpPr>
          <p:spPr bwMode="auto">
            <a:xfrm>
              <a:off x="12" y="3708"/>
              <a:ext cx="7488" cy="1"/>
            </a:xfrm>
            <a:prstGeom prst="line">
              <a:avLst/>
            </a:prstGeom>
            <a:noFill/>
            <a:ln w="0">
              <a:solidFill>
                <a:srgbClr val="000000"/>
              </a:solidFill>
              <a:round/>
              <a:headEnd/>
              <a:tailEnd/>
            </a:ln>
          </p:spPr>
          <p:txBody>
            <a:bodyPr/>
            <a:lstStyle/>
            <a:p>
              <a:endParaRPr lang="es-ES"/>
            </a:p>
          </p:txBody>
        </p:sp>
        <p:sp>
          <p:nvSpPr>
            <p:cNvPr id="23680" name="Rectangle 129"/>
            <p:cNvSpPr>
              <a:spLocks noChangeArrowheads="1"/>
            </p:cNvSpPr>
            <p:nvPr/>
          </p:nvSpPr>
          <p:spPr bwMode="auto">
            <a:xfrm>
              <a:off x="12" y="3708"/>
              <a:ext cx="7488" cy="13"/>
            </a:xfrm>
            <a:prstGeom prst="rect">
              <a:avLst/>
            </a:prstGeom>
            <a:solidFill>
              <a:srgbClr val="000000"/>
            </a:solidFill>
            <a:ln w="9525">
              <a:noFill/>
              <a:miter lim="800000"/>
              <a:headEnd/>
              <a:tailEnd/>
            </a:ln>
          </p:spPr>
          <p:txBody>
            <a:bodyPr/>
            <a:lstStyle/>
            <a:p>
              <a:endParaRPr lang="es-ES"/>
            </a:p>
          </p:txBody>
        </p:sp>
        <p:sp>
          <p:nvSpPr>
            <p:cNvPr id="23681" name="Line 130"/>
            <p:cNvSpPr>
              <a:spLocks noChangeShapeType="1"/>
            </p:cNvSpPr>
            <p:nvPr/>
          </p:nvSpPr>
          <p:spPr bwMode="auto">
            <a:xfrm>
              <a:off x="12" y="3953"/>
              <a:ext cx="7488" cy="1"/>
            </a:xfrm>
            <a:prstGeom prst="line">
              <a:avLst/>
            </a:prstGeom>
            <a:noFill/>
            <a:ln w="0">
              <a:solidFill>
                <a:srgbClr val="000000"/>
              </a:solidFill>
              <a:round/>
              <a:headEnd/>
              <a:tailEnd/>
            </a:ln>
          </p:spPr>
          <p:txBody>
            <a:bodyPr/>
            <a:lstStyle/>
            <a:p>
              <a:endParaRPr lang="es-ES"/>
            </a:p>
          </p:txBody>
        </p:sp>
        <p:sp>
          <p:nvSpPr>
            <p:cNvPr id="23682" name="Rectangle 131"/>
            <p:cNvSpPr>
              <a:spLocks noChangeArrowheads="1"/>
            </p:cNvSpPr>
            <p:nvPr/>
          </p:nvSpPr>
          <p:spPr bwMode="auto">
            <a:xfrm>
              <a:off x="12" y="3953"/>
              <a:ext cx="7488" cy="12"/>
            </a:xfrm>
            <a:prstGeom prst="rect">
              <a:avLst/>
            </a:prstGeom>
            <a:solidFill>
              <a:srgbClr val="000000"/>
            </a:solidFill>
            <a:ln w="9525">
              <a:noFill/>
              <a:miter lim="800000"/>
              <a:headEnd/>
              <a:tailEnd/>
            </a:ln>
          </p:spPr>
          <p:txBody>
            <a:bodyPr/>
            <a:lstStyle/>
            <a:p>
              <a:endParaRPr lang="es-ES"/>
            </a:p>
          </p:txBody>
        </p:sp>
        <p:sp>
          <p:nvSpPr>
            <p:cNvPr id="23683" name="Line 132"/>
            <p:cNvSpPr>
              <a:spLocks noChangeShapeType="1"/>
            </p:cNvSpPr>
            <p:nvPr/>
          </p:nvSpPr>
          <p:spPr bwMode="auto">
            <a:xfrm>
              <a:off x="12" y="4198"/>
              <a:ext cx="7488" cy="1"/>
            </a:xfrm>
            <a:prstGeom prst="line">
              <a:avLst/>
            </a:prstGeom>
            <a:noFill/>
            <a:ln w="0">
              <a:solidFill>
                <a:srgbClr val="000000"/>
              </a:solidFill>
              <a:round/>
              <a:headEnd/>
              <a:tailEnd/>
            </a:ln>
          </p:spPr>
          <p:txBody>
            <a:bodyPr/>
            <a:lstStyle/>
            <a:p>
              <a:endParaRPr lang="es-ES"/>
            </a:p>
          </p:txBody>
        </p:sp>
        <p:sp>
          <p:nvSpPr>
            <p:cNvPr id="23684" name="Rectangle 133"/>
            <p:cNvSpPr>
              <a:spLocks noChangeArrowheads="1"/>
            </p:cNvSpPr>
            <p:nvPr/>
          </p:nvSpPr>
          <p:spPr bwMode="auto">
            <a:xfrm>
              <a:off x="12" y="4198"/>
              <a:ext cx="7488" cy="12"/>
            </a:xfrm>
            <a:prstGeom prst="rect">
              <a:avLst/>
            </a:prstGeom>
            <a:solidFill>
              <a:srgbClr val="000000"/>
            </a:solidFill>
            <a:ln w="9525">
              <a:noFill/>
              <a:miter lim="800000"/>
              <a:headEnd/>
              <a:tailEnd/>
            </a:ln>
          </p:spPr>
          <p:txBody>
            <a:bodyPr/>
            <a:lstStyle/>
            <a:p>
              <a:endParaRPr lang="es-ES"/>
            </a:p>
          </p:txBody>
        </p:sp>
        <p:sp>
          <p:nvSpPr>
            <p:cNvPr id="23685" name="Line 134"/>
            <p:cNvSpPr>
              <a:spLocks noChangeShapeType="1"/>
            </p:cNvSpPr>
            <p:nvPr/>
          </p:nvSpPr>
          <p:spPr bwMode="auto">
            <a:xfrm>
              <a:off x="0" y="0"/>
              <a:ext cx="1" cy="4455"/>
            </a:xfrm>
            <a:prstGeom prst="line">
              <a:avLst/>
            </a:prstGeom>
            <a:noFill/>
            <a:ln w="0">
              <a:solidFill>
                <a:srgbClr val="000000"/>
              </a:solidFill>
              <a:round/>
              <a:headEnd/>
              <a:tailEnd/>
            </a:ln>
          </p:spPr>
          <p:txBody>
            <a:bodyPr/>
            <a:lstStyle/>
            <a:p>
              <a:endParaRPr lang="es-ES"/>
            </a:p>
          </p:txBody>
        </p:sp>
        <p:sp>
          <p:nvSpPr>
            <p:cNvPr id="23686" name="Rectangle 135"/>
            <p:cNvSpPr>
              <a:spLocks noChangeArrowheads="1"/>
            </p:cNvSpPr>
            <p:nvPr/>
          </p:nvSpPr>
          <p:spPr bwMode="auto">
            <a:xfrm>
              <a:off x="0" y="0"/>
              <a:ext cx="12" cy="4455"/>
            </a:xfrm>
            <a:prstGeom prst="rect">
              <a:avLst/>
            </a:prstGeom>
            <a:solidFill>
              <a:srgbClr val="000000"/>
            </a:solidFill>
            <a:ln w="9525">
              <a:noFill/>
              <a:miter lim="800000"/>
              <a:headEnd/>
              <a:tailEnd/>
            </a:ln>
          </p:spPr>
          <p:txBody>
            <a:bodyPr/>
            <a:lstStyle/>
            <a:p>
              <a:endParaRPr lang="es-ES"/>
            </a:p>
          </p:txBody>
        </p:sp>
        <p:sp>
          <p:nvSpPr>
            <p:cNvPr id="23687" name="Line 136"/>
            <p:cNvSpPr>
              <a:spLocks noChangeShapeType="1"/>
            </p:cNvSpPr>
            <p:nvPr/>
          </p:nvSpPr>
          <p:spPr bwMode="auto">
            <a:xfrm>
              <a:off x="746" y="12"/>
              <a:ext cx="1" cy="4443"/>
            </a:xfrm>
            <a:prstGeom prst="line">
              <a:avLst/>
            </a:prstGeom>
            <a:noFill/>
            <a:ln w="0">
              <a:solidFill>
                <a:srgbClr val="000000"/>
              </a:solidFill>
              <a:round/>
              <a:headEnd/>
              <a:tailEnd/>
            </a:ln>
          </p:spPr>
          <p:txBody>
            <a:bodyPr/>
            <a:lstStyle/>
            <a:p>
              <a:endParaRPr lang="es-ES"/>
            </a:p>
          </p:txBody>
        </p:sp>
        <p:sp>
          <p:nvSpPr>
            <p:cNvPr id="23688" name="Rectangle 137"/>
            <p:cNvSpPr>
              <a:spLocks noChangeArrowheads="1"/>
            </p:cNvSpPr>
            <p:nvPr/>
          </p:nvSpPr>
          <p:spPr bwMode="auto">
            <a:xfrm>
              <a:off x="746" y="12"/>
              <a:ext cx="13" cy="4443"/>
            </a:xfrm>
            <a:prstGeom prst="rect">
              <a:avLst/>
            </a:prstGeom>
            <a:solidFill>
              <a:srgbClr val="000000"/>
            </a:solidFill>
            <a:ln w="9525">
              <a:noFill/>
              <a:miter lim="800000"/>
              <a:headEnd/>
              <a:tailEnd/>
            </a:ln>
          </p:spPr>
          <p:txBody>
            <a:bodyPr/>
            <a:lstStyle/>
            <a:p>
              <a:endParaRPr lang="es-ES"/>
            </a:p>
          </p:txBody>
        </p:sp>
        <p:sp>
          <p:nvSpPr>
            <p:cNvPr id="23689" name="Line 138"/>
            <p:cNvSpPr>
              <a:spLocks noChangeShapeType="1"/>
            </p:cNvSpPr>
            <p:nvPr/>
          </p:nvSpPr>
          <p:spPr bwMode="auto">
            <a:xfrm>
              <a:off x="3854" y="12"/>
              <a:ext cx="1" cy="4443"/>
            </a:xfrm>
            <a:prstGeom prst="line">
              <a:avLst/>
            </a:prstGeom>
            <a:noFill/>
            <a:ln w="0">
              <a:solidFill>
                <a:srgbClr val="000000"/>
              </a:solidFill>
              <a:round/>
              <a:headEnd/>
              <a:tailEnd/>
            </a:ln>
          </p:spPr>
          <p:txBody>
            <a:bodyPr/>
            <a:lstStyle/>
            <a:p>
              <a:endParaRPr lang="es-ES"/>
            </a:p>
          </p:txBody>
        </p:sp>
        <p:sp>
          <p:nvSpPr>
            <p:cNvPr id="23690" name="Rectangle 139"/>
            <p:cNvSpPr>
              <a:spLocks noChangeArrowheads="1"/>
            </p:cNvSpPr>
            <p:nvPr/>
          </p:nvSpPr>
          <p:spPr bwMode="auto">
            <a:xfrm>
              <a:off x="3854" y="12"/>
              <a:ext cx="12" cy="4443"/>
            </a:xfrm>
            <a:prstGeom prst="rect">
              <a:avLst/>
            </a:prstGeom>
            <a:solidFill>
              <a:srgbClr val="000000"/>
            </a:solidFill>
            <a:ln w="9525">
              <a:noFill/>
              <a:miter lim="800000"/>
              <a:headEnd/>
              <a:tailEnd/>
            </a:ln>
          </p:spPr>
          <p:txBody>
            <a:bodyPr/>
            <a:lstStyle/>
            <a:p>
              <a:endParaRPr lang="es-ES"/>
            </a:p>
          </p:txBody>
        </p:sp>
        <p:sp>
          <p:nvSpPr>
            <p:cNvPr id="23691" name="Line 140"/>
            <p:cNvSpPr>
              <a:spLocks noChangeShapeType="1"/>
            </p:cNvSpPr>
            <p:nvPr/>
          </p:nvSpPr>
          <p:spPr bwMode="auto">
            <a:xfrm>
              <a:off x="4955" y="12"/>
              <a:ext cx="1" cy="4443"/>
            </a:xfrm>
            <a:prstGeom prst="line">
              <a:avLst/>
            </a:prstGeom>
            <a:noFill/>
            <a:ln w="0">
              <a:solidFill>
                <a:srgbClr val="000000"/>
              </a:solidFill>
              <a:round/>
              <a:headEnd/>
              <a:tailEnd/>
            </a:ln>
          </p:spPr>
          <p:txBody>
            <a:bodyPr/>
            <a:lstStyle/>
            <a:p>
              <a:endParaRPr lang="es-ES"/>
            </a:p>
          </p:txBody>
        </p:sp>
        <p:sp>
          <p:nvSpPr>
            <p:cNvPr id="23692" name="Rectangle 141"/>
            <p:cNvSpPr>
              <a:spLocks noChangeArrowheads="1"/>
            </p:cNvSpPr>
            <p:nvPr/>
          </p:nvSpPr>
          <p:spPr bwMode="auto">
            <a:xfrm>
              <a:off x="4955" y="12"/>
              <a:ext cx="12" cy="4443"/>
            </a:xfrm>
            <a:prstGeom prst="rect">
              <a:avLst/>
            </a:prstGeom>
            <a:solidFill>
              <a:srgbClr val="000000"/>
            </a:solidFill>
            <a:ln w="9525">
              <a:noFill/>
              <a:miter lim="800000"/>
              <a:headEnd/>
              <a:tailEnd/>
            </a:ln>
          </p:spPr>
          <p:txBody>
            <a:bodyPr/>
            <a:lstStyle/>
            <a:p>
              <a:endParaRPr lang="es-ES"/>
            </a:p>
          </p:txBody>
        </p:sp>
        <p:sp>
          <p:nvSpPr>
            <p:cNvPr id="23693" name="Line 142"/>
            <p:cNvSpPr>
              <a:spLocks noChangeShapeType="1"/>
            </p:cNvSpPr>
            <p:nvPr/>
          </p:nvSpPr>
          <p:spPr bwMode="auto">
            <a:xfrm>
              <a:off x="6386" y="12"/>
              <a:ext cx="1" cy="4443"/>
            </a:xfrm>
            <a:prstGeom prst="line">
              <a:avLst/>
            </a:prstGeom>
            <a:noFill/>
            <a:ln w="0">
              <a:solidFill>
                <a:srgbClr val="000000"/>
              </a:solidFill>
              <a:round/>
              <a:headEnd/>
              <a:tailEnd/>
            </a:ln>
          </p:spPr>
          <p:txBody>
            <a:bodyPr/>
            <a:lstStyle/>
            <a:p>
              <a:endParaRPr lang="es-ES"/>
            </a:p>
          </p:txBody>
        </p:sp>
        <p:sp>
          <p:nvSpPr>
            <p:cNvPr id="23694" name="Rectangle 143"/>
            <p:cNvSpPr>
              <a:spLocks noChangeArrowheads="1"/>
            </p:cNvSpPr>
            <p:nvPr/>
          </p:nvSpPr>
          <p:spPr bwMode="auto">
            <a:xfrm>
              <a:off x="6386" y="12"/>
              <a:ext cx="13" cy="4443"/>
            </a:xfrm>
            <a:prstGeom prst="rect">
              <a:avLst/>
            </a:prstGeom>
            <a:solidFill>
              <a:srgbClr val="000000"/>
            </a:solidFill>
            <a:ln w="9525">
              <a:noFill/>
              <a:miter lim="800000"/>
              <a:headEnd/>
              <a:tailEnd/>
            </a:ln>
          </p:spPr>
          <p:txBody>
            <a:bodyPr/>
            <a:lstStyle/>
            <a:p>
              <a:endParaRPr lang="es-ES"/>
            </a:p>
          </p:txBody>
        </p:sp>
        <p:sp>
          <p:nvSpPr>
            <p:cNvPr id="23695" name="Line 144"/>
            <p:cNvSpPr>
              <a:spLocks noChangeShapeType="1"/>
            </p:cNvSpPr>
            <p:nvPr/>
          </p:nvSpPr>
          <p:spPr bwMode="auto">
            <a:xfrm>
              <a:off x="12" y="4443"/>
              <a:ext cx="7488" cy="1"/>
            </a:xfrm>
            <a:prstGeom prst="line">
              <a:avLst/>
            </a:prstGeom>
            <a:noFill/>
            <a:ln w="0">
              <a:solidFill>
                <a:srgbClr val="000000"/>
              </a:solidFill>
              <a:round/>
              <a:headEnd/>
              <a:tailEnd/>
            </a:ln>
          </p:spPr>
          <p:txBody>
            <a:bodyPr/>
            <a:lstStyle/>
            <a:p>
              <a:endParaRPr lang="es-ES"/>
            </a:p>
          </p:txBody>
        </p:sp>
        <p:sp>
          <p:nvSpPr>
            <p:cNvPr id="23696" name="Rectangle 145"/>
            <p:cNvSpPr>
              <a:spLocks noChangeArrowheads="1"/>
            </p:cNvSpPr>
            <p:nvPr/>
          </p:nvSpPr>
          <p:spPr bwMode="auto">
            <a:xfrm>
              <a:off x="12" y="4443"/>
              <a:ext cx="7488" cy="12"/>
            </a:xfrm>
            <a:prstGeom prst="rect">
              <a:avLst/>
            </a:prstGeom>
            <a:solidFill>
              <a:srgbClr val="000000"/>
            </a:solidFill>
            <a:ln w="9525">
              <a:noFill/>
              <a:miter lim="800000"/>
              <a:headEnd/>
              <a:tailEnd/>
            </a:ln>
          </p:spPr>
          <p:txBody>
            <a:bodyPr/>
            <a:lstStyle/>
            <a:p>
              <a:endParaRPr lang="es-ES"/>
            </a:p>
          </p:txBody>
        </p:sp>
        <p:sp>
          <p:nvSpPr>
            <p:cNvPr id="23697" name="Line 146"/>
            <p:cNvSpPr>
              <a:spLocks noChangeShapeType="1"/>
            </p:cNvSpPr>
            <p:nvPr/>
          </p:nvSpPr>
          <p:spPr bwMode="auto">
            <a:xfrm>
              <a:off x="7488" y="12"/>
              <a:ext cx="1" cy="4443"/>
            </a:xfrm>
            <a:prstGeom prst="line">
              <a:avLst/>
            </a:prstGeom>
            <a:noFill/>
            <a:ln w="0">
              <a:solidFill>
                <a:srgbClr val="000000"/>
              </a:solidFill>
              <a:round/>
              <a:headEnd/>
              <a:tailEnd/>
            </a:ln>
          </p:spPr>
          <p:txBody>
            <a:bodyPr/>
            <a:lstStyle/>
            <a:p>
              <a:endParaRPr lang="es-ES"/>
            </a:p>
          </p:txBody>
        </p:sp>
        <p:sp>
          <p:nvSpPr>
            <p:cNvPr id="23698" name="Rectangle 147"/>
            <p:cNvSpPr>
              <a:spLocks noChangeArrowheads="1"/>
            </p:cNvSpPr>
            <p:nvPr/>
          </p:nvSpPr>
          <p:spPr bwMode="auto">
            <a:xfrm>
              <a:off x="7488" y="12"/>
              <a:ext cx="12" cy="4443"/>
            </a:xfrm>
            <a:prstGeom prst="rect">
              <a:avLst/>
            </a:prstGeom>
            <a:solidFill>
              <a:srgbClr val="000000"/>
            </a:solidFill>
            <a:ln w="9525">
              <a:noFill/>
              <a:miter lim="800000"/>
              <a:headEnd/>
              <a:tailEnd/>
            </a:ln>
          </p:spPr>
          <p:txBody>
            <a:bodyPr/>
            <a:lstStyle/>
            <a:p>
              <a:endParaRPr lang="es-ES"/>
            </a:p>
          </p:txBody>
        </p:sp>
        <p:sp>
          <p:nvSpPr>
            <p:cNvPr id="23699" name="Line 148"/>
            <p:cNvSpPr>
              <a:spLocks noChangeShapeType="1"/>
            </p:cNvSpPr>
            <p:nvPr/>
          </p:nvSpPr>
          <p:spPr bwMode="auto">
            <a:xfrm>
              <a:off x="0" y="4455"/>
              <a:ext cx="1" cy="1"/>
            </a:xfrm>
            <a:prstGeom prst="line">
              <a:avLst/>
            </a:prstGeom>
            <a:noFill/>
            <a:ln w="0">
              <a:solidFill>
                <a:srgbClr val="D0D7E5"/>
              </a:solidFill>
              <a:round/>
              <a:headEnd/>
              <a:tailEnd/>
            </a:ln>
          </p:spPr>
          <p:txBody>
            <a:bodyPr/>
            <a:lstStyle/>
            <a:p>
              <a:endParaRPr lang="es-ES"/>
            </a:p>
          </p:txBody>
        </p:sp>
        <p:sp>
          <p:nvSpPr>
            <p:cNvPr id="23700" name="Rectangle 149"/>
            <p:cNvSpPr>
              <a:spLocks noChangeArrowheads="1"/>
            </p:cNvSpPr>
            <p:nvPr/>
          </p:nvSpPr>
          <p:spPr bwMode="auto">
            <a:xfrm>
              <a:off x="0" y="4455"/>
              <a:ext cx="12" cy="12"/>
            </a:xfrm>
            <a:prstGeom prst="rect">
              <a:avLst/>
            </a:prstGeom>
            <a:solidFill>
              <a:srgbClr val="D0D7E5"/>
            </a:solidFill>
            <a:ln w="9525">
              <a:noFill/>
              <a:miter lim="800000"/>
              <a:headEnd/>
              <a:tailEnd/>
            </a:ln>
          </p:spPr>
          <p:txBody>
            <a:bodyPr/>
            <a:lstStyle/>
            <a:p>
              <a:endParaRPr lang="es-ES"/>
            </a:p>
          </p:txBody>
        </p:sp>
        <p:sp>
          <p:nvSpPr>
            <p:cNvPr id="23701" name="Line 150"/>
            <p:cNvSpPr>
              <a:spLocks noChangeShapeType="1"/>
            </p:cNvSpPr>
            <p:nvPr/>
          </p:nvSpPr>
          <p:spPr bwMode="auto">
            <a:xfrm>
              <a:off x="746" y="4455"/>
              <a:ext cx="1" cy="1"/>
            </a:xfrm>
            <a:prstGeom prst="line">
              <a:avLst/>
            </a:prstGeom>
            <a:noFill/>
            <a:ln w="0">
              <a:solidFill>
                <a:srgbClr val="D0D7E5"/>
              </a:solidFill>
              <a:round/>
              <a:headEnd/>
              <a:tailEnd/>
            </a:ln>
          </p:spPr>
          <p:txBody>
            <a:bodyPr/>
            <a:lstStyle/>
            <a:p>
              <a:endParaRPr lang="es-ES"/>
            </a:p>
          </p:txBody>
        </p:sp>
        <p:sp>
          <p:nvSpPr>
            <p:cNvPr id="23702" name="Rectangle 151"/>
            <p:cNvSpPr>
              <a:spLocks noChangeArrowheads="1"/>
            </p:cNvSpPr>
            <p:nvPr/>
          </p:nvSpPr>
          <p:spPr bwMode="auto">
            <a:xfrm>
              <a:off x="746" y="4455"/>
              <a:ext cx="13" cy="12"/>
            </a:xfrm>
            <a:prstGeom prst="rect">
              <a:avLst/>
            </a:prstGeom>
            <a:solidFill>
              <a:srgbClr val="D0D7E5"/>
            </a:solidFill>
            <a:ln w="9525">
              <a:noFill/>
              <a:miter lim="800000"/>
              <a:headEnd/>
              <a:tailEnd/>
            </a:ln>
          </p:spPr>
          <p:txBody>
            <a:bodyPr/>
            <a:lstStyle/>
            <a:p>
              <a:endParaRPr lang="es-ES"/>
            </a:p>
          </p:txBody>
        </p:sp>
        <p:sp>
          <p:nvSpPr>
            <p:cNvPr id="23703" name="Line 152"/>
            <p:cNvSpPr>
              <a:spLocks noChangeShapeType="1"/>
            </p:cNvSpPr>
            <p:nvPr/>
          </p:nvSpPr>
          <p:spPr bwMode="auto">
            <a:xfrm>
              <a:off x="3854" y="4455"/>
              <a:ext cx="1" cy="1"/>
            </a:xfrm>
            <a:prstGeom prst="line">
              <a:avLst/>
            </a:prstGeom>
            <a:noFill/>
            <a:ln w="0">
              <a:solidFill>
                <a:srgbClr val="D0D7E5"/>
              </a:solidFill>
              <a:round/>
              <a:headEnd/>
              <a:tailEnd/>
            </a:ln>
          </p:spPr>
          <p:txBody>
            <a:bodyPr/>
            <a:lstStyle/>
            <a:p>
              <a:endParaRPr lang="es-ES"/>
            </a:p>
          </p:txBody>
        </p:sp>
        <p:sp>
          <p:nvSpPr>
            <p:cNvPr id="23704" name="Rectangle 153"/>
            <p:cNvSpPr>
              <a:spLocks noChangeArrowheads="1"/>
            </p:cNvSpPr>
            <p:nvPr/>
          </p:nvSpPr>
          <p:spPr bwMode="auto">
            <a:xfrm>
              <a:off x="3854" y="4455"/>
              <a:ext cx="12" cy="12"/>
            </a:xfrm>
            <a:prstGeom prst="rect">
              <a:avLst/>
            </a:prstGeom>
            <a:solidFill>
              <a:srgbClr val="D0D7E5"/>
            </a:solidFill>
            <a:ln w="9525">
              <a:noFill/>
              <a:miter lim="800000"/>
              <a:headEnd/>
              <a:tailEnd/>
            </a:ln>
          </p:spPr>
          <p:txBody>
            <a:bodyPr/>
            <a:lstStyle/>
            <a:p>
              <a:endParaRPr lang="es-ES"/>
            </a:p>
          </p:txBody>
        </p:sp>
        <p:sp>
          <p:nvSpPr>
            <p:cNvPr id="23705" name="Line 154"/>
            <p:cNvSpPr>
              <a:spLocks noChangeShapeType="1"/>
            </p:cNvSpPr>
            <p:nvPr/>
          </p:nvSpPr>
          <p:spPr bwMode="auto">
            <a:xfrm>
              <a:off x="4955" y="4455"/>
              <a:ext cx="1" cy="1"/>
            </a:xfrm>
            <a:prstGeom prst="line">
              <a:avLst/>
            </a:prstGeom>
            <a:noFill/>
            <a:ln w="0">
              <a:solidFill>
                <a:srgbClr val="D0D7E5"/>
              </a:solidFill>
              <a:round/>
              <a:headEnd/>
              <a:tailEnd/>
            </a:ln>
          </p:spPr>
          <p:txBody>
            <a:bodyPr/>
            <a:lstStyle/>
            <a:p>
              <a:endParaRPr lang="es-ES"/>
            </a:p>
          </p:txBody>
        </p:sp>
        <p:sp>
          <p:nvSpPr>
            <p:cNvPr id="23706" name="Rectangle 155"/>
            <p:cNvSpPr>
              <a:spLocks noChangeArrowheads="1"/>
            </p:cNvSpPr>
            <p:nvPr/>
          </p:nvSpPr>
          <p:spPr bwMode="auto">
            <a:xfrm>
              <a:off x="4955" y="4455"/>
              <a:ext cx="12" cy="12"/>
            </a:xfrm>
            <a:prstGeom prst="rect">
              <a:avLst/>
            </a:prstGeom>
            <a:solidFill>
              <a:srgbClr val="D0D7E5"/>
            </a:solidFill>
            <a:ln w="9525">
              <a:noFill/>
              <a:miter lim="800000"/>
              <a:headEnd/>
              <a:tailEnd/>
            </a:ln>
          </p:spPr>
          <p:txBody>
            <a:bodyPr/>
            <a:lstStyle/>
            <a:p>
              <a:endParaRPr lang="es-ES"/>
            </a:p>
          </p:txBody>
        </p:sp>
        <p:sp>
          <p:nvSpPr>
            <p:cNvPr id="23707" name="Line 156"/>
            <p:cNvSpPr>
              <a:spLocks noChangeShapeType="1"/>
            </p:cNvSpPr>
            <p:nvPr/>
          </p:nvSpPr>
          <p:spPr bwMode="auto">
            <a:xfrm>
              <a:off x="6386" y="4455"/>
              <a:ext cx="1" cy="1"/>
            </a:xfrm>
            <a:prstGeom prst="line">
              <a:avLst/>
            </a:prstGeom>
            <a:noFill/>
            <a:ln w="0">
              <a:solidFill>
                <a:srgbClr val="D0D7E5"/>
              </a:solidFill>
              <a:round/>
              <a:headEnd/>
              <a:tailEnd/>
            </a:ln>
          </p:spPr>
          <p:txBody>
            <a:bodyPr/>
            <a:lstStyle/>
            <a:p>
              <a:endParaRPr lang="es-ES"/>
            </a:p>
          </p:txBody>
        </p:sp>
        <p:sp>
          <p:nvSpPr>
            <p:cNvPr id="23708" name="Rectangle 157"/>
            <p:cNvSpPr>
              <a:spLocks noChangeArrowheads="1"/>
            </p:cNvSpPr>
            <p:nvPr/>
          </p:nvSpPr>
          <p:spPr bwMode="auto">
            <a:xfrm>
              <a:off x="6386" y="4455"/>
              <a:ext cx="13" cy="12"/>
            </a:xfrm>
            <a:prstGeom prst="rect">
              <a:avLst/>
            </a:prstGeom>
            <a:solidFill>
              <a:srgbClr val="D0D7E5"/>
            </a:solidFill>
            <a:ln w="9525">
              <a:noFill/>
              <a:miter lim="800000"/>
              <a:headEnd/>
              <a:tailEnd/>
            </a:ln>
          </p:spPr>
          <p:txBody>
            <a:bodyPr/>
            <a:lstStyle/>
            <a:p>
              <a:endParaRPr lang="es-ES"/>
            </a:p>
          </p:txBody>
        </p:sp>
        <p:sp>
          <p:nvSpPr>
            <p:cNvPr id="23709" name="Line 158"/>
            <p:cNvSpPr>
              <a:spLocks noChangeShapeType="1"/>
            </p:cNvSpPr>
            <p:nvPr/>
          </p:nvSpPr>
          <p:spPr bwMode="auto">
            <a:xfrm>
              <a:off x="7488" y="4455"/>
              <a:ext cx="1" cy="1"/>
            </a:xfrm>
            <a:prstGeom prst="line">
              <a:avLst/>
            </a:prstGeom>
            <a:noFill/>
            <a:ln w="0">
              <a:solidFill>
                <a:srgbClr val="D0D7E5"/>
              </a:solidFill>
              <a:round/>
              <a:headEnd/>
              <a:tailEnd/>
            </a:ln>
          </p:spPr>
          <p:txBody>
            <a:bodyPr/>
            <a:lstStyle/>
            <a:p>
              <a:endParaRPr lang="es-ES"/>
            </a:p>
          </p:txBody>
        </p:sp>
        <p:sp>
          <p:nvSpPr>
            <p:cNvPr id="23710" name="Rectangle 159"/>
            <p:cNvSpPr>
              <a:spLocks noChangeArrowheads="1"/>
            </p:cNvSpPr>
            <p:nvPr/>
          </p:nvSpPr>
          <p:spPr bwMode="auto">
            <a:xfrm>
              <a:off x="7488" y="4455"/>
              <a:ext cx="12" cy="12"/>
            </a:xfrm>
            <a:prstGeom prst="rect">
              <a:avLst/>
            </a:prstGeom>
            <a:solidFill>
              <a:srgbClr val="D0D7E5"/>
            </a:solidFill>
            <a:ln w="9525">
              <a:noFill/>
              <a:miter lim="800000"/>
              <a:headEnd/>
              <a:tailEnd/>
            </a:ln>
          </p:spPr>
          <p:txBody>
            <a:bodyPr/>
            <a:lstStyle/>
            <a:p>
              <a:endParaRPr lang="es-ES"/>
            </a:p>
          </p:txBody>
        </p:sp>
        <p:sp>
          <p:nvSpPr>
            <p:cNvPr id="23711" name="Line 160"/>
            <p:cNvSpPr>
              <a:spLocks noChangeShapeType="1"/>
            </p:cNvSpPr>
            <p:nvPr/>
          </p:nvSpPr>
          <p:spPr bwMode="auto">
            <a:xfrm>
              <a:off x="7500" y="0"/>
              <a:ext cx="1" cy="1"/>
            </a:xfrm>
            <a:prstGeom prst="line">
              <a:avLst/>
            </a:prstGeom>
            <a:noFill/>
            <a:ln w="0">
              <a:solidFill>
                <a:srgbClr val="D0D7E5"/>
              </a:solidFill>
              <a:round/>
              <a:headEnd/>
              <a:tailEnd/>
            </a:ln>
          </p:spPr>
          <p:txBody>
            <a:bodyPr/>
            <a:lstStyle/>
            <a:p>
              <a:endParaRPr lang="es-ES"/>
            </a:p>
          </p:txBody>
        </p:sp>
        <p:sp>
          <p:nvSpPr>
            <p:cNvPr id="23712" name="Rectangle 161"/>
            <p:cNvSpPr>
              <a:spLocks noChangeArrowheads="1"/>
            </p:cNvSpPr>
            <p:nvPr/>
          </p:nvSpPr>
          <p:spPr bwMode="auto">
            <a:xfrm>
              <a:off x="7500" y="0"/>
              <a:ext cx="12" cy="12"/>
            </a:xfrm>
            <a:prstGeom prst="rect">
              <a:avLst/>
            </a:prstGeom>
            <a:solidFill>
              <a:srgbClr val="D0D7E5"/>
            </a:solidFill>
            <a:ln w="9525">
              <a:noFill/>
              <a:miter lim="800000"/>
              <a:headEnd/>
              <a:tailEnd/>
            </a:ln>
          </p:spPr>
          <p:txBody>
            <a:bodyPr/>
            <a:lstStyle/>
            <a:p>
              <a:endParaRPr lang="es-ES"/>
            </a:p>
          </p:txBody>
        </p:sp>
        <p:sp>
          <p:nvSpPr>
            <p:cNvPr id="23713" name="Line 162"/>
            <p:cNvSpPr>
              <a:spLocks noChangeShapeType="1"/>
            </p:cNvSpPr>
            <p:nvPr/>
          </p:nvSpPr>
          <p:spPr bwMode="auto">
            <a:xfrm>
              <a:off x="7500" y="514"/>
              <a:ext cx="1" cy="1"/>
            </a:xfrm>
            <a:prstGeom prst="line">
              <a:avLst/>
            </a:prstGeom>
            <a:noFill/>
            <a:ln w="0">
              <a:solidFill>
                <a:srgbClr val="D0D7E5"/>
              </a:solidFill>
              <a:round/>
              <a:headEnd/>
              <a:tailEnd/>
            </a:ln>
          </p:spPr>
          <p:txBody>
            <a:bodyPr/>
            <a:lstStyle/>
            <a:p>
              <a:endParaRPr lang="es-ES"/>
            </a:p>
          </p:txBody>
        </p:sp>
        <p:sp>
          <p:nvSpPr>
            <p:cNvPr id="23714" name="Rectangle 163"/>
            <p:cNvSpPr>
              <a:spLocks noChangeArrowheads="1"/>
            </p:cNvSpPr>
            <p:nvPr/>
          </p:nvSpPr>
          <p:spPr bwMode="auto">
            <a:xfrm>
              <a:off x="7500" y="514"/>
              <a:ext cx="12" cy="12"/>
            </a:xfrm>
            <a:prstGeom prst="rect">
              <a:avLst/>
            </a:prstGeom>
            <a:solidFill>
              <a:srgbClr val="D0D7E5"/>
            </a:solidFill>
            <a:ln w="9525">
              <a:noFill/>
              <a:miter lim="800000"/>
              <a:headEnd/>
              <a:tailEnd/>
            </a:ln>
          </p:spPr>
          <p:txBody>
            <a:bodyPr/>
            <a:lstStyle/>
            <a:p>
              <a:endParaRPr lang="es-ES"/>
            </a:p>
          </p:txBody>
        </p:sp>
        <p:sp>
          <p:nvSpPr>
            <p:cNvPr id="23715" name="Line 164"/>
            <p:cNvSpPr>
              <a:spLocks noChangeShapeType="1"/>
            </p:cNvSpPr>
            <p:nvPr/>
          </p:nvSpPr>
          <p:spPr bwMode="auto">
            <a:xfrm>
              <a:off x="7500" y="771"/>
              <a:ext cx="1" cy="1"/>
            </a:xfrm>
            <a:prstGeom prst="line">
              <a:avLst/>
            </a:prstGeom>
            <a:noFill/>
            <a:ln w="0">
              <a:solidFill>
                <a:srgbClr val="D0D7E5"/>
              </a:solidFill>
              <a:round/>
              <a:headEnd/>
              <a:tailEnd/>
            </a:ln>
          </p:spPr>
          <p:txBody>
            <a:bodyPr/>
            <a:lstStyle/>
            <a:p>
              <a:endParaRPr lang="es-ES"/>
            </a:p>
          </p:txBody>
        </p:sp>
        <p:sp>
          <p:nvSpPr>
            <p:cNvPr id="23716" name="Rectangle 165"/>
            <p:cNvSpPr>
              <a:spLocks noChangeArrowheads="1"/>
            </p:cNvSpPr>
            <p:nvPr/>
          </p:nvSpPr>
          <p:spPr bwMode="auto">
            <a:xfrm>
              <a:off x="7500" y="771"/>
              <a:ext cx="12" cy="12"/>
            </a:xfrm>
            <a:prstGeom prst="rect">
              <a:avLst/>
            </a:prstGeom>
            <a:solidFill>
              <a:srgbClr val="D0D7E5"/>
            </a:solidFill>
            <a:ln w="9525">
              <a:noFill/>
              <a:miter lim="800000"/>
              <a:headEnd/>
              <a:tailEnd/>
            </a:ln>
          </p:spPr>
          <p:txBody>
            <a:bodyPr/>
            <a:lstStyle/>
            <a:p>
              <a:endParaRPr lang="es-ES"/>
            </a:p>
          </p:txBody>
        </p:sp>
        <p:sp>
          <p:nvSpPr>
            <p:cNvPr id="23717" name="Line 166"/>
            <p:cNvSpPr>
              <a:spLocks noChangeShapeType="1"/>
            </p:cNvSpPr>
            <p:nvPr/>
          </p:nvSpPr>
          <p:spPr bwMode="auto">
            <a:xfrm>
              <a:off x="7500" y="1016"/>
              <a:ext cx="1" cy="1"/>
            </a:xfrm>
            <a:prstGeom prst="line">
              <a:avLst/>
            </a:prstGeom>
            <a:noFill/>
            <a:ln w="0">
              <a:solidFill>
                <a:srgbClr val="D0D7E5"/>
              </a:solidFill>
              <a:round/>
              <a:headEnd/>
              <a:tailEnd/>
            </a:ln>
          </p:spPr>
          <p:txBody>
            <a:bodyPr/>
            <a:lstStyle/>
            <a:p>
              <a:endParaRPr lang="es-ES"/>
            </a:p>
          </p:txBody>
        </p:sp>
        <p:sp>
          <p:nvSpPr>
            <p:cNvPr id="23718" name="Rectangle 167"/>
            <p:cNvSpPr>
              <a:spLocks noChangeArrowheads="1"/>
            </p:cNvSpPr>
            <p:nvPr/>
          </p:nvSpPr>
          <p:spPr bwMode="auto">
            <a:xfrm>
              <a:off x="7500" y="1016"/>
              <a:ext cx="12" cy="12"/>
            </a:xfrm>
            <a:prstGeom prst="rect">
              <a:avLst/>
            </a:prstGeom>
            <a:solidFill>
              <a:srgbClr val="D0D7E5"/>
            </a:solidFill>
            <a:ln w="9525">
              <a:noFill/>
              <a:miter lim="800000"/>
              <a:headEnd/>
              <a:tailEnd/>
            </a:ln>
          </p:spPr>
          <p:txBody>
            <a:bodyPr/>
            <a:lstStyle/>
            <a:p>
              <a:endParaRPr lang="es-ES"/>
            </a:p>
          </p:txBody>
        </p:sp>
        <p:sp>
          <p:nvSpPr>
            <p:cNvPr id="23719" name="Line 168"/>
            <p:cNvSpPr>
              <a:spLocks noChangeShapeType="1"/>
            </p:cNvSpPr>
            <p:nvPr/>
          </p:nvSpPr>
          <p:spPr bwMode="auto">
            <a:xfrm>
              <a:off x="7500" y="1261"/>
              <a:ext cx="1" cy="1"/>
            </a:xfrm>
            <a:prstGeom prst="line">
              <a:avLst/>
            </a:prstGeom>
            <a:noFill/>
            <a:ln w="0">
              <a:solidFill>
                <a:srgbClr val="D0D7E5"/>
              </a:solidFill>
              <a:round/>
              <a:headEnd/>
              <a:tailEnd/>
            </a:ln>
          </p:spPr>
          <p:txBody>
            <a:bodyPr/>
            <a:lstStyle/>
            <a:p>
              <a:endParaRPr lang="es-ES"/>
            </a:p>
          </p:txBody>
        </p:sp>
        <p:sp>
          <p:nvSpPr>
            <p:cNvPr id="23720" name="Rectangle 169"/>
            <p:cNvSpPr>
              <a:spLocks noChangeArrowheads="1"/>
            </p:cNvSpPr>
            <p:nvPr/>
          </p:nvSpPr>
          <p:spPr bwMode="auto">
            <a:xfrm>
              <a:off x="7500" y="1261"/>
              <a:ext cx="12" cy="12"/>
            </a:xfrm>
            <a:prstGeom prst="rect">
              <a:avLst/>
            </a:prstGeom>
            <a:solidFill>
              <a:srgbClr val="D0D7E5"/>
            </a:solidFill>
            <a:ln w="9525">
              <a:noFill/>
              <a:miter lim="800000"/>
              <a:headEnd/>
              <a:tailEnd/>
            </a:ln>
          </p:spPr>
          <p:txBody>
            <a:bodyPr/>
            <a:lstStyle/>
            <a:p>
              <a:endParaRPr lang="es-ES"/>
            </a:p>
          </p:txBody>
        </p:sp>
        <p:sp>
          <p:nvSpPr>
            <p:cNvPr id="23721" name="Line 170"/>
            <p:cNvSpPr>
              <a:spLocks noChangeShapeType="1"/>
            </p:cNvSpPr>
            <p:nvPr/>
          </p:nvSpPr>
          <p:spPr bwMode="auto">
            <a:xfrm>
              <a:off x="7500" y="1505"/>
              <a:ext cx="1" cy="1"/>
            </a:xfrm>
            <a:prstGeom prst="line">
              <a:avLst/>
            </a:prstGeom>
            <a:noFill/>
            <a:ln w="0">
              <a:solidFill>
                <a:srgbClr val="D0D7E5"/>
              </a:solidFill>
              <a:round/>
              <a:headEnd/>
              <a:tailEnd/>
            </a:ln>
          </p:spPr>
          <p:txBody>
            <a:bodyPr/>
            <a:lstStyle/>
            <a:p>
              <a:endParaRPr lang="es-ES"/>
            </a:p>
          </p:txBody>
        </p:sp>
        <p:sp>
          <p:nvSpPr>
            <p:cNvPr id="23722" name="Rectangle 171"/>
            <p:cNvSpPr>
              <a:spLocks noChangeArrowheads="1"/>
            </p:cNvSpPr>
            <p:nvPr/>
          </p:nvSpPr>
          <p:spPr bwMode="auto">
            <a:xfrm>
              <a:off x="7500" y="1505"/>
              <a:ext cx="12" cy="13"/>
            </a:xfrm>
            <a:prstGeom prst="rect">
              <a:avLst/>
            </a:prstGeom>
            <a:solidFill>
              <a:srgbClr val="D0D7E5"/>
            </a:solidFill>
            <a:ln w="9525">
              <a:noFill/>
              <a:miter lim="800000"/>
              <a:headEnd/>
              <a:tailEnd/>
            </a:ln>
          </p:spPr>
          <p:txBody>
            <a:bodyPr/>
            <a:lstStyle/>
            <a:p>
              <a:endParaRPr lang="es-ES"/>
            </a:p>
          </p:txBody>
        </p:sp>
        <p:sp>
          <p:nvSpPr>
            <p:cNvPr id="23723" name="Line 172"/>
            <p:cNvSpPr>
              <a:spLocks noChangeShapeType="1"/>
            </p:cNvSpPr>
            <p:nvPr/>
          </p:nvSpPr>
          <p:spPr bwMode="auto">
            <a:xfrm>
              <a:off x="7500" y="1750"/>
              <a:ext cx="1" cy="1"/>
            </a:xfrm>
            <a:prstGeom prst="line">
              <a:avLst/>
            </a:prstGeom>
            <a:noFill/>
            <a:ln w="0">
              <a:solidFill>
                <a:srgbClr val="D0D7E5"/>
              </a:solidFill>
              <a:round/>
              <a:headEnd/>
              <a:tailEnd/>
            </a:ln>
          </p:spPr>
          <p:txBody>
            <a:bodyPr/>
            <a:lstStyle/>
            <a:p>
              <a:endParaRPr lang="es-ES"/>
            </a:p>
          </p:txBody>
        </p:sp>
        <p:sp>
          <p:nvSpPr>
            <p:cNvPr id="23724" name="Rectangle 173"/>
            <p:cNvSpPr>
              <a:spLocks noChangeArrowheads="1"/>
            </p:cNvSpPr>
            <p:nvPr/>
          </p:nvSpPr>
          <p:spPr bwMode="auto">
            <a:xfrm>
              <a:off x="7500" y="1750"/>
              <a:ext cx="12" cy="12"/>
            </a:xfrm>
            <a:prstGeom prst="rect">
              <a:avLst/>
            </a:prstGeom>
            <a:solidFill>
              <a:srgbClr val="D0D7E5"/>
            </a:solidFill>
            <a:ln w="9525">
              <a:noFill/>
              <a:miter lim="800000"/>
              <a:headEnd/>
              <a:tailEnd/>
            </a:ln>
          </p:spPr>
          <p:txBody>
            <a:bodyPr/>
            <a:lstStyle/>
            <a:p>
              <a:endParaRPr lang="es-ES"/>
            </a:p>
          </p:txBody>
        </p:sp>
        <p:sp>
          <p:nvSpPr>
            <p:cNvPr id="23725" name="Line 174"/>
            <p:cNvSpPr>
              <a:spLocks noChangeShapeType="1"/>
            </p:cNvSpPr>
            <p:nvPr/>
          </p:nvSpPr>
          <p:spPr bwMode="auto">
            <a:xfrm>
              <a:off x="7500" y="1995"/>
              <a:ext cx="1" cy="1"/>
            </a:xfrm>
            <a:prstGeom prst="line">
              <a:avLst/>
            </a:prstGeom>
            <a:noFill/>
            <a:ln w="0">
              <a:solidFill>
                <a:srgbClr val="D0D7E5"/>
              </a:solidFill>
              <a:round/>
              <a:headEnd/>
              <a:tailEnd/>
            </a:ln>
          </p:spPr>
          <p:txBody>
            <a:bodyPr/>
            <a:lstStyle/>
            <a:p>
              <a:endParaRPr lang="es-ES"/>
            </a:p>
          </p:txBody>
        </p:sp>
        <p:sp>
          <p:nvSpPr>
            <p:cNvPr id="23726" name="Rectangle 175"/>
            <p:cNvSpPr>
              <a:spLocks noChangeArrowheads="1"/>
            </p:cNvSpPr>
            <p:nvPr/>
          </p:nvSpPr>
          <p:spPr bwMode="auto">
            <a:xfrm>
              <a:off x="7500" y="1995"/>
              <a:ext cx="12" cy="12"/>
            </a:xfrm>
            <a:prstGeom prst="rect">
              <a:avLst/>
            </a:prstGeom>
            <a:solidFill>
              <a:srgbClr val="D0D7E5"/>
            </a:solidFill>
            <a:ln w="9525">
              <a:noFill/>
              <a:miter lim="800000"/>
              <a:headEnd/>
              <a:tailEnd/>
            </a:ln>
          </p:spPr>
          <p:txBody>
            <a:bodyPr/>
            <a:lstStyle/>
            <a:p>
              <a:endParaRPr lang="es-ES"/>
            </a:p>
          </p:txBody>
        </p:sp>
        <p:sp>
          <p:nvSpPr>
            <p:cNvPr id="23727" name="Line 176"/>
            <p:cNvSpPr>
              <a:spLocks noChangeShapeType="1"/>
            </p:cNvSpPr>
            <p:nvPr/>
          </p:nvSpPr>
          <p:spPr bwMode="auto">
            <a:xfrm>
              <a:off x="7500" y="2240"/>
              <a:ext cx="1" cy="1"/>
            </a:xfrm>
            <a:prstGeom prst="line">
              <a:avLst/>
            </a:prstGeom>
            <a:noFill/>
            <a:ln w="0">
              <a:solidFill>
                <a:srgbClr val="D0D7E5"/>
              </a:solidFill>
              <a:round/>
              <a:headEnd/>
              <a:tailEnd/>
            </a:ln>
          </p:spPr>
          <p:txBody>
            <a:bodyPr/>
            <a:lstStyle/>
            <a:p>
              <a:endParaRPr lang="es-ES"/>
            </a:p>
          </p:txBody>
        </p:sp>
        <p:sp>
          <p:nvSpPr>
            <p:cNvPr id="23728" name="Rectangle 177"/>
            <p:cNvSpPr>
              <a:spLocks noChangeArrowheads="1"/>
            </p:cNvSpPr>
            <p:nvPr/>
          </p:nvSpPr>
          <p:spPr bwMode="auto">
            <a:xfrm>
              <a:off x="7500" y="2240"/>
              <a:ext cx="12" cy="12"/>
            </a:xfrm>
            <a:prstGeom prst="rect">
              <a:avLst/>
            </a:prstGeom>
            <a:solidFill>
              <a:srgbClr val="D0D7E5"/>
            </a:solidFill>
            <a:ln w="9525">
              <a:noFill/>
              <a:miter lim="800000"/>
              <a:headEnd/>
              <a:tailEnd/>
            </a:ln>
          </p:spPr>
          <p:txBody>
            <a:bodyPr/>
            <a:lstStyle/>
            <a:p>
              <a:endParaRPr lang="es-ES"/>
            </a:p>
          </p:txBody>
        </p:sp>
        <p:sp>
          <p:nvSpPr>
            <p:cNvPr id="23729" name="Line 178"/>
            <p:cNvSpPr>
              <a:spLocks noChangeShapeType="1"/>
            </p:cNvSpPr>
            <p:nvPr/>
          </p:nvSpPr>
          <p:spPr bwMode="auto">
            <a:xfrm>
              <a:off x="7500" y="2485"/>
              <a:ext cx="1" cy="1"/>
            </a:xfrm>
            <a:prstGeom prst="line">
              <a:avLst/>
            </a:prstGeom>
            <a:noFill/>
            <a:ln w="0">
              <a:solidFill>
                <a:srgbClr val="D0D7E5"/>
              </a:solidFill>
              <a:round/>
              <a:headEnd/>
              <a:tailEnd/>
            </a:ln>
          </p:spPr>
          <p:txBody>
            <a:bodyPr/>
            <a:lstStyle/>
            <a:p>
              <a:endParaRPr lang="es-ES"/>
            </a:p>
          </p:txBody>
        </p:sp>
        <p:sp>
          <p:nvSpPr>
            <p:cNvPr id="23730" name="Rectangle 179"/>
            <p:cNvSpPr>
              <a:spLocks noChangeArrowheads="1"/>
            </p:cNvSpPr>
            <p:nvPr/>
          </p:nvSpPr>
          <p:spPr bwMode="auto">
            <a:xfrm>
              <a:off x="7500" y="2485"/>
              <a:ext cx="12" cy="12"/>
            </a:xfrm>
            <a:prstGeom prst="rect">
              <a:avLst/>
            </a:prstGeom>
            <a:solidFill>
              <a:srgbClr val="D0D7E5"/>
            </a:solidFill>
            <a:ln w="9525">
              <a:noFill/>
              <a:miter lim="800000"/>
              <a:headEnd/>
              <a:tailEnd/>
            </a:ln>
          </p:spPr>
          <p:txBody>
            <a:bodyPr/>
            <a:lstStyle/>
            <a:p>
              <a:endParaRPr lang="es-ES"/>
            </a:p>
          </p:txBody>
        </p:sp>
        <p:sp>
          <p:nvSpPr>
            <p:cNvPr id="23731" name="Line 180"/>
            <p:cNvSpPr>
              <a:spLocks noChangeShapeType="1"/>
            </p:cNvSpPr>
            <p:nvPr/>
          </p:nvSpPr>
          <p:spPr bwMode="auto">
            <a:xfrm>
              <a:off x="7500" y="2729"/>
              <a:ext cx="1" cy="1"/>
            </a:xfrm>
            <a:prstGeom prst="line">
              <a:avLst/>
            </a:prstGeom>
            <a:noFill/>
            <a:ln w="0">
              <a:solidFill>
                <a:srgbClr val="D0D7E5"/>
              </a:solidFill>
              <a:round/>
              <a:headEnd/>
              <a:tailEnd/>
            </a:ln>
          </p:spPr>
          <p:txBody>
            <a:bodyPr/>
            <a:lstStyle/>
            <a:p>
              <a:endParaRPr lang="es-ES"/>
            </a:p>
          </p:txBody>
        </p:sp>
        <p:sp>
          <p:nvSpPr>
            <p:cNvPr id="23732" name="Rectangle 181"/>
            <p:cNvSpPr>
              <a:spLocks noChangeArrowheads="1"/>
            </p:cNvSpPr>
            <p:nvPr/>
          </p:nvSpPr>
          <p:spPr bwMode="auto">
            <a:xfrm>
              <a:off x="7500" y="2729"/>
              <a:ext cx="12" cy="13"/>
            </a:xfrm>
            <a:prstGeom prst="rect">
              <a:avLst/>
            </a:prstGeom>
            <a:solidFill>
              <a:srgbClr val="D0D7E5"/>
            </a:solidFill>
            <a:ln w="9525">
              <a:noFill/>
              <a:miter lim="800000"/>
              <a:headEnd/>
              <a:tailEnd/>
            </a:ln>
          </p:spPr>
          <p:txBody>
            <a:bodyPr/>
            <a:lstStyle/>
            <a:p>
              <a:endParaRPr lang="es-ES"/>
            </a:p>
          </p:txBody>
        </p:sp>
        <p:sp>
          <p:nvSpPr>
            <p:cNvPr id="23733" name="Line 182"/>
            <p:cNvSpPr>
              <a:spLocks noChangeShapeType="1"/>
            </p:cNvSpPr>
            <p:nvPr/>
          </p:nvSpPr>
          <p:spPr bwMode="auto">
            <a:xfrm>
              <a:off x="7500" y="2974"/>
              <a:ext cx="1" cy="1"/>
            </a:xfrm>
            <a:prstGeom prst="line">
              <a:avLst/>
            </a:prstGeom>
            <a:noFill/>
            <a:ln w="0">
              <a:solidFill>
                <a:srgbClr val="D0D7E5"/>
              </a:solidFill>
              <a:round/>
              <a:headEnd/>
              <a:tailEnd/>
            </a:ln>
          </p:spPr>
          <p:txBody>
            <a:bodyPr/>
            <a:lstStyle/>
            <a:p>
              <a:endParaRPr lang="es-ES"/>
            </a:p>
          </p:txBody>
        </p:sp>
        <p:sp>
          <p:nvSpPr>
            <p:cNvPr id="23734" name="Rectangle 183"/>
            <p:cNvSpPr>
              <a:spLocks noChangeArrowheads="1"/>
            </p:cNvSpPr>
            <p:nvPr/>
          </p:nvSpPr>
          <p:spPr bwMode="auto">
            <a:xfrm>
              <a:off x="7500" y="2974"/>
              <a:ext cx="12" cy="12"/>
            </a:xfrm>
            <a:prstGeom prst="rect">
              <a:avLst/>
            </a:prstGeom>
            <a:solidFill>
              <a:srgbClr val="D0D7E5"/>
            </a:solidFill>
            <a:ln w="9525">
              <a:noFill/>
              <a:miter lim="800000"/>
              <a:headEnd/>
              <a:tailEnd/>
            </a:ln>
          </p:spPr>
          <p:txBody>
            <a:bodyPr/>
            <a:lstStyle/>
            <a:p>
              <a:endParaRPr lang="es-ES"/>
            </a:p>
          </p:txBody>
        </p:sp>
        <p:sp>
          <p:nvSpPr>
            <p:cNvPr id="23735" name="Line 184"/>
            <p:cNvSpPr>
              <a:spLocks noChangeShapeType="1"/>
            </p:cNvSpPr>
            <p:nvPr/>
          </p:nvSpPr>
          <p:spPr bwMode="auto">
            <a:xfrm>
              <a:off x="7500" y="3219"/>
              <a:ext cx="1" cy="1"/>
            </a:xfrm>
            <a:prstGeom prst="line">
              <a:avLst/>
            </a:prstGeom>
            <a:noFill/>
            <a:ln w="0">
              <a:solidFill>
                <a:srgbClr val="D0D7E5"/>
              </a:solidFill>
              <a:round/>
              <a:headEnd/>
              <a:tailEnd/>
            </a:ln>
          </p:spPr>
          <p:txBody>
            <a:bodyPr/>
            <a:lstStyle/>
            <a:p>
              <a:endParaRPr lang="es-ES"/>
            </a:p>
          </p:txBody>
        </p:sp>
        <p:sp>
          <p:nvSpPr>
            <p:cNvPr id="23736" name="Rectangle 185"/>
            <p:cNvSpPr>
              <a:spLocks noChangeArrowheads="1"/>
            </p:cNvSpPr>
            <p:nvPr/>
          </p:nvSpPr>
          <p:spPr bwMode="auto">
            <a:xfrm>
              <a:off x="7500" y="3219"/>
              <a:ext cx="12" cy="12"/>
            </a:xfrm>
            <a:prstGeom prst="rect">
              <a:avLst/>
            </a:prstGeom>
            <a:solidFill>
              <a:srgbClr val="D0D7E5"/>
            </a:solidFill>
            <a:ln w="9525">
              <a:noFill/>
              <a:miter lim="800000"/>
              <a:headEnd/>
              <a:tailEnd/>
            </a:ln>
          </p:spPr>
          <p:txBody>
            <a:bodyPr/>
            <a:lstStyle/>
            <a:p>
              <a:endParaRPr lang="es-ES"/>
            </a:p>
          </p:txBody>
        </p:sp>
        <p:sp>
          <p:nvSpPr>
            <p:cNvPr id="23737" name="Line 186"/>
            <p:cNvSpPr>
              <a:spLocks noChangeShapeType="1"/>
            </p:cNvSpPr>
            <p:nvPr/>
          </p:nvSpPr>
          <p:spPr bwMode="auto">
            <a:xfrm>
              <a:off x="7500" y="3464"/>
              <a:ext cx="1" cy="1"/>
            </a:xfrm>
            <a:prstGeom prst="line">
              <a:avLst/>
            </a:prstGeom>
            <a:noFill/>
            <a:ln w="0">
              <a:solidFill>
                <a:srgbClr val="D0D7E5"/>
              </a:solidFill>
              <a:round/>
              <a:headEnd/>
              <a:tailEnd/>
            </a:ln>
          </p:spPr>
          <p:txBody>
            <a:bodyPr/>
            <a:lstStyle/>
            <a:p>
              <a:endParaRPr lang="es-ES"/>
            </a:p>
          </p:txBody>
        </p:sp>
        <p:sp>
          <p:nvSpPr>
            <p:cNvPr id="23738" name="Rectangle 187"/>
            <p:cNvSpPr>
              <a:spLocks noChangeArrowheads="1"/>
            </p:cNvSpPr>
            <p:nvPr/>
          </p:nvSpPr>
          <p:spPr bwMode="auto">
            <a:xfrm>
              <a:off x="7500" y="3464"/>
              <a:ext cx="12" cy="12"/>
            </a:xfrm>
            <a:prstGeom prst="rect">
              <a:avLst/>
            </a:prstGeom>
            <a:solidFill>
              <a:srgbClr val="D0D7E5"/>
            </a:solidFill>
            <a:ln w="9525">
              <a:noFill/>
              <a:miter lim="800000"/>
              <a:headEnd/>
              <a:tailEnd/>
            </a:ln>
          </p:spPr>
          <p:txBody>
            <a:bodyPr/>
            <a:lstStyle/>
            <a:p>
              <a:endParaRPr lang="es-ES"/>
            </a:p>
          </p:txBody>
        </p:sp>
        <p:sp>
          <p:nvSpPr>
            <p:cNvPr id="23739" name="Line 188"/>
            <p:cNvSpPr>
              <a:spLocks noChangeShapeType="1"/>
            </p:cNvSpPr>
            <p:nvPr/>
          </p:nvSpPr>
          <p:spPr bwMode="auto">
            <a:xfrm>
              <a:off x="7500" y="3708"/>
              <a:ext cx="1" cy="1"/>
            </a:xfrm>
            <a:prstGeom prst="line">
              <a:avLst/>
            </a:prstGeom>
            <a:noFill/>
            <a:ln w="0">
              <a:solidFill>
                <a:srgbClr val="D0D7E5"/>
              </a:solidFill>
              <a:round/>
              <a:headEnd/>
              <a:tailEnd/>
            </a:ln>
          </p:spPr>
          <p:txBody>
            <a:bodyPr/>
            <a:lstStyle/>
            <a:p>
              <a:endParaRPr lang="es-ES"/>
            </a:p>
          </p:txBody>
        </p:sp>
        <p:sp>
          <p:nvSpPr>
            <p:cNvPr id="23740" name="Rectangle 189"/>
            <p:cNvSpPr>
              <a:spLocks noChangeArrowheads="1"/>
            </p:cNvSpPr>
            <p:nvPr/>
          </p:nvSpPr>
          <p:spPr bwMode="auto">
            <a:xfrm>
              <a:off x="7500" y="3708"/>
              <a:ext cx="12" cy="13"/>
            </a:xfrm>
            <a:prstGeom prst="rect">
              <a:avLst/>
            </a:prstGeom>
            <a:solidFill>
              <a:srgbClr val="D0D7E5"/>
            </a:solidFill>
            <a:ln w="9525">
              <a:noFill/>
              <a:miter lim="800000"/>
              <a:headEnd/>
              <a:tailEnd/>
            </a:ln>
          </p:spPr>
          <p:txBody>
            <a:bodyPr/>
            <a:lstStyle/>
            <a:p>
              <a:endParaRPr lang="es-ES"/>
            </a:p>
          </p:txBody>
        </p:sp>
        <p:sp>
          <p:nvSpPr>
            <p:cNvPr id="23741" name="Line 190"/>
            <p:cNvSpPr>
              <a:spLocks noChangeShapeType="1"/>
            </p:cNvSpPr>
            <p:nvPr/>
          </p:nvSpPr>
          <p:spPr bwMode="auto">
            <a:xfrm>
              <a:off x="7500" y="3953"/>
              <a:ext cx="1" cy="1"/>
            </a:xfrm>
            <a:prstGeom prst="line">
              <a:avLst/>
            </a:prstGeom>
            <a:noFill/>
            <a:ln w="0">
              <a:solidFill>
                <a:srgbClr val="D0D7E5"/>
              </a:solidFill>
              <a:round/>
              <a:headEnd/>
              <a:tailEnd/>
            </a:ln>
          </p:spPr>
          <p:txBody>
            <a:bodyPr/>
            <a:lstStyle/>
            <a:p>
              <a:endParaRPr lang="es-ES"/>
            </a:p>
          </p:txBody>
        </p:sp>
        <p:sp>
          <p:nvSpPr>
            <p:cNvPr id="23742" name="Rectangle 191"/>
            <p:cNvSpPr>
              <a:spLocks noChangeArrowheads="1"/>
            </p:cNvSpPr>
            <p:nvPr/>
          </p:nvSpPr>
          <p:spPr bwMode="auto">
            <a:xfrm>
              <a:off x="7500" y="3953"/>
              <a:ext cx="12" cy="12"/>
            </a:xfrm>
            <a:prstGeom prst="rect">
              <a:avLst/>
            </a:prstGeom>
            <a:solidFill>
              <a:srgbClr val="D0D7E5"/>
            </a:solidFill>
            <a:ln w="9525">
              <a:noFill/>
              <a:miter lim="800000"/>
              <a:headEnd/>
              <a:tailEnd/>
            </a:ln>
          </p:spPr>
          <p:txBody>
            <a:bodyPr/>
            <a:lstStyle/>
            <a:p>
              <a:endParaRPr lang="es-ES"/>
            </a:p>
          </p:txBody>
        </p:sp>
        <p:sp>
          <p:nvSpPr>
            <p:cNvPr id="23743" name="Line 192"/>
            <p:cNvSpPr>
              <a:spLocks noChangeShapeType="1"/>
            </p:cNvSpPr>
            <p:nvPr/>
          </p:nvSpPr>
          <p:spPr bwMode="auto">
            <a:xfrm>
              <a:off x="7500" y="4198"/>
              <a:ext cx="1" cy="1"/>
            </a:xfrm>
            <a:prstGeom prst="line">
              <a:avLst/>
            </a:prstGeom>
            <a:noFill/>
            <a:ln w="0">
              <a:solidFill>
                <a:srgbClr val="D0D7E5"/>
              </a:solidFill>
              <a:round/>
              <a:headEnd/>
              <a:tailEnd/>
            </a:ln>
          </p:spPr>
          <p:txBody>
            <a:bodyPr/>
            <a:lstStyle/>
            <a:p>
              <a:endParaRPr lang="es-ES"/>
            </a:p>
          </p:txBody>
        </p:sp>
        <p:sp>
          <p:nvSpPr>
            <p:cNvPr id="23744" name="Rectangle 193"/>
            <p:cNvSpPr>
              <a:spLocks noChangeArrowheads="1"/>
            </p:cNvSpPr>
            <p:nvPr/>
          </p:nvSpPr>
          <p:spPr bwMode="auto">
            <a:xfrm>
              <a:off x="7500" y="4198"/>
              <a:ext cx="12" cy="12"/>
            </a:xfrm>
            <a:prstGeom prst="rect">
              <a:avLst/>
            </a:prstGeom>
            <a:solidFill>
              <a:srgbClr val="D0D7E5"/>
            </a:solidFill>
            <a:ln w="9525">
              <a:noFill/>
              <a:miter lim="800000"/>
              <a:headEnd/>
              <a:tailEnd/>
            </a:ln>
          </p:spPr>
          <p:txBody>
            <a:bodyPr/>
            <a:lstStyle/>
            <a:p>
              <a:endParaRPr lang="es-ES"/>
            </a:p>
          </p:txBody>
        </p:sp>
        <p:sp>
          <p:nvSpPr>
            <p:cNvPr id="23745" name="Line 194"/>
            <p:cNvSpPr>
              <a:spLocks noChangeShapeType="1"/>
            </p:cNvSpPr>
            <p:nvPr/>
          </p:nvSpPr>
          <p:spPr bwMode="auto">
            <a:xfrm>
              <a:off x="7500" y="4443"/>
              <a:ext cx="1" cy="1"/>
            </a:xfrm>
            <a:prstGeom prst="line">
              <a:avLst/>
            </a:prstGeom>
            <a:noFill/>
            <a:ln w="0">
              <a:solidFill>
                <a:srgbClr val="D0D7E5"/>
              </a:solidFill>
              <a:round/>
              <a:headEnd/>
              <a:tailEnd/>
            </a:ln>
          </p:spPr>
          <p:txBody>
            <a:bodyPr/>
            <a:lstStyle/>
            <a:p>
              <a:endParaRPr lang="es-ES"/>
            </a:p>
          </p:txBody>
        </p:sp>
        <p:sp>
          <p:nvSpPr>
            <p:cNvPr id="23746" name="Rectangle 195"/>
            <p:cNvSpPr>
              <a:spLocks noChangeArrowheads="1"/>
            </p:cNvSpPr>
            <p:nvPr/>
          </p:nvSpPr>
          <p:spPr bwMode="auto">
            <a:xfrm>
              <a:off x="7500" y="4443"/>
              <a:ext cx="12" cy="12"/>
            </a:xfrm>
            <a:prstGeom prst="rect">
              <a:avLst/>
            </a:prstGeom>
            <a:solidFill>
              <a:srgbClr val="D0D7E5"/>
            </a:solidFill>
            <a:ln w="9525">
              <a:noFill/>
              <a:miter lim="800000"/>
              <a:headEnd/>
              <a:tailEnd/>
            </a:ln>
          </p:spPr>
          <p:txBody>
            <a:bodyPr/>
            <a:lstStyle/>
            <a:p>
              <a:endParaRPr lang="es-E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srcRect/>
          <a:stretch>
            <a:fillRect/>
          </a:stretch>
        </p:blipFill>
        <p:spPr bwMode="auto">
          <a:xfrm>
            <a:off x="1066800" y="533400"/>
            <a:ext cx="7239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p:cNvSpPr>
          <p:nvPr>
            <p:ph type="title"/>
          </p:nvPr>
        </p:nvSpPr>
        <p:spPr>
          <a:xfrm>
            <a:off x="457200" y="228600"/>
            <a:ext cx="8229600" cy="1752600"/>
          </a:xfrm>
        </p:spPr>
        <p:txBody>
          <a:bodyPr/>
          <a:lstStyle/>
          <a:p>
            <a:pPr algn="l" eaLnBrk="1" hangingPunct="1"/>
            <a:r>
              <a:rPr lang="en-US" sz="2000" smtClean="0">
                <a:latin typeface="Arial Unicode MS" pitchFamily="34" charset="-128"/>
              </a:rPr>
              <a:t>From the data shown on the table above, during the period of 52 years from 1960 to 2012, the following facts are produced:</a:t>
            </a:r>
            <a:endParaRPr lang="en-US" sz="2000" smtClean="0"/>
          </a:p>
        </p:txBody>
      </p:sp>
      <p:sp>
        <p:nvSpPr>
          <p:cNvPr id="7" name="Rectangle 4"/>
          <p:cNvSpPr txBox="1">
            <a:spLocks/>
          </p:cNvSpPr>
          <p:nvPr/>
        </p:nvSpPr>
        <p:spPr bwMode="auto">
          <a:xfrm>
            <a:off x="457200" y="762000"/>
            <a:ext cx="8229600" cy="3276600"/>
          </a:xfrm>
          <a:prstGeom prst="rect">
            <a:avLst/>
          </a:prstGeom>
          <a:noFill/>
          <a:ln w="9525">
            <a:noFill/>
            <a:miter lim="800000"/>
            <a:headEnd/>
            <a:tailEnd/>
          </a:ln>
        </p:spPr>
        <p:txBody>
          <a:bodyPr anchor="ctr"/>
          <a:lstStyle/>
          <a:p>
            <a:pPr marL="457200" indent="-457200">
              <a:buFontTx/>
              <a:buAutoNum type="arabicPeriod"/>
              <a:defRPr/>
            </a:pPr>
            <a:r>
              <a:rPr lang="en-US" sz="1800" b="1" dirty="0">
                <a:latin typeface="Arial Unicode MS" pitchFamily="34" charset="-128"/>
                <a:ea typeface="+mj-ea"/>
                <a:cs typeface="+mj-cs"/>
              </a:rPr>
              <a:t>The maximum draft of the biggest container carrier ship built, increases from 6.24 to 26.79 meters, at a rate of 0.40 meters per year.</a:t>
            </a:r>
          </a:p>
          <a:p>
            <a:pPr marL="457200" indent="-457200">
              <a:buFontTx/>
              <a:buAutoNum type="arabicPeriod"/>
              <a:defRPr/>
            </a:pPr>
            <a:endParaRPr lang="en-US" sz="1800" b="1" dirty="0">
              <a:latin typeface="Arial Unicode MS" pitchFamily="34" charset="-128"/>
              <a:ea typeface="+mj-ea"/>
              <a:cs typeface="+mj-cs"/>
            </a:endParaRPr>
          </a:p>
          <a:p>
            <a:pPr marL="457200" indent="-457200">
              <a:buFontTx/>
              <a:buAutoNum type="arabicPeriod"/>
              <a:defRPr/>
            </a:pPr>
            <a:r>
              <a:rPr lang="en-US" sz="1800" b="1" dirty="0">
                <a:latin typeface="Arial Unicode MS" pitchFamily="34" charset="-128"/>
                <a:ea typeface="+mj-ea"/>
                <a:cs typeface="+mj-cs"/>
              </a:rPr>
              <a:t>The maximum capacity of the biggest container ship built, increases from 322 to 22,000 containers, a rate of 417 per year.</a:t>
            </a:r>
            <a:endParaRPr lang="en-US" sz="4000" dirty="0">
              <a:latin typeface="+mj-lt"/>
              <a:ea typeface="+mj-ea"/>
              <a:cs typeface="+mj-cs"/>
            </a:endParaRPr>
          </a:p>
        </p:txBody>
      </p:sp>
      <p:sp>
        <p:nvSpPr>
          <p:cNvPr id="8" name="Rectangle 4"/>
          <p:cNvSpPr txBox="1">
            <a:spLocks/>
          </p:cNvSpPr>
          <p:nvPr/>
        </p:nvSpPr>
        <p:spPr bwMode="auto">
          <a:xfrm>
            <a:off x="457200" y="2590800"/>
            <a:ext cx="8229600" cy="3124200"/>
          </a:xfrm>
          <a:prstGeom prst="rect">
            <a:avLst/>
          </a:prstGeom>
          <a:noFill/>
          <a:ln w="9525">
            <a:noFill/>
            <a:miter lim="800000"/>
            <a:headEnd/>
            <a:tailEnd/>
          </a:ln>
        </p:spPr>
        <p:txBody>
          <a:bodyPr anchor="ctr"/>
          <a:lstStyle/>
          <a:p>
            <a:pPr>
              <a:defRPr/>
            </a:pPr>
            <a:r>
              <a:rPr lang="en-US" dirty="0">
                <a:latin typeface="Arial Unicode MS" pitchFamily="34" charset="-128"/>
                <a:ea typeface="+mj-ea"/>
                <a:cs typeface="+mj-cs"/>
              </a:rPr>
              <a:t>These findings  give us a real indication of what the world can expect for the main question presented in this book of:</a:t>
            </a:r>
            <a:r>
              <a:rPr lang="en-US" sz="2200" b="1" dirty="0">
                <a:latin typeface="Arial Unicode MS" pitchFamily="34" charset="-128"/>
                <a:ea typeface="+mj-ea"/>
                <a:cs typeface="+mj-cs"/>
              </a:rPr>
              <a:t/>
            </a:r>
            <a:br>
              <a:rPr lang="en-US" sz="2200" b="1" dirty="0">
                <a:latin typeface="Arial Unicode MS" pitchFamily="34" charset="-128"/>
                <a:ea typeface="+mj-ea"/>
                <a:cs typeface="+mj-cs"/>
              </a:rPr>
            </a:br>
            <a:r>
              <a:rPr lang="en-US" sz="2200" b="1" dirty="0">
                <a:latin typeface="Arial Unicode MS" pitchFamily="34" charset="-128"/>
                <a:ea typeface="+mj-ea"/>
                <a:cs typeface="+mj-cs"/>
              </a:rPr>
              <a:t> </a:t>
            </a:r>
          </a:p>
          <a:p>
            <a:pPr algn="ctr">
              <a:defRPr/>
            </a:pPr>
            <a:r>
              <a:rPr lang="en-US" sz="1800" b="1" dirty="0">
                <a:solidFill>
                  <a:srgbClr val="FF0000"/>
                </a:solidFill>
                <a:latin typeface="+mn-lt"/>
                <a:ea typeface="+mj-ea"/>
                <a:cs typeface="+mj-cs"/>
              </a:rPr>
              <a:t>WHAT DO WE EXPECT FOR THE YEAR 2050 OF THE WORLD SHIPPING SYSTEM?.</a:t>
            </a:r>
            <a:r>
              <a:rPr lang="en-US" sz="1800" dirty="0">
                <a:solidFill>
                  <a:srgbClr val="FF0000"/>
                </a:solidFill>
                <a:latin typeface="+mn-lt"/>
                <a:ea typeface="+mj-ea"/>
                <a:cs typeface="+mj-cs"/>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eaLnBrk="1" hangingPunct="1"/>
            <a:r>
              <a:rPr lang="en-GB" sz="2400" b="1" smtClean="0">
                <a:latin typeface="Arial Unicode MS" pitchFamily="34" charset="-128"/>
              </a:rPr>
              <a:t>Design Parameters of Largest Container Ships</a:t>
            </a:r>
            <a:r>
              <a:rPr lang="en-GB" sz="2400" b="1" smtClean="0"/>
              <a:t> </a:t>
            </a:r>
            <a:endParaRPr lang="en-US" sz="2400" b="1" smtClean="0"/>
          </a:p>
        </p:txBody>
      </p:sp>
      <p:sp>
        <p:nvSpPr>
          <p:cNvPr id="26627" name="Rectangle 3"/>
          <p:cNvSpPr>
            <a:spLocks noGrp="1"/>
          </p:cNvSpPr>
          <p:nvPr>
            <p:ph type="body" idx="1"/>
          </p:nvPr>
        </p:nvSpPr>
        <p:spPr>
          <a:xfrm>
            <a:off x="457200" y="1600200"/>
            <a:ext cx="8153400" cy="3581400"/>
          </a:xfrm>
        </p:spPr>
        <p:txBody>
          <a:bodyPr/>
          <a:lstStyle/>
          <a:p>
            <a:pPr eaLnBrk="1" hangingPunct="1">
              <a:buFont typeface="Arial" charset="0"/>
              <a:buNone/>
            </a:pPr>
            <a:r>
              <a:rPr lang="en-US" sz="2000" b="1" smtClean="0"/>
              <a:t>Design Parameters     Malacca-max;        Suez-max;           Sovereign Maersk</a:t>
            </a:r>
          </a:p>
          <a:p>
            <a:pPr eaLnBrk="1" hangingPunct="1">
              <a:buFont typeface="Arial" charset="0"/>
              <a:buNone/>
            </a:pPr>
            <a:r>
              <a:rPr lang="en-US" sz="1800" smtClean="0">
                <a:latin typeface="Arial Unicode MS" pitchFamily="34" charset="-128"/>
              </a:rPr>
              <a:t>Length (m)	           400.00	            400.00		348.00</a:t>
            </a:r>
          </a:p>
          <a:p>
            <a:pPr eaLnBrk="1" hangingPunct="1">
              <a:buFont typeface="Arial" charset="0"/>
              <a:buNone/>
            </a:pPr>
            <a:r>
              <a:rPr lang="en-US" sz="1800" smtClean="0">
                <a:latin typeface="Arial Unicode MS" pitchFamily="34" charset="-128"/>
              </a:rPr>
              <a:t>Breadth (m)	             60.00		50.00		  42.80</a:t>
            </a:r>
          </a:p>
          <a:p>
            <a:pPr eaLnBrk="1" hangingPunct="1">
              <a:buFont typeface="Arial" charset="0"/>
              <a:buNone/>
            </a:pPr>
            <a:r>
              <a:rPr lang="en-US" sz="1800" smtClean="0">
                <a:latin typeface="Arial Unicode MS" pitchFamily="34" charset="-128"/>
              </a:rPr>
              <a:t>Draft (m)		             21.00		17.04		  14.00</a:t>
            </a:r>
          </a:p>
          <a:p>
            <a:pPr eaLnBrk="1" hangingPunct="1">
              <a:buFont typeface="Arial" charset="0"/>
              <a:buNone/>
            </a:pPr>
            <a:r>
              <a:rPr lang="en-US" sz="1800" smtClean="0">
                <a:latin typeface="Arial Unicode MS" pitchFamily="34" charset="-128"/>
              </a:rPr>
              <a:t>Depth (m)	             35.00		30.00		  24.10</a:t>
            </a:r>
          </a:p>
          <a:p>
            <a:pPr eaLnBrk="1" hangingPunct="1">
              <a:buFont typeface="Arial" charset="0"/>
              <a:buNone/>
            </a:pPr>
            <a:r>
              <a:rPr lang="en-US" sz="1800" smtClean="0">
                <a:latin typeface="Arial Unicode MS" pitchFamily="34" charset="-128"/>
              </a:rPr>
              <a:t>Displacement (tons)      313,371	             212,194		142,500</a:t>
            </a:r>
          </a:p>
          <a:p>
            <a:pPr eaLnBrk="1" hangingPunct="1">
              <a:buFont typeface="Arial" charset="0"/>
              <a:buNone/>
            </a:pPr>
            <a:r>
              <a:rPr lang="en-US" sz="1800" smtClean="0">
                <a:latin typeface="Arial Unicode MS" pitchFamily="34" charset="-128"/>
              </a:rPr>
              <a:t>Deadweight (tons)         243,600	             157,935		105,000</a:t>
            </a:r>
          </a:p>
          <a:p>
            <a:pPr eaLnBrk="1" hangingPunct="1">
              <a:buFont typeface="Arial" charset="0"/>
              <a:buNone/>
            </a:pPr>
            <a:r>
              <a:rPr lang="en-US" sz="1800" smtClean="0">
                <a:latin typeface="Arial Unicode MS" pitchFamily="34" charset="-128"/>
              </a:rPr>
              <a:t>TEU capacity	           18,154		 11,989		    8,400</a:t>
            </a:r>
          </a:p>
          <a:p>
            <a:pPr eaLnBrk="1" hangingPunct="1">
              <a:buFont typeface="Arial" charset="0"/>
              <a:buNone/>
            </a:pPr>
            <a:r>
              <a:rPr lang="en-US" sz="1800" smtClean="0">
                <a:latin typeface="Arial Unicode MS" pitchFamily="34" charset="-128"/>
              </a:rPr>
              <a:t>Service speed (kn)          25.00		 25.00		  25.00</a:t>
            </a:r>
          </a:p>
          <a:p>
            <a:pPr eaLnBrk="1" hangingPunct="1">
              <a:buFont typeface="Arial" charset="0"/>
              <a:buNone/>
            </a:pPr>
            <a:r>
              <a:rPr lang="en-US" sz="1800" smtClean="0">
                <a:latin typeface="Arial Unicode MS" pitchFamily="34" charset="-128"/>
              </a:rPr>
              <a:t>Engine power (kW)        116,588  		 91,537		  61,000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57200" y="304800"/>
            <a:ext cx="8229600" cy="838200"/>
          </a:xfrm>
        </p:spPr>
        <p:txBody>
          <a:bodyPr/>
          <a:lstStyle/>
          <a:p>
            <a:pPr eaLnBrk="1" hangingPunct="1"/>
            <a:r>
              <a:rPr lang="en-US" sz="2400" b="1" smtClean="0">
                <a:latin typeface="Arial Unicode MS" pitchFamily="34" charset="-128"/>
              </a:rPr>
              <a:t>PROPULSION TRENDS IN BIG CONTAINER CARRIERS</a:t>
            </a:r>
          </a:p>
        </p:txBody>
      </p:sp>
      <p:sp>
        <p:nvSpPr>
          <p:cNvPr id="27651" name="Rectangle 3"/>
          <p:cNvSpPr>
            <a:spLocks noGrp="1"/>
          </p:cNvSpPr>
          <p:nvPr>
            <p:ph type="body" idx="1"/>
          </p:nvPr>
        </p:nvSpPr>
        <p:spPr>
          <a:xfrm>
            <a:off x="457200" y="1143000"/>
            <a:ext cx="8229600" cy="4525963"/>
          </a:xfrm>
        </p:spPr>
        <p:txBody>
          <a:bodyPr/>
          <a:lstStyle/>
          <a:p>
            <a:pPr algn="just" eaLnBrk="1" hangingPunct="1">
              <a:lnSpc>
                <a:spcPct val="80000"/>
              </a:lnSpc>
              <a:buFont typeface="Wingdings" pitchFamily="2" charset="2"/>
              <a:buChar char="Ø"/>
            </a:pPr>
            <a:endParaRPr lang="en-US" sz="2000" smtClean="0">
              <a:latin typeface="Arial Unicode MS" pitchFamily="34" charset="-128"/>
            </a:endParaRPr>
          </a:p>
          <a:p>
            <a:pPr algn="just" eaLnBrk="1" hangingPunct="1">
              <a:lnSpc>
                <a:spcPct val="80000"/>
              </a:lnSpc>
              <a:buFont typeface="Wingdings" pitchFamily="2" charset="2"/>
              <a:buChar char="Ø"/>
            </a:pPr>
            <a:r>
              <a:rPr lang="en-US" sz="2000" smtClean="0">
                <a:latin typeface="Arial Unicode MS" pitchFamily="34" charset="-128"/>
              </a:rPr>
              <a:t>Container ships of up to 22,000 Teu, may be expected in the future as soon as 2012. For such very large vessels , the propulsion requirement may be up 100 MW/136,000 Brake Horse Power (bhp), when operating at 25 knots.</a:t>
            </a:r>
          </a:p>
          <a:p>
            <a:pPr algn="just" eaLnBrk="1" hangingPunct="1">
              <a:lnSpc>
                <a:spcPct val="80000"/>
              </a:lnSpc>
              <a:buFont typeface="Wingdings" pitchFamily="2" charset="2"/>
              <a:buChar char="Ø"/>
            </a:pPr>
            <a:endParaRPr lang="en-US" sz="2000" smtClean="0">
              <a:latin typeface="Arial Unicode MS" pitchFamily="34" charset="-128"/>
            </a:endParaRPr>
          </a:p>
          <a:p>
            <a:pPr algn="just" eaLnBrk="1" hangingPunct="1">
              <a:lnSpc>
                <a:spcPct val="80000"/>
              </a:lnSpc>
              <a:buFont typeface="Wingdings" pitchFamily="2" charset="2"/>
              <a:buChar char="Ø"/>
            </a:pPr>
            <a:r>
              <a:rPr lang="en-US" sz="2000" smtClean="0">
                <a:latin typeface="Arial Unicode MS" pitchFamily="34" charset="-128"/>
              </a:rPr>
              <a:t>Single-screw vessels are the cheapest and most efficient solution compared with a twin screw solution.</a:t>
            </a:r>
          </a:p>
          <a:p>
            <a:pPr algn="just" eaLnBrk="1" hangingPunct="1">
              <a:lnSpc>
                <a:spcPct val="80000"/>
              </a:lnSpc>
              <a:buFont typeface="Wingdings" pitchFamily="2" charset="2"/>
              <a:buChar char="Ø"/>
            </a:pPr>
            <a:endParaRPr lang="en-US" sz="2000" smtClean="0">
              <a:latin typeface="Arial Unicode MS" pitchFamily="34" charset="-128"/>
            </a:endParaRPr>
          </a:p>
          <a:p>
            <a:pPr algn="just" eaLnBrk="1" hangingPunct="1">
              <a:lnSpc>
                <a:spcPct val="80000"/>
              </a:lnSpc>
              <a:buFont typeface="Wingdings" pitchFamily="2" charset="2"/>
              <a:buChar char="Ø"/>
            </a:pPr>
            <a:r>
              <a:rPr lang="en-US" sz="2000" smtClean="0">
                <a:latin typeface="Arial Unicode MS" pitchFamily="34" charset="-128"/>
              </a:rPr>
              <a:t>A great deal of analysis has been made,  dealing with container  vessels  built over the last five years,  in particular using the latest MAN B&amp;W two-stroke engine.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76200"/>
            <a:ext cx="8229600" cy="1143000"/>
          </a:xfrm>
        </p:spPr>
        <p:txBody>
          <a:bodyPr/>
          <a:lstStyle/>
          <a:p>
            <a:pPr eaLnBrk="1" hangingPunct="1">
              <a:defRPr/>
            </a:pPr>
            <a:r>
              <a:rPr lang="en-US" sz="2400" b="1" dirty="0" smtClean="0">
                <a:latin typeface="+mn-lt"/>
              </a:rPr>
              <a:t>The Actual Biggest Container Ship Propulsion System</a:t>
            </a:r>
            <a:r>
              <a:rPr lang="en-US" sz="2400" dirty="0" smtClean="0">
                <a:latin typeface="+mn-lt"/>
              </a:rPr>
              <a:t> </a:t>
            </a:r>
          </a:p>
        </p:txBody>
      </p:sp>
      <p:sp>
        <p:nvSpPr>
          <p:cNvPr id="28675" name="Rectangle 3"/>
          <p:cNvSpPr>
            <a:spLocks noGrp="1"/>
          </p:cNvSpPr>
          <p:nvPr>
            <p:ph type="body" idx="1"/>
          </p:nvPr>
        </p:nvSpPr>
        <p:spPr>
          <a:xfrm>
            <a:off x="457200" y="1219200"/>
            <a:ext cx="8229600" cy="4800600"/>
          </a:xfrm>
        </p:spPr>
        <p:txBody>
          <a:bodyPr/>
          <a:lstStyle/>
          <a:p>
            <a:pPr algn="just" eaLnBrk="1" hangingPunct="1">
              <a:lnSpc>
                <a:spcPct val="80000"/>
              </a:lnSpc>
              <a:buFont typeface="Wingdings" pitchFamily="2" charset="2"/>
              <a:buChar char="Ø"/>
            </a:pPr>
            <a:r>
              <a:rPr lang="en-US" sz="2000" smtClean="0">
                <a:latin typeface="Arial Unicode MS" pitchFamily="34" charset="-128"/>
              </a:rPr>
              <a:t>The Emma Maersk transports containers across the Pacific Ocean in only five days, at a cruise speed of 31 knots.</a:t>
            </a:r>
          </a:p>
          <a:p>
            <a:pPr algn="just" eaLnBrk="1" hangingPunct="1">
              <a:lnSpc>
                <a:spcPct val="80000"/>
              </a:lnSpc>
              <a:buFont typeface="Arial" charset="0"/>
              <a:buNone/>
            </a:pPr>
            <a:endParaRPr lang="en-US" sz="2000" smtClean="0">
              <a:latin typeface="Arial Unicode MS" pitchFamily="34" charset="-128"/>
            </a:endParaRPr>
          </a:p>
          <a:p>
            <a:pPr algn="just" eaLnBrk="1" hangingPunct="1">
              <a:lnSpc>
                <a:spcPct val="80000"/>
              </a:lnSpc>
              <a:buFont typeface="Wingdings" pitchFamily="2" charset="2"/>
              <a:buChar char="Ø"/>
            </a:pPr>
            <a:r>
              <a:rPr lang="en-US" sz="2000" smtClean="0">
                <a:latin typeface="Arial Unicode MS" pitchFamily="34" charset="-128"/>
              </a:rPr>
              <a:t>This vessel is strictly for the Trans Pacific service, from China to California.</a:t>
            </a:r>
          </a:p>
          <a:p>
            <a:pPr algn="just" eaLnBrk="1" hangingPunct="1">
              <a:lnSpc>
                <a:spcPct val="80000"/>
              </a:lnSpc>
              <a:buFont typeface="Arial" charset="0"/>
              <a:buNone/>
            </a:pPr>
            <a:endParaRPr lang="en-US" sz="2000" smtClean="0">
              <a:latin typeface="Arial Unicode MS" pitchFamily="34" charset="-128"/>
            </a:endParaRPr>
          </a:p>
          <a:p>
            <a:pPr algn="just" eaLnBrk="1" hangingPunct="1">
              <a:lnSpc>
                <a:spcPct val="80000"/>
              </a:lnSpc>
              <a:buFont typeface="Wingdings" pitchFamily="2" charset="2"/>
              <a:buChar char="Ø"/>
            </a:pPr>
            <a:r>
              <a:rPr lang="en-US" sz="2000" smtClean="0">
                <a:latin typeface="Arial Unicode MS" pitchFamily="34" charset="-128"/>
              </a:rPr>
              <a:t>Was built in five sections, the navigation  </a:t>
            </a:r>
            <a:r>
              <a:rPr lang="en-US" sz="2000" b="1" smtClean="0">
                <a:latin typeface="Arial Unicode MS" pitchFamily="34" charset="-128"/>
              </a:rPr>
              <a:t> </a:t>
            </a:r>
            <a:r>
              <a:rPr lang="en-US" sz="2000" smtClean="0">
                <a:latin typeface="Arial Unicode MS" pitchFamily="34" charset="-128"/>
              </a:rPr>
              <a:t>bridge is higher than a 10-story building and has 11 cargo crane rigs that can operate at the same time.</a:t>
            </a:r>
          </a:p>
          <a:p>
            <a:pPr algn="just" eaLnBrk="1" hangingPunct="1">
              <a:lnSpc>
                <a:spcPct val="80000"/>
              </a:lnSpc>
              <a:buFont typeface="Arial" charset="0"/>
              <a:buNone/>
            </a:pPr>
            <a:endParaRPr lang="en-US" sz="2000" b="1" smtClean="0">
              <a:latin typeface="Arial Unicode MS" pitchFamily="34" charset="-128"/>
            </a:endParaRPr>
          </a:p>
          <a:p>
            <a:pPr algn="just" eaLnBrk="1" hangingPunct="1">
              <a:lnSpc>
                <a:spcPct val="80000"/>
              </a:lnSpc>
              <a:buFont typeface="Wingdings" pitchFamily="2" charset="2"/>
              <a:buChar char="Ø"/>
            </a:pPr>
            <a:r>
              <a:rPr lang="en-US" sz="2000" smtClean="0">
                <a:latin typeface="Arial Unicode MS" pitchFamily="34" charset="-128"/>
              </a:rPr>
              <a:t>Length: 397 meters; Draft: 23.7 meters</a:t>
            </a:r>
          </a:p>
          <a:p>
            <a:pPr algn="just" eaLnBrk="1" hangingPunct="1">
              <a:lnSpc>
                <a:spcPct val="80000"/>
              </a:lnSpc>
              <a:buFont typeface="Wingdings" pitchFamily="2" charset="2"/>
              <a:buChar char="Ø"/>
            </a:pPr>
            <a:r>
              <a:rPr lang="en-US" sz="2000" smtClean="0">
                <a:latin typeface="Arial Unicode MS" pitchFamily="34" charset="-128"/>
              </a:rPr>
              <a:t>Cargo capacity: 123,200 tons, 15,200 Teu</a:t>
            </a:r>
          </a:p>
          <a:p>
            <a:pPr algn="just" eaLnBrk="1" hangingPunct="1">
              <a:lnSpc>
                <a:spcPct val="80000"/>
              </a:lnSpc>
              <a:buFont typeface="Wingdings" pitchFamily="2" charset="2"/>
              <a:buChar char="Ø"/>
            </a:pPr>
            <a:r>
              <a:rPr lang="en-US" sz="2000" smtClean="0">
                <a:latin typeface="Arial Unicode MS" pitchFamily="34" charset="-128"/>
              </a:rPr>
              <a:t>Propulsion: 14 cylinders in line diesel engine, 110,000 BHP</a:t>
            </a:r>
          </a:p>
          <a:p>
            <a:pPr algn="just" eaLnBrk="1" hangingPunct="1">
              <a:lnSpc>
                <a:spcPct val="80000"/>
              </a:lnSpc>
              <a:buFont typeface="Wingdings" pitchFamily="2" charset="2"/>
              <a:buChar char="Ø"/>
            </a:pPr>
            <a:r>
              <a:rPr lang="en-US" sz="2000" smtClean="0">
                <a:latin typeface="Arial Unicode MS" pitchFamily="34" charset="-128"/>
              </a:rPr>
              <a:t>Crew: 13 people</a:t>
            </a:r>
          </a:p>
          <a:p>
            <a:pPr algn="just" eaLnBrk="1" hangingPunct="1">
              <a:lnSpc>
                <a:spcPct val="80000"/>
              </a:lnSpc>
              <a:buFont typeface="Wingdings" pitchFamily="2" charset="2"/>
              <a:buChar char="Ø"/>
            </a:pPr>
            <a:r>
              <a:rPr lang="en-US" sz="2000" smtClean="0">
                <a:latin typeface="Arial Unicode MS" pitchFamily="34" charset="-128"/>
              </a:rPr>
              <a:t>Construction cost: US$145´000,000</a:t>
            </a:r>
          </a:p>
          <a:p>
            <a:pPr algn="just" eaLnBrk="1" hangingPunct="1">
              <a:lnSpc>
                <a:spcPct val="80000"/>
              </a:lnSpc>
              <a:buFont typeface="Wingdings" pitchFamily="2" charset="2"/>
              <a:buChar char="Ø"/>
            </a:pPr>
            <a:r>
              <a:rPr lang="en-US" sz="2000" smtClean="0">
                <a:latin typeface="Arial Unicode MS" pitchFamily="34" charset="-128"/>
              </a:rPr>
              <a:t>First trip: September 8, 2006</a:t>
            </a:r>
            <a:endParaRPr lang="en-US" sz="2000" b="1" smtClean="0">
              <a:latin typeface="Arial Unicode MS"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684" descr="maersk_15"/>
          <p:cNvPicPr>
            <a:picLocks noChangeAspect="1" noChangeArrowheads="1"/>
          </p:cNvPicPr>
          <p:nvPr/>
        </p:nvPicPr>
        <p:blipFill>
          <a:blip r:embed="rId2"/>
          <a:srcRect/>
          <a:stretch>
            <a:fillRect/>
          </a:stretch>
        </p:blipFill>
        <p:spPr bwMode="auto">
          <a:xfrm>
            <a:off x="1981200" y="1676400"/>
            <a:ext cx="5410200" cy="4298950"/>
          </a:xfrm>
          <a:prstGeom prst="rect">
            <a:avLst/>
          </a:prstGeom>
          <a:noFill/>
          <a:ln w="9525">
            <a:noFill/>
            <a:miter lim="800000"/>
            <a:headEnd/>
            <a:tailEnd/>
          </a:ln>
        </p:spPr>
      </p:pic>
      <p:sp>
        <p:nvSpPr>
          <p:cNvPr id="29699" name="Rectangle 5"/>
          <p:cNvSpPr>
            <a:spLocks noGrp="1"/>
          </p:cNvSpPr>
          <p:nvPr>
            <p:ph type="title"/>
          </p:nvPr>
        </p:nvSpPr>
        <p:spPr/>
        <p:txBody>
          <a:bodyPr/>
          <a:lstStyle/>
          <a:p>
            <a:pPr eaLnBrk="1" hangingPunct="1"/>
            <a:r>
              <a:rPr lang="en-US" sz="2200" b="1" smtClean="0">
                <a:latin typeface="Arial Unicode MS" pitchFamily="34" charset="-128"/>
              </a:rPr>
              <a:t>Emma Maersk Crankshaft</a:t>
            </a:r>
            <a:br>
              <a:rPr lang="en-US" sz="2200" b="1" smtClean="0">
                <a:latin typeface="Arial Unicode MS" pitchFamily="34" charset="-128"/>
              </a:rPr>
            </a:br>
            <a:r>
              <a:rPr lang="en-US" sz="2200" b="1" smtClean="0">
                <a:latin typeface="Arial Unicode MS" pitchFamily="34" charset="-128"/>
              </a:rPr>
              <a:t>and Operators</a:t>
            </a:r>
            <a:r>
              <a:rPr lang="en-US" b="1" smtClean="0">
                <a:latin typeface="Arial Unicode MS" pitchFamily="34" charset="-128"/>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457200" y="381000"/>
            <a:ext cx="8229600" cy="731838"/>
          </a:xfrm>
        </p:spPr>
        <p:txBody>
          <a:bodyPr/>
          <a:lstStyle/>
          <a:p>
            <a:pPr eaLnBrk="1" hangingPunct="1">
              <a:defRPr/>
            </a:pPr>
            <a:r>
              <a:rPr lang="en-US" sz="2400" b="1" dirty="0" smtClean="0">
                <a:latin typeface="+mn-lt"/>
              </a:rPr>
              <a:t>Nuclear Power  the Future Propulsion System</a:t>
            </a:r>
            <a:r>
              <a:rPr lang="en-US" sz="2400" dirty="0" smtClean="0">
                <a:latin typeface="+mn-lt"/>
              </a:rPr>
              <a:t> </a:t>
            </a:r>
          </a:p>
        </p:txBody>
      </p:sp>
      <p:sp>
        <p:nvSpPr>
          <p:cNvPr id="30723" name="Rectangle 3"/>
          <p:cNvSpPr>
            <a:spLocks noGrp="1"/>
          </p:cNvSpPr>
          <p:nvPr>
            <p:ph type="body" idx="1"/>
          </p:nvPr>
        </p:nvSpPr>
        <p:spPr>
          <a:xfrm>
            <a:off x="457200" y="1295400"/>
            <a:ext cx="8229600" cy="4525963"/>
          </a:xfrm>
        </p:spPr>
        <p:txBody>
          <a:bodyPr/>
          <a:lstStyle/>
          <a:p>
            <a:pPr eaLnBrk="1" hangingPunct="1">
              <a:lnSpc>
                <a:spcPct val="80000"/>
              </a:lnSpc>
              <a:buFont typeface="Arial" charset="0"/>
              <a:buNone/>
            </a:pPr>
            <a:r>
              <a:rPr lang="en-US" sz="2200" smtClean="0">
                <a:latin typeface="Arial Unicode MS" pitchFamily="34" charset="-128"/>
              </a:rPr>
              <a:t>	</a:t>
            </a:r>
          </a:p>
          <a:p>
            <a:pPr algn="just" eaLnBrk="1" hangingPunct="1">
              <a:lnSpc>
                <a:spcPct val="80000"/>
              </a:lnSpc>
              <a:buFont typeface="Wingdings" pitchFamily="2" charset="2"/>
              <a:buChar char="Ø"/>
            </a:pPr>
            <a:r>
              <a:rPr lang="en-US" sz="2000" smtClean="0">
                <a:latin typeface="Arial Unicode MS" pitchFamily="34" charset="-128"/>
              </a:rPr>
              <a:t>Nuclear power has been used for propulsion in submarines and aircraft carriers. For submarines to attain a great fuel autonomy (even years) and for aircraft carriers, because fossil fuels engines were too big and cumbersome.</a:t>
            </a:r>
          </a:p>
          <a:p>
            <a:pPr algn="just" eaLnBrk="1" hangingPunct="1">
              <a:lnSpc>
                <a:spcPct val="80000"/>
              </a:lnSpc>
              <a:buFont typeface="Arial" charset="0"/>
              <a:buNone/>
            </a:pPr>
            <a:endParaRPr lang="en-US" sz="2000" smtClean="0">
              <a:latin typeface="Arial Unicode MS" pitchFamily="34" charset="-128"/>
            </a:endParaRPr>
          </a:p>
          <a:p>
            <a:pPr algn="just" eaLnBrk="1" hangingPunct="1">
              <a:lnSpc>
                <a:spcPct val="80000"/>
              </a:lnSpc>
              <a:buFont typeface="Wingdings" pitchFamily="2" charset="2"/>
              <a:buChar char="Ø"/>
            </a:pPr>
            <a:r>
              <a:rPr lang="en-US" sz="2000" smtClean="0">
                <a:latin typeface="Arial Unicode MS" pitchFamily="34" charset="-128"/>
              </a:rPr>
              <a:t>On December 2009, the President of the Chinese shipping line </a:t>
            </a:r>
            <a:r>
              <a:rPr lang="en-US" sz="2000" b="1" smtClean="0">
                <a:latin typeface="Arial Unicode MS" pitchFamily="34" charset="-128"/>
              </a:rPr>
              <a:t>COSCO</a:t>
            </a:r>
            <a:r>
              <a:rPr lang="en-US" sz="2000" smtClean="0">
                <a:latin typeface="Arial Unicode MS" pitchFamily="34" charset="-128"/>
              </a:rPr>
              <a:t>, presented a proposal to use nuclear power onboard merchant ships. In this occasion he said: </a:t>
            </a:r>
          </a:p>
          <a:p>
            <a:pPr algn="just" eaLnBrk="1" hangingPunct="1">
              <a:lnSpc>
                <a:spcPct val="80000"/>
              </a:lnSpc>
              <a:buFont typeface="Arial" charset="0"/>
              <a:buNone/>
            </a:pPr>
            <a:r>
              <a:rPr lang="en-US" sz="2000" smtClean="0">
                <a:latin typeface="Arial Unicode MS" pitchFamily="34" charset="-128"/>
              </a:rPr>
              <a:t>	“</a:t>
            </a:r>
            <a:r>
              <a:rPr lang="en-US" sz="1800" i="1" smtClean="0">
                <a:latin typeface="Arial Unicode MS" pitchFamily="34" charset="-128"/>
              </a:rPr>
              <a:t>The decision to push ahead with super slow steaming, was in part environmental; using nuclear power onboard merchant ships is a further green initiative. As they are already onboard submarines, why not cargo ships</a:t>
            </a:r>
            <a:r>
              <a:rPr lang="en-US" sz="2000" smtClean="0">
                <a:latin typeface="Arial Unicode MS" pitchFamily="34" charset="-128"/>
              </a:rPr>
              <a:t>?”</a:t>
            </a:r>
          </a:p>
          <a:p>
            <a:pPr algn="just" eaLnBrk="1" hangingPunct="1">
              <a:lnSpc>
                <a:spcPct val="80000"/>
              </a:lnSpc>
              <a:buFont typeface="Wingdings" pitchFamily="2" charset="2"/>
              <a:buChar char="Ø"/>
            </a:pPr>
            <a:endParaRPr lang="en-US" sz="2000" smtClean="0">
              <a:latin typeface="Arial Unicode MS" pitchFamily="34" charset="-128"/>
            </a:endParaRPr>
          </a:p>
          <a:p>
            <a:pPr algn="just" eaLnBrk="1" hangingPunct="1">
              <a:lnSpc>
                <a:spcPct val="80000"/>
              </a:lnSpc>
              <a:buFont typeface="Wingdings" pitchFamily="2" charset="2"/>
              <a:buChar char="Ø"/>
            </a:pPr>
            <a:r>
              <a:rPr lang="en-US" sz="2000" smtClean="0">
                <a:latin typeface="Arial Unicode MS" pitchFamily="34" charset="-128"/>
              </a:rPr>
              <a:t>COSCO is in talks with the Chinese national nuclear authorities, about this new idea.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Preface</a:t>
            </a:r>
          </a:p>
        </p:txBody>
      </p:sp>
      <p:sp>
        <p:nvSpPr>
          <p:cNvPr id="4099" name="Content Placeholder 2"/>
          <p:cNvSpPr>
            <a:spLocks noGrp="1"/>
          </p:cNvSpPr>
          <p:nvPr>
            <p:ph idx="1"/>
          </p:nvPr>
        </p:nvSpPr>
        <p:spPr/>
        <p:txBody>
          <a:bodyPr/>
          <a:lstStyle/>
          <a:p>
            <a:pPr algn="just" eaLnBrk="1" hangingPunct="1">
              <a:lnSpc>
                <a:spcPct val="80000"/>
              </a:lnSpc>
              <a:buFont typeface="Wingdings" pitchFamily="2" charset="2"/>
              <a:buChar char="Ø"/>
            </a:pPr>
            <a:r>
              <a:rPr lang="en-US" sz="2200" smtClean="0"/>
              <a:t>In May 2009,  was presented the book “INTERNATIONAL MARITIME TRANSPORT” . In the preface of this book the following statement is defined:</a:t>
            </a:r>
          </a:p>
          <a:p>
            <a:pPr eaLnBrk="1" hangingPunct="1">
              <a:lnSpc>
                <a:spcPct val="80000"/>
              </a:lnSpc>
              <a:buFont typeface="Arial" charset="0"/>
              <a:buNone/>
            </a:pPr>
            <a:endParaRPr lang="en-US" sz="2200" smtClean="0"/>
          </a:p>
          <a:p>
            <a:pPr algn="just" eaLnBrk="1" hangingPunct="1">
              <a:lnSpc>
                <a:spcPct val="80000"/>
              </a:lnSpc>
              <a:buFont typeface="Arial" charset="0"/>
              <a:buNone/>
            </a:pPr>
            <a:r>
              <a:rPr lang="en-US" sz="2200" smtClean="0"/>
              <a:t>	As time goes by, the construction of container ships is growing constantly in size, there are  ships built with a capacity of more of 15,200 container units known as TEUs; and for the year 2010, there are plans to build ships to carry 22,000 containers; a situation that will later present new risks and challenges to the busiest ports, and especially the way the tremendous amount of container boxes will present to its load and unload.</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457200" y="274638"/>
            <a:ext cx="8229600" cy="868362"/>
          </a:xfrm>
        </p:spPr>
        <p:txBody>
          <a:bodyPr/>
          <a:lstStyle/>
          <a:p>
            <a:pPr eaLnBrk="1" hangingPunct="1">
              <a:defRPr/>
            </a:pPr>
            <a:r>
              <a:rPr lang="en-US" sz="2400" b="1" dirty="0" smtClean="0">
                <a:latin typeface="+mn-lt"/>
              </a:rPr>
              <a:t>Characteristic &amp; Conditions</a:t>
            </a:r>
          </a:p>
        </p:txBody>
      </p:sp>
      <p:sp>
        <p:nvSpPr>
          <p:cNvPr id="31747" name="Rectangle 3"/>
          <p:cNvSpPr>
            <a:spLocks noGrp="1"/>
          </p:cNvSpPr>
          <p:nvPr>
            <p:ph type="body" idx="1"/>
          </p:nvPr>
        </p:nvSpPr>
        <p:spPr>
          <a:xfrm>
            <a:off x="533400" y="1143000"/>
            <a:ext cx="8229600" cy="5257800"/>
          </a:xfrm>
        </p:spPr>
        <p:txBody>
          <a:bodyPr/>
          <a:lstStyle/>
          <a:p>
            <a:pPr eaLnBrk="1" hangingPunct="1">
              <a:lnSpc>
                <a:spcPct val="80000"/>
              </a:lnSpc>
            </a:pPr>
            <a:r>
              <a:rPr lang="en-US" sz="1800" smtClean="0">
                <a:latin typeface="Arial Unicode MS" pitchFamily="34" charset="-128"/>
              </a:rPr>
              <a:t>Initial costs are six times higher ($900 million versus 150 million) </a:t>
            </a:r>
          </a:p>
          <a:p>
            <a:pPr eaLnBrk="1" hangingPunct="1">
              <a:lnSpc>
                <a:spcPct val="80000"/>
              </a:lnSpc>
            </a:pPr>
            <a:endParaRPr lang="en-US" sz="1800" smtClean="0">
              <a:latin typeface="Arial Unicode MS" pitchFamily="34" charset="-128"/>
            </a:endParaRPr>
          </a:p>
          <a:p>
            <a:pPr eaLnBrk="1" hangingPunct="1">
              <a:lnSpc>
                <a:spcPct val="80000"/>
              </a:lnSpc>
            </a:pPr>
            <a:r>
              <a:rPr lang="en-US" sz="1800" smtClean="0">
                <a:latin typeface="Arial Unicode MS" pitchFamily="34" charset="-128"/>
              </a:rPr>
              <a:t>Three nuclear ships could do the work of 4 regular ships and operational costs would be lower.</a:t>
            </a:r>
          </a:p>
          <a:p>
            <a:pPr eaLnBrk="1" hangingPunct="1">
              <a:lnSpc>
                <a:spcPct val="80000"/>
              </a:lnSpc>
            </a:pPr>
            <a:endParaRPr lang="en-US" sz="1800" smtClean="0">
              <a:latin typeface="Arial Unicode MS" pitchFamily="34" charset="-128"/>
            </a:endParaRPr>
          </a:p>
          <a:p>
            <a:pPr eaLnBrk="1" hangingPunct="1">
              <a:lnSpc>
                <a:spcPct val="80000"/>
              </a:lnSpc>
            </a:pPr>
            <a:r>
              <a:rPr lang="en-US" sz="1800" smtClean="0">
                <a:latin typeface="Arial Unicode MS" pitchFamily="34" charset="-128"/>
              </a:rPr>
              <a:t>A reasonable timeline for nuclear commercial shipping is in the 10-15 year timeframe (2020?). The characteristics of this vessel are:        </a:t>
            </a:r>
            <a:endParaRPr lang="en-US" sz="1800" b="1" smtClean="0">
              <a:latin typeface="Arial Unicode MS" pitchFamily="34" charset="-128"/>
            </a:endParaRPr>
          </a:p>
          <a:p>
            <a:pPr eaLnBrk="1" hangingPunct="1">
              <a:lnSpc>
                <a:spcPct val="80000"/>
              </a:lnSpc>
              <a:buFont typeface="Arial" charset="0"/>
              <a:buNone/>
            </a:pPr>
            <a:r>
              <a:rPr lang="en-US" sz="1800" b="1" smtClean="0">
                <a:latin typeface="Arial Unicode MS" pitchFamily="34" charset="-128"/>
              </a:rPr>
              <a:t>	</a:t>
            </a:r>
          </a:p>
          <a:p>
            <a:pPr eaLnBrk="1" hangingPunct="1">
              <a:lnSpc>
                <a:spcPct val="80000"/>
              </a:lnSpc>
              <a:buFont typeface="Arial" charset="0"/>
              <a:buNone/>
            </a:pPr>
            <a:r>
              <a:rPr lang="en-US" sz="1800" b="1" smtClean="0">
                <a:latin typeface="Arial Unicode MS" pitchFamily="34" charset="-128"/>
              </a:rPr>
              <a:t>	Capacity 15,000 TEU (like the Emma Maersk)</a:t>
            </a:r>
            <a:br>
              <a:rPr lang="en-US" sz="1800" b="1" smtClean="0">
                <a:latin typeface="Arial Unicode MS" pitchFamily="34" charset="-128"/>
              </a:rPr>
            </a:br>
            <a:r>
              <a:rPr lang="en-US" sz="1800" b="1" smtClean="0">
                <a:latin typeface="Arial Unicode MS" pitchFamily="34" charset="-128"/>
              </a:rPr>
              <a:t>	</a:t>
            </a:r>
            <a:r>
              <a:rPr lang="en-US" sz="1800" smtClean="0">
                <a:latin typeface="Arial Unicode MS" pitchFamily="34" charset="-128"/>
              </a:rPr>
              <a:t>Length: 405 m ;Beam: 60 m ;Draft: 15.5 m</a:t>
            </a:r>
            <a:br>
              <a:rPr lang="en-US" sz="1800" smtClean="0">
                <a:latin typeface="Arial Unicode MS" pitchFamily="34" charset="-128"/>
              </a:rPr>
            </a:br>
            <a:r>
              <a:rPr lang="en-US" sz="1800" smtClean="0">
                <a:latin typeface="Arial Unicode MS" pitchFamily="34" charset="-128"/>
              </a:rPr>
              <a:t>	Speed: 32 knots; Power: 150 Mw (200,000 SHP); Propellers: 2</a:t>
            </a:r>
            <a:br>
              <a:rPr lang="en-US" sz="1800" smtClean="0">
                <a:latin typeface="Arial Unicode MS" pitchFamily="34" charset="-128"/>
              </a:rPr>
            </a:br>
            <a:endParaRPr lang="en-US" sz="1800" smtClean="0">
              <a:latin typeface="Arial Unicode MS" pitchFamily="34" charset="-128"/>
            </a:endParaRPr>
          </a:p>
          <a:p>
            <a:pPr eaLnBrk="1" hangingPunct="1">
              <a:lnSpc>
                <a:spcPct val="80000"/>
              </a:lnSpc>
              <a:buFont typeface="Arial" charset="0"/>
              <a:buNone/>
            </a:pPr>
            <a:r>
              <a:rPr lang="en-US" sz="1800" b="1" smtClean="0">
                <a:latin typeface="Arial Unicode MS" pitchFamily="34" charset="-128"/>
              </a:rPr>
              <a:t>	Economic Findings</a:t>
            </a:r>
          </a:p>
          <a:p>
            <a:pPr eaLnBrk="1" hangingPunct="1">
              <a:lnSpc>
                <a:spcPct val="80000"/>
              </a:lnSpc>
              <a:buFont typeface="Arial" charset="0"/>
              <a:buNone/>
            </a:pPr>
            <a:r>
              <a:rPr lang="en-US" sz="1800" smtClean="0">
                <a:latin typeface="Arial Unicode MS" pitchFamily="34" charset="-128"/>
              </a:rPr>
              <a:t>		1. Assumes Nuclear @ $2500 / kW</a:t>
            </a:r>
            <a:br>
              <a:rPr lang="en-US" sz="1800" smtClean="0">
                <a:latin typeface="Arial Unicode MS" pitchFamily="34" charset="-128"/>
              </a:rPr>
            </a:br>
            <a:r>
              <a:rPr lang="en-US" sz="1800" smtClean="0">
                <a:latin typeface="Arial Unicode MS" pitchFamily="34" charset="-128"/>
              </a:rPr>
              <a:t>	2. Assumes Diesel @ $800 / kW</a:t>
            </a:r>
            <a:br>
              <a:rPr lang="en-US" sz="1800" smtClean="0">
                <a:latin typeface="Arial Unicode MS" pitchFamily="34" charset="-128"/>
              </a:rPr>
            </a:br>
            <a:r>
              <a:rPr lang="en-US" sz="1800" smtClean="0">
                <a:latin typeface="Arial Unicode MS" pitchFamily="34" charset="-128"/>
              </a:rPr>
              <a:t>	3. Assumes Plant Life 40 Years</a:t>
            </a:r>
            <a:br>
              <a:rPr lang="en-US" sz="1800" smtClean="0">
                <a:latin typeface="Arial Unicode MS" pitchFamily="34" charset="-128"/>
              </a:rPr>
            </a:br>
            <a:r>
              <a:rPr lang="en-US" sz="1800" smtClean="0">
                <a:latin typeface="Arial Unicode MS" pitchFamily="34" charset="-128"/>
              </a:rPr>
              <a:t>	4. Assumes Interest Rate 10%</a:t>
            </a:r>
          </a:p>
          <a:p>
            <a:pPr eaLnBrk="1" hangingPunct="1">
              <a:lnSpc>
                <a:spcPct val="80000"/>
              </a:lnSpc>
              <a:buFont typeface="Arial" charset="0"/>
              <a:buNone/>
            </a:pPr>
            <a:endParaRPr lang="en-US" sz="1800" b="1" smtClean="0">
              <a:latin typeface="Arial Unicode MS" pitchFamily="34" charset="-128"/>
            </a:endParaRPr>
          </a:p>
          <a:p>
            <a:pPr eaLnBrk="1" hangingPunct="1">
              <a:lnSpc>
                <a:spcPct val="80000"/>
              </a:lnSpc>
              <a:buFont typeface="Arial" charset="0"/>
              <a:buNone/>
            </a:pPr>
            <a:r>
              <a:rPr lang="en-US" sz="1800" b="1" smtClean="0">
                <a:latin typeface="Arial Unicode MS" pitchFamily="34" charset="-128"/>
              </a:rPr>
              <a:t>	</a:t>
            </a:r>
            <a:r>
              <a:rPr lang="en-US" sz="1800" b="1" smtClean="0">
                <a:solidFill>
                  <a:srgbClr val="FF0000"/>
                </a:solidFill>
                <a:latin typeface="Arial Unicode MS" pitchFamily="34" charset="-128"/>
              </a:rPr>
              <a:t>Special Condition </a:t>
            </a:r>
            <a:r>
              <a:rPr lang="en-US" sz="1800" smtClean="0">
                <a:solidFill>
                  <a:srgbClr val="FF0000"/>
                </a:solidFill>
                <a:latin typeface="Arial Unicode MS" pitchFamily="34" charset="-128"/>
              </a:rPr>
              <a:t> This propulsion system is possible only for ships of about 10,000 Teus and up, because the size limitations of a nuclear power plant. </a:t>
            </a:r>
          </a:p>
          <a:p>
            <a:pPr eaLnBrk="1" hangingPunct="1">
              <a:lnSpc>
                <a:spcPct val="80000"/>
              </a:lnSpc>
              <a:buFont typeface="Arial" charset="0"/>
              <a:buNone/>
            </a:pPr>
            <a:endParaRPr lang="en-US" sz="1800" smtClean="0">
              <a:latin typeface="Arial Unicode MS"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457200" y="274638"/>
            <a:ext cx="8229600" cy="715962"/>
          </a:xfrm>
        </p:spPr>
        <p:txBody>
          <a:bodyPr/>
          <a:lstStyle/>
          <a:p>
            <a:pPr eaLnBrk="1" hangingPunct="1">
              <a:defRPr/>
            </a:pPr>
            <a:r>
              <a:rPr lang="en-US" sz="2400" b="1" dirty="0" smtClean="0">
                <a:latin typeface="+mn-lt"/>
              </a:rPr>
              <a:t>PORT  INTERMODAL RAIL TRANSPORT</a:t>
            </a:r>
          </a:p>
        </p:txBody>
      </p:sp>
      <p:sp>
        <p:nvSpPr>
          <p:cNvPr id="32771" name="Rectangle 3"/>
          <p:cNvSpPr>
            <a:spLocks noGrp="1"/>
          </p:cNvSpPr>
          <p:nvPr>
            <p:ph type="body" idx="1"/>
          </p:nvPr>
        </p:nvSpPr>
        <p:spPr>
          <a:xfrm>
            <a:off x="457200" y="1295400"/>
            <a:ext cx="8229600" cy="4525963"/>
          </a:xfrm>
        </p:spPr>
        <p:txBody>
          <a:bodyPr/>
          <a:lstStyle/>
          <a:p>
            <a:pPr marL="271463" indent="-271463" algn="just" eaLnBrk="1" hangingPunct="1">
              <a:lnSpc>
                <a:spcPct val="80000"/>
              </a:lnSpc>
              <a:buFont typeface="Wingdings" pitchFamily="2" charset="2"/>
              <a:buChar char="Ø"/>
              <a:defRPr/>
            </a:pPr>
            <a:r>
              <a:rPr lang="en-US" sz="2000" dirty="0" smtClean="0"/>
              <a:t>Intermodal freight transport, involves the transportation of freight in an intermodal container or vehicle, using multiple modes of transportation (rail, ship, and truck); without any handling of the freight itself when changing modes. This method reduces: cargo handling, damages, losses; and  </a:t>
            </a:r>
            <a:r>
              <a:rPr lang="en-US" sz="2000" b="1" dirty="0" smtClean="0"/>
              <a:t>freight is transported faster</a:t>
            </a:r>
            <a:r>
              <a:rPr lang="en-US" sz="2000" dirty="0" smtClean="0"/>
              <a:t>. </a:t>
            </a:r>
          </a:p>
          <a:p>
            <a:pPr marL="0" indent="0" algn="just" eaLnBrk="1" hangingPunct="1">
              <a:lnSpc>
                <a:spcPct val="80000"/>
              </a:lnSpc>
              <a:buFont typeface="Arial" charset="0"/>
              <a:buNone/>
              <a:defRPr/>
            </a:pPr>
            <a:r>
              <a:rPr lang="en-US" sz="2000" b="1" dirty="0" smtClean="0"/>
              <a:t>     </a:t>
            </a:r>
          </a:p>
          <a:p>
            <a:pPr marL="0" indent="0" algn="ctr" eaLnBrk="1" hangingPunct="1">
              <a:lnSpc>
                <a:spcPct val="80000"/>
              </a:lnSpc>
              <a:buFont typeface="Arial" charset="0"/>
              <a:buNone/>
              <a:defRPr/>
            </a:pPr>
            <a:r>
              <a:rPr lang="en-US" sz="2000" b="1" dirty="0" smtClean="0">
                <a:solidFill>
                  <a:srgbClr val="FF0000"/>
                </a:solidFill>
              </a:rPr>
              <a:t>Reduced costs versus over road trucking are the key benefit for intercontinental use.</a:t>
            </a:r>
            <a:endParaRPr lang="en-US" sz="2000" dirty="0" smtClean="0">
              <a:solidFill>
                <a:srgbClr val="FF0000"/>
              </a:solidFill>
            </a:endParaRPr>
          </a:p>
          <a:p>
            <a:pPr marL="0" indent="0" algn="just" eaLnBrk="1" hangingPunct="1">
              <a:lnSpc>
                <a:spcPct val="80000"/>
              </a:lnSpc>
              <a:buFont typeface="Arial" charset="0"/>
              <a:buNone/>
              <a:defRPr/>
            </a:pPr>
            <a:r>
              <a:rPr lang="en-US" sz="2000" dirty="0" smtClean="0"/>
              <a:t>	</a:t>
            </a:r>
          </a:p>
          <a:p>
            <a:pPr marL="271463" indent="-271463" algn="just" eaLnBrk="1" hangingPunct="1">
              <a:lnSpc>
                <a:spcPct val="80000"/>
              </a:lnSpc>
              <a:buFont typeface="Wingdings" pitchFamily="2" charset="2"/>
              <a:buChar char="Ø"/>
              <a:defRPr/>
            </a:pPr>
            <a:r>
              <a:rPr lang="en-US" sz="2000" dirty="0" smtClean="0"/>
              <a:t>In the U.S. such containers, known as "lift vans”, were in use from as early as 1911. Later these vans transported by trucks on highways, adopted the 8x81/2x 20 measurements; and were directly put aboard especially built ships to transport merchandizes all over the oceans of the world.</a:t>
            </a:r>
          </a:p>
          <a:p>
            <a:pPr eaLnBrk="1" hangingPunct="1">
              <a:lnSpc>
                <a:spcPct val="80000"/>
              </a:lnSpc>
              <a:buFont typeface="Arial" charset="0"/>
              <a:buNone/>
              <a:defRPr/>
            </a:pPr>
            <a:r>
              <a:rPr lang="en-US" sz="1600" dirty="0" smtClean="0">
                <a:latin typeface="Arial Unicode MS" pitchFamily="34" charset="-128"/>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p:cNvSpPr>
          <p:nvPr>
            <p:ph type="title"/>
          </p:nvPr>
        </p:nvSpPr>
        <p:spPr>
          <a:xfrm>
            <a:off x="457200" y="914400"/>
            <a:ext cx="8229600" cy="762000"/>
          </a:xfrm>
        </p:spPr>
        <p:txBody>
          <a:bodyPr/>
          <a:lstStyle/>
          <a:p>
            <a:pPr eaLnBrk="1" hangingPunct="1">
              <a:defRPr/>
            </a:pPr>
            <a:r>
              <a:rPr lang="en-US" sz="2000" dirty="0" smtClean="0">
                <a:latin typeface="+mn-lt"/>
              </a:rPr>
              <a:t>The illustration that follows, show an intermodal train carrying both shipping containers and highway semi-trailers. </a:t>
            </a:r>
            <a:r>
              <a:rPr lang="en-US" sz="1800" dirty="0" smtClean="0">
                <a:latin typeface="Arial Unicode MS" pitchFamily="34" charset="-128"/>
              </a:rPr>
              <a:t/>
            </a:r>
            <a:br>
              <a:rPr lang="en-US" sz="1800" dirty="0" smtClean="0">
                <a:latin typeface="Arial Unicode MS" pitchFamily="34" charset="-128"/>
              </a:rPr>
            </a:br>
            <a:endParaRPr lang="en-US" sz="1800" dirty="0" smtClean="0">
              <a:latin typeface="Arial Unicode MS" pitchFamily="34" charset="-128"/>
            </a:endParaRPr>
          </a:p>
        </p:txBody>
      </p:sp>
      <p:pic>
        <p:nvPicPr>
          <p:cNvPr id="33795" name="Picture 6" descr="http://upload.wikimedia.org/wikipedia/en/thumb/c/c5/Vonsvans01022.jpg/180px-Vonsvans01022.jpg">
            <a:hlinkClick r:id="rId2"/>
          </p:cNvPr>
          <p:cNvPicPr>
            <a:picLocks noChangeAspect="1" noChangeArrowheads="1"/>
          </p:cNvPicPr>
          <p:nvPr/>
        </p:nvPicPr>
        <p:blipFill>
          <a:blip r:embed="rId3"/>
          <a:srcRect/>
          <a:stretch>
            <a:fillRect/>
          </a:stretch>
        </p:blipFill>
        <p:spPr bwMode="auto">
          <a:xfrm>
            <a:off x="2514600" y="2209800"/>
            <a:ext cx="42672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457200" y="228600"/>
            <a:ext cx="8229600" cy="1143000"/>
          </a:xfrm>
        </p:spPr>
        <p:txBody>
          <a:bodyPr/>
          <a:lstStyle/>
          <a:p>
            <a:pPr eaLnBrk="1" hangingPunct="1">
              <a:defRPr/>
            </a:pPr>
            <a:r>
              <a:rPr lang="en-US" sz="2800" b="1" dirty="0" smtClean="0">
                <a:latin typeface="+mn-lt"/>
              </a:rPr>
              <a:t>Intermodal Railroad Networks</a:t>
            </a:r>
            <a:r>
              <a:rPr lang="en-US" sz="2400" b="1" dirty="0" smtClean="0">
                <a:latin typeface="+mn-lt"/>
              </a:rPr>
              <a:t/>
            </a:r>
            <a:br>
              <a:rPr lang="en-US" sz="2400" b="1" dirty="0" smtClean="0">
                <a:latin typeface="+mn-lt"/>
              </a:rPr>
            </a:br>
            <a:r>
              <a:rPr lang="en-US" sz="2400" b="1" dirty="0" smtClean="0">
                <a:latin typeface="+mn-lt"/>
              </a:rPr>
              <a:t>The Trans Siberian Railway System</a:t>
            </a:r>
          </a:p>
        </p:txBody>
      </p:sp>
      <p:sp>
        <p:nvSpPr>
          <p:cNvPr id="34819" name="Rectangle 3"/>
          <p:cNvSpPr>
            <a:spLocks noGrp="1"/>
          </p:cNvSpPr>
          <p:nvPr>
            <p:ph type="body" idx="1"/>
          </p:nvPr>
        </p:nvSpPr>
        <p:spPr>
          <a:xfrm>
            <a:off x="533400" y="1524000"/>
            <a:ext cx="8229600" cy="4876800"/>
          </a:xfrm>
        </p:spPr>
        <p:txBody>
          <a:bodyPr/>
          <a:lstStyle/>
          <a:p>
            <a:pPr algn="just" eaLnBrk="1" hangingPunct="1">
              <a:lnSpc>
                <a:spcPct val="80000"/>
              </a:lnSpc>
              <a:buFont typeface="Wingdings" pitchFamily="2" charset="2"/>
              <a:buChar char="Ø"/>
            </a:pPr>
            <a:r>
              <a:rPr lang="en-US" sz="2000" smtClean="0"/>
              <a:t>This is the most extensive and important intermodal railroad network in the world. The illustration of this network considered one of the marvels of the world, has been the inspiration to realize this investigation and analysis of this work; “</a:t>
            </a:r>
            <a:r>
              <a:rPr lang="en-US" sz="2000" b="1" smtClean="0"/>
              <a:t>to use high speed trains for the intermodal transportation on land, the immense quantities of containers carried these days by very big container carrier ships   and of the future”.</a:t>
            </a:r>
          </a:p>
          <a:p>
            <a:pPr algn="just" eaLnBrk="1" hangingPunct="1">
              <a:lnSpc>
                <a:spcPct val="80000"/>
              </a:lnSpc>
              <a:buFont typeface="Arial" charset="0"/>
              <a:buNone/>
            </a:pPr>
            <a:endParaRPr lang="en-US" sz="2000" smtClean="0"/>
          </a:p>
          <a:p>
            <a:pPr algn="just" eaLnBrk="1" hangingPunct="1">
              <a:lnSpc>
                <a:spcPct val="80000"/>
              </a:lnSpc>
              <a:buFont typeface="Wingdings" pitchFamily="2" charset="2"/>
              <a:buChar char="Ø"/>
            </a:pPr>
            <a:r>
              <a:rPr lang="en-US" sz="2000" smtClean="0"/>
              <a:t>The Trans-Siberian is a major freight artery offering a fully developed container service across Eurasia from Berlin to Beijing, with links to major cities in Europe, including Helsinki, Kaliningrad, Warsaw, Minsk, Kiev, St-Petersburg, Smolensk and Yekaterinburg. And in addition to Russian stations in Siberia itself, the Trans-Sib also has connections to Astana in Kazakhstan, Ulaanbaatar in Mongolia, Beijing in China, Pyongyang in North Korea and Seoul and Pusan in South Korea. </a:t>
            </a:r>
          </a:p>
          <a:p>
            <a:pPr algn="just" eaLnBrk="1" hangingPunct="1">
              <a:lnSpc>
                <a:spcPct val="80000"/>
              </a:lnSpc>
              <a:buFont typeface="Arial" charset="0"/>
              <a:buNone/>
            </a:pPr>
            <a:r>
              <a:rPr lang="en-US" sz="2000" smtClean="0"/>
              <a:t>	</a:t>
            </a:r>
          </a:p>
          <a:p>
            <a:pPr algn="just" eaLnBrk="1" hangingPunct="1">
              <a:lnSpc>
                <a:spcPct val="80000"/>
              </a:lnSpc>
              <a:buFont typeface="Wingdings" pitchFamily="2" charset="2"/>
              <a:buChar char="Ø"/>
            </a:pPr>
            <a:r>
              <a:rPr lang="en-US" sz="2000" smtClean="0"/>
              <a:t>To attract freight to the Trans-Siberian route the International Coordinating Council on Trans-Siberian Transportation was formed.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a:srcRect l="5833" t="38235" r="60834" b="29411"/>
          <a:stretch>
            <a:fillRect/>
          </a:stretch>
        </p:blipFill>
        <p:spPr bwMode="auto">
          <a:xfrm>
            <a:off x="-6350" y="990600"/>
            <a:ext cx="91440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ph type="body" idx="1"/>
          </p:nvPr>
        </p:nvPicPr>
        <p:blipFill>
          <a:blip r:embed="rId2"/>
          <a:srcRect/>
          <a:stretch>
            <a:fillRect/>
          </a:stretch>
        </p:blipFill>
        <p:spPr>
          <a:xfrm>
            <a:off x="914400" y="1066800"/>
            <a:ext cx="7467600" cy="4572000"/>
          </a:xfrm>
          <a:solidFill>
            <a:schemeClr val="accent1"/>
          </a:solid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457200" y="274638"/>
            <a:ext cx="8229600" cy="868362"/>
          </a:xfrm>
        </p:spPr>
        <p:txBody>
          <a:bodyPr/>
          <a:lstStyle/>
          <a:p>
            <a:pPr eaLnBrk="1" hangingPunct="1">
              <a:defRPr/>
            </a:pPr>
            <a:r>
              <a:rPr lang="en-US" sz="2400" b="1" dirty="0" smtClean="0">
                <a:latin typeface="+mn-lt"/>
              </a:rPr>
              <a:t>Stations Along The Trans-Siberian Railroad Network</a:t>
            </a:r>
          </a:p>
        </p:txBody>
      </p:sp>
      <p:pic>
        <p:nvPicPr>
          <p:cNvPr id="37891" name="Picture 4"/>
          <p:cNvPicPr>
            <a:picLocks noChangeAspect="1" noChangeArrowheads="1"/>
          </p:cNvPicPr>
          <p:nvPr>
            <p:ph type="body" idx="1"/>
          </p:nvPr>
        </p:nvPicPr>
        <p:blipFill>
          <a:blip r:embed="rId2"/>
          <a:srcRect l="70036" t="29245" r="281" b="15105"/>
          <a:stretch>
            <a:fillRect/>
          </a:stretch>
        </p:blipFill>
        <p:spPr>
          <a:xfrm>
            <a:off x="1752600" y="1616075"/>
            <a:ext cx="5638800" cy="4510088"/>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57200" y="274638"/>
            <a:ext cx="8229600" cy="868362"/>
          </a:xfrm>
        </p:spPr>
        <p:txBody>
          <a:bodyPr/>
          <a:lstStyle/>
          <a:p>
            <a:pPr eaLnBrk="1" hangingPunct="1">
              <a:defRPr/>
            </a:pPr>
            <a:r>
              <a:rPr lang="en-US" sz="2400" b="1" dirty="0" smtClean="0">
                <a:latin typeface="+mn-lt"/>
              </a:rPr>
              <a:t>Trans-Siberian Railroads Networks Operators</a:t>
            </a:r>
          </a:p>
        </p:txBody>
      </p:sp>
      <p:sp>
        <p:nvSpPr>
          <p:cNvPr id="38915" name="Rectangle 3"/>
          <p:cNvSpPr>
            <a:spLocks noGrp="1"/>
          </p:cNvSpPr>
          <p:nvPr>
            <p:ph type="body" idx="1"/>
          </p:nvPr>
        </p:nvSpPr>
        <p:spPr>
          <a:xfrm>
            <a:off x="914400" y="1600200"/>
            <a:ext cx="7543800" cy="4525963"/>
          </a:xfrm>
        </p:spPr>
        <p:txBody>
          <a:bodyPr/>
          <a:lstStyle/>
          <a:p>
            <a:pPr eaLnBrk="1" hangingPunct="1">
              <a:lnSpc>
                <a:spcPct val="80000"/>
              </a:lnSpc>
              <a:buFont typeface="Wingdings" pitchFamily="2" charset="2"/>
              <a:buChar char="Ø"/>
            </a:pPr>
            <a:r>
              <a:rPr lang="en-US" sz="2000" smtClean="0">
                <a:latin typeface="Arial Unicode MS" pitchFamily="34" charset="-128"/>
              </a:rPr>
              <a:t>China Shipping Container Lines</a:t>
            </a:r>
          </a:p>
          <a:p>
            <a:pPr eaLnBrk="1" hangingPunct="1">
              <a:lnSpc>
                <a:spcPct val="80000"/>
              </a:lnSpc>
              <a:buFont typeface="Arial" charset="0"/>
              <a:buNone/>
            </a:pPr>
            <a:endParaRPr lang="en-US" sz="2000" smtClean="0">
              <a:latin typeface="Arial Unicode MS" pitchFamily="34" charset="-128"/>
            </a:endParaRPr>
          </a:p>
          <a:p>
            <a:pPr eaLnBrk="1" hangingPunct="1">
              <a:lnSpc>
                <a:spcPct val="80000"/>
              </a:lnSpc>
              <a:buFont typeface="Wingdings" pitchFamily="2" charset="2"/>
              <a:buChar char="Ø"/>
            </a:pPr>
            <a:r>
              <a:rPr lang="en-US" sz="2000" smtClean="0">
                <a:latin typeface="Arial Unicode MS" pitchFamily="34" charset="-128"/>
              </a:rPr>
              <a:t>ZHL Trans Professional</a:t>
            </a:r>
          </a:p>
          <a:p>
            <a:pPr eaLnBrk="1" hangingPunct="1">
              <a:lnSpc>
                <a:spcPct val="80000"/>
              </a:lnSpc>
              <a:buFont typeface="Arial" charset="0"/>
              <a:buNone/>
            </a:pPr>
            <a:endParaRPr lang="en-US" sz="2000" smtClean="0">
              <a:latin typeface="Arial Unicode MS" pitchFamily="34" charset="-128"/>
            </a:endParaRPr>
          </a:p>
          <a:p>
            <a:pPr eaLnBrk="1" hangingPunct="1">
              <a:lnSpc>
                <a:spcPct val="80000"/>
              </a:lnSpc>
              <a:buFont typeface="Wingdings" pitchFamily="2" charset="2"/>
              <a:buChar char="Ø"/>
            </a:pPr>
            <a:r>
              <a:rPr lang="en-US" sz="2000" smtClean="0">
                <a:latin typeface="Arial Unicode MS" pitchFamily="34" charset="-128"/>
              </a:rPr>
              <a:t>NWS Holdings</a:t>
            </a:r>
          </a:p>
          <a:p>
            <a:pPr eaLnBrk="1" hangingPunct="1">
              <a:lnSpc>
                <a:spcPct val="80000"/>
              </a:lnSpc>
              <a:buFont typeface="Arial" charset="0"/>
              <a:buNone/>
            </a:pPr>
            <a:endParaRPr lang="en-US" sz="2000" smtClean="0">
              <a:latin typeface="Arial Unicode MS" pitchFamily="34" charset="-128"/>
            </a:endParaRPr>
          </a:p>
          <a:p>
            <a:pPr eaLnBrk="1" hangingPunct="1">
              <a:lnSpc>
                <a:spcPct val="80000"/>
              </a:lnSpc>
              <a:buFont typeface="Wingdings" pitchFamily="2" charset="2"/>
              <a:buChar char="Ø"/>
            </a:pPr>
            <a:r>
              <a:rPr lang="en-US" sz="2000" smtClean="0">
                <a:latin typeface="Arial Unicode MS" pitchFamily="34" charset="-128"/>
              </a:rPr>
              <a:t>Trans Container and China Railway Container Transport </a:t>
            </a:r>
          </a:p>
          <a:p>
            <a:pPr eaLnBrk="1" hangingPunct="1">
              <a:lnSpc>
                <a:spcPct val="80000"/>
              </a:lnSpc>
            </a:pPr>
            <a:endParaRPr lang="en-US" sz="1800" smtClean="0">
              <a:latin typeface="Arial Unicode MS" pitchFamily="34" charset="-128"/>
            </a:endParaRPr>
          </a:p>
          <a:p>
            <a:pPr algn="ctr" eaLnBrk="1" hangingPunct="1">
              <a:lnSpc>
                <a:spcPct val="80000"/>
              </a:lnSpc>
              <a:buFont typeface="Arial" charset="0"/>
              <a:buNone/>
            </a:pPr>
            <a:r>
              <a:rPr lang="en-US" sz="400" b="1" smtClean="0">
                <a:latin typeface="Arial Unicode MS" pitchFamily="34" charset="-128"/>
              </a:rPr>
              <a:t/>
            </a:r>
            <a:br>
              <a:rPr lang="en-US" sz="400" b="1" smtClean="0">
                <a:latin typeface="Arial Unicode MS" pitchFamily="34" charset="-128"/>
              </a:rPr>
            </a:br>
            <a:endParaRPr lang="en-US" sz="1400" smtClean="0">
              <a:latin typeface="Arial Unicode MS"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457200" y="274638"/>
            <a:ext cx="8229600" cy="563562"/>
          </a:xfrm>
        </p:spPr>
        <p:txBody>
          <a:bodyPr/>
          <a:lstStyle/>
          <a:p>
            <a:pPr eaLnBrk="1" hangingPunct="1">
              <a:defRPr/>
            </a:pPr>
            <a:r>
              <a:rPr lang="en-US" sz="2800" b="1" dirty="0" smtClean="0">
                <a:latin typeface="+mn-lt"/>
              </a:rPr>
              <a:t/>
            </a:r>
            <a:br>
              <a:rPr lang="en-US" sz="2800" b="1" dirty="0" smtClean="0">
                <a:latin typeface="+mn-lt"/>
              </a:rPr>
            </a:br>
            <a:r>
              <a:rPr lang="en-US" sz="2800" b="1" dirty="0" smtClean="0">
                <a:latin typeface="+mn-lt"/>
              </a:rPr>
              <a:t>Conclusions</a:t>
            </a:r>
            <a:r>
              <a:rPr lang="en-US" sz="3600" dirty="0" smtClean="0">
                <a:latin typeface="Arial Unicode MS" pitchFamily="34" charset="-128"/>
              </a:rPr>
              <a:t/>
            </a:r>
            <a:br>
              <a:rPr lang="en-US" sz="3600" dirty="0" smtClean="0">
                <a:latin typeface="Arial Unicode MS" pitchFamily="34" charset="-128"/>
              </a:rPr>
            </a:br>
            <a:endParaRPr lang="en-US" sz="3600" dirty="0" smtClean="0">
              <a:latin typeface="Arial Unicode MS" pitchFamily="34" charset="-128"/>
            </a:endParaRPr>
          </a:p>
        </p:txBody>
      </p:sp>
      <p:sp>
        <p:nvSpPr>
          <p:cNvPr id="39939" name="Rectangle 3"/>
          <p:cNvSpPr>
            <a:spLocks noGrp="1"/>
          </p:cNvSpPr>
          <p:nvPr>
            <p:ph type="body" idx="1"/>
          </p:nvPr>
        </p:nvSpPr>
        <p:spPr>
          <a:xfrm>
            <a:off x="457200" y="1143000"/>
            <a:ext cx="8229600" cy="4525963"/>
          </a:xfrm>
        </p:spPr>
        <p:txBody>
          <a:bodyPr/>
          <a:lstStyle/>
          <a:p>
            <a:pPr marL="0" indent="0" algn="just" eaLnBrk="1" hangingPunct="1">
              <a:buFont typeface="Arial" charset="0"/>
              <a:buNone/>
              <a:defRPr/>
            </a:pPr>
            <a:r>
              <a:rPr lang="en-GB" sz="2000" dirty="0" smtClean="0"/>
              <a:t>From the start the Siberian transit transport route was intended in addition to Russia own transport needs, for goods traffic between West Europe and Japan. Since then, connections have been made with Hong Kong and the Philippines. In the future connections via Siberia may be made with Taiwan, South Korea and other East Asian countries and Australia. Thus the international significance of the Trans-Siberian railway in trade between the Far East and Europe will increase considerably.</a:t>
            </a:r>
          </a:p>
          <a:p>
            <a:pPr marL="0" indent="0" algn="just" eaLnBrk="1" hangingPunct="1">
              <a:buFont typeface="Arial" charset="0"/>
              <a:buNone/>
              <a:defRPr/>
            </a:pPr>
            <a:endParaRPr lang="en-GB" sz="2000" dirty="0" smtClean="0"/>
          </a:p>
          <a:p>
            <a:pPr marL="0" indent="0" algn="just" eaLnBrk="1" hangingPunct="1">
              <a:buFont typeface="Arial" charset="0"/>
              <a:buNone/>
              <a:defRPr/>
            </a:pPr>
            <a:r>
              <a:rPr lang="en-US" sz="2000" b="1" dirty="0" smtClean="0">
                <a:solidFill>
                  <a:srgbClr val="FF0000"/>
                </a:solidFill>
              </a:rPr>
              <a:t>WITH THE INCREASE IN SIZES OF CONTAINER SHIPS, THIS RAILROAD NETWORK WILL BE THE MOST IMPORTANT ROAD OF MULTIMODAL TRANSPORT FROM THE HIGH PRODUCTIVE ASIAN NATIONS TO: ALL EUROPE, THE MIDDLE EAST AND  THE SOUTH ASIAN COUNTRIES.</a:t>
            </a:r>
          </a:p>
          <a:p>
            <a:pPr eaLnBrk="1" hangingPunct="1">
              <a:buFont typeface="Arial" charset="0"/>
              <a:buNone/>
              <a:defRPr/>
            </a:pPr>
            <a:endParaRPr lang="en-US" sz="2000" b="1"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457200" y="274638"/>
            <a:ext cx="8229600" cy="563562"/>
          </a:xfrm>
        </p:spPr>
        <p:txBody>
          <a:bodyPr/>
          <a:lstStyle/>
          <a:p>
            <a:pPr eaLnBrk="1" hangingPunct="1">
              <a:defRPr/>
            </a:pPr>
            <a:r>
              <a:rPr lang="en-US" sz="2200" b="1" dirty="0" smtClean="0">
                <a:latin typeface="Arial Unicode MS" pitchFamily="34" charset="-128"/>
              </a:rPr>
              <a:t/>
            </a:r>
            <a:br>
              <a:rPr lang="en-US" sz="2200" b="1" dirty="0" smtClean="0">
                <a:latin typeface="Arial Unicode MS" pitchFamily="34" charset="-128"/>
              </a:rPr>
            </a:br>
            <a:r>
              <a:rPr lang="en-US" sz="2200" b="1" dirty="0" smtClean="0">
                <a:latin typeface="Arial Unicode MS" pitchFamily="34" charset="-128"/>
              </a:rPr>
              <a:t/>
            </a:r>
            <a:br>
              <a:rPr lang="en-US" sz="2200" b="1" dirty="0" smtClean="0">
                <a:latin typeface="Arial Unicode MS" pitchFamily="34" charset="-128"/>
              </a:rPr>
            </a:br>
            <a:r>
              <a:rPr lang="en-US" sz="2800" b="1" dirty="0" smtClean="0">
                <a:latin typeface="+mn-lt"/>
              </a:rPr>
              <a:t>HIGH SPEED RAILROAD SYSTEMS</a:t>
            </a:r>
            <a:r>
              <a:rPr lang="es-EC" sz="4000" dirty="0" smtClean="0"/>
              <a:t/>
            </a:r>
            <a:br>
              <a:rPr lang="es-EC" sz="4000" dirty="0" smtClean="0"/>
            </a:br>
            <a:endParaRPr lang="en-US" sz="4000" dirty="0" smtClean="0"/>
          </a:p>
        </p:txBody>
      </p:sp>
      <p:sp>
        <p:nvSpPr>
          <p:cNvPr id="40963" name="Rectangle 3"/>
          <p:cNvSpPr>
            <a:spLocks noGrp="1"/>
          </p:cNvSpPr>
          <p:nvPr>
            <p:ph type="body" idx="1"/>
          </p:nvPr>
        </p:nvSpPr>
        <p:spPr>
          <a:xfrm>
            <a:off x="457200" y="1219200"/>
            <a:ext cx="8229600" cy="4525963"/>
          </a:xfrm>
        </p:spPr>
        <p:txBody>
          <a:bodyPr/>
          <a:lstStyle/>
          <a:p>
            <a:pPr marL="0" indent="0" algn="just" eaLnBrk="1" hangingPunct="1">
              <a:buFont typeface="Arial" charset="0"/>
              <a:buNone/>
              <a:defRPr/>
            </a:pPr>
            <a:r>
              <a:rPr lang="en-US" sz="2000" dirty="0" smtClean="0">
                <a:latin typeface="Arial Unicode MS" pitchFamily="34" charset="-128"/>
              </a:rPr>
              <a:t>The Italian ETR 200 in 1939, was the first high speed service train. It achieved the world mean speed record in 1939 of 203 kilometers per hour (</a:t>
            </a:r>
            <a:r>
              <a:rPr lang="en-GB" sz="2000" dirty="0" smtClean="0">
                <a:latin typeface="Arial Unicode MS" pitchFamily="34" charset="-128"/>
              </a:rPr>
              <a:t>km/h</a:t>
            </a:r>
            <a:r>
              <a:rPr lang="en-US" sz="2000" dirty="0" smtClean="0">
                <a:latin typeface="Arial Unicode MS" pitchFamily="34" charset="-128"/>
              </a:rPr>
              <a:t>) near Milan in Italy. The picture that follow show this train traveling with passengers approaching Milan.</a:t>
            </a:r>
          </a:p>
          <a:p>
            <a:pPr algn="just" eaLnBrk="1" hangingPunct="1">
              <a:buFont typeface="Arial" charset="0"/>
              <a:buNone/>
              <a:defRPr/>
            </a:pPr>
            <a:endParaRPr lang="en-US" sz="2000" dirty="0" smtClean="0">
              <a:latin typeface="Arial Unicode MS" pitchFamily="34" charset="-128"/>
            </a:endParaRPr>
          </a:p>
          <a:p>
            <a:pPr algn="just" eaLnBrk="1" hangingPunct="1">
              <a:buFont typeface="Arial" charset="0"/>
              <a:buNone/>
              <a:defRPr/>
            </a:pPr>
            <a:endParaRPr lang="es-EC" sz="2200" dirty="0" smtClean="0">
              <a:latin typeface="Arial Unicode MS" pitchFamily="34" charset="-128"/>
            </a:endParaRPr>
          </a:p>
        </p:txBody>
      </p:sp>
      <p:pic>
        <p:nvPicPr>
          <p:cNvPr id="40964" name="Imagen 1" descr="http://upload.wikimedia.org/wikipedia/commons/thumb/a/ae/Etr209_nel_1938.jpg/220px-Etr209_nel_1938.jpg"/>
          <p:cNvPicPr>
            <a:picLocks noChangeAspect="1" noChangeArrowheads="1"/>
          </p:cNvPicPr>
          <p:nvPr/>
        </p:nvPicPr>
        <p:blipFill>
          <a:blip r:embed="rId2"/>
          <a:srcRect/>
          <a:stretch>
            <a:fillRect/>
          </a:stretch>
        </p:blipFill>
        <p:spPr bwMode="auto">
          <a:xfrm>
            <a:off x="2667000" y="3124200"/>
            <a:ext cx="4191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04800"/>
            <a:ext cx="8229600" cy="1143000"/>
          </a:xfrm>
        </p:spPr>
        <p:txBody>
          <a:bodyPr/>
          <a:lstStyle/>
          <a:p>
            <a:pPr eaLnBrk="1" hangingPunct="1"/>
            <a:r>
              <a:rPr lang="en-US" smtClean="0"/>
              <a:t>Preface</a:t>
            </a:r>
          </a:p>
        </p:txBody>
      </p:sp>
      <p:sp>
        <p:nvSpPr>
          <p:cNvPr id="5123" name="Content Placeholder 2"/>
          <p:cNvSpPr>
            <a:spLocks noGrp="1"/>
          </p:cNvSpPr>
          <p:nvPr>
            <p:ph idx="1"/>
          </p:nvPr>
        </p:nvSpPr>
        <p:spPr>
          <a:xfrm>
            <a:off x="457200" y="1447800"/>
            <a:ext cx="8229600" cy="4906963"/>
          </a:xfrm>
        </p:spPr>
        <p:txBody>
          <a:bodyPr/>
          <a:lstStyle/>
          <a:p>
            <a:pPr algn="just" eaLnBrk="1" hangingPunct="1">
              <a:lnSpc>
                <a:spcPct val="80000"/>
              </a:lnSpc>
              <a:buFont typeface="Wingdings" pitchFamily="2" charset="2"/>
              <a:buChar char="Ø"/>
              <a:defRPr/>
            </a:pPr>
            <a:r>
              <a:rPr lang="en-US" sz="2000" dirty="0" smtClean="0"/>
              <a:t>This particular situation brings the need to think in a new an innovative solution, these are the facts:</a:t>
            </a:r>
            <a:endParaRPr lang="en-US" sz="2000" b="1" dirty="0" smtClean="0"/>
          </a:p>
          <a:p>
            <a:pPr algn="just" eaLnBrk="1" hangingPunct="1">
              <a:lnSpc>
                <a:spcPct val="80000"/>
              </a:lnSpc>
              <a:buFont typeface="Arial" charset="0"/>
              <a:buNone/>
              <a:defRPr/>
            </a:pPr>
            <a:r>
              <a:rPr lang="en-US" sz="2000" dirty="0" smtClean="0"/>
              <a:t> </a:t>
            </a:r>
          </a:p>
          <a:p>
            <a:pPr algn="just" eaLnBrk="1" hangingPunct="1">
              <a:lnSpc>
                <a:spcPct val="80000"/>
              </a:lnSpc>
              <a:buFont typeface="Wingdings" pitchFamily="2" charset="2"/>
              <a:buChar char="Ø"/>
              <a:defRPr/>
            </a:pPr>
            <a:r>
              <a:rPr lang="en-US" sz="2000" dirty="0" smtClean="0"/>
              <a:t>The projected 22,000 container ship, will have the following characteristics:</a:t>
            </a:r>
            <a:endParaRPr lang="en-US" sz="2000" b="1" dirty="0" smtClean="0"/>
          </a:p>
          <a:p>
            <a:pPr marL="714375" algn="just" eaLnBrk="1" hangingPunct="1">
              <a:lnSpc>
                <a:spcPct val="80000"/>
              </a:lnSpc>
              <a:buFont typeface="Wingdings" pitchFamily="2" charset="2"/>
              <a:buChar char="ü"/>
              <a:defRPr/>
            </a:pPr>
            <a:r>
              <a:rPr lang="en-US" sz="2000" dirty="0" smtClean="0"/>
              <a:t>Length: 450 meters</a:t>
            </a:r>
            <a:endParaRPr lang="en-US" sz="2000" b="1" dirty="0" smtClean="0"/>
          </a:p>
          <a:p>
            <a:pPr marL="714375" algn="just" eaLnBrk="1" hangingPunct="1">
              <a:lnSpc>
                <a:spcPct val="80000"/>
              </a:lnSpc>
              <a:buFont typeface="Wingdings" pitchFamily="2" charset="2"/>
              <a:buChar char="ü"/>
              <a:defRPr/>
            </a:pPr>
            <a:r>
              <a:rPr lang="en-US" sz="2000" dirty="0" smtClean="0"/>
              <a:t>Draft: 27 meters</a:t>
            </a:r>
            <a:endParaRPr lang="en-US" sz="2000" b="1" dirty="0" smtClean="0"/>
          </a:p>
          <a:p>
            <a:pPr marL="714375" algn="just" eaLnBrk="1" hangingPunct="1">
              <a:lnSpc>
                <a:spcPct val="80000"/>
              </a:lnSpc>
              <a:buFont typeface="Wingdings" pitchFamily="2" charset="2"/>
              <a:buChar char="ü"/>
              <a:defRPr/>
            </a:pPr>
            <a:r>
              <a:rPr lang="en-US" sz="2000" dirty="0" smtClean="0"/>
              <a:t>Speed: 25 knots</a:t>
            </a:r>
            <a:endParaRPr lang="en-US" sz="2000" b="1" dirty="0" smtClean="0"/>
          </a:p>
          <a:p>
            <a:pPr algn="just" eaLnBrk="1" hangingPunct="1">
              <a:lnSpc>
                <a:spcPct val="80000"/>
              </a:lnSpc>
              <a:defRPr/>
            </a:pPr>
            <a:endParaRPr lang="en-US" sz="2000" dirty="0" smtClean="0"/>
          </a:p>
          <a:p>
            <a:pPr marL="361950" indent="-361950" algn="just" eaLnBrk="1" hangingPunct="1">
              <a:lnSpc>
                <a:spcPct val="80000"/>
              </a:lnSpc>
              <a:buFont typeface="Wingdings" pitchFamily="2" charset="2"/>
              <a:buChar char="Ø"/>
              <a:defRPr/>
            </a:pPr>
            <a:r>
              <a:rPr lang="en-US" sz="2000" dirty="0" smtClean="0"/>
              <a:t>This for certain coming situation, calls for an intelligent response because, the world have to answer two fundamental questions:</a:t>
            </a:r>
          </a:p>
          <a:p>
            <a:pPr algn="just" eaLnBrk="1" hangingPunct="1">
              <a:lnSpc>
                <a:spcPct val="80000"/>
              </a:lnSpc>
              <a:buFont typeface="Arial" charset="0"/>
              <a:buNone/>
              <a:defRPr/>
            </a:pPr>
            <a:endParaRPr lang="en-US" sz="2000" dirty="0" smtClean="0">
              <a:solidFill>
                <a:srgbClr val="FF0000"/>
              </a:solidFill>
            </a:endParaRPr>
          </a:p>
          <a:p>
            <a:pPr marL="809625" indent="-447675" algn="just" eaLnBrk="1" hangingPunct="1">
              <a:lnSpc>
                <a:spcPct val="80000"/>
              </a:lnSpc>
              <a:buFont typeface="Arial" charset="0"/>
              <a:buNone/>
              <a:defRPr/>
            </a:pPr>
            <a:r>
              <a:rPr lang="en-US" sz="1800" b="1" dirty="0" smtClean="0">
                <a:solidFill>
                  <a:srgbClr val="FF0000"/>
                </a:solidFill>
              </a:rPr>
              <a:t>1.  HOW MANY PORTS ON THE FIVE CONTINENTS WILL BE ABLE TO BERTH THIS GIANT?</a:t>
            </a:r>
          </a:p>
          <a:p>
            <a:pPr marL="714375" indent="-352425" algn="just" eaLnBrk="1" hangingPunct="1">
              <a:lnSpc>
                <a:spcPct val="80000"/>
              </a:lnSpc>
              <a:buFont typeface="Arial" charset="0"/>
              <a:buNone/>
              <a:defRPr/>
            </a:pPr>
            <a:endParaRPr lang="en-US" sz="1800" b="1" dirty="0" smtClean="0">
              <a:solidFill>
                <a:srgbClr val="FF0000"/>
              </a:solidFill>
            </a:endParaRPr>
          </a:p>
          <a:p>
            <a:pPr marL="809625" indent="-447675" algn="just" eaLnBrk="1" hangingPunct="1">
              <a:lnSpc>
                <a:spcPct val="80000"/>
              </a:lnSpc>
              <a:buFont typeface="Arial" charset="0"/>
              <a:buNone/>
              <a:defRPr/>
            </a:pPr>
            <a:r>
              <a:rPr lang="en-US" sz="1800" b="1" dirty="0" smtClean="0">
                <a:solidFill>
                  <a:srgbClr val="FF0000"/>
                </a:solidFill>
              </a:rPr>
              <a:t>2.  HOW DO WE DISCHARGE AND CHARGE THIS VESSEL WITH THIS AMOUNT OF CONTAINER BOXES TO AND FROM THE PRODUCTION AND CONSUMPTION CENTERS?</a:t>
            </a:r>
          </a:p>
          <a:p>
            <a:pPr eaLnBrk="1" hangingPunct="1">
              <a:lnSpc>
                <a:spcPct val="80000"/>
              </a:lnSpc>
              <a:defRPr/>
            </a:pPr>
            <a:endParaRPr lang="en-US" sz="2000"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457200" y="274638"/>
            <a:ext cx="8229600" cy="563562"/>
          </a:xfrm>
        </p:spPr>
        <p:txBody>
          <a:bodyPr/>
          <a:lstStyle/>
          <a:p>
            <a:pPr eaLnBrk="1" hangingPunct="1">
              <a:defRPr/>
            </a:pPr>
            <a:r>
              <a:rPr lang="en-US" sz="2400" b="1" dirty="0" smtClean="0">
                <a:latin typeface="+mn-lt"/>
              </a:rPr>
              <a:t>Definition of High Speed Trains</a:t>
            </a:r>
          </a:p>
        </p:txBody>
      </p:sp>
      <p:sp>
        <p:nvSpPr>
          <p:cNvPr id="41987" name="Rectangle 3"/>
          <p:cNvSpPr>
            <a:spLocks noGrp="1"/>
          </p:cNvSpPr>
          <p:nvPr>
            <p:ph type="body" idx="1"/>
          </p:nvPr>
        </p:nvSpPr>
        <p:spPr>
          <a:xfrm>
            <a:off x="381000" y="1143000"/>
            <a:ext cx="8229600" cy="5029200"/>
          </a:xfrm>
        </p:spPr>
        <p:txBody>
          <a:bodyPr/>
          <a:lstStyle/>
          <a:p>
            <a:pPr algn="just" eaLnBrk="1" hangingPunct="1">
              <a:lnSpc>
                <a:spcPct val="80000"/>
              </a:lnSpc>
              <a:buFont typeface="Wingdings" pitchFamily="2" charset="2"/>
              <a:buChar char="Ø"/>
            </a:pPr>
            <a:r>
              <a:rPr lang="en-US" sz="2000" smtClean="0"/>
              <a:t>There are a number of different definitions for high-speed rail, and there is no single standard. </a:t>
            </a:r>
          </a:p>
          <a:p>
            <a:pPr algn="just" eaLnBrk="1" hangingPunct="1">
              <a:lnSpc>
                <a:spcPct val="80000"/>
              </a:lnSpc>
              <a:buFont typeface="Arial" charset="0"/>
              <a:buNone/>
            </a:pPr>
            <a:endParaRPr lang="en-US" sz="2000" smtClean="0"/>
          </a:p>
          <a:p>
            <a:pPr algn="just" eaLnBrk="1" hangingPunct="1">
              <a:lnSpc>
                <a:spcPct val="80000"/>
              </a:lnSpc>
              <a:buFont typeface="Wingdings" pitchFamily="2" charset="2"/>
              <a:buChar char="Ø"/>
            </a:pPr>
            <a:r>
              <a:rPr lang="en-US" sz="2000" smtClean="0"/>
              <a:t>European Community Directive 96/58, defines high-speed rail as systems of rolling stock and infrastructure which regularly operate at or above 250 km/h on new tracks, or 200 km/h on existing tracks.</a:t>
            </a:r>
          </a:p>
          <a:p>
            <a:pPr algn="just" eaLnBrk="1" hangingPunct="1">
              <a:lnSpc>
                <a:spcPct val="80000"/>
              </a:lnSpc>
              <a:buFont typeface="Arial" charset="0"/>
              <a:buNone/>
            </a:pPr>
            <a:endParaRPr lang="en-US" sz="2000" smtClean="0"/>
          </a:p>
          <a:p>
            <a:pPr algn="just" eaLnBrk="1" hangingPunct="1">
              <a:lnSpc>
                <a:spcPct val="80000"/>
              </a:lnSpc>
              <a:buFont typeface="Wingdings" pitchFamily="2" charset="2"/>
              <a:buChar char="Ø"/>
            </a:pPr>
            <a:r>
              <a:rPr lang="en-US" sz="2000" smtClean="0"/>
              <a:t>In the United States high-speed rail is defined as having a speed above 110 mph (180 km/h) by the United States Federal Railroad Administration</a:t>
            </a:r>
          </a:p>
          <a:p>
            <a:pPr algn="just" eaLnBrk="1" hangingPunct="1">
              <a:lnSpc>
                <a:spcPct val="80000"/>
              </a:lnSpc>
              <a:buFont typeface="Arial" charset="0"/>
              <a:buNone/>
            </a:pPr>
            <a:endParaRPr lang="en-US" sz="2000" smtClean="0"/>
          </a:p>
          <a:p>
            <a:pPr algn="just" eaLnBrk="1" hangingPunct="1">
              <a:lnSpc>
                <a:spcPct val="80000"/>
              </a:lnSpc>
              <a:buFont typeface="Wingdings" pitchFamily="2" charset="2"/>
              <a:buChar char="Ø"/>
            </a:pPr>
            <a:r>
              <a:rPr lang="en-US" sz="2000" smtClean="0"/>
              <a:t>In Japan high speed Shinkansen lines use standard gauge track rather than narrow gauge track used on other Japanese lines. These travel at speeds in excess of 260 km/h  without at-grade crossings.</a:t>
            </a:r>
          </a:p>
          <a:p>
            <a:pPr algn="just" eaLnBrk="1" hangingPunct="1">
              <a:lnSpc>
                <a:spcPct val="80000"/>
              </a:lnSpc>
              <a:buFont typeface="Arial" charset="0"/>
              <a:buNone/>
            </a:pPr>
            <a:endParaRPr lang="en-US" sz="2000" smtClean="0"/>
          </a:p>
          <a:p>
            <a:pPr algn="just" eaLnBrk="1" hangingPunct="1">
              <a:lnSpc>
                <a:spcPct val="80000"/>
              </a:lnSpc>
              <a:buFont typeface="Wingdings" pitchFamily="2" charset="2"/>
              <a:buChar char="Ø"/>
            </a:pPr>
            <a:r>
              <a:rPr lang="en-US" sz="2000" smtClean="0"/>
              <a:t>In China there are two grades of high speed lines. Firstly slower lines that run at speeds of between 200 and 250 km/h and have freight as well as passenger trains. Secondly, passenger dedicated high speed rail lines operate at top speeds of up to 350 km/h.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533400" y="304800"/>
            <a:ext cx="8229600" cy="457200"/>
          </a:xfrm>
        </p:spPr>
        <p:txBody>
          <a:bodyPr/>
          <a:lstStyle/>
          <a:p>
            <a:pPr eaLnBrk="1" hangingPunct="1">
              <a:defRPr/>
            </a:pPr>
            <a:r>
              <a:rPr lang="es-ES_tradnl" sz="2400" b="1" dirty="0" err="1" smtClean="0">
                <a:latin typeface="+mn-lt"/>
              </a:rPr>
              <a:t>Power</a:t>
            </a:r>
            <a:r>
              <a:rPr lang="es-ES_tradnl" sz="2400" b="1" dirty="0" smtClean="0">
                <a:latin typeface="+mn-lt"/>
              </a:rPr>
              <a:t> </a:t>
            </a:r>
            <a:r>
              <a:rPr lang="es-ES_tradnl" sz="2400" b="1" dirty="0" err="1" smtClean="0">
                <a:latin typeface="+mn-lt"/>
              </a:rPr>
              <a:t>Source</a:t>
            </a:r>
            <a:r>
              <a:rPr lang="en-US" sz="2400" dirty="0" smtClean="0">
                <a:latin typeface="+mn-lt"/>
              </a:rPr>
              <a:t> </a:t>
            </a:r>
          </a:p>
        </p:txBody>
      </p:sp>
      <p:sp>
        <p:nvSpPr>
          <p:cNvPr id="43011" name="Rectangle 3"/>
          <p:cNvSpPr>
            <a:spLocks noGrp="1"/>
          </p:cNvSpPr>
          <p:nvPr>
            <p:ph type="body" idx="1"/>
          </p:nvPr>
        </p:nvSpPr>
        <p:spPr>
          <a:xfrm>
            <a:off x="533400" y="1295400"/>
            <a:ext cx="8229600" cy="4525963"/>
          </a:xfrm>
        </p:spPr>
        <p:txBody>
          <a:bodyPr/>
          <a:lstStyle/>
          <a:p>
            <a:pPr algn="just" eaLnBrk="1" hangingPunct="1">
              <a:lnSpc>
                <a:spcPct val="90000"/>
              </a:lnSpc>
              <a:buFont typeface="Wingdings" pitchFamily="2" charset="2"/>
              <a:buChar char="Ø"/>
            </a:pPr>
            <a:r>
              <a:rPr lang="en-US" sz="2000" smtClean="0"/>
              <a:t>Travel by rail becomes more competitive in areas of higher population density or where gasoline is expensive, because conventional trains are more fuel efficient than cars and other forms of mass transit. Very few high-speed trains consume diesel or other fossil fuels but the power stations that provide electric trains with power can consume fossil fuels, or use nuclear plants.</a:t>
            </a:r>
          </a:p>
          <a:p>
            <a:pPr algn="just" eaLnBrk="1" hangingPunct="1">
              <a:lnSpc>
                <a:spcPct val="90000"/>
              </a:lnSpc>
              <a:buFont typeface="Arial" charset="0"/>
              <a:buNone/>
            </a:pPr>
            <a:endParaRPr lang="es-ES_tradnl" sz="2000" smtClean="0"/>
          </a:p>
          <a:p>
            <a:pPr algn="just" eaLnBrk="1" hangingPunct="1">
              <a:lnSpc>
                <a:spcPct val="90000"/>
              </a:lnSpc>
              <a:buFont typeface="Wingdings" pitchFamily="2" charset="2"/>
              <a:buChar char="Ø"/>
            </a:pPr>
            <a:r>
              <a:rPr lang="es-ES_tradnl" sz="2000" smtClean="0"/>
              <a:t>In Japan and France, where the most extensive high speed rail networks exist, a large proportion of electricity comes from nuclear power. Even using electricity generated from coal or oil, trains are more fuel efficient  than the typical automobile because of economies of scale in generator technology.</a:t>
            </a:r>
            <a:r>
              <a:rPr lang="en-US" sz="2000"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457200" y="274638"/>
            <a:ext cx="8229600" cy="411162"/>
          </a:xfrm>
        </p:spPr>
        <p:txBody>
          <a:bodyPr/>
          <a:lstStyle/>
          <a:p>
            <a:pPr eaLnBrk="1" hangingPunct="1">
              <a:defRPr/>
            </a:pPr>
            <a:r>
              <a:rPr lang="es-ES_tradnl" sz="2400" b="1" dirty="0" err="1" smtClean="0">
                <a:latin typeface="+mn-lt"/>
              </a:rPr>
              <a:t>Technology</a:t>
            </a:r>
            <a:r>
              <a:rPr lang="es-ES_tradnl" sz="2400" b="1" dirty="0" smtClean="0">
                <a:latin typeface="+mn-lt"/>
              </a:rPr>
              <a:t> and </a:t>
            </a:r>
            <a:r>
              <a:rPr lang="es-ES_tradnl" sz="2400" b="1" dirty="0" err="1" smtClean="0">
                <a:latin typeface="+mn-lt"/>
              </a:rPr>
              <a:t>Costs</a:t>
            </a:r>
            <a:r>
              <a:rPr lang="en-US" sz="2400" dirty="0" smtClean="0">
                <a:latin typeface="+mn-lt"/>
              </a:rPr>
              <a:t> </a:t>
            </a:r>
          </a:p>
        </p:txBody>
      </p:sp>
      <p:sp>
        <p:nvSpPr>
          <p:cNvPr id="44035" name="Rectangle 3"/>
          <p:cNvSpPr>
            <a:spLocks noGrp="1"/>
          </p:cNvSpPr>
          <p:nvPr>
            <p:ph type="body" idx="1"/>
          </p:nvPr>
        </p:nvSpPr>
        <p:spPr>
          <a:xfrm>
            <a:off x="533400" y="1219200"/>
            <a:ext cx="8229600" cy="2971800"/>
          </a:xfrm>
        </p:spPr>
        <p:txBody>
          <a:bodyPr/>
          <a:lstStyle/>
          <a:p>
            <a:pPr algn="just" eaLnBrk="1" hangingPunct="1">
              <a:lnSpc>
                <a:spcPct val="80000"/>
              </a:lnSpc>
              <a:buFont typeface="Wingdings" pitchFamily="2" charset="2"/>
              <a:buChar char="Ø"/>
            </a:pPr>
            <a:r>
              <a:rPr lang="en-US" sz="2000" smtClean="0"/>
              <a:t>France's TGV technology has been adapted for use in a number of different countries.</a:t>
            </a:r>
          </a:p>
          <a:p>
            <a:pPr algn="just" eaLnBrk="1" hangingPunct="1">
              <a:lnSpc>
                <a:spcPct val="80000"/>
              </a:lnSpc>
              <a:buFont typeface="Arial" charset="0"/>
              <a:buNone/>
            </a:pPr>
            <a:endParaRPr lang="en-US" sz="2000" smtClean="0"/>
          </a:p>
          <a:p>
            <a:pPr algn="just" eaLnBrk="1" hangingPunct="1">
              <a:lnSpc>
                <a:spcPct val="80000"/>
              </a:lnSpc>
              <a:buFont typeface="Wingdings" pitchFamily="2" charset="2"/>
              <a:buChar char="Ø"/>
            </a:pPr>
            <a:r>
              <a:rPr lang="en-US" sz="2000" smtClean="0"/>
              <a:t>Much of the technology behind high-speed rail is an improved application of mature standard gauge rail technology </a:t>
            </a:r>
            <a:r>
              <a:rPr lang="en-US" sz="2000" b="1" smtClean="0"/>
              <a:t>using overhead electrification.</a:t>
            </a:r>
            <a:r>
              <a:rPr lang="en-US" sz="2000" smtClean="0"/>
              <a:t> By building a new rail infrastructure with 20th century engineering, including elimination of constrictions such as roadway at-grade (level) crossings, frequent stops, a succession of curves and reverse curves, and not sharing the right-of-way with freight or slower passenger trains, higher speeds (250–320 km/h) are maintained.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457200" y="274638"/>
            <a:ext cx="8229600" cy="411162"/>
          </a:xfrm>
        </p:spPr>
        <p:txBody>
          <a:bodyPr/>
          <a:lstStyle/>
          <a:p>
            <a:pPr eaLnBrk="1" hangingPunct="1">
              <a:defRPr/>
            </a:pPr>
            <a:r>
              <a:rPr lang="es-ES_tradnl" sz="2400" b="1" dirty="0" err="1" smtClean="0">
                <a:latin typeface="+mn-lt"/>
              </a:rPr>
              <a:t>Technology</a:t>
            </a:r>
            <a:r>
              <a:rPr lang="es-ES_tradnl" sz="2400" b="1" dirty="0" smtClean="0">
                <a:latin typeface="+mn-lt"/>
              </a:rPr>
              <a:t> and </a:t>
            </a:r>
            <a:r>
              <a:rPr lang="es-ES_tradnl" sz="2400" b="1" dirty="0" err="1" smtClean="0">
                <a:latin typeface="+mn-lt"/>
              </a:rPr>
              <a:t>Costs</a:t>
            </a:r>
            <a:r>
              <a:rPr lang="en-US" sz="2400" dirty="0" smtClean="0">
                <a:latin typeface="+mn-lt"/>
              </a:rPr>
              <a:t> </a:t>
            </a:r>
          </a:p>
        </p:txBody>
      </p:sp>
      <p:sp>
        <p:nvSpPr>
          <p:cNvPr id="45059" name="Rectangle 3"/>
          <p:cNvSpPr>
            <a:spLocks noGrp="1"/>
          </p:cNvSpPr>
          <p:nvPr>
            <p:ph type="body" idx="1"/>
          </p:nvPr>
        </p:nvSpPr>
        <p:spPr>
          <a:xfrm>
            <a:off x="533400" y="1219200"/>
            <a:ext cx="8229600" cy="3352800"/>
          </a:xfrm>
        </p:spPr>
        <p:txBody>
          <a:bodyPr/>
          <a:lstStyle/>
          <a:p>
            <a:pPr algn="just" eaLnBrk="1" hangingPunct="1">
              <a:lnSpc>
                <a:spcPct val="80000"/>
              </a:lnSpc>
              <a:buFont typeface="Wingdings" pitchFamily="2" charset="2"/>
              <a:buChar char="Ø"/>
            </a:pPr>
            <a:r>
              <a:rPr lang="en-US" sz="2000" smtClean="0"/>
              <a:t>Total cost of High Speed Rail systems is generally lower than the total costs of competing alternatives (new highway or air capacity). Japanese systems are often more expensive than their counterparts but more comprehensive because they have their own dedicated elevated guide way, no traffic crossings, and disaster monitoring systems. The high Japanese system's cost is related to the boring of tunnels through mountains, as in Taiwan.</a:t>
            </a:r>
          </a:p>
          <a:p>
            <a:pPr algn="just" eaLnBrk="1" hangingPunct="1">
              <a:lnSpc>
                <a:spcPct val="80000"/>
              </a:lnSpc>
              <a:buFont typeface="Arial" charset="0"/>
              <a:buNone/>
            </a:pPr>
            <a:endParaRPr lang="en-US" sz="2000" smtClean="0"/>
          </a:p>
          <a:p>
            <a:pPr algn="just" eaLnBrk="1" hangingPunct="1">
              <a:lnSpc>
                <a:spcPct val="80000"/>
              </a:lnSpc>
              <a:buFont typeface="Wingdings" pitchFamily="2" charset="2"/>
              <a:buChar char="Ø"/>
            </a:pPr>
            <a:r>
              <a:rPr lang="en-US" sz="2000" smtClean="0"/>
              <a:t>Recent advances in wheeled trains in the last few decades have pushed the speed limits past 400 km/h, among the advances being tilting trainsets, aerodynamic designs (to reduce drag, lift, and noise), air brakes, regenerative braking, stronger engines, dynamic weight shifting, etc..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57200" y="274638"/>
            <a:ext cx="8229600" cy="487362"/>
          </a:xfrm>
        </p:spPr>
        <p:txBody>
          <a:bodyPr/>
          <a:lstStyle/>
          <a:p>
            <a:pPr eaLnBrk="1" hangingPunct="1">
              <a:defRPr/>
            </a:pPr>
            <a:r>
              <a:rPr lang="en-US" sz="2400" b="1" dirty="0" smtClean="0">
                <a:latin typeface="+mn-lt"/>
              </a:rPr>
              <a:t>Magnetic Levitation</a:t>
            </a:r>
          </a:p>
        </p:txBody>
      </p:sp>
      <p:sp>
        <p:nvSpPr>
          <p:cNvPr id="46083" name="Rectangle 3"/>
          <p:cNvSpPr>
            <a:spLocks noGrp="1"/>
          </p:cNvSpPr>
          <p:nvPr>
            <p:ph type="body" idx="1"/>
          </p:nvPr>
        </p:nvSpPr>
        <p:spPr>
          <a:xfrm>
            <a:off x="533400" y="1143000"/>
            <a:ext cx="8229600" cy="4525963"/>
          </a:xfrm>
        </p:spPr>
        <p:txBody>
          <a:bodyPr/>
          <a:lstStyle/>
          <a:p>
            <a:pPr algn="just" eaLnBrk="1" hangingPunct="1">
              <a:lnSpc>
                <a:spcPct val="80000"/>
              </a:lnSpc>
              <a:buFont typeface="Wingdings" pitchFamily="2" charset="2"/>
              <a:buChar char="Ø"/>
            </a:pPr>
            <a:r>
              <a:rPr lang="en-US" sz="2000" b="1" smtClean="0"/>
              <a:t>Maglev, or magnetic levitation</a:t>
            </a:r>
            <a:r>
              <a:rPr lang="en-US" sz="2000" smtClean="0"/>
              <a:t>, is a system that suspends guides and propels trains, using magnetic levitation from a very large number of magnets for lift and propulsion. This method has the potential to be faster, quieter and smoother than wheeled systems. The power needed for levitation is usually not a particularly large percentage of the overall consumption; most of the power used is needed to overcome air drag, as with any other high speed train.</a:t>
            </a:r>
          </a:p>
          <a:p>
            <a:pPr algn="just" eaLnBrk="1" hangingPunct="1">
              <a:lnSpc>
                <a:spcPct val="80000"/>
              </a:lnSpc>
              <a:buFont typeface="Arial" charset="0"/>
              <a:buNone/>
            </a:pPr>
            <a:endParaRPr lang="en-US" sz="2000" smtClean="0"/>
          </a:p>
          <a:p>
            <a:pPr algn="just" eaLnBrk="1" hangingPunct="1">
              <a:lnSpc>
                <a:spcPct val="80000"/>
              </a:lnSpc>
              <a:buFont typeface="Wingdings" pitchFamily="2" charset="2"/>
              <a:buChar char="Ø"/>
            </a:pPr>
            <a:r>
              <a:rPr lang="en-US" sz="2000" smtClean="0"/>
              <a:t>The highest recorded speed of a Maglev train is 581 km/h, achieved in Japan in 2003.</a:t>
            </a:r>
          </a:p>
          <a:p>
            <a:pPr algn="just" eaLnBrk="1" hangingPunct="1">
              <a:lnSpc>
                <a:spcPct val="80000"/>
              </a:lnSpc>
              <a:buFont typeface="Arial" charset="0"/>
              <a:buNone/>
            </a:pPr>
            <a:endParaRPr lang="en-US" sz="2000" smtClean="0"/>
          </a:p>
          <a:p>
            <a:pPr algn="just" eaLnBrk="1" hangingPunct="1">
              <a:lnSpc>
                <a:spcPct val="80000"/>
              </a:lnSpc>
              <a:buFont typeface="Wingdings" pitchFamily="2" charset="2"/>
              <a:buChar char="Ø"/>
            </a:pPr>
            <a:r>
              <a:rPr lang="en-US" sz="2000" smtClean="0"/>
              <a:t>The first commercial Maglev "people-mover" was opened in 1984 in Birmingham, England. It operated between Birmingham Airport and Birmingham Railway Station, running at speeds up to 42 km/h; the system was  closed in 1995 due to design problems.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457200" y="274638"/>
            <a:ext cx="8229600" cy="715962"/>
          </a:xfrm>
        </p:spPr>
        <p:txBody>
          <a:bodyPr/>
          <a:lstStyle/>
          <a:p>
            <a:pPr eaLnBrk="1" hangingPunct="1">
              <a:defRPr/>
            </a:pPr>
            <a:r>
              <a:rPr lang="en-US" sz="2400" b="1" dirty="0" smtClean="0">
                <a:latin typeface="+mn-lt"/>
              </a:rPr>
              <a:t>Magnetic Levitation Train in Germany</a:t>
            </a:r>
          </a:p>
        </p:txBody>
      </p:sp>
      <p:pic>
        <p:nvPicPr>
          <p:cNvPr id="47107" name="Imagen 19" descr="http://upload.wikimedia.org/wikipedia/commons/thumb/0/0f/Transrapid-emsland.jpg/220px-Transrapid-emsland.jpg"/>
          <p:cNvPicPr>
            <a:picLocks noChangeAspect="1" noChangeArrowheads="1"/>
          </p:cNvPicPr>
          <p:nvPr>
            <p:ph type="body" idx="1"/>
          </p:nvPr>
        </p:nvPicPr>
        <p:blipFill>
          <a:blip r:embed="rId2"/>
          <a:srcRect/>
          <a:stretch>
            <a:fillRect/>
          </a:stretch>
        </p:blipFill>
        <p:spPr>
          <a:xfrm>
            <a:off x="2133600" y="1905000"/>
            <a:ext cx="5181600" cy="35052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457200" y="274638"/>
            <a:ext cx="8229600" cy="792162"/>
          </a:xfrm>
        </p:spPr>
        <p:txBody>
          <a:bodyPr/>
          <a:lstStyle/>
          <a:p>
            <a:pPr eaLnBrk="1" hangingPunct="1"/>
            <a:r>
              <a:rPr lang="en-US" sz="2200" b="1" smtClean="0">
                <a:latin typeface="Arial Unicode MS" pitchFamily="34" charset="-128"/>
              </a:rPr>
              <a:t>The Typical High Speed Train</a:t>
            </a:r>
            <a:br>
              <a:rPr lang="en-US" sz="2200" b="1" smtClean="0">
                <a:latin typeface="Arial Unicode MS" pitchFamily="34" charset="-128"/>
              </a:rPr>
            </a:br>
            <a:r>
              <a:rPr lang="en-US" sz="2200" b="1" smtClean="0">
                <a:latin typeface="Arial Unicode MS" pitchFamily="34" charset="-128"/>
              </a:rPr>
              <a:t>Components</a:t>
            </a:r>
          </a:p>
        </p:txBody>
      </p:sp>
      <p:pic>
        <p:nvPicPr>
          <p:cNvPr id="48131" name="Imagen 16"/>
          <p:cNvPicPr>
            <a:picLocks noChangeAspect="1" noChangeArrowheads="1"/>
          </p:cNvPicPr>
          <p:nvPr>
            <p:ph type="body" idx="1"/>
          </p:nvPr>
        </p:nvPicPr>
        <p:blipFill>
          <a:blip r:embed="rId2"/>
          <a:srcRect/>
          <a:stretch>
            <a:fillRect/>
          </a:stretch>
        </p:blipFill>
        <p:spPr>
          <a:xfrm>
            <a:off x="0" y="1025525"/>
            <a:ext cx="9144000" cy="5832475"/>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457200" y="228600"/>
            <a:ext cx="8229600" cy="533400"/>
          </a:xfrm>
        </p:spPr>
        <p:txBody>
          <a:bodyPr/>
          <a:lstStyle/>
          <a:p>
            <a:pPr eaLnBrk="1" hangingPunct="1">
              <a:defRPr/>
            </a:pPr>
            <a:r>
              <a:rPr lang="es-ES_tradnl" sz="2400" b="1" dirty="0" err="1" smtClean="0">
                <a:latin typeface="+mn-lt"/>
              </a:rPr>
              <a:t>Recent</a:t>
            </a:r>
            <a:r>
              <a:rPr lang="es-ES_tradnl" sz="2400" b="1" dirty="0" smtClean="0">
                <a:latin typeface="+mn-lt"/>
              </a:rPr>
              <a:t> </a:t>
            </a:r>
            <a:r>
              <a:rPr lang="es-ES_tradnl" sz="2400" b="1" dirty="0" err="1" smtClean="0">
                <a:latin typeface="+mn-lt"/>
              </a:rPr>
              <a:t>Projects</a:t>
            </a:r>
            <a:r>
              <a:rPr lang="es-ES_tradnl" sz="2400" dirty="0" smtClean="0">
                <a:latin typeface="+mn-lt"/>
              </a:rPr>
              <a:t> </a:t>
            </a:r>
            <a:endParaRPr lang="en-US" sz="2400" dirty="0" smtClean="0">
              <a:latin typeface="+mn-lt"/>
            </a:endParaRPr>
          </a:p>
        </p:txBody>
      </p:sp>
      <p:sp>
        <p:nvSpPr>
          <p:cNvPr id="49155" name="Rectangle 3"/>
          <p:cNvSpPr>
            <a:spLocks noGrp="1"/>
          </p:cNvSpPr>
          <p:nvPr>
            <p:ph type="body" idx="1"/>
          </p:nvPr>
        </p:nvSpPr>
        <p:spPr>
          <a:xfrm>
            <a:off x="457200" y="914400"/>
            <a:ext cx="8229600" cy="5867400"/>
          </a:xfrm>
        </p:spPr>
        <p:txBody>
          <a:bodyPr/>
          <a:lstStyle/>
          <a:p>
            <a:pPr algn="ctr" eaLnBrk="1" hangingPunct="1">
              <a:lnSpc>
                <a:spcPct val="80000"/>
              </a:lnSpc>
              <a:buFont typeface="Arial" charset="0"/>
              <a:buNone/>
            </a:pPr>
            <a:r>
              <a:rPr lang="en-US" sz="2000" b="1" smtClean="0"/>
              <a:t>South Africa</a:t>
            </a:r>
          </a:p>
          <a:p>
            <a:pPr algn="ctr" eaLnBrk="1" hangingPunct="1">
              <a:lnSpc>
                <a:spcPct val="80000"/>
              </a:lnSpc>
              <a:buFont typeface="Arial" charset="0"/>
              <a:buNone/>
            </a:pPr>
            <a:r>
              <a:rPr lang="en-US" sz="2000" smtClean="0"/>
              <a:t>The Gautrain, Africa's first high-speed rail line, was launched on June 8, 2010 in South Africa three days before the opening match of the 2010 football World Cup.</a:t>
            </a:r>
          </a:p>
          <a:p>
            <a:pPr algn="ctr" eaLnBrk="1" hangingPunct="1">
              <a:lnSpc>
                <a:spcPct val="80000"/>
              </a:lnSpc>
              <a:buFont typeface="Arial" charset="0"/>
              <a:buNone/>
            </a:pPr>
            <a:endParaRPr lang="en-US" sz="2000" smtClean="0"/>
          </a:p>
          <a:p>
            <a:pPr algn="ctr" eaLnBrk="1" hangingPunct="1">
              <a:lnSpc>
                <a:spcPct val="80000"/>
              </a:lnSpc>
              <a:buFont typeface="Arial" charset="0"/>
              <a:buNone/>
            </a:pPr>
            <a:r>
              <a:rPr lang="en-US" sz="2000" b="1" smtClean="0"/>
              <a:t>Brazil</a:t>
            </a:r>
            <a:endParaRPr lang="en-US" sz="2000" smtClean="0"/>
          </a:p>
          <a:p>
            <a:pPr algn="ctr" eaLnBrk="1" hangingPunct="1">
              <a:lnSpc>
                <a:spcPct val="80000"/>
              </a:lnSpc>
              <a:buFont typeface="Arial" charset="0"/>
              <a:buNone/>
            </a:pPr>
            <a:r>
              <a:rPr lang="en-US" sz="2000" smtClean="0"/>
              <a:t>The Brazilian government envisages three additional high-speed rail lines as part of the latest set of ambitious infrastructure plans outlined at the end of March 2010 by President Luiz  da Silva.</a:t>
            </a:r>
          </a:p>
          <a:p>
            <a:pPr algn="ctr" eaLnBrk="1" hangingPunct="1">
              <a:lnSpc>
                <a:spcPct val="80000"/>
              </a:lnSpc>
              <a:buFont typeface="Arial" charset="0"/>
              <a:buNone/>
            </a:pPr>
            <a:endParaRPr lang="en-US" sz="2000" b="1" smtClean="0"/>
          </a:p>
          <a:p>
            <a:pPr algn="ctr" eaLnBrk="1" hangingPunct="1">
              <a:lnSpc>
                <a:spcPct val="80000"/>
              </a:lnSpc>
              <a:buFont typeface="Arial" charset="0"/>
              <a:buNone/>
            </a:pPr>
            <a:r>
              <a:rPr lang="en-US" sz="2000" b="1" smtClean="0"/>
              <a:t>China</a:t>
            </a:r>
            <a:endParaRPr lang="en-GB" sz="2000" b="1" smtClean="0"/>
          </a:p>
          <a:p>
            <a:pPr algn="ctr" eaLnBrk="1" hangingPunct="1">
              <a:lnSpc>
                <a:spcPct val="80000"/>
              </a:lnSpc>
              <a:buFont typeface="Arial" charset="0"/>
              <a:buNone/>
            </a:pPr>
            <a:r>
              <a:rPr lang="en-GB" sz="2000" smtClean="0"/>
              <a:t>On may 2010, the government of China announced that the country is spending mountains of money on “China’s Cut-Throat Railway Revolution” to expand its country's high-speed railway network and manufacture the world's fastest trains. </a:t>
            </a:r>
          </a:p>
          <a:p>
            <a:pPr algn="ctr" eaLnBrk="1" hangingPunct="1">
              <a:lnSpc>
                <a:spcPct val="80000"/>
              </a:lnSpc>
              <a:buFont typeface="Arial" charset="0"/>
              <a:buNone/>
            </a:pPr>
            <a:endParaRPr lang="en-GB" sz="2000" smtClean="0"/>
          </a:p>
          <a:p>
            <a:pPr algn="ctr" eaLnBrk="1" hangingPunct="1">
              <a:lnSpc>
                <a:spcPct val="80000"/>
              </a:lnSpc>
              <a:buFont typeface="Arial" charset="0"/>
              <a:buNone/>
            </a:pPr>
            <a:r>
              <a:rPr lang="en-US" sz="2000" b="1" smtClean="0"/>
              <a:t>United States of America</a:t>
            </a:r>
            <a:endParaRPr lang="en-US" sz="2000" smtClean="0"/>
          </a:p>
          <a:p>
            <a:pPr algn="ctr" eaLnBrk="1" hangingPunct="1">
              <a:lnSpc>
                <a:spcPct val="80000"/>
              </a:lnSpc>
              <a:buFont typeface="Arial" charset="0"/>
              <a:buNone/>
            </a:pPr>
            <a:r>
              <a:rPr lang="en-US" sz="2000" smtClean="0"/>
              <a:t>Japan to give loans for US high-speed rail bids was announced on April 27, 2010. Japan will allow state loans for bids to build high-speed train lines in the U.S. to boost the nation’s railroad suppliers as they compete against Chinese and European rivals.</a:t>
            </a:r>
          </a:p>
          <a:p>
            <a:pPr algn="ctr" eaLnBrk="1" hangingPunct="1">
              <a:lnSpc>
                <a:spcPct val="80000"/>
              </a:lnSpc>
              <a:buFont typeface="Arial" charset="0"/>
              <a:buNone/>
            </a:pPr>
            <a:endParaRPr lang="en-US" sz="1800" smtClean="0"/>
          </a:p>
          <a:p>
            <a:pPr algn="ctr" eaLnBrk="1" hangingPunct="1">
              <a:lnSpc>
                <a:spcPct val="80000"/>
              </a:lnSpc>
              <a:buFont typeface="Arial" charset="0"/>
              <a:buNone/>
            </a:pPr>
            <a:endParaRPr lang="en-US" sz="18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457200" y="274638"/>
            <a:ext cx="8229600" cy="868362"/>
          </a:xfrm>
        </p:spPr>
        <p:txBody>
          <a:bodyPr/>
          <a:lstStyle/>
          <a:p>
            <a:pPr eaLnBrk="1" hangingPunct="1">
              <a:defRPr/>
            </a:pPr>
            <a:r>
              <a:rPr lang="en-US" sz="4000" b="1" dirty="0" smtClean="0">
                <a:latin typeface="+mn-lt"/>
              </a:rPr>
              <a:t>And Finally</a:t>
            </a:r>
          </a:p>
        </p:txBody>
      </p:sp>
      <p:sp>
        <p:nvSpPr>
          <p:cNvPr id="50179" name="Rectangle 3"/>
          <p:cNvSpPr>
            <a:spLocks noGrp="1"/>
          </p:cNvSpPr>
          <p:nvPr>
            <p:ph type="body" idx="1"/>
          </p:nvPr>
        </p:nvSpPr>
        <p:spPr>
          <a:xfrm>
            <a:off x="457200" y="1341438"/>
            <a:ext cx="8229600" cy="4525962"/>
          </a:xfrm>
        </p:spPr>
        <p:txBody>
          <a:bodyPr/>
          <a:lstStyle/>
          <a:p>
            <a:pPr algn="ctr" eaLnBrk="1" hangingPunct="1">
              <a:buFont typeface="Arial" charset="0"/>
              <a:buNone/>
            </a:pPr>
            <a:r>
              <a:rPr lang="en-US" sz="2800" smtClean="0">
                <a:solidFill>
                  <a:srgbClr val="FF0000"/>
                </a:solidFill>
              </a:rPr>
              <a:t>After this presentation, I hope that</a:t>
            </a:r>
          </a:p>
          <a:p>
            <a:pPr algn="ctr" eaLnBrk="1" hangingPunct="1">
              <a:buFont typeface="Arial" charset="0"/>
              <a:buNone/>
            </a:pPr>
            <a:r>
              <a:rPr lang="en-US" sz="2800" smtClean="0">
                <a:solidFill>
                  <a:srgbClr val="FF0000"/>
                </a:solidFill>
              </a:rPr>
              <a:t>in the near or distant future; time will</a:t>
            </a:r>
          </a:p>
          <a:p>
            <a:pPr algn="ctr" eaLnBrk="1" hangingPunct="1">
              <a:buFont typeface="Arial" charset="0"/>
              <a:buNone/>
            </a:pPr>
            <a:r>
              <a:rPr lang="en-US" sz="2800" smtClean="0">
                <a:solidFill>
                  <a:srgbClr val="FF0000"/>
                </a:solidFill>
              </a:rPr>
              <a:t>come for high speed intermodal railroad</a:t>
            </a:r>
          </a:p>
          <a:p>
            <a:pPr algn="ctr" eaLnBrk="1" hangingPunct="1">
              <a:buFont typeface="Arial" charset="0"/>
              <a:buNone/>
            </a:pPr>
            <a:r>
              <a:rPr lang="en-US" sz="2800" smtClean="0">
                <a:solidFill>
                  <a:srgbClr val="FF0000"/>
                </a:solidFill>
              </a:rPr>
              <a:t>networks in all the continents of the world, as an answer to the very big nuclear propelled</a:t>
            </a:r>
          </a:p>
          <a:p>
            <a:pPr algn="ctr" eaLnBrk="1" hangingPunct="1">
              <a:buFont typeface="Arial" charset="0"/>
              <a:buNone/>
            </a:pPr>
            <a:r>
              <a:rPr lang="en-US" sz="2800" smtClean="0">
                <a:solidFill>
                  <a:srgbClr val="FF0000"/>
                </a:solidFill>
              </a:rPr>
              <a:t>container ships to come.</a:t>
            </a:r>
          </a:p>
          <a:p>
            <a:pPr algn="ctr" eaLnBrk="1" hangingPunct="1">
              <a:buFont typeface="Arial" charset="0"/>
              <a:buNone/>
            </a:pPr>
            <a:r>
              <a:rPr lang="en-US" sz="2800" smtClean="0">
                <a:solidFill>
                  <a:srgbClr val="FF0000"/>
                </a:solidFill>
              </a:rPr>
              <a:t>This is my wish and hope</a:t>
            </a:r>
          </a:p>
          <a:p>
            <a:pPr eaLnBrk="1" hangingPunct="1">
              <a:buFont typeface="Arial" charset="0"/>
              <a:buNone/>
            </a:pPr>
            <a:endParaRPr lang="en-US" sz="1800" smtClean="0">
              <a:latin typeface="Arial Unicode MS" pitchFamily="34" charset="-128"/>
            </a:endParaRPr>
          </a:p>
          <a:p>
            <a:pPr algn="r" eaLnBrk="1" hangingPunct="1">
              <a:buFont typeface="Arial" charset="0"/>
              <a:buNone/>
            </a:pPr>
            <a:r>
              <a:rPr lang="en-US" sz="1600" i="1" smtClean="0"/>
              <a:t>Thanks for your time and attention</a:t>
            </a:r>
          </a:p>
          <a:p>
            <a:pPr algn="r" eaLnBrk="1" hangingPunct="1">
              <a:buFont typeface="Arial" charset="0"/>
              <a:buNone/>
            </a:pPr>
            <a:r>
              <a:rPr lang="en-US" sz="1800" b="1" smtClean="0">
                <a:solidFill>
                  <a:srgbClr val="0070C0"/>
                </a:solidFill>
                <a:latin typeface="Arial Unicode MS" pitchFamily="34" charset="-128"/>
              </a:rPr>
              <a:t>Hugo Tobar Vega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pPr marL="361950" indent="-361950" algn="just" eaLnBrk="1" hangingPunct="1">
              <a:lnSpc>
                <a:spcPct val="90000"/>
              </a:lnSpc>
              <a:buFont typeface="Wingdings" pitchFamily="2" charset="2"/>
              <a:buChar char="Ø"/>
              <a:defRPr/>
            </a:pPr>
            <a:r>
              <a:rPr lang="en-US" sz="2000" dirty="0" smtClean="0"/>
              <a:t>Finally, if in the year 2010, there is a project of a 22,000 containers ship, for the year 2050 we have these other questions:</a:t>
            </a:r>
          </a:p>
          <a:p>
            <a:pPr marL="0" indent="0" algn="just" eaLnBrk="1" hangingPunct="1">
              <a:lnSpc>
                <a:spcPct val="90000"/>
              </a:lnSpc>
              <a:buFont typeface="Arial" charset="0"/>
              <a:buNone/>
              <a:defRPr/>
            </a:pPr>
            <a:endParaRPr lang="en-US" sz="2000" b="1" dirty="0" smtClean="0">
              <a:solidFill>
                <a:srgbClr val="FF0000"/>
              </a:solidFill>
            </a:endParaRPr>
          </a:p>
          <a:p>
            <a:pPr marL="628650" algn="just" eaLnBrk="1" hangingPunct="1">
              <a:lnSpc>
                <a:spcPct val="90000"/>
              </a:lnSpc>
              <a:buFont typeface="Arial" charset="0"/>
              <a:buAutoNum type="arabicPeriod"/>
              <a:defRPr/>
            </a:pPr>
            <a:r>
              <a:rPr lang="en-US" sz="1800" b="1" dirty="0" smtClean="0">
                <a:solidFill>
                  <a:srgbClr val="FF0000"/>
                </a:solidFill>
              </a:rPr>
              <a:t>HOW BIG WILL THE BIGGEST CONTAINER SHIP BE?</a:t>
            </a:r>
          </a:p>
          <a:p>
            <a:pPr marL="628650" algn="just" eaLnBrk="1" hangingPunct="1">
              <a:lnSpc>
                <a:spcPct val="90000"/>
              </a:lnSpc>
              <a:buFont typeface="Arial" charset="0"/>
              <a:buAutoNum type="arabicPeriod"/>
              <a:defRPr/>
            </a:pPr>
            <a:endParaRPr lang="en-US" sz="1800" b="1" dirty="0" smtClean="0">
              <a:solidFill>
                <a:srgbClr val="FF0000"/>
              </a:solidFill>
            </a:endParaRPr>
          </a:p>
          <a:p>
            <a:pPr marL="628650" algn="just" eaLnBrk="1" hangingPunct="1">
              <a:lnSpc>
                <a:spcPct val="90000"/>
              </a:lnSpc>
              <a:buFont typeface="Arial" charset="0"/>
              <a:buNone/>
              <a:defRPr/>
            </a:pPr>
            <a:r>
              <a:rPr lang="en-US" sz="1800" b="1" dirty="0" smtClean="0">
                <a:solidFill>
                  <a:srgbClr val="FF0000"/>
                </a:solidFill>
              </a:rPr>
              <a:t>2.   HOW WILL THIS SHIP PROPULSION SYSTEM BE?</a:t>
            </a:r>
          </a:p>
          <a:p>
            <a:pPr marL="628650" algn="just" eaLnBrk="1" hangingPunct="1">
              <a:lnSpc>
                <a:spcPct val="90000"/>
              </a:lnSpc>
              <a:buFont typeface="Arial" charset="0"/>
              <a:buNone/>
              <a:defRPr/>
            </a:pPr>
            <a:endParaRPr lang="en-US" sz="1800" b="1" dirty="0" smtClean="0">
              <a:solidFill>
                <a:srgbClr val="FF0000"/>
              </a:solidFill>
            </a:endParaRPr>
          </a:p>
          <a:p>
            <a:pPr marL="628650" algn="just" eaLnBrk="1" hangingPunct="1">
              <a:lnSpc>
                <a:spcPct val="90000"/>
              </a:lnSpc>
              <a:buFont typeface="Arial" charset="0"/>
              <a:buNone/>
              <a:defRPr/>
            </a:pPr>
            <a:r>
              <a:rPr lang="en-US" sz="1800" b="1" dirty="0" smtClean="0">
                <a:solidFill>
                  <a:srgbClr val="FF0000"/>
                </a:solidFill>
              </a:rPr>
              <a:t>3.   IF FOR THE YEAR 2050, THE OIL AND ALL THE FOSSIL FUELS WILL BE COMPLETELY DEPLETED ALL OVER THE WORLD; HOW WE ARE GOING TO PROPEL THESE BIG VESSELS?</a:t>
            </a:r>
          </a:p>
          <a:p>
            <a:pPr eaLnBrk="1" hangingPunct="1">
              <a:lnSpc>
                <a:spcPct val="90000"/>
              </a:lnSpc>
              <a:defRPr/>
            </a:pPr>
            <a:endParaRPr lang="en-US" sz="3000" b="1" dirty="0" smtClean="0"/>
          </a:p>
        </p:txBody>
      </p:sp>
      <p:sp>
        <p:nvSpPr>
          <p:cNvPr id="2" name="Title 1"/>
          <p:cNvSpPr>
            <a:spLocks noGrp="1"/>
          </p:cNvSpPr>
          <p:nvPr>
            <p:ph type="title"/>
          </p:nvPr>
        </p:nvSpPr>
        <p:spPr>
          <a:xfrm>
            <a:off x="457200" y="304800"/>
            <a:ext cx="8229600" cy="1143000"/>
          </a:xfrm>
        </p:spPr>
        <p:txBody>
          <a:bodyPr/>
          <a:lstStyle/>
          <a:p>
            <a:pPr eaLnBrk="1" hangingPunct="1"/>
            <a:r>
              <a:rPr lang="en-US" smtClean="0"/>
              <a:t>Preface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Preface</a:t>
            </a:r>
          </a:p>
        </p:txBody>
      </p:sp>
      <p:sp>
        <p:nvSpPr>
          <p:cNvPr id="7171" name="Content Placeholder 2"/>
          <p:cNvSpPr>
            <a:spLocks noGrp="1"/>
          </p:cNvSpPr>
          <p:nvPr>
            <p:ph idx="1"/>
          </p:nvPr>
        </p:nvSpPr>
        <p:spPr/>
        <p:txBody>
          <a:bodyPr/>
          <a:lstStyle/>
          <a:p>
            <a:pPr eaLnBrk="1" hangingPunct="1">
              <a:buFont typeface="Wingdings" pitchFamily="2" charset="2"/>
              <a:buChar char="Ø"/>
              <a:defRPr/>
            </a:pPr>
            <a:r>
              <a:rPr lang="en-GB" sz="2000" dirty="0" smtClean="0"/>
              <a:t>This book is integrated by four parts, as follows</a:t>
            </a:r>
          </a:p>
          <a:p>
            <a:pPr eaLnBrk="1" hangingPunct="1">
              <a:buFont typeface="Wingdings" pitchFamily="2" charset="2"/>
              <a:buChar char="Ø"/>
              <a:defRPr/>
            </a:pPr>
            <a:endParaRPr lang="en-US" sz="2000" dirty="0" smtClean="0"/>
          </a:p>
          <a:p>
            <a:pPr marL="714375" eaLnBrk="1" hangingPunct="1">
              <a:buFont typeface="Wingdings" pitchFamily="2" charset="2"/>
              <a:buChar char="ü"/>
              <a:defRPr/>
            </a:pPr>
            <a:r>
              <a:rPr lang="en-GB" sz="1800" dirty="0" smtClean="0"/>
              <a:t>Part I: The World Seaborne Trade System</a:t>
            </a:r>
            <a:endParaRPr lang="en-US" sz="1800" dirty="0" smtClean="0"/>
          </a:p>
          <a:p>
            <a:pPr marL="714375" eaLnBrk="1" hangingPunct="1">
              <a:buFont typeface="Wingdings" pitchFamily="2" charset="2"/>
              <a:buChar char="ü"/>
              <a:defRPr/>
            </a:pPr>
            <a:r>
              <a:rPr lang="en-GB" sz="1800" dirty="0" smtClean="0"/>
              <a:t>Part II: The World Seaborne Shipping System</a:t>
            </a:r>
            <a:endParaRPr lang="en-US" sz="1800" dirty="0" smtClean="0"/>
          </a:p>
          <a:p>
            <a:pPr marL="714375" eaLnBrk="1" hangingPunct="1">
              <a:buFont typeface="Wingdings" pitchFamily="2" charset="2"/>
              <a:buChar char="ü"/>
              <a:defRPr/>
            </a:pPr>
            <a:r>
              <a:rPr lang="en-GB" sz="1800" dirty="0" smtClean="0"/>
              <a:t>Part III:</a:t>
            </a:r>
            <a:r>
              <a:rPr lang="en-GB" sz="1800" b="1" dirty="0" smtClean="0"/>
              <a:t> </a:t>
            </a:r>
            <a:r>
              <a:rPr lang="en-GB" sz="1800" dirty="0" smtClean="0"/>
              <a:t>Facts and Challenges </a:t>
            </a:r>
          </a:p>
          <a:p>
            <a:pPr marL="714375" eaLnBrk="1" hangingPunct="1">
              <a:buFont typeface="Wingdings" pitchFamily="2" charset="2"/>
              <a:buChar char="ü"/>
              <a:defRPr/>
            </a:pPr>
            <a:r>
              <a:rPr lang="en-GB" sz="1800" dirty="0" smtClean="0"/>
              <a:t>Part IV: Special Cases and Findings</a:t>
            </a:r>
            <a:endParaRPr lang="en-US" sz="1800" dirty="0" smtClean="0"/>
          </a:p>
          <a:p>
            <a:pPr marL="714375" eaLnBrk="1" hangingPunct="1">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FRONT COVER</a:t>
            </a:r>
            <a:br>
              <a:rPr lang="en-US" b="1" dirty="0" smtClean="0"/>
            </a:br>
            <a:r>
              <a:rPr lang="en-US" b="1" dirty="0" smtClean="0"/>
              <a:t>Emma </a:t>
            </a:r>
            <a:r>
              <a:rPr lang="en-US" b="1" dirty="0" err="1" smtClean="0"/>
              <a:t>Maersk</a:t>
            </a:r>
            <a:endParaRPr lang="en-US" b="1" dirty="0"/>
          </a:p>
        </p:txBody>
      </p:sp>
      <p:pic>
        <p:nvPicPr>
          <p:cNvPr id="8195" name="Picture 20" descr="EMMA"/>
          <p:cNvPicPr>
            <a:picLocks noChangeAspect="1" noChangeArrowheads="1"/>
          </p:cNvPicPr>
          <p:nvPr/>
        </p:nvPicPr>
        <p:blipFill>
          <a:blip r:embed="rId2"/>
          <a:srcRect/>
          <a:stretch>
            <a:fillRect/>
          </a:stretch>
        </p:blipFill>
        <p:spPr bwMode="auto">
          <a:xfrm>
            <a:off x="1905000" y="2133600"/>
            <a:ext cx="56007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FRONT COVER</a:t>
            </a:r>
            <a:br>
              <a:rPr lang="en-US" b="1" dirty="0" smtClean="0"/>
            </a:br>
            <a:r>
              <a:rPr lang="en-US" b="1" dirty="0" smtClean="0"/>
              <a:t>The New Diesel Engine Locomotive</a:t>
            </a:r>
            <a:endParaRPr lang="en-US" b="1" dirty="0"/>
          </a:p>
        </p:txBody>
      </p:sp>
      <p:pic>
        <p:nvPicPr>
          <p:cNvPr id="9219" name="Picture 2" descr="adv_longbeach_07-16-07.jpg"/>
          <p:cNvPicPr>
            <a:picLocks noChangeAspect="1" noChangeArrowheads="1"/>
          </p:cNvPicPr>
          <p:nvPr/>
        </p:nvPicPr>
        <p:blipFill>
          <a:blip r:embed="rId2" r:link="rId3"/>
          <a:srcRect/>
          <a:stretch>
            <a:fillRect/>
          </a:stretch>
        </p:blipFill>
        <p:spPr bwMode="auto">
          <a:xfrm>
            <a:off x="2362200" y="2133600"/>
            <a:ext cx="5638800" cy="380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a:srcRect l="5833" t="38235" r="60834" b="29411"/>
          <a:stretch>
            <a:fillRect/>
          </a:stretch>
        </p:blipFill>
        <p:spPr bwMode="auto">
          <a:xfrm>
            <a:off x="1192213" y="1649413"/>
            <a:ext cx="7037387" cy="3871912"/>
          </a:xfrm>
          <a:prstGeom prst="rect">
            <a:avLst/>
          </a:prstGeom>
          <a:noFill/>
          <a:ln w="9525">
            <a:noFill/>
            <a:miter lim="800000"/>
            <a:headEnd/>
            <a:tailEnd/>
          </a:ln>
        </p:spPr>
      </p:pic>
      <p:sp>
        <p:nvSpPr>
          <p:cNvPr id="10243" name="Title 1"/>
          <p:cNvSpPr>
            <a:spLocks noGrp="1"/>
          </p:cNvSpPr>
          <p:nvPr>
            <p:ph type="title"/>
          </p:nvPr>
        </p:nvSpPr>
        <p:spPr>
          <a:xfrm>
            <a:off x="457200" y="274638"/>
            <a:ext cx="8229600" cy="792162"/>
          </a:xfrm>
        </p:spPr>
        <p:txBody>
          <a:bodyPr/>
          <a:lstStyle/>
          <a:p>
            <a:pPr eaLnBrk="1" hangingPunct="1"/>
            <a:r>
              <a:rPr lang="en-US" b="1" smtClean="0"/>
              <a:t>BACK COVER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2247</Words>
  <Application>Microsoft Office PowerPoint</Application>
  <PresentationFormat>Presentación en pantalla (4:3)</PresentationFormat>
  <Paragraphs>318</Paragraphs>
  <Slides>48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48</vt:i4>
      </vt:variant>
    </vt:vector>
  </HeadingPairs>
  <TitlesOfParts>
    <vt:vector size="54" baseType="lpstr">
      <vt:lpstr>Arial</vt:lpstr>
      <vt:lpstr>Calibri</vt:lpstr>
      <vt:lpstr>Arial Unicode MS</vt:lpstr>
      <vt:lpstr>Wingdings</vt:lpstr>
      <vt:lpstr>Times New Roman</vt:lpstr>
      <vt:lpstr>Office Theme</vt:lpstr>
      <vt:lpstr>Diapositiva 1</vt:lpstr>
      <vt:lpstr>Diapositiva 2</vt:lpstr>
      <vt:lpstr>Preface</vt:lpstr>
      <vt:lpstr>Preface</vt:lpstr>
      <vt:lpstr>Preface</vt:lpstr>
      <vt:lpstr>Preface</vt:lpstr>
      <vt:lpstr>FRONT COVER Emma Maersk</vt:lpstr>
      <vt:lpstr>FRONT COVER The New Diesel Engine Locomotive</vt:lpstr>
      <vt:lpstr>BACK COVER</vt:lpstr>
      <vt:lpstr>BACK COVER High Speed Train Details</vt:lpstr>
      <vt:lpstr>BACK COVER  Shinkansen High Speed Train</vt:lpstr>
      <vt:lpstr>Part I  THE WORLD SEABORNE  TRADE SYSTEM </vt:lpstr>
      <vt:lpstr>Diapositiva 13</vt:lpstr>
      <vt:lpstr> TYPE OF CARGO (Millions of Metric Tons) </vt:lpstr>
      <vt:lpstr>INTERNATIONAL WORLD TRADE</vt:lpstr>
      <vt:lpstr> INTERNATIONAL SEABORNE TRADE TYPE OF PRODUCT (Million Metric Tons )  </vt:lpstr>
      <vt:lpstr>Part II  THE WORLD SHIPPING SYSTEM </vt:lpstr>
      <vt:lpstr>Diapositiva 18</vt:lpstr>
      <vt:lpstr>Ship Class Economy </vt:lpstr>
      <vt:lpstr>CHARACTERISTICS OF THE WORLD CONTAINER FLEET As January 2010</vt:lpstr>
      <vt:lpstr>Diapositiva 21</vt:lpstr>
      <vt:lpstr>Diapositiva 22</vt:lpstr>
      <vt:lpstr>Diapositiva 23</vt:lpstr>
      <vt:lpstr>From the data shown on the table above, during the period of 52 years from 1960 to 2012, the following facts are produced:</vt:lpstr>
      <vt:lpstr>Design Parameters of Largest Container Ships </vt:lpstr>
      <vt:lpstr>PROPULSION TRENDS IN BIG CONTAINER CARRIERS</vt:lpstr>
      <vt:lpstr>The Actual Biggest Container Ship Propulsion System </vt:lpstr>
      <vt:lpstr>Emma Maersk Crankshaft and Operators </vt:lpstr>
      <vt:lpstr>Nuclear Power  the Future Propulsion System </vt:lpstr>
      <vt:lpstr>Characteristic &amp; Conditions</vt:lpstr>
      <vt:lpstr>PORT  INTERMODAL RAIL TRANSPORT</vt:lpstr>
      <vt:lpstr>The illustration that follows, show an intermodal train carrying both shipping containers and highway semi-trailers.  </vt:lpstr>
      <vt:lpstr>Intermodal Railroad Networks The Trans Siberian Railway System</vt:lpstr>
      <vt:lpstr>Diapositiva 34</vt:lpstr>
      <vt:lpstr>Diapositiva 35</vt:lpstr>
      <vt:lpstr>Stations Along The Trans-Siberian Railroad Network</vt:lpstr>
      <vt:lpstr>Trans-Siberian Railroads Networks Operators</vt:lpstr>
      <vt:lpstr> Conclusions </vt:lpstr>
      <vt:lpstr>  HIGH SPEED RAILROAD SYSTEMS </vt:lpstr>
      <vt:lpstr>Definition of High Speed Trains</vt:lpstr>
      <vt:lpstr>Power Source </vt:lpstr>
      <vt:lpstr>Technology and Costs </vt:lpstr>
      <vt:lpstr>Technology and Costs </vt:lpstr>
      <vt:lpstr>Magnetic Levitation</vt:lpstr>
      <vt:lpstr>Magnetic Levitation Train in Germany</vt:lpstr>
      <vt:lpstr>The Typical High Speed Train Components</vt:lpstr>
      <vt:lpstr>Recent Projects </vt:lpstr>
      <vt:lpstr>And Finally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SEABORNE TRADE TRANSPORT</dc:title>
  <dc:creator>JENUGO</dc:creator>
  <cp:lastModifiedBy>silgivar</cp:lastModifiedBy>
  <cp:revision>151</cp:revision>
  <dcterms:created xsi:type="dcterms:W3CDTF">2010-06-05T18:14:01Z</dcterms:created>
  <dcterms:modified xsi:type="dcterms:W3CDTF">2010-08-23T19:05:23Z</dcterms:modified>
</cp:coreProperties>
</file>