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9" r:id="rId4"/>
    <p:sldId id="260" r:id="rId5"/>
    <p:sldId id="261" r:id="rId6"/>
    <p:sldId id="262" r:id="rId7"/>
    <p:sldId id="263" r:id="rId8"/>
    <p:sldId id="265" r:id="rId9"/>
    <p:sldId id="264" r:id="rId10"/>
    <p:sldId id="266" r:id="rId11"/>
    <p:sldId id="267" r:id="rId12"/>
    <p:sldId id="268" r:id="rId13"/>
    <p:sldId id="269" r:id="rId14"/>
    <p:sldId id="270" r:id="rId15"/>
    <p:sldId id="271" r:id="rId16"/>
    <p:sldId id="272" r:id="rId17"/>
    <p:sldId id="273" r:id="rId18"/>
    <p:sldId id="274" r:id="rId19"/>
    <p:sldId id="282" r:id="rId20"/>
    <p:sldId id="283" r:id="rId21"/>
    <p:sldId id="284" r:id="rId22"/>
    <p:sldId id="285" r:id="rId23"/>
    <p:sldId id="286" r:id="rId24"/>
    <p:sldId id="287" r:id="rId25"/>
    <p:sldId id="275" r:id="rId26"/>
    <p:sldId id="276" r:id="rId27"/>
    <p:sldId id="277" r:id="rId28"/>
    <p:sldId id="278" r:id="rId29"/>
    <p:sldId id="281" r:id="rId30"/>
    <p:sldId id="280" r:id="rId3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29562615-3062-4796-BF6C-DCCEED3C26DD}" type="datetimeFigureOut">
              <a:rPr lang="es-ES" smtClean="0"/>
              <a:pPr/>
              <a:t>02/03/2010</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2ECB3A39-BB72-498D-A078-759AE696B65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9562615-3062-4796-BF6C-DCCEED3C26DD}" type="datetimeFigureOut">
              <a:rPr lang="es-ES" smtClean="0"/>
              <a:pPr/>
              <a:t>02/03/2010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ECB3A39-BB72-498D-A078-759AE696B65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9562615-3062-4796-BF6C-DCCEED3C26DD}" type="datetimeFigureOut">
              <a:rPr lang="es-ES" smtClean="0"/>
              <a:pPr/>
              <a:t>02/03/2010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ECB3A39-BB72-498D-A078-759AE696B65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9562615-3062-4796-BF6C-DCCEED3C26DD}" type="datetimeFigureOut">
              <a:rPr lang="es-ES" smtClean="0"/>
              <a:pPr/>
              <a:t>02/03/2010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ECB3A39-BB72-498D-A078-759AE696B65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9562615-3062-4796-BF6C-DCCEED3C26DD}" type="datetimeFigureOut">
              <a:rPr lang="es-ES" smtClean="0"/>
              <a:pPr/>
              <a:t>02/03/2010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ECB3A39-BB72-498D-A078-759AE696B65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9562615-3062-4796-BF6C-DCCEED3C26DD}" type="datetimeFigureOut">
              <a:rPr lang="es-ES" smtClean="0"/>
              <a:pPr/>
              <a:t>02/03/2010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ECB3A39-BB72-498D-A078-759AE696B65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9562615-3062-4796-BF6C-DCCEED3C26DD}" type="datetimeFigureOut">
              <a:rPr lang="es-ES" smtClean="0"/>
              <a:pPr/>
              <a:t>02/03/2010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ECB3A39-BB72-498D-A078-759AE696B65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9562615-3062-4796-BF6C-DCCEED3C26DD}" type="datetimeFigureOut">
              <a:rPr lang="es-ES" smtClean="0"/>
              <a:pPr/>
              <a:t>02/03/2010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ECB3A39-BB72-498D-A078-759AE696B65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562615-3062-4796-BF6C-DCCEED3C26DD}" type="datetimeFigureOut">
              <a:rPr lang="es-ES" smtClean="0"/>
              <a:pPr/>
              <a:t>02/03/2010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ECB3A39-BB72-498D-A078-759AE696B65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9562615-3062-4796-BF6C-DCCEED3C26DD}" type="datetimeFigureOut">
              <a:rPr lang="es-ES" smtClean="0"/>
              <a:pPr/>
              <a:t>02/03/2010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ECB3A39-BB72-498D-A078-759AE696B65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9562615-3062-4796-BF6C-DCCEED3C26DD}" type="datetimeFigureOut">
              <a:rPr lang="es-ES" smtClean="0"/>
              <a:pPr/>
              <a:t>02/03/2010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2ECB3A39-BB72-498D-A078-759AE696B658}"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562615-3062-4796-BF6C-DCCEED3C26DD}" type="datetimeFigureOut">
              <a:rPr lang="es-ES" smtClean="0"/>
              <a:pPr/>
              <a:t>02/03/2010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ECB3A39-BB72-498D-A078-759AE696B658}"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Documento_de_Microsoft_Office_Word1.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3" Type="http://schemas.openxmlformats.org/officeDocument/2006/relationships/package" Target="../embeddings/Documento_de_Microsoft_Office_Word2.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3" Type="http://schemas.openxmlformats.org/officeDocument/2006/relationships/package" Target="../embeddings/Documento_de_Microsoft_Office_Word3.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8.xml.rels><?xml version="1.0" encoding="UTF-8" standalone="yes"?>
<Relationships xmlns="http://schemas.openxmlformats.org/package/2006/relationships"><Relationship Id="rId3" Type="http://schemas.openxmlformats.org/officeDocument/2006/relationships/package" Target="../embeddings/Documento_de_Microsoft_Office_Word4.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657336"/>
            <a:ext cx="7851648" cy="2128854"/>
          </a:xfrm>
        </p:spPr>
        <p:txBody>
          <a:bodyPr>
            <a:normAutofit fontScale="90000"/>
          </a:bodyPr>
          <a:lstStyle/>
          <a:p>
            <a:r>
              <a:rPr lang="es-ES" dirty="0" smtClean="0"/>
              <a:t>“Optimización de una cartera de inversiones utilizando algoritmos genéticos”.</a:t>
            </a:r>
            <a:endParaRPr lang="es-ES" dirty="0"/>
          </a:p>
        </p:txBody>
      </p:sp>
      <p:sp>
        <p:nvSpPr>
          <p:cNvPr id="3" name="2 Subtítulo"/>
          <p:cNvSpPr>
            <a:spLocks noGrp="1"/>
          </p:cNvSpPr>
          <p:nvPr>
            <p:ph type="subTitle" idx="1"/>
          </p:nvPr>
        </p:nvSpPr>
        <p:spPr>
          <a:xfrm>
            <a:off x="4786314" y="4000504"/>
            <a:ext cx="3568416" cy="1752600"/>
          </a:xfrm>
        </p:spPr>
        <p:txBody>
          <a:bodyPr>
            <a:normAutofit/>
          </a:bodyPr>
          <a:lstStyle/>
          <a:p>
            <a:r>
              <a:rPr lang="es-ES" dirty="0" smtClean="0"/>
              <a:t>Expositores:</a:t>
            </a:r>
          </a:p>
          <a:p>
            <a:pPr marL="342900" indent="-342900">
              <a:buFont typeface="Arial" pitchFamily="34" charset="0"/>
              <a:buChar char="•"/>
            </a:pPr>
            <a:r>
              <a:rPr lang="es-ES" sz="1800" dirty="0" smtClean="0"/>
              <a:t>María Gracia León</a:t>
            </a:r>
          </a:p>
          <a:p>
            <a:pPr marL="342900" indent="-342900">
              <a:buFont typeface="Arial" pitchFamily="34" charset="0"/>
              <a:buChar char="•"/>
            </a:pPr>
            <a:r>
              <a:rPr lang="es-ES" sz="1800" dirty="0" smtClean="0"/>
              <a:t>Nelson Arol Ruiz </a:t>
            </a:r>
            <a:endParaRPr lang="es-E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Imagen 13"/>
          <p:cNvPicPr>
            <a:picLocks noChangeAspect="1" noChangeArrowheads="1"/>
          </p:cNvPicPr>
          <p:nvPr/>
        </p:nvPicPr>
        <p:blipFill>
          <a:blip r:embed="rId2" cstate="print"/>
          <a:srcRect r="14882" b="55447"/>
          <a:stretch>
            <a:fillRect/>
          </a:stretch>
        </p:blipFill>
        <p:spPr bwMode="auto">
          <a:xfrm>
            <a:off x="1357290" y="1500174"/>
            <a:ext cx="6786610" cy="38576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85828" y="785794"/>
            <a:ext cx="7400948" cy="928694"/>
          </a:xfrm>
        </p:spPr>
        <p:txBody>
          <a:bodyPr>
            <a:normAutofit/>
          </a:bodyPr>
          <a:lstStyle/>
          <a:p>
            <a:r>
              <a:rPr lang="es-ES" b="1" dirty="0" smtClean="0"/>
              <a:t> 	</a:t>
            </a:r>
            <a:r>
              <a:rPr lang="es-ES" sz="4000" b="1" dirty="0" smtClean="0"/>
              <a:t>OPERACIONES GENÉTICAS</a:t>
            </a:r>
            <a:endParaRPr lang="es-ES" sz="4000" b="1" dirty="0"/>
          </a:p>
        </p:txBody>
      </p:sp>
      <p:sp>
        <p:nvSpPr>
          <p:cNvPr id="3" name="2 Marcador de contenido"/>
          <p:cNvSpPr>
            <a:spLocks noGrp="1"/>
          </p:cNvSpPr>
          <p:nvPr>
            <p:ph idx="1"/>
          </p:nvPr>
        </p:nvSpPr>
        <p:spPr>
          <a:xfrm>
            <a:off x="814390" y="2143116"/>
            <a:ext cx="4043362" cy="1285884"/>
          </a:xfrm>
        </p:spPr>
        <p:txBody>
          <a:bodyPr/>
          <a:lstStyle/>
          <a:p>
            <a:r>
              <a:rPr lang="es-ES" dirty="0" smtClean="0"/>
              <a:t>CRUZAMIENTO</a:t>
            </a:r>
          </a:p>
          <a:p>
            <a:r>
              <a:rPr lang="es-ES" dirty="0" smtClean="0"/>
              <a:t>MUTACIÓN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18"/>
            <a:ext cx="8229600" cy="704104"/>
          </a:xfrm>
        </p:spPr>
        <p:txBody>
          <a:bodyPr>
            <a:normAutofit/>
          </a:bodyPr>
          <a:lstStyle/>
          <a:p>
            <a:pPr algn="ctr"/>
            <a:r>
              <a:rPr lang="es-ES" sz="4000" b="1" dirty="0" smtClean="0"/>
              <a:t>CRUZAMIENTO</a:t>
            </a:r>
            <a:endParaRPr lang="es-ES" sz="4000" b="1" dirty="0"/>
          </a:p>
        </p:txBody>
      </p:sp>
      <p:graphicFrame>
        <p:nvGraphicFramePr>
          <p:cNvPr id="19" name="18 Tabla"/>
          <p:cNvGraphicFramePr>
            <a:graphicFrameLocks noGrp="1"/>
          </p:cNvGraphicFramePr>
          <p:nvPr/>
        </p:nvGraphicFramePr>
        <p:xfrm>
          <a:off x="2000232" y="2071678"/>
          <a:ext cx="5286411" cy="1702435"/>
        </p:xfrm>
        <a:graphic>
          <a:graphicData uri="http://schemas.openxmlformats.org/drawingml/2006/table">
            <a:tbl>
              <a:tblPr/>
              <a:tblGrid>
                <a:gridCol w="1085236"/>
                <a:gridCol w="486399"/>
                <a:gridCol w="571504"/>
                <a:gridCol w="500066"/>
                <a:gridCol w="571504"/>
                <a:gridCol w="500066"/>
                <a:gridCol w="571504"/>
                <a:gridCol w="500066"/>
                <a:gridCol w="500066"/>
              </a:tblGrid>
              <a:tr h="339090">
                <a:tc>
                  <a:txBody>
                    <a:bodyPr/>
                    <a:lstStyle/>
                    <a:p>
                      <a:pPr algn="just">
                        <a:lnSpc>
                          <a:spcPct val="115000"/>
                        </a:lnSpc>
                        <a:spcAft>
                          <a:spcPts val="0"/>
                        </a:spcAft>
                      </a:pPr>
                      <a:r>
                        <a:rPr lang="es-ES" sz="1200" dirty="0">
                          <a:latin typeface="Arial"/>
                          <a:ea typeface="Calibri"/>
                          <a:cs typeface="Times New Roman"/>
                        </a:rPr>
                        <a:t>Cromosoma1</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latin typeface="Arial"/>
                          <a:ea typeface="Calibri"/>
                          <a:cs typeface="Times New Roman"/>
                        </a:rPr>
                        <a:t>0.72</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0.28</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0.52</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0.24</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0.54</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0.45</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0.08</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0.58</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49250">
                <a:tc gridSpan="9">
                  <a:txBody>
                    <a:bodyPr/>
                    <a:lstStyle/>
                    <a:p>
                      <a:pPr algn="just">
                        <a:lnSpc>
                          <a:spcPct val="115000"/>
                        </a:lnSpc>
                        <a:spcAft>
                          <a:spcPts val="0"/>
                        </a:spcAft>
                      </a:pPr>
                      <a:endParaRPr lang="es-ES" sz="1200" dirty="0">
                        <a:latin typeface="Arial"/>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40360">
                <a:tc>
                  <a:txBody>
                    <a:bodyPr/>
                    <a:lstStyle/>
                    <a:p>
                      <a:pPr algn="just">
                        <a:lnSpc>
                          <a:spcPct val="115000"/>
                        </a:lnSpc>
                        <a:spcAft>
                          <a:spcPts val="0"/>
                        </a:spcAft>
                      </a:pPr>
                      <a:r>
                        <a:rPr lang="es-ES" sz="1200" dirty="0">
                          <a:latin typeface="Arial"/>
                          <a:ea typeface="Calibri"/>
                          <a:cs typeface="Times New Roman"/>
                        </a:rPr>
                        <a:t>hijo 1</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just">
                        <a:lnSpc>
                          <a:spcPct val="115000"/>
                        </a:lnSpc>
                        <a:spcAft>
                          <a:spcPts val="0"/>
                        </a:spcAft>
                      </a:pPr>
                      <a:r>
                        <a:rPr lang="es-ES" sz="1200">
                          <a:latin typeface="Arial"/>
                          <a:ea typeface="Calibri"/>
                          <a:cs typeface="Times New Roman"/>
                        </a:rPr>
                        <a:t>0.72</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just">
                        <a:lnSpc>
                          <a:spcPct val="115000"/>
                        </a:lnSpc>
                        <a:spcAft>
                          <a:spcPts val="0"/>
                        </a:spcAft>
                      </a:pPr>
                      <a:r>
                        <a:rPr lang="es-ES" sz="1200" dirty="0">
                          <a:latin typeface="Arial"/>
                          <a:ea typeface="Calibri"/>
                          <a:cs typeface="Times New Roman"/>
                        </a:rPr>
                        <a:t>0.28</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just">
                        <a:lnSpc>
                          <a:spcPct val="115000"/>
                        </a:lnSpc>
                        <a:spcAft>
                          <a:spcPts val="0"/>
                        </a:spcAft>
                      </a:pPr>
                      <a:r>
                        <a:rPr lang="es-ES" sz="1200" dirty="0">
                          <a:latin typeface="Arial"/>
                          <a:ea typeface="Calibri"/>
                          <a:cs typeface="Times New Roman"/>
                        </a:rPr>
                        <a:t>0.52</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just">
                        <a:lnSpc>
                          <a:spcPct val="115000"/>
                        </a:lnSpc>
                        <a:spcAft>
                          <a:spcPts val="0"/>
                        </a:spcAft>
                      </a:pPr>
                      <a:r>
                        <a:rPr lang="es-ES" sz="1200" dirty="0">
                          <a:latin typeface="Arial"/>
                          <a:ea typeface="Calibri"/>
                          <a:cs typeface="Times New Roman"/>
                        </a:rPr>
                        <a:t>0.78</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just">
                        <a:lnSpc>
                          <a:spcPct val="115000"/>
                        </a:lnSpc>
                        <a:spcAft>
                          <a:spcPts val="0"/>
                        </a:spcAft>
                      </a:pPr>
                      <a:r>
                        <a:rPr lang="es-ES" sz="1200" dirty="0">
                          <a:latin typeface="Arial"/>
                          <a:ea typeface="Calibri"/>
                          <a:cs typeface="Times New Roman"/>
                        </a:rPr>
                        <a:t>0.13</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just">
                        <a:lnSpc>
                          <a:spcPct val="115000"/>
                        </a:lnSpc>
                        <a:spcAft>
                          <a:spcPts val="0"/>
                        </a:spcAft>
                      </a:pPr>
                      <a:r>
                        <a:rPr lang="es-ES" sz="1200" dirty="0">
                          <a:latin typeface="Arial"/>
                          <a:ea typeface="Calibri"/>
                          <a:cs typeface="Times New Roman"/>
                        </a:rPr>
                        <a:t>0.61</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just">
                        <a:lnSpc>
                          <a:spcPct val="115000"/>
                        </a:lnSpc>
                        <a:spcAft>
                          <a:spcPts val="0"/>
                        </a:spcAft>
                      </a:pPr>
                      <a:r>
                        <a:rPr lang="es-ES" sz="1200" dirty="0">
                          <a:latin typeface="Arial"/>
                          <a:ea typeface="Calibri"/>
                          <a:cs typeface="Times New Roman"/>
                        </a:rPr>
                        <a:t>0.95</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just">
                        <a:lnSpc>
                          <a:spcPct val="115000"/>
                        </a:lnSpc>
                        <a:spcAft>
                          <a:spcPts val="0"/>
                        </a:spcAft>
                      </a:pPr>
                      <a:r>
                        <a:rPr lang="es-ES" sz="1200" dirty="0">
                          <a:latin typeface="Arial"/>
                          <a:ea typeface="Calibri"/>
                          <a:cs typeface="Times New Roman"/>
                        </a:rPr>
                        <a:t>0.99</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r>
              <a:tr h="349250">
                <a:tc gridSpan="9">
                  <a:txBody>
                    <a:bodyPr/>
                    <a:lstStyle/>
                    <a:p>
                      <a:pPr algn="just">
                        <a:lnSpc>
                          <a:spcPct val="115000"/>
                        </a:lnSpc>
                        <a:spcAft>
                          <a:spcPts val="0"/>
                        </a:spcAft>
                      </a:pPr>
                      <a:endParaRPr lang="es-ES" sz="1200" dirty="0">
                        <a:latin typeface="Arial"/>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24485">
                <a:tc>
                  <a:txBody>
                    <a:bodyPr/>
                    <a:lstStyle/>
                    <a:p>
                      <a:pPr algn="just">
                        <a:lnSpc>
                          <a:spcPct val="115000"/>
                        </a:lnSpc>
                        <a:spcAft>
                          <a:spcPts val="0"/>
                        </a:spcAft>
                      </a:pPr>
                      <a:r>
                        <a:rPr lang="es-ES" sz="1200">
                          <a:latin typeface="Arial"/>
                          <a:ea typeface="Calibri"/>
                          <a:cs typeface="Times New Roman"/>
                        </a:rPr>
                        <a:t>Cromosoma2</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latin typeface="Arial"/>
                          <a:ea typeface="Calibri"/>
                          <a:cs typeface="Times New Roman"/>
                        </a:rPr>
                        <a:t>0.63</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0.69</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0.92</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0.78</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0.13</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0.61</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0.95</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latin typeface="Arial"/>
                          <a:ea typeface="Calibri"/>
                          <a:cs typeface="Times New Roman"/>
                        </a:rPr>
                        <a:t>0.99</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graphicFrame>
        <p:nvGraphicFramePr>
          <p:cNvPr id="20" name="19 Tabla"/>
          <p:cNvGraphicFramePr>
            <a:graphicFrameLocks noGrp="1"/>
          </p:cNvGraphicFramePr>
          <p:nvPr/>
        </p:nvGraphicFramePr>
        <p:xfrm>
          <a:off x="1928794" y="4275791"/>
          <a:ext cx="5429287" cy="1796415"/>
        </p:xfrm>
        <a:graphic>
          <a:graphicData uri="http://schemas.openxmlformats.org/drawingml/2006/table">
            <a:tbl>
              <a:tblPr/>
              <a:tblGrid>
                <a:gridCol w="1086113"/>
                <a:gridCol w="543376"/>
                <a:gridCol w="543376"/>
                <a:gridCol w="542737"/>
                <a:gridCol w="542737"/>
                <a:gridCol w="542737"/>
                <a:gridCol w="542737"/>
                <a:gridCol w="542737"/>
                <a:gridCol w="542737"/>
              </a:tblGrid>
              <a:tr h="339725">
                <a:tc>
                  <a:txBody>
                    <a:bodyPr/>
                    <a:lstStyle/>
                    <a:p>
                      <a:pPr algn="ctr">
                        <a:lnSpc>
                          <a:spcPct val="115000"/>
                        </a:lnSpc>
                        <a:spcAft>
                          <a:spcPts val="0"/>
                        </a:spcAft>
                      </a:pPr>
                      <a:r>
                        <a:rPr lang="es-ES" sz="1200">
                          <a:latin typeface="Arial"/>
                          <a:ea typeface="Calibri"/>
                          <a:cs typeface="Times New Roman"/>
                        </a:rPr>
                        <a:t>Cromosoma1</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0.72</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0.28</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0.52</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0.24</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0.54</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0.45</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0.08</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0.58</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49250">
                <a:tc gridSpan="9">
                  <a:txBody>
                    <a:bodyPr/>
                    <a:lstStyle/>
                    <a:p>
                      <a:pPr algn="ctr">
                        <a:lnSpc>
                          <a:spcPct val="150000"/>
                        </a:lnSpc>
                        <a:spcAft>
                          <a:spcPts val="1000"/>
                        </a:spcAft>
                      </a:pPr>
                      <a:endParaRPr lang="es-ES" sz="1200">
                        <a:latin typeface="Arial"/>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77825">
                <a:tc>
                  <a:txBody>
                    <a:bodyPr/>
                    <a:lstStyle/>
                    <a:p>
                      <a:pPr algn="ctr">
                        <a:lnSpc>
                          <a:spcPct val="115000"/>
                        </a:lnSpc>
                        <a:spcAft>
                          <a:spcPts val="0"/>
                        </a:spcAft>
                      </a:pPr>
                      <a:r>
                        <a:rPr lang="es-ES" sz="1200">
                          <a:latin typeface="Arial"/>
                          <a:ea typeface="Calibri"/>
                          <a:cs typeface="Times New Roman"/>
                        </a:rPr>
                        <a:t>hijo 2</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es-ES" sz="1200">
                          <a:latin typeface="Arial"/>
                          <a:ea typeface="Calibri"/>
                          <a:cs typeface="Times New Roman"/>
                        </a:rPr>
                        <a:t>0.63</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es-ES" sz="1200">
                          <a:latin typeface="Arial"/>
                          <a:ea typeface="Calibri"/>
                          <a:cs typeface="Times New Roman"/>
                        </a:rPr>
                        <a:t>0.69</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es-ES" sz="1200">
                          <a:latin typeface="Arial"/>
                          <a:ea typeface="Calibri"/>
                          <a:cs typeface="Times New Roman"/>
                        </a:rPr>
                        <a:t>0.92</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es-ES" sz="1200">
                          <a:latin typeface="Arial"/>
                          <a:ea typeface="Calibri"/>
                          <a:cs typeface="Times New Roman"/>
                        </a:rPr>
                        <a:t>0.24</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es-ES" sz="1200">
                          <a:latin typeface="Arial"/>
                          <a:ea typeface="Calibri"/>
                          <a:cs typeface="Times New Roman"/>
                        </a:rPr>
                        <a:t>0.54</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es-ES" sz="1200">
                          <a:latin typeface="Arial"/>
                          <a:ea typeface="Calibri"/>
                          <a:cs typeface="Times New Roman"/>
                        </a:rPr>
                        <a:t>0.45</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es-ES" sz="1200">
                          <a:latin typeface="Arial"/>
                          <a:ea typeface="Calibri"/>
                          <a:cs typeface="Times New Roman"/>
                        </a:rPr>
                        <a:t>0.08</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es-ES" sz="1200">
                          <a:latin typeface="Arial"/>
                          <a:ea typeface="Calibri"/>
                          <a:cs typeface="Times New Roman"/>
                        </a:rPr>
                        <a:t>0.58</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20">
                      <a:fgClr>
                        <a:srgbClr val="FFFFFF"/>
                      </a:fgClr>
                      <a:bgClr>
                        <a:srgbClr val="DFDFDF"/>
                      </a:bgClr>
                    </a:pattFill>
                  </a:tcPr>
                </a:tc>
              </a:tr>
              <a:tr h="349250">
                <a:tc gridSpan="9">
                  <a:txBody>
                    <a:bodyPr/>
                    <a:lstStyle/>
                    <a:p>
                      <a:pPr algn="ctr">
                        <a:lnSpc>
                          <a:spcPct val="150000"/>
                        </a:lnSpc>
                        <a:spcAft>
                          <a:spcPts val="1000"/>
                        </a:spcAft>
                      </a:pPr>
                      <a:endParaRPr lang="es-ES" sz="1200">
                        <a:latin typeface="Arial"/>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80365">
                <a:tc>
                  <a:txBody>
                    <a:bodyPr/>
                    <a:lstStyle/>
                    <a:p>
                      <a:pPr algn="ctr">
                        <a:lnSpc>
                          <a:spcPct val="115000"/>
                        </a:lnSpc>
                        <a:spcAft>
                          <a:spcPts val="0"/>
                        </a:spcAft>
                      </a:pPr>
                      <a:r>
                        <a:rPr lang="es-ES" sz="1200">
                          <a:latin typeface="Arial"/>
                          <a:ea typeface="Calibri"/>
                          <a:cs typeface="Times New Roman"/>
                        </a:rPr>
                        <a:t>Cromosoma2</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0.63</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0.69</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0.92</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0.78</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0.13</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0.61</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latin typeface="Arial"/>
                          <a:ea typeface="Calibri"/>
                          <a:cs typeface="Times New Roman"/>
                        </a:rPr>
                        <a:t>0.95</a:t>
                      </a:r>
                      <a:endParaRPr lang="es-ES" sz="110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latin typeface="Arial"/>
                          <a:ea typeface="Calibri"/>
                          <a:cs typeface="Times New Roman"/>
                        </a:rPr>
                        <a:t>0.99</a:t>
                      </a:r>
                      <a:endParaRPr lang="es-ES" sz="1100"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grpSp>
        <p:nvGrpSpPr>
          <p:cNvPr id="36879" name="Group 15"/>
          <p:cNvGrpSpPr>
            <a:grpSpLocks/>
          </p:cNvGrpSpPr>
          <p:nvPr/>
        </p:nvGrpSpPr>
        <p:grpSpPr bwMode="auto">
          <a:xfrm>
            <a:off x="3659202" y="1960558"/>
            <a:ext cx="2984500" cy="1897070"/>
            <a:chOff x="4895" y="3392"/>
            <a:chExt cx="4701" cy="3420"/>
          </a:xfrm>
        </p:grpSpPr>
        <p:sp>
          <p:nvSpPr>
            <p:cNvPr id="36880" name="Line 16"/>
            <p:cNvSpPr>
              <a:spLocks noChangeShapeType="1"/>
            </p:cNvSpPr>
            <p:nvPr/>
          </p:nvSpPr>
          <p:spPr bwMode="auto">
            <a:xfrm>
              <a:off x="6438" y="3392"/>
              <a:ext cx="0" cy="3420"/>
            </a:xfrm>
            <a:prstGeom prst="line">
              <a:avLst/>
            </a:prstGeom>
            <a:noFill/>
            <a:ln w="76200" cmpd="tri">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6881" name="AutoShape 17"/>
            <p:cNvSpPr>
              <a:spLocks noChangeArrowheads="1"/>
            </p:cNvSpPr>
            <p:nvPr/>
          </p:nvSpPr>
          <p:spPr bwMode="auto">
            <a:xfrm>
              <a:off x="4895" y="4239"/>
              <a:ext cx="360" cy="566"/>
            </a:xfrm>
            <a:prstGeom prst="downArrow">
              <a:avLst>
                <a:gd name="adj1" fmla="val 50000"/>
                <a:gd name="adj2" fmla="val 39306"/>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36882" name="AutoShape 18"/>
            <p:cNvSpPr>
              <a:spLocks noChangeArrowheads="1"/>
            </p:cNvSpPr>
            <p:nvPr/>
          </p:nvSpPr>
          <p:spPr bwMode="auto">
            <a:xfrm>
              <a:off x="9236" y="5330"/>
              <a:ext cx="360" cy="588"/>
            </a:xfrm>
            <a:prstGeom prst="upArrow">
              <a:avLst>
                <a:gd name="adj1" fmla="val 50000"/>
                <a:gd name="adj2" fmla="val 40833"/>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S"/>
            </a:p>
          </p:txBody>
        </p:sp>
      </p:grpSp>
      <p:grpSp>
        <p:nvGrpSpPr>
          <p:cNvPr id="36883" name="Group 19"/>
          <p:cNvGrpSpPr>
            <a:grpSpLocks/>
          </p:cNvGrpSpPr>
          <p:nvPr/>
        </p:nvGrpSpPr>
        <p:grpSpPr bwMode="auto">
          <a:xfrm>
            <a:off x="3586173" y="4071942"/>
            <a:ext cx="2557463" cy="2171700"/>
            <a:chOff x="4870" y="7891"/>
            <a:chExt cx="3803" cy="3420"/>
          </a:xfrm>
        </p:grpSpPr>
        <p:sp>
          <p:nvSpPr>
            <p:cNvPr id="36884" name="Line 20"/>
            <p:cNvSpPr>
              <a:spLocks noChangeShapeType="1"/>
            </p:cNvSpPr>
            <p:nvPr/>
          </p:nvSpPr>
          <p:spPr bwMode="auto">
            <a:xfrm>
              <a:off x="6447" y="7891"/>
              <a:ext cx="0" cy="3420"/>
            </a:xfrm>
            <a:prstGeom prst="line">
              <a:avLst/>
            </a:prstGeom>
            <a:noFill/>
            <a:ln w="76200" cmpd="tri">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6885" name="AutoShape 21"/>
            <p:cNvSpPr>
              <a:spLocks noChangeArrowheads="1"/>
            </p:cNvSpPr>
            <p:nvPr/>
          </p:nvSpPr>
          <p:spPr bwMode="auto">
            <a:xfrm>
              <a:off x="8313" y="8687"/>
              <a:ext cx="360" cy="566"/>
            </a:xfrm>
            <a:prstGeom prst="downArrow">
              <a:avLst>
                <a:gd name="adj1" fmla="val 50000"/>
                <a:gd name="adj2" fmla="val 39306"/>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36886" name="AutoShape 22"/>
            <p:cNvSpPr>
              <a:spLocks noChangeArrowheads="1"/>
            </p:cNvSpPr>
            <p:nvPr/>
          </p:nvSpPr>
          <p:spPr bwMode="auto">
            <a:xfrm>
              <a:off x="4870" y="9928"/>
              <a:ext cx="360" cy="588"/>
            </a:xfrm>
            <a:prstGeom prst="upArrow">
              <a:avLst>
                <a:gd name="adj1" fmla="val 50000"/>
                <a:gd name="adj2" fmla="val 40833"/>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S"/>
            </a:p>
          </p:txBody>
        </p:sp>
      </p:grpSp>
      <p:sp>
        <p:nvSpPr>
          <p:cNvPr id="36887" name="Text Box 23"/>
          <p:cNvSpPr txBox="1">
            <a:spLocks noChangeArrowheads="1"/>
          </p:cNvSpPr>
          <p:nvPr/>
        </p:nvSpPr>
        <p:spPr bwMode="auto">
          <a:xfrm>
            <a:off x="3786182" y="1643050"/>
            <a:ext cx="1681166" cy="3571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Posición de cruce: 3</a:t>
            </a:r>
            <a:endParaRPr kumimoji="0" lang="es-ES"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18"/>
            <a:ext cx="8229600" cy="846980"/>
          </a:xfrm>
        </p:spPr>
        <p:txBody>
          <a:bodyPr>
            <a:normAutofit/>
          </a:bodyPr>
          <a:lstStyle/>
          <a:p>
            <a:pPr algn="ctr"/>
            <a:r>
              <a:rPr lang="es-ES" sz="4000" b="1" dirty="0" smtClean="0"/>
              <a:t>MUTACIÓN</a:t>
            </a:r>
            <a:endParaRPr lang="es-ES" sz="4000" b="1" dirty="0"/>
          </a:p>
        </p:txBody>
      </p:sp>
      <p:graphicFrame>
        <p:nvGraphicFramePr>
          <p:cNvPr id="4" name="3 Tabla"/>
          <p:cNvGraphicFramePr>
            <a:graphicFrameLocks noGrp="1"/>
          </p:cNvGraphicFramePr>
          <p:nvPr/>
        </p:nvGraphicFramePr>
        <p:xfrm>
          <a:off x="1928792" y="2786058"/>
          <a:ext cx="5357852" cy="928694"/>
        </p:xfrm>
        <a:graphic>
          <a:graphicData uri="http://schemas.openxmlformats.org/drawingml/2006/table">
            <a:tbl>
              <a:tblPr/>
              <a:tblGrid>
                <a:gridCol w="1247325"/>
                <a:gridCol w="515265"/>
                <a:gridCol w="513091"/>
                <a:gridCol w="513816"/>
                <a:gridCol w="513816"/>
                <a:gridCol w="513816"/>
                <a:gridCol w="513091"/>
                <a:gridCol w="513816"/>
                <a:gridCol w="513816"/>
              </a:tblGrid>
              <a:tr h="399017">
                <a:tc>
                  <a:txBody>
                    <a:bodyPr/>
                    <a:lstStyle/>
                    <a:p>
                      <a:pPr algn="ctr">
                        <a:lnSpc>
                          <a:spcPct val="115000"/>
                        </a:lnSpc>
                        <a:spcAft>
                          <a:spcPts val="0"/>
                        </a:spcAft>
                      </a:pPr>
                      <a:r>
                        <a:rPr lang="es-EC" sz="1400" b="1" dirty="0">
                          <a:latin typeface="Arial"/>
                          <a:ea typeface="Calibri"/>
                          <a:cs typeface="Times New Roman"/>
                        </a:rPr>
                        <a:t>Cromosoma</a:t>
                      </a:r>
                      <a:endParaRPr lang="es-ES" sz="1400" b="1"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dirty="0">
                          <a:latin typeface="Arial"/>
                          <a:ea typeface="Calibri"/>
                          <a:cs typeface="Times New Roman"/>
                        </a:rPr>
                        <a:t>0.44</a:t>
                      </a:r>
                      <a:endParaRPr lang="es-ES" sz="1400" b="1"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dirty="0">
                          <a:latin typeface="Arial"/>
                          <a:ea typeface="Calibri"/>
                          <a:cs typeface="Times New Roman"/>
                        </a:rPr>
                        <a:t>0.84</a:t>
                      </a:r>
                      <a:endParaRPr lang="es-ES" sz="1400" b="1"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dirty="0">
                          <a:latin typeface="Arial"/>
                          <a:ea typeface="Calibri"/>
                          <a:cs typeface="Times New Roman"/>
                        </a:rPr>
                        <a:t>0.98</a:t>
                      </a:r>
                      <a:endParaRPr lang="es-ES" sz="1400" b="1"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a:latin typeface="Arial"/>
                          <a:ea typeface="Calibri"/>
                          <a:cs typeface="Times New Roman"/>
                        </a:rPr>
                        <a:t>0.28</a:t>
                      </a:r>
                      <a:endParaRPr lang="es-ES" sz="1400" b="1">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a:latin typeface="Arial"/>
                          <a:ea typeface="Calibri"/>
                          <a:cs typeface="Times New Roman"/>
                        </a:rPr>
                        <a:t>0.36</a:t>
                      </a:r>
                      <a:endParaRPr lang="es-ES" sz="1400" b="1">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a:latin typeface="Arial"/>
                          <a:ea typeface="Calibri"/>
                          <a:cs typeface="Times New Roman"/>
                        </a:rPr>
                        <a:t>0.39</a:t>
                      </a:r>
                      <a:endParaRPr lang="es-ES" sz="1400" b="1">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a:latin typeface="Arial"/>
                          <a:ea typeface="Calibri"/>
                          <a:cs typeface="Times New Roman"/>
                        </a:rPr>
                        <a:t>0.69</a:t>
                      </a:r>
                      <a:endParaRPr lang="es-ES" sz="1400" b="1">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a:latin typeface="Arial"/>
                          <a:ea typeface="Calibri"/>
                          <a:cs typeface="Times New Roman"/>
                        </a:rPr>
                        <a:t>0.47</a:t>
                      </a:r>
                      <a:endParaRPr lang="es-ES" sz="1400" b="1">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29677">
                <a:tc>
                  <a:txBody>
                    <a:bodyPr/>
                    <a:lstStyle/>
                    <a:p>
                      <a:pPr algn="ctr">
                        <a:lnSpc>
                          <a:spcPct val="115000"/>
                        </a:lnSpc>
                        <a:spcAft>
                          <a:spcPts val="0"/>
                        </a:spcAft>
                      </a:pPr>
                      <a:r>
                        <a:rPr lang="es-EC" sz="1400" b="1" dirty="0">
                          <a:latin typeface="Arial"/>
                          <a:ea typeface="Calibri"/>
                          <a:cs typeface="Times New Roman"/>
                        </a:rPr>
                        <a:t>Cromosoma</a:t>
                      </a:r>
                      <a:endParaRPr lang="es-ES" sz="1400" b="1" dirty="0">
                        <a:latin typeface="Calibri"/>
                        <a:ea typeface="Calibri"/>
                        <a:cs typeface="Times New Roman"/>
                      </a:endParaRPr>
                    </a:p>
                    <a:p>
                      <a:pPr algn="ctr">
                        <a:lnSpc>
                          <a:spcPct val="115000"/>
                        </a:lnSpc>
                        <a:spcAft>
                          <a:spcPts val="0"/>
                        </a:spcAft>
                      </a:pPr>
                      <a:r>
                        <a:rPr lang="es-EC" sz="1400" b="1" dirty="0">
                          <a:latin typeface="Arial"/>
                          <a:ea typeface="Calibri"/>
                          <a:cs typeface="Times New Roman"/>
                        </a:rPr>
                        <a:t>mutado</a:t>
                      </a:r>
                      <a:endParaRPr lang="es-ES" sz="1400" b="1"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dirty="0">
                          <a:latin typeface="Arial"/>
                          <a:ea typeface="Calibri"/>
                          <a:cs typeface="Times New Roman"/>
                        </a:rPr>
                        <a:t>0.44</a:t>
                      </a:r>
                      <a:endParaRPr lang="es-ES" sz="1400" b="1"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dirty="0">
                          <a:latin typeface="Arial"/>
                          <a:ea typeface="Calibri"/>
                          <a:cs typeface="Times New Roman"/>
                        </a:rPr>
                        <a:t>0.84</a:t>
                      </a:r>
                      <a:endParaRPr lang="es-ES" sz="1400" b="1"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dirty="0">
                          <a:latin typeface="Arial"/>
                          <a:ea typeface="Calibri"/>
                          <a:cs typeface="Times New Roman"/>
                        </a:rPr>
                        <a:t>0.98</a:t>
                      </a:r>
                      <a:endParaRPr lang="es-ES" sz="1400" b="1"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dirty="0">
                          <a:latin typeface="Arial"/>
                          <a:ea typeface="Calibri"/>
                          <a:cs typeface="Times New Roman"/>
                        </a:rPr>
                        <a:t>0.69</a:t>
                      </a:r>
                      <a:endParaRPr lang="es-ES" sz="1400" b="1"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dirty="0">
                          <a:latin typeface="Arial"/>
                          <a:ea typeface="Calibri"/>
                          <a:cs typeface="Times New Roman"/>
                        </a:rPr>
                        <a:t>0.36</a:t>
                      </a:r>
                      <a:endParaRPr lang="es-ES" sz="1400" b="1"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dirty="0">
                          <a:latin typeface="Arial"/>
                          <a:ea typeface="Calibri"/>
                          <a:cs typeface="Times New Roman"/>
                        </a:rPr>
                        <a:t>0.39</a:t>
                      </a:r>
                      <a:endParaRPr lang="es-ES" sz="1400" b="1"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dirty="0">
                          <a:latin typeface="Arial"/>
                          <a:ea typeface="Calibri"/>
                          <a:cs typeface="Times New Roman"/>
                        </a:rPr>
                        <a:t>0.28</a:t>
                      </a:r>
                      <a:endParaRPr lang="es-ES" sz="1400" b="1"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400" b="1" dirty="0">
                          <a:latin typeface="Arial"/>
                          <a:ea typeface="Calibri"/>
                          <a:cs typeface="Times New Roman"/>
                        </a:rPr>
                        <a:t>0.47</a:t>
                      </a:r>
                      <a:endParaRPr lang="es-ES" sz="1400" b="1" dirty="0">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grpSp>
        <p:nvGrpSpPr>
          <p:cNvPr id="11" name="10 Grupo"/>
          <p:cNvGrpSpPr/>
          <p:nvPr/>
        </p:nvGrpSpPr>
        <p:grpSpPr>
          <a:xfrm>
            <a:off x="4786314" y="2357430"/>
            <a:ext cx="1928826" cy="1785950"/>
            <a:chOff x="4786314" y="2357430"/>
            <a:chExt cx="1928826" cy="1785950"/>
          </a:xfrm>
        </p:grpSpPr>
        <p:sp>
          <p:nvSpPr>
            <p:cNvPr id="38914" name="AutoShape 2"/>
            <p:cNvSpPr>
              <a:spLocks noChangeArrowheads="1"/>
            </p:cNvSpPr>
            <p:nvPr/>
          </p:nvSpPr>
          <p:spPr bwMode="auto">
            <a:xfrm>
              <a:off x="6435615" y="2357430"/>
              <a:ext cx="279525" cy="357190"/>
            </a:xfrm>
            <a:prstGeom prst="downArrow">
              <a:avLst>
                <a:gd name="adj1" fmla="val 50000"/>
                <a:gd name="adj2" fmla="val 38043"/>
              </a:avLst>
            </a:prstGeom>
            <a:solidFill>
              <a:srgbClr val="9BBB59"/>
            </a:solidFill>
            <a:ln w="635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8915" name="AutoShape 3"/>
            <p:cNvSpPr>
              <a:spLocks noChangeArrowheads="1"/>
            </p:cNvSpPr>
            <p:nvPr/>
          </p:nvSpPr>
          <p:spPr bwMode="auto">
            <a:xfrm>
              <a:off x="4786314" y="2357430"/>
              <a:ext cx="279525" cy="357190"/>
            </a:xfrm>
            <a:prstGeom prst="downArrow">
              <a:avLst>
                <a:gd name="adj1" fmla="val 50000"/>
                <a:gd name="adj2" fmla="val 38043"/>
              </a:avLst>
            </a:prstGeom>
            <a:solidFill>
              <a:srgbClr val="4BACC6"/>
            </a:solidFill>
            <a:ln w="6350">
              <a:solidFill>
                <a:srgbClr val="F2F2F2"/>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8917" name="AutoShape 5"/>
            <p:cNvSpPr>
              <a:spLocks noChangeArrowheads="1"/>
            </p:cNvSpPr>
            <p:nvPr/>
          </p:nvSpPr>
          <p:spPr bwMode="auto">
            <a:xfrm>
              <a:off x="4786314" y="3786190"/>
              <a:ext cx="285752" cy="357190"/>
            </a:xfrm>
            <a:prstGeom prst="upArrow">
              <a:avLst>
                <a:gd name="adj1" fmla="val 50000"/>
                <a:gd name="adj2" fmla="val 39214"/>
              </a:avLst>
            </a:prstGeom>
            <a:solidFill>
              <a:srgbClr val="9BBB59"/>
            </a:solidFill>
            <a:ln w="635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8918" name="AutoShape 6"/>
            <p:cNvSpPr>
              <a:spLocks noChangeArrowheads="1"/>
            </p:cNvSpPr>
            <p:nvPr/>
          </p:nvSpPr>
          <p:spPr bwMode="auto">
            <a:xfrm>
              <a:off x="6357950" y="3786190"/>
              <a:ext cx="293493" cy="357190"/>
            </a:xfrm>
            <a:prstGeom prst="upArrow">
              <a:avLst>
                <a:gd name="adj1" fmla="val 50000"/>
                <a:gd name="adj2" fmla="val 39214"/>
              </a:avLst>
            </a:prstGeom>
            <a:solidFill>
              <a:srgbClr val="4BACC6"/>
            </a:solidFill>
            <a:ln w="6350">
              <a:solidFill>
                <a:srgbClr val="F2F2F2"/>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endParaRPr lang="es-E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7242" y="581756"/>
            <a:ext cx="8158162" cy="775542"/>
          </a:xfrm>
        </p:spPr>
        <p:txBody>
          <a:bodyPr>
            <a:normAutofit/>
          </a:bodyPr>
          <a:lstStyle/>
          <a:p>
            <a:r>
              <a:rPr lang="es-ES" sz="3600" b="1" dirty="0" smtClean="0"/>
              <a:t>GENERACIÓN DE UNA NUEVA POBLACIÓN</a:t>
            </a:r>
            <a:endParaRPr lang="es-ES" sz="3600" b="1" dirty="0"/>
          </a:p>
        </p:txBody>
      </p:sp>
      <p:sp>
        <p:nvSpPr>
          <p:cNvPr id="3" name="2 Marcador de contenido"/>
          <p:cNvSpPr>
            <a:spLocks noGrp="1"/>
          </p:cNvSpPr>
          <p:nvPr>
            <p:ph idx="1"/>
          </p:nvPr>
        </p:nvSpPr>
        <p:spPr>
          <a:xfrm>
            <a:off x="457200" y="1935480"/>
            <a:ext cx="8229600" cy="1564958"/>
          </a:xfrm>
        </p:spPr>
        <p:txBody>
          <a:bodyPr/>
          <a:lstStyle/>
          <a:p>
            <a:pPr algn="just"/>
            <a:r>
              <a:rPr lang="es-ES" dirty="0" smtClean="0"/>
              <a:t>Luego de la etapa de mutación los cromosomas resultantes pasan a ser parte de la nueva generación que reemplaza a la anterior. </a:t>
            </a:r>
            <a:endParaRPr lang="es-ES" dirty="0"/>
          </a:p>
        </p:txBody>
      </p:sp>
      <p:sp>
        <p:nvSpPr>
          <p:cNvPr id="4" name="3 Flecha derecha">
            <a:hlinkClick r:id="rId2" action="ppaction://hlinksldjump"/>
          </p:cNvPr>
          <p:cNvSpPr/>
          <p:nvPr/>
        </p:nvSpPr>
        <p:spPr>
          <a:xfrm rot="10800000">
            <a:off x="857224" y="6215082"/>
            <a:ext cx="357190" cy="28575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285860"/>
            <a:ext cx="8229600" cy="285752"/>
          </a:xfrm>
        </p:spPr>
        <p:txBody>
          <a:bodyPr>
            <a:noAutofit/>
          </a:bodyPr>
          <a:lstStyle/>
          <a:p>
            <a:pPr lvl="1" algn="ctr" rtl="0">
              <a:spcBef>
                <a:spcPct val="0"/>
              </a:spcBef>
            </a:pPr>
            <a:r>
              <a:rPr lang="es-EC" sz="2800" b="1" kern="1200" dirty="0">
                <a:solidFill>
                  <a:schemeClr val="tx2"/>
                </a:solidFill>
                <a:latin typeface="+mj-lt"/>
                <a:ea typeface="+mj-ea"/>
                <a:cs typeface="+mj-cs"/>
              </a:rPr>
              <a:t>Acciones mexicanas: Experimento de 20 ensayos.</a:t>
            </a:r>
            <a:r>
              <a:rPr lang="es-ES" sz="2800" b="1" kern="1200" dirty="0">
                <a:solidFill>
                  <a:schemeClr val="tx2"/>
                </a:solidFill>
                <a:latin typeface="+mj-lt"/>
                <a:ea typeface="+mj-ea"/>
                <a:cs typeface="+mj-cs"/>
              </a:rPr>
              <a:t/>
            </a:r>
            <a:br>
              <a:rPr lang="es-ES" sz="2800" b="1" kern="1200" dirty="0">
                <a:solidFill>
                  <a:schemeClr val="tx2"/>
                </a:solidFill>
                <a:latin typeface="+mj-lt"/>
                <a:ea typeface="+mj-ea"/>
                <a:cs typeface="+mj-cs"/>
              </a:rPr>
            </a:br>
            <a:endParaRPr lang="es-ES" sz="2800" b="1" kern="1200" dirty="0">
              <a:solidFill>
                <a:schemeClr val="tx2"/>
              </a:solidFill>
              <a:latin typeface="+mj-lt"/>
              <a:ea typeface="+mj-ea"/>
              <a:cs typeface="+mj-cs"/>
            </a:endParaRPr>
          </a:p>
        </p:txBody>
      </p:sp>
      <p:graphicFrame>
        <p:nvGraphicFramePr>
          <p:cNvPr id="23554" name="Object 2"/>
          <p:cNvGraphicFramePr>
            <a:graphicFrameLocks noChangeAspect="1"/>
          </p:cNvGraphicFramePr>
          <p:nvPr/>
        </p:nvGraphicFramePr>
        <p:xfrm>
          <a:off x="1285852" y="1243839"/>
          <a:ext cx="6357982" cy="5328433"/>
        </p:xfrm>
        <a:graphic>
          <a:graphicData uri="http://schemas.openxmlformats.org/presentationml/2006/ole">
            <p:oleObj spid="_x0000_s23554" name="Documento" r:id="rId3" imgW="5362798" imgH="4494680" progId="Word.Document.12">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000240"/>
            <a:ext cx="8229600" cy="142876"/>
          </a:xfrm>
        </p:spPr>
        <p:txBody>
          <a:bodyPr>
            <a:normAutofit fontScale="90000"/>
          </a:bodyPr>
          <a:lstStyle/>
          <a:p>
            <a:r>
              <a:rPr lang="es-EC" sz="2200" b="1" dirty="0" smtClean="0"/>
              <a:t>Resultados de 20 ensayos para las acciones mexicanas ordenados en forma descendente</a:t>
            </a:r>
            <a:r>
              <a:rPr lang="es-ES" b="1" dirty="0" smtClean="0"/>
              <a:t/>
            </a:r>
            <a:br>
              <a:rPr lang="es-ES" b="1" dirty="0" smtClean="0"/>
            </a:br>
            <a:endParaRPr lang="es-ES" dirty="0"/>
          </a:p>
        </p:txBody>
      </p:sp>
      <p:graphicFrame>
        <p:nvGraphicFramePr>
          <p:cNvPr id="24578" name="Object 2"/>
          <p:cNvGraphicFramePr>
            <a:graphicFrameLocks noChangeAspect="1"/>
          </p:cNvGraphicFramePr>
          <p:nvPr/>
        </p:nvGraphicFramePr>
        <p:xfrm>
          <a:off x="1571604" y="1643050"/>
          <a:ext cx="6072230" cy="5088952"/>
        </p:xfrm>
        <a:graphic>
          <a:graphicData uri="http://schemas.openxmlformats.org/presentationml/2006/ole">
            <p:oleObj spid="_x0000_s24578" name="Documento" r:id="rId3" imgW="5362798" imgH="4494680" progId="Word.Documen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928670"/>
            <a:ext cx="8229600" cy="357182"/>
          </a:xfrm>
        </p:spPr>
        <p:txBody>
          <a:bodyPr>
            <a:normAutofit fontScale="90000"/>
          </a:bodyPr>
          <a:lstStyle/>
          <a:p>
            <a:pPr lvl="1" algn="ctr" rtl="0">
              <a:spcBef>
                <a:spcPct val="0"/>
              </a:spcBef>
            </a:pPr>
            <a:r>
              <a:rPr lang="es-EC" sz="2000" b="1" kern="1200" dirty="0">
                <a:solidFill>
                  <a:schemeClr val="tx2"/>
                </a:solidFill>
                <a:latin typeface="+mj-lt"/>
                <a:ea typeface="+mj-ea"/>
                <a:cs typeface="+mj-cs"/>
              </a:rPr>
              <a:t>Acciones ecuatorianas: Experimento de 20 ensayos.</a:t>
            </a:r>
            <a:r>
              <a:rPr lang="es-ES" sz="2000" b="1" kern="1200" dirty="0">
                <a:solidFill>
                  <a:schemeClr val="tx2"/>
                </a:solidFill>
                <a:latin typeface="+mj-lt"/>
                <a:ea typeface="+mj-ea"/>
                <a:cs typeface="+mj-cs"/>
              </a:rPr>
              <a:t/>
            </a:r>
            <a:br>
              <a:rPr lang="es-ES" sz="2000" b="1" kern="1200" dirty="0">
                <a:solidFill>
                  <a:schemeClr val="tx2"/>
                </a:solidFill>
                <a:latin typeface="+mj-lt"/>
                <a:ea typeface="+mj-ea"/>
                <a:cs typeface="+mj-cs"/>
              </a:rPr>
            </a:br>
            <a:endParaRPr lang="es-ES" sz="2000" b="1" kern="1200" dirty="0">
              <a:solidFill>
                <a:schemeClr val="tx2"/>
              </a:solidFill>
              <a:latin typeface="+mj-lt"/>
              <a:ea typeface="+mj-ea"/>
              <a:cs typeface="+mj-cs"/>
            </a:endParaRPr>
          </a:p>
        </p:txBody>
      </p:sp>
      <p:graphicFrame>
        <p:nvGraphicFramePr>
          <p:cNvPr id="25602" name="Object 2"/>
          <p:cNvGraphicFramePr>
            <a:graphicFrameLocks noChangeAspect="1"/>
          </p:cNvGraphicFramePr>
          <p:nvPr/>
        </p:nvGraphicFramePr>
        <p:xfrm>
          <a:off x="1370965" y="1285860"/>
          <a:ext cx="6415745" cy="5357850"/>
        </p:xfrm>
        <a:graphic>
          <a:graphicData uri="http://schemas.openxmlformats.org/presentationml/2006/ole">
            <p:oleObj spid="_x0000_s25602" name="Documento" r:id="rId3" imgW="5362798" imgH="4478864" progId="Word.Document.12">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857364"/>
            <a:ext cx="8229600" cy="296020"/>
          </a:xfrm>
        </p:spPr>
        <p:txBody>
          <a:bodyPr>
            <a:normAutofit fontScale="90000"/>
          </a:bodyPr>
          <a:lstStyle/>
          <a:p>
            <a:pPr algn="ctr"/>
            <a:r>
              <a:rPr lang="es-EC" sz="2000" b="1" dirty="0" smtClean="0"/>
              <a:t>Resultados de 20 ensayos para las acciones ecuatorianas ordenadas en forma descendente</a:t>
            </a:r>
            <a:r>
              <a:rPr lang="es-ES" b="1" dirty="0" smtClean="0"/>
              <a:t/>
            </a:r>
            <a:br>
              <a:rPr lang="es-ES" b="1" dirty="0" smtClean="0"/>
            </a:br>
            <a:endParaRPr lang="es-ES" dirty="0"/>
          </a:p>
        </p:txBody>
      </p:sp>
      <p:graphicFrame>
        <p:nvGraphicFramePr>
          <p:cNvPr id="26626" name="Object 2"/>
          <p:cNvGraphicFramePr>
            <a:graphicFrameLocks noChangeAspect="1"/>
          </p:cNvGraphicFramePr>
          <p:nvPr/>
        </p:nvGraphicFramePr>
        <p:xfrm>
          <a:off x="1363598" y="1571612"/>
          <a:ext cx="6137360" cy="5143536"/>
        </p:xfrm>
        <a:graphic>
          <a:graphicData uri="http://schemas.openxmlformats.org/presentationml/2006/ole">
            <p:oleObj spid="_x0000_s26626" name="Documento" r:id="rId3" imgW="5362798" imgH="4494680" progId="Word.Document.12">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57332" y="357166"/>
            <a:ext cx="5829312" cy="1143000"/>
          </a:xfrm>
        </p:spPr>
        <p:txBody>
          <a:bodyPr/>
          <a:lstStyle/>
          <a:p>
            <a:r>
              <a:rPr lang="es-ES" b="1" dirty="0" smtClean="0">
                <a:solidFill>
                  <a:schemeClr val="accent1"/>
                </a:solidFill>
              </a:rPr>
              <a:t>Rendimiento</a:t>
            </a:r>
            <a:r>
              <a:rPr lang="es-ES" b="1" dirty="0" smtClean="0"/>
              <a:t> </a:t>
            </a:r>
            <a:r>
              <a:rPr lang="es-ES" b="1" dirty="0" smtClean="0">
                <a:solidFill>
                  <a:schemeClr val="tx1"/>
                </a:solidFill>
              </a:rPr>
              <a:t>y</a:t>
            </a:r>
            <a:r>
              <a:rPr lang="es-ES" b="1" dirty="0" smtClean="0"/>
              <a:t> </a:t>
            </a:r>
            <a:r>
              <a:rPr lang="es-ES" b="1" dirty="0" smtClean="0">
                <a:solidFill>
                  <a:schemeClr val="accent5"/>
                </a:solidFill>
              </a:rPr>
              <a:t>Riesgo</a:t>
            </a:r>
            <a:endParaRPr lang="es-ES" b="1" dirty="0">
              <a:solidFill>
                <a:schemeClr val="accent5"/>
              </a:solidFill>
            </a:endParaRPr>
          </a:p>
        </p:txBody>
      </p:sp>
      <p:pic>
        <p:nvPicPr>
          <p:cNvPr id="4" name="3 Marcador de contenido"/>
          <p:cNvPicPr>
            <a:picLocks noGrp="1"/>
          </p:cNvPicPr>
          <p:nvPr>
            <p:ph idx="1"/>
          </p:nvPr>
        </p:nvPicPr>
        <p:blipFill>
          <a:blip r:embed="rId2" cstate="print"/>
          <a:srcRect t="12471" r="3704" b="11529"/>
          <a:stretch>
            <a:fillRect/>
          </a:stretch>
        </p:blipFill>
        <p:spPr bwMode="auto">
          <a:xfrm>
            <a:off x="864234" y="1643050"/>
            <a:ext cx="7415531" cy="4389437"/>
          </a:xfrm>
          <a:prstGeom prst="rect">
            <a:avLst/>
          </a:prstGeom>
          <a:noFill/>
          <a:ln w="9525">
            <a:noFill/>
            <a:miter lim="800000"/>
            <a:headEnd/>
            <a:tailEnd/>
          </a:ln>
        </p:spPr>
      </p:pic>
      <p:sp>
        <p:nvSpPr>
          <p:cNvPr id="5" name="4 CuadroTexto"/>
          <p:cNvSpPr txBox="1"/>
          <p:nvPr/>
        </p:nvSpPr>
        <p:spPr>
          <a:xfrm>
            <a:off x="3500430" y="6121619"/>
            <a:ext cx="1785950" cy="307777"/>
          </a:xfrm>
          <a:prstGeom prst="rect">
            <a:avLst/>
          </a:prstGeom>
          <a:noFill/>
        </p:spPr>
        <p:txBody>
          <a:bodyPr wrap="square" rtlCol="0">
            <a:spAutoFit/>
          </a:bodyPr>
          <a:lstStyle/>
          <a:p>
            <a:r>
              <a:rPr lang="es-ES" sz="1400" dirty="0" smtClean="0"/>
              <a:t>Acciones mexicanas</a:t>
            </a:r>
            <a:endParaRPr lang="es-E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Introducción</a:t>
            </a:r>
            <a:endParaRPr lang="es-ES" dirty="0"/>
          </a:p>
        </p:txBody>
      </p:sp>
      <p:sp>
        <p:nvSpPr>
          <p:cNvPr id="3" name="2 Marcador de contenido"/>
          <p:cNvSpPr>
            <a:spLocks noGrp="1"/>
          </p:cNvSpPr>
          <p:nvPr>
            <p:ph idx="1"/>
          </p:nvPr>
        </p:nvSpPr>
        <p:spPr>
          <a:xfrm>
            <a:off x="428596" y="1928802"/>
            <a:ext cx="8229600" cy="3043246"/>
          </a:xfrm>
        </p:spPr>
        <p:txBody>
          <a:bodyPr>
            <a:normAutofit/>
          </a:bodyPr>
          <a:lstStyle/>
          <a:p>
            <a:pPr algn="just"/>
            <a:r>
              <a:rPr lang="es-ES" sz="2400" dirty="0">
                <a:latin typeface="Verdana" pitchFamily="34" charset="0"/>
              </a:rPr>
              <a:t>El diseño de una cartera de inversiones óptima es un problema que ha sido tratado por más de 50 años. Es claro que la decisión que el inversionista debe tomar al escoger las acciones más prometedoras no puede ser guiada solamente por la intuición. Es necesario que el inversionista apoye su decisión utilizando criterios científicos. </a:t>
            </a:r>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28"/>
            <a:ext cx="8229600" cy="1143000"/>
          </a:xfrm>
        </p:spPr>
        <p:txBody>
          <a:bodyPr/>
          <a:lstStyle/>
          <a:p>
            <a:pPr algn="ctr"/>
            <a:r>
              <a:rPr lang="es-ES" b="1" dirty="0" smtClean="0"/>
              <a:t>Función Objetivo</a:t>
            </a:r>
            <a:endParaRPr lang="es-ES" b="1" dirty="0"/>
          </a:p>
        </p:txBody>
      </p:sp>
      <p:pic>
        <p:nvPicPr>
          <p:cNvPr id="4" name="3 Marcador de contenido"/>
          <p:cNvPicPr>
            <a:picLocks noGrp="1"/>
          </p:cNvPicPr>
          <p:nvPr>
            <p:ph idx="1"/>
          </p:nvPr>
        </p:nvPicPr>
        <p:blipFill>
          <a:blip r:embed="rId2" cstate="print"/>
          <a:srcRect t="9647" b="10588"/>
          <a:stretch>
            <a:fillRect/>
          </a:stretch>
        </p:blipFill>
        <p:spPr bwMode="auto">
          <a:xfrm>
            <a:off x="903359" y="1500174"/>
            <a:ext cx="7337282" cy="4389437"/>
          </a:xfrm>
          <a:prstGeom prst="rect">
            <a:avLst/>
          </a:prstGeom>
          <a:noFill/>
          <a:ln w="9525">
            <a:noFill/>
            <a:miter lim="800000"/>
            <a:headEnd/>
            <a:tailEnd/>
          </a:ln>
        </p:spPr>
      </p:pic>
      <p:sp>
        <p:nvSpPr>
          <p:cNvPr id="5" name="4 CuadroTexto"/>
          <p:cNvSpPr txBox="1"/>
          <p:nvPr/>
        </p:nvSpPr>
        <p:spPr>
          <a:xfrm>
            <a:off x="3500430" y="5929330"/>
            <a:ext cx="1785950" cy="307777"/>
          </a:xfrm>
          <a:prstGeom prst="rect">
            <a:avLst/>
          </a:prstGeom>
          <a:noFill/>
        </p:spPr>
        <p:txBody>
          <a:bodyPr wrap="square" rtlCol="0">
            <a:spAutoFit/>
          </a:bodyPr>
          <a:lstStyle/>
          <a:p>
            <a:r>
              <a:rPr lang="es-ES" sz="1400" dirty="0" smtClean="0"/>
              <a:t>Acciones mexicanas</a:t>
            </a:r>
            <a:endParaRPr lang="es-E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7242" y="938946"/>
            <a:ext cx="8229600" cy="775542"/>
          </a:xfrm>
        </p:spPr>
        <p:txBody>
          <a:bodyPr>
            <a:noAutofit/>
          </a:bodyPr>
          <a:lstStyle/>
          <a:p>
            <a:r>
              <a:rPr lang="es-ES" sz="4200" b="1" dirty="0" smtClean="0"/>
              <a:t>Solución después de 500 iteraciones</a:t>
            </a:r>
            <a:endParaRPr lang="es-ES" sz="4200" b="1" dirty="0"/>
          </a:p>
        </p:txBody>
      </p:sp>
      <p:pic>
        <p:nvPicPr>
          <p:cNvPr id="33794" name="Picture 2"/>
          <p:cNvPicPr>
            <a:picLocks noGrp="1" noChangeAspect="1" noChangeArrowheads="1"/>
          </p:cNvPicPr>
          <p:nvPr>
            <p:ph idx="1"/>
          </p:nvPr>
        </p:nvPicPr>
        <p:blipFill>
          <a:blip r:embed="rId2" cstate="print"/>
          <a:srcRect l="14132" t="21013" r="7278" b="20397"/>
          <a:stretch>
            <a:fillRect/>
          </a:stretch>
        </p:blipFill>
        <p:spPr bwMode="auto">
          <a:xfrm>
            <a:off x="1285852" y="2000240"/>
            <a:ext cx="6643734" cy="3714776"/>
          </a:xfrm>
          <a:prstGeom prst="rect">
            <a:avLst/>
          </a:prstGeom>
          <a:noFill/>
          <a:ln w="9525">
            <a:noFill/>
            <a:miter lim="800000"/>
            <a:headEnd/>
            <a:tailEnd/>
          </a:ln>
        </p:spPr>
      </p:pic>
      <p:sp>
        <p:nvSpPr>
          <p:cNvPr id="5" name="4 CuadroTexto"/>
          <p:cNvSpPr txBox="1"/>
          <p:nvPr/>
        </p:nvSpPr>
        <p:spPr>
          <a:xfrm>
            <a:off x="3500430" y="5715016"/>
            <a:ext cx="1785950" cy="307777"/>
          </a:xfrm>
          <a:prstGeom prst="rect">
            <a:avLst/>
          </a:prstGeom>
          <a:noFill/>
        </p:spPr>
        <p:txBody>
          <a:bodyPr wrap="square" rtlCol="0">
            <a:spAutoFit/>
          </a:bodyPr>
          <a:lstStyle/>
          <a:p>
            <a:r>
              <a:rPr lang="es-ES" sz="1400" dirty="0" smtClean="0"/>
              <a:t>Acciones mexicanas</a:t>
            </a:r>
            <a:endParaRPr lang="es-E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Grp="1" noChangeAspect="1" noChangeArrowheads="1"/>
          </p:cNvPicPr>
          <p:nvPr>
            <p:ph idx="1"/>
          </p:nvPr>
        </p:nvPicPr>
        <p:blipFill>
          <a:blip r:embed="rId2" cstate="print"/>
          <a:srcRect t="11248" r="-46" b="9005"/>
          <a:stretch>
            <a:fillRect/>
          </a:stretch>
        </p:blipFill>
        <p:spPr bwMode="auto">
          <a:xfrm>
            <a:off x="1142976" y="1500174"/>
            <a:ext cx="7215238" cy="4313508"/>
          </a:xfrm>
          <a:prstGeom prst="rect">
            <a:avLst/>
          </a:prstGeom>
          <a:noFill/>
          <a:ln w="9525">
            <a:noFill/>
            <a:miter lim="800000"/>
            <a:headEnd/>
            <a:tailEnd/>
          </a:ln>
        </p:spPr>
      </p:pic>
      <p:sp>
        <p:nvSpPr>
          <p:cNvPr id="5" name="1 Título"/>
          <p:cNvSpPr>
            <a:spLocks noGrp="1"/>
          </p:cNvSpPr>
          <p:nvPr>
            <p:ph type="title"/>
          </p:nvPr>
        </p:nvSpPr>
        <p:spPr>
          <a:xfrm>
            <a:off x="457200" y="704088"/>
            <a:ext cx="8229600" cy="724648"/>
          </a:xfrm>
        </p:spPr>
        <p:txBody>
          <a:bodyPr>
            <a:normAutofit fontScale="90000"/>
          </a:bodyPr>
          <a:lstStyle/>
          <a:p>
            <a:pPr algn="ctr"/>
            <a:r>
              <a:rPr lang="es-ES" b="1" dirty="0" smtClean="0">
                <a:solidFill>
                  <a:schemeClr val="accent1"/>
                </a:solidFill>
              </a:rPr>
              <a:t>Rendimiento</a:t>
            </a:r>
            <a:r>
              <a:rPr lang="es-ES" b="1" dirty="0" smtClean="0"/>
              <a:t> </a:t>
            </a:r>
            <a:r>
              <a:rPr lang="es-ES" b="1" dirty="0" smtClean="0">
                <a:solidFill>
                  <a:schemeClr val="tx1"/>
                </a:solidFill>
              </a:rPr>
              <a:t>y</a:t>
            </a:r>
            <a:r>
              <a:rPr lang="es-ES" b="1" dirty="0" smtClean="0"/>
              <a:t> </a:t>
            </a:r>
            <a:r>
              <a:rPr lang="es-ES" b="1" dirty="0" smtClean="0">
                <a:solidFill>
                  <a:schemeClr val="accent5"/>
                </a:solidFill>
              </a:rPr>
              <a:t>Riesgo</a:t>
            </a:r>
            <a:endParaRPr lang="es-ES" b="1" dirty="0">
              <a:solidFill>
                <a:schemeClr val="accent5"/>
              </a:solidFill>
            </a:endParaRPr>
          </a:p>
        </p:txBody>
      </p:sp>
      <p:sp>
        <p:nvSpPr>
          <p:cNvPr id="6" name="5 CuadroTexto"/>
          <p:cNvSpPr txBox="1"/>
          <p:nvPr/>
        </p:nvSpPr>
        <p:spPr>
          <a:xfrm>
            <a:off x="3714744" y="6000769"/>
            <a:ext cx="1928826" cy="307777"/>
          </a:xfrm>
          <a:prstGeom prst="rect">
            <a:avLst/>
          </a:prstGeom>
          <a:noFill/>
        </p:spPr>
        <p:txBody>
          <a:bodyPr wrap="square" rtlCol="0">
            <a:spAutoFit/>
          </a:bodyPr>
          <a:lstStyle/>
          <a:p>
            <a:r>
              <a:rPr lang="es-ES" sz="1400" dirty="0" smtClean="0"/>
              <a:t>Acciones ecuatorianas</a:t>
            </a:r>
            <a:endParaRPr lang="es-E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Grp="1" noChangeAspect="1" noChangeArrowheads="1"/>
          </p:cNvPicPr>
          <p:nvPr>
            <p:ph idx="1"/>
          </p:nvPr>
        </p:nvPicPr>
        <p:blipFill>
          <a:blip r:embed="rId2" cstate="print"/>
          <a:srcRect l="9719" t="19385" r="10940" b="20397"/>
          <a:stretch>
            <a:fillRect/>
          </a:stretch>
        </p:blipFill>
        <p:spPr bwMode="auto">
          <a:xfrm>
            <a:off x="1357290" y="1785926"/>
            <a:ext cx="6902456" cy="3929090"/>
          </a:xfrm>
          <a:prstGeom prst="rect">
            <a:avLst/>
          </a:prstGeom>
          <a:noFill/>
          <a:ln w="9525">
            <a:noFill/>
            <a:miter lim="800000"/>
            <a:headEnd/>
            <a:tailEnd/>
          </a:ln>
        </p:spPr>
      </p:pic>
      <p:sp>
        <p:nvSpPr>
          <p:cNvPr id="5" name="1 Título"/>
          <p:cNvSpPr>
            <a:spLocks noGrp="1"/>
          </p:cNvSpPr>
          <p:nvPr>
            <p:ph type="title"/>
          </p:nvPr>
        </p:nvSpPr>
        <p:spPr>
          <a:xfrm>
            <a:off x="457200" y="704088"/>
            <a:ext cx="8229600" cy="796086"/>
          </a:xfrm>
        </p:spPr>
        <p:txBody>
          <a:bodyPr>
            <a:noAutofit/>
          </a:bodyPr>
          <a:lstStyle/>
          <a:p>
            <a:r>
              <a:rPr lang="es-ES" sz="4200" b="1" dirty="0" smtClean="0"/>
              <a:t>Solución después de 500 iteraciones</a:t>
            </a:r>
            <a:endParaRPr lang="es-ES" sz="4200" b="1" dirty="0"/>
          </a:p>
        </p:txBody>
      </p:sp>
      <p:sp>
        <p:nvSpPr>
          <p:cNvPr id="6" name="5 CuadroTexto"/>
          <p:cNvSpPr txBox="1"/>
          <p:nvPr/>
        </p:nvSpPr>
        <p:spPr>
          <a:xfrm>
            <a:off x="3643306" y="5786454"/>
            <a:ext cx="1928826" cy="307777"/>
          </a:xfrm>
          <a:prstGeom prst="rect">
            <a:avLst/>
          </a:prstGeom>
          <a:noFill/>
        </p:spPr>
        <p:txBody>
          <a:bodyPr wrap="square" rtlCol="0">
            <a:spAutoFit/>
          </a:bodyPr>
          <a:lstStyle/>
          <a:p>
            <a:r>
              <a:rPr lang="es-ES" sz="1400" dirty="0" smtClean="0"/>
              <a:t>Acciones ecuatorianas</a:t>
            </a:r>
            <a:endParaRPr lang="es-E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Grp="1" noChangeAspect="1" noChangeArrowheads="1"/>
          </p:cNvPicPr>
          <p:nvPr>
            <p:ph idx="1"/>
          </p:nvPr>
        </p:nvPicPr>
        <p:blipFill>
          <a:blip r:embed="rId2" cstate="print"/>
          <a:srcRect t="9231" b="12308"/>
          <a:stretch>
            <a:fillRect/>
          </a:stretch>
        </p:blipFill>
        <p:spPr bwMode="auto">
          <a:xfrm>
            <a:off x="928662" y="1357298"/>
            <a:ext cx="7526671" cy="4429156"/>
          </a:xfrm>
          <a:prstGeom prst="rect">
            <a:avLst/>
          </a:prstGeom>
          <a:noFill/>
          <a:ln w="9525">
            <a:noFill/>
            <a:miter lim="800000"/>
            <a:headEnd/>
            <a:tailEnd/>
          </a:ln>
        </p:spPr>
      </p:pic>
      <p:sp>
        <p:nvSpPr>
          <p:cNvPr id="5" name="1 Título"/>
          <p:cNvSpPr>
            <a:spLocks noGrp="1"/>
          </p:cNvSpPr>
          <p:nvPr>
            <p:ph type="title"/>
          </p:nvPr>
        </p:nvSpPr>
        <p:spPr>
          <a:xfrm>
            <a:off x="457200" y="704088"/>
            <a:ext cx="8229600" cy="581772"/>
          </a:xfrm>
        </p:spPr>
        <p:txBody>
          <a:bodyPr>
            <a:normAutofit fontScale="90000"/>
          </a:bodyPr>
          <a:lstStyle/>
          <a:p>
            <a:pPr algn="ctr"/>
            <a:r>
              <a:rPr lang="es-ES" b="1" dirty="0" smtClean="0"/>
              <a:t>Función Objetivo</a:t>
            </a:r>
            <a:endParaRPr lang="es-ES" b="1" dirty="0"/>
          </a:p>
        </p:txBody>
      </p:sp>
      <p:sp>
        <p:nvSpPr>
          <p:cNvPr id="6" name="5 CuadroTexto"/>
          <p:cNvSpPr txBox="1"/>
          <p:nvPr/>
        </p:nvSpPr>
        <p:spPr>
          <a:xfrm>
            <a:off x="3643306" y="5857892"/>
            <a:ext cx="1928826" cy="307777"/>
          </a:xfrm>
          <a:prstGeom prst="rect">
            <a:avLst/>
          </a:prstGeom>
          <a:noFill/>
        </p:spPr>
        <p:txBody>
          <a:bodyPr wrap="square" rtlCol="0">
            <a:spAutoFit/>
          </a:bodyPr>
          <a:lstStyle/>
          <a:p>
            <a:r>
              <a:rPr lang="es-ES" sz="1400" dirty="0" smtClean="0"/>
              <a:t>Acciones ecuatorianas</a:t>
            </a:r>
            <a:endParaRPr lang="es-E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C" dirty="0" smtClean="0"/>
              <a:t>En un experimento de 20 ensayos utilizando los datos de las acciones mexicanas el valor máximo de la función de ajuste que se obtuvo fue de 8.9628 con un rendimiento de 1.6692% y riesgo de 0.001862. Siendo los pesos obtenidos 9.5%; 0.20%; 2.30%; 78.10%; 9.5%; 0.20%; 0.20% y 0.20%. Por lo cual se concluye que se debe invertir la mayor parte del capital en la empresa GFFINA-O. </a:t>
            </a:r>
            <a:endParaRPr lang="es-ES" dirty="0" smtClean="0"/>
          </a:p>
          <a:p>
            <a:endParaRPr lang="es-ES" dirty="0"/>
          </a:p>
        </p:txBody>
      </p:sp>
      <p:sp>
        <p:nvSpPr>
          <p:cNvPr id="5" name="1 Título"/>
          <p:cNvSpPr txBox="1">
            <a:spLocks/>
          </p:cNvSpPr>
          <p:nvPr/>
        </p:nvSpPr>
        <p:spPr>
          <a:xfrm>
            <a:off x="609600" y="856488"/>
            <a:ext cx="8229600" cy="1143000"/>
          </a:xfrm>
          <a:prstGeom prst="rect">
            <a:avLst/>
          </a:prstGeom>
        </p:spPr>
        <p:txBody>
          <a:bodyPr vert="horz" lIns="0" rIns="0" bIns="0" anchor="b">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000" b="1" i="0" u="none" strike="noStrike" kern="1200" cap="none" spc="0" normalizeH="0" baseline="0" noProof="0" smtClean="0">
                <a:ln>
                  <a:noFill/>
                </a:ln>
                <a:solidFill>
                  <a:schemeClr val="tx2"/>
                </a:solidFill>
                <a:effectLst/>
                <a:uLnTx/>
                <a:uFillTx/>
                <a:latin typeface="+mj-lt"/>
                <a:ea typeface="+mj-ea"/>
                <a:cs typeface="+mj-cs"/>
              </a:rPr>
              <a:t>CONCLUSIONES Y RECOMENDACIONES</a:t>
            </a:r>
            <a:r>
              <a:rPr kumimoji="0" lang="es-ES" sz="5400" b="1" i="0" u="none" strike="noStrike" kern="1200" cap="none" spc="0" normalizeH="0" baseline="0" noProof="0" smtClean="0">
                <a:ln>
                  <a:noFill/>
                </a:ln>
                <a:solidFill>
                  <a:schemeClr val="tx2"/>
                </a:solidFill>
                <a:effectLst/>
                <a:uLnTx/>
                <a:uFillTx/>
                <a:latin typeface="+mj-lt"/>
                <a:ea typeface="+mj-ea"/>
                <a:cs typeface="+mj-cs"/>
              </a:rPr>
              <a:t/>
            </a:r>
            <a:br>
              <a:rPr kumimoji="0" lang="es-ES" sz="5400" b="1" i="0" u="none" strike="noStrike" kern="1200" cap="none" spc="0" normalizeH="0" baseline="0" noProof="0" smtClean="0">
                <a:ln>
                  <a:noFill/>
                </a:ln>
                <a:solidFill>
                  <a:schemeClr val="tx2"/>
                </a:solidFill>
                <a:effectLst/>
                <a:uLnTx/>
                <a:uFillTx/>
                <a:latin typeface="+mj-lt"/>
                <a:ea typeface="+mj-ea"/>
                <a:cs typeface="+mj-cs"/>
              </a:rPr>
            </a:br>
            <a:endParaRPr kumimoji="0" lang="es-E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2071678"/>
            <a:ext cx="8229600" cy="4389120"/>
          </a:xfrm>
        </p:spPr>
        <p:txBody>
          <a:bodyPr/>
          <a:lstStyle/>
          <a:p>
            <a:pPr lvl="0"/>
            <a:r>
              <a:rPr lang="es-EC" dirty="0" smtClean="0"/>
              <a:t>En el mismo experimento de 20 ensayos para las acciones mexicanas se obtuvo que el 40% de los ensayos obtuvieron funciones de ajuste mayores que 8; el 25% tuvieron funciones de ajuste entre 7 y 8; el 30% entre 6 y 7; y apenas el 5% obtuvo valores menores que 6. Por lo cual podemos concluir que el algoritmo genético pocas veces produce valores indeseables. </a:t>
            </a:r>
            <a:endParaRPr lang="es-ES" dirty="0" smtClean="0"/>
          </a:p>
          <a:p>
            <a:endParaRPr lang="es-ES" dirty="0"/>
          </a:p>
        </p:txBody>
      </p:sp>
      <p:sp>
        <p:nvSpPr>
          <p:cNvPr id="6" name="1 Título"/>
          <p:cNvSpPr>
            <a:spLocks noGrp="1"/>
          </p:cNvSpPr>
          <p:nvPr>
            <p:ph type="title"/>
          </p:nvPr>
        </p:nvSpPr>
        <p:spPr>
          <a:xfrm>
            <a:off x="457200" y="928678"/>
            <a:ext cx="8229600" cy="1143000"/>
          </a:xfrm>
        </p:spPr>
        <p:txBody>
          <a:bodyPr>
            <a:normAutofit fontScale="90000"/>
          </a:bodyPr>
          <a:lstStyle/>
          <a:p>
            <a:pPr algn="ctr"/>
            <a:r>
              <a:rPr lang="es-EC" sz="4000" b="1" dirty="0" smtClean="0"/>
              <a:t>CONCLUSIONES Y RECOMENDACIONES</a:t>
            </a:r>
            <a:r>
              <a:rPr lang="es-ES" sz="5400" b="1" dirty="0" smtClean="0"/>
              <a:t/>
            </a:r>
            <a:br>
              <a:rPr lang="es-ES" sz="5400" b="1" dirty="0" smtClean="0"/>
            </a:br>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C" sz="4000" b="1" dirty="0" smtClean="0"/>
              <a:t>CONCLUSIONES Y RECOMENDACIONES</a:t>
            </a:r>
            <a:r>
              <a:rPr lang="es-ES" sz="5400" b="1" dirty="0" smtClean="0"/>
              <a:t/>
            </a:r>
            <a:br>
              <a:rPr lang="es-ES" sz="5400" b="1" dirty="0" smtClean="0"/>
            </a:br>
            <a:endParaRPr lang="es-ES" dirty="0"/>
          </a:p>
        </p:txBody>
      </p:sp>
      <p:sp>
        <p:nvSpPr>
          <p:cNvPr id="3" name="2 Marcador de contenido"/>
          <p:cNvSpPr>
            <a:spLocks noGrp="1"/>
          </p:cNvSpPr>
          <p:nvPr>
            <p:ph idx="1"/>
          </p:nvPr>
        </p:nvSpPr>
        <p:spPr/>
        <p:txBody>
          <a:bodyPr/>
          <a:lstStyle/>
          <a:p>
            <a:pPr lvl="0"/>
            <a:r>
              <a:rPr lang="es-EC" dirty="0" smtClean="0"/>
              <a:t>En un experimento de 20 ensayos utilizando los datos de las acciones ecuatorianas el valor máximo de la función de ajuste que se obtuvo fue de 28.9549 con un rendimiento de 0.86% y riesgo de 0.000297. Siendo los pesos obtenidos 0.00%; 0.00%; 60.40%; 4.7%; 30.20%; 4.7%; 0.00% y 0.00%. Por lo cual se concluye que se debe invertir la mayor parte del capital en las acciones de las empresas: Bco. Guayaquil y </a:t>
            </a:r>
            <a:r>
              <a:rPr lang="es-EC" dirty="0" err="1" smtClean="0"/>
              <a:t>Holcim</a:t>
            </a:r>
            <a:r>
              <a:rPr lang="es-EC" dirty="0" smtClean="0"/>
              <a:t> Ecuador. </a:t>
            </a:r>
            <a:endParaRPr lang="es-ES" dirty="0" smtClean="0"/>
          </a:p>
          <a:p>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500174"/>
            <a:ext cx="8229600" cy="510334"/>
          </a:xfrm>
        </p:spPr>
        <p:txBody>
          <a:bodyPr>
            <a:normAutofit fontScale="90000"/>
          </a:bodyPr>
          <a:lstStyle/>
          <a:p>
            <a:pPr algn="ctr"/>
            <a:r>
              <a:rPr lang="es-EC" sz="4000" b="1" dirty="0" smtClean="0"/>
              <a:t>CONCLUSIONES Y RECOMENDACIONES</a:t>
            </a:r>
            <a:r>
              <a:rPr lang="es-ES" sz="5400" b="1" dirty="0" smtClean="0"/>
              <a:t/>
            </a:r>
            <a:br>
              <a:rPr lang="es-ES" sz="5400" b="1" dirty="0" smtClean="0"/>
            </a:br>
            <a:endParaRPr lang="es-ES" dirty="0"/>
          </a:p>
        </p:txBody>
      </p:sp>
      <p:sp>
        <p:nvSpPr>
          <p:cNvPr id="3" name="2 Marcador de contenido"/>
          <p:cNvSpPr>
            <a:spLocks noGrp="1"/>
          </p:cNvSpPr>
          <p:nvPr>
            <p:ph idx="1"/>
          </p:nvPr>
        </p:nvSpPr>
        <p:spPr/>
        <p:txBody>
          <a:bodyPr/>
          <a:lstStyle/>
          <a:p>
            <a:pPr lvl="0"/>
            <a:r>
              <a:rPr lang="es-EC" dirty="0" smtClean="0"/>
              <a:t>En el mismo experimento de 20 ensayos para las acciones ecuatorianas se obtuvo que el 30% de los ensayos obtuvieron funciones de ajuste mayores que 28; el 20% tuvieron funciones de ajuste entre 27 y 28; el 5% entre 26 y 27; el 5% entre 25 y 26; el 5% entre 24 y 25; el 5% entre 23 y 24; el 20% entre 22 y 23; y  el 10% obtuvo valores entre 21 y 22.</a:t>
            </a:r>
            <a:endParaRPr lang="es-ES" dirty="0" smtClean="0"/>
          </a:p>
          <a:p>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3600" b="1" dirty="0" smtClean="0"/>
              <a:t>CONCLUSIONES Y RECOMENDACIONES</a:t>
            </a:r>
            <a:endParaRPr lang="es-ES" sz="3600" dirty="0"/>
          </a:p>
        </p:txBody>
      </p:sp>
      <p:sp>
        <p:nvSpPr>
          <p:cNvPr id="3" name="2 Marcador de contenido"/>
          <p:cNvSpPr>
            <a:spLocks noGrp="1"/>
          </p:cNvSpPr>
          <p:nvPr>
            <p:ph idx="1"/>
          </p:nvPr>
        </p:nvSpPr>
        <p:spPr/>
        <p:txBody>
          <a:bodyPr/>
          <a:lstStyle/>
          <a:p>
            <a:pPr lvl="0"/>
            <a:r>
              <a:rPr lang="es-EC" dirty="0" smtClean="0"/>
              <a:t>Puesto que el algoritmo genético puede producir valores no óptimos en ciertos ensayos se recomienda ejecutar el software varias veces para escoger la mejor solución.</a:t>
            </a:r>
            <a:endParaRPr lang="es-ES" dirty="0" smtClean="0"/>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71546"/>
            <a:ext cx="8229600" cy="1143000"/>
          </a:xfrm>
        </p:spPr>
        <p:txBody>
          <a:bodyPr>
            <a:normAutofit/>
          </a:bodyPr>
          <a:lstStyle/>
          <a:p>
            <a:pPr lvl="0"/>
            <a:r>
              <a:rPr lang="es-EC" b="1" dirty="0" smtClean="0"/>
              <a:t>Objetivo</a:t>
            </a:r>
            <a:endParaRPr lang="es-ES" dirty="0"/>
          </a:p>
        </p:txBody>
      </p:sp>
      <p:sp>
        <p:nvSpPr>
          <p:cNvPr id="3" name="2 Marcador de contenido"/>
          <p:cNvSpPr>
            <a:spLocks noGrp="1"/>
          </p:cNvSpPr>
          <p:nvPr>
            <p:ph idx="1"/>
          </p:nvPr>
        </p:nvSpPr>
        <p:spPr>
          <a:xfrm>
            <a:off x="457200" y="2786058"/>
            <a:ext cx="8229600" cy="1828800"/>
          </a:xfrm>
        </p:spPr>
        <p:txBody>
          <a:bodyPr>
            <a:normAutofit/>
          </a:bodyPr>
          <a:lstStyle/>
          <a:p>
            <a:pPr algn="just"/>
            <a:r>
              <a:rPr lang="es-ES" sz="2800" dirty="0" smtClean="0"/>
              <a:t>Determinar la mejor asignación de porcentajes al momento de invertir en un grupo de acciones ecuatorianas y otro grupo de acciones mexicanas</a:t>
            </a:r>
            <a:endParaRPr lang="es-E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3600" b="1" dirty="0" smtClean="0"/>
              <a:t>CONCLUSIONES Y RECOMENDACIONES</a:t>
            </a:r>
            <a:endParaRPr lang="es-ES" sz="3600" dirty="0"/>
          </a:p>
        </p:txBody>
      </p:sp>
      <p:sp>
        <p:nvSpPr>
          <p:cNvPr id="3" name="2 Marcador de contenido"/>
          <p:cNvSpPr>
            <a:spLocks noGrp="1"/>
          </p:cNvSpPr>
          <p:nvPr>
            <p:ph idx="1"/>
          </p:nvPr>
        </p:nvSpPr>
        <p:spPr/>
        <p:txBody>
          <a:bodyPr/>
          <a:lstStyle/>
          <a:p>
            <a:pPr lvl="0"/>
            <a:r>
              <a:rPr lang="es-EC" dirty="0" smtClean="0"/>
              <a:t>En el caso de las acciones mexicanas, el rendimiento para la mayor función de ajuste es 1.6692% el cual no es el mayor sin embargo tiene un riesgo de 0.001862 el cual es uno de los riesgos más bajos obtenidos. Por lo cual se concluye que un inversionista conservador podrá con confianza elegir esta opción.</a:t>
            </a:r>
            <a:endParaRPr lang="es-ES" dirty="0" smtClean="0"/>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785794"/>
            <a:ext cx="7786742" cy="857248"/>
          </a:xfrm>
        </p:spPr>
        <p:txBody>
          <a:bodyPr>
            <a:normAutofit/>
          </a:bodyPr>
          <a:lstStyle/>
          <a:p>
            <a:pPr algn="ctr"/>
            <a:r>
              <a:rPr lang="es-EC" b="1" dirty="0" smtClean="0"/>
              <a:t>MODELO DEL PROBLEMA</a:t>
            </a:r>
            <a:endParaRPr lang="es-ES" dirty="0"/>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1027" name="Object 3"/>
          <p:cNvGraphicFramePr>
            <a:graphicFrameLocks noChangeAspect="1"/>
          </p:cNvGraphicFramePr>
          <p:nvPr/>
        </p:nvGraphicFramePr>
        <p:xfrm>
          <a:off x="1571604" y="1571612"/>
          <a:ext cx="2571768" cy="1509794"/>
        </p:xfrm>
        <a:graphic>
          <a:graphicData uri="http://schemas.openxmlformats.org/presentationml/2006/ole">
            <p:oleObj spid="_x0000_s1027" name="Ecuación" r:id="rId3" imgW="1447800" imgH="850900" progId="Equation.3">
              <p:embed/>
            </p:oleObj>
          </a:graphicData>
        </a:graphic>
      </p:graphicFrame>
      <p:sp>
        <p:nvSpPr>
          <p:cNvPr id="1029" name="Rectangle 5"/>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1030" name="Object 6"/>
          <p:cNvGraphicFramePr>
            <a:graphicFrameLocks noChangeAspect="1"/>
          </p:cNvGraphicFramePr>
          <p:nvPr/>
        </p:nvGraphicFramePr>
        <p:xfrm>
          <a:off x="5143504" y="1928802"/>
          <a:ext cx="2357454" cy="678415"/>
        </p:xfrm>
        <a:graphic>
          <a:graphicData uri="http://schemas.openxmlformats.org/presentationml/2006/ole">
            <p:oleObj spid="_x0000_s1030" name="Ecuación" r:id="rId4" imgW="1218671" imgH="431613" progId="Equation.3">
              <p:embed/>
            </p:oleObj>
          </a:graphicData>
        </a:graphic>
      </p:graphicFrame>
      <p:sp>
        <p:nvSpPr>
          <p:cNvPr id="10" name="9 CuadroTexto"/>
          <p:cNvSpPr txBox="1"/>
          <p:nvPr/>
        </p:nvSpPr>
        <p:spPr>
          <a:xfrm>
            <a:off x="1428728" y="3429000"/>
            <a:ext cx="6215106" cy="2339102"/>
          </a:xfrm>
          <a:prstGeom prst="rect">
            <a:avLst/>
          </a:prstGeom>
          <a:noFill/>
        </p:spPr>
        <p:txBody>
          <a:bodyPr wrap="square" rtlCol="0">
            <a:spAutoFit/>
          </a:bodyPr>
          <a:lstStyle/>
          <a:p>
            <a:r>
              <a:rPr lang="es-ES" dirty="0" smtClean="0"/>
              <a:t>i, j Índices de acciones; i, j =1,2,…,n</a:t>
            </a:r>
          </a:p>
          <a:p>
            <a:r>
              <a:rPr lang="es-ES" dirty="0" err="1" smtClean="0"/>
              <a:t>R</a:t>
            </a:r>
            <a:r>
              <a:rPr lang="es-ES" baseline="-25000" dirty="0" err="1" smtClean="0"/>
              <a:t>i</a:t>
            </a:r>
            <a:r>
              <a:rPr lang="es-ES" dirty="0" smtClean="0"/>
              <a:t>: El valor esperado de la acción i; para i=1,2,…, n</a:t>
            </a:r>
          </a:p>
          <a:p>
            <a:r>
              <a:rPr lang="es-ES" sz="2000" dirty="0" err="1" smtClean="0"/>
              <a:t>σ</a:t>
            </a:r>
            <a:r>
              <a:rPr lang="es-ES" baseline="-25000" dirty="0" err="1" smtClean="0"/>
              <a:t>ij</a:t>
            </a:r>
            <a:r>
              <a:rPr lang="es-ES" dirty="0" smtClean="0"/>
              <a:t>: La covarianza entre el rendimiento de la acción i y la acción j</a:t>
            </a:r>
          </a:p>
          <a:p>
            <a:endParaRPr lang="es-ES" dirty="0" smtClean="0"/>
          </a:p>
          <a:p>
            <a:r>
              <a:rPr lang="es-ES" dirty="0" smtClean="0"/>
              <a:t>Variables de decisión:</a:t>
            </a:r>
          </a:p>
          <a:p>
            <a:endParaRPr lang="es-ES" dirty="0" smtClean="0"/>
          </a:p>
          <a:p>
            <a:r>
              <a:rPr lang="es-ES" dirty="0" err="1" smtClean="0"/>
              <a:t>W</a:t>
            </a:r>
            <a:r>
              <a:rPr lang="es-ES" baseline="-25000" dirty="0" err="1" smtClean="0"/>
              <a:t>i</a:t>
            </a:r>
            <a:r>
              <a:rPr lang="es-ES" dirty="0" smtClean="0"/>
              <a:t>: Peso de la inversión en la acción i</a:t>
            </a: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00208" y="928670"/>
            <a:ext cx="6043626" cy="918418"/>
          </a:xfrm>
        </p:spPr>
        <p:txBody>
          <a:bodyPr>
            <a:normAutofit/>
          </a:bodyPr>
          <a:lstStyle/>
          <a:p>
            <a:pPr lvl="1" algn="l" rtl="0">
              <a:spcBef>
                <a:spcPct val="0"/>
              </a:spcBef>
            </a:pPr>
            <a:r>
              <a:rPr lang="es-ES" sz="5000" b="1" kern="1200" dirty="0">
                <a:solidFill>
                  <a:schemeClr val="tx2"/>
                </a:solidFill>
                <a:latin typeface="+mj-lt"/>
                <a:ea typeface="+mj-ea"/>
                <a:cs typeface="+mj-cs"/>
              </a:rPr>
              <a:t>SOLUCIÓN</a:t>
            </a:r>
            <a:r>
              <a:rPr lang="es-ES" b="1" dirty="0"/>
              <a:t> </a:t>
            </a:r>
            <a:r>
              <a:rPr lang="es-ES" sz="5000" b="1" kern="1200" dirty="0">
                <a:solidFill>
                  <a:schemeClr val="tx2"/>
                </a:solidFill>
                <a:latin typeface="+mj-lt"/>
                <a:ea typeface="+mj-ea"/>
                <a:cs typeface="+mj-cs"/>
              </a:rPr>
              <a:t>A </a:t>
            </a:r>
            <a:r>
              <a:rPr lang="es-ES" sz="5000" b="1" kern="1200" dirty="0" smtClean="0">
                <a:solidFill>
                  <a:schemeClr val="tx2"/>
                </a:solidFill>
                <a:latin typeface="+mj-lt"/>
                <a:ea typeface="+mj-ea"/>
                <a:cs typeface="+mj-cs"/>
              </a:rPr>
              <a:t>UTILIZAR</a:t>
            </a:r>
            <a:endParaRPr lang="es-ES" sz="5000" b="1" kern="1200" dirty="0">
              <a:solidFill>
                <a:schemeClr val="tx2"/>
              </a:solidFill>
              <a:latin typeface="+mj-lt"/>
              <a:ea typeface="+mj-ea"/>
              <a:cs typeface="+mj-cs"/>
            </a:endParaRPr>
          </a:p>
        </p:txBody>
      </p:sp>
      <p:sp>
        <p:nvSpPr>
          <p:cNvPr id="3" name="2 Marcador de contenido"/>
          <p:cNvSpPr>
            <a:spLocks noGrp="1"/>
          </p:cNvSpPr>
          <p:nvPr>
            <p:ph idx="1"/>
          </p:nvPr>
        </p:nvSpPr>
        <p:spPr>
          <a:xfrm>
            <a:off x="457200" y="2435546"/>
            <a:ext cx="8229600" cy="2065024"/>
          </a:xfrm>
        </p:spPr>
        <p:txBody>
          <a:bodyPr/>
          <a:lstStyle/>
          <a:p>
            <a:r>
              <a:rPr lang="es-ES" dirty="0" smtClean="0"/>
              <a:t>Los algoritmos genéticos pueden ser utilizados para resolver problemas de optimización, en este caso se lo utilizará para resolver el problema de maximización del modelo propuesto anteriormente.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71646" y="704088"/>
            <a:ext cx="6043626" cy="1143000"/>
          </a:xfrm>
        </p:spPr>
        <p:txBody>
          <a:bodyPr/>
          <a:lstStyle/>
          <a:p>
            <a:r>
              <a:rPr lang="es-ES" b="1" dirty="0" smtClean="0"/>
              <a:t>SOLUCIÓN A UTILIZAR</a:t>
            </a:r>
            <a:endParaRPr lang="es-ES" dirty="0"/>
          </a:p>
        </p:txBody>
      </p:sp>
      <p:sp>
        <p:nvSpPr>
          <p:cNvPr id="3" name="2 Marcador de contenido"/>
          <p:cNvSpPr>
            <a:spLocks noGrp="1"/>
          </p:cNvSpPr>
          <p:nvPr>
            <p:ph idx="1"/>
          </p:nvPr>
        </p:nvSpPr>
        <p:spPr>
          <a:xfrm>
            <a:off x="457200" y="2721298"/>
            <a:ext cx="8229600" cy="1779272"/>
          </a:xfrm>
        </p:spPr>
        <p:txBody>
          <a:bodyPr/>
          <a:lstStyle/>
          <a:p>
            <a:r>
              <a:rPr lang="es-ES" dirty="0" smtClean="0"/>
              <a:t>En un problema de optimización se trata de escoger los valores de las variables de decisión que optimizarán la función objetivo dentro de un espacio de soluciones.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428604"/>
            <a:ext cx="7872410" cy="918418"/>
          </a:xfrm>
        </p:spPr>
        <p:txBody>
          <a:bodyPr>
            <a:normAutofit/>
          </a:bodyPr>
          <a:lstStyle/>
          <a:p>
            <a:r>
              <a:rPr lang="es-ES" sz="4000" b="1" dirty="0" smtClean="0"/>
              <a:t>FASES DE UN ALGORITMO GENÉTICO</a:t>
            </a:r>
            <a:endParaRPr lang="es-ES" sz="4000" b="1" dirty="0"/>
          </a:p>
        </p:txBody>
      </p:sp>
      <p:grpSp>
        <p:nvGrpSpPr>
          <p:cNvPr id="18454" name="Group 22"/>
          <p:cNvGrpSpPr>
            <a:grpSpLocks/>
          </p:cNvGrpSpPr>
          <p:nvPr/>
        </p:nvGrpSpPr>
        <p:grpSpPr bwMode="auto">
          <a:xfrm>
            <a:off x="2239799" y="1357298"/>
            <a:ext cx="3960964" cy="5016501"/>
            <a:chOff x="3170" y="5379"/>
            <a:chExt cx="5531" cy="7563"/>
          </a:xfrm>
        </p:grpSpPr>
        <p:sp>
          <p:nvSpPr>
            <p:cNvPr id="18455" name="Text Box 23"/>
            <p:cNvSpPr txBox="1">
              <a:spLocks noChangeArrowheads="1"/>
            </p:cNvSpPr>
            <p:nvPr/>
          </p:nvSpPr>
          <p:spPr bwMode="auto">
            <a:xfrm>
              <a:off x="3170" y="7591"/>
              <a:ext cx="1661" cy="44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K  iteraciones</a:t>
              </a:r>
              <a:endParaRPr kumimoji="0" lang="es-ES" sz="1400" b="0" i="0" u="none" strike="noStrike" cap="none" normalizeH="0" baseline="0" dirty="0" smtClean="0">
                <a:ln>
                  <a:noFill/>
                </a:ln>
                <a:solidFill>
                  <a:schemeClr val="tx1"/>
                </a:solidFill>
                <a:effectLst/>
                <a:latin typeface="Arial" pitchFamily="34" charset="0"/>
              </a:endParaRPr>
            </a:p>
          </p:txBody>
        </p:sp>
        <p:grpSp>
          <p:nvGrpSpPr>
            <p:cNvPr id="18456" name="Group 24"/>
            <p:cNvGrpSpPr>
              <a:grpSpLocks/>
            </p:cNvGrpSpPr>
            <p:nvPr/>
          </p:nvGrpSpPr>
          <p:grpSpPr bwMode="auto">
            <a:xfrm>
              <a:off x="4828" y="5379"/>
              <a:ext cx="3873" cy="7563"/>
              <a:chOff x="4828" y="5379"/>
              <a:chExt cx="3873" cy="7563"/>
            </a:xfrm>
          </p:grpSpPr>
          <p:sp>
            <p:nvSpPr>
              <p:cNvPr id="18457" name="Text Box 25"/>
              <p:cNvSpPr txBox="1">
                <a:spLocks noChangeArrowheads="1"/>
              </p:cNvSpPr>
              <p:nvPr/>
            </p:nvSpPr>
            <p:spPr bwMode="auto">
              <a:xfrm>
                <a:off x="5517" y="5379"/>
                <a:ext cx="3184" cy="4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Población inicial</a:t>
                </a:r>
                <a:endParaRPr kumimoji="0" lang="es-ES" sz="1400" b="0" i="0" u="none" strike="noStrike" cap="none" normalizeH="0" baseline="0" dirty="0" smtClean="0">
                  <a:ln>
                    <a:noFill/>
                  </a:ln>
                  <a:solidFill>
                    <a:schemeClr val="tx1"/>
                  </a:solidFill>
                  <a:effectLst/>
                  <a:latin typeface="Arial" pitchFamily="34" charset="0"/>
                </a:endParaRPr>
              </a:p>
            </p:txBody>
          </p:sp>
          <p:cxnSp>
            <p:nvCxnSpPr>
              <p:cNvPr id="18458" name="AutoShape 26"/>
              <p:cNvCxnSpPr>
                <a:cxnSpLocks noChangeShapeType="1"/>
              </p:cNvCxnSpPr>
              <p:nvPr/>
            </p:nvCxnSpPr>
            <p:spPr bwMode="auto">
              <a:xfrm>
                <a:off x="7123" y="5816"/>
                <a:ext cx="0" cy="645"/>
              </a:xfrm>
              <a:prstGeom prst="straightConnector1">
                <a:avLst/>
              </a:prstGeom>
              <a:noFill/>
              <a:ln w="9525">
                <a:solidFill>
                  <a:srgbClr val="000000"/>
                </a:solidFill>
                <a:round/>
                <a:headEnd/>
                <a:tailEnd type="triangle" w="med" len="med"/>
              </a:ln>
            </p:spPr>
          </p:cxnSp>
          <p:sp>
            <p:nvSpPr>
              <p:cNvPr id="18459" name="Text Box 27"/>
              <p:cNvSpPr txBox="1">
                <a:spLocks noChangeArrowheads="1"/>
              </p:cNvSpPr>
              <p:nvPr/>
            </p:nvSpPr>
            <p:spPr bwMode="auto">
              <a:xfrm>
                <a:off x="6407" y="6461"/>
                <a:ext cx="1367" cy="4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Selección</a:t>
                </a:r>
                <a:endParaRPr kumimoji="0" lang="es-ES" sz="1400" b="0" i="0" u="none" strike="noStrike" cap="none" normalizeH="0" baseline="0" dirty="0" smtClean="0">
                  <a:ln>
                    <a:noFill/>
                  </a:ln>
                  <a:solidFill>
                    <a:schemeClr val="tx1"/>
                  </a:solidFill>
                  <a:effectLst/>
                  <a:latin typeface="Arial" pitchFamily="34" charset="0"/>
                </a:endParaRPr>
              </a:p>
            </p:txBody>
          </p:sp>
          <p:cxnSp>
            <p:nvCxnSpPr>
              <p:cNvPr id="18460" name="AutoShape 28"/>
              <p:cNvCxnSpPr>
                <a:cxnSpLocks noChangeShapeType="1"/>
              </p:cNvCxnSpPr>
              <p:nvPr/>
            </p:nvCxnSpPr>
            <p:spPr bwMode="auto">
              <a:xfrm>
                <a:off x="7123" y="6873"/>
                <a:ext cx="0" cy="533"/>
              </a:xfrm>
              <a:prstGeom prst="straightConnector1">
                <a:avLst/>
              </a:prstGeom>
              <a:noFill/>
              <a:ln w="9525">
                <a:solidFill>
                  <a:srgbClr val="000000"/>
                </a:solidFill>
                <a:round/>
                <a:headEnd/>
                <a:tailEnd type="triangle" w="med" len="med"/>
              </a:ln>
            </p:spPr>
          </p:cxnSp>
          <p:sp>
            <p:nvSpPr>
              <p:cNvPr id="18461" name="Text Box 29"/>
              <p:cNvSpPr txBox="1">
                <a:spLocks noChangeArrowheads="1"/>
              </p:cNvSpPr>
              <p:nvPr/>
            </p:nvSpPr>
            <p:spPr bwMode="auto">
              <a:xfrm>
                <a:off x="6269" y="7406"/>
                <a:ext cx="1598" cy="3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Cruzamiento</a:t>
                </a:r>
                <a:endParaRPr kumimoji="0" lang="es-ES" sz="1400" b="0" i="0" u="none" strike="noStrike" cap="none" normalizeH="0" baseline="0" dirty="0" smtClean="0">
                  <a:ln>
                    <a:noFill/>
                  </a:ln>
                  <a:solidFill>
                    <a:schemeClr val="tx1"/>
                  </a:solidFill>
                  <a:effectLst/>
                  <a:latin typeface="Arial" pitchFamily="34" charset="0"/>
                </a:endParaRPr>
              </a:p>
            </p:txBody>
          </p:sp>
          <p:cxnSp>
            <p:nvCxnSpPr>
              <p:cNvPr id="18462" name="AutoShape 30"/>
              <p:cNvCxnSpPr>
                <a:cxnSpLocks noChangeShapeType="1"/>
              </p:cNvCxnSpPr>
              <p:nvPr/>
            </p:nvCxnSpPr>
            <p:spPr bwMode="auto">
              <a:xfrm>
                <a:off x="7123" y="7788"/>
                <a:ext cx="0" cy="533"/>
              </a:xfrm>
              <a:prstGeom prst="straightConnector1">
                <a:avLst/>
              </a:prstGeom>
              <a:noFill/>
              <a:ln w="9525">
                <a:solidFill>
                  <a:srgbClr val="000000"/>
                </a:solidFill>
                <a:round/>
                <a:headEnd/>
                <a:tailEnd type="triangle" w="med" len="med"/>
              </a:ln>
            </p:spPr>
          </p:cxnSp>
          <p:sp>
            <p:nvSpPr>
              <p:cNvPr id="18463" name="Text Box 31"/>
              <p:cNvSpPr txBox="1">
                <a:spLocks noChangeArrowheads="1"/>
              </p:cNvSpPr>
              <p:nvPr/>
            </p:nvSpPr>
            <p:spPr bwMode="auto">
              <a:xfrm>
                <a:off x="6269" y="8321"/>
                <a:ext cx="1598" cy="3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Mutación</a:t>
                </a:r>
                <a:endParaRPr kumimoji="0" lang="es-ES" sz="1400" b="0" i="0" u="none" strike="noStrike" cap="none" normalizeH="0" baseline="0" dirty="0" smtClean="0">
                  <a:ln>
                    <a:noFill/>
                  </a:ln>
                  <a:solidFill>
                    <a:schemeClr val="tx1"/>
                  </a:solidFill>
                  <a:effectLst/>
                  <a:latin typeface="Arial" pitchFamily="34" charset="0"/>
                </a:endParaRPr>
              </a:p>
            </p:txBody>
          </p:sp>
          <p:sp>
            <p:nvSpPr>
              <p:cNvPr id="18464" name="Text Box 32"/>
              <p:cNvSpPr txBox="1">
                <a:spLocks noChangeArrowheads="1"/>
              </p:cNvSpPr>
              <p:nvPr/>
            </p:nvSpPr>
            <p:spPr bwMode="auto">
              <a:xfrm>
                <a:off x="6044" y="9256"/>
                <a:ext cx="2158" cy="5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Nueva generación</a:t>
                </a:r>
                <a:endParaRPr kumimoji="0" lang="es-ES" sz="1400" b="0" i="0" u="none" strike="noStrike" cap="none" normalizeH="0" baseline="0" dirty="0" smtClean="0">
                  <a:ln>
                    <a:noFill/>
                  </a:ln>
                  <a:solidFill>
                    <a:schemeClr val="tx1"/>
                  </a:solidFill>
                  <a:effectLst/>
                  <a:latin typeface="Arial" pitchFamily="34" charset="0"/>
                </a:endParaRPr>
              </a:p>
            </p:txBody>
          </p:sp>
          <p:cxnSp>
            <p:nvCxnSpPr>
              <p:cNvPr id="18465" name="AutoShape 33"/>
              <p:cNvCxnSpPr>
                <a:cxnSpLocks noChangeShapeType="1"/>
              </p:cNvCxnSpPr>
              <p:nvPr/>
            </p:nvCxnSpPr>
            <p:spPr bwMode="auto">
              <a:xfrm>
                <a:off x="7123" y="8733"/>
                <a:ext cx="0" cy="533"/>
              </a:xfrm>
              <a:prstGeom prst="straightConnector1">
                <a:avLst/>
              </a:prstGeom>
              <a:noFill/>
              <a:ln w="9525">
                <a:solidFill>
                  <a:srgbClr val="000000"/>
                </a:solidFill>
                <a:round/>
                <a:headEnd/>
                <a:tailEnd type="triangle" w="med" len="med"/>
              </a:ln>
            </p:spPr>
          </p:cxnSp>
          <p:cxnSp>
            <p:nvCxnSpPr>
              <p:cNvPr id="18466" name="AutoShape 34"/>
              <p:cNvCxnSpPr>
                <a:cxnSpLocks noChangeShapeType="1"/>
              </p:cNvCxnSpPr>
              <p:nvPr/>
            </p:nvCxnSpPr>
            <p:spPr bwMode="auto">
              <a:xfrm>
                <a:off x="7123" y="9746"/>
                <a:ext cx="0" cy="480"/>
              </a:xfrm>
              <a:prstGeom prst="straightConnector1">
                <a:avLst/>
              </a:prstGeom>
              <a:noFill/>
              <a:ln w="9525">
                <a:solidFill>
                  <a:srgbClr val="000000"/>
                </a:solidFill>
                <a:round/>
                <a:headEnd/>
                <a:tailEnd type="arrow" w="med" len="med"/>
              </a:ln>
            </p:spPr>
          </p:cxnSp>
          <p:cxnSp>
            <p:nvCxnSpPr>
              <p:cNvPr id="18467" name="AutoShape 35"/>
              <p:cNvCxnSpPr>
                <a:cxnSpLocks noChangeShapeType="1"/>
              </p:cNvCxnSpPr>
              <p:nvPr/>
            </p:nvCxnSpPr>
            <p:spPr bwMode="auto">
              <a:xfrm flipH="1">
                <a:off x="4828" y="10692"/>
                <a:ext cx="1441" cy="1"/>
              </a:xfrm>
              <a:prstGeom prst="straightConnector1">
                <a:avLst/>
              </a:prstGeom>
              <a:noFill/>
              <a:ln w="9525">
                <a:solidFill>
                  <a:srgbClr val="000000"/>
                </a:solidFill>
                <a:round/>
                <a:headEnd/>
                <a:tailEnd/>
              </a:ln>
            </p:spPr>
          </p:cxnSp>
          <p:cxnSp>
            <p:nvCxnSpPr>
              <p:cNvPr id="18468" name="AutoShape 36"/>
              <p:cNvCxnSpPr>
                <a:cxnSpLocks noChangeShapeType="1"/>
              </p:cNvCxnSpPr>
              <p:nvPr/>
            </p:nvCxnSpPr>
            <p:spPr bwMode="auto">
              <a:xfrm flipV="1">
                <a:off x="4828" y="6236"/>
                <a:ext cx="1" cy="4455"/>
              </a:xfrm>
              <a:prstGeom prst="straightConnector1">
                <a:avLst/>
              </a:prstGeom>
              <a:noFill/>
              <a:ln w="9525">
                <a:solidFill>
                  <a:srgbClr val="000000"/>
                </a:solidFill>
                <a:round/>
                <a:headEnd/>
                <a:tailEnd/>
              </a:ln>
            </p:spPr>
          </p:cxnSp>
          <p:cxnSp>
            <p:nvCxnSpPr>
              <p:cNvPr id="18469" name="AutoShape 37"/>
              <p:cNvCxnSpPr>
                <a:cxnSpLocks noChangeShapeType="1"/>
              </p:cNvCxnSpPr>
              <p:nvPr/>
            </p:nvCxnSpPr>
            <p:spPr bwMode="auto">
              <a:xfrm>
                <a:off x="4828" y="6236"/>
                <a:ext cx="2295" cy="0"/>
              </a:xfrm>
              <a:prstGeom prst="straightConnector1">
                <a:avLst/>
              </a:prstGeom>
              <a:noFill/>
              <a:ln w="9525">
                <a:solidFill>
                  <a:srgbClr val="000000"/>
                </a:solidFill>
                <a:round/>
                <a:headEnd/>
                <a:tailEnd type="triangle" w="med" len="med"/>
              </a:ln>
            </p:spPr>
          </p:cxnSp>
          <p:sp>
            <p:nvSpPr>
              <p:cNvPr id="18470" name="AutoShape 38"/>
              <p:cNvSpPr>
                <a:spLocks noChangeArrowheads="1"/>
              </p:cNvSpPr>
              <p:nvPr/>
            </p:nvSpPr>
            <p:spPr bwMode="auto">
              <a:xfrm>
                <a:off x="6219" y="10226"/>
                <a:ext cx="1821" cy="945"/>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Parar?</a:t>
                </a:r>
                <a:endParaRPr kumimoji="0" lang="es-ES" sz="1400" b="0" i="0" u="none" strike="noStrike" cap="none" normalizeH="0" baseline="0" dirty="0" smtClean="0">
                  <a:ln>
                    <a:noFill/>
                  </a:ln>
                  <a:solidFill>
                    <a:schemeClr val="tx1"/>
                  </a:solidFill>
                  <a:effectLst/>
                  <a:latin typeface="Arial" pitchFamily="34" charset="0"/>
                </a:endParaRPr>
              </a:p>
            </p:txBody>
          </p:sp>
          <p:cxnSp>
            <p:nvCxnSpPr>
              <p:cNvPr id="18471" name="AutoShape 39"/>
              <p:cNvCxnSpPr>
                <a:cxnSpLocks noChangeShapeType="1"/>
              </p:cNvCxnSpPr>
              <p:nvPr/>
            </p:nvCxnSpPr>
            <p:spPr bwMode="auto">
              <a:xfrm>
                <a:off x="7123" y="11171"/>
                <a:ext cx="0" cy="533"/>
              </a:xfrm>
              <a:prstGeom prst="straightConnector1">
                <a:avLst/>
              </a:prstGeom>
              <a:noFill/>
              <a:ln w="9525">
                <a:solidFill>
                  <a:srgbClr val="000000"/>
                </a:solidFill>
                <a:round/>
                <a:headEnd/>
                <a:tailEnd type="triangle" w="med" len="med"/>
              </a:ln>
            </p:spPr>
          </p:cxnSp>
          <p:sp>
            <p:nvSpPr>
              <p:cNvPr id="18472" name="AutoShape 40"/>
              <p:cNvSpPr>
                <a:spLocks noChangeArrowheads="1"/>
              </p:cNvSpPr>
              <p:nvPr/>
            </p:nvSpPr>
            <p:spPr bwMode="auto">
              <a:xfrm>
                <a:off x="6269" y="11705"/>
                <a:ext cx="1821" cy="1237"/>
              </a:xfrm>
              <a:prstGeom prst="flowChartDocumen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Vector de pesos óptimo </a:t>
                </a:r>
                <a:r>
                  <a:rPr kumimoji="0" lang="es-ES" sz="1400" b="0" i="0" u="none" strike="noStrike" cap="none" normalizeH="0" baseline="0" dirty="0" err="1" smtClean="0">
                    <a:ln>
                      <a:noFill/>
                    </a:ln>
                    <a:solidFill>
                      <a:schemeClr val="tx1"/>
                    </a:solidFill>
                    <a:effectLst/>
                    <a:latin typeface="Calibri" pitchFamily="34" charset="0"/>
                  </a:rPr>
                  <a:t>W</a:t>
                </a:r>
                <a:r>
                  <a:rPr kumimoji="0" lang="es-ES" sz="1100" b="0" i="0" u="none" strike="noStrike" cap="none" normalizeH="0" dirty="0" err="1" smtClean="0">
                    <a:ln>
                      <a:noFill/>
                    </a:ln>
                    <a:solidFill>
                      <a:schemeClr val="tx1"/>
                    </a:solidFill>
                    <a:effectLst/>
                    <a:latin typeface="Calibri" pitchFamily="34" charset="0"/>
                  </a:rPr>
                  <a:t>i</a:t>
                </a:r>
                <a:endParaRPr kumimoji="0" lang="es-ES" sz="1100" b="0" i="0" u="none" strike="noStrike" cap="none" normalizeH="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grpSp>
      </p:grpSp>
      <p:sp>
        <p:nvSpPr>
          <p:cNvPr id="43" name="42 Flecha derecha">
            <a:hlinkClick r:id="rId2" action="ppaction://hlinksldjump"/>
          </p:cNvPr>
          <p:cNvSpPr/>
          <p:nvPr/>
        </p:nvSpPr>
        <p:spPr>
          <a:xfrm>
            <a:off x="7858148" y="6215082"/>
            <a:ext cx="357190" cy="28575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85918" y="785794"/>
            <a:ext cx="6472254" cy="704104"/>
          </a:xfrm>
        </p:spPr>
        <p:txBody>
          <a:bodyPr>
            <a:normAutofit fontScale="90000"/>
          </a:bodyPr>
          <a:lstStyle/>
          <a:p>
            <a:r>
              <a:rPr lang="es-ES" b="1" dirty="0" smtClean="0"/>
              <a:t>Función objetivo </a:t>
            </a:r>
            <a:r>
              <a:rPr lang="es-ES" sz="4000" b="1" i="1" dirty="0" smtClean="0"/>
              <a:t>(ajuste)</a:t>
            </a:r>
            <a:endParaRPr lang="es-ES" sz="4000" b="1" i="1" dirty="0"/>
          </a:p>
        </p:txBody>
      </p:sp>
      <p:sp>
        <p:nvSpPr>
          <p:cNvPr id="3" name="2 Marcador de contenido"/>
          <p:cNvSpPr>
            <a:spLocks noGrp="1"/>
          </p:cNvSpPr>
          <p:nvPr>
            <p:ph idx="1"/>
          </p:nvPr>
        </p:nvSpPr>
        <p:spPr>
          <a:xfrm>
            <a:off x="785786" y="3000372"/>
            <a:ext cx="7686700" cy="1428760"/>
          </a:xfrm>
        </p:spPr>
        <p:txBody>
          <a:bodyPr>
            <a:normAutofit fontScale="92500"/>
          </a:bodyPr>
          <a:lstStyle/>
          <a:p>
            <a:pPr algn="just"/>
            <a:r>
              <a:rPr lang="es-ES" dirty="0" smtClean="0"/>
              <a:t>Cuando se tiene la población inicial o una generación de n cromosomas se debe seleccionar a los cromosomas más idóneos para la siguiente etapa.</a:t>
            </a:r>
            <a:endParaRPr lang="es-ES" dirty="0"/>
          </a:p>
        </p:txBody>
      </p:sp>
      <p:pic>
        <p:nvPicPr>
          <p:cNvPr id="19458" name="Imagen 1"/>
          <p:cNvPicPr>
            <a:picLocks noChangeAspect="1" noChangeArrowheads="1"/>
          </p:cNvPicPr>
          <p:nvPr/>
        </p:nvPicPr>
        <p:blipFill>
          <a:blip r:embed="rId3" cstate="print"/>
          <a:srcRect l="9810" t="4877" r="34300" b="83899"/>
          <a:stretch>
            <a:fillRect/>
          </a:stretch>
        </p:blipFill>
        <p:spPr bwMode="auto">
          <a:xfrm>
            <a:off x="1000100" y="4500570"/>
            <a:ext cx="7289096" cy="1214446"/>
          </a:xfrm>
          <a:prstGeom prst="rect">
            <a:avLst/>
          </a:prstGeom>
          <a:noFill/>
          <a:ln w="9525">
            <a:noFill/>
            <a:miter lim="800000"/>
            <a:headEnd/>
            <a:tailEnd/>
          </a:ln>
        </p:spPr>
      </p:pic>
      <p:cxnSp>
        <p:nvCxnSpPr>
          <p:cNvPr id="19459" name="AutoShape 3"/>
          <p:cNvCxnSpPr>
            <a:cxnSpLocks noChangeShapeType="1"/>
          </p:cNvCxnSpPr>
          <p:nvPr/>
        </p:nvCxnSpPr>
        <p:spPr bwMode="auto">
          <a:xfrm flipV="1">
            <a:off x="7643834" y="5643578"/>
            <a:ext cx="261952" cy="214314"/>
          </a:xfrm>
          <a:prstGeom prst="straightConnector1">
            <a:avLst/>
          </a:prstGeom>
          <a:noFill/>
          <a:ln w="34925">
            <a:solidFill>
              <a:srgbClr val="000000"/>
            </a:solidFill>
            <a:round/>
            <a:headEnd/>
            <a:tailEnd type="triangle" w="med" len="med"/>
          </a:ln>
        </p:spPr>
      </p:cxnSp>
      <p:sp>
        <p:nvSpPr>
          <p:cNvPr id="1946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19460" name="Object 4"/>
          <p:cNvGraphicFramePr>
            <a:graphicFrameLocks noChangeAspect="1"/>
          </p:cNvGraphicFramePr>
          <p:nvPr/>
        </p:nvGraphicFramePr>
        <p:xfrm>
          <a:off x="2786050" y="1500174"/>
          <a:ext cx="3232267" cy="1428760"/>
        </p:xfrm>
        <a:graphic>
          <a:graphicData uri="http://schemas.openxmlformats.org/presentationml/2006/ole">
            <p:oleObj spid="_x0000_s19460" name="Ecuación" r:id="rId4" imgW="2019300" imgH="850900" progId="Equation.3">
              <p:embed/>
            </p:oleObj>
          </a:graphicData>
        </a:graphic>
      </p:graphicFrame>
      <p:sp>
        <p:nvSpPr>
          <p:cNvPr id="19462" name="Rectangle 6"/>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00274" y="785794"/>
            <a:ext cx="5472122" cy="775542"/>
          </a:xfrm>
        </p:spPr>
        <p:txBody>
          <a:bodyPr>
            <a:normAutofit fontScale="90000"/>
          </a:bodyPr>
          <a:lstStyle/>
          <a:p>
            <a:r>
              <a:rPr lang="es-ES" b="1" dirty="0" smtClean="0"/>
              <a:t>Método de Selección</a:t>
            </a:r>
            <a:endParaRPr lang="es-ES" b="1" dirty="0"/>
          </a:p>
        </p:txBody>
      </p:sp>
      <p:sp>
        <p:nvSpPr>
          <p:cNvPr id="3" name="2 Marcador de contenido"/>
          <p:cNvSpPr>
            <a:spLocks noGrp="1"/>
          </p:cNvSpPr>
          <p:nvPr>
            <p:ph idx="1"/>
          </p:nvPr>
        </p:nvSpPr>
        <p:spPr>
          <a:xfrm>
            <a:off x="457200" y="1643050"/>
            <a:ext cx="8229600" cy="1779272"/>
          </a:xfrm>
        </p:spPr>
        <p:txBody>
          <a:bodyPr/>
          <a:lstStyle/>
          <a:p>
            <a:pPr algn="just"/>
            <a:r>
              <a:rPr lang="es-ES" dirty="0" smtClean="0"/>
              <a:t>Existen varios métodos de selección, el más utilizado es el de la </a:t>
            </a:r>
            <a:r>
              <a:rPr lang="es-ES" b="1" dirty="0" smtClean="0"/>
              <a:t>ruleta</a:t>
            </a:r>
            <a:r>
              <a:rPr lang="es-ES" dirty="0" smtClean="0"/>
              <a:t> que consiste en asignar probabilidades de acuerdo al grado de adaptación de los cromosomas o individuos.</a:t>
            </a:r>
            <a:endParaRPr lang="es-ES" dirty="0"/>
          </a:p>
        </p:txBody>
      </p:sp>
      <p:graphicFrame>
        <p:nvGraphicFramePr>
          <p:cNvPr id="4" name="3 Tabla"/>
          <p:cNvGraphicFramePr>
            <a:graphicFrameLocks noGrp="1"/>
          </p:cNvGraphicFramePr>
          <p:nvPr/>
        </p:nvGraphicFramePr>
        <p:xfrm>
          <a:off x="2954337" y="3429000"/>
          <a:ext cx="3546489" cy="2357456"/>
        </p:xfrm>
        <a:graphic>
          <a:graphicData uri="http://schemas.openxmlformats.org/drawingml/2006/table">
            <a:tbl>
              <a:tblPr/>
              <a:tblGrid>
                <a:gridCol w="925777"/>
                <a:gridCol w="597230"/>
                <a:gridCol w="1035756"/>
                <a:gridCol w="987726"/>
              </a:tblGrid>
              <a:tr h="749378">
                <a:tc>
                  <a:txBody>
                    <a:bodyPr/>
                    <a:lstStyle/>
                    <a:p>
                      <a:pPr algn="ctr">
                        <a:lnSpc>
                          <a:spcPct val="115000"/>
                        </a:lnSpc>
                        <a:spcAft>
                          <a:spcPts val="0"/>
                        </a:spcAft>
                      </a:pPr>
                      <a:r>
                        <a:rPr lang="es-ES" sz="1000">
                          <a:latin typeface="Arial"/>
                          <a:ea typeface="Times New Roman"/>
                          <a:cs typeface="Times New Roman"/>
                        </a:rPr>
                        <a:t>Cromosomas</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Función de  ajuste</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probabilidad</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seleccionados</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68013">
                <a:tc>
                  <a:txBody>
                    <a:bodyPr/>
                    <a:lstStyle/>
                    <a:p>
                      <a:pPr algn="ctr">
                        <a:lnSpc>
                          <a:spcPct val="115000"/>
                        </a:lnSpc>
                        <a:spcAft>
                          <a:spcPts val="0"/>
                        </a:spcAft>
                      </a:pPr>
                      <a:r>
                        <a:rPr lang="es-ES" sz="1000">
                          <a:latin typeface="Arial"/>
                          <a:ea typeface="Times New Roman"/>
                          <a:cs typeface="Times New Roman"/>
                        </a:rPr>
                        <a:t>a</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100</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100/380= 0,26</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d</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68013">
                <a:tc>
                  <a:txBody>
                    <a:bodyPr/>
                    <a:lstStyle/>
                    <a:p>
                      <a:pPr algn="ctr">
                        <a:lnSpc>
                          <a:spcPct val="115000"/>
                        </a:lnSpc>
                        <a:spcAft>
                          <a:spcPts val="0"/>
                        </a:spcAft>
                      </a:pPr>
                      <a:r>
                        <a:rPr lang="es-ES" sz="1000">
                          <a:latin typeface="Arial"/>
                          <a:ea typeface="Times New Roman"/>
                          <a:cs typeface="Times New Roman"/>
                        </a:rPr>
                        <a:t>b</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80</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0,21</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a</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68013">
                <a:tc>
                  <a:txBody>
                    <a:bodyPr/>
                    <a:lstStyle/>
                    <a:p>
                      <a:pPr algn="ctr">
                        <a:lnSpc>
                          <a:spcPct val="115000"/>
                        </a:lnSpc>
                        <a:spcAft>
                          <a:spcPts val="0"/>
                        </a:spcAft>
                      </a:pPr>
                      <a:r>
                        <a:rPr lang="es-ES" sz="1000">
                          <a:latin typeface="Arial"/>
                          <a:ea typeface="Times New Roman"/>
                          <a:cs typeface="Times New Roman"/>
                        </a:rPr>
                        <a:t>c</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50</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0,13</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b</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68013">
                <a:tc>
                  <a:txBody>
                    <a:bodyPr/>
                    <a:lstStyle/>
                    <a:p>
                      <a:pPr algn="ctr">
                        <a:lnSpc>
                          <a:spcPct val="115000"/>
                        </a:lnSpc>
                        <a:spcAft>
                          <a:spcPts val="0"/>
                        </a:spcAft>
                      </a:pPr>
                      <a:r>
                        <a:rPr lang="es-ES" sz="1000">
                          <a:latin typeface="Arial"/>
                          <a:ea typeface="Times New Roman"/>
                          <a:cs typeface="Times New Roman"/>
                        </a:rPr>
                        <a:t>d</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120</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0,32</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d</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68013">
                <a:tc>
                  <a:txBody>
                    <a:bodyPr/>
                    <a:lstStyle/>
                    <a:p>
                      <a:pPr algn="ctr">
                        <a:lnSpc>
                          <a:spcPct val="115000"/>
                        </a:lnSpc>
                        <a:spcAft>
                          <a:spcPts val="0"/>
                        </a:spcAft>
                      </a:pPr>
                      <a:r>
                        <a:rPr lang="es-ES" sz="1000">
                          <a:latin typeface="Arial"/>
                          <a:ea typeface="Times New Roman"/>
                          <a:cs typeface="Times New Roman"/>
                        </a:rPr>
                        <a:t>e</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30</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0,08</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a</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68013">
                <a:tc>
                  <a:txBody>
                    <a:bodyPr/>
                    <a:lstStyle/>
                    <a:p>
                      <a:pPr algn="ctr">
                        <a:lnSpc>
                          <a:spcPct val="115000"/>
                        </a:lnSpc>
                        <a:spcAft>
                          <a:spcPts val="0"/>
                        </a:spcAft>
                      </a:pPr>
                      <a:r>
                        <a:rPr lang="es-ES" sz="1000">
                          <a:latin typeface="Arial"/>
                          <a:ea typeface="Times New Roman"/>
                          <a:cs typeface="Times New Roman"/>
                        </a:rPr>
                        <a:t>Suma</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latin typeface="Arial"/>
                          <a:ea typeface="Times New Roman"/>
                          <a:cs typeface="Times New Roman"/>
                        </a:rPr>
                        <a:t>380</a:t>
                      </a:r>
                      <a:endParaRPr lang="es-ES" sz="1100">
                        <a:latin typeface="Calibri"/>
                        <a:ea typeface="Calibri"/>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s-ES" sz="1100">
                        <a:latin typeface="Calibri"/>
                        <a:ea typeface="Times New Roman"/>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s-ES" sz="1100" dirty="0">
                        <a:latin typeface="Calibri"/>
                        <a:ea typeface="Times New Roman"/>
                        <a:cs typeface="Times New Roman"/>
                      </a:endParaRPr>
                    </a:p>
                  </a:txBody>
                  <a:tcPr marL="44450" marR="44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TotalTime>
  <Words>957</Words>
  <Application>Microsoft Office PowerPoint</Application>
  <PresentationFormat>Presentación en pantalla (4:3)</PresentationFormat>
  <Paragraphs>168</Paragraphs>
  <Slides>30</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30</vt:i4>
      </vt:variant>
    </vt:vector>
  </HeadingPairs>
  <TitlesOfParts>
    <vt:vector size="33" baseType="lpstr">
      <vt:lpstr>Flujo</vt:lpstr>
      <vt:lpstr>Ecuación</vt:lpstr>
      <vt:lpstr>Documento</vt:lpstr>
      <vt:lpstr>“Optimización de una cartera de inversiones utilizando algoritmos genéticos”.</vt:lpstr>
      <vt:lpstr>Introducción</vt:lpstr>
      <vt:lpstr>Objetivo</vt:lpstr>
      <vt:lpstr>MODELO DEL PROBLEMA</vt:lpstr>
      <vt:lpstr>SOLUCIÓN A UTILIZAR</vt:lpstr>
      <vt:lpstr>SOLUCIÓN A UTILIZAR</vt:lpstr>
      <vt:lpstr>FASES DE UN ALGORITMO GENÉTICO</vt:lpstr>
      <vt:lpstr>Función objetivo (ajuste)</vt:lpstr>
      <vt:lpstr>Método de Selección</vt:lpstr>
      <vt:lpstr>Diapositiva 10</vt:lpstr>
      <vt:lpstr>  OPERACIONES GENÉTICAS</vt:lpstr>
      <vt:lpstr>CRUZAMIENTO</vt:lpstr>
      <vt:lpstr>MUTACIÓN</vt:lpstr>
      <vt:lpstr>GENERACIÓN DE UNA NUEVA POBLACIÓN</vt:lpstr>
      <vt:lpstr>Acciones mexicanas: Experimento de 20 ensayos. </vt:lpstr>
      <vt:lpstr>Resultados de 20 ensayos para las acciones mexicanas ordenados en forma descendente </vt:lpstr>
      <vt:lpstr>Acciones ecuatorianas: Experimento de 20 ensayos. </vt:lpstr>
      <vt:lpstr>Resultados de 20 ensayos para las acciones ecuatorianas ordenadas en forma descendente </vt:lpstr>
      <vt:lpstr>Rendimiento y Riesgo</vt:lpstr>
      <vt:lpstr>Función Objetivo</vt:lpstr>
      <vt:lpstr>Solución después de 500 iteraciones</vt:lpstr>
      <vt:lpstr>Rendimiento y Riesgo</vt:lpstr>
      <vt:lpstr>Solución después de 500 iteraciones</vt:lpstr>
      <vt:lpstr>Función Objetivo</vt:lpstr>
      <vt:lpstr>Diapositiva 25</vt:lpstr>
      <vt:lpstr>CONCLUSIONES Y RECOMENDACIONES </vt:lpstr>
      <vt:lpstr>CONCLUSIONES Y RECOMENDACIONES </vt:lpstr>
      <vt:lpstr>CONCLUSIONES Y RECOMENDACIONES </vt:lpstr>
      <vt:lpstr>CONCLUSIONES Y RECOMENDACIONES</vt:lpstr>
      <vt:lpstr>CONCLUSIONES Y RECOMENDACIONES</vt:lpstr>
    </vt:vector>
  </TitlesOfParts>
  <Company>MaGracia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“Optimización de una cartera de inversiones utilizando algoritmos genéticos”.</dc:title>
  <dc:creator>MaGracia</dc:creator>
  <cp:lastModifiedBy>Administrador</cp:lastModifiedBy>
  <cp:revision>64</cp:revision>
  <dcterms:created xsi:type="dcterms:W3CDTF">2010-02-26T23:28:47Z</dcterms:created>
  <dcterms:modified xsi:type="dcterms:W3CDTF">2010-03-02T14:38:24Z</dcterms:modified>
</cp:coreProperties>
</file>