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58" r:id="rId4"/>
    <p:sldId id="259" r:id="rId5"/>
    <p:sldId id="261" r:id="rId6"/>
    <p:sldId id="343" r:id="rId7"/>
    <p:sldId id="264" r:id="rId8"/>
    <p:sldId id="265" r:id="rId9"/>
    <p:sldId id="266" r:id="rId10"/>
    <p:sldId id="267" r:id="rId11"/>
    <p:sldId id="268" r:id="rId12"/>
    <p:sldId id="269" r:id="rId13"/>
    <p:sldId id="270" r:id="rId14"/>
    <p:sldId id="271" r:id="rId15"/>
    <p:sldId id="272" r:id="rId16"/>
    <p:sldId id="273" r:id="rId17"/>
    <p:sldId id="316" r:id="rId18"/>
    <p:sldId id="318" r:id="rId19"/>
    <p:sldId id="321" r:id="rId20"/>
    <p:sldId id="320" r:id="rId21"/>
    <p:sldId id="308" r:id="rId22"/>
    <p:sldId id="314" r:id="rId23"/>
    <p:sldId id="274" r:id="rId24"/>
    <p:sldId id="275" r:id="rId25"/>
    <p:sldId id="346" r:id="rId26"/>
    <p:sldId id="347" r:id="rId27"/>
    <p:sldId id="348" r:id="rId28"/>
    <p:sldId id="276" r:id="rId29"/>
    <p:sldId id="299" r:id="rId30"/>
    <p:sldId id="277" r:id="rId31"/>
    <p:sldId id="344" r:id="rId32"/>
    <p:sldId id="278" r:id="rId33"/>
    <p:sldId id="279" r:id="rId34"/>
    <p:sldId id="345" r:id="rId35"/>
    <p:sldId id="281" r:id="rId36"/>
    <p:sldId id="309" r:id="rId37"/>
    <p:sldId id="282" r:id="rId38"/>
    <p:sldId id="311" r:id="rId39"/>
    <p:sldId id="283" r:id="rId40"/>
    <p:sldId id="284" r:id="rId41"/>
    <p:sldId id="334" r:id="rId42"/>
    <p:sldId id="313" r:id="rId43"/>
    <p:sldId id="401"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286" r:id="rId97"/>
    <p:sldId id="325" r:id="rId98"/>
    <p:sldId id="287" r:id="rId99"/>
    <p:sldId id="288" r:id="rId10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dor\Mis%20documentos\Respaldos%20Paula\Libro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3"/>
  <c:clrMapOvr bg1="lt1" tx1="dk1" bg2="lt2" tx2="dk2" accent1="accent1" accent2="accent2" accent3="accent3" accent4="accent4" accent5="accent5" accent6="accent6" hlink="hlink" folHlink="folHlink"/>
  <c:chart>
    <c:title>
      <c:tx>
        <c:rich>
          <a:bodyPr/>
          <a:lstStyle/>
          <a:p>
            <a:pPr>
              <a:defRPr>
                <a:solidFill>
                  <a:srgbClr val="080808"/>
                </a:solidFill>
              </a:defRPr>
            </a:pPr>
            <a:r>
              <a:rPr lang="en-US">
                <a:solidFill>
                  <a:srgbClr val="080808"/>
                </a:solidFill>
              </a:rPr>
              <a:t>Evolución de la temperatura en función del tiempo.</a:t>
            </a:r>
          </a:p>
        </c:rich>
      </c:tx>
      <c:layout/>
    </c:title>
    <c:plotArea>
      <c:layout/>
      <c:lineChart>
        <c:grouping val="stacked"/>
        <c:ser>
          <c:idx val="0"/>
          <c:order val="0"/>
          <c:tx>
            <c:strRef>
              <c:f>Hoja1!$B$8</c:f>
              <c:strCache>
                <c:ptCount val="1"/>
                <c:pt idx="0">
                  <c:v>temperatura</c:v>
                </c:pt>
              </c:strCache>
            </c:strRef>
          </c:tx>
          <c:marker>
            <c:symbol val="none"/>
          </c:marker>
          <c:cat>
            <c:numRef>
              <c:f>Hoja1!$C$7:$X$7</c:f>
              <c:numCache>
                <c:formatCode>General</c:formatCode>
                <c:ptCount val="22"/>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numCache>
            </c:numRef>
          </c:cat>
          <c:val>
            <c:numRef>
              <c:f>Hoja1!$C$8:$X$8</c:f>
              <c:numCache>
                <c:formatCode>General</c:formatCode>
                <c:ptCount val="22"/>
                <c:pt idx="0">
                  <c:v>19.899999999999999</c:v>
                </c:pt>
                <c:pt idx="1">
                  <c:v>19.7</c:v>
                </c:pt>
                <c:pt idx="2">
                  <c:v>19.5</c:v>
                </c:pt>
                <c:pt idx="3">
                  <c:v>19.3</c:v>
                </c:pt>
                <c:pt idx="4">
                  <c:v>18.8</c:v>
                </c:pt>
                <c:pt idx="5">
                  <c:v>18.399999999999999</c:v>
                </c:pt>
                <c:pt idx="6">
                  <c:v>18.350000000000001</c:v>
                </c:pt>
                <c:pt idx="7">
                  <c:v>18.2</c:v>
                </c:pt>
                <c:pt idx="8">
                  <c:v>18</c:v>
                </c:pt>
                <c:pt idx="9">
                  <c:v>18.100000000000001</c:v>
                </c:pt>
                <c:pt idx="10">
                  <c:v>18.05</c:v>
                </c:pt>
                <c:pt idx="11">
                  <c:v>18</c:v>
                </c:pt>
                <c:pt idx="12">
                  <c:v>18</c:v>
                </c:pt>
                <c:pt idx="13">
                  <c:v>18</c:v>
                </c:pt>
                <c:pt idx="14">
                  <c:v>17.600000000000001</c:v>
                </c:pt>
                <c:pt idx="15">
                  <c:v>17.399999999999999</c:v>
                </c:pt>
                <c:pt idx="16">
                  <c:v>17.3</c:v>
                </c:pt>
                <c:pt idx="17">
                  <c:v>17.2</c:v>
                </c:pt>
                <c:pt idx="18">
                  <c:v>17</c:v>
                </c:pt>
                <c:pt idx="19">
                  <c:v>17</c:v>
                </c:pt>
                <c:pt idx="20">
                  <c:v>17</c:v>
                </c:pt>
                <c:pt idx="21">
                  <c:v>17</c:v>
                </c:pt>
              </c:numCache>
            </c:numRef>
          </c:val>
        </c:ser>
        <c:hiLowLines/>
        <c:marker val="1"/>
        <c:axId val="118516736"/>
        <c:axId val="118535296"/>
      </c:lineChart>
      <c:catAx>
        <c:axId val="118516736"/>
        <c:scaling>
          <c:orientation val="minMax"/>
        </c:scaling>
        <c:axPos val="b"/>
        <c:title>
          <c:tx>
            <c:rich>
              <a:bodyPr/>
              <a:lstStyle/>
              <a:p>
                <a:pPr>
                  <a:defRPr sz="1400">
                    <a:solidFill>
                      <a:srgbClr val="080808"/>
                    </a:solidFill>
                  </a:defRPr>
                </a:pPr>
                <a:r>
                  <a:rPr lang="es-AR" sz="1400">
                    <a:solidFill>
                      <a:srgbClr val="080808"/>
                    </a:solidFill>
                  </a:rPr>
                  <a:t>Tiempo (horas)</a:t>
                </a:r>
              </a:p>
            </c:rich>
          </c:tx>
          <c:layout/>
        </c:title>
        <c:numFmt formatCode="General" sourceLinked="1"/>
        <c:majorTickMark val="none"/>
        <c:tickLblPos val="nextTo"/>
        <c:txPr>
          <a:bodyPr/>
          <a:lstStyle/>
          <a:p>
            <a:pPr>
              <a:defRPr sz="1400"/>
            </a:pPr>
            <a:endParaRPr lang="es-EC"/>
          </a:p>
        </c:txPr>
        <c:crossAx val="118535296"/>
        <c:crosses val="autoZero"/>
        <c:auto val="1"/>
        <c:lblAlgn val="ctr"/>
        <c:lblOffset val="100"/>
      </c:catAx>
      <c:valAx>
        <c:axId val="118535296"/>
        <c:scaling>
          <c:orientation val="minMax"/>
        </c:scaling>
        <c:axPos val="l"/>
        <c:majorGridlines/>
        <c:title>
          <c:tx>
            <c:rich>
              <a:bodyPr/>
              <a:lstStyle/>
              <a:p>
                <a:pPr>
                  <a:defRPr sz="1400">
                    <a:solidFill>
                      <a:srgbClr val="080808"/>
                    </a:solidFill>
                  </a:defRPr>
                </a:pPr>
                <a:r>
                  <a:rPr lang="es-AR" sz="1400">
                    <a:solidFill>
                      <a:srgbClr val="080808"/>
                    </a:solidFill>
                  </a:rPr>
                  <a:t>Temperatura (grados centígrados)</a:t>
                </a:r>
              </a:p>
            </c:rich>
          </c:tx>
          <c:layout/>
        </c:title>
        <c:numFmt formatCode="General" sourceLinked="1"/>
        <c:tickLblPos val="nextTo"/>
        <c:txPr>
          <a:bodyPr/>
          <a:lstStyle/>
          <a:p>
            <a:pPr>
              <a:defRPr sz="1400"/>
            </a:pPr>
            <a:endParaRPr lang="es-EC"/>
          </a:p>
        </c:txPr>
        <c:crossAx val="118516736"/>
        <c:crosses val="autoZero"/>
        <c:crossBetween val="between"/>
      </c:valAx>
    </c:plotArea>
    <c:legend>
      <c:legendPos val="r"/>
      <c:layout/>
    </c:legend>
    <c:plotVisOnly val="1"/>
  </c:chart>
  <c:txPr>
    <a:bodyPr/>
    <a:lstStyle/>
    <a:p>
      <a:pPr>
        <a:defRPr sz="1800"/>
      </a:pPr>
      <a:endParaRPr lang="es-EC"/>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s-AR"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s-AR"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s-A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s-AR"/>
            </a:p>
          </p:txBody>
        </p:sp>
      </p:grpSp>
      <p:sp>
        <p:nvSpPr>
          <p:cNvPr id="317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s-ES"/>
              <a:t>Haga clic para modificar el estilo de subtítulo del patrón</a:t>
            </a:r>
          </a:p>
        </p:txBody>
      </p:sp>
      <p:sp>
        <p:nvSpPr>
          <p:cNvPr id="317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s-ES"/>
              <a:t>Haga clic para cambiar el estilo de título	</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s-ES"/>
          </a:p>
        </p:txBody>
      </p:sp>
      <p:sp>
        <p:nvSpPr>
          <p:cNvPr id="11" name="Rectangle 10"/>
          <p:cNvSpPr>
            <a:spLocks noGrp="1" noChangeArrowheads="1"/>
          </p:cNvSpPr>
          <p:nvPr>
            <p:ph type="ftr" sz="quarter" idx="11"/>
          </p:nvPr>
        </p:nvSpPr>
        <p:spPr/>
        <p:txBody>
          <a:bodyPr/>
          <a:lstStyle>
            <a:lvl1pPr algn="r">
              <a:defRPr/>
            </a:lvl1pPr>
          </a:lstStyle>
          <a:p>
            <a:pPr>
              <a:defRPr/>
            </a:pPr>
            <a:endParaRPr lang="es-E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662865A2-DBCD-4406-BBF7-C2248D1AC0F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4CCC24B-6A07-4878-BAA7-49DAE82073F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8CAF941-190C-48ED-B07C-073A3584E2B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D7645B0F-3059-497D-894A-000E7FB1A55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8833F55-8248-4C56-A34E-93992564CC8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563A107F-46C1-4A66-83F1-B094B8D75D6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CB36F8A3-AB0B-4F67-A1AF-8103DD6F33E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35AD5EFE-DEFF-4602-8424-77948BD1539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92DD6963-A988-4F9B-A3BB-3FBFCD1036C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C13C691-A7F6-4E84-BD83-181970CAB97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73D1C307-DFFA-4E31-95EB-C8539561128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7620000" cy="6858000"/>
            <a:chOff x="0" y="0"/>
            <a:chExt cx="4800" cy="4320"/>
          </a:xfrm>
        </p:grpSpPr>
        <p:grpSp>
          <p:nvGrpSpPr>
            <p:cNvPr id="6152" name="Group 3"/>
            <p:cNvGrpSpPr>
              <a:grpSpLocks/>
            </p:cNvGrpSpPr>
            <p:nvPr userDrawn="1"/>
          </p:nvGrpSpPr>
          <p:grpSpPr bwMode="auto">
            <a:xfrm>
              <a:off x="0" y="0"/>
              <a:ext cx="2016" cy="4320"/>
              <a:chOff x="0" y="0"/>
              <a:chExt cx="2016" cy="4320"/>
            </a:xfrm>
          </p:grpSpPr>
          <p:sp>
            <p:nvSpPr>
              <p:cNvPr id="3072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s-AR"/>
              </a:p>
            </p:txBody>
          </p:sp>
          <p:sp>
            <p:nvSpPr>
              <p:cNvPr id="3072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s-AR"/>
              </a:p>
            </p:txBody>
          </p:sp>
        </p:grpSp>
        <p:grpSp>
          <p:nvGrpSpPr>
            <p:cNvPr id="6153" name="Group 6"/>
            <p:cNvGrpSpPr>
              <a:grpSpLocks/>
            </p:cNvGrpSpPr>
            <p:nvPr/>
          </p:nvGrpSpPr>
          <p:grpSpPr bwMode="auto">
            <a:xfrm>
              <a:off x="144" y="1248"/>
              <a:ext cx="4656" cy="201"/>
              <a:chOff x="144" y="1248"/>
              <a:chExt cx="4656" cy="201"/>
            </a:xfrm>
          </p:grpSpPr>
          <p:sp>
            <p:nvSpPr>
              <p:cNvPr id="3072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s-AR"/>
              </a:p>
            </p:txBody>
          </p:sp>
          <p:sp>
            <p:nvSpPr>
              <p:cNvPr id="3072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s-AR"/>
              </a:p>
            </p:txBody>
          </p:sp>
        </p:grpSp>
      </p:grpSp>
      <p:sp>
        <p:nvSpPr>
          <p:cNvPr id="614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614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s-ES"/>
          </a:p>
        </p:txBody>
      </p:sp>
      <p:sp>
        <p:nvSpPr>
          <p:cNvPr id="307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307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83E911DF-4DC4-4081-8EBF-F34C91C8A07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54"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ctrTitle" sz="quarter"/>
          </p:nvPr>
        </p:nvSpPr>
        <p:spPr>
          <a:xfrm>
            <a:off x="755650" y="836613"/>
            <a:ext cx="7129463" cy="2232025"/>
          </a:xfrm>
        </p:spPr>
        <p:txBody>
          <a:bodyPr/>
          <a:lstStyle/>
          <a:p>
            <a:pPr eaLnBrk="1" hangingPunct="1"/>
            <a:r>
              <a:rPr lang="es-AR" smtClean="0"/>
              <a:t>INTRODUCCIÓN A LA</a:t>
            </a:r>
            <a:br>
              <a:rPr lang="es-AR" smtClean="0"/>
            </a:br>
            <a:r>
              <a:rPr lang="es-AR" smtClean="0"/>
              <a:t>IDENTIFICACIÓN DE</a:t>
            </a:r>
            <a:br>
              <a:rPr lang="es-AR" smtClean="0"/>
            </a:br>
            <a:r>
              <a:rPr lang="es-AR" smtClean="0"/>
              <a:t>SISTEMAS</a:t>
            </a:r>
            <a:endParaRPr lang="es-E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762000"/>
            <a:ext cx="7924800" cy="1011238"/>
          </a:xfrm>
        </p:spPr>
        <p:txBody>
          <a:bodyPr/>
          <a:lstStyle/>
          <a:p>
            <a:pPr eaLnBrk="1" hangingPunct="1"/>
            <a:r>
              <a:rPr lang="es-AR" smtClean="0"/>
              <a:t>Métodos Paramétricos.</a:t>
            </a:r>
            <a:endParaRPr lang="es-ES" smtClean="0"/>
          </a:p>
        </p:txBody>
      </p:sp>
      <p:sp>
        <p:nvSpPr>
          <p:cNvPr id="17411" name="Rectangle 3"/>
          <p:cNvSpPr>
            <a:spLocks noGrp="1" noChangeArrowheads="1"/>
          </p:cNvSpPr>
          <p:nvPr>
            <p:ph idx="1"/>
          </p:nvPr>
        </p:nvSpPr>
        <p:spPr/>
        <p:txBody>
          <a:bodyPr/>
          <a:lstStyle/>
          <a:p>
            <a:pPr eaLnBrk="1" hangingPunct="1"/>
            <a:endParaRPr lang="es-ES" smtClean="0"/>
          </a:p>
          <a:p>
            <a:pPr eaLnBrk="1" hangingPunct="1">
              <a:buFont typeface="Wingdings" pitchFamily="2" charset="2"/>
              <a:buNone/>
            </a:pPr>
            <a:r>
              <a:rPr lang="es-ES" sz="3200" smtClean="0"/>
              <a:t>   </a:t>
            </a:r>
            <a:r>
              <a:rPr lang="es-ES" sz="3200" smtClean="0">
                <a:solidFill>
                  <a:srgbClr val="080808"/>
                </a:solidFill>
              </a:rPr>
              <a:t>Quedan descritos mediante una estructura y un número finito de parámetros que relacionan las señales de interés del sistema (entradas, salidas y perturbaciones).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762000"/>
            <a:ext cx="7924800" cy="938213"/>
          </a:xfrm>
        </p:spPr>
        <p:txBody>
          <a:bodyPr/>
          <a:lstStyle/>
          <a:p>
            <a:pPr eaLnBrk="1" hangingPunct="1"/>
            <a:r>
              <a:rPr lang="es-AR" smtClean="0"/>
              <a:t>Tipos de modelos Paramétricos.</a:t>
            </a:r>
            <a:endParaRPr lang="es-ES" smtClean="0"/>
          </a:p>
        </p:txBody>
      </p:sp>
      <p:pic>
        <p:nvPicPr>
          <p:cNvPr id="18435" name="Picture 4"/>
          <p:cNvPicPr>
            <a:picLocks noGrp="1" noChangeAspect="1" noChangeArrowheads="1"/>
          </p:cNvPicPr>
          <p:nvPr>
            <p:ph idx="1"/>
          </p:nvPr>
        </p:nvPicPr>
        <p:blipFill>
          <a:blip r:embed="rId2" cstate="print"/>
          <a:srcRect/>
          <a:stretch>
            <a:fillRect/>
          </a:stretch>
        </p:blipFill>
        <p:spPr>
          <a:xfrm>
            <a:off x="785813" y="3000375"/>
            <a:ext cx="7693025" cy="24447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7924800" cy="1011238"/>
          </a:xfrm>
        </p:spPr>
        <p:txBody>
          <a:bodyPr/>
          <a:lstStyle/>
          <a:p>
            <a:pPr eaLnBrk="1" hangingPunct="1"/>
            <a:r>
              <a:rPr lang="es-AR" smtClean="0"/>
              <a:t>Tipos de modelos Paramétricos.</a:t>
            </a:r>
            <a:endParaRPr lang="es-ES" smtClean="0"/>
          </a:p>
        </p:txBody>
      </p:sp>
      <p:pic>
        <p:nvPicPr>
          <p:cNvPr id="19459" name="Picture 4"/>
          <p:cNvPicPr>
            <a:picLocks noGrp="1" noChangeAspect="1" noChangeArrowheads="1"/>
          </p:cNvPicPr>
          <p:nvPr>
            <p:ph idx="1"/>
          </p:nvPr>
        </p:nvPicPr>
        <p:blipFill>
          <a:blip r:embed="rId2" cstate="print"/>
          <a:srcRect/>
          <a:stretch>
            <a:fillRect/>
          </a:stretch>
        </p:blipFill>
        <p:spPr>
          <a:xfrm>
            <a:off x="755650" y="2349500"/>
            <a:ext cx="7632700" cy="42402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s-AR" sz="3200" smtClean="0"/>
              <a:t>Métodos para el ajustes de parámetros de los modelos.</a:t>
            </a:r>
            <a:endParaRPr lang="es-ES" sz="3200" smtClean="0"/>
          </a:p>
        </p:txBody>
      </p:sp>
      <p:sp>
        <p:nvSpPr>
          <p:cNvPr id="20483" name="Rectangle 3"/>
          <p:cNvSpPr>
            <a:spLocks noGrp="1" noChangeArrowheads="1"/>
          </p:cNvSpPr>
          <p:nvPr>
            <p:ph idx="1"/>
          </p:nvPr>
        </p:nvSpPr>
        <p:spPr/>
        <p:txBody>
          <a:bodyPr/>
          <a:lstStyle/>
          <a:p>
            <a:pPr eaLnBrk="1" hangingPunct="1"/>
            <a:r>
              <a:rPr lang="es-ES" smtClean="0">
                <a:solidFill>
                  <a:srgbClr val="080808"/>
                </a:solidFill>
              </a:rPr>
              <a:t>Errores de predicción o residuos de un modelo.</a:t>
            </a:r>
          </a:p>
          <a:p>
            <a:pPr eaLnBrk="1" hangingPunct="1"/>
            <a:r>
              <a:rPr lang="es-ES" smtClean="0">
                <a:solidFill>
                  <a:srgbClr val="080808"/>
                </a:solidFill>
              </a:rPr>
              <a:t>Regresión lineal.</a:t>
            </a:r>
          </a:p>
          <a:p>
            <a:pPr eaLnBrk="1" hangingPunct="1"/>
            <a:r>
              <a:rPr lang="es-ES" smtClean="0">
                <a:solidFill>
                  <a:srgbClr val="080808"/>
                </a:solidFill>
              </a:rPr>
              <a:t>Método de mínimos cuadrados.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s-AR" sz="3200" smtClean="0"/>
              <a:t>Consideraciones prácticas sobre el</a:t>
            </a:r>
            <a:br>
              <a:rPr lang="es-AR" sz="3200" smtClean="0"/>
            </a:br>
            <a:r>
              <a:rPr lang="es-AR" sz="3200" smtClean="0"/>
              <a:t>proceso de Identificación.</a:t>
            </a:r>
            <a:endParaRPr lang="es-ES" sz="3200" smtClean="0"/>
          </a:p>
        </p:txBody>
      </p:sp>
      <p:sp>
        <p:nvSpPr>
          <p:cNvPr id="21507" name="Rectangle 3"/>
          <p:cNvSpPr>
            <a:spLocks noGrp="1" noChangeArrowheads="1"/>
          </p:cNvSpPr>
          <p:nvPr>
            <p:ph idx="1"/>
          </p:nvPr>
        </p:nvSpPr>
        <p:spPr>
          <a:xfrm>
            <a:off x="827088" y="3357563"/>
            <a:ext cx="7693025" cy="3240087"/>
          </a:xfrm>
        </p:spPr>
        <p:txBody>
          <a:bodyPr/>
          <a:lstStyle/>
          <a:p>
            <a:pPr marL="533400" indent="-533400" eaLnBrk="1" hangingPunct="1">
              <a:lnSpc>
                <a:spcPct val="90000"/>
              </a:lnSpc>
              <a:buFont typeface="Wingdings" pitchFamily="2" charset="2"/>
              <a:buAutoNum type="arabicPeriod"/>
            </a:pPr>
            <a:r>
              <a:rPr lang="es-ES" b="1" smtClean="0"/>
              <a:t>Elección de las señales a elegir.</a:t>
            </a:r>
          </a:p>
          <a:p>
            <a:pPr marL="533400" indent="-533400" eaLnBrk="1" hangingPunct="1">
              <a:lnSpc>
                <a:spcPct val="90000"/>
              </a:lnSpc>
              <a:buFont typeface="Wingdings" pitchFamily="2" charset="2"/>
              <a:buAutoNum type="arabicPeriod"/>
            </a:pPr>
            <a:r>
              <a:rPr lang="es-ES" b="1" smtClean="0"/>
              <a:t>Elección del tipo de entrada.</a:t>
            </a:r>
          </a:p>
          <a:p>
            <a:pPr marL="533400" indent="-533400" eaLnBrk="1" hangingPunct="1">
              <a:lnSpc>
                <a:spcPct val="90000"/>
              </a:lnSpc>
              <a:buFont typeface="Wingdings" pitchFamily="2" charset="2"/>
              <a:buAutoNum type="arabicPeriod"/>
            </a:pPr>
            <a:r>
              <a:rPr lang="es-ES" b="1" smtClean="0"/>
              <a:t>Elección del periodo de muestreo.</a:t>
            </a:r>
          </a:p>
          <a:p>
            <a:pPr marL="533400" indent="-533400" eaLnBrk="1" hangingPunct="1">
              <a:lnSpc>
                <a:spcPct val="90000"/>
              </a:lnSpc>
              <a:buFont typeface="Wingdings" pitchFamily="2" charset="2"/>
              <a:buAutoNum type="arabicPeriod"/>
            </a:pPr>
            <a:r>
              <a:rPr lang="es-AR" b="1" smtClean="0"/>
              <a:t>Elección del número de muestras a tomar.</a:t>
            </a:r>
            <a:endParaRPr lang="es-ES" b="1" smtClean="0"/>
          </a:p>
          <a:p>
            <a:pPr marL="533400" indent="-533400" eaLnBrk="1" hangingPunct="1">
              <a:lnSpc>
                <a:spcPct val="90000"/>
              </a:lnSpc>
              <a:buFont typeface="Wingdings" pitchFamily="2" charset="2"/>
              <a:buAutoNum type="arabicPeriod"/>
            </a:pPr>
            <a:endParaRPr lang="es-ES" b="1" smtClean="0"/>
          </a:p>
          <a:p>
            <a:pPr marL="533400" indent="-533400" eaLnBrk="1" hangingPunct="1">
              <a:lnSpc>
                <a:spcPct val="90000"/>
              </a:lnSpc>
              <a:buFont typeface="Wingdings" pitchFamily="2" charset="2"/>
              <a:buNone/>
            </a:pPr>
            <a:r>
              <a:rPr lang="es-AR" b="1" smtClean="0"/>
              <a:t>     </a:t>
            </a:r>
            <a:endParaRPr lang="es-ES" b="1" smtClean="0"/>
          </a:p>
        </p:txBody>
      </p:sp>
      <p:sp>
        <p:nvSpPr>
          <p:cNvPr id="21508" name="Text Box 5"/>
          <p:cNvSpPr txBox="1">
            <a:spLocks noChangeArrowheads="1"/>
          </p:cNvSpPr>
          <p:nvPr/>
        </p:nvSpPr>
        <p:spPr bwMode="auto">
          <a:xfrm>
            <a:off x="900113" y="2565400"/>
            <a:ext cx="6696075" cy="457200"/>
          </a:xfrm>
          <a:prstGeom prst="rect">
            <a:avLst/>
          </a:prstGeom>
          <a:noFill/>
          <a:ln w="9525">
            <a:noFill/>
            <a:miter lim="800000"/>
            <a:headEnd/>
            <a:tailEnd/>
          </a:ln>
        </p:spPr>
        <p:txBody>
          <a:bodyPr>
            <a:spAutoFit/>
          </a:bodyPr>
          <a:lstStyle/>
          <a:p>
            <a:pPr>
              <a:spcBef>
                <a:spcPct val="50000"/>
              </a:spcBef>
            </a:pPr>
            <a:r>
              <a:rPr lang="es-AR" sz="2400" b="1">
                <a:solidFill>
                  <a:srgbClr val="080808"/>
                </a:solidFill>
              </a:rPr>
              <a:t>DE LA OBTENCIÓN DE LOS DATOS:</a:t>
            </a:r>
            <a:endParaRPr lang="es-ES" sz="2400" b="1">
              <a:solidFill>
                <a:srgbClr val="080808"/>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s-AR" sz="3200" smtClean="0"/>
              <a:t>Consideraciones prácticas sobre el</a:t>
            </a:r>
            <a:br>
              <a:rPr lang="es-AR" sz="3200" smtClean="0"/>
            </a:br>
            <a:r>
              <a:rPr lang="es-AR" sz="3200" smtClean="0"/>
              <a:t>proceso de Identificación.</a:t>
            </a:r>
            <a:endParaRPr lang="es-ES" sz="3200" smtClean="0"/>
          </a:p>
        </p:txBody>
      </p:sp>
      <p:sp>
        <p:nvSpPr>
          <p:cNvPr id="22531" name="Rectangle 3"/>
          <p:cNvSpPr>
            <a:spLocks noGrp="1" noChangeArrowheads="1"/>
          </p:cNvSpPr>
          <p:nvPr>
            <p:ph idx="1"/>
          </p:nvPr>
        </p:nvSpPr>
        <p:spPr>
          <a:xfrm>
            <a:off x="827088" y="3357563"/>
            <a:ext cx="7693025" cy="3240087"/>
          </a:xfrm>
        </p:spPr>
        <p:txBody>
          <a:bodyPr/>
          <a:lstStyle/>
          <a:p>
            <a:pPr marL="533400" indent="-533400" eaLnBrk="1" hangingPunct="1">
              <a:lnSpc>
                <a:spcPct val="90000"/>
              </a:lnSpc>
              <a:buFont typeface="Wingdings" pitchFamily="2" charset="2"/>
              <a:buAutoNum type="arabicPeriod"/>
            </a:pPr>
            <a:r>
              <a:rPr lang="es-ES" b="1" smtClean="0"/>
              <a:t>Eliminación de perturbaciones de alta frecuencia.</a:t>
            </a:r>
          </a:p>
          <a:p>
            <a:pPr marL="533400" indent="-533400" eaLnBrk="1" hangingPunct="1">
              <a:lnSpc>
                <a:spcPct val="90000"/>
              </a:lnSpc>
              <a:buFont typeface="Wingdings" pitchFamily="2" charset="2"/>
              <a:buAutoNum type="arabicPeriod"/>
            </a:pPr>
            <a:r>
              <a:rPr lang="es-ES" b="1" smtClean="0"/>
              <a:t>Eliminación de datos erróneos.</a:t>
            </a:r>
          </a:p>
          <a:p>
            <a:pPr marL="533400" indent="-533400" eaLnBrk="1" hangingPunct="1">
              <a:lnSpc>
                <a:spcPct val="90000"/>
              </a:lnSpc>
              <a:buFont typeface="Wingdings" pitchFamily="2" charset="2"/>
              <a:buAutoNum type="arabicPeriod"/>
            </a:pPr>
            <a:r>
              <a:rPr lang="es-ES" b="1" smtClean="0"/>
              <a:t>Tratamiento de valores en continua (remover medias).</a:t>
            </a:r>
          </a:p>
          <a:p>
            <a:pPr marL="533400" indent="-533400" eaLnBrk="1" hangingPunct="1">
              <a:lnSpc>
                <a:spcPct val="90000"/>
              </a:lnSpc>
              <a:buFont typeface="Wingdings" pitchFamily="2" charset="2"/>
              <a:buAutoNum type="arabicPeriod"/>
            </a:pPr>
            <a:endParaRPr lang="es-ES" b="1" smtClean="0"/>
          </a:p>
          <a:p>
            <a:pPr marL="533400" indent="-533400" eaLnBrk="1" hangingPunct="1">
              <a:lnSpc>
                <a:spcPct val="90000"/>
              </a:lnSpc>
              <a:buFont typeface="Wingdings" pitchFamily="2" charset="2"/>
              <a:buNone/>
            </a:pPr>
            <a:r>
              <a:rPr lang="es-AR" b="1" smtClean="0"/>
              <a:t>     </a:t>
            </a:r>
            <a:endParaRPr lang="es-ES" b="1" smtClean="0"/>
          </a:p>
        </p:txBody>
      </p:sp>
      <p:sp>
        <p:nvSpPr>
          <p:cNvPr id="22532" name="Text Box 4"/>
          <p:cNvSpPr txBox="1">
            <a:spLocks noChangeArrowheads="1"/>
          </p:cNvSpPr>
          <p:nvPr/>
        </p:nvSpPr>
        <p:spPr bwMode="auto">
          <a:xfrm>
            <a:off x="900113" y="2565400"/>
            <a:ext cx="6696075" cy="457200"/>
          </a:xfrm>
          <a:prstGeom prst="rect">
            <a:avLst/>
          </a:prstGeom>
          <a:noFill/>
          <a:ln w="9525">
            <a:noFill/>
            <a:miter lim="800000"/>
            <a:headEnd/>
            <a:tailEnd/>
          </a:ln>
        </p:spPr>
        <p:txBody>
          <a:bodyPr>
            <a:spAutoFit/>
          </a:bodyPr>
          <a:lstStyle/>
          <a:p>
            <a:pPr>
              <a:spcBef>
                <a:spcPct val="50000"/>
              </a:spcBef>
            </a:pPr>
            <a:r>
              <a:rPr lang="es-AR" sz="2400" b="1">
                <a:solidFill>
                  <a:srgbClr val="080808"/>
                </a:solidFill>
              </a:rPr>
              <a:t>DEL PRE TRATAMIENTO DE LOS DATOS:</a:t>
            </a:r>
            <a:endParaRPr lang="es-ES" sz="2400" b="1">
              <a:solidFill>
                <a:srgbClr val="080808"/>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s-AR" sz="3200" smtClean="0"/>
              <a:t>Consideraciones prácticas sobre el</a:t>
            </a:r>
            <a:br>
              <a:rPr lang="es-AR" sz="3200" smtClean="0"/>
            </a:br>
            <a:r>
              <a:rPr lang="es-AR" sz="3200" smtClean="0"/>
              <a:t>proceso de Identificación.</a:t>
            </a:r>
            <a:endParaRPr lang="es-ES" sz="3200" smtClean="0"/>
          </a:p>
        </p:txBody>
      </p:sp>
      <p:sp>
        <p:nvSpPr>
          <p:cNvPr id="23555" name="Rectangle 3"/>
          <p:cNvSpPr>
            <a:spLocks noGrp="1" noChangeArrowheads="1"/>
          </p:cNvSpPr>
          <p:nvPr>
            <p:ph idx="1"/>
          </p:nvPr>
        </p:nvSpPr>
        <p:spPr>
          <a:xfrm>
            <a:off x="827088" y="3357563"/>
            <a:ext cx="7693025" cy="3240087"/>
          </a:xfrm>
        </p:spPr>
        <p:txBody>
          <a:bodyPr/>
          <a:lstStyle/>
          <a:p>
            <a:pPr marL="533400" indent="-533400" eaLnBrk="1" hangingPunct="1">
              <a:lnSpc>
                <a:spcPct val="80000"/>
              </a:lnSpc>
              <a:buFont typeface="Wingdings" pitchFamily="2" charset="2"/>
              <a:buAutoNum type="arabicPeriod"/>
            </a:pPr>
            <a:r>
              <a:rPr lang="es-EC" sz="2200" smtClean="0"/>
              <a:t>Validación en base a la aplicación del modelo (</a:t>
            </a:r>
            <a:r>
              <a:rPr lang="es-ES" sz="2200" smtClean="0"/>
              <a:t>simulación, predicción, diseño de un controlador) .</a:t>
            </a:r>
          </a:p>
          <a:p>
            <a:pPr marL="533400" indent="-533400" eaLnBrk="1" hangingPunct="1">
              <a:lnSpc>
                <a:spcPct val="80000"/>
              </a:lnSpc>
              <a:buFont typeface="Wingdings" pitchFamily="2" charset="2"/>
              <a:buAutoNum type="arabicPeriod"/>
            </a:pPr>
            <a:r>
              <a:rPr lang="es-ES" sz="2200" smtClean="0"/>
              <a:t>Comprobación de parámetros físicos.</a:t>
            </a:r>
          </a:p>
          <a:p>
            <a:pPr marL="533400" indent="-533400" eaLnBrk="1" hangingPunct="1">
              <a:lnSpc>
                <a:spcPct val="80000"/>
              </a:lnSpc>
              <a:buFont typeface="Wingdings" pitchFamily="2" charset="2"/>
              <a:buAutoNum type="arabicPeriod"/>
            </a:pPr>
            <a:r>
              <a:rPr lang="es-EC" sz="2200" smtClean="0"/>
              <a:t>Coherencia con el comportamiento de entrada-salida</a:t>
            </a:r>
            <a:r>
              <a:rPr lang="es-ES" sz="2200" smtClean="0"/>
              <a:t>.</a:t>
            </a:r>
          </a:p>
          <a:p>
            <a:pPr marL="533400" indent="-533400" eaLnBrk="1" hangingPunct="1">
              <a:lnSpc>
                <a:spcPct val="80000"/>
              </a:lnSpc>
              <a:buFont typeface="Wingdings" pitchFamily="2" charset="2"/>
              <a:buAutoNum type="arabicPeriod"/>
            </a:pPr>
            <a:r>
              <a:rPr lang="es-EC" sz="2200" smtClean="0"/>
              <a:t>Reducción del modelo</a:t>
            </a:r>
            <a:r>
              <a:rPr lang="es-AR" sz="2200" smtClean="0"/>
              <a:t>.</a:t>
            </a:r>
          </a:p>
          <a:p>
            <a:pPr marL="533400" indent="-533400" eaLnBrk="1" hangingPunct="1">
              <a:lnSpc>
                <a:spcPct val="80000"/>
              </a:lnSpc>
              <a:buFont typeface="Wingdings" pitchFamily="2" charset="2"/>
              <a:buAutoNum type="arabicPeriod"/>
            </a:pPr>
            <a:r>
              <a:rPr lang="es-AR" sz="2200" smtClean="0"/>
              <a:t>Simulación.</a:t>
            </a:r>
          </a:p>
          <a:p>
            <a:pPr marL="533400" indent="-533400" eaLnBrk="1" hangingPunct="1">
              <a:lnSpc>
                <a:spcPct val="80000"/>
              </a:lnSpc>
              <a:buFont typeface="Wingdings" pitchFamily="2" charset="2"/>
              <a:buAutoNum type="arabicPeriod"/>
            </a:pPr>
            <a:r>
              <a:rPr lang="es-AR" sz="2200" smtClean="0"/>
              <a:t>Análisis de residuos.</a:t>
            </a:r>
            <a:endParaRPr lang="es-ES" sz="2200" smtClean="0"/>
          </a:p>
          <a:p>
            <a:pPr marL="533400" indent="-533400" eaLnBrk="1" hangingPunct="1">
              <a:lnSpc>
                <a:spcPct val="80000"/>
              </a:lnSpc>
              <a:buFont typeface="Wingdings" pitchFamily="2" charset="2"/>
              <a:buAutoNum type="arabicPeriod"/>
            </a:pPr>
            <a:endParaRPr lang="es-ES" sz="2200" smtClean="0"/>
          </a:p>
          <a:p>
            <a:pPr marL="533400" indent="-533400" eaLnBrk="1" hangingPunct="1">
              <a:lnSpc>
                <a:spcPct val="80000"/>
              </a:lnSpc>
              <a:buFont typeface="Wingdings" pitchFamily="2" charset="2"/>
              <a:buNone/>
            </a:pPr>
            <a:r>
              <a:rPr lang="es-AR" sz="1800" b="1" smtClean="0"/>
              <a:t>     </a:t>
            </a:r>
            <a:endParaRPr lang="es-ES" sz="1800" b="1" smtClean="0"/>
          </a:p>
        </p:txBody>
      </p:sp>
      <p:sp>
        <p:nvSpPr>
          <p:cNvPr id="23556" name="Text Box 4"/>
          <p:cNvSpPr txBox="1">
            <a:spLocks noChangeArrowheads="1"/>
          </p:cNvSpPr>
          <p:nvPr/>
        </p:nvSpPr>
        <p:spPr bwMode="auto">
          <a:xfrm>
            <a:off x="900113" y="2565400"/>
            <a:ext cx="6696075" cy="457200"/>
          </a:xfrm>
          <a:prstGeom prst="rect">
            <a:avLst/>
          </a:prstGeom>
          <a:noFill/>
          <a:ln w="9525">
            <a:noFill/>
            <a:miter lim="800000"/>
            <a:headEnd/>
            <a:tailEnd/>
          </a:ln>
        </p:spPr>
        <p:txBody>
          <a:bodyPr>
            <a:spAutoFit/>
          </a:bodyPr>
          <a:lstStyle/>
          <a:p>
            <a:pPr>
              <a:spcBef>
                <a:spcPct val="50000"/>
              </a:spcBef>
            </a:pPr>
            <a:r>
              <a:rPr lang="es-AR" sz="2400" b="1">
                <a:solidFill>
                  <a:srgbClr val="080808"/>
                </a:solidFill>
              </a:rPr>
              <a:t>DE LA VALIDACIÓN DEL MODELO:</a:t>
            </a:r>
            <a:endParaRPr lang="es-ES" sz="2400" b="1">
              <a:solidFill>
                <a:srgbClr val="080808"/>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AR" smtClean="0"/>
              <a:t>Problemática existente.</a:t>
            </a:r>
          </a:p>
        </p:txBody>
      </p:sp>
      <p:sp>
        <p:nvSpPr>
          <p:cNvPr id="24579" name="2 Marcador de contenido"/>
          <p:cNvSpPr>
            <a:spLocks noGrp="1"/>
          </p:cNvSpPr>
          <p:nvPr>
            <p:ph idx="1"/>
          </p:nvPr>
        </p:nvSpPr>
        <p:spPr>
          <a:xfrm>
            <a:off x="838200" y="2362200"/>
            <a:ext cx="7694613" cy="4090988"/>
          </a:xfrm>
        </p:spPr>
        <p:txBody>
          <a:bodyPr/>
          <a:lstStyle/>
          <a:p>
            <a:pPr algn="just">
              <a:buFont typeface="Wingdings" pitchFamily="2" charset="2"/>
              <a:buNone/>
            </a:pPr>
            <a:r>
              <a:rPr lang="es-ES_tradnl" sz="2000" smtClean="0"/>
              <a:t>   </a:t>
            </a:r>
          </a:p>
          <a:p>
            <a:pPr algn="just">
              <a:buFont typeface="Wingdings" pitchFamily="2" charset="2"/>
              <a:buNone/>
            </a:pPr>
            <a:r>
              <a:rPr lang="es-ES_tradnl" sz="2000" smtClean="0"/>
              <a:t>	</a:t>
            </a:r>
            <a:r>
              <a:rPr lang="es-ES_tradnl" sz="2200" smtClean="0">
                <a:solidFill>
                  <a:srgbClr val="080808"/>
                </a:solidFill>
              </a:rPr>
              <a:t>U</a:t>
            </a:r>
            <a:r>
              <a:rPr lang="es-AR" sz="2200" smtClean="0">
                <a:solidFill>
                  <a:srgbClr val="080808"/>
                </a:solidFill>
              </a:rPr>
              <a:t>n paso importante en el proceso de identificación consiste en preparar y ejecutar un experimento que permita obtener información sobre la dinámica total del sistema.</a:t>
            </a:r>
          </a:p>
          <a:p>
            <a:pPr>
              <a:buFont typeface="Wingdings" pitchFamily="2" charset="2"/>
              <a:buNone/>
            </a:pPr>
            <a:r>
              <a:rPr lang="es-ES_tradnl" sz="2200" smtClean="0">
                <a:solidFill>
                  <a:srgbClr val="080808"/>
                </a:solidFill>
              </a:rPr>
              <a:t>    Uno de los problemas al que nos enfrentamos al intentar aplicar la identificación de sistemas a nuestro proceso es la limitante de no poder visitar la planta regularmente para la toma de datos, aplicar señales de entrada y registrar los datos de las salidas para así realizar todas las pruebas de identificación . </a:t>
            </a:r>
          </a:p>
          <a:p>
            <a:pPr>
              <a:buFont typeface="Wingdings" pitchFamily="2" charset="2"/>
              <a:buNone/>
            </a:pPr>
            <a:r>
              <a:rPr lang="es-ES_tradnl" sz="2200" smtClean="0"/>
              <a:t>    </a:t>
            </a:r>
            <a:endParaRPr lang="es-AR" sz="2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AR" smtClean="0"/>
              <a:t>Problemática existente.</a:t>
            </a:r>
          </a:p>
        </p:txBody>
      </p:sp>
      <p:sp>
        <p:nvSpPr>
          <p:cNvPr id="25603" name="2 Marcador de contenido"/>
          <p:cNvSpPr>
            <a:spLocks noGrp="1"/>
          </p:cNvSpPr>
          <p:nvPr>
            <p:ph idx="1"/>
          </p:nvPr>
        </p:nvSpPr>
        <p:spPr/>
        <p:txBody>
          <a:bodyPr/>
          <a:lstStyle/>
          <a:p>
            <a:endParaRPr lang="es-AR" sz="1600" smtClean="0"/>
          </a:p>
          <a:p>
            <a:pPr algn="just">
              <a:buFont typeface="Wingdings" pitchFamily="2" charset="2"/>
              <a:buNone/>
            </a:pPr>
            <a:r>
              <a:rPr lang="es-ES_tradnl" sz="2000" smtClean="0">
                <a:solidFill>
                  <a:srgbClr val="080808"/>
                </a:solidFill>
              </a:rPr>
              <a:t>    </a:t>
            </a:r>
            <a:r>
              <a:rPr lang="es-ES_tradnl" sz="2200" smtClean="0">
                <a:solidFill>
                  <a:srgbClr val="080808"/>
                </a:solidFill>
              </a:rPr>
              <a:t>Al sacar nuestro modelo matemático del proceso obtendremos un equivalente de lo que sería trabajar con la planta real, con lo que  esperamos tener resultados similares y que se aproximen mucho a la realidad.</a:t>
            </a:r>
            <a:endParaRPr lang="es-AR" sz="2200" smtClean="0">
              <a:solidFill>
                <a:srgbClr val="080808"/>
              </a:solidFill>
            </a:endParaRPr>
          </a:p>
          <a:p>
            <a:pPr algn="just">
              <a:buFont typeface="Wingdings" pitchFamily="2" charset="2"/>
              <a:buNone/>
            </a:pPr>
            <a:endParaRPr lang="es-AR"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s-AR" sz="3200" smtClean="0"/>
              <a:t>Ventajas del modelado en la identificación.</a:t>
            </a:r>
            <a:endParaRPr lang="es-ES" sz="3200" smtClean="0"/>
          </a:p>
        </p:txBody>
      </p:sp>
      <p:sp>
        <p:nvSpPr>
          <p:cNvPr id="26627" name="Rectangle 3"/>
          <p:cNvSpPr>
            <a:spLocks noGrp="1" noChangeArrowheads="1"/>
          </p:cNvSpPr>
          <p:nvPr>
            <p:ph idx="1"/>
          </p:nvPr>
        </p:nvSpPr>
        <p:spPr/>
        <p:txBody>
          <a:bodyPr/>
          <a:lstStyle/>
          <a:p>
            <a:pPr eaLnBrk="1" hangingPunct="1"/>
            <a:r>
              <a:rPr lang="es-ES_tradnl" smtClean="0">
                <a:solidFill>
                  <a:srgbClr val="080808"/>
                </a:solidFill>
              </a:rPr>
              <a:t>Predecir el comportamiento del sistema y poder hacer cambios al mismo sin que tenga que experimentarse físicamente sobre él.</a:t>
            </a:r>
          </a:p>
          <a:p>
            <a:pPr eaLnBrk="1" hangingPunct="1"/>
            <a:endParaRPr lang="es-E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611188" y="2349500"/>
            <a:ext cx="7924800" cy="1943100"/>
          </a:xfrm>
        </p:spPr>
        <p:txBody>
          <a:bodyPr/>
          <a:lstStyle/>
          <a:p>
            <a:pPr eaLnBrk="1" hangingPunct="1"/>
            <a:r>
              <a:rPr lang="es-ES_tradnl" sz="3200" smtClean="0">
                <a:solidFill>
                  <a:srgbClr val="080808"/>
                </a:solidFill>
              </a:rPr>
              <a:t>“</a:t>
            </a:r>
            <a:r>
              <a:rPr lang="es-ES" sz="3200" smtClean="0">
                <a:solidFill>
                  <a:srgbClr val="080808"/>
                </a:solidFill>
              </a:rPr>
              <a:t>Identificación y diseño del controlador para un sistema regulador de temperatura en </a:t>
            </a:r>
            <a:r>
              <a:rPr lang="es-EC" sz="3200" smtClean="0">
                <a:solidFill>
                  <a:srgbClr val="080808"/>
                </a:solidFill>
              </a:rPr>
              <a:t>un cuarto térmico. Refrigeración</a:t>
            </a:r>
            <a:r>
              <a:rPr lang="es-ES_tradnl" sz="3200" smtClean="0">
                <a:solidFill>
                  <a:srgbClr val="080808"/>
                </a:solidFill>
              </a:rPr>
              <a:t>”</a:t>
            </a:r>
            <a:endParaRPr lang="es-ES" sz="3200" smtClean="0">
              <a:solidFill>
                <a:srgbClr val="080808"/>
              </a:solidFill>
            </a:endParaRPr>
          </a:p>
        </p:txBody>
      </p:sp>
      <p:sp>
        <p:nvSpPr>
          <p:cNvPr id="9219" name="Rectangle 3"/>
          <p:cNvSpPr>
            <a:spLocks noGrp="1" noChangeArrowheads="1"/>
          </p:cNvSpPr>
          <p:nvPr>
            <p:ph idx="1"/>
          </p:nvPr>
        </p:nvSpPr>
        <p:spPr>
          <a:xfrm>
            <a:off x="5940425" y="5229225"/>
            <a:ext cx="2663825" cy="1073150"/>
          </a:xfrm>
        </p:spPr>
        <p:txBody>
          <a:bodyPr/>
          <a:lstStyle/>
          <a:p>
            <a:pPr eaLnBrk="1" hangingPunct="1">
              <a:buFont typeface="Wingdings" pitchFamily="2" charset="2"/>
              <a:buNone/>
            </a:pPr>
            <a:r>
              <a:rPr lang="es-AR" smtClean="0">
                <a:solidFill>
                  <a:srgbClr val="080808"/>
                </a:solidFill>
              </a:rPr>
              <a:t>Paula Aguirre</a:t>
            </a:r>
          </a:p>
          <a:p>
            <a:pPr eaLnBrk="1" hangingPunct="1">
              <a:buFont typeface="Wingdings" pitchFamily="2" charset="2"/>
              <a:buNone/>
            </a:pPr>
            <a:r>
              <a:rPr lang="es-AR" smtClean="0">
                <a:solidFill>
                  <a:srgbClr val="080808"/>
                </a:solidFill>
              </a:rPr>
              <a:t>Andrés Larco</a:t>
            </a:r>
            <a:endParaRPr lang="es-ES" smtClean="0">
              <a:solidFill>
                <a:srgbClr val="08080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s-AR" sz="3200" smtClean="0"/>
              <a:t>Modelamiento matemático de procesos.</a:t>
            </a:r>
            <a:endParaRPr lang="es-ES" sz="3200" smtClean="0"/>
          </a:p>
        </p:txBody>
      </p:sp>
      <p:sp>
        <p:nvSpPr>
          <p:cNvPr id="27651" name="Rectangle 3"/>
          <p:cNvSpPr>
            <a:spLocks noGrp="1" noChangeArrowheads="1"/>
          </p:cNvSpPr>
          <p:nvPr>
            <p:ph idx="1"/>
          </p:nvPr>
        </p:nvSpPr>
        <p:spPr>
          <a:xfrm>
            <a:off x="827088" y="2276475"/>
            <a:ext cx="7693025" cy="4581525"/>
          </a:xfrm>
        </p:spPr>
        <p:txBody>
          <a:bodyPr/>
          <a:lstStyle/>
          <a:p>
            <a:pPr algn="just" eaLnBrk="1" hangingPunct="1"/>
            <a:r>
              <a:rPr lang="es-ES" smtClean="0">
                <a:solidFill>
                  <a:srgbClr val="080808"/>
                </a:solidFill>
              </a:rPr>
              <a:t>   Representa una alternativa al diseñador, cuando en la identificación de sistemas es imposible obtener los datos de entrada/salida porque no se dispone físicamente de la planta.</a:t>
            </a:r>
          </a:p>
          <a:p>
            <a:pPr algn="just" eaLnBrk="1" hangingPunct="1"/>
            <a:r>
              <a:rPr lang="es-ES" smtClean="0">
                <a:solidFill>
                  <a:srgbClr val="080808"/>
                </a:solidFill>
              </a:rPr>
              <a:t>   El modelo base es una ecuación matemática o un conjunto de ellas que describen el comportamiento del sistema.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s-AR" smtClean="0"/>
              <a:t>Aplicación práctica:</a:t>
            </a:r>
            <a:endParaRPr lang="es-ES" smtClean="0"/>
          </a:p>
        </p:txBody>
      </p:sp>
      <p:sp>
        <p:nvSpPr>
          <p:cNvPr id="28675" name="Rectangle 3"/>
          <p:cNvSpPr>
            <a:spLocks noGrp="1" noChangeArrowheads="1"/>
          </p:cNvSpPr>
          <p:nvPr>
            <p:ph idx="1"/>
          </p:nvPr>
        </p:nvSpPr>
        <p:spPr>
          <a:xfrm>
            <a:off x="827088" y="2708275"/>
            <a:ext cx="7777162" cy="3241675"/>
          </a:xfrm>
        </p:spPr>
        <p:txBody>
          <a:bodyPr/>
          <a:lstStyle/>
          <a:p>
            <a:pPr eaLnBrk="1" hangingPunct="1"/>
            <a:r>
              <a:rPr lang="es-AR" smtClean="0">
                <a:solidFill>
                  <a:srgbClr val="080808"/>
                </a:solidFill>
              </a:rPr>
              <a:t>Modelo matemático base para el sistema de control de temperatura en uno de los cuartos térmicos de una industria cervecera en donde se realiza la refrigeración de la cebada.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AR" smtClean="0"/>
              <a:t>Diagrama del proceso.</a:t>
            </a:r>
          </a:p>
        </p:txBody>
      </p:sp>
      <p:pic>
        <p:nvPicPr>
          <p:cNvPr id="29699" name="7 Marcador de contenido"/>
          <p:cNvPicPr>
            <a:picLocks noGrp="1"/>
          </p:cNvPicPr>
          <p:nvPr>
            <p:ph idx="1"/>
          </p:nvPr>
        </p:nvPicPr>
        <p:blipFill>
          <a:blip r:embed="rId2" cstate="print"/>
          <a:srcRect l="9273" t="22842" r="9850" b="14081"/>
          <a:stretch>
            <a:fillRect/>
          </a:stretch>
        </p:blipFill>
        <p:spPr>
          <a:xfrm>
            <a:off x="755650" y="2349500"/>
            <a:ext cx="6192838" cy="431958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a:xfrm>
            <a:off x="762000" y="762000"/>
            <a:ext cx="7924800" cy="1011238"/>
          </a:xfrm>
        </p:spPr>
        <p:txBody>
          <a:bodyPr/>
          <a:lstStyle/>
          <a:p>
            <a:pPr eaLnBrk="1" hangingPunct="1"/>
            <a:r>
              <a:rPr lang="es-AR" smtClean="0"/>
              <a:t>Modelado matemático de la planta.</a:t>
            </a:r>
            <a:endParaRPr lang="es-ES" smtClean="0"/>
          </a:p>
        </p:txBody>
      </p:sp>
      <p:sp>
        <p:nvSpPr>
          <p:cNvPr id="1028" name="Rectangle 3"/>
          <p:cNvSpPr>
            <a:spLocks noGrp="1" noChangeArrowheads="1"/>
          </p:cNvSpPr>
          <p:nvPr>
            <p:ph idx="1"/>
          </p:nvPr>
        </p:nvSpPr>
        <p:spPr/>
        <p:txBody>
          <a:bodyPr/>
          <a:lstStyle/>
          <a:p>
            <a:pPr eaLnBrk="1" hangingPunct="1">
              <a:buFont typeface="Wingdings" pitchFamily="2" charset="2"/>
              <a:buNone/>
            </a:pPr>
            <a:r>
              <a:rPr lang="es-ES" smtClean="0">
                <a:solidFill>
                  <a:srgbClr val="080808"/>
                </a:solidFill>
              </a:rPr>
              <a:t>    La condición de equilibrio de los sistemas térmicos  establece que el calor administrado a un sistema  es igual al calor almacenado por el sistema más el calor liberado por el sistema y más las pérdidas del mismo.</a:t>
            </a:r>
          </a:p>
          <a:p>
            <a:pPr eaLnBrk="1" hangingPunct="1"/>
            <a:endParaRPr lang="es-ES" smtClean="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graphicFrame>
        <p:nvGraphicFramePr>
          <p:cNvPr id="1026" name="Object 4"/>
          <p:cNvGraphicFramePr>
            <a:graphicFrameLocks noChangeAspect="1"/>
          </p:cNvGraphicFramePr>
          <p:nvPr/>
        </p:nvGraphicFramePr>
        <p:xfrm>
          <a:off x="1908175" y="4868863"/>
          <a:ext cx="5184775" cy="1146175"/>
        </p:xfrm>
        <a:graphic>
          <a:graphicData uri="http://schemas.openxmlformats.org/presentationml/2006/ole">
            <p:oleObj spid="_x0000_s1026" name="Ecuación" r:id="rId3" imgW="3225800" imgH="7112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836613"/>
            <a:ext cx="7924800" cy="1079500"/>
          </a:xfrm>
        </p:spPr>
        <p:txBody>
          <a:bodyPr/>
          <a:lstStyle/>
          <a:p>
            <a:pPr eaLnBrk="1" hangingPunct="1"/>
            <a:r>
              <a:rPr lang="es-AR" dirty="0" smtClean="0"/>
              <a:t>Consideraciones generales de la dinámica del sistema.</a:t>
            </a:r>
            <a:endParaRPr lang="es-ES" dirty="0" smtClean="0"/>
          </a:p>
        </p:txBody>
      </p:sp>
      <p:sp>
        <p:nvSpPr>
          <p:cNvPr id="30723" name="Rectangle 3"/>
          <p:cNvSpPr>
            <a:spLocks noGrp="1" noChangeArrowheads="1"/>
          </p:cNvSpPr>
          <p:nvPr>
            <p:ph idx="1"/>
          </p:nvPr>
        </p:nvSpPr>
        <p:spPr/>
        <p:txBody>
          <a:bodyPr/>
          <a:lstStyle/>
          <a:p>
            <a:pPr eaLnBrk="1" hangingPunct="1"/>
            <a:r>
              <a:rPr lang="es-ES" b="1" dirty="0" smtClean="0">
                <a:solidFill>
                  <a:srgbClr val="080808"/>
                </a:solidFill>
              </a:rPr>
              <a:t>Transferencia de calor hacia las paredes</a:t>
            </a:r>
            <a:r>
              <a:rPr lang="es-ES" b="1" dirty="0" smtClean="0">
                <a:solidFill>
                  <a:srgbClr val="080808"/>
                </a:solidFill>
              </a:rPr>
              <a:t>.</a:t>
            </a:r>
          </a:p>
          <a:p>
            <a:pPr eaLnBrk="1" hangingPunct="1">
              <a:buNone/>
            </a:pPr>
            <a:r>
              <a:rPr lang="es-ES" b="1" dirty="0" smtClean="0">
                <a:solidFill>
                  <a:srgbClr val="080808"/>
                </a:solidFill>
                <a:latin typeface="+mn-lt"/>
                <a:ea typeface="+mn-ea"/>
                <a:cs typeface="+mn-cs"/>
              </a:rPr>
              <a:t>	</a:t>
            </a:r>
            <a:r>
              <a:rPr lang="es-ES" dirty="0" smtClean="0">
                <a:solidFill>
                  <a:schemeClr val="tx1"/>
                </a:solidFill>
                <a:latin typeface="+mn-lt"/>
                <a:ea typeface="+mn-ea"/>
                <a:cs typeface="+mn-cs"/>
              </a:rPr>
              <a:t> </a:t>
            </a:r>
            <a:r>
              <a:rPr lang="es-ES" sz="2400" dirty="0" smtClean="0"/>
              <a:t>O</a:t>
            </a:r>
            <a:r>
              <a:rPr lang="es-ES" sz="2400" dirty="0" smtClean="0">
                <a:solidFill>
                  <a:schemeClr val="tx1"/>
                </a:solidFill>
                <a:latin typeface="+mn-lt"/>
                <a:ea typeface="+mn-ea"/>
                <a:cs typeface="+mn-cs"/>
              </a:rPr>
              <a:t> </a:t>
            </a:r>
            <a:r>
              <a:rPr lang="es-ES" sz="2400" dirty="0" smtClean="0"/>
              <a:t>c</a:t>
            </a:r>
            <a:r>
              <a:rPr lang="es-ES" sz="2400" dirty="0" smtClean="0">
                <a:solidFill>
                  <a:schemeClr val="tx1"/>
                </a:solidFill>
                <a:latin typeface="+mn-lt"/>
                <a:ea typeface="+mn-ea"/>
                <a:cs typeface="+mn-cs"/>
              </a:rPr>
              <a:t>arga </a:t>
            </a:r>
            <a:r>
              <a:rPr lang="es-ES" sz="2400" dirty="0" smtClean="0">
                <a:solidFill>
                  <a:schemeClr val="tx1"/>
                </a:solidFill>
                <a:latin typeface="+mn-lt"/>
                <a:ea typeface="+mn-ea"/>
                <a:cs typeface="+mn-cs"/>
              </a:rPr>
              <a:t>de Fuga, es una medición del calor que fluye a través de las paredes del espacio refrigerado del exterior hacia el interior</a:t>
            </a:r>
            <a:r>
              <a:rPr lang="es-ES" sz="2400" dirty="0" smtClean="0">
                <a:solidFill>
                  <a:schemeClr val="tx1"/>
                </a:solidFill>
                <a:latin typeface="+mn-lt"/>
                <a:ea typeface="+mn-ea"/>
                <a:cs typeface="+mn-cs"/>
              </a:rPr>
              <a:t>.</a:t>
            </a:r>
          </a:p>
          <a:p>
            <a:pPr eaLnBrk="1" hangingPunct="1">
              <a:buNone/>
            </a:pPr>
            <a:endParaRPr lang="es-ES" sz="2400" dirty="0" smtClean="0">
              <a:solidFill>
                <a:schemeClr val="tx1"/>
              </a:solidFill>
              <a:latin typeface="+mn-lt"/>
              <a:ea typeface="+mn-ea"/>
              <a:cs typeface="+mn-cs"/>
            </a:endParaRPr>
          </a:p>
          <a:p>
            <a:pPr eaLnBrk="1" hangingPunct="1">
              <a:buNone/>
            </a:pPr>
            <a:endParaRPr lang="es-ES" sz="2400" b="1" dirty="0" smtClean="0">
              <a:solidFill>
                <a:srgbClr val="080808"/>
              </a:solidFill>
            </a:endParaRPr>
          </a:p>
          <a:p>
            <a:pPr eaLnBrk="1" hangingPunct="1"/>
            <a:endParaRPr lang="es-ES" b="1" dirty="0" smtClean="0">
              <a:solidFill>
                <a:srgbClr val="080808"/>
              </a:solidFill>
            </a:endParaRPr>
          </a:p>
          <a:p>
            <a:pPr eaLnBrk="1" hangingPunct="1">
              <a:buNone/>
            </a:pPr>
            <a:endParaRPr lang="es-ES" b="1" dirty="0" smtClean="0">
              <a:solidFill>
                <a:srgbClr val="080808"/>
              </a:solidFill>
            </a:endParaRPr>
          </a:p>
        </p:txBody>
      </p:sp>
      <p:graphicFrame>
        <p:nvGraphicFramePr>
          <p:cNvPr id="30725" name="Object 5"/>
          <p:cNvGraphicFramePr>
            <a:graphicFrameLocks noChangeAspect="1"/>
          </p:cNvGraphicFramePr>
          <p:nvPr/>
        </p:nvGraphicFramePr>
        <p:xfrm>
          <a:off x="3347864" y="4365104"/>
          <a:ext cx="2927282" cy="360040"/>
        </p:xfrm>
        <a:graphic>
          <a:graphicData uri="http://schemas.openxmlformats.org/presentationml/2006/ole">
            <p:oleObj spid="_x0000_s30725" name="Ecuación" r:id="rId3" imgW="1943100" imgH="228600" progId="Equation.3">
              <p:embed/>
            </p:oleObj>
          </a:graphicData>
        </a:graphic>
      </p:graphicFrame>
      <p:graphicFrame>
        <p:nvGraphicFramePr>
          <p:cNvPr id="30724" name="Object 4"/>
          <p:cNvGraphicFramePr>
            <a:graphicFrameLocks noChangeAspect="1"/>
          </p:cNvGraphicFramePr>
          <p:nvPr/>
        </p:nvGraphicFramePr>
        <p:xfrm>
          <a:off x="3635896" y="4941168"/>
          <a:ext cx="2274798" cy="360040"/>
        </p:xfrm>
        <a:graphic>
          <a:graphicData uri="http://schemas.openxmlformats.org/presentationml/2006/ole">
            <p:oleObj spid="_x0000_s30724" name="Ecuación" r:id="rId4" imgW="1524000" imgH="228600" progId="Equation.3">
              <p:embed/>
            </p:oleObj>
          </a:graphicData>
        </a:graphic>
      </p:graphicFrame>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7" name="Rectangle 7"/>
          <p:cNvSpPr>
            <a:spLocks noChangeArrowheads="1"/>
          </p:cNvSpPr>
          <p:nvPr/>
        </p:nvSpPr>
        <p:spPr bwMode="auto">
          <a:xfrm>
            <a:off x="0" y="676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Consideraciones generales de la dinámica del sistema.</a:t>
            </a:r>
            <a:endParaRPr lang="es-EC" dirty="0"/>
          </a:p>
        </p:txBody>
      </p:sp>
      <p:sp>
        <p:nvSpPr>
          <p:cNvPr id="3" name="2 Marcador de contenido"/>
          <p:cNvSpPr>
            <a:spLocks noGrp="1"/>
          </p:cNvSpPr>
          <p:nvPr>
            <p:ph idx="1"/>
          </p:nvPr>
        </p:nvSpPr>
        <p:spPr/>
        <p:txBody>
          <a:bodyPr/>
          <a:lstStyle/>
          <a:p>
            <a:pPr eaLnBrk="1" hangingPunct="1"/>
            <a:r>
              <a:rPr lang="es-AR" b="1" dirty="0" smtClean="0">
                <a:solidFill>
                  <a:srgbClr val="080808"/>
                </a:solidFill>
              </a:rPr>
              <a:t>Carga del producto o calor cedido por el producto.</a:t>
            </a:r>
          </a:p>
          <a:p>
            <a:pPr eaLnBrk="1" hangingPunct="1">
              <a:buNone/>
            </a:pPr>
            <a:r>
              <a:rPr lang="es-ES" sz="2000" dirty="0" smtClean="0">
                <a:solidFill>
                  <a:schemeClr val="tx1"/>
                </a:solidFill>
                <a:latin typeface="+mn-lt"/>
                <a:ea typeface="+mn-ea"/>
                <a:cs typeface="+mn-cs"/>
              </a:rPr>
              <a:t>	Cuando </a:t>
            </a:r>
            <a:r>
              <a:rPr lang="es-ES" sz="2000" dirty="0" smtClean="0">
                <a:solidFill>
                  <a:schemeClr val="tx1"/>
                </a:solidFill>
                <a:latin typeface="+mn-lt"/>
                <a:ea typeface="+mn-ea"/>
                <a:cs typeface="+mn-cs"/>
              </a:rPr>
              <a:t>el producto entra al espacio de almacenamiento a temperatura mayor que la que se tiene dentro del espacio refrigerado, el producto cederá calor al dicho espacio hasta la temperatura que se tiene en el espacio.</a:t>
            </a:r>
            <a:endParaRPr lang="es-AR" sz="2000" b="1" dirty="0" smtClean="0">
              <a:solidFill>
                <a:srgbClr val="080808"/>
              </a:solidFill>
            </a:endParaRPr>
          </a:p>
          <a:p>
            <a:pPr eaLnBrk="1" hangingPunct="1"/>
            <a:endParaRPr lang="es-AR" b="1" dirty="0" smtClean="0">
              <a:solidFill>
                <a:srgbClr val="080808"/>
              </a:solidFill>
            </a:endParaRPr>
          </a:p>
          <a:p>
            <a:pPr algn="ctr">
              <a:buNone/>
            </a:pPr>
            <a:r>
              <a:rPr lang="es-ES" sz="2400" dirty="0" smtClean="0">
                <a:solidFill>
                  <a:schemeClr val="tx1"/>
                </a:solidFill>
                <a:latin typeface="+mn-lt"/>
                <a:ea typeface="+mn-ea"/>
                <a:cs typeface="+mn-cs"/>
              </a:rPr>
              <a:t>Q</a:t>
            </a:r>
            <a:r>
              <a:rPr lang="es-ES" sz="2400" baseline="-25000" dirty="0" smtClean="0">
                <a:solidFill>
                  <a:schemeClr val="tx1"/>
                </a:solidFill>
                <a:latin typeface="+mn-lt"/>
                <a:ea typeface="+mn-ea"/>
                <a:cs typeface="+mn-cs"/>
              </a:rPr>
              <a:t>PRODUCTO</a:t>
            </a:r>
            <a:r>
              <a:rPr lang="es-ES" sz="2400" dirty="0" smtClean="0">
                <a:solidFill>
                  <a:schemeClr val="tx1"/>
                </a:solidFill>
                <a:latin typeface="+mn-lt"/>
                <a:ea typeface="+mn-ea"/>
                <a:cs typeface="+mn-cs"/>
              </a:rPr>
              <a:t> = m Ce (Δ T)</a:t>
            </a:r>
            <a:endParaRPr lang="es-EC" sz="2400" dirty="0" smtClean="0">
              <a:solidFill>
                <a:schemeClr val="tx1"/>
              </a:solidFill>
              <a:latin typeface="+mn-lt"/>
              <a:ea typeface="+mn-ea"/>
              <a:cs typeface="+mn-cs"/>
            </a:endParaRPr>
          </a:p>
          <a:p>
            <a:endParaRPr lang="es-EC"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Consideraciones generales de la dinámica del sistema.</a:t>
            </a:r>
            <a:endParaRPr lang="es-EC" dirty="0"/>
          </a:p>
        </p:txBody>
      </p:sp>
      <p:sp>
        <p:nvSpPr>
          <p:cNvPr id="3" name="2 Marcador de contenido"/>
          <p:cNvSpPr>
            <a:spLocks noGrp="1"/>
          </p:cNvSpPr>
          <p:nvPr>
            <p:ph idx="1"/>
          </p:nvPr>
        </p:nvSpPr>
        <p:spPr/>
        <p:txBody>
          <a:bodyPr/>
          <a:lstStyle/>
          <a:p>
            <a:pPr eaLnBrk="1" hangingPunct="1"/>
            <a:r>
              <a:rPr lang="es-AR" b="1" dirty="0" smtClean="0">
                <a:solidFill>
                  <a:srgbClr val="080808"/>
                </a:solidFill>
              </a:rPr>
              <a:t>Calor de respiración.</a:t>
            </a:r>
          </a:p>
          <a:p>
            <a:pPr eaLnBrk="1" hangingPunct="1">
              <a:buNone/>
            </a:pPr>
            <a:r>
              <a:rPr lang="es-AR" sz="2400" b="1" dirty="0" smtClean="0"/>
              <a:t>	Calor de transpiración, es el calor eliminado por los alimentos durante su almacenamiento y refrigeración.</a:t>
            </a:r>
          </a:p>
          <a:p>
            <a:pPr eaLnBrk="1" hangingPunct="1">
              <a:buNone/>
            </a:pPr>
            <a:endParaRPr lang="es-AR" sz="2400" b="1" dirty="0" smtClean="0"/>
          </a:p>
          <a:p>
            <a:pPr algn="ctr">
              <a:buNone/>
            </a:pPr>
            <a:r>
              <a:rPr lang="es-ES" sz="2400" dirty="0" smtClean="0">
                <a:solidFill>
                  <a:srgbClr val="080808"/>
                </a:solidFill>
                <a:latin typeface="+mn-lt"/>
                <a:ea typeface="+mn-ea"/>
                <a:cs typeface="+mn-cs"/>
              </a:rPr>
              <a:t>Q</a:t>
            </a:r>
            <a:r>
              <a:rPr lang="es-ES" sz="2400" baseline="-25000" dirty="0" smtClean="0">
                <a:solidFill>
                  <a:srgbClr val="080808"/>
                </a:solidFill>
                <a:latin typeface="+mn-lt"/>
                <a:ea typeface="+mn-ea"/>
                <a:cs typeface="+mn-cs"/>
              </a:rPr>
              <a:t>RESPIRACIÓN</a:t>
            </a:r>
            <a:r>
              <a:rPr lang="es-ES" sz="2400" dirty="0" smtClean="0">
                <a:solidFill>
                  <a:srgbClr val="080808"/>
                </a:solidFill>
                <a:latin typeface="+mn-lt"/>
                <a:ea typeface="+mn-ea"/>
                <a:cs typeface="+mn-cs"/>
              </a:rPr>
              <a:t> = m * Calor de respiración * 24 </a:t>
            </a:r>
            <a:r>
              <a:rPr lang="es-ES" sz="2400" dirty="0" err="1" smtClean="0">
                <a:solidFill>
                  <a:srgbClr val="080808"/>
                </a:solidFill>
                <a:latin typeface="+mn-lt"/>
                <a:ea typeface="+mn-ea"/>
                <a:cs typeface="+mn-cs"/>
              </a:rPr>
              <a:t>Hr</a:t>
            </a:r>
            <a:endParaRPr lang="es-EC" sz="2400" dirty="0" smtClean="0">
              <a:solidFill>
                <a:srgbClr val="080808"/>
              </a:solidFill>
              <a:latin typeface="+mn-lt"/>
              <a:ea typeface="+mn-ea"/>
              <a:cs typeface="+mn-cs"/>
            </a:endParaRPr>
          </a:p>
          <a:p>
            <a:endParaRPr lang="es-EC"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Consideraciones generales de la dinámica del sistema.</a:t>
            </a:r>
            <a:endParaRPr lang="es-EC" dirty="0"/>
          </a:p>
        </p:txBody>
      </p:sp>
      <p:sp>
        <p:nvSpPr>
          <p:cNvPr id="3" name="2 Marcador de contenido"/>
          <p:cNvSpPr>
            <a:spLocks noGrp="1"/>
          </p:cNvSpPr>
          <p:nvPr>
            <p:ph idx="1"/>
          </p:nvPr>
        </p:nvSpPr>
        <p:spPr/>
        <p:txBody>
          <a:bodyPr/>
          <a:lstStyle/>
          <a:p>
            <a:pPr eaLnBrk="1" hangingPunct="1"/>
            <a:r>
              <a:rPr lang="es-AR" b="1" dirty="0" smtClean="0">
                <a:solidFill>
                  <a:srgbClr val="080808"/>
                </a:solidFill>
              </a:rPr>
              <a:t>Cambios de aire.</a:t>
            </a:r>
          </a:p>
          <a:p>
            <a:pPr eaLnBrk="1" hangingPunct="1"/>
            <a:r>
              <a:rPr lang="es-AR" b="1" dirty="0" smtClean="0">
                <a:solidFill>
                  <a:srgbClr val="080808"/>
                </a:solidFill>
              </a:rPr>
              <a:t>Cargas varias  (personas, alumbrado, equipos eléctricos, etc.).</a:t>
            </a:r>
            <a:endParaRPr lang="es-ES" b="1" dirty="0" smtClean="0">
              <a:solidFill>
                <a:srgbClr val="08080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684213" y="692150"/>
            <a:ext cx="8067675" cy="1441450"/>
          </a:xfrm>
        </p:spPr>
        <p:txBody>
          <a:bodyPr/>
          <a:lstStyle/>
          <a:p>
            <a:pPr eaLnBrk="1" hangingPunct="1"/>
            <a:r>
              <a:rPr lang="es-AR" dirty="0" smtClean="0"/>
              <a:t>Consideraciones </a:t>
            </a:r>
            <a:r>
              <a:rPr lang="es-AR" dirty="0" smtClean="0"/>
              <a:t>generales de la dinámica del sistema.</a:t>
            </a:r>
            <a:endParaRPr lang="es-ES" dirty="0" smtClean="0"/>
          </a:p>
        </p:txBody>
      </p:sp>
      <p:sp>
        <p:nvSpPr>
          <p:cNvPr id="31747" name="Rectangle 3"/>
          <p:cNvSpPr>
            <a:spLocks noGrp="1" noChangeArrowheads="1"/>
          </p:cNvSpPr>
          <p:nvPr>
            <p:ph idx="1"/>
          </p:nvPr>
        </p:nvSpPr>
        <p:spPr/>
        <p:txBody>
          <a:bodyPr/>
          <a:lstStyle/>
          <a:p>
            <a:pPr eaLnBrk="1" hangingPunct="1">
              <a:buFont typeface="Wingdings" pitchFamily="2" charset="2"/>
              <a:buNone/>
            </a:pPr>
            <a:endParaRPr lang="es-AR" sz="2400" b="1" dirty="0" smtClean="0">
              <a:solidFill>
                <a:srgbClr val="080808"/>
              </a:solidFill>
            </a:endParaRPr>
          </a:p>
          <a:p>
            <a:pPr eaLnBrk="1" hangingPunct="1">
              <a:buFont typeface="Wingdings" pitchFamily="2" charset="2"/>
              <a:buNone/>
            </a:pPr>
            <a:r>
              <a:rPr lang="es-AR" sz="2400" b="1" dirty="0" smtClean="0">
                <a:solidFill>
                  <a:srgbClr val="080808"/>
                </a:solidFill>
              </a:rPr>
              <a:t>BALANCES DE ENERGÍA.</a:t>
            </a:r>
          </a:p>
          <a:p>
            <a:pPr eaLnBrk="1" hangingPunct="1"/>
            <a:r>
              <a:rPr lang="es-AR" sz="2400" b="1" dirty="0" smtClean="0"/>
              <a:t>Balance de energía en el </a:t>
            </a:r>
            <a:r>
              <a:rPr lang="es-AR" sz="2400" b="1" dirty="0" err="1" smtClean="0"/>
              <a:t>saladin</a:t>
            </a:r>
            <a:r>
              <a:rPr lang="es-AR" sz="2400" b="1" dirty="0" smtClean="0"/>
              <a:t>.</a:t>
            </a:r>
          </a:p>
          <a:p>
            <a:pPr eaLnBrk="1" hangingPunct="1"/>
            <a:r>
              <a:rPr lang="es-AR" sz="2400" b="1" dirty="0" smtClean="0"/>
              <a:t>Balance de energía en el radiador.</a:t>
            </a:r>
            <a:endParaRPr lang="es-ES" sz="2400" b="1" dirty="0" smtClean="0"/>
          </a:p>
          <a:p>
            <a:pPr eaLnBrk="1" hangingPunct="1">
              <a:buFont typeface="Wingdings" pitchFamily="2" charset="2"/>
              <a:buNone/>
            </a:pPr>
            <a:endParaRPr lang="es-AR" sz="2400" b="1" dirty="0" smtClean="0">
              <a:solidFill>
                <a:srgbClr val="080808"/>
              </a:solidFill>
            </a:endParaRPr>
          </a:p>
          <a:p>
            <a:pPr eaLnBrk="1" hangingPunct="1">
              <a:buFont typeface="Wingdings" pitchFamily="2" charset="2"/>
              <a:buNone/>
            </a:pPr>
            <a:r>
              <a:rPr lang="es-AR" sz="2400" b="1" dirty="0" smtClean="0">
                <a:solidFill>
                  <a:srgbClr val="080808"/>
                </a:solidFill>
              </a:rPr>
              <a:t>PÉRDIDAS DEL SISTEMA.</a:t>
            </a:r>
            <a:endParaRPr lang="es-ES" sz="2400" b="1" dirty="0" smtClean="0">
              <a:solidFill>
                <a:srgbClr val="080808"/>
              </a:solidFill>
            </a:endParaRPr>
          </a:p>
          <a:p>
            <a:pPr eaLnBrk="1" hangingPunct="1"/>
            <a:r>
              <a:rPr lang="es-ES" sz="2400" b="1" dirty="0" smtClean="0"/>
              <a:t>Transferencia de calor hacia las paredes.</a:t>
            </a:r>
            <a:endParaRPr lang="es-AR" sz="2400" b="1" dirty="0" smtClean="0"/>
          </a:p>
          <a:p>
            <a:pPr eaLnBrk="1" hangingPunct="1"/>
            <a:r>
              <a:rPr lang="es-AR" sz="2400" b="1" dirty="0" smtClean="0"/>
              <a:t>Calor de respiración del producto.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684213" y="692150"/>
            <a:ext cx="8067675" cy="1441450"/>
          </a:xfrm>
        </p:spPr>
        <p:txBody>
          <a:bodyPr/>
          <a:lstStyle/>
          <a:p>
            <a:pPr eaLnBrk="1" hangingPunct="1"/>
            <a:r>
              <a:rPr lang="es-AR" dirty="0" smtClean="0"/>
              <a:t>Consideraciones generales de la dinámica del sistema.</a:t>
            </a:r>
            <a:endParaRPr lang="es-ES" dirty="0" smtClean="0"/>
          </a:p>
        </p:txBody>
      </p:sp>
      <p:sp>
        <p:nvSpPr>
          <p:cNvPr id="32771" name="Rectangle 3"/>
          <p:cNvSpPr>
            <a:spLocks noGrp="1" noChangeArrowheads="1"/>
          </p:cNvSpPr>
          <p:nvPr>
            <p:ph idx="1"/>
          </p:nvPr>
        </p:nvSpPr>
        <p:spPr>
          <a:xfrm>
            <a:off x="838200" y="2362200"/>
            <a:ext cx="7693025" cy="4235450"/>
          </a:xfrm>
        </p:spPr>
        <p:txBody>
          <a:bodyPr/>
          <a:lstStyle/>
          <a:p>
            <a:pPr eaLnBrk="1" hangingPunct="1">
              <a:buFont typeface="Wingdings" pitchFamily="2" charset="2"/>
              <a:buNone/>
            </a:pPr>
            <a:endParaRPr lang="es-AR" sz="2400" b="1" dirty="0" smtClean="0">
              <a:solidFill>
                <a:srgbClr val="080808"/>
              </a:solidFill>
            </a:endParaRPr>
          </a:p>
          <a:p>
            <a:pPr eaLnBrk="1" hangingPunct="1">
              <a:buFont typeface="Wingdings" pitchFamily="2" charset="2"/>
              <a:buNone/>
            </a:pPr>
            <a:r>
              <a:rPr lang="es-AR" sz="2400" b="1" dirty="0" smtClean="0">
                <a:solidFill>
                  <a:srgbClr val="080808"/>
                </a:solidFill>
              </a:rPr>
              <a:t>DESPRECIABLES.</a:t>
            </a:r>
          </a:p>
          <a:p>
            <a:pPr eaLnBrk="1" hangingPunct="1"/>
            <a:r>
              <a:rPr lang="es-AR" sz="2400" b="1" dirty="0" smtClean="0"/>
              <a:t>Cambios de aire.</a:t>
            </a:r>
          </a:p>
          <a:p>
            <a:pPr eaLnBrk="1" hangingPunct="1"/>
            <a:r>
              <a:rPr lang="es-AR" sz="2400" b="1" dirty="0" smtClean="0"/>
              <a:t>Cargas varias.</a:t>
            </a:r>
            <a:endParaRPr lang="es-ES" sz="2400" b="1" dirty="0" smtClean="0"/>
          </a:p>
          <a:p>
            <a:pPr eaLnBrk="1" hangingPunct="1">
              <a:buFont typeface="Wingdings" pitchFamily="2" charset="2"/>
              <a:buNone/>
            </a:pPr>
            <a:endParaRPr lang="es-AR" sz="2400" b="1" dirty="0" smtClean="0">
              <a:solidFill>
                <a:srgbClr val="080808"/>
              </a:solidFill>
            </a:endParaRPr>
          </a:p>
          <a:p>
            <a:pPr eaLnBrk="1" hangingPunct="1">
              <a:buFont typeface="Wingdings" pitchFamily="2" charset="2"/>
              <a:buNone/>
            </a:pPr>
            <a:r>
              <a:rPr lang="es-AR" sz="2400" b="1" dirty="0" smtClean="0">
                <a:solidFill>
                  <a:srgbClr val="080808"/>
                </a:solidFill>
              </a:rPr>
              <a:t>PERTURBACIONES.</a:t>
            </a:r>
            <a:endParaRPr lang="es-ES" sz="2400" b="1" dirty="0" smtClean="0">
              <a:solidFill>
                <a:srgbClr val="080808"/>
              </a:solidFill>
            </a:endParaRPr>
          </a:p>
          <a:p>
            <a:pPr eaLnBrk="1" hangingPunct="1"/>
            <a:r>
              <a:rPr lang="es-ES" sz="2400" b="1" dirty="0" smtClean="0"/>
              <a:t>Calor producido por el volteador mecánico que separa los granos.</a:t>
            </a:r>
            <a:endParaRPr lang="es-AR" sz="2400" b="1" dirty="0" smtClean="0"/>
          </a:p>
          <a:p>
            <a:pPr eaLnBrk="1" hangingPunct="1"/>
            <a:r>
              <a:rPr lang="es-AR" sz="2400" b="1" dirty="0" smtClean="0"/>
              <a:t>Cambios en la temperatura externa del cuarto.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838200" y="2362200"/>
            <a:ext cx="7693025" cy="4090988"/>
          </a:xfrm>
        </p:spPr>
        <p:txBody>
          <a:bodyPr/>
          <a:lstStyle/>
          <a:p>
            <a:pPr algn="just" eaLnBrk="1" hangingPunct="1">
              <a:buFont typeface="Wingdings" pitchFamily="2" charset="2"/>
              <a:buNone/>
            </a:pPr>
            <a:r>
              <a:rPr lang="es-ES_tradnl" smtClean="0"/>
              <a:t>   </a:t>
            </a:r>
            <a:r>
              <a:rPr lang="es-ES_tradnl" sz="2900" smtClean="0">
                <a:solidFill>
                  <a:srgbClr val="080808"/>
                </a:solidFill>
              </a:rPr>
              <a:t>Para diseñar un sistema de control es necesario conocer la dinámica de la planta ante cambios en las variables de entrada y perturbaciones externas. Una fase importante en el diseño es la identificación que tiene como objetivo que el modelo identificado reproduzca con suficiente exactitud el comportamiento del proceso</a:t>
            </a:r>
            <a:r>
              <a:rPr lang="es-ES" sz="2900" smtClean="0">
                <a:solidFill>
                  <a:srgbClr val="080808"/>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2"/>
          <p:cNvSpPr>
            <a:spLocks noGrp="1" noChangeArrowheads="1"/>
          </p:cNvSpPr>
          <p:nvPr>
            <p:ph type="title"/>
          </p:nvPr>
        </p:nvSpPr>
        <p:spPr>
          <a:xfrm>
            <a:off x="684213" y="1000125"/>
            <a:ext cx="8067675" cy="857250"/>
          </a:xfrm>
        </p:spPr>
        <p:txBody>
          <a:bodyPr/>
          <a:lstStyle/>
          <a:p>
            <a:pPr eaLnBrk="1" hangingPunct="1"/>
            <a:r>
              <a:rPr lang="es-ES" dirty="0" smtClean="0"/>
              <a:t>Modelo matemático base.</a:t>
            </a:r>
          </a:p>
        </p:txBody>
      </p:sp>
      <p:sp>
        <p:nvSpPr>
          <p:cNvPr id="2054" name="Rectangle 3"/>
          <p:cNvSpPr>
            <a:spLocks noGrp="1" noChangeArrowheads="1"/>
          </p:cNvSpPr>
          <p:nvPr>
            <p:ph idx="1"/>
          </p:nvPr>
        </p:nvSpPr>
        <p:spPr>
          <a:xfrm>
            <a:off x="827088" y="2428875"/>
            <a:ext cx="7888287" cy="4429125"/>
          </a:xfrm>
        </p:spPr>
        <p:txBody>
          <a:bodyPr/>
          <a:lstStyle/>
          <a:p>
            <a:pPr eaLnBrk="1" hangingPunct="1">
              <a:buFont typeface="Wingdings" pitchFamily="2" charset="2"/>
              <a:buNone/>
            </a:pPr>
            <a:r>
              <a:rPr lang="es-AR" sz="2400" b="1" smtClean="0">
                <a:solidFill>
                  <a:srgbClr val="080808"/>
                </a:solidFill>
              </a:rPr>
              <a:t>Balance de energía en el radiador.</a:t>
            </a:r>
          </a:p>
          <a:p>
            <a:pPr eaLnBrk="1" hangingPunct="1">
              <a:buFont typeface="Wingdings" pitchFamily="2" charset="2"/>
              <a:buNone/>
            </a:pPr>
            <a:endParaRPr lang="es-AR" sz="2400" b="1" smtClean="0">
              <a:solidFill>
                <a:srgbClr val="080808"/>
              </a:solidFill>
            </a:endParaRPr>
          </a:p>
        </p:txBody>
      </p:sp>
      <p:sp>
        <p:nvSpPr>
          <p:cNvPr id="20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graphicFrame>
        <p:nvGraphicFramePr>
          <p:cNvPr id="2050" name="Object 4"/>
          <p:cNvGraphicFramePr>
            <a:graphicFrameLocks noChangeAspect="1"/>
          </p:cNvGraphicFramePr>
          <p:nvPr/>
        </p:nvGraphicFramePr>
        <p:xfrm>
          <a:off x="1835150" y="2924175"/>
          <a:ext cx="4826000" cy="648841"/>
        </p:xfrm>
        <a:graphic>
          <a:graphicData uri="http://schemas.openxmlformats.org/presentationml/2006/ole">
            <p:oleObj spid="_x0000_s2050" name="Ecuación" r:id="rId3" imgW="2082800" imgH="330200" progId="Equation.3">
              <p:embed/>
            </p:oleObj>
          </a:graphicData>
        </a:graphic>
      </p:graphicFrame>
      <p:sp>
        <p:nvSpPr>
          <p:cNvPr id="2056" name="Rectangle 7"/>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s-AR"/>
          </a:p>
        </p:txBody>
      </p:sp>
      <p:sp>
        <p:nvSpPr>
          <p:cNvPr id="2057" name="Rectangle 9"/>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s-AR"/>
          </a:p>
        </p:txBody>
      </p:sp>
      <p:sp>
        <p:nvSpPr>
          <p:cNvPr id="2058" name="Rectangle 11"/>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es-AR"/>
          </a:p>
        </p:txBody>
      </p:sp>
      <p:sp>
        <p:nvSpPr>
          <p:cNvPr id="205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2060"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2061"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206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2051" name="Object 16"/>
          <p:cNvGraphicFramePr>
            <a:graphicFrameLocks noChangeAspect="1"/>
          </p:cNvGraphicFramePr>
          <p:nvPr/>
        </p:nvGraphicFramePr>
        <p:xfrm>
          <a:off x="1979712" y="3717033"/>
          <a:ext cx="4621212" cy="360040"/>
        </p:xfrm>
        <a:graphic>
          <a:graphicData uri="http://schemas.openxmlformats.org/presentationml/2006/ole">
            <p:oleObj spid="_x0000_s2051" name="Ecuación" r:id="rId4" imgW="2743200" imgH="241300" progId="Equation.3">
              <p:embed/>
            </p:oleObj>
          </a:graphicData>
        </a:graphic>
      </p:graphicFrame>
      <p:sp>
        <p:nvSpPr>
          <p:cNvPr id="2063"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2052" name="Object 18"/>
          <p:cNvGraphicFramePr>
            <a:graphicFrameLocks noChangeAspect="1"/>
          </p:cNvGraphicFramePr>
          <p:nvPr/>
        </p:nvGraphicFramePr>
        <p:xfrm>
          <a:off x="1847850" y="4214813"/>
          <a:ext cx="6911975" cy="438150"/>
        </p:xfrm>
        <a:graphic>
          <a:graphicData uri="http://schemas.openxmlformats.org/presentationml/2006/ole">
            <p:oleObj spid="_x0000_s2052" name="Ecuación" r:id="rId5" imgW="4305240" imgH="241200" progId="Equation.3">
              <p:embed/>
            </p:oleObj>
          </a:graphicData>
        </a:graphic>
      </p:graphicFrame>
      <p:sp>
        <p:nvSpPr>
          <p:cNvPr id="16" name="15 CuadroTexto"/>
          <p:cNvSpPr txBox="1"/>
          <p:nvPr/>
        </p:nvSpPr>
        <p:spPr>
          <a:xfrm>
            <a:off x="1691680" y="4869160"/>
            <a:ext cx="5040560" cy="369332"/>
          </a:xfrm>
          <a:prstGeom prst="rect">
            <a:avLst/>
          </a:prstGeom>
          <a:noFill/>
        </p:spPr>
        <p:txBody>
          <a:bodyPr wrap="square" rtlCol="0">
            <a:spAutoFit/>
          </a:bodyPr>
          <a:lstStyle/>
          <a:p>
            <a:r>
              <a:rPr lang="es-EC" dirty="0" smtClean="0"/>
              <a:t>Tomando las variables de desviación:</a:t>
            </a:r>
            <a:endParaRPr lang="es-EC" dirty="0"/>
          </a:p>
        </p:txBody>
      </p:sp>
      <p:graphicFrame>
        <p:nvGraphicFramePr>
          <p:cNvPr id="2066" name="Object 18"/>
          <p:cNvGraphicFramePr>
            <a:graphicFrameLocks noChangeAspect="1"/>
          </p:cNvGraphicFramePr>
          <p:nvPr/>
        </p:nvGraphicFramePr>
        <p:xfrm>
          <a:off x="1907704" y="5373216"/>
          <a:ext cx="2181225" cy="276225"/>
        </p:xfrm>
        <a:graphic>
          <a:graphicData uri="http://schemas.openxmlformats.org/presentationml/2006/ole">
            <p:oleObj spid="_x0000_s2066" name="Ecuación" r:id="rId6" imgW="2057400" imgH="266700" progId="Equation.3">
              <p:embed/>
            </p:oleObj>
          </a:graphicData>
        </a:graphic>
      </p:graphicFrame>
      <p:graphicFrame>
        <p:nvGraphicFramePr>
          <p:cNvPr id="2065" name="Object 17"/>
          <p:cNvGraphicFramePr>
            <a:graphicFrameLocks noChangeAspect="1"/>
          </p:cNvGraphicFramePr>
          <p:nvPr/>
        </p:nvGraphicFramePr>
        <p:xfrm>
          <a:off x="1907704" y="5661248"/>
          <a:ext cx="3724275" cy="276225"/>
        </p:xfrm>
        <a:graphic>
          <a:graphicData uri="http://schemas.openxmlformats.org/presentationml/2006/ole">
            <p:oleObj spid="_x0000_s2065" name="Ecuación" r:id="rId7" imgW="3543300" imgH="266700" progId="Equation.3">
              <p:embed/>
            </p:oleObj>
          </a:graphicData>
        </a:graphic>
      </p:graphicFrame>
      <p:graphicFrame>
        <p:nvGraphicFramePr>
          <p:cNvPr id="2064" name="Object 16"/>
          <p:cNvGraphicFramePr>
            <a:graphicFrameLocks noChangeAspect="1"/>
          </p:cNvGraphicFramePr>
          <p:nvPr/>
        </p:nvGraphicFramePr>
        <p:xfrm>
          <a:off x="1907704" y="6093296"/>
          <a:ext cx="3533775" cy="266700"/>
        </p:xfrm>
        <a:graphic>
          <a:graphicData uri="http://schemas.openxmlformats.org/presentationml/2006/ole">
            <p:oleObj spid="_x0000_s2064" name="Ecuación" r:id="rId8" imgW="3340100" imgH="254000" progId="Equation.3">
              <p:embed/>
            </p:oleObj>
          </a:graphicData>
        </a:graphic>
      </p:graphicFrame>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68" name="Rectangle 2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69" name="Rectangle 21"/>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1 Título"/>
          <p:cNvSpPr>
            <a:spLocks noGrp="1"/>
          </p:cNvSpPr>
          <p:nvPr>
            <p:ph type="title"/>
          </p:nvPr>
        </p:nvSpPr>
        <p:spPr/>
        <p:txBody>
          <a:bodyPr/>
          <a:lstStyle/>
          <a:p>
            <a:r>
              <a:rPr lang="es-EC" dirty="0" smtClean="0"/>
              <a:t>Modelo matemático base.</a:t>
            </a:r>
          </a:p>
        </p:txBody>
      </p:sp>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4" name="Object 1"/>
          <p:cNvGraphicFramePr>
            <a:graphicFrameLocks noChangeAspect="1"/>
          </p:cNvGraphicFramePr>
          <p:nvPr/>
        </p:nvGraphicFramePr>
        <p:xfrm>
          <a:off x="1071563" y="3645024"/>
          <a:ext cx="7104062" cy="357188"/>
        </p:xfrm>
        <a:graphic>
          <a:graphicData uri="http://schemas.openxmlformats.org/presentationml/2006/ole">
            <p:oleObj spid="_x0000_s3074" name="Ecuación" r:id="rId3" imgW="4851400" imgH="241300" progId="Equation.3">
              <p:embed/>
            </p:oleObj>
          </a:graphicData>
        </a:graphic>
      </p:graphicFrame>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5" name="Object 3"/>
          <p:cNvGraphicFramePr>
            <a:graphicFrameLocks noChangeAspect="1"/>
          </p:cNvGraphicFramePr>
          <p:nvPr/>
        </p:nvGraphicFramePr>
        <p:xfrm>
          <a:off x="1115616" y="4221088"/>
          <a:ext cx="5715000" cy="357188"/>
        </p:xfrm>
        <a:graphic>
          <a:graphicData uri="http://schemas.openxmlformats.org/presentationml/2006/ole">
            <p:oleObj spid="_x0000_s3075" name="Ecuación" r:id="rId4" imgW="3886200" imgH="241300" progId="Equation.3">
              <p:embed/>
            </p:oleObj>
          </a:graphicData>
        </a:graphic>
      </p:graphicFrame>
      <p:sp>
        <p:nvSpPr>
          <p:cNvPr id="308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6" name="Object 5"/>
          <p:cNvGraphicFramePr>
            <a:graphicFrameLocks noChangeAspect="1"/>
          </p:cNvGraphicFramePr>
          <p:nvPr/>
        </p:nvGraphicFramePr>
        <p:xfrm>
          <a:off x="1285875" y="4941168"/>
          <a:ext cx="3700463" cy="357188"/>
        </p:xfrm>
        <a:graphic>
          <a:graphicData uri="http://schemas.openxmlformats.org/presentationml/2006/ole">
            <p:oleObj spid="_x0000_s3076" name="Ecuación" r:id="rId5" imgW="2463800" imgH="241300" progId="Equation.3">
              <p:embed/>
            </p:oleObj>
          </a:graphicData>
        </a:graphic>
      </p:graphicFrame>
      <p:sp>
        <p:nvSpPr>
          <p:cNvPr id="9" name="8 CuadroTexto"/>
          <p:cNvSpPr txBox="1"/>
          <p:nvPr/>
        </p:nvSpPr>
        <p:spPr>
          <a:xfrm>
            <a:off x="1043608" y="2564904"/>
            <a:ext cx="7128792" cy="369332"/>
          </a:xfrm>
          <a:prstGeom prst="rect">
            <a:avLst/>
          </a:prstGeom>
          <a:noFill/>
        </p:spPr>
        <p:txBody>
          <a:bodyPr wrap="square" rtlCol="0">
            <a:spAutoFit/>
          </a:bodyPr>
          <a:lstStyle/>
          <a:p>
            <a:r>
              <a:rPr lang="es-EC" dirty="0" smtClean="0"/>
              <a:t>La ecuación en términos de variables de desviación es la siguiente:</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714375" y="928688"/>
            <a:ext cx="8067675" cy="785812"/>
          </a:xfrm>
        </p:spPr>
        <p:txBody>
          <a:bodyPr/>
          <a:lstStyle/>
          <a:p>
            <a:pPr eaLnBrk="1" hangingPunct="1"/>
            <a:r>
              <a:rPr lang="es-AR" dirty="0" smtClean="0"/>
              <a:t>Modelo matemático base.</a:t>
            </a:r>
            <a:endParaRPr lang="es-ES" dirty="0" smtClean="0"/>
          </a:p>
        </p:txBody>
      </p:sp>
      <p:sp>
        <p:nvSpPr>
          <p:cNvPr id="33795" name="Rectangle 3"/>
          <p:cNvSpPr>
            <a:spLocks noGrp="1" noChangeArrowheads="1"/>
          </p:cNvSpPr>
          <p:nvPr>
            <p:ph idx="1"/>
          </p:nvPr>
        </p:nvSpPr>
        <p:spPr>
          <a:xfrm>
            <a:off x="827088" y="2276475"/>
            <a:ext cx="7693025" cy="4465638"/>
          </a:xfrm>
        </p:spPr>
        <p:txBody>
          <a:bodyPr/>
          <a:lstStyle/>
          <a:p>
            <a:pPr eaLnBrk="1" hangingPunct="1">
              <a:buFont typeface="Wingdings" pitchFamily="2" charset="2"/>
              <a:buNone/>
            </a:pPr>
            <a:endParaRPr lang="es-AR" sz="2000" b="1" dirty="0" smtClean="0">
              <a:solidFill>
                <a:srgbClr val="080808"/>
              </a:solidFill>
            </a:endParaRPr>
          </a:p>
          <a:p>
            <a:pPr eaLnBrk="1" hangingPunct="1">
              <a:buFont typeface="Wingdings" pitchFamily="2" charset="2"/>
              <a:buNone/>
            </a:pPr>
            <a:r>
              <a:rPr lang="es-AR" sz="2000" b="1" dirty="0" smtClean="0"/>
              <a:t>De donde:</a:t>
            </a:r>
          </a:p>
          <a:p>
            <a:pPr>
              <a:buFont typeface="Wingdings" pitchFamily="2" charset="2"/>
              <a:buNone/>
            </a:pPr>
            <a:endParaRPr lang="es-AR" sz="2000" dirty="0" smtClean="0">
              <a:solidFill>
                <a:srgbClr val="080808"/>
              </a:solidFill>
            </a:endParaRPr>
          </a:p>
          <a:p>
            <a:r>
              <a:rPr lang="es-ES" sz="2000" dirty="0" smtClean="0">
                <a:solidFill>
                  <a:srgbClr val="080808"/>
                </a:solidFill>
              </a:rPr>
              <a:t>f</a:t>
            </a:r>
            <a:r>
              <a:rPr lang="es-ES" sz="2000" baseline="-25000" dirty="0" smtClean="0">
                <a:solidFill>
                  <a:srgbClr val="080808"/>
                </a:solidFill>
              </a:rPr>
              <a:t>aire</a:t>
            </a:r>
            <a:r>
              <a:rPr lang="es-ES" sz="2000" dirty="0" smtClean="0">
                <a:solidFill>
                  <a:srgbClr val="080808"/>
                </a:solidFill>
              </a:rPr>
              <a:t>= 10.41 m</a:t>
            </a:r>
            <a:r>
              <a:rPr lang="es-AR" sz="2000" baseline="30000" dirty="0" smtClean="0">
                <a:solidFill>
                  <a:srgbClr val="080808"/>
                </a:solidFill>
              </a:rPr>
              <a:t>3</a:t>
            </a:r>
            <a:r>
              <a:rPr lang="es-AR" sz="2000" dirty="0" smtClean="0">
                <a:solidFill>
                  <a:srgbClr val="080808"/>
                </a:solidFill>
              </a:rPr>
              <a:t>/s</a:t>
            </a:r>
            <a:r>
              <a:rPr lang="es-ES" sz="2000" dirty="0" smtClean="0">
                <a:solidFill>
                  <a:srgbClr val="080808"/>
                </a:solidFill>
              </a:rPr>
              <a:t>, flujo de aire a la salida del ventilador que ingresa al cuarto térmico.</a:t>
            </a:r>
            <a:endParaRPr lang="es-AR" sz="2000" dirty="0" smtClean="0">
              <a:solidFill>
                <a:srgbClr val="080808"/>
              </a:solidFill>
            </a:endParaRPr>
          </a:p>
          <a:p>
            <a:r>
              <a:rPr lang="el-GR" sz="2000" dirty="0" smtClean="0">
                <a:solidFill>
                  <a:srgbClr val="080808"/>
                </a:solidFill>
              </a:rPr>
              <a:t>ρ</a:t>
            </a:r>
            <a:r>
              <a:rPr lang="es-AR" sz="2000" baseline="-25000" dirty="0" smtClean="0">
                <a:solidFill>
                  <a:srgbClr val="080808"/>
                </a:solidFill>
              </a:rPr>
              <a:t>agua</a:t>
            </a:r>
            <a:r>
              <a:rPr lang="es-AR" sz="2000" dirty="0" smtClean="0">
                <a:solidFill>
                  <a:srgbClr val="080808"/>
                </a:solidFill>
              </a:rPr>
              <a:t>=</a:t>
            </a:r>
            <a:r>
              <a:rPr lang="es-ES" sz="2000" dirty="0" smtClean="0">
                <a:solidFill>
                  <a:srgbClr val="080808"/>
                </a:solidFill>
              </a:rPr>
              <a:t> 1000Kg/m</a:t>
            </a:r>
            <a:r>
              <a:rPr lang="es-ES" sz="2000" baseline="30000" dirty="0" smtClean="0">
                <a:solidFill>
                  <a:srgbClr val="080808"/>
                </a:solidFill>
              </a:rPr>
              <a:t>3</a:t>
            </a:r>
            <a:r>
              <a:rPr lang="es-ES" sz="2000" dirty="0" smtClean="0">
                <a:solidFill>
                  <a:srgbClr val="080808"/>
                </a:solidFill>
              </a:rPr>
              <a:t> ,  densidad del agua.</a:t>
            </a:r>
            <a:endParaRPr lang="es-AR" sz="2000" dirty="0" smtClean="0">
              <a:solidFill>
                <a:srgbClr val="080808"/>
              </a:solidFill>
            </a:endParaRPr>
          </a:p>
          <a:p>
            <a:r>
              <a:rPr lang="el-GR" sz="2000" dirty="0" smtClean="0">
                <a:solidFill>
                  <a:srgbClr val="080808"/>
                </a:solidFill>
              </a:rPr>
              <a:t>ρ</a:t>
            </a:r>
            <a:r>
              <a:rPr lang="es-AR" sz="2000" baseline="-25000" dirty="0" smtClean="0">
                <a:solidFill>
                  <a:srgbClr val="080808"/>
                </a:solidFill>
              </a:rPr>
              <a:t>aire</a:t>
            </a:r>
            <a:r>
              <a:rPr lang="es-AR" sz="2000" dirty="0" smtClean="0">
                <a:solidFill>
                  <a:srgbClr val="080808"/>
                </a:solidFill>
              </a:rPr>
              <a:t>=</a:t>
            </a:r>
            <a:r>
              <a:rPr lang="es-ES" sz="2000" dirty="0" smtClean="0">
                <a:solidFill>
                  <a:srgbClr val="080808"/>
                </a:solidFill>
              </a:rPr>
              <a:t> 1.22Kg/m</a:t>
            </a:r>
            <a:r>
              <a:rPr lang="es-ES" sz="2000" baseline="30000" dirty="0" smtClean="0">
                <a:solidFill>
                  <a:srgbClr val="080808"/>
                </a:solidFill>
              </a:rPr>
              <a:t>3</a:t>
            </a:r>
            <a:r>
              <a:rPr lang="es-ES" sz="2000" dirty="0" smtClean="0">
                <a:solidFill>
                  <a:srgbClr val="080808"/>
                </a:solidFill>
              </a:rPr>
              <a:t> , densidad del aire.</a:t>
            </a:r>
            <a:r>
              <a:rPr lang="es-AR" sz="2000" dirty="0" smtClean="0">
                <a:solidFill>
                  <a:srgbClr val="080808"/>
                </a:solidFill>
              </a:rPr>
              <a:t> </a:t>
            </a:r>
            <a:r>
              <a:rPr lang="es-ES" sz="2000" dirty="0" smtClean="0">
                <a:solidFill>
                  <a:srgbClr val="080808"/>
                </a:solidFill>
              </a:rPr>
              <a:t> </a:t>
            </a:r>
            <a:endParaRPr lang="es-AR" sz="2000" dirty="0" smtClean="0">
              <a:solidFill>
                <a:srgbClr val="080808"/>
              </a:solidFill>
            </a:endParaRPr>
          </a:p>
          <a:p>
            <a:r>
              <a:rPr lang="es-ES" sz="2000" dirty="0" smtClean="0">
                <a:solidFill>
                  <a:srgbClr val="080808"/>
                </a:solidFill>
              </a:rPr>
              <a:t>  4186 J/</a:t>
            </a:r>
            <a:r>
              <a:rPr lang="es-ES" sz="2000" dirty="0" err="1" smtClean="0">
                <a:solidFill>
                  <a:srgbClr val="080808"/>
                </a:solidFill>
              </a:rPr>
              <a:t>Kg°C</a:t>
            </a:r>
            <a:r>
              <a:rPr lang="es-ES" sz="2000" dirty="0" smtClean="0">
                <a:solidFill>
                  <a:srgbClr val="080808"/>
                </a:solidFill>
              </a:rPr>
              <a:t> , calor específico del agua.</a:t>
            </a:r>
            <a:endParaRPr lang="es-EC" sz="2000" dirty="0" smtClean="0">
              <a:solidFill>
                <a:srgbClr val="080808"/>
              </a:solidFill>
            </a:endParaRPr>
          </a:p>
          <a:p>
            <a:r>
              <a:rPr lang="es-ES" sz="2000" dirty="0" smtClean="0">
                <a:solidFill>
                  <a:srgbClr val="080808"/>
                </a:solidFill>
              </a:rPr>
              <a:t> 1004.64 J/</a:t>
            </a:r>
            <a:r>
              <a:rPr lang="es-ES" sz="2000" dirty="0" err="1" smtClean="0">
                <a:solidFill>
                  <a:srgbClr val="080808"/>
                </a:solidFill>
              </a:rPr>
              <a:t>Kg°C</a:t>
            </a:r>
            <a:r>
              <a:rPr lang="es-ES" sz="2000" dirty="0" smtClean="0">
                <a:solidFill>
                  <a:srgbClr val="080808"/>
                </a:solidFill>
              </a:rPr>
              <a:t>   calor específico del aire.</a:t>
            </a:r>
            <a:endParaRPr lang="es-EC" sz="2000" dirty="0" smtClean="0">
              <a:solidFill>
                <a:srgbClr val="080808"/>
              </a:solidFill>
            </a:endParaRPr>
          </a:p>
          <a:p>
            <a:pPr>
              <a:buFont typeface="Wingdings" pitchFamily="2" charset="2"/>
              <a:buNone/>
            </a:pPr>
            <a:endParaRPr lang="es-AR" sz="2000" dirty="0" smtClean="0">
              <a:solidFill>
                <a:srgbClr val="080808"/>
              </a:solidFill>
            </a:endParaRPr>
          </a:p>
          <a:p>
            <a:pPr>
              <a:buFont typeface="Wingdings" pitchFamily="2" charset="2"/>
              <a:buNone/>
            </a:pPr>
            <a:r>
              <a:rPr lang="es-ES" sz="2000" dirty="0" smtClean="0"/>
              <a:t> </a:t>
            </a:r>
            <a:endParaRPr lang="es-AR" sz="2000" b="1" dirty="0" smtClean="0">
              <a:solidFill>
                <a:srgbClr val="080808"/>
              </a:solidFill>
            </a:endParaRPr>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3797" name="Rectangle 6"/>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s-AR"/>
          </a:p>
        </p:txBody>
      </p:sp>
      <p:sp>
        <p:nvSpPr>
          <p:cNvPr id="33798" name="Rectangle 8"/>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s-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2"/>
          <p:cNvSpPr>
            <a:spLocks noGrp="1" noChangeArrowheads="1"/>
          </p:cNvSpPr>
          <p:nvPr>
            <p:ph type="title"/>
          </p:nvPr>
        </p:nvSpPr>
        <p:spPr>
          <a:xfrm>
            <a:off x="684213" y="692150"/>
            <a:ext cx="8067675" cy="1236663"/>
          </a:xfrm>
        </p:spPr>
        <p:txBody>
          <a:bodyPr/>
          <a:lstStyle/>
          <a:p>
            <a:pPr eaLnBrk="1" hangingPunct="1"/>
            <a:r>
              <a:rPr lang="es-ES" smtClean="0"/>
              <a:t>Modelo matemático base.</a:t>
            </a:r>
          </a:p>
        </p:txBody>
      </p:sp>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03" name="Rectangle 5"/>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s-AR"/>
          </a:p>
        </p:txBody>
      </p:sp>
      <p:sp>
        <p:nvSpPr>
          <p:cNvPr id="4104" name="Rectangle 6"/>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s-AR"/>
          </a:p>
        </p:txBody>
      </p:sp>
      <p:sp>
        <p:nvSpPr>
          <p:cNvPr id="410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07" name="Rectangle 12"/>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es-AR"/>
          </a:p>
        </p:txBody>
      </p:sp>
      <p:sp>
        <p:nvSpPr>
          <p:cNvPr id="4108" name="Rectangle 1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es-AR"/>
          </a:p>
        </p:txBody>
      </p:sp>
      <p:sp>
        <p:nvSpPr>
          <p:cNvPr id="410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1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1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12"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13" name="19 Rectángulo"/>
          <p:cNvSpPr>
            <a:spLocks noChangeArrowheads="1"/>
          </p:cNvSpPr>
          <p:nvPr/>
        </p:nvSpPr>
        <p:spPr bwMode="auto">
          <a:xfrm>
            <a:off x="1116013" y="2420938"/>
            <a:ext cx="6985000" cy="369887"/>
          </a:xfrm>
          <a:prstGeom prst="rect">
            <a:avLst/>
          </a:prstGeom>
          <a:noFill/>
          <a:ln w="9525">
            <a:noFill/>
            <a:miter lim="800000"/>
            <a:headEnd/>
            <a:tailEnd/>
          </a:ln>
        </p:spPr>
        <p:txBody>
          <a:bodyPr>
            <a:spAutoFit/>
          </a:bodyPr>
          <a:lstStyle/>
          <a:p>
            <a:r>
              <a:rPr lang="es-AR" b="1">
                <a:solidFill>
                  <a:srgbClr val="080808"/>
                </a:solidFill>
              </a:rPr>
              <a:t>Balance de energía en el saladin.</a:t>
            </a:r>
            <a:endParaRPr lang="es-AR"/>
          </a:p>
        </p:txBody>
      </p:sp>
      <p:sp>
        <p:nvSpPr>
          <p:cNvPr id="4114" name="20 Rectángulo"/>
          <p:cNvSpPr>
            <a:spLocks noChangeArrowheads="1"/>
          </p:cNvSpPr>
          <p:nvPr/>
        </p:nvSpPr>
        <p:spPr bwMode="auto">
          <a:xfrm>
            <a:off x="785813" y="2857500"/>
            <a:ext cx="8072437" cy="646113"/>
          </a:xfrm>
          <a:prstGeom prst="rect">
            <a:avLst/>
          </a:prstGeom>
          <a:noFill/>
          <a:ln w="9525">
            <a:noFill/>
            <a:miter lim="800000"/>
            <a:headEnd/>
            <a:tailEnd/>
          </a:ln>
        </p:spPr>
        <p:txBody>
          <a:bodyPr>
            <a:spAutoFit/>
          </a:bodyPr>
          <a:lstStyle/>
          <a:p>
            <a:r>
              <a:rPr lang="es-ES"/>
              <a:t>Flujo de energía entrada – Flujo de energía salida – Pérdidas = Acumulación de energía.</a:t>
            </a:r>
            <a:endParaRPr lang="es-EC"/>
          </a:p>
        </p:txBody>
      </p:sp>
      <p:sp>
        <p:nvSpPr>
          <p:cNvPr id="4115"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4098" name="Object 21"/>
          <p:cNvGraphicFramePr>
            <a:graphicFrameLocks noChangeAspect="1"/>
          </p:cNvGraphicFramePr>
          <p:nvPr/>
        </p:nvGraphicFramePr>
        <p:xfrm>
          <a:off x="928688" y="3500438"/>
          <a:ext cx="6215062" cy="547687"/>
        </p:xfrm>
        <a:graphic>
          <a:graphicData uri="http://schemas.openxmlformats.org/presentationml/2006/ole">
            <p:oleObj spid="_x0000_s4098" name="Ecuación" r:id="rId3" imgW="4508500" imgH="393700" progId="Equation.3">
              <p:embed/>
            </p:oleObj>
          </a:graphicData>
        </a:graphic>
      </p:graphicFrame>
      <p:sp>
        <p:nvSpPr>
          <p:cNvPr id="4116"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4099" name="Object 23"/>
          <p:cNvGraphicFramePr>
            <a:graphicFrameLocks noChangeAspect="1"/>
          </p:cNvGraphicFramePr>
          <p:nvPr/>
        </p:nvGraphicFramePr>
        <p:xfrm>
          <a:off x="1000125" y="4143375"/>
          <a:ext cx="8001000" cy="458788"/>
        </p:xfrm>
        <a:graphic>
          <a:graphicData uri="http://schemas.openxmlformats.org/presentationml/2006/ole">
            <p:oleObj spid="_x0000_s4099" name="Ecuación" r:id="rId4" imgW="7531100" imgH="406400" progId="Equation.3">
              <p:embed/>
            </p:oleObj>
          </a:graphicData>
        </a:graphic>
      </p:graphicFrame>
      <p:sp>
        <p:nvSpPr>
          <p:cNvPr id="4117"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4100" name="Object 25"/>
          <p:cNvGraphicFramePr>
            <a:graphicFrameLocks noChangeAspect="1"/>
          </p:cNvGraphicFramePr>
          <p:nvPr/>
        </p:nvGraphicFramePr>
        <p:xfrm>
          <a:off x="1071563" y="4714875"/>
          <a:ext cx="4629150" cy="428625"/>
        </p:xfrm>
        <a:graphic>
          <a:graphicData uri="http://schemas.openxmlformats.org/presentationml/2006/ole">
            <p:oleObj spid="_x0000_s4100" name="Ecuación" r:id="rId5" imgW="4318000" imgH="393700" progId="Equation.3">
              <p:embed/>
            </p:oleObj>
          </a:graphicData>
        </a:graphic>
      </p:graphicFrame>
      <p:sp>
        <p:nvSpPr>
          <p:cNvPr id="22" name="21 CuadroTexto"/>
          <p:cNvSpPr txBox="1"/>
          <p:nvPr/>
        </p:nvSpPr>
        <p:spPr>
          <a:xfrm>
            <a:off x="1043608" y="5301208"/>
            <a:ext cx="6264696" cy="338554"/>
          </a:xfrm>
          <a:prstGeom prst="rect">
            <a:avLst/>
          </a:prstGeom>
          <a:noFill/>
        </p:spPr>
        <p:txBody>
          <a:bodyPr wrap="square" rtlCol="0">
            <a:spAutoFit/>
          </a:bodyPr>
          <a:lstStyle/>
          <a:p>
            <a:r>
              <a:rPr lang="es-EC" sz="1600" dirty="0" smtClean="0"/>
              <a:t>Tomando variables de desviación:</a:t>
            </a:r>
            <a:endParaRPr lang="es-EC" sz="1600" dirty="0"/>
          </a:p>
        </p:txBody>
      </p:sp>
      <p:sp>
        <p:nvSpPr>
          <p:cNvPr id="411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118" name="Object 22"/>
          <p:cNvGraphicFramePr>
            <a:graphicFrameLocks noChangeAspect="1"/>
          </p:cNvGraphicFramePr>
          <p:nvPr/>
        </p:nvGraphicFramePr>
        <p:xfrm>
          <a:off x="1187623" y="5877272"/>
          <a:ext cx="6511580" cy="432048"/>
        </p:xfrm>
        <a:graphic>
          <a:graphicData uri="http://schemas.openxmlformats.org/presentationml/2006/ole">
            <p:oleObj spid="_x0000_s4118" name="Ecuación" r:id="rId6" imgW="3810000" imgH="2540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1 Título"/>
          <p:cNvSpPr>
            <a:spLocks noGrp="1"/>
          </p:cNvSpPr>
          <p:nvPr>
            <p:ph type="title"/>
          </p:nvPr>
        </p:nvSpPr>
        <p:spPr/>
        <p:txBody>
          <a:bodyPr/>
          <a:lstStyle/>
          <a:p>
            <a:r>
              <a:rPr lang="es-AR" smtClean="0"/>
              <a:t>Modelo matemático base.</a:t>
            </a:r>
            <a:endParaRPr lang="es-EC" smtClean="0"/>
          </a:p>
        </p:txBody>
      </p:sp>
      <p:sp>
        <p:nvSpPr>
          <p:cNvPr id="5126" name="2 Marcador de contenido"/>
          <p:cNvSpPr>
            <a:spLocks noGrp="1"/>
          </p:cNvSpPr>
          <p:nvPr>
            <p:ph idx="1"/>
          </p:nvPr>
        </p:nvSpPr>
        <p:spPr/>
        <p:txBody>
          <a:bodyPr/>
          <a:lstStyle/>
          <a:p>
            <a:r>
              <a:rPr lang="es-EC" sz="2000" smtClean="0"/>
              <a:t>Aplicando la transformada de Laplace</a:t>
            </a:r>
          </a:p>
          <a:p>
            <a:endParaRPr lang="es-EC" sz="2000" smtClean="0"/>
          </a:p>
        </p:txBody>
      </p:sp>
      <p:sp>
        <p:nvSpPr>
          <p:cNvPr id="51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2" name="Object 1"/>
          <p:cNvGraphicFramePr>
            <a:graphicFrameLocks noChangeAspect="1"/>
          </p:cNvGraphicFramePr>
          <p:nvPr/>
        </p:nvGraphicFramePr>
        <p:xfrm>
          <a:off x="1143000" y="2998788"/>
          <a:ext cx="6715125" cy="358775"/>
        </p:xfrm>
        <a:graphic>
          <a:graphicData uri="http://schemas.openxmlformats.org/presentationml/2006/ole">
            <p:oleObj spid="_x0000_s5122" name="Ecuación" r:id="rId3" imgW="4445000" imgH="228600" progId="Equation.3">
              <p:embed/>
            </p:oleObj>
          </a:graphicData>
        </a:graphic>
      </p:graphicFrame>
      <p:sp>
        <p:nvSpPr>
          <p:cNvPr id="51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3" name="Object 3"/>
          <p:cNvGraphicFramePr>
            <a:graphicFrameLocks noChangeAspect="1"/>
          </p:cNvGraphicFramePr>
          <p:nvPr/>
        </p:nvGraphicFramePr>
        <p:xfrm>
          <a:off x="1285875" y="4714875"/>
          <a:ext cx="5191125" cy="642938"/>
        </p:xfrm>
        <a:graphic>
          <a:graphicData uri="http://schemas.openxmlformats.org/presentationml/2006/ole">
            <p:oleObj spid="_x0000_s5123" name="Ecuación" r:id="rId4" imgW="3340100" imgH="419100" progId="Equation.3">
              <p:embed/>
            </p:oleObj>
          </a:graphicData>
        </a:graphic>
      </p:graphicFrame>
      <p:sp>
        <p:nvSpPr>
          <p:cNvPr id="51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4" name="Object 5"/>
          <p:cNvGraphicFramePr>
            <a:graphicFrameLocks noChangeAspect="1"/>
          </p:cNvGraphicFramePr>
          <p:nvPr/>
        </p:nvGraphicFramePr>
        <p:xfrm>
          <a:off x="1214438" y="3714750"/>
          <a:ext cx="5384800" cy="500063"/>
        </p:xfrm>
        <a:graphic>
          <a:graphicData uri="http://schemas.openxmlformats.org/presentationml/2006/ole">
            <p:oleObj spid="_x0000_s5124" name="Ecuación" r:id="rId5" imgW="4622800" imgH="4191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642938" y="785813"/>
            <a:ext cx="8067675" cy="1012825"/>
          </a:xfrm>
        </p:spPr>
        <p:txBody>
          <a:bodyPr/>
          <a:lstStyle/>
          <a:p>
            <a:pPr eaLnBrk="1" hangingPunct="1"/>
            <a:r>
              <a:rPr lang="es-ES" smtClean="0"/>
              <a:t>Modelo matemático base.</a:t>
            </a:r>
          </a:p>
        </p:txBody>
      </p:sp>
      <p:sp>
        <p:nvSpPr>
          <p:cNvPr id="34819" name="Rectangle 3"/>
          <p:cNvSpPr>
            <a:spLocks noGrp="1" noChangeArrowheads="1"/>
          </p:cNvSpPr>
          <p:nvPr>
            <p:ph idx="1"/>
          </p:nvPr>
        </p:nvSpPr>
        <p:spPr>
          <a:xfrm>
            <a:off x="827088" y="2492375"/>
            <a:ext cx="7693025" cy="3724275"/>
          </a:xfrm>
        </p:spPr>
        <p:txBody>
          <a:bodyPr/>
          <a:lstStyle/>
          <a:p>
            <a:pPr eaLnBrk="1" hangingPunct="1">
              <a:buFont typeface="Wingdings" pitchFamily="2" charset="2"/>
              <a:buNone/>
            </a:pPr>
            <a:r>
              <a:rPr lang="es-AR" sz="2000" b="1" smtClean="0">
                <a:solidFill>
                  <a:srgbClr val="080808"/>
                </a:solidFill>
              </a:rPr>
              <a:t>De donde:</a:t>
            </a:r>
          </a:p>
          <a:p>
            <a:pPr eaLnBrk="1" hangingPunct="1">
              <a:buFont typeface="Wingdings" pitchFamily="2" charset="2"/>
              <a:buNone/>
            </a:pPr>
            <a:endParaRPr lang="es-AR" sz="2000" b="1" smtClean="0">
              <a:solidFill>
                <a:srgbClr val="080808"/>
              </a:solidFill>
            </a:endParaRPr>
          </a:p>
          <a:p>
            <a:r>
              <a:rPr lang="es-ES" sz="2000" smtClean="0">
                <a:solidFill>
                  <a:srgbClr val="080808"/>
                </a:solidFill>
              </a:rPr>
              <a:t>f</a:t>
            </a:r>
            <a:r>
              <a:rPr lang="es-ES" sz="2000" baseline="-25000" smtClean="0">
                <a:solidFill>
                  <a:srgbClr val="080808"/>
                </a:solidFill>
              </a:rPr>
              <a:t>aire</a:t>
            </a:r>
            <a:r>
              <a:rPr lang="es-ES" sz="2000" smtClean="0">
                <a:solidFill>
                  <a:srgbClr val="080808"/>
                </a:solidFill>
              </a:rPr>
              <a:t>= 10.41 m</a:t>
            </a:r>
            <a:r>
              <a:rPr lang="es-AR" sz="2000" baseline="30000" smtClean="0">
                <a:solidFill>
                  <a:srgbClr val="080808"/>
                </a:solidFill>
              </a:rPr>
              <a:t>3</a:t>
            </a:r>
            <a:r>
              <a:rPr lang="es-AR" sz="2000" smtClean="0">
                <a:solidFill>
                  <a:srgbClr val="080808"/>
                </a:solidFill>
              </a:rPr>
              <a:t>/s</a:t>
            </a:r>
            <a:r>
              <a:rPr lang="es-ES" sz="2000" smtClean="0">
                <a:solidFill>
                  <a:srgbClr val="080808"/>
                </a:solidFill>
              </a:rPr>
              <a:t> , flujo de aire a la salida del ventilador que ingresa al cuarto térmico.</a:t>
            </a:r>
            <a:endParaRPr lang="es-AR" sz="2000" smtClean="0">
              <a:solidFill>
                <a:srgbClr val="080808"/>
              </a:solidFill>
            </a:endParaRPr>
          </a:p>
          <a:p>
            <a:r>
              <a:rPr lang="es-ES" sz="2000" smtClean="0">
                <a:solidFill>
                  <a:srgbClr val="080808"/>
                </a:solidFill>
              </a:rPr>
              <a:t> </a:t>
            </a:r>
            <a:r>
              <a:rPr lang="el-GR" sz="2000" smtClean="0">
                <a:solidFill>
                  <a:srgbClr val="080808"/>
                </a:solidFill>
              </a:rPr>
              <a:t>ρ</a:t>
            </a:r>
            <a:r>
              <a:rPr lang="es-AR" sz="2000" baseline="-25000" smtClean="0">
                <a:solidFill>
                  <a:srgbClr val="080808"/>
                </a:solidFill>
              </a:rPr>
              <a:t>aire</a:t>
            </a:r>
            <a:r>
              <a:rPr lang="es-AR" sz="2000" smtClean="0">
                <a:solidFill>
                  <a:srgbClr val="080808"/>
                </a:solidFill>
              </a:rPr>
              <a:t>=</a:t>
            </a:r>
            <a:r>
              <a:rPr lang="es-ES" sz="2000" smtClean="0">
                <a:solidFill>
                  <a:srgbClr val="080808"/>
                </a:solidFill>
              </a:rPr>
              <a:t> 1.22Kg/m</a:t>
            </a:r>
            <a:r>
              <a:rPr lang="es-ES" sz="2000" baseline="30000" smtClean="0">
                <a:solidFill>
                  <a:srgbClr val="080808"/>
                </a:solidFill>
              </a:rPr>
              <a:t>3</a:t>
            </a:r>
            <a:r>
              <a:rPr lang="es-ES" sz="2000" smtClean="0">
                <a:solidFill>
                  <a:srgbClr val="080808"/>
                </a:solidFill>
              </a:rPr>
              <a:t> , densidad del aire.</a:t>
            </a:r>
            <a:r>
              <a:rPr lang="es-AR" sz="2000" smtClean="0">
                <a:solidFill>
                  <a:srgbClr val="080808"/>
                </a:solidFill>
              </a:rPr>
              <a:t> </a:t>
            </a:r>
            <a:r>
              <a:rPr lang="es-ES" sz="2000" smtClean="0">
                <a:solidFill>
                  <a:srgbClr val="080808"/>
                </a:solidFill>
              </a:rPr>
              <a:t> </a:t>
            </a:r>
            <a:endParaRPr lang="es-AR" sz="2000" smtClean="0">
              <a:solidFill>
                <a:srgbClr val="080808"/>
              </a:solidFill>
            </a:endParaRPr>
          </a:p>
          <a:p>
            <a:r>
              <a:rPr lang="es-ES" sz="2000" smtClean="0">
                <a:solidFill>
                  <a:srgbClr val="080808"/>
                </a:solidFill>
              </a:rPr>
              <a:t> C</a:t>
            </a:r>
            <a:r>
              <a:rPr lang="es-ES" sz="2000" baseline="-25000" smtClean="0">
                <a:solidFill>
                  <a:srgbClr val="080808"/>
                </a:solidFill>
              </a:rPr>
              <a:t>e-aire</a:t>
            </a:r>
            <a:r>
              <a:rPr lang="es-ES" sz="2000" smtClean="0">
                <a:solidFill>
                  <a:srgbClr val="080808"/>
                </a:solidFill>
              </a:rPr>
              <a:t>= 1004.64 J/Kg°C,  calor específico del aire.</a:t>
            </a:r>
            <a:endParaRPr lang="es-AR" sz="2000" smtClean="0">
              <a:solidFill>
                <a:srgbClr val="080808"/>
              </a:solidFill>
            </a:endParaRPr>
          </a:p>
          <a:p>
            <a:r>
              <a:rPr lang="es-ES" sz="2000" smtClean="0">
                <a:solidFill>
                  <a:srgbClr val="080808"/>
                </a:solidFill>
              </a:rPr>
              <a:t>T</a:t>
            </a:r>
            <a:r>
              <a:rPr lang="es-ES" sz="2000" baseline="-25000" smtClean="0">
                <a:solidFill>
                  <a:srgbClr val="080808"/>
                </a:solidFill>
              </a:rPr>
              <a:t>V</a:t>
            </a:r>
            <a:r>
              <a:rPr lang="es-ES" sz="2000" smtClean="0">
                <a:solidFill>
                  <a:srgbClr val="080808"/>
                </a:solidFill>
              </a:rPr>
              <a:t>=  Cambio en la temperatura del aire frío a la salida del radiador.</a:t>
            </a:r>
            <a:endParaRPr lang="es-AR" sz="2000" smtClean="0">
              <a:solidFill>
                <a:srgbClr val="080808"/>
              </a:solidFill>
            </a:endParaRPr>
          </a:p>
          <a:p>
            <a:r>
              <a:rPr lang="es-ES" sz="2000" smtClean="0">
                <a:solidFill>
                  <a:srgbClr val="080808"/>
                </a:solidFill>
              </a:rPr>
              <a:t>T</a:t>
            </a:r>
            <a:r>
              <a:rPr lang="es-ES" sz="2000" baseline="-25000" smtClean="0">
                <a:solidFill>
                  <a:srgbClr val="080808"/>
                </a:solidFill>
              </a:rPr>
              <a:t>S</a:t>
            </a:r>
            <a:r>
              <a:rPr lang="es-ES" sz="2000" smtClean="0">
                <a:solidFill>
                  <a:srgbClr val="080808"/>
                </a:solidFill>
              </a:rPr>
              <a:t>=  Cambio en la temperatura del sensor dentro del saladin.</a:t>
            </a:r>
            <a:endParaRPr lang="es-AR" sz="2000" smtClean="0">
              <a:solidFill>
                <a:srgbClr val="080808"/>
              </a:solidFill>
            </a:endParaRPr>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endParaRPr lang="es-AR" sz="2000" b="1" smtClean="0">
              <a:solidFill>
                <a:srgbClr val="080808"/>
              </a:solidFill>
            </a:endParaRPr>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4821" name="Rectangle 5"/>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s-AR"/>
          </a:p>
        </p:txBody>
      </p:sp>
      <p:sp>
        <p:nvSpPr>
          <p:cNvPr id="34822" name="Rectangle 6"/>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s-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p:txBody>
          <a:bodyPr/>
          <a:lstStyle/>
          <a:p>
            <a:r>
              <a:rPr lang="es-ES" dirty="0" smtClean="0"/>
              <a:t>Modelo matemático base.</a:t>
            </a:r>
            <a:endParaRPr lang="es-AR" dirty="0" smtClean="0"/>
          </a:p>
        </p:txBody>
      </p:sp>
      <p:sp>
        <p:nvSpPr>
          <p:cNvPr id="35843" name="2 Marcador de contenido"/>
          <p:cNvSpPr>
            <a:spLocks noGrp="1"/>
          </p:cNvSpPr>
          <p:nvPr>
            <p:ph idx="1"/>
          </p:nvPr>
        </p:nvSpPr>
        <p:spPr/>
        <p:txBody>
          <a:bodyPr/>
          <a:lstStyle/>
          <a:p>
            <a:endParaRPr lang="es-ES" sz="2000" smtClean="0"/>
          </a:p>
          <a:p>
            <a:r>
              <a:rPr lang="es-ES" sz="2000" smtClean="0">
                <a:solidFill>
                  <a:srgbClr val="080808"/>
                </a:solidFill>
              </a:rPr>
              <a:t>Qpared = Pérdida de calor hacia las paredes.</a:t>
            </a:r>
            <a:endParaRPr lang="es-AR" sz="2000" smtClean="0">
              <a:solidFill>
                <a:srgbClr val="080808"/>
              </a:solidFill>
            </a:endParaRPr>
          </a:p>
          <a:p>
            <a:r>
              <a:rPr lang="es-ES" sz="2000" smtClean="0">
                <a:solidFill>
                  <a:srgbClr val="080808"/>
                </a:solidFill>
              </a:rPr>
              <a:t>Qtecho = Pérdida de calor hacia el techo.</a:t>
            </a:r>
            <a:endParaRPr lang="es-AR" sz="2000" smtClean="0">
              <a:solidFill>
                <a:srgbClr val="080808"/>
              </a:solidFill>
            </a:endParaRPr>
          </a:p>
          <a:p>
            <a:r>
              <a:rPr lang="es-ES" sz="2000" smtClean="0">
                <a:solidFill>
                  <a:srgbClr val="080808"/>
                </a:solidFill>
              </a:rPr>
              <a:t>Qpiso = Pérdida de calor hacia el piso.</a:t>
            </a:r>
            <a:endParaRPr lang="es-AR" sz="2000" smtClean="0">
              <a:solidFill>
                <a:srgbClr val="080808"/>
              </a:solidFill>
            </a:endParaRPr>
          </a:p>
          <a:p>
            <a:r>
              <a:rPr lang="es-ES" sz="2000" smtClean="0">
                <a:solidFill>
                  <a:srgbClr val="080808"/>
                </a:solidFill>
              </a:rPr>
              <a:t>Qrespir = Pérdida de calor producida por la cebada al respirar.</a:t>
            </a:r>
            <a:endParaRPr lang="es-AR" sz="2000" smtClean="0">
              <a:solidFill>
                <a:srgbClr val="080808"/>
              </a:solidFill>
            </a:endParaRPr>
          </a:p>
          <a:p>
            <a:r>
              <a:rPr lang="es-ES" sz="2000" smtClean="0">
                <a:solidFill>
                  <a:srgbClr val="080808"/>
                </a:solidFill>
              </a:rPr>
              <a:t>m = Masa total de la cebada dentro del saladin.</a:t>
            </a:r>
            <a:endParaRPr lang="es-AR" sz="2000" smtClean="0">
              <a:solidFill>
                <a:srgbClr val="080808"/>
              </a:solidFill>
            </a:endParaRPr>
          </a:p>
          <a:p>
            <a:endParaRPr lang="es-A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684213" y="692150"/>
            <a:ext cx="8067675" cy="1236663"/>
          </a:xfrm>
        </p:spPr>
        <p:txBody>
          <a:bodyPr/>
          <a:lstStyle/>
          <a:p>
            <a:pPr eaLnBrk="1" hangingPunct="1"/>
            <a:r>
              <a:rPr lang="es-ES" dirty="0" smtClean="0"/>
              <a:t>Modelo </a:t>
            </a:r>
            <a:r>
              <a:rPr lang="es-ES" dirty="0" err="1" smtClean="0"/>
              <a:t>matematico</a:t>
            </a:r>
            <a:r>
              <a:rPr lang="es-ES" dirty="0" smtClean="0"/>
              <a:t> base.</a:t>
            </a:r>
          </a:p>
        </p:txBody>
      </p:sp>
      <p:sp>
        <p:nvSpPr>
          <p:cNvPr id="36867" name="Rectangle 3"/>
          <p:cNvSpPr>
            <a:spLocks noGrp="1" noChangeArrowheads="1"/>
          </p:cNvSpPr>
          <p:nvPr>
            <p:ph idx="1"/>
          </p:nvPr>
        </p:nvSpPr>
        <p:spPr>
          <a:xfrm>
            <a:off x="785813" y="2428875"/>
            <a:ext cx="7693025" cy="3724275"/>
          </a:xfrm>
        </p:spPr>
        <p:txBody>
          <a:bodyPr/>
          <a:lstStyle/>
          <a:p>
            <a:pPr eaLnBrk="1" hangingPunct="1">
              <a:buFont typeface="Wingdings" pitchFamily="2" charset="2"/>
              <a:buNone/>
            </a:pPr>
            <a:r>
              <a:rPr lang="es-AR" sz="2000" b="1" smtClean="0">
                <a:solidFill>
                  <a:srgbClr val="080808"/>
                </a:solidFill>
              </a:rPr>
              <a:t>Balance de energía total.</a:t>
            </a:r>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r>
              <a:rPr lang="es-ES" sz="1800" b="1" smtClean="0"/>
              <a:t>La función de transferencia general del sistema es entonces:</a:t>
            </a:r>
          </a:p>
          <a:p>
            <a:pPr eaLnBrk="1" hangingPunct="1">
              <a:buFont typeface="Wingdings" pitchFamily="2" charset="2"/>
              <a:buNone/>
            </a:pPr>
            <a:endParaRPr lang="es-ES" sz="2400" b="1" smtClean="0"/>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endParaRPr lang="es-AR" sz="2000" b="1" smtClean="0">
              <a:solidFill>
                <a:srgbClr val="080808"/>
              </a:solidFill>
            </a:endParaRP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6869" name="Rectangle 5"/>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s-AR"/>
          </a:p>
        </p:txBody>
      </p:sp>
      <p:sp>
        <p:nvSpPr>
          <p:cNvPr id="36870" name="Rectangle 6"/>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s-AR"/>
          </a:p>
        </p:txBody>
      </p:sp>
      <p:sp>
        <p:nvSpPr>
          <p:cNvPr id="3687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687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687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36874"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50" y="3714750"/>
            <a:ext cx="7143750" cy="458788"/>
          </a:xfrm>
          <a:prstGeom prst="rect">
            <a:avLst/>
          </a:prstGeom>
          <a:noFill/>
          <a:ln w="9525">
            <a:noFill/>
            <a:miter lim="800000"/>
            <a:headEnd/>
            <a:tailEnd/>
          </a:ln>
        </p:spPr>
      </p:pic>
      <p:sp>
        <p:nvSpPr>
          <p:cNvPr id="3687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36876"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88" y="4572000"/>
            <a:ext cx="6916737"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r>
              <a:rPr lang="es-ES" dirty="0" smtClean="0"/>
              <a:t>Modelo matemático base.</a:t>
            </a:r>
            <a:endParaRPr lang="es-AR" dirty="0" smtClean="0"/>
          </a:p>
        </p:txBody>
      </p:sp>
      <p:sp>
        <p:nvSpPr>
          <p:cNvPr id="37891" name="2 Marcador de contenido"/>
          <p:cNvSpPr>
            <a:spLocks noGrp="1"/>
          </p:cNvSpPr>
          <p:nvPr>
            <p:ph idx="1"/>
          </p:nvPr>
        </p:nvSpPr>
        <p:spPr/>
        <p:txBody>
          <a:bodyPr/>
          <a:lstStyle/>
          <a:p>
            <a:r>
              <a:rPr lang="es-ES" sz="2400" dirty="0" smtClean="0">
                <a:solidFill>
                  <a:srgbClr val="080808"/>
                </a:solidFill>
              </a:rPr>
              <a:t>Entonces la ecuación que describe la dinámica del proceso considerando las perturbaciones debidas a los cambios de temperatura externa y la que entra al ventilador es la siguiente:</a:t>
            </a:r>
            <a:endParaRPr lang="es-AR" sz="2400" dirty="0" smtClean="0">
              <a:solidFill>
                <a:srgbClr val="080808"/>
              </a:solidFill>
            </a:endParaRPr>
          </a:p>
          <a:p>
            <a:pPr>
              <a:buFont typeface="Wingdings" pitchFamily="2" charset="2"/>
              <a:buNone/>
            </a:pPr>
            <a:r>
              <a:rPr lang="es-ES" dirty="0" smtClean="0"/>
              <a:t> </a:t>
            </a:r>
            <a:endParaRPr lang="es-AR" dirty="0" smtClean="0"/>
          </a:p>
          <a:p>
            <a:pPr>
              <a:buFont typeface="Wingdings" pitchFamily="2" charset="2"/>
              <a:buNone/>
            </a:pPr>
            <a:endParaRPr lang="es-AR" dirty="0" smtClean="0"/>
          </a:p>
        </p:txBody>
      </p:sp>
      <p:sp>
        <p:nvSpPr>
          <p:cNvPr id="37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78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9791" y="4365104"/>
            <a:ext cx="4956551" cy="50405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s-AR" sz="3200" smtClean="0"/>
              <a:t>Modelo matemático del proceso simulado en Simulink de Matlab.</a:t>
            </a:r>
            <a:endParaRPr lang="es-ES" sz="3200" smtClean="0"/>
          </a:p>
        </p:txBody>
      </p:sp>
      <p:sp>
        <p:nvSpPr>
          <p:cNvPr id="38915" name="Rectangle 4"/>
          <p:cNvSpPr>
            <a:spLocks noChangeArrowheads="1"/>
          </p:cNvSpPr>
          <p:nvPr/>
        </p:nvSpPr>
        <p:spPr bwMode="auto">
          <a:xfrm>
            <a:off x="1143000" y="5907088"/>
            <a:ext cx="5256213" cy="307975"/>
          </a:xfrm>
          <a:prstGeom prst="rect">
            <a:avLst/>
          </a:prstGeom>
          <a:noFill/>
          <a:ln w="9525">
            <a:noFill/>
            <a:miter lim="800000"/>
            <a:headEnd/>
            <a:tailEnd/>
          </a:ln>
        </p:spPr>
        <p:txBody>
          <a:bodyPr anchor="ctr">
            <a:spAutoFit/>
          </a:bodyPr>
          <a:lstStyle/>
          <a:p>
            <a:pPr algn="just" eaLnBrk="0" hangingPunct="0"/>
            <a:r>
              <a:rPr lang="es-ES" sz="1400" b="1">
                <a:solidFill>
                  <a:srgbClr val="080808"/>
                </a:solidFill>
                <a:ea typeface="Calibri" pitchFamily="34" charset="0"/>
                <a:cs typeface="Arial" charset="0"/>
              </a:rPr>
              <a:t>       Figura :</a:t>
            </a:r>
            <a:r>
              <a:rPr lang="es-ES" sz="1400">
                <a:solidFill>
                  <a:srgbClr val="080808"/>
                </a:solidFill>
                <a:ea typeface="Calibri" pitchFamily="34" charset="0"/>
                <a:cs typeface="Arial" charset="0"/>
              </a:rPr>
              <a:t> Modelo de la planta real simulado en Simulink.</a:t>
            </a:r>
          </a:p>
        </p:txBody>
      </p:sp>
      <p:pic>
        <p:nvPicPr>
          <p:cNvPr id="38916" name="4 Imagen"/>
          <p:cNvPicPr>
            <a:picLocks noChangeAspect="1" noChangeArrowheads="1"/>
          </p:cNvPicPr>
          <p:nvPr/>
        </p:nvPicPr>
        <p:blipFill>
          <a:blip r:embed="rId2" cstate="print"/>
          <a:srcRect l="1419" t="23004" b="28433"/>
          <a:stretch>
            <a:fillRect/>
          </a:stretch>
        </p:blipFill>
        <p:spPr bwMode="auto">
          <a:xfrm>
            <a:off x="928688" y="2405063"/>
            <a:ext cx="6500812" cy="330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s-AR" smtClean="0"/>
              <a:t>Objetivos del presente proyecto.</a:t>
            </a:r>
            <a:endParaRPr lang="es-ES" smtClean="0"/>
          </a:p>
        </p:txBody>
      </p:sp>
      <p:sp>
        <p:nvSpPr>
          <p:cNvPr id="11267" name="Rectangle 3"/>
          <p:cNvSpPr>
            <a:spLocks noGrp="1" noChangeArrowheads="1"/>
          </p:cNvSpPr>
          <p:nvPr>
            <p:ph idx="1"/>
          </p:nvPr>
        </p:nvSpPr>
        <p:spPr/>
        <p:txBody>
          <a:bodyPr/>
          <a:lstStyle/>
          <a:p>
            <a:pPr eaLnBrk="1" hangingPunct="1"/>
            <a:r>
              <a:rPr lang="es-AR" smtClean="0">
                <a:solidFill>
                  <a:srgbClr val="080808"/>
                </a:solidFill>
              </a:rPr>
              <a:t>Demostrar la efectividad de la técnica de identificación de sistemas aplicada a un proceso real .</a:t>
            </a:r>
          </a:p>
          <a:p>
            <a:pPr eaLnBrk="1" hangingPunct="1"/>
            <a:r>
              <a:rPr lang="es-AR" smtClean="0">
                <a:solidFill>
                  <a:srgbClr val="080808"/>
                </a:solidFill>
              </a:rPr>
              <a:t>Demostrar la conveniencia de la aplicación Matlab/Simulink para modelamiento y simulación.</a:t>
            </a:r>
          </a:p>
          <a:p>
            <a:pPr eaLnBrk="1" hangingPunct="1"/>
            <a:r>
              <a:rPr lang="es-AR" smtClean="0">
                <a:solidFill>
                  <a:srgbClr val="080808"/>
                </a:solidFill>
              </a:rPr>
              <a:t>Demostrar que el modelo identificado es muy similar al modelo matemático base.</a:t>
            </a:r>
            <a:endParaRPr lang="es-ES" smtClean="0">
              <a:solidFill>
                <a:srgbClr val="080808"/>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AR" smtClean="0"/>
              <a:t>Modelo matemático del proceso simulado en Simulink de Matlab.</a:t>
            </a:r>
          </a:p>
        </p:txBody>
      </p:sp>
      <p:sp>
        <p:nvSpPr>
          <p:cNvPr id="39939" name="5 Rectángulo"/>
          <p:cNvSpPr>
            <a:spLocks noChangeArrowheads="1"/>
          </p:cNvSpPr>
          <p:nvPr/>
        </p:nvSpPr>
        <p:spPr bwMode="auto">
          <a:xfrm>
            <a:off x="1071563" y="5357813"/>
            <a:ext cx="6121400" cy="307975"/>
          </a:xfrm>
          <a:prstGeom prst="rect">
            <a:avLst/>
          </a:prstGeom>
          <a:noFill/>
          <a:ln w="9525">
            <a:noFill/>
            <a:miter lim="800000"/>
            <a:headEnd/>
            <a:tailEnd/>
          </a:ln>
        </p:spPr>
        <p:txBody>
          <a:bodyPr>
            <a:spAutoFit/>
          </a:bodyPr>
          <a:lstStyle/>
          <a:p>
            <a:r>
              <a:rPr lang="es-ES" sz="1400" b="1">
                <a:solidFill>
                  <a:srgbClr val="080808"/>
                </a:solidFill>
              </a:rPr>
              <a:t>Figura :</a:t>
            </a:r>
            <a:r>
              <a:rPr lang="es-ES" sz="1400">
                <a:solidFill>
                  <a:srgbClr val="080808"/>
                </a:solidFill>
              </a:rPr>
              <a:t> Modelo en Simulink de la función de transferencia del proceso.</a:t>
            </a:r>
            <a:endParaRPr lang="es-AR" sz="1400">
              <a:solidFill>
                <a:srgbClr val="080808"/>
              </a:solidFill>
            </a:endParaRPr>
          </a:p>
        </p:txBody>
      </p:sp>
      <p:pic>
        <p:nvPicPr>
          <p:cNvPr id="39940" name="5 Marcador de contenido"/>
          <p:cNvPicPr>
            <a:picLocks noGrp="1"/>
          </p:cNvPicPr>
          <p:nvPr>
            <p:ph idx="1"/>
          </p:nvPr>
        </p:nvPicPr>
        <p:blipFill>
          <a:blip r:embed="rId2" cstate="print"/>
          <a:srcRect l="15640" t="29851" r="21692" b="54739"/>
          <a:stretch>
            <a:fillRect/>
          </a:stretch>
        </p:blipFill>
        <p:spPr>
          <a:xfrm>
            <a:off x="1285875" y="3302000"/>
            <a:ext cx="6111875" cy="112712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762000" y="476250"/>
            <a:ext cx="7924800" cy="1428750"/>
          </a:xfrm>
        </p:spPr>
        <p:txBody>
          <a:bodyPr/>
          <a:lstStyle/>
          <a:p>
            <a:pPr marL="342900" indent="-342900" algn="just"/>
            <a:r>
              <a:rPr lang="es-ES" sz="2400" smtClean="0"/>
              <a:t>    Validación de la respuesta en base al modelo matemático obtenido comparada con la del proceso real.</a:t>
            </a:r>
            <a:endParaRPr lang="es-AR" sz="2400" smtClean="0"/>
          </a:p>
        </p:txBody>
      </p:sp>
      <p:graphicFrame>
        <p:nvGraphicFramePr>
          <p:cNvPr id="4" name="3 Marcador de contenido"/>
          <p:cNvGraphicFramePr>
            <a:graphicFrameLocks noGrp="1"/>
          </p:cNvGraphicFramePr>
          <p:nvPr>
            <p:ph idx="1"/>
          </p:nvPr>
        </p:nvGraphicFramePr>
        <p:xfrm>
          <a:off x="1547665" y="2500306"/>
          <a:ext cx="6768752" cy="3586169"/>
        </p:xfrm>
        <a:graphic>
          <a:graphicData uri="http://schemas.openxmlformats.org/drawingml/2006/chart">
            <c:chart xmlns:c="http://schemas.openxmlformats.org/drawingml/2006/chart" xmlns:r="http://schemas.openxmlformats.org/officeDocument/2006/relationships" r:id="rId2"/>
          </a:graphicData>
        </a:graphic>
      </p:graphicFrame>
      <p:sp>
        <p:nvSpPr>
          <p:cNvPr id="40964" name="Rectangle 1"/>
          <p:cNvSpPr>
            <a:spLocks noChangeArrowheads="1"/>
          </p:cNvSpPr>
          <p:nvPr/>
        </p:nvSpPr>
        <p:spPr bwMode="auto">
          <a:xfrm>
            <a:off x="1785938" y="6129338"/>
            <a:ext cx="5689600" cy="800100"/>
          </a:xfrm>
          <a:prstGeom prst="rect">
            <a:avLst/>
          </a:prstGeom>
          <a:noFill/>
          <a:ln w="9525">
            <a:noFill/>
            <a:miter lim="800000"/>
            <a:headEnd/>
            <a:tailEnd/>
          </a:ln>
        </p:spPr>
        <p:txBody>
          <a:bodyPr anchor="ctr">
            <a:spAutoFit/>
          </a:bodyPr>
          <a:lstStyle/>
          <a:p>
            <a:pPr eaLnBrk="0" hangingPunct="0"/>
            <a:r>
              <a:rPr lang="es-ES" sz="1400" b="1">
                <a:solidFill>
                  <a:srgbClr val="080808"/>
                </a:solidFill>
                <a:ea typeface="Calibri" pitchFamily="34" charset="0"/>
                <a:cs typeface="Arial" charset="0"/>
              </a:rPr>
              <a:t>Figura:</a:t>
            </a:r>
            <a:r>
              <a:rPr lang="es-ES" sz="1400">
                <a:solidFill>
                  <a:srgbClr val="080808"/>
                </a:solidFill>
                <a:ea typeface="Calibri" pitchFamily="34" charset="0"/>
                <a:cs typeface="Arial" charset="0"/>
              </a:rPr>
              <a:t> Evolución de la temperatura en función del tiempo en el proceso real.</a:t>
            </a:r>
            <a:endParaRPr lang="es-AR" sz="1400">
              <a:solidFill>
                <a:srgbClr val="080808"/>
              </a:solidFill>
              <a:ea typeface="Calibri" pitchFamily="34" charset="0"/>
              <a:cs typeface="Arial" charset="0"/>
            </a:endParaRPr>
          </a:p>
          <a:p>
            <a:pPr eaLnBrk="0" hangingPunct="0"/>
            <a:endParaRPr lang="es-AR">
              <a:ea typeface="Calibri"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r>
              <a:rPr lang="es-ES" sz="2400" smtClean="0"/>
              <a:t>Validación de la respuesta en base al modelo matemático obtenido comparada con la del proceso real.</a:t>
            </a:r>
            <a:endParaRPr lang="es-AR" sz="2400" smtClean="0"/>
          </a:p>
        </p:txBody>
      </p:sp>
      <p:pic>
        <p:nvPicPr>
          <p:cNvPr id="41987" name="2 Imagen" descr="once.jpg"/>
          <p:cNvPicPr>
            <a:picLocks noGrp="1"/>
          </p:cNvPicPr>
          <p:nvPr>
            <p:ph idx="1"/>
          </p:nvPr>
        </p:nvPicPr>
        <p:blipFill>
          <a:blip r:embed="rId2" cstate="print"/>
          <a:srcRect/>
          <a:stretch>
            <a:fillRect/>
          </a:stretch>
        </p:blipFill>
        <p:spPr>
          <a:xfrm>
            <a:off x="857250" y="2362200"/>
            <a:ext cx="5795963" cy="3724275"/>
          </a:xfrm>
        </p:spPr>
      </p:pic>
      <p:sp>
        <p:nvSpPr>
          <p:cNvPr id="41988" name="Rectangle 4"/>
          <p:cNvSpPr>
            <a:spLocks noChangeArrowheads="1"/>
          </p:cNvSpPr>
          <p:nvPr/>
        </p:nvSpPr>
        <p:spPr bwMode="auto">
          <a:xfrm>
            <a:off x="1000125" y="6000750"/>
            <a:ext cx="5143500" cy="523875"/>
          </a:xfrm>
          <a:prstGeom prst="rect">
            <a:avLst/>
          </a:prstGeom>
          <a:noFill/>
          <a:ln w="9525">
            <a:noFill/>
            <a:miter lim="800000"/>
            <a:headEnd/>
            <a:tailEnd/>
          </a:ln>
        </p:spPr>
        <p:txBody>
          <a:bodyPr anchor="ctr">
            <a:spAutoFit/>
          </a:bodyPr>
          <a:lstStyle/>
          <a:p>
            <a:pPr algn="just" eaLnBrk="0" hangingPunct="0"/>
            <a:r>
              <a:rPr lang="es-ES" sz="1400" b="1">
                <a:solidFill>
                  <a:srgbClr val="080808"/>
                </a:solidFill>
                <a:ea typeface="Calibri" pitchFamily="34" charset="0"/>
                <a:cs typeface="Arial" charset="0"/>
              </a:rPr>
              <a:t>Figura:</a:t>
            </a:r>
            <a:r>
              <a:rPr lang="es-ES" sz="1400">
                <a:solidFill>
                  <a:srgbClr val="080808"/>
                </a:solidFill>
                <a:ea typeface="Calibri" pitchFamily="34" charset="0"/>
                <a:cs typeface="Arial" charset="0"/>
              </a:rPr>
              <a:t> Evolución de la temperatura en función del tiempo en el proceso simulado.</a:t>
            </a:r>
          </a:p>
        </p:txBody>
      </p:sp>
      <p:sp>
        <p:nvSpPr>
          <p:cNvPr id="5" name="4 CuadroTexto"/>
          <p:cNvSpPr txBox="1"/>
          <p:nvPr/>
        </p:nvSpPr>
        <p:spPr>
          <a:xfrm>
            <a:off x="6588224" y="2996952"/>
            <a:ext cx="2232248" cy="1200329"/>
          </a:xfrm>
          <a:prstGeom prst="rect">
            <a:avLst/>
          </a:prstGeom>
          <a:noFill/>
        </p:spPr>
        <p:txBody>
          <a:bodyPr wrap="square" rtlCol="0">
            <a:spAutoFit/>
          </a:bodyPr>
          <a:lstStyle/>
          <a:p>
            <a:r>
              <a:rPr lang="es-EC" dirty="0" smtClean="0"/>
              <a:t>Cambio de un grado de la temperatura ocurre en 20 horas</a:t>
            </a: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r>
              <a:rPr lang="es-AR" dirty="0" smtClean="0"/>
              <a:t>Identificación </a:t>
            </a:r>
            <a:r>
              <a:rPr lang="es-AR" dirty="0" smtClean="0"/>
              <a:t>de sistemas.</a:t>
            </a:r>
            <a:endParaRPr lang="es-AR" dirty="0" smtClean="0"/>
          </a:p>
        </p:txBody>
      </p:sp>
      <p:sp>
        <p:nvSpPr>
          <p:cNvPr id="3" name="2 Marcador de contenido"/>
          <p:cNvSpPr>
            <a:spLocks noGrp="1"/>
          </p:cNvSpPr>
          <p:nvPr>
            <p:ph idx="1"/>
          </p:nvPr>
        </p:nvSpPr>
        <p:spPr>
          <a:xfrm>
            <a:off x="838200" y="2362200"/>
            <a:ext cx="7693025" cy="4235450"/>
          </a:xfrm>
        </p:spPr>
        <p:txBody>
          <a:bodyPr/>
          <a:lstStyle/>
          <a:p>
            <a:pPr marL="85725" indent="-85725" algn="just">
              <a:buFont typeface="Wingdings" pitchFamily="2" charset="2"/>
              <a:buNone/>
              <a:defRPr/>
            </a:pPr>
            <a:r>
              <a:rPr lang="es-AR" sz="1500" dirty="0" smtClean="0">
                <a:solidFill>
                  <a:srgbClr val="080808"/>
                </a:solidFill>
              </a:rPr>
              <a:t>  </a:t>
            </a:r>
            <a:r>
              <a:rPr lang="es-AR" sz="2000" dirty="0" smtClean="0">
                <a:solidFill>
                  <a:srgbClr val="080808"/>
                </a:solidFill>
              </a:rPr>
              <a:t>La identificación se simplifica utilizando una </a:t>
            </a:r>
            <a:r>
              <a:rPr lang="es-AR" sz="2000" dirty="0" smtClean="0">
                <a:solidFill>
                  <a:srgbClr val="080808"/>
                </a:solidFill>
              </a:rPr>
              <a:t>herramienta </a:t>
            </a:r>
            <a:r>
              <a:rPr lang="es-AR" sz="2000" dirty="0" smtClean="0">
                <a:solidFill>
                  <a:srgbClr val="080808"/>
                </a:solidFill>
              </a:rPr>
              <a:t>en </a:t>
            </a:r>
            <a:r>
              <a:rPr lang="es-AR" sz="2000" dirty="0" err="1" smtClean="0">
                <a:solidFill>
                  <a:srgbClr val="080808"/>
                </a:solidFill>
              </a:rPr>
              <a:t>Matlab</a:t>
            </a:r>
            <a:r>
              <a:rPr lang="es-AR" sz="2000" dirty="0" smtClean="0">
                <a:solidFill>
                  <a:srgbClr val="080808"/>
                </a:solidFill>
              </a:rPr>
              <a:t> llamada </a:t>
            </a:r>
            <a:r>
              <a:rPr lang="es-AR" sz="2000" dirty="0" err="1" smtClean="0">
                <a:solidFill>
                  <a:srgbClr val="080808"/>
                </a:solidFill>
              </a:rPr>
              <a:t>System</a:t>
            </a:r>
            <a:r>
              <a:rPr lang="es-AR" sz="2000" dirty="0" smtClean="0">
                <a:solidFill>
                  <a:srgbClr val="080808"/>
                </a:solidFill>
              </a:rPr>
              <a:t> </a:t>
            </a:r>
            <a:r>
              <a:rPr lang="es-AR" sz="2000" dirty="0" err="1" smtClean="0">
                <a:solidFill>
                  <a:srgbClr val="080808"/>
                </a:solidFill>
              </a:rPr>
              <a:t>Identification</a:t>
            </a:r>
            <a:r>
              <a:rPr lang="es-AR" sz="2000" dirty="0" smtClean="0">
                <a:solidFill>
                  <a:srgbClr val="080808"/>
                </a:solidFill>
              </a:rPr>
              <a:t>. </a:t>
            </a:r>
            <a:r>
              <a:rPr lang="es-AR" sz="2000" dirty="0" smtClean="0">
                <a:solidFill>
                  <a:srgbClr val="080808"/>
                </a:solidFill>
              </a:rPr>
              <a:t>Esta </a:t>
            </a:r>
            <a:r>
              <a:rPr lang="es-AR" sz="2000" dirty="0" smtClean="0">
                <a:solidFill>
                  <a:srgbClr val="080808"/>
                </a:solidFill>
              </a:rPr>
              <a:t>tiene una serie de funciones programadas que sirven para realizar las siguientes operaciones:</a:t>
            </a:r>
          </a:p>
          <a:p>
            <a:pPr algn="just">
              <a:defRPr/>
            </a:pPr>
            <a:r>
              <a:rPr lang="es-AR" sz="2000" dirty="0" smtClean="0">
                <a:solidFill>
                  <a:srgbClr val="080808"/>
                </a:solidFill>
              </a:rPr>
              <a:t>Carga archivo de datos, es decir los datos registrados en un osciloscopio.</a:t>
            </a:r>
          </a:p>
          <a:p>
            <a:pPr algn="just">
              <a:defRPr/>
            </a:pPr>
            <a:r>
              <a:rPr lang="es-AR" sz="2000" dirty="0" smtClean="0">
                <a:solidFill>
                  <a:srgbClr val="080808"/>
                </a:solidFill>
              </a:rPr>
              <a:t>Organiza y filtra los datos, removiendo los valores medios y filtrando el ruido en los 	mismos. Adicionalmente separa datos para identificación y datos para validación.</a:t>
            </a:r>
          </a:p>
          <a:p>
            <a:pPr algn="just">
              <a:defRPr/>
            </a:pPr>
            <a:r>
              <a:rPr lang="es-AR" sz="2000" dirty="0" smtClean="0">
                <a:solidFill>
                  <a:srgbClr val="080808"/>
                </a:solidFill>
              </a:rPr>
              <a:t>Realiza </a:t>
            </a:r>
            <a:r>
              <a:rPr lang="es-AR" sz="2000" dirty="0" smtClean="0">
                <a:solidFill>
                  <a:srgbClr val="080808"/>
                </a:solidFill>
              </a:rPr>
              <a:t>proceso de validación, comparando gráficamente los resultados. </a:t>
            </a:r>
            <a:endParaRPr lang="es-AR" sz="2000" dirty="0" smtClean="0">
              <a:solidFill>
                <a:srgbClr val="080808"/>
              </a:solidFill>
            </a:endParaRPr>
          </a:p>
          <a:p>
            <a:pPr algn="just">
              <a:defRPr/>
            </a:pPr>
            <a:r>
              <a:rPr lang="es-AR" sz="2000" dirty="0" smtClean="0">
                <a:solidFill>
                  <a:srgbClr val="080808"/>
                </a:solidFill>
              </a:rPr>
              <a:t>Entrega análisis de correlación de los residuos con la entrada.</a:t>
            </a:r>
            <a:endParaRPr lang="es-AR" sz="2000" dirty="0">
              <a:solidFill>
                <a:srgbClr val="080808"/>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pPr algn="just"/>
            <a:r>
              <a:rPr lang="es-AR" smtClean="0"/>
              <a:t>Diseño de la señal de entrada haciendo uso de Matlab.</a:t>
            </a:r>
          </a:p>
        </p:txBody>
      </p:sp>
      <p:pic>
        <p:nvPicPr>
          <p:cNvPr id="44035" name="3 Marcador de contenido"/>
          <p:cNvPicPr>
            <a:picLocks noGrp="1"/>
          </p:cNvPicPr>
          <p:nvPr>
            <p:ph idx="1"/>
          </p:nvPr>
        </p:nvPicPr>
        <p:blipFill>
          <a:blip r:embed="rId2" cstate="print"/>
          <a:srcRect l="2724" t="1794" r="17494" b="15897"/>
          <a:stretch>
            <a:fillRect/>
          </a:stretch>
        </p:blipFill>
        <p:spPr>
          <a:xfrm>
            <a:off x="900113" y="2357438"/>
            <a:ext cx="7243762" cy="42862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a:xfrm>
            <a:off x="830263" y="2476500"/>
            <a:ext cx="4821237" cy="3616325"/>
          </a:xfrm>
          <a:noFill/>
        </p:spPr>
      </p:pic>
      <p:sp>
        <p:nvSpPr>
          <p:cNvPr id="45059" name="4 Rectángulo"/>
          <p:cNvSpPr>
            <a:spLocks noChangeArrowheads="1"/>
          </p:cNvSpPr>
          <p:nvPr/>
        </p:nvSpPr>
        <p:spPr bwMode="auto">
          <a:xfrm>
            <a:off x="5580063" y="2781300"/>
            <a:ext cx="3149600" cy="1662113"/>
          </a:xfrm>
          <a:prstGeom prst="rect">
            <a:avLst/>
          </a:prstGeom>
          <a:noFill/>
          <a:ln w="9525">
            <a:noFill/>
            <a:miter lim="800000"/>
            <a:headEnd/>
            <a:tailEnd/>
          </a:ln>
        </p:spPr>
        <p:txBody>
          <a:bodyPr>
            <a:spAutoFit/>
          </a:bodyPr>
          <a:lstStyle/>
          <a:p>
            <a:pPr algn="just"/>
            <a:r>
              <a:rPr lang="es-AR" sz="1400">
                <a:solidFill>
                  <a:srgbClr val="080808"/>
                </a:solidFill>
              </a:rPr>
              <a:t>La PRBS es una señal de dos niveles consistente en una sucesión de impulsos rectangulares modulados en su ancho, de forma que esta se aproxime a un ruido blanco con un contenido rico de frecuencias.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5508625" y="2924175"/>
            <a:ext cx="3240088" cy="1081088"/>
          </a:xfrm>
        </p:spPr>
        <p:txBody>
          <a:bodyPr/>
          <a:lstStyle/>
          <a:p>
            <a:pPr algn="just">
              <a:buFont typeface="Wingdings" pitchFamily="2" charset="2"/>
              <a:buNone/>
            </a:pPr>
            <a:r>
              <a:rPr lang="es-ES" sz="1400" smtClean="0"/>
              <a:t>	</a:t>
            </a:r>
            <a:r>
              <a:rPr lang="es-ES" sz="1400" smtClean="0">
                <a:solidFill>
                  <a:srgbClr val="080808"/>
                </a:solidFill>
              </a:rPr>
              <a:t>Análisis de auto-correlación es idéntico al de ruido blanco, lo que nos garantiza un barrido alrededor de las frecuencias de interés.</a:t>
            </a:r>
            <a:endParaRPr lang="es-AR" sz="1400" smtClean="0">
              <a:solidFill>
                <a:srgbClr val="080808"/>
              </a:solidFill>
            </a:endParaRPr>
          </a:p>
        </p:txBody>
      </p:sp>
      <p:pic>
        <p:nvPicPr>
          <p:cNvPr id="46083" name="Picture 2"/>
          <p:cNvPicPr>
            <a:picLocks noChangeAspect="1" noChangeArrowheads="1"/>
          </p:cNvPicPr>
          <p:nvPr/>
        </p:nvPicPr>
        <p:blipFill>
          <a:blip r:embed="rId2" cstate="print"/>
          <a:srcRect/>
          <a:stretch>
            <a:fillRect/>
          </a:stretch>
        </p:blipFill>
        <p:spPr bwMode="auto">
          <a:xfrm>
            <a:off x="847725" y="2492375"/>
            <a:ext cx="437197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790575" y="2565400"/>
            <a:ext cx="4429125" cy="3324225"/>
          </a:xfrm>
          <a:prstGeom prst="rect">
            <a:avLst/>
          </a:prstGeom>
          <a:noFill/>
          <a:ln w="9525">
            <a:noFill/>
            <a:miter lim="800000"/>
            <a:headEnd/>
            <a:tailEnd/>
          </a:ln>
        </p:spPr>
      </p:pic>
      <p:sp>
        <p:nvSpPr>
          <p:cNvPr id="47107" name="Rectangle 6"/>
          <p:cNvSpPr>
            <a:spLocks noGrp="1" noChangeArrowheads="1"/>
          </p:cNvSpPr>
          <p:nvPr>
            <p:ph idx="1"/>
          </p:nvPr>
        </p:nvSpPr>
        <p:spPr>
          <a:xfrm>
            <a:off x="4932363" y="3038475"/>
            <a:ext cx="3949700" cy="522288"/>
          </a:xfrm>
        </p:spPr>
        <p:txBody>
          <a:bodyPr anchor="ctr">
            <a:spAutoFit/>
          </a:bodyPr>
          <a:lstStyle/>
          <a:p>
            <a:pPr marL="0" indent="0" algn="just">
              <a:spcBef>
                <a:spcPct val="0"/>
              </a:spcBef>
              <a:buClrTx/>
              <a:buSzTx/>
              <a:buFontTx/>
              <a:buNone/>
            </a:pPr>
            <a:r>
              <a:rPr lang="es-ES" sz="1400" smtClean="0">
                <a:solidFill>
                  <a:srgbClr val="080808"/>
                </a:solidFill>
                <a:ea typeface="Calibri" pitchFamily="34" charset="0"/>
                <a:cs typeface="Arial" pitchFamily="34" charset="0"/>
              </a:rPr>
              <a:t>La entrada PRBS escogida considera las frecuencias en las que trabaja nuestro proceso.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pPr algn="just"/>
            <a:r>
              <a:rPr lang="es-AR" dirty="0" smtClean="0"/>
              <a:t>Recolección de datos a la entrada y salida del proceso a identificar.</a:t>
            </a:r>
          </a:p>
        </p:txBody>
      </p:sp>
      <p:pic>
        <p:nvPicPr>
          <p:cNvPr id="48131" name="3 Marcador de contenido"/>
          <p:cNvPicPr>
            <a:picLocks noGrp="1"/>
          </p:cNvPicPr>
          <p:nvPr>
            <p:ph idx="1"/>
          </p:nvPr>
        </p:nvPicPr>
        <p:blipFill>
          <a:blip r:embed="rId2" cstate="print"/>
          <a:srcRect l="1183" t="22565" b="38205"/>
          <a:stretch>
            <a:fillRect/>
          </a:stretch>
        </p:blipFill>
        <p:spPr>
          <a:xfrm>
            <a:off x="928688" y="2500313"/>
            <a:ext cx="7858125" cy="2933700"/>
          </a:xfrm>
        </p:spPr>
      </p:pic>
      <p:sp>
        <p:nvSpPr>
          <p:cNvPr id="48132" name="4 Rectángulo"/>
          <p:cNvSpPr>
            <a:spLocks noChangeArrowheads="1"/>
          </p:cNvSpPr>
          <p:nvPr/>
        </p:nvSpPr>
        <p:spPr bwMode="auto">
          <a:xfrm>
            <a:off x="1357313" y="5429250"/>
            <a:ext cx="7127875" cy="923925"/>
          </a:xfrm>
          <a:prstGeom prst="rect">
            <a:avLst/>
          </a:prstGeom>
          <a:noFill/>
          <a:ln w="9525">
            <a:noFill/>
            <a:miter lim="800000"/>
            <a:headEnd/>
            <a:tailEnd/>
          </a:ln>
        </p:spPr>
        <p:txBody>
          <a:bodyPr>
            <a:spAutoFit/>
          </a:bodyPr>
          <a:lstStyle/>
          <a:p>
            <a:r>
              <a:rPr lang="es-ES"/>
              <a:t>La señal de entrada PRBS diseñada es importada al modelo del proceso en Simulink. Luego se compila para ver el comportamiento de las salidas.</a:t>
            </a:r>
            <a:endParaRPr lang="es-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1 Imagen" descr="diez.jpg"/>
          <p:cNvPicPr>
            <a:picLocks noGrp="1"/>
          </p:cNvPicPr>
          <p:nvPr>
            <p:ph idx="1"/>
          </p:nvPr>
        </p:nvPicPr>
        <p:blipFill>
          <a:blip r:embed="rId2" cstate="print"/>
          <a:srcRect/>
          <a:stretch>
            <a:fillRect/>
          </a:stretch>
        </p:blipFill>
        <p:spPr>
          <a:xfrm>
            <a:off x="1857375" y="2428875"/>
            <a:ext cx="5959475" cy="4210050"/>
          </a:xfrm>
        </p:spPr>
      </p:pic>
      <p:sp>
        <p:nvSpPr>
          <p:cNvPr id="49155" name="1 Título"/>
          <p:cNvSpPr>
            <a:spLocks noGrp="1"/>
          </p:cNvSpPr>
          <p:nvPr>
            <p:ph type="title"/>
          </p:nvPr>
        </p:nvSpPr>
        <p:spPr>
          <a:xfrm>
            <a:off x="684213" y="765175"/>
            <a:ext cx="8002587" cy="1139825"/>
          </a:xfrm>
        </p:spPr>
        <p:txBody>
          <a:bodyPr/>
          <a:lstStyle/>
          <a:p>
            <a:pPr algn="just"/>
            <a:r>
              <a:rPr lang="es-AR" sz="3200" dirty="0" smtClean="0"/>
              <a:t>Datos de entrada y salida del proceso.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s-AR" smtClean="0"/>
              <a:t>Identificación de sistemas.</a:t>
            </a:r>
            <a:endParaRPr lang="es-ES" smtClean="0"/>
          </a:p>
        </p:txBody>
      </p:sp>
      <p:sp>
        <p:nvSpPr>
          <p:cNvPr id="12291" name="Rectangle 3"/>
          <p:cNvSpPr>
            <a:spLocks noGrp="1" noChangeArrowheads="1"/>
          </p:cNvSpPr>
          <p:nvPr>
            <p:ph idx="1"/>
          </p:nvPr>
        </p:nvSpPr>
        <p:spPr/>
        <p:txBody>
          <a:bodyPr/>
          <a:lstStyle/>
          <a:p>
            <a:pPr marL="371475" eaLnBrk="1" hangingPunct="1">
              <a:buFont typeface="Wingdings" pitchFamily="2" charset="2"/>
              <a:buNone/>
            </a:pPr>
            <a:r>
              <a:rPr lang="es-ES" smtClean="0"/>
              <a:t>   </a:t>
            </a:r>
          </a:p>
          <a:p>
            <a:pPr marL="371475" algn="just" eaLnBrk="1" hangingPunct="1">
              <a:buFont typeface="Wingdings" pitchFamily="2" charset="2"/>
              <a:buNone/>
            </a:pPr>
            <a:r>
              <a:rPr lang="es-ES" smtClean="0"/>
              <a:t>   </a:t>
            </a:r>
            <a:r>
              <a:rPr lang="es-ES" sz="2900" smtClean="0">
                <a:solidFill>
                  <a:srgbClr val="080808"/>
                </a:solidFill>
              </a:rPr>
              <a:t>Obtención de un modelo que sea representativo para los fines deseados, de las características dinámicas del proceso objeto de estudio.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684213" y="765175"/>
            <a:ext cx="8002587" cy="1139825"/>
          </a:xfrm>
        </p:spPr>
        <p:txBody>
          <a:bodyPr/>
          <a:lstStyle/>
          <a:p>
            <a:pPr algn="just"/>
            <a:r>
              <a:rPr lang="es-AR" sz="3200" smtClean="0"/>
              <a:t>Identificación del sistema haciendo uso de la herramienta ident de matlab.</a:t>
            </a:r>
          </a:p>
        </p:txBody>
      </p:sp>
      <p:pic>
        <p:nvPicPr>
          <p:cNvPr id="50179" name="3 Marcador de contenido"/>
          <p:cNvPicPr>
            <a:picLocks noGrp="1"/>
          </p:cNvPicPr>
          <p:nvPr>
            <p:ph idx="1"/>
          </p:nvPr>
        </p:nvPicPr>
        <p:blipFill>
          <a:blip r:embed="rId2" cstate="print"/>
          <a:srcRect l="7024" t="23013" r="29727" b="11435"/>
          <a:stretch>
            <a:fillRect/>
          </a:stretch>
        </p:blipFill>
        <p:spPr>
          <a:xfrm>
            <a:off x="1571625" y="2349500"/>
            <a:ext cx="6030913" cy="45085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3 Marcador de contenido"/>
          <p:cNvPicPr>
            <a:picLocks noGrp="1"/>
          </p:cNvPicPr>
          <p:nvPr>
            <p:ph idx="1"/>
          </p:nvPr>
        </p:nvPicPr>
        <p:blipFill>
          <a:blip r:embed="rId2" cstate="print"/>
          <a:srcRect l="5449" t="21758" r="13805" b="12134"/>
          <a:stretch>
            <a:fillRect/>
          </a:stretch>
        </p:blipFill>
        <p:spPr>
          <a:xfrm>
            <a:off x="1428750" y="2428875"/>
            <a:ext cx="6858000" cy="4429125"/>
          </a:xfrm>
        </p:spPr>
      </p:pic>
      <p:sp>
        <p:nvSpPr>
          <p:cNvPr id="51203" name="1 Título"/>
          <p:cNvSpPr>
            <a:spLocks noGrp="1"/>
          </p:cNvSpPr>
          <p:nvPr>
            <p:ph type="title"/>
          </p:nvPr>
        </p:nvSpPr>
        <p:spPr>
          <a:xfrm>
            <a:off x="684213" y="765175"/>
            <a:ext cx="8002587" cy="1139825"/>
          </a:xfrm>
        </p:spPr>
        <p:txBody>
          <a:bodyPr/>
          <a:lstStyle/>
          <a:p>
            <a:pPr algn="just"/>
            <a:r>
              <a:rPr lang="es-AR" sz="3200" smtClean="0"/>
              <a:t>Datos de entrada y salida del proceso que fueron importados a ident.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041525" y="2500313"/>
            <a:ext cx="5673725" cy="4106862"/>
          </a:xfrm>
          <a:prstGeom prst="rect">
            <a:avLst/>
          </a:prstGeom>
          <a:noFill/>
          <a:ln w="9525">
            <a:noFill/>
            <a:miter lim="800000"/>
            <a:headEnd/>
            <a:tailEnd/>
          </a:ln>
        </p:spPr>
      </p:pic>
      <p:sp>
        <p:nvSpPr>
          <p:cNvPr id="52227" name="4 Título"/>
          <p:cNvSpPr>
            <a:spLocks noGrp="1"/>
          </p:cNvSpPr>
          <p:nvPr>
            <p:ph type="title"/>
          </p:nvPr>
        </p:nvSpPr>
        <p:spPr/>
        <p:txBody>
          <a:bodyPr/>
          <a:lstStyle/>
          <a:p>
            <a:pPr algn="just"/>
            <a:r>
              <a:rPr lang="es-ES" smtClean="0"/>
              <a:t>Datos de entrada y salida tratados.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lstStyle/>
          <a:p>
            <a:r>
              <a:rPr lang="es-AR" smtClean="0"/>
              <a:t>Datos para identificación y validación.</a:t>
            </a:r>
          </a:p>
        </p:txBody>
      </p:sp>
      <p:pic>
        <p:nvPicPr>
          <p:cNvPr id="53251" name="3 Marcador de contenido"/>
          <p:cNvPicPr>
            <a:picLocks noGrp="1"/>
          </p:cNvPicPr>
          <p:nvPr>
            <p:ph idx="1"/>
          </p:nvPr>
        </p:nvPicPr>
        <p:blipFill>
          <a:blip r:embed="rId2" cstate="print"/>
          <a:srcRect l="12511" t="28242" r="23924" b="15236"/>
          <a:stretch>
            <a:fillRect/>
          </a:stretch>
        </p:blipFill>
        <p:spPr>
          <a:xfrm>
            <a:off x="1785938" y="2500313"/>
            <a:ext cx="5929312" cy="4071937"/>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r>
              <a:rPr lang="es-ES" smtClean="0"/>
              <a:t>METODOS DE IDENTIFICACION</a:t>
            </a:r>
          </a:p>
        </p:txBody>
      </p:sp>
      <p:sp>
        <p:nvSpPr>
          <p:cNvPr id="54275" name="2 Marcador de contenido"/>
          <p:cNvSpPr>
            <a:spLocks noGrp="1"/>
          </p:cNvSpPr>
          <p:nvPr>
            <p:ph idx="1"/>
          </p:nvPr>
        </p:nvSpPr>
        <p:spPr/>
        <p:txBody>
          <a:bodyPr/>
          <a:lstStyle/>
          <a:p>
            <a:pPr>
              <a:buFont typeface="Wingdings" pitchFamily="2" charset="2"/>
              <a:buNone/>
            </a:pPr>
            <a:r>
              <a:rPr lang="es-ES" sz="2000" smtClean="0"/>
              <a:t>Dependiendo del tipo de modelo obtenido:</a:t>
            </a:r>
          </a:p>
          <a:p>
            <a:pPr>
              <a:buFont typeface="Wingdings" pitchFamily="2" charset="2"/>
              <a:buNone/>
            </a:pPr>
            <a:endParaRPr lang="es-ES" sz="2000" smtClean="0"/>
          </a:p>
          <a:p>
            <a:pPr>
              <a:buFont typeface="Wingdings" pitchFamily="2" charset="2"/>
              <a:buNone/>
            </a:pPr>
            <a:r>
              <a:rPr lang="es-ES" sz="2000" i="1" smtClean="0"/>
              <a:t>Métodos no paramétricos: </a:t>
            </a:r>
            <a:r>
              <a:rPr lang="es-ES" sz="2000" smtClean="0"/>
              <a:t>modelos no paramétricos. análisis de la respuesta transitoria, análisis de la respuesta en frecuencia, análisis de la correlación, análisis espectral.</a:t>
            </a:r>
          </a:p>
          <a:p>
            <a:pPr>
              <a:buFont typeface="Wingdings" pitchFamily="2" charset="2"/>
              <a:buNone/>
            </a:pPr>
            <a:endParaRPr lang="es-ES" sz="2000" i="1" smtClean="0"/>
          </a:p>
          <a:p>
            <a:pPr>
              <a:buFont typeface="Wingdings" pitchFamily="2" charset="2"/>
              <a:buNone/>
            </a:pPr>
            <a:r>
              <a:rPr lang="es-ES" sz="2000" i="1" smtClean="0"/>
              <a:t>Métodos paramétricos: </a:t>
            </a:r>
            <a:r>
              <a:rPr lang="es-ES" sz="2000" smtClean="0"/>
              <a:t>modelos paramétricos. Estructura del modelo. Criterio de ajuste de parámetros. Estimación de los parámetros.</a:t>
            </a:r>
            <a:endParaRPr lang="es-ES" sz="2000" i="1" smtClean="0"/>
          </a:p>
          <a:p>
            <a:pPr>
              <a:buFont typeface="Wingdings" pitchFamily="2" charset="2"/>
              <a:buNone/>
            </a:pPr>
            <a:r>
              <a:rPr lang="es-ES" sz="2000" i="1" smtClean="0"/>
              <a:t>	</a:t>
            </a:r>
            <a:endParaRPr lang="es-ES"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r>
              <a:rPr lang="es-ES" smtClean="0"/>
              <a:t>Identificación no paramétrica vía análisis de correlación</a:t>
            </a:r>
          </a:p>
        </p:txBody>
      </p:sp>
      <p:sp>
        <p:nvSpPr>
          <p:cNvPr id="55299" name="2 Marcador de contenido"/>
          <p:cNvSpPr>
            <a:spLocks noGrp="1"/>
          </p:cNvSpPr>
          <p:nvPr>
            <p:ph idx="1"/>
          </p:nvPr>
        </p:nvSpPr>
        <p:spPr/>
        <p:txBody>
          <a:bodyPr/>
          <a:lstStyle/>
          <a:p>
            <a:pPr>
              <a:buFont typeface="Wingdings" pitchFamily="2" charset="2"/>
              <a:buNone/>
            </a:pPr>
            <a:r>
              <a:rPr lang="es-ES" smtClean="0"/>
              <a:t>	Este método es muy apropiado para obtener una idea rápida de la relación entre distintas señales del sistema, retardos, constantes de tiempo y ganancias estáticas del mismo.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Marcador de contenido"/>
          <p:cNvSpPr>
            <a:spLocks noGrp="1"/>
          </p:cNvSpPr>
          <p:nvPr>
            <p:ph idx="1"/>
          </p:nvPr>
        </p:nvSpPr>
        <p:spPr>
          <a:xfrm>
            <a:off x="838200" y="2362200"/>
            <a:ext cx="7877175" cy="4210050"/>
          </a:xfrm>
        </p:spPr>
        <p:txBody>
          <a:bodyPr/>
          <a:lstStyle/>
          <a:p>
            <a:pPr>
              <a:buFont typeface="Wingdings" pitchFamily="2" charset="2"/>
              <a:buNone/>
            </a:pPr>
            <a:endParaRPr lang="es-ES" sz="2000" smtClean="0"/>
          </a:p>
          <a:p>
            <a:pPr>
              <a:buFont typeface="Wingdings" pitchFamily="2" charset="2"/>
              <a:buNone/>
            </a:pPr>
            <a:r>
              <a:rPr lang="es-ES" sz="2000" smtClean="0"/>
              <a:t>	Con el análisis de correlación obtenemos los coeficientes del modelo  respuesta al impulso finito (FIR), que relaciona la entrada con la salida.</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	Consideraciones antes del análisis de correlación:</a:t>
            </a:r>
          </a:p>
          <a:p>
            <a:pPr lvl="1"/>
            <a:r>
              <a:rPr lang="es-ES" sz="2000" smtClean="0"/>
              <a:t>La series de tiempo de la entrada y la salida deben ser estacionarias o por lo menos cuasi-estacionarias.</a:t>
            </a:r>
          </a:p>
          <a:p>
            <a:pPr lvl="1"/>
            <a:r>
              <a:rPr lang="es-ES" sz="2000" smtClean="0"/>
              <a:t>La entrada y el ruido no deben estar correlacionados.</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fr-FR" sz="1600" smtClean="0"/>
          </a:p>
          <a:p>
            <a:pPr>
              <a:buFont typeface="Wingdings" pitchFamily="2" charset="2"/>
              <a:buNone/>
            </a:pPr>
            <a:endParaRPr lang="fr-FR" sz="1600" smtClean="0"/>
          </a:p>
          <a:p>
            <a:pPr>
              <a:buFont typeface="Wingdings" pitchFamily="2" charset="2"/>
              <a:buNone/>
            </a:pPr>
            <a:endParaRPr lang="fr-FR" sz="1800" smtClean="0"/>
          </a:p>
          <a:p>
            <a:pPr>
              <a:buFont typeface="Wingdings" pitchFamily="2" charset="2"/>
              <a:buNone/>
            </a:pPr>
            <a:endParaRPr lang="es-ES" sz="1800" smtClean="0"/>
          </a:p>
        </p:txBody>
      </p:sp>
      <p:sp>
        <p:nvSpPr>
          <p:cNvPr id="56323" name="3 Título"/>
          <p:cNvSpPr>
            <a:spLocks noGrp="1"/>
          </p:cNvSpPr>
          <p:nvPr>
            <p:ph type="title"/>
          </p:nvPr>
        </p:nvSpPr>
        <p:spPr/>
        <p:txBody>
          <a:bodyPr/>
          <a:lstStyle/>
          <a:p>
            <a:r>
              <a:rPr lang="es-ES" smtClean="0"/>
              <a:t>Análisis de Correlación.</a:t>
            </a:r>
          </a:p>
        </p:txBody>
      </p:sp>
      <p:pic>
        <p:nvPicPr>
          <p:cNvPr id="56324" name="Picture 3"/>
          <p:cNvPicPr>
            <a:picLocks noChangeAspect="1" noChangeArrowheads="1"/>
          </p:cNvPicPr>
          <p:nvPr/>
        </p:nvPicPr>
        <p:blipFill>
          <a:blip r:embed="rId2" cstate="print"/>
          <a:srcRect/>
          <a:stretch>
            <a:fillRect/>
          </a:stretch>
        </p:blipFill>
        <p:spPr bwMode="auto">
          <a:xfrm>
            <a:off x="1071563" y="3786188"/>
            <a:ext cx="6727825"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contenido"/>
          <p:cNvSpPr>
            <a:spLocks noGrp="1"/>
          </p:cNvSpPr>
          <p:nvPr>
            <p:ph idx="1"/>
          </p:nvPr>
        </p:nvSpPr>
        <p:spPr/>
        <p:txBody>
          <a:bodyPr/>
          <a:lstStyle/>
          <a:p>
            <a:pPr>
              <a:buFont typeface="Wingdings" pitchFamily="2" charset="2"/>
              <a:buNone/>
            </a:pPr>
            <a:r>
              <a:rPr lang="es-ES" sz="2000" smtClean="0"/>
              <a:t>La solución para encontrar los parámetros es:</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Donde:</a:t>
            </a:r>
          </a:p>
          <a:p>
            <a:pPr>
              <a:buFont typeface="Wingdings" pitchFamily="2" charset="2"/>
              <a:buNone/>
            </a:pPr>
            <a:endParaRPr lang="es-ES" sz="2000" smtClean="0"/>
          </a:p>
          <a:p>
            <a:pPr>
              <a:buFont typeface="Wingdings" pitchFamily="2" charset="2"/>
              <a:buNone/>
            </a:pPr>
            <a:endParaRPr lang="es-ES" sz="2000" smtClean="0"/>
          </a:p>
        </p:txBody>
      </p:sp>
      <p:pic>
        <p:nvPicPr>
          <p:cNvPr id="57347" name="Picture 3"/>
          <p:cNvPicPr>
            <a:picLocks noChangeAspect="1" noChangeArrowheads="1"/>
          </p:cNvPicPr>
          <p:nvPr/>
        </p:nvPicPr>
        <p:blipFill>
          <a:blip r:embed="rId2" cstate="print"/>
          <a:srcRect/>
          <a:stretch>
            <a:fillRect/>
          </a:stretch>
        </p:blipFill>
        <p:spPr bwMode="auto">
          <a:xfrm>
            <a:off x="3500438" y="2786063"/>
            <a:ext cx="1571625" cy="458787"/>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857250" y="3957638"/>
            <a:ext cx="3429000" cy="461962"/>
          </a:xfrm>
          <a:prstGeom prst="rect">
            <a:avLst/>
          </a:prstGeom>
          <a:noFill/>
          <a:ln w="9525">
            <a:noFill/>
            <a:miter lim="800000"/>
            <a:headEnd/>
            <a:tailEnd/>
          </a:ln>
        </p:spPr>
      </p:pic>
      <p:pic>
        <p:nvPicPr>
          <p:cNvPr id="57349" name="Picture 5"/>
          <p:cNvPicPr>
            <a:picLocks noChangeAspect="1" noChangeArrowheads="1"/>
          </p:cNvPicPr>
          <p:nvPr/>
        </p:nvPicPr>
        <p:blipFill>
          <a:blip r:embed="rId4" cstate="print"/>
          <a:srcRect/>
          <a:stretch>
            <a:fillRect/>
          </a:stretch>
        </p:blipFill>
        <p:spPr bwMode="auto">
          <a:xfrm>
            <a:off x="857250" y="4572000"/>
            <a:ext cx="5370513" cy="1571625"/>
          </a:xfrm>
          <a:prstGeom prst="rect">
            <a:avLst/>
          </a:prstGeom>
          <a:noFill/>
          <a:ln w="9525">
            <a:noFill/>
            <a:miter lim="800000"/>
            <a:headEnd/>
            <a:tailEnd/>
          </a:ln>
        </p:spPr>
      </p:pic>
      <p:pic>
        <p:nvPicPr>
          <p:cNvPr id="57350" name="Picture 6"/>
          <p:cNvPicPr>
            <a:picLocks noChangeAspect="1" noChangeArrowheads="1"/>
          </p:cNvPicPr>
          <p:nvPr/>
        </p:nvPicPr>
        <p:blipFill>
          <a:blip r:embed="rId5" cstate="print"/>
          <a:srcRect/>
          <a:stretch>
            <a:fillRect/>
          </a:stretch>
        </p:blipFill>
        <p:spPr bwMode="auto">
          <a:xfrm>
            <a:off x="6215063" y="4429125"/>
            <a:ext cx="2000250" cy="157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arcador de contenido"/>
          <p:cNvSpPr>
            <a:spLocks noGrp="1"/>
          </p:cNvSpPr>
          <p:nvPr>
            <p:ph idx="1"/>
          </p:nvPr>
        </p:nvSpPr>
        <p:spPr/>
        <p:txBody>
          <a:bodyPr/>
          <a:lstStyle/>
          <a:p>
            <a:pPr>
              <a:buFont typeface="Wingdings" pitchFamily="2" charset="2"/>
              <a:buNone/>
            </a:pPr>
            <a:r>
              <a:rPr lang="es-ES" sz="2000" smtClean="0"/>
              <a:t>Si la señal de entrada es una señal de ruido blanco con varianza</a:t>
            </a:r>
          </a:p>
          <a:p>
            <a:pPr>
              <a:buFont typeface="Wingdings" pitchFamily="2" charset="2"/>
              <a:buNone/>
            </a:pPr>
            <a:r>
              <a:rPr lang="es-ES" sz="2000" smtClean="0"/>
              <a:t>     entonces la matriz      se simplifica:</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Y el cálculo de los parámetros queda de la siguiente forma:</a:t>
            </a:r>
          </a:p>
          <a:p>
            <a:pPr>
              <a:buFont typeface="Wingdings" pitchFamily="2" charset="2"/>
              <a:buNone/>
            </a:pPr>
            <a:endParaRPr lang="es-ES" sz="2000" smtClean="0"/>
          </a:p>
        </p:txBody>
      </p:sp>
      <p:pic>
        <p:nvPicPr>
          <p:cNvPr id="58371" name="Picture 2"/>
          <p:cNvPicPr>
            <a:picLocks noChangeAspect="1" noChangeArrowheads="1"/>
          </p:cNvPicPr>
          <p:nvPr/>
        </p:nvPicPr>
        <p:blipFill>
          <a:blip r:embed="rId2" cstate="print"/>
          <a:srcRect/>
          <a:stretch>
            <a:fillRect/>
          </a:stretch>
        </p:blipFill>
        <p:spPr bwMode="auto">
          <a:xfrm>
            <a:off x="928688" y="2714625"/>
            <a:ext cx="247650" cy="295275"/>
          </a:xfrm>
          <a:prstGeom prst="rect">
            <a:avLst/>
          </a:prstGeom>
          <a:noFill/>
          <a:ln w="9525">
            <a:noFill/>
            <a:miter lim="800000"/>
            <a:headEnd/>
            <a:tailEnd/>
          </a:ln>
        </p:spPr>
      </p:pic>
      <p:pic>
        <p:nvPicPr>
          <p:cNvPr id="58372" name="Picture 3"/>
          <p:cNvPicPr>
            <a:picLocks noChangeAspect="1" noChangeArrowheads="1"/>
          </p:cNvPicPr>
          <p:nvPr/>
        </p:nvPicPr>
        <p:blipFill>
          <a:blip r:embed="rId3" cstate="print"/>
          <a:srcRect/>
          <a:stretch>
            <a:fillRect/>
          </a:stretch>
        </p:blipFill>
        <p:spPr bwMode="auto">
          <a:xfrm>
            <a:off x="3357563" y="2786063"/>
            <a:ext cx="285750" cy="285750"/>
          </a:xfrm>
          <a:prstGeom prst="rect">
            <a:avLst/>
          </a:prstGeom>
          <a:noFill/>
          <a:ln w="9525">
            <a:noFill/>
            <a:miter lim="800000"/>
            <a:headEnd/>
            <a:tailEnd/>
          </a:ln>
        </p:spPr>
      </p:pic>
      <p:pic>
        <p:nvPicPr>
          <p:cNvPr id="58373" name="Picture 4"/>
          <p:cNvPicPr>
            <a:picLocks noChangeAspect="1" noChangeArrowheads="1"/>
          </p:cNvPicPr>
          <p:nvPr/>
        </p:nvPicPr>
        <p:blipFill>
          <a:blip r:embed="rId4" cstate="print"/>
          <a:srcRect/>
          <a:stretch>
            <a:fillRect/>
          </a:stretch>
        </p:blipFill>
        <p:spPr bwMode="auto">
          <a:xfrm>
            <a:off x="2571750" y="3286125"/>
            <a:ext cx="3357563" cy="1573213"/>
          </a:xfrm>
          <a:prstGeom prst="rect">
            <a:avLst/>
          </a:prstGeom>
          <a:noFill/>
          <a:ln w="9525">
            <a:noFill/>
            <a:miter lim="800000"/>
            <a:headEnd/>
            <a:tailEnd/>
          </a:ln>
        </p:spPr>
      </p:pic>
      <p:pic>
        <p:nvPicPr>
          <p:cNvPr id="58374" name="Picture 6"/>
          <p:cNvPicPr>
            <a:picLocks noChangeAspect="1" noChangeArrowheads="1"/>
          </p:cNvPicPr>
          <p:nvPr/>
        </p:nvPicPr>
        <p:blipFill>
          <a:blip r:embed="rId5" cstate="print"/>
          <a:srcRect/>
          <a:stretch>
            <a:fillRect/>
          </a:stretch>
        </p:blipFill>
        <p:spPr bwMode="auto">
          <a:xfrm>
            <a:off x="3643313" y="5478463"/>
            <a:ext cx="2071687"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contenido"/>
          <p:cNvSpPr>
            <a:spLocks noGrp="1"/>
          </p:cNvSpPr>
          <p:nvPr>
            <p:ph idx="1"/>
          </p:nvPr>
        </p:nvSpPr>
        <p:spPr/>
        <p:txBody>
          <a:bodyPr/>
          <a:lstStyle/>
          <a:p>
            <a:pPr algn="just">
              <a:buFont typeface="Wingdings" pitchFamily="2" charset="2"/>
              <a:buNone/>
            </a:pPr>
            <a:r>
              <a:rPr lang="es-ES" sz="2000" smtClean="0"/>
              <a:t>	Este resultado motiva a usar señales de entrada pre-blanqueadas en el análisis de correlación.</a:t>
            </a:r>
          </a:p>
          <a:p>
            <a:pPr algn="just">
              <a:buFont typeface="Wingdings" pitchFamily="2" charset="2"/>
              <a:buNone/>
            </a:pPr>
            <a:r>
              <a:rPr lang="es-ES" sz="2000" smtClean="0"/>
              <a:t>	</a:t>
            </a:r>
          </a:p>
          <a:p>
            <a:pPr algn="just">
              <a:buFont typeface="Wingdings" pitchFamily="2" charset="2"/>
              <a:buNone/>
            </a:pPr>
            <a:r>
              <a:rPr lang="es-ES" sz="2000" smtClean="0"/>
              <a:t>	Los requisitos para el análisis de correlación se lo ha cumplido ya que nuestros datos de entrada son estacionarios y la señal de ruido se ha escogido independiente de la entrada. Por lo que ahora haremos el análisis de correlación de nuestro proceso.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s-AR" smtClean="0"/>
              <a:t>Objetivos de la identificación.</a:t>
            </a:r>
            <a:endParaRPr lang="es-ES" smtClean="0"/>
          </a:p>
        </p:txBody>
      </p:sp>
      <p:sp>
        <p:nvSpPr>
          <p:cNvPr id="13315" name="Rectangle 3"/>
          <p:cNvSpPr>
            <a:spLocks noGrp="1" noChangeArrowheads="1"/>
          </p:cNvSpPr>
          <p:nvPr>
            <p:ph idx="1"/>
          </p:nvPr>
        </p:nvSpPr>
        <p:spPr/>
        <p:txBody>
          <a:bodyPr/>
          <a:lstStyle/>
          <a:p>
            <a:pPr eaLnBrk="1" hangingPunct="1"/>
            <a:r>
              <a:rPr lang="es-AR" smtClean="0">
                <a:solidFill>
                  <a:srgbClr val="080808"/>
                </a:solidFill>
              </a:rPr>
              <a:t>Realizar un óptimo modelado del proceso.</a:t>
            </a:r>
          </a:p>
          <a:p>
            <a:pPr eaLnBrk="1" hangingPunct="1"/>
            <a:r>
              <a:rPr lang="es-AR" smtClean="0">
                <a:solidFill>
                  <a:srgbClr val="080808"/>
                </a:solidFill>
              </a:rPr>
              <a:t>Obtener un controlador eficiente.</a:t>
            </a:r>
            <a:endParaRPr lang="es-ES" smtClean="0">
              <a:solidFill>
                <a:srgbClr val="080808"/>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contenido"/>
          <p:cNvSpPr>
            <a:spLocks noGrp="1"/>
          </p:cNvSpPr>
          <p:nvPr>
            <p:ph idx="1"/>
          </p:nvPr>
        </p:nvSpPr>
        <p:spPr/>
        <p:txBody>
          <a:bodyPr/>
          <a:lstStyle/>
          <a:p>
            <a:pPr>
              <a:buFont typeface="Wingdings" pitchFamily="2" charset="2"/>
              <a:buNone/>
            </a:pPr>
            <a:r>
              <a:rPr lang="es-ES" sz="2000" smtClean="0"/>
              <a:t>	</a:t>
            </a:r>
          </a:p>
          <a:p>
            <a:pPr>
              <a:buFont typeface="Wingdings" pitchFamily="2" charset="2"/>
              <a:buNone/>
            </a:pPr>
            <a:r>
              <a:rPr lang="es-ES" sz="2000" smtClean="0"/>
              <a:t>	Del análisis de correlación obtenemos el modelo FIR:</a:t>
            </a:r>
          </a:p>
          <a:p>
            <a:pPr>
              <a:buFont typeface="Wingdings" pitchFamily="2" charset="2"/>
              <a:buNone/>
            </a:pPr>
            <a:r>
              <a:rPr lang="fr-FR" sz="2000" smtClean="0"/>
              <a:t>	</a:t>
            </a:r>
          </a:p>
          <a:p>
            <a:pPr>
              <a:buFont typeface="Wingdings" pitchFamily="2" charset="2"/>
              <a:buNone/>
            </a:pPr>
            <a:r>
              <a:rPr lang="fr-FR" sz="2000" smtClean="0"/>
              <a:t>	1*y(t)+0*y(t-T)+...+ 0*y(t-nT)=9.1539*u(t) -13.5640*u(t-T)+... -4.7292*u(t-45*T) + e(t)</a:t>
            </a:r>
          </a:p>
          <a:p>
            <a:pPr>
              <a:buFont typeface="Wingdings" pitchFamily="2" charset="2"/>
              <a:buNone/>
            </a:pPr>
            <a:endParaRPr lang="fr-FR" sz="2000" smtClean="0"/>
          </a:p>
          <a:p>
            <a:pPr>
              <a:buFont typeface="Wingdings" pitchFamily="2" charset="2"/>
              <a:buNone/>
            </a:pPr>
            <a:r>
              <a:rPr lang="fr-FR" sz="2000" smtClean="0"/>
              <a:t>	Modelo FIR con 45 parámetros.</a:t>
            </a:r>
          </a:p>
          <a:p>
            <a:pPr>
              <a:buFont typeface="Wingdings" pitchFamily="2" charset="2"/>
              <a:buNone/>
            </a:pPr>
            <a:r>
              <a:rPr lang="fr-FR" sz="2000" smtClean="0"/>
              <a:t>	</a:t>
            </a:r>
          </a:p>
          <a:p>
            <a:endParaRPr lang="es-ES" sz="20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Marcador de contenido"/>
          <p:cNvSpPr>
            <a:spLocks noGrp="1"/>
          </p:cNvSpPr>
          <p:nvPr>
            <p:ph idx="1"/>
          </p:nvPr>
        </p:nvSpPr>
        <p:spPr/>
        <p:txBody>
          <a:bodyPr/>
          <a:lstStyle/>
          <a:p>
            <a:pPr algn="just">
              <a:buFont typeface="Wingdings" pitchFamily="2" charset="2"/>
              <a:buNone/>
            </a:pPr>
            <a:r>
              <a:rPr lang="fr-FR" sz="2000" smtClean="0"/>
              <a:t>	Observamos que es un modelo FIR con 45 parámetros. Al ser una identificación no paramétrica los parámetros no representan parámetros de nuestro modelo real y tampoco se puede obtener caracteristicas dinámicas y estaticas de nuestro sistema a simple vista. Por lo que a continuación obtendremos la respuesta transiente para determinar y tener una idea de las caracteristicas de nuestro sistema.</a:t>
            </a:r>
          </a:p>
          <a:p>
            <a:pPr algn="just">
              <a:buFont typeface="Wingdings" pitchFamily="2" charset="2"/>
              <a:buNone/>
            </a:pPr>
            <a:endParaRPr lang="fr-FR" sz="2000" smtClean="0"/>
          </a:p>
          <a:p>
            <a:pPr algn="just">
              <a:buFont typeface="Wingdings" pitchFamily="2" charset="2"/>
              <a:buNone/>
            </a:pPr>
            <a:r>
              <a:rPr lang="fr-FR" sz="2000" smtClean="0"/>
              <a:t>	1*y(t)+0*y(t-T)+...+ 0*y(t-nT)=9.1539*u(t) -13.5640*u(t-T)+... -4.7292*u(t-45*T) + e(t)</a:t>
            </a:r>
            <a:endParaRPr lang="es-ES" sz="20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785813" y="2786063"/>
            <a:ext cx="4754562" cy="3403600"/>
          </a:xfrm>
          <a:prstGeom prst="rect">
            <a:avLst/>
          </a:prstGeom>
          <a:noFill/>
          <a:ln w="9525">
            <a:noFill/>
            <a:miter lim="800000"/>
            <a:headEnd/>
            <a:tailEnd/>
          </a:ln>
        </p:spPr>
      </p:pic>
      <p:sp>
        <p:nvSpPr>
          <p:cNvPr id="62467" name="5 Rectángulo"/>
          <p:cNvSpPr>
            <a:spLocks noChangeArrowheads="1"/>
          </p:cNvSpPr>
          <p:nvPr/>
        </p:nvSpPr>
        <p:spPr bwMode="auto">
          <a:xfrm>
            <a:off x="5500688" y="2857500"/>
            <a:ext cx="3429000" cy="2678113"/>
          </a:xfrm>
          <a:prstGeom prst="rect">
            <a:avLst/>
          </a:prstGeom>
          <a:noFill/>
          <a:ln w="9525">
            <a:noFill/>
            <a:miter lim="800000"/>
            <a:headEnd/>
            <a:tailEnd/>
          </a:ln>
        </p:spPr>
        <p:txBody>
          <a:bodyPr>
            <a:spAutoFit/>
          </a:bodyPr>
          <a:lstStyle/>
          <a:p>
            <a:pPr algn="just"/>
            <a:r>
              <a:rPr lang="es-AR" sz="1400"/>
              <a:t>Con estas caracterices podemos modelar un sistema de primer orden. Pero como habíamos mencionado antes los parámetros  estimados no necesariamente representan los parámetros del proceso real. </a:t>
            </a:r>
          </a:p>
          <a:p>
            <a:pPr algn="just"/>
            <a:endParaRPr lang="es-AR" sz="1400"/>
          </a:p>
          <a:p>
            <a:pPr algn="just"/>
            <a:r>
              <a:rPr lang="es-AR" sz="1400"/>
              <a:t>En esta respuesta podemos ver que la relación Señal-Ruido es alta que es lo contrario si solo introducimos una señal step al proceso para determinar su respuesta transiente.</a:t>
            </a:r>
          </a:p>
        </p:txBody>
      </p:sp>
      <p:sp>
        <p:nvSpPr>
          <p:cNvPr id="62468" name="3 Título"/>
          <p:cNvSpPr>
            <a:spLocks noGrp="1"/>
          </p:cNvSpPr>
          <p:nvPr>
            <p:ph type="title"/>
          </p:nvPr>
        </p:nvSpPr>
        <p:spPr>
          <a:xfrm>
            <a:off x="714375" y="857250"/>
            <a:ext cx="7924800" cy="1143000"/>
          </a:xfrm>
        </p:spPr>
        <p:txBody>
          <a:bodyPr/>
          <a:lstStyle/>
          <a:p>
            <a:r>
              <a:rPr lang="es-ES" smtClean="0"/>
              <a:t>Análisis de Correlación. Respuesta Transiente.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500063" y="2286000"/>
            <a:ext cx="8031162" cy="1357313"/>
          </a:xfrm>
        </p:spPr>
        <p:txBody>
          <a:bodyPr/>
          <a:lstStyle/>
          <a:p>
            <a:pPr algn="just" eaLnBrk="1" hangingPunct="1">
              <a:buFont typeface="Wingdings" pitchFamily="2" charset="2"/>
              <a:buNone/>
            </a:pPr>
            <a:r>
              <a:rPr lang="es-AR" sz="2000" b="1" smtClean="0">
                <a:solidFill>
                  <a:srgbClr val="080808"/>
                </a:solidFill>
              </a:rPr>
              <a:t>	</a:t>
            </a:r>
            <a:r>
              <a:rPr lang="es-AR" sz="2000" smtClean="0">
                <a:solidFill>
                  <a:srgbClr val="080808"/>
                </a:solidFill>
              </a:rPr>
              <a:t>En la siguiente respuesta de frecuencia vemos que existe un alto contenido de varianza a altas frecuencias y bias bajo. Por lo que a altas frecuencias tendremos problemas. Para corregir esto usaremos una ventana de truncamiento.</a:t>
            </a:r>
          </a:p>
          <a:p>
            <a:pPr algn="just" eaLnBrk="1" hangingPunct="1">
              <a:buFont typeface="Wingdings" pitchFamily="2" charset="2"/>
              <a:buNone/>
            </a:pPr>
            <a:endParaRPr lang="es-AR" sz="2000" b="1" smtClean="0">
              <a:solidFill>
                <a:srgbClr val="080808"/>
              </a:solidFill>
            </a:endParaRPr>
          </a:p>
        </p:txBody>
      </p:sp>
      <p:pic>
        <p:nvPicPr>
          <p:cNvPr id="63491" name="3 Imagen" descr="ocho.jpg"/>
          <p:cNvPicPr>
            <a:picLocks noChangeAspect="1" noChangeArrowheads="1"/>
          </p:cNvPicPr>
          <p:nvPr/>
        </p:nvPicPr>
        <p:blipFill>
          <a:blip r:embed="rId2" cstate="print"/>
          <a:srcRect/>
          <a:stretch>
            <a:fillRect/>
          </a:stretch>
        </p:blipFill>
        <p:spPr bwMode="auto">
          <a:xfrm>
            <a:off x="1571625" y="3616325"/>
            <a:ext cx="6786563" cy="3241675"/>
          </a:xfrm>
          <a:prstGeom prst="rect">
            <a:avLst/>
          </a:prstGeom>
          <a:noFill/>
          <a:ln w="9525">
            <a:noFill/>
            <a:miter lim="800000"/>
            <a:headEnd/>
            <a:tailEnd/>
          </a:ln>
        </p:spPr>
      </p:pic>
      <p:sp>
        <p:nvSpPr>
          <p:cNvPr id="63492" name="3 Título"/>
          <p:cNvSpPr>
            <a:spLocks noGrp="1"/>
          </p:cNvSpPr>
          <p:nvPr>
            <p:ph type="title"/>
          </p:nvPr>
        </p:nvSpPr>
        <p:spPr>
          <a:xfrm>
            <a:off x="714375" y="857250"/>
            <a:ext cx="7924800" cy="1143000"/>
          </a:xfrm>
        </p:spPr>
        <p:txBody>
          <a:bodyPr/>
          <a:lstStyle/>
          <a:p>
            <a:r>
              <a:rPr lang="es-ES" smtClean="0"/>
              <a:t>Análisis de Correlación. Respuesta en Frecuencia.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arcador de contenido"/>
          <p:cNvSpPr>
            <a:spLocks noGrp="1"/>
          </p:cNvSpPr>
          <p:nvPr>
            <p:ph idx="1"/>
          </p:nvPr>
        </p:nvSpPr>
        <p:spPr/>
        <p:txBody>
          <a:bodyPr/>
          <a:lstStyle/>
          <a:p>
            <a:pPr algn="just">
              <a:buFont typeface="Wingdings" pitchFamily="2" charset="2"/>
              <a:buNone/>
            </a:pPr>
            <a:r>
              <a:rPr lang="es-ES" sz="2000" smtClean="0"/>
              <a:t>	Una ventana de truncamiento común es la de TUKEY:</a:t>
            </a:r>
          </a:p>
          <a:p>
            <a:pPr algn="just">
              <a:buFont typeface="Wingdings" pitchFamily="2" charset="2"/>
              <a:buNone/>
            </a:pPr>
            <a:endParaRPr lang="es-ES" sz="2000" smtClean="0"/>
          </a:p>
          <a:p>
            <a:pPr algn="just">
              <a:buFont typeface="Wingdings" pitchFamily="2" charset="2"/>
              <a:buNone/>
            </a:pPr>
            <a:endParaRPr lang="es-ES" sz="2000" smtClean="0"/>
          </a:p>
          <a:p>
            <a:pPr algn="just">
              <a:buFont typeface="Wingdings" pitchFamily="2" charset="2"/>
              <a:buNone/>
            </a:pPr>
            <a:endParaRPr lang="es-ES" sz="2000" smtClean="0"/>
          </a:p>
          <a:p>
            <a:pPr algn="just">
              <a:buFont typeface="Wingdings" pitchFamily="2" charset="2"/>
              <a:buNone/>
            </a:pPr>
            <a:r>
              <a:rPr lang="es-ES" sz="2000" smtClean="0"/>
              <a:t>	Donde M es el parámetro de truncamiento de la ventana. Mientras se incrementa M decrece el bias en la estimación y la varianza asociada con la estimación se incrementa. Por lo que escoger  una ventana de truncamiento y un parametro de truncamiento que me permita un equilibrio entre “fidelidad” (bias) y “estabilidad” (varianza).</a:t>
            </a:r>
          </a:p>
          <a:p>
            <a:pPr algn="just">
              <a:buFont typeface="Wingdings" pitchFamily="2" charset="2"/>
              <a:buNone/>
            </a:pPr>
            <a:endParaRPr lang="es-ES" sz="2000" smtClean="0"/>
          </a:p>
          <a:p>
            <a:pPr algn="just">
              <a:buFont typeface="Wingdings" pitchFamily="2" charset="2"/>
              <a:buNone/>
            </a:pPr>
            <a:endParaRPr lang="es-ES" sz="2000" smtClean="0"/>
          </a:p>
        </p:txBody>
      </p:sp>
      <p:pic>
        <p:nvPicPr>
          <p:cNvPr id="64515" name="Picture 2"/>
          <p:cNvPicPr>
            <a:picLocks noChangeAspect="1" noChangeArrowheads="1"/>
          </p:cNvPicPr>
          <p:nvPr/>
        </p:nvPicPr>
        <p:blipFill>
          <a:blip r:embed="rId2" cstate="print"/>
          <a:srcRect/>
          <a:stretch>
            <a:fillRect/>
          </a:stretch>
        </p:blipFill>
        <p:spPr bwMode="auto">
          <a:xfrm>
            <a:off x="2000250" y="2928938"/>
            <a:ext cx="471487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3 Imagen" descr="doce.jpg"/>
          <p:cNvPicPr>
            <a:picLocks noChangeAspect="1"/>
          </p:cNvPicPr>
          <p:nvPr/>
        </p:nvPicPr>
        <p:blipFill>
          <a:blip r:embed="rId2" cstate="print"/>
          <a:srcRect/>
          <a:stretch>
            <a:fillRect/>
          </a:stretch>
        </p:blipFill>
        <p:spPr bwMode="auto">
          <a:xfrm>
            <a:off x="785813" y="2571750"/>
            <a:ext cx="5668962" cy="3643313"/>
          </a:xfrm>
          <a:prstGeom prst="rect">
            <a:avLst/>
          </a:prstGeom>
          <a:noFill/>
          <a:ln w="9525">
            <a:noFill/>
            <a:miter lim="800000"/>
            <a:headEnd/>
            <a:tailEnd/>
          </a:ln>
        </p:spPr>
      </p:pic>
      <p:sp>
        <p:nvSpPr>
          <p:cNvPr id="65539" name="3 Rectángulo"/>
          <p:cNvSpPr>
            <a:spLocks noChangeArrowheads="1"/>
          </p:cNvSpPr>
          <p:nvPr/>
        </p:nvSpPr>
        <p:spPr bwMode="auto">
          <a:xfrm>
            <a:off x="6429375" y="2643188"/>
            <a:ext cx="2286000" cy="3416300"/>
          </a:xfrm>
          <a:prstGeom prst="rect">
            <a:avLst/>
          </a:prstGeom>
          <a:noFill/>
          <a:ln w="9525">
            <a:noFill/>
            <a:miter lim="800000"/>
            <a:headEnd/>
            <a:tailEnd/>
          </a:ln>
        </p:spPr>
        <p:txBody>
          <a:bodyPr>
            <a:spAutoFit/>
          </a:bodyPr>
          <a:lstStyle/>
          <a:p>
            <a:pPr algn="just"/>
            <a:r>
              <a:rPr lang="es-ES"/>
              <a:t>En los gráficos observamos que se ha llegado a un compromiso entre la fidelidad y la estabilidad del sistema. Una vez hecho esto se puede determinar una relación para la variable de entrada y salida. </a:t>
            </a:r>
          </a:p>
        </p:txBody>
      </p:sp>
      <p:sp>
        <p:nvSpPr>
          <p:cNvPr id="65540" name="3 Título"/>
          <p:cNvSpPr>
            <a:spLocks noGrp="1"/>
          </p:cNvSpPr>
          <p:nvPr>
            <p:ph type="title"/>
          </p:nvPr>
        </p:nvSpPr>
        <p:spPr>
          <a:xfrm>
            <a:off x="714375" y="785813"/>
            <a:ext cx="7924800" cy="1143000"/>
          </a:xfrm>
        </p:spPr>
        <p:txBody>
          <a:bodyPr/>
          <a:lstStyle/>
          <a:p>
            <a:pPr algn="just"/>
            <a:r>
              <a:rPr lang="es-ES" smtClean="0"/>
              <a:t>Ventana TUKEY y parámetro truncamiento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pPr eaLnBrk="1" hangingPunct="1"/>
            <a:r>
              <a:rPr lang="es-AR" smtClean="0"/>
              <a:t>IDENTIFICACIÓN PARAMÉTRICA</a:t>
            </a:r>
            <a:endParaRPr lang="es-ES" smtClean="0"/>
          </a:p>
        </p:txBody>
      </p:sp>
      <p:sp>
        <p:nvSpPr>
          <p:cNvPr id="66563" name="Rectangle 3"/>
          <p:cNvSpPr>
            <a:spLocks noGrp="1" noChangeArrowheads="1"/>
          </p:cNvSpPr>
          <p:nvPr>
            <p:ph idx="1"/>
          </p:nvPr>
        </p:nvSpPr>
        <p:spPr/>
        <p:txBody>
          <a:bodyPr/>
          <a:lstStyle/>
          <a:p>
            <a:pPr eaLnBrk="1" hangingPunct="1">
              <a:buFont typeface="Wingdings" pitchFamily="2" charset="2"/>
              <a:buNone/>
            </a:pPr>
            <a:r>
              <a:rPr lang="es-AR" sz="2000" b="1" smtClean="0">
                <a:solidFill>
                  <a:srgbClr val="080808"/>
                </a:solidFill>
              </a:rPr>
              <a:t>  ELECCION DE LA ESTRUCTURA:</a:t>
            </a:r>
          </a:p>
          <a:p>
            <a:pPr eaLnBrk="1" hangingPunct="1">
              <a:buFont typeface="Wingdings" pitchFamily="2" charset="2"/>
              <a:buNone/>
            </a:pPr>
            <a:r>
              <a:rPr lang="es-AR" sz="2000" smtClean="0">
                <a:solidFill>
                  <a:srgbClr val="080808"/>
                </a:solidFill>
              </a:rPr>
              <a:t>	Si no se tiene conocimiento previo del proceso a identificar la única forma de saber que estructura vamos a elegir es observando cual se adapta y describe mejor los datos de entrada y salida. Nosotros hemos probado algunas estructuras y hemos elegido a tres candidatas.</a:t>
            </a:r>
          </a:p>
          <a:p>
            <a:pPr eaLnBrk="1" hangingPunct="1">
              <a:buFont typeface="Wingdings" pitchFamily="2" charset="2"/>
              <a:buNone/>
            </a:pPr>
            <a:endParaRPr lang="es-AR" sz="2000" smtClean="0">
              <a:solidFill>
                <a:srgbClr val="080808"/>
              </a:solidFill>
            </a:endParaRPr>
          </a:p>
          <a:p>
            <a:pPr eaLnBrk="1" hangingPunct="1"/>
            <a:r>
              <a:rPr lang="es-AR" sz="2000" smtClean="0"/>
              <a:t>Modelo OE (output error)</a:t>
            </a:r>
          </a:p>
          <a:p>
            <a:pPr eaLnBrk="1" hangingPunct="1"/>
            <a:r>
              <a:rPr lang="es-AR" sz="2000" smtClean="0"/>
              <a:t>Modelo ARX.</a:t>
            </a:r>
          </a:p>
          <a:p>
            <a:pPr eaLnBrk="1" hangingPunct="1"/>
            <a:r>
              <a:rPr lang="es-AR" sz="2000" smtClean="0"/>
              <a:t>Modelo FIR.</a:t>
            </a:r>
          </a:p>
          <a:p>
            <a:pPr eaLnBrk="1" hangingPunct="1">
              <a:buFont typeface="Wingdings" pitchFamily="2" charset="2"/>
              <a:buNone/>
            </a:pPr>
            <a:endParaRPr lang="es-AR" sz="2000" smtClean="0">
              <a:solidFill>
                <a:srgbClr val="FF0000"/>
              </a:solidFill>
            </a:endParaRPr>
          </a:p>
          <a:p>
            <a:pPr eaLnBrk="1" hangingPunct="1"/>
            <a:endParaRPr lang="es-AR" sz="2000" smtClean="0">
              <a:solidFill>
                <a:srgbClr val="FF0000"/>
              </a:solidFill>
            </a:endParaRPr>
          </a:p>
          <a:p>
            <a:pPr eaLnBrk="1" hangingPunct="1">
              <a:buFont typeface="Wingdings" pitchFamily="2" charset="2"/>
              <a:buNone/>
            </a:pPr>
            <a:endParaRPr lang="es-AR"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Marcador de contenido"/>
          <p:cNvSpPr>
            <a:spLocks noGrp="1"/>
          </p:cNvSpPr>
          <p:nvPr>
            <p:ph idx="1"/>
          </p:nvPr>
        </p:nvSpPr>
        <p:spPr/>
        <p:txBody>
          <a:bodyPr/>
          <a:lstStyle/>
          <a:p>
            <a:pPr>
              <a:buFont typeface="Wingdings" pitchFamily="2" charset="2"/>
              <a:buNone/>
            </a:pPr>
            <a:r>
              <a:rPr lang="es-ES" sz="2000" smtClean="0"/>
              <a:t>Estructura ARX:</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	Para determinar los ordenes de A y B en la estructura ARX primero sobre-parametrizamos el orden de los dos polinomios con esto se puede aproximar arbitrariamente bien cualquier sistema lineal ya que el bias es muy bajo. Pero nosotros debemos buscar el mínimo orden de los polinomios tal que se llegue a un equilibrio entre la “fidelidad” y la “varianza”.</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endParaRPr lang="es-ES" sz="2000" smtClean="0"/>
          </a:p>
        </p:txBody>
      </p:sp>
      <p:pic>
        <p:nvPicPr>
          <p:cNvPr id="67587" name="Picture 4"/>
          <p:cNvPicPr>
            <a:picLocks noChangeAspect="1" noChangeArrowheads="1"/>
          </p:cNvPicPr>
          <p:nvPr/>
        </p:nvPicPr>
        <p:blipFill>
          <a:blip r:embed="rId2" cstate="print"/>
          <a:srcRect/>
          <a:stretch>
            <a:fillRect/>
          </a:stretch>
        </p:blipFill>
        <p:spPr bwMode="auto">
          <a:xfrm>
            <a:off x="1285875" y="2928938"/>
            <a:ext cx="5357813"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Marcador de contenido"/>
          <p:cNvSpPr>
            <a:spLocks noGrp="1"/>
          </p:cNvSpPr>
          <p:nvPr>
            <p:ph idx="1"/>
          </p:nvPr>
        </p:nvSpPr>
        <p:spPr/>
        <p:txBody>
          <a:bodyPr/>
          <a:lstStyle/>
          <a:p>
            <a:pPr>
              <a:buFont typeface="Wingdings" pitchFamily="2" charset="2"/>
              <a:buNone/>
            </a:pPr>
            <a:r>
              <a:rPr lang="es-ES" smtClean="0"/>
              <a:t>El modelo ARX con sus respectivos ordenes para los polinomios que hemos elegido es:</a:t>
            </a:r>
          </a:p>
          <a:p>
            <a:pPr>
              <a:buFont typeface="Wingdings" pitchFamily="2" charset="2"/>
              <a:buNone/>
            </a:pPr>
            <a:endParaRPr lang="es-ES" smtClean="0"/>
          </a:p>
          <a:p>
            <a:pPr>
              <a:buFont typeface="Wingdings" pitchFamily="2" charset="2"/>
              <a:buNone/>
            </a:pPr>
            <a:r>
              <a:rPr lang="es-ES" smtClean="0"/>
              <a:t>ARX(112) del cual:</a:t>
            </a:r>
          </a:p>
          <a:p>
            <a:pPr>
              <a:buFont typeface="Wingdings" pitchFamily="2" charset="2"/>
              <a:buNone/>
            </a:pPr>
            <a:r>
              <a:rPr lang="es-ES" smtClean="0"/>
              <a:t>El orden del polinomio A es 1.</a:t>
            </a:r>
          </a:p>
          <a:p>
            <a:pPr>
              <a:buFont typeface="Wingdings" pitchFamily="2" charset="2"/>
              <a:buNone/>
            </a:pPr>
            <a:r>
              <a:rPr lang="es-ES" smtClean="0"/>
              <a:t>El orden del polinomio B es 1.</a:t>
            </a:r>
          </a:p>
          <a:p>
            <a:pPr>
              <a:buFont typeface="Wingdings" pitchFamily="2" charset="2"/>
              <a:buNone/>
            </a:pPr>
            <a:r>
              <a:rPr lang="es-ES" smtClean="0"/>
              <a:t>El retardo es 2, lo cual indica un retardo de una vez el tiempo de muestreo. </a:t>
            </a:r>
          </a:p>
          <a:p>
            <a:pPr>
              <a:buFont typeface="Wingdings" pitchFamily="2" charset="2"/>
              <a:buNone/>
            </a:pPr>
            <a:endParaRPr lang="es-ES" smtClean="0"/>
          </a:p>
          <a:p>
            <a:pPr>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838200" y="2362200"/>
            <a:ext cx="7693025" cy="4235450"/>
          </a:xfrm>
        </p:spPr>
        <p:txBody>
          <a:bodyPr/>
          <a:lstStyle/>
          <a:p>
            <a:pPr eaLnBrk="1" hangingPunct="1">
              <a:buFont typeface="Wingdings" pitchFamily="2" charset="2"/>
              <a:buNone/>
            </a:pPr>
            <a:r>
              <a:rPr lang="es-AR" sz="2000" b="1" smtClean="0">
                <a:solidFill>
                  <a:srgbClr val="080808"/>
                </a:solidFill>
              </a:rPr>
              <a:t>  MODELO ARX:</a:t>
            </a:r>
          </a:p>
          <a:p>
            <a:pPr eaLnBrk="1" hangingPunct="1">
              <a:buFont typeface="Wingdings" pitchFamily="2" charset="2"/>
              <a:buNone/>
            </a:pPr>
            <a:endParaRPr lang="es-AR" sz="2000" smtClean="0">
              <a:solidFill>
                <a:srgbClr val="080808"/>
              </a:solidFill>
            </a:endParaRPr>
          </a:p>
          <a:p>
            <a:pPr eaLnBrk="1" hangingPunct="1">
              <a:buFont typeface="Wingdings" pitchFamily="2" charset="2"/>
              <a:buNone/>
            </a:pPr>
            <a:endParaRPr lang="es-AR" sz="2000" smtClean="0">
              <a:solidFill>
                <a:srgbClr val="FF0000"/>
              </a:solidFill>
            </a:endParaRPr>
          </a:p>
          <a:p>
            <a:pPr eaLnBrk="1" hangingPunct="1"/>
            <a:endParaRPr lang="es-AR" sz="2000" smtClean="0">
              <a:solidFill>
                <a:srgbClr val="FF0000"/>
              </a:solidFill>
            </a:endParaRPr>
          </a:p>
          <a:p>
            <a:pPr eaLnBrk="1" hangingPunct="1">
              <a:buFont typeface="Wingdings" pitchFamily="2" charset="2"/>
              <a:buNone/>
            </a:pPr>
            <a:endParaRPr lang="es-AR" smtClean="0"/>
          </a:p>
        </p:txBody>
      </p:sp>
      <p:sp>
        <p:nvSpPr>
          <p:cNvPr id="696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9636" name="Rectangle 3"/>
          <p:cNvSpPr>
            <a:spLocks noChangeArrowheads="1"/>
          </p:cNvSpPr>
          <p:nvPr/>
        </p:nvSpPr>
        <p:spPr bwMode="auto">
          <a:xfrm>
            <a:off x="914400" y="8382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3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9638" name="Rectangle 6"/>
          <p:cNvSpPr>
            <a:spLocks noChangeArrowheads="1"/>
          </p:cNvSpPr>
          <p:nvPr/>
        </p:nvSpPr>
        <p:spPr bwMode="auto">
          <a:xfrm>
            <a:off x="914400" y="638175"/>
            <a:ext cx="9144000" cy="457200"/>
          </a:xfrm>
          <a:prstGeom prst="rect">
            <a:avLst/>
          </a:prstGeom>
          <a:noFill/>
          <a:ln w="9525">
            <a:noFill/>
            <a:miter lim="800000"/>
            <a:headEnd/>
            <a:tailEnd/>
          </a:ln>
        </p:spPr>
        <p:txBody>
          <a:bodyPr wrap="none" anchor="ctr">
            <a:spAutoFit/>
          </a:bodyPr>
          <a:lstStyle/>
          <a:p>
            <a:pPr eaLnBrk="0" hangingPunct="0"/>
            <a:endParaRPr lang="es-AR"/>
          </a:p>
        </p:txBody>
      </p:sp>
      <p:sp>
        <p:nvSpPr>
          <p:cNvPr id="6963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9640" name="Rectangle 9"/>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41"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9642" name="Rectangle 12"/>
          <p:cNvSpPr>
            <a:spLocks noChangeArrowheads="1"/>
          </p:cNvSpPr>
          <p:nvPr/>
        </p:nvSpPr>
        <p:spPr bwMode="auto">
          <a:xfrm>
            <a:off x="914400" y="85725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4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9644" name="Rectangle 15"/>
          <p:cNvSpPr>
            <a:spLocks noChangeArrowheads="1"/>
          </p:cNvSpPr>
          <p:nvPr/>
        </p:nvSpPr>
        <p:spPr bwMode="auto">
          <a:xfrm>
            <a:off x="914400" y="8001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4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6964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02350" y="3068638"/>
            <a:ext cx="2646363" cy="504825"/>
          </a:xfrm>
          <a:prstGeom prst="rect">
            <a:avLst/>
          </a:prstGeom>
          <a:noFill/>
          <a:ln w="9525">
            <a:noFill/>
            <a:miter lim="800000"/>
            <a:headEnd/>
            <a:tailEnd/>
          </a:ln>
        </p:spPr>
      </p:pic>
      <p:sp>
        <p:nvSpPr>
          <p:cNvPr id="69647" name="Rectangle 3"/>
          <p:cNvSpPr>
            <a:spLocks noChangeArrowheads="1"/>
          </p:cNvSpPr>
          <p:nvPr/>
        </p:nvSpPr>
        <p:spPr bwMode="auto">
          <a:xfrm>
            <a:off x="914400" y="8382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4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6964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07125" y="3933825"/>
            <a:ext cx="1749425" cy="215900"/>
          </a:xfrm>
          <a:prstGeom prst="rect">
            <a:avLst/>
          </a:prstGeom>
          <a:noFill/>
          <a:ln w="9525">
            <a:noFill/>
            <a:miter lim="800000"/>
            <a:headEnd/>
            <a:tailEnd/>
          </a:ln>
        </p:spPr>
      </p:pic>
      <p:sp>
        <p:nvSpPr>
          <p:cNvPr id="69650" name="Rectangle 6"/>
          <p:cNvSpPr>
            <a:spLocks noChangeArrowheads="1"/>
          </p:cNvSpPr>
          <p:nvPr/>
        </p:nvSpPr>
        <p:spPr bwMode="auto">
          <a:xfrm>
            <a:off x="914400" y="638175"/>
            <a:ext cx="9144000" cy="457200"/>
          </a:xfrm>
          <a:prstGeom prst="rect">
            <a:avLst/>
          </a:prstGeom>
          <a:noFill/>
          <a:ln w="9525">
            <a:noFill/>
            <a:miter lim="800000"/>
            <a:headEnd/>
            <a:tailEnd/>
          </a:ln>
        </p:spPr>
        <p:txBody>
          <a:bodyPr wrap="none" anchor="ctr">
            <a:spAutoFit/>
          </a:bodyPr>
          <a:lstStyle/>
          <a:p>
            <a:pPr eaLnBrk="0" hangingPunct="0"/>
            <a:endParaRPr lang="es-AR"/>
          </a:p>
        </p:txBody>
      </p:sp>
      <p:sp>
        <p:nvSpPr>
          <p:cNvPr id="6965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6965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00775" y="4365625"/>
            <a:ext cx="1466850" cy="215900"/>
          </a:xfrm>
          <a:prstGeom prst="rect">
            <a:avLst/>
          </a:prstGeom>
          <a:noFill/>
          <a:ln w="9525">
            <a:noFill/>
            <a:miter lim="800000"/>
            <a:headEnd/>
            <a:tailEnd/>
          </a:ln>
        </p:spPr>
      </p:pic>
      <p:sp>
        <p:nvSpPr>
          <p:cNvPr id="69653" name="Rectangle 9"/>
          <p:cNvSpPr>
            <a:spLocks noChangeArrowheads="1"/>
          </p:cNvSpPr>
          <p:nvPr/>
        </p:nvSpPr>
        <p:spPr bwMode="auto">
          <a:xfrm>
            <a:off x="914400" y="638175"/>
            <a:ext cx="9144000" cy="457200"/>
          </a:xfrm>
          <a:prstGeom prst="rect">
            <a:avLst/>
          </a:prstGeom>
          <a:noFill/>
          <a:ln w="9525">
            <a:noFill/>
            <a:miter lim="800000"/>
            <a:headEnd/>
            <a:tailEnd/>
          </a:ln>
        </p:spPr>
        <p:txBody>
          <a:bodyPr wrap="none" anchor="ctr">
            <a:spAutoFit/>
          </a:bodyPr>
          <a:lstStyle/>
          <a:p>
            <a:pPr eaLnBrk="0" hangingPunct="0"/>
            <a:endParaRPr lang="es-AR"/>
          </a:p>
        </p:txBody>
      </p:sp>
      <p:sp>
        <p:nvSpPr>
          <p:cNvPr id="69654"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69655"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35600" y="4924425"/>
            <a:ext cx="3673475" cy="449263"/>
          </a:xfrm>
          <a:prstGeom prst="rect">
            <a:avLst/>
          </a:prstGeom>
          <a:noFill/>
          <a:ln w="9525">
            <a:noFill/>
            <a:miter lim="800000"/>
            <a:headEnd/>
            <a:tailEnd/>
          </a:ln>
        </p:spPr>
      </p:pic>
      <p:sp>
        <p:nvSpPr>
          <p:cNvPr id="69656" name="Rectangle 12"/>
          <p:cNvSpPr>
            <a:spLocks noChangeArrowheads="1"/>
          </p:cNvSpPr>
          <p:nvPr/>
        </p:nvSpPr>
        <p:spPr bwMode="auto">
          <a:xfrm>
            <a:off x="914400" y="85725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69657"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69658"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64163" y="5634038"/>
            <a:ext cx="3324225" cy="387350"/>
          </a:xfrm>
          <a:prstGeom prst="rect">
            <a:avLst/>
          </a:prstGeom>
          <a:noFill/>
          <a:ln w="9525">
            <a:noFill/>
            <a:miter lim="800000"/>
            <a:headEnd/>
            <a:tailEnd/>
          </a:ln>
        </p:spPr>
      </p:pic>
      <p:sp>
        <p:nvSpPr>
          <p:cNvPr id="69659" name="Rectangle 15"/>
          <p:cNvSpPr>
            <a:spLocks noChangeArrowheads="1"/>
          </p:cNvSpPr>
          <p:nvPr/>
        </p:nvSpPr>
        <p:spPr bwMode="auto">
          <a:xfrm>
            <a:off x="914400" y="800100"/>
            <a:ext cx="9144000" cy="0"/>
          </a:xfrm>
          <a:prstGeom prst="rect">
            <a:avLst/>
          </a:prstGeom>
          <a:noFill/>
          <a:ln w="9525">
            <a:noFill/>
            <a:miter lim="800000"/>
            <a:headEnd/>
            <a:tailEnd/>
          </a:ln>
        </p:spPr>
        <p:txBody>
          <a:bodyPr wrap="none" anchor="ctr">
            <a:spAutoFit/>
          </a:bodyPr>
          <a:lstStyle/>
          <a:p>
            <a:pPr eaLnBrk="0" hangingPunct="0"/>
            <a:endParaRPr lang="es-AR"/>
          </a:p>
        </p:txBody>
      </p:sp>
      <p:pic>
        <p:nvPicPr>
          <p:cNvPr id="69660" name="28 Imagen"/>
          <p:cNvPicPr>
            <a:picLocks noChangeAspect="1" noChangeArrowheads="1"/>
          </p:cNvPicPr>
          <p:nvPr/>
        </p:nvPicPr>
        <p:blipFill>
          <a:blip r:embed="rId7" cstate="print"/>
          <a:srcRect l="7179" t="21967" r="7774" b="8524"/>
          <a:stretch>
            <a:fillRect/>
          </a:stretch>
        </p:blipFill>
        <p:spPr bwMode="auto">
          <a:xfrm>
            <a:off x="842963" y="2924175"/>
            <a:ext cx="4592637" cy="281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1011238"/>
          </a:xfrm>
        </p:spPr>
        <p:txBody>
          <a:bodyPr/>
          <a:lstStyle/>
          <a:p>
            <a:pPr eaLnBrk="1" hangingPunct="1"/>
            <a:r>
              <a:rPr lang="es-AR" smtClean="0"/>
              <a:t>Proceso de identificación.</a:t>
            </a:r>
            <a:endParaRPr lang="es-ES" smtClean="0"/>
          </a:p>
        </p:txBody>
      </p:sp>
      <p:sp>
        <p:nvSpPr>
          <p:cNvPr id="14339" name="Rectangle 3"/>
          <p:cNvSpPr>
            <a:spLocks noGrp="1" noChangeArrowheads="1"/>
          </p:cNvSpPr>
          <p:nvPr>
            <p:ph idx="1"/>
          </p:nvPr>
        </p:nvSpPr>
        <p:spPr>
          <a:xfrm>
            <a:off x="838200" y="2362200"/>
            <a:ext cx="7693025" cy="4019550"/>
          </a:xfrm>
        </p:spPr>
        <p:txBody>
          <a:bodyPr/>
          <a:lstStyle/>
          <a:p>
            <a:pPr eaLnBrk="1" hangingPunct="1"/>
            <a:endParaRPr lang="es-ES" b="1" smtClean="0">
              <a:solidFill>
                <a:srgbClr val="080808"/>
              </a:solidFill>
            </a:endParaRPr>
          </a:p>
          <a:p>
            <a:pPr eaLnBrk="1" hangingPunct="1"/>
            <a:r>
              <a:rPr lang="es-ES" b="1" smtClean="0">
                <a:solidFill>
                  <a:srgbClr val="080808"/>
                </a:solidFill>
              </a:rPr>
              <a:t>Obtención de datos de entrada - salida.</a:t>
            </a:r>
            <a:r>
              <a:rPr lang="es-ES" smtClean="0">
                <a:solidFill>
                  <a:srgbClr val="080808"/>
                </a:solidFill>
              </a:rPr>
              <a:t> </a:t>
            </a:r>
          </a:p>
          <a:p>
            <a:pPr eaLnBrk="1" hangingPunct="1"/>
            <a:r>
              <a:rPr lang="es-ES" b="1" smtClean="0">
                <a:solidFill>
                  <a:srgbClr val="080808"/>
                </a:solidFill>
              </a:rPr>
              <a:t>Tratamiento previo de los datos registrados.</a:t>
            </a:r>
            <a:r>
              <a:rPr lang="es-ES" smtClean="0">
                <a:solidFill>
                  <a:srgbClr val="080808"/>
                </a:solidFill>
              </a:rPr>
              <a:t> </a:t>
            </a:r>
          </a:p>
          <a:p>
            <a:pPr eaLnBrk="1" hangingPunct="1"/>
            <a:r>
              <a:rPr lang="es-ES" b="1" smtClean="0">
                <a:solidFill>
                  <a:srgbClr val="080808"/>
                </a:solidFill>
              </a:rPr>
              <a:t>Elección de la estructura del modelo.</a:t>
            </a:r>
            <a:r>
              <a:rPr lang="es-ES" smtClean="0">
                <a:solidFill>
                  <a:srgbClr val="080808"/>
                </a:solidFill>
              </a:rPr>
              <a:t> </a:t>
            </a:r>
          </a:p>
          <a:p>
            <a:pPr eaLnBrk="1" hangingPunct="1"/>
            <a:r>
              <a:rPr lang="es-ES" b="1" smtClean="0">
                <a:solidFill>
                  <a:srgbClr val="080808"/>
                </a:solidFill>
              </a:rPr>
              <a:t>Obtención de los parámetros del modelo.</a:t>
            </a:r>
            <a:r>
              <a:rPr lang="es-ES" smtClean="0">
                <a:solidFill>
                  <a:srgbClr val="080808"/>
                </a:solidFill>
              </a:rPr>
              <a:t> </a:t>
            </a:r>
          </a:p>
          <a:p>
            <a:pPr eaLnBrk="1" hangingPunct="1"/>
            <a:r>
              <a:rPr lang="es-ES" b="1" smtClean="0">
                <a:solidFill>
                  <a:srgbClr val="080808"/>
                </a:solidFill>
              </a:rPr>
              <a:t>Validación del modelo.</a:t>
            </a:r>
            <a:r>
              <a:rPr lang="es-ES" smtClean="0">
                <a:solidFill>
                  <a:srgbClr val="080808"/>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Marcador de contenido"/>
          <p:cNvSpPr>
            <a:spLocks noGrp="1"/>
          </p:cNvSpPr>
          <p:nvPr>
            <p:ph idx="1"/>
          </p:nvPr>
        </p:nvSpPr>
        <p:spPr/>
        <p:txBody>
          <a:bodyPr/>
          <a:lstStyle/>
          <a:p>
            <a:pPr>
              <a:buFont typeface="Wingdings" pitchFamily="2" charset="2"/>
              <a:buNone/>
            </a:pPr>
            <a:r>
              <a:rPr lang="es-ES" sz="2000" smtClean="0"/>
              <a:t>Estructura OE:</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	Una de las ventajas de esta estructura es que independientemente se parametriza el modelo de la planta y del ruido. Y tampoco requiere una estructura para el modelo del ruido.</a:t>
            </a:r>
          </a:p>
          <a:p>
            <a:pPr>
              <a:buFont typeface="Wingdings" pitchFamily="2" charset="2"/>
              <a:buNone/>
            </a:pPr>
            <a:r>
              <a:rPr lang="es-ES" sz="2000" smtClean="0"/>
              <a:t>	</a:t>
            </a:r>
          </a:p>
          <a:p>
            <a:pPr>
              <a:buFont typeface="Wingdings" pitchFamily="2" charset="2"/>
              <a:buNone/>
            </a:pPr>
            <a:endParaRPr lang="es-ES" sz="2000" smtClean="0"/>
          </a:p>
          <a:p>
            <a:pPr>
              <a:buFont typeface="Wingdings" pitchFamily="2" charset="2"/>
              <a:buNone/>
            </a:pPr>
            <a:endParaRPr lang="es-ES" sz="2000" smtClean="0"/>
          </a:p>
        </p:txBody>
      </p:sp>
      <p:pic>
        <p:nvPicPr>
          <p:cNvPr id="70659" name="Picture 2"/>
          <p:cNvPicPr>
            <a:picLocks noChangeAspect="1" noChangeArrowheads="1"/>
          </p:cNvPicPr>
          <p:nvPr/>
        </p:nvPicPr>
        <p:blipFill>
          <a:blip r:embed="rId2" cstate="print"/>
          <a:srcRect/>
          <a:stretch>
            <a:fillRect/>
          </a:stretch>
        </p:blipFill>
        <p:spPr bwMode="auto">
          <a:xfrm>
            <a:off x="2643188" y="2643188"/>
            <a:ext cx="3714750" cy="84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Marcador de contenido"/>
          <p:cNvSpPr>
            <a:spLocks noGrp="1"/>
          </p:cNvSpPr>
          <p:nvPr>
            <p:ph idx="1"/>
          </p:nvPr>
        </p:nvSpPr>
        <p:spPr/>
        <p:txBody>
          <a:bodyPr/>
          <a:lstStyle/>
          <a:p>
            <a:pPr>
              <a:buFont typeface="Wingdings" pitchFamily="2" charset="2"/>
              <a:buNone/>
            </a:pPr>
            <a:r>
              <a:rPr lang="es-ES" smtClean="0"/>
              <a:t>El modelo OE con sus respectivos ordenes para los polinomios que hemos elegido es:</a:t>
            </a:r>
          </a:p>
          <a:p>
            <a:pPr>
              <a:buFont typeface="Wingdings" pitchFamily="2" charset="2"/>
              <a:buNone/>
            </a:pPr>
            <a:endParaRPr lang="es-ES" smtClean="0"/>
          </a:p>
          <a:p>
            <a:pPr>
              <a:buFont typeface="Wingdings" pitchFamily="2" charset="2"/>
              <a:buNone/>
            </a:pPr>
            <a:r>
              <a:rPr lang="es-ES" smtClean="0"/>
              <a:t>OE(112) del cual:</a:t>
            </a:r>
          </a:p>
          <a:p>
            <a:pPr>
              <a:buFont typeface="Wingdings" pitchFamily="2" charset="2"/>
              <a:buNone/>
            </a:pPr>
            <a:r>
              <a:rPr lang="es-ES" smtClean="0"/>
              <a:t>El orden del polinomio B es 1.</a:t>
            </a:r>
          </a:p>
          <a:p>
            <a:pPr>
              <a:buFont typeface="Wingdings" pitchFamily="2" charset="2"/>
              <a:buNone/>
            </a:pPr>
            <a:r>
              <a:rPr lang="es-ES" smtClean="0"/>
              <a:t>El orden del polinomio F es 1.</a:t>
            </a:r>
          </a:p>
          <a:p>
            <a:pPr>
              <a:buFont typeface="Wingdings" pitchFamily="2" charset="2"/>
              <a:buNone/>
            </a:pPr>
            <a:r>
              <a:rPr lang="es-ES" smtClean="0"/>
              <a:t>El retardo es 2, lo cual indica un retardo de una vez el tiempo de muestreo. </a:t>
            </a:r>
          </a:p>
          <a:p>
            <a:pPr>
              <a:buFont typeface="Wingdings" pitchFamily="2" charset="2"/>
              <a:buNone/>
            </a:pPr>
            <a:endParaRPr lang="es-ES" smtClean="0"/>
          </a:p>
          <a:p>
            <a:pPr>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838200" y="2362200"/>
            <a:ext cx="7693025" cy="4235450"/>
          </a:xfrm>
        </p:spPr>
        <p:txBody>
          <a:bodyPr/>
          <a:lstStyle/>
          <a:p>
            <a:pPr eaLnBrk="1" hangingPunct="1">
              <a:buFont typeface="Wingdings" pitchFamily="2" charset="2"/>
              <a:buNone/>
            </a:pPr>
            <a:r>
              <a:rPr lang="es-AR" sz="2000" b="1" smtClean="0">
                <a:solidFill>
                  <a:srgbClr val="080808"/>
                </a:solidFill>
              </a:rPr>
              <a:t>  MODELO OE:</a:t>
            </a:r>
          </a:p>
          <a:p>
            <a:pPr eaLnBrk="1" hangingPunct="1">
              <a:buFont typeface="Wingdings" pitchFamily="2" charset="2"/>
              <a:buNone/>
            </a:pPr>
            <a:endParaRPr lang="es-AR" sz="2000" smtClean="0">
              <a:solidFill>
                <a:srgbClr val="080808"/>
              </a:solidFill>
            </a:endParaRPr>
          </a:p>
          <a:p>
            <a:pPr eaLnBrk="1" hangingPunct="1">
              <a:buFont typeface="Wingdings" pitchFamily="2" charset="2"/>
              <a:buNone/>
            </a:pPr>
            <a:endParaRPr lang="es-AR" sz="2000" smtClean="0">
              <a:solidFill>
                <a:srgbClr val="FF0000"/>
              </a:solidFill>
            </a:endParaRPr>
          </a:p>
          <a:p>
            <a:pPr eaLnBrk="1" hangingPunct="1"/>
            <a:endParaRPr lang="es-AR" sz="2000" smtClean="0">
              <a:solidFill>
                <a:srgbClr val="FF0000"/>
              </a:solidFill>
            </a:endParaRPr>
          </a:p>
          <a:p>
            <a:pPr eaLnBrk="1" hangingPunct="1">
              <a:buFont typeface="Wingdings" pitchFamily="2" charset="2"/>
              <a:buNone/>
            </a:pPr>
            <a:endParaRPr lang="es-AR" smtClean="0"/>
          </a:p>
        </p:txBody>
      </p:sp>
      <p:sp>
        <p:nvSpPr>
          <p:cNvPr id="727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270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61150" y="2989263"/>
            <a:ext cx="2159000" cy="511175"/>
          </a:xfrm>
          <a:prstGeom prst="rect">
            <a:avLst/>
          </a:prstGeom>
          <a:noFill/>
          <a:ln w="9525">
            <a:noFill/>
            <a:miter lim="800000"/>
            <a:headEnd/>
            <a:tailEnd/>
          </a:ln>
        </p:spPr>
      </p:pic>
      <p:sp>
        <p:nvSpPr>
          <p:cNvPr id="72709" name="Rectangle 3"/>
          <p:cNvSpPr>
            <a:spLocks noChangeArrowheads="1"/>
          </p:cNvSpPr>
          <p:nvPr/>
        </p:nvSpPr>
        <p:spPr bwMode="auto">
          <a:xfrm>
            <a:off x="914400" y="8382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271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2711"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1000" y="3738563"/>
            <a:ext cx="1728788" cy="254000"/>
          </a:xfrm>
          <a:prstGeom prst="rect">
            <a:avLst/>
          </a:prstGeom>
          <a:noFill/>
          <a:ln w="9525">
            <a:noFill/>
            <a:miter lim="800000"/>
            <a:headEnd/>
            <a:tailEnd/>
          </a:ln>
        </p:spPr>
      </p:pic>
      <p:sp>
        <p:nvSpPr>
          <p:cNvPr id="72712" name="Rectangle 6"/>
          <p:cNvSpPr>
            <a:spLocks noChangeArrowheads="1"/>
          </p:cNvSpPr>
          <p:nvPr/>
        </p:nvSpPr>
        <p:spPr bwMode="auto">
          <a:xfrm>
            <a:off x="914400" y="638175"/>
            <a:ext cx="9144000" cy="457200"/>
          </a:xfrm>
          <a:prstGeom prst="rect">
            <a:avLst/>
          </a:prstGeom>
          <a:noFill/>
          <a:ln w="9525">
            <a:noFill/>
            <a:miter lim="800000"/>
            <a:headEnd/>
            <a:tailEnd/>
          </a:ln>
        </p:spPr>
        <p:txBody>
          <a:bodyPr wrap="none" anchor="ctr">
            <a:spAutoFit/>
          </a:bodyPr>
          <a:lstStyle/>
          <a:p>
            <a:pPr eaLnBrk="0" hangingPunct="0"/>
            <a:endParaRPr lang="es-AR"/>
          </a:p>
        </p:txBody>
      </p:sp>
      <p:sp>
        <p:nvSpPr>
          <p:cNvPr id="7271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2714"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31000" y="4133850"/>
            <a:ext cx="1873250" cy="231775"/>
          </a:xfrm>
          <a:prstGeom prst="rect">
            <a:avLst/>
          </a:prstGeom>
          <a:noFill/>
          <a:ln w="9525">
            <a:noFill/>
            <a:miter lim="800000"/>
            <a:headEnd/>
            <a:tailEnd/>
          </a:ln>
        </p:spPr>
      </p:pic>
      <p:sp>
        <p:nvSpPr>
          <p:cNvPr id="72715" name="Rectangle 9"/>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2716"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2717"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64163" y="4756150"/>
            <a:ext cx="3744912" cy="544513"/>
          </a:xfrm>
          <a:prstGeom prst="rect">
            <a:avLst/>
          </a:prstGeom>
          <a:noFill/>
          <a:ln w="9525">
            <a:noFill/>
            <a:miter lim="800000"/>
            <a:headEnd/>
            <a:tailEnd/>
          </a:ln>
        </p:spPr>
      </p:pic>
      <p:sp>
        <p:nvSpPr>
          <p:cNvPr id="72718" name="Rectangle 12"/>
          <p:cNvSpPr>
            <a:spLocks noChangeArrowheads="1"/>
          </p:cNvSpPr>
          <p:nvPr/>
        </p:nvSpPr>
        <p:spPr bwMode="auto">
          <a:xfrm>
            <a:off x="914400" y="85725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2719"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2720"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92725" y="5645150"/>
            <a:ext cx="3671888" cy="474663"/>
          </a:xfrm>
          <a:prstGeom prst="rect">
            <a:avLst/>
          </a:prstGeom>
          <a:noFill/>
          <a:ln w="9525">
            <a:noFill/>
            <a:miter lim="800000"/>
            <a:headEnd/>
            <a:tailEnd/>
          </a:ln>
        </p:spPr>
      </p:pic>
      <p:sp>
        <p:nvSpPr>
          <p:cNvPr id="72721" name="Rectangle 15"/>
          <p:cNvSpPr>
            <a:spLocks noChangeArrowheads="1"/>
          </p:cNvSpPr>
          <p:nvPr/>
        </p:nvSpPr>
        <p:spPr bwMode="auto">
          <a:xfrm>
            <a:off x="914400" y="800100"/>
            <a:ext cx="9144000" cy="0"/>
          </a:xfrm>
          <a:prstGeom prst="rect">
            <a:avLst/>
          </a:prstGeom>
          <a:noFill/>
          <a:ln w="9525">
            <a:noFill/>
            <a:miter lim="800000"/>
            <a:headEnd/>
            <a:tailEnd/>
          </a:ln>
        </p:spPr>
        <p:txBody>
          <a:bodyPr wrap="none" anchor="ctr">
            <a:spAutoFit/>
          </a:bodyPr>
          <a:lstStyle/>
          <a:p>
            <a:pPr eaLnBrk="0" hangingPunct="0"/>
            <a:endParaRPr lang="es-AR"/>
          </a:p>
        </p:txBody>
      </p:sp>
      <p:pic>
        <p:nvPicPr>
          <p:cNvPr id="72722" name="18 Imagen"/>
          <p:cNvPicPr>
            <a:picLocks noChangeAspect="1" noChangeArrowheads="1"/>
          </p:cNvPicPr>
          <p:nvPr/>
        </p:nvPicPr>
        <p:blipFill>
          <a:blip r:embed="rId7" cstate="print"/>
          <a:srcRect l="7167" t="22385" r="8089" b="8342"/>
          <a:stretch>
            <a:fillRect/>
          </a:stretch>
        </p:blipFill>
        <p:spPr bwMode="auto">
          <a:xfrm>
            <a:off x="755650" y="2890838"/>
            <a:ext cx="4233863" cy="255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Marcador de contenido"/>
          <p:cNvSpPr>
            <a:spLocks noGrp="1"/>
          </p:cNvSpPr>
          <p:nvPr>
            <p:ph idx="1"/>
          </p:nvPr>
        </p:nvSpPr>
        <p:spPr>
          <a:xfrm>
            <a:off x="838200" y="2362200"/>
            <a:ext cx="7877175" cy="4210050"/>
          </a:xfrm>
        </p:spPr>
        <p:txBody>
          <a:bodyPr/>
          <a:lstStyle/>
          <a:p>
            <a:pPr>
              <a:buFont typeface="Wingdings" pitchFamily="2" charset="2"/>
              <a:buNone/>
            </a:pPr>
            <a:r>
              <a:rPr lang="es-ES" sz="2000" smtClean="0"/>
              <a:t>Estructura FIR:</a:t>
            </a:r>
          </a:p>
          <a:p>
            <a:pPr>
              <a:buFont typeface="Wingdings" pitchFamily="2" charset="2"/>
              <a:buNone/>
            </a:pPr>
            <a:endParaRPr lang="es-ES" sz="2000" smtClean="0"/>
          </a:p>
          <a:p>
            <a:pPr>
              <a:buFont typeface="Wingdings" pitchFamily="2" charset="2"/>
              <a:buNone/>
            </a:pPr>
            <a:endParaRPr lang="es-ES" sz="2000" smtClean="0"/>
          </a:p>
          <a:p>
            <a:pPr>
              <a:buFont typeface="Wingdings" pitchFamily="2" charset="2"/>
              <a:buNone/>
            </a:pPr>
            <a:r>
              <a:rPr lang="es-ES" sz="2000" smtClean="0"/>
              <a:t>	El orden apropiado para el polinomio B viene dado por el tiempo de muestreo y el tiempo de estabilización del proceso, el resultado usualmente es alto.</a:t>
            </a:r>
          </a:p>
          <a:p>
            <a:pPr>
              <a:buFont typeface="Wingdings" pitchFamily="2" charset="2"/>
              <a:buNone/>
            </a:pPr>
            <a:r>
              <a:rPr lang="es-ES" sz="2000" smtClean="0"/>
              <a:t>	Cuando la entrada esta constantemente excitando al proceso, el ruido es estacionario y la entrada y el ruido no están correlacionados los coeficientes de respuesta al impulso finito estimado no tendrán bias pero tendrán alta varianza. </a:t>
            </a:r>
          </a:p>
          <a:p>
            <a:pPr>
              <a:buFont typeface="Wingdings" pitchFamily="2" charset="2"/>
              <a:buNone/>
            </a:pPr>
            <a:r>
              <a:rPr lang="es-ES" sz="2000" smtClean="0"/>
              <a:t>	Se puede llegar a un equilibrio entre bias y varianza realizando operaciones de suavizado.</a:t>
            </a:r>
          </a:p>
          <a:p>
            <a:pPr>
              <a:buFont typeface="Wingdings" pitchFamily="2" charset="2"/>
              <a:buNone/>
            </a:pPr>
            <a:r>
              <a:rPr lang="es-ES" sz="2000" smtClean="0"/>
              <a:t>	</a:t>
            </a:r>
          </a:p>
          <a:p>
            <a:pPr>
              <a:buFont typeface="Wingdings" pitchFamily="2" charset="2"/>
              <a:buNone/>
            </a:pPr>
            <a:endParaRPr lang="es-ES" sz="2000" smtClean="0"/>
          </a:p>
          <a:p>
            <a:pPr>
              <a:buFont typeface="Wingdings" pitchFamily="2" charset="2"/>
              <a:buNone/>
            </a:pPr>
            <a:endParaRPr lang="es-ES" sz="2000" smtClean="0"/>
          </a:p>
        </p:txBody>
      </p:sp>
      <p:pic>
        <p:nvPicPr>
          <p:cNvPr id="73731" name="Picture 2"/>
          <p:cNvPicPr>
            <a:picLocks noChangeAspect="1" noChangeArrowheads="1"/>
          </p:cNvPicPr>
          <p:nvPr/>
        </p:nvPicPr>
        <p:blipFill>
          <a:blip r:embed="rId2" cstate="print"/>
          <a:srcRect/>
          <a:stretch>
            <a:fillRect/>
          </a:stretch>
        </p:blipFill>
        <p:spPr bwMode="auto">
          <a:xfrm>
            <a:off x="2143125" y="2786063"/>
            <a:ext cx="4784725"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838200" y="2362200"/>
            <a:ext cx="7693025" cy="4235450"/>
          </a:xfrm>
        </p:spPr>
        <p:txBody>
          <a:bodyPr/>
          <a:lstStyle/>
          <a:p>
            <a:pPr eaLnBrk="1" hangingPunct="1">
              <a:buFont typeface="Wingdings" pitchFamily="2" charset="2"/>
              <a:buNone/>
            </a:pPr>
            <a:r>
              <a:rPr lang="es-AR" sz="2000" b="1" smtClean="0">
                <a:solidFill>
                  <a:srgbClr val="080808"/>
                </a:solidFill>
              </a:rPr>
              <a:t>  MODELO FIR:</a:t>
            </a:r>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endParaRPr lang="es-AR" sz="2000" b="1" smtClean="0">
              <a:solidFill>
                <a:srgbClr val="080808"/>
              </a:solidFill>
            </a:endParaRPr>
          </a:p>
          <a:p>
            <a:pPr eaLnBrk="1" hangingPunct="1">
              <a:buFont typeface="Wingdings" pitchFamily="2" charset="2"/>
              <a:buNone/>
            </a:pPr>
            <a:endParaRPr lang="es-AR" sz="2000" smtClean="0">
              <a:solidFill>
                <a:srgbClr val="080808"/>
              </a:solidFill>
            </a:endParaRPr>
          </a:p>
          <a:p>
            <a:pPr eaLnBrk="1" hangingPunct="1">
              <a:buFont typeface="Wingdings" pitchFamily="2" charset="2"/>
              <a:buNone/>
            </a:pPr>
            <a:endParaRPr lang="es-AR" sz="2000" smtClean="0">
              <a:solidFill>
                <a:srgbClr val="FF0000"/>
              </a:solidFill>
            </a:endParaRPr>
          </a:p>
          <a:p>
            <a:pPr eaLnBrk="1" hangingPunct="1"/>
            <a:endParaRPr lang="es-AR" sz="2000" smtClean="0">
              <a:solidFill>
                <a:srgbClr val="FF0000"/>
              </a:solidFill>
            </a:endParaRPr>
          </a:p>
          <a:p>
            <a:pPr eaLnBrk="1" hangingPunct="1">
              <a:buFont typeface="Wingdings" pitchFamily="2" charset="2"/>
              <a:buNone/>
            </a:pPr>
            <a:endParaRPr lang="es-AR" smtClean="0"/>
          </a:p>
        </p:txBody>
      </p:sp>
      <p:sp>
        <p:nvSpPr>
          <p:cNvPr id="7475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74756" name="Rectangle 3"/>
          <p:cNvSpPr>
            <a:spLocks noChangeArrowheads="1"/>
          </p:cNvSpPr>
          <p:nvPr/>
        </p:nvSpPr>
        <p:spPr bwMode="auto">
          <a:xfrm>
            <a:off x="914400" y="8382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5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74758" name="Rectangle 6"/>
          <p:cNvSpPr>
            <a:spLocks noChangeArrowheads="1"/>
          </p:cNvSpPr>
          <p:nvPr/>
        </p:nvSpPr>
        <p:spPr bwMode="auto">
          <a:xfrm>
            <a:off x="914400" y="638175"/>
            <a:ext cx="9144000" cy="457200"/>
          </a:xfrm>
          <a:prstGeom prst="rect">
            <a:avLst/>
          </a:prstGeom>
          <a:noFill/>
          <a:ln w="9525">
            <a:noFill/>
            <a:miter lim="800000"/>
            <a:headEnd/>
            <a:tailEnd/>
          </a:ln>
        </p:spPr>
        <p:txBody>
          <a:bodyPr wrap="none" anchor="ctr">
            <a:spAutoFit/>
          </a:bodyPr>
          <a:lstStyle/>
          <a:p>
            <a:pPr eaLnBrk="0" hangingPunct="0"/>
            <a:endParaRPr lang="es-AR"/>
          </a:p>
        </p:txBody>
      </p:sp>
      <p:sp>
        <p:nvSpPr>
          <p:cNvPr id="7475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74760" name="Rectangle 9"/>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61"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74762" name="Rectangle 12"/>
          <p:cNvSpPr>
            <a:spLocks noChangeArrowheads="1"/>
          </p:cNvSpPr>
          <p:nvPr/>
        </p:nvSpPr>
        <p:spPr bwMode="auto">
          <a:xfrm>
            <a:off x="914400" y="85725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6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74764" name="Rectangle 15"/>
          <p:cNvSpPr>
            <a:spLocks noChangeArrowheads="1"/>
          </p:cNvSpPr>
          <p:nvPr/>
        </p:nvSpPr>
        <p:spPr bwMode="auto">
          <a:xfrm>
            <a:off x="914400" y="800100"/>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6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476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75275" y="3500438"/>
            <a:ext cx="1974850" cy="433387"/>
          </a:xfrm>
          <a:prstGeom prst="rect">
            <a:avLst/>
          </a:prstGeom>
          <a:noFill/>
          <a:ln w="9525">
            <a:noFill/>
            <a:miter lim="800000"/>
            <a:headEnd/>
            <a:tailEnd/>
          </a:ln>
        </p:spPr>
      </p:pic>
      <p:sp>
        <p:nvSpPr>
          <p:cNvPr id="74767" name="Rectangle 3"/>
          <p:cNvSpPr>
            <a:spLocks noChangeArrowheads="1"/>
          </p:cNvSpPr>
          <p:nvPr/>
        </p:nvSpPr>
        <p:spPr bwMode="auto">
          <a:xfrm>
            <a:off x="914400" y="809625"/>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6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476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9700" y="4508500"/>
            <a:ext cx="3857625" cy="215900"/>
          </a:xfrm>
          <a:prstGeom prst="rect">
            <a:avLst/>
          </a:prstGeom>
          <a:noFill/>
          <a:ln w="9525">
            <a:noFill/>
            <a:miter lim="800000"/>
            <a:headEnd/>
            <a:tailEnd/>
          </a:ln>
        </p:spPr>
      </p:pic>
      <p:sp>
        <p:nvSpPr>
          <p:cNvPr id="74770" name="Rectangle 6"/>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eaLnBrk="0" hangingPunct="0"/>
            <a:endParaRPr lang="es-AR"/>
          </a:p>
        </p:txBody>
      </p:sp>
      <p:sp>
        <p:nvSpPr>
          <p:cNvPr id="7477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477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0775" y="5372100"/>
            <a:ext cx="5448300" cy="217488"/>
          </a:xfrm>
          <a:prstGeom prst="rect">
            <a:avLst/>
          </a:prstGeom>
          <a:noFill/>
          <a:ln w="9525">
            <a:noFill/>
            <a:miter lim="800000"/>
            <a:headEnd/>
            <a:tailEnd/>
          </a:ln>
        </p:spPr>
      </p:pic>
      <p:sp>
        <p:nvSpPr>
          <p:cNvPr id="74773" name="Rectangle 9"/>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algn="just" eaLnBrk="0" hangingPunct="0"/>
            <a:r>
              <a:rPr lang="es-ES" sz="1200">
                <a:ea typeface="Calibri" pitchFamily="34" charset="0"/>
                <a:cs typeface="Arial" pitchFamily="34" charset="0"/>
              </a:rPr>
              <a:t> </a:t>
            </a:r>
            <a:endParaRPr lang="es-ES">
              <a:ea typeface="Calibri" pitchFamily="34" charset="0"/>
              <a:cs typeface="Arial" pitchFamily="34" charset="0"/>
            </a:endParaRPr>
          </a:p>
        </p:txBody>
      </p:sp>
      <p:sp>
        <p:nvSpPr>
          <p:cNvPr id="74774"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pic>
        <p:nvPicPr>
          <p:cNvPr id="74775"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3575" y="6142038"/>
            <a:ext cx="5545138" cy="239712"/>
          </a:xfrm>
          <a:prstGeom prst="rect">
            <a:avLst/>
          </a:prstGeom>
          <a:noFill/>
          <a:ln w="9525">
            <a:noFill/>
            <a:miter lim="800000"/>
            <a:headEnd/>
            <a:tailEnd/>
          </a:ln>
        </p:spPr>
      </p:pic>
      <p:sp>
        <p:nvSpPr>
          <p:cNvPr id="74776" name="Rectangle 12"/>
          <p:cNvSpPr>
            <a:spLocks noChangeArrowheads="1"/>
          </p:cNvSpPr>
          <p:nvPr/>
        </p:nvSpPr>
        <p:spPr bwMode="auto">
          <a:xfrm>
            <a:off x="914400" y="638175"/>
            <a:ext cx="9144000" cy="0"/>
          </a:xfrm>
          <a:prstGeom prst="rect">
            <a:avLst/>
          </a:prstGeom>
          <a:noFill/>
          <a:ln w="9525">
            <a:noFill/>
            <a:miter lim="800000"/>
            <a:headEnd/>
            <a:tailEnd/>
          </a:ln>
        </p:spPr>
        <p:txBody>
          <a:bodyPr wrap="none" anchor="ctr">
            <a:spAutoFit/>
          </a:bodyPr>
          <a:lstStyle/>
          <a:p>
            <a:pPr algn="just" eaLnBrk="0" hangingPunct="0"/>
            <a:r>
              <a:rPr lang="es-ES" sz="1200">
                <a:ea typeface="Calibri" pitchFamily="34" charset="0"/>
                <a:cs typeface="Arial" pitchFamily="34" charset="0"/>
              </a:rPr>
              <a:t>    </a:t>
            </a:r>
            <a:endParaRPr lang="es-ES">
              <a:ea typeface="Calibri" pitchFamily="34" charset="0"/>
              <a:cs typeface="Arial" pitchFamily="34" charset="0"/>
            </a:endParaRPr>
          </a:p>
        </p:txBody>
      </p:sp>
      <p:pic>
        <p:nvPicPr>
          <p:cNvPr id="74777" name="25 Imagen"/>
          <p:cNvPicPr>
            <a:picLocks noChangeAspect="1" noChangeArrowheads="1"/>
          </p:cNvPicPr>
          <p:nvPr/>
        </p:nvPicPr>
        <p:blipFill>
          <a:blip r:embed="rId6" cstate="print"/>
          <a:srcRect l="7173" t="21758" r="7304" b="8159"/>
          <a:stretch>
            <a:fillRect/>
          </a:stretch>
        </p:blipFill>
        <p:spPr bwMode="auto">
          <a:xfrm>
            <a:off x="755650" y="2781300"/>
            <a:ext cx="4397375"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Marcador de contenido"/>
          <p:cNvSpPr>
            <a:spLocks noGrp="1"/>
          </p:cNvSpPr>
          <p:nvPr>
            <p:ph idx="1"/>
          </p:nvPr>
        </p:nvSpPr>
        <p:spPr/>
        <p:txBody>
          <a:bodyPr/>
          <a:lstStyle/>
          <a:p>
            <a:pPr>
              <a:buFont typeface="Wingdings" pitchFamily="2" charset="2"/>
              <a:buNone/>
            </a:pPr>
            <a:r>
              <a:rPr lang="es-ES" sz="2000" smtClean="0"/>
              <a:t>	</a:t>
            </a:r>
            <a:r>
              <a:rPr lang="es-AR" sz="2000" b="1" smtClean="0">
                <a:solidFill>
                  <a:srgbClr val="080808"/>
                </a:solidFill>
              </a:rPr>
              <a:t> CRITERIO DE AJUSTE DE PARAMETROS.</a:t>
            </a:r>
            <a:endParaRPr lang="es-ES" sz="2000" smtClean="0"/>
          </a:p>
          <a:p>
            <a:pPr>
              <a:buFont typeface="Wingdings" pitchFamily="2" charset="2"/>
              <a:buNone/>
            </a:pPr>
            <a:endParaRPr lang="es-ES" sz="2000" smtClean="0"/>
          </a:p>
          <a:p>
            <a:pPr>
              <a:buFont typeface="Wingdings" pitchFamily="2" charset="2"/>
              <a:buNone/>
            </a:pPr>
            <a:r>
              <a:rPr lang="es-ES" sz="2000" smtClean="0"/>
              <a:t>	Para la estimación de los parámetros de los polinomios de los modelos antes mencionados se utilizó el método de mínimos cuadrados. El cual, como se muestra a continuación tiene como objetivo estimar los parámetros del modelo tal que la suma cuadrática del error entre los datos del modelo estimado y el real tienda a cero.</a:t>
            </a:r>
          </a:p>
          <a:p>
            <a:endParaRPr lang="es-ES" sz="2000" smtClean="0"/>
          </a:p>
          <a:p>
            <a:endParaRPr lang="es-ES" sz="2000" smtClean="0"/>
          </a:p>
          <a:p>
            <a:endParaRPr lang="es-ES" sz="2000" smtClean="0"/>
          </a:p>
          <a:p>
            <a:pPr>
              <a:buFont typeface="Wingdings" pitchFamily="2" charset="2"/>
              <a:buNone/>
            </a:pPr>
            <a:endParaRPr lang="es-ES" sz="2000" smtClean="0"/>
          </a:p>
          <a:p>
            <a:pPr>
              <a:buFont typeface="Wingdings" pitchFamily="2" charset="2"/>
              <a:buNone/>
            </a:pPr>
            <a:r>
              <a:rPr lang="es-ES" sz="2000" smtClean="0"/>
              <a:t>	</a:t>
            </a:r>
          </a:p>
        </p:txBody>
      </p:sp>
      <p:pic>
        <p:nvPicPr>
          <p:cNvPr id="75779" name="Picture 3"/>
          <p:cNvPicPr>
            <a:picLocks noChangeAspect="1" noChangeArrowheads="1"/>
          </p:cNvPicPr>
          <p:nvPr/>
        </p:nvPicPr>
        <p:blipFill>
          <a:blip r:embed="rId2" cstate="print"/>
          <a:srcRect/>
          <a:stretch>
            <a:fillRect/>
          </a:stretch>
        </p:blipFill>
        <p:spPr bwMode="auto">
          <a:xfrm>
            <a:off x="2143125" y="5072063"/>
            <a:ext cx="4643438"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p:txBody>
          <a:bodyPr/>
          <a:lstStyle/>
          <a:p>
            <a:pPr eaLnBrk="1" hangingPunct="1">
              <a:buFont typeface="Wingdings" pitchFamily="2" charset="2"/>
              <a:buNone/>
            </a:pPr>
            <a:r>
              <a:rPr lang="es-AR" sz="2000" b="1" smtClean="0">
                <a:solidFill>
                  <a:srgbClr val="080808"/>
                </a:solidFill>
              </a:rPr>
              <a:t> </a:t>
            </a:r>
          </a:p>
          <a:p>
            <a:pPr eaLnBrk="1" hangingPunct="1">
              <a:buFont typeface="Wingdings" pitchFamily="2" charset="2"/>
              <a:buNone/>
            </a:pPr>
            <a:r>
              <a:rPr lang="es-AR" sz="2000" b="1" smtClean="0">
                <a:solidFill>
                  <a:srgbClr val="080808"/>
                </a:solidFill>
              </a:rPr>
              <a:t> VALIDACIÓN DE LOS MODELOS:</a:t>
            </a:r>
          </a:p>
          <a:p>
            <a:pPr eaLnBrk="1" hangingPunct="1">
              <a:buFont typeface="Wingdings" pitchFamily="2" charset="2"/>
              <a:buNone/>
            </a:pPr>
            <a:endParaRPr lang="es-AR" sz="2000" smtClean="0">
              <a:solidFill>
                <a:srgbClr val="080808"/>
              </a:solidFill>
            </a:endParaRPr>
          </a:p>
          <a:p>
            <a:pPr eaLnBrk="1" hangingPunct="1"/>
            <a:r>
              <a:rPr lang="es-AR" sz="2000" smtClean="0"/>
              <a:t>Análisis de polos y ceros.</a:t>
            </a:r>
          </a:p>
          <a:p>
            <a:pPr eaLnBrk="1" hangingPunct="1"/>
            <a:r>
              <a:rPr lang="es-AR" sz="2000" smtClean="0"/>
              <a:t>Análisis de residuos.</a:t>
            </a:r>
          </a:p>
          <a:p>
            <a:pPr eaLnBrk="1" hangingPunct="1"/>
            <a:r>
              <a:rPr lang="es-AR" sz="2000" smtClean="0"/>
              <a:t>Model OUTPUT.</a:t>
            </a:r>
          </a:p>
          <a:p>
            <a:pPr eaLnBrk="1" hangingPunct="1">
              <a:buFont typeface="Wingdings" pitchFamily="2" charset="2"/>
              <a:buNone/>
            </a:pPr>
            <a:endParaRPr lang="es-AR" sz="2000" smtClean="0">
              <a:solidFill>
                <a:srgbClr val="FF0000"/>
              </a:solidFill>
            </a:endParaRPr>
          </a:p>
          <a:p>
            <a:pPr eaLnBrk="1" hangingPunct="1">
              <a:buFont typeface="Wingdings" pitchFamily="2" charset="2"/>
              <a:buNone/>
            </a:pPr>
            <a:endParaRPr lang="es-AR" sz="2000" smtClean="0">
              <a:solidFill>
                <a:srgbClr val="FF0000"/>
              </a:solidFill>
            </a:endParaRPr>
          </a:p>
          <a:p>
            <a:pPr eaLnBrk="1" hangingPunct="1">
              <a:buFont typeface="Wingdings" pitchFamily="2" charset="2"/>
              <a:buNone/>
            </a:pPr>
            <a:endParaRPr lang="es-AR"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r>
              <a:rPr lang="es-AR" smtClean="0"/>
              <a:t>Análisis de polos y ceros.</a:t>
            </a:r>
          </a:p>
        </p:txBody>
      </p:sp>
      <p:pic>
        <p:nvPicPr>
          <p:cNvPr id="77827" name="Picture 2"/>
          <p:cNvPicPr>
            <a:picLocks noChangeAspect="1" noChangeArrowheads="1"/>
          </p:cNvPicPr>
          <p:nvPr/>
        </p:nvPicPr>
        <p:blipFill>
          <a:blip r:embed="rId2" cstate="print"/>
          <a:srcRect l="7785" r="7048"/>
          <a:stretch>
            <a:fillRect/>
          </a:stretch>
        </p:blipFill>
        <p:spPr bwMode="auto">
          <a:xfrm>
            <a:off x="323850" y="2754313"/>
            <a:ext cx="2808288" cy="2549525"/>
          </a:xfrm>
          <a:prstGeom prst="rect">
            <a:avLst/>
          </a:prstGeom>
          <a:noFill/>
          <a:ln w="9525">
            <a:noFill/>
            <a:miter lim="800000"/>
            <a:headEnd/>
            <a:tailEnd/>
          </a:ln>
        </p:spPr>
      </p:pic>
      <p:pic>
        <p:nvPicPr>
          <p:cNvPr id="77828" name="Picture 3"/>
          <p:cNvPicPr>
            <a:picLocks noChangeAspect="1" noChangeArrowheads="1"/>
          </p:cNvPicPr>
          <p:nvPr/>
        </p:nvPicPr>
        <p:blipFill>
          <a:blip r:embed="rId3" cstate="print"/>
          <a:srcRect l="8286" r="6583"/>
          <a:stretch>
            <a:fillRect/>
          </a:stretch>
        </p:blipFill>
        <p:spPr bwMode="auto">
          <a:xfrm>
            <a:off x="3348038" y="2738438"/>
            <a:ext cx="2808287" cy="2490787"/>
          </a:xfrm>
          <a:prstGeom prst="rect">
            <a:avLst/>
          </a:prstGeom>
          <a:noFill/>
          <a:ln w="9525">
            <a:noFill/>
            <a:miter lim="800000"/>
            <a:headEnd/>
            <a:tailEnd/>
          </a:ln>
        </p:spPr>
      </p:pic>
      <p:pic>
        <p:nvPicPr>
          <p:cNvPr id="77829" name="Picture 4"/>
          <p:cNvPicPr>
            <a:picLocks noChangeAspect="1" noChangeArrowheads="1"/>
          </p:cNvPicPr>
          <p:nvPr/>
        </p:nvPicPr>
        <p:blipFill>
          <a:blip r:embed="rId4" cstate="print"/>
          <a:srcRect l="8286" r="6583"/>
          <a:stretch>
            <a:fillRect/>
          </a:stretch>
        </p:blipFill>
        <p:spPr bwMode="auto">
          <a:xfrm>
            <a:off x="6149975" y="2686050"/>
            <a:ext cx="2994025" cy="2687638"/>
          </a:xfrm>
          <a:prstGeom prst="rect">
            <a:avLst/>
          </a:prstGeom>
          <a:noFill/>
          <a:ln w="9525">
            <a:noFill/>
            <a:miter lim="800000"/>
            <a:headEnd/>
            <a:tailEnd/>
          </a:ln>
        </p:spPr>
      </p:pic>
      <p:sp>
        <p:nvSpPr>
          <p:cNvPr id="77830" name="6 CuadroTexto"/>
          <p:cNvSpPr txBox="1">
            <a:spLocks noChangeArrowheads="1"/>
          </p:cNvSpPr>
          <p:nvPr/>
        </p:nvSpPr>
        <p:spPr bwMode="auto">
          <a:xfrm>
            <a:off x="755650" y="2349500"/>
            <a:ext cx="2447925" cy="306388"/>
          </a:xfrm>
          <a:prstGeom prst="rect">
            <a:avLst/>
          </a:prstGeom>
          <a:noFill/>
          <a:ln w="9525">
            <a:noFill/>
            <a:miter lim="800000"/>
            <a:headEnd/>
            <a:tailEnd/>
          </a:ln>
        </p:spPr>
        <p:txBody>
          <a:bodyPr>
            <a:spAutoFit/>
          </a:bodyPr>
          <a:lstStyle/>
          <a:p>
            <a:r>
              <a:rPr lang="es-AR" sz="1400">
                <a:solidFill>
                  <a:srgbClr val="080808"/>
                </a:solidFill>
              </a:rPr>
              <a:t>Polos y ceros modelo OE.</a:t>
            </a:r>
          </a:p>
        </p:txBody>
      </p:sp>
      <p:sp>
        <p:nvSpPr>
          <p:cNvPr id="77831" name="7 CuadroTexto"/>
          <p:cNvSpPr txBox="1">
            <a:spLocks noChangeArrowheads="1"/>
          </p:cNvSpPr>
          <p:nvPr/>
        </p:nvSpPr>
        <p:spPr bwMode="auto">
          <a:xfrm>
            <a:off x="3492500" y="2349500"/>
            <a:ext cx="2447925" cy="306388"/>
          </a:xfrm>
          <a:prstGeom prst="rect">
            <a:avLst/>
          </a:prstGeom>
          <a:noFill/>
          <a:ln w="9525">
            <a:noFill/>
            <a:miter lim="800000"/>
            <a:headEnd/>
            <a:tailEnd/>
          </a:ln>
        </p:spPr>
        <p:txBody>
          <a:bodyPr>
            <a:spAutoFit/>
          </a:bodyPr>
          <a:lstStyle/>
          <a:p>
            <a:r>
              <a:rPr lang="es-AR" sz="1400">
                <a:solidFill>
                  <a:srgbClr val="080808"/>
                </a:solidFill>
              </a:rPr>
              <a:t>Polos y ceros modelo ARX.</a:t>
            </a:r>
          </a:p>
        </p:txBody>
      </p:sp>
      <p:sp>
        <p:nvSpPr>
          <p:cNvPr id="77832" name="8 CuadroTexto"/>
          <p:cNvSpPr txBox="1">
            <a:spLocks noChangeArrowheads="1"/>
          </p:cNvSpPr>
          <p:nvPr/>
        </p:nvSpPr>
        <p:spPr bwMode="auto">
          <a:xfrm>
            <a:off x="6227763" y="2349500"/>
            <a:ext cx="2447925" cy="306388"/>
          </a:xfrm>
          <a:prstGeom prst="rect">
            <a:avLst/>
          </a:prstGeom>
          <a:noFill/>
          <a:ln w="9525">
            <a:noFill/>
            <a:miter lim="800000"/>
            <a:headEnd/>
            <a:tailEnd/>
          </a:ln>
        </p:spPr>
        <p:txBody>
          <a:bodyPr>
            <a:spAutoFit/>
          </a:bodyPr>
          <a:lstStyle/>
          <a:p>
            <a:r>
              <a:rPr lang="es-AR" sz="1400">
                <a:solidFill>
                  <a:srgbClr val="080808"/>
                </a:solidFill>
              </a:rPr>
              <a:t>Polos y ceros modelo FIR.</a:t>
            </a:r>
          </a:p>
        </p:txBody>
      </p:sp>
      <p:sp>
        <p:nvSpPr>
          <p:cNvPr id="77833" name="9 CuadroTexto"/>
          <p:cNvSpPr txBox="1">
            <a:spLocks noChangeArrowheads="1"/>
          </p:cNvSpPr>
          <p:nvPr/>
        </p:nvSpPr>
        <p:spPr bwMode="auto">
          <a:xfrm>
            <a:off x="1908175" y="5805488"/>
            <a:ext cx="5616575" cy="522287"/>
          </a:xfrm>
          <a:prstGeom prst="rect">
            <a:avLst/>
          </a:prstGeom>
          <a:noFill/>
          <a:ln w="9525">
            <a:noFill/>
            <a:miter lim="800000"/>
            <a:headEnd/>
            <a:tailEnd/>
          </a:ln>
        </p:spPr>
        <p:txBody>
          <a:bodyPr>
            <a:spAutoFit/>
          </a:bodyPr>
          <a:lstStyle/>
          <a:p>
            <a:r>
              <a:rPr lang="es-AR" sz="1400">
                <a:solidFill>
                  <a:srgbClr val="080808"/>
                </a:solidFill>
              </a:rPr>
              <a:t>Si hubiera superposición de polos y ceros entonces se podría reducir el orden de los modelos.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p:txBody>
          <a:bodyPr/>
          <a:lstStyle/>
          <a:p>
            <a:r>
              <a:rPr lang="es-ES" smtClean="0"/>
              <a:t>Análisis de residuos.</a:t>
            </a:r>
          </a:p>
        </p:txBody>
      </p:sp>
      <p:sp>
        <p:nvSpPr>
          <p:cNvPr id="78851" name="2 Marcador de contenido"/>
          <p:cNvSpPr>
            <a:spLocks noGrp="1"/>
          </p:cNvSpPr>
          <p:nvPr>
            <p:ph idx="1"/>
          </p:nvPr>
        </p:nvSpPr>
        <p:spPr>
          <a:xfrm>
            <a:off x="838200" y="2362200"/>
            <a:ext cx="7693025" cy="4352925"/>
          </a:xfrm>
        </p:spPr>
        <p:txBody>
          <a:bodyPr/>
          <a:lstStyle/>
          <a:p>
            <a:pPr algn="just">
              <a:buFont typeface="Wingdings" pitchFamily="2" charset="2"/>
              <a:buNone/>
            </a:pPr>
            <a:r>
              <a:rPr lang="es-ES" sz="2000" smtClean="0"/>
              <a:t>	Se conocen como </a:t>
            </a:r>
            <a:r>
              <a:rPr lang="es-ES" sz="2000" i="1" smtClean="0"/>
              <a:t>residuos de un sistema a los errores de predicción obtenidos según la </a:t>
            </a:r>
            <a:r>
              <a:rPr lang="es-ES" sz="2000" smtClean="0"/>
              <a:t>expresión: </a:t>
            </a:r>
          </a:p>
          <a:p>
            <a:pPr algn="just"/>
            <a:endParaRPr lang="es-ES" sz="2000" smtClean="0"/>
          </a:p>
          <a:p>
            <a:pPr algn="just">
              <a:buFont typeface="Wingdings" pitchFamily="2" charset="2"/>
              <a:buNone/>
            </a:pPr>
            <a:r>
              <a:rPr lang="es-ES" sz="2000" smtClean="0"/>
              <a:t>	</a:t>
            </a:r>
          </a:p>
          <a:p>
            <a:pPr algn="just">
              <a:buFont typeface="Wingdings" pitchFamily="2" charset="2"/>
              <a:buNone/>
            </a:pPr>
            <a:r>
              <a:rPr lang="es-ES" sz="2000" smtClean="0"/>
              <a:t>	siendo q el vector de parámetros del modelo, y(t) la respuesta real del sistema e ye(t) la respuesta estimada por el modelo para la misma entrada.</a:t>
            </a:r>
          </a:p>
          <a:p>
            <a:pPr algn="just">
              <a:buFont typeface="Wingdings" pitchFamily="2" charset="2"/>
              <a:buNone/>
            </a:pPr>
            <a:endParaRPr lang="es-ES" sz="2000" smtClean="0"/>
          </a:p>
          <a:p>
            <a:pPr algn="just">
              <a:buFont typeface="Wingdings" pitchFamily="2" charset="2"/>
              <a:buNone/>
            </a:pPr>
            <a:r>
              <a:rPr lang="es-ES" sz="2000" smtClean="0"/>
              <a:t>	Idealmente, estos residuos deben ser independientes de la entrada. Si no sucede así, significa que hay componentes en e(t) que proceden de la entrada u(t), lo cual a su vez significa que el modelo no es capaz de describir completamente la dinámica del sistema.</a:t>
            </a:r>
          </a:p>
        </p:txBody>
      </p:sp>
      <p:pic>
        <p:nvPicPr>
          <p:cNvPr id="78852" name="Picture 2"/>
          <p:cNvPicPr>
            <a:picLocks noChangeAspect="1" noChangeArrowheads="1"/>
          </p:cNvPicPr>
          <p:nvPr/>
        </p:nvPicPr>
        <p:blipFill>
          <a:blip r:embed="rId2" cstate="print"/>
          <a:srcRect/>
          <a:stretch>
            <a:fillRect/>
          </a:stretch>
        </p:blipFill>
        <p:spPr bwMode="auto">
          <a:xfrm>
            <a:off x="2000250" y="3000375"/>
            <a:ext cx="4691063"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785813" y="785813"/>
            <a:ext cx="8031162" cy="1344612"/>
          </a:xfrm>
        </p:spPr>
        <p:txBody>
          <a:bodyPr/>
          <a:lstStyle/>
          <a:p>
            <a:pPr eaLnBrk="1" hangingPunct="1">
              <a:lnSpc>
                <a:spcPct val="90000"/>
              </a:lnSpc>
              <a:spcBef>
                <a:spcPct val="0"/>
              </a:spcBef>
              <a:defRPr/>
            </a:pPr>
            <a:r>
              <a:rPr lang="es-AR" sz="3600" b="1" dirty="0" smtClean="0">
                <a:solidFill>
                  <a:schemeClr val="tx2"/>
                </a:solidFill>
                <a:latin typeface="+mj-lt"/>
                <a:ea typeface="+mj-ea"/>
                <a:cs typeface="+mj-cs"/>
              </a:rPr>
              <a:t>Análisis de residuos y correlación modelo OE</a:t>
            </a:r>
          </a:p>
        </p:txBody>
      </p:sp>
      <p:pic>
        <p:nvPicPr>
          <p:cNvPr id="79875" name="Picture 4"/>
          <p:cNvPicPr>
            <a:picLocks noGrp="1" noChangeAspect="1" noChangeArrowheads="1"/>
          </p:cNvPicPr>
          <p:nvPr>
            <p:ph type="pic" idx="1"/>
          </p:nvPr>
        </p:nvPicPr>
        <p:blipFill>
          <a:blip r:embed="rId2" cstate="print"/>
          <a:srcRect/>
          <a:stretch>
            <a:fillRect/>
          </a:stretch>
        </p:blipFill>
        <p:spPr>
          <a:xfrm>
            <a:off x="2143125" y="2928938"/>
            <a:ext cx="4953000" cy="3714750"/>
          </a:xfrm>
          <a:noFill/>
        </p:spPr>
      </p:pic>
      <p:sp>
        <p:nvSpPr>
          <p:cNvPr id="79876" name="4 Rectángulo"/>
          <p:cNvSpPr>
            <a:spLocks noChangeArrowheads="1"/>
          </p:cNvSpPr>
          <p:nvPr/>
        </p:nvSpPr>
        <p:spPr bwMode="auto">
          <a:xfrm>
            <a:off x="857250" y="2357438"/>
            <a:ext cx="7358063" cy="523875"/>
          </a:xfrm>
          <a:prstGeom prst="rect">
            <a:avLst/>
          </a:prstGeom>
          <a:noFill/>
          <a:ln w="9525">
            <a:noFill/>
            <a:miter lim="800000"/>
            <a:headEnd/>
            <a:tailEnd/>
          </a:ln>
        </p:spPr>
        <p:txBody>
          <a:bodyPr>
            <a:spAutoFit/>
          </a:bodyPr>
          <a:lstStyle/>
          <a:p>
            <a:pPr algn="just" eaLnBrk="0" hangingPunct="0"/>
            <a:r>
              <a:rPr lang="es-ES" sz="1400">
                <a:solidFill>
                  <a:srgbClr val="080808"/>
                </a:solidFill>
                <a:ea typeface="Calibri" pitchFamily="34" charset="0"/>
                <a:cs typeface="Arial" pitchFamily="34" charset="0"/>
              </a:rPr>
              <a:t>Si hay componentes en e(t) que proceden de la entrada u(t), significa que el modelo no es capaz de describir  completamente la dinámica  del sistema.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762000" y="762000"/>
            <a:ext cx="7924800" cy="1011238"/>
          </a:xfrm>
        </p:spPr>
        <p:txBody>
          <a:bodyPr/>
          <a:lstStyle/>
          <a:p>
            <a:pPr eaLnBrk="1" hangingPunct="1"/>
            <a:r>
              <a:rPr lang="es-AR" smtClean="0"/>
              <a:t>Métodos de Identificación.</a:t>
            </a:r>
            <a:endParaRPr lang="es-ES" smtClean="0"/>
          </a:p>
        </p:txBody>
      </p:sp>
      <p:sp>
        <p:nvSpPr>
          <p:cNvPr id="15363" name="Rectangle 3"/>
          <p:cNvSpPr>
            <a:spLocks noGrp="1" noChangeArrowheads="1"/>
          </p:cNvSpPr>
          <p:nvPr>
            <p:ph idx="1"/>
          </p:nvPr>
        </p:nvSpPr>
        <p:spPr/>
        <p:txBody>
          <a:bodyPr/>
          <a:lstStyle/>
          <a:p>
            <a:pPr eaLnBrk="1" hangingPunct="1"/>
            <a:endParaRPr lang="es-AR" sz="3200" smtClean="0"/>
          </a:p>
          <a:p>
            <a:pPr eaLnBrk="1" hangingPunct="1"/>
            <a:r>
              <a:rPr lang="es-AR" sz="4000" smtClean="0">
                <a:solidFill>
                  <a:srgbClr val="080808"/>
                </a:solidFill>
              </a:rPr>
              <a:t>Métodos no Paramétricos.</a:t>
            </a:r>
          </a:p>
          <a:p>
            <a:pPr eaLnBrk="1" hangingPunct="1"/>
            <a:r>
              <a:rPr lang="es-AR" sz="4000" smtClean="0">
                <a:solidFill>
                  <a:srgbClr val="080808"/>
                </a:solidFill>
              </a:rPr>
              <a:t>Métodos Paramétricos.</a:t>
            </a:r>
            <a:endParaRPr lang="es-ES" sz="4000" smtClean="0">
              <a:solidFill>
                <a:srgbClr val="080808"/>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type="pic" idx="1"/>
          </p:nvPr>
        </p:nvPicPr>
        <p:blipFill>
          <a:blip r:embed="rId2" cstate="print"/>
          <a:srcRect/>
          <a:stretch>
            <a:fillRect/>
          </a:stretch>
        </p:blipFill>
        <p:spPr>
          <a:xfrm>
            <a:off x="2571750" y="2786063"/>
            <a:ext cx="4006850" cy="3006725"/>
          </a:xfrm>
          <a:noFill/>
        </p:spPr>
      </p:pic>
      <p:sp>
        <p:nvSpPr>
          <p:cNvPr id="8" name="3 Marcador de texto"/>
          <p:cNvSpPr txBox="1">
            <a:spLocks/>
          </p:cNvSpPr>
          <p:nvPr/>
        </p:nvSpPr>
        <p:spPr bwMode="auto">
          <a:xfrm>
            <a:off x="642938" y="285750"/>
            <a:ext cx="8001000" cy="1449388"/>
          </a:xfrm>
          <a:prstGeom prst="rect">
            <a:avLst/>
          </a:prstGeom>
          <a:noFill/>
          <a:ln w="9525">
            <a:noFill/>
            <a:miter lim="800000"/>
            <a:headEnd/>
            <a:tailEnd/>
          </a:ln>
        </p:spPr>
        <p:txBody>
          <a:bodyPr/>
          <a:lstStyle/>
          <a:p>
            <a:pPr>
              <a:lnSpc>
                <a:spcPct val="90000"/>
              </a:lnSpc>
              <a:buClr>
                <a:schemeClr val="tx1"/>
              </a:buClr>
              <a:buSzPct val="75000"/>
              <a:buFont typeface="Wingdings" pitchFamily="2" charset="2"/>
              <a:buNone/>
              <a:defRPr/>
            </a:pPr>
            <a:r>
              <a:rPr lang="es-AR" sz="3600" b="1" kern="0" dirty="0">
                <a:solidFill>
                  <a:schemeClr val="tx2"/>
                </a:solidFill>
                <a:latin typeface="+mj-lt"/>
                <a:ea typeface="+mj-ea"/>
                <a:cs typeface="+mj-cs"/>
              </a:rPr>
              <a:t/>
            </a:r>
            <a:br>
              <a:rPr lang="es-AR" sz="3600" b="1" kern="0" dirty="0">
                <a:solidFill>
                  <a:schemeClr val="tx2"/>
                </a:solidFill>
                <a:latin typeface="+mj-lt"/>
                <a:ea typeface="+mj-ea"/>
                <a:cs typeface="+mj-cs"/>
              </a:rPr>
            </a:br>
            <a:r>
              <a:rPr lang="es-AR" sz="3600" b="1" kern="0" dirty="0">
                <a:solidFill>
                  <a:schemeClr val="tx2"/>
                </a:solidFill>
                <a:latin typeface="+mj-lt"/>
                <a:ea typeface="+mj-ea"/>
                <a:cs typeface="+mj-cs"/>
              </a:rPr>
              <a:t>Análisis de residuos y correlación del modelo ARX</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type="pic" idx="1"/>
          </p:nvPr>
        </p:nvPicPr>
        <p:blipFill>
          <a:blip r:embed="rId2" cstate="print"/>
          <a:srcRect/>
          <a:stretch>
            <a:fillRect/>
          </a:stretch>
        </p:blipFill>
        <p:spPr>
          <a:xfrm>
            <a:off x="2428875" y="2500313"/>
            <a:ext cx="5572125" cy="4179887"/>
          </a:xfrm>
          <a:noFill/>
        </p:spPr>
      </p:pic>
      <p:sp>
        <p:nvSpPr>
          <p:cNvPr id="6" name="3 Marcador de texto"/>
          <p:cNvSpPr txBox="1">
            <a:spLocks/>
          </p:cNvSpPr>
          <p:nvPr/>
        </p:nvSpPr>
        <p:spPr bwMode="auto">
          <a:xfrm>
            <a:off x="755650" y="428625"/>
            <a:ext cx="8031163" cy="1487488"/>
          </a:xfrm>
          <a:prstGeom prst="rect">
            <a:avLst/>
          </a:prstGeom>
          <a:noFill/>
          <a:ln w="9525">
            <a:noFill/>
            <a:miter lim="800000"/>
            <a:headEnd/>
            <a:tailEnd/>
          </a:ln>
        </p:spPr>
        <p:txBody>
          <a:bodyPr/>
          <a:lstStyle/>
          <a:p>
            <a:pPr>
              <a:lnSpc>
                <a:spcPct val="90000"/>
              </a:lnSpc>
              <a:buClr>
                <a:schemeClr val="tx1"/>
              </a:buClr>
              <a:buSzPct val="75000"/>
              <a:buFont typeface="Wingdings" pitchFamily="2" charset="2"/>
              <a:buNone/>
              <a:defRPr/>
            </a:pPr>
            <a:r>
              <a:rPr lang="es-AR" sz="3600" b="1" kern="0" dirty="0">
                <a:solidFill>
                  <a:schemeClr val="tx2"/>
                </a:solidFill>
                <a:latin typeface="+mj-lt"/>
                <a:ea typeface="+mj-ea"/>
                <a:cs typeface="+mj-cs"/>
              </a:rPr>
              <a:t/>
            </a:r>
            <a:br>
              <a:rPr lang="es-AR" sz="3600" b="1" kern="0" dirty="0">
                <a:solidFill>
                  <a:schemeClr val="tx2"/>
                </a:solidFill>
                <a:latin typeface="+mj-lt"/>
                <a:ea typeface="+mj-ea"/>
                <a:cs typeface="+mj-cs"/>
              </a:rPr>
            </a:br>
            <a:r>
              <a:rPr lang="es-AR" sz="3600" b="1" kern="0" dirty="0">
                <a:solidFill>
                  <a:schemeClr val="tx2"/>
                </a:solidFill>
                <a:latin typeface="+mj-lt"/>
                <a:ea typeface="+mj-ea"/>
                <a:cs typeface="+mj-cs"/>
              </a:rPr>
              <a:t>Análisis de residuos y correlación modelo FIR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texto"/>
          <p:cNvSpPr>
            <a:spLocks noGrp="1"/>
          </p:cNvSpPr>
          <p:nvPr>
            <p:ph type="body" sz="half" idx="2"/>
          </p:nvPr>
        </p:nvSpPr>
        <p:spPr>
          <a:xfrm>
            <a:off x="785813" y="714375"/>
            <a:ext cx="8031162" cy="1487488"/>
          </a:xfrm>
        </p:spPr>
        <p:txBody>
          <a:bodyPr/>
          <a:lstStyle/>
          <a:p>
            <a:pPr eaLnBrk="1" hangingPunct="1">
              <a:lnSpc>
                <a:spcPct val="90000"/>
              </a:lnSpc>
              <a:spcBef>
                <a:spcPct val="0"/>
              </a:spcBef>
              <a:defRPr/>
            </a:pPr>
            <a:r>
              <a:rPr lang="es-AR" sz="3600" b="1" dirty="0" smtClean="0">
                <a:solidFill>
                  <a:schemeClr val="tx2"/>
                </a:solidFill>
                <a:latin typeface="+mj-lt"/>
                <a:ea typeface="+mj-ea"/>
                <a:cs typeface="+mj-cs"/>
              </a:rPr>
              <a:t/>
            </a:r>
            <a:br>
              <a:rPr lang="es-AR" sz="3600" b="1" dirty="0" smtClean="0">
                <a:solidFill>
                  <a:schemeClr val="tx2"/>
                </a:solidFill>
                <a:latin typeface="+mj-lt"/>
                <a:ea typeface="+mj-ea"/>
                <a:cs typeface="+mj-cs"/>
              </a:rPr>
            </a:br>
            <a:r>
              <a:rPr lang="es-AR" sz="3600" b="1" dirty="0" err="1" smtClean="0">
                <a:solidFill>
                  <a:schemeClr val="tx2"/>
                </a:solidFill>
                <a:latin typeface="+mj-lt"/>
                <a:ea typeface="+mj-ea"/>
                <a:cs typeface="+mj-cs"/>
              </a:rPr>
              <a:t>Model</a:t>
            </a:r>
            <a:r>
              <a:rPr lang="es-AR" sz="3600" b="1" dirty="0" smtClean="0">
                <a:solidFill>
                  <a:schemeClr val="tx2"/>
                </a:solidFill>
                <a:latin typeface="+mj-lt"/>
                <a:ea typeface="+mj-ea"/>
                <a:cs typeface="+mj-cs"/>
              </a:rPr>
              <a:t> OUTPUT</a:t>
            </a:r>
          </a:p>
        </p:txBody>
      </p:sp>
      <p:sp>
        <p:nvSpPr>
          <p:cNvPr id="6" name="2 Marcador de contenido"/>
          <p:cNvSpPr txBox="1">
            <a:spLocks/>
          </p:cNvSpPr>
          <p:nvPr/>
        </p:nvSpPr>
        <p:spPr bwMode="auto">
          <a:xfrm>
            <a:off x="838200" y="2362200"/>
            <a:ext cx="7693025" cy="4352925"/>
          </a:xfrm>
          <a:prstGeom prst="rect">
            <a:avLst/>
          </a:prstGeom>
          <a:noFill/>
          <a:ln w="9525">
            <a:noFill/>
            <a:miter lim="800000"/>
            <a:headEnd/>
            <a:tailEnd/>
          </a:ln>
        </p:spPr>
        <p:txBody>
          <a:bodyPr/>
          <a:lstStyle/>
          <a:p>
            <a:pPr algn="just" eaLnBrk="0" hangingPunct="0">
              <a:spcBef>
                <a:spcPct val="20000"/>
              </a:spcBef>
              <a:buClr>
                <a:schemeClr val="tx1"/>
              </a:buClr>
              <a:buSzPct val="75000"/>
              <a:buFont typeface="Wingdings" pitchFamily="2" charset="2"/>
              <a:buNone/>
              <a:defRPr/>
            </a:pPr>
            <a:r>
              <a:rPr lang="es-ES" sz="2000" kern="0" dirty="0">
                <a:latin typeface="+mn-lt"/>
              </a:rPr>
              <a:t>Con el </a:t>
            </a:r>
            <a:r>
              <a:rPr lang="es-ES" sz="2000" kern="0" dirty="0" err="1">
                <a:latin typeface="+mn-lt"/>
              </a:rPr>
              <a:t>model</a:t>
            </a:r>
            <a:r>
              <a:rPr lang="es-ES" sz="2000" kern="0" dirty="0">
                <a:latin typeface="+mn-lt"/>
              </a:rPr>
              <a:t> </a:t>
            </a:r>
            <a:r>
              <a:rPr lang="es-ES" sz="2000" kern="0" dirty="0" err="1">
                <a:latin typeface="+mn-lt"/>
              </a:rPr>
              <a:t>OutPut</a:t>
            </a:r>
            <a:r>
              <a:rPr lang="es-ES" sz="2000" kern="0" dirty="0">
                <a:latin typeface="+mn-lt"/>
              </a:rPr>
              <a:t> vemos las respuestas de los tres sistemas a la entrada PRBS que hemos diseñado, las tres se comparan con la señal de salida “real“ y se escoge la que mejor se adapta y describa la dinámica del proceso.</a:t>
            </a:r>
          </a:p>
          <a:p>
            <a:pPr algn="just" eaLnBrk="0" hangingPunct="0">
              <a:spcBef>
                <a:spcPct val="20000"/>
              </a:spcBef>
              <a:buClr>
                <a:schemeClr val="tx1"/>
              </a:buClr>
              <a:buSzPct val="75000"/>
              <a:buFont typeface="Wingdings" pitchFamily="2" charset="2"/>
              <a:buNone/>
              <a:defRPr/>
            </a:pPr>
            <a:endParaRPr lang="es-ES" sz="2000" kern="0" dirty="0">
              <a:latin typeface="+mn-lt"/>
            </a:endParaRPr>
          </a:p>
          <a:p>
            <a:pPr algn="just" eaLnBrk="0" hangingPunct="0">
              <a:spcBef>
                <a:spcPct val="20000"/>
              </a:spcBef>
              <a:buClr>
                <a:schemeClr val="tx1"/>
              </a:buClr>
              <a:buSzPct val="75000"/>
              <a:defRPr/>
            </a:pPr>
            <a:r>
              <a:rPr lang="es-ES" sz="2000" kern="0" dirty="0">
                <a:latin typeface="+mn-lt"/>
              </a:rPr>
              <a:t>Para saber cuál es el modelo que mejor describe y se adapta a los datos de entrada y salida del proceso real, cogeremos  el que tiene  el BEST FIT más alto. En nuestro caso el modelo con mayor </a:t>
            </a:r>
            <a:r>
              <a:rPr lang="es-ES" sz="2000" kern="0" dirty="0" err="1">
                <a:latin typeface="+mn-lt"/>
              </a:rPr>
              <a:t>best</a:t>
            </a:r>
            <a:r>
              <a:rPr lang="es-ES" sz="2000" kern="0" dirty="0">
                <a:latin typeface="+mn-lt"/>
              </a:rPr>
              <a:t> </a:t>
            </a:r>
            <a:r>
              <a:rPr lang="es-ES" sz="2000" kern="0" dirty="0" err="1">
                <a:latin typeface="+mn-lt"/>
              </a:rPr>
              <a:t>fit</a:t>
            </a:r>
            <a:r>
              <a:rPr lang="es-ES" sz="2000" kern="0" dirty="0">
                <a:latin typeface="+mn-lt"/>
              </a:rPr>
              <a:t> es el OE, con un </a:t>
            </a:r>
            <a:r>
              <a:rPr lang="es-ES" sz="2000" kern="0" dirty="0" err="1">
                <a:latin typeface="+mn-lt"/>
              </a:rPr>
              <a:t>best</a:t>
            </a:r>
            <a:r>
              <a:rPr lang="es-ES" sz="2000" kern="0" dirty="0">
                <a:latin typeface="+mn-lt"/>
              </a:rPr>
              <a:t> </a:t>
            </a:r>
            <a:r>
              <a:rPr lang="es-ES" sz="2000" kern="0" dirty="0" err="1">
                <a:latin typeface="+mn-lt"/>
              </a:rPr>
              <a:t>fit</a:t>
            </a:r>
            <a:r>
              <a:rPr lang="es-ES" sz="2000" kern="0" dirty="0">
                <a:latin typeface="+mn-lt"/>
              </a:rPr>
              <a:t> de 92.99. E</a:t>
            </a:r>
            <a:r>
              <a:rPr lang="es-ES" sz="2000" dirty="0">
                <a:latin typeface="Arial" charset="0"/>
              </a:rPr>
              <a:t>sto significa que la variación en la entrada explica 93.0 % de la variación en la salida.</a:t>
            </a:r>
            <a:endParaRPr lang="es-ES" sz="2000" kern="0" dirty="0">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785813" y="714375"/>
            <a:ext cx="8031162" cy="1487488"/>
          </a:xfrm>
        </p:spPr>
        <p:txBody>
          <a:bodyPr/>
          <a:lstStyle/>
          <a:p>
            <a:pPr eaLnBrk="1" hangingPunct="1">
              <a:lnSpc>
                <a:spcPct val="90000"/>
              </a:lnSpc>
              <a:spcBef>
                <a:spcPct val="0"/>
              </a:spcBef>
              <a:defRPr/>
            </a:pPr>
            <a:r>
              <a:rPr lang="es-AR" sz="3600" b="1" dirty="0" smtClean="0">
                <a:solidFill>
                  <a:schemeClr val="tx2"/>
                </a:solidFill>
                <a:latin typeface="+mj-lt"/>
                <a:ea typeface="+mj-ea"/>
                <a:cs typeface="+mj-cs"/>
              </a:rPr>
              <a:t/>
            </a:r>
            <a:br>
              <a:rPr lang="es-AR" sz="3600" b="1" dirty="0" smtClean="0">
                <a:solidFill>
                  <a:schemeClr val="tx2"/>
                </a:solidFill>
                <a:latin typeface="+mj-lt"/>
                <a:ea typeface="+mj-ea"/>
                <a:cs typeface="+mj-cs"/>
              </a:rPr>
            </a:br>
            <a:r>
              <a:rPr lang="es-AR" sz="3600" b="1" dirty="0" err="1" smtClean="0">
                <a:solidFill>
                  <a:schemeClr val="tx2"/>
                </a:solidFill>
                <a:latin typeface="+mj-lt"/>
                <a:ea typeface="+mj-ea"/>
                <a:cs typeface="+mj-cs"/>
              </a:rPr>
              <a:t>Model</a:t>
            </a:r>
            <a:r>
              <a:rPr lang="es-AR" sz="3600" b="1" dirty="0" smtClean="0">
                <a:solidFill>
                  <a:schemeClr val="tx2"/>
                </a:solidFill>
                <a:latin typeface="+mj-lt"/>
                <a:ea typeface="+mj-ea"/>
                <a:cs typeface="+mj-cs"/>
              </a:rPr>
              <a:t> OUTPUT de los tres modelos</a:t>
            </a:r>
          </a:p>
        </p:txBody>
      </p:sp>
      <p:pic>
        <p:nvPicPr>
          <p:cNvPr id="83971" name="Picture 3"/>
          <p:cNvPicPr>
            <a:picLocks noChangeAspect="1" noChangeArrowheads="1"/>
          </p:cNvPicPr>
          <p:nvPr/>
        </p:nvPicPr>
        <p:blipFill>
          <a:blip r:embed="rId2" cstate="print"/>
          <a:srcRect l="5658" t="10947" r="1823" b="18246"/>
          <a:stretch>
            <a:fillRect/>
          </a:stretch>
        </p:blipFill>
        <p:spPr bwMode="auto">
          <a:xfrm>
            <a:off x="1214438" y="2571750"/>
            <a:ext cx="6675437" cy="367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p:txBody>
          <a:bodyPr/>
          <a:lstStyle/>
          <a:p>
            <a:r>
              <a:rPr lang="es-AR" smtClean="0"/>
              <a:t>Diseño del controlador.</a:t>
            </a:r>
          </a:p>
        </p:txBody>
      </p:sp>
      <p:sp>
        <p:nvSpPr>
          <p:cNvPr id="84995" name="2 Marcador de contenido"/>
          <p:cNvSpPr>
            <a:spLocks noGrp="1"/>
          </p:cNvSpPr>
          <p:nvPr>
            <p:ph idx="1"/>
          </p:nvPr>
        </p:nvSpPr>
        <p:spPr>
          <a:xfrm>
            <a:off x="838200" y="2362200"/>
            <a:ext cx="7694613" cy="4090988"/>
          </a:xfrm>
        </p:spPr>
        <p:txBody>
          <a:bodyPr/>
          <a:lstStyle/>
          <a:p>
            <a:pPr algn="just"/>
            <a:r>
              <a:rPr lang="es-ES_tradnl" sz="2000" smtClean="0"/>
              <a:t> </a:t>
            </a:r>
            <a:r>
              <a:rPr lang="es-ES" sz="2200" smtClean="0">
                <a:solidFill>
                  <a:srgbClr val="080808"/>
                </a:solidFill>
              </a:rPr>
              <a:t>En los sistemas en lazo cerrado la variable controlada retroalimenta la entrada, comparándose continuamente el error existente entre la referencia y esta variable controlada.</a:t>
            </a:r>
          </a:p>
          <a:p>
            <a:pPr algn="just"/>
            <a:r>
              <a:rPr lang="es-ES" sz="2200" smtClean="0">
                <a:solidFill>
                  <a:srgbClr val="080808"/>
                </a:solidFill>
              </a:rPr>
              <a:t>Nuestro objetivo es diseñar un controlador discreto por lo que para eso diseñaremos primero un controlador continuo y luego lo discretizaremos.</a:t>
            </a:r>
            <a:endParaRPr lang="es-EC" sz="2200" smtClean="0">
              <a:solidFill>
                <a:srgbClr val="080808"/>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title"/>
          </p:nvPr>
        </p:nvSpPr>
        <p:spPr/>
        <p:txBody>
          <a:bodyPr/>
          <a:lstStyle/>
          <a:p>
            <a:pPr algn="just"/>
            <a:r>
              <a:rPr lang="es-EC" smtClean="0"/>
              <a:t>Proceso sin Controlador.</a:t>
            </a:r>
          </a:p>
        </p:txBody>
      </p:sp>
      <p:pic>
        <p:nvPicPr>
          <p:cNvPr id="86019" name="3 Marcador de contenido"/>
          <p:cNvPicPr>
            <a:picLocks noGrp="1"/>
          </p:cNvPicPr>
          <p:nvPr>
            <p:ph idx="1"/>
          </p:nvPr>
        </p:nvPicPr>
        <p:blipFill>
          <a:blip r:embed="rId2" cstate="print"/>
          <a:srcRect l="1321" t="17673" r="2834" b="35347"/>
          <a:stretch>
            <a:fillRect/>
          </a:stretch>
        </p:blipFill>
        <p:spPr>
          <a:xfrm>
            <a:off x="857250" y="2928938"/>
            <a:ext cx="7715250" cy="29718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a:xfrm>
            <a:off x="642938" y="428625"/>
            <a:ext cx="7924800" cy="1690688"/>
          </a:xfrm>
        </p:spPr>
        <p:txBody>
          <a:bodyPr/>
          <a:lstStyle/>
          <a:p>
            <a:pPr algn="just"/>
            <a:r>
              <a:rPr lang="es-EC" smtClean="0"/>
              <a:t>Respuesta transitoria en lazo cerrado para el sistema sin controlador.</a:t>
            </a:r>
          </a:p>
        </p:txBody>
      </p:sp>
      <p:pic>
        <p:nvPicPr>
          <p:cNvPr id="87043" name="3 Marcador de contenido" descr="cuatro"/>
          <p:cNvPicPr>
            <a:picLocks noGrp="1"/>
          </p:cNvPicPr>
          <p:nvPr>
            <p:ph idx="1"/>
          </p:nvPr>
        </p:nvPicPr>
        <p:blipFill>
          <a:blip r:embed="rId2" cstate="print"/>
          <a:srcRect/>
          <a:stretch>
            <a:fillRect/>
          </a:stretch>
        </p:blipFill>
        <p:spPr>
          <a:xfrm>
            <a:off x="1214438" y="2500313"/>
            <a:ext cx="6429375" cy="4071937"/>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title"/>
          </p:nvPr>
        </p:nvSpPr>
        <p:spPr/>
        <p:txBody>
          <a:bodyPr/>
          <a:lstStyle/>
          <a:p>
            <a:r>
              <a:rPr lang="es-EC" dirty="0" smtClean="0"/>
              <a:t>Diseño del controlador continuo PI Real.</a:t>
            </a:r>
          </a:p>
        </p:txBody>
      </p:sp>
      <p:sp>
        <p:nvSpPr>
          <p:cNvPr id="880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8806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25" y="2786063"/>
            <a:ext cx="973138" cy="500062"/>
          </a:xfrm>
          <a:prstGeom prst="rect">
            <a:avLst/>
          </a:prstGeom>
          <a:noFill/>
          <a:ln w="9525">
            <a:noFill/>
            <a:miter lim="800000"/>
            <a:headEnd/>
            <a:tailEnd/>
          </a:ln>
        </p:spPr>
      </p:pic>
      <p:sp>
        <p:nvSpPr>
          <p:cNvPr id="880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8807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3188" y="4429125"/>
            <a:ext cx="3724275" cy="500063"/>
          </a:xfrm>
          <a:prstGeom prst="rect">
            <a:avLst/>
          </a:prstGeom>
          <a:noFill/>
          <a:ln w="9525">
            <a:noFill/>
            <a:miter lim="800000"/>
            <a:headEnd/>
            <a:tailEnd/>
          </a:ln>
        </p:spPr>
      </p:pic>
      <p:sp>
        <p:nvSpPr>
          <p:cNvPr id="880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88072"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7438" y="5286375"/>
            <a:ext cx="1584325" cy="500063"/>
          </a:xfrm>
          <a:prstGeom prst="rect">
            <a:avLst/>
          </a:prstGeom>
          <a:noFill/>
          <a:ln w="9525">
            <a:noFill/>
            <a:miter lim="800000"/>
            <a:headEnd/>
            <a:tailEnd/>
          </a:ln>
        </p:spPr>
      </p:pic>
      <p:sp>
        <p:nvSpPr>
          <p:cNvPr id="88073" name="Rectangle 7"/>
          <p:cNvSpPr>
            <a:spLocks noChangeArrowheads="1"/>
          </p:cNvSpPr>
          <p:nvPr/>
        </p:nvSpPr>
        <p:spPr bwMode="auto">
          <a:xfrm>
            <a:off x="857250" y="5929313"/>
            <a:ext cx="2716213" cy="307975"/>
          </a:xfrm>
          <a:prstGeom prst="rect">
            <a:avLst/>
          </a:prstGeom>
          <a:noFill/>
          <a:ln w="9525">
            <a:noFill/>
            <a:miter lim="800000"/>
            <a:headEnd/>
            <a:tailEnd/>
          </a:ln>
        </p:spPr>
        <p:txBody>
          <a:bodyPr wrap="none" anchor="ctr">
            <a:spAutoFit/>
          </a:bodyPr>
          <a:lstStyle/>
          <a:p>
            <a:pPr algn="just" eaLnBrk="0" hangingPunct="0"/>
            <a:r>
              <a:rPr lang="es-ES" sz="1400">
                <a:solidFill>
                  <a:srgbClr val="080808"/>
                </a:solidFill>
                <a:ea typeface="Calibri" pitchFamily="34" charset="0"/>
                <a:cs typeface="Arial" pitchFamily="34" charset="0"/>
              </a:rPr>
              <a:t>De donde tenemos que Kp=19. </a:t>
            </a:r>
          </a:p>
        </p:txBody>
      </p:sp>
      <p:sp>
        <p:nvSpPr>
          <p:cNvPr id="880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88075"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0563" y="5357813"/>
            <a:ext cx="1036637" cy="428625"/>
          </a:xfrm>
          <a:prstGeom prst="rect">
            <a:avLst/>
          </a:prstGeom>
          <a:noFill/>
          <a:ln w="9525">
            <a:noFill/>
            <a:miter lim="800000"/>
            <a:headEnd/>
            <a:tailEnd/>
          </a:ln>
        </p:spPr>
      </p:pic>
      <p:sp>
        <p:nvSpPr>
          <p:cNvPr id="88076" name="Rectangle 7"/>
          <p:cNvSpPr>
            <a:spLocks noChangeArrowheads="1"/>
          </p:cNvSpPr>
          <p:nvPr/>
        </p:nvSpPr>
        <p:spPr bwMode="auto">
          <a:xfrm>
            <a:off x="857250" y="2428875"/>
            <a:ext cx="5097463" cy="307975"/>
          </a:xfrm>
          <a:prstGeom prst="rect">
            <a:avLst/>
          </a:prstGeom>
          <a:noFill/>
          <a:ln w="9525">
            <a:noFill/>
            <a:miter lim="800000"/>
            <a:headEnd/>
            <a:tailEnd/>
          </a:ln>
        </p:spPr>
        <p:txBody>
          <a:bodyPr wrap="none" anchor="ctr">
            <a:spAutoFit/>
          </a:bodyPr>
          <a:lstStyle/>
          <a:p>
            <a:pPr algn="just" eaLnBrk="0" hangingPunct="0"/>
            <a:r>
              <a:rPr lang="es-ES" sz="1400">
                <a:solidFill>
                  <a:srgbClr val="080808"/>
                </a:solidFill>
                <a:ea typeface="Calibri" pitchFamily="34" charset="0"/>
                <a:cs typeface="Arial" pitchFamily="34" charset="0"/>
              </a:rPr>
              <a:t>La Función de transferencia del controlador PI es la siguiente:</a:t>
            </a:r>
          </a:p>
        </p:txBody>
      </p:sp>
      <p:sp>
        <p:nvSpPr>
          <p:cNvPr id="88077" name="12 Rectángulo"/>
          <p:cNvSpPr>
            <a:spLocks noChangeArrowheads="1"/>
          </p:cNvSpPr>
          <p:nvPr/>
        </p:nvSpPr>
        <p:spPr bwMode="auto">
          <a:xfrm>
            <a:off x="857250" y="3429000"/>
            <a:ext cx="8072438" cy="1169988"/>
          </a:xfrm>
          <a:prstGeom prst="rect">
            <a:avLst/>
          </a:prstGeom>
          <a:noFill/>
          <a:ln w="9525">
            <a:noFill/>
            <a:miter lim="800000"/>
            <a:headEnd/>
            <a:tailEnd/>
          </a:ln>
        </p:spPr>
        <p:txBody>
          <a:bodyPr>
            <a:spAutoFit/>
          </a:bodyPr>
          <a:lstStyle/>
          <a:p>
            <a:pPr algn="just"/>
            <a:r>
              <a:rPr lang="es-ES" sz="1400" dirty="0">
                <a:solidFill>
                  <a:srgbClr val="080808"/>
                </a:solidFill>
              </a:rPr>
              <a:t>Ahora vamos a calcular la posición del cero y el polo del regulador para que se cumpla la restricción del error en régimen permanente que nos dicen (5%).</a:t>
            </a:r>
          </a:p>
          <a:p>
            <a:pPr algn="just"/>
            <a:endParaRPr lang="es-ES" sz="1400" dirty="0">
              <a:solidFill>
                <a:srgbClr val="080808"/>
              </a:solidFill>
            </a:endParaRPr>
          </a:p>
          <a:p>
            <a:pPr algn="just"/>
            <a:r>
              <a:rPr lang="es-ES" sz="1400" dirty="0">
                <a:solidFill>
                  <a:srgbClr val="080808"/>
                </a:solidFill>
              </a:rPr>
              <a:t>La nueva constante de error en posición, al introducir el regulador PI es:</a:t>
            </a:r>
          </a:p>
          <a:p>
            <a:pPr algn="just"/>
            <a:endParaRPr lang="es-ES" sz="1400" dirty="0"/>
          </a:p>
        </p:txBody>
      </p:sp>
      <p:sp>
        <p:nvSpPr>
          <p:cNvPr id="88078" name="13 Rectángulo"/>
          <p:cNvSpPr>
            <a:spLocks noChangeArrowheads="1"/>
          </p:cNvSpPr>
          <p:nvPr/>
        </p:nvSpPr>
        <p:spPr bwMode="auto">
          <a:xfrm>
            <a:off x="785813" y="4929188"/>
            <a:ext cx="6286500" cy="523875"/>
          </a:xfrm>
          <a:prstGeom prst="rect">
            <a:avLst/>
          </a:prstGeom>
          <a:noFill/>
          <a:ln w="9525">
            <a:noFill/>
            <a:miter lim="800000"/>
            <a:headEnd/>
            <a:tailEnd/>
          </a:ln>
        </p:spPr>
        <p:txBody>
          <a:bodyPr>
            <a:spAutoFit/>
          </a:bodyPr>
          <a:lstStyle/>
          <a:p>
            <a:r>
              <a:rPr lang="es-ES" sz="1400" dirty="0">
                <a:solidFill>
                  <a:srgbClr val="080808"/>
                </a:solidFill>
              </a:rPr>
              <a:t>Ahora bien, la constante de error de posición que necesitamos es:</a:t>
            </a:r>
          </a:p>
          <a:p>
            <a:endParaRPr lang="es-ES" sz="1400" dirty="0">
              <a:solidFill>
                <a:srgbClr val="080808"/>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Marcador de contenido"/>
          <p:cNvSpPr>
            <a:spLocks noGrp="1"/>
          </p:cNvSpPr>
          <p:nvPr>
            <p:ph idx="1"/>
          </p:nvPr>
        </p:nvSpPr>
        <p:spPr/>
        <p:txBody>
          <a:bodyPr/>
          <a:lstStyle/>
          <a:p>
            <a:pPr>
              <a:buFont typeface="Wingdings" pitchFamily="2" charset="2"/>
              <a:buNone/>
            </a:pPr>
            <a:r>
              <a:rPr lang="es-ES" sz="1800" smtClean="0">
                <a:solidFill>
                  <a:srgbClr val="080808"/>
                </a:solidFill>
              </a:rPr>
              <a:t>Luego:</a:t>
            </a:r>
          </a:p>
          <a:p>
            <a:pPr>
              <a:buFont typeface="Wingdings" pitchFamily="2" charset="2"/>
              <a:buNone/>
            </a:pPr>
            <a:endParaRPr lang="es-ES" sz="1800" smtClean="0">
              <a:solidFill>
                <a:srgbClr val="080808"/>
              </a:solidFill>
            </a:endParaRPr>
          </a:p>
          <a:p>
            <a:pPr>
              <a:buFont typeface="Wingdings" pitchFamily="2" charset="2"/>
              <a:buNone/>
            </a:pPr>
            <a:r>
              <a:rPr lang="es-ES" sz="1800" smtClean="0">
                <a:solidFill>
                  <a:srgbClr val="080808"/>
                </a:solidFill>
              </a:rPr>
              <a:t>z=8.184*10</a:t>
            </a:r>
            <a:r>
              <a:rPr lang="es-ES" sz="1800" baseline="30000" smtClean="0">
                <a:solidFill>
                  <a:srgbClr val="080808"/>
                </a:solidFill>
              </a:rPr>
              <a:t>-05</a:t>
            </a:r>
          </a:p>
          <a:p>
            <a:pPr>
              <a:buFont typeface="Wingdings" pitchFamily="2" charset="2"/>
              <a:buNone/>
            </a:pPr>
            <a:endParaRPr lang="es-ES" sz="1800" baseline="30000" smtClean="0">
              <a:solidFill>
                <a:srgbClr val="080808"/>
              </a:solidFill>
            </a:endParaRPr>
          </a:p>
          <a:p>
            <a:pPr>
              <a:buFont typeface="Wingdings" pitchFamily="2" charset="2"/>
              <a:buNone/>
            </a:pPr>
            <a:r>
              <a:rPr lang="es-ES" sz="1800" smtClean="0">
                <a:solidFill>
                  <a:srgbClr val="080808"/>
                </a:solidFill>
              </a:rPr>
              <a:t>De esta forma:</a:t>
            </a:r>
          </a:p>
          <a:p>
            <a:pPr>
              <a:buFont typeface="Wingdings" pitchFamily="2" charset="2"/>
              <a:buNone/>
            </a:pPr>
            <a:endParaRPr lang="es-ES" sz="1800" smtClean="0">
              <a:solidFill>
                <a:srgbClr val="080808"/>
              </a:solidFill>
            </a:endParaRPr>
          </a:p>
          <a:p>
            <a:pPr>
              <a:buFont typeface="Wingdings" pitchFamily="2" charset="2"/>
              <a:buNone/>
            </a:pPr>
            <a:r>
              <a:rPr lang="es-ES" sz="1800" smtClean="0">
                <a:solidFill>
                  <a:srgbClr val="080808"/>
                </a:solidFill>
              </a:rPr>
              <a:t>p=(1/19)*z=0.000004307</a:t>
            </a:r>
          </a:p>
          <a:p>
            <a:pPr>
              <a:buFont typeface="Wingdings" pitchFamily="2" charset="2"/>
              <a:buNone/>
            </a:pPr>
            <a:endParaRPr lang="es-ES" sz="1800" smtClean="0">
              <a:solidFill>
                <a:srgbClr val="080808"/>
              </a:solidFill>
            </a:endParaRPr>
          </a:p>
          <a:p>
            <a:pPr>
              <a:buFont typeface="Wingdings" pitchFamily="2" charset="2"/>
              <a:buNone/>
            </a:pPr>
            <a:r>
              <a:rPr lang="es-ES" sz="1800" smtClean="0"/>
              <a:t>Por tanto, el regulador PI que vamos a utilizar es el siguiente:</a:t>
            </a:r>
            <a:endParaRPr lang="es-EC" sz="1800" smtClean="0"/>
          </a:p>
          <a:p>
            <a:pPr>
              <a:buFont typeface="Wingdings" pitchFamily="2" charset="2"/>
              <a:buNone/>
            </a:pPr>
            <a:endParaRPr lang="es-EC" sz="1800" smtClean="0">
              <a:solidFill>
                <a:srgbClr val="080808"/>
              </a:solidFill>
            </a:endParaRPr>
          </a:p>
        </p:txBody>
      </p:sp>
      <p:sp>
        <p:nvSpPr>
          <p:cNvPr id="890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8909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0" y="5500688"/>
            <a:ext cx="2703513"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785813" y="642938"/>
            <a:ext cx="8167687" cy="1143000"/>
          </a:xfrm>
        </p:spPr>
        <p:txBody>
          <a:bodyPr/>
          <a:lstStyle/>
          <a:p>
            <a:pPr algn="just"/>
            <a:r>
              <a:rPr lang="es-EC" smtClean="0"/>
              <a:t>Proceso con Controlador Continuo.</a:t>
            </a:r>
          </a:p>
        </p:txBody>
      </p:sp>
      <p:pic>
        <p:nvPicPr>
          <p:cNvPr id="90115" name="4 Imagen"/>
          <p:cNvPicPr>
            <a:picLocks noChangeAspect="1" noChangeArrowheads="1"/>
          </p:cNvPicPr>
          <p:nvPr/>
        </p:nvPicPr>
        <p:blipFill>
          <a:blip r:embed="rId2" cstate="print"/>
          <a:srcRect l="764" t="33475" r="1071" b="28345"/>
          <a:stretch>
            <a:fillRect/>
          </a:stretch>
        </p:blipFill>
        <p:spPr bwMode="auto">
          <a:xfrm>
            <a:off x="785813" y="2928938"/>
            <a:ext cx="8143875"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762000" y="762000"/>
            <a:ext cx="7924800" cy="1011238"/>
          </a:xfrm>
        </p:spPr>
        <p:txBody>
          <a:bodyPr/>
          <a:lstStyle/>
          <a:p>
            <a:pPr eaLnBrk="1" hangingPunct="1"/>
            <a:r>
              <a:rPr lang="es-AR" dirty="0" smtClean="0"/>
              <a:t>Métodos no </a:t>
            </a:r>
            <a:r>
              <a:rPr lang="es-AR" dirty="0" err="1" smtClean="0"/>
              <a:t>Parámetricos</a:t>
            </a:r>
            <a:r>
              <a:rPr lang="es-AR" dirty="0" smtClean="0"/>
              <a:t>.</a:t>
            </a:r>
            <a:endParaRPr lang="es-ES" dirty="0" smtClean="0"/>
          </a:p>
        </p:txBody>
      </p:sp>
      <p:sp>
        <p:nvSpPr>
          <p:cNvPr id="16387" name="Rectangle 3"/>
          <p:cNvSpPr>
            <a:spLocks noGrp="1" noChangeArrowheads="1"/>
          </p:cNvSpPr>
          <p:nvPr>
            <p:ph idx="1"/>
          </p:nvPr>
        </p:nvSpPr>
        <p:spPr/>
        <p:txBody>
          <a:bodyPr/>
          <a:lstStyle/>
          <a:p>
            <a:pPr eaLnBrk="1" hangingPunct="1">
              <a:buNone/>
            </a:pPr>
            <a:r>
              <a:rPr lang="es-AR" sz="3200" dirty="0" smtClean="0">
                <a:solidFill>
                  <a:srgbClr val="080808"/>
                </a:solidFill>
              </a:rPr>
              <a:t>(Métodos libre de estructura)</a:t>
            </a:r>
          </a:p>
          <a:p>
            <a:pPr eaLnBrk="1" hangingPunct="1"/>
            <a:r>
              <a:rPr lang="es-AR" sz="3200" dirty="0" smtClean="0">
                <a:solidFill>
                  <a:srgbClr val="080808"/>
                </a:solidFill>
              </a:rPr>
              <a:t>Identificación </a:t>
            </a:r>
            <a:r>
              <a:rPr lang="es-AR" sz="3200" dirty="0" smtClean="0">
                <a:solidFill>
                  <a:srgbClr val="080808"/>
                </a:solidFill>
              </a:rPr>
              <a:t>no Paramétrica en el dominio del tiempo (respuesta al escalón o al impulso).</a:t>
            </a:r>
          </a:p>
          <a:p>
            <a:pPr eaLnBrk="1" hangingPunct="1"/>
            <a:r>
              <a:rPr lang="es-AR" sz="3200" dirty="0" smtClean="0">
                <a:solidFill>
                  <a:srgbClr val="080808"/>
                </a:solidFill>
              </a:rPr>
              <a:t>Identificación no Paramétrica en el dominio de la frecuencia.</a:t>
            </a:r>
            <a:endParaRPr lang="es-ES" sz="3200" dirty="0" smtClean="0">
              <a:solidFill>
                <a:srgbClr val="080808"/>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3 Marcador de contenido" descr="cinco"/>
          <p:cNvPicPr>
            <a:picLocks noGrp="1"/>
          </p:cNvPicPr>
          <p:nvPr>
            <p:ph idx="1"/>
          </p:nvPr>
        </p:nvPicPr>
        <p:blipFill>
          <a:blip r:embed="rId2" cstate="print"/>
          <a:srcRect/>
          <a:stretch>
            <a:fillRect/>
          </a:stretch>
        </p:blipFill>
        <p:spPr>
          <a:xfrm>
            <a:off x="1500188" y="2428875"/>
            <a:ext cx="6581775" cy="4143375"/>
          </a:xfrm>
        </p:spPr>
      </p:pic>
      <p:sp>
        <p:nvSpPr>
          <p:cNvPr id="6" name="1 Título"/>
          <p:cNvSpPr txBox="1">
            <a:spLocks/>
          </p:cNvSpPr>
          <p:nvPr/>
        </p:nvSpPr>
        <p:spPr bwMode="auto">
          <a:xfrm>
            <a:off x="642938" y="428625"/>
            <a:ext cx="7924800" cy="1690688"/>
          </a:xfrm>
          <a:prstGeom prst="roundRect">
            <a:avLst>
              <a:gd name="adj" fmla="val 21667"/>
            </a:avLst>
          </a:prstGeom>
          <a:noFill/>
          <a:ln w="9525">
            <a:noFill/>
            <a:round/>
            <a:headEnd/>
            <a:tailEnd/>
          </a:ln>
        </p:spPr>
        <p:txBody>
          <a:bodyPr anchor="b"/>
          <a:lstStyle/>
          <a:p>
            <a:pPr algn="just" eaLnBrk="0" hangingPunct="0">
              <a:lnSpc>
                <a:spcPct val="90000"/>
              </a:lnSpc>
              <a:defRPr/>
            </a:pPr>
            <a:r>
              <a:rPr lang="es-EC" sz="3600" b="1" kern="0" dirty="0">
                <a:solidFill>
                  <a:schemeClr val="tx2"/>
                </a:solidFill>
                <a:latin typeface="+mj-lt"/>
                <a:ea typeface="+mj-ea"/>
                <a:cs typeface="+mj-cs"/>
              </a:rPr>
              <a:t>Respuesta transitoria en lazo cerrado para el sistema continuo con controlador.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Título"/>
          <p:cNvSpPr>
            <a:spLocks noGrp="1"/>
          </p:cNvSpPr>
          <p:nvPr>
            <p:ph type="title"/>
          </p:nvPr>
        </p:nvSpPr>
        <p:spPr/>
        <p:txBody>
          <a:bodyPr/>
          <a:lstStyle/>
          <a:p>
            <a:r>
              <a:rPr lang="es-ES" smtClean="0"/>
              <a:t>Diseño del Controlador Discreto.</a:t>
            </a:r>
          </a:p>
        </p:txBody>
      </p:sp>
      <p:sp>
        <p:nvSpPr>
          <p:cNvPr id="92163" name="2 Marcador de contenido"/>
          <p:cNvSpPr>
            <a:spLocks noGrp="1"/>
          </p:cNvSpPr>
          <p:nvPr>
            <p:ph idx="1"/>
          </p:nvPr>
        </p:nvSpPr>
        <p:spPr/>
        <p:txBody>
          <a:bodyPr/>
          <a:lstStyle/>
          <a:p>
            <a:pPr>
              <a:buFont typeface="Wingdings" pitchFamily="2" charset="2"/>
              <a:buNone/>
            </a:pPr>
            <a:r>
              <a:rPr lang="es-ES" sz="2000" smtClean="0"/>
              <a:t>	Los parámetros KP, KI y KD del controlador PID discreto están relacionados con los parámetros Kp, Ki y Kd del controlador PID continuo, de la siguiente forma:</a:t>
            </a:r>
          </a:p>
          <a:p>
            <a:endParaRPr lang="es-ES" sz="2000" smtClean="0"/>
          </a:p>
        </p:txBody>
      </p:sp>
      <p:sp>
        <p:nvSpPr>
          <p:cNvPr id="921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921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85875" y="3571875"/>
            <a:ext cx="2286000" cy="622300"/>
          </a:xfrm>
          <a:prstGeom prst="rect">
            <a:avLst/>
          </a:prstGeom>
          <a:noFill/>
          <a:ln w="9525">
            <a:noFill/>
            <a:miter lim="800000"/>
            <a:headEnd/>
            <a:tailEnd/>
          </a:ln>
        </p:spPr>
      </p:pic>
      <p:sp>
        <p:nvSpPr>
          <p:cNvPr id="921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921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5875" y="4429125"/>
            <a:ext cx="1285875" cy="385763"/>
          </a:xfrm>
          <a:prstGeom prst="rect">
            <a:avLst/>
          </a:prstGeom>
          <a:noFill/>
          <a:ln w="9525">
            <a:noFill/>
            <a:miter lim="800000"/>
            <a:headEnd/>
            <a:tailEnd/>
          </a:ln>
        </p:spPr>
      </p:pic>
      <p:sp>
        <p:nvSpPr>
          <p:cNvPr id="9216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9216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85875" y="5000625"/>
            <a:ext cx="123825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Font typeface="Wingdings" pitchFamily="2" charset="2"/>
              <a:buNone/>
              <a:defRPr/>
            </a:pPr>
            <a:r>
              <a:rPr lang="es-ES" sz="2000" dirty="0" smtClean="0"/>
              <a:t>	</a:t>
            </a:r>
          </a:p>
          <a:p>
            <a:pPr algn="just">
              <a:buFont typeface="Wingdings" pitchFamily="2" charset="2"/>
              <a:buNone/>
              <a:defRPr/>
            </a:pPr>
            <a:r>
              <a:rPr lang="es-ES" sz="2000" dirty="0" smtClean="0"/>
              <a:t>Con estas relaciones determinamos los parámetros del controlador discreto, también utilizamos un </a:t>
            </a:r>
            <a:r>
              <a:rPr lang="es-ES" sz="2000" dirty="0" err="1" smtClean="0"/>
              <a:t>muestreador</a:t>
            </a:r>
            <a:r>
              <a:rPr lang="es-ES" sz="2000" dirty="0" smtClean="0"/>
              <a:t> a T=1000 segundos.</a:t>
            </a:r>
          </a:p>
          <a:p>
            <a:pPr algn="just">
              <a:buFont typeface="Wingdings" pitchFamily="2" charset="2"/>
              <a:buNone/>
              <a:defRPr/>
            </a:pPr>
            <a:endParaRPr lang="es-ES" sz="2000" dirty="0" smtClean="0"/>
          </a:p>
          <a:p>
            <a:pPr>
              <a:buFont typeface="Wingdings" pitchFamily="2" charset="2"/>
              <a:buNone/>
              <a:defRPr/>
            </a:pPr>
            <a:r>
              <a:rPr lang="es-ES" sz="2000" dirty="0" smtClean="0"/>
              <a:t>	Los parámetros para el controlador discreto son:</a:t>
            </a:r>
          </a:p>
          <a:p>
            <a:pPr lvl="1">
              <a:defRPr/>
            </a:pPr>
            <a:r>
              <a:rPr lang="es-ES" sz="2000" dirty="0" smtClean="0">
                <a:ea typeface="+mn-ea"/>
                <a:cs typeface="+mn-cs"/>
              </a:rPr>
              <a:t>KP=0.9625</a:t>
            </a:r>
          </a:p>
          <a:p>
            <a:pPr lvl="1">
              <a:defRPr/>
            </a:pPr>
            <a:r>
              <a:rPr lang="es-ES" sz="2000" dirty="0" smtClean="0">
                <a:ea typeface="+mn-ea"/>
                <a:cs typeface="+mn-cs"/>
              </a:rPr>
              <a:t>KI=0.075</a:t>
            </a:r>
          </a:p>
          <a:p>
            <a:pPr lvl="1">
              <a:defRPr/>
            </a:pPr>
            <a:r>
              <a:rPr lang="es-ES" sz="2000" dirty="0" smtClean="0">
                <a:ea typeface="+mn-ea"/>
                <a:cs typeface="+mn-cs"/>
              </a:rPr>
              <a:t>KD=0</a:t>
            </a:r>
          </a:p>
          <a:p>
            <a:pPr lvl="1">
              <a:buFontTx/>
              <a:buNone/>
              <a:defRPr/>
            </a:pPr>
            <a:endParaRPr lang="es-ES" sz="2000" dirty="0" smtClean="0">
              <a:ea typeface="+mn-ea"/>
              <a:cs typeface="+mn-cs"/>
            </a:endParaRPr>
          </a:p>
          <a:p>
            <a:pPr algn="just">
              <a:defRPr/>
            </a:pPr>
            <a:endParaRPr lang="es-ES" sz="2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2 Marcador de contenido"/>
          <p:cNvSpPr>
            <a:spLocks noGrp="1"/>
          </p:cNvSpPr>
          <p:nvPr>
            <p:ph idx="1"/>
          </p:nvPr>
        </p:nvSpPr>
        <p:spPr/>
        <p:txBody>
          <a:bodyPr/>
          <a:lstStyle/>
          <a:p>
            <a:pPr>
              <a:buFont typeface="Wingdings" pitchFamily="2" charset="2"/>
              <a:buNone/>
            </a:pPr>
            <a:r>
              <a:rPr lang="es-ES" sz="2000" smtClean="0"/>
              <a:t>	Al discretizar todos los componentes de proceso nos queda de la siguiente forma:</a:t>
            </a:r>
          </a:p>
          <a:p>
            <a:endParaRPr lang="es-ES" sz="2000" smtClean="0"/>
          </a:p>
        </p:txBody>
      </p:sp>
      <p:pic>
        <p:nvPicPr>
          <p:cNvPr id="94211" name="3 Imagen"/>
          <p:cNvPicPr>
            <a:picLocks noChangeAspect="1" noChangeArrowheads="1"/>
          </p:cNvPicPr>
          <p:nvPr/>
        </p:nvPicPr>
        <p:blipFill>
          <a:blip r:embed="rId2" cstate="print"/>
          <a:srcRect l="1071" t="35121" r="11559" b="28534"/>
          <a:stretch>
            <a:fillRect/>
          </a:stretch>
        </p:blipFill>
        <p:spPr bwMode="auto">
          <a:xfrm>
            <a:off x="785813" y="3071813"/>
            <a:ext cx="8358187" cy="3429000"/>
          </a:xfrm>
          <a:prstGeom prst="rect">
            <a:avLst/>
          </a:prstGeom>
          <a:noFill/>
          <a:ln w="9525">
            <a:noFill/>
            <a:miter lim="800000"/>
            <a:headEnd/>
            <a:tailEnd/>
          </a:ln>
        </p:spPr>
      </p:pic>
      <p:sp>
        <p:nvSpPr>
          <p:cNvPr id="94212" name="1 Título"/>
          <p:cNvSpPr>
            <a:spLocks noGrp="1"/>
          </p:cNvSpPr>
          <p:nvPr>
            <p:ph type="title"/>
          </p:nvPr>
        </p:nvSpPr>
        <p:spPr/>
        <p:txBody>
          <a:bodyPr/>
          <a:lstStyle/>
          <a:p>
            <a:pPr algn="just"/>
            <a:r>
              <a:rPr lang="es-ES" smtClean="0"/>
              <a:t>Proceso dincretizado.</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642938" y="428625"/>
            <a:ext cx="7924800" cy="1690688"/>
          </a:xfrm>
          <a:prstGeom prst="roundRect">
            <a:avLst>
              <a:gd name="adj" fmla="val 21667"/>
            </a:avLst>
          </a:prstGeom>
          <a:noFill/>
          <a:ln w="9525">
            <a:noFill/>
            <a:round/>
            <a:headEnd/>
            <a:tailEnd/>
          </a:ln>
        </p:spPr>
        <p:txBody>
          <a:bodyPr anchor="b"/>
          <a:lstStyle/>
          <a:p>
            <a:pPr algn="just" eaLnBrk="0" hangingPunct="0">
              <a:lnSpc>
                <a:spcPct val="90000"/>
              </a:lnSpc>
              <a:defRPr/>
            </a:pPr>
            <a:r>
              <a:rPr lang="es-EC" sz="3600" b="1" kern="0" dirty="0">
                <a:solidFill>
                  <a:schemeClr val="tx2"/>
                </a:solidFill>
                <a:latin typeface="+mj-lt"/>
                <a:ea typeface="+mj-ea"/>
                <a:cs typeface="+mj-cs"/>
              </a:rPr>
              <a:t>Respuesta transitoria en lazo cerrado para el sistema discreto con controlador.</a:t>
            </a:r>
          </a:p>
        </p:txBody>
      </p:sp>
      <p:pic>
        <p:nvPicPr>
          <p:cNvPr id="95235" name="4 Imagen" descr="nueve"/>
          <p:cNvPicPr>
            <a:picLocks noChangeAspect="1" noChangeArrowheads="1"/>
          </p:cNvPicPr>
          <p:nvPr/>
        </p:nvPicPr>
        <p:blipFill>
          <a:blip r:embed="rId2" cstate="print"/>
          <a:srcRect/>
          <a:stretch>
            <a:fillRect/>
          </a:stretch>
        </p:blipFill>
        <p:spPr bwMode="auto">
          <a:xfrm>
            <a:off x="1571625" y="2357438"/>
            <a:ext cx="6215063"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Marcador de contenido"/>
          <p:cNvSpPr>
            <a:spLocks noGrp="1"/>
          </p:cNvSpPr>
          <p:nvPr>
            <p:ph idx="1"/>
          </p:nvPr>
        </p:nvSpPr>
        <p:spPr>
          <a:xfrm>
            <a:off x="642938" y="2362200"/>
            <a:ext cx="8286750" cy="4281488"/>
          </a:xfrm>
        </p:spPr>
        <p:txBody>
          <a:bodyPr/>
          <a:lstStyle/>
          <a:p>
            <a:pPr algn="just">
              <a:buFont typeface="Wingdings" pitchFamily="2" charset="2"/>
              <a:buNone/>
            </a:pPr>
            <a:r>
              <a:rPr lang="es-ES" sz="2000" smtClean="0"/>
              <a:t>	Vemos que el efecto del muestreo o discretización, es desestabilizante, reflejándose este en un sobrepaso mayor y un tiempo de establecimiento mas largo. Es importante decir que el aumento en la taza de muestreo disminuye este efecto y la reducción de esta, aumenta la inestabilidad del sistema.</a:t>
            </a:r>
          </a:p>
          <a:p>
            <a:pPr algn="just">
              <a:buFont typeface="Wingdings" pitchFamily="2" charset="2"/>
              <a:buNone/>
            </a:pPr>
            <a:endParaRPr lang="es-ES" sz="2000" smtClean="0"/>
          </a:p>
          <a:p>
            <a:pPr algn="just">
              <a:buFont typeface="Wingdings" pitchFamily="2" charset="2"/>
              <a:buNone/>
            </a:pPr>
            <a:r>
              <a:rPr lang="es-ES" sz="2000" smtClean="0"/>
              <a:t>	Sin embargo debemos tomar en cuenta que la tasa de muestreo no es una variable de libre elección, y depende de factores tales como la velocidad de procesamiento, la cantidad de lazos de control utilizados o la velocidad del proceso a controlar. Una regla práctica indica que se debe tomar una frecuencia de muestreo con un valor de 10 veces el ancho de banda del sistema de control en lazo cerrado.</a:t>
            </a:r>
          </a:p>
          <a:p>
            <a:pPr algn="just">
              <a:buFont typeface="Wingdings" pitchFamily="2" charset="2"/>
              <a:buNone/>
            </a:pPr>
            <a:endParaRPr lang="es-ES" sz="2000" smtClean="0"/>
          </a:p>
          <a:p>
            <a:pPr algn="just"/>
            <a:endParaRPr lang="es-ES" sz="20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eaLnBrk="1" hangingPunct="1"/>
            <a:r>
              <a:rPr lang="es-AR" smtClean="0"/>
              <a:t>Conclusiones.</a:t>
            </a:r>
            <a:endParaRPr lang="es-ES" smtClean="0"/>
          </a:p>
        </p:txBody>
      </p:sp>
      <p:sp>
        <p:nvSpPr>
          <p:cNvPr id="74755" name="Rectangle 3"/>
          <p:cNvSpPr>
            <a:spLocks noGrp="1" noChangeArrowheads="1"/>
          </p:cNvSpPr>
          <p:nvPr>
            <p:ph idx="1"/>
          </p:nvPr>
        </p:nvSpPr>
        <p:spPr>
          <a:xfrm>
            <a:off x="838200" y="2362200"/>
            <a:ext cx="7693025" cy="4235450"/>
          </a:xfrm>
        </p:spPr>
        <p:txBody>
          <a:bodyPr/>
          <a:lstStyle/>
          <a:p>
            <a:pPr algn="just"/>
            <a:r>
              <a:rPr lang="es-EC" sz="2400" smtClean="0">
                <a:solidFill>
                  <a:srgbClr val="080808"/>
                </a:solidFill>
              </a:rPr>
              <a:t>Realizar una identificación en sistemas reales  implica grandes costos debido a los paros de producción que requiere la experimentación, por tanto, para fines académicos, es de gran ayuda trabajar con un modelo matemático base que represente la dinámica del proceso. </a:t>
            </a:r>
          </a:p>
          <a:p>
            <a:pPr algn="just"/>
            <a:r>
              <a:rPr lang="es-EC" sz="2400" smtClean="0">
                <a:solidFill>
                  <a:srgbClr val="080808"/>
                </a:solidFill>
              </a:rPr>
              <a:t>Se demostró que el proceso de identificación de sistemas nos ofrece una alternativa práctica y eficaz para determinar un modelo satisfactorio en control y su aplicación no sólo se limita al control automático.</a:t>
            </a:r>
            <a:endParaRPr lang="es-AR" sz="2400" smtClean="0">
              <a:solidFill>
                <a:srgbClr val="080808"/>
              </a:solidFill>
            </a:endParaRPr>
          </a:p>
          <a:p>
            <a:pPr algn="just"/>
            <a:endParaRPr lang="es-AR" sz="2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eaLnBrk="1" hangingPunct="1"/>
            <a:r>
              <a:rPr lang="es-AR" smtClean="0"/>
              <a:t>Conclusiones.</a:t>
            </a:r>
          </a:p>
        </p:txBody>
      </p:sp>
      <p:sp>
        <p:nvSpPr>
          <p:cNvPr id="75779" name="Rectangle 3"/>
          <p:cNvSpPr>
            <a:spLocks noGrp="1" noChangeArrowheads="1"/>
          </p:cNvSpPr>
          <p:nvPr>
            <p:ph idx="1"/>
          </p:nvPr>
        </p:nvSpPr>
        <p:spPr>
          <a:xfrm>
            <a:off x="838200" y="2362200"/>
            <a:ext cx="7693025" cy="4235450"/>
          </a:xfrm>
        </p:spPr>
        <p:txBody>
          <a:bodyPr/>
          <a:lstStyle/>
          <a:p>
            <a:pPr algn="just" eaLnBrk="1" hangingPunct="1">
              <a:buFont typeface="Wingdings" pitchFamily="2" charset="2"/>
              <a:buNone/>
            </a:pPr>
            <a:r>
              <a:rPr lang="es-EC" sz="2400" smtClean="0"/>
              <a:t>    </a:t>
            </a:r>
            <a:r>
              <a:rPr lang="es-EC" sz="2400" smtClean="0">
                <a:solidFill>
                  <a:srgbClr val="080808"/>
                </a:solidFill>
              </a:rPr>
              <a:t>El proceso de identificación va desde el diseño del experimento, la adquisición y tratamiento de los datos, la elección de la estructura del modelo y la selección de los parámetros, hasta concluir con la fase de validación del modelo. </a:t>
            </a:r>
          </a:p>
          <a:p>
            <a:pPr algn="just" eaLnBrk="1" hangingPunct="1">
              <a:buFont typeface="Wingdings" pitchFamily="2" charset="2"/>
              <a:buNone/>
            </a:pPr>
            <a:r>
              <a:rPr lang="es-EC" sz="2400" smtClean="0">
                <a:solidFill>
                  <a:srgbClr val="080808"/>
                </a:solidFill>
              </a:rPr>
              <a:t>    Para conseguir una coherencia de estimación, todos los pasos citados deben tratarse con el mismo orden y rigor; y descuidos en consideraciones sobre ellos, provocarán inexactitudes y comportamientos erróneos del modelo final.</a:t>
            </a:r>
            <a:endParaRPr lang="es-ES" sz="2400" smtClean="0">
              <a:solidFill>
                <a:srgbClr val="080808"/>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pPr eaLnBrk="1" hangingPunct="1"/>
            <a:r>
              <a:rPr lang="es-AR" smtClean="0"/>
              <a:t>Recomendaciones.</a:t>
            </a:r>
            <a:endParaRPr lang="es-ES" smtClean="0"/>
          </a:p>
        </p:txBody>
      </p:sp>
      <p:sp>
        <p:nvSpPr>
          <p:cNvPr id="76803" name="Rectangle 3"/>
          <p:cNvSpPr>
            <a:spLocks noGrp="1" noChangeArrowheads="1"/>
          </p:cNvSpPr>
          <p:nvPr>
            <p:ph idx="1"/>
          </p:nvPr>
        </p:nvSpPr>
        <p:spPr>
          <a:xfrm>
            <a:off x="838200" y="2565400"/>
            <a:ext cx="7693025" cy="3887788"/>
          </a:xfrm>
        </p:spPr>
        <p:txBody>
          <a:bodyPr/>
          <a:lstStyle/>
          <a:p>
            <a:pPr eaLnBrk="1" hangingPunct="1"/>
            <a:r>
              <a:rPr lang="es-ES" smtClean="0">
                <a:solidFill>
                  <a:srgbClr val="080808"/>
                </a:solidFill>
              </a:rPr>
              <a:t>Validar varios modelos antes de escoger el modelo final, considerando la mayor cantidad de análisis posibles (análisis de residuos, análisis de las entradas-salidas, salidas-perturbaciones, análisis de estabilidad en base al criterio de polos y ceros, etc.).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pPr eaLnBrk="1" hangingPunct="1"/>
            <a:r>
              <a:rPr lang="es-AR" smtClean="0"/>
              <a:t>Recomendaciones.</a:t>
            </a:r>
            <a:endParaRPr lang="es-ES" smtClean="0"/>
          </a:p>
        </p:txBody>
      </p:sp>
      <p:sp>
        <p:nvSpPr>
          <p:cNvPr id="77827" name="Rectangle 3"/>
          <p:cNvSpPr>
            <a:spLocks noGrp="1" noChangeArrowheads="1"/>
          </p:cNvSpPr>
          <p:nvPr>
            <p:ph idx="1"/>
          </p:nvPr>
        </p:nvSpPr>
        <p:spPr/>
        <p:txBody>
          <a:bodyPr/>
          <a:lstStyle/>
          <a:p>
            <a:pPr eaLnBrk="1" hangingPunct="1"/>
            <a:r>
              <a:rPr lang="es-AR" smtClean="0"/>
              <a:t>Revisar datos de entrada-salida para asegurar que estos proporcionen información de la dinámica del sistema.</a:t>
            </a:r>
          </a:p>
          <a:p>
            <a:pPr eaLnBrk="1" hangingPunct="1"/>
            <a:r>
              <a:rPr lang="es-AR" smtClean="0"/>
              <a:t>Revisar si la estructura escogida proporciona una buena descripción del modelo.</a:t>
            </a:r>
          </a:p>
          <a:p>
            <a:pPr eaLnBrk="1" hangingPunct="1"/>
            <a:r>
              <a:rPr lang="es-AR" smtClean="0"/>
              <a:t>Verificar si el ajuste de parámetros es el adecuado.</a:t>
            </a:r>
          </a:p>
          <a:p>
            <a:pPr eaLnBrk="1" hangingPunct="1"/>
            <a:endParaRPr 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ápsulas">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1857</TotalTime>
  <Words>2456</Words>
  <Application>Microsoft Office PowerPoint</Application>
  <PresentationFormat>Presentación en pantalla (4:3)</PresentationFormat>
  <Paragraphs>389</Paragraphs>
  <Slides>99</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99</vt:i4>
      </vt:variant>
    </vt:vector>
  </HeadingPairs>
  <TitlesOfParts>
    <vt:vector size="105" baseType="lpstr">
      <vt:lpstr>Arial</vt:lpstr>
      <vt:lpstr>Wingdings</vt:lpstr>
      <vt:lpstr>Calibri</vt:lpstr>
      <vt:lpstr>Times New Roman</vt:lpstr>
      <vt:lpstr>Cápsulas</vt:lpstr>
      <vt:lpstr>Microsoft Editor de ecuaciones 3.0</vt:lpstr>
      <vt:lpstr>INTRODUCCIÓN A LA IDENTIFICACIÓN DE SISTEMAS</vt:lpstr>
      <vt:lpstr>“Identificación y diseño del controlador para un sistema regulador de temperatura en un cuarto térmico. Refrigeración”</vt:lpstr>
      <vt:lpstr>Diapositiva 3</vt:lpstr>
      <vt:lpstr>Objetivos del presente proyecto.</vt:lpstr>
      <vt:lpstr>Identificación de sistemas.</vt:lpstr>
      <vt:lpstr>Objetivos de la identificación.</vt:lpstr>
      <vt:lpstr>Proceso de identificación.</vt:lpstr>
      <vt:lpstr>Métodos de Identificación.</vt:lpstr>
      <vt:lpstr>Métodos no Parámetricos.</vt:lpstr>
      <vt:lpstr>Métodos Paramétricos.</vt:lpstr>
      <vt:lpstr>Tipos de modelos Paramétricos.</vt:lpstr>
      <vt:lpstr>Tipos de modelos Paramétricos.</vt:lpstr>
      <vt:lpstr>Métodos para el ajustes de parámetros de los modelos.</vt:lpstr>
      <vt:lpstr>Consideraciones prácticas sobre el proceso de Identificación.</vt:lpstr>
      <vt:lpstr>Consideraciones prácticas sobre el proceso de Identificación.</vt:lpstr>
      <vt:lpstr>Consideraciones prácticas sobre el proceso de Identificación.</vt:lpstr>
      <vt:lpstr>Problemática existente.</vt:lpstr>
      <vt:lpstr>Problemática existente.</vt:lpstr>
      <vt:lpstr>Ventajas del modelado en la identificación.</vt:lpstr>
      <vt:lpstr>Modelamiento matemático de procesos.</vt:lpstr>
      <vt:lpstr>Aplicación práctica:</vt:lpstr>
      <vt:lpstr>Diagrama del proceso.</vt:lpstr>
      <vt:lpstr>Modelado matemático de la planta.</vt:lpstr>
      <vt:lpstr>Consideraciones generales de la dinámica del sistema.</vt:lpstr>
      <vt:lpstr>Consideraciones generales de la dinámica del sistema.</vt:lpstr>
      <vt:lpstr>Consideraciones generales de la dinámica del sistema.</vt:lpstr>
      <vt:lpstr>Consideraciones generales de la dinámica del sistema.</vt:lpstr>
      <vt:lpstr>Consideraciones generales de la dinámica del sistema.</vt:lpstr>
      <vt:lpstr>Consideraciones generales de la dinámica del sistema.</vt:lpstr>
      <vt:lpstr>Modelo matemático base.</vt:lpstr>
      <vt:lpstr>Modelo matemático base.</vt:lpstr>
      <vt:lpstr>Modelo matemático base.</vt:lpstr>
      <vt:lpstr>Modelo matemático base.</vt:lpstr>
      <vt:lpstr>Modelo matemático base.</vt:lpstr>
      <vt:lpstr>Modelo matemático base.</vt:lpstr>
      <vt:lpstr>Modelo matemático base.</vt:lpstr>
      <vt:lpstr>Modelo matematico base.</vt:lpstr>
      <vt:lpstr>Modelo matemático base.</vt:lpstr>
      <vt:lpstr>Modelo matemático del proceso simulado en Simulink de Matlab.</vt:lpstr>
      <vt:lpstr>Modelo matemático del proceso simulado en Simulink de Matlab.</vt:lpstr>
      <vt:lpstr>    Validación de la respuesta en base al modelo matemático obtenido comparada con la del proceso real.</vt:lpstr>
      <vt:lpstr>Validación de la respuesta en base al modelo matemático obtenido comparada con la del proceso real.</vt:lpstr>
      <vt:lpstr>Identificación de sistemas.</vt:lpstr>
      <vt:lpstr>Diseño de la señal de entrada haciendo uso de Matlab.</vt:lpstr>
      <vt:lpstr>Diapositiva 45</vt:lpstr>
      <vt:lpstr>Diapositiva 46</vt:lpstr>
      <vt:lpstr>Diapositiva 47</vt:lpstr>
      <vt:lpstr>Recolección de datos a la entrada y salida del proceso a identificar.</vt:lpstr>
      <vt:lpstr>Datos de entrada y salida del proceso.</vt:lpstr>
      <vt:lpstr>Identificación del sistema haciendo uso de la herramienta ident de matlab.</vt:lpstr>
      <vt:lpstr>Datos de entrada y salida del proceso que fueron importados a ident.</vt:lpstr>
      <vt:lpstr>Datos de entrada y salida tratados.</vt:lpstr>
      <vt:lpstr>Datos para identificación y validación.</vt:lpstr>
      <vt:lpstr>METODOS DE IDENTIFICACION</vt:lpstr>
      <vt:lpstr>Identificación no paramétrica vía análisis de correlación</vt:lpstr>
      <vt:lpstr>Análisis de Correlación.</vt:lpstr>
      <vt:lpstr>Diapositiva 57</vt:lpstr>
      <vt:lpstr>Diapositiva 58</vt:lpstr>
      <vt:lpstr>Diapositiva 59</vt:lpstr>
      <vt:lpstr>Diapositiva 60</vt:lpstr>
      <vt:lpstr>Diapositiva 61</vt:lpstr>
      <vt:lpstr>Análisis de Correlación. Respuesta Transiente.</vt:lpstr>
      <vt:lpstr>Análisis de Correlación. Respuesta en Frecuencia.</vt:lpstr>
      <vt:lpstr>Diapositiva 64</vt:lpstr>
      <vt:lpstr>Ventana TUKEY y parámetro truncamiento</vt:lpstr>
      <vt:lpstr>IDENTIFICACIÓN PARAMÉTRICA</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Análisis de polos y ceros.</vt:lpstr>
      <vt:lpstr>Análisis de residuos.</vt:lpstr>
      <vt:lpstr>Diapositiva 79</vt:lpstr>
      <vt:lpstr>Diapositiva 80</vt:lpstr>
      <vt:lpstr>Diapositiva 81</vt:lpstr>
      <vt:lpstr>Diapositiva 82</vt:lpstr>
      <vt:lpstr>Diapositiva 83</vt:lpstr>
      <vt:lpstr>Diseño del controlador.</vt:lpstr>
      <vt:lpstr>Proceso sin Controlador.</vt:lpstr>
      <vt:lpstr>Respuesta transitoria en lazo cerrado para el sistema sin controlador.</vt:lpstr>
      <vt:lpstr>Diseño del controlador continuo PI Real.</vt:lpstr>
      <vt:lpstr>Diapositiva 88</vt:lpstr>
      <vt:lpstr>Proceso con Controlador Continuo.</vt:lpstr>
      <vt:lpstr>Diapositiva 90</vt:lpstr>
      <vt:lpstr>Diseño del Controlador Discreto.</vt:lpstr>
      <vt:lpstr>Diapositiva 92</vt:lpstr>
      <vt:lpstr>Proceso dincretizado.</vt:lpstr>
      <vt:lpstr>Diapositiva 94</vt:lpstr>
      <vt:lpstr>Diapositiva 95</vt:lpstr>
      <vt:lpstr>Conclusiones.</vt:lpstr>
      <vt:lpstr>Conclusiones.</vt:lpstr>
      <vt:lpstr>Recomendaciones.</vt:lpstr>
      <vt:lpstr>Recomendaciones.</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IDENTIFICACIÓN DE SISTEMAS</dc:title>
  <dc:creator>Usuario</dc:creator>
  <cp:lastModifiedBy>user</cp:lastModifiedBy>
  <cp:revision>229</cp:revision>
  <dcterms:created xsi:type="dcterms:W3CDTF">2010-07-23T21:23:51Z</dcterms:created>
  <dcterms:modified xsi:type="dcterms:W3CDTF">2010-08-10T18:04:04Z</dcterms:modified>
</cp:coreProperties>
</file>