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84" r:id="rId3"/>
    <p:sldId id="257" r:id="rId4"/>
    <p:sldId id="265" r:id="rId5"/>
    <p:sldId id="266" r:id="rId6"/>
    <p:sldId id="268" r:id="rId7"/>
    <p:sldId id="272" r:id="rId8"/>
    <p:sldId id="285" r:id="rId9"/>
    <p:sldId id="286" r:id="rId10"/>
    <p:sldId id="287" r:id="rId11"/>
    <p:sldId id="288" r:id="rId12"/>
    <p:sldId id="283" r:id="rId13"/>
    <p:sldId id="289" r:id="rId14"/>
    <p:sldId id="290" r:id="rId15"/>
    <p:sldId id="291" r:id="rId16"/>
    <p:sldId id="269" r:id="rId17"/>
    <p:sldId id="292" r:id="rId18"/>
    <p:sldId id="270" r:id="rId19"/>
    <p:sldId id="281" r:id="rId20"/>
    <p:sldId id="282" r:id="rId21"/>
    <p:sldId id="294" r:id="rId22"/>
    <p:sldId id="280" r:id="rId23"/>
    <p:sldId id="293" r:id="rId24"/>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09" autoAdjust="0"/>
  </p:normalViewPr>
  <p:slideViewPr>
    <p:cSldViewPr>
      <p:cViewPr>
        <p:scale>
          <a:sx n="100" d="100"/>
          <a:sy n="100" d="100"/>
        </p:scale>
        <p:origin x="-294"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F1A1589-7D61-4E7C-B8A4-668133D6E092}" type="datetimeFigureOut">
              <a:rPr lang="es-EC"/>
              <a:pPr>
                <a:defRPr/>
              </a:pPr>
              <a:t>27/04/2010</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7C3DC6D-1F49-4B03-93C6-5B2C52A28681}" type="slidenum">
              <a:rPr lang="es-EC"/>
              <a:pPr>
                <a:defRPr/>
              </a:pPr>
              <a:t>‹Nº›</a:t>
            </a:fld>
            <a:endParaRPr lang="es-EC"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84F6D8-F620-4FB6-A1EA-3285B8F0A1AF}" type="slidenum">
              <a:rPr lang="es-EC"/>
              <a:pPr fontAlgn="base">
                <a:spcBef>
                  <a:spcPct val="0"/>
                </a:spcBef>
                <a:spcAft>
                  <a:spcPct val="0"/>
                </a:spcAft>
              </a:pPr>
              <a:t>1</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p:cNvSpPr>
          <p:nvPr>
            <p:ph type="sldImg"/>
          </p:nvPr>
        </p:nvSpPr>
        <p:spPr bwMode="auto">
          <a:noFill/>
          <a:ln>
            <a:solidFill>
              <a:srgbClr val="000000"/>
            </a:solidFill>
            <a:miter lim="800000"/>
            <a:headEnd/>
            <a:tailEnd/>
          </a:ln>
        </p:spPr>
      </p:sp>
      <p:sp>
        <p:nvSpPr>
          <p:cNvPr id="1843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BF659D-DC3A-46F0-94D4-990717EC0E62}" type="slidenum">
              <a:rPr lang="es-EC"/>
              <a:pPr fontAlgn="base">
                <a:spcBef>
                  <a:spcPct val="0"/>
                </a:spcBef>
                <a:spcAft>
                  <a:spcPct val="0"/>
                </a:spcAft>
              </a:pPr>
              <a:t>3</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Marcador de imagen de diapositiva"/>
          <p:cNvSpPr>
            <a:spLocks noGrp="1" noRot="1" noChangeAspect="1"/>
          </p:cNvSpPr>
          <p:nvPr>
            <p:ph type="sldImg"/>
          </p:nvPr>
        </p:nvSpPr>
        <p:spPr bwMode="auto">
          <a:noFill/>
          <a:ln>
            <a:solidFill>
              <a:srgbClr val="000000"/>
            </a:solidFill>
            <a:miter lim="800000"/>
            <a:headEnd/>
            <a:tailEnd/>
          </a:ln>
        </p:spPr>
      </p:sp>
      <p:sp>
        <p:nvSpPr>
          <p:cNvPr id="2048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F725B2-FE9E-4821-A191-80F69226CBE2}" type="slidenum">
              <a:rPr lang="es-EC"/>
              <a:pPr fontAlgn="base">
                <a:spcBef>
                  <a:spcPct val="0"/>
                </a:spcBef>
                <a:spcAft>
                  <a:spcPct val="0"/>
                </a:spcAft>
              </a:pPr>
              <a:t>4</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p:cNvSpPr>
          <p:nvPr>
            <p:ph type="sldImg"/>
          </p:nvPr>
        </p:nvSpPr>
        <p:spPr bwMode="auto">
          <a:noFill/>
          <a:ln>
            <a:solidFill>
              <a:srgbClr val="000000"/>
            </a:solidFill>
            <a:miter lim="800000"/>
            <a:headEnd/>
            <a:tailEnd/>
          </a:ln>
        </p:spPr>
      </p:sp>
      <p:sp>
        <p:nvSpPr>
          <p:cNvPr id="2253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F2A609-1F18-4E8F-9B0B-6DA73605B32E}" type="slidenum">
              <a:rPr lang="es-EC"/>
              <a:pPr fontAlgn="base">
                <a:spcBef>
                  <a:spcPct val="0"/>
                </a:spcBef>
                <a:spcAft>
                  <a:spcPct val="0"/>
                </a:spcAft>
              </a:pPr>
              <a:t>5</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Marcador de imagen de diapositiva"/>
          <p:cNvSpPr>
            <a:spLocks noGrp="1" noRot="1" noChangeAspect="1"/>
          </p:cNvSpPr>
          <p:nvPr>
            <p:ph type="sldImg"/>
          </p:nvPr>
        </p:nvSpPr>
        <p:spPr bwMode="auto">
          <a:noFill/>
          <a:ln>
            <a:solidFill>
              <a:srgbClr val="000000"/>
            </a:solidFill>
            <a:miter lim="800000"/>
            <a:headEnd/>
            <a:tailEnd/>
          </a:ln>
        </p:spPr>
      </p:sp>
      <p:sp>
        <p:nvSpPr>
          <p:cNvPr id="2457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97B3A1-C733-4929-B347-25496CA4246F}" type="slidenum">
              <a:rPr lang="es-EC"/>
              <a:pPr fontAlgn="base">
                <a:spcBef>
                  <a:spcPct val="0"/>
                </a:spcBef>
                <a:spcAft>
                  <a:spcPct val="0"/>
                </a:spcAft>
              </a:pPr>
              <a:t>6</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Marcador de imagen de diapositiva"/>
          <p:cNvSpPr>
            <a:spLocks noGrp="1" noRot="1" noChangeAspect="1"/>
          </p:cNvSpPr>
          <p:nvPr>
            <p:ph type="sldImg"/>
          </p:nvPr>
        </p:nvSpPr>
        <p:spPr bwMode="auto">
          <a:noFill/>
          <a:ln>
            <a:solidFill>
              <a:srgbClr val="000000"/>
            </a:solidFill>
            <a:miter lim="800000"/>
            <a:headEnd/>
            <a:tailEnd/>
          </a:ln>
        </p:spPr>
      </p:sp>
      <p:sp>
        <p:nvSpPr>
          <p:cNvPr id="3686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6A9A53-83DA-4794-9183-6CC14699A65E}" type="slidenum">
              <a:rPr lang="es-EC"/>
              <a:pPr fontAlgn="base">
                <a:spcBef>
                  <a:spcPct val="0"/>
                </a:spcBef>
                <a:spcAft>
                  <a:spcPct val="0"/>
                </a:spcAft>
              </a:pPr>
              <a:t>16</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Marcador de imagen de diapositiva"/>
          <p:cNvSpPr>
            <a:spLocks noGrp="1" noRot="1" noChangeAspect="1"/>
          </p:cNvSpPr>
          <p:nvPr>
            <p:ph type="sldImg"/>
          </p:nvPr>
        </p:nvSpPr>
        <p:spPr bwMode="auto">
          <a:noFill/>
          <a:ln>
            <a:solidFill>
              <a:srgbClr val="000000"/>
            </a:solidFill>
            <a:miter lim="800000"/>
            <a:headEnd/>
            <a:tailEnd/>
          </a:ln>
        </p:spPr>
      </p:sp>
      <p:sp>
        <p:nvSpPr>
          <p:cNvPr id="3891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346EEE-8B1C-4F13-B59D-12A9C8D59102}" type="slidenum">
              <a:rPr lang="es-EC"/>
              <a:pPr fontAlgn="base">
                <a:spcBef>
                  <a:spcPct val="0"/>
                </a:spcBef>
                <a:spcAft>
                  <a:spcPct val="0"/>
                </a:spcAft>
              </a:pPr>
              <a:t>17</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Marcador de imagen de diapositiva"/>
          <p:cNvSpPr>
            <a:spLocks noGrp="1" noRot="1" noChangeAspect="1"/>
          </p:cNvSpPr>
          <p:nvPr>
            <p:ph type="sldImg"/>
          </p:nvPr>
        </p:nvSpPr>
        <p:spPr bwMode="auto">
          <a:noFill/>
          <a:ln>
            <a:solidFill>
              <a:srgbClr val="000000"/>
            </a:solidFill>
            <a:miter lim="800000"/>
            <a:headEnd/>
            <a:tailEnd/>
          </a:ln>
        </p:spPr>
      </p:sp>
      <p:sp>
        <p:nvSpPr>
          <p:cNvPr id="4301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09279A-47D1-4FE6-B1A2-00698BFD61B5}" type="slidenum">
              <a:rPr lang="es-EC"/>
              <a:pPr fontAlgn="base">
                <a:spcBef>
                  <a:spcPct val="0"/>
                </a:spcBef>
                <a:spcAft>
                  <a:spcPct val="0"/>
                </a:spcAft>
              </a:pPr>
              <a:t>18</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A0DB6C9A-1166-472D-9355-2793005FF507}" type="datetimeFigureOut">
              <a:rPr lang="es-EC"/>
              <a:pPr>
                <a:defRPr/>
              </a:pPr>
              <a:t>27/04/2010</a:t>
            </a:fld>
            <a:endParaRPr lang="es-EC" dirty="0"/>
          </a:p>
        </p:txBody>
      </p:sp>
      <p:sp>
        <p:nvSpPr>
          <p:cNvPr id="5" name="18 Marcador de pie de página"/>
          <p:cNvSpPr>
            <a:spLocks noGrp="1"/>
          </p:cNvSpPr>
          <p:nvPr>
            <p:ph type="ftr" sz="quarter" idx="11"/>
          </p:nvPr>
        </p:nvSpPr>
        <p:spPr/>
        <p:txBody>
          <a:bodyPr/>
          <a:lstStyle>
            <a:lvl1pPr>
              <a:defRPr/>
            </a:lvl1pPr>
          </a:lstStyle>
          <a:p>
            <a:pPr>
              <a:defRPr/>
            </a:pPr>
            <a:endParaRPr lang="es-EC"/>
          </a:p>
        </p:txBody>
      </p:sp>
      <p:sp>
        <p:nvSpPr>
          <p:cNvPr id="6" name="26 Marcador de número de diapositiva"/>
          <p:cNvSpPr>
            <a:spLocks noGrp="1"/>
          </p:cNvSpPr>
          <p:nvPr>
            <p:ph type="sldNum" sz="quarter" idx="12"/>
          </p:nvPr>
        </p:nvSpPr>
        <p:spPr/>
        <p:txBody>
          <a:bodyPr/>
          <a:lstStyle>
            <a:lvl1pPr>
              <a:defRPr/>
            </a:lvl1pPr>
          </a:lstStyle>
          <a:p>
            <a:pPr>
              <a:defRPr/>
            </a:pPr>
            <a:fld id="{4F774255-534B-4580-9205-7451F1F21E3B}" type="slidenum">
              <a:rPr lang="es-EC"/>
              <a:pPr>
                <a:defRPr/>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A2CFB1B4-C16E-454F-9B20-B19635018135}" type="datetimeFigureOut">
              <a:rPr lang="es-EC"/>
              <a:pPr>
                <a:defRPr/>
              </a:pPr>
              <a:t>27/04/2010</a:t>
            </a:fld>
            <a:endParaRPr lang="es-EC" dirty="0"/>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9EB85A2F-E5B1-4A32-AB02-06F4DC896171}" type="slidenum">
              <a:rPr lang="es-EC"/>
              <a:pPr>
                <a:defRPr/>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8428599B-00D4-4F05-AB56-96AD9D86BD19}" type="datetimeFigureOut">
              <a:rPr lang="es-EC"/>
              <a:pPr>
                <a:defRPr/>
              </a:pPr>
              <a:t>27/04/2010</a:t>
            </a:fld>
            <a:endParaRPr lang="es-EC" dirty="0"/>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8D6AEDF8-5EA2-4708-8586-B716A403A470}" type="slidenum">
              <a:rPr lang="es-EC"/>
              <a:pPr>
                <a:defRPr/>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DE90C73E-E8F3-440B-8784-4FB5F5AA7882}" type="datetimeFigureOut">
              <a:rPr lang="es-EC"/>
              <a:pPr>
                <a:defRPr/>
              </a:pPr>
              <a:t>27/04/2010</a:t>
            </a:fld>
            <a:endParaRPr lang="es-EC" dirty="0"/>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0AD76151-BDCD-498D-9AA9-DE92167BC5A3}" type="slidenum">
              <a:rPr lang="es-EC"/>
              <a:pPr>
                <a:defRPr/>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C66B3DA-89D9-4F3B-A000-164C208A96E1}" type="datetimeFigureOut">
              <a:rPr lang="es-EC"/>
              <a:pPr>
                <a:defRPr/>
              </a:pPr>
              <a:t>27/04/2010</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31F8AA0F-F300-44C9-B880-FE3979C79C4D}" type="slidenum">
              <a:rPr lang="es-EC"/>
              <a:pPr>
                <a:defRPr/>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7E820908-0705-4243-97CF-54D90D4518D6}" type="datetimeFigureOut">
              <a:rPr lang="es-EC"/>
              <a:pPr>
                <a:defRPr/>
              </a:pPr>
              <a:t>27/04/2010</a:t>
            </a:fld>
            <a:endParaRPr lang="es-EC" dirty="0"/>
          </a:p>
        </p:txBody>
      </p:sp>
      <p:sp>
        <p:nvSpPr>
          <p:cNvPr id="6" name="21 Marcador de pie de página"/>
          <p:cNvSpPr>
            <a:spLocks noGrp="1"/>
          </p:cNvSpPr>
          <p:nvPr>
            <p:ph type="ftr" sz="quarter" idx="11"/>
          </p:nvPr>
        </p:nvSpPr>
        <p:spPr/>
        <p:txBody>
          <a:bodyPr/>
          <a:lstStyle>
            <a:lvl1pPr>
              <a:defRPr/>
            </a:lvl1pPr>
          </a:lstStyle>
          <a:p>
            <a:pPr>
              <a:defRPr/>
            </a:pPr>
            <a:endParaRPr lang="es-EC"/>
          </a:p>
        </p:txBody>
      </p:sp>
      <p:sp>
        <p:nvSpPr>
          <p:cNvPr id="7" name="17 Marcador de número de diapositiva"/>
          <p:cNvSpPr>
            <a:spLocks noGrp="1"/>
          </p:cNvSpPr>
          <p:nvPr>
            <p:ph type="sldNum" sz="quarter" idx="12"/>
          </p:nvPr>
        </p:nvSpPr>
        <p:spPr/>
        <p:txBody>
          <a:bodyPr/>
          <a:lstStyle>
            <a:lvl1pPr>
              <a:defRPr/>
            </a:lvl1pPr>
          </a:lstStyle>
          <a:p>
            <a:pPr>
              <a:defRPr/>
            </a:pPr>
            <a:fld id="{0D9D11C5-EF49-446E-937A-5D92D858B440}" type="slidenum">
              <a:rPr lang="es-EC"/>
              <a:pPr>
                <a:defRPr/>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ED24C6AF-AA19-4415-8425-EA82B7D26DBF}" type="datetimeFigureOut">
              <a:rPr lang="es-EC"/>
              <a:pPr>
                <a:defRPr/>
              </a:pPr>
              <a:t>27/04/2010</a:t>
            </a:fld>
            <a:endParaRPr lang="es-EC" dirty="0"/>
          </a:p>
        </p:txBody>
      </p:sp>
      <p:sp>
        <p:nvSpPr>
          <p:cNvPr id="8" name="21 Marcador de pie de página"/>
          <p:cNvSpPr>
            <a:spLocks noGrp="1"/>
          </p:cNvSpPr>
          <p:nvPr>
            <p:ph type="ftr" sz="quarter" idx="11"/>
          </p:nvPr>
        </p:nvSpPr>
        <p:spPr/>
        <p:txBody>
          <a:bodyPr/>
          <a:lstStyle>
            <a:lvl1pPr>
              <a:defRPr/>
            </a:lvl1pPr>
          </a:lstStyle>
          <a:p>
            <a:pPr>
              <a:defRPr/>
            </a:pPr>
            <a:endParaRPr lang="es-EC"/>
          </a:p>
        </p:txBody>
      </p:sp>
      <p:sp>
        <p:nvSpPr>
          <p:cNvPr id="9" name="17 Marcador de número de diapositiva"/>
          <p:cNvSpPr>
            <a:spLocks noGrp="1"/>
          </p:cNvSpPr>
          <p:nvPr>
            <p:ph type="sldNum" sz="quarter" idx="12"/>
          </p:nvPr>
        </p:nvSpPr>
        <p:spPr/>
        <p:txBody>
          <a:bodyPr/>
          <a:lstStyle>
            <a:lvl1pPr>
              <a:defRPr/>
            </a:lvl1pPr>
          </a:lstStyle>
          <a:p>
            <a:pPr>
              <a:defRPr/>
            </a:pPr>
            <a:fld id="{DF73CDE0-C5E9-488F-9A29-B3E0D377AB0C}" type="slidenum">
              <a:rPr lang="es-EC"/>
              <a:pPr>
                <a:defRPr/>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84B5572A-562F-480C-8CC7-C952A12E1F9E}" type="datetimeFigureOut">
              <a:rPr lang="es-EC"/>
              <a:pPr>
                <a:defRPr/>
              </a:pPr>
              <a:t>27/04/2010</a:t>
            </a:fld>
            <a:endParaRPr lang="es-EC" dirty="0"/>
          </a:p>
        </p:txBody>
      </p:sp>
      <p:sp>
        <p:nvSpPr>
          <p:cNvPr id="4" name="21 Marcador de pie de página"/>
          <p:cNvSpPr>
            <a:spLocks noGrp="1"/>
          </p:cNvSpPr>
          <p:nvPr>
            <p:ph type="ftr" sz="quarter" idx="11"/>
          </p:nvPr>
        </p:nvSpPr>
        <p:spPr/>
        <p:txBody>
          <a:bodyPr/>
          <a:lstStyle>
            <a:lvl1pPr>
              <a:defRPr/>
            </a:lvl1pPr>
          </a:lstStyle>
          <a:p>
            <a:pPr>
              <a:defRPr/>
            </a:pPr>
            <a:endParaRPr lang="es-EC"/>
          </a:p>
        </p:txBody>
      </p:sp>
      <p:sp>
        <p:nvSpPr>
          <p:cNvPr id="5" name="17 Marcador de número de diapositiva"/>
          <p:cNvSpPr>
            <a:spLocks noGrp="1"/>
          </p:cNvSpPr>
          <p:nvPr>
            <p:ph type="sldNum" sz="quarter" idx="12"/>
          </p:nvPr>
        </p:nvSpPr>
        <p:spPr/>
        <p:txBody>
          <a:bodyPr/>
          <a:lstStyle>
            <a:lvl1pPr>
              <a:defRPr/>
            </a:lvl1pPr>
          </a:lstStyle>
          <a:p>
            <a:pPr>
              <a:defRPr/>
            </a:pPr>
            <a:fld id="{84223726-D06D-4C7B-8874-6BA9488BF3AF}" type="slidenum">
              <a:rPr lang="es-EC"/>
              <a:pPr>
                <a:defRPr/>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7BB6E6B4-1700-4771-9913-C19584F3F34E}" type="datetimeFigureOut">
              <a:rPr lang="es-EC"/>
              <a:pPr>
                <a:defRPr/>
              </a:pPr>
              <a:t>27/04/2010</a:t>
            </a:fld>
            <a:endParaRPr lang="es-EC" dirty="0"/>
          </a:p>
        </p:txBody>
      </p:sp>
      <p:sp>
        <p:nvSpPr>
          <p:cNvPr id="3" name="21 Marcador de pie de página"/>
          <p:cNvSpPr>
            <a:spLocks noGrp="1"/>
          </p:cNvSpPr>
          <p:nvPr>
            <p:ph type="ftr" sz="quarter" idx="11"/>
          </p:nvPr>
        </p:nvSpPr>
        <p:spPr/>
        <p:txBody>
          <a:bodyPr/>
          <a:lstStyle>
            <a:lvl1pPr>
              <a:defRPr/>
            </a:lvl1pPr>
          </a:lstStyle>
          <a:p>
            <a:pPr>
              <a:defRPr/>
            </a:pPr>
            <a:endParaRPr lang="es-EC"/>
          </a:p>
        </p:txBody>
      </p:sp>
      <p:sp>
        <p:nvSpPr>
          <p:cNvPr id="4" name="17 Marcador de número de diapositiva"/>
          <p:cNvSpPr>
            <a:spLocks noGrp="1"/>
          </p:cNvSpPr>
          <p:nvPr>
            <p:ph type="sldNum" sz="quarter" idx="12"/>
          </p:nvPr>
        </p:nvSpPr>
        <p:spPr/>
        <p:txBody>
          <a:bodyPr/>
          <a:lstStyle>
            <a:lvl1pPr>
              <a:defRPr/>
            </a:lvl1pPr>
          </a:lstStyle>
          <a:p>
            <a:pPr>
              <a:defRPr/>
            </a:pPr>
            <a:fld id="{81083146-09C7-463A-9059-655671C1551E}" type="slidenum">
              <a:rPr lang="es-EC"/>
              <a:pPr>
                <a:defRPr/>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4E36D8CF-AE78-49BB-AFDB-A87F0AE0FCC0}" type="datetimeFigureOut">
              <a:rPr lang="es-EC"/>
              <a:pPr>
                <a:defRPr/>
              </a:pPr>
              <a:t>27/04/2010</a:t>
            </a:fld>
            <a:endParaRPr lang="es-EC" dirty="0"/>
          </a:p>
        </p:txBody>
      </p:sp>
      <p:sp>
        <p:nvSpPr>
          <p:cNvPr id="6" name="21 Marcador de pie de página"/>
          <p:cNvSpPr>
            <a:spLocks noGrp="1"/>
          </p:cNvSpPr>
          <p:nvPr>
            <p:ph type="ftr" sz="quarter" idx="11"/>
          </p:nvPr>
        </p:nvSpPr>
        <p:spPr/>
        <p:txBody>
          <a:bodyPr/>
          <a:lstStyle>
            <a:lvl1pPr>
              <a:defRPr/>
            </a:lvl1pPr>
          </a:lstStyle>
          <a:p>
            <a:pPr>
              <a:defRPr/>
            </a:pPr>
            <a:endParaRPr lang="es-EC"/>
          </a:p>
        </p:txBody>
      </p:sp>
      <p:sp>
        <p:nvSpPr>
          <p:cNvPr id="7" name="17 Marcador de número de diapositiva"/>
          <p:cNvSpPr>
            <a:spLocks noGrp="1"/>
          </p:cNvSpPr>
          <p:nvPr>
            <p:ph type="sldNum" sz="quarter" idx="12"/>
          </p:nvPr>
        </p:nvSpPr>
        <p:spPr/>
        <p:txBody>
          <a:bodyPr/>
          <a:lstStyle>
            <a:lvl1pPr>
              <a:defRPr/>
            </a:lvl1pPr>
          </a:lstStyle>
          <a:p>
            <a:pPr>
              <a:defRPr/>
            </a:pPr>
            <a:fld id="{13BA8585-5853-4C64-85C6-42ACC92527F9}" type="slidenum">
              <a:rPr lang="es-EC"/>
              <a:pPr>
                <a:defRPr/>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8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11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dirty="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0C778D8D-B10A-42A5-8661-3D9BC9F2E26B}" type="datetimeFigureOut">
              <a:rPr lang="es-EC"/>
              <a:pPr>
                <a:defRPr/>
              </a:pPr>
              <a:t>27/04/2010</a:t>
            </a:fld>
            <a:endParaRPr lang="es-EC" dirty="0"/>
          </a:p>
        </p:txBody>
      </p:sp>
      <p:sp>
        <p:nvSpPr>
          <p:cNvPr id="10" name="5 Marcador de pie de página"/>
          <p:cNvSpPr>
            <a:spLocks noGrp="1"/>
          </p:cNvSpPr>
          <p:nvPr>
            <p:ph type="ftr" sz="quarter" idx="11"/>
          </p:nvPr>
        </p:nvSpPr>
        <p:spPr/>
        <p:txBody>
          <a:bodyPr/>
          <a:lstStyle>
            <a:lvl1pPr>
              <a:defRPr/>
            </a:lvl1pPr>
          </a:lstStyle>
          <a:p>
            <a:pPr>
              <a:defRPr/>
            </a:pPr>
            <a:endParaRPr lang="es-EC"/>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ED185917-D74E-47AE-98F2-D5769002DED8}" type="slidenum">
              <a:rPr lang="es-EC"/>
              <a:pPr>
                <a:defRPr/>
              </a:pPr>
              <a:t>‹Nº›</a:t>
            </a:fld>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37C9B947-5C59-442F-A30C-124A71F03061}" type="datetimeFigureOut">
              <a:rPr lang="es-EC"/>
              <a:pPr>
                <a:defRPr/>
              </a:pPr>
              <a:t>27/04/2010</a:t>
            </a:fld>
            <a:endParaRPr lang="es-EC"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80947A3A-F79F-40C1-B47D-EB899F287533}" type="slidenum">
              <a:rPr lang="es-EC"/>
              <a:pPr>
                <a:defRPr/>
              </a:pPr>
              <a:t>‹Nº›</a:t>
            </a:fld>
            <a:endParaRPr lang="es-EC" dirty="0"/>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371600"/>
            <a:ext cx="7851648" cy="2271714"/>
          </a:xfrm>
        </p:spPr>
        <p:txBody>
          <a:bodyPr>
            <a:noAutofit/>
          </a:bodyPr>
          <a:lstStyle/>
          <a:p>
            <a:pPr algn="ctr" fontAlgn="auto">
              <a:spcAft>
                <a:spcPts val="0"/>
              </a:spcAft>
              <a:defRPr/>
            </a:pPr>
            <a:r>
              <a:rPr lang="es-ES" sz="2400" dirty="0" smtClean="0">
                <a:latin typeface="Comic Sans MS" pitchFamily="66" charset="0"/>
              </a:rPr>
              <a:t>“</a:t>
            </a:r>
            <a:r>
              <a:rPr lang="es-ES" sz="2800" dirty="0" smtClean="0">
                <a:latin typeface="Comic Sans MS" pitchFamily="66" charset="0"/>
              </a:rPr>
              <a:t>Interfaz gráfica con pantalla LCD para analizar señales de sensores externos </a:t>
            </a:r>
            <a:r>
              <a:rPr lang="es-ES" sz="3200" dirty="0" smtClean="0">
                <a:latin typeface="Comic Sans MS" pitchFamily="66" charset="0"/>
              </a:rPr>
              <a:t>desarrollada</a:t>
            </a:r>
            <a:r>
              <a:rPr lang="es-ES" sz="2800" dirty="0" smtClean="0">
                <a:latin typeface="Comic Sans MS" pitchFamily="66" charset="0"/>
              </a:rPr>
              <a:t> con </a:t>
            </a:r>
            <a:r>
              <a:rPr lang="es-ES" sz="2800" dirty="0" err="1" smtClean="0">
                <a:latin typeface="Comic Sans MS" pitchFamily="66" charset="0"/>
              </a:rPr>
              <a:t>microcontroladores</a:t>
            </a:r>
            <a:r>
              <a:rPr lang="es-ES" sz="2800" dirty="0" smtClean="0">
                <a:latin typeface="Comic Sans MS" pitchFamily="66" charset="0"/>
              </a:rPr>
              <a:t> avanzados y capacidad de          comunicación serial”</a:t>
            </a:r>
            <a:endParaRPr lang="es-ES" sz="2800" dirty="0">
              <a:latin typeface="Comic Sans MS" pitchFamily="66" charset="0"/>
            </a:endParaRPr>
          </a:p>
        </p:txBody>
      </p:sp>
      <p:sp>
        <p:nvSpPr>
          <p:cNvPr id="3" name="2 Subtítulo"/>
          <p:cNvSpPr>
            <a:spLocks noGrp="1"/>
          </p:cNvSpPr>
          <p:nvPr>
            <p:ph type="subTitle" idx="1"/>
          </p:nvPr>
        </p:nvSpPr>
        <p:spPr>
          <a:xfrm>
            <a:off x="571500" y="4500563"/>
            <a:ext cx="7854950" cy="1752600"/>
          </a:xfrm>
        </p:spPr>
        <p:txBody>
          <a:bodyPr>
            <a:normAutofit/>
          </a:bodyPr>
          <a:lstStyle/>
          <a:p>
            <a:pPr marR="0">
              <a:lnSpc>
                <a:spcPct val="90000"/>
              </a:lnSpc>
            </a:pPr>
            <a:endParaRPr lang="es-EC" sz="2200" smtClean="0"/>
          </a:p>
          <a:p>
            <a:pPr marR="0">
              <a:lnSpc>
                <a:spcPct val="90000"/>
              </a:lnSpc>
            </a:pPr>
            <a:endParaRPr lang="es-EC" sz="2200" smtClean="0"/>
          </a:p>
          <a:p>
            <a:pPr marR="0">
              <a:lnSpc>
                <a:spcPct val="90000"/>
              </a:lnSpc>
            </a:pPr>
            <a:r>
              <a:rPr lang="es-EC" smtClean="0"/>
              <a:t>Giovanny Tapia</a:t>
            </a:r>
            <a:endParaRPr lang="es-ES" smtClean="0"/>
          </a:p>
          <a:p>
            <a:pPr marR="0">
              <a:lnSpc>
                <a:spcPct val="90000"/>
              </a:lnSpc>
            </a:pPr>
            <a:r>
              <a:rPr lang="es-ES" smtClean="0"/>
              <a:t>Tyrone Cazar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title"/>
          </p:nvPr>
        </p:nvSpPr>
        <p:spPr/>
        <p:txBody>
          <a:bodyPr/>
          <a:lstStyle/>
          <a:p>
            <a:pPr algn="ctr"/>
            <a:r>
              <a:rPr lang="es-ES" smtClean="0"/>
              <a:t> </a:t>
            </a:r>
            <a:r>
              <a:rPr lang="es-ES" smtClean="0">
                <a:latin typeface="Comic Sans MS" pitchFamily="66" charset="0"/>
              </a:rPr>
              <a:t>Subrutinas</a:t>
            </a:r>
          </a:p>
        </p:txBody>
      </p:sp>
      <p:sp>
        <p:nvSpPr>
          <p:cNvPr id="4" name="3 Marcador de contenido"/>
          <p:cNvSpPr>
            <a:spLocks noGrp="1"/>
          </p:cNvSpPr>
          <p:nvPr>
            <p:ph idx="1"/>
          </p:nvPr>
        </p:nvSpPr>
        <p:spPr/>
        <p:txBody>
          <a:bodyPr/>
          <a:lstStyle/>
          <a:p>
            <a:endParaRPr lang="es-ES"/>
          </a:p>
        </p:txBody>
      </p:sp>
      <p:pic>
        <p:nvPicPr>
          <p:cNvPr id="1026" name="Picture 2"/>
          <p:cNvPicPr>
            <a:picLocks noChangeAspect="1" noChangeArrowheads="1"/>
          </p:cNvPicPr>
          <p:nvPr/>
        </p:nvPicPr>
        <p:blipFill>
          <a:blip r:embed="rId2"/>
          <a:srcRect/>
          <a:stretch>
            <a:fillRect/>
          </a:stretch>
        </p:blipFill>
        <p:spPr bwMode="auto">
          <a:xfrm>
            <a:off x="428596" y="1928801"/>
            <a:ext cx="8286808" cy="43577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Título"/>
          <p:cNvSpPr>
            <a:spLocks noGrp="1"/>
          </p:cNvSpPr>
          <p:nvPr>
            <p:ph type="title"/>
          </p:nvPr>
        </p:nvSpPr>
        <p:spPr/>
        <p:txBody>
          <a:bodyPr/>
          <a:lstStyle/>
          <a:p>
            <a:pPr algn="ctr"/>
            <a:r>
              <a:rPr lang="es-ES" smtClean="0"/>
              <a:t> </a:t>
            </a:r>
            <a:r>
              <a:rPr lang="es-ES" smtClean="0">
                <a:latin typeface="Comic Sans MS" pitchFamily="66" charset="0"/>
              </a:rPr>
              <a:t>Subrutinas</a:t>
            </a:r>
          </a:p>
        </p:txBody>
      </p:sp>
      <p:sp>
        <p:nvSpPr>
          <p:cNvPr id="30722" name="3 Marcador de contenido"/>
          <p:cNvSpPr>
            <a:spLocks noGrp="1"/>
          </p:cNvSpPr>
          <p:nvPr>
            <p:ph idx="1"/>
          </p:nvPr>
        </p:nvSpPr>
        <p:spPr/>
        <p:txBody>
          <a:bodyPr/>
          <a:lstStyle/>
          <a:p>
            <a:endParaRPr lang="es-ES" smtClean="0"/>
          </a:p>
        </p:txBody>
      </p:sp>
      <p:pic>
        <p:nvPicPr>
          <p:cNvPr id="30723" name="Picture 2"/>
          <p:cNvPicPr>
            <a:picLocks noChangeAspect="1" noChangeArrowheads="1"/>
          </p:cNvPicPr>
          <p:nvPr/>
        </p:nvPicPr>
        <p:blipFill>
          <a:blip r:embed="rId2"/>
          <a:srcRect/>
          <a:stretch>
            <a:fillRect/>
          </a:stretch>
        </p:blipFill>
        <p:spPr bwMode="auto">
          <a:xfrm>
            <a:off x="428625" y="2000250"/>
            <a:ext cx="8324850"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fontAlgn="auto">
              <a:spcAft>
                <a:spcPts val="0"/>
              </a:spcAft>
              <a:defRPr/>
            </a:pPr>
            <a:r>
              <a:rPr lang="es-ES" dirty="0" smtClean="0">
                <a:latin typeface="Comic Sans MS" pitchFamily="66" charset="0"/>
              </a:rPr>
              <a:t>Configuración de puertos de I/O</a:t>
            </a:r>
            <a:endParaRPr lang="es-ES" dirty="0">
              <a:latin typeface="Comic Sans MS" pitchFamily="66" charset="0"/>
            </a:endParaRPr>
          </a:p>
        </p:txBody>
      </p:sp>
      <p:pic>
        <p:nvPicPr>
          <p:cNvPr id="31746" name="Picture 2"/>
          <p:cNvPicPr>
            <a:picLocks noGrp="1" noChangeAspect="1" noChangeArrowheads="1"/>
          </p:cNvPicPr>
          <p:nvPr>
            <p:ph idx="1"/>
          </p:nvPr>
        </p:nvPicPr>
        <p:blipFill>
          <a:blip r:embed="rId2"/>
          <a:srcRect/>
          <a:stretch>
            <a:fillRect/>
          </a:stretch>
        </p:blipFill>
        <p:spPr>
          <a:xfrm>
            <a:off x="693738" y="1935163"/>
            <a:ext cx="7756525" cy="438943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Título"/>
          <p:cNvSpPr>
            <a:spLocks noGrp="1"/>
          </p:cNvSpPr>
          <p:nvPr>
            <p:ph type="title"/>
          </p:nvPr>
        </p:nvSpPr>
        <p:spPr/>
        <p:txBody>
          <a:bodyPr/>
          <a:lstStyle/>
          <a:p>
            <a:endParaRPr lang="es-ES" smtClean="0"/>
          </a:p>
        </p:txBody>
      </p:sp>
      <p:sp>
        <p:nvSpPr>
          <p:cNvPr id="32770" name="2 Marcador de contenido"/>
          <p:cNvSpPr>
            <a:spLocks noGrp="1"/>
          </p:cNvSpPr>
          <p:nvPr>
            <p:ph idx="1"/>
          </p:nvPr>
        </p:nvSpPr>
        <p:spPr/>
        <p:txBody>
          <a:bodyPr/>
          <a:lstStyle/>
          <a:p>
            <a:endParaRPr lang="es-ES" smtClean="0"/>
          </a:p>
        </p:txBody>
      </p:sp>
      <p:pic>
        <p:nvPicPr>
          <p:cNvPr id="32771" name="Picture 2"/>
          <p:cNvPicPr>
            <a:picLocks noChangeAspect="1" noChangeArrowheads="1"/>
          </p:cNvPicPr>
          <p:nvPr/>
        </p:nvPicPr>
        <p:blipFill>
          <a:blip r:embed="rId2"/>
          <a:srcRect/>
          <a:stretch>
            <a:fillRect/>
          </a:stretch>
        </p:blipFill>
        <p:spPr bwMode="auto">
          <a:xfrm>
            <a:off x="428625" y="857250"/>
            <a:ext cx="8286750" cy="5500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Título"/>
          <p:cNvSpPr>
            <a:spLocks noGrp="1"/>
          </p:cNvSpPr>
          <p:nvPr>
            <p:ph type="title"/>
          </p:nvPr>
        </p:nvSpPr>
        <p:spPr/>
        <p:txBody>
          <a:bodyPr/>
          <a:lstStyle/>
          <a:p>
            <a:endParaRPr lang="es-ES" smtClean="0"/>
          </a:p>
        </p:txBody>
      </p:sp>
      <p:sp>
        <p:nvSpPr>
          <p:cNvPr id="33794" name="2 Marcador de contenido"/>
          <p:cNvSpPr>
            <a:spLocks noGrp="1"/>
          </p:cNvSpPr>
          <p:nvPr>
            <p:ph idx="1"/>
          </p:nvPr>
        </p:nvSpPr>
        <p:spPr/>
        <p:txBody>
          <a:bodyPr/>
          <a:lstStyle/>
          <a:p>
            <a:endParaRPr lang="es-ES" smtClean="0"/>
          </a:p>
        </p:txBody>
      </p:sp>
      <p:pic>
        <p:nvPicPr>
          <p:cNvPr id="33795" name="Picture 2"/>
          <p:cNvPicPr>
            <a:picLocks noChangeAspect="1" noChangeArrowheads="1"/>
          </p:cNvPicPr>
          <p:nvPr/>
        </p:nvPicPr>
        <p:blipFill>
          <a:blip r:embed="rId2"/>
          <a:srcRect/>
          <a:stretch>
            <a:fillRect/>
          </a:stretch>
        </p:blipFill>
        <p:spPr bwMode="auto">
          <a:xfrm>
            <a:off x="428625" y="928688"/>
            <a:ext cx="8286750" cy="5424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noGrp="1"/>
          </p:cNvSpPr>
          <p:nvPr>
            <p:ph type="title"/>
          </p:nvPr>
        </p:nvSpPr>
        <p:spPr/>
        <p:txBody>
          <a:bodyPr/>
          <a:lstStyle/>
          <a:p>
            <a:endParaRPr lang="es-ES" smtClean="0"/>
          </a:p>
        </p:txBody>
      </p:sp>
      <p:pic>
        <p:nvPicPr>
          <p:cNvPr id="34818" name="Picture 2"/>
          <p:cNvPicPr>
            <a:picLocks noGrp="1" noChangeAspect="1" noChangeArrowheads="1"/>
          </p:cNvPicPr>
          <p:nvPr>
            <p:ph idx="1"/>
          </p:nvPr>
        </p:nvPicPr>
        <p:blipFill>
          <a:blip r:embed="rId2"/>
          <a:srcRect/>
          <a:stretch>
            <a:fillRect/>
          </a:stretch>
        </p:blipFill>
        <p:spPr>
          <a:xfrm>
            <a:off x="500063" y="857250"/>
            <a:ext cx="8215312" cy="56435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noGrp="1"/>
          </p:cNvSpPr>
          <p:nvPr>
            <p:ph type="title"/>
          </p:nvPr>
        </p:nvSpPr>
        <p:spPr/>
        <p:txBody>
          <a:bodyPr/>
          <a:lstStyle/>
          <a:p>
            <a:pPr algn="ctr"/>
            <a:r>
              <a:rPr lang="es-EC" smtClean="0">
                <a:latin typeface="Comic Sans MS" pitchFamily="66" charset="0"/>
              </a:rPr>
              <a:t>Simulación</a:t>
            </a:r>
            <a:endParaRPr lang="es-ES" smtClean="0">
              <a:latin typeface="Comic Sans MS" pitchFamily="66" charset="0"/>
            </a:endParaRPr>
          </a:p>
        </p:txBody>
      </p:sp>
      <p:sp>
        <p:nvSpPr>
          <p:cNvPr id="8" name="7 Flecha abajo"/>
          <p:cNvSpPr/>
          <p:nvPr/>
        </p:nvSpPr>
        <p:spPr>
          <a:xfrm rot="5400000">
            <a:off x="6372017" y="4280252"/>
            <a:ext cx="1650742" cy="2178773"/>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spAutoFit/>
          </a:bodyPr>
          <a:lstStyle/>
          <a:p>
            <a:pPr algn="ctr" fontAlgn="auto">
              <a:spcBef>
                <a:spcPts val="0"/>
              </a:spcBef>
              <a:spcAft>
                <a:spcPts val="0"/>
              </a:spcAft>
              <a:defRPr/>
            </a:pPr>
            <a:r>
              <a:rPr lang="es-EC" sz="1400" b="1" dirty="0">
                <a:solidFill>
                  <a:schemeClr val="bg2"/>
                </a:solidFill>
              </a:rPr>
              <a:t>Entrada de datos del GPS hacia pin Rx del micro</a:t>
            </a:r>
            <a:r>
              <a:rPr lang="es-EC" sz="1200" dirty="0">
                <a:solidFill>
                  <a:schemeClr val="bg2"/>
                </a:solidFill>
              </a:rPr>
              <a:t> </a:t>
            </a:r>
            <a:endParaRPr lang="es-ES" sz="1000" dirty="0">
              <a:solidFill>
                <a:schemeClr val="bg2"/>
              </a:solidFill>
            </a:endParaRPr>
          </a:p>
        </p:txBody>
      </p:sp>
      <p:pic>
        <p:nvPicPr>
          <p:cNvPr id="35843" name="Picture 2"/>
          <p:cNvPicPr>
            <a:picLocks noGrp="1" noChangeAspect="1" noChangeArrowheads="1"/>
          </p:cNvPicPr>
          <p:nvPr>
            <p:ph idx="1"/>
          </p:nvPr>
        </p:nvPicPr>
        <p:blipFill>
          <a:blip r:embed="rId3"/>
          <a:srcRect/>
          <a:stretch>
            <a:fillRect/>
          </a:stretch>
        </p:blipFill>
        <p:spPr>
          <a:xfrm>
            <a:off x="642938" y="1785938"/>
            <a:ext cx="8072437" cy="492283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p:txBody>
          <a:bodyPr/>
          <a:lstStyle/>
          <a:p>
            <a:pPr algn="ctr"/>
            <a:r>
              <a:rPr lang="es-EC" smtClean="0">
                <a:latin typeface="Comic Sans MS" pitchFamily="66" charset="0"/>
              </a:rPr>
              <a:t>Simulación</a:t>
            </a:r>
            <a:endParaRPr lang="es-ES" smtClean="0">
              <a:latin typeface="Comic Sans MS" pitchFamily="66" charset="0"/>
            </a:endParaRPr>
          </a:p>
        </p:txBody>
      </p:sp>
      <p:sp>
        <p:nvSpPr>
          <p:cNvPr id="8" name="7 Flecha abajo"/>
          <p:cNvSpPr/>
          <p:nvPr/>
        </p:nvSpPr>
        <p:spPr>
          <a:xfrm rot="5400000">
            <a:off x="6372017" y="4280252"/>
            <a:ext cx="1650742" cy="2178773"/>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spAutoFit/>
          </a:bodyPr>
          <a:lstStyle/>
          <a:p>
            <a:pPr algn="ctr" fontAlgn="auto">
              <a:spcBef>
                <a:spcPts val="0"/>
              </a:spcBef>
              <a:spcAft>
                <a:spcPts val="0"/>
              </a:spcAft>
              <a:defRPr/>
            </a:pPr>
            <a:r>
              <a:rPr lang="es-EC" sz="1400" b="1" dirty="0">
                <a:solidFill>
                  <a:schemeClr val="bg2"/>
                </a:solidFill>
              </a:rPr>
              <a:t>Entrada de datos del GPS hacia pin Rx del micro</a:t>
            </a:r>
            <a:r>
              <a:rPr lang="es-EC" sz="1200" dirty="0">
                <a:solidFill>
                  <a:schemeClr val="bg2"/>
                </a:solidFill>
              </a:rPr>
              <a:t> </a:t>
            </a:r>
            <a:endParaRPr lang="es-ES" sz="1000" dirty="0">
              <a:solidFill>
                <a:schemeClr val="bg2"/>
              </a:solidFill>
            </a:endParaRPr>
          </a:p>
        </p:txBody>
      </p:sp>
      <p:sp>
        <p:nvSpPr>
          <p:cNvPr id="37891" name="4 Marcador de contenido"/>
          <p:cNvSpPr>
            <a:spLocks noGrp="1"/>
          </p:cNvSpPr>
          <p:nvPr>
            <p:ph idx="1"/>
          </p:nvPr>
        </p:nvSpPr>
        <p:spPr/>
        <p:txBody>
          <a:bodyPr/>
          <a:lstStyle/>
          <a:p>
            <a:endParaRPr lang="es-ES" smtClean="0"/>
          </a:p>
        </p:txBody>
      </p:sp>
      <p:pic>
        <p:nvPicPr>
          <p:cNvPr id="37892" name="Picture 3"/>
          <p:cNvPicPr>
            <a:picLocks noChangeAspect="1" noChangeArrowheads="1"/>
          </p:cNvPicPr>
          <p:nvPr/>
        </p:nvPicPr>
        <p:blipFill>
          <a:blip r:embed="rId3"/>
          <a:srcRect/>
          <a:stretch>
            <a:fillRect/>
          </a:stretch>
        </p:blipFill>
        <p:spPr bwMode="auto">
          <a:xfrm>
            <a:off x="428625" y="1928813"/>
            <a:ext cx="8286750" cy="4662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p:txBody>
          <a:bodyPr/>
          <a:lstStyle/>
          <a:p>
            <a:pPr algn="ctr"/>
            <a:r>
              <a:rPr lang="es-ES" smtClean="0">
                <a:latin typeface="Comic Sans MS" pitchFamily="66" charset="0"/>
              </a:rPr>
              <a:t>Conclusiones</a:t>
            </a:r>
          </a:p>
        </p:txBody>
      </p:sp>
      <p:sp>
        <p:nvSpPr>
          <p:cNvPr id="41986" name="2 Marcador de contenido"/>
          <p:cNvSpPr>
            <a:spLocks noGrp="1"/>
          </p:cNvSpPr>
          <p:nvPr>
            <p:ph idx="1"/>
          </p:nvPr>
        </p:nvSpPr>
        <p:spPr/>
        <p:txBody>
          <a:bodyPr/>
          <a:lstStyle/>
          <a:p>
            <a:pPr algn="just"/>
            <a:endParaRPr lang="es-MX" sz="2800" dirty="0" smtClean="0">
              <a:latin typeface="Comic Sans MS" pitchFamily="66" charset="0"/>
            </a:endParaRPr>
          </a:p>
          <a:p>
            <a:pPr algn="just"/>
            <a:r>
              <a:rPr lang="es-MX" sz="2800" dirty="0" smtClean="0">
                <a:latin typeface="Comic Sans MS" pitchFamily="66" charset="0"/>
              </a:rPr>
              <a:t>Mediante nuestro proyecto hemos logrado implementar de una manera sencilla una interfaz gráfica que tiene una amplia gama de aplicaciones, permitiendo visualizar los datos obtenidos en cualquier lugar que queramos tomar muestras de campo. </a:t>
            </a:r>
          </a:p>
          <a:p>
            <a:pPr algn="just">
              <a:buFont typeface="Wingdings 2" pitchFamily="18" charset="2"/>
              <a:buNone/>
            </a:pPr>
            <a:endParaRPr lang="es-ES" sz="2800" dirty="0" smtClean="0">
              <a:latin typeface="Comic Sans MS" pitchFamily="66" charset="0"/>
            </a:endParaRPr>
          </a:p>
          <a:p>
            <a:pPr>
              <a:buFont typeface="Wingdings 2" pitchFamily="18" charset="2"/>
              <a:buNone/>
            </a:pPr>
            <a:r>
              <a:rPr lang="es-MX" dirty="0" smtClean="0"/>
              <a:t> </a:t>
            </a:r>
            <a:endParaRPr lang="es-ES" dirty="0" smtClean="0"/>
          </a:p>
          <a:p>
            <a:endParaRPr lang="es-EC"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p:txBody>
          <a:bodyPr/>
          <a:lstStyle/>
          <a:p>
            <a:pPr algn="ctr"/>
            <a:r>
              <a:rPr lang="es-ES" smtClean="0">
                <a:latin typeface="Comic Sans MS" pitchFamily="66" charset="0"/>
              </a:rPr>
              <a:t>Conclusiones</a:t>
            </a:r>
          </a:p>
        </p:txBody>
      </p:sp>
      <p:sp>
        <p:nvSpPr>
          <p:cNvPr id="39938" name="2 Marcador de contenido"/>
          <p:cNvSpPr>
            <a:spLocks noGrp="1"/>
          </p:cNvSpPr>
          <p:nvPr>
            <p:ph idx="1"/>
          </p:nvPr>
        </p:nvSpPr>
        <p:spPr/>
        <p:txBody>
          <a:bodyPr/>
          <a:lstStyle/>
          <a:p>
            <a:endParaRPr lang="es-MX" sz="2400" dirty="0" smtClean="0">
              <a:latin typeface="Comic Sans MS" pitchFamily="66" charset="0"/>
            </a:endParaRPr>
          </a:p>
          <a:p>
            <a:pPr algn="just"/>
            <a:r>
              <a:rPr lang="es-MX" sz="2800" dirty="0" smtClean="0">
                <a:latin typeface="Comic Sans MS" pitchFamily="66" charset="0"/>
              </a:rPr>
              <a:t>Para la elaboración de nuestra interfaz gráfica usamos el PIC18F452 ,debido a que este posee más cantidad de memoria que es indispensable para visualizar las imágenes y menús que son parte de la presentación de la materia de graduación de la ESPOL, además que nuestro código fuente se encarga  de graficar datos de 5 proyectos los cuales demandan mucha memoria (2000 líneas)</a:t>
            </a:r>
          </a:p>
          <a:p>
            <a:endParaRPr lang="es-MX" dirty="0" smtClean="0"/>
          </a:p>
          <a:p>
            <a:endParaRPr lang="es-ES" dirty="0" smtClean="0"/>
          </a:p>
          <a:p>
            <a:endParaRPr lang="es-E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p:txBody>
          <a:bodyPr/>
          <a:lstStyle/>
          <a:p>
            <a:pPr algn="ctr"/>
            <a:r>
              <a:rPr lang="es-EC" b="1" smtClean="0">
                <a:latin typeface="Comic Sans MS" pitchFamily="66" charset="0"/>
              </a:rPr>
              <a:t>Diagrama de Bloques</a:t>
            </a:r>
            <a:endParaRPr lang="es-ES" b="1" smtClean="0">
              <a:latin typeface="Comic Sans MS" pitchFamily="66" charset="0"/>
            </a:endParaRPr>
          </a:p>
        </p:txBody>
      </p:sp>
      <p:pic>
        <p:nvPicPr>
          <p:cNvPr id="16386" name="Picture 4"/>
          <p:cNvPicPr>
            <a:picLocks noChangeAspect="1" noChangeArrowheads="1"/>
          </p:cNvPicPr>
          <p:nvPr/>
        </p:nvPicPr>
        <p:blipFill>
          <a:blip r:embed="rId2"/>
          <a:srcRect/>
          <a:stretch>
            <a:fillRect/>
          </a:stretch>
        </p:blipFill>
        <p:spPr bwMode="auto">
          <a:xfrm>
            <a:off x="6143625" y="4357688"/>
            <a:ext cx="1357313" cy="1357312"/>
          </a:xfrm>
          <a:prstGeom prst="rect">
            <a:avLst/>
          </a:prstGeom>
          <a:noFill/>
          <a:ln w="9525">
            <a:noFill/>
            <a:miter lim="800000"/>
            <a:headEnd/>
            <a:tailEnd/>
          </a:ln>
        </p:spPr>
      </p:pic>
      <p:sp>
        <p:nvSpPr>
          <p:cNvPr id="16387" name="4 CuadroTexto"/>
          <p:cNvSpPr txBox="1">
            <a:spLocks noChangeArrowheads="1"/>
          </p:cNvSpPr>
          <p:nvPr/>
        </p:nvSpPr>
        <p:spPr bwMode="auto">
          <a:xfrm>
            <a:off x="2428875" y="3214688"/>
            <a:ext cx="857250" cy="369887"/>
          </a:xfrm>
          <a:prstGeom prst="rect">
            <a:avLst/>
          </a:prstGeom>
          <a:noFill/>
          <a:ln w="9525">
            <a:noFill/>
            <a:miter lim="800000"/>
            <a:headEnd/>
            <a:tailEnd/>
          </a:ln>
        </p:spPr>
        <p:txBody>
          <a:bodyPr>
            <a:spAutoFit/>
          </a:bodyPr>
          <a:lstStyle/>
          <a:p>
            <a:pPr algn="ctr"/>
            <a:r>
              <a:rPr lang="es-EC">
                <a:latin typeface="Constantia" pitchFamily="18" charset="0"/>
              </a:rPr>
              <a:t>RS-232</a:t>
            </a:r>
            <a:endParaRPr lang="es-ES">
              <a:latin typeface="Constantia" pitchFamily="18" charset="0"/>
            </a:endParaRPr>
          </a:p>
        </p:txBody>
      </p:sp>
      <p:sp>
        <p:nvSpPr>
          <p:cNvPr id="16388" name="5 Marcador de contenido"/>
          <p:cNvSpPr>
            <a:spLocks noGrp="1"/>
          </p:cNvSpPr>
          <p:nvPr>
            <p:ph idx="1"/>
          </p:nvPr>
        </p:nvSpPr>
        <p:spPr/>
        <p:txBody>
          <a:bodyPr/>
          <a:lstStyle/>
          <a:p>
            <a:endParaRPr lang="es-ES" smtClean="0"/>
          </a:p>
        </p:txBody>
      </p:sp>
      <p:pic>
        <p:nvPicPr>
          <p:cNvPr id="16389" name="Picture 2"/>
          <p:cNvPicPr>
            <a:picLocks noChangeAspect="1" noChangeArrowheads="1"/>
          </p:cNvPicPr>
          <p:nvPr/>
        </p:nvPicPr>
        <p:blipFill>
          <a:blip r:embed="rId3"/>
          <a:srcRect/>
          <a:stretch>
            <a:fillRect/>
          </a:stretch>
        </p:blipFill>
        <p:spPr bwMode="auto">
          <a:xfrm>
            <a:off x="285750" y="2000250"/>
            <a:ext cx="85725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p:txBody>
          <a:bodyPr/>
          <a:lstStyle/>
          <a:p>
            <a:pPr algn="ctr"/>
            <a:r>
              <a:rPr lang="es-ES" dirty="0" smtClean="0">
                <a:latin typeface="Comic Sans MS" pitchFamily="66" charset="0"/>
              </a:rPr>
              <a:t>Conclusiones</a:t>
            </a:r>
          </a:p>
        </p:txBody>
      </p:sp>
      <p:sp>
        <p:nvSpPr>
          <p:cNvPr id="40962" name="2 Marcador de contenido"/>
          <p:cNvSpPr>
            <a:spLocks noGrp="1"/>
          </p:cNvSpPr>
          <p:nvPr>
            <p:ph idx="1"/>
          </p:nvPr>
        </p:nvSpPr>
        <p:spPr/>
        <p:txBody>
          <a:bodyPr/>
          <a:lstStyle/>
          <a:p>
            <a:pPr algn="just"/>
            <a:endParaRPr lang="es-EC" sz="2800" dirty="0" smtClean="0">
              <a:latin typeface="Comic Sans MS" pitchFamily="66" charset="0"/>
            </a:endParaRPr>
          </a:p>
          <a:p>
            <a:pPr algn="just"/>
            <a:r>
              <a:rPr lang="es-EC" sz="2800" dirty="0" smtClean="0">
                <a:latin typeface="Comic Sans MS" pitchFamily="66" charset="0"/>
              </a:rPr>
              <a:t>Para comunicarnos con los demás proyectos usamos la comunicación serial RS-232, al ser un tipo de comunicación asíncrona tuvimos que enviar parámetros para iniciar la transmisión, es decir que  somos los encargados de definir la sincronización  para  el envío y recepción de datos  a la interfaz gráfica.</a:t>
            </a:r>
            <a:endParaRPr lang="es-ES" sz="2800" dirty="0" smtClean="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latin typeface="Comic Sans MS" pitchFamily="66" charset="0"/>
              </a:rPr>
              <a:t>Conclusiones</a:t>
            </a:r>
            <a:endParaRPr lang="es-ES" dirty="0"/>
          </a:p>
        </p:txBody>
      </p:sp>
      <p:sp>
        <p:nvSpPr>
          <p:cNvPr id="3" name="2 Marcador de contenido"/>
          <p:cNvSpPr>
            <a:spLocks noGrp="1"/>
          </p:cNvSpPr>
          <p:nvPr>
            <p:ph idx="1"/>
          </p:nvPr>
        </p:nvSpPr>
        <p:spPr/>
        <p:txBody>
          <a:bodyPr/>
          <a:lstStyle/>
          <a:p>
            <a:pPr>
              <a:buNone/>
            </a:pPr>
            <a:endParaRPr lang="es-EC" sz="2800" dirty="0" smtClean="0">
              <a:latin typeface="Comic Sans MS" pitchFamily="66" charset="0"/>
            </a:endParaRPr>
          </a:p>
          <a:p>
            <a:pPr algn="just"/>
            <a:r>
              <a:rPr lang="es-EC" sz="2800" dirty="0" smtClean="0">
                <a:latin typeface="Comic Sans MS" pitchFamily="66" charset="0"/>
              </a:rPr>
              <a:t>Podemos concluir mediante pruebas experimentales que la configuración de los pines X y </a:t>
            </a:r>
            <a:r>
              <a:rPr lang="es-EC" sz="2800" dirty="0" smtClean="0">
                <a:latin typeface="Comic Sans MS" pitchFamily="66" charset="0"/>
              </a:rPr>
              <a:t>Y</a:t>
            </a:r>
            <a:r>
              <a:rPr lang="es-EC" sz="2800" dirty="0" smtClean="0">
                <a:latin typeface="Comic Sans MS" pitchFamily="66" charset="0"/>
              </a:rPr>
              <a:t> del panel táctil deben conectarse de una forma específica, ya que sino su funcionamiento seria erróneo.</a:t>
            </a:r>
            <a:endParaRPr lang="es-ES" sz="2800" dirty="0">
              <a:latin typeface="Comic Sans MS"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p:txBody>
          <a:bodyPr/>
          <a:lstStyle/>
          <a:p>
            <a:pPr algn="ctr"/>
            <a:r>
              <a:rPr lang="es-ES" dirty="0" smtClean="0">
                <a:latin typeface="Comic Sans MS" pitchFamily="66" charset="0"/>
              </a:rPr>
              <a:t>Recomendaciones</a:t>
            </a:r>
          </a:p>
        </p:txBody>
      </p:sp>
      <p:sp>
        <p:nvSpPr>
          <p:cNvPr id="3" name="2 Marcador de contenido"/>
          <p:cNvSpPr>
            <a:spLocks noGrp="1"/>
          </p:cNvSpPr>
          <p:nvPr>
            <p:ph idx="1"/>
          </p:nvPr>
        </p:nvSpPr>
        <p:spPr/>
        <p:txBody>
          <a:bodyPr>
            <a:normAutofit fontScale="85000" lnSpcReduction="20000"/>
          </a:bodyPr>
          <a:lstStyle/>
          <a:p>
            <a:pPr marL="274320" indent="-274320" algn="just" fontAlgn="auto">
              <a:spcAft>
                <a:spcPts val="0"/>
              </a:spcAft>
              <a:buClr>
                <a:schemeClr val="accent3"/>
              </a:buClr>
              <a:buFont typeface="Wingdings 2"/>
              <a:buChar char=""/>
              <a:defRPr/>
            </a:pPr>
            <a:r>
              <a:rPr lang="es-EC" sz="3000" dirty="0" smtClean="0">
                <a:latin typeface="Comic Sans MS" pitchFamily="66" charset="0"/>
              </a:rPr>
              <a:t>Revisar  y entender el manual de especificaciones de la pantalla táctil para su buen funcionamiento y de esta manera no cometer errores en la conexión de sus pines sobre todo en los de las coordenadas X y </a:t>
            </a:r>
            <a:r>
              <a:rPr lang="es-EC" sz="3000" dirty="0" err="1" smtClean="0">
                <a:latin typeface="Comic Sans MS" pitchFamily="66" charset="0"/>
              </a:rPr>
              <a:t>Y</a:t>
            </a:r>
            <a:r>
              <a:rPr lang="es-EC" sz="3000" dirty="0" smtClean="0">
                <a:latin typeface="Comic Sans MS" pitchFamily="66" charset="0"/>
              </a:rPr>
              <a:t>, también en los pines de control de contraste y colores.</a:t>
            </a:r>
          </a:p>
          <a:p>
            <a:pPr marL="274320" indent="-274320" algn="just" fontAlgn="auto">
              <a:spcAft>
                <a:spcPts val="0"/>
              </a:spcAft>
              <a:buClr>
                <a:schemeClr val="accent3"/>
              </a:buClr>
              <a:buFont typeface="Wingdings 2"/>
              <a:buNone/>
              <a:defRPr/>
            </a:pPr>
            <a:endParaRPr lang="es-EC" sz="3000" dirty="0" smtClean="0">
              <a:latin typeface="Comic Sans MS" pitchFamily="66" charset="0"/>
            </a:endParaRPr>
          </a:p>
          <a:p>
            <a:pPr marL="274320" indent="-274320" algn="just" fontAlgn="auto">
              <a:spcAft>
                <a:spcPts val="0"/>
              </a:spcAft>
              <a:buClr>
                <a:schemeClr val="accent3"/>
              </a:buClr>
              <a:buFont typeface="Wingdings 2"/>
              <a:buChar char=""/>
              <a:defRPr/>
            </a:pPr>
            <a:r>
              <a:rPr lang="es-EC" sz="3000" dirty="0" smtClean="0">
                <a:latin typeface="Comic Sans MS" pitchFamily="66" charset="0"/>
              </a:rPr>
              <a:t>En la utilización de los transistores para el convertidor A/D, verificar que todos estos sean del mismo fabricante porque sino la ganancia varía y el convertidor no funcionaria y a su vez el panel táctil tampoco.</a:t>
            </a:r>
          </a:p>
          <a:p>
            <a:pPr marL="274320" indent="-274320" fontAlgn="auto">
              <a:spcAft>
                <a:spcPts val="0"/>
              </a:spcAft>
              <a:buClr>
                <a:schemeClr val="accent3"/>
              </a:buClr>
              <a:buFont typeface="Wingdings 2"/>
              <a:buChar char=""/>
              <a:defRPr/>
            </a:pPr>
            <a:endParaRPr lang="es-EC" dirty="0" smtClean="0"/>
          </a:p>
          <a:p>
            <a:pPr marL="274320" indent="-274320" fontAlgn="auto">
              <a:spcAft>
                <a:spcPts val="0"/>
              </a:spcAft>
              <a:buClr>
                <a:schemeClr val="accent3"/>
              </a:buClr>
              <a:buFont typeface="Wingdings 2"/>
              <a:buChar char=""/>
              <a:defRPr/>
            </a:pPr>
            <a:endParaRPr lang="es-EC" dirty="0" smtClean="0"/>
          </a:p>
          <a:p>
            <a:pPr marL="274320" indent="-274320" fontAlgn="auto">
              <a:spcAft>
                <a:spcPts val="0"/>
              </a:spcAft>
              <a:buClr>
                <a:schemeClr val="accent3"/>
              </a:buClr>
              <a:buFont typeface="Wingdings 2"/>
              <a:buNone/>
              <a:defRPr/>
            </a:pPr>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p:txBody>
          <a:bodyPr/>
          <a:lstStyle/>
          <a:p>
            <a:pPr algn="ctr"/>
            <a:r>
              <a:rPr lang="es-ES" smtClean="0">
                <a:latin typeface="Comic Sans MS" pitchFamily="66" charset="0"/>
              </a:rPr>
              <a:t>Recomendaciones</a:t>
            </a:r>
          </a:p>
        </p:txBody>
      </p:sp>
      <p:sp>
        <p:nvSpPr>
          <p:cNvPr id="3" name="2 Marcador de contenido"/>
          <p:cNvSpPr>
            <a:spLocks noGrp="1"/>
          </p:cNvSpPr>
          <p:nvPr>
            <p:ph idx="1"/>
          </p:nvPr>
        </p:nvSpPr>
        <p:spPr/>
        <p:txBody>
          <a:bodyPr>
            <a:normAutofit/>
          </a:bodyPr>
          <a:lstStyle/>
          <a:p>
            <a:pPr marL="274320" indent="-274320" fontAlgn="auto">
              <a:spcAft>
                <a:spcPts val="0"/>
              </a:spcAft>
              <a:buClr>
                <a:schemeClr val="accent3"/>
              </a:buClr>
              <a:buFont typeface="Wingdings 2"/>
              <a:buNone/>
              <a:defRPr/>
            </a:pPr>
            <a:endParaRPr lang="es-EC" sz="3000" dirty="0" smtClean="0">
              <a:latin typeface="Comic Sans MS" pitchFamily="66" charset="0"/>
            </a:endParaRPr>
          </a:p>
          <a:p>
            <a:pPr marL="274320" indent="-274320" algn="just" fontAlgn="auto">
              <a:spcAft>
                <a:spcPts val="0"/>
              </a:spcAft>
              <a:buClr>
                <a:schemeClr val="accent3"/>
              </a:buClr>
              <a:buFont typeface="Wingdings 2"/>
              <a:buChar char=""/>
              <a:defRPr/>
            </a:pPr>
            <a:r>
              <a:rPr lang="es-EC" dirty="0" smtClean="0">
                <a:latin typeface="Comic Sans MS" pitchFamily="66" charset="0"/>
              </a:rPr>
              <a:t>Una recomendación que cabe recalcar es de leer detenidamente el datasheet del PIC18F452, para revisar la configuración de sus pines, y así evitar cometer errores en las conexiones, logrando la  prevención de quemar algún componente del proyecto.</a:t>
            </a:r>
          </a:p>
          <a:p>
            <a:pPr marL="274320" indent="-274320" fontAlgn="auto">
              <a:spcAft>
                <a:spcPts val="0"/>
              </a:spcAft>
              <a:buClr>
                <a:schemeClr val="accent3"/>
              </a:buClr>
              <a:buFont typeface="Wingdings 2"/>
              <a:buChar char=""/>
              <a:defRPr/>
            </a:pPr>
            <a:endParaRPr lang="es-EC" dirty="0" smtClean="0"/>
          </a:p>
          <a:p>
            <a:pPr marL="274320" indent="-274320" fontAlgn="auto">
              <a:spcAft>
                <a:spcPts val="0"/>
              </a:spcAft>
              <a:buClr>
                <a:schemeClr val="accent3"/>
              </a:buClr>
              <a:buFont typeface="Wingdings 2"/>
              <a:buNone/>
              <a:defRPr/>
            </a:pP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p:nvPr>
        </p:nvSpPr>
        <p:spPr/>
        <p:txBody>
          <a:bodyPr/>
          <a:lstStyle/>
          <a:p>
            <a:pPr algn="ctr"/>
            <a:r>
              <a:rPr lang="es-ES" smtClean="0">
                <a:latin typeface="Comic Sans MS" pitchFamily="66" charset="0"/>
              </a:rPr>
              <a:t>Objetivos del proyecto</a:t>
            </a:r>
          </a:p>
        </p:txBody>
      </p:sp>
      <p:sp>
        <p:nvSpPr>
          <p:cNvPr id="17410" name="2 Marcador de contenido"/>
          <p:cNvSpPr>
            <a:spLocks noGrp="1"/>
          </p:cNvSpPr>
          <p:nvPr>
            <p:ph idx="1"/>
          </p:nvPr>
        </p:nvSpPr>
        <p:spPr/>
        <p:txBody>
          <a:bodyPr/>
          <a:lstStyle/>
          <a:p>
            <a:pPr algn="ctr">
              <a:lnSpc>
                <a:spcPct val="150000"/>
              </a:lnSpc>
              <a:buFont typeface="Wingdings 2" pitchFamily="18" charset="2"/>
              <a:buNone/>
            </a:pPr>
            <a:r>
              <a:rPr lang="es-ES" sz="2400" smtClean="0">
                <a:latin typeface="Comic Sans MS" pitchFamily="66" charset="0"/>
              </a:rPr>
              <a:t>Adquisición de datos por diferentes tipos de sensores externos, transmitidos mediante comunicación serial y presentados a través de la pantalla GLCD con panel táctil, a su vez diseñamos una variedad de menús que darán facilidad para manejar de una forma directa y sencilla la elección de cada proyecto a través del touch panel.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p:cNvSpPr>
            <a:spLocks noGrp="1"/>
          </p:cNvSpPr>
          <p:nvPr>
            <p:ph type="title"/>
          </p:nvPr>
        </p:nvSpPr>
        <p:spPr/>
        <p:txBody>
          <a:bodyPr/>
          <a:lstStyle/>
          <a:p>
            <a:pPr algn="ctr"/>
            <a:r>
              <a:rPr lang="es-EC" sz="4800" smtClean="0">
                <a:latin typeface="Comic Sans MS" pitchFamily="66" charset="0"/>
              </a:rPr>
              <a:t>GLCD + Panel táctil </a:t>
            </a:r>
            <a:br>
              <a:rPr lang="es-EC" sz="4800" smtClean="0">
                <a:latin typeface="Comic Sans MS" pitchFamily="66" charset="0"/>
              </a:rPr>
            </a:br>
            <a:r>
              <a:rPr lang="es-EC" sz="4800" smtClean="0">
                <a:latin typeface="Comic Sans MS" pitchFamily="66" charset="0"/>
              </a:rPr>
              <a:t>Pantalla táctil</a:t>
            </a:r>
            <a:endParaRPr lang="es-ES" sz="4800" smtClean="0">
              <a:latin typeface="Comic Sans MS" pitchFamily="66" charset="0"/>
            </a:endParaRPr>
          </a:p>
        </p:txBody>
      </p:sp>
      <p:sp>
        <p:nvSpPr>
          <p:cNvPr id="19458" name="6 Marcador de contenido"/>
          <p:cNvSpPr>
            <a:spLocks noGrp="1"/>
          </p:cNvSpPr>
          <p:nvPr>
            <p:ph idx="1"/>
          </p:nvPr>
        </p:nvSpPr>
        <p:spPr>
          <a:xfrm>
            <a:off x="428625" y="1935163"/>
            <a:ext cx="8258175" cy="4494212"/>
          </a:xfrm>
        </p:spPr>
        <p:txBody>
          <a:bodyPr/>
          <a:lstStyle/>
          <a:p>
            <a:endParaRPr lang="es-EC" smtClean="0"/>
          </a:p>
          <a:p>
            <a:endParaRPr lang="es-EC" smtClean="0"/>
          </a:p>
          <a:p>
            <a:endParaRPr lang="es-EC" smtClean="0"/>
          </a:p>
          <a:p>
            <a:pPr>
              <a:buFont typeface="Wingdings 2" pitchFamily="18" charset="2"/>
              <a:buNone/>
            </a:pPr>
            <a:r>
              <a:rPr lang="es-EC" smtClean="0"/>
              <a:t> </a:t>
            </a:r>
          </a:p>
          <a:p>
            <a:endParaRPr lang="es-EC" smtClean="0"/>
          </a:p>
          <a:p>
            <a:endParaRPr lang="es-EC" smtClean="0"/>
          </a:p>
          <a:p>
            <a:endParaRPr lang="es-EC" smtClean="0"/>
          </a:p>
          <a:p>
            <a:endParaRPr lang="es-EC" smtClean="0"/>
          </a:p>
        </p:txBody>
      </p:sp>
      <p:pic>
        <p:nvPicPr>
          <p:cNvPr id="19459" name="Picture 3" descr="C:\Documents and Settings\estudiante\Mis documentos\Mis imágenes\panel con nombre ok.bmp"/>
          <p:cNvPicPr>
            <a:picLocks noChangeAspect="1" noChangeArrowheads="1"/>
          </p:cNvPicPr>
          <p:nvPr/>
        </p:nvPicPr>
        <p:blipFill>
          <a:blip r:embed="rId3"/>
          <a:srcRect/>
          <a:stretch>
            <a:fillRect/>
          </a:stretch>
        </p:blipFill>
        <p:spPr bwMode="auto">
          <a:xfrm>
            <a:off x="1785938" y="2000250"/>
            <a:ext cx="5715000" cy="3929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title"/>
          </p:nvPr>
        </p:nvSpPr>
        <p:spPr>
          <a:xfrm>
            <a:off x="685800" y="514350"/>
            <a:ext cx="7600950" cy="1162050"/>
          </a:xfrm>
        </p:spPr>
        <p:txBody>
          <a:bodyPr/>
          <a:lstStyle/>
          <a:p>
            <a:pPr algn="ctr"/>
            <a:r>
              <a:rPr lang="es-ES" sz="4400" smtClean="0"/>
              <a:t>  </a:t>
            </a:r>
            <a:r>
              <a:rPr lang="es-ES" sz="4400" smtClean="0">
                <a:latin typeface="Comic Sans MS" pitchFamily="66" charset="0"/>
              </a:rPr>
              <a:t>Panel táctil resistivo</a:t>
            </a:r>
          </a:p>
        </p:txBody>
      </p:sp>
      <p:sp>
        <p:nvSpPr>
          <p:cNvPr id="8" name="7 Marcador de texto"/>
          <p:cNvSpPr>
            <a:spLocks noGrp="1"/>
          </p:cNvSpPr>
          <p:nvPr>
            <p:ph type="body" idx="2"/>
          </p:nvPr>
        </p:nvSpPr>
        <p:spPr/>
        <p:txBody>
          <a:bodyPr>
            <a:normAutofit fontScale="92500"/>
          </a:bodyPr>
          <a:lstStyle/>
          <a:p>
            <a:pPr algn="just" fontAlgn="auto">
              <a:spcAft>
                <a:spcPts val="0"/>
              </a:spcAft>
              <a:buClr>
                <a:schemeClr val="accent3"/>
              </a:buClr>
              <a:buFont typeface="Wingdings 2"/>
              <a:buNone/>
              <a:defRPr/>
            </a:pPr>
            <a:endParaRPr lang="es-EC" sz="3200" dirty="0" smtClean="0"/>
          </a:p>
          <a:p>
            <a:pPr algn="just" fontAlgn="auto">
              <a:spcAft>
                <a:spcPts val="0"/>
              </a:spcAft>
              <a:buClr>
                <a:schemeClr val="accent3"/>
              </a:buClr>
              <a:buFont typeface="Wingdings 2"/>
              <a:buNone/>
              <a:defRPr/>
            </a:pPr>
            <a:r>
              <a:rPr lang="es-EC" sz="3200" dirty="0" smtClean="0">
                <a:latin typeface="Comic Sans MS" pitchFamily="66" charset="0"/>
              </a:rPr>
              <a:t>Un panel táctil resistivo está compuesto por dos láminas  rígidas transparentes.</a:t>
            </a:r>
            <a:endParaRPr lang="es-EC" sz="3200" dirty="0">
              <a:latin typeface="Comic Sans MS" pitchFamily="66" charset="0"/>
            </a:endParaRPr>
          </a:p>
        </p:txBody>
      </p:sp>
      <p:pic>
        <p:nvPicPr>
          <p:cNvPr id="21507" name="5 Marcador de contenido" descr="http://www.winmate.com.tw/Image/resistive.gif"/>
          <p:cNvPicPr>
            <a:picLocks noGrp="1"/>
          </p:cNvPicPr>
          <p:nvPr>
            <p:ph sz="half" idx="1"/>
          </p:nvPr>
        </p:nvPicPr>
        <p:blipFill>
          <a:blip r:embed="rId3"/>
          <a:srcRect/>
          <a:stretch>
            <a:fillRect/>
          </a:stretch>
        </p:blipFill>
        <p:spPr>
          <a:xfrm>
            <a:off x="3929063" y="1928813"/>
            <a:ext cx="4214812" cy="407193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title"/>
          </p:nvPr>
        </p:nvSpPr>
        <p:spPr>
          <a:xfrm>
            <a:off x="685800" y="571500"/>
            <a:ext cx="7529513" cy="1104900"/>
          </a:xfrm>
        </p:spPr>
        <p:txBody>
          <a:bodyPr/>
          <a:lstStyle/>
          <a:p>
            <a:pPr algn="ctr"/>
            <a:r>
              <a:rPr lang="es-EC" sz="3600" smtClean="0">
                <a:latin typeface="Comic Sans MS" pitchFamily="66" charset="0"/>
              </a:rPr>
              <a:t>Principio de funcionamiento </a:t>
            </a:r>
            <a:endParaRPr lang="es-ES" sz="3600" smtClean="0">
              <a:latin typeface="Comic Sans MS" pitchFamily="66" charset="0"/>
            </a:endParaRPr>
          </a:p>
        </p:txBody>
      </p:sp>
      <p:sp>
        <p:nvSpPr>
          <p:cNvPr id="23554" name="6 Marcador de texto"/>
          <p:cNvSpPr>
            <a:spLocks noGrp="1"/>
          </p:cNvSpPr>
          <p:nvPr>
            <p:ph type="body" idx="2"/>
          </p:nvPr>
        </p:nvSpPr>
        <p:spPr/>
        <p:txBody>
          <a:bodyPr/>
          <a:lstStyle/>
          <a:p>
            <a:endParaRPr lang="es-EC" sz="3200" smtClean="0"/>
          </a:p>
          <a:p>
            <a:r>
              <a:rPr lang="es-EC" sz="3200" smtClean="0">
                <a:latin typeface="Comic Sans MS" pitchFamily="66" charset="0"/>
              </a:rPr>
              <a:t>Primero determinar la coordenada en X después  segundo la coordenada en Y.</a:t>
            </a:r>
            <a:endParaRPr lang="es-ES" sz="3200" smtClean="0">
              <a:latin typeface="Comic Sans MS" pitchFamily="66" charset="0"/>
            </a:endParaRPr>
          </a:p>
        </p:txBody>
      </p:sp>
      <p:pic>
        <p:nvPicPr>
          <p:cNvPr id="23555" name="6 Marcador de contenido" descr="lamina.png"/>
          <p:cNvPicPr>
            <a:picLocks noGrp="1" noChangeAspect="1"/>
          </p:cNvPicPr>
          <p:nvPr>
            <p:ph sz="half" idx="1"/>
          </p:nvPr>
        </p:nvPicPr>
        <p:blipFill>
          <a:blip r:embed="rId3"/>
          <a:srcRect/>
          <a:stretch>
            <a:fillRect/>
          </a:stretch>
        </p:blipFill>
        <p:spPr>
          <a:xfrm>
            <a:off x="3643313" y="2357438"/>
            <a:ext cx="4810125" cy="21526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Título"/>
          <p:cNvSpPr>
            <a:spLocks noGrp="1"/>
          </p:cNvSpPr>
          <p:nvPr>
            <p:ph type="title"/>
          </p:nvPr>
        </p:nvSpPr>
        <p:spPr/>
        <p:txBody>
          <a:bodyPr/>
          <a:lstStyle/>
          <a:p>
            <a:pPr algn="ctr"/>
            <a:r>
              <a:rPr lang="es-EC" sz="4400" smtClean="0">
                <a:latin typeface="Comic Sans MS" pitchFamily="66" charset="0"/>
              </a:rPr>
              <a:t>Pantallas similares</a:t>
            </a:r>
            <a:br>
              <a:rPr lang="es-EC" sz="4400" smtClean="0">
                <a:latin typeface="Comic Sans MS" pitchFamily="66" charset="0"/>
              </a:rPr>
            </a:br>
            <a:endParaRPr lang="es-ES" sz="4400" smtClean="0">
              <a:latin typeface="Comic Sans MS" pitchFamily="66" charset="0"/>
            </a:endParaRPr>
          </a:p>
        </p:txBody>
      </p:sp>
      <p:pic>
        <p:nvPicPr>
          <p:cNvPr id="25602" name="Picture 3"/>
          <p:cNvPicPr>
            <a:picLocks noGrp="1" noChangeAspect="1" noChangeArrowheads="1"/>
          </p:cNvPicPr>
          <p:nvPr>
            <p:ph idx="1"/>
          </p:nvPr>
        </p:nvPicPr>
        <p:blipFill>
          <a:blip r:embed="rId2"/>
          <a:srcRect/>
          <a:stretch>
            <a:fillRect/>
          </a:stretch>
        </p:blipFill>
        <p:spPr>
          <a:xfrm>
            <a:off x="357188" y="3000375"/>
            <a:ext cx="4143375" cy="3181350"/>
          </a:xfrm>
        </p:spPr>
      </p:pic>
      <p:pic>
        <p:nvPicPr>
          <p:cNvPr id="25603" name="Picture 2"/>
          <p:cNvPicPr>
            <a:picLocks noChangeAspect="1" noChangeArrowheads="1"/>
          </p:cNvPicPr>
          <p:nvPr/>
        </p:nvPicPr>
        <p:blipFill>
          <a:blip r:embed="rId3"/>
          <a:srcRect/>
          <a:stretch>
            <a:fillRect/>
          </a:stretch>
        </p:blipFill>
        <p:spPr bwMode="auto">
          <a:xfrm>
            <a:off x="5000625" y="2928938"/>
            <a:ext cx="3500438" cy="3143250"/>
          </a:xfrm>
          <a:prstGeom prst="rect">
            <a:avLst/>
          </a:prstGeom>
          <a:noFill/>
          <a:ln w="9525">
            <a:noFill/>
            <a:miter lim="800000"/>
            <a:headEnd/>
            <a:tailEnd/>
          </a:ln>
        </p:spPr>
      </p:pic>
      <p:pic>
        <p:nvPicPr>
          <p:cNvPr id="25604" name="Picture 2"/>
          <p:cNvPicPr>
            <a:picLocks noChangeAspect="1" noChangeArrowheads="1"/>
          </p:cNvPicPr>
          <p:nvPr/>
        </p:nvPicPr>
        <p:blipFill>
          <a:blip r:embed="rId4"/>
          <a:srcRect/>
          <a:stretch>
            <a:fillRect/>
          </a:stretch>
        </p:blipFill>
        <p:spPr bwMode="auto">
          <a:xfrm>
            <a:off x="642938" y="1500188"/>
            <a:ext cx="7239000" cy="112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Título"/>
          <p:cNvSpPr>
            <a:spLocks noGrp="1"/>
          </p:cNvSpPr>
          <p:nvPr>
            <p:ph type="title"/>
          </p:nvPr>
        </p:nvSpPr>
        <p:spPr/>
        <p:txBody>
          <a:bodyPr/>
          <a:lstStyle/>
          <a:p>
            <a:pPr algn="ctr"/>
            <a:r>
              <a:rPr lang="es-ES" smtClean="0">
                <a:latin typeface="Comic Sans MS" pitchFamily="66" charset="0"/>
              </a:rPr>
              <a:t>Inicialización de variables</a:t>
            </a:r>
          </a:p>
        </p:txBody>
      </p:sp>
      <p:pic>
        <p:nvPicPr>
          <p:cNvPr id="27650" name="Picture 2"/>
          <p:cNvPicPr>
            <a:picLocks noGrp="1" noChangeAspect="1" noChangeArrowheads="1"/>
          </p:cNvPicPr>
          <p:nvPr>
            <p:ph idx="1"/>
          </p:nvPr>
        </p:nvPicPr>
        <p:blipFill>
          <a:blip r:embed="rId2"/>
          <a:srcRect/>
          <a:stretch>
            <a:fillRect/>
          </a:stretch>
        </p:blipFill>
        <p:spPr>
          <a:xfrm>
            <a:off x="642938" y="1928813"/>
            <a:ext cx="7210425" cy="2752725"/>
          </a:xfrm>
        </p:spPr>
      </p:pic>
      <p:pic>
        <p:nvPicPr>
          <p:cNvPr id="27651" name="Picture 4"/>
          <p:cNvPicPr>
            <a:picLocks noChangeAspect="1" noChangeArrowheads="1"/>
          </p:cNvPicPr>
          <p:nvPr/>
        </p:nvPicPr>
        <p:blipFill>
          <a:blip r:embed="rId3"/>
          <a:srcRect/>
          <a:stretch>
            <a:fillRect/>
          </a:stretch>
        </p:blipFill>
        <p:spPr bwMode="auto">
          <a:xfrm>
            <a:off x="714375" y="4929188"/>
            <a:ext cx="6543675" cy="120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Título"/>
          <p:cNvSpPr>
            <a:spLocks noGrp="1"/>
          </p:cNvSpPr>
          <p:nvPr>
            <p:ph type="title"/>
          </p:nvPr>
        </p:nvSpPr>
        <p:spPr/>
        <p:txBody>
          <a:bodyPr/>
          <a:lstStyle/>
          <a:p>
            <a:pPr algn="ctr"/>
            <a:r>
              <a:rPr lang="es-ES" smtClean="0">
                <a:latin typeface="Comic Sans MS" pitchFamily="66" charset="0"/>
              </a:rPr>
              <a:t>Inicialización de variables</a:t>
            </a:r>
            <a:endParaRPr lang="es-ES" smtClean="0"/>
          </a:p>
        </p:txBody>
      </p:sp>
      <p:pic>
        <p:nvPicPr>
          <p:cNvPr id="28674" name="Picture 2"/>
          <p:cNvPicPr>
            <a:picLocks noGrp="1" noChangeAspect="1" noChangeArrowheads="1"/>
          </p:cNvPicPr>
          <p:nvPr>
            <p:ph idx="1"/>
          </p:nvPr>
        </p:nvPicPr>
        <p:blipFill>
          <a:blip r:embed="rId2"/>
          <a:srcRect/>
          <a:stretch>
            <a:fillRect/>
          </a:stretch>
        </p:blipFill>
        <p:spPr>
          <a:xfrm>
            <a:off x="785813" y="2039938"/>
            <a:ext cx="7715250" cy="43180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1295</TotalTime>
  <Words>492</Words>
  <Application>Microsoft Office PowerPoint</Application>
  <PresentationFormat>Presentación en pantalla (4:3)</PresentationFormat>
  <Paragraphs>63</Paragraphs>
  <Slides>23</Slides>
  <Notes>8</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Flujo</vt:lpstr>
      <vt:lpstr>“Interfaz gráfica con pantalla LCD para analizar señales de sensores externos desarrollada con microcontroladores avanzados y capacidad de          comunicación serial”</vt:lpstr>
      <vt:lpstr>Diagrama de Bloques</vt:lpstr>
      <vt:lpstr>Objetivos del proyecto</vt:lpstr>
      <vt:lpstr>GLCD + Panel táctil  Pantalla táctil</vt:lpstr>
      <vt:lpstr>  Panel táctil resistivo</vt:lpstr>
      <vt:lpstr>Principio de funcionamiento </vt:lpstr>
      <vt:lpstr>Pantallas similares </vt:lpstr>
      <vt:lpstr>Inicialización de variables</vt:lpstr>
      <vt:lpstr>Inicialización de variables</vt:lpstr>
      <vt:lpstr> Subrutinas</vt:lpstr>
      <vt:lpstr> Subrutinas</vt:lpstr>
      <vt:lpstr>Configuración de puertos de I/O</vt:lpstr>
      <vt:lpstr>Diapositiva 13</vt:lpstr>
      <vt:lpstr>Diapositiva 14</vt:lpstr>
      <vt:lpstr>Diapositiva 15</vt:lpstr>
      <vt:lpstr>Simulación</vt:lpstr>
      <vt:lpstr>Simulación</vt:lpstr>
      <vt:lpstr>Conclusiones</vt:lpstr>
      <vt:lpstr>Conclusiones</vt:lpstr>
      <vt:lpstr>Conclusiones</vt:lpstr>
      <vt:lpstr>Conclusiones</vt:lpstr>
      <vt:lpstr>Recomendaciones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“Aplicación de Módulo Receptor de GPS para el posicionamiento de robots manejados a control remoto con capacidad de comunicación serial a Datalogger e Interfaz Gráfica”</dc:title>
  <dc:creator>RITA MARIA MENDOZA</dc:creator>
  <cp:lastModifiedBy>LAB-MICROCON</cp:lastModifiedBy>
  <cp:revision>134</cp:revision>
  <dcterms:created xsi:type="dcterms:W3CDTF">2010-04-22T08:51:15Z</dcterms:created>
  <dcterms:modified xsi:type="dcterms:W3CDTF">2010-04-27T15:15:19Z</dcterms:modified>
</cp:coreProperties>
</file>