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16"/>
  </p:notesMasterIdLst>
  <p:handoutMasterIdLst>
    <p:handoutMasterId r:id="rId17"/>
  </p:handoutMasterIdLst>
  <p:sldIdLst>
    <p:sldId id="256" r:id="rId2"/>
    <p:sldId id="257" r:id="rId3"/>
    <p:sldId id="259" r:id="rId4"/>
    <p:sldId id="260" r:id="rId5"/>
    <p:sldId id="261" r:id="rId6"/>
    <p:sldId id="262" r:id="rId7"/>
    <p:sldId id="263" r:id="rId8"/>
    <p:sldId id="264" r:id="rId9"/>
    <p:sldId id="267" r:id="rId10"/>
    <p:sldId id="268" r:id="rId11"/>
    <p:sldId id="270" r:id="rId12"/>
    <p:sldId id="269" r:id="rId13"/>
    <p:sldId id="265"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1855" autoAdjust="0"/>
    <p:restoredTop sz="68610" autoAdjust="0"/>
  </p:normalViewPr>
  <p:slideViewPr>
    <p:cSldViewPr snapToGrid="0">
      <p:cViewPr>
        <p:scale>
          <a:sx n="66" d="100"/>
          <a:sy n="66" d="100"/>
        </p:scale>
        <p:origin x="-246"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Proyecto de Grado- SICE</a:t>
            </a:r>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9D7934-70B6-4F51-8B20-651138D58595}"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Proyecto de Grado- SICE</a:t>
            </a: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CF4743-D96E-4DDE-A75D-C836E2B1EF7D}" type="slidenum">
              <a:rPr lang="en-US"/>
              <a:pPr>
                <a:defRPr/>
              </a:pPr>
              <a:t>‹Nº›</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smtClean="0"/>
              <a:t>Proyecto de Grado- SICE</a:t>
            </a:r>
          </a:p>
        </p:txBody>
      </p:sp>
      <p:sp>
        <p:nvSpPr>
          <p:cNvPr id="18435" name="Rectangle 7"/>
          <p:cNvSpPr>
            <a:spLocks noGrp="1" noChangeArrowheads="1"/>
          </p:cNvSpPr>
          <p:nvPr>
            <p:ph type="sldNum" sz="quarter" idx="5"/>
          </p:nvPr>
        </p:nvSpPr>
        <p:spPr>
          <a:noFill/>
        </p:spPr>
        <p:txBody>
          <a:bodyPr/>
          <a:lstStyle/>
          <a:p>
            <a:fld id="{9BE9D04C-B393-49A0-B784-9CD43FD252FB}" type="slidenum">
              <a:rPr lang="en-US" smtClean="0"/>
              <a:pPr/>
              <a:t>1</a:t>
            </a:fld>
            <a:endParaRPr lang="en-US" smtClean="0"/>
          </a:p>
        </p:txBody>
      </p:sp>
      <p:sp>
        <p:nvSpPr>
          <p:cNvPr id="18436" name="Rectangle 2"/>
          <p:cNvSpPr>
            <a:spLocks noRo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lnSpcReduction="10000"/>
          </a:bodyPr>
          <a:lstStyle/>
          <a:p>
            <a:pPr>
              <a:defRPr/>
            </a:pPr>
            <a:r>
              <a:rPr lang="es-EC" dirty="0" smtClean="0"/>
              <a:t>Bristol-Myers </a:t>
            </a:r>
            <a:r>
              <a:rPr lang="es-EC" dirty="0" err="1" smtClean="0"/>
              <a:t>Squibb</a:t>
            </a:r>
            <a:r>
              <a:rPr lang="es-EC" dirty="0" smtClean="0"/>
              <a:t> es una empresa multinacional farmacéutica con sede en use-New York que se encuentra en más de 130 </a:t>
            </a:r>
            <a:r>
              <a:rPr lang="es-EC" dirty="0" err="1" smtClean="0"/>
              <a:t>paises</a:t>
            </a:r>
            <a:r>
              <a:rPr lang="es-EC" dirty="0" smtClean="0"/>
              <a:t>, la cual trabaja bajo rigurosos estándares de calidad para llevar al consumidor final un excelente producto, por lo que constantemente capacitan a todo su personal con los SOP (Procedimientos Operativos </a:t>
            </a:r>
            <a:r>
              <a:rPr lang="es-EC" dirty="0" err="1" smtClean="0"/>
              <a:t>Estandares</a:t>
            </a:r>
            <a:r>
              <a:rPr lang="es-EC" dirty="0" smtClean="0"/>
              <a:t>).</a:t>
            </a:r>
          </a:p>
          <a:p>
            <a:pPr>
              <a:defRPr/>
            </a:pPr>
            <a:r>
              <a:rPr lang="es-EC" dirty="0" smtClean="0"/>
              <a:t>Antes de la automatización del proceso de capacitación de estos procedimientos Bristol-Myers manejaba este proceso de la siguiente manera:</a:t>
            </a:r>
          </a:p>
          <a:p>
            <a:pPr>
              <a:defRPr/>
            </a:pPr>
            <a:r>
              <a:rPr lang="es-EC" dirty="0" smtClean="0"/>
              <a:t>1.- El departamento de Control de calidad planificaba estos procedimiento/entrenamientos a través de una hoja de Excel en el cual tienen detallo todos los que se van a dictar en la Planta anual y trimestralmente definiendo los mismo con una fecha limite, enviándolo por email al Jefe de departamento de seguridad Industrial.</a:t>
            </a:r>
          </a:p>
          <a:p>
            <a:pPr>
              <a:defRPr/>
            </a:pPr>
            <a:r>
              <a:rPr lang="es-EC" dirty="0" smtClean="0"/>
              <a:t>2.- El departamento de Seguridad Industrial comunica a los instructores/entrenadores de cada área acerca de los SOP asignados que se tienen que dictar haciendo el seguimiento de los mismos hasta su culminación.</a:t>
            </a:r>
          </a:p>
          <a:p>
            <a:pPr>
              <a:defRPr/>
            </a:pPr>
            <a:r>
              <a:rPr lang="es-EC" dirty="0" smtClean="0"/>
              <a:t>3.- Los Instructores escogidos por su Jefe de Área realizan el cronograma/programación para dictar los SOP asignados antes de la fecha limite y envíe un mail al grupo de empleados asignados para ese entrenamiento, si surge algún problema para dictarlo en la fecha establecida por ellos hacen una reprogramación de los mismo antes de la fecha límite.</a:t>
            </a:r>
          </a:p>
          <a:p>
            <a:pPr>
              <a:defRPr/>
            </a:pPr>
            <a:r>
              <a:rPr lang="es-EC" dirty="0" smtClean="0"/>
              <a:t>4.- El Empleado que asiste al entrenamiento firma un documento de asistencia la cual es recolectada por el instructor que lo entrega al Jefe de Seguridad Industrial.</a:t>
            </a:r>
          </a:p>
          <a:p>
            <a:pPr>
              <a:defRPr/>
            </a:pPr>
            <a:r>
              <a:rPr lang="es-EC" dirty="0" smtClean="0"/>
              <a:t>5.- El Jefe de Seguridad Industrial ingresa los datos a BPCS por medio del programa SFC050(programa en el cual se registra los SOP dictados en la Planta).</a:t>
            </a:r>
          </a:p>
          <a:p>
            <a:pPr>
              <a:defRPr/>
            </a:pPr>
            <a:r>
              <a:rPr lang="es-EC" dirty="0" smtClean="0"/>
              <a:t>6.- El Jefe de Seguridad Industrial ejecuta un </a:t>
            </a:r>
            <a:r>
              <a:rPr lang="es-EC" dirty="0" err="1" smtClean="0"/>
              <a:t>Query</a:t>
            </a:r>
            <a:r>
              <a:rPr lang="es-EC" dirty="0" smtClean="0"/>
              <a:t> con el cual bajo los datos de BPCS a formato Excel para realizar el análisis de Cumplimiento cada cierre de mes.</a:t>
            </a:r>
          </a:p>
          <a:p>
            <a:pPr>
              <a:defRPr/>
            </a:pPr>
            <a:r>
              <a:rPr lang="es-EC" dirty="0" smtClean="0"/>
              <a:t>7.- El informe de Análisis es presentado al Departamento de Control de Calidad.</a:t>
            </a:r>
          </a:p>
          <a:p>
            <a:pPr>
              <a:defRPr/>
            </a:pPr>
            <a:endParaRPr lang="es-EC" dirty="0" smtClean="0"/>
          </a:p>
          <a:p>
            <a:pPr>
              <a:defRPr/>
            </a:pPr>
            <a:endParaRPr lang="es-EC" dirty="0" smtClean="0"/>
          </a:p>
          <a:p>
            <a:pPr>
              <a:defRPr/>
            </a:pPr>
            <a:endParaRPr lang="es-EC" dirty="0" smtClean="0"/>
          </a:p>
        </p:txBody>
      </p:sp>
      <p:sp>
        <p:nvSpPr>
          <p:cNvPr id="19460" name="3 Marcador de encabezado"/>
          <p:cNvSpPr>
            <a:spLocks noGrp="1"/>
          </p:cNvSpPr>
          <p:nvPr>
            <p:ph type="hdr" sz="quarter"/>
          </p:nvPr>
        </p:nvSpPr>
        <p:spPr>
          <a:noFill/>
        </p:spPr>
        <p:txBody>
          <a:bodyPr/>
          <a:lstStyle/>
          <a:p>
            <a:r>
              <a:rPr lang="en-US" smtClean="0"/>
              <a:t>Proyecto de Grado- SICE</a:t>
            </a:r>
          </a:p>
        </p:txBody>
      </p:sp>
      <p:sp>
        <p:nvSpPr>
          <p:cNvPr id="19461" name="4 Marcador de número de diapositiva"/>
          <p:cNvSpPr>
            <a:spLocks noGrp="1"/>
          </p:cNvSpPr>
          <p:nvPr>
            <p:ph type="sldNum" sz="quarter" idx="5"/>
          </p:nvPr>
        </p:nvSpPr>
        <p:spPr>
          <a:noFill/>
        </p:spPr>
        <p:txBody>
          <a:bodyPr/>
          <a:lstStyle/>
          <a:p>
            <a:fld id="{0F5831B2-E6DB-4A1B-93E1-63BEF0FF6C27}"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noFill/>
          <a:ln/>
        </p:spPr>
        <p:txBody>
          <a:bodyPr/>
          <a:lstStyle/>
          <a:p>
            <a:r>
              <a:rPr lang="es-EC" smtClean="0"/>
              <a:t>Analizando el proceso que se realiza para la Planificación de los SOP y el cumplimiento de los mismo se decidió implementar una herramienta que automatice el proceso en General, definiendo los siguientes requerimientos:</a:t>
            </a:r>
          </a:p>
          <a:p>
            <a:r>
              <a:rPr lang="es-EC" smtClean="0"/>
              <a:t>1.- Mantenimiento,</a:t>
            </a:r>
          </a:p>
          <a:p>
            <a:r>
              <a:rPr lang="es-EC" smtClean="0"/>
              <a:t>2.- Planificación,</a:t>
            </a:r>
          </a:p>
          <a:p>
            <a:r>
              <a:rPr lang="es-EC" smtClean="0"/>
              <a:t>3.- Programación,</a:t>
            </a:r>
          </a:p>
          <a:p>
            <a:r>
              <a:rPr lang="es-EC" smtClean="0"/>
              <a:t>4.- Reprogramación,</a:t>
            </a:r>
          </a:p>
          <a:p>
            <a:r>
              <a:rPr lang="es-EC" smtClean="0"/>
              <a:t>5.- Calificación,</a:t>
            </a:r>
          </a:p>
          <a:p>
            <a:r>
              <a:rPr lang="es-EC" smtClean="0"/>
              <a:t>6.- Consultas,</a:t>
            </a:r>
          </a:p>
          <a:p>
            <a:r>
              <a:rPr lang="es-EC" smtClean="0"/>
              <a:t>7.- Reportes.</a:t>
            </a:r>
            <a:endParaRPr lang="es-ES" smtClean="0"/>
          </a:p>
        </p:txBody>
      </p:sp>
      <p:sp>
        <p:nvSpPr>
          <p:cNvPr id="20484" name="3 Marcador de encabezado"/>
          <p:cNvSpPr>
            <a:spLocks noGrp="1"/>
          </p:cNvSpPr>
          <p:nvPr>
            <p:ph type="hdr" sz="quarter"/>
          </p:nvPr>
        </p:nvSpPr>
        <p:spPr>
          <a:noFill/>
        </p:spPr>
        <p:txBody>
          <a:bodyPr/>
          <a:lstStyle/>
          <a:p>
            <a:r>
              <a:rPr lang="en-US" smtClean="0"/>
              <a:t>Proyecto de Grado- SICE</a:t>
            </a:r>
          </a:p>
        </p:txBody>
      </p:sp>
      <p:sp>
        <p:nvSpPr>
          <p:cNvPr id="20485" name="4 Marcador de número de diapositiva"/>
          <p:cNvSpPr>
            <a:spLocks noGrp="1"/>
          </p:cNvSpPr>
          <p:nvPr>
            <p:ph type="sldNum" sz="quarter" idx="5"/>
          </p:nvPr>
        </p:nvSpPr>
        <p:spPr>
          <a:noFill/>
        </p:spPr>
        <p:txBody>
          <a:bodyPr/>
          <a:lstStyle/>
          <a:p>
            <a:fld id="{2B762B1D-3658-461D-BBA0-4F86EDAC63D2}"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p:spPr>
        <p:txBody>
          <a:bodyPr/>
          <a:lstStyle/>
          <a:p>
            <a:endParaRPr lang="es-ES" smtClean="0"/>
          </a:p>
        </p:txBody>
      </p:sp>
      <p:sp>
        <p:nvSpPr>
          <p:cNvPr id="21508" name="3 Marcador de encabezado"/>
          <p:cNvSpPr>
            <a:spLocks noGrp="1"/>
          </p:cNvSpPr>
          <p:nvPr>
            <p:ph type="hdr" sz="quarter"/>
          </p:nvPr>
        </p:nvSpPr>
        <p:spPr>
          <a:noFill/>
        </p:spPr>
        <p:txBody>
          <a:bodyPr/>
          <a:lstStyle/>
          <a:p>
            <a:r>
              <a:rPr lang="en-US" smtClean="0"/>
              <a:t>Proyecto de Grado- SICE</a:t>
            </a:r>
          </a:p>
        </p:txBody>
      </p:sp>
      <p:sp>
        <p:nvSpPr>
          <p:cNvPr id="21509" name="4 Marcador de número de diapositiva"/>
          <p:cNvSpPr>
            <a:spLocks noGrp="1"/>
          </p:cNvSpPr>
          <p:nvPr>
            <p:ph type="sldNum" sz="quarter" idx="5"/>
          </p:nvPr>
        </p:nvSpPr>
        <p:spPr>
          <a:noFill/>
        </p:spPr>
        <p:txBody>
          <a:bodyPr/>
          <a:lstStyle/>
          <a:p>
            <a:fld id="{8898CD7E-CC5B-444A-8D6A-9C06440FD5A5}"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p:spPr>
        <p:txBody>
          <a:bodyPr/>
          <a:lstStyle/>
          <a:p>
            <a:pPr marL="228600" indent="-228600">
              <a:buFontTx/>
              <a:buAutoNum type="arabicParenR"/>
            </a:pPr>
            <a:r>
              <a:rPr lang="es-EC" smtClean="0"/>
              <a:t>.</a:t>
            </a:r>
          </a:p>
          <a:p>
            <a:pPr marL="228600" indent="-228600">
              <a:buFontTx/>
              <a:buAutoNum type="arabicParenR"/>
            </a:pPr>
            <a:r>
              <a:rPr lang="es-EC" smtClean="0"/>
              <a:t>Ya que permite mantener la sincronización constante entre ambos sistemas (ERP BPCS y SICE) a través de la opción de Actualización de los mismos para mantener la veracidad de los datos.</a:t>
            </a:r>
          </a:p>
          <a:p>
            <a:pPr marL="228600" indent="-228600">
              <a:buFontTx/>
              <a:buAutoNum type="arabicParenR"/>
            </a:pPr>
            <a:r>
              <a:rPr lang="es-EC" smtClean="0"/>
              <a:t>Ya que ahora si se puede dar un seguimiento continuo y preciso para el cumplimiento de los entrenamientos lo que evita la acumulación de trabajo, brindándole la capacitación continua al personal.</a:t>
            </a:r>
          </a:p>
          <a:p>
            <a:pPr marL="228600" indent="-228600">
              <a:buFontTx/>
              <a:buAutoNum type="arabicParenR"/>
            </a:pPr>
            <a:r>
              <a:rPr lang="es-EC" smtClean="0"/>
              <a:t>Como el empleado va recibir el entrenamiento al tiempo adecuado va poder mejorar su rendimiento en la ejecución de sus tareas.</a:t>
            </a:r>
          </a:p>
          <a:p>
            <a:pPr marL="228600" indent="-228600">
              <a:buFontTx/>
              <a:buAutoNum type="arabicParenR"/>
            </a:pPr>
            <a:r>
              <a:rPr lang="es-EC" smtClean="0"/>
              <a:t>Porque proporciona un conjunto de funciones que permite hacerlo de una manera más eficaz y eficiente.</a:t>
            </a:r>
          </a:p>
          <a:p>
            <a:pPr marL="228600" indent="-228600">
              <a:buFontTx/>
              <a:buAutoNum type="arabicParenR"/>
            </a:pPr>
            <a:endParaRPr lang="es-ES" smtClean="0"/>
          </a:p>
        </p:txBody>
      </p:sp>
      <p:sp>
        <p:nvSpPr>
          <p:cNvPr id="22532" name="3 Marcador de encabezado"/>
          <p:cNvSpPr>
            <a:spLocks noGrp="1"/>
          </p:cNvSpPr>
          <p:nvPr>
            <p:ph type="hdr" sz="quarter"/>
          </p:nvPr>
        </p:nvSpPr>
        <p:spPr>
          <a:noFill/>
        </p:spPr>
        <p:txBody>
          <a:bodyPr/>
          <a:lstStyle/>
          <a:p>
            <a:r>
              <a:rPr lang="en-US" smtClean="0"/>
              <a:t>Proyecto de Grado- SICE</a:t>
            </a:r>
          </a:p>
        </p:txBody>
      </p:sp>
      <p:sp>
        <p:nvSpPr>
          <p:cNvPr id="22533" name="4 Marcador de número de diapositiva"/>
          <p:cNvSpPr>
            <a:spLocks noGrp="1"/>
          </p:cNvSpPr>
          <p:nvPr>
            <p:ph type="sldNum" sz="quarter" idx="5"/>
          </p:nvPr>
        </p:nvSpPr>
        <p:spPr>
          <a:noFill/>
        </p:spPr>
        <p:txBody>
          <a:bodyPr/>
          <a:lstStyle/>
          <a:p>
            <a:fld id="{CD451FF8-2863-438C-A0BF-52B04CB58AC9}"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p:spPr>
        <p:txBody>
          <a:bodyPr/>
          <a:lstStyle/>
          <a:p>
            <a:pPr marL="228600" indent="-228600">
              <a:buFontTx/>
              <a:buAutoNum type="arabicParenR"/>
            </a:pPr>
            <a:r>
              <a:rPr lang="es-EC" smtClean="0"/>
              <a:t>En BMS utilizan la herramienta Calendar de Outlook para planificar sus reuniones. (Funcionalidad para el módulo del Instructor)</a:t>
            </a:r>
          </a:p>
          <a:p>
            <a:pPr marL="228600" indent="-228600">
              <a:buFontTx/>
              <a:buAutoNum type="arabicParenR"/>
            </a:pPr>
            <a:r>
              <a:rPr lang="es-EC" smtClean="0"/>
              <a:t>Por Ejemplo tener más detalle del cumplimiento.</a:t>
            </a:r>
          </a:p>
          <a:p>
            <a:pPr marL="228600" indent="-228600">
              <a:buFontTx/>
              <a:buAutoNum type="arabicParenR"/>
            </a:pPr>
            <a:r>
              <a:rPr lang="es-EC" smtClean="0"/>
              <a:t>Con respeto al rendimiento del SICE dependiendo del crecimiento de la base de datos, se puede establecer una politica  de respaldo de información de acuerdo a los años que se desee consultar desde el Sistema.</a:t>
            </a:r>
          </a:p>
          <a:p>
            <a:pPr marL="228600" indent="-228600">
              <a:buFontTx/>
              <a:buAutoNum type="arabicParenR"/>
            </a:pPr>
            <a:r>
              <a:rPr lang="es-EC" smtClean="0"/>
              <a:t>Sistema de Administración de Sala.</a:t>
            </a:r>
          </a:p>
          <a:p>
            <a:pPr marL="228600" indent="-228600">
              <a:buFontTx/>
              <a:buAutoNum type="arabicParenR"/>
            </a:pPr>
            <a:r>
              <a:rPr lang="es-EC" smtClean="0"/>
              <a:t>Para poder retomar planificaciones anteriores con los mismos empleados, entrenamientos e instructores para no estar re haciendo la planificación desde cero y de esta manera ahorrar tiempo.</a:t>
            </a:r>
          </a:p>
          <a:p>
            <a:pPr marL="228600" indent="-228600">
              <a:buFontTx/>
              <a:buAutoNum type="arabicParenR"/>
            </a:pPr>
            <a:endParaRPr lang="es-ES" smtClean="0"/>
          </a:p>
        </p:txBody>
      </p:sp>
      <p:sp>
        <p:nvSpPr>
          <p:cNvPr id="23556" name="3 Marcador de encabezado"/>
          <p:cNvSpPr>
            <a:spLocks noGrp="1"/>
          </p:cNvSpPr>
          <p:nvPr>
            <p:ph type="hdr" sz="quarter"/>
          </p:nvPr>
        </p:nvSpPr>
        <p:spPr>
          <a:noFill/>
        </p:spPr>
        <p:txBody>
          <a:bodyPr/>
          <a:lstStyle/>
          <a:p>
            <a:r>
              <a:rPr lang="en-US" smtClean="0"/>
              <a:t>Proyecto de Grado- SICE</a:t>
            </a:r>
          </a:p>
        </p:txBody>
      </p:sp>
      <p:sp>
        <p:nvSpPr>
          <p:cNvPr id="23557" name="4 Marcador de número de diapositiva"/>
          <p:cNvSpPr>
            <a:spLocks noGrp="1"/>
          </p:cNvSpPr>
          <p:nvPr>
            <p:ph type="sldNum" sz="quarter" idx="5"/>
          </p:nvPr>
        </p:nvSpPr>
        <p:spPr>
          <a:noFill/>
        </p:spPr>
        <p:txBody>
          <a:bodyPr/>
          <a:lstStyle/>
          <a:p>
            <a:fld id="{91DD57FB-F158-416F-B003-C40811857835}"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581400"/>
            <a:ext cx="9144000" cy="609600"/>
          </a:xfrm>
        </p:spPr>
        <p:txBody>
          <a:bodyPr/>
          <a:lstStyle>
            <a:lvl1pPr>
              <a:defRPr/>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39688" y="4038600"/>
            <a:ext cx="9104312" cy="304800"/>
          </a:xfrm>
        </p:spPr>
        <p:txBody>
          <a:bodyPr/>
          <a:lstStyle>
            <a:lvl1pPr marL="0" indent="0">
              <a:buFontTx/>
              <a:buNone/>
              <a:defRPr sz="1400"/>
            </a:lvl1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p:txBody>
          <a:bodyPr/>
          <a:lstStyle>
            <a:lvl1pPr>
              <a:defRPr b="0">
                <a:solidFill>
                  <a:srgbClr val="5F5F5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b="0">
                <a:solidFill>
                  <a:srgbClr val="5F5F5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b="0">
                <a:solidFill>
                  <a:srgbClr val="5F5F5F"/>
                </a:solidFill>
              </a:defRPr>
            </a:lvl1pPr>
          </a:lstStyle>
          <a:p>
            <a:pPr>
              <a:defRPr/>
            </a:pPr>
            <a:fld id="{28F9A2B9-FE81-4944-B02A-BE130CFF06CA}" type="slidenum">
              <a:rPr lang="en-US"/>
              <a:pPr>
                <a:defRPr/>
              </a:pPr>
              <a:t>‹Nº›</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B80D92-EA98-4251-9AF1-3F2AB9016FB8}" type="slidenum">
              <a:rPr lang="en-US"/>
              <a:pPr>
                <a:defRPr/>
              </a:pPr>
              <a:t>‹Nº›</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400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400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7962F-8526-44D0-92B8-695CA680165F}" type="slidenum">
              <a:rPr lang="en-US"/>
              <a:pPr>
                <a:defRPr/>
              </a:pPr>
              <a:t>‹Nº›</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CA28F-1BAF-4C36-8BC9-31553C476EBB}" type="slidenum">
              <a:rPr lang="en-US"/>
              <a:pPr>
                <a:defRPr/>
              </a:pPr>
              <a:t>‹Nº›</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B0DBBE-C45F-48BB-BFF9-A50138C081C4}" type="slidenum">
              <a:rPr lang="en-US"/>
              <a:pPr>
                <a:defRPr/>
              </a:pPr>
              <a:t>‹Nº›</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4572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4572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F20545-AD50-4FE2-B73D-CAACDFCF8923}" type="slidenum">
              <a:rPr lang="en-US"/>
              <a:pPr>
                <a:defRPr/>
              </a:pPr>
              <a:t>‹Nº›</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F195D4-477D-463D-9E5B-8A0E8F03D63C}" type="slidenum">
              <a:rPr lang="en-US"/>
              <a:pPr>
                <a:defRPr/>
              </a:pPr>
              <a:t>‹Nº›</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4451F3-310D-41E7-AA11-82176E85E1F2}" type="slidenum">
              <a:rPr lang="en-US"/>
              <a:pPr>
                <a:defRPr/>
              </a:pPr>
              <a:t>‹Nº›</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E46F3-1A5E-47EA-9103-3CE6DA373847}" type="slidenum">
              <a:rPr lang="en-US"/>
              <a:pPr>
                <a:defRPr/>
              </a:pPr>
              <a:t>‹Nº›</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D95F11-B3D8-403D-B589-BE488C05B44D}" type="slidenum">
              <a:rPr lang="en-US"/>
              <a:pPr>
                <a:defRPr/>
              </a:pPr>
              <a:t>‹Nº›</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54B889-A07D-4F1C-AAD7-F377CC26EEEC}" type="slidenum">
              <a:rPr lang="en-US"/>
              <a:pPr>
                <a:defRPr/>
              </a:pPr>
              <a:t>‹Nº›</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9144000" cy="498475"/>
          </a:xfrm>
          <a:prstGeom prst="rect">
            <a:avLst/>
          </a:prstGeom>
          <a:solidFill>
            <a:schemeClr val="bg1"/>
          </a:solidFill>
          <a:ln w="9525">
            <a:noFill/>
            <a:miter lim="800000"/>
            <a:headEnd/>
            <a:tailEnd/>
          </a:ln>
          <a:effectLst/>
        </p:spPr>
        <p:txBody>
          <a:bodyPr wrap="none" anchor="ctr"/>
          <a:lstStyle/>
          <a:p>
            <a:pPr>
              <a:defRPr/>
            </a:pPr>
            <a:endParaRPr lang="es-ES"/>
          </a:p>
        </p:txBody>
      </p:sp>
      <p:sp>
        <p:nvSpPr>
          <p:cNvPr id="2051" name="Rectangle 3"/>
          <p:cNvSpPr>
            <a:spLocks noGrp="1" noChangeArrowheads="1"/>
          </p:cNvSpPr>
          <p:nvPr>
            <p:ph type="body" idx="1"/>
          </p:nvPr>
        </p:nvSpPr>
        <p:spPr bwMode="auto">
          <a:xfrm>
            <a:off x="0" y="4572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052" name="Rectangle 2"/>
          <p:cNvSpPr>
            <a:spLocks noGrp="1" noChangeArrowheads="1"/>
          </p:cNvSpPr>
          <p:nvPr>
            <p:ph type="title"/>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j-lt"/>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j-lt"/>
              </a:defRPr>
            </a:lvl1pPr>
          </a:lstStyle>
          <a:p>
            <a:pPr>
              <a:defRPr/>
            </a:pPr>
            <a:fld id="{7E3FB5FC-B6BB-4839-8BF9-F1857313A4D1}"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75"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p:fade thruBlk="1"/>
  </p:transition>
  <p:hf sldNum="0" hdr="0" dt="0"/>
  <p:txStyles>
    <p:titleStyle>
      <a:lvl1pPr algn="l" rtl="0" eaLnBrk="0" fontAlgn="base" hangingPunct="0">
        <a:spcBef>
          <a:spcPct val="0"/>
        </a:spcBef>
        <a:spcAft>
          <a:spcPct val="0"/>
        </a:spcAft>
        <a:defRPr sz="3200">
          <a:solidFill>
            <a:srgbClr val="5F5F5F"/>
          </a:solidFill>
          <a:latin typeface="+mj-lt"/>
          <a:ea typeface="+mj-ea"/>
          <a:cs typeface="+mj-cs"/>
        </a:defRPr>
      </a:lvl1pPr>
      <a:lvl2pPr algn="l" rtl="0" eaLnBrk="0" fontAlgn="base" hangingPunct="0">
        <a:spcBef>
          <a:spcPct val="0"/>
        </a:spcBef>
        <a:spcAft>
          <a:spcPct val="0"/>
        </a:spcAft>
        <a:defRPr sz="3200">
          <a:solidFill>
            <a:srgbClr val="5F5F5F"/>
          </a:solidFill>
          <a:latin typeface="Eurostile" pitchFamily="34" charset="0"/>
        </a:defRPr>
      </a:lvl2pPr>
      <a:lvl3pPr algn="l" rtl="0" eaLnBrk="0" fontAlgn="base" hangingPunct="0">
        <a:spcBef>
          <a:spcPct val="0"/>
        </a:spcBef>
        <a:spcAft>
          <a:spcPct val="0"/>
        </a:spcAft>
        <a:defRPr sz="3200">
          <a:solidFill>
            <a:srgbClr val="5F5F5F"/>
          </a:solidFill>
          <a:latin typeface="Eurostile" pitchFamily="34" charset="0"/>
        </a:defRPr>
      </a:lvl3pPr>
      <a:lvl4pPr algn="l" rtl="0" eaLnBrk="0" fontAlgn="base" hangingPunct="0">
        <a:spcBef>
          <a:spcPct val="0"/>
        </a:spcBef>
        <a:spcAft>
          <a:spcPct val="0"/>
        </a:spcAft>
        <a:defRPr sz="3200">
          <a:solidFill>
            <a:srgbClr val="5F5F5F"/>
          </a:solidFill>
          <a:latin typeface="Eurostile" pitchFamily="34" charset="0"/>
        </a:defRPr>
      </a:lvl4pPr>
      <a:lvl5pPr algn="l" rtl="0" eaLnBrk="0" fontAlgn="base" hangingPunct="0">
        <a:spcBef>
          <a:spcPct val="0"/>
        </a:spcBef>
        <a:spcAft>
          <a:spcPct val="0"/>
        </a:spcAft>
        <a:defRPr sz="3200">
          <a:solidFill>
            <a:srgbClr val="5F5F5F"/>
          </a:solidFill>
          <a:latin typeface="Eurostile" pitchFamily="34" charset="0"/>
        </a:defRPr>
      </a:lvl5pPr>
      <a:lvl6pPr marL="457200" algn="l" rtl="0" eaLnBrk="1" fontAlgn="base" hangingPunct="1">
        <a:spcBef>
          <a:spcPct val="0"/>
        </a:spcBef>
        <a:spcAft>
          <a:spcPct val="0"/>
        </a:spcAft>
        <a:defRPr sz="3200">
          <a:solidFill>
            <a:srgbClr val="5F5F5F"/>
          </a:solidFill>
          <a:latin typeface="Eurostile" pitchFamily="34" charset="0"/>
        </a:defRPr>
      </a:lvl6pPr>
      <a:lvl7pPr marL="914400" algn="l" rtl="0" eaLnBrk="1" fontAlgn="base" hangingPunct="1">
        <a:spcBef>
          <a:spcPct val="0"/>
        </a:spcBef>
        <a:spcAft>
          <a:spcPct val="0"/>
        </a:spcAft>
        <a:defRPr sz="3200">
          <a:solidFill>
            <a:srgbClr val="5F5F5F"/>
          </a:solidFill>
          <a:latin typeface="Eurostile" pitchFamily="34" charset="0"/>
        </a:defRPr>
      </a:lvl7pPr>
      <a:lvl8pPr marL="1371600" algn="l" rtl="0" eaLnBrk="1" fontAlgn="base" hangingPunct="1">
        <a:spcBef>
          <a:spcPct val="0"/>
        </a:spcBef>
        <a:spcAft>
          <a:spcPct val="0"/>
        </a:spcAft>
        <a:defRPr sz="3200">
          <a:solidFill>
            <a:srgbClr val="5F5F5F"/>
          </a:solidFill>
          <a:latin typeface="Eurostile" pitchFamily="34" charset="0"/>
        </a:defRPr>
      </a:lvl8pPr>
      <a:lvl9pPr marL="1828800" algn="l" rtl="0" eaLnBrk="1" fontAlgn="base" hangingPunct="1">
        <a:spcBef>
          <a:spcPct val="0"/>
        </a:spcBef>
        <a:spcAft>
          <a:spcPct val="0"/>
        </a:spcAft>
        <a:defRPr sz="3200">
          <a:solidFill>
            <a:srgbClr val="5F5F5F"/>
          </a:solidFill>
          <a:latin typeface="Eurostile" pitchFamily="34" charset="0"/>
        </a:defRPr>
      </a:lvl9pPr>
    </p:titleStyle>
    <p:bodyStyle>
      <a:lvl1pPr marL="342900" indent="-342900" algn="l" rtl="0" eaLnBrk="0" fontAlgn="base" hangingPunct="0">
        <a:spcBef>
          <a:spcPct val="20000"/>
        </a:spcBef>
        <a:spcAft>
          <a:spcPct val="0"/>
        </a:spcAft>
        <a:buChar char="•"/>
        <a:defRPr sz="2000" i="1">
          <a:solidFill>
            <a:srgbClr val="5F5F5F"/>
          </a:solidFill>
          <a:latin typeface="+mn-lt"/>
          <a:ea typeface="+mn-ea"/>
          <a:cs typeface="+mn-cs"/>
        </a:defRPr>
      </a:lvl1pPr>
      <a:lvl2pPr marL="742950" indent="-285750" algn="l" rtl="0" eaLnBrk="0" fontAlgn="base" hangingPunct="0">
        <a:spcBef>
          <a:spcPct val="20000"/>
        </a:spcBef>
        <a:spcAft>
          <a:spcPct val="0"/>
        </a:spcAft>
        <a:buChar char="•"/>
        <a:defRPr i="1">
          <a:solidFill>
            <a:srgbClr val="5F5F5F"/>
          </a:solidFill>
          <a:latin typeface="+mn-lt"/>
        </a:defRPr>
      </a:lvl2pPr>
      <a:lvl3pPr marL="1143000" indent="-228600" algn="l" rtl="0" eaLnBrk="0" fontAlgn="base" hangingPunct="0">
        <a:spcBef>
          <a:spcPct val="20000"/>
        </a:spcBef>
        <a:spcAft>
          <a:spcPct val="0"/>
        </a:spcAft>
        <a:buChar char="•"/>
        <a:defRPr sz="1600" i="1">
          <a:solidFill>
            <a:srgbClr val="5F5F5F"/>
          </a:solidFill>
          <a:latin typeface="+mn-lt"/>
        </a:defRPr>
      </a:lvl3pPr>
      <a:lvl4pPr marL="1600200" indent="-228600" algn="l" rtl="0" eaLnBrk="0" fontAlgn="base" hangingPunct="0">
        <a:spcBef>
          <a:spcPct val="20000"/>
        </a:spcBef>
        <a:spcAft>
          <a:spcPct val="0"/>
        </a:spcAft>
        <a:buChar char="•"/>
        <a:defRPr sz="1400" i="1">
          <a:solidFill>
            <a:srgbClr val="5F5F5F"/>
          </a:solidFill>
          <a:latin typeface="+mn-lt"/>
        </a:defRPr>
      </a:lvl4pPr>
      <a:lvl5pPr marL="2057400" indent="-228600" algn="l" rtl="0" eaLnBrk="0" fontAlgn="base" hangingPunct="0">
        <a:spcBef>
          <a:spcPct val="20000"/>
        </a:spcBef>
        <a:spcAft>
          <a:spcPct val="0"/>
        </a:spcAft>
        <a:buChar char="•"/>
        <a:defRPr sz="1400" i="1">
          <a:solidFill>
            <a:srgbClr val="5F5F5F"/>
          </a:solidFill>
          <a:latin typeface="+mn-lt"/>
        </a:defRPr>
      </a:lvl5pPr>
      <a:lvl6pPr marL="2514600" indent="-228600" algn="l" rtl="0" eaLnBrk="1" fontAlgn="base" hangingPunct="1">
        <a:spcBef>
          <a:spcPct val="20000"/>
        </a:spcBef>
        <a:spcAft>
          <a:spcPct val="0"/>
        </a:spcAft>
        <a:buChar char="•"/>
        <a:defRPr sz="1400" i="1">
          <a:solidFill>
            <a:srgbClr val="5F5F5F"/>
          </a:solidFill>
          <a:latin typeface="+mn-lt"/>
        </a:defRPr>
      </a:lvl6pPr>
      <a:lvl7pPr marL="2971800" indent="-228600" algn="l" rtl="0" eaLnBrk="1" fontAlgn="base" hangingPunct="1">
        <a:spcBef>
          <a:spcPct val="20000"/>
        </a:spcBef>
        <a:spcAft>
          <a:spcPct val="0"/>
        </a:spcAft>
        <a:buChar char="•"/>
        <a:defRPr sz="1400" i="1">
          <a:solidFill>
            <a:srgbClr val="5F5F5F"/>
          </a:solidFill>
          <a:latin typeface="+mn-lt"/>
        </a:defRPr>
      </a:lvl7pPr>
      <a:lvl8pPr marL="3429000" indent="-228600" algn="l" rtl="0" eaLnBrk="1" fontAlgn="base" hangingPunct="1">
        <a:spcBef>
          <a:spcPct val="20000"/>
        </a:spcBef>
        <a:spcAft>
          <a:spcPct val="0"/>
        </a:spcAft>
        <a:buChar char="•"/>
        <a:defRPr sz="1400" i="1">
          <a:solidFill>
            <a:srgbClr val="5F5F5F"/>
          </a:solidFill>
          <a:latin typeface="+mn-lt"/>
        </a:defRPr>
      </a:lvl8pPr>
      <a:lvl9pPr marL="3886200" indent="-228600" algn="l" rtl="0" eaLnBrk="1" fontAlgn="base" hangingPunct="1">
        <a:spcBef>
          <a:spcPct val="20000"/>
        </a:spcBef>
        <a:spcAft>
          <a:spcPct val="0"/>
        </a:spcAft>
        <a:buChar char="•"/>
        <a:defRPr sz="1400" i="1">
          <a:solidFill>
            <a:srgbClr val="5F5F5F"/>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SICE_sistema.av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90675" y="1524000"/>
            <a:ext cx="6229350" cy="1470025"/>
          </a:xfrm>
        </p:spPr>
        <p:txBody>
          <a:bodyPr/>
          <a:lstStyle/>
          <a:p>
            <a:pPr eaLnBrk="1" hangingPunct="1"/>
            <a:r>
              <a:rPr lang="en-US" b="1" smtClean="0"/>
              <a:t>PROYECTO DE GRADUACIÓN </a:t>
            </a:r>
          </a:p>
        </p:txBody>
      </p:sp>
      <p:sp>
        <p:nvSpPr>
          <p:cNvPr id="5123" name="Rectangle 3"/>
          <p:cNvSpPr>
            <a:spLocks noGrp="1" noChangeArrowheads="1"/>
          </p:cNvSpPr>
          <p:nvPr>
            <p:ph type="subTitle" idx="1"/>
          </p:nvPr>
        </p:nvSpPr>
        <p:spPr>
          <a:xfrm>
            <a:off x="1963738" y="2697163"/>
            <a:ext cx="5254625" cy="1752600"/>
          </a:xfrm>
        </p:spPr>
        <p:txBody>
          <a:bodyPr/>
          <a:lstStyle/>
          <a:p>
            <a:pPr algn="ctr" eaLnBrk="1" hangingPunct="1">
              <a:lnSpc>
                <a:spcPct val="80000"/>
              </a:lnSpc>
            </a:pPr>
            <a:r>
              <a:rPr lang="es-ES" sz="1800" b="1" smtClean="0"/>
              <a:t>ANÁLISIS, DISEÑO E IMPLEMENTACIÓN DE UN SISTEMA PARA EL  CONTROL Y MEDICIÓN DE CUMPLIMIENTO DE PROCEDIMIENTOS OPERATIVOS EN UNA INDUSTRIA </a:t>
            </a:r>
          </a:p>
          <a:p>
            <a:pPr algn="ctr" eaLnBrk="1" hangingPunct="1">
              <a:lnSpc>
                <a:spcPct val="80000"/>
              </a:lnSpc>
            </a:pPr>
            <a:r>
              <a:rPr lang="es-ES" sz="3200" b="1" smtClean="0"/>
              <a:t>SICE</a:t>
            </a:r>
            <a:r>
              <a:rPr lang="en-US" sz="1800" b="1" smtClean="0"/>
              <a:t> </a:t>
            </a:r>
          </a:p>
        </p:txBody>
      </p:sp>
      <p:sp>
        <p:nvSpPr>
          <p:cNvPr id="2" name="Rectangle 5"/>
          <p:cNvSpPr>
            <a:spLocks noGrp="1" noChangeArrowheads="1"/>
          </p:cNvSpPr>
          <p:nvPr>
            <p:ph type="ftr" sz="quarter" idx="11"/>
          </p:nvPr>
        </p:nvSpPr>
        <p:spPr>
          <a:xfrm>
            <a:off x="0" y="6502400"/>
            <a:ext cx="1379538" cy="355600"/>
          </a:xfrm>
        </p:spPr>
        <p:txBody>
          <a:bodyPr/>
          <a:lstStyle/>
          <a:p>
            <a:pPr>
              <a:defRPr/>
            </a:pPr>
            <a:r>
              <a:rPr lang="en-US" sz="1200" b="1" dirty="0"/>
              <a:t>ESPOL-FIEC</a:t>
            </a:r>
          </a:p>
        </p:txBody>
      </p:sp>
      <p:pic>
        <p:nvPicPr>
          <p:cNvPr id="5125" name="Picture 2"/>
          <p:cNvPicPr>
            <a:picLocks noChangeAspect="1" noChangeArrowheads="1"/>
          </p:cNvPicPr>
          <p:nvPr/>
        </p:nvPicPr>
        <p:blipFill>
          <a:blip r:embed="rId3"/>
          <a:srcRect/>
          <a:stretch>
            <a:fillRect/>
          </a:stretch>
        </p:blipFill>
        <p:spPr bwMode="auto">
          <a:xfrm>
            <a:off x="3817938" y="434975"/>
            <a:ext cx="1530350" cy="1512888"/>
          </a:xfrm>
          <a:prstGeom prst="rect">
            <a:avLst/>
          </a:prstGeom>
          <a:solidFill>
            <a:srgbClr val="FFFFFF"/>
          </a:solidFill>
          <a:ln w="9525">
            <a:noFill/>
            <a:miter lim="800000"/>
            <a:headEnd/>
            <a:tailEnd/>
          </a:ln>
        </p:spPr>
      </p:pic>
      <p:sp>
        <p:nvSpPr>
          <p:cNvPr id="5126" name="Rectangle 5"/>
          <p:cNvSpPr>
            <a:spLocks noChangeArrowheads="1"/>
          </p:cNvSpPr>
          <p:nvPr/>
        </p:nvSpPr>
        <p:spPr bwMode="auto">
          <a:xfrm>
            <a:off x="2176463" y="5791200"/>
            <a:ext cx="5254625" cy="706438"/>
          </a:xfrm>
          <a:prstGeom prst="rect">
            <a:avLst/>
          </a:prstGeom>
          <a:noFill/>
          <a:ln w="9525">
            <a:noFill/>
            <a:miter lim="800000"/>
            <a:headEnd/>
            <a:tailEnd/>
          </a:ln>
        </p:spPr>
        <p:txBody>
          <a:bodyPr/>
          <a:lstStyle/>
          <a:p>
            <a:pPr algn="ctr">
              <a:lnSpc>
                <a:spcPct val="80000"/>
              </a:lnSpc>
              <a:spcBef>
                <a:spcPct val="20000"/>
              </a:spcBef>
              <a:buClr>
                <a:srgbClr val="FFFFFF"/>
              </a:buClr>
              <a:buSzPct val="100000"/>
            </a:pPr>
            <a:r>
              <a:rPr lang="es-ES" b="1">
                <a:solidFill>
                  <a:srgbClr val="000000"/>
                </a:solidFill>
              </a:rPr>
              <a:t>YESSICA M. ARMIJOS FAREZ</a:t>
            </a:r>
          </a:p>
          <a:p>
            <a:pPr algn="ctr">
              <a:lnSpc>
                <a:spcPct val="80000"/>
              </a:lnSpc>
              <a:spcBef>
                <a:spcPct val="20000"/>
              </a:spcBef>
              <a:buClr>
                <a:srgbClr val="FFFFFF"/>
              </a:buClr>
              <a:buSzPct val="100000"/>
            </a:pPr>
            <a:r>
              <a:rPr lang="es-ES" b="1">
                <a:solidFill>
                  <a:srgbClr val="000000"/>
                </a:solidFill>
              </a:rPr>
              <a:t>STEPHANIE M. FLORES ANZOÁTEGUI</a:t>
            </a:r>
            <a:endParaRPr lang="en-US" b="1">
              <a:solidFill>
                <a:srgbClr val="0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randombar(horizontal)">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edge">
                                      <p:cBhvr>
                                        <p:cTn id="12" dur="2000"/>
                                        <p:tgtEl>
                                          <p:spTgt spid="5122"/>
                                        </p:tgtEl>
                                      </p:cBhvr>
                                    </p:animEffect>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6" dur="500"/>
                                        <p:tgtEl>
                                          <p:spTgt spid="5123">
                                            <p:txEl>
                                              <p:pRg st="0" end="0"/>
                                            </p:txEl>
                                          </p:spTgt>
                                        </p:tgtEl>
                                      </p:cBhvr>
                                    </p:animEffect>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20" dur="500"/>
                                        <p:tgtEl>
                                          <p:spTgt spid="51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p:cTn id="25" dur="1000" fill="hold"/>
                                        <p:tgtEl>
                                          <p:spTgt spid="5126"/>
                                        </p:tgtEl>
                                        <p:attrNameLst>
                                          <p:attrName>ppt_x</p:attrName>
                                        </p:attrNameLst>
                                      </p:cBhvr>
                                      <p:tavLst>
                                        <p:tav tm="0">
                                          <p:val>
                                            <p:strVal val="#ppt_x-.2"/>
                                          </p:val>
                                        </p:tav>
                                        <p:tav tm="100000">
                                          <p:val>
                                            <p:strVal val="#ppt_x"/>
                                          </p:val>
                                        </p:tav>
                                      </p:tavLst>
                                    </p:anim>
                                    <p:anim calcmode="lin" valueType="num">
                                      <p:cBhvr>
                                        <p:cTn id="26"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6 Marcador de contenido" descr="IMAGE_223.jpg"/>
          <p:cNvPicPr>
            <a:picLocks noGrp="1" noChangeAspect="1"/>
          </p:cNvPicPr>
          <p:nvPr>
            <p:ph idx="1"/>
          </p:nvPr>
        </p:nvPicPr>
        <p:blipFill>
          <a:blip r:embed="rId2"/>
          <a:srcRect/>
          <a:stretch>
            <a:fillRect/>
          </a:stretch>
        </p:blipFill>
        <p:spPr>
          <a:xfrm>
            <a:off x="609600" y="457200"/>
            <a:ext cx="7924800" cy="5943600"/>
          </a:xfrm>
        </p:spPr>
      </p:pic>
      <p:sp>
        <p:nvSpPr>
          <p:cNvPr id="12291" name="7 CuadroTexto"/>
          <p:cNvSpPr txBox="1">
            <a:spLocks noChangeArrowheads="1"/>
          </p:cNvSpPr>
          <p:nvPr/>
        </p:nvSpPr>
        <p:spPr bwMode="auto">
          <a:xfrm>
            <a:off x="2771775" y="-42863"/>
            <a:ext cx="4103688" cy="584201"/>
          </a:xfrm>
          <a:prstGeom prst="rect">
            <a:avLst/>
          </a:prstGeom>
          <a:noFill/>
          <a:ln w="9525">
            <a:noFill/>
            <a:miter lim="800000"/>
            <a:headEnd/>
            <a:tailEnd/>
          </a:ln>
        </p:spPr>
        <p:txBody>
          <a:bodyPr wrap="none">
            <a:spAutoFit/>
          </a:bodyPr>
          <a:lstStyle/>
          <a:p>
            <a:r>
              <a:rPr lang="es-EC" sz="3200" b="1"/>
              <a:t>Usuario del Sistema</a:t>
            </a:r>
            <a:endParaRPr lang="es-ES" sz="3200" b="1"/>
          </a:p>
        </p:txBody>
      </p:sp>
      <p:pic>
        <p:nvPicPr>
          <p:cNvPr id="12292" name="9 Imagen" descr="logo_espol.png"/>
          <p:cNvPicPr>
            <a:picLocks noChangeAspect="1"/>
          </p:cNvPicPr>
          <p:nvPr/>
        </p:nvPicPr>
        <p:blipFill>
          <a:blip r:embed="rId3"/>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3632200" y="-115888"/>
            <a:ext cx="1984375" cy="677863"/>
          </a:xfrm>
        </p:spPr>
        <p:txBody>
          <a:bodyPr/>
          <a:lstStyle/>
          <a:p>
            <a:pPr eaLnBrk="1" hangingPunct="1"/>
            <a:r>
              <a:rPr lang="es-EC" b="1" smtClean="0"/>
              <a:t>Reporte</a:t>
            </a:r>
            <a:endParaRPr lang="es-ES" b="1" smtClean="0"/>
          </a:p>
        </p:txBody>
      </p:sp>
      <p:pic>
        <p:nvPicPr>
          <p:cNvPr id="13315" name="6 Marcador de contenido" descr="IMAGE_226.jpg"/>
          <p:cNvPicPr>
            <a:picLocks noGrp="1" noChangeAspect="1"/>
          </p:cNvPicPr>
          <p:nvPr>
            <p:ph idx="1"/>
          </p:nvPr>
        </p:nvPicPr>
        <p:blipFill>
          <a:blip r:embed="rId2"/>
          <a:srcRect/>
          <a:stretch>
            <a:fillRect/>
          </a:stretch>
        </p:blipFill>
        <p:spPr>
          <a:xfrm>
            <a:off x="566738" y="587375"/>
            <a:ext cx="7924800" cy="5943600"/>
          </a:xfrm>
        </p:spPr>
      </p:pic>
      <p:pic>
        <p:nvPicPr>
          <p:cNvPr id="13316" name="8 Imagen" descr="logo_espol.png"/>
          <p:cNvPicPr>
            <a:picLocks noChangeAspect="1"/>
          </p:cNvPicPr>
          <p:nvPr/>
        </p:nvPicPr>
        <p:blipFill>
          <a:blip r:embed="rId3"/>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1"/>
                                          </p:val>
                                        </p:tav>
                                        <p:tav tm="100000">
                                          <p:val>
                                            <p:strVal val="#ppt_x"/>
                                          </p:val>
                                        </p:tav>
                                      </p:tavLst>
                                    </p:anim>
                                    <p:anim calcmode="lin" valueType="num">
                                      <p:cBhvr>
                                        <p:cTn id="9" dur="10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6 Marcador de contenido" descr="IMAGE_225.jpg"/>
          <p:cNvPicPr>
            <a:picLocks noGrp="1" noChangeAspect="1"/>
          </p:cNvPicPr>
          <p:nvPr>
            <p:ph idx="1"/>
          </p:nvPr>
        </p:nvPicPr>
        <p:blipFill>
          <a:blip r:embed="rId2"/>
          <a:srcRect/>
          <a:stretch>
            <a:fillRect/>
          </a:stretch>
        </p:blipFill>
        <p:spPr>
          <a:xfrm>
            <a:off x="2573338" y="765175"/>
            <a:ext cx="3997325" cy="5327650"/>
          </a:xfrm>
        </p:spPr>
      </p:pic>
      <p:sp>
        <p:nvSpPr>
          <p:cNvPr id="14339" name="7 CuadroTexto"/>
          <p:cNvSpPr txBox="1">
            <a:spLocks noChangeArrowheads="1"/>
          </p:cNvSpPr>
          <p:nvPr/>
        </p:nvSpPr>
        <p:spPr bwMode="auto">
          <a:xfrm>
            <a:off x="2032000" y="58738"/>
            <a:ext cx="5378450" cy="584200"/>
          </a:xfrm>
          <a:prstGeom prst="rect">
            <a:avLst/>
          </a:prstGeom>
          <a:noFill/>
          <a:ln w="9525">
            <a:noFill/>
            <a:miter lim="800000"/>
            <a:headEnd/>
            <a:tailEnd/>
          </a:ln>
        </p:spPr>
        <p:txBody>
          <a:bodyPr wrap="none">
            <a:spAutoFit/>
          </a:bodyPr>
          <a:lstStyle/>
          <a:p>
            <a:r>
              <a:rPr lang="es-EC" sz="3200" b="1"/>
              <a:t>Administrador del Sistema</a:t>
            </a:r>
            <a:endParaRPr lang="es-ES" sz="3200" b="1"/>
          </a:p>
        </p:txBody>
      </p:sp>
      <p:pic>
        <p:nvPicPr>
          <p:cNvPr id="14340" name="8 Imagen" descr="logo_espol.png"/>
          <p:cNvPicPr>
            <a:picLocks noChangeAspect="1"/>
          </p:cNvPicPr>
          <p:nvPr/>
        </p:nvPicPr>
        <p:blipFill>
          <a:blip r:embed="rId3"/>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2224088" y="2266950"/>
            <a:ext cx="6316662" cy="1143000"/>
          </a:xfrm>
        </p:spPr>
        <p:txBody>
          <a:bodyPr/>
          <a:lstStyle/>
          <a:p>
            <a:pPr eaLnBrk="1" hangingPunct="1"/>
            <a:r>
              <a:rPr lang="es-EC" sz="6000" smtClean="0"/>
              <a:t>PREGUNTAS</a:t>
            </a:r>
            <a:endParaRPr lang="es-ES" sz="6000" smtClean="0"/>
          </a:p>
        </p:txBody>
      </p:sp>
      <p:pic>
        <p:nvPicPr>
          <p:cNvPr id="15363" name="6 Imagen" descr="logo_espol.png"/>
          <p:cNvPicPr>
            <a:picLocks noChangeAspect="1"/>
          </p:cNvPicPr>
          <p:nvPr/>
        </p:nvPicPr>
        <p:blipFill>
          <a:blip r:embed="rId2"/>
          <a:srcRect/>
          <a:stretch>
            <a:fillRect/>
          </a:stretch>
        </p:blipFill>
        <p:spPr bwMode="auto">
          <a:xfrm>
            <a:off x="8637588" y="6357938"/>
            <a:ext cx="506412" cy="500062"/>
          </a:xfrm>
          <a:prstGeom prst="rect">
            <a:avLst/>
          </a:prstGeom>
          <a:noFill/>
          <a:ln w="9525">
            <a:noFill/>
            <a:miter lim="800000"/>
            <a:headEnd/>
            <a:tailEnd/>
          </a:ln>
        </p:spPr>
      </p:pic>
      <p:sp>
        <p:nvSpPr>
          <p:cNvPr id="5"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804863" y="2122488"/>
            <a:ext cx="8110537" cy="1425575"/>
          </a:xfrm>
        </p:spPr>
        <p:txBody>
          <a:bodyPr/>
          <a:lstStyle/>
          <a:p>
            <a:pPr eaLnBrk="1" hangingPunct="1"/>
            <a:r>
              <a:rPr lang="es-EC" sz="4400" smtClean="0"/>
              <a:t>GRACIAS POR SU ATENCIÓN</a:t>
            </a:r>
            <a:endParaRPr lang="es-ES" sz="4400" smtClean="0"/>
          </a:p>
        </p:txBody>
      </p:sp>
      <p:pic>
        <p:nvPicPr>
          <p:cNvPr id="16387" name="6 Imagen" descr="logo_espol.png"/>
          <p:cNvPicPr>
            <a:picLocks noChangeAspect="1"/>
          </p:cNvPicPr>
          <p:nvPr/>
        </p:nvPicPr>
        <p:blipFill>
          <a:blip r:embed="rId2"/>
          <a:srcRect/>
          <a:stretch>
            <a:fillRect/>
          </a:stretch>
        </p:blipFill>
        <p:spPr bwMode="auto">
          <a:xfrm>
            <a:off x="8637588" y="6357938"/>
            <a:ext cx="506412" cy="500062"/>
          </a:xfrm>
          <a:prstGeom prst="rect">
            <a:avLst/>
          </a:prstGeom>
          <a:noFill/>
          <a:ln w="9525">
            <a:noFill/>
            <a:miter lim="800000"/>
            <a:headEnd/>
            <a:tailEnd/>
          </a:ln>
        </p:spPr>
      </p:pic>
      <p:sp>
        <p:nvSpPr>
          <p:cNvPr id="5"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
                                          </p:val>
                                        </p:tav>
                                        <p:tav tm="100000">
                                          <p:val>
                                            <p:fltVal val="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44888" y="406400"/>
            <a:ext cx="2376487" cy="841375"/>
          </a:xfrm>
        </p:spPr>
        <p:txBody>
          <a:bodyPr/>
          <a:lstStyle/>
          <a:p>
            <a:pPr eaLnBrk="1" hangingPunct="1"/>
            <a:r>
              <a:rPr lang="en-US" b="1" smtClean="0"/>
              <a:t>AGENDA</a:t>
            </a:r>
          </a:p>
        </p:txBody>
      </p:sp>
      <p:sp>
        <p:nvSpPr>
          <p:cNvPr id="6147" name="Rectangle 3"/>
          <p:cNvSpPr>
            <a:spLocks noGrp="1" noChangeArrowheads="1"/>
          </p:cNvSpPr>
          <p:nvPr>
            <p:ph idx="1"/>
          </p:nvPr>
        </p:nvSpPr>
        <p:spPr>
          <a:xfrm>
            <a:off x="1582738" y="1335088"/>
            <a:ext cx="6908800" cy="3933825"/>
          </a:xfrm>
        </p:spPr>
        <p:txBody>
          <a:bodyPr/>
          <a:lstStyle/>
          <a:p>
            <a:pPr eaLnBrk="1" hangingPunct="1"/>
            <a:r>
              <a:rPr lang="en-US" sz="3000" smtClean="0"/>
              <a:t>INTRODUCCIÓN Y PROBLEMÁTICA</a:t>
            </a:r>
          </a:p>
          <a:p>
            <a:pPr eaLnBrk="1" hangingPunct="1"/>
            <a:r>
              <a:rPr lang="en-US" sz="3000" smtClean="0"/>
              <a:t>ANÁLISIS</a:t>
            </a:r>
          </a:p>
          <a:p>
            <a:pPr eaLnBrk="1" hangingPunct="1"/>
            <a:r>
              <a:rPr lang="en-US" sz="3000" smtClean="0"/>
              <a:t>DISEÑO</a:t>
            </a:r>
          </a:p>
          <a:p>
            <a:pPr eaLnBrk="1" hangingPunct="1"/>
            <a:r>
              <a:rPr lang="en-US" sz="3000" smtClean="0"/>
              <a:t>IMPLEMENTACIÓN Y PRUEBAS</a:t>
            </a:r>
          </a:p>
          <a:p>
            <a:pPr eaLnBrk="1" hangingPunct="1"/>
            <a:r>
              <a:rPr lang="en-US" sz="3000" smtClean="0"/>
              <a:t>CONCLUSIONES</a:t>
            </a:r>
          </a:p>
          <a:p>
            <a:pPr eaLnBrk="1" hangingPunct="1"/>
            <a:r>
              <a:rPr lang="en-US" sz="3000" smtClean="0"/>
              <a:t>RECOMENDACIONES</a:t>
            </a:r>
          </a:p>
        </p:txBody>
      </p:sp>
      <p:pic>
        <p:nvPicPr>
          <p:cNvPr id="5124" name="8 Imagen" descr="logo_espol.png"/>
          <p:cNvPicPr>
            <a:picLocks noChangeAspect="1"/>
          </p:cNvPicPr>
          <p:nvPr/>
        </p:nvPicPr>
        <p:blipFill>
          <a:blip r:embed="rId2"/>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1000" fill="hold"/>
                                        <p:tgtEl>
                                          <p:spTgt spid="61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1000" fill="hold"/>
                                        <p:tgtEl>
                                          <p:spTgt spid="61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1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1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1000" fill="hold"/>
                                        <p:tgtEl>
                                          <p:spTgt spid="614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14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a:xfrm>
            <a:off x="-138113" y="657225"/>
            <a:ext cx="3625851" cy="1577975"/>
          </a:xfrm>
        </p:spPr>
        <p:txBody>
          <a:bodyPr/>
          <a:lstStyle/>
          <a:p>
            <a:pPr algn="ctr" eaLnBrk="1" hangingPunct="1"/>
            <a:r>
              <a:rPr lang="es-EC" b="1" smtClean="0"/>
              <a:t>INTRODUCCIÓN</a:t>
            </a:r>
            <a:br>
              <a:rPr lang="es-EC" b="1" smtClean="0"/>
            </a:br>
            <a:r>
              <a:rPr lang="es-EC" b="1" smtClean="0"/>
              <a:t>Y</a:t>
            </a:r>
            <a:br>
              <a:rPr lang="es-EC" b="1" smtClean="0"/>
            </a:br>
            <a:r>
              <a:rPr lang="es-EC" b="1" smtClean="0"/>
              <a:t>PROBLEMÁTICA</a:t>
            </a:r>
            <a:endParaRPr lang="es-ES" b="1" smtClean="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1"/>
          <p:cNvGraphicFramePr>
            <a:graphicFrameLocks noChangeAspect="1"/>
          </p:cNvGraphicFramePr>
          <p:nvPr/>
        </p:nvGraphicFramePr>
        <p:xfrm>
          <a:off x="3371850" y="0"/>
          <a:ext cx="5772150" cy="6858000"/>
        </p:xfrm>
        <a:graphic>
          <a:graphicData uri="http://schemas.openxmlformats.org/presentationml/2006/ole">
            <p:oleObj spid="_x0000_s1026" r:id="rId4" imgW="7250430" imgH="9360027" progId="Visio.Drawing.11">
              <p:embed/>
            </p:oleObj>
          </a:graphicData>
        </a:graphic>
      </p:graphicFrame>
      <p:pic>
        <p:nvPicPr>
          <p:cNvPr id="1029" name="9 Imagen" descr="logo_espol.png"/>
          <p:cNvPicPr>
            <a:picLocks noChangeAspect="1"/>
          </p:cNvPicPr>
          <p:nvPr/>
        </p:nvPicPr>
        <p:blipFill>
          <a:blip r:embed="rId5"/>
          <a:srcRect/>
          <a:stretch>
            <a:fillRect/>
          </a:stretch>
        </p:blipFill>
        <p:spPr bwMode="auto">
          <a:xfrm>
            <a:off x="8637588" y="6357938"/>
            <a:ext cx="506412" cy="500062"/>
          </a:xfrm>
          <a:prstGeom prst="rect">
            <a:avLst/>
          </a:prstGeom>
          <a:noFill/>
          <a:ln w="9525">
            <a:noFill/>
            <a:miter lim="800000"/>
            <a:headEnd/>
            <a:tailEnd/>
          </a:ln>
        </p:spPr>
      </p:pic>
      <p:sp>
        <p:nvSpPr>
          <p:cNvPr id="7"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2000" fill="hold"/>
                                        <p:tgtEl>
                                          <p:spTgt spid="1026"/>
                                        </p:tgtEl>
                                        <p:attrNameLst>
                                          <p:attrName>ppt_w</p:attrName>
                                        </p:attrNameLst>
                                      </p:cBhvr>
                                      <p:tavLst>
                                        <p:tav tm="0">
                                          <p:val>
                                            <p:fltVal val="0"/>
                                          </p:val>
                                        </p:tav>
                                        <p:tav tm="100000">
                                          <p:val>
                                            <p:strVal val="#ppt_w"/>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3835400" y="333375"/>
            <a:ext cx="2187575" cy="736600"/>
          </a:xfrm>
        </p:spPr>
        <p:txBody>
          <a:bodyPr/>
          <a:lstStyle/>
          <a:p>
            <a:pPr eaLnBrk="1" hangingPunct="1"/>
            <a:r>
              <a:rPr lang="es-EC" b="1" smtClean="0"/>
              <a:t>ANÁLISIS</a:t>
            </a:r>
            <a:endParaRPr lang="es-ES" b="1" smtClean="0"/>
          </a:p>
        </p:txBody>
      </p:sp>
      <p:pic>
        <p:nvPicPr>
          <p:cNvPr id="2" name="6 Imagen" descr="analisis.png"/>
          <p:cNvPicPr>
            <a:picLocks noChangeAspect="1"/>
          </p:cNvPicPr>
          <p:nvPr/>
        </p:nvPicPr>
        <p:blipFill>
          <a:blip r:embed="rId3"/>
          <a:srcRect/>
          <a:stretch>
            <a:fillRect/>
          </a:stretch>
        </p:blipFill>
        <p:spPr bwMode="auto">
          <a:xfrm>
            <a:off x="1628775" y="1489075"/>
            <a:ext cx="7364413" cy="4460875"/>
          </a:xfrm>
          <a:prstGeom prst="rect">
            <a:avLst/>
          </a:prstGeom>
          <a:noFill/>
          <a:ln w="9525">
            <a:noFill/>
            <a:miter lim="800000"/>
            <a:headEnd/>
            <a:tailEnd/>
          </a:ln>
        </p:spPr>
      </p:pic>
      <p:pic>
        <p:nvPicPr>
          <p:cNvPr id="6148" name="8 Imagen" descr="logo_espol.png"/>
          <p:cNvPicPr>
            <a:picLocks noChangeAspect="1"/>
          </p:cNvPicPr>
          <p:nvPr/>
        </p:nvPicPr>
        <p:blipFill>
          <a:blip r:embed="rId4"/>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Título"/>
          <p:cNvSpPr>
            <a:spLocks noGrp="1"/>
          </p:cNvSpPr>
          <p:nvPr>
            <p:ph type="title"/>
          </p:nvPr>
        </p:nvSpPr>
        <p:spPr>
          <a:xfrm>
            <a:off x="211138" y="990600"/>
            <a:ext cx="2379662" cy="633413"/>
          </a:xfrm>
        </p:spPr>
        <p:txBody>
          <a:bodyPr/>
          <a:lstStyle/>
          <a:p>
            <a:pPr eaLnBrk="1" hangingPunct="1"/>
            <a:r>
              <a:rPr lang="es-EC" b="1" smtClean="0"/>
              <a:t>DISEÑO</a:t>
            </a:r>
            <a:endParaRPr lang="es-ES" b="1" smtClean="0"/>
          </a:p>
        </p:txBody>
      </p:sp>
      <p:sp>
        <p:nvSpPr>
          <p:cNvPr id="2053" name="4 Marcador de pie de página"/>
          <p:cNvSpPr>
            <a:spLocks noGrp="1"/>
          </p:cNvSpPr>
          <p:nvPr>
            <p:ph type="ftr" sz="quarter" idx="11"/>
          </p:nvPr>
        </p:nvSpPr>
        <p:spPr>
          <a:xfrm>
            <a:off x="0" y="6553200"/>
            <a:ext cx="2895600" cy="304800"/>
          </a:xfrm>
        </p:spPr>
        <p:txBody>
          <a:bodyPr/>
          <a:lstStyle/>
          <a:p>
            <a:pPr>
              <a:defRPr/>
            </a:pPr>
            <a:r>
              <a:rPr lang="en-US"/>
              <a:t>ESPOL-FIEC</a:t>
            </a:r>
          </a:p>
        </p:txBody>
      </p:sp>
      <p:sp>
        <p:nvSpPr>
          <p:cNvPr id="71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7173" name="8 Imagen" descr="logo_espol.png"/>
          <p:cNvPicPr>
            <a:picLocks noChangeAspect="1"/>
          </p:cNvPicPr>
          <p:nvPr/>
        </p:nvPicPr>
        <p:blipFill>
          <a:blip r:embed="rId3"/>
          <a:srcRect/>
          <a:stretch>
            <a:fillRect/>
          </a:stretch>
        </p:blipFill>
        <p:spPr bwMode="auto">
          <a:xfrm>
            <a:off x="8637588" y="6357938"/>
            <a:ext cx="506412" cy="500062"/>
          </a:xfrm>
          <a:prstGeom prst="rect">
            <a:avLst/>
          </a:prstGeom>
          <a:noFill/>
          <a:ln w="9525">
            <a:noFill/>
            <a:miter lim="800000"/>
            <a:headEnd/>
            <a:tailEnd/>
          </a:ln>
        </p:spPr>
      </p:pic>
      <p:pic>
        <p:nvPicPr>
          <p:cNvPr id="7" name="6 Imagen" descr="disenio.png"/>
          <p:cNvPicPr>
            <a:picLocks noChangeAspect="1"/>
          </p:cNvPicPr>
          <p:nvPr/>
        </p:nvPicPr>
        <p:blipFill>
          <a:blip r:embed="rId4"/>
          <a:srcRect/>
          <a:stretch>
            <a:fillRect/>
          </a:stretch>
        </p:blipFill>
        <p:spPr bwMode="auto">
          <a:xfrm>
            <a:off x="2789238" y="430213"/>
            <a:ext cx="6081712" cy="64277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1566863" y="479425"/>
            <a:ext cx="6386512" cy="673100"/>
          </a:xfrm>
        </p:spPr>
        <p:txBody>
          <a:bodyPr/>
          <a:lstStyle/>
          <a:p>
            <a:pPr eaLnBrk="1" hangingPunct="1"/>
            <a:r>
              <a:rPr lang="es-EC" b="1" smtClean="0"/>
              <a:t>IMPLEMENTACIÓN Y PRUEBAS</a:t>
            </a:r>
            <a:endParaRPr lang="es-ES" b="1" smtClean="0"/>
          </a:p>
        </p:txBody>
      </p:sp>
      <p:pic>
        <p:nvPicPr>
          <p:cNvPr id="8195" name="6 Imagen" descr="logo_espol.png"/>
          <p:cNvPicPr>
            <a:picLocks noChangeAspect="1"/>
          </p:cNvPicPr>
          <p:nvPr/>
        </p:nvPicPr>
        <p:blipFill>
          <a:blip r:embed="rId2"/>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
        <p:nvSpPr>
          <p:cNvPr id="8197" name="8 Marcador de contenido"/>
          <p:cNvSpPr>
            <a:spLocks noGrp="1"/>
          </p:cNvSpPr>
          <p:nvPr>
            <p:ph idx="1"/>
          </p:nvPr>
        </p:nvSpPr>
        <p:spPr>
          <a:xfrm>
            <a:off x="2220913" y="3076575"/>
            <a:ext cx="6400800" cy="1060450"/>
          </a:xfrm>
        </p:spPr>
        <p:txBody>
          <a:bodyPr/>
          <a:lstStyle/>
          <a:p>
            <a:pPr>
              <a:buFontTx/>
              <a:buNone/>
            </a:pPr>
            <a:r>
              <a:rPr lang="es-EC" sz="3400" b="1" smtClean="0">
                <a:solidFill>
                  <a:schemeClr val="tx1"/>
                </a:solidFill>
                <a:hlinkClick r:id="rId3" action="ppaction://hlinkfile"/>
              </a:rPr>
              <a:t>Video de Implementación </a:t>
            </a:r>
            <a:endParaRPr lang="es-ES" sz="3400" b="1" smtClean="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2703513" y="682625"/>
            <a:ext cx="3609975" cy="735013"/>
          </a:xfrm>
        </p:spPr>
        <p:txBody>
          <a:bodyPr/>
          <a:lstStyle/>
          <a:p>
            <a:pPr eaLnBrk="1" hangingPunct="1"/>
            <a:r>
              <a:rPr lang="es-EC" b="1" smtClean="0"/>
              <a:t>CONCLUSIONES</a:t>
            </a:r>
            <a:endParaRPr lang="es-ES" b="1" smtClean="0"/>
          </a:p>
        </p:txBody>
      </p:sp>
      <p:sp>
        <p:nvSpPr>
          <p:cNvPr id="9219" name="2 Marcador de contenido"/>
          <p:cNvSpPr>
            <a:spLocks noGrp="1"/>
          </p:cNvSpPr>
          <p:nvPr>
            <p:ph idx="1"/>
          </p:nvPr>
        </p:nvSpPr>
        <p:spPr>
          <a:xfrm>
            <a:off x="1404938" y="1600200"/>
            <a:ext cx="7615237" cy="4525963"/>
          </a:xfrm>
        </p:spPr>
        <p:txBody>
          <a:bodyPr/>
          <a:lstStyle/>
          <a:p>
            <a:pPr eaLnBrk="1" hangingPunct="1"/>
            <a:r>
              <a:rPr lang="es-ES" smtClean="0"/>
              <a:t>Identificar cuáles son los instructores que están cumpliendo con su cronograma de actividades.</a:t>
            </a:r>
          </a:p>
          <a:p>
            <a:pPr eaLnBrk="1" hangingPunct="1"/>
            <a:r>
              <a:rPr lang="es-ES" smtClean="0"/>
              <a:t>Gestión operacional del entrenamiento.</a:t>
            </a:r>
          </a:p>
          <a:p>
            <a:pPr eaLnBrk="1" hangingPunct="1"/>
            <a:r>
              <a:rPr lang="es-ES" smtClean="0"/>
              <a:t>Reducción del tiempo de producción y en la calidad del producto final.</a:t>
            </a:r>
          </a:p>
          <a:p>
            <a:pPr eaLnBrk="1" hangingPunct="1"/>
            <a:r>
              <a:rPr lang="es-ES" smtClean="0"/>
              <a:t>Reducir el porcentaje de error en el cálculo de rendimiento del empleado en el cumplimiento de los procedimientos.</a:t>
            </a:r>
          </a:p>
          <a:p>
            <a:pPr eaLnBrk="1" hangingPunct="1"/>
            <a:r>
              <a:rPr lang="es-ES" smtClean="0"/>
              <a:t>Mejora la distribución de las tareas y responsabilidades de los procedimientos. </a:t>
            </a:r>
          </a:p>
        </p:txBody>
      </p:sp>
      <p:pic>
        <p:nvPicPr>
          <p:cNvPr id="9220" name="7 Imagen" descr="logo_espol.png"/>
          <p:cNvPicPr>
            <a:picLocks noChangeAspect="1"/>
          </p:cNvPicPr>
          <p:nvPr/>
        </p:nvPicPr>
        <p:blipFill>
          <a:blip r:embed="rId3"/>
          <a:srcRect/>
          <a:stretch>
            <a:fillRect/>
          </a:stretch>
        </p:blipFill>
        <p:spPr bwMode="auto">
          <a:xfrm>
            <a:off x="8637588" y="6357938"/>
            <a:ext cx="506412" cy="500062"/>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downLeft)">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50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p:cTn id="12" dur="2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92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50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2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92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50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p:cTn id="26" dur="2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27" dur="2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28" dur="2000"/>
                                        <p:tgtEl>
                                          <p:spTgt spid="92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500"/>
                                  </p:stCondLst>
                                  <p:childTnLst>
                                    <p:set>
                                      <p:cBhvr>
                                        <p:cTn id="32" dur="1" fill="hold">
                                          <p:stCondLst>
                                            <p:cond delay="0"/>
                                          </p:stCondLst>
                                        </p:cTn>
                                        <p:tgtEl>
                                          <p:spTgt spid="9219">
                                            <p:txEl>
                                              <p:pRg st="3" end="3"/>
                                            </p:txEl>
                                          </p:spTgt>
                                        </p:tgtEl>
                                        <p:attrNameLst>
                                          <p:attrName>style.visibility</p:attrName>
                                        </p:attrNameLst>
                                      </p:cBhvr>
                                      <p:to>
                                        <p:strVal val="visible"/>
                                      </p:to>
                                    </p:set>
                                    <p:anim calcmode="lin" valueType="num">
                                      <p:cBhvr>
                                        <p:cTn id="33" dur="2000" fill="hold"/>
                                        <p:tgtEl>
                                          <p:spTgt spid="9219">
                                            <p:txEl>
                                              <p:pRg st="3" end="3"/>
                                            </p:txEl>
                                          </p:spTgt>
                                        </p:tgtEl>
                                        <p:attrNameLst>
                                          <p:attrName>ppt_w</p:attrName>
                                        </p:attrNameLst>
                                      </p:cBhvr>
                                      <p:tavLst>
                                        <p:tav tm="0">
                                          <p:val>
                                            <p:strVal val="#ppt_w*0.70"/>
                                          </p:val>
                                        </p:tav>
                                        <p:tav tm="100000">
                                          <p:val>
                                            <p:strVal val="#ppt_w"/>
                                          </p:val>
                                        </p:tav>
                                      </p:tavLst>
                                    </p:anim>
                                    <p:anim calcmode="lin" valueType="num">
                                      <p:cBhvr>
                                        <p:cTn id="34" dur="2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35" dur="2000"/>
                                        <p:tgtEl>
                                          <p:spTgt spid="921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500"/>
                                  </p:stCondLst>
                                  <p:childTnLst>
                                    <p:set>
                                      <p:cBhvr>
                                        <p:cTn id="39" dur="1" fill="hold">
                                          <p:stCondLst>
                                            <p:cond delay="0"/>
                                          </p:stCondLst>
                                        </p:cTn>
                                        <p:tgtEl>
                                          <p:spTgt spid="9219">
                                            <p:txEl>
                                              <p:pRg st="4" end="4"/>
                                            </p:txEl>
                                          </p:spTgt>
                                        </p:tgtEl>
                                        <p:attrNameLst>
                                          <p:attrName>style.visibility</p:attrName>
                                        </p:attrNameLst>
                                      </p:cBhvr>
                                      <p:to>
                                        <p:strVal val="visible"/>
                                      </p:to>
                                    </p:set>
                                    <p:anim calcmode="lin" valueType="num">
                                      <p:cBhvr>
                                        <p:cTn id="40" dur="2000" fill="hold"/>
                                        <p:tgtEl>
                                          <p:spTgt spid="9219">
                                            <p:txEl>
                                              <p:pRg st="4" end="4"/>
                                            </p:txEl>
                                          </p:spTgt>
                                        </p:tgtEl>
                                        <p:attrNameLst>
                                          <p:attrName>ppt_w</p:attrName>
                                        </p:attrNameLst>
                                      </p:cBhvr>
                                      <p:tavLst>
                                        <p:tav tm="0">
                                          <p:val>
                                            <p:strVal val="#ppt_w*0.70"/>
                                          </p:val>
                                        </p:tav>
                                        <p:tav tm="100000">
                                          <p:val>
                                            <p:strVal val="#ppt_w"/>
                                          </p:val>
                                        </p:tav>
                                      </p:tavLst>
                                    </p:anim>
                                    <p:anim calcmode="lin" valueType="num">
                                      <p:cBhvr>
                                        <p:cTn id="41" dur="2000" fill="hold"/>
                                        <p:tgtEl>
                                          <p:spTgt spid="9219">
                                            <p:txEl>
                                              <p:pRg st="4" end="4"/>
                                            </p:txEl>
                                          </p:spTgt>
                                        </p:tgtEl>
                                        <p:attrNameLst>
                                          <p:attrName>ppt_h</p:attrName>
                                        </p:attrNameLst>
                                      </p:cBhvr>
                                      <p:tavLst>
                                        <p:tav tm="0">
                                          <p:val>
                                            <p:strVal val="#ppt_h"/>
                                          </p:val>
                                        </p:tav>
                                        <p:tav tm="100000">
                                          <p:val>
                                            <p:strVal val="#ppt_h"/>
                                          </p:val>
                                        </p:tav>
                                      </p:tavLst>
                                    </p:anim>
                                    <p:animEffect transition="in" filter="fade">
                                      <p:cBhvr>
                                        <p:cTn id="42"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2703513" y="682625"/>
            <a:ext cx="4481512" cy="676275"/>
          </a:xfrm>
        </p:spPr>
        <p:txBody>
          <a:bodyPr/>
          <a:lstStyle/>
          <a:p>
            <a:pPr eaLnBrk="1" hangingPunct="1"/>
            <a:r>
              <a:rPr lang="es-EC" b="1" smtClean="0"/>
              <a:t>RECOMENDACIONES</a:t>
            </a:r>
            <a:endParaRPr lang="es-ES" b="1" smtClean="0"/>
          </a:p>
        </p:txBody>
      </p:sp>
      <p:sp>
        <p:nvSpPr>
          <p:cNvPr id="10243" name="2 Marcador de contenido"/>
          <p:cNvSpPr>
            <a:spLocks noGrp="1"/>
          </p:cNvSpPr>
          <p:nvPr>
            <p:ph idx="1"/>
          </p:nvPr>
        </p:nvSpPr>
        <p:spPr>
          <a:xfrm>
            <a:off x="1247775" y="2090738"/>
            <a:ext cx="7718425" cy="2905125"/>
          </a:xfrm>
        </p:spPr>
        <p:txBody>
          <a:bodyPr/>
          <a:lstStyle/>
          <a:p>
            <a:pPr eaLnBrk="1" hangingPunct="1"/>
            <a:r>
              <a:rPr lang="es-EC" smtClean="0"/>
              <a:t>Sincronización con un Sistema de Administración de reuniones.</a:t>
            </a:r>
          </a:p>
          <a:p>
            <a:pPr eaLnBrk="1" hangingPunct="1"/>
            <a:r>
              <a:rPr lang="es-EC" smtClean="0"/>
              <a:t>Gestionar nuevos reportes.</a:t>
            </a:r>
          </a:p>
          <a:p>
            <a:pPr eaLnBrk="1" hangingPunct="1"/>
            <a:r>
              <a:rPr lang="es-EC" smtClean="0"/>
              <a:t>Respaldo de los datos periódicamente.</a:t>
            </a:r>
          </a:p>
          <a:p>
            <a:pPr eaLnBrk="1" hangingPunct="1"/>
            <a:r>
              <a:rPr lang="es-EC" smtClean="0"/>
              <a:t>Administración de salas</a:t>
            </a:r>
            <a:r>
              <a:rPr lang="es-ES" smtClean="0"/>
              <a:t>.</a:t>
            </a:r>
          </a:p>
          <a:p>
            <a:pPr eaLnBrk="1" hangingPunct="1"/>
            <a:r>
              <a:rPr lang="es-EC" smtClean="0"/>
              <a:t>Modificación planificación.</a:t>
            </a:r>
          </a:p>
        </p:txBody>
      </p:sp>
      <p:pic>
        <p:nvPicPr>
          <p:cNvPr id="10244" name="6 Imagen" descr="logo_espol.png"/>
          <p:cNvPicPr>
            <a:picLocks noChangeAspect="1"/>
          </p:cNvPicPr>
          <p:nvPr/>
        </p:nvPicPr>
        <p:blipFill>
          <a:blip r:embed="rId3"/>
          <a:srcRect/>
          <a:stretch>
            <a:fillRect/>
          </a:stretch>
        </p:blipFill>
        <p:spPr bwMode="auto">
          <a:xfrm>
            <a:off x="7951788" y="5680075"/>
            <a:ext cx="1192212" cy="1177925"/>
          </a:xfrm>
          <a:prstGeom prst="rect">
            <a:avLst/>
          </a:prstGeom>
          <a:noFill/>
          <a:ln w="9525">
            <a:noFill/>
            <a:miter lim="800000"/>
            <a:headEnd/>
            <a:tailEnd/>
          </a:ln>
        </p:spPr>
      </p:pic>
      <p:sp>
        <p:nvSpPr>
          <p:cNvPr id="6"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1"/>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 calcmode="lin" valueType="num">
                                      <p:cBhvr>
                                        <p:cTn id="14" dur="2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243">
                                            <p:txEl>
                                              <p:pRg st="1" end="1"/>
                                            </p:txEl>
                                          </p:spTgt>
                                        </p:tgtEl>
                                        <p:attrNameLst>
                                          <p:attrName>style.visibility</p:attrName>
                                        </p:attrNameLst>
                                      </p:cBhvr>
                                      <p:to>
                                        <p:strVal val="visible"/>
                                      </p:to>
                                    </p:set>
                                    <p:anim calcmode="lin" valueType="num">
                                      <p:cBhvr>
                                        <p:cTn id="20" dur="2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02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 calcmode="lin" valueType="num">
                                      <p:cBhvr>
                                        <p:cTn id="26" dur="2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102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10243">
                                            <p:txEl>
                                              <p:pRg st="3" end="3"/>
                                            </p:txEl>
                                          </p:spTgt>
                                        </p:tgtEl>
                                        <p:attrNameLst>
                                          <p:attrName>style.visibility</p:attrName>
                                        </p:attrNameLst>
                                      </p:cBhvr>
                                      <p:to>
                                        <p:strVal val="visible"/>
                                      </p:to>
                                    </p:set>
                                    <p:anim calcmode="lin" valueType="num">
                                      <p:cBhvr>
                                        <p:cTn id="32" dur="2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102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0243">
                                            <p:txEl>
                                              <p:pRg st="4" end="4"/>
                                            </p:txEl>
                                          </p:spTgt>
                                        </p:tgtEl>
                                        <p:attrNameLst>
                                          <p:attrName>style.visibility</p:attrName>
                                        </p:attrNameLst>
                                      </p:cBhvr>
                                      <p:to>
                                        <p:strVal val="visible"/>
                                      </p:to>
                                    </p:set>
                                    <p:anim calcmode="lin" valueType="num">
                                      <p:cBhvr>
                                        <p:cTn id="38" dur="2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1024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3773488" y="2903538"/>
            <a:ext cx="2032000" cy="706437"/>
          </a:xfrm>
        </p:spPr>
        <p:txBody>
          <a:bodyPr/>
          <a:lstStyle/>
          <a:p>
            <a:pPr eaLnBrk="1" hangingPunct="1"/>
            <a:r>
              <a:rPr lang="es-EC" b="1" smtClean="0"/>
              <a:t>ANEXOS</a:t>
            </a:r>
            <a:endParaRPr lang="es-ES" b="1" smtClean="0"/>
          </a:p>
        </p:txBody>
      </p:sp>
      <p:pic>
        <p:nvPicPr>
          <p:cNvPr id="11267" name="6 Imagen" descr="logo_espol.png"/>
          <p:cNvPicPr>
            <a:picLocks noChangeAspect="1"/>
          </p:cNvPicPr>
          <p:nvPr/>
        </p:nvPicPr>
        <p:blipFill>
          <a:blip r:embed="rId2"/>
          <a:srcRect/>
          <a:stretch>
            <a:fillRect/>
          </a:stretch>
        </p:blipFill>
        <p:spPr bwMode="auto">
          <a:xfrm>
            <a:off x="8637588" y="6357938"/>
            <a:ext cx="506412" cy="500062"/>
          </a:xfrm>
          <a:prstGeom prst="rect">
            <a:avLst/>
          </a:prstGeom>
          <a:noFill/>
          <a:ln w="9525">
            <a:noFill/>
            <a:miter lim="800000"/>
            <a:headEnd/>
            <a:tailEnd/>
          </a:ln>
        </p:spPr>
      </p:pic>
      <p:sp>
        <p:nvSpPr>
          <p:cNvPr id="7" name="Rectangle 5"/>
          <p:cNvSpPr>
            <a:spLocks noGrp="1" noChangeArrowheads="1"/>
          </p:cNvSpPr>
          <p:nvPr>
            <p:ph type="ftr" sz="quarter" idx="11"/>
          </p:nvPr>
        </p:nvSpPr>
        <p:spPr>
          <a:xfrm>
            <a:off x="0" y="6502400"/>
            <a:ext cx="1379538" cy="355600"/>
          </a:xfrm>
        </p:spPr>
        <p:txBody>
          <a:bodyPr/>
          <a:lstStyle/>
          <a:p>
            <a:pPr>
              <a:defRPr/>
            </a:pPr>
            <a:r>
              <a:rPr lang="en-US" sz="1200" dirty="0"/>
              <a:t>ESPOL-FIEC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theme/theme1.xml><?xml version="1.0" encoding="utf-8"?>
<a:theme xmlns:a="http://schemas.openxmlformats.org/drawingml/2006/main" name="technological_awakening">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Eurostile"/>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technological_awakening</Template>
  <TotalTime>848</TotalTime>
  <Words>803</Words>
  <Application>Microsoft Office PowerPoint</Application>
  <PresentationFormat>Presentación en pantalla (4:3)</PresentationFormat>
  <Paragraphs>89</Paragraphs>
  <Slides>14</Slides>
  <Notes>6</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9" baseType="lpstr">
      <vt:lpstr>Arial</vt:lpstr>
      <vt:lpstr>Eurostile</vt:lpstr>
      <vt:lpstr>Franklin Gothic Book</vt:lpstr>
      <vt:lpstr>technological_awakening</vt:lpstr>
      <vt:lpstr>Visio.Drawing.11</vt:lpstr>
      <vt:lpstr>PROYECTO DE GRADUACIÓN </vt:lpstr>
      <vt:lpstr>AGENDA</vt:lpstr>
      <vt:lpstr>INTRODUCCIÓN Y PROBLEMÁTICA</vt:lpstr>
      <vt:lpstr>ANÁLISIS</vt:lpstr>
      <vt:lpstr>DISEÑO</vt:lpstr>
      <vt:lpstr>IMPLEMENTACIÓN Y PRUEBAS</vt:lpstr>
      <vt:lpstr>CONCLUSIONES</vt:lpstr>
      <vt:lpstr>RECOMENDACIONES</vt:lpstr>
      <vt:lpstr>ANEXOS</vt:lpstr>
      <vt:lpstr>Diapositiva 10</vt:lpstr>
      <vt:lpstr>Reporte</vt:lpstr>
      <vt:lpstr>Diapositiva 12</vt:lpstr>
      <vt:lpstr>PREGUNTAS</vt:lpstr>
      <vt:lpstr>GRACIAS POR SU ATENCIÓN</vt:lpstr>
    </vt:vector>
  </TitlesOfParts>
  <Company>Akatsuki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GRADUACIOON </dc:title>
  <dc:creator>Jessica</dc:creator>
  <cp:lastModifiedBy>LABFIEC</cp:lastModifiedBy>
  <cp:revision>78</cp:revision>
  <dcterms:created xsi:type="dcterms:W3CDTF">2010-07-24T18:46:35Z</dcterms:created>
  <dcterms:modified xsi:type="dcterms:W3CDTF">2010-08-23T16:24:22Z</dcterms:modified>
</cp:coreProperties>
</file>