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34"/>
  </p:notesMasterIdLst>
  <p:sldIdLst>
    <p:sldId id="256" r:id="rId2"/>
    <p:sldId id="257" r:id="rId3"/>
    <p:sldId id="259" r:id="rId4"/>
    <p:sldId id="260" r:id="rId5"/>
    <p:sldId id="262" r:id="rId6"/>
    <p:sldId id="265" r:id="rId7"/>
    <p:sldId id="266" r:id="rId8"/>
    <p:sldId id="267" r:id="rId9"/>
    <p:sldId id="268" r:id="rId10"/>
    <p:sldId id="269" r:id="rId11"/>
    <p:sldId id="278" r:id="rId12"/>
    <p:sldId id="270" r:id="rId13"/>
    <p:sldId id="271" r:id="rId14"/>
    <p:sldId id="272" r:id="rId15"/>
    <p:sldId id="273" r:id="rId16"/>
    <p:sldId id="274" r:id="rId17"/>
    <p:sldId id="275" r:id="rId18"/>
    <p:sldId id="276" r:id="rId19"/>
    <p:sldId id="279" r:id="rId20"/>
    <p:sldId id="277" r:id="rId21"/>
    <p:sldId id="280" r:id="rId22"/>
    <p:sldId id="281" r:id="rId23"/>
    <p:sldId id="283" r:id="rId24"/>
    <p:sldId id="287" r:id="rId25"/>
    <p:sldId id="284" r:id="rId26"/>
    <p:sldId id="285" r:id="rId27"/>
    <p:sldId id="286" r:id="rId28"/>
    <p:sldId id="288" r:id="rId29"/>
    <p:sldId id="289" r:id="rId30"/>
    <p:sldId id="290" r:id="rId31"/>
    <p:sldId id="291" r:id="rId32"/>
    <p:sldId id="292" r:id="rId33"/>
  </p:sldIdLst>
  <p:sldSz cx="9144000" cy="6858000" type="screen4x3"/>
  <p:notesSz cx="6858000" cy="9144000"/>
  <p:defaultTextStyle>
    <a:defPPr>
      <a:defRPr lang="es-EC"/>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6371" autoAdjust="0"/>
    <p:restoredTop sz="94660"/>
  </p:normalViewPr>
  <p:slideViewPr>
    <p:cSldViewPr>
      <p:cViewPr>
        <p:scale>
          <a:sx n="60" d="100"/>
          <a:sy n="60" d="100"/>
        </p:scale>
        <p:origin x="-102" y="-7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207A5DDE-549F-49F8-A04A-02D210DADBB2}" type="datetimeFigureOut">
              <a:rPr lang="es-EC"/>
              <a:pPr>
                <a:defRPr/>
              </a:pPr>
              <a:t>04/08/2010</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EC" noProof="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EC" noProof="0"/>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722DF285-E7D2-4242-A967-F68B1638372B}" type="slidenum">
              <a:rPr lang="es-EC"/>
              <a:pPr>
                <a:defRPr/>
              </a:pPr>
              <a:t>‹Nº›</a:t>
            </a:fld>
            <a:endParaRPr lang="es-EC"/>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38915"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8916"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35BE733-F4CE-45BC-BFB5-41FEBB98F21F}" type="slidenum">
              <a:rPr lang="es-EC"/>
              <a:pPr fontAlgn="base">
                <a:spcBef>
                  <a:spcPct val="0"/>
                </a:spcBef>
                <a:spcAft>
                  <a:spcPct val="0"/>
                </a:spcAft>
              </a:pPr>
              <a:t>1</a:t>
            </a:fld>
            <a:endParaRPr lang="es-EC"/>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48131"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8132"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9327377-74BE-4704-B13C-46440951D930}" type="slidenum">
              <a:rPr lang="es-EC"/>
              <a:pPr fontAlgn="base">
                <a:spcBef>
                  <a:spcPct val="0"/>
                </a:spcBef>
                <a:spcAft>
                  <a:spcPct val="0"/>
                </a:spcAft>
              </a:pPr>
              <a:t>10</a:t>
            </a:fld>
            <a:endParaRPr lang="es-EC"/>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49155"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9156"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0E0D5CE-3847-43AB-A512-1F31ECCA9408}" type="slidenum">
              <a:rPr lang="es-EC"/>
              <a:pPr fontAlgn="base">
                <a:spcBef>
                  <a:spcPct val="0"/>
                </a:spcBef>
                <a:spcAft>
                  <a:spcPct val="0"/>
                </a:spcAft>
              </a:pPr>
              <a:t>11</a:t>
            </a:fld>
            <a:endParaRPr lang="es-EC"/>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0179"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0180"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7AB769C-E936-4D52-8178-8F9605ABD31D}" type="slidenum">
              <a:rPr lang="es-EC"/>
              <a:pPr fontAlgn="base">
                <a:spcBef>
                  <a:spcPct val="0"/>
                </a:spcBef>
                <a:spcAft>
                  <a:spcPct val="0"/>
                </a:spcAft>
              </a:pPr>
              <a:t>12</a:t>
            </a:fld>
            <a:endParaRPr lang="es-EC"/>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1203"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1204"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F24C0A8-4633-4C4F-878A-2C15BF8D1B5E}" type="slidenum">
              <a:rPr lang="es-EC"/>
              <a:pPr fontAlgn="base">
                <a:spcBef>
                  <a:spcPct val="0"/>
                </a:spcBef>
                <a:spcAft>
                  <a:spcPct val="0"/>
                </a:spcAft>
              </a:pPr>
              <a:t>13</a:t>
            </a:fld>
            <a:endParaRPr lang="es-EC"/>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2227"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222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629B4F9-1F94-4BFE-AE13-971114522F0E}" type="slidenum">
              <a:rPr lang="es-EC"/>
              <a:pPr fontAlgn="base">
                <a:spcBef>
                  <a:spcPct val="0"/>
                </a:spcBef>
                <a:spcAft>
                  <a:spcPct val="0"/>
                </a:spcAft>
              </a:pPr>
              <a:t>14</a:t>
            </a:fld>
            <a:endParaRPr lang="es-EC"/>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3251"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3252"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E41424A-0CC4-4C1C-B0C9-8BAE66970D99}" type="slidenum">
              <a:rPr lang="es-EC"/>
              <a:pPr fontAlgn="base">
                <a:spcBef>
                  <a:spcPct val="0"/>
                </a:spcBef>
                <a:spcAft>
                  <a:spcPct val="0"/>
                </a:spcAft>
              </a:pPr>
              <a:t>15</a:t>
            </a:fld>
            <a:endParaRPr lang="es-EC"/>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4275"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4276"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A7FFB23-C852-4B29-913E-F9626C84630C}" type="slidenum">
              <a:rPr lang="es-EC"/>
              <a:pPr fontAlgn="base">
                <a:spcBef>
                  <a:spcPct val="0"/>
                </a:spcBef>
                <a:spcAft>
                  <a:spcPct val="0"/>
                </a:spcAft>
              </a:pPr>
              <a:t>16</a:t>
            </a:fld>
            <a:endParaRPr lang="es-EC"/>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5299"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5300"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0F19436-6A85-44F1-8DCF-D2D389C096C0}" type="slidenum">
              <a:rPr lang="es-EC"/>
              <a:pPr fontAlgn="base">
                <a:spcBef>
                  <a:spcPct val="0"/>
                </a:spcBef>
                <a:spcAft>
                  <a:spcPct val="0"/>
                </a:spcAft>
              </a:pPr>
              <a:t>17</a:t>
            </a:fld>
            <a:endParaRPr lang="es-EC"/>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6323"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6324"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E329468-9F3E-4156-AE0B-D4670FB97841}" type="slidenum">
              <a:rPr lang="es-EC"/>
              <a:pPr fontAlgn="base">
                <a:spcBef>
                  <a:spcPct val="0"/>
                </a:spcBef>
                <a:spcAft>
                  <a:spcPct val="0"/>
                </a:spcAft>
              </a:pPr>
              <a:t>18</a:t>
            </a:fld>
            <a:endParaRPr lang="es-EC"/>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7347"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734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A27BDB3-6F27-4C99-95C4-3468F630FE50}" type="slidenum">
              <a:rPr lang="es-EC"/>
              <a:pPr fontAlgn="base">
                <a:spcBef>
                  <a:spcPct val="0"/>
                </a:spcBef>
                <a:spcAft>
                  <a:spcPct val="0"/>
                </a:spcAft>
              </a:pPr>
              <a:t>19</a:t>
            </a:fld>
            <a:endParaRPr lang="es-EC"/>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39939"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9940"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364A2CC-B807-4B6E-8BE1-C9460E9F2C3A}" type="slidenum">
              <a:rPr lang="es-EC"/>
              <a:pPr fontAlgn="base">
                <a:spcBef>
                  <a:spcPct val="0"/>
                </a:spcBef>
                <a:spcAft>
                  <a:spcPct val="0"/>
                </a:spcAft>
              </a:pPr>
              <a:t>2</a:t>
            </a:fld>
            <a:endParaRPr lang="es-EC"/>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8371"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8372"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B2B23AF-2DED-420C-BACE-959D540ED997}" type="slidenum">
              <a:rPr lang="es-EC"/>
              <a:pPr fontAlgn="base">
                <a:spcBef>
                  <a:spcPct val="0"/>
                </a:spcBef>
                <a:spcAft>
                  <a:spcPct val="0"/>
                </a:spcAft>
              </a:pPr>
              <a:t>20</a:t>
            </a:fld>
            <a:endParaRPr lang="es-EC"/>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9395"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9396"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A6F1713-9D79-4411-B7F0-2B607709A42A}" type="slidenum">
              <a:rPr lang="es-EC"/>
              <a:pPr fontAlgn="base">
                <a:spcBef>
                  <a:spcPct val="0"/>
                </a:spcBef>
                <a:spcAft>
                  <a:spcPct val="0"/>
                </a:spcAft>
              </a:pPr>
              <a:t>21</a:t>
            </a:fld>
            <a:endParaRPr lang="es-EC"/>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60419"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60420"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EEAC74C-14C3-4927-92D3-6AD088CAF756}" type="slidenum">
              <a:rPr lang="es-EC"/>
              <a:pPr fontAlgn="base">
                <a:spcBef>
                  <a:spcPct val="0"/>
                </a:spcBef>
                <a:spcAft>
                  <a:spcPct val="0"/>
                </a:spcAft>
              </a:pPr>
              <a:t>22</a:t>
            </a:fld>
            <a:endParaRPr lang="es-EC"/>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61443"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61444"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9BBC9EC-0FD7-4528-9FF0-88BDB9D28B41}" type="slidenum">
              <a:rPr lang="es-EC"/>
              <a:pPr fontAlgn="base">
                <a:spcBef>
                  <a:spcPct val="0"/>
                </a:spcBef>
                <a:spcAft>
                  <a:spcPct val="0"/>
                </a:spcAft>
              </a:pPr>
              <a:t>23</a:t>
            </a:fld>
            <a:endParaRPr lang="es-EC"/>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62467"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6246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F17F3EE-4C74-403B-A7BB-A8E3D159B604}" type="slidenum">
              <a:rPr lang="es-EC"/>
              <a:pPr fontAlgn="base">
                <a:spcBef>
                  <a:spcPct val="0"/>
                </a:spcBef>
                <a:spcAft>
                  <a:spcPct val="0"/>
                </a:spcAft>
              </a:pPr>
              <a:t>24</a:t>
            </a:fld>
            <a:endParaRPr lang="es-EC"/>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63491"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63492"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98D6480-CC26-4A5F-BC6D-89A4BFB1753A}" type="slidenum">
              <a:rPr lang="es-EC"/>
              <a:pPr fontAlgn="base">
                <a:spcBef>
                  <a:spcPct val="0"/>
                </a:spcBef>
                <a:spcAft>
                  <a:spcPct val="0"/>
                </a:spcAft>
              </a:pPr>
              <a:t>25</a:t>
            </a:fld>
            <a:endParaRPr lang="es-EC"/>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64515"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64516"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C58A5ED-AB7F-4676-81AC-53D0149E0C6F}" type="slidenum">
              <a:rPr lang="es-EC"/>
              <a:pPr fontAlgn="base">
                <a:spcBef>
                  <a:spcPct val="0"/>
                </a:spcBef>
                <a:spcAft>
                  <a:spcPct val="0"/>
                </a:spcAft>
              </a:pPr>
              <a:t>26</a:t>
            </a:fld>
            <a:endParaRPr lang="es-EC"/>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65539"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65540"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3670903-52AD-41EE-9296-90F86A16ABC1}" type="slidenum">
              <a:rPr lang="es-EC"/>
              <a:pPr fontAlgn="base">
                <a:spcBef>
                  <a:spcPct val="0"/>
                </a:spcBef>
                <a:spcAft>
                  <a:spcPct val="0"/>
                </a:spcAft>
              </a:pPr>
              <a:t>27</a:t>
            </a:fld>
            <a:endParaRPr lang="es-EC"/>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66563"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66564"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5D71D4E-A6ED-4D15-859A-95303CBD821B}" type="slidenum">
              <a:rPr lang="es-EC"/>
              <a:pPr fontAlgn="base">
                <a:spcBef>
                  <a:spcPct val="0"/>
                </a:spcBef>
                <a:spcAft>
                  <a:spcPct val="0"/>
                </a:spcAft>
              </a:pPr>
              <a:t>28</a:t>
            </a:fld>
            <a:endParaRPr lang="es-EC"/>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67587"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6758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E2B4A76-44F9-490E-8657-6BA9A0C318FC}" type="slidenum">
              <a:rPr lang="es-EC"/>
              <a:pPr fontAlgn="base">
                <a:spcBef>
                  <a:spcPct val="0"/>
                </a:spcBef>
                <a:spcAft>
                  <a:spcPct val="0"/>
                </a:spcAft>
              </a:pPr>
              <a:t>29</a:t>
            </a:fld>
            <a:endParaRPr lang="es-EC"/>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40963"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0964"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83ACFE0-D6DE-420C-892E-3A530141D264}" type="slidenum">
              <a:rPr lang="es-EC"/>
              <a:pPr fontAlgn="base">
                <a:spcBef>
                  <a:spcPct val="0"/>
                </a:spcBef>
                <a:spcAft>
                  <a:spcPct val="0"/>
                </a:spcAft>
              </a:pPr>
              <a:t>3</a:t>
            </a:fld>
            <a:endParaRPr lang="es-EC"/>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68611"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68612"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9DCDED7-0827-41FA-9739-A9E0EEF329C1}" type="slidenum">
              <a:rPr lang="es-EC"/>
              <a:pPr fontAlgn="base">
                <a:spcBef>
                  <a:spcPct val="0"/>
                </a:spcBef>
                <a:spcAft>
                  <a:spcPct val="0"/>
                </a:spcAft>
              </a:pPr>
              <a:t>30</a:t>
            </a:fld>
            <a:endParaRPr lang="es-EC"/>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69635"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69636"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10530B0-5658-4B87-B86B-EE1486C90562}" type="slidenum">
              <a:rPr lang="es-EC"/>
              <a:pPr fontAlgn="base">
                <a:spcBef>
                  <a:spcPct val="0"/>
                </a:spcBef>
                <a:spcAft>
                  <a:spcPct val="0"/>
                </a:spcAft>
              </a:pPr>
              <a:t>31</a:t>
            </a:fld>
            <a:endParaRPr lang="es-EC"/>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0659"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70660"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48184D2-976F-42B6-AD95-AE9BD6DDF61A}" type="slidenum">
              <a:rPr lang="es-EC"/>
              <a:pPr fontAlgn="base">
                <a:spcBef>
                  <a:spcPct val="0"/>
                </a:spcBef>
                <a:spcAft>
                  <a:spcPct val="0"/>
                </a:spcAft>
              </a:pPr>
              <a:t>32</a:t>
            </a:fld>
            <a:endParaRPr lang="es-EC"/>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41987"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198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81B8B6C-5D7A-46A8-97B3-614211D2BC48}" type="slidenum">
              <a:rPr lang="es-EC"/>
              <a:pPr fontAlgn="base">
                <a:spcBef>
                  <a:spcPct val="0"/>
                </a:spcBef>
                <a:spcAft>
                  <a:spcPct val="0"/>
                </a:spcAft>
              </a:pPr>
              <a:t>4</a:t>
            </a:fld>
            <a:endParaRPr lang="es-EC"/>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43011"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3012"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12861E2-3CC4-4807-AC1C-CEDB1E9CD36F}" type="slidenum">
              <a:rPr lang="es-EC"/>
              <a:pPr fontAlgn="base">
                <a:spcBef>
                  <a:spcPct val="0"/>
                </a:spcBef>
                <a:spcAft>
                  <a:spcPct val="0"/>
                </a:spcAft>
              </a:pPr>
              <a:t>5</a:t>
            </a:fld>
            <a:endParaRPr lang="es-EC"/>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44035"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4036"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CE22A1F-3210-436B-AC51-E433113D1EC0}" type="slidenum">
              <a:rPr lang="es-EC"/>
              <a:pPr fontAlgn="base">
                <a:spcBef>
                  <a:spcPct val="0"/>
                </a:spcBef>
                <a:spcAft>
                  <a:spcPct val="0"/>
                </a:spcAft>
              </a:pPr>
              <a:t>6</a:t>
            </a:fld>
            <a:endParaRPr lang="es-EC"/>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45059"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5060"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D42C57D-123A-4EB7-96EC-54FF058E0473}" type="slidenum">
              <a:rPr lang="es-EC"/>
              <a:pPr fontAlgn="base">
                <a:spcBef>
                  <a:spcPct val="0"/>
                </a:spcBef>
                <a:spcAft>
                  <a:spcPct val="0"/>
                </a:spcAft>
              </a:pPr>
              <a:t>7</a:t>
            </a:fld>
            <a:endParaRPr lang="es-EC"/>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46083"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6084"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66E4809-59C4-46FB-AEEE-E599D48AC83B}" type="slidenum">
              <a:rPr lang="es-EC"/>
              <a:pPr fontAlgn="base">
                <a:spcBef>
                  <a:spcPct val="0"/>
                </a:spcBef>
                <a:spcAft>
                  <a:spcPct val="0"/>
                </a:spcAft>
              </a:pPr>
              <a:t>8</a:t>
            </a:fld>
            <a:endParaRPr lang="es-EC"/>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47107"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710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D044576-CC2E-4F1A-9613-315A29C0CB97}" type="slidenum">
              <a:rPr lang="es-EC"/>
              <a:pPr fontAlgn="base">
                <a:spcBef>
                  <a:spcPct val="0"/>
                </a:spcBef>
                <a:spcAft>
                  <a:spcPct val="0"/>
                </a:spcAft>
              </a:pPr>
              <a:t>9</a:t>
            </a:fld>
            <a:endParaRPr lang="es-EC"/>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2">
        <a:schemeClr val="bg2"/>
      </p:bgRef>
    </p:bg>
    <p:spTree>
      <p:nvGrpSpPr>
        <p:cNvPr id="1" name=""/>
        <p:cNvGrpSpPr/>
        <p:nvPr/>
      </p:nvGrpSpPr>
      <p:grpSpPr>
        <a:xfrm>
          <a:off x="0" y="0"/>
          <a:ext cx="0" cy="0"/>
          <a:chOff x="0" y="0"/>
          <a:chExt cx="0" cy="0"/>
        </a:xfrm>
      </p:grpSpPr>
      <p:sp>
        <p:nvSpPr>
          <p:cNvPr id="9" name="8 Título"/>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s-ES" smtClean="0"/>
              <a:t>Haga clic para modificar el estilo de título del patrón</a:t>
            </a:r>
            <a:endParaRPr lang="en-US"/>
          </a:p>
        </p:txBody>
      </p:sp>
      <p:sp>
        <p:nvSpPr>
          <p:cNvPr id="17" name="16 Subtítulo"/>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s-ES" smtClean="0"/>
              <a:t>Haga clic para modificar el estilo de subtítulo del patrón</a:t>
            </a:r>
            <a:endParaRPr lang="en-US"/>
          </a:p>
        </p:txBody>
      </p:sp>
      <p:sp>
        <p:nvSpPr>
          <p:cNvPr id="4" name="29 Marcador de fecha"/>
          <p:cNvSpPr>
            <a:spLocks noGrp="1"/>
          </p:cNvSpPr>
          <p:nvPr>
            <p:ph type="dt" sz="half" idx="10"/>
          </p:nvPr>
        </p:nvSpPr>
        <p:spPr/>
        <p:txBody>
          <a:bodyPr/>
          <a:lstStyle>
            <a:lvl1pPr>
              <a:defRPr/>
            </a:lvl1pPr>
          </a:lstStyle>
          <a:p>
            <a:pPr>
              <a:defRPr/>
            </a:pPr>
            <a:fld id="{7FD5650D-AE1E-4265-BB35-7C35EEA437C7}" type="datetimeFigureOut">
              <a:rPr lang="es-EC"/>
              <a:pPr>
                <a:defRPr/>
              </a:pPr>
              <a:t>04/08/2010</a:t>
            </a:fld>
            <a:endParaRPr lang="es-EC"/>
          </a:p>
        </p:txBody>
      </p:sp>
      <p:sp>
        <p:nvSpPr>
          <p:cNvPr id="5" name="18 Marcador de pie de página"/>
          <p:cNvSpPr>
            <a:spLocks noGrp="1"/>
          </p:cNvSpPr>
          <p:nvPr>
            <p:ph type="ftr" sz="quarter" idx="11"/>
          </p:nvPr>
        </p:nvSpPr>
        <p:spPr/>
        <p:txBody>
          <a:bodyPr/>
          <a:lstStyle>
            <a:lvl1pPr>
              <a:defRPr/>
            </a:lvl1pPr>
          </a:lstStyle>
          <a:p>
            <a:pPr>
              <a:defRPr/>
            </a:pPr>
            <a:endParaRPr lang="es-EC"/>
          </a:p>
        </p:txBody>
      </p:sp>
      <p:sp>
        <p:nvSpPr>
          <p:cNvPr id="6" name="26 Marcador de número de diapositiva"/>
          <p:cNvSpPr>
            <a:spLocks noGrp="1"/>
          </p:cNvSpPr>
          <p:nvPr>
            <p:ph type="sldNum" sz="quarter" idx="12"/>
          </p:nvPr>
        </p:nvSpPr>
        <p:spPr/>
        <p:txBody>
          <a:bodyPr/>
          <a:lstStyle>
            <a:lvl1pPr>
              <a:defRPr/>
            </a:lvl1pPr>
          </a:lstStyle>
          <a:p>
            <a:pPr>
              <a:defRPr/>
            </a:pPr>
            <a:fld id="{1950A09E-A051-43C6-BD2E-03ACB94C9E40}" type="slidenum">
              <a:rPr lang="es-EC"/>
              <a:pPr>
                <a:defRPr/>
              </a:pPr>
              <a:t>‹Nº›</a:t>
            </a:fld>
            <a:endParaRPr lang="es-EC"/>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9 Marcador de fecha"/>
          <p:cNvSpPr>
            <a:spLocks noGrp="1"/>
          </p:cNvSpPr>
          <p:nvPr>
            <p:ph type="dt" sz="half" idx="10"/>
          </p:nvPr>
        </p:nvSpPr>
        <p:spPr/>
        <p:txBody>
          <a:bodyPr/>
          <a:lstStyle>
            <a:lvl1pPr>
              <a:defRPr/>
            </a:lvl1pPr>
          </a:lstStyle>
          <a:p>
            <a:pPr>
              <a:defRPr/>
            </a:pPr>
            <a:fld id="{23388BD5-DC59-4A3F-AA01-44C51490C46B}" type="datetimeFigureOut">
              <a:rPr lang="es-EC"/>
              <a:pPr>
                <a:defRPr/>
              </a:pPr>
              <a:t>04/08/2010</a:t>
            </a:fld>
            <a:endParaRPr lang="es-EC"/>
          </a:p>
        </p:txBody>
      </p:sp>
      <p:sp>
        <p:nvSpPr>
          <p:cNvPr id="5" name="21 Marcador de pie de página"/>
          <p:cNvSpPr>
            <a:spLocks noGrp="1"/>
          </p:cNvSpPr>
          <p:nvPr>
            <p:ph type="ftr" sz="quarter" idx="11"/>
          </p:nvPr>
        </p:nvSpPr>
        <p:spPr/>
        <p:txBody>
          <a:bodyPr/>
          <a:lstStyle>
            <a:lvl1pPr>
              <a:defRPr/>
            </a:lvl1pPr>
          </a:lstStyle>
          <a:p>
            <a:pPr>
              <a:defRPr/>
            </a:pPr>
            <a:endParaRPr lang="es-EC"/>
          </a:p>
        </p:txBody>
      </p:sp>
      <p:sp>
        <p:nvSpPr>
          <p:cNvPr id="6" name="17 Marcador de número de diapositiva"/>
          <p:cNvSpPr>
            <a:spLocks noGrp="1"/>
          </p:cNvSpPr>
          <p:nvPr>
            <p:ph type="sldNum" sz="quarter" idx="12"/>
          </p:nvPr>
        </p:nvSpPr>
        <p:spPr/>
        <p:txBody>
          <a:bodyPr/>
          <a:lstStyle>
            <a:lvl1pPr>
              <a:defRPr/>
            </a:lvl1pPr>
          </a:lstStyle>
          <a:p>
            <a:pPr>
              <a:defRPr/>
            </a:pPr>
            <a:fld id="{191A48ED-2143-4A74-99A1-A64AA8A45166}" type="slidenum">
              <a:rPr lang="es-EC"/>
              <a:pPr>
                <a:defRPr/>
              </a:pPr>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914401"/>
            <a:ext cx="2057400" cy="5211763"/>
          </a:xfrm>
        </p:spPr>
        <p:txBody>
          <a:bodyPr vert="eaVer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914401"/>
            <a:ext cx="6019800" cy="5211763"/>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9 Marcador de fecha"/>
          <p:cNvSpPr>
            <a:spLocks noGrp="1"/>
          </p:cNvSpPr>
          <p:nvPr>
            <p:ph type="dt" sz="half" idx="10"/>
          </p:nvPr>
        </p:nvSpPr>
        <p:spPr/>
        <p:txBody>
          <a:bodyPr/>
          <a:lstStyle>
            <a:lvl1pPr>
              <a:defRPr/>
            </a:lvl1pPr>
          </a:lstStyle>
          <a:p>
            <a:pPr>
              <a:defRPr/>
            </a:pPr>
            <a:fld id="{2B465B11-E672-4A73-9678-4BAE959FD42F}" type="datetimeFigureOut">
              <a:rPr lang="es-EC"/>
              <a:pPr>
                <a:defRPr/>
              </a:pPr>
              <a:t>04/08/2010</a:t>
            </a:fld>
            <a:endParaRPr lang="es-EC"/>
          </a:p>
        </p:txBody>
      </p:sp>
      <p:sp>
        <p:nvSpPr>
          <p:cNvPr id="5" name="21 Marcador de pie de página"/>
          <p:cNvSpPr>
            <a:spLocks noGrp="1"/>
          </p:cNvSpPr>
          <p:nvPr>
            <p:ph type="ftr" sz="quarter" idx="11"/>
          </p:nvPr>
        </p:nvSpPr>
        <p:spPr/>
        <p:txBody>
          <a:bodyPr/>
          <a:lstStyle>
            <a:lvl1pPr>
              <a:defRPr/>
            </a:lvl1pPr>
          </a:lstStyle>
          <a:p>
            <a:pPr>
              <a:defRPr/>
            </a:pPr>
            <a:endParaRPr lang="es-EC"/>
          </a:p>
        </p:txBody>
      </p:sp>
      <p:sp>
        <p:nvSpPr>
          <p:cNvPr id="6" name="17 Marcador de número de diapositiva"/>
          <p:cNvSpPr>
            <a:spLocks noGrp="1"/>
          </p:cNvSpPr>
          <p:nvPr>
            <p:ph type="sldNum" sz="quarter" idx="12"/>
          </p:nvPr>
        </p:nvSpPr>
        <p:spPr/>
        <p:txBody>
          <a:bodyPr/>
          <a:lstStyle>
            <a:lvl1pPr>
              <a:defRPr/>
            </a:lvl1pPr>
          </a:lstStyle>
          <a:p>
            <a:pPr>
              <a:defRPr/>
            </a:pPr>
            <a:fld id="{C02C799A-E9DC-413B-8D97-F22E7FC91E61}" type="slidenum">
              <a:rPr lang="es-EC"/>
              <a:pPr>
                <a:defRPr/>
              </a:pPr>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9 Marcador de fecha"/>
          <p:cNvSpPr>
            <a:spLocks noGrp="1"/>
          </p:cNvSpPr>
          <p:nvPr>
            <p:ph type="dt" sz="half" idx="10"/>
          </p:nvPr>
        </p:nvSpPr>
        <p:spPr/>
        <p:txBody>
          <a:bodyPr/>
          <a:lstStyle>
            <a:lvl1pPr>
              <a:defRPr/>
            </a:lvl1pPr>
          </a:lstStyle>
          <a:p>
            <a:pPr>
              <a:defRPr/>
            </a:pPr>
            <a:fld id="{52098218-DAA1-46DC-958D-5139FDEF1D7C}" type="datetimeFigureOut">
              <a:rPr lang="es-EC"/>
              <a:pPr>
                <a:defRPr/>
              </a:pPr>
              <a:t>04/08/2010</a:t>
            </a:fld>
            <a:endParaRPr lang="es-EC"/>
          </a:p>
        </p:txBody>
      </p:sp>
      <p:sp>
        <p:nvSpPr>
          <p:cNvPr id="5" name="21 Marcador de pie de página"/>
          <p:cNvSpPr>
            <a:spLocks noGrp="1"/>
          </p:cNvSpPr>
          <p:nvPr>
            <p:ph type="ftr" sz="quarter" idx="11"/>
          </p:nvPr>
        </p:nvSpPr>
        <p:spPr/>
        <p:txBody>
          <a:bodyPr/>
          <a:lstStyle>
            <a:lvl1pPr>
              <a:defRPr/>
            </a:lvl1pPr>
          </a:lstStyle>
          <a:p>
            <a:pPr>
              <a:defRPr/>
            </a:pPr>
            <a:endParaRPr lang="es-EC"/>
          </a:p>
        </p:txBody>
      </p:sp>
      <p:sp>
        <p:nvSpPr>
          <p:cNvPr id="6" name="17 Marcador de número de diapositiva"/>
          <p:cNvSpPr>
            <a:spLocks noGrp="1"/>
          </p:cNvSpPr>
          <p:nvPr>
            <p:ph type="sldNum" sz="quarter" idx="12"/>
          </p:nvPr>
        </p:nvSpPr>
        <p:spPr/>
        <p:txBody>
          <a:bodyPr/>
          <a:lstStyle>
            <a:lvl1pPr>
              <a:defRPr/>
            </a:lvl1pPr>
          </a:lstStyle>
          <a:p>
            <a:pPr>
              <a:defRPr/>
            </a:pPr>
            <a:fld id="{6AE130BF-DBE0-4CB8-9BCE-4AB175B87162}" type="slidenum">
              <a:rPr lang="es-EC"/>
              <a:pPr>
                <a:defRPr/>
              </a:pPr>
              <a:t>‹Nº›</a:t>
            </a:fld>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5F0E3ADB-9A75-4BA8-801C-9DEFD03A5D08}" type="datetimeFigureOut">
              <a:rPr lang="es-EC"/>
              <a:pPr>
                <a:defRPr/>
              </a:pPr>
              <a:t>04/08/2010</a:t>
            </a:fld>
            <a:endParaRPr lang="es-EC"/>
          </a:p>
        </p:txBody>
      </p:sp>
      <p:sp>
        <p:nvSpPr>
          <p:cNvPr id="5" name="4 Marcador de pie de página"/>
          <p:cNvSpPr>
            <a:spLocks noGrp="1"/>
          </p:cNvSpPr>
          <p:nvPr>
            <p:ph type="ftr" sz="quarter" idx="11"/>
          </p:nvPr>
        </p:nvSpPr>
        <p:spPr/>
        <p:txBody>
          <a:bodyPr/>
          <a:lstStyle>
            <a:lvl1pPr>
              <a:defRPr/>
            </a:lvl1pPr>
          </a:lstStyle>
          <a:p>
            <a:pPr>
              <a:defRPr/>
            </a:pPr>
            <a:endParaRPr lang="es-EC"/>
          </a:p>
        </p:txBody>
      </p:sp>
      <p:sp>
        <p:nvSpPr>
          <p:cNvPr id="6" name="5 Marcador de número de diapositiva"/>
          <p:cNvSpPr>
            <a:spLocks noGrp="1"/>
          </p:cNvSpPr>
          <p:nvPr>
            <p:ph type="sldNum" sz="quarter" idx="12"/>
          </p:nvPr>
        </p:nvSpPr>
        <p:spPr/>
        <p:txBody>
          <a:bodyPr/>
          <a:lstStyle>
            <a:lvl1pPr>
              <a:defRPr/>
            </a:lvl1pPr>
          </a:lstStyle>
          <a:p>
            <a:pPr>
              <a:defRPr/>
            </a:pPr>
            <a:fld id="{4D1F990B-AD99-4ED5-B078-00100778A675}" type="slidenum">
              <a:rPr lang="es-EC"/>
              <a:pPr>
                <a:defRPr/>
              </a:pPr>
              <a:t>‹Nº›</a:t>
            </a:fld>
            <a:endParaRPr lang="es-EC"/>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a:lstStyle/>
          <a:p>
            <a:r>
              <a:rPr lang="es-ES" smtClean="0"/>
              <a:t>Haga clic para modificar el estilo de título del patrón</a:t>
            </a:r>
            <a:endParaRPr lang="en-US"/>
          </a:p>
        </p:txBody>
      </p:sp>
      <p:sp>
        <p:nvSpPr>
          <p:cNvPr id="3" name="2 Marcador de contenido"/>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9 Marcador de fecha"/>
          <p:cNvSpPr>
            <a:spLocks noGrp="1"/>
          </p:cNvSpPr>
          <p:nvPr>
            <p:ph type="dt" sz="half" idx="10"/>
          </p:nvPr>
        </p:nvSpPr>
        <p:spPr/>
        <p:txBody>
          <a:bodyPr/>
          <a:lstStyle>
            <a:lvl1pPr>
              <a:defRPr/>
            </a:lvl1pPr>
          </a:lstStyle>
          <a:p>
            <a:pPr>
              <a:defRPr/>
            </a:pPr>
            <a:fld id="{BAE3C206-A624-4C31-9043-DB8203A6045E}" type="datetimeFigureOut">
              <a:rPr lang="es-EC"/>
              <a:pPr>
                <a:defRPr/>
              </a:pPr>
              <a:t>04/08/2010</a:t>
            </a:fld>
            <a:endParaRPr lang="es-EC"/>
          </a:p>
        </p:txBody>
      </p:sp>
      <p:sp>
        <p:nvSpPr>
          <p:cNvPr id="6" name="21 Marcador de pie de página"/>
          <p:cNvSpPr>
            <a:spLocks noGrp="1"/>
          </p:cNvSpPr>
          <p:nvPr>
            <p:ph type="ftr" sz="quarter" idx="11"/>
          </p:nvPr>
        </p:nvSpPr>
        <p:spPr/>
        <p:txBody>
          <a:bodyPr/>
          <a:lstStyle>
            <a:lvl1pPr>
              <a:defRPr/>
            </a:lvl1pPr>
          </a:lstStyle>
          <a:p>
            <a:pPr>
              <a:defRPr/>
            </a:pPr>
            <a:endParaRPr lang="es-EC"/>
          </a:p>
        </p:txBody>
      </p:sp>
      <p:sp>
        <p:nvSpPr>
          <p:cNvPr id="7" name="17 Marcador de número de diapositiva"/>
          <p:cNvSpPr>
            <a:spLocks noGrp="1"/>
          </p:cNvSpPr>
          <p:nvPr>
            <p:ph type="sldNum" sz="quarter" idx="12"/>
          </p:nvPr>
        </p:nvSpPr>
        <p:spPr/>
        <p:txBody>
          <a:bodyPr/>
          <a:lstStyle>
            <a:lvl1pPr>
              <a:defRPr/>
            </a:lvl1pPr>
          </a:lstStyle>
          <a:p>
            <a:pPr>
              <a:defRPr/>
            </a:pPr>
            <a:fld id="{46EF6A9B-5859-4E5B-ACE4-D657144F8868}" type="slidenum">
              <a:rPr lang="es-EC"/>
              <a:pPr>
                <a:defRPr/>
              </a:pPr>
              <a:t>‹Nº›</a:t>
            </a:fld>
            <a:endParaRPr lang="es-EC"/>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a:lstStyle>
            <a:lvl1pPr>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s-ES" smtClean="0"/>
              <a:t>Haga clic para modificar el estilo de texto del patrón</a:t>
            </a:r>
          </a:p>
        </p:txBody>
      </p:sp>
      <p:sp>
        <p:nvSpPr>
          <p:cNvPr id="4" name="3 Marcador de texto"/>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s-ES" smtClean="0"/>
              <a:t>Haga clic para modificar el estilo de texto del patrón</a:t>
            </a:r>
          </a:p>
        </p:txBody>
      </p:sp>
      <p:sp>
        <p:nvSpPr>
          <p:cNvPr id="5" name="4 Marcador de contenido"/>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5 Marcador de contenido"/>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9 Marcador de fecha"/>
          <p:cNvSpPr>
            <a:spLocks noGrp="1"/>
          </p:cNvSpPr>
          <p:nvPr>
            <p:ph type="dt" sz="half" idx="10"/>
          </p:nvPr>
        </p:nvSpPr>
        <p:spPr/>
        <p:txBody>
          <a:bodyPr/>
          <a:lstStyle>
            <a:lvl1pPr>
              <a:defRPr/>
            </a:lvl1pPr>
          </a:lstStyle>
          <a:p>
            <a:pPr>
              <a:defRPr/>
            </a:pPr>
            <a:fld id="{D0F771E9-58B6-40C7-A4B1-5FEA6E8062F0}" type="datetimeFigureOut">
              <a:rPr lang="es-EC"/>
              <a:pPr>
                <a:defRPr/>
              </a:pPr>
              <a:t>04/08/2010</a:t>
            </a:fld>
            <a:endParaRPr lang="es-EC"/>
          </a:p>
        </p:txBody>
      </p:sp>
      <p:sp>
        <p:nvSpPr>
          <p:cNvPr id="8" name="21 Marcador de pie de página"/>
          <p:cNvSpPr>
            <a:spLocks noGrp="1"/>
          </p:cNvSpPr>
          <p:nvPr>
            <p:ph type="ftr" sz="quarter" idx="11"/>
          </p:nvPr>
        </p:nvSpPr>
        <p:spPr/>
        <p:txBody>
          <a:bodyPr/>
          <a:lstStyle>
            <a:lvl1pPr>
              <a:defRPr/>
            </a:lvl1pPr>
          </a:lstStyle>
          <a:p>
            <a:pPr>
              <a:defRPr/>
            </a:pPr>
            <a:endParaRPr lang="es-EC"/>
          </a:p>
        </p:txBody>
      </p:sp>
      <p:sp>
        <p:nvSpPr>
          <p:cNvPr id="9" name="17 Marcador de número de diapositiva"/>
          <p:cNvSpPr>
            <a:spLocks noGrp="1"/>
          </p:cNvSpPr>
          <p:nvPr>
            <p:ph type="sldNum" sz="quarter" idx="12"/>
          </p:nvPr>
        </p:nvSpPr>
        <p:spPr/>
        <p:txBody>
          <a:bodyPr/>
          <a:lstStyle>
            <a:lvl1pPr>
              <a:defRPr/>
            </a:lvl1pPr>
          </a:lstStyle>
          <a:p>
            <a:pPr>
              <a:defRPr/>
            </a:pPr>
            <a:fld id="{3E552178-EE1F-480F-9F1E-3FF06EEDAEE5}" type="slidenum">
              <a:rPr lang="es-EC"/>
              <a:pPr>
                <a:defRPr/>
              </a:pPr>
              <a:t>‹Nº›</a:t>
            </a:fld>
            <a:endParaRPr lang="es-EC"/>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s-ES" smtClean="0"/>
              <a:t>Haga clic para modificar el estilo de título del patrón</a:t>
            </a:r>
            <a:endParaRPr lang="en-US"/>
          </a:p>
        </p:txBody>
      </p:sp>
      <p:sp>
        <p:nvSpPr>
          <p:cNvPr id="3" name="9 Marcador de fecha"/>
          <p:cNvSpPr>
            <a:spLocks noGrp="1"/>
          </p:cNvSpPr>
          <p:nvPr>
            <p:ph type="dt" sz="half" idx="10"/>
          </p:nvPr>
        </p:nvSpPr>
        <p:spPr/>
        <p:txBody>
          <a:bodyPr/>
          <a:lstStyle>
            <a:lvl1pPr>
              <a:defRPr/>
            </a:lvl1pPr>
          </a:lstStyle>
          <a:p>
            <a:pPr>
              <a:defRPr/>
            </a:pPr>
            <a:fld id="{48E193CB-1C96-4EC9-8CDA-B6D399F6F64B}" type="datetimeFigureOut">
              <a:rPr lang="es-EC"/>
              <a:pPr>
                <a:defRPr/>
              </a:pPr>
              <a:t>04/08/2010</a:t>
            </a:fld>
            <a:endParaRPr lang="es-EC"/>
          </a:p>
        </p:txBody>
      </p:sp>
      <p:sp>
        <p:nvSpPr>
          <p:cNvPr id="4" name="21 Marcador de pie de página"/>
          <p:cNvSpPr>
            <a:spLocks noGrp="1"/>
          </p:cNvSpPr>
          <p:nvPr>
            <p:ph type="ftr" sz="quarter" idx="11"/>
          </p:nvPr>
        </p:nvSpPr>
        <p:spPr/>
        <p:txBody>
          <a:bodyPr/>
          <a:lstStyle>
            <a:lvl1pPr>
              <a:defRPr/>
            </a:lvl1pPr>
          </a:lstStyle>
          <a:p>
            <a:pPr>
              <a:defRPr/>
            </a:pPr>
            <a:endParaRPr lang="es-EC"/>
          </a:p>
        </p:txBody>
      </p:sp>
      <p:sp>
        <p:nvSpPr>
          <p:cNvPr id="5" name="17 Marcador de número de diapositiva"/>
          <p:cNvSpPr>
            <a:spLocks noGrp="1"/>
          </p:cNvSpPr>
          <p:nvPr>
            <p:ph type="sldNum" sz="quarter" idx="12"/>
          </p:nvPr>
        </p:nvSpPr>
        <p:spPr/>
        <p:txBody>
          <a:bodyPr/>
          <a:lstStyle>
            <a:lvl1pPr>
              <a:defRPr/>
            </a:lvl1pPr>
          </a:lstStyle>
          <a:p>
            <a:pPr>
              <a:defRPr/>
            </a:pPr>
            <a:fld id="{7FE29C18-C9C0-4467-8D74-B99DFFB71452}" type="slidenum">
              <a:rPr lang="es-EC"/>
              <a:pPr>
                <a:defRPr/>
              </a:pPr>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9 Marcador de fecha"/>
          <p:cNvSpPr>
            <a:spLocks noGrp="1"/>
          </p:cNvSpPr>
          <p:nvPr>
            <p:ph type="dt" sz="half" idx="10"/>
          </p:nvPr>
        </p:nvSpPr>
        <p:spPr/>
        <p:txBody>
          <a:bodyPr/>
          <a:lstStyle>
            <a:lvl1pPr>
              <a:defRPr/>
            </a:lvl1pPr>
          </a:lstStyle>
          <a:p>
            <a:pPr>
              <a:defRPr/>
            </a:pPr>
            <a:fld id="{26A95397-5043-4ECD-BD0D-370ACF92AD6F}" type="datetimeFigureOut">
              <a:rPr lang="es-EC"/>
              <a:pPr>
                <a:defRPr/>
              </a:pPr>
              <a:t>04/08/2010</a:t>
            </a:fld>
            <a:endParaRPr lang="es-EC"/>
          </a:p>
        </p:txBody>
      </p:sp>
      <p:sp>
        <p:nvSpPr>
          <p:cNvPr id="3" name="21 Marcador de pie de página"/>
          <p:cNvSpPr>
            <a:spLocks noGrp="1"/>
          </p:cNvSpPr>
          <p:nvPr>
            <p:ph type="ftr" sz="quarter" idx="11"/>
          </p:nvPr>
        </p:nvSpPr>
        <p:spPr/>
        <p:txBody>
          <a:bodyPr/>
          <a:lstStyle>
            <a:lvl1pPr>
              <a:defRPr/>
            </a:lvl1pPr>
          </a:lstStyle>
          <a:p>
            <a:pPr>
              <a:defRPr/>
            </a:pPr>
            <a:endParaRPr lang="es-EC"/>
          </a:p>
        </p:txBody>
      </p:sp>
      <p:sp>
        <p:nvSpPr>
          <p:cNvPr id="4" name="17 Marcador de número de diapositiva"/>
          <p:cNvSpPr>
            <a:spLocks noGrp="1"/>
          </p:cNvSpPr>
          <p:nvPr>
            <p:ph type="sldNum" sz="quarter" idx="12"/>
          </p:nvPr>
        </p:nvSpPr>
        <p:spPr/>
        <p:txBody>
          <a:bodyPr/>
          <a:lstStyle>
            <a:lvl1pPr>
              <a:defRPr/>
            </a:lvl1pPr>
          </a:lstStyle>
          <a:p>
            <a:pPr>
              <a:defRPr/>
            </a:pPr>
            <a:fld id="{A4E528A7-9260-4ACF-B8AF-82EE2860147F}" type="slidenum">
              <a:rPr lang="es-EC"/>
              <a:pPr>
                <a:defRPr/>
              </a:pPr>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s-ES" smtClean="0"/>
              <a:t>Haga clic para modificar el estilo de título del patrón</a:t>
            </a:r>
            <a:endParaRPr lang="en-US"/>
          </a:p>
        </p:txBody>
      </p:sp>
      <p:sp>
        <p:nvSpPr>
          <p:cNvPr id="3" name="2 Marcador de texto"/>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s-ES" smtClean="0"/>
              <a:t>Haga clic para modificar el estilo de texto del patrón</a:t>
            </a:r>
          </a:p>
        </p:txBody>
      </p:sp>
      <p:sp>
        <p:nvSpPr>
          <p:cNvPr id="4" name="3 Marcador de contenido"/>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9 Marcador de fecha"/>
          <p:cNvSpPr>
            <a:spLocks noGrp="1"/>
          </p:cNvSpPr>
          <p:nvPr>
            <p:ph type="dt" sz="half" idx="10"/>
          </p:nvPr>
        </p:nvSpPr>
        <p:spPr/>
        <p:txBody>
          <a:bodyPr/>
          <a:lstStyle>
            <a:lvl1pPr>
              <a:defRPr/>
            </a:lvl1pPr>
          </a:lstStyle>
          <a:p>
            <a:pPr>
              <a:defRPr/>
            </a:pPr>
            <a:fld id="{EE99F86F-8CFB-4CBE-951D-69964AD1C7B2}" type="datetimeFigureOut">
              <a:rPr lang="es-EC"/>
              <a:pPr>
                <a:defRPr/>
              </a:pPr>
              <a:t>04/08/2010</a:t>
            </a:fld>
            <a:endParaRPr lang="es-EC"/>
          </a:p>
        </p:txBody>
      </p:sp>
      <p:sp>
        <p:nvSpPr>
          <p:cNvPr id="6" name="21 Marcador de pie de página"/>
          <p:cNvSpPr>
            <a:spLocks noGrp="1"/>
          </p:cNvSpPr>
          <p:nvPr>
            <p:ph type="ftr" sz="quarter" idx="11"/>
          </p:nvPr>
        </p:nvSpPr>
        <p:spPr/>
        <p:txBody>
          <a:bodyPr/>
          <a:lstStyle>
            <a:lvl1pPr>
              <a:defRPr/>
            </a:lvl1pPr>
          </a:lstStyle>
          <a:p>
            <a:pPr>
              <a:defRPr/>
            </a:pPr>
            <a:endParaRPr lang="es-EC"/>
          </a:p>
        </p:txBody>
      </p:sp>
      <p:sp>
        <p:nvSpPr>
          <p:cNvPr id="7" name="17 Marcador de número de diapositiva"/>
          <p:cNvSpPr>
            <a:spLocks noGrp="1"/>
          </p:cNvSpPr>
          <p:nvPr>
            <p:ph type="sldNum" sz="quarter" idx="12"/>
          </p:nvPr>
        </p:nvSpPr>
        <p:spPr/>
        <p:txBody>
          <a:bodyPr/>
          <a:lstStyle>
            <a:lvl1pPr>
              <a:defRPr/>
            </a:lvl1pPr>
          </a:lstStyle>
          <a:p>
            <a:pPr>
              <a:defRPr/>
            </a:pPr>
            <a:fld id="{5788C4A3-6993-4BAB-9B52-54CFFDBF21B7}" type="slidenum">
              <a:rPr lang="es-EC"/>
              <a:pPr>
                <a:defRPr/>
              </a:pPr>
              <a:t>‹Nº›</a:t>
            </a:fld>
            <a:endParaRPr lang="es-EC"/>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5" name="4 Recortar y redondear rectángulo de esquina sencilla"/>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5 Triángulo rectángulo"/>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6 Forma libre"/>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7 Forma libre"/>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 name="1 Título"/>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s-ES" smtClean="0"/>
              <a:t>Haga clic para modificar el estilo de título del patrón</a:t>
            </a:r>
            <a:endParaRPr lang="en-US"/>
          </a:p>
        </p:txBody>
      </p:sp>
      <p:sp>
        <p:nvSpPr>
          <p:cNvPr id="4" name="3 Marcador de texto"/>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s-ES" smtClean="0"/>
              <a:t>Haga clic para modificar el estilo de texto del patrón</a:t>
            </a:r>
          </a:p>
        </p:txBody>
      </p:sp>
      <p:sp>
        <p:nvSpPr>
          <p:cNvPr id="3" name="2 Marcador de posición de imagen"/>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s-ES" noProof="0" smtClean="0"/>
              <a:t>Haga clic en el icono para agregar una imagen</a:t>
            </a:r>
            <a:endParaRPr lang="en-US" noProof="0" dirty="0"/>
          </a:p>
        </p:txBody>
      </p:sp>
      <p:sp>
        <p:nvSpPr>
          <p:cNvPr id="9" name="4 Marcador de fecha"/>
          <p:cNvSpPr>
            <a:spLocks noGrp="1"/>
          </p:cNvSpPr>
          <p:nvPr>
            <p:ph type="dt" sz="half" idx="10"/>
          </p:nvPr>
        </p:nvSpPr>
        <p:spPr/>
        <p:txBody>
          <a:bodyPr/>
          <a:lstStyle>
            <a:lvl1pPr>
              <a:defRPr/>
            </a:lvl1pPr>
          </a:lstStyle>
          <a:p>
            <a:pPr>
              <a:defRPr/>
            </a:pPr>
            <a:fld id="{A6055A14-79C1-4836-AC2A-3D7AA2385067}" type="datetimeFigureOut">
              <a:rPr lang="es-EC"/>
              <a:pPr>
                <a:defRPr/>
              </a:pPr>
              <a:t>04/08/2010</a:t>
            </a:fld>
            <a:endParaRPr lang="es-EC"/>
          </a:p>
        </p:txBody>
      </p:sp>
      <p:sp>
        <p:nvSpPr>
          <p:cNvPr id="10" name="5 Marcador de pie de página"/>
          <p:cNvSpPr>
            <a:spLocks noGrp="1"/>
          </p:cNvSpPr>
          <p:nvPr>
            <p:ph type="ftr" sz="quarter" idx="11"/>
          </p:nvPr>
        </p:nvSpPr>
        <p:spPr/>
        <p:txBody>
          <a:bodyPr/>
          <a:lstStyle>
            <a:lvl1pPr>
              <a:defRPr/>
            </a:lvl1pPr>
          </a:lstStyle>
          <a:p>
            <a:pPr>
              <a:defRPr/>
            </a:pPr>
            <a:endParaRPr lang="es-EC"/>
          </a:p>
        </p:txBody>
      </p:sp>
      <p:sp>
        <p:nvSpPr>
          <p:cNvPr id="11" name="6 Marcador de número de diapositiva"/>
          <p:cNvSpPr>
            <a:spLocks noGrp="1"/>
          </p:cNvSpPr>
          <p:nvPr>
            <p:ph type="sldNum" sz="quarter" idx="12"/>
          </p:nvPr>
        </p:nvSpPr>
        <p:spPr>
          <a:xfrm>
            <a:off x="8077200" y="6356350"/>
            <a:ext cx="609600" cy="365125"/>
          </a:xfrm>
        </p:spPr>
        <p:txBody>
          <a:bodyPr/>
          <a:lstStyle>
            <a:lvl1pPr>
              <a:defRPr/>
            </a:lvl1pPr>
          </a:lstStyle>
          <a:p>
            <a:pPr>
              <a:defRPr/>
            </a:pPr>
            <a:fld id="{A8691167-ABDC-4363-8249-A9793BC21841}" type="slidenum">
              <a:rPr lang="es-EC"/>
              <a:pPr>
                <a:defRPr/>
              </a:pPr>
              <a:t>‹Nº›</a:t>
            </a:fld>
            <a:endParaRPr lang="es-EC"/>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Forma libre"/>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7 Forma libre"/>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28" name="8 Marcador de título"/>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s-ES" smtClean="0"/>
              <a:t>Haga clic para modificar el estilo de título del patrón</a:t>
            </a:r>
            <a:endParaRPr lang="en-US" smtClean="0"/>
          </a:p>
        </p:txBody>
      </p:sp>
      <p:sp>
        <p:nvSpPr>
          <p:cNvPr id="1029" name="29 Marcador de texto"/>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10" name="9 Marcador de fecha"/>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smtClean="0">
                <a:solidFill>
                  <a:schemeClr val="tx2">
                    <a:shade val="90000"/>
                  </a:schemeClr>
                </a:solidFill>
                <a:latin typeface="+mn-lt"/>
                <a:cs typeface="+mn-cs"/>
              </a:defRPr>
            </a:lvl1pPr>
          </a:lstStyle>
          <a:p>
            <a:pPr>
              <a:defRPr/>
            </a:pPr>
            <a:fld id="{ABCEC68A-556D-4821-958A-FA126FEB3DAF}" type="datetimeFigureOut">
              <a:rPr lang="es-EC"/>
              <a:pPr>
                <a:defRPr/>
              </a:pPr>
              <a:t>04/08/2010</a:t>
            </a:fld>
            <a:endParaRPr lang="es-EC"/>
          </a:p>
        </p:txBody>
      </p:sp>
      <p:sp>
        <p:nvSpPr>
          <p:cNvPr id="22" name="21 Marcador de pie de página"/>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endParaRPr lang="es-EC"/>
          </a:p>
        </p:txBody>
      </p:sp>
      <p:sp>
        <p:nvSpPr>
          <p:cNvPr id="18" name="17 Marcador de número de diapositiva"/>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smtClean="0">
                <a:solidFill>
                  <a:schemeClr val="tx2">
                    <a:shade val="90000"/>
                  </a:schemeClr>
                </a:solidFill>
                <a:latin typeface="+mn-lt"/>
                <a:cs typeface="+mn-cs"/>
              </a:defRPr>
            </a:lvl1pPr>
          </a:lstStyle>
          <a:p>
            <a:pPr>
              <a:defRPr/>
            </a:pPr>
            <a:fld id="{279FDE0C-222E-4CCB-9B90-C4475964D079}" type="slidenum">
              <a:rPr lang="es-EC"/>
              <a:pPr>
                <a:defRPr/>
              </a:pPr>
              <a:t>‹Nº›</a:t>
            </a:fld>
            <a:endParaRPr lang="es-EC"/>
          </a:p>
        </p:txBody>
      </p:sp>
      <p:grpSp>
        <p:nvGrpSpPr>
          <p:cNvPr id="1033" name="1 Grupo"/>
          <p:cNvGrpSpPr>
            <a:grpSpLocks/>
          </p:cNvGrpSpPr>
          <p:nvPr/>
        </p:nvGrpSpPr>
        <p:grpSpPr bwMode="auto">
          <a:xfrm>
            <a:off x="-19050" y="203200"/>
            <a:ext cx="9180513" cy="647700"/>
            <a:chOff x="-19045" y="216550"/>
            <a:chExt cx="9180548" cy="649224"/>
          </a:xfrm>
        </p:grpSpPr>
        <p:sp>
          <p:nvSpPr>
            <p:cNvPr id="12" name="11 Forma libre"/>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3" name="12 Forma libre"/>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grpSp>
    </p:spTree>
  </p:cSld>
  <p:clrMap bg1="lt1" tx1="dk1" bg2="lt2" tx2="dk2" accent1="accent1" accent2="accent2" accent3="accent3" accent4="accent4" accent5="accent5" accent6="accent6" hlink="hlink" folHlink="folHlink"/>
  <p:sldLayoutIdLst>
    <p:sldLayoutId id="2147483755" r:id="rId1"/>
    <p:sldLayoutId id="2147483747" r:id="rId2"/>
    <p:sldLayoutId id="2147483756" r:id="rId3"/>
    <p:sldLayoutId id="2147483748" r:id="rId4"/>
    <p:sldLayoutId id="2147483749" r:id="rId5"/>
    <p:sldLayoutId id="2147483750" r:id="rId6"/>
    <p:sldLayoutId id="2147483751" r:id="rId7"/>
    <p:sldLayoutId id="2147483752" r:id="rId8"/>
    <p:sldLayoutId id="2147483757" r:id="rId9"/>
    <p:sldLayoutId id="2147483753" r:id="rId10"/>
    <p:sldLayoutId id="2147483754" r:id="rId11"/>
  </p:sldLayoutIdLst>
  <p:txStyles>
    <p:title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Calibri" pitchFamily="34" charset="0"/>
        </a:defRPr>
      </a:lvl2pPr>
      <a:lvl3pPr algn="l" rtl="0" fontAlgn="base">
        <a:spcBef>
          <a:spcPct val="0"/>
        </a:spcBef>
        <a:spcAft>
          <a:spcPct val="0"/>
        </a:spcAft>
        <a:defRPr sz="5000">
          <a:solidFill>
            <a:schemeClr val="tx2"/>
          </a:solidFill>
          <a:latin typeface="Calibri" pitchFamily="34" charset="0"/>
        </a:defRPr>
      </a:lvl3pPr>
      <a:lvl4pPr algn="l" rtl="0" fontAlgn="base">
        <a:spcBef>
          <a:spcPct val="0"/>
        </a:spcBef>
        <a:spcAft>
          <a:spcPct val="0"/>
        </a:spcAft>
        <a:defRPr sz="5000">
          <a:solidFill>
            <a:schemeClr val="tx2"/>
          </a:solidFill>
          <a:latin typeface="Calibri" pitchFamily="34" charset="0"/>
        </a:defRPr>
      </a:lvl4pPr>
      <a:lvl5pPr algn="l" rtl="0" fontAlgn="base">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NUL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audio" Target="NUL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audio" Target="NUL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audio" Target="NUL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audio" Target="NUL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audio" Target="NUL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audio" Target="NUL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audio" Target="NUL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audio" Target="NUL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audio" Target="NUL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audio" Target="NUL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audio" Target="NUL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audio" Target="NUL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audio" Target="NUL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audio" Target="NUL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audio" Target="NUL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audio" Target="NUL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audio" Target="NUL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audio" Target="NUL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3" Type="http://schemas.openxmlformats.org/officeDocument/2006/relationships/audio" Target="NUL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3" Type="http://schemas.openxmlformats.org/officeDocument/2006/relationships/audio" Target="NUL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3" Type="http://schemas.openxmlformats.org/officeDocument/2006/relationships/audio" Target="NUL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audio" Target="NUL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audio" Target="NUL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31.xml.rels><?xml version="1.0" encoding="UTF-8" standalone="yes"?>
<Relationships xmlns="http://schemas.openxmlformats.org/package/2006/relationships"><Relationship Id="rId3" Type="http://schemas.openxmlformats.org/officeDocument/2006/relationships/audio" Target="NUL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2.png"/></Relationships>
</file>

<file path=ppt/slides/_rels/slide32.xml.rels><?xml version="1.0" encoding="UTF-8" standalone="yes"?>
<Relationships xmlns="http://schemas.openxmlformats.org/package/2006/relationships"><Relationship Id="rId3" Type="http://schemas.openxmlformats.org/officeDocument/2006/relationships/audio" Target="NUL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audio" Target="NUL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audio" Target="NUL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audio" Target="NUL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audio" Target="NUL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audio" Target="NUL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audio" Target="NUL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142976" y="1000132"/>
            <a:ext cx="6929486" cy="5786454"/>
          </a:xfrm>
        </p:spPr>
        <p:txBody>
          <a:bodyPr>
            <a:noAutofit/>
          </a:bodyPr>
          <a:lstStyle/>
          <a:p>
            <a:pPr algn="ctr" fontAlgn="auto">
              <a:spcAft>
                <a:spcPts val="0"/>
              </a:spcAft>
              <a:defRPr/>
            </a:pPr>
            <a:r>
              <a:rPr lang="en-US" sz="2400" dirty="0" smtClean="0">
                <a:solidFill>
                  <a:schemeClr val="tx1"/>
                </a:solidFill>
                <a:latin typeface="Arial" pitchFamily="34" charset="0"/>
                <a:cs typeface="Arial" pitchFamily="34" charset="0"/>
              </a:rPr>
              <a:t/>
            </a:r>
            <a:br>
              <a:rPr lang="en-US" sz="2400" dirty="0" smtClean="0">
                <a:solidFill>
                  <a:schemeClr val="tx1"/>
                </a:solidFill>
                <a:latin typeface="Arial" pitchFamily="34" charset="0"/>
                <a:cs typeface="Arial" pitchFamily="34" charset="0"/>
              </a:rPr>
            </a:br>
            <a:r>
              <a:rPr lang="en-US" sz="2800" dirty="0" smtClean="0">
                <a:solidFill>
                  <a:schemeClr val="tx1"/>
                </a:solidFill>
                <a:latin typeface="Arial" pitchFamily="34" charset="0"/>
                <a:cs typeface="Arial" pitchFamily="34" charset="0"/>
              </a:rPr>
              <a:t>DESARROLLO DE UN PLAN ESTRATÉGICO PARA UNA FÁBRICA DE PLÁSTICOS EN EL ÁREA DE CONTROL DE CALIDAD DE PRODUCTOS UTILIZANDO LOS INDICADORES DE EVALUACIÓN DE GESTIÓN.</a:t>
            </a:r>
            <a:br>
              <a:rPr lang="en-US" sz="2800" dirty="0" smtClean="0">
                <a:solidFill>
                  <a:schemeClr val="tx1"/>
                </a:solidFill>
                <a:latin typeface="Arial" pitchFamily="34" charset="0"/>
                <a:cs typeface="Arial" pitchFamily="34" charset="0"/>
              </a:rPr>
            </a:br>
            <a:r>
              <a:rPr lang="en-US" sz="2800" dirty="0" smtClean="0">
                <a:solidFill>
                  <a:schemeClr val="tx1"/>
                </a:solidFill>
                <a:latin typeface="Arial" pitchFamily="34" charset="0"/>
                <a:cs typeface="Arial" pitchFamily="34" charset="0"/>
              </a:rPr>
              <a:t/>
            </a:r>
            <a:br>
              <a:rPr lang="en-US" sz="2800" dirty="0" smtClean="0">
                <a:solidFill>
                  <a:schemeClr val="tx1"/>
                </a:solidFill>
                <a:latin typeface="Arial" pitchFamily="34" charset="0"/>
                <a:cs typeface="Arial" pitchFamily="34" charset="0"/>
              </a:rPr>
            </a:br>
            <a:r>
              <a:rPr lang="en-US" sz="2800" dirty="0" smtClean="0">
                <a:solidFill>
                  <a:schemeClr val="tx1"/>
                </a:solidFill>
                <a:latin typeface="Arial" pitchFamily="34" charset="0"/>
                <a:cs typeface="Arial" pitchFamily="34" charset="0"/>
              </a:rPr>
              <a:t/>
            </a:r>
            <a:br>
              <a:rPr lang="en-US" sz="2800" dirty="0" smtClean="0">
                <a:solidFill>
                  <a:schemeClr val="tx1"/>
                </a:solidFill>
                <a:latin typeface="Arial" pitchFamily="34" charset="0"/>
                <a:cs typeface="Arial" pitchFamily="34" charset="0"/>
              </a:rPr>
            </a:br>
            <a:r>
              <a:rPr lang="en-US" sz="2800" b="0" dirty="0" smtClean="0">
                <a:solidFill>
                  <a:schemeClr val="bg1"/>
                </a:solidFill>
                <a:effectLst/>
                <a:latin typeface="Arial" pitchFamily="34" charset="0"/>
                <a:cs typeface="Arial" pitchFamily="34" charset="0"/>
              </a:rPr>
              <a:t>Presentado por:</a:t>
            </a:r>
            <a:br>
              <a:rPr lang="en-US" sz="2800" b="0" dirty="0" smtClean="0">
                <a:solidFill>
                  <a:schemeClr val="bg1"/>
                </a:solidFill>
                <a:effectLst/>
                <a:latin typeface="Arial" pitchFamily="34" charset="0"/>
                <a:cs typeface="Arial" pitchFamily="34" charset="0"/>
              </a:rPr>
            </a:br>
            <a:r>
              <a:rPr lang="en-US" sz="2800" b="0" dirty="0" smtClean="0">
                <a:solidFill>
                  <a:schemeClr val="bg1"/>
                </a:solidFill>
                <a:effectLst/>
                <a:latin typeface="Arial" pitchFamily="34" charset="0"/>
                <a:cs typeface="Arial" pitchFamily="34" charset="0"/>
              </a:rPr>
              <a:t>Sofía Avilés Chacón.</a:t>
            </a:r>
            <a:r>
              <a:rPr lang="en-US" sz="2800" b="0" dirty="0" smtClean="0">
                <a:solidFill>
                  <a:schemeClr val="tx1"/>
                </a:solidFill>
                <a:effectLst/>
                <a:latin typeface="Arial" pitchFamily="34" charset="0"/>
                <a:cs typeface="Arial" pitchFamily="34" charset="0"/>
              </a:rPr>
              <a:t/>
            </a:r>
            <a:br>
              <a:rPr lang="en-US" sz="2800" b="0" dirty="0" smtClean="0">
                <a:solidFill>
                  <a:schemeClr val="tx1"/>
                </a:solidFill>
                <a:effectLst/>
                <a:latin typeface="Arial" pitchFamily="34" charset="0"/>
                <a:cs typeface="Arial" pitchFamily="34" charset="0"/>
              </a:rPr>
            </a:br>
            <a:r>
              <a:rPr lang="en-US" sz="2800" b="0" dirty="0" smtClean="0">
                <a:solidFill>
                  <a:schemeClr val="bg1"/>
                </a:solidFill>
                <a:effectLst/>
                <a:latin typeface="Arial" pitchFamily="34" charset="0"/>
                <a:cs typeface="Arial" pitchFamily="34" charset="0"/>
              </a:rPr>
              <a:t/>
            </a:r>
            <a:br>
              <a:rPr lang="en-US" sz="2800" b="0" dirty="0" smtClean="0">
                <a:solidFill>
                  <a:schemeClr val="bg1"/>
                </a:solidFill>
                <a:effectLst/>
                <a:latin typeface="Arial" pitchFamily="34" charset="0"/>
                <a:cs typeface="Arial" pitchFamily="34" charset="0"/>
              </a:rPr>
            </a:br>
            <a:r>
              <a:rPr lang="en-US" sz="2800" b="0" dirty="0" smtClean="0">
                <a:solidFill>
                  <a:schemeClr val="bg1"/>
                </a:solidFill>
                <a:latin typeface="Arial" pitchFamily="34" charset="0"/>
                <a:cs typeface="Arial" pitchFamily="34" charset="0"/>
              </a:rPr>
              <a:t/>
            </a:r>
            <a:br>
              <a:rPr lang="en-US" sz="2800" b="0" dirty="0" smtClean="0">
                <a:solidFill>
                  <a:schemeClr val="bg1"/>
                </a:solidFill>
                <a:latin typeface="Arial" pitchFamily="34" charset="0"/>
                <a:cs typeface="Arial" pitchFamily="34" charset="0"/>
              </a:rPr>
            </a:br>
            <a:endParaRPr lang="es-EC" sz="2800" b="0" dirty="0">
              <a:solidFill>
                <a:schemeClr val="bg1"/>
              </a:solidFill>
              <a:latin typeface="Arial" pitchFamily="34" charset="0"/>
              <a:cs typeface="Arial" pitchFamily="34" charset="0"/>
            </a:endParaRPr>
          </a:p>
        </p:txBody>
      </p:sp>
    </p:spTree>
  </p:cSld>
  <p:clrMapOvr>
    <a:masterClrMapping/>
  </p:clrMapOvr>
  <p:transition>
    <p:split orient="vert" dir="in"/>
    <p:sndAc>
      <p:stSnd>
        <p:snd r:embed="rId3" name="click.wav" builtIn="1"/>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71500" y="142875"/>
            <a:ext cx="8229600" cy="1143000"/>
          </a:xfrm>
        </p:spPr>
        <p:txBody>
          <a:bodyPr>
            <a:normAutofit fontScale="90000"/>
          </a:bodyPr>
          <a:lstStyle/>
          <a:p>
            <a:pPr algn="ctr" fontAlgn="auto">
              <a:spcAft>
                <a:spcPts val="0"/>
              </a:spcAft>
              <a:defRPr/>
            </a:pPr>
            <a:r>
              <a:rPr lang="en-US" sz="2800" b="1" dirty="0" smtClean="0">
                <a:solidFill>
                  <a:schemeClr val="tx1"/>
                </a:solidFill>
                <a:latin typeface="Arial" pitchFamily="34" charset="0"/>
                <a:cs typeface="Arial" pitchFamily="34" charset="0"/>
              </a:rPr>
              <a:t/>
            </a:r>
            <a:br>
              <a:rPr lang="en-US" sz="2800" b="1" dirty="0" smtClean="0">
                <a:solidFill>
                  <a:schemeClr val="tx1"/>
                </a:solidFill>
                <a:latin typeface="Arial" pitchFamily="34" charset="0"/>
                <a:cs typeface="Arial" pitchFamily="34" charset="0"/>
              </a:rPr>
            </a:br>
            <a:r>
              <a:rPr lang="en-US" sz="2800" b="1" dirty="0" smtClean="0">
                <a:solidFill>
                  <a:schemeClr val="tx1"/>
                </a:solidFill>
                <a:latin typeface="Arial" pitchFamily="34" charset="0"/>
                <a:cs typeface="Arial" pitchFamily="34" charset="0"/>
              </a:rPr>
              <a:t/>
            </a:r>
            <a:br>
              <a:rPr lang="en-US" sz="2800" b="1" dirty="0" smtClean="0">
                <a:solidFill>
                  <a:schemeClr val="tx1"/>
                </a:solidFill>
                <a:latin typeface="Arial" pitchFamily="34" charset="0"/>
                <a:cs typeface="Arial" pitchFamily="34" charset="0"/>
              </a:rPr>
            </a:br>
            <a:r>
              <a:rPr lang="en-US" sz="3100" b="1" dirty="0" smtClean="0">
                <a:solidFill>
                  <a:schemeClr val="tx1"/>
                </a:solidFill>
                <a:latin typeface="Arial" pitchFamily="34" charset="0"/>
                <a:cs typeface="Arial" pitchFamily="34" charset="0"/>
              </a:rPr>
              <a:t>TRASLADO AL BALANCED SCORECARD</a:t>
            </a:r>
            <a:br>
              <a:rPr lang="en-US" sz="3100" b="1" dirty="0" smtClean="0">
                <a:solidFill>
                  <a:schemeClr val="tx1"/>
                </a:solidFill>
                <a:latin typeface="Arial" pitchFamily="34" charset="0"/>
                <a:cs typeface="Arial" pitchFamily="34" charset="0"/>
              </a:rPr>
            </a:br>
            <a:r>
              <a:rPr lang="en-US" sz="3100" b="1" dirty="0" smtClean="0">
                <a:solidFill>
                  <a:schemeClr val="tx1"/>
                </a:solidFill>
                <a:latin typeface="Arial" pitchFamily="34" charset="0"/>
                <a:cs typeface="Arial" pitchFamily="34" charset="0"/>
              </a:rPr>
              <a:t>Perspectivas Estratégicas</a:t>
            </a:r>
            <a:r>
              <a:rPr lang="es-EC" sz="3100" dirty="0" smtClean="0">
                <a:solidFill>
                  <a:schemeClr val="tx1"/>
                </a:solidFill>
                <a:latin typeface="Arial" pitchFamily="34" charset="0"/>
                <a:cs typeface="Arial" pitchFamily="34" charset="0"/>
              </a:rPr>
              <a:t/>
            </a:r>
            <a:br>
              <a:rPr lang="es-EC" sz="3100" dirty="0" smtClean="0">
                <a:solidFill>
                  <a:schemeClr val="tx1"/>
                </a:solidFill>
                <a:latin typeface="Arial" pitchFamily="34" charset="0"/>
                <a:cs typeface="Arial" pitchFamily="34" charset="0"/>
              </a:rPr>
            </a:br>
            <a:endParaRPr lang="es-EC" sz="3100" b="1" dirty="0">
              <a:solidFill>
                <a:schemeClr val="tx1"/>
              </a:solidFill>
              <a:latin typeface="Arial" pitchFamily="34" charset="0"/>
              <a:cs typeface="Arial" pitchFamily="34" charset="0"/>
            </a:endParaRPr>
          </a:p>
        </p:txBody>
      </p:sp>
      <p:sp>
        <p:nvSpPr>
          <p:cNvPr id="14339" name="2 Marcador de contenido"/>
          <p:cNvSpPr>
            <a:spLocks noGrp="1"/>
          </p:cNvSpPr>
          <p:nvPr>
            <p:ph idx="1"/>
          </p:nvPr>
        </p:nvSpPr>
        <p:spPr>
          <a:xfrm>
            <a:off x="214313" y="1071563"/>
            <a:ext cx="8715375" cy="5786437"/>
          </a:xfrm>
        </p:spPr>
        <p:txBody>
          <a:bodyPr/>
          <a:lstStyle/>
          <a:p>
            <a:pPr algn="ctr">
              <a:buFont typeface="Wingdings 2" pitchFamily="18" charset="2"/>
              <a:buNone/>
            </a:pPr>
            <a:r>
              <a:rPr lang="en-US" sz="2200" b="1" smtClean="0">
                <a:latin typeface="Arial" charset="0"/>
                <a:cs typeface="Arial" charset="0"/>
              </a:rPr>
              <a:t>Perspectiva Financiera</a:t>
            </a:r>
          </a:p>
          <a:p>
            <a:pPr algn="just">
              <a:buFont typeface="Wingdings 2" pitchFamily="18" charset="2"/>
              <a:buNone/>
            </a:pPr>
            <a:r>
              <a:rPr lang="en-US" sz="2200" smtClean="0">
                <a:latin typeface="Arial" charset="0"/>
                <a:cs typeface="Arial" charset="0"/>
              </a:rPr>
              <a:t>	Se centró en el crecimiento del área de control de calidad de productos e indica si la estrategia, su puesta en práctica y ejecución contribuyen a la mejora de la rentabilidad de la empresa. </a:t>
            </a:r>
          </a:p>
          <a:p>
            <a:pPr>
              <a:buFont typeface="Wingdings 2" pitchFamily="18" charset="2"/>
              <a:buNone/>
            </a:pPr>
            <a:endParaRPr lang="es-EC" sz="2200" smtClean="0">
              <a:latin typeface="Arial" charset="0"/>
              <a:cs typeface="Arial" charset="0"/>
            </a:endParaRPr>
          </a:p>
        </p:txBody>
      </p:sp>
      <p:pic>
        <p:nvPicPr>
          <p:cNvPr id="14340" name="3 Imagen"/>
          <p:cNvPicPr>
            <a:picLocks noChangeAspect="1" noChangeArrowheads="1"/>
          </p:cNvPicPr>
          <p:nvPr/>
        </p:nvPicPr>
        <p:blipFill>
          <a:blip r:embed="rId4"/>
          <a:srcRect l="10558" t="10220" r="10757" b="11327"/>
          <a:stretch>
            <a:fillRect/>
          </a:stretch>
        </p:blipFill>
        <p:spPr bwMode="auto">
          <a:xfrm>
            <a:off x="2428875" y="2928938"/>
            <a:ext cx="4714875" cy="3643312"/>
          </a:xfrm>
          <a:prstGeom prst="rect">
            <a:avLst/>
          </a:prstGeom>
          <a:noFill/>
          <a:ln w="9525">
            <a:noFill/>
            <a:miter lim="800000"/>
            <a:headEnd/>
            <a:tailEnd/>
          </a:ln>
        </p:spPr>
      </p:pic>
    </p:spTree>
  </p:cSld>
  <p:clrMapOvr>
    <a:masterClrMapping/>
  </p:clrMapOvr>
  <p:transition>
    <p:split orient="vert" dir="in"/>
    <p:sndAc>
      <p:stSnd>
        <p:snd r:embed="rId3" name="click.wav" builtIn="1"/>
      </p:stSnd>
    </p:sndAc>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Título"/>
          <p:cNvSpPr>
            <a:spLocks noGrp="1"/>
          </p:cNvSpPr>
          <p:nvPr>
            <p:ph type="title"/>
          </p:nvPr>
        </p:nvSpPr>
        <p:spPr>
          <a:xfrm>
            <a:off x="428625" y="0"/>
            <a:ext cx="8229600" cy="857250"/>
          </a:xfrm>
        </p:spPr>
        <p:txBody>
          <a:bodyPr/>
          <a:lstStyle/>
          <a:p>
            <a:pPr algn="ctr"/>
            <a:r>
              <a:rPr lang="en-US" sz="2200" b="1" smtClean="0">
                <a:solidFill>
                  <a:schemeClr val="tx1"/>
                </a:solidFill>
                <a:latin typeface="Arial" charset="0"/>
                <a:cs typeface="Arial" charset="0"/>
              </a:rPr>
              <a:t>Perspectiva del cliente</a:t>
            </a:r>
            <a:br>
              <a:rPr lang="en-US" sz="2200" b="1" smtClean="0">
                <a:solidFill>
                  <a:schemeClr val="tx1"/>
                </a:solidFill>
                <a:latin typeface="Arial" charset="0"/>
                <a:cs typeface="Arial" charset="0"/>
              </a:rPr>
            </a:br>
            <a:endParaRPr lang="es-EC" sz="2200" smtClean="0">
              <a:solidFill>
                <a:schemeClr val="tx1"/>
              </a:solidFill>
            </a:endParaRPr>
          </a:p>
        </p:txBody>
      </p:sp>
      <p:sp>
        <p:nvSpPr>
          <p:cNvPr id="15363" name="2 Marcador de contenido"/>
          <p:cNvSpPr>
            <a:spLocks noGrp="1"/>
          </p:cNvSpPr>
          <p:nvPr>
            <p:ph idx="1"/>
          </p:nvPr>
        </p:nvSpPr>
        <p:spPr>
          <a:xfrm>
            <a:off x="214313" y="928688"/>
            <a:ext cx="8715375" cy="5929312"/>
          </a:xfrm>
        </p:spPr>
        <p:txBody>
          <a:bodyPr/>
          <a:lstStyle/>
          <a:p>
            <a:pPr algn="just">
              <a:buFont typeface="Wingdings 2" pitchFamily="18" charset="2"/>
              <a:buNone/>
            </a:pPr>
            <a:r>
              <a:rPr lang="en-US" sz="2200" smtClean="0">
                <a:latin typeface="Arial" charset="0"/>
                <a:cs typeface="Arial" charset="0"/>
              </a:rPr>
              <a:t>	Se basó en seleccionar atributos del área de control de calidad de productos que generen valor a los segmentos específicos de mercado y ayuden a la empresa a diferenciarse de la competencia.</a:t>
            </a:r>
            <a:endParaRPr lang="es-EC" smtClean="0"/>
          </a:p>
        </p:txBody>
      </p:sp>
      <p:pic>
        <p:nvPicPr>
          <p:cNvPr id="15364" name="3 Imagen"/>
          <p:cNvPicPr>
            <a:picLocks noChangeAspect="1" noChangeArrowheads="1"/>
          </p:cNvPicPr>
          <p:nvPr/>
        </p:nvPicPr>
        <p:blipFill>
          <a:blip r:embed="rId4"/>
          <a:srcRect l="7962" t="13168" r="8174" b="10304"/>
          <a:stretch>
            <a:fillRect/>
          </a:stretch>
        </p:blipFill>
        <p:spPr bwMode="auto">
          <a:xfrm>
            <a:off x="1285875" y="2571750"/>
            <a:ext cx="6858000" cy="4000500"/>
          </a:xfrm>
          <a:prstGeom prst="rect">
            <a:avLst/>
          </a:prstGeom>
          <a:noFill/>
          <a:ln w="9525">
            <a:noFill/>
            <a:miter lim="800000"/>
            <a:headEnd/>
            <a:tailEnd/>
          </a:ln>
        </p:spPr>
      </p:pic>
    </p:spTree>
  </p:cSld>
  <p:clrMapOvr>
    <a:masterClrMapping/>
  </p:clrMapOvr>
  <p:transition>
    <p:split orient="vert" dir="in"/>
    <p:sndAc>
      <p:stSnd>
        <p:snd r:embed="rId3" name="click.wav" builtIn="1"/>
      </p:stSnd>
    </p:sndAc>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1 Título"/>
          <p:cNvSpPr>
            <a:spLocks noGrp="1"/>
          </p:cNvSpPr>
          <p:nvPr>
            <p:ph type="title"/>
          </p:nvPr>
        </p:nvSpPr>
        <p:spPr>
          <a:xfrm>
            <a:off x="500063" y="0"/>
            <a:ext cx="8229600" cy="490538"/>
          </a:xfrm>
        </p:spPr>
        <p:txBody>
          <a:bodyPr/>
          <a:lstStyle/>
          <a:p>
            <a:pPr algn="ctr"/>
            <a:r>
              <a:rPr lang="en-US" sz="2200" b="1" smtClean="0">
                <a:solidFill>
                  <a:schemeClr val="tx1"/>
                </a:solidFill>
                <a:latin typeface="Arial" charset="0"/>
                <a:cs typeface="Arial" charset="0"/>
              </a:rPr>
              <a:t>Perspectiva de procesos internos</a:t>
            </a:r>
            <a:endParaRPr lang="es-EC" sz="2200" b="1" smtClean="0">
              <a:solidFill>
                <a:schemeClr val="tx1"/>
              </a:solidFill>
              <a:latin typeface="Arial" charset="0"/>
              <a:cs typeface="Arial" charset="0"/>
            </a:endParaRPr>
          </a:p>
        </p:txBody>
      </p:sp>
      <p:sp>
        <p:nvSpPr>
          <p:cNvPr id="16387" name="2 Marcador de contenido"/>
          <p:cNvSpPr>
            <a:spLocks noGrp="1"/>
          </p:cNvSpPr>
          <p:nvPr>
            <p:ph idx="1"/>
          </p:nvPr>
        </p:nvSpPr>
        <p:spPr>
          <a:xfrm>
            <a:off x="214313" y="857250"/>
            <a:ext cx="8715375" cy="5467350"/>
          </a:xfrm>
        </p:spPr>
        <p:txBody>
          <a:bodyPr/>
          <a:lstStyle/>
          <a:p>
            <a:pPr algn="just">
              <a:buFont typeface="Wingdings 2" pitchFamily="18" charset="2"/>
              <a:buNone/>
            </a:pPr>
            <a:r>
              <a:rPr lang="en-US" smtClean="0"/>
              <a:t>	</a:t>
            </a:r>
            <a:r>
              <a:rPr lang="en-US" sz="2200" smtClean="0">
                <a:latin typeface="Arial" charset="0"/>
                <a:cs typeface="Arial" charset="0"/>
              </a:rPr>
              <a:t>Se identificó aquellos procesos críticos internos en los que el área de control de calidad de productos debe enfocarse para el logro de la estrategia y los objetivos de la empresa.</a:t>
            </a:r>
            <a:endParaRPr lang="es-EC" sz="2200" smtClean="0">
              <a:latin typeface="Arial" charset="0"/>
              <a:cs typeface="Arial" charset="0"/>
            </a:endParaRPr>
          </a:p>
        </p:txBody>
      </p:sp>
      <p:pic>
        <p:nvPicPr>
          <p:cNvPr id="16388" name="3 Imagen"/>
          <p:cNvPicPr>
            <a:picLocks noChangeAspect="1" noChangeArrowheads="1"/>
          </p:cNvPicPr>
          <p:nvPr/>
        </p:nvPicPr>
        <p:blipFill>
          <a:blip r:embed="rId4"/>
          <a:srcRect l="7431" t="9029" r="8041" b="10069"/>
          <a:stretch>
            <a:fillRect/>
          </a:stretch>
        </p:blipFill>
        <p:spPr bwMode="auto">
          <a:xfrm>
            <a:off x="1509713" y="2286000"/>
            <a:ext cx="6348412" cy="3429000"/>
          </a:xfrm>
          <a:prstGeom prst="rect">
            <a:avLst/>
          </a:prstGeom>
          <a:noFill/>
          <a:ln w="9525">
            <a:noFill/>
            <a:miter lim="800000"/>
            <a:headEnd/>
            <a:tailEnd/>
          </a:ln>
        </p:spPr>
      </p:pic>
    </p:spTree>
  </p:cSld>
  <p:clrMapOvr>
    <a:masterClrMapping/>
  </p:clrMapOvr>
  <p:transition>
    <p:split orient="vert" dir="in"/>
    <p:sndAc>
      <p:stSnd>
        <p:snd r:embed="rId3" name="click.wav" builtIn="1"/>
      </p:stSnd>
    </p:sndAc>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1 Título"/>
          <p:cNvSpPr>
            <a:spLocks noGrp="1"/>
          </p:cNvSpPr>
          <p:nvPr>
            <p:ph type="title"/>
          </p:nvPr>
        </p:nvSpPr>
        <p:spPr>
          <a:xfrm>
            <a:off x="428625" y="0"/>
            <a:ext cx="8229600" cy="561975"/>
          </a:xfrm>
        </p:spPr>
        <p:txBody>
          <a:bodyPr/>
          <a:lstStyle/>
          <a:p>
            <a:pPr algn="ctr"/>
            <a:r>
              <a:rPr lang="en-US" sz="2200" b="1" smtClean="0">
                <a:solidFill>
                  <a:schemeClr val="tx1"/>
                </a:solidFill>
                <a:latin typeface="Arial" charset="0"/>
                <a:cs typeface="Arial" charset="0"/>
              </a:rPr>
              <a:t>Perspectiva de aprendizaje y conocimiento</a:t>
            </a:r>
            <a:endParaRPr lang="es-EC" sz="2200" b="1" smtClean="0">
              <a:solidFill>
                <a:schemeClr val="tx1"/>
              </a:solidFill>
              <a:latin typeface="Arial" charset="0"/>
              <a:cs typeface="Arial" charset="0"/>
            </a:endParaRPr>
          </a:p>
        </p:txBody>
      </p:sp>
      <p:sp>
        <p:nvSpPr>
          <p:cNvPr id="17411" name="2 Marcador de contenido"/>
          <p:cNvSpPr>
            <a:spLocks noGrp="1"/>
          </p:cNvSpPr>
          <p:nvPr>
            <p:ph idx="1"/>
          </p:nvPr>
        </p:nvSpPr>
        <p:spPr>
          <a:xfrm>
            <a:off x="214313" y="928688"/>
            <a:ext cx="8715375" cy="5395912"/>
          </a:xfrm>
        </p:spPr>
        <p:txBody>
          <a:bodyPr/>
          <a:lstStyle/>
          <a:p>
            <a:pPr algn="just">
              <a:buFont typeface="Wingdings 2" pitchFamily="18" charset="2"/>
              <a:buNone/>
            </a:pPr>
            <a:r>
              <a:rPr lang="en-US" smtClean="0"/>
              <a:t>	</a:t>
            </a:r>
            <a:r>
              <a:rPr lang="en-US" sz="2200" smtClean="0">
                <a:latin typeface="Arial" charset="0"/>
                <a:cs typeface="Arial" charset="0"/>
              </a:rPr>
              <a:t>Es la infraestructura que la empresa debe construir para crear una mejora y conocimiento a largo plazo no sólo en el área de control de calidad de productos sino también en todas las áreas.</a:t>
            </a:r>
            <a:endParaRPr lang="es-EC" sz="2200" smtClean="0">
              <a:latin typeface="Arial" charset="0"/>
              <a:cs typeface="Arial" charset="0"/>
            </a:endParaRPr>
          </a:p>
        </p:txBody>
      </p:sp>
      <p:pic>
        <p:nvPicPr>
          <p:cNvPr id="17412" name="3 Imagen"/>
          <p:cNvPicPr>
            <a:picLocks noChangeAspect="1" noChangeArrowheads="1"/>
          </p:cNvPicPr>
          <p:nvPr/>
        </p:nvPicPr>
        <p:blipFill>
          <a:blip r:embed="rId4"/>
          <a:srcRect l="8360" t="16176" r="8435" b="11765"/>
          <a:stretch>
            <a:fillRect/>
          </a:stretch>
        </p:blipFill>
        <p:spPr bwMode="auto">
          <a:xfrm>
            <a:off x="1785938" y="2928938"/>
            <a:ext cx="6286500" cy="3143250"/>
          </a:xfrm>
          <a:prstGeom prst="rect">
            <a:avLst/>
          </a:prstGeom>
          <a:noFill/>
          <a:ln w="9525">
            <a:noFill/>
            <a:miter lim="800000"/>
            <a:headEnd/>
            <a:tailEnd/>
          </a:ln>
        </p:spPr>
      </p:pic>
    </p:spTree>
  </p:cSld>
  <p:clrMapOvr>
    <a:masterClrMapping/>
  </p:clrMapOvr>
  <p:transition>
    <p:split orient="vert" dir="in"/>
    <p:sndAc>
      <p:stSnd>
        <p:snd r:embed="rId3" name="click.wav" builtIn="1"/>
      </p:stSnd>
    </p:sndAc>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Título"/>
          <p:cNvSpPr>
            <a:spLocks noGrp="1"/>
          </p:cNvSpPr>
          <p:nvPr>
            <p:ph type="title"/>
          </p:nvPr>
        </p:nvSpPr>
        <p:spPr>
          <a:xfrm>
            <a:off x="500063" y="-142875"/>
            <a:ext cx="8229600" cy="866775"/>
          </a:xfrm>
        </p:spPr>
        <p:txBody>
          <a:bodyPr/>
          <a:lstStyle/>
          <a:p>
            <a:pPr algn="ctr"/>
            <a:r>
              <a:rPr lang="en-US" sz="2200" b="1" smtClean="0">
                <a:solidFill>
                  <a:schemeClr val="tx1"/>
                </a:solidFill>
                <a:latin typeface="Arial" charset="0"/>
                <a:cs typeface="Arial" charset="0"/>
              </a:rPr>
              <a:t>Perspectiva de la comunidad</a:t>
            </a:r>
            <a:br>
              <a:rPr lang="en-US" sz="2200" b="1" smtClean="0">
                <a:solidFill>
                  <a:schemeClr val="tx1"/>
                </a:solidFill>
                <a:latin typeface="Arial" charset="0"/>
                <a:cs typeface="Arial" charset="0"/>
              </a:rPr>
            </a:br>
            <a:endParaRPr lang="es-EC" sz="2200" b="1" smtClean="0">
              <a:solidFill>
                <a:schemeClr val="tx1"/>
              </a:solidFill>
              <a:latin typeface="Arial" charset="0"/>
              <a:cs typeface="Arial" charset="0"/>
            </a:endParaRPr>
          </a:p>
        </p:txBody>
      </p:sp>
      <p:sp>
        <p:nvSpPr>
          <p:cNvPr id="18435" name="2 Marcador de contenido"/>
          <p:cNvSpPr>
            <a:spLocks noGrp="1"/>
          </p:cNvSpPr>
          <p:nvPr>
            <p:ph idx="1"/>
          </p:nvPr>
        </p:nvSpPr>
        <p:spPr>
          <a:xfrm>
            <a:off x="214313" y="1000125"/>
            <a:ext cx="8715375" cy="5324475"/>
          </a:xfrm>
        </p:spPr>
        <p:txBody>
          <a:bodyPr/>
          <a:lstStyle/>
          <a:p>
            <a:pPr algn="just">
              <a:buFont typeface="Wingdings 2" pitchFamily="18" charset="2"/>
              <a:buNone/>
            </a:pPr>
            <a:r>
              <a:rPr lang="en-US" sz="2200" smtClean="0">
                <a:latin typeface="Arial" charset="0"/>
                <a:cs typeface="Arial" charset="0"/>
              </a:rPr>
              <a:t>	Se sustentó en las actividades que realiza el área de control de calidad de productos para mejorar la imagen que tiene la empresa frente a la sociedad.</a:t>
            </a:r>
            <a:endParaRPr lang="es-EC" sz="2200" smtClean="0">
              <a:latin typeface="Arial" charset="0"/>
              <a:cs typeface="Arial" charset="0"/>
            </a:endParaRPr>
          </a:p>
        </p:txBody>
      </p:sp>
      <p:pic>
        <p:nvPicPr>
          <p:cNvPr id="18436" name="3 Imagen"/>
          <p:cNvPicPr>
            <a:picLocks noChangeAspect="1" noChangeArrowheads="1"/>
          </p:cNvPicPr>
          <p:nvPr/>
        </p:nvPicPr>
        <p:blipFill>
          <a:blip r:embed="rId4"/>
          <a:srcRect l="8759" t="9309" r="8838" b="20120"/>
          <a:stretch>
            <a:fillRect/>
          </a:stretch>
        </p:blipFill>
        <p:spPr bwMode="auto">
          <a:xfrm>
            <a:off x="1357313" y="2643188"/>
            <a:ext cx="6643687" cy="3452812"/>
          </a:xfrm>
          <a:prstGeom prst="rect">
            <a:avLst/>
          </a:prstGeom>
          <a:noFill/>
          <a:ln w="9525">
            <a:noFill/>
            <a:miter lim="800000"/>
            <a:headEnd/>
            <a:tailEnd/>
          </a:ln>
        </p:spPr>
      </p:pic>
    </p:spTree>
  </p:cSld>
  <p:clrMapOvr>
    <a:masterClrMapping/>
  </p:clrMapOvr>
  <p:transition>
    <p:split orient="vert" dir="in"/>
    <p:sndAc>
      <p:stSnd>
        <p:snd r:embed="rId3" name="click.wav" builtIn="1"/>
      </p:stSnd>
    </p:sndAc>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2 Marcador de contenido"/>
          <p:cNvSpPr>
            <a:spLocks noGrp="1"/>
          </p:cNvSpPr>
          <p:nvPr>
            <p:ph idx="1"/>
          </p:nvPr>
        </p:nvSpPr>
        <p:spPr>
          <a:xfrm>
            <a:off x="214313" y="928688"/>
            <a:ext cx="8715375" cy="5395912"/>
          </a:xfrm>
        </p:spPr>
        <p:txBody>
          <a:bodyPr/>
          <a:lstStyle/>
          <a:p>
            <a:pPr algn="just">
              <a:buFont typeface="Wingdings 2" pitchFamily="18" charset="2"/>
              <a:buNone/>
            </a:pPr>
            <a:r>
              <a:rPr lang="en-US" smtClean="0"/>
              <a:t>	</a:t>
            </a:r>
            <a:r>
              <a:rPr lang="en-US" sz="2200" smtClean="0">
                <a:latin typeface="Arial" charset="0"/>
                <a:cs typeface="Arial" charset="0"/>
              </a:rPr>
              <a:t>Una vez definidos los objetivos para cada perspectiva se realizó la Matriz de cobertura de objetivos estratégicos para comprobar si tienen relación los objetivos planteados con los temas estratégicos, obteniendo como resultado 97,90% de consistencia.</a:t>
            </a:r>
            <a:endParaRPr lang="es-EC" sz="2200" smtClean="0">
              <a:latin typeface="Arial" charset="0"/>
              <a:cs typeface="Arial" charset="0"/>
            </a:endParaRPr>
          </a:p>
        </p:txBody>
      </p:sp>
    </p:spTree>
  </p:cSld>
  <p:clrMapOvr>
    <a:masterClrMapping/>
  </p:clrMapOvr>
  <p:transition>
    <p:split orient="vert" dir="in"/>
    <p:sndAc>
      <p:stSnd>
        <p:snd r:embed="rId3" name="click.wav" builtIn="1"/>
      </p:stSnd>
    </p:sndAc>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Título"/>
          <p:cNvSpPr>
            <a:spLocks noGrp="1"/>
          </p:cNvSpPr>
          <p:nvPr>
            <p:ph type="title"/>
          </p:nvPr>
        </p:nvSpPr>
        <p:spPr>
          <a:xfrm>
            <a:off x="500063" y="0"/>
            <a:ext cx="8229600" cy="571500"/>
          </a:xfrm>
        </p:spPr>
        <p:txBody>
          <a:bodyPr/>
          <a:lstStyle/>
          <a:p>
            <a:pPr algn="ctr"/>
            <a:r>
              <a:rPr lang="en-US" sz="2200" b="1" smtClean="0">
                <a:solidFill>
                  <a:schemeClr val="tx1"/>
                </a:solidFill>
                <a:latin typeface="Arial" charset="0"/>
                <a:cs typeface="Arial" charset="0"/>
              </a:rPr>
              <a:t>Matriz de cobertura de objetivos estratégicos</a:t>
            </a:r>
            <a:endParaRPr lang="es-EC" sz="2200" b="1" smtClean="0">
              <a:solidFill>
                <a:schemeClr val="tx1"/>
              </a:solidFill>
              <a:latin typeface="Arial" charset="0"/>
              <a:cs typeface="Arial" charset="0"/>
            </a:endParaRPr>
          </a:p>
        </p:txBody>
      </p:sp>
      <p:pic>
        <p:nvPicPr>
          <p:cNvPr id="20483" name="3 Imagen"/>
          <p:cNvPicPr>
            <a:picLocks noChangeAspect="1" noChangeArrowheads="1"/>
          </p:cNvPicPr>
          <p:nvPr/>
        </p:nvPicPr>
        <p:blipFill>
          <a:blip r:embed="rId4"/>
          <a:srcRect l="6374" t="6889" r="6175" b="4469"/>
          <a:stretch>
            <a:fillRect/>
          </a:stretch>
        </p:blipFill>
        <p:spPr bwMode="auto">
          <a:xfrm>
            <a:off x="642938" y="1000125"/>
            <a:ext cx="8001000" cy="5643563"/>
          </a:xfrm>
          <a:prstGeom prst="rect">
            <a:avLst/>
          </a:prstGeom>
          <a:noFill/>
          <a:ln w="9525">
            <a:noFill/>
            <a:miter lim="800000"/>
            <a:headEnd/>
            <a:tailEnd/>
          </a:ln>
        </p:spPr>
      </p:pic>
    </p:spTree>
  </p:cSld>
  <p:clrMapOvr>
    <a:masterClrMapping/>
  </p:clrMapOvr>
  <p:transition>
    <p:split orient="vert" dir="in"/>
    <p:sndAc>
      <p:stSnd>
        <p:snd r:embed="rId3" name="click.wav" builtIn="1"/>
      </p:stSnd>
    </p:sndAc>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Título"/>
          <p:cNvSpPr>
            <a:spLocks noGrp="1"/>
          </p:cNvSpPr>
          <p:nvPr>
            <p:ph type="title"/>
          </p:nvPr>
        </p:nvSpPr>
        <p:spPr>
          <a:xfrm>
            <a:off x="428625" y="0"/>
            <a:ext cx="8229600" cy="581025"/>
          </a:xfrm>
        </p:spPr>
        <p:txBody>
          <a:bodyPr/>
          <a:lstStyle/>
          <a:p>
            <a:pPr algn="ctr"/>
            <a:r>
              <a:rPr lang="en-US" sz="2200" b="1" smtClean="0">
                <a:solidFill>
                  <a:schemeClr val="tx1"/>
                </a:solidFill>
                <a:latin typeface="Arial" charset="0"/>
                <a:cs typeface="Arial" charset="0"/>
              </a:rPr>
              <a:t>Mapa Estratégico</a:t>
            </a:r>
            <a:endParaRPr lang="es-EC" sz="2200" b="1" smtClean="0">
              <a:solidFill>
                <a:schemeClr val="tx1"/>
              </a:solidFill>
              <a:latin typeface="Arial" charset="0"/>
              <a:cs typeface="Arial" charset="0"/>
            </a:endParaRPr>
          </a:p>
        </p:txBody>
      </p:sp>
      <p:sp>
        <p:nvSpPr>
          <p:cNvPr id="21507" name="2 Marcador de contenido"/>
          <p:cNvSpPr>
            <a:spLocks noGrp="1"/>
          </p:cNvSpPr>
          <p:nvPr>
            <p:ph idx="1"/>
          </p:nvPr>
        </p:nvSpPr>
        <p:spPr>
          <a:xfrm>
            <a:off x="457200" y="1000125"/>
            <a:ext cx="8229600" cy="5324475"/>
          </a:xfrm>
        </p:spPr>
        <p:txBody>
          <a:bodyPr/>
          <a:lstStyle/>
          <a:p>
            <a:pPr algn="just">
              <a:buFont typeface="Wingdings 2" pitchFamily="18" charset="2"/>
              <a:buNone/>
            </a:pPr>
            <a:r>
              <a:rPr lang="en-US" smtClean="0"/>
              <a:t>	</a:t>
            </a:r>
            <a:r>
              <a:rPr lang="en-US" sz="2200" smtClean="0">
                <a:latin typeface="Arial" charset="0"/>
                <a:cs typeface="Arial" charset="0"/>
              </a:rPr>
              <a:t>Por medio del mapa estratégico se explicó la relación causa-efecto entre los objetivos y las diversas perspectivas, a fin de que puedan ser gestionadas.  La relación causa son las perspectivas de la sociedad y el capital intengible y efecto es la perspectiva de procesos internos que se espera que tengan influencia en la perspectivas cliente y financiera.</a:t>
            </a:r>
            <a:endParaRPr lang="es-EC" sz="2200" smtClean="0">
              <a:latin typeface="Arial" charset="0"/>
              <a:cs typeface="Arial" charset="0"/>
            </a:endParaRPr>
          </a:p>
        </p:txBody>
      </p:sp>
    </p:spTree>
  </p:cSld>
  <p:clrMapOvr>
    <a:masterClrMapping/>
  </p:clrMapOvr>
  <p:transition>
    <p:split orient="vert" dir="in"/>
    <p:sndAc>
      <p:stSnd>
        <p:snd r:embed="rId3" name="click.wav" builtIn="1"/>
      </p:stSnd>
    </p:sndAc>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Título"/>
          <p:cNvSpPr>
            <a:spLocks noGrp="1"/>
          </p:cNvSpPr>
          <p:nvPr>
            <p:ph type="title"/>
          </p:nvPr>
        </p:nvSpPr>
        <p:spPr>
          <a:xfrm>
            <a:off x="500063" y="0"/>
            <a:ext cx="8229600" cy="581025"/>
          </a:xfrm>
        </p:spPr>
        <p:txBody>
          <a:bodyPr/>
          <a:lstStyle/>
          <a:p>
            <a:pPr algn="ctr"/>
            <a:r>
              <a:rPr lang="en-US" sz="2200" b="1" smtClean="0">
                <a:solidFill>
                  <a:schemeClr val="tx1"/>
                </a:solidFill>
                <a:latin typeface="Arial" charset="0"/>
                <a:cs typeface="Arial" charset="0"/>
              </a:rPr>
              <a:t>Mapa Estratégico</a:t>
            </a:r>
            <a:endParaRPr lang="es-EC" sz="2200" b="1" smtClean="0">
              <a:solidFill>
                <a:schemeClr val="tx1"/>
              </a:solidFill>
              <a:latin typeface="Arial" charset="0"/>
              <a:cs typeface="Arial" charset="0"/>
            </a:endParaRPr>
          </a:p>
        </p:txBody>
      </p:sp>
      <p:pic>
        <p:nvPicPr>
          <p:cNvPr id="22531" name="3 Marcador de contenido"/>
          <p:cNvPicPr>
            <a:picLocks noGrp="1"/>
          </p:cNvPicPr>
          <p:nvPr>
            <p:ph idx="1"/>
          </p:nvPr>
        </p:nvPicPr>
        <p:blipFill>
          <a:blip r:embed="rId4"/>
          <a:srcRect l="9290" t="8453" r="9502" b="9180"/>
          <a:stretch>
            <a:fillRect/>
          </a:stretch>
        </p:blipFill>
        <p:spPr>
          <a:xfrm>
            <a:off x="1143000" y="928688"/>
            <a:ext cx="7215188" cy="5715000"/>
          </a:xfrm>
        </p:spPr>
      </p:pic>
    </p:spTree>
  </p:cSld>
  <p:clrMapOvr>
    <a:masterClrMapping/>
  </p:clrMapOvr>
  <p:transition>
    <p:split orient="vert" dir="in"/>
    <p:sndAc>
      <p:stSnd>
        <p:snd r:embed="rId3" name="click.wav" builtIn="1"/>
      </p:stSnd>
    </p:sndAc>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Título"/>
          <p:cNvSpPr>
            <a:spLocks noGrp="1"/>
          </p:cNvSpPr>
          <p:nvPr>
            <p:ph type="title"/>
          </p:nvPr>
        </p:nvSpPr>
        <p:spPr>
          <a:xfrm>
            <a:off x="428625" y="0"/>
            <a:ext cx="8229600" cy="652463"/>
          </a:xfrm>
        </p:spPr>
        <p:txBody>
          <a:bodyPr/>
          <a:lstStyle/>
          <a:p>
            <a:pPr algn="ctr"/>
            <a:r>
              <a:rPr lang="en-US" sz="2200" b="1" smtClean="0">
                <a:solidFill>
                  <a:schemeClr val="tx1"/>
                </a:solidFill>
                <a:latin typeface="Arial" charset="0"/>
                <a:cs typeface="Arial" charset="0"/>
              </a:rPr>
              <a:t>Indicadores Estratégicas</a:t>
            </a:r>
            <a:endParaRPr lang="es-EC" sz="2200" smtClean="0"/>
          </a:p>
        </p:txBody>
      </p:sp>
      <p:sp>
        <p:nvSpPr>
          <p:cNvPr id="23555" name="2 Marcador de contenido"/>
          <p:cNvSpPr>
            <a:spLocks noGrp="1"/>
          </p:cNvSpPr>
          <p:nvPr>
            <p:ph idx="1"/>
          </p:nvPr>
        </p:nvSpPr>
        <p:spPr>
          <a:xfrm>
            <a:off x="457200" y="714375"/>
            <a:ext cx="8229600" cy="5610225"/>
          </a:xfrm>
        </p:spPr>
        <p:txBody>
          <a:bodyPr/>
          <a:lstStyle/>
          <a:p>
            <a:pPr algn="just">
              <a:buFont typeface="Wingdings 2" pitchFamily="18" charset="2"/>
              <a:buNone/>
            </a:pPr>
            <a:r>
              <a:rPr lang="en-US" smtClean="0"/>
              <a:t>	</a:t>
            </a:r>
            <a:r>
              <a:rPr lang="en-US" sz="2200" smtClean="0">
                <a:latin typeface="Arial" charset="0"/>
                <a:cs typeface="Arial" charset="0"/>
              </a:rPr>
              <a:t>A través de los indicadores estratégicos se évaluó el desempeño de la empresa en relación a sus metas, objetivos y las responsabilidades con los grupos de referencia.</a:t>
            </a:r>
            <a:endParaRPr lang="es-EC" sz="2200" smtClean="0">
              <a:latin typeface="Arial" charset="0"/>
              <a:cs typeface="Arial" charset="0"/>
            </a:endParaRPr>
          </a:p>
        </p:txBody>
      </p:sp>
      <p:pic>
        <p:nvPicPr>
          <p:cNvPr id="23556" name="3 Imagen"/>
          <p:cNvPicPr>
            <a:picLocks noChangeAspect="1" noChangeArrowheads="1"/>
          </p:cNvPicPr>
          <p:nvPr/>
        </p:nvPicPr>
        <p:blipFill>
          <a:blip r:embed="rId4"/>
          <a:srcRect l="7033" t="10069" r="7240" b="6268"/>
          <a:stretch>
            <a:fillRect/>
          </a:stretch>
        </p:blipFill>
        <p:spPr bwMode="auto">
          <a:xfrm>
            <a:off x="785813" y="2000250"/>
            <a:ext cx="7929562" cy="4714875"/>
          </a:xfrm>
          <a:prstGeom prst="rect">
            <a:avLst/>
          </a:prstGeom>
          <a:noFill/>
          <a:ln w="9525">
            <a:noFill/>
            <a:miter lim="800000"/>
            <a:headEnd/>
            <a:tailEnd/>
          </a:ln>
        </p:spPr>
      </p:pic>
    </p:spTree>
  </p:cSld>
  <p:clrMapOvr>
    <a:masterClrMapping/>
  </p:clrMapOvr>
  <p:transition>
    <p:split orient="vert" dir="in"/>
    <p:sndAc>
      <p:stSnd>
        <p:snd r:embed="rId3" name="click.wav" builtIn="1"/>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1 Título"/>
          <p:cNvSpPr>
            <a:spLocks noGrp="1"/>
          </p:cNvSpPr>
          <p:nvPr>
            <p:ph type="title"/>
          </p:nvPr>
        </p:nvSpPr>
        <p:spPr>
          <a:xfrm>
            <a:off x="714375" y="-214313"/>
            <a:ext cx="7467600" cy="1071563"/>
          </a:xfrm>
        </p:spPr>
        <p:txBody>
          <a:bodyPr/>
          <a:lstStyle/>
          <a:p>
            <a:pPr algn="ctr"/>
            <a:r>
              <a:rPr lang="en-US" sz="2800" b="1" smtClean="0">
                <a:solidFill>
                  <a:schemeClr val="tx1"/>
                </a:solidFill>
                <a:latin typeface="Arial" charset="0"/>
                <a:cs typeface="Arial" charset="0"/>
              </a:rPr>
              <a:t>ENFOQUE ESTRATÉGICO</a:t>
            </a:r>
            <a:br>
              <a:rPr lang="en-US" sz="2800" b="1" smtClean="0">
                <a:solidFill>
                  <a:schemeClr val="tx1"/>
                </a:solidFill>
                <a:latin typeface="Arial" charset="0"/>
                <a:cs typeface="Arial" charset="0"/>
              </a:rPr>
            </a:br>
            <a:r>
              <a:rPr lang="en-US" sz="2800" b="1" smtClean="0">
                <a:solidFill>
                  <a:schemeClr val="tx1"/>
                </a:solidFill>
                <a:latin typeface="Arial" charset="0"/>
                <a:cs typeface="Arial" charset="0"/>
              </a:rPr>
              <a:t>Estrategía del Océano Azul</a:t>
            </a:r>
            <a:endParaRPr lang="es-EC" sz="2800" b="1" smtClean="0">
              <a:solidFill>
                <a:schemeClr val="tx1"/>
              </a:solidFill>
              <a:latin typeface="Arial" charset="0"/>
              <a:cs typeface="Arial" charset="0"/>
            </a:endParaRPr>
          </a:p>
        </p:txBody>
      </p:sp>
      <p:sp>
        <p:nvSpPr>
          <p:cNvPr id="3" name="2 Marcador de contenido"/>
          <p:cNvSpPr>
            <a:spLocks noGrp="1"/>
          </p:cNvSpPr>
          <p:nvPr>
            <p:ph idx="1"/>
          </p:nvPr>
        </p:nvSpPr>
        <p:spPr>
          <a:xfrm>
            <a:off x="214313" y="1000125"/>
            <a:ext cx="8643937" cy="5429250"/>
          </a:xfrm>
        </p:spPr>
        <p:txBody>
          <a:bodyPr>
            <a:normAutofit fontScale="25000" lnSpcReduction="20000"/>
          </a:bodyPr>
          <a:lstStyle/>
          <a:p>
            <a:pPr marL="274320" indent="-274320" algn="ctr" fontAlgn="auto">
              <a:spcAft>
                <a:spcPts val="0"/>
              </a:spcAft>
              <a:buClr>
                <a:schemeClr val="accent3"/>
              </a:buClr>
              <a:buFont typeface="Wingdings 2"/>
              <a:buNone/>
              <a:defRPr/>
            </a:pPr>
            <a:r>
              <a:rPr lang="en-US" sz="9600" b="1" dirty="0" smtClean="0">
                <a:latin typeface="Arial" pitchFamily="34" charset="0"/>
                <a:cs typeface="Arial" pitchFamily="34" charset="0"/>
              </a:rPr>
              <a:t>	</a:t>
            </a:r>
            <a:r>
              <a:rPr lang="en-US" sz="8800" b="1" dirty="0" smtClean="0">
                <a:latin typeface="Arial" pitchFamily="34" charset="0"/>
                <a:cs typeface="Arial" pitchFamily="34" charset="0"/>
              </a:rPr>
              <a:t>Definición del Cuadro Estratégico</a:t>
            </a:r>
          </a:p>
          <a:p>
            <a:pPr marL="274320" indent="-274320" algn="just" fontAlgn="auto">
              <a:spcAft>
                <a:spcPts val="0"/>
              </a:spcAft>
              <a:buClr>
                <a:schemeClr val="accent3"/>
              </a:buClr>
              <a:buFont typeface="Wingdings 2"/>
              <a:buNone/>
              <a:defRPr/>
            </a:pPr>
            <a:r>
              <a:rPr lang="es-AR" sz="4000" dirty="0" smtClean="0"/>
              <a:t>	</a:t>
            </a:r>
            <a:r>
              <a:rPr lang="es-AR" sz="8800" dirty="0" smtClean="0">
                <a:latin typeface="Arial" pitchFamily="34" charset="0"/>
                <a:cs typeface="Arial" pitchFamily="34" charset="0"/>
              </a:rPr>
              <a:t>Para identificar los factores de competencia de la industria y el nivel de rendimiento que ofrece la empresa en relación a cada factor, se comparó la curva de valor de ésta con otras de la competencia y se evaluó que factores de la estrategía son prioritarios cambiar. Los factores que se muestran a continuación fueron seleccionados específicamente en el área de control de calidad de productos:</a:t>
            </a:r>
          </a:p>
          <a:p>
            <a:pPr marL="274320" indent="-274320" algn="just" fontAlgn="auto">
              <a:spcAft>
                <a:spcPts val="0"/>
              </a:spcAft>
              <a:buClr>
                <a:schemeClr val="accent3"/>
              </a:buClr>
              <a:buFont typeface="Wingdings 2"/>
              <a:buNone/>
              <a:defRPr/>
            </a:pPr>
            <a:endParaRPr lang="es-EC" sz="8800" dirty="0" smtClean="0">
              <a:latin typeface="Arial" pitchFamily="34" charset="0"/>
              <a:cs typeface="Arial" pitchFamily="34" charset="0"/>
            </a:endParaRPr>
          </a:p>
          <a:p>
            <a:pPr marL="274320" indent="-274320" algn="just" fontAlgn="auto">
              <a:spcAft>
                <a:spcPts val="0"/>
              </a:spcAft>
              <a:buClr>
                <a:schemeClr val="accent3"/>
              </a:buClr>
              <a:buFont typeface="Wingdings 2"/>
              <a:buChar char=""/>
              <a:defRPr/>
            </a:pPr>
            <a:r>
              <a:rPr lang="es-AR" sz="8800" dirty="0" smtClean="0">
                <a:latin typeface="Arial" pitchFamily="34" charset="0"/>
                <a:cs typeface="Arial" pitchFamily="34" charset="0"/>
              </a:rPr>
              <a:t>Productos de gran calidad.</a:t>
            </a:r>
            <a:endParaRPr lang="es-EC" sz="8800" dirty="0" smtClean="0">
              <a:latin typeface="Arial" pitchFamily="34" charset="0"/>
              <a:cs typeface="Arial" pitchFamily="34" charset="0"/>
            </a:endParaRPr>
          </a:p>
          <a:p>
            <a:pPr marL="274320" indent="-274320" algn="just" fontAlgn="auto">
              <a:spcAft>
                <a:spcPts val="0"/>
              </a:spcAft>
              <a:buClr>
                <a:schemeClr val="accent3"/>
              </a:buClr>
              <a:buFont typeface="Wingdings 2"/>
              <a:buChar char=""/>
              <a:defRPr/>
            </a:pPr>
            <a:r>
              <a:rPr lang="es-AR" sz="8800" dirty="0" smtClean="0">
                <a:latin typeface="Arial" pitchFamily="34" charset="0"/>
                <a:cs typeface="Arial" pitchFamily="34" charset="0"/>
              </a:rPr>
              <a:t>Atención personalizada. </a:t>
            </a:r>
            <a:endParaRPr lang="es-EC" sz="8800" dirty="0" smtClean="0">
              <a:latin typeface="Arial" pitchFamily="34" charset="0"/>
              <a:cs typeface="Arial" pitchFamily="34" charset="0"/>
            </a:endParaRPr>
          </a:p>
          <a:p>
            <a:pPr marL="274320" indent="-274320" algn="just" fontAlgn="auto">
              <a:spcAft>
                <a:spcPts val="0"/>
              </a:spcAft>
              <a:buClr>
                <a:schemeClr val="accent3"/>
              </a:buClr>
              <a:buFont typeface="Wingdings 2"/>
              <a:buChar char=""/>
              <a:defRPr/>
            </a:pPr>
            <a:r>
              <a:rPr lang="es-AR" sz="8800" dirty="0" smtClean="0">
                <a:latin typeface="Arial" pitchFamily="34" charset="0"/>
                <a:cs typeface="Arial" pitchFamily="34" charset="0"/>
              </a:rPr>
              <a:t>Cumplimiento de las especificaciones técnicas del producto.</a:t>
            </a:r>
            <a:endParaRPr lang="es-EC" sz="8800" dirty="0" smtClean="0">
              <a:latin typeface="Arial" pitchFamily="34" charset="0"/>
              <a:cs typeface="Arial" pitchFamily="34" charset="0"/>
            </a:endParaRPr>
          </a:p>
          <a:p>
            <a:pPr marL="274320" indent="-274320" algn="just" fontAlgn="auto">
              <a:spcAft>
                <a:spcPts val="0"/>
              </a:spcAft>
              <a:buClr>
                <a:schemeClr val="accent3"/>
              </a:buClr>
              <a:buFont typeface="Wingdings 2"/>
              <a:buChar char=""/>
              <a:defRPr/>
            </a:pPr>
            <a:r>
              <a:rPr lang="es-AR" sz="8800" dirty="0" smtClean="0">
                <a:latin typeface="Arial" pitchFamily="34" charset="0"/>
                <a:cs typeface="Arial" pitchFamily="34" charset="0"/>
              </a:rPr>
              <a:t>Maquinaría de última tecnología.</a:t>
            </a:r>
            <a:endParaRPr lang="es-EC" sz="8800" dirty="0" smtClean="0">
              <a:latin typeface="Arial" pitchFamily="34" charset="0"/>
              <a:cs typeface="Arial" pitchFamily="34" charset="0"/>
            </a:endParaRPr>
          </a:p>
          <a:p>
            <a:pPr marL="274320" indent="-274320" algn="just" fontAlgn="auto">
              <a:spcAft>
                <a:spcPts val="0"/>
              </a:spcAft>
              <a:buClr>
                <a:schemeClr val="accent3"/>
              </a:buClr>
              <a:buFont typeface="Wingdings 2"/>
              <a:buChar char=""/>
              <a:defRPr/>
            </a:pPr>
            <a:r>
              <a:rPr lang="es-AR" sz="8800" dirty="0" smtClean="0">
                <a:latin typeface="Arial" pitchFamily="34" charset="0"/>
                <a:cs typeface="Arial" pitchFamily="34" charset="0"/>
              </a:rPr>
              <a:t>Personal altamente capacitado.</a:t>
            </a:r>
          </a:p>
          <a:p>
            <a:pPr marL="274320" indent="-274320" algn="just" fontAlgn="auto">
              <a:spcAft>
                <a:spcPts val="0"/>
              </a:spcAft>
              <a:buClr>
                <a:schemeClr val="accent3"/>
              </a:buClr>
              <a:buFont typeface="Wingdings 2"/>
              <a:buNone/>
              <a:defRPr/>
            </a:pPr>
            <a:endParaRPr lang="es-EC" sz="8800" dirty="0" smtClean="0">
              <a:latin typeface="Arial" pitchFamily="34" charset="0"/>
              <a:cs typeface="Arial" pitchFamily="34" charset="0"/>
            </a:endParaRPr>
          </a:p>
          <a:p>
            <a:pPr marL="274320" indent="-274320" algn="just" fontAlgn="auto">
              <a:spcAft>
                <a:spcPts val="0"/>
              </a:spcAft>
              <a:buClr>
                <a:schemeClr val="accent3"/>
              </a:buClr>
              <a:buFont typeface="Wingdings 2"/>
              <a:buNone/>
              <a:defRPr/>
            </a:pPr>
            <a:r>
              <a:rPr lang="es-AR" sz="8800" dirty="0" smtClean="0">
                <a:latin typeface="Arial" pitchFamily="34" charset="0"/>
                <a:cs typeface="Arial" pitchFamily="34" charset="0"/>
              </a:rPr>
              <a:t>	</a:t>
            </a:r>
            <a:endParaRPr lang="es-EC" sz="8800" dirty="0">
              <a:latin typeface="Arial" pitchFamily="34" charset="0"/>
              <a:cs typeface="Arial" pitchFamily="34" charset="0"/>
            </a:endParaRPr>
          </a:p>
        </p:txBody>
      </p:sp>
    </p:spTree>
  </p:cSld>
  <p:clrMapOvr>
    <a:masterClrMapping/>
  </p:clrMapOvr>
  <p:transition>
    <p:split orient="vert" dir="in"/>
    <p:sndAc>
      <p:stSnd>
        <p:snd r:embed="rId3" name="click.wav" builtIn="1"/>
      </p:stSnd>
    </p:sndAc>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Título"/>
          <p:cNvSpPr>
            <a:spLocks noGrp="1"/>
          </p:cNvSpPr>
          <p:nvPr>
            <p:ph type="title"/>
          </p:nvPr>
        </p:nvSpPr>
        <p:spPr>
          <a:xfrm>
            <a:off x="500063" y="0"/>
            <a:ext cx="8229600" cy="581025"/>
          </a:xfrm>
        </p:spPr>
        <p:txBody>
          <a:bodyPr/>
          <a:lstStyle/>
          <a:p>
            <a:pPr algn="ctr"/>
            <a:r>
              <a:rPr lang="en-US" sz="2200" b="1" smtClean="0">
                <a:solidFill>
                  <a:schemeClr val="tx1"/>
                </a:solidFill>
                <a:latin typeface="Arial" charset="0"/>
                <a:cs typeface="Arial" charset="0"/>
              </a:rPr>
              <a:t>Iniciativas estratégicas</a:t>
            </a:r>
            <a:endParaRPr lang="es-EC" sz="2200" b="1" smtClean="0">
              <a:solidFill>
                <a:schemeClr val="tx1"/>
              </a:solidFill>
              <a:latin typeface="Arial" charset="0"/>
              <a:cs typeface="Arial" charset="0"/>
            </a:endParaRPr>
          </a:p>
        </p:txBody>
      </p:sp>
      <p:sp>
        <p:nvSpPr>
          <p:cNvPr id="3" name="2 Marcador de contenido"/>
          <p:cNvSpPr>
            <a:spLocks noGrp="1"/>
          </p:cNvSpPr>
          <p:nvPr>
            <p:ph idx="1"/>
          </p:nvPr>
        </p:nvSpPr>
        <p:spPr>
          <a:xfrm>
            <a:off x="214313" y="714375"/>
            <a:ext cx="8715375" cy="5857875"/>
          </a:xfrm>
        </p:spPr>
        <p:txBody>
          <a:bodyPr>
            <a:normAutofit fontScale="92500" lnSpcReduction="10000"/>
          </a:bodyPr>
          <a:lstStyle/>
          <a:p>
            <a:pPr marL="274320" indent="-274320" algn="just" fontAlgn="auto">
              <a:spcAft>
                <a:spcPts val="0"/>
              </a:spcAft>
              <a:buClr>
                <a:schemeClr val="accent3"/>
              </a:buClr>
              <a:buFont typeface="Wingdings 2"/>
              <a:buNone/>
              <a:defRPr/>
            </a:pPr>
            <a:r>
              <a:rPr lang="en-US" dirty="0" smtClean="0"/>
              <a:t>	</a:t>
            </a:r>
            <a:r>
              <a:rPr lang="en-US" sz="2400" dirty="0" smtClean="0">
                <a:latin typeface="Arial" pitchFamily="34" charset="0"/>
                <a:cs typeface="Arial" pitchFamily="34" charset="0"/>
              </a:rPr>
              <a:t>Son parte del </a:t>
            </a:r>
            <a:r>
              <a:rPr lang="en-US" sz="2400" dirty="0" err="1" smtClean="0">
                <a:latin typeface="Arial" pitchFamily="34" charset="0"/>
                <a:cs typeface="Arial" pitchFamily="34" charset="0"/>
              </a:rPr>
              <a:t>proceso</a:t>
            </a:r>
            <a:r>
              <a:rPr lang="en-US" sz="2400" dirty="0" smtClean="0">
                <a:latin typeface="Arial" pitchFamily="34" charset="0"/>
                <a:cs typeface="Arial" pitchFamily="34" charset="0"/>
              </a:rPr>
              <a:t> de </a:t>
            </a:r>
            <a:r>
              <a:rPr lang="en-US" sz="2400" dirty="0" err="1" smtClean="0">
                <a:latin typeface="Arial" pitchFamily="34" charset="0"/>
                <a:cs typeface="Arial" pitchFamily="34" charset="0"/>
              </a:rPr>
              <a:t>medición</a:t>
            </a:r>
            <a:r>
              <a:rPr lang="en-US" sz="2400" dirty="0" smtClean="0">
                <a:latin typeface="Arial" pitchFamily="34" charset="0"/>
                <a:cs typeface="Arial" pitchFamily="34" charset="0"/>
              </a:rPr>
              <a:t> de las </a:t>
            </a:r>
            <a:r>
              <a:rPr lang="en-US" sz="2400" dirty="0" err="1" smtClean="0">
                <a:latin typeface="Arial" pitchFamily="34" charset="0"/>
                <a:cs typeface="Arial" pitchFamily="34" charset="0"/>
              </a:rPr>
              <a:t>acciones</a:t>
            </a:r>
            <a:r>
              <a:rPr lang="en-US" sz="2400" dirty="0" smtClean="0">
                <a:latin typeface="Arial" pitchFamily="34" charset="0"/>
                <a:cs typeface="Arial" pitchFamily="34" charset="0"/>
              </a:rPr>
              <a:t> y </a:t>
            </a:r>
            <a:r>
              <a:rPr lang="en-US" sz="2400" dirty="0" err="1" smtClean="0">
                <a:latin typeface="Arial" pitchFamily="34" charset="0"/>
                <a:cs typeface="Arial" pitchFamily="34" charset="0"/>
              </a:rPr>
              <a:t>tareas</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previstas</a:t>
            </a:r>
            <a:r>
              <a:rPr lang="en-US" sz="2400" dirty="0" smtClean="0">
                <a:latin typeface="Arial" pitchFamily="34" charset="0"/>
                <a:cs typeface="Arial" pitchFamily="34" charset="0"/>
              </a:rPr>
              <a:t> en el plan </a:t>
            </a:r>
            <a:r>
              <a:rPr lang="en-US" sz="2400" dirty="0" err="1" smtClean="0">
                <a:latin typeface="Arial" pitchFamily="34" charset="0"/>
                <a:cs typeface="Arial" pitchFamily="34" charset="0"/>
              </a:rPr>
              <a:t>estratégico</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que</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ayudarán</a:t>
            </a:r>
            <a:r>
              <a:rPr lang="en-US" sz="2400" dirty="0" smtClean="0">
                <a:latin typeface="Arial" pitchFamily="34" charset="0"/>
                <a:cs typeface="Arial" pitchFamily="34" charset="0"/>
              </a:rPr>
              <a:t> a la empresa a </a:t>
            </a:r>
            <a:r>
              <a:rPr lang="en-US" sz="2400" dirty="0" err="1" smtClean="0">
                <a:latin typeface="Arial" pitchFamily="34" charset="0"/>
                <a:cs typeface="Arial" pitchFamily="34" charset="0"/>
              </a:rPr>
              <a:t>cumplir</a:t>
            </a:r>
            <a:r>
              <a:rPr lang="en-US" sz="2400" dirty="0" smtClean="0">
                <a:latin typeface="Arial" pitchFamily="34" charset="0"/>
                <a:cs typeface="Arial" pitchFamily="34" charset="0"/>
              </a:rPr>
              <a:t> con los </a:t>
            </a:r>
            <a:r>
              <a:rPr lang="en-US" sz="2400" dirty="0" err="1" smtClean="0">
                <a:latin typeface="Arial" pitchFamily="34" charset="0"/>
                <a:cs typeface="Arial" pitchFamily="34" charset="0"/>
              </a:rPr>
              <a:t>objetivos</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establecidos</a:t>
            </a:r>
            <a:r>
              <a:rPr lang="en-US" sz="2400" dirty="0" smtClean="0">
                <a:latin typeface="Arial" pitchFamily="34" charset="0"/>
                <a:cs typeface="Arial" pitchFamily="34" charset="0"/>
              </a:rPr>
              <a:t>. Las </a:t>
            </a:r>
            <a:r>
              <a:rPr lang="en-US" sz="2400" dirty="0" err="1" smtClean="0">
                <a:latin typeface="Arial" pitchFamily="34" charset="0"/>
                <a:cs typeface="Arial" pitchFamily="34" charset="0"/>
              </a:rPr>
              <a:t>iniciativas</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propuestas</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fueron</a:t>
            </a:r>
            <a:r>
              <a:rPr lang="en-US" sz="2400" dirty="0" smtClean="0">
                <a:latin typeface="Arial" pitchFamily="34" charset="0"/>
                <a:cs typeface="Arial" pitchFamily="34" charset="0"/>
              </a:rPr>
              <a:t> las siguientes:</a:t>
            </a:r>
          </a:p>
          <a:p>
            <a:pPr marL="274320" indent="-274320" algn="just" fontAlgn="auto">
              <a:spcAft>
                <a:spcPts val="0"/>
              </a:spcAft>
              <a:buClr>
                <a:schemeClr val="accent3"/>
              </a:buClr>
              <a:buFont typeface="Wingdings 2"/>
              <a:buNone/>
              <a:defRPr/>
            </a:pPr>
            <a:endParaRPr lang="en-US" sz="2400" dirty="0" smtClean="0">
              <a:latin typeface="Arial" pitchFamily="34" charset="0"/>
              <a:cs typeface="Arial" pitchFamily="34" charset="0"/>
            </a:endParaRPr>
          </a:p>
          <a:p>
            <a:pPr marL="850392" lvl="1" indent="-457200" fontAlgn="auto">
              <a:spcAft>
                <a:spcPts val="0"/>
              </a:spcAft>
              <a:buFont typeface="+mj-lt"/>
              <a:buAutoNum type="arabicPeriod"/>
              <a:defRPr/>
            </a:pPr>
            <a:r>
              <a:rPr lang="es-AR" dirty="0" smtClean="0">
                <a:latin typeface="Arial" pitchFamily="34" charset="0"/>
                <a:cs typeface="Arial" pitchFamily="34" charset="0"/>
              </a:rPr>
              <a:t>Resolución de problemas oportunamente </a:t>
            </a:r>
            <a:endParaRPr lang="es-EC" dirty="0" smtClean="0">
              <a:latin typeface="Arial" pitchFamily="34" charset="0"/>
              <a:cs typeface="Arial" pitchFamily="34" charset="0"/>
            </a:endParaRPr>
          </a:p>
          <a:p>
            <a:pPr marL="850392" lvl="1" indent="-457200" fontAlgn="auto">
              <a:spcAft>
                <a:spcPts val="0"/>
              </a:spcAft>
              <a:buFont typeface="+mj-lt"/>
              <a:buAutoNum type="arabicPeriod"/>
              <a:defRPr/>
            </a:pPr>
            <a:r>
              <a:rPr lang="es-AR" dirty="0" smtClean="0">
                <a:latin typeface="Arial" pitchFamily="34" charset="0"/>
                <a:cs typeface="Arial" pitchFamily="34" charset="0"/>
              </a:rPr>
              <a:t>Eficiencia en calidad </a:t>
            </a:r>
            <a:endParaRPr lang="es-EC" dirty="0" smtClean="0">
              <a:latin typeface="Arial" pitchFamily="34" charset="0"/>
              <a:cs typeface="Arial" pitchFamily="34" charset="0"/>
            </a:endParaRPr>
          </a:p>
          <a:p>
            <a:pPr marL="850392" lvl="1" indent="-457200" fontAlgn="auto">
              <a:spcAft>
                <a:spcPts val="0"/>
              </a:spcAft>
              <a:buFont typeface="+mj-lt"/>
              <a:buAutoNum type="arabicPeriod"/>
              <a:defRPr/>
            </a:pPr>
            <a:r>
              <a:rPr lang="es-AR" dirty="0" smtClean="0">
                <a:latin typeface="Arial" pitchFamily="34" charset="0"/>
                <a:cs typeface="Arial" pitchFamily="34" charset="0"/>
              </a:rPr>
              <a:t>Identificar las necesidades de los clientes</a:t>
            </a:r>
            <a:endParaRPr lang="es-EC" dirty="0" smtClean="0">
              <a:latin typeface="Arial" pitchFamily="34" charset="0"/>
              <a:cs typeface="Arial" pitchFamily="34" charset="0"/>
            </a:endParaRPr>
          </a:p>
          <a:p>
            <a:pPr marL="850392" lvl="1" indent="-457200" fontAlgn="auto">
              <a:spcAft>
                <a:spcPts val="0"/>
              </a:spcAft>
              <a:buFont typeface="+mj-lt"/>
              <a:buAutoNum type="arabicPeriod"/>
              <a:defRPr/>
            </a:pPr>
            <a:r>
              <a:rPr lang="es-AR" dirty="0" smtClean="0">
                <a:latin typeface="Arial" pitchFamily="34" charset="0"/>
                <a:cs typeface="Arial" pitchFamily="34" charset="0"/>
              </a:rPr>
              <a:t>Mejoramiento de los sistemas y tecnologías de información.</a:t>
            </a:r>
            <a:endParaRPr lang="es-EC" dirty="0" smtClean="0">
              <a:latin typeface="Arial" pitchFamily="34" charset="0"/>
              <a:cs typeface="Arial" pitchFamily="34" charset="0"/>
            </a:endParaRPr>
          </a:p>
          <a:p>
            <a:pPr marL="850392" lvl="1" indent="-457200" fontAlgn="auto">
              <a:spcAft>
                <a:spcPts val="0"/>
              </a:spcAft>
              <a:buFont typeface="+mj-lt"/>
              <a:buAutoNum type="arabicPeriod"/>
              <a:defRPr/>
            </a:pPr>
            <a:r>
              <a:rPr lang="es-AR" dirty="0" smtClean="0">
                <a:latin typeface="Arial" pitchFamily="34" charset="0"/>
                <a:cs typeface="Arial" pitchFamily="34" charset="0"/>
              </a:rPr>
              <a:t>Optimizar procesos</a:t>
            </a:r>
            <a:endParaRPr lang="es-EC" dirty="0" smtClean="0">
              <a:latin typeface="Arial" pitchFamily="34" charset="0"/>
              <a:cs typeface="Arial" pitchFamily="34" charset="0"/>
            </a:endParaRPr>
          </a:p>
          <a:p>
            <a:pPr marL="850392" lvl="1" indent="-457200" fontAlgn="auto">
              <a:spcAft>
                <a:spcPts val="0"/>
              </a:spcAft>
              <a:buFont typeface="+mj-lt"/>
              <a:buAutoNum type="arabicPeriod"/>
              <a:defRPr/>
            </a:pPr>
            <a:r>
              <a:rPr lang="es-AR" dirty="0" smtClean="0">
                <a:latin typeface="Arial" pitchFamily="34" charset="0"/>
                <a:cs typeface="Arial" pitchFamily="34" charset="0"/>
              </a:rPr>
              <a:t>Creatividad en la búsqueda de nuevos productos</a:t>
            </a:r>
            <a:endParaRPr lang="es-EC" dirty="0" smtClean="0">
              <a:latin typeface="Arial" pitchFamily="34" charset="0"/>
              <a:cs typeface="Arial" pitchFamily="34" charset="0"/>
            </a:endParaRPr>
          </a:p>
          <a:p>
            <a:pPr marL="850392" lvl="1" indent="-457200" fontAlgn="auto">
              <a:spcAft>
                <a:spcPts val="0"/>
              </a:spcAft>
              <a:buFont typeface="+mj-lt"/>
              <a:buAutoNum type="arabicPeriod"/>
              <a:defRPr/>
            </a:pPr>
            <a:r>
              <a:rPr lang="es-AR" dirty="0" smtClean="0">
                <a:latin typeface="Arial" pitchFamily="34" charset="0"/>
                <a:cs typeface="Arial" pitchFamily="34" charset="0"/>
              </a:rPr>
              <a:t>Inspecciones de productos.</a:t>
            </a:r>
            <a:endParaRPr lang="es-EC" dirty="0" smtClean="0">
              <a:latin typeface="Arial" pitchFamily="34" charset="0"/>
              <a:cs typeface="Arial" pitchFamily="34" charset="0"/>
            </a:endParaRPr>
          </a:p>
          <a:p>
            <a:pPr marL="850392" lvl="1" indent="-457200" fontAlgn="auto">
              <a:spcAft>
                <a:spcPts val="0"/>
              </a:spcAft>
              <a:buFont typeface="+mj-lt"/>
              <a:buAutoNum type="arabicPeriod"/>
              <a:defRPr/>
            </a:pPr>
            <a:r>
              <a:rPr lang="es-AR" dirty="0" smtClean="0">
                <a:latin typeface="Arial" pitchFamily="34" charset="0"/>
                <a:cs typeface="Arial" pitchFamily="34" charset="0"/>
              </a:rPr>
              <a:t>Realizar actividades en grupo.</a:t>
            </a:r>
            <a:endParaRPr lang="es-EC" dirty="0" smtClean="0">
              <a:latin typeface="Arial" pitchFamily="34" charset="0"/>
              <a:cs typeface="Arial" pitchFamily="34" charset="0"/>
            </a:endParaRPr>
          </a:p>
          <a:p>
            <a:pPr marL="850392" lvl="1" indent="-457200" fontAlgn="auto">
              <a:spcAft>
                <a:spcPts val="0"/>
              </a:spcAft>
              <a:buFont typeface="+mj-lt"/>
              <a:buAutoNum type="arabicPeriod"/>
              <a:defRPr/>
            </a:pPr>
            <a:r>
              <a:rPr lang="es-AR" dirty="0" smtClean="0">
                <a:latin typeface="Arial" pitchFamily="34" charset="0"/>
                <a:cs typeface="Arial" pitchFamily="34" charset="0"/>
              </a:rPr>
              <a:t>Conocer la opinión de los clientes respecto a la calidad percibida de los productos.</a:t>
            </a:r>
          </a:p>
          <a:p>
            <a:pPr marL="850392" lvl="1" indent="-457200" fontAlgn="auto">
              <a:spcAft>
                <a:spcPts val="0"/>
              </a:spcAft>
              <a:buFont typeface="+mj-lt"/>
              <a:buAutoNum type="arabicPeriod"/>
              <a:defRPr/>
            </a:pPr>
            <a:r>
              <a:rPr lang="es-AR" dirty="0" smtClean="0">
                <a:latin typeface="Arial" pitchFamily="34" charset="0"/>
                <a:cs typeface="Arial" pitchFamily="34" charset="0"/>
              </a:rPr>
              <a:t>Influir, motivar y dirigir a las personas.</a:t>
            </a:r>
            <a:endParaRPr lang="es-EC" dirty="0" smtClean="0">
              <a:latin typeface="Arial" pitchFamily="34" charset="0"/>
              <a:cs typeface="Arial" pitchFamily="34" charset="0"/>
            </a:endParaRPr>
          </a:p>
          <a:p>
            <a:pPr marL="274320" indent="-274320" fontAlgn="auto">
              <a:spcAft>
                <a:spcPts val="0"/>
              </a:spcAft>
              <a:buClr>
                <a:schemeClr val="accent3"/>
              </a:buClr>
              <a:buFont typeface="Wingdings 2"/>
              <a:buNone/>
              <a:defRPr/>
            </a:pPr>
            <a:endParaRPr lang="es-EC" sz="2400" dirty="0">
              <a:latin typeface="Arial" pitchFamily="34" charset="0"/>
              <a:cs typeface="Arial" pitchFamily="34" charset="0"/>
            </a:endParaRPr>
          </a:p>
        </p:txBody>
      </p:sp>
    </p:spTree>
  </p:cSld>
  <p:clrMapOvr>
    <a:masterClrMapping/>
  </p:clrMapOvr>
  <p:transition>
    <p:split orient="vert" dir="in"/>
    <p:sndAc>
      <p:stSnd>
        <p:snd r:embed="rId3" name="click.wav" builtIn="1"/>
      </p:stSnd>
    </p:sndAc>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Título"/>
          <p:cNvSpPr>
            <a:spLocks noGrp="1"/>
          </p:cNvSpPr>
          <p:nvPr>
            <p:ph type="title"/>
          </p:nvPr>
        </p:nvSpPr>
        <p:spPr>
          <a:xfrm>
            <a:off x="0" y="0"/>
            <a:ext cx="9144000" cy="1357313"/>
          </a:xfrm>
        </p:spPr>
        <p:txBody>
          <a:bodyPr/>
          <a:lstStyle/>
          <a:p>
            <a:pPr algn="ctr"/>
            <a:r>
              <a:rPr lang="en-US" sz="2800" b="1" smtClean="0">
                <a:solidFill>
                  <a:schemeClr val="tx1"/>
                </a:solidFill>
                <a:latin typeface="Arial" charset="0"/>
                <a:cs typeface="Arial" charset="0"/>
              </a:rPr>
              <a:t>IMPLEMENTACIÓN DEL SISTEMA DE GESTIÓN DE INDICADORES.</a:t>
            </a:r>
            <a:br>
              <a:rPr lang="en-US" sz="2800" b="1" smtClean="0">
                <a:solidFill>
                  <a:schemeClr val="tx1"/>
                </a:solidFill>
                <a:latin typeface="Arial" charset="0"/>
                <a:cs typeface="Arial" charset="0"/>
              </a:rPr>
            </a:br>
            <a:r>
              <a:rPr lang="en-US" sz="2800" b="1" smtClean="0">
                <a:solidFill>
                  <a:schemeClr val="tx1"/>
                </a:solidFill>
                <a:latin typeface="Arial" charset="0"/>
                <a:cs typeface="Arial" charset="0"/>
              </a:rPr>
              <a:t>Modelo de Datos</a:t>
            </a:r>
            <a:endParaRPr lang="es-EC" sz="2800" smtClean="0"/>
          </a:p>
        </p:txBody>
      </p:sp>
      <p:sp>
        <p:nvSpPr>
          <p:cNvPr id="25603" name="2 Marcador de contenido"/>
          <p:cNvSpPr>
            <a:spLocks noGrp="1"/>
          </p:cNvSpPr>
          <p:nvPr>
            <p:ph idx="1"/>
          </p:nvPr>
        </p:nvSpPr>
        <p:spPr>
          <a:xfrm>
            <a:off x="200025" y="1500188"/>
            <a:ext cx="8729663" cy="4824412"/>
          </a:xfrm>
        </p:spPr>
        <p:txBody>
          <a:bodyPr/>
          <a:lstStyle/>
          <a:p>
            <a:pPr algn="ctr">
              <a:buFont typeface="Wingdings 2" pitchFamily="18" charset="2"/>
              <a:buNone/>
            </a:pPr>
            <a:r>
              <a:rPr lang="en-US" sz="2200" b="1" smtClean="0">
                <a:latin typeface="Arial" charset="0"/>
                <a:cs typeface="Arial" charset="0"/>
              </a:rPr>
              <a:t>Modelo de Punto</a:t>
            </a:r>
            <a:endParaRPr lang="es-EC" sz="2200" b="1" smtClean="0">
              <a:latin typeface="Arial" charset="0"/>
              <a:cs typeface="Arial" charset="0"/>
            </a:endParaRPr>
          </a:p>
          <a:p>
            <a:pPr algn="just">
              <a:buFont typeface="Wingdings 2" pitchFamily="18" charset="2"/>
              <a:buNone/>
            </a:pPr>
            <a:r>
              <a:rPr lang="es-EC" smtClean="0"/>
              <a:t>	</a:t>
            </a:r>
            <a:r>
              <a:rPr lang="es-EC" sz="2200" smtClean="0">
                <a:latin typeface="Arial" charset="0"/>
                <a:cs typeface="Arial" charset="0"/>
              </a:rPr>
              <a:t>Se escogió para realizar éste análisis al área de Control de Calidad de Productos la cual contiene las dimensiones de productos, empleados, materias, primas, etc.</a:t>
            </a:r>
          </a:p>
          <a:p>
            <a:pPr>
              <a:buFont typeface="Wingdings 2" pitchFamily="18" charset="2"/>
              <a:buNone/>
            </a:pPr>
            <a:endParaRPr lang="es-EC" smtClean="0"/>
          </a:p>
        </p:txBody>
      </p:sp>
      <p:pic>
        <p:nvPicPr>
          <p:cNvPr id="25604" name="Picture 503"/>
          <p:cNvPicPr>
            <a:picLocks noChangeAspect="1" noChangeArrowheads="1"/>
          </p:cNvPicPr>
          <p:nvPr/>
        </p:nvPicPr>
        <p:blipFill>
          <a:blip r:embed="rId4"/>
          <a:srcRect l="4791" t="11842" r="1042" b="7565"/>
          <a:stretch>
            <a:fillRect/>
          </a:stretch>
        </p:blipFill>
        <p:spPr bwMode="auto">
          <a:xfrm>
            <a:off x="2214563" y="3429000"/>
            <a:ext cx="4786312" cy="3000375"/>
          </a:xfrm>
          <a:prstGeom prst="rect">
            <a:avLst/>
          </a:prstGeom>
          <a:noFill/>
          <a:ln w="9525">
            <a:solidFill>
              <a:srgbClr val="000000"/>
            </a:solidFill>
            <a:miter lim="800000"/>
            <a:headEnd/>
            <a:tailEnd/>
          </a:ln>
        </p:spPr>
      </p:pic>
    </p:spTree>
  </p:cSld>
  <p:clrMapOvr>
    <a:masterClrMapping/>
  </p:clrMapOvr>
  <p:transition>
    <p:split orient="vert" dir="in"/>
    <p:sndAc>
      <p:stSnd>
        <p:snd r:embed="rId3" name="click.wav" builtIn="1"/>
      </p:stSnd>
    </p:sndAc>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Título"/>
          <p:cNvSpPr>
            <a:spLocks noGrp="1"/>
          </p:cNvSpPr>
          <p:nvPr>
            <p:ph type="title"/>
          </p:nvPr>
        </p:nvSpPr>
        <p:spPr>
          <a:xfrm>
            <a:off x="428625" y="0"/>
            <a:ext cx="8229600" cy="581025"/>
          </a:xfrm>
        </p:spPr>
        <p:txBody>
          <a:bodyPr/>
          <a:lstStyle/>
          <a:p>
            <a:pPr algn="ctr"/>
            <a:r>
              <a:rPr lang="en-US" sz="2200" b="1" smtClean="0">
                <a:solidFill>
                  <a:schemeClr val="tx1"/>
                </a:solidFill>
                <a:latin typeface="Arial" charset="0"/>
                <a:cs typeface="Arial" charset="0"/>
              </a:rPr>
              <a:t>Modelo Datamart</a:t>
            </a:r>
            <a:endParaRPr lang="es-EC" sz="2200" b="1" smtClean="0">
              <a:solidFill>
                <a:schemeClr val="tx1"/>
              </a:solidFill>
              <a:latin typeface="Arial" charset="0"/>
              <a:cs typeface="Arial" charset="0"/>
            </a:endParaRPr>
          </a:p>
        </p:txBody>
      </p:sp>
      <p:sp>
        <p:nvSpPr>
          <p:cNvPr id="3" name="2 Marcador de contenido"/>
          <p:cNvSpPr>
            <a:spLocks noGrp="1"/>
          </p:cNvSpPr>
          <p:nvPr>
            <p:ph idx="1"/>
          </p:nvPr>
        </p:nvSpPr>
        <p:spPr>
          <a:xfrm>
            <a:off x="214313" y="642938"/>
            <a:ext cx="8715375" cy="5967412"/>
          </a:xfrm>
        </p:spPr>
        <p:txBody>
          <a:bodyPr>
            <a:normAutofit fontScale="25000" lnSpcReduction="20000"/>
          </a:bodyPr>
          <a:lstStyle/>
          <a:p>
            <a:pPr marL="274320" indent="-274320" algn="just" fontAlgn="auto">
              <a:spcAft>
                <a:spcPts val="0"/>
              </a:spcAft>
              <a:buClr>
                <a:schemeClr val="accent3"/>
              </a:buClr>
              <a:buFont typeface="Wingdings 2"/>
              <a:buNone/>
              <a:defRPr/>
            </a:pPr>
            <a:r>
              <a:rPr lang="es-EC" dirty="0" smtClean="0"/>
              <a:t>	</a:t>
            </a:r>
            <a:endParaRPr lang="es-EC" sz="8800" dirty="0" smtClean="0">
              <a:latin typeface="Arial" pitchFamily="34" charset="0"/>
              <a:cs typeface="Arial" pitchFamily="34" charset="0"/>
            </a:endParaRPr>
          </a:p>
          <a:p>
            <a:pPr marL="274320" indent="-274320" algn="just" fontAlgn="auto">
              <a:spcAft>
                <a:spcPts val="0"/>
              </a:spcAft>
              <a:buClr>
                <a:schemeClr val="accent3"/>
              </a:buClr>
              <a:buFont typeface="Wingdings 2"/>
              <a:buChar char=""/>
              <a:defRPr/>
            </a:pPr>
            <a:r>
              <a:rPr lang="es-EC" sz="8800" dirty="0" smtClean="0">
                <a:latin typeface="Arial" pitchFamily="34" charset="0"/>
                <a:cs typeface="Arial" pitchFamily="34" charset="0"/>
              </a:rPr>
              <a:t>La base operativa se realizó de acuerdo a la función principal del área de Control de Calidad de productos, revisar los productos terminados en base a las especificaciones técnicas de cada ficha técnica de producto y elaborar informes  cuando un producto no cumple con dichas especificaciones. Esta información se  recopiló para crear las tablas de la base operativa, que son las siguientes:</a:t>
            </a:r>
          </a:p>
          <a:p>
            <a:pPr marL="274320" indent="-274320" algn="just" fontAlgn="auto">
              <a:spcAft>
                <a:spcPts val="0"/>
              </a:spcAft>
              <a:buClr>
                <a:schemeClr val="accent3"/>
              </a:buClr>
              <a:buFont typeface="Wingdings 2"/>
              <a:buNone/>
              <a:defRPr/>
            </a:pPr>
            <a:r>
              <a:rPr lang="es-EC" sz="8800" dirty="0" smtClean="0">
                <a:latin typeface="Arial" pitchFamily="34" charset="0"/>
                <a:cs typeface="Arial" pitchFamily="34" charset="0"/>
              </a:rPr>
              <a:t> </a:t>
            </a:r>
          </a:p>
          <a:p>
            <a:pPr marL="274320" indent="-274320" algn="just" fontAlgn="auto">
              <a:spcAft>
                <a:spcPts val="0"/>
              </a:spcAft>
              <a:buClr>
                <a:schemeClr val="accent3"/>
              </a:buClr>
              <a:buFont typeface="Wingdings 2"/>
              <a:buNone/>
              <a:defRPr/>
            </a:pPr>
            <a:endParaRPr lang="es-EC" sz="8800" b="1" dirty="0" smtClean="0">
              <a:latin typeface="Arial" pitchFamily="34" charset="0"/>
              <a:cs typeface="Arial" pitchFamily="34" charset="0"/>
            </a:endParaRPr>
          </a:p>
          <a:p>
            <a:pPr marL="274320" indent="-274320" algn="just" fontAlgn="auto">
              <a:spcAft>
                <a:spcPts val="0"/>
              </a:spcAft>
              <a:buClr>
                <a:schemeClr val="accent3"/>
              </a:buClr>
              <a:buFont typeface="Wingdings 2"/>
              <a:buNone/>
              <a:defRPr/>
            </a:pPr>
            <a:r>
              <a:rPr lang="es-AR" sz="8800" dirty="0" smtClean="0">
                <a:latin typeface="Arial" pitchFamily="34" charset="0"/>
                <a:cs typeface="Arial" pitchFamily="34" charset="0"/>
              </a:rPr>
              <a:t> </a:t>
            </a:r>
            <a:endParaRPr lang="es-EC" sz="8800" dirty="0" smtClean="0">
              <a:latin typeface="Arial" pitchFamily="34" charset="0"/>
              <a:cs typeface="Arial" pitchFamily="34" charset="0"/>
            </a:endParaRPr>
          </a:p>
          <a:p>
            <a:pPr marL="274320" indent="-274320" algn="just" fontAlgn="auto">
              <a:spcAft>
                <a:spcPts val="0"/>
              </a:spcAft>
              <a:buClr>
                <a:schemeClr val="accent3"/>
              </a:buClr>
              <a:buFont typeface="Wingdings 2"/>
              <a:buNone/>
              <a:defRPr/>
            </a:pPr>
            <a:endParaRPr lang="es-EC" sz="6800" dirty="0" smtClean="0">
              <a:latin typeface="Arial" pitchFamily="34" charset="0"/>
              <a:cs typeface="Arial" pitchFamily="34" charset="0"/>
            </a:endParaRPr>
          </a:p>
          <a:p>
            <a:pPr marL="274320" indent="-274320" algn="just" fontAlgn="auto">
              <a:spcAft>
                <a:spcPts val="0"/>
              </a:spcAft>
              <a:buClr>
                <a:schemeClr val="accent3"/>
              </a:buClr>
              <a:buFont typeface="Wingdings 2"/>
              <a:buNone/>
              <a:defRPr/>
            </a:pPr>
            <a:r>
              <a:rPr lang="es-AR" sz="6800" dirty="0" smtClean="0">
                <a:latin typeface="Arial" pitchFamily="34" charset="0"/>
                <a:cs typeface="Arial" pitchFamily="34" charset="0"/>
              </a:rPr>
              <a:t> </a:t>
            </a:r>
            <a:endParaRPr lang="es-EC" sz="6800" dirty="0" smtClean="0">
              <a:latin typeface="Arial" pitchFamily="34" charset="0"/>
              <a:cs typeface="Arial" pitchFamily="34" charset="0"/>
            </a:endParaRPr>
          </a:p>
          <a:p>
            <a:pPr marL="274320" indent="-274320" fontAlgn="auto">
              <a:spcAft>
                <a:spcPts val="0"/>
              </a:spcAft>
              <a:buClr>
                <a:schemeClr val="accent3"/>
              </a:buClr>
              <a:buFont typeface="Wingdings 2"/>
              <a:buNone/>
              <a:defRPr/>
            </a:pPr>
            <a:r>
              <a:rPr lang="es-AR" dirty="0" smtClean="0"/>
              <a:t> </a:t>
            </a:r>
            <a:endParaRPr lang="es-EC" dirty="0" smtClean="0"/>
          </a:p>
          <a:p>
            <a:pPr marL="274320" indent="-274320" fontAlgn="auto">
              <a:spcAft>
                <a:spcPts val="0"/>
              </a:spcAft>
              <a:buClr>
                <a:schemeClr val="accent3"/>
              </a:buClr>
              <a:buFont typeface="Wingdings 2"/>
              <a:buNone/>
              <a:defRPr/>
            </a:pPr>
            <a:r>
              <a:rPr lang="es-AR" dirty="0" smtClean="0"/>
              <a:t> </a:t>
            </a:r>
            <a:endParaRPr lang="es-EC" dirty="0" smtClean="0"/>
          </a:p>
          <a:p>
            <a:pPr marL="274320" indent="-274320" fontAlgn="auto">
              <a:spcAft>
                <a:spcPts val="0"/>
              </a:spcAft>
              <a:buClr>
                <a:schemeClr val="accent3"/>
              </a:buClr>
              <a:buFont typeface="Wingdings 2"/>
              <a:buNone/>
              <a:defRPr/>
            </a:pPr>
            <a:r>
              <a:rPr lang="es-AR" dirty="0" smtClean="0"/>
              <a:t> </a:t>
            </a:r>
            <a:endParaRPr lang="es-EC" dirty="0" smtClean="0"/>
          </a:p>
          <a:p>
            <a:pPr marL="274320" indent="-274320" fontAlgn="auto">
              <a:spcAft>
                <a:spcPts val="0"/>
              </a:spcAft>
              <a:buClr>
                <a:schemeClr val="accent3"/>
              </a:buClr>
              <a:buFont typeface="Wingdings 2"/>
              <a:buNone/>
              <a:defRPr/>
            </a:pPr>
            <a:r>
              <a:rPr lang="es-AR" dirty="0" smtClean="0"/>
              <a:t> </a:t>
            </a:r>
            <a:endParaRPr lang="es-EC" dirty="0" smtClean="0"/>
          </a:p>
          <a:p>
            <a:pPr marL="274320" indent="-274320" fontAlgn="auto">
              <a:spcAft>
                <a:spcPts val="0"/>
              </a:spcAft>
              <a:buClr>
                <a:schemeClr val="accent3"/>
              </a:buClr>
              <a:buFont typeface="Wingdings 2"/>
              <a:buNone/>
              <a:defRPr/>
            </a:pPr>
            <a:r>
              <a:rPr lang="es-AR" dirty="0" smtClean="0"/>
              <a:t> </a:t>
            </a:r>
            <a:endParaRPr lang="es-EC" dirty="0" smtClean="0"/>
          </a:p>
          <a:p>
            <a:pPr marL="274320" indent="-274320" fontAlgn="auto">
              <a:spcAft>
                <a:spcPts val="0"/>
              </a:spcAft>
              <a:buClr>
                <a:schemeClr val="accent3"/>
              </a:buClr>
              <a:buFont typeface="Wingdings 2"/>
              <a:buNone/>
              <a:defRPr/>
            </a:pPr>
            <a:r>
              <a:rPr lang="es-AR" dirty="0" smtClean="0"/>
              <a:t> </a:t>
            </a:r>
            <a:endParaRPr lang="es-EC" dirty="0" smtClean="0"/>
          </a:p>
          <a:p>
            <a:pPr marL="274320" indent="-274320" fontAlgn="auto">
              <a:spcAft>
                <a:spcPts val="0"/>
              </a:spcAft>
              <a:buClr>
                <a:schemeClr val="accent3"/>
              </a:buClr>
              <a:buFont typeface="Wingdings 2"/>
              <a:buNone/>
              <a:defRPr/>
            </a:pPr>
            <a:r>
              <a:rPr lang="es-AR" dirty="0" smtClean="0"/>
              <a:t> </a:t>
            </a:r>
            <a:endParaRPr lang="es-EC" dirty="0" smtClean="0"/>
          </a:p>
          <a:p>
            <a:pPr marL="274320" indent="-274320" fontAlgn="auto">
              <a:spcAft>
                <a:spcPts val="0"/>
              </a:spcAft>
              <a:buClr>
                <a:schemeClr val="accent3"/>
              </a:buClr>
              <a:buFont typeface="Wingdings 2"/>
              <a:buNone/>
              <a:defRPr/>
            </a:pPr>
            <a:r>
              <a:rPr lang="es-AR" dirty="0" smtClean="0"/>
              <a:t> </a:t>
            </a:r>
            <a:endParaRPr lang="es-EC" dirty="0" smtClean="0"/>
          </a:p>
          <a:p>
            <a:pPr marL="274320" indent="-274320" fontAlgn="auto">
              <a:spcAft>
                <a:spcPts val="0"/>
              </a:spcAft>
              <a:buClr>
                <a:schemeClr val="accent3"/>
              </a:buClr>
              <a:buFont typeface="Wingdings 2"/>
              <a:buNone/>
              <a:defRPr/>
            </a:pPr>
            <a:r>
              <a:rPr lang="es-AR" dirty="0" smtClean="0"/>
              <a:t> </a:t>
            </a:r>
            <a:endParaRPr lang="es-EC" dirty="0" smtClean="0"/>
          </a:p>
          <a:p>
            <a:pPr marL="274320" indent="-274320" fontAlgn="auto">
              <a:spcAft>
                <a:spcPts val="0"/>
              </a:spcAft>
              <a:buClr>
                <a:schemeClr val="accent3"/>
              </a:buClr>
              <a:buFont typeface="Wingdings 2"/>
              <a:buNone/>
              <a:defRPr/>
            </a:pPr>
            <a:r>
              <a:rPr lang="es-AR" dirty="0" smtClean="0"/>
              <a:t> </a:t>
            </a:r>
            <a:endParaRPr lang="es-EC" dirty="0" smtClean="0"/>
          </a:p>
          <a:p>
            <a:pPr marL="274320" indent="-274320" fontAlgn="auto">
              <a:spcAft>
                <a:spcPts val="0"/>
              </a:spcAft>
              <a:buClr>
                <a:schemeClr val="accent3"/>
              </a:buClr>
              <a:buFont typeface="Wingdings 2"/>
              <a:buNone/>
              <a:defRPr/>
            </a:pPr>
            <a:r>
              <a:rPr lang="es-AR" dirty="0" smtClean="0"/>
              <a:t> </a:t>
            </a:r>
            <a:endParaRPr lang="es-EC" dirty="0" smtClean="0"/>
          </a:p>
          <a:p>
            <a:pPr marL="274320" indent="-274320" fontAlgn="auto">
              <a:spcAft>
                <a:spcPts val="0"/>
              </a:spcAft>
              <a:buClr>
                <a:schemeClr val="accent3"/>
              </a:buClr>
              <a:buFont typeface="Wingdings 2"/>
              <a:buNone/>
              <a:defRPr/>
            </a:pPr>
            <a:r>
              <a:rPr lang="es-AR" dirty="0" smtClean="0"/>
              <a:t>  </a:t>
            </a:r>
            <a:endParaRPr lang="es-EC" dirty="0" smtClean="0"/>
          </a:p>
          <a:p>
            <a:pPr marL="274320" indent="-274320" fontAlgn="auto">
              <a:spcAft>
                <a:spcPts val="0"/>
              </a:spcAft>
              <a:buClr>
                <a:schemeClr val="accent3"/>
              </a:buClr>
              <a:buFont typeface="Wingdings 2"/>
              <a:buNone/>
              <a:defRPr/>
            </a:pPr>
            <a:r>
              <a:rPr lang="es-AR" dirty="0" smtClean="0"/>
              <a:t> </a:t>
            </a:r>
            <a:endParaRPr lang="es-EC" dirty="0" smtClean="0"/>
          </a:p>
        </p:txBody>
      </p:sp>
      <p:pic>
        <p:nvPicPr>
          <p:cNvPr id="26628" name="Picture 502"/>
          <p:cNvPicPr>
            <a:picLocks noChangeAspect="1" noChangeArrowheads="1"/>
          </p:cNvPicPr>
          <p:nvPr/>
        </p:nvPicPr>
        <p:blipFill>
          <a:blip r:embed="rId4"/>
          <a:srcRect/>
          <a:stretch>
            <a:fillRect/>
          </a:stretch>
        </p:blipFill>
        <p:spPr bwMode="auto">
          <a:xfrm>
            <a:off x="3500438" y="2571750"/>
            <a:ext cx="2786062" cy="4143375"/>
          </a:xfrm>
          <a:prstGeom prst="rect">
            <a:avLst/>
          </a:prstGeom>
          <a:noFill/>
          <a:ln w="9525">
            <a:solidFill>
              <a:srgbClr val="000000"/>
            </a:solidFill>
            <a:miter lim="800000"/>
            <a:headEnd/>
            <a:tailEnd/>
          </a:ln>
        </p:spPr>
      </p:pic>
    </p:spTree>
  </p:cSld>
  <p:clrMapOvr>
    <a:masterClrMapping/>
  </p:clrMapOvr>
  <p:transition>
    <p:split orient="vert" dir="in"/>
    <p:sndAc>
      <p:stSnd>
        <p:snd r:embed="rId3" name="click.wav" builtIn="1"/>
      </p:stSnd>
    </p:sndAc>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Título"/>
          <p:cNvSpPr>
            <a:spLocks noGrp="1"/>
          </p:cNvSpPr>
          <p:nvPr>
            <p:ph type="title"/>
          </p:nvPr>
        </p:nvSpPr>
        <p:spPr>
          <a:xfrm>
            <a:off x="428625" y="0"/>
            <a:ext cx="8229600" cy="642938"/>
          </a:xfrm>
        </p:spPr>
        <p:txBody>
          <a:bodyPr/>
          <a:lstStyle/>
          <a:p>
            <a:pPr algn="ctr"/>
            <a:r>
              <a:rPr lang="en-US" sz="2200" b="1" smtClean="0">
                <a:solidFill>
                  <a:schemeClr val="tx1"/>
                </a:solidFill>
                <a:latin typeface="Arial" charset="0"/>
                <a:cs typeface="Arial" charset="0"/>
              </a:rPr>
              <a:t>Modelo Datamart</a:t>
            </a:r>
            <a:endParaRPr lang="es-EC" sz="2200" smtClean="0"/>
          </a:p>
        </p:txBody>
      </p:sp>
      <p:sp>
        <p:nvSpPr>
          <p:cNvPr id="3" name="2 Marcador de contenido"/>
          <p:cNvSpPr>
            <a:spLocks noGrp="1"/>
          </p:cNvSpPr>
          <p:nvPr>
            <p:ph idx="1"/>
          </p:nvPr>
        </p:nvSpPr>
        <p:spPr>
          <a:xfrm>
            <a:off x="285750" y="857250"/>
            <a:ext cx="8643938" cy="5500688"/>
          </a:xfrm>
        </p:spPr>
        <p:txBody>
          <a:bodyPr>
            <a:noAutofit/>
          </a:bodyPr>
          <a:lstStyle/>
          <a:p>
            <a:pPr marL="274320" indent="-274320" algn="just" fontAlgn="auto">
              <a:spcAft>
                <a:spcPts val="0"/>
              </a:spcAft>
              <a:buClr>
                <a:schemeClr val="accent3"/>
              </a:buClr>
              <a:buFont typeface="Wingdings 2"/>
              <a:buChar char=""/>
              <a:defRPr/>
            </a:pPr>
            <a:r>
              <a:rPr lang="es-AR" sz="2200" dirty="0" smtClean="0">
                <a:latin typeface="Arial" pitchFamily="34" charset="0"/>
                <a:cs typeface="Arial" pitchFamily="34" charset="0"/>
              </a:rPr>
              <a:t>Partiendo de la Base de datos Operativa se continúa con el  Esquema multidimensional, en mi caso se lo representó con el Esquema de Estrella que tiene las características necesarias que requerimos para la realización de las tablas.  </a:t>
            </a:r>
            <a:endParaRPr lang="es-EC" sz="2200" dirty="0" smtClean="0">
              <a:latin typeface="Arial" pitchFamily="34" charset="0"/>
              <a:cs typeface="Arial" pitchFamily="34" charset="0"/>
            </a:endParaRPr>
          </a:p>
          <a:p>
            <a:pPr marL="274320" indent="-274320" algn="just" fontAlgn="auto">
              <a:spcAft>
                <a:spcPts val="0"/>
              </a:spcAft>
              <a:buClr>
                <a:schemeClr val="accent3"/>
              </a:buClr>
              <a:buFont typeface="Wingdings 2"/>
              <a:buChar char=""/>
              <a:defRPr/>
            </a:pPr>
            <a:r>
              <a:rPr lang="es-AR" sz="2200" dirty="0" smtClean="0">
                <a:latin typeface="Arial" pitchFamily="34" charset="0"/>
                <a:cs typeface="Arial" pitchFamily="34" charset="0"/>
              </a:rPr>
              <a:t>Continuando con la base datos operativa se diseñaron dos Datamart, que son subconjuntos de datos de la base operativa, las mismas que serán cargadas extrayendo información útil de la base de datos operativa.</a:t>
            </a:r>
          </a:p>
          <a:p>
            <a:pPr marL="274320" indent="-274320" algn="just" fontAlgn="auto">
              <a:spcAft>
                <a:spcPts val="0"/>
              </a:spcAft>
              <a:buClr>
                <a:schemeClr val="accent3"/>
              </a:buClr>
              <a:buFont typeface="Wingdings 2"/>
              <a:buNone/>
              <a:defRPr/>
            </a:pPr>
            <a:endParaRPr lang="es-EC" sz="2200" dirty="0" smtClean="0">
              <a:latin typeface="Arial" pitchFamily="34" charset="0"/>
              <a:cs typeface="Arial" pitchFamily="34" charset="0"/>
            </a:endParaRPr>
          </a:p>
          <a:p>
            <a:pPr marL="274320" indent="-274320" algn="just" fontAlgn="auto">
              <a:spcAft>
                <a:spcPts val="0"/>
              </a:spcAft>
              <a:buClr>
                <a:schemeClr val="accent3"/>
              </a:buClr>
              <a:buFont typeface="Wingdings 2"/>
              <a:buNone/>
              <a:defRPr/>
            </a:pPr>
            <a:r>
              <a:rPr lang="es-AR" sz="2200" dirty="0" smtClean="0">
                <a:latin typeface="Arial" pitchFamily="34" charset="0"/>
                <a:cs typeface="Arial" pitchFamily="34" charset="0"/>
              </a:rPr>
              <a:t>	Las tablas de hechos que se diseñaron fueron tres y son las siguientes:</a:t>
            </a:r>
            <a:endParaRPr lang="es-EC" sz="2200" dirty="0" smtClean="0">
              <a:latin typeface="Arial" pitchFamily="34" charset="0"/>
              <a:cs typeface="Arial" pitchFamily="34" charset="0"/>
            </a:endParaRPr>
          </a:p>
          <a:p>
            <a:pPr marL="457200" indent="-457200" algn="just" fontAlgn="auto">
              <a:spcAft>
                <a:spcPts val="0"/>
              </a:spcAft>
              <a:buClr>
                <a:schemeClr val="accent3"/>
              </a:buClr>
              <a:buFont typeface="+mj-lt"/>
              <a:buAutoNum type="arabicPeriod"/>
              <a:defRPr/>
            </a:pPr>
            <a:r>
              <a:rPr lang="es-AR" sz="2200" dirty="0" smtClean="0">
                <a:latin typeface="Arial" pitchFamily="34" charset="0"/>
                <a:cs typeface="Arial" pitchFamily="34" charset="0"/>
              </a:rPr>
              <a:t>Calidad del producto</a:t>
            </a:r>
            <a:endParaRPr lang="es-EC" sz="2200" dirty="0" smtClean="0">
              <a:latin typeface="Arial" pitchFamily="34" charset="0"/>
              <a:cs typeface="Arial" pitchFamily="34" charset="0"/>
            </a:endParaRPr>
          </a:p>
          <a:p>
            <a:pPr marL="457200" indent="-457200" algn="just" fontAlgn="auto">
              <a:spcAft>
                <a:spcPts val="0"/>
              </a:spcAft>
              <a:buClr>
                <a:schemeClr val="accent3"/>
              </a:buClr>
              <a:buFont typeface="+mj-lt"/>
              <a:buAutoNum type="arabicPeriod"/>
              <a:defRPr/>
            </a:pPr>
            <a:r>
              <a:rPr lang="es-AR" sz="2200" dirty="0" smtClean="0">
                <a:latin typeface="Arial" pitchFamily="34" charset="0"/>
                <a:cs typeface="Arial" pitchFamily="34" charset="0"/>
              </a:rPr>
              <a:t>Reclamos </a:t>
            </a:r>
            <a:endParaRPr lang="es-EC" sz="2200" dirty="0" smtClean="0">
              <a:latin typeface="Arial" pitchFamily="34" charset="0"/>
              <a:cs typeface="Arial" pitchFamily="34" charset="0"/>
            </a:endParaRPr>
          </a:p>
          <a:p>
            <a:pPr marL="457200" indent="-457200" algn="just" fontAlgn="auto">
              <a:spcAft>
                <a:spcPts val="0"/>
              </a:spcAft>
              <a:buClr>
                <a:schemeClr val="accent3"/>
              </a:buClr>
              <a:buFont typeface="+mj-lt"/>
              <a:buAutoNum type="arabicPeriod"/>
              <a:defRPr/>
            </a:pPr>
            <a:r>
              <a:rPr lang="es-AR" sz="2200" dirty="0" smtClean="0">
                <a:latin typeface="Arial" pitchFamily="34" charset="0"/>
                <a:cs typeface="Arial" pitchFamily="34" charset="0"/>
              </a:rPr>
              <a:t>Especificaciones Técnicas </a:t>
            </a:r>
            <a:endParaRPr lang="es-EC" sz="2200" dirty="0" smtClean="0">
              <a:latin typeface="Arial" pitchFamily="34" charset="0"/>
              <a:cs typeface="Arial" pitchFamily="34" charset="0"/>
            </a:endParaRPr>
          </a:p>
          <a:p>
            <a:pPr marL="457200" indent="-457200" fontAlgn="auto">
              <a:spcAft>
                <a:spcPts val="0"/>
              </a:spcAft>
              <a:buClr>
                <a:schemeClr val="accent3"/>
              </a:buClr>
              <a:buFont typeface="+mj-lt"/>
              <a:buAutoNum type="arabicPeriod"/>
              <a:defRPr/>
            </a:pPr>
            <a:endParaRPr lang="es-EC" sz="2200" dirty="0" smtClean="0">
              <a:latin typeface="Arial" pitchFamily="34" charset="0"/>
              <a:cs typeface="Arial" pitchFamily="34" charset="0"/>
            </a:endParaRPr>
          </a:p>
          <a:p>
            <a:pPr marL="274320" indent="-274320" fontAlgn="auto">
              <a:spcAft>
                <a:spcPts val="0"/>
              </a:spcAft>
              <a:buClr>
                <a:schemeClr val="accent3"/>
              </a:buClr>
              <a:buFont typeface="Wingdings 2"/>
              <a:buChar char=""/>
              <a:defRPr/>
            </a:pPr>
            <a:endParaRPr lang="es-EC" sz="2200" dirty="0">
              <a:latin typeface="Arial" pitchFamily="34" charset="0"/>
              <a:cs typeface="Arial" pitchFamily="34" charset="0"/>
            </a:endParaRPr>
          </a:p>
        </p:txBody>
      </p:sp>
    </p:spTree>
  </p:cSld>
  <p:clrMapOvr>
    <a:masterClrMapping/>
  </p:clrMapOvr>
  <p:transition>
    <p:split orient="vert" dir="in"/>
    <p:sndAc>
      <p:stSnd>
        <p:snd r:embed="rId3" name="click.wav" builtIn="1"/>
      </p:stSnd>
    </p:sndAc>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Título"/>
          <p:cNvSpPr>
            <a:spLocks noGrp="1"/>
          </p:cNvSpPr>
          <p:nvPr>
            <p:ph type="title"/>
          </p:nvPr>
        </p:nvSpPr>
        <p:spPr>
          <a:xfrm>
            <a:off x="428625" y="0"/>
            <a:ext cx="8229600" cy="785813"/>
          </a:xfrm>
        </p:spPr>
        <p:txBody>
          <a:bodyPr/>
          <a:lstStyle/>
          <a:p>
            <a:pPr algn="ctr"/>
            <a:r>
              <a:rPr lang="en-US" sz="2200" b="1" smtClean="0">
                <a:solidFill>
                  <a:schemeClr val="tx1"/>
                </a:solidFill>
                <a:latin typeface="Arial" charset="0"/>
                <a:cs typeface="Arial" charset="0"/>
              </a:rPr>
              <a:t>Modelo Dashboard</a:t>
            </a:r>
            <a:br>
              <a:rPr lang="en-US" sz="2200" b="1" smtClean="0">
                <a:solidFill>
                  <a:schemeClr val="tx1"/>
                </a:solidFill>
                <a:latin typeface="Arial" charset="0"/>
                <a:cs typeface="Arial" charset="0"/>
              </a:rPr>
            </a:br>
            <a:r>
              <a:rPr lang="en-US" sz="2200" b="1" smtClean="0">
                <a:solidFill>
                  <a:schemeClr val="tx1"/>
                </a:solidFill>
                <a:latin typeface="Arial" charset="0"/>
                <a:cs typeface="Arial" charset="0"/>
              </a:rPr>
              <a:t>Página Principal</a:t>
            </a:r>
            <a:endParaRPr lang="es-EC" sz="2200" b="1" smtClean="0">
              <a:solidFill>
                <a:schemeClr val="tx1"/>
              </a:solidFill>
              <a:latin typeface="Arial" charset="0"/>
              <a:cs typeface="Arial" charset="0"/>
            </a:endParaRPr>
          </a:p>
        </p:txBody>
      </p:sp>
      <p:sp>
        <p:nvSpPr>
          <p:cNvPr id="28675" name="2 Marcador de contenido"/>
          <p:cNvSpPr>
            <a:spLocks noGrp="1"/>
          </p:cNvSpPr>
          <p:nvPr>
            <p:ph idx="1"/>
          </p:nvPr>
        </p:nvSpPr>
        <p:spPr>
          <a:xfrm>
            <a:off x="214313" y="1000125"/>
            <a:ext cx="8715375" cy="5643563"/>
          </a:xfrm>
        </p:spPr>
        <p:txBody>
          <a:bodyPr/>
          <a:lstStyle/>
          <a:p>
            <a:pPr algn="just">
              <a:buFont typeface="Wingdings 2" pitchFamily="18" charset="2"/>
              <a:buNone/>
            </a:pPr>
            <a:r>
              <a:rPr lang="es-EC" smtClean="0"/>
              <a:t>	</a:t>
            </a:r>
            <a:r>
              <a:rPr lang="es-EC" sz="2200" smtClean="0">
                <a:latin typeface="Arial" charset="0"/>
                <a:cs typeface="Arial" charset="0"/>
              </a:rPr>
              <a:t>Al empezar la presentación se visualiza la imagen de la empresa y las opciones de búsqueda para las siguientes páginas.</a:t>
            </a:r>
          </a:p>
          <a:p>
            <a:pPr>
              <a:buFont typeface="Wingdings 2" pitchFamily="18" charset="2"/>
              <a:buNone/>
            </a:pPr>
            <a:endParaRPr lang="es-EC" smtClean="0"/>
          </a:p>
        </p:txBody>
      </p:sp>
      <p:pic>
        <p:nvPicPr>
          <p:cNvPr id="28676" name="Picture 492"/>
          <p:cNvPicPr>
            <a:picLocks noChangeAspect="1" noChangeArrowheads="1"/>
          </p:cNvPicPr>
          <p:nvPr/>
        </p:nvPicPr>
        <p:blipFill>
          <a:blip r:embed="rId4"/>
          <a:srcRect t="4980" r="6992"/>
          <a:stretch>
            <a:fillRect/>
          </a:stretch>
        </p:blipFill>
        <p:spPr bwMode="auto">
          <a:xfrm>
            <a:off x="1214438" y="2214563"/>
            <a:ext cx="7000875" cy="4237037"/>
          </a:xfrm>
          <a:prstGeom prst="rect">
            <a:avLst/>
          </a:prstGeom>
          <a:noFill/>
          <a:ln w="9525">
            <a:solidFill>
              <a:srgbClr val="000000"/>
            </a:solidFill>
            <a:miter lim="800000"/>
            <a:headEnd/>
            <a:tailEnd/>
          </a:ln>
        </p:spPr>
      </p:pic>
    </p:spTree>
  </p:cSld>
  <p:clrMapOvr>
    <a:masterClrMapping/>
  </p:clrMapOvr>
  <p:transition>
    <p:split orient="vert" dir="in"/>
    <p:sndAc>
      <p:stSnd>
        <p:snd r:embed="rId3" name="click.wav" builtIn="1"/>
      </p:stSnd>
    </p:sndAc>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1 Título"/>
          <p:cNvSpPr>
            <a:spLocks noGrp="1"/>
          </p:cNvSpPr>
          <p:nvPr>
            <p:ph type="title"/>
          </p:nvPr>
        </p:nvSpPr>
        <p:spPr>
          <a:xfrm>
            <a:off x="571500" y="0"/>
            <a:ext cx="8229600" cy="785813"/>
          </a:xfrm>
        </p:spPr>
        <p:txBody>
          <a:bodyPr/>
          <a:lstStyle/>
          <a:p>
            <a:pPr algn="ctr"/>
            <a:r>
              <a:rPr lang="en-US" sz="2200" b="1" smtClean="0">
                <a:solidFill>
                  <a:schemeClr val="tx1"/>
                </a:solidFill>
                <a:latin typeface="Arial" charset="0"/>
                <a:cs typeface="Arial" charset="0"/>
              </a:rPr>
              <a:t>Modelo Dashboard</a:t>
            </a:r>
            <a:br>
              <a:rPr lang="en-US" sz="2200" b="1" smtClean="0">
                <a:solidFill>
                  <a:schemeClr val="tx1"/>
                </a:solidFill>
                <a:latin typeface="Arial" charset="0"/>
                <a:cs typeface="Arial" charset="0"/>
              </a:rPr>
            </a:br>
            <a:r>
              <a:rPr lang="en-US" sz="2200" b="1" smtClean="0">
                <a:solidFill>
                  <a:schemeClr val="tx1"/>
                </a:solidFill>
                <a:latin typeface="Arial" charset="0"/>
                <a:cs typeface="Arial" charset="0"/>
              </a:rPr>
              <a:t>Presentación de la misión y visión de la empresa</a:t>
            </a:r>
            <a:endParaRPr lang="es-EC" sz="2200" smtClean="0"/>
          </a:p>
        </p:txBody>
      </p:sp>
      <p:sp>
        <p:nvSpPr>
          <p:cNvPr id="29699" name="2 Marcador de contenido"/>
          <p:cNvSpPr>
            <a:spLocks noGrp="1"/>
          </p:cNvSpPr>
          <p:nvPr>
            <p:ph idx="1"/>
          </p:nvPr>
        </p:nvSpPr>
        <p:spPr>
          <a:xfrm>
            <a:off x="457200" y="1000125"/>
            <a:ext cx="8472488" cy="5324475"/>
          </a:xfrm>
        </p:spPr>
        <p:txBody>
          <a:bodyPr/>
          <a:lstStyle/>
          <a:p>
            <a:pPr algn="just">
              <a:buFont typeface="Wingdings 2" pitchFamily="18" charset="2"/>
              <a:buNone/>
            </a:pPr>
            <a:r>
              <a:rPr lang="es-AR" smtClean="0"/>
              <a:t>	</a:t>
            </a:r>
            <a:r>
              <a:rPr lang="es-AR" sz="2200" smtClean="0">
                <a:latin typeface="Arial" charset="0"/>
                <a:cs typeface="Arial" charset="0"/>
              </a:rPr>
              <a:t>También podemos observar una opción en la página principal que es nuestra empresa la cual muestra la misión y visión que tiene la empresa Plásticos Ecuatorianos.</a:t>
            </a:r>
            <a:endParaRPr lang="es-EC" sz="2200" smtClean="0">
              <a:latin typeface="Arial" charset="0"/>
              <a:cs typeface="Arial" charset="0"/>
            </a:endParaRPr>
          </a:p>
          <a:p>
            <a:pPr>
              <a:buFont typeface="Wingdings 2" pitchFamily="18" charset="2"/>
              <a:buNone/>
            </a:pPr>
            <a:endParaRPr lang="es-EC" smtClean="0"/>
          </a:p>
          <a:p>
            <a:pPr>
              <a:buFont typeface="Wingdings 2" pitchFamily="18" charset="2"/>
              <a:buNone/>
            </a:pPr>
            <a:endParaRPr lang="es-EC" smtClean="0"/>
          </a:p>
        </p:txBody>
      </p:sp>
      <p:pic>
        <p:nvPicPr>
          <p:cNvPr id="29700" name="Picture 2"/>
          <p:cNvPicPr>
            <a:picLocks noChangeAspect="1" noChangeArrowheads="1"/>
          </p:cNvPicPr>
          <p:nvPr/>
        </p:nvPicPr>
        <p:blipFill>
          <a:blip r:embed="rId4"/>
          <a:srcRect/>
          <a:stretch>
            <a:fillRect/>
          </a:stretch>
        </p:blipFill>
        <p:spPr bwMode="auto">
          <a:xfrm>
            <a:off x="1428750" y="2428875"/>
            <a:ext cx="6715125" cy="4143375"/>
          </a:xfrm>
          <a:prstGeom prst="rect">
            <a:avLst/>
          </a:prstGeom>
          <a:noFill/>
          <a:ln w="9525">
            <a:noFill/>
            <a:miter lim="800000"/>
            <a:headEnd/>
            <a:tailEnd/>
          </a:ln>
        </p:spPr>
      </p:pic>
    </p:spTree>
  </p:cSld>
  <p:clrMapOvr>
    <a:masterClrMapping/>
  </p:clrMapOvr>
  <p:transition>
    <p:split orient="vert" dir="in"/>
    <p:sndAc>
      <p:stSnd>
        <p:snd r:embed="rId3" name="click.wav" builtIn="1"/>
      </p:stSnd>
    </p:sndAc>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1 Título"/>
          <p:cNvSpPr>
            <a:spLocks noGrp="1"/>
          </p:cNvSpPr>
          <p:nvPr>
            <p:ph type="title"/>
          </p:nvPr>
        </p:nvSpPr>
        <p:spPr>
          <a:xfrm>
            <a:off x="428625" y="0"/>
            <a:ext cx="8229600" cy="785813"/>
          </a:xfrm>
        </p:spPr>
        <p:txBody>
          <a:bodyPr/>
          <a:lstStyle/>
          <a:p>
            <a:pPr algn="ctr"/>
            <a:r>
              <a:rPr lang="en-US" sz="2200" b="1" smtClean="0">
                <a:solidFill>
                  <a:schemeClr val="tx1"/>
                </a:solidFill>
                <a:latin typeface="Arial" charset="0"/>
                <a:cs typeface="Arial" charset="0"/>
              </a:rPr>
              <a:t>Modelo Dashboard</a:t>
            </a:r>
            <a:br>
              <a:rPr lang="en-US" sz="2200" b="1" smtClean="0">
                <a:solidFill>
                  <a:schemeClr val="tx1"/>
                </a:solidFill>
                <a:latin typeface="Arial" charset="0"/>
                <a:cs typeface="Arial" charset="0"/>
              </a:rPr>
            </a:br>
            <a:r>
              <a:rPr lang="en-US" sz="2200" b="1" smtClean="0">
                <a:solidFill>
                  <a:schemeClr val="tx1"/>
                </a:solidFill>
                <a:latin typeface="Arial" charset="0"/>
                <a:cs typeface="Arial" charset="0"/>
              </a:rPr>
              <a:t>Mapa Estratégico</a:t>
            </a:r>
            <a:endParaRPr lang="es-EC" sz="2200" smtClean="0"/>
          </a:p>
        </p:txBody>
      </p:sp>
      <p:sp>
        <p:nvSpPr>
          <p:cNvPr id="30723" name="2 Marcador de contenido"/>
          <p:cNvSpPr>
            <a:spLocks noGrp="1"/>
          </p:cNvSpPr>
          <p:nvPr>
            <p:ph idx="1"/>
          </p:nvPr>
        </p:nvSpPr>
        <p:spPr>
          <a:xfrm>
            <a:off x="285750" y="928688"/>
            <a:ext cx="8572500" cy="5395912"/>
          </a:xfrm>
        </p:spPr>
        <p:txBody>
          <a:bodyPr/>
          <a:lstStyle/>
          <a:p>
            <a:pPr algn="just">
              <a:buFont typeface="Wingdings 2" pitchFamily="18" charset="2"/>
              <a:buNone/>
            </a:pPr>
            <a:r>
              <a:rPr lang="es-AR" smtClean="0"/>
              <a:t>	</a:t>
            </a:r>
            <a:r>
              <a:rPr lang="es-AR" sz="2200" smtClean="0">
                <a:latin typeface="Arial" charset="0"/>
                <a:cs typeface="Arial" charset="0"/>
              </a:rPr>
              <a:t>Este mapa dará origen a una serie de indicadores  que permitirán visualizaran los resultados  los cuales tienen semaforización y se podrá demostrar si realmente los objetivos se están cumpliendo.</a:t>
            </a:r>
            <a:endParaRPr lang="es-EC" sz="2200" smtClean="0">
              <a:latin typeface="Arial" charset="0"/>
              <a:cs typeface="Arial" charset="0"/>
            </a:endParaRPr>
          </a:p>
          <a:p>
            <a:pPr>
              <a:buFont typeface="Wingdings 2" pitchFamily="18" charset="2"/>
              <a:buNone/>
            </a:pPr>
            <a:endParaRPr lang="es-EC" smtClean="0"/>
          </a:p>
        </p:txBody>
      </p:sp>
      <p:pic>
        <p:nvPicPr>
          <p:cNvPr id="30724" name="Imagen 14"/>
          <p:cNvPicPr>
            <a:picLocks noChangeAspect="1" noChangeArrowheads="1"/>
          </p:cNvPicPr>
          <p:nvPr/>
        </p:nvPicPr>
        <p:blipFill>
          <a:blip r:embed="rId4"/>
          <a:srcRect l="1395" t="2563" r="1991" b="1994"/>
          <a:stretch>
            <a:fillRect/>
          </a:stretch>
        </p:blipFill>
        <p:spPr bwMode="auto">
          <a:xfrm>
            <a:off x="1285875" y="2500313"/>
            <a:ext cx="7072313" cy="4143375"/>
          </a:xfrm>
          <a:prstGeom prst="rect">
            <a:avLst/>
          </a:prstGeom>
          <a:noFill/>
          <a:ln w="9525">
            <a:solidFill>
              <a:srgbClr val="000000"/>
            </a:solidFill>
            <a:miter lim="800000"/>
            <a:headEnd/>
            <a:tailEnd/>
          </a:ln>
        </p:spPr>
      </p:pic>
    </p:spTree>
  </p:cSld>
  <p:clrMapOvr>
    <a:masterClrMapping/>
  </p:clrMapOvr>
  <p:transition>
    <p:split orient="vert" dir="in"/>
    <p:sndAc>
      <p:stSnd>
        <p:snd r:embed="rId3" name="click.wav" builtIn="1"/>
      </p:stSnd>
    </p:sndAc>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1 Título"/>
          <p:cNvSpPr>
            <a:spLocks noGrp="1"/>
          </p:cNvSpPr>
          <p:nvPr>
            <p:ph type="title"/>
          </p:nvPr>
        </p:nvSpPr>
        <p:spPr>
          <a:xfrm>
            <a:off x="500063" y="0"/>
            <a:ext cx="8229600" cy="723900"/>
          </a:xfrm>
        </p:spPr>
        <p:txBody>
          <a:bodyPr/>
          <a:lstStyle/>
          <a:p>
            <a:pPr algn="ctr"/>
            <a:r>
              <a:rPr lang="en-US" sz="2200" b="1" smtClean="0">
                <a:solidFill>
                  <a:schemeClr val="tx1"/>
                </a:solidFill>
                <a:latin typeface="Arial" charset="0"/>
                <a:cs typeface="Arial" charset="0"/>
              </a:rPr>
              <a:t>Modelo Dashboard</a:t>
            </a:r>
            <a:br>
              <a:rPr lang="en-US" sz="2200" b="1" smtClean="0">
                <a:solidFill>
                  <a:schemeClr val="tx1"/>
                </a:solidFill>
                <a:latin typeface="Arial" charset="0"/>
                <a:cs typeface="Arial" charset="0"/>
              </a:rPr>
            </a:br>
            <a:r>
              <a:rPr lang="en-US" sz="2200" b="1" smtClean="0">
                <a:solidFill>
                  <a:schemeClr val="tx1"/>
                </a:solidFill>
                <a:latin typeface="Arial" charset="0"/>
                <a:cs typeface="Arial" charset="0"/>
              </a:rPr>
              <a:t>Objetivos Estratégicos</a:t>
            </a:r>
            <a:endParaRPr lang="es-EC" sz="2200" smtClean="0"/>
          </a:p>
        </p:txBody>
      </p:sp>
      <p:sp>
        <p:nvSpPr>
          <p:cNvPr id="31747" name="2 Marcador de contenido"/>
          <p:cNvSpPr>
            <a:spLocks noGrp="1"/>
          </p:cNvSpPr>
          <p:nvPr>
            <p:ph idx="1"/>
          </p:nvPr>
        </p:nvSpPr>
        <p:spPr>
          <a:xfrm>
            <a:off x="214313" y="785813"/>
            <a:ext cx="8715375" cy="5538787"/>
          </a:xfrm>
        </p:spPr>
        <p:txBody>
          <a:bodyPr/>
          <a:lstStyle/>
          <a:p>
            <a:pPr algn="just">
              <a:buFont typeface="Wingdings 2" pitchFamily="18" charset="2"/>
              <a:buNone/>
            </a:pPr>
            <a:r>
              <a:rPr lang="es-AR" smtClean="0"/>
              <a:t>	</a:t>
            </a:r>
            <a:r>
              <a:rPr lang="es-AR" sz="2200" smtClean="0">
                <a:latin typeface="Arial" charset="0"/>
                <a:cs typeface="Arial" charset="0"/>
              </a:rPr>
              <a:t>En los Objetivos Estratégicos se puede visualizar los indicadores planteados para la empresa, donde ingresando en cada opción se encuentra las tablas dinámicas con la información de los indicadores.</a:t>
            </a:r>
            <a:endParaRPr lang="es-EC" sz="2200" smtClean="0">
              <a:latin typeface="Arial" charset="0"/>
              <a:cs typeface="Arial" charset="0"/>
            </a:endParaRPr>
          </a:p>
        </p:txBody>
      </p:sp>
      <p:pic>
        <p:nvPicPr>
          <p:cNvPr id="31748" name="Imagen 15"/>
          <p:cNvPicPr>
            <a:picLocks noChangeAspect="1" noChangeArrowheads="1"/>
          </p:cNvPicPr>
          <p:nvPr/>
        </p:nvPicPr>
        <p:blipFill>
          <a:blip r:embed="rId4"/>
          <a:srcRect l="1793" t="1733" r="3984" b="2890"/>
          <a:stretch>
            <a:fillRect/>
          </a:stretch>
        </p:blipFill>
        <p:spPr bwMode="auto">
          <a:xfrm>
            <a:off x="1500188" y="2357438"/>
            <a:ext cx="6929437" cy="4286250"/>
          </a:xfrm>
          <a:prstGeom prst="rect">
            <a:avLst/>
          </a:prstGeom>
          <a:noFill/>
          <a:ln w="9525">
            <a:solidFill>
              <a:srgbClr val="000000"/>
            </a:solidFill>
            <a:miter lim="800000"/>
            <a:headEnd/>
            <a:tailEnd/>
          </a:ln>
        </p:spPr>
      </p:pic>
    </p:spTree>
  </p:cSld>
  <p:clrMapOvr>
    <a:masterClrMapping/>
  </p:clrMapOvr>
  <p:transition>
    <p:split orient="vert" dir="in"/>
    <p:sndAc>
      <p:stSnd>
        <p:snd r:embed="rId3" name="click.wav" builtIn="1"/>
      </p:stSnd>
    </p:sndAc>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1 Título"/>
          <p:cNvSpPr>
            <a:spLocks noGrp="1"/>
          </p:cNvSpPr>
          <p:nvPr>
            <p:ph type="title"/>
          </p:nvPr>
        </p:nvSpPr>
        <p:spPr>
          <a:xfrm>
            <a:off x="428625" y="-142875"/>
            <a:ext cx="8229600" cy="1500188"/>
          </a:xfrm>
        </p:spPr>
        <p:txBody>
          <a:bodyPr/>
          <a:lstStyle/>
          <a:p>
            <a:pPr algn="ctr"/>
            <a:r>
              <a:rPr lang="en-US" sz="2200" b="1" smtClean="0">
                <a:solidFill>
                  <a:schemeClr val="tx1"/>
                </a:solidFill>
                <a:latin typeface="Arial" charset="0"/>
                <a:cs typeface="Arial" charset="0"/>
              </a:rPr>
              <a:t>Modelo Dashboard</a:t>
            </a:r>
            <a:br>
              <a:rPr lang="en-US" sz="2200" b="1" smtClean="0">
                <a:solidFill>
                  <a:schemeClr val="tx1"/>
                </a:solidFill>
                <a:latin typeface="Arial" charset="0"/>
                <a:cs typeface="Arial" charset="0"/>
              </a:rPr>
            </a:br>
            <a:r>
              <a:rPr lang="en-US" sz="2200" b="1" smtClean="0">
                <a:solidFill>
                  <a:schemeClr val="tx1"/>
                </a:solidFill>
                <a:latin typeface="Arial" charset="0"/>
                <a:cs typeface="Arial" charset="0"/>
              </a:rPr>
              <a:t>Perspectiva Cliente. </a:t>
            </a:r>
            <a:br>
              <a:rPr lang="en-US" sz="2200" b="1" smtClean="0">
                <a:solidFill>
                  <a:schemeClr val="tx1"/>
                </a:solidFill>
                <a:latin typeface="Arial" charset="0"/>
                <a:cs typeface="Arial" charset="0"/>
              </a:rPr>
            </a:br>
            <a:r>
              <a:rPr lang="en-US" sz="2200" b="1" smtClean="0">
                <a:solidFill>
                  <a:schemeClr val="tx1"/>
                </a:solidFill>
                <a:latin typeface="Arial" charset="0"/>
                <a:cs typeface="Arial" charset="0"/>
              </a:rPr>
              <a:t>Garantizar la calidad del producto.</a:t>
            </a:r>
            <a:br>
              <a:rPr lang="en-US" sz="2200" b="1" smtClean="0">
                <a:solidFill>
                  <a:schemeClr val="tx1"/>
                </a:solidFill>
                <a:latin typeface="Arial" charset="0"/>
                <a:cs typeface="Arial" charset="0"/>
              </a:rPr>
            </a:br>
            <a:r>
              <a:rPr lang="en-US" sz="2200" b="1" smtClean="0">
                <a:solidFill>
                  <a:schemeClr val="tx1"/>
                </a:solidFill>
                <a:latin typeface="Arial" charset="0"/>
                <a:cs typeface="Arial" charset="0"/>
              </a:rPr>
              <a:t>Indicador Principal</a:t>
            </a:r>
            <a:endParaRPr lang="es-EC" sz="2200" smtClean="0"/>
          </a:p>
        </p:txBody>
      </p:sp>
      <p:sp>
        <p:nvSpPr>
          <p:cNvPr id="32771" name="2 Marcador de contenido"/>
          <p:cNvSpPr>
            <a:spLocks noGrp="1"/>
          </p:cNvSpPr>
          <p:nvPr>
            <p:ph idx="1"/>
          </p:nvPr>
        </p:nvSpPr>
        <p:spPr>
          <a:xfrm>
            <a:off x="214313" y="1357313"/>
            <a:ext cx="8715375" cy="5500687"/>
          </a:xfrm>
        </p:spPr>
        <p:txBody>
          <a:bodyPr/>
          <a:lstStyle/>
          <a:p>
            <a:pPr algn="just">
              <a:buFont typeface="Wingdings 2" pitchFamily="18" charset="2"/>
              <a:buNone/>
            </a:pPr>
            <a:r>
              <a:rPr lang="es-EC" smtClean="0"/>
              <a:t>	</a:t>
            </a:r>
            <a:r>
              <a:rPr lang="es-EC" sz="2200" smtClean="0">
                <a:latin typeface="Arial" charset="0"/>
                <a:cs typeface="Arial" charset="0"/>
              </a:rPr>
              <a:t>Se puede apreciar en este indicador la semaforización de los porcentajes de Producto no conforme por turnos de empleados y por meses (febrero, marzo y abril) y las tendencias de cada uno. </a:t>
            </a:r>
          </a:p>
        </p:txBody>
      </p:sp>
      <p:pic>
        <p:nvPicPr>
          <p:cNvPr id="32772" name="Picture 498"/>
          <p:cNvPicPr>
            <a:picLocks noChangeAspect="1" noChangeArrowheads="1"/>
          </p:cNvPicPr>
          <p:nvPr/>
        </p:nvPicPr>
        <p:blipFill>
          <a:blip r:embed="rId4"/>
          <a:srcRect t="1466"/>
          <a:stretch>
            <a:fillRect/>
          </a:stretch>
        </p:blipFill>
        <p:spPr bwMode="auto">
          <a:xfrm>
            <a:off x="2000250" y="2714625"/>
            <a:ext cx="6072188" cy="3929063"/>
          </a:xfrm>
          <a:prstGeom prst="rect">
            <a:avLst/>
          </a:prstGeom>
          <a:noFill/>
          <a:ln w="9525">
            <a:solidFill>
              <a:srgbClr val="000000"/>
            </a:solidFill>
            <a:miter lim="800000"/>
            <a:headEnd/>
            <a:tailEnd/>
          </a:ln>
        </p:spPr>
      </p:pic>
    </p:spTree>
  </p:cSld>
  <p:clrMapOvr>
    <a:masterClrMapping/>
  </p:clrMapOvr>
  <p:transition>
    <p:split orient="vert" dir="in"/>
    <p:sndAc>
      <p:stSnd>
        <p:snd r:embed="rId3" name="click.wav" builtIn="1"/>
      </p:stSnd>
    </p:sndAc>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1 Título"/>
          <p:cNvSpPr>
            <a:spLocks noGrp="1"/>
          </p:cNvSpPr>
          <p:nvPr>
            <p:ph type="title"/>
          </p:nvPr>
        </p:nvSpPr>
        <p:spPr>
          <a:xfrm>
            <a:off x="500063" y="-71438"/>
            <a:ext cx="8229600" cy="1428751"/>
          </a:xfrm>
        </p:spPr>
        <p:txBody>
          <a:bodyPr/>
          <a:lstStyle/>
          <a:p>
            <a:pPr algn="ctr"/>
            <a:r>
              <a:rPr lang="en-US" sz="2200" b="1" smtClean="0">
                <a:solidFill>
                  <a:schemeClr val="tx1"/>
                </a:solidFill>
                <a:latin typeface="Arial" charset="0"/>
                <a:cs typeface="Arial" charset="0"/>
              </a:rPr>
              <a:t>Modelo Dashboard</a:t>
            </a:r>
            <a:br>
              <a:rPr lang="en-US" sz="2200" b="1" smtClean="0">
                <a:solidFill>
                  <a:schemeClr val="tx1"/>
                </a:solidFill>
                <a:latin typeface="Arial" charset="0"/>
                <a:cs typeface="Arial" charset="0"/>
              </a:rPr>
            </a:br>
            <a:r>
              <a:rPr lang="en-US" sz="2200" b="1" smtClean="0">
                <a:solidFill>
                  <a:schemeClr val="tx1"/>
                </a:solidFill>
                <a:latin typeface="Arial" charset="0"/>
                <a:cs typeface="Arial" charset="0"/>
              </a:rPr>
              <a:t>Perspectiva Cliente</a:t>
            </a:r>
            <a:br>
              <a:rPr lang="en-US" sz="2200" b="1" smtClean="0">
                <a:solidFill>
                  <a:schemeClr val="tx1"/>
                </a:solidFill>
                <a:latin typeface="Arial" charset="0"/>
                <a:cs typeface="Arial" charset="0"/>
              </a:rPr>
            </a:br>
            <a:r>
              <a:rPr lang="en-US" sz="2200" b="1" smtClean="0">
                <a:solidFill>
                  <a:schemeClr val="tx1"/>
                </a:solidFill>
                <a:latin typeface="Arial" charset="0"/>
                <a:cs typeface="Arial" charset="0"/>
              </a:rPr>
              <a:t>Garantizar la calidad del producto</a:t>
            </a:r>
            <a:br>
              <a:rPr lang="en-US" sz="2200" b="1" smtClean="0">
                <a:solidFill>
                  <a:schemeClr val="tx1"/>
                </a:solidFill>
                <a:latin typeface="Arial" charset="0"/>
                <a:cs typeface="Arial" charset="0"/>
              </a:rPr>
            </a:br>
            <a:r>
              <a:rPr lang="en-US" sz="2200" b="1" smtClean="0">
                <a:solidFill>
                  <a:schemeClr val="tx1"/>
                </a:solidFill>
                <a:latin typeface="Arial" charset="0"/>
                <a:cs typeface="Arial" charset="0"/>
              </a:rPr>
              <a:t>Indicador Detalle</a:t>
            </a:r>
            <a:endParaRPr lang="es-EC" sz="2200" smtClean="0"/>
          </a:p>
        </p:txBody>
      </p:sp>
      <p:sp>
        <p:nvSpPr>
          <p:cNvPr id="33795" name="2 Marcador de contenido"/>
          <p:cNvSpPr>
            <a:spLocks noGrp="1"/>
          </p:cNvSpPr>
          <p:nvPr>
            <p:ph idx="1"/>
          </p:nvPr>
        </p:nvSpPr>
        <p:spPr>
          <a:xfrm>
            <a:off x="214313" y="1357313"/>
            <a:ext cx="8715375" cy="5643562"/>
          </a:xfrm>
        </p:spPr>
        <p:txBody>
          <a:bodyPr/>
          <a:lstStyle/>
          <a:p>
            <a:pPr algn="just">
              <a:buFont typeface="Wingdings 2" pitchFamily="18" charset="2"/>
              <a:buNone/>
            </a:pPr>
            <a:r>
              <a:rPr lang="es-EC" smtClean="0"/>
              <a:t>	</a:t>
            </a:r>
            <a:r>
              <a:rPr lang="es-EC" sz="2200" smtClean="0">
                <a:latin typeface="Arial" charset="0"/>
                <a:cs typeface="Arial" charset="0"/>
              </a:rPr>
              <a:t>Se puede visualizar dos tablas, la primera muestra la cantidad de veces que una máquina tuvo productos retenidos por mes y la segunda la cantidad de retenidos y el total de producción por turnos.</a:t>
            </a:r>
          </a:p>
        </p:txBody>
      </p:sp>
      <p:pic>
        <p:nvPicPr>
          <p:cNvPr id="33796" name="Picture 497"/>
          <p:cNvPicPr>
            <a:picLocks noChangeAspect="1" noChangeArrowheads="1"/>
          </p:cNvPicPr>
          <p:nvPr/>
        </p:nvPicPr>
        <p:blipFill>
          <a:blip r:embed="rId4"/>
          <a:srcRect b="1813"/>
          <a:stretch>
            <a:fillRect/>
          </a:stretch>
        </p:blipFill>
        <p:spPr bwMode="auto">
          <a:xfrm>
            <a:off x="1928813" y="2786063"/>
            <a:ext cx="6072187" cy="3929062"/>
          </a:xfrm>
          <a:prstGeom prst="rect">
            <a:avLst/>
          </a:prstGeom>
          <a:noFill/>
          <a:ln w="9525">
            <a:solidFill>
              <a:srgbClr val="000000"/>
            </a:solidFill>
            <a:miter lim="800000"/>
            <a:headEnd/>
            <a:tailEnd/>
          </a:ln>
        </p:spPr>
      </p:pic>
    </p:spTree>
  </p:cSld>
  <p:clrMapOvr>
    <a:masterClrMapping/>
  </p:clrMapOvr>
  <p:transition>
    <p:split orient="vert" dir="in"/>
    <p:sndAc>
      <p:stSnd>
        <p:snd r:embed="rId3" name="click.wav" builtIn="1"/>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Título"/>
          <p:cNvSpPr>
            <a:spLocks noGrp="1"/>
          </p:cNvSpPr>
          <p:nvPr>
            <p:ph type="title"/>
          </p:nvPr>
        </p:nvSpPr>
        <p:spPr>
          <a:xfrm>
            <a:off x="500063" y="-71438"/>
            <a:ext cx="7467600" cy="654051"/>
          </a:xfrm>
        </p:spPr>
        <p:txBody>
          <a:bodyPr/>
          <a:lstStyle/>
          <a:p>
            <a:pPr algn="ctr"/>
            <a:r>
              <a:rPr lang="en-US" sz="2400" b="1" smtClean="0">
                <a:solidFill>
                  <a:schemeClr val="tx1"/>
                </a:solidFill>
                <a:latin typeface="Arial" charset="0"/>
                <a:cs typeface="Arial" charset="0"/>
              </a:rPr>
              <a:t> </a:t>
            </a:r>
            <a:r>
              <a:rPr lang="en-US" sz="2200" b="1" smtClean="0">
                <a:solidFill>
                  <a:schemeClr val="tx1"/>
                </a:solidFill>
                <a:latin typeface="Arial" charset="0"/>
                <a:cs typeface="Arial" charset="0"/>
              </a:rPr>
              <a:t>Definición del Océano Azul</a:t>
            </a:r>
            <a:endParaRPr lang="es-EC" sz="2200" b="1" smtClean="0">
              <a:solidFill>
                <a:schemeClr val="tx1"/>
              </a:solidFill>
              <a:latin typeface="Arial" charset="0"/>
              <a:cs typeface="Arial" charset="0"/>
            </a:endParaRPr>
          </a:p>
        </p:txBody>
      </p:sp>
      <p:sp>
        <p:nvSpPr>
          <p:cNvPr id="7171" name="2 Marcador de contenido"/>
          <p:cNvSpPr>
            <a:spLocks noGrp="1"/>
          </p:cNvSpPr>
          <p:nvPr>
            <p:ph idx="1"/>
          </p:nvPr>
        </p:nvSpPr>
        <p:spPr>
          <a:xfrm>
            <a:off x="214313" y="642938"/>
            <a:ext cx="8643937" cy="5929312"/>
          </a:xfrm>
        </p:spPr>
        <p:txBody>
          <a:bodyPr/>
          <a:lstStyle/>
          <a:p>
            <a:pPr algn="just">
              <a:buFont typeface="Wingdings 2" pitchFamily="18" charset="2"/>
              <a:buNone/>
            </a:pPr>
            <a:r>
              <a:rPr lang="en-US" sz="2200" smtClean="0">
                <a:latin typeface="Arial" charset="0"/>
                <a:cs typeface="Arial" charset="0"/>
              </a:rPr>
              <a:t>	Para definir el Océano Azul se analizó las seis vías para crear Océanos Azuales e identificó los diferentes niveles de no clientes. El área de control de calidad de productos obtuvó los siguientes resultados:</a:t>
            </a:r>
          </a:p>
          <a:p>
            <a:pPr algn="just">
              <a:buFont typeface="Wingdings 2" pitchFamily="18" charset="2"/>
              <a:buNone/>
            </a:pPr>
            <a:endParaRPr lang="en-US" sz="2200" smtClean="0">
              <a:latin typeface="Arial" charset="0"/>
              <a:cs typeface="Arial" charset="0"/>
            </a:endParaRPr>
          </a:p>
          <a:p>
            <a:pPr algn="just">
              <a:buFont typeface="Arial" charset="0"/>
              <a:buChar char="•"/>
            </a:pPr>
            <a:r>
              <a:rPr lang="en-US" sz="2200" smtClean="0">
                <a:latin typeface="Arial" charset="0"/>
                <a:cs typeface="Arial" charset="0"/>
              </a:rPr>
              <a:t>El segmento de no clientes al cual ésta área se debe enfocar son las industrias de productos de consumo masivo que complementan los requerimientos de envases con proveedores internacionales y las empresas dedicadas a la venta de una gran variedad de productos que no comercializan artículos descartables, identificados en el grupo de primer y tercer nivel respectivamente.</a:t>
            </a:r>
          </a:p>
          <a:p>
            <a:pPr algn="just">
              <a:buFont typeface="Arial" charset="0"/>
              <a:buChar char="•"/>
            </a:pPr>
            <a:r>
              <a:rPr lang="en-US" sz="2200" smtClean="0">
                <a:latin typeface="Arial" charset="0"/>
                <a:cs typeface="Arial" charset="0"/>
              </a:rPr>
              <a:t>De las seis vías para crear Océanos Azules se seleccionó explorar la cadena de compradores, dado que ésta permitirá conocer y satisfacer la demanda de no clientes, anticipándose a sus necesidades.</a:t>
            </a:r>
          </a:p>
        </p:txBody>
      </p:sp>
    </p:spTree>
  </p:cSld>
  <p:clrMapOvr>
    <a:masterClrMapping/>
  </p:clrMapOvr>
  <p:transition>
    <p:split orient="vert" dir="in"/>
    <p:sndAc>
      <p:stSnd>
        <p:snd r:embed="rId3" name="click.wav" builtIn="1"/>
      </p:stSnd>
    </p:sndAc>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1 Título"/>
          <p:cNvSpPr>
            <a:spLocks noGrp="1"/>
          </p:cNvSpPr>
          <p:nvPr>
            <p:ph type="title"/>
          </p:nvPr>
        </p:nvSpPr>
        <p:spPr>
          <a:xfrm>
            <a:off x="571500" y="0"/>
            <a:ext cx="8229600" cy="1071563"/>
          </a:xfrm>
        </p:spPr>
        <p:txBody>
          <a:bodyPr/>
          <a:lstStyle/>
          <a:p>
            <a:pPr algn="ctr"/>
            <a:r>
              <a:rPr lang="en-US" sz="2200" b="1" smtClean="0">
                <a:solidFill>
                  <a:schemeClr val="tx1"/>
                </a:solidFill>
                <a:latin typeface="Arial" charset="0"/>
                <a:cs typeface="Arial" charset="0"/>
              </a:rPr>
              <a:t>Modelo Dashboard</a:t>
            </a:r>
            <a:br>
              <a:rPr lang="en-US" sz="2200" b="1" smtClean="0">
                <a:solidFill>
                  <a:schemeClr val="tx1"/>
                </a:solidFill>
                <a:latin typeface="Arial" charset="0"/>
                <a:cs typeface="Arial" charset="0"/>
              </a:rPr>
            </a:br>
            <a:r>
              <a:rPr lang="en-US" sz="2200" b="1" smtClean="0">
                <a:solidFill>
                  <a:schemeClr val="tx1"/>
                </a:solidFill>
                <a:latin typeface="Arial" charset="0"/>
                <a:cs typeface="Arial" charset="0"/>
              </a:rPr>
              <a:t>Perspectiva Procesos Internos</a:t>
            </a:r>
            <a:br>
              <a:rPr lang="en-US" sz="2200" b="1" smtClean="0">
                <a:solidFill>
                  <a:schemeClr val="tx1"/>
                </a:solidFill>
                <a:latin typeface="Arial" charset="0"/>
                <a:cs typeface="Arial" charset="0"/>
              </a:rPr>
            </a:br>
            <a:r>
              <a:rPr lang="en-US" sz="2200" b="1" smtClean="0">
                <a:solidFill>
                  <a:schemeClr val="tx1"/>
                </a:solidFill>
                <a:latin typeface="Arial" charset="0"/>
                <a:cs typeface="Arial" charset="0"/>
              </a:rPr>
              <a:t>Mantener la capacidad de respuesta</a:t>
            </a:r>
            <a:endParaRPr lang="es-EC" sz="2200" smtClean="0"/>
          </a:p>
        </p:txBody>
      </p:sp>
      <p:sp>
        <p:nvSpPr>
          <p:cNvPr id="34819" name="2 Marcador de contenido"/>
          <p:cNvSpPr>
            <a:spLocks noGrp="1"/>
          </p:cNvSpPr>
          <p:nvPr>
            <p:ph idx="1"/>
          </p:nvPr>
        </p:nvSpPr>
        <p:spPr>
          <a:xfrm>
            <a:off x="285750" y="1071563"/>
            <a:ext cx="8643938" cy="5253037"/>
          </a:xfrm>
        </p:spPr>
        <p:txBody>
          <a:bodyPr/>
          <a:lstStyle/>
          <a:p>
            <a:pPr algn="just">
              <a:buFont typeface="Wingdings 2" pitchFamily="18" charset="2"/>
              <a:buNone/>
            </a:pPr>
            <a:r>
              <a:rPr lang="es-EC" smtClean="0"/>
              <a:t>	</a:t>
            </a:r>
            <a:r>
              <a:rPr lang="es-EC" sz="2200" smtClean="0">
                <a:latin typeface="Arial" charset="0"/>
                <a:cs typeface="Arial" charset="0"/>
              </a:rPr>
              <a:t>Se analiza como mejorar y reforzar la capacidad de respuesta ante un reclamo de un cliente.</a:t>
            </a:r>
            <a:endParaRPr lang="es-EC" smtClean="0"/>
          </a:p>
        </p:txBody>
      </p:sp>
      <p:grpSp>
        <p:nvGrpSpPr>
          <p:cNvPr id="34820" name="Group 3"/>
          <p:cNvGrpSpPr>
            <a:grpSpLocks/>
          </p:cNvGrpSpPr>
          <p:nvPr/>
        </p:nvGrpSpPr>
        <p:grpSpPr bwMode="auto">
          <a:xfrm>
            <a:off x="1857375" y="2071688"/>
            <a:ext cx="5786438" cy="4429125"/>
            <a:chOff x="4065" y="2961"/>
            <a:chExt cx="5277" cy="4659"/>
          </a:xfrm>
        </p:grpSpPr>
        <p:pic>
          <p:nvPicPr>
            <p:cNvPr id="34821" name="Picture 4"/>
            <p:cNvPicPr>
              <a:picLocks noChangeAspect="1" noChangeArrowheads="1"/>
            </p:cNvPicPr>
            <p:nvPr/>
          </p:nvPicPr>
          <p:blipFill>
            <a:blip r:embed="rId4"/>
            <a:srcRect/>
            <a:stretch>
              <a:fillRect/>
            </a:stretch>
          </p:blipFill>
          <p:spPr bwMode="auto">
            <a:xfrm>
              <a:off x="4103" y="4425"/>
              <a:ext cx="1576" cy="3030"/>
            </a:xfrm>
            <a:prstGeom prst="rect">
              <a:avLst/>
            </a:prstGeom>
            <a:noFill/>
            <a:ln w="9525">
              <a:noFill/>
              <a:miter lim="800000"/>
              <a:headEnd/>
              <a:tailEnd/>
            </a:ln>
          </p:spPr>
        </p:pic>
        <p:pic>
          <p:nvPicPr>
            <p:cNvPr id="34822" name="Imagen 23"/>
            <p:cNvPicPr>
              <a:picLocks noChangeAspect="1" noChangeArrowheads="1"/>
            </p:cNvPicPr>
            <p:nvPr/>
          </p:nvPicPr>
          <p:blipFill>
            <a:blip r:embed="rId5"/>
            <a:srcRect/>
            <a:stretch>
              <a:fillRect/>
            </a:stretch>
          </p:blipFill>
          <p:spPr bwMode="auto">
            <a:xfrm>
              <a:off x="4065" y="2961"/>
              <a:ext cx="5277" cy="1456"/>
            </a:xfrm>
            <a:prstGeom prst="rect">
              <a:avLst/>
            </a:prstGeom>
            <a:noFill/>
            <a:ln w="9525">
              <a:solidFill>
                <a:srgbClr val="000000"/>
              </a:solidFill>
              <a:miter lim="800000"/>
              <a:headEnd/>
              <a:tailEnd/>
            </a:ln>
          </p:spPr>
        </p:pic>
        <p:pic>
          <p:nvPicPr>
            <p:cNvPr id="34823" name="Imagen 25"/>
            <p:cNvPicPr>
              <a:picLocks noChangeAspect="1" noChangeArrowheads="1"/>
            </p:cNvPicPr>
            <p:nvPr/>
          </p:nvPicPr>
          <p:blipFill>
            <a:blip r:embed="rId6"/>
            <a:srcRect/>
            <a:stretch>
              <a:fillRect/>
            </a:stretch>
          </p:blipFill>
          <p:spPr bwMode="auto">
            <a:xfrm>
              <a:off x="5820" y="4440"/>
              <a:ext cx="3510" cy="3180"/>
            </a:xfrm>
            <a:prstGeom prst="rect">
              <a:avLst/>
            </a:prstGeom>
            <a:noFill/>
            <a:ln w="9525">
              <a:solidFill>
                <a:srgbClr val="000000"/>
              </a:solidFill>
              <a:miter lim="800000"/>
              <a:headEnd/>
              <a:tailEnd/>
            </a:ln>
          </p:spPr>
        </p:pic>
      </p:grpSp>
    </p:spTree>
  </p:cSld>
  <p:clrMapOvr>
    <a:masterClrMapping/>
  </p:clrMapOvr>
  <p:transition>
    <p:split orient="vert" dir="in"/>
    <p:sndAc>
      <p:stSnd>
        <p:snd r:embed="rId3" name="click.wav" builtIn="1"/>
      </p:stSnd>
    </p:sndAc>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1 Título"/>
          <p:cNvSpPr>
            <a:spLocks noGrp="1"/>
          </p:cNvSpPr>
          <p:nvPr>
            <p:ph type="title"/>
          </p:nvPr>
        </p:nvSpPr>
        <p:spPr>
          <a:xfrm>
            <a:off x="500063" y="0"/>
            <a:ext cx="8229600" cy="1143000"/>
          </a:xfrm>
        </p:spPr>
        <p:txBody>
          <a:bodyPr/>
          <a:lstStyle/>
          <a:p>
            <a:pPr algn="ctr"/>
            <a:r>
              <a:rPr lang="en-US" sz="2200" b="1" smtClean="0">
                <a:solidFill>
                  <a:schemeClr val="tx1"/>
                </a:solidFill>
                <a:latin typeface="Arial" charset="0"/>
                <a:cs typeface="Arial" charset="0"/>
              </a:rPr>
              <a:t>Modelo Dashboard</a:t>
            </a:r>
            <a:br>
              <a:rPr lang="en-US" sz="2200" b="1" smtClean="0">
                <a:solidFill>
                  <a:schemeClr val="tx1"/>
                </a:solidFill>
                <a:latin typeface="Arial" charset="0"/>
                <a:cs typeface="Arial" charset="0"/>
              </a:rPr>
            </a:br>
            <a:r>
              <a:rPr lang="en-US" sz="2200" b="1" smtClean="0">
                <a:solidFill>
                  <a:schemeClr val="tx1"/>
                </a:solidFill>
                <a:latin typeface="Arial" charset="0"/>
                <a:cs typeface="Arial" charset="0"/>
              </a:rPr>
              <a:t>Perspectiva Procesos Internos</a:t>
            </a:r>
            <a:br>
              <a:rPr lang="en-US" sz="2200" b="1" smtClean="0">
                <a:solidFill>
                  <a:schemeClr val="tx1"/>
                </a:solidFill>
                <a:latin typeface="Arial" charset="0"/>
                <a:cs typeface="Arial" charset="0"/>
              </a:rPr>
            </a:br>
            <a:r>
              <a:rPr lang="en-US" sz="2200" b="1" smtClean="0">
                <a:solidFill>
                  <a:schemeClr val="tx1"/>
                </a:solidFill>
                <a:latin typeface="Arial" charset="0"/>
                <a:cs typeface="Arial" charset="0"/>
              </a:rPr>
              <a:t>Cumplir con las especificaciones técnicas</a:t>
            </a:r>
            <a:endParaRPr lang="es-EC" sz="2200" smtClean="0"/>
          </a:p>
        </p:txBody>
      </p:sp>
      <p:sp>
        <p:nvSpPr>
          <p:cNvPr id="35843" name="2 Marcador de contenido"/>
          <p:cNvSpPr>
            <a:spLocks noGrp="1"/>
          </p:cNvSpPr>
          <p:nvPr>
            <p:ph idx="1"/>
          </p:nvPr>
        </p:nvSpPr>
        <p:spPr>
          <a:xfrm>
            <a:off x="214313" y="1214438"/>
            <a:ext cx="8715375" cy="5110162"/>
          </a:xfrm>
        </p:spPr>
        <p:txBody>
          <a:bodyPr/>
          <a:lstStyle/>
          <a:p>
            <a:pPr algn="just">
              <a:buFont typeface="Wingdings 2" pitchFamily="18" charset="2"/>
              <a:buNone/>
            </a:pPr>
            <a:r>
              <a:rPr lang="es-EC" sz="2200" smtClean="0">
                <a:latin typeface="Arial" charset="0"/>
                <a:cs typeface="Arial" charset="0"/>
              </a:rPr>
              <a:t>	Se  analiza como ha mejorado las inspecciones en los productos de acuerdo con las especificaciones que tienen que cumplir  basados en las fichas técnicas para cada uno de ellos.</a:t>
            </a:r>
          </a:p>
          <a:p>
            <a:pPr>
              <a:buFont typeface="Wingdings 2" pitchFamily="18" charset="2"/>
              <a:buNone/>
            </a:pPr>
            <a:endParaRPr lang="es-EC" smtClean="0"/>
          </a:p>
        </p:txBody>
      </p:sp>
      <p:grpSp>
        <p:nvGrpSpPr>
          <p:cNvPr id="35844" name="Group 3"/>
          <p:cNvGrpSpPr>
            <a:grpSpLocks/>
          </p:cNvGrpSpPr>
          <p:nvPr/>
        </p:nvGrpSpPr>
        <p:grpSpPr bwMode="auto">
          <a:xfrm>
            <a:off x="1857375" y="2428875"/>
            <a:ext cx="5715000" cy="4143375"/>
            <a:chOff x="3746" y="2772"/>
            <a:chExt cx="5598" cy="5251"/>
          </a:xfrm>
        </p:grpSpPr>
        <p:pic>
          <p:nvPicPr>
            <p:cNvPr id="35845" name="Imagen 17"/>
            <p:cNvPicPr>
              <a:picLocks noChangeAspect="1" noChangeArrowheads="1"/>
            </p:cNvPicPr>
            <p:nvPr/>
          </p:nvPicPr>
          <p:blipFill>
            <a:blip r:embed="rId4"/>
            <a:srcRect/>
            <a:stretch>
              <a:fillRect/>
            </a:stretch>
          </p:blipFill>
          <p:spPr bwMode="auto">
            <a:xfrm>
              <a:off x="3746" y="4345"/>
              <a:ext cx="1276" cy="3616"/>
            </a:xfrm>
            <a:prstGeom prst="rect">
              <a:avLst/>
            </a:prstGeom>
            <a:noFill/>
            <a:ln w="9525">
              <a:noFill/>
              <a:miter lim="800000"/>
              <a:headEnd/>
              <a:tailEnd/>
            </a:ln>
          </p:spPr>
        </p:pic>
        <p:pic>
          <p:nvPicPr>
            <p:cNvPr id="35846" name="Imagen 19"/>
            <p:cNvPicPr>
              <a:picLocks noChangeAspect="1" noChangeArrowheads="1"/>
            </p:cNvPicPr>
            <p:nvPr/>
          </p:nvPicPr>
          <p:blipFill>
            <a:blip r:embed="rId5"/>
            <a:srcRect/>
            <a:stretch>
              <a:fillRect/>
            </a:stretch>
          </p:blipFill>
          <p:spPr bwMode="auto">
            <a:xfrm>
              <a:off x="5387" y="4345"/>
              <a:ext cx="3957" cy="3678"/>
            </a:xfrm>
            <a:prstGeom prst="rect">
              <a:avLst/>
            </a:prstGeom>
            <a:noFill/>
            <a:ln w="9525">
              <a:solidFill>
                <a:srgbClr val="000000"/>
              </a:solidFill>
              <a:miter lim="800000"/>
              <a:headEnd/>
              <a:tailEnd/>
            </a:ln>
          </p:spPr>
        </p:pic>
        <p:pic>
          <p:nvPicPr>
            <p:cNvPr id="35847" name="Imagen 20"/>
            <p:cNvPicPr>
              <a:picLocks noChangeAspect="1" noChangeArrowheads="1"/>
            </p:cNvPicPr>
            <p:nvPr/>
          </p:nvPicPr>
          <p:blipFill>
            <a:blip r:embed="rId6"/>
            <a:srcRect/>
            <a:stretch>
              <a:fillRect/>
            </a:stretch>
          </p:blipFill>
          <p:spPr bwMode="auto">
            <a:xfrm>
              <a:off x="3746" y="2772"/>
              <a:ext cx="5596" cy="1573"/>
            </a:xfrm>
            <a:prstGeom prst="rect">
              <a:avLst/>
            </a:prstGeom>
            <a:noFill/>
            <a:ln w="9525">
              <a:noFill/>
              <a:miter lim="800000"/>
              <a:headEnd/>
              <a:tailEnd/>
            </a:ln>
          </p:spPr>
        </p:pic>
      </p:grpSp>
    </p:spTree>
  </p:cSld>
  <p:clrMapOvr>
    <a:masterClrMapping/>
  </p:clrMapOvr>
  <p:transition>
    <p:split orient="vert" dir="in"/>
    <p:sndAc>
      <p:stSnd>
        <p:snd r:embed="rId3" name="click.wav" builtIn="1"/>
      </p:stSnd>
    </p:sndAc>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28625" y="285750"/>
            <a:ext cx="8229600" cy="5610225"/>
          </a:xfrm>
        </p:spPr>
        <p:txBody>
          <a:bodyPr>
            <a:normAutofit lnSpcReduction="10000"/>
          </a:bodyPr>
          <a:lstStyle/>
          <a:p>
            <a:pPr marL="274320" indent="-274320" algn="ctr" fontAlgn="auto">
              <a:spcAft>
                <a:spcPts val="0"/>
              </a:spcAft>
              <a:buClr>
                <a:schemeClr val="accent3"/>
              </a:buClr>
              <a:buFont typeface="Wingdings 2"/>
              <a:buNone/>
              <a:defRPr/>
            </a:pPr>
            <a:endParaRPr lang="en-US" sz="8800" dirty="0" smtClean="0">
              <a:latin typeface="Forte" pitchFamily="66" charset="0"/>
              <a:cs typeface="Arial" pitchFamily="34" charset="0"/>
            </a:endParaRPr>
          </a:p>
          <a:p>
            <a:pPr marL="274320" indent="-274320" algn="ctr" fontAlgn="auto">
              <a:spcAft>
                <a:spcPts val="0"/>
              </a:spcAft>
              <a:buClr>
                <a:schemeClr val="accent3"/>
              </a:buClr>
              <a:buFont typeface="Wingdings 2"/>
              <a:buNone/>
              <a:defRPr/>
            </a:pPr>
            <a:r>
              <a:rPr lang="en-US" sz="8800" dirty="0" smtClean="0">
                <a:latin typeface="Arial" pitchFamily="34" charset="0"/>
                <a:cs typeface="Arial" pitchFamily="34" charset="0"/>
              </a:rPr>
              <a:t>Gracias por la atención prestada</a:t>
            </a:r>
            <a:endParaRPr lang="es-EC" sz="8800" dirty="0">
              <a:latin typeface="Arial" pitchFamily="34" charset="0"/>
              <a:cs typeface="Arial" pitchFamily="34" charset="0"/>
            </a:endParaRPr>
          </a:p>
        </p:txBody>
      </p:sp>
    </p:spTree>
  </p:cSld>
  <p:clrMapOvr>
    <a:masterClrMapping/>
  </p:clrMapOvr>
  <p:transition>
    <p:split orient="vert" dir="in"/>
    <p:sndAc>
      <p:stSnd>
        <p:snd r:embed="rId3" name="click.wav" builtIn="1"/>
      </p:st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4 Marcador de contenido"/>
          <p:cNvSpPr>
            <a:spLocks noGrp="1"/>
          </p:cNvSpPr>
          <p:nvPr>
            <p:ph idx="1"/>
          </p:nvPr>
        </p:nvSpPr>
        <p:spPr>
          <a:xfrm>
            <a:off x="0" y="0"/>
            <a:ext cx="9144000" cy="6858000"/>
          </a:xfrm>
        </p:spPr>
        <p:txBody>
          <a:bodyPr/>
          <a:lstStyle/>
          <a:p>
            <a:pPr algn="ctr">
              <a:buFont typeface="Wingdings 2" pitchFamily="18" charset="2"/>
              <a:buNone/>
            </a:pPr>
            <a:r>
              <a:rPr lang="en-US" sz="2200" b="1" smtClean="0">
                <a:latin typeface="Arial" charset="0"/>
                <a:cs typeface="Arial" charset="0"/>
              </a:rPr>
              <a:t>Definición del Océano Azul y el Perfil de los no clientes</a:t>
            </a:r>
            <a:endParaRPr lang="es-EC" sz="2200" b="1" smtClean="0">
              <a:latin typeface="Arial" charset="0"/>
              <a:cs typeface="Arial" charset="0"/>
            </a:endParaRPr>
          </a:p>
        </p:txBody>
      </p:sp>
      <p:pic>
        <p:nvPicPr>
          <p:cNvPr id="8195" name="Picture 4"/>
          <p:cNvPicPr>
            <a:picLocks noChangeAspect="1" noChangeArrowheads="1"/>
          </p:cNvPicPr>
          <p:nvPr/>
        </p:nvPicPr>
        <p:blipFill>
          <a:blip r:embed="rId4"/>
          <a:srcRect/>
          <a:stretch>
            <a:fillRect/>
          </a:stretch>
        </p:blipFill>
        <p:spPr bwMode="auto">
          <a:xfrm>
            <a:off x="500063" y="1071563"/>
            <a:ext cx="8143875" cy="5357812"/>
          </a:xfrm>
          <a:prstGeom prst="rect">
            <a:avLst/>
          </a:prstGeom>
          <a:noFill/>
          <a:ln w="9525">
            <a:noFill/>
            <a:miter lim="800000"/>
            <a:headEnd/>
            <a:tailEnd/>
          </a:ln>
        </p:spPr>
      </p:pic>
    </p:spTree>
  </p:cSld>
  <p:clrMapOvr>
    <a:masterClrMapping/>
  </p:clrMapOvr>
  <p:transition>
    <p:split orient="vert" dir="in"/>
    <p:sndAc>
      <p:stSnd>
        <p:snd r:embed="rId3" name="click.wav" builtIn="1"/>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Título"/>
          <p:cNvSpPr>
            <a:spLocks noGrp="1"/>
          </p:cNvSpPr>
          <p:nvPr>
            <p:ph type="title"/>
          </p:nvPr>
        </p:nvSpPr>
        <p:spPr>
          <a:xfrm>
            <a:off x="357188" y="0"/>
            <a:ext cx="8229600" cy="509588"/>
          </a:xfrm>
        </p:spPr>
        <p:txBody>
          <a:bodyPr/>
          <a:lstStyle/>
          <a:p>
            <a:pPr algn="ctr"/>
            <a:r>
              <a:rPr lang="en-US" sz="2200" b="1" smtClean="0">
                <a:solidFill>
                  <a:schemeClr val="tx1"/>
                </a:solidFill>
                <a:latin typeface="Arial" charset="0"/>
                <a:cs typeface="Arial" charset="0"/>
              </a:rPr>
              <a:t>Redefinición del Océano Azul</a:t>
            </a:r>
            <a:endParaRPr lang="es-EC" sz="2200" smtClean="0"/>
          </a:p>
        </p:txBody>
      </p:sp>
      <p:sp>
        <p:nvSpPr>
          <p:cNvPr id="9219" name="2 Marcador de contenido"/>
          <p:cNvSpPr>
            <a:spLocks noGrp="1"/>
          </p:cNvSpPr>
          <p:nvPr>
            <p:ph idx="1"/>
          </p:nvPr>
        </p:nvSpPr>
        <p:spPr>
          <a:xfrm>
            <a:off x="214313" y="857250"/>
            <a:ext cx="8715375" cy="1714500"/>
          </a:xfrm>
        </p:spPr>
        <p:txBody>
          <a:bodyPr/>
          <a:lstStyle/>
          <a:p>
            <a:pPr algn="just">
              <a:buFont typeface="Wingdings 2" pitchFamily="18" charset="2"/>
              <a:buNone/>
            </a:pPr>
            <a:r>
              <a:rPr lang="en-US" sz="2200" smtClean="0">
                <a:latin typeface="Arial" charset="0"/>
                <a:cs typeface="Arial" charset="0"/>
              </a:rPr>
              <a:t>	Para redefinir e</a:t>
            </a:r>
            <a:r>
              <a:rPr lang="es-ES" sz="2200" smtClean="0">
                <a:latin typeface="Arial" charset="0"/>
                <a:cs typeface="Arial" charset="0"/>
              </a:rPr>
              <a:t>l nuevo cuadro estratégico se utilizó la Matriz de las Cuatro Acciones que permitió obtener las siguientes deducciones:</a:t>
            </a:r>
            <a:endParaRPr lang="es-ES" sz="2200" b="1" smtClean="0">
              <a:latin typeface="Arial" charset="0"/>
              <a:cs typeface="Arial" charset="0"/>
            </a:endParaRPr>
          </a:p>
          <a:p>
            <a:pPr algn="ctr">
              <a:buFont typeface="Wingdings 2" pitchFamily="18" charset="2"/>
              <a:buNone/>
            </a:pPr>
            <a:endParaRPr lang="es-ES" sz="2200" b="1" smtClean="0">
              <a:latin typeface="Arial" charset="0"/>
              <a:cs typeface="Arial" charset="0"/>
            </a:endParaRPr>
          </a:p>
          <a:p>
            <a:pPr algn="just">
              <a:buFont typeface="Wingdings 2" pitchFamily="18" charset="2"/>
              <a:buNone/>
            </a:pPr>
            <a:endParaRPr lang="es-EC" sz="2200" smtClean="0">
              <a:latin typeface="Arial" charset="0"/>
              <a:cs typeface="Arial" charset="0"/>
            </a:endParaRPr>
          </a:p>
          <a:p>
            <a:pPr algn="just">
              <a:buFont typeface="Wingdings 2" pitchFamily="18" charset="2"/>
              <a:buNone/>
            </a:pPr>
            <a:endParaRPr lang="es-EC" sz="2200" smtClean="0">
              <a:latin typeface="Arial" charset="0"/>
              <a:cs typeface="Arial" charset="0"/>
            </a:endParaRPr>
          </a:p>
        </p:txBody>
      </p:sp>
      <p:pic>
        <p:nvPicPr>
          <p:cNvPr id="9220" name="Picture 3"/>
          <p:cNvPicPr>
            <a:picLocks noChangeAspect="1" noChangeArrowheads="1"/>
          </p:cNvPicPr>
          <p:nvPr/>
        </p:nvPicPr>
        <p:blipFill>
          <a:blip r:embed="rId4"/>
          <a:srcRect/>
          <a:stretch>
            <a:fillRect/>
          </a:stretch>
        </p:blipFill>
        <p:spPr bwMode="auto">
          <a:xfrm>
            <a:off x="1285875" y="2286000"/>
            <a:ext cx="6929438" cy="4143375"/>
          </a:xfrm>
          <a:prstGeom prst="rect">
            <a:avLst/>
          </a:prstGeom>
          <a:noFill/>
          <a:ln w="9525">
            <a:noFill/>
            <a:miter lim="800000"/>
            <a:headEnd/>
            <a:tailEnd/>
          </a:ln>
        </p:spPr>
      </p:pic>
    </p:spTree>
  </p:cSld>
  <p:clrMapOvr>
    <a:masterClrMapping/>
  </p:clrMapOvr>
  <p:transition>
    <p:split orient="vert" dir="in"/>
    <p:sndAc>
      <p:stSnd>
        <p:snd r:embed="rId3" name="click.wav" builtIn="1"/>
      </p:stSnd>
    </p:sndAc>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Título"/>
          <p:cNvSpPr>
            <a:spLocks noGrp="1"/>
          </p:cNvSpPr>
          <p:nvPr>
            <p:ph type="title"/>
          </p:nvPr>
        </p:nvSpPr>
        <p:spPr>
          <a:xfrm>
            <a:off x="428625" y="0"/>
            <a:ext cx="8229600" cy="490538"/>
          </a:xfrm>
        </p:spPr>
        <p:txBody>
          <a:bodyPr/>
          <a:lstStyle/>
          <a:p>
            <a:pPr algn="ctr"/>
            <a:r>
              <a:rPr lang="en-US" sz="2200" b="1" smtClean="0">
                <a:solidFill>
                  <a:schemeClr val="tx1"/>
                </a:solidFill>
                <a:latin typeface="Arial" charset="0"/>
                <a:cs typeface="Arial" charset="0"/>
              </a:rPr>
              <a:t>Temas Estratégicos</a:t>
            </a:r>
            <a:endParaRPr lang="es-EC" sz="2200" b="1" smtClean="0">
              <a:solidFill>
                <a:schemeClr val="tx1"/>
              </a:solidFill>
              <a:latin typeface="Arial" charset="0"/>
              <a:cs typeface="Arial" charset="0"/>
            </a:endParaRPr>
          </a:p>
        </p:txBody>
      </p:sp>
      <p:sp>
        <p:nvSpPr>
          <p:cNvPr id="10243" name="2 Marcador de contenido"/>
          <p:cNvSpPr>
            <a:spLocks noGrp="1"/>
          </p:cNvSpPr>
          <p:nvPr>
            <p:ph idx="1"/>
          </p:nvPr>
        </p:nvSpPr>
        <p:spPr>
          <a:xfrm>
            <a:off x="214313" y="928688"/>
            <a:ext cx="8715375" cy="5395912"/>
          </a:xfrm>
        </p:spPr>
        <p:txBody>
          <a:bodyPr/>
          <a:lstStyle/>
          <a:p>
            <a:pPr algn="just">
              <a:buFont typeface="Wingdings 2" pitchFamily="18" charset="2"/>
              <a:buNone/>
            </a:pPr>
            <a:r>
              <a:rPr lang="en-US" smtClean="0"/>
              <a:t>	</a:t>
            </a:r>
            <a:r>
              <a:rPr lang="en-US" sz="2200" smtClean="0">
                <a:latin typeface="Arial" charset="0"/>
                <a:cs typeface="Arial" charset="0"/>
              </a:rPr>
              <a:t>Para definir los temas estratégicos se realizó una lista de los recursos que dispone el área de control de calidad de productos, luego se utilizó la Matriz de cobertura de los temas estratégicos para evaluar la consistencia entre los temas estratégicos y el resumen que desarrolló está área de los componentes claves que forman la estratégia empresarial como son el análisis FODA, el análisis del mercado y la competencia, la propuesta de valor y la declaración de la visión y  misión de la empresa, obteniendo como resultado un 97,20%.</a:t>
            </a:r>
            <a:endParaRPr lang="es-EC" sz="2200" smtClean="0">
              <a:latin typeface="Arial" charset="0"/>
              <a:cs typeface="Arial" charset="0"/>
            </a:endParaRPr>
          </a:p>
        </p:txBody>
      </p:sp>
    </p:spTree>
  </p:cSld>
  <p:clrMapOvr>
    <a:masterClrMapping/>
  </p:clrMapOvr>
  <p:transition>
    <p:split orient="vert" dir="in"/>
    <p:sndAc>
      <p:stSnd>
        <p:snd r:embed="rId3" name="click.wav" builtIn="1"/>
      </p:stSnd>
    </p:sndAc>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4 Marcador de contenido"/>
          <p:cNvSpPr>
            <a:spLocks noGrp="1"/>
          </p:cNvSpPr>
          <p:nvPr>
            <p:ph idx="1"/>
          </p:nvPr>
        </p:nvSpPr>
        <p:spPr>
          <a:xfrm>
            <a:off x="457200" y="0"/>
            <a:ext cx="8229600" cy="6324600"/>
          </a:xfrm>
        </p:spPr>
        <p:txBody>
          <a:bodyPr/>
          <a:lstStyle/>
          <a:p>
            <a:pPr algn="ctr">
              <a:buFont typeface="Wingdings 2" pitchFamily="18" charset="2"/>
              <a:buNone/>
            </a:pPr>
            <a:r>
              <a:rPr lang="en-US" sz="2200" b="1" smtClean="0">
                <a:latin typeface="Arial" charset="0"/>
                <a:cs typeface="Arial" charset="0"/>
              </a:rPr>
              <a:t>Matriz de cobertura de temas estratégicos</a:t>
            </a:r>
            <a:endParaRPr lang="es-EC" sz="2200" b="1" smtClean="0">
              <a:latin typeface="Arial" charset="0"/>
              <a:cs typeface="Arial" charset="0"/>
            </a:endParaRPr>
          </a:p>
        </p:txBody>
      </p:sp>
      <p:pic>
        <p:nvPicPr>
          <p:cNvPr id="11267" name="Picture 2"/>
          <p:cNvPicPr>
            <a:picLocks noChangeAspect="1" noChangeArrowheads="1"/>
          </p:cNvPicPr>
          <p:nvPr/>
        </p:nvPicPr>
        <p:blipFill>
          <a:blip r:embed="rId4"/>
          <a:srcRect/>
          <a:stretch>
            <a:fillRect/>
          </a:stretch>
        </p:blipFill>
        <p:spPr bwMode="auto">
          <a:xfrm>
            <a:off x="285750" y="1071563"/>
            <a:ext cx="8643938" cy="5500687"/>
          </a:xfrm>
          <a:prstGeom prst="rect">
            <a:avLst/>
          </a:prstGeom>
          <a:noFill/>
          <a:ln w="9525">
            <a:noFill/>
            <a:miter lim="800000"/>
            <a:headEnd/>
            <a:tailEnd/>
          </a:ln>
        </p:spPr>
      </p:pic>
    </p:spTree>
  </p:cSld>
  <p:clrMapOvr>
    <a:masterClrMapping/>
  </p:clrMapOvr>
  <p:transition>
    <p:split orient="vert" dir="in"/>
    <p:sndAc>
      <p:stSnd>
        <p:snd r:embed="rId3" name="click.wav" builtIn="1"/>
      </p:stSnd>
    </p:sndAc>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1 Título"/>
          <p:cNvSpPr>
            <a:spLocks noGrp="1"/>
          </p:cNvSpPr>
          <p:nvPr>
            <p:ph type="title"/>
          </p:nvPr>
        </p:nvSpPr>
        <p:spPr>
          <a:xfrm>
            <a:off x="428625" y="-71438"/>
            <a:ext cx="8229600" cy="785813"/>
          </a:xfrm>
        </p:spPr>
        <p:txBody>
          <a:bodyPr/>
          <a:lstStyle/>
          <a:p>
            <a:pPr algn="ctr"/>
            <a:r>
              <a:rPr lang="en-US" sz="2200" b="1" smtClean="0">
                <a:solidFill>
                  <a:schemeClr val="tx1"/>
                </a:solidFill>
                <a:latin typeface="Arial" charset="0"/>
                <a:cs typeface="Arial" charset="0"/>
              </a:rPr>
              <a:t>Valores Organizacionales de la empresa Plásticos Ecuatorianos s.a.</a:t>
            </a:r>
            <a:endParaRPr lang="es-EC" sz="2200" b="1" smtClean="0">
              <a:solidFill>
                <a:schemeClr val="tx1"/>
              </a:solidFill>
              <a:latin typeface="Arial" charset="0"/>
              <a:cs typeface="Arial" charset="0"/>
            </a:endParaRPr>
          </a:p>
        </p:txBody>
      </p:sp>
      <p:sp>
        <p:nvSpPr>
          <p:cNvPr id="12291" name="2 Marcador de contenido"/>
          <p:cNvSpPr>
            <a:spLocks noGrp="1"/>
          </p:cNvSpPr>
          <p:nvPr>
            <p:ph idx="1"/>
          </p:nvPr>
        </p:nvSpPr>
        <p:spPr>
          <a:xfrm>
            <a:off x="214313" y="1000125"/>
            <a:ext cx="8715375" cy="5324475"/>
          </a:xfrm>
        </p:spPr>
        <p:txBody>
          <a:bodyPr/>
          <a:lstStyle/>
          <a:p>
            <a:pPr>
              <a:buFont typeface="Wingdings 2" pitchFamily="18" charset="2"/>
              <a:buNone/>
            </a:pPr>
            <a:r>
              <a:rPr lang="en-US" sz="2200" b="1" smtClean="0">
                <a:latin typeface="Arial" charset="0"/>
                <a:cs typeface="Arial" charset="0"/>
              </a:rPr>
              <a:t>De empleados				De productos</a:t>
            </a:r>
          </a:p>
          <a:p>
            <a:pPr>
              <a:buFont typeface="Wingdings 2" pitchFamily="18" charset="2"/>
              <a:buNone/>
            </a:pPr>
            <a:r>
              <a:rPr lang="en-US" sz="2200" smtClean="0">
                <a:latin typeface="Arial" charset="0"/>
                <a:cs typeface="Arial" charset="0"/>
              </a:rPr>
              <a:t>Responsabilidad				Calidad</a:t>
            </a:r>
          </a:p>
          <a:p>
            <a:pPr>
              <a:buFont typeface="Wingdings 2" pitchFamily="18" charset="2"/>
              <a:buNone/>
            </a:pPr>
            <a:r>
              <a:rPr lang="en-US" sz="2200" smtClean="0">
                <a:latin typeface="Arial" charset="0"/>
                <a:cs typeface="Arial" charset="0"/>
              </a:rPr>
              <a:t>Honestidad 					Innovación</a:t>
            </a:r>
          </a:p>
          <a:p>
            <a:pPr>
              <a:buFont typeface="Wingdings 2" pitchFamily="18" charset="2"/>
              <a:buNone/>
            </a:pPr>
            <a:r>
              <a:rPr lang="en-US" sz="2200" smtClean="0">
                <a:latin typeface="Arial" charset="0"/>
                <a:cs typeface="Arial" charset="0"/>
              </a:rPr>
              <a:t>Puntualidad 					Diversidad</a:t>
            </a:r>
          </a:p>
          <a:p>
            <a:pPr>
              <a:buFont typeface="Wingdings 2" pitchFamily="18" charset="2"/>
              <a:buNone/>
            </a:pPr>
            <a:r>
              <a:rPr lang="en-US" sz="2200" smtClean="0">
                <a:latin typeface="Arial" charset="0"/>
                <a:cs typeface="Arial" charset="0"/>
              </a:rPr>
              <a:t>Trabajo en grupo</a:t>
            </a:r>
          </a:p>
          <a:p>
            <a:pPr>
              <a:buFont typeface="Wingdings 2" pitchFamily="18" charset="2"/>
              <a:buNone/>
            </a:pPr>
            <a:r>
              <a:rPr lang="en-US" sz="2200" smtClean="0">
                <a:latin typeface="Arial" charset="0"/>
                <a:cs typeface="Arial" charset="0"/>
              </a:rPr>
              <a:t>Profesionalismo</a:t>
            </a:r>
          </a:p>
          <a:p>
            <a:pPr>
              <a:buFont typeface="Wingdings 2" pitchFamily="18" charset="2"/>
              <a:buNone/>
            </a:pPr>
            <a:endParaRPr lang="en-US" sz="2200" smtClean="0">
              <a:latin typeface="Arial" charset="0"/>
              <a:cs typeface="Arial" charset="0"/>
            </a:endParaRPr>
          </a:p>
          <a:p>
            <a:pPr algn="just">
              <a:buFont typeface="Wingdings 2" pitchFamily="18" charset="2"/>
              <a:buNone/>
            </a:pPr>
            <a:r>
              <a:rPr lang="en-US" sz="2200" smtClean="0">
                <a:latin typeface="Arial" charset="0"/>
                <a:cs typeface="Arial" charset="0"/>
              </a:rPr>
              <a:t>	Una vez definido los valores organizacionales se utilizó la Matriz de cobertura de los valores organizacionales, para evaluar la consistencia entre los valores organizacionales con los temas estratégicos, obteniendo el 100%.		</a:t>
            </a:r>
          </a:p>
          <a:p>
            <a:pPr algn="just">
              <a:buFont typeface="Wingdings 2" pitchFamily="18" charset="2"/>
              <a:buNone/>
            </a:pPr>
            <a:r>
              <a:rPr lang="en-US" sz="2200" smtClean="0">
                <a:latin typeface="Arial" charset="0"/>
                <a:cs typeface="Arial" charset="0"/>
              </a:rPr>
              <a:t>							</a:t>
            </a:r>
          </a:p>
          <a:p>
            <a:pPr algn="just">
              <a:buFont typeface="Wingdings 2" pitchFamily="18" charset="2"/>
              <a:buNone/>
            </a:pPr>
            <a:r>
              <a:rPr lang="en-US" sz="2200" b="1" smtClean="0">
                <a:latin typeface="Arial" charset="0"/>
                <a:cs typeface="Arial" charset="0"/>
              </a:rPr>
              <a:t>	</a:t>
            </a:r>
            <a:endParaRPr lang="es-EC" sz="2200" smtClean="0">
              <a:latin typeface="Arial" charset="0"/>
              <a:cs typeface="Arial" charset="0"/>
            </a:endParaRPr>
          </a:p>
        </p:txBody>
      </p:sp>
    </p:spTree>
  </p:cSld>
  <p:clrMapOvr>
    <a:masterClrMapping/>
  </p:clrMapOvr>
  <p:transition>
    <p:split orient="vert" dir="in"/>
    <p:sndAc>
      <p:stSnd>
        <p:snd r:embed="rId3" name="click.wav" builtIn="1"/>
      </p:stSnd>
    </p:sndAc>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1 Título"/>
          <p:cNvSpPr>
            <a:spLocks noGrp="1"/>
          </p:cNvSpPr>
          <p:nvPr>
            <p:ph type="title"/>
          </p:nvPr>
        </p:nvSpPr>
        <p:spPr>
          <a:xfrm>
            <a:off x="500063" y="0"/>
            <a:ext cx="8229600" cy="581025"/>
          </a:xfrm>
        </p:spPr>
        <p:txBody>
          <a:bodyPr/>
          <a:lstStyle/>
          <a:p>
            <a:pPr algn="ctr"/>
            <a:r>
              <a:rPr lang="en-US" sz="2200" b="1" smtClean="0">
                <a:solidFill>
                  <a:schemeClr val="tx1"/>
                </a:solidFill>
                <a:latin typeface="Arial" charset="0"/>
                <a:cs typeface="Arial" charset="0"/>
              </a:rPr>
              <a:t>Matriz de cobertura de valores organizacionales</a:t>
            </a:r>
            <a:endParaRPr lang="es-EC" sz="2200" b="1" smtClean="0">
              <a:solidFill>
                <a:schemeClr val="tx1"/>
              </a:solidFill>
              <a:latin typeface="Arial" charset="0"/>
              <a:cs typeface="Arial" charset="0"/>
            </a:endParaRPr>
          </a:p>
        </p:txBody>
      </p:sp>
      <p:pic>
        <p:nvPicPr>
          <p:cNvPr id="13315" name="3 Marcador de contenido"/>
          <p:cNvPicPr>
            <a:picLocks noGrp="1"/>
          </p:cNvPicPr>
          <p:nvPr>
            <p:ph idx="1"/>
          </p:nvPr>
        </p:nvPicPr>
        <p:blipFill>
          <a:blip r:embed="rId4"/>
          <a:srcRect l="7697" t="10345" r="7713" b="8925"/>
          <a:stretch>
            <a:fillRect/>
          </a:stretch>
        </p:blipFill>
        <p:spPr>
          <a:xfrm>
            <a:off x="1071563" y="1071563"/>
            <a:ext cx="7572375" cy="5500687"/>
          </a:xfrm>
        </p:spPr>
      </p:pic>
    </p:spTree>
  </p:cSld>
  <p:clrMapOvr>
    <a:masterClrMapping/>
  </p:clrMapOvr>
  <p:transition>
    <p:split orient="vert" dir="in"/>
    <p:sndAc>
      <p:stSnd>
        <p:snd r:embed="rId3" name="click.wav" builtIn="1"/>
      </p:stSnd>
    </p:sndAc>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j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Median</Template>
  <TotalTime>552</TotalTime>
  <Words>222</Words>
  <Application>Microsoft Office PowerPoint</Application>
  <PresentationFormat>Presentación en pantalla (4:3)</PresentationFormat>
  <Paragraphs>149</Paragraphs>
  <Slides>32</Slides>
  <Notes>32</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32</vt:i4>
      </vt:variant>
    </vt:vector>
  </HeadingPairs>
  <TitlesOfParts>
    <vt:vector size="38" baseType="lpstr">
      <vt:lpstr>Constantia</vt:lpstr>
      <vt:lpstr>Arial</vt:lpstr>
      <vt:lpstr>Calibri</vt:lpstr>
      <vt:lpstr>Wingdings 2</vt:lpstr>
      <vt:lpstr>Forte</vt:lpstr>
      <vt:lpstr>Flujo</vt:lpstr>
      <vt:lpstr> DESARROLLO DE UN PLAN ESTRATÉGICO PARA UNA FÁBRICA DE PLÁSTICOS EN EL ÁREA DE CONTROL DE CALIDAD DE PRODUCTOS UTILIZANDO LOS INDICADORES DE EVALUACIÓN DE GESTIÓN.   Presentado por: Sofía Avilés Chacón.   </vt:lpstr>
      <vt:lpstr>ENFOQUE ESTRATÉGICO Estrategía del Océano Azul</vt:lpstr>
      <vt:lpstr> Definición del Océano Azul</vt:lpstr>
      <vt:lpstr>Diapositiva 4</vt:lpstr>
      <vt:lpstr>Redefinición del Océano Azul</vt:lpstr>
      <vt:lpstr>Temas Estratégicos</vt:lpstr>
      <vt:lpstr>Diapositiva 7</vt:lpstr>
      <vt:lpstr>Valores Organizacionales de la empresa Plásticos Ecuatorianos s.a.</vt:lpstr>
      <vt:lpstr>Matriz de cobertura de valores organizacionales</vt:lpstr>
      <vt:lpstr>  TRASLADO AL BALANCED SCORECARD Perspectivas Estratégicas </vt:lpstr>
      <vt:lpstr>Perspectiva del cliente </vt:lpstr>
      <vt:lpstr>Perspectiva de procesos internos</vt:lpstr>
      <vt:lpstr>Perspectiva de aprendizaje y conocimiento</vt:lpstr>
      <vt:lpstr>Perspectiva de la comunidad </vt:lpstr>
      <vt:lpstr>Diapositiva 15</vt:lpstr>
      <vt:lpstr>Matriz de cobertura de objetivos estratégicos</vt:lpstr>
      <vt:lpstr>Mapa Estratégico</vt:lpstr>
      <vt:lpstr>Mapa Estratégico</vt:lpstr>
      <vt:lpstr>Indicadores Estratégicas</vt:lpstr>
      <vt:lpstr>Iniciativas estratégicas</vt:lpstr>
      <vt:lpstr>IMPLEMENTACIÓN DEL SISTEMA DE GESTIÓN DE INDICADORES. Modelo de Datos</vt:lpstr>
      <vt:lpstr>Modelo Datamart</vt:lpstr>
      <vt:lpstr>Modelo Datamart</vt:lpstr>
      <vt:lpstr>Modelo Dashboard Página Principal</vt:lpstr>
      <vt:lpstr>Modelo Dashboard Presentación de la misión y visión de la empresa</vt:lpstr>
      <vt:lpstr>Modelo Dashboard Mapa Estratégico</vt:lpstr>
      <vt:lpstr>Modelo Dashboard Objetivos Estratégicos</vt:lpstr>
      <vt:lpstr>Modelo Dashboard Perspectiva Cliente.  Garantizar la calidad del producto. Indicador Principal</vt:lpstr>
      <vt:lpstr>Modelo Dashboard Perspectiva Cliente Garantizar la calidad del producto Indicador Detalle</vt:lpstr>
      <vt:lpstr>Modelo Dashboard Perspectiva Procesos Internos Mantener la capacidad de respuesta</vt:lpstr>
      <vt:lpstr>Modelo Dashboard Perspectiva Procesos Internos Cumplir con las especificaciones técnicas</vt:lpstr>
      <vt:lpstr>Diapositiva 32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DESARROLLO DE UN PLAN ESTRATÉGICO PARA UNA FÁBRICA DE PLASTICOS EN EL ÁREA DE CONTROL DE CALIDAD DE PRODUCTOS UTILIZANDO LOS INDICADORES DE EVALUACIÓN DE GESTIÓN.</dc:title>
  <dc:creator>HnosAviles</dc:creator>
  <cp:lastModifiedBy>ehernand</cp:lastModifiedBy>
  <cp:revision>118</cp:revision>
  <dcterms:created xsi:type="dcterms:W3CDTF">2010-02-22T19:12:18Z</dcterms:created>
  <dcterms:modified xsi:type="dcterms:W3CDTF">2010-08-04T17:48:50Z</dcterms:modified>
</cp:coreProperties>
</file>