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4" r:id="rId2"/>
    <p:sldMasterId id="2147483796" r:id="rId3"/>
    <p:sldMasterId id="2147483808" r:id="rId4"/>
    <p:sldMasterId id="2147483820" r:id="rId5"/>
    <p:sldMasterId id="2147483832" r:id="rId6"/>
    <p:sldMasterId id="2147483844" r:id="rId7"/>
    <p:sldMasterId id="2147483856" r:id="rId8"/>
    <p:sldMasterId id="2147483868" r:id="rId9"/>
    <p:sldMasterId id="2147483880" r:id="rId10"/>
  </p:sldMasterIdLst>
  <p:sldIdLst>
    <p:sldId id="256" r:id="rId11"/>
    <p:sldId id="257" r:id="rId12"/>
    <p:sldId id="258" r:id="rId13"/>
    <p:sldId id="259" r:id="rId14"/>
    <p:sldId id="260" r:id="rId15"/>
    <p:sldId id="261" r:id="rId16"/>
    <p:sldId id="262" r:id="rId17"/>
    <p:sldId id="287" r:id="rId18"/>
    <p:sldId id="263" r:id="rId19"/>
    <p:sldId id="264" r:id="rId20"/>
    <p:sldId id="265" r:id="rId21"/>
    <p:sldId id="266" r:id="rId22"/>
    <p:sldId id="267" r:id="rId23"/>
    <p:sldId id="269" r:id="rId24"/>
    <p:sldId id="271" r:id="rId25"/>
    <p:sldId id="272" r:id="rId26"/>
    <p:sldId id="273" r:id="rId27"/>
    <p:sldId id="274" r:id="rId28"/>
    <p:sldId id="275" r:id="rId29"/>
    <p:sldId id="276" r:id="rId30"/>
    <p:sldId id="278" r:id="rId31"/>
    <p:sldId id="280" r:id="rId32"/>
    <p:sldId id="281" r:id="rId33"/>
    <p:sldId id="282" r:id="rId34"/>
    <p:sldId id="283" r:id="rId35"/>
    <p:sldId id="284" r:id="rId36"/>
    <p:sldId id="285" r:id="rId37"/>
    <p:sldId id="286" r:id="rId38"/>
    <p:sldId id="288" r:id="rId39"/>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0.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r>
              <a:rPr lang="es-ES" smtClean="0"/>
              <a:t>Haga clic para modificar el estilo de título del patrón</a:t>
            </a:r>
            <a:endParaRPr lang="es-ES"/>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xfrm>
            <a:off x="228600" y="6248400"/>
            <a:ext cx="1905000" cy="457200"/>
          </a:xfrm>
        </p:spPr>
        <p:txBody>
          <a:bodyPr/>
          <a:lstStyle>
            <a:lvl1pPr>
              <a:defRPr sz="800" smtClean="0">
                <a:solidFill>
                  <a:srgbClr val="000000"/>
                </a:solidFill>
              </a:defRPr>
            </a:lvl1pPr>
          </a:lstStyle>
          <a:p>
            <a:pPr>
              <a:defRPr/>
            </a:pPr>
            <a:fld id="{544DB4AD-21AD-4DA0-954C-58C6AB3FA265}" type="datetimeFigureOut">
              <a:rPr lang="es-EC"/>
              <a:pPr>
                <a:defRPr/>
              </a:pPr>
              <a:t>04/08/2010</a:t>
            </a:fld>
            <a:endParaRPr lang="es-EC"/>
          </a:p>
        </p:txBody>
      </p:sp>
      <p:sp>
        <p:nvSpPr>
          <p:cNvPr id="5" name="Rectangle 5"/>
          <p:cNvSpPr>
            <a:spLocks noGrp="1" noChangeArrowheads="1"/>
          </p:cNvSpPr>
          <p:nvPr>
            <p:ph type="ftr" sz="quarter" idx="11"/>
          </p:nvPr>
        </p:nvSpPr>
        <p:spPr>
          <a:xfrm>
            <a:off x="2362200" y="6248400"/>
            <a:ext cx="4343400" cy="457200"/>
          </a:xfrm>
        </p:spPr>
        <p:txBody>
          <a:bodyPr/>
          <a:lstStyle>
            <a:lvl1pPr>
              <a:defRPr sz="800"/>
            </a:lvl1pPr>
          </a:lstStyle>
          <a:p>
            <a:pPr>
              <a:defRPr/>
            </a:pPr>
            <a:endParaRPr lang="es-EC"/>
          </a:p>
        </p:txBody>
      </p:sp>
      <p:sp>
        <p:nvSpPr>
          <p:cNvPr id="6" name="Rectangle 6"/>
          <p:cNvSpPr>
            <a:spLocks noGrp="1" noChangeArrowheads="1"/>
          </p:cNvSpPr>
          <p:nvPr>
            <p:ph type="sldNum" sz="quarter" idx="12"/>
          </p:nvPr>
        </p:nvSpPr>
        <p:spPr>
          <a:xfrm>
            <a:off x="7010400" y="6248400"/>
            <a:ext cx="1905000" cy="457200"/>
          </a:xfrm>
        </p:spPr>
        <p:txBody>
          <a:bodyPr/>
          <a:lstStyle>
            <a:lvl1pPr>
              <a:defRPr sz="800" smtClean="0"/>
            </a:lvl1pPr>
          </a:lstStyle>
          <a:p>
            <a:pPr>
              <a:defRPr/>
            </a:pPr>
            <a:fld id="{0D6FD746-BC69-40FB-8ED0-E65F4CE6AE50}"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CA70490D-12F3-4B9A-BB1F-86F0AD4C96B6}"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D3802F43-AEC1-4494-B686-48660B015BB2}" type="slidenum">
              <a:rPr lang="es-EC"/>
              <a:pPr>
                <a:defRPr/>
              </a:pPr>
              <a:t>‹Nº›</a:t>
            </a:fld>
            <a:endParaRPr lang="es-EC"/>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4" name="Object 17"/>
          <p:cNvGraphicFramePr>
            <a:graphicFrameLocks noChangeAspect="1"/>
          </p:cNvGraphicFramePr>
          <p:nvPr/>
        </p:nvGraphicFramePr>
        <p:xfrm>
          <a:off x="4252913" y="0"/>
          <a:ext cx="4891087" cy="4437063"/>
        </p:xfrm>
        <a:graphic>
          <a:graphicData uri="http://schemas.openxmlformats.org/presentationml/2006/ole">
            <p:oleObj spid="_x0000_s157698" name="Image" r:id="rId3" imgW="8228571" imgH="8711111" progId="">
              <p:embed/>
            </p:oleObj>
          </a:graphicData>
        </a:graphic>
      </p:graphicFrame>
      <p:sp>
        <p:nvSpPr>
          <p:cNvPr id="5" name="Rectangle 18" descr="Light horizontal"/>
          <p:cNvSpPr>
            <a:spLocks noChangeArrowheads="1"/>
          </p:cNvSpPr>
          <p:nvPr/>
        </p:nvSpPr>
        <p:spPr bwMode="gray">
          <a:xfrm>
            <a:off x="0" y="9525"/>
            <a:ext cx="1476375" cy="6848475"/>
          </a:xfrm>
          <a:prstGeom prst="rect">
            <a:avLst/>
          </a:prstGeom>
          <a:pattFill prst="ltHorz">
            <a:fgClr>
              <a:schemeClr val="bg2"/>
            </a:fgClr>
            <a:bgClr>
              <a:srgbClr val="FFFFFF"/>
            </a:bgClr>
          </a:pattFill>
          <a:ln w="0" algn="ctr">
            <a:noFill/>
            <a:miter lim="800000"/>
            <a:headEnd/>
            <a:tailEnd/>
          </a:ln>
          <a:effectLst/>
        </p:spPr>
        <p:txBody>
          <a:bodyPr wrap="none" anchor="ctr"/>
          <a:lstStyle/>
          <a:p>
            <a:pPr fontAlgn="auto">
              <a:spcBef>
                <a:spcPts val="0"/>
              </a:spcBef>
              <a:spcAft>
                <a:spcPts val="0"/>
              </a:spcAft>
              <a:defRPr/>
            </a:pPr>
            <a:endParaRPr lang="es-EC">
              <a:latin typeface="+mn-lt"/>
            </a:endParaRPr>
          </a:p>
        </p:txBody>
      </p:sp>
      <p:sp>
        <p:nvSpPr>
          <p:cNvPr id="6" name="Rectangle 19"/>
          <p:cNvSpPr>
            <a:spLocks noChangeArrowheads="1"/>
          </p:cNvSpPr>
          <p:nvPr/>
        </p:nvSpPr>
        <p:spPr bwMode="ltGray">
          <a:xfrm flipV="1">
            <a:off x="0" y="4267200"/>
            <a:ext cx="9144000" cy="1106488"/>
          </a:xfrm>
          <a:prstGeom prst="rect">
            <a:avLst/>
          </a:prstGeom>
          <a:solidFill>
            <a:schemeClr val="accent1"/>
          </a:solidFill>
          <a:ln w="0" algn="ctr">
            <a:noFill/>
            <a:miter lim="800000"/>
            <a:headEnd/>
            <a:tailEnd/>
          </a:ln>
          <a:effectLst/>
        </p:spPr>
        <p:txBody>
          <a:bodyPr wrap="none" anchor="ctr"/>
          <a:lstStyle/>
          <a:p>
            <a:pPr fontAlgn="auto">
              <a:spcBef>
                <a:spcPts val="0"/>
              </a:spcBef>
              <a:spcAft>
                <a:spcPts val="0"/>
              </a:spcAft>
              <a:defRPr/>
            </a:pPr>
            <a:endParaRPr lang="es-EC">
              <a:latin typeface="+mn-lt"/>
            </a:endParaRPr>
          </a:p>
        </p:txBody>
      </p:sp>
      <p:sp>
        <p:nvSpPr>
          <p:cNvPr id="7" name="AutoShape 21"/>
          <p:cNvSpPr>
            <a:spLocks noChangeArrowheads="1"/>
          </p:cNvSpPr>
          <p:nvPr/>
        </p:nvSpPr>
        <p:spPr bwMode="ltGray">
          <a:xfrm>
            <a:off x="1474788" y="5156200"/>
            <a:ext cx="7129462" cy="504825"/>
          </a:xfrm>
          <a:prstGeom prst="roundRect">
            <a:avLst>
              <a:gd name="adj" fmla="val 16667"/>
            </a:avLst>
          </a:prstGeom>
          <a:solidFill>
            <a:schemeClr val="tx1"/>
          </a:solidFill>
          <a:ln w="38100" algn="ctr">
            <a:solidFill>
              <a:schemeClr val="bg1"/>
            </a:solidFill>
            <a:round/>
            <a:headEnd/>
            <a:tailEnd/>
          </a:ln>
          <a:effectLst/>
        </p:spPr>
        <p:txBody>
          <a:bodyPr wrap="none" anchor="ctr"/>
          <a:lstStyle/>
          <a:p>
            <a:pPr fontAlgn="auto">
              <a:spcBef>
                <a:spcPts val="0"/>
              </a:spcBef>
              <a:spcAft>
                <a:spcPts val="0"/>
              </a:spcAft>
              <a:defRPr/>
            </a:pPr>
            <a:endParaRPr lang="es-EC">
              <a:latin typeface="+mn-lt"/>
            </a:endParaRPr>
          </a:p>
        </p:txBody>
      </p:sp>
      <p:pic>
        <p:nvPicPr>
          <p:cNvPr id="8" name="Picture 3" descr="C:\Documents and Settings\Jhosephline\Mis documentos\Mis imágenes\Imagenes\Logo_ESPOL\logo_nueva.jpg"/>
          <p:cNvPicPr>
            <a:picLocks noChangeAspect="1" noChangeArrowheads="1"/>
          </p:cNvPicPr>
          <p:nvPr userDrawn="1"/>
        </p:nvPicPr>
        <p:blipFill>
          <a:blip r:embed="rId4"/>
          <a:srcRect/>
          <a:stretch>
            <a:fillRect/>
          </a:stretch>
        </p:blipFill>
        <p:spPr bwMode="auto">
          <a:xfrm>
            <a:off x="285750" y="214313"/>
            <a:ext cx="1076325" cy="1071562"/>
          </a:xfrm>
          <a:prstGeom prst="rect">
            <a:avLst/>
          </a:prstGeom>
          <a:noFill/>
          <a:ln w="9525">
            <a:noFill/>
            <a:miter lim="800000"/>
            <a:headEnd/>
            <a:tailEnd/>
          </a:ln>
        </p:spPr>
      </p:pic>
      <p:pic>
        <p:nvPicPr>
          <p:cNvPr id="9" name="Picture 2" descr="E:\logos\logo_icm.gif"/>
          <p:cNvPicPr>
            <a:picLocks noChangeAspect="1" noChangeArrowheads="1"/>
          </p:cNvPicPr>
          <p:nvPr userDrawn="1"/>
        </p:nvPicPr>
        <p:blipFill>
          <a:blip r:embed="rId5"/>
          <a:srcRect/>
          <a:stretch>
            <a:fillRect/>
          </a:stretch>
        </p:blipFill>
        <p:spPr bwMode="auto">
          <a:xfrm>
            <a:off x="6813550" y="571500"/>
            <a:ext cx="1501775" cy="571500"/>
          </a:xfrm>
          <a:prstGeom prst="rect">
            <a:avLst/>
          </a:prstGeom>
          <a:noFill/>
          <a:ln w="9525">
            <a:noFill/>
            <a:miter lim="800000"/>
            <a:headEnd/>
            <a:tailEnd/>
          </a:ln>
        </p:spPr>
      </p:pic>
      <p:sp>
        <p:nvSpPr>
          <p:cNvPr id="10" name="1 Título"/>
          <p:cNvSpPr txBox="1">
            <a:spLocks/>
          </p:cNvSpPr>
          <p:nvPr userDrawn="1"/>
        </p:nvSpPr>
        <p:spPr bwMode="black">
          <a:xfrm>
            <a:off x="0" y="1785938"/>
            <a:ext cx="9144000" cy="2836862"/>
          </a:xfrm>
          <a:prstGeom prst="rect">
            <a:avLst/>
          </a:prstGeom>
          <a:solidFill>
            <a:schemeClr val="accent1">
              <a:lumMod val="40000"/>
              <a:lumOff val="60000"/>
              <a:alpha val="53000"/>
            </a:schemeClr>
          </a:solidFill>
          <a:ln w="9525">
            <a:noFill/>
            <a:miter lim="800000"/>
            <a:headEnd/>
            <a:tailEnd/>
          </a:ln>
          <a:effectLst/>
        </p:spPr>
        <p:txBody>
          <a:bodyPr anchor="ctr"/>
          <a:lstStyle/>
          <a:p>
            <a:pPr algn="ctr">
              <a:defRPr/>
            </a:pPr>
            <a:r>
              <a:rPr lang="es-ES" sz="2800" b="1" kern="0">
                <a:solidFill>
                  <a:schemeClr val="bg1"/>
                </a:solidFill>
                <a:latin typeface="Tahoma" pitchFamily="34" charset="0"/>
                <a:ea typeface="+mj-ea"/>
                <a:cs typeface="Tahoma" pitchFamily="34" charset="0"/>
              </a:rPr>
              <a:t> </a:t>
            </a:r>
            <a:endParaRPr lang="es-EC" sz="2800" b="1" kern="0" dirty="0">
              <a:solidFill>
                <a:schemeClr val="bg1"/>
              </a:solidFill>
              <a:latin typeface="Tahoma" pitchFamily="34" charset="0"/>
              <a:ea typeface="+mj-ea"/>
              <a:cs typeface="Tahoma" pitchFamily="34" charset="0"/>
            </a:endParaRPr>
          </a:p>
        </p:txBody>
      </p:sp>
      <p:sp>
        <p:nvSpPr>
          <p:cNvPr id="3074" name="Rectangle 2"/>
          <p:cNvSpPr>
            <a:spLocks noGrp="1" noChangeArrowheads="1"/>
          </p:cNvSpPr>
          <p:nvPr>
            <p:ph type="ctrTitle"/>
          </p:nvPr>
        </p:nvSpPr>
        <p:spPr bwMode="auto">
          <a:xfrm>
            <a:off x="1447800" y="3548063"/>
            <a:ext cx="7239000" cy="1371600"/>
          </a:xfrm>
        </p:spPr>
        <p:txBody>
          <a:bodyPr/>
          <a:lstStyle>
            <a:lvl1pPr algn="l">
              <a:defRPr sz="4000" b="1">
                <a:solidFill>
                  <a:schemeClr val="tx1"/>
                </a:solidFill>
              </a:defRPr>
            </a:lvl1pPr>
          </a:lstStyle>
          <a:p>
            <a:r>
              <a:rPr lang="es-ES" smtClean="0"/>
              <a:t>Haga clic para modificar el estilo de título del patrón</a:t>
            </a:r>
            <a:endParaRPr lang="en-US"/>
          </a:p>
        </p:txBody>
      </p:sp>
      <p:sp>
        <p:nvSpPr>
          <p:cNvPr id="3075" name="Rectangle 3"/>
          <p:cNvSpPr>
            <a:spLocks noGrp="1" noChangeArrowheads="1"/>
          </p:cNvSpPr>
          <p:nvPr>
            <p:ph type="subTitle" idx="1"/>
          </p:nvPr>
        </p:nvSpPr>
        <p:spPr bwMode="white">
          <a:xfrm>
            <a:off x="1614488" y="5224463"/>
            <a:ext cx="6858000" cy="381000"/>
          </a:xfrm>
        </p:spPr>
        <p:txBody>
          <a:bodyPr/>
          <a:lstStyle>
            <a:lvl1pPr marL="0" indent="0">
              <a:buFont typeface="Wingdings" pitchFamily="2" charset="2"/>
              <a:buNone/>
              <a:defRPr sz="1400" b="1">
                <a:solidFill>
                  <a:schemeClr val="bg1"/>
                </a:solidFill>
              </a:defRPr>
            </a:lvl1pPr>
          </a:lstStyle>
          <a:p>
            <a:r>
              <a:rPr lang="es-ES" dirty="0" smtClean="0"/>
              <a:t>Haga clic para modificar el estilo de subtítulo del patrón</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3" descr="C:\Documents and Settings\Jhosephline\Mis documentos\Mis imágenes\Imagenes\Logo_ESPOL\logo_nueva.jpg"/>
          <p:cNvPicPr>
            <a:picLocks noChangeAspect="1" noChangeArrowheads="1"/>
          </p:cNvPicPr>
          <p:nvPr userDrawn="1"/>
        </p:nvPicPr>
        <p:blipFill>
          <a:blip r:embed="rId2"/>
          <a:srcRect/>
          <a:stretch>
            <a:fillRect/>
          </a:stretch>
        </p:blipFill>
        <p:spPr bwMode="auto">
          <a:xfrm>
            <a:off x="8067675" y="0"/>
            <a:ext cx="1076325" cy="1071563"/>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smtClean="0"/>
            </a:lvl1pPr>
          </a:lstStyle>
          <a:p>
            <a:pPr>
              <a:defRPr/>
            </a:pPr>
            <a:fld id="{64E0538F-DB33-4063-9ED7-2D376F07D9CC}" type="datetimeFigureOut">
              <a:rPr lang="es-EC"/>
              <a:pPr>
                <a:defRPr/>
              </a:pPr>
              <a:t>04/08/2010</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smtClean="0"/>
            </a:lvl1pPr>
          </a:lstStyle>
          <a:p>
            <a:pPr>
              <a:defRPr/>
            </a:pPr>
            <a:fld id="{E0C62F2C-2C53-4AC0-98F8-5BE9CB19055A}" type="slidenum">
              <a:rPr lang="es-EC"/>
              <a:pPr>
                <a:defRPr/>
              </a:pPr>
              <a:t>‹Nº›</a:t>
            </a:fld>
            <a:endParaRPr lang="es-EC"/>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C66D9F48-9C22-41B3-89F2-40D06506076F}"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7DDAB20F-0D27-49D8-B2BD-B2FDD966FB85}" type="slidenum">
              <a:rPr lang="es-EC"/>
              <a:pPr>
                <a:defRPr/>
              </a:pPr>
              <a:t>‹Nº›</a:t>
            </a:fld>
            <a:endParaRPr lang="es-EC"/>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fld id="{7BF81C42-1108-4A92-9B39-E9813FBC7B69}"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A64DE9C5-7007-4015-8B29-3140B01D656F}" type="slidenum">
              <a:rPr lang="es-EC"/>
              <a:pPr>
                <a:defRPr/>
              </a:pPr>
              <a:t>‹Nº›</a:t>
            </a:fld>
            <a:endParaRPr lang="es-EC"/>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fld id="{4D05E171-A697-4D4F-B0DB-991997D0F716}" type="datetimeFigureOut">
              <a:rPr lang="es-EC"/>
              <a:pPr>
                <a:defRPr/>
              </a:pPr>
              <a:t>04/08/2010</a:t>
            </a:fld>
            <a:endParaRPr lang="es-EC"/>
          </a:p>
        </p:txBody>
      </p:sp>
      <p:sp>
        <p:nvSpPr>
          <p:cNvPr id="8" name="Rectangle 5"/>
          <p:cNvSpPr>
            <a:spLocks noGrp="1" noChangeArrowheads="1"/>
          </p:cNvSpPr>
          <p:nvPr>
            <p:ph type="ftr" sz="quarter" idx="11"/>
          </p:nvPr>
        </p:nvSpPr>
        <p:spPr>
          <a:ln/>
        </p:spPr>
        <p:txBody>
          <a:bodyPr/>
          <a:lstStyle>
            <a:lvl1pPr>
              <a:defRPr/>
            </a:lvl1pPr>
          </a:lstStyle>
          <a:p>
            <a:pPr>
              <a:defRPr/>
            </a:pPr>
            <a:endParaRPr lang="es-EC"/>
          </a:p>
        </p:txBody>
      </p:sp>
      <p:sp>
        <p:nvSpPr>
          <p:cNvPr id="9" name="Rectangle 6"/>
          <p:cNvSpPr>
            <a:spLocks noGrp="1" noChangeArrowheads="1"/>
          </p:cNvSpPr>
          <p:nvPr>
            <p:ph type="sldNum" sz="quarter" idx="12"/>
          </p:nvPr>
        </p:nvSpPr>
        <p:spPr>
          <a:ln/>
        </p:spPr>
        <p:txBody>
          <a:bodyPr/>
          <a:lstStyle>
            <a:lvl1pPr>
              <a:defRPr/>
            </a:lvl1pPr>
          </a:lstStyle>
          <a:p>
            <a:pPr>
              <a:defRPr/>
            </a:pPr>
            <a:fld id="{1E684924-9375-47F0-B71C-A5F857B6D1EB}" type="slidenum">
              <a:rPr lang="es-EC"/>
              <a:pPr>
                <a:defRPr/>
              </a:pPr>
              <a:t>‹Nº›</a:t>
            </a:fld>
            <a:endParaRPr lang="es-EC"/>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fld id="{C8E8B53B-9C13-4E77-AFEA-E949E0886BDA}" type="datetimeFigureOut">
              <a:rPr lang="es-EC"/>
              <a:pPr>
                <a:defRPr/>
              </a:pPr>
              <a:t>04/08/2010</a:t>
            </a:fld>
            <a:endParaRPr lang="es-EC"/>
          </a:p>
        </p:txBody>
      </p:sp>
      <p:sp>
        <p:nvSpPr>
          <p:cNvPr id="4" name="Rectangle 5"/>
          <p:cNvSpPr>
            <a:spLocks noGrp="1" noChangeArrowheads="1"/>
          </p:cNvSpPr>
          <p:nvPr>
            <p:ph type="ftr" sz="quarter" idx="11"/>
          </p:nvPr>
        </p:nvSpPr>
        <p:spPr>
          <a:ln/>
        </p:spPr>
        <p:txBody>
          <a:bodyPr/>
          <a:lstStyle>
            <a:lvl1pPr>
              <a:defRPr/>
            </a:lvl1pPr>
          </a:lstStyle>
          <a:p>
            <a:pPr>
              <a:defRPr/>
            </a:pPr>
            <a:endParaRPr lang="es-EC"/>
          </a:p>
        </p:txBody>
      </p:sp>
      <p:sp>
        <p:nvSpPr>
          <p:cNvPr id="5" name="Rectangle 6"/>
          <p:cNvSpPr>
            <a:spLocks noGrp="1" noChangeArrowheads="1"/>
          </p:cNvSpPr>
          <p:nvPr>
            <p:ph type="sldNum" sz="quarter" idx="12"/>
          </p:nvPr>
        </p:nvSpPr>
        <p:spPr>
          <a:ln/>
        </p:spPr>
        <p:txBody>
          <a:bodyPr/>
          <a:lstStyle>
            <a:lvl1pPr>
              <a:defRPr/>
            </a:lvl1pPr>
          </a:lstStyle>
          <a:p>
            <a:pPr>
              <a:defRPr/>
            </a:pPr>
            <a:fld id="{F85947E7-8001-4ED6-AC29-D7EB7B6ACFD8}" type="slidenum">
              <a:rPr lang="es-EC"/>
              <a:pPr>
                <a:defRPr/>
              </a:pPr>
              <a:t>‹Nº›</a:t>
            </a:fld>
            <a:endParaRPr lang="es-EC"/>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D3777C-B11C-47E1-B0D2-A935D5A8709A}" type="datetimeFigureOut">
              <a:rPr lang="es-EC"/>
              <a:pPr>
                <a:defRPr/>
              </a:pPr>
              <a:t>04/08/2010</a:t>
            </a:fld>
            <a:endParaRPr lang="es-EC"/>
          </a:p>
        </p:txBody>
      </p:sp>
      <p:sp>
        <p:nvSpPr>
          <p:cNvPr id="3" name="Rectangle 5"/>
          <p:cNvSpPr>
            <a:spLocks noGrp="1" noChangeArrowheads="1"/>
          </p:cNvSpPr>
          <p:nvPr>
            <p:ph type="ftr" sz="quarter" idx="11"/>
          </p:nvPr>
        </p:nvSpPr>
        <p:spPr>
          <a:ln/>
        </p:spPr>
        <p:txBody>
          <a:bodyPr/>
          <a:lstStyle>
            <a:lvl1pPr>
              <a:defRPr/>
            </a:lvl1pPr>
          </a:lstStyle>
          <a:p>
            <a:pPr>
              <a:defRPr/>
            </a:pPr>
            <a:endParaRPr lang="es-EC"/>
          </a:p>
        </p:txBody>
      </p:sp>
      <p:sp>
        <p:nvSpPr>
          <p:cNvPr id="4" name="Rectangle 6"/>
          <p:cNvSpPr>
            <a:spLocks noGrp="1" noChangeArrowheads="1"/>
          </p:cNvSpPr>
          <p:nvPr>
            <p:ph type="sldNum" sz="quarter" idx="12"/>
          </p:nvPr>
        </p:nvSpPr>
        <p:spPr>
          <a:ln/>
        </p:spPr>
        <p:txBody>
          <a:bodyPr/>
          <a:lstStyle>
            <a:lvl1pPr>
              <a:defRPr/>
            </a:lvl1pPr>
          </a:lstStyle>
          <a:p>
            <a:pPr>
              <a:defRPr/>
            </a:pPr>
            <a:fld id="{C1E00226-684E-4409-AD66-E5F7BE2E0202}" type="slidenum">
              <a:rPr lang="es-EC"/>
              <a:pPr>
                <a:defRPr/>
              </a:pPr>
              <a:t>‹Nº›</a:t>
            </a:fld>
            <a:endParaRPr lang="es-EC"/>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79B73F68-10F0-425D-9B89-10B16BF9A45C}"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EE0342CB-7CB5-4885-828B-CA87420E7D20}" type="slidenum">
              <a:rPr lang="es-EC"/>
              <a:pPr>
                <a:defRPr/>
              </a:pPr>
              <a:t>‹Nº›</a:t>
            </a:fld>
            <a:endParaRPr lang="es-EC"/>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B941B28A-F4A7-4136-BF2F-C07C4541396A}"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9A575995-7809-4931-91E4-C72FEF3F1A8F}" type="slidenum">
              <a:rPr lang="es-EC"/>
              <a:pPr>
                <a:defRPr/>
              </a:pPr>
              <a:t>‹Nº›</a:t>
            </a:fld>
            <a:endParaRPr lang="es-EC"/>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5BC47161-A15E-4C7D-922D-E200D3B2F37C}"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0B9235B1-4C39-4AF0-A264-311FCBC2572A}"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05650" y="228600"/>
            <a:ext cx="1733550" cy="58674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1905000" y="228600"/>
            <a:ext cx="504825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A6327D3A-30A1-4711-9115-D808D9D2B6A8}"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29ED79AB-E08F-4647-A919-C2E0B5B97FAC}" type="slidenum">
              <a:rPr lang="es-EC"/>
              <a:pPr>
                <a:defRPr/>
              </a:pPr>
              <a:t>‹Nº›</a:t>
            </a:fld>
            <a:endParaRPr lang="es-EC"/>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19088"/>
            <a:ext cx="2057400" cy="6005512"/>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319088"/>
            <a:ext cx="6019800" cy="60055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B6B4631B-81B8-4478-87E6-F23F3A457E9E}"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26834297-79AB-4085-97BE-ABD798A3AC63}" type="slidenum">
              <a:rPr lang="es-EC"/>
              <a:pPr>
                <a:defRPr/>
              </a:pPr>
              <a:t>‹Nº›</a:t>
            </a:fld>
            <a:endParaRPr lang="es-EC"/>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47688" y="319088"/>
            <a:ext cx="7162800" cy="563562"/>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457200" y="1076325"/>
            <a:ext cx="8229600" cy="5248275"/>
          </a:xfrm>
        </p:spPr>
        <p:txBody>
          <a:bodyPr/>
          <a:lstStyle/>
          <a:p>
            <a:pPr lvl="0"/>
            <a:r>
              <a:rPr lang="es-ES" noProof="0" smtClean="0"/>
              <a:t>Haga clic en el icono para agregar una tabla</a:t>
            </a:r>
            <a:endParaRPr lang="es-EC" noProof="0"/>
          </a:p>
        </p:txBody>
      </p:sp>
      <p:sp>
        <p:nvSpPr>
          <p:cNvPr id="4" name="Rectangle 4"/>
          <p:cNvSpPr>
            <a:spLocks noGrp="1" noChangeArrowheads="1"/>
          </p:cNvSpPr>
          <p:nvPr>
            <p:ph type="dt" sz="half" idx="10"/>
          </p:nvPr>
        </p:nvSpPr>
        <p:spPr>
          <a:ln/>
        </p:spPr>
        <p:txBody>
          <a:bodyPr/>
          <a:lstStyle>
            <a:lvl1pPr>
              <a:defRPr/>
            </a:lvl1pPr>
          </a:lstStyle>
          <a:p>
            <a:pPr>
              <a:defRPr/>
            </a:pPr>
            <a:fld id="{D295C577-B0CE-4BB5-AC9B-04965E56ACA6}"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3D9EA84E-7F88-4023-BB50-516C26586D82}" type="slidenum">
              <a:rPr lang="es-EC"/>
              <a:pPr>
                <a:defRPr/>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22068E3D-C677-4F57-AA9F-ECFE83AA555B}"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6972E323-2F34-4F3E-AAA9-0D81E227E98A}" type="slidenum">
              <a:rPr lang="es-EC"/>
              <a:pPr>
                <a:defRPr/>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9D65284E-6B35-425E-9027-684DB382ED8A}"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C53C8FD4-0327-4A01-9A30-56161B26B08E}" type="slidenum">
              <a:rPr lang="es-EC"/>
              <a:pPr>
                <a:defRPr/>
              </a:pPr>
              <a:t>‹Nº›</a:t>
            </a:fld>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C36DBBDF-6281-432F-BCAE-C025C8E509EA}"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C57F7C7C-1BCC-43D4-82CC-D66FA013D2EB}" type="slidenum">
              <a:rPr lang="es-EC"/>
              <a:pPr>
                <a:defRPr/>
              </a:pPr>
              <a:t>‹Nº›</a:t>
            </a:fld>
            <a:endParaRPr lang="es-EC"/>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fld id="{35F18DB4-1A84-4818-83CD-7144B058B219}"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81C6ACF1-27C7-4398-8A02-320342A8E00B}" type="slidenum">
              <a:rPr lang="es-EC"/>
              <a:pPr>
                <a:defRPr/>
              </a:pPr>
              <a:t>‹Nº›</a:t>
            </a:fld>
            <a:endParaRPr lang="es-EC"/>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fld id="{2DA08016-3817-4CCE-9349-DA8AA190AA36}" type="datetimeFigureOut">
              <a:rPr lang="es-EC"/>
              <a:pPr>
                <a:defRPr/>
              </a:pPr>
              <a:t>04/08/2010</a:t>
            </a:fld>
            <a:endParaRPr lang="es-EC"/>
          </a:p>
        </p:txBody>
      </p:sp>
      <p:sp>
        <p:nvSpPr>
          <p:cNvPr id="8" name="Rectangle 5"/>
          <p:cNvSpPr>
            <a:spLocks noGrp="1" noChangeArrowheads="1"/>
          </p:cNvSpPr>
          <p:nvPr>
            <p:ph type="ftr" sz="quarter" idx="11"/>
          </p:nvPr>
        </p:nvSpPr>
        <p:spPr>
          <a:ln/>
        </p:spPr>
        <p:txBody>
          <a:bodyPr/>
          <a:lstStyle>
            <a:lvl1pPr>
              <a:defRPr/>
            </a:lvl1pPr>
          </a:lstStyle>
          <a:p>
            <a:pPr>
              <a:defRPr/>
            </a:pPr>
            <a:endParaRPr lang="es-EC"/>
          </a:p>
        </p:txBody>
      </p:sp>
      <p:sp>
        <p:nvSpPr>
          <p:cNvPr id="9" name="Rectangle 6"/>
          <p:cNvSpPr>
            <a:spLocks noGrp="1" noChangeArrowheads="1"/>
          </p:cNvSpPr>
          <p:nvPr>
            <p:ph type="sldNum" sz="quarter" idx="12"/>
          </p:nvPr>
        </p:nvSpPr>
        <p:spPr>
          <a:ln/>
        </p:spPr>
        <p:txBody>
          <a:bodyPr/>
          <a:lstStyle>
            <a:lvl1pPr>
              <a:defRPr/>
            </a:lvl1pPr>
          </a:lstStyle>
          <a:p>
            <a:pPr>
              <a:defRPr/>
            </a:pPr>
            <a:fld id="{A3221D00-F8A9-4066-8E06-0AB676BE3409}" type="slidenum">
              <a:rPr lang="es-EC"/>
              <a:pPr>
                <a:defRPr/>
              </a:pPr>
              <a:t>‹Nº›</a:t>
            </a:fld>
            <a:endParaRPr lang="es-EC"/>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fld id="{58AC8FD7-5596-4189-BF09-F73CC6707384}" type="datetimeFigureOut">
              <a:rPr lang="es-EC"/>
              <a:pPr>
                <a:defRPr/>
              </a:pPr>
              <a:t>04/08/2010</a:t>
            </a:fld>
            <a:endParaRPr lang="es-EC"/>
          </a:p>
        </p:txBody>
      </p:sp>
      <p:sp>
        <p:nvSpPr>
          <p:cNvPr id="4" name="Rectangle 5"/>
          <p:cNvSpPr>
            <a:spLocks noGrp="1" noChangeArrowheads="1"/>
          </p:cNvSpPr>
          <p:nvPr>
            <p:ph type="ftr" sz="quarter" idx="11"/>
          </p:nvPr>
        </p:nvSpPr>
        <p:spPr>
          <a:ln/>
        </p:spPr>
        <p:txBody>
          <a:bodyPr/>
          <a:lstStyle>
            <a:lvl1pPr>
              <a:defRPr/>
            </a:lvl1pPr>
          </a:lstStyle>
          <a:p>
            <a:pPr>
              <a:defRPr/>
            </a:pPr>
            <a:endParaRPr lang="es-EC"/>
          </a:p>
        </p:txBody>
      </p:sp>
      <p:sp>
        <p:nvSpPr>
          <p:cNvPr id="5" name="Rectangle 6"/>
          <p:cNvSpPr>
            <a:spLocks noGrp="1" noChangeArrowheads="1"/>
          </p:cNvSpPr>
          <p:nvPr>
            <p:ph type="sldNum" sz="quarter" idx="12"/>
          </p:nvPr>
        </p:nvSpPr>
        <p:spPr>
          <a:ln/>
        </p:spPr>
        <p:txBody>
          <a:bodyPr/>
          <a:lstStyle>
            <a:lvl1pPr>
              <a:defRPr/>
            </a:lvl1pPr>
          </a:lstStyle>
          <a:p>
            <a:pPr>
              <a:defRPr/>
            </a:pPr>
            <a:fld id="{204E1CD5-5BA7-4A04-95F9-160CF14872FD}" type="slidenum">
              <a:rPr lang="es-EC"/>
              <a:pPr>
                <a:defRPr/>
              </a:pPr>
              <a:t>‹Nº›</a:t>
            </a:fld>
            <a:endParaRPr lang="es-EC"/>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851DA8D-E87F-4F14-BFB2-9481C7D824F3}" type="datetimeFigureOut">
              <a:rPr lang="es-EC"/>
              <a:pPr>
                <a:defRPr/>
              </a:pPr>
              <a:t>04/08/2010</a:t>
            </a:fld>
            <a:endParaRPr lang="es-EC"/>
          </a:p>
        </p:txBody>
      </p:sp>
      <p:sp>
        <p:nvSpPr>
          <p:cNvPr id="3" name="Rectangle 5"/>
          <p:cNvSpPr>
            <a:spLocks noGrp="1" noChangeArrowheads="1"/>
          </p:cNvSpPr>
          <p:nvPr>
            <p:ph type="ftr" sz="quarter" idx="11"/>
          </p:nvPr>
        </p:nvSpPr>
        <p:spPr>
          <a:ln/>
        </p:spPr>
        <p:txBody>
          <a:bodyPr/>
          <a:lstStyle>
            <a:lvl1pPr>
              <a:defRPr/>
            </a:lvl1pPr>
          </a:lstStyle>
          <a:p>
            <a:pPr>
              <a:defRPr/>
            </a:pPr>
            <a:endParaRPr lang="es-EC"/>
          </a:p>
        </p:txBody>
      </p:sp>
      <p:sp>
        <p:nvSpPr>
          <p:cNvPr id="4" name="Rectangle 6"/>
          <p:cNvSpPr>
            <a:spLocks noGrp="1" noChangeArrowheads="1"/>
          </p:cNvSpPr>
          <p:nvPr>
            <p:ph type="sldNum" sz="quarter" idx="12"/>
          </p:nvPr>
        </p:nvSpPr>
        <p:spPr>
          <a:ln/>
        </p:spPr>
        <p:txBody>
          <a:bodyPr/>
          <a:lstStyle>
            <a:lvl1pPr>
              <a:defRPr/>
            </a:lvl1pPr>
          </a:lstStyle>
          <a:p>
            <a:pPr>
              <a:defRPr/>
            </a:pPr>
            <a:fld id="{D8292CBC-965C-4831-8F1A-E76A23F5F1CE}" type="slidenum">
              <a:rPr lang="es-EC"/>
              <a:pPr>
                <a:defRPr/>
              </a:pPr>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4FD43C5-6390-4BE0-B527-C91CC7658806}"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0AD9D7D1-40AE-485F-BB8B-FA015025F448}"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CC31E61A-7D78-4DFB-8437-E381677907CA}"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9EC16205-B75D-49A2-A7D9-AABF95319ED6}" type="slidenum">
              <a:rPr lang="es-EC"/>
              <a:pPr>
                <a:defRPr/>
              </a:pPr>
              <a:t>‹Nº›</a:t>
            </a:fld>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41011F85-492B-4B9E-9016-DE80BE882219}"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D4EB5232-8438-4482-84BB-C2CE9B4F0FC6}" type="slidenum">
              <a:rPr lang="es-EC"/>
              <a:pPr>
                <a:defRPr/>
              </a:pPr>
              <a:t>‹Nº›</a:t>
            </a:fld>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E77C0B1C-4D57-4A3F-92B9-EB8367C2972C}"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FC5F6CE5-4518-400D-84BE-11A66ACA3EDD}" type="slidenum">
              <a:rPr lang="es-EC"/>
              <a:pPr>
                <a:defRPr/>
              </a:pPr>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fld id="{9FBD8E87-2B3B-4CE5-9706-D3953ABB8C4F}"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F1385502-E05D-4A16-8A96-06F7F458BF12}" type="slidenum">
              <a:rPr lang="es-EC"/>
              <a:pPr>
                <a:defRPr/>
              </a:pPr>
              <a:t>‹Nº›</a:t>
            </a:fld>
            <a:endParaRPr lang="es-EC"/>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D3DFD-DE11-4690-9B05-5DB52B23691A}"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73AF2-CD0B-4F3B-9ABC-45FA01C0CA7F}"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295594-B87F-4538-BD3C-7360783BCDA1}"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C2A7A-97CB-4518-B213-06655524DFF6}"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B11BDE-9E5B-4B76-8CDA-439C8CF873D2}"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D5BD33-2D32-4318-97AB-2CF0A0383E01}"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61CA33-5DA4-41B2-BAC5-CC0F0E96DF1F}"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23A7C744-94E3-4691-A626-8F5C3E8003F2}" type="datetimeFigureOut">
              <a:rPr lang="es-EC"/>
              <a:pPr>
                <a:defRPr/>
              </a:pPr>
              <a:t>04/08/2010</a:t>
            </a:fld>
            <a:endParaRPr lang="es-EC"/>
          </a:p>
        </p:txBody>
      </p:sp>
      <p:sp>
        <p:nvSpPr>
          <p:cNvPr id="5" name="Rectangle 5"/>
          <p:cNvSpPr>
            <a:spLocks noGrp="1" noChangeArrowheads="1"/>
          </p:cNvSpPr>
          <p:nvPr>
            <p:ph type="ftr" sz="quarter" idx="11"/>
          </p:nvPr>
        </p:nvSpPr>
        <p:spPr>
          <a:ln/>
        </p:spPr>
        <p:txBody>
          <a:bodyPr/>
          <a:lstStyle>
            <a:lvl1pPr>
              <a:defRPr/>
            </a:lvl1pPr>
          </a:lstStyle>
          <a:p>
            <a:pPr>
              <a:defRPr/>
            </a:pPr>
            <a:endParaRPr lang="es-EC"/>
          </a:p>
        </p:txBody>
      </p:sp>
      <p:sp>
        <p:nvSpPr>
          <p:cNvPr id="6" name="Rectangle 6"/>
          <p:cNvSpPr>
            <a:spLocks noGrp="1" noChangeArrowheads="1"/>
          </p:cNvSpPr>
          <p:nvPr>
            <p:ph type="sldNum" sz="quarter" idx="12"/>
          </p:nvPr>
        </p:nvSpPr>
        <p:spPr>
          <a:ln/>
        </p:spPr>
        <p:txBody>
          <a:bodyPr/>
          <a:lstStyle>
            <a:lvl1pPr>
              <a:defRPr/>
            </a:lvl1pPr>
          </a:lstStyle>
          <a:p>
            <a:pPr>
              <a:defRPr/>
            </a:pPr>
            <a:fld id="{3C026BDC-D708-45B7-B19A-37DA0442DFD3}" type="slidenum">
              <a:rPr lang="es-EC"/>
              <a:pPr>
                <a:defRPr/>
              </a:pPr>
              <a:t>‹Nº›</a:t>
            </a:fld>
            <a:endParaRPr lang="es-EC"/>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F0113A-1034-4B5A-AFAF-0AA3C6329671}"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1B6911-0694-49C9-B85E-22B2F48B2A2C}"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829C43-2D48-4DC3-AAAA-F0C4EC941223}"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0850" y="1676400"/>
            <a:ext cx="1885950" cy="4449763"/>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1143000" y="1676400"/>
            <a:ext cx="5505450" cy="4449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6E4EA-BC94-41E3-A35B-EB395C5E48DD}" type="slidenum">
              <a:rPr lang="en-US"/>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DB6D2-F45E-480C-8A96-82CDC764FB49}"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22D01-873B-46AD-A350-E510F7BAB8B8}"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FD978-4670-4418-B8A2-2DA1FD726760}"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914400" y="1798638"/>
            <a:ext cx="40386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105400" y="1798638"/>
            <a:ext cx="40386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1ED682-C723-470F-B502-97AA5CB71DB4}"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A7E403-437A-4C4C-B5CA-D7B97C88A78B}"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374641-ADBE-448C-914C-23D3952D08F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fld id="{7C09FADE-8D82-43E2-B8F8-11F4846FBE1F}"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D8DD07FF-6B3D-404A-B16E-CB98E905ADE1}" type="slidenum">
              <a:rPr lang="es-EC"/>
              <a:pPr>
                <a:defRPr/>
              </a:pPr>
              <a:t>‹Nº›</a:t>
            </a:fld>
            <a:endParaRPr lang="es-EC"/>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D64C0F-2F84-4BA4-A142-B064FA6BF17F}" type="slidenum">
              <a:rPr lang="en-US"/>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11943E-E70A-470B-8C34-CB7DB3159A10}" type="slidenum">
              <a:rPr lang="en-US"/>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27927-FA1F-45F8-A852-69AD6471E865}"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967C6-6949-4676-AB5C-A9CC2B0690E1}"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29450" y="609600"/>
            <a:ext cx="2114550" cy="55626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85800" y="609600"/>
            <a:ext cx="6191250" cy="5562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597351-C08B-4C90-ACF5-2274998D11A6}" type="slidenum">
              <a:rPr lang="en-US"/>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B243B-8A39-4166-B7BD-AA8A14010575}" type="slidenum">
              <a:rPr lang="en-US"/>
              <a:pPr>
                <a:defRPr/>
              </a:pPr>
              <a:t>‹Nº›</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66C904-712E-4236-B977-2C7921A025E3}" type="slidenum">
              <a:rPr lang="en-US"/>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E835F-EE62-4346-9473-B3F0D32DAD32}" type="slidenum">
              <a:rPr lang="en-US"/>
              <a:pPr>
                <a:defRPr/>
              </a:pPr>
              <a:t>‹Nº›</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F47237-36FA-4D57-A9BE-4BBC7B3F51CF}" type="slidenum">
              <a:rPr lang="en-US"/>
              <a:pPr>
                <a:defRPr/>
              </a:pPr>
              <a:t>‹Nº›</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9F9882-0DB4-453E-8934-9F2ADD068AD1}"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fld id="{5E9B1D83-FAD0-4B1F-B584-7D353154F899}" type="datetimeFigureOut">
              <a:rPr lang="es-EC"/>
              <a:pPr>
                <a:defRPr/>
              </a:pPr>
              <a:t>04/08/2010</a:t>
            </a:fld>
            <a:endParaRPr lang="es-EC"/>
          </a:p>
        </p:txBody>
      </p:sp>
      <p:sp>
        <p:nvSpPr>
          <p:cNvPr id="8" name="Rectangle 5"/>
          <p:cNvSpPr>
            <a:spLocks noGrp="1" noChangeArrowheads="1"/>
          </p:cNvSpPr>
          <p:nvPr>
            <p:ph type="ftr" sz="quarter" idx="11"/>
          </p:nvPr>
        </p:nvSpPr>
        <p:spPr>
          <a:ln/>
        </p:spPr>
        <p:txBody>
          <a:bodyPr/>
          <a:lstStyle>
            <a:lvl1pPr>
              <a:defRPr/>
            </a:lvl1pPr>
          </a:lstStyle>
          <a:p>
            <a:pPr>
              <a:defRPr/>
            </a:pPr>
            <a:endParaRPr lang="es-EC"/>
          </a:p>
        </p:txBody>
      </p:sp>
      <p:sp>
        <p:nvSpPr>
          <p:cNvPr id="9" name="Rectangle 6"/>
          <p:cNvSpPr>
            <a:spLocks noGrp="1" noChangeArrowheads="1"/>
          </p:cNvSpPr>
          <p:nvPr>
            <p:ph type="sldNum" sz="quarter" idx="12"/>
          </p:nvPr>
        </p:nvSpPr>
        <p:spPr>
          <a:ln/>
        </p:spPr>
        <p:txBody>
          <a:bodyPr/>
          <a:lstStyle>
            <a:lvl1pPr>
              <a:defRPr/>
            </a:lvl1pPr>
          </a:lstStyle>
          <a:p>
            <a:pPr>
              <a:defRPr/>
            </a:pPr>
            <a:fld id="{A50F381E-39C2-4222-BAA6-003696EDF02F}" type="slidenum">
              <a:rPr lang="es-EC"/>
              <a:pPr>
                <a:defRPr/>
              </a:pPr>
              <a:t>‹Nº›</a:t>
            </a:fld>
            <a:endParaRPr lang="es-EC"/>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B3BD2F-AF4B-4D85-8DA8-6B9E9AA09728}" type="slidenum">
              <a:rPr lang="en-US"/>
              <a:pPr>
                <a:defRPr/>
              </a:pPr>
              <a:t>‹Nº›</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2FD353-1DC5-4DFC-896F-7BE1016C44C6}" type="slidenum">
              <a:rPr lang="en-US"/>
              <a:pPr>
                <a:defRPr/>
              </a:pPr>
              <a:t>‹Nº›</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7B6ED6-8F90-49D4-88D0-F37C5F221239}" type="slidenum">
              <a:rPr lang="en-US"/>
              <a:pPr>
                <a:defRPr/>
              </a:pPr>
              <a:t>‹Nº›</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9C615-EF24-4708-8742-DEE5B4CDBC12}" type="slidenum">
              <a:rPr lang="en-US"/>
              <a:pPr>
                <a:defRPr/>
              </a:pPr>
              <a:t>‹Nº›</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335CD-47D3-45C8-9646-300BB96EF3BD}" type="slidenum">
              <a:rPr lang="en-US"/>
              <a:pPr>
                <a:defRPr/>
              </a:pPr>
              <a:t>‹Nº›</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CB2226-2D47-4B94-BC30-4D4E22CE2896}" type="slidenum">
              <a:rPr lang="en-US"/>
              <a:pPr>
                <a:defRPr/>
              </a:pPr>
              <a:t>‹Nº›</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F5C26-767B-4E78-A3AA-195C48F80231}" type="slidenum">
              <a:rPr lang="en-US"/>
              <a:pPr>
                <a:defRPr/>
              </a:pPr>
              <a:t>‹Nº›</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31A237-754E-42EA-BEF6-37585B069E6E}" type="slidenum">
              <a:rPr lang="en-US"/>
              <a:pPr>
                <a:defRPr/>
              </a:pPr>
              <a:t>‹Nº›</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54B93F-294D-4F48-BAE1-7BC5A814E05C}" type="slidenum">
              <a:rPr lang="en-US"/>
              <a:pPr>
                <a:defRPr/>
              </a:pPr>
              <a:t>‹Nº›</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75948A-28AB-4BB6-87EB-36711E717C6F}"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fld id="{7F67EBC3-D9C6-4AA5-8C0A-9ADA3C322AC5}" type="datetimeFigureOut">
              <a:rPr lang="es-EC"/>
              <a:pPr>
                <a:defRPr/>
              </a:pPr>
              <a:t>04/08/2010</a:t>
            </a:fld>
            <a:endParaRPr lang="es-EC"/>
          </a:p>
        </p:txBody>
      </p:sp>
      <p:sp>
        <p:nvSpPr>
          <p:cNvPr id="4" name="Rectangle 5"/>
          <p:cNvSpPr>
            <a:spLocks noGrp="1" noChangeArrowheads="1"/>
          </p:cNvSpPr>
          <p:nvPr>
            <p:ph type="ftr" sz="quarter" idx="11"/>
          </p:nvPr>
        </p:nvSpPr>
        <p:spPr>
          <a:ln/>
        </p:spPr>
        <p:txBody>
          <a:bodyPr/>
          <a:lstStyle>
            <a:lvl1pPr>
              <a:defRPr/>
            </a:lvl1pPr>
          </a:lstStyle>
          <a:p>
            <a:pPr>
              <a:defRPr/>
            </a:pPr>
            <a:endParaRPr lang="es-EC"/>
          </a:p>
        </p:txBody>
      </p:sp>
      <p:sp>
        <p:nvSpPr>
          <p:cNvPr id="5" name="Rectangle 6"/>
          <p:cNvSpPr>
            <a:spLocks noGrp="1" noChangeArrowheads="1"/>
          </p:cNvSpPr>
          <p:nvPr>
            <p:ph type="sldNum" sz="quarter" idx="12"/>
          </p:nvPr>
        </p:nvSpPr>
        <p:spPr>
          <a:ln/>
        </p:spPr>
        <p:txBody>
          <a:bodyPr/>
          <a:lstStyle>
            <a:lvl1pPr>
              <a:defRPr/>
            </a:lvl1pPr>
          </a:lstStyle>
          <a:p>
            <a:pPr>
              <a:defRPr/>
            </a:pPr>
            <a:fld id="{C1F41E34-9730-46F5-9A78-50B9022E01F0}" type="slidenum">
              <a:rPr lang="es-EC"/>
              <a:pPr>
                <a:defRPr/>
              </a:pPr>
              <a:t>‹Nº›</a:t>
            </a:fld>
            <a:endParaRPr lang="es-EC"/>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947C0A-1F93-4185-A25F-9CF3FA747C50}" type="slidenum">
              <a:rPr lang="en-US"/>
              <a:pPr>
                <a:defRPr/>
              </a:pPr>
              <a:t>‹Nº›</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E5930C-57ED-41A8-BE4A-3403EBD5533B}" type="slidenum">
              <a:rPr lang="en-US"/>
              <a:pPr>
                <a:defRPr/>
              </a:pPr>
              <a:t>‹Nº›</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E80-CF5A-468E-85BF-F287E4B323B1}" type="slidenum">
              <a:rPr lang="en-US"/>
              <a:pPr>
                <a:defRPr/>
              </a:pPr>
              <a:t>‹Nº›</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7897DF-4C53-4FA0-B59C-938BBA20C7AC}" type="slidenum">
              <a:rPr lang="en-US"/>
              <a:pPr>
                <a:defRPr/>
              </a:pPr>
              <a:t>‹Nº›</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226E1C-1660-4812-82AC-EB5FB62484AE}" type="slidenum">
              <a:rPr lang="en-US"/>
              <a:pPr>
                <a:defRPr/>
              </a:pPr>
              <a:t>‹Nº›</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35D6B-F7DB-4E30-B211-54ED1AA4C742}" type="slidenum">
              <a:rPr lang="en-US"/>
              <a:pPr>
                <a:defRPr/>
              </a:pPr>
              <a:t>‹Nº›</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0850" y="1676400"/>
            <a:ext cx="1885950" cy="4449763"/>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1143000" y="1676400"/>
            <a:ext cx="5505450" cy="4449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B5BBC2-5B79-4AE4-A82F-BEF46F06F519}" type="slidenum">
              <a:rPr lang="en-US"/>
              <a:pPr>
                <a:defRPr/>
              </a:pPr>
              <a:t>‹Nº›</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06DC0-3D31-4309-872C-F166B07170C4}" type="slidenum">
              <a:rPr lang="en-US"/>
              <a:pPr>
                <a:defRPr/>
              </a:pPr>
              <a:t>‹Nº›</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45D8A-7E1C-4639-B019-342092A02C91}" type="slidenum">
              <a:rPr lang="en-US"/>
              <a:pPr>
                <a:defRPr/>
              </a:pPr>
              <a:t>‹Nº›</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F2C275-EF21-4471-91C1-0A107C6968CB}"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012036-0630-4C90-9C2F-6E522A6AB859}" type="datetimeFigureOut">
              <a:rPr lang="es-EC"/>
              <a:pPr>
                <a:defRPr/>
              </a:pPr>
              <a:t>04/08/2010</a:t>
            </a:fld>
            <a:endParaRPr lang="es-EC"/>
          </a:p>
        </p:txBody>
      </p:sp>
      <p:sp>
        <p:nvSpPr>
          <p:cNvPr id="3" name="Rectangle 5"/>
          <p:cNvSpPr>
            <a:spLocks noGrp="1" noChangeArrowheads="1"/>
          </p:cNvSpPr>
          <p:nvPr>
            <p:ph type="ftr" sz="quarter" idx="11"/>
          </p:nvPr>
        </p:nvSpPr>
        <p:spPr>
          <a:ln/>
        </p:spPr>
        <p:txBody>
          <a:bodyPr/>
          <a:lstStyle>
            <a:lvl1pPr>
              <a:defRPr/>
            </a:lvl1pPr>
          </a:lstStyle>
          <a:p>
            <a:pPr>
              <a:defRPr/>
            </a:pPr>
            <a:endParaRPr lang="es-EC"/>
          </a:p>
        </p:txBody>
      </p:sp>
      <p:sp>
        <p:nvSpPr>
          <p:cNvPr id="4" name="Rectangle 6"/>
          <p:cNvSpPr>
            <a:spLocks noGrp="1" noChangeArrowheads="1"/>
          </p:cNvSpPr>
          <p:nvPr>
            <p:ph type="sldNum" sz="quarter" idx="12"/>
          </p:nvPr>
        </p:nvSpPr>
        <p:spPr>
          <a:ln/>
        </p:spPr>
        <p:txBody>
          <a:bodyPr/>
          <a:lstStyle>
            <a:lvl1pPr>
              <a:defRPr/>
            </a:lvl1pPr>
          </a:lstStyle>
          <a:p>
            <a:pPr>
              <a:defRPr/>
            </a:pPr>
            <a:fld id="{943752CF-16A4-47C1-85C2-77F3F40C222E}" type="slidenum">
              <a:rPr lang="es-EC"/>
              <a:pPr>
                <a:defRPr/>
              </a:pPr>
              <a:t>‹Nº›</a:t>
            </a:fld>
            <a:endParaRPr lang="es-EC"/>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914400" y="1798638"/>
            <a:ext cx="40386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105400" y="1798638"/>
            <a:ext cx="40386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086783-CE07-4721-8029-FDB3A79933CC}" type="slidenum">
              <a:rPr lang="en-US"/>
              <a:pPr>
                <a:defRPr/>
              </a:pPr>
              <a:t>‹Nº›</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74E4FC-4D60-4170-8E45-29E04B1091B6}" type="slidenum">
              <a:rPr lang="en-US"/>
              <a:pPr>
                <a:defRPr/>
              </a:pPr>
              <a:t>‹Nº›</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0691D9-60FD-45F6-8990-C4695FA4D378}" type="slidenum">
              <a:rPr lang="en-US"/>
              <a:pPr>
                <a:defRPr/>
              </a:pPr>
              <a:t>‹Nº›</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D3F53-B88B-49FA-AF19-ECE4F1507B01}" type="slidenum">
              <a:rPr lang="en-US"/>
              <a:pPr>
                <a:defRPr/>
              </a:pPr>
              <a:t>‹Nº›</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BAD47D-8AF7-4935-99D8-A2C50E32D0A0}" type="slidenum">
              <a:rPr lang="en-US"/>
              <a:pPr>
                <a:defRPr/>
              </a:pPr>
              <a:t>‹Nº›</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E6BF3-EA6C-484C-B944-9A2CEB5814C2}" type="slidenum">
              <a:rPr lang="en-US"/>
              <a:pPr>
                <a:defRPr/>
              </a:pPr>
              <a:t>‹Nº›</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9BBBA-1DE1-469D-8A6D-605A973385DE}" type="slidenum">
              <a:rPr lang="en-US"/>
              <a:pPr>
                <a:defRPr/>
              </a:pPr>
              <a:t>‹Nº›</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29450" y="609600"/>
            <a:ext cx="2114550" cy="55626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85800" y="609600"/>
            <a:ext cx="6191250" cy="5562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614E3-8BBB-4753-9092-686FBD2A4A89}" type="slidenum">
              <a:rPr lang="en-US"/>
              <a:pPr>
                <a:defRPr/>
              </a:pPr>
              <a:t>‹Nº›</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A4EC5-0F5D-4424-8C56-7020F87A0D20}" type="slidenum">
              <a:rPr lang="en-US"/>
              <a:pPr>
                <a:defRPr/>
              </a:pPr>
              <a:t>‹Nº›</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FFA71-1752-40BE-AB9C-5F033190B81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2893DBA6-31BB-4C33-B359-73B0974FC067}"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44B4DB02-BCE9-458F-867E-EA91BF22C14C}" type="slidenum">
              <a:rPr lang="es-EC"/>
              <a:pPr>
                <a:defRPr/>
              </a:pPr>
              <a:t>‹Nº›</a:t>
            </a:fld>
            <a:endParaRPr lang="es-EC"/>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86F34-C49F-4FBC-8C65-48EBA96DEA00}" type="slidenum">
              <a:rPr lang="en-US"/>
              <a:pPr>
                <a:defRPr/>
              </a:pPr>
              <a:t>‹Nº›</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C4F129-E438-4798-95CC-E4570AE03AFC}" type="slidenum">
              <a:rPr lang="en-US"/>
              <a:pPr>
                <a:defRPr/>
              </a:pPr>
              <a:t>‹Nº›</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38A47-A824-4F48-A26F-4F8FBC4C98D4}" type="slidenum">
              <a:rPr lang="en-US"/>
              <a:pPr>
                <a:defRPr/>
              </a:pPr>
              <a:t>‹Nº›</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954945-3A40-4EC3-B278-44B994691D5C}" type="slidenum">
              <a:rPr lang="en-US"/>
              <a:pPr>
                <a:defRPr/>
              </a:pPr>
              <a:t>‹Nº›</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699EA7-333F-41E9-854E-C4B08559C5F1}" type="slidenum">
              <a:rPr lang="en-US"/>
              <a:pPr>
                <a:defRPr/>
              </a:pPr>
              <a:t>‹Nº›</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E69B66-D561-4AA8-B886-0BC0DF498573}" type="slidenum">
              <a:rPr lang="en-US"/>
              <a:pPr>
                <a:defRPr/>
              </a:pPr>
              <a:t>‹Nº›</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48EE7-E8F5-43FF-ADF9-1796D9C3868F}" type="slidenum">
              <a:rPr lang="en-US"/>
              <a:pPr>
                <a:defRPr/>
              </a:pPr>
              <a:t>‹Nº›</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A67D23-A33A-481B-ABDB-CEE4649C286F}" type="slidenum">
              <a:rPr lang="en-US"/>
              <a:pPr>
                <a:defRPr/>
              </a:pPr>
              <a:t>‹Nº›</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E4C2B-5780-4DB2-A705-9C79228EC126}" type="slidenum">
              <a:rPr lang="en-US"/>
              <a:pPr>
                <a:defRPr/>
              </a:pPr>
              <a:t>‹Nº›</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BF215-7EF4-4BB2-B190-264B9032DA22}"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45BB7F0-55A8-49A8-985E-235DFFF40D64}" type="datetimeFigureOut">
              <a:rPr lang="es-EC"/>
              <a:pPr>
                <a:defRPr/>
              </a:pPr>
              <a:t>04/08/2010</a:t>
            </a:fld>
            <a:endParaRPr lang="es-EC"/>
          </a:p>
        </p:txBody>
      </p:sp>
      <p:sp>
        <p:nvSpPr>
          <p:cNvPr id="6" name="Rectangle 5"/>
          <p:cNvSpPr>
            <a:spLocks noGrp="1" noChangeArrowheads="1"/>
          </p:cNvSpPr>
          <p:nvPr>
            <p:ph type="ftr" sz="quarter" idx="11"/>
          </p:nvPr>
        </p:nvSpPr>
        <p:spPr>
          <a:ln/>
        </p:spPr>
        <p:txBody>
          <a:bodyPr/>
          <a:lstStyle>
            <a:lvl1pPr>
              <a:defRPr/>
            </a:lvl1pPr>
          </a:lstStyle>
          <a:p>
            <a:pPr>
              <a:defRPr/>
            </a:pPr>
            <a:endParaRPr lang="es-EC"/>
          </a:p>
        </p:txBody>
      </p:sp>
      <p:sp>
        <p:nvSpPr>
          <p:cNvPr id="7" name="Rectangle 6"/>
          <p:cNvSpPr>
            <a:spLocks noGrp="1" noChangeArrowheads="1"/>
          </p:cNvSpPr>
          <p:nvPr>
            <p:ph type="sldNum" sz="quarter" idx="12"/>
          </p:nvPr>
        </p:nvSpPr>
        <p:spPr>
          <a:ln/>
        </p:spPr>
        <p:txBody>
          <a:bodyPr/>
          <a:lstStyle>
            <a:lvl1pPr>
              <a:defRPr/>
            </a:lvl1pPr>
          </a:lstStyle>
          <a:p>
            <a:pPr>
              <a:defRPr/>
            </a:pPr>
            <a:fld id="{CE5DAD03-C909-4E32-A0DA-534CF2CB9033}" type="slidenum">
              <a:rPr lang="es-EC"/>
              <a:pPr>
                <a:defRPr/>
              </a:pPr>
              <a:t>‹Nº›</a:t>
            </a:fld>
            <a:endParaRPr lang="es-EC"/>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841B5-F4D1-4E5B-A092-DB1772050180}" type="slidenum">
              <a:rPr lang="en-US"/>
              <a:pPr>
                <a:defRPr/>
              </a:pPr>
              <a:t>‹Nº›</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3DE0D-028E-499C-8439-2C6EA9FDF285}" type="slidenum">
              <a:rPr lang="en-US"/>
              <a:pPr>
                <a:defRPr/>
              </a:pPr>
              <a:t>‹Nº›</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1430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2971800"/>
            <a:ext cx="33528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3B3E22-2844-42DC-A863-284F7DFB91CD}" type="slidenum">
              <a:rPr lang="en-US"/>
              <a:pPr>
                <a:defRPr/>
              </a:pPr>
              <a:t>‹Nº›</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897A52-46D2-4F6D-B0B7-C3CC73F523F0}" type="slidenum">
              <a:rPr lang="en-US"/>
              <a:pPr>
                <a:defRPr/>
              </a:pPr>
              <a:t>‹Nº›</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26F84A-BF80-4AD0-9A0D-180EEEBE37DD}" type="slidenum">
              <a:rPr lang="en-US"/>
              <a:pPr>
                <a:defRPr/>
              </a:pPr>
              <a:t>‹Nº›</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ABA303-DE63-4363-9A8E-F133FECDB318}" type="slidenum">
              <a:rPr lang="en-US"/>
              <a:pPr>
                <a:defRPr/>
              </a:pPr>
              <a:t>‹Nº›</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EA143-8418-4351-A80F-4A0F86DB2FB9}" type="slidenum">
              <a:rPr lang="en-US"/>
              <a:pPr>
                <a:defRPr/>
              </a:pPr>
              <a:t>‹Nº›</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0559C-4D4C-47AA-AAFB-FD2C444113AB}" type="slidenum">
              <a:rPr lang="en-US"/>
              <a:pPr>
                <a:defRPr/>
              </a:pPr>
              <a:t>‹Nº›</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B40AE7-02BD-4F6E-B861-DC1E3272D439}" type="slidenum">
              <a:rPr lang="en-US"/>
              <a:pPr>
                <a:defRPr/>
              </a:pPr>
              <a:t>‹Nº›</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0850" y="1676400"/>
            <a:ext cx="1885950" cy="4449763"/>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1143000" y="1676400"/>
            <a:ext cx="5505450" cy="4449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6FA86D-55F4-4D3C-8443-0930864BAE65}"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a:t>
            </a:r>
          </a:p>
        </p:txBody>
      </p:sp>
      <p:sp>
        <p:nvSpPr>
          <p:cNvPr id="3075"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smtClean="0">
                <a:latin typeface="+mn-lt"/>
              </a:defRPr>
            </a:lvl1pPr>
          </a:lstStyle>
          <a:p>
            <a:pPr>
              <a:defRPr/>
            </a:pPr>
            <a:fld id="{A896A888-3729-4167-AD95-C2C756BD520A}" type="datetimeFigureOut">
              <a:rPr lang="es-EC"/>
              <a:pPr>
                <a:defRPr/>
              </a:pPr>
              <a:t>04/08/2010</a:t>
            </a:fld>
            <a:endParaRPr lang="es-EC"/>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latin typeface="+mn-lt"/>
              </a:defRPr>
            </a:lvl1pPr>
          </a:lstStyle>
          <a:p>
            <a:pPr>
              <a:defRPr/>
            </a:pPr>
            <a:endParaRPr lang="es-EC"/>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smtClean="0">
                <a:latin typeface="+mn-lt"/>
              </a:defRPr>
            </a:lvl1pPr>
          </a:lstStyle>
          <a:p>
            <a:pPr>
              <a:defRPr/>
            </a:pPr>
            <a:fld id="{6307D55E-E893-4CCC-8840-A6EF1B9E904D}" type="slidenum">
              <a:rPr lang="es-EC"/>
              <a:pPr>
                <a:defRPr/>
              </a:pPr>
              <a:t>‹Nº›</a:t>
            </a:fld>
            <a:endParaRPr lang="es-EC"/>
          </a:p>
        </p:txBody>
      </p:sp>
    </p:spTree>
  </p:cSld>
  <p:clrMap bg1="dk2" tx1="lt1" bg2="dk1" tx2="lt2" accent1="accent1" accent2="accent2" accent3="accent3" accent4="accent4" accent5="accent5" accent6="accent6" hlink="hlink" folHlink="folHlink"/>
  <p:sldLayoutIdLst>
    <p:sldLayoutId id="214748400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Tahoma" pitchFamily="34" charset="0"/>
        </a:defRPr>
      </a:lvl2pPr>
      <a:lvl3pPr algn="l" rtl="0" fontAlgn="base">
        <a:spcBef>
          <a:spcPct val="0"/>
        </a:spcBef>
        <a:spcAft>
          <a:spcPct val="0"/>
        </a:spcAft>
        <a:defRPr sz="3800">
          <a:solidFill>
            <a:schemeClr val="tx2"/>
          </a:solidFill>
          <a:latin typeface="Tahoma" pitchFamily="34" charset="0"/>
        </a:defRPr>
      </a:lvl3pPr>
      <a:lvl4pPr algn="l" rtl="0" fontAlgn="base">
        <a:spcBef>
          <a:spcPct val="0"/>
        </a:spcBef>
        <a:spcAft>
          <a:spcPct val="0"/>
        </a:spcAft>
        <a:defRPr sz="3800">
          <a:solidFill>
            <a:schemeClr val="tx2"/>
          </a:solidFill>
          <a:latin typeface="Tahoma" pitchFamily="34" charset="0"/>
        </a:defRPr>
      </a:lvl4pPr>
      <a:lvl5pPr algn="l" rtl="0" fontAlgn="base">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fontAlgn="base">
        <a:lnSpc>
          <a:spcPts val="2400"/>
        </a:lnSpc>
        <a:spcBef>
          <a:spcPts val="1600"/>
        </a:spcBef>
        <a:spcAft>
          <a:spcPct val="0"/>
        </a:spcAft>
        <a:buChar char="•"/>
        <a:defRPr sz="2000">
          <a:solidFill>
            <a:schemeClr val="tx1"/>
          </a:solidFill>
          <a:latin typeface="+mn-lt"/>
          <a:ea typeface="+mn-ea"/>
          <a:cs typeface="+mn-cs"/>
        </a:defRPr>
      </a:lvl1pPr>
      <a:lvl2pPr marL="742950" indent="-285750" algn="l" rtl="0" fontAlgn="base">
        <a:lnSpc>
          <a:spcPts val="2400"/>
        </a:lnSpc>
        <a:spcBef>
          <a:spcPts val="1600"/>
        </a:spcBef>
        <a:spcAft>
          <a:spcPct val="0"/>
        </a:spcAft>
        <a:buChar char="–"/>
        <a:defRPr sz="2000">
          <a:solidFill>
            <a:schemeClr val="tx1"/>
          </a:solidFill>
          <a:latin typeface="+mn-lt"/>
        </a:defRPr>
      </a:lvl2pPr>
      <a:lvl3pPr marL="1143000" indent="-228600" algn="l" rtl="0" fontAlgn="base">
        <a:lnSpc>
          <a:spcPts val="2400"/>
        </a:lnSpc>
        <a:spcBef>
          <a:spcPts val="1600"/>
        </a:spcBef>
        <a:spcAft>
          <a:spcPct val="0"/>
        </a:spcAft>
        <a:buChar char="•"/>
        <a:defRPr sz="2000">
          <a:solidFill>
            <a:schemeClr val="tx1"/>
          </a:solidFill>
          <a:latin typeface="+mn-lt"/>
        </a:defRPr>
      </a:lvl3pPr>
      <a:lvl4pPr marL="1600200" indent="-228600" algn="l" rtl="0" fontAlgn="base">
        <a:lnSpc>
          <a:spcPts val="2400"/>
        </a:lnSpc>
        <a:spcBef>
          <a:spcPts val="1600"/>
        </a:spcBef>
        <a:spcAft>
          <a:spcPct val="0"/>
        </a:spcAft>
        <a:buChar char="–"/>
        <a:defRPr sz="2000">
          <a:solidFill>
            <a:schemeClr val="tx1"/>
          </a:solidFill>
          <a:latin typeface="+mn-lt"/>
        </a:defRPr>
      </a:lvl4pPr>
      <a:lvl5pPr marL="2057400" indent="-228600" algn="l" rtl="0" fontAlgn="base">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descr="Light horizontal"/>
          <p:cNvSpPr>
            <a:spLocks noChangeArrowheads="1"/>
          </p:cNvSpPr>
          <p:nvPr/>
        </p:nvSpPr>
        <p:spPr bwMode="gray">
          <a:xfrm>
            <a:off x="0" y="0"/>
            <a:ext cx="468313" cy="6858000"/>
          </a:xfrm>
          <a:prstGeom prst="rect">
            <a:avLst/>
          </a:prstGeom>
          <a:pattFill prst="ltHorz">
            <a:fgClr>
              <a:schemeClr val="bg2"/>
            </a:fgClr>
            <a:bgClr>
              <a:srgbClr val="FFFFFF"/>
            </a:bgClr>
          </a:pattFill>
          <a:ln w="0" algn="ctr">
            <a:noFill/>
            <a:miter lim="800000"/>
            <a:headEnd/>
            <a:tailEnd/>
          </a:ln>
          <a:effectLst/>
        </p:spPr>
        <p:txBody>
          <a:bodyPr wrap="none" anchor="ctr"/>
          <a:lstStyle/>
          <a:p>
            <a:pPr fontAlgn="auto">
              <a:spcBef>
                <a:spcPts val="0"/>
              </a:spcBef>
              <a:spcAft>
                <a:spcPts val="0"/>
              </a:spcAft>
              <a:defRPr/>
            </a:pPr>
            <a:endParaRPr lang="es-EC">
              <a:latin typeface="+mn-lt"/>
            </a:endParaRPr>
          </a:p>
        </p:txBody>
      </p:sp>
      <p:sp>
        <p:nvSpPr>
          <p:cNvPr id="1040" name="Rectangle 16"/>
          <p:cNvSpPr>
            <a:spLocks noChangeArrowheads="1"/>
          </p:cNvSpPr>
          <p:nvPr/>
        </p:nvSpPr>
        <p:spPr bwMode="invGray">
          <a:xfrm>
            <a:off x="0" y="-26988"/>
            <a:ext cx="9144000" cy="692151"/>
          </a:xfrm>
          <a:prstGeom prst="rect">
            <a:avLst/>
          </a:prstGeom>
          <a:solidFill>
            <a:schemeClr val="accent1"/>
          </a:solidFill>
          <a:ln w="0" algn="ctr">
            <a:noFill/>
            <a:miter lim="800000"/>
            <a:headEnd/>
            <a:tailEnd/>
          </a:ln>
          <a:effectLst/>
        </p:spPr>
        <p:txBody>
          <a:bodyPr wrap="none" anchor="ctr"/>
          <a:lstStyle/>
          <a:p>
            <a:pPr fontAlgn="auto">
              <a:spcBef>
                <a:spcPts val="0"/>
              </a:spcBef>
              <a:spcAft>
                <a:spcPts val="0"/>
              </a:spcAft>
              <a:defRPr/>
            </a:pPr>
            <a:endParaRPr lang="es-EC">
              <a:latin typeface="+mn-lt"/>
            </a:endParaRPr>
          </a:p>
        </p:txBody>
      </p:sp>
      <p:sp>
        <p:nvSpPr>
          <p:cNvPr id="1041" name="Line 17"/>
          <p:cNvSpPr>
            <a:spLocks noChangeShapeType="1"/>
          </p:cNvSpPr>
          <p:nvPr/>
        </p:nvSpPr>
        <p:spPr bwMode="gray">
          <a:xfrm>
            <a:off x="468313" y="6410325"/>
            <a:ext cx="8424862" cy="0"/>
          </a:xfrm>
          <a:prstGeom prst="line">
            <a:avLst/>
          </a:prstGeom>
          <a:noFill/>
          <a:ln w="0">
            <a:solidFill>
              <a:schemeClr val="tx2"/>
            </a:solidFill>
            <a:round/>
            <a:headEnd/>
            <a:tailEnd/>
          </a:ln>
          <a:effectLst/>
        </p:spPr>
        <p:txBody>
          <a:bodyPr/>
          <a:lstStyle/>
          <a:p>
            <a:pPr fontAlgn="auto">
              <a:spcBef>
                <a:spcPts val="0"/>
              </a:spcBef>
              <a:spcAft>
                <a:spcPts val="0"/>
              </a:spcAft>
              <a:defRPr/>
            </a:pPr>
            <a:endParaRPr lang="es-EC">
              <a:latin typeface="+mn-lt"/>
            </a:endParaRPr>
          </a:p>
        </p:txBody>
      </p:sp>
      <p:sp>
        <p:nvSpPr>
          <p:cNvPr id="1042" name="AutoShape 18"/>
          <p:cNvSpPr>
            <a:spLocks noChangeArrowheads="1"/>
          </p:cNvSpPr>
          <p:nvPr/>
        </p:nvSpPr>
        <p:spPr bwMode="blackWhite">
          <a:xfrm>
            <a:off x="468313" y="233363"/>
            <a:ext cx="7488237" cy="720725"/>
          </a:xfrm>
          <a:prstGeom prst="roundRect">
            <a:avLst>
              <a:gd name="adj" fmla="val 16667"/>
            </a:avLst>
          </a:prstGeom>
          <a:solidFill>
            <a:schemeClr val="tx1"/>
          </a:solidFill>
          <a:ln w="38100" algn="ctr">
            <a:solidFill>
              <a:schemeClr val="bg1"/>
            </a:solidFill>
            <a:round/>
            <a:headEnd/>
            <a:tailEnd/>
          </a:ln>
          <a:effectLst/>
        </p:spPr>
        <p:txBody>
          <a:bodyPr wrap="none" anchor="ctr"/>
          <a:lstStyle/>
          <a:p>
            <a:pPr fontAlgn="auto">
              <a:spcBef>
                <a:spcPts val="0"/>
              </a:spcBef>
              <a:spcAft>
                <a:spcPts val="0"/>
              </a:spcAft>
              <a:defRPr/>
            </a:pPr>
            <a:endParaRPr lang="es-EC">
              <a:latin typeface="+mn-lt"/>
            </a:endParaRPr>
          </a:p>
        </p:txBody>
      </p:sp>
      <p:sp>
        <p:nvSpPr>
          <p:cNvPr id="12294"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400800"/>
            <a:ext cx="2667000" cy="25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1" smtClean="0">
                <a:latin typeface="+mn-lt"/>
              </a:defRPr>
            </a:lvl1pPr>
          </a:lstStyle>
          <a:p>
            <a:pPr>
              <a:defRPr/>
            </a:pPr>
            <a:fld id="{A8AD3403-A758-4858-9DB3-B91259725CCE}" type="datetimeFigureOut">
              <a:rPr lang="es-EC"/>
              <a:pPr>
                <a:defRPr/>
              </a:pPr>
              <a:t>04/08/2010</a:t>
            </a:fld>
            <a:endParaRPr lang="es-EC"/>
          </a:p>
        </p:txBody>
      </p:sp>
      <p:sp>
        <p:nvSpPr>
          <p:cNvPr id="1029" name="Rectangle 5"/>
          <p:cNvSpPr>
            <a:spLocks noGrp="1" noChangeArrowheads="1"/>
          </p:cNvSpPr>
          <p:nvPr>
            <p:ph type="ftr" sz="quarter" idx="3"/>
          </p:nvPr>
        </p:nvSpPr>
        <p:spPr bwMode="auto">
          <a:xfrm>
            <a:off x="5943600" y="64008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b="1">
                <a:latin typeface="+mn-lt"/>
              </a:defRPr>
            </a:lvl1pPr>
          </a:lstStyle>
          <a:p>
            <a:pPr>
              <a:defRPr/>
            </a:pPr>
            <a:endParaRPr lang="es-EC"/>
          </a:p>
        </p:txBody>
      </p:sp>
      <p:sp>
        <p:nvSpPr>
          <p:cNvPr id="1030" name="Rectangle 6"/>
          <p:cNvSpPr>
            <a:spLocks noGrp="1" noChangeArrowheads="1"/>
          </p:cNvSpPr>
          <p:nvPr>
            <p:ph type="sldNum" sz="quarter" idx="4"/>
          </p:nvPr>
        </p:nvSpPr>
        <p:spPr bwMode="auto">
          <a:xfrm>
            <a:off x="3657600" y="6386513"/>
            <a:ext cx="2133600" cy="211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b="1" smtClean="0">
                <a:latin typeface="+mn-lt"/>
              </a:defRPr>
            </a:lvl1pPr>
          </a:lstStyle>
          <a:p>
            <a:pPr>
              <a:defRPr/>
            </a:pPr>
            <a:fld id="{DAF8CFD4-6C4C-4956-B06D-FC9F138CDFB7}" type="slidenum">
              <a:rPr lang="es-EC"/>
              <a:pPr>
                <a:defRPr/>
              </a:pPr>
              <a:t>‹Nº›</a:t>
            </a:fld>
            <a:endParaRPr lang="es-EC"/>
          </a:p>
        </p:txBody>
      </p:sp>
      <p:sp>
        <p:nvSpPr>
          <p:cNvPr id="12298" name="Rectangle 2"/>
          <p:cNvSpPr>
            <a:spLocks noGrp="1" noChangeArrowheads="1"/>
          </p:cNvSpPr>
          <p:nvPr>
            <p:ph type="title"/>
          </p:nvPr>
        </p:nvSpPr>
        <p:spPr bwMode="black">
          <a:xfrm>
            <a:off x="547688" y="319088"/>
            <a:ext cx="716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7" name="Text Box 13"/>
          <p:cNvSpPr txBox="1">
            <a:spLocks noChangeArrowheads="1"/>
          </p:cNvSpPr>
          <p:nvPr/>
        </p:nvSpPr>
        <p:spPr bwMode="white">
          <a:xfrm>
            <a:off x="8153400" y="261938"/>
            <a:ext cx="990600" cy="3365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b="1">
                <a:solidFill>
                  <a:schemeClr val="bg1"/>
                </a:solidFill>
                <a:latin typeface="Verdana" pitchFamily="34" charset="0"/>
              </a:rPr>
              <a:t>LOGO</a:t>
            </a:r>
          </a:p>
        </p:txBody>
      </p:sp>
      <p:sp>
        <p:nvSpPr>
          <p:cNvPr id="1038" name="AutoShape 14"/>
          <p:cNvSpPr>
            <a:spLocks noChangeArrowheads="1"/>
          </p:cNvSpPr>
          <p:nvPr/>
        </p:nvSpPr>
        <p:spPr bwMode="ltGray">
          <a:xfrm rot="5400000">
            <a:off x="8397876" y="-136525"/>
            <a:ext cx="284162" cy="750887"/>
          </a:xfrm>
          <a:prstGeom prst="moon">
            <a:avLst>
              <a:gd name="adj" fmla="val 21208"/>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s-EC">
              <a:latin typeface="+mn-lt"/>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Verdana" pitchFamily="34" charset="0"/>
        </a:defRPr>
      </a:lvl2pPr>
      <a:lvl3pPr algn="ctr" rtl="0" fontAlgn="base">
        <a:spcBef>
          <a:spcPct val="0"/>
        </a:spcBef>
        <a:spcAft>
          <a:spcPct val="0"/>
        </a:spcAft>
        <a:defRPr sz="3200">
          <a:solidFill>
            <a:schemeClr val="bg1"/>
          </a:solidFill>
          <a:latin typeface="Verdana" pitchFamily="34" charset="0"/>
        </a:defRPr>
      </a:lvl3pPr>
      <a:lvl4pPr algn="ctr" rtl="0" fontAlgn="base">
        <a:spcBef>
          <a:spcPct val="0"/>
        </a:spcBef>
        <a:spcAft>
          <a:spcPct val="0"/>
        </a:spcAft>
        <a:defRPr sz="3200">
          <a:solidFill>
            <a:schemeClr val="bg1"/>
          </a:solidFill>
          <a:latin typeface="Verdana" pitchFamily="34" charset="0"/>
        </a:defRPr>
      </a:lvl4pPr>
      <a:lvl5pPr algn="ctr" rtl="0" fontAlgn="base">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defRPr/>
            </a:pPr>
            <a:fld id="{F88102AF-38B3-461D-9768-8F2397E0C5D6}" type="datetimeFigureOut">
              <a:rPr lang="es-EC"/>
              <a:pPr>
                <a:defRPr/>
              </a:pPr>
              <a:t>04/08/2010</a:t>
            </a:fld>
            <a:endParaRPr lang="es-EC"/>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s-EC"/>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1A9D4248-B044-42CC-A540-60A97B974E47}"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19200" y="16764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5123" name="Rectangle 3"/>
          <p:cNvSpPr>
            <a:spLocks noGrp="1" noChangeArrowheads="1"/>
          </p:cNvSpPr>
          <p:nvPr>
            <p:ph type="body" idx="1"/>
          </p:nvPr>
        </p:nvSpPr>
        <p:spPr bwMode="auto">
          <a:xfrm>
            <a:off x="1143000" y="2971800"/>
            <a:ext cx="6858000" cy="315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9220"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9221" name="Rectangle 5"/>
          <p:cNvSpPr>
            <a:spLocks noGrp="1" noChangeArrowheads="1"/>
          </p:cNvSpPr>
          <p:nvPr>
            <p:ph type="ftr" sz="quarter" idx="3"/>
          </p:nvPr>
        </p:nvSpPr>
        <p:spPr bwMode="auto">
          <a:xfrm>
            <a:off x="35814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9222" name="Rectangle 6"/>
          <p:cNvSpPr>
            <a:spLocks noGrp="1" noChangeArrowheads="1"/>
          </p:cNvSpPr>
          <p:nvPr>
            <p:ph type="sldNum" sz="quarter" idx="4"/>
          </p:nvPr>
        </p:nvSpPr>
        <p:spPr bwMode="auto">
          <a:xfrm>
            <a:off x="7010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0CB138D3-4E8C-4670-84B1-A75E094CFC5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6147" name="Rectangle 3"/>
          <p:cNvSpPr>
            <a:spLocks noGrp="1" noChangeArrowheads="1"/>
          </p:cNvSpPr>
          <p:nvPr>
            <p:ph type="body" idx="1"/>
          </p:nvPr>
        </p:nvSpPr>
        <p:spPr bwMode="auto">
          <a:xfrm>
            <a:off x="914400" y="1798638"/>
            <a:ext cx="8229600"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C4733AEF-F4B3-4CCA-928C-FCDAE4840F5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1ACD02BF-88C2-4FBB-9D12-E7CDCF0BECF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219200" y="16764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8195" name="Rectangle 3"/>
          <p:cNvSpPr>
            <a:spLocks noGrp="1" noChangeArrowheads="1"/>
          </p:cNvSpPr>
          <p:nvPr>
            <p:ph type="body" idx="1"/>
          </p:nvPr>
        </p:nvSpPr>
        <p:spPr bwMode="auto">
          <a:xfrm>
            <a:off x="1143000" y="2971800"/>
            <a:ext cx="6858000" cy="315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8436"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8437" name="Rectangle 5"/>
          <p:cNvSpPr>
            <a:spLocks noGrp="1" noChangeArrowheads="1"/>
          </p:cNvSpPr>
          <p:nvPr>
            <p:ph type="ftr" sz="quarter" idx="3"/>
          </p:nvPr>
        </p:nvSpPr>
        <p:spPr bwMode="auto">
          <a:xfrm>
            <a:off x="35814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8438" name="Rectangle 6"/>
          <p:cNvSpPr>
            <a:spLocks noGrp="1" noChangeArrowheads="1"/>
          </p:cNvSpPr>
          <p:nvPr>
            <p:ph type="sldNum" sz="quarter" idx="4"/>
          </p:nvPr>
        </p:nvSpPr>
        <p:spPr bwMode="auto">
          <a:xfrm>
            <a:off x="7010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8F9523CE-9528-4407-B91F-C6C78E4BBB6C}"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9219" name="Rectangle 3"/>
          <p:cNvSpPr>
            <a:spLocks noGrp="1" noChangeArrowheads="1"/>
          </p:cNvSpPr>
          <p:nvPr>
            <p:ph type="body" idx="1"/>
          </p:nvPr>
        </p:nvSpPr>
        <p:spPr bwMode="auto">
          <a:xfrm>
            <a:off x="914400" y="1798638"/>
            <a:ext cx="8229600"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265646BC-D0FF-4E9A-9D26-B8E126E0C660}"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82F947C9-9FD4-457C-AE77-F46D467E9A91}"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219200" y="16764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1267" name="Rectangle 3"/>
          <p:cNvSpPr>
            <a:spLocks noGrp="1" noChangeArrowheads="1"/>
          </p:cNvSpPr>
          <p:nvPr>
            <p:ph type="body" idx="1"/>
          </p:nvPr>
        </p:nvSpPr>
        <p:spPr bwMode="auto">
          <a:xfrm>
            <a:off x="1143000" y="2971800"/>
            <a:ext cx="6858000" cy="315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1508" name="Rectangle 4"/>
          <p:cNvSpPr>
            <a:spLocks noGrp="1" noChangeArrowheads="1"/>
          </p:cNvSpPr>
          <p:nvPr>
            <p:ph type="dt" sz="half" idx="2"/>
          </p:nvPr>
        </p:nvSpPr>
        <p:spPr bwMode="auto">
          <a:xfrm>
            <a:off x="914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21509" name="Rectangle 5"/>
          <p:cNvSpPr>
            <a:spLocks noGrp="1" noChangeArrowheads="1"/>
          </p:cNvSpPr>
          <p:nvPr>
            <p:ph type="ftr" sz="quarter" idx="3"/>
          </p:nvPr>
        </p:nvSpPr>
        <p:spPr bwMode="auto">
          <a:xfrm>
            <a:off x="35814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21510" name="Rectangle 6"/>
          <p:cNvSpPr>
            <a:spLocks noGrp="1" noChangeArrowheads="1"/>
          </p:cNvSpPr>
          <p:nvPr>
            <p:ph type="sldNum" sz="quarter" idx="4"/>
          </p:nvPr>
        </p:nvSpPr>
        <p:spPr bwMode="auto">
          <a:xfrm>
            <a:off x="7010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E7C37C6C-421F-45A3-9156-2EAE77A7E38B}"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285750" y="2643188"/>
            <a:ext cx="8786813" cy="1371600"/>
          </a:xfrm>
        </p:spPr>
        <p:txBody>
          <a:bodyPr/>
          <a:lstStyle/>
          <a:p>
            <a:pPr algn="ctr"/>
            <a:r>
              <a:rPr lang="es-ES" sz="3000" smtClean="0"/>
              <a:t>“Análisis de la razonabilidad del rubro inventario – costo de venta de una entidad dedicada a la compra y venta de arroz en el cantón Samborondón al 31 de diciembre del 2008”</a:t>
            </a:r>
            <a:r>
              <a:rPr lang="es-EC" sz="3000" smtClean="0"/>
              <a:t/>
            </a:r>
            <a:br>
              <a:rPr lang="es-EC" sz="3000" smtClean="0"/>
            </a:br>
            <a:endParaRPr lang="es-EC" sz="3000" smtClean="0"/>
          </a:p>
        </p:txBody>
      </p:sp>
      <p:sp>
        <p:nvSpPr>
          <p:cNvPr id="15363" name="2 Subtítulo"/>
          <p:cNvSpPr>
            <a:spLocks noGrp="1"/>
          </p:cNvSpPr>
          <p:nvPr>
            <p:ph type="subTitle" idx="1"/>
          </p:nvPr>
        </p:nvSpPr>
        <p:spPr>
          <a:xfrm>
            <a:off x="1614488" y="5143500"/>
            <a:ext cx="6858000" cy="381000"/>
          </a:xfrm>
        </p:spPr>
        <p:txBody>
          <a:bodyPr/>
          <a:lstStyle/>
          <a:p>
            <a:pPr algn="r">
              <a:spcBef>
                <a:spcPct val="0"/>
              </a:spcBef>
            </a:pPr>
            <a:r>
              <a:rPr lang="es-ES" i="1" smtClean="0"/>
              <a:t>Instituto de Ciencias Matemáticas</a:t>
            </a:r>
          </a:p>
          <a:p>
            <a:pPr algn="r">
              <a:spcBef>
                <a:spcPct val="0"/>
              </a:spcBef>
            </a:pPr>
            <a:r>
              <a:rPr lang="es-ES" i="1" smtClean="0"/>
              <a:t>Ingeniería en Auditoría y Control de Gestión</a:t>
            </a:r>
            <a:endParaRPr lang="es-EC" i="1" smtClean="0"/>
          </a:p>
          <a:p>
            <a:endParaRPr lang="es-EC" smtClean="0"/>
          </a:p>
        </p:txBody>
      </p:sp>
      <p:pic>
        <p:nvPicPr>
          <p:cNvPr id="15364" name="Picture 1" descr="C:\Documents and Settings\Jhosephline\Mis documentos\Mis imágenes\Imagenes\Logo_ESPOL\logo_nueva.jpg"/>
          <p:cNvPicPr>
            <a:picLocks noChangeAspect="1" noChangeArrowheads="1"/>
          </p:cNvPicPr>
          <p:nvPr/>
        </p:nvPicPr>
        <p:blipFill>
          <a:blip r:embed="rId2"/>
          <a:srcRect/>
          <a:stretch>
            <a:fillRect/>
          </a:stretch>
        </p:blipFill>
        <p:spPr bwMode="auto">
          <a:xfrm>
            <a:off x="214313" y="285750"/>
            <a:ext cx="1143000" cy="11382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marL="342900" indent="-342900"/>
            <a:r>
              <a:rPr lang="es-ES" sz="2400" b="1" smtClean="0"/>
              <a:t>Conteos de prueba sobre la toma física del inventario</a:t>
            </a:r>
            <a:endParaRPr lang="es-EC" sz="2400" smtClean="0"/>
          </a:p>
        </p:txBody>
      </p:sp>
      <p:sp>
        <p:nvSpPr>
          <p:cNvPr id="3" name="2 Marcador de contenido"/>
          <p:cNvSpPr>
            <a:spLocks noGrp="1"/>
          </p:cNvSpPr>
          <p:nvPr>
            <p:ph idx="1"/>
          </p:nvPr>
        </p:nvSpPr>
        <p:spPr/>
        <p:txBody>
          <a:bodyPr>
            <a:normAutofit fontScale="70000" lnSpcReduction="20000"/>
          </a:bodyPr>
          <a:lstStyle/>
          <a:p>
            <a:pPr>
              <a:spcAft>
                <a:spcPts val="1200"/>
              </a:spcAft>
              <a:defRPr/>
            </a:pPr>
            <a:r>
              <a:rPr lang="es-ES" sz="3400" b="1" dirty="0" smtClean="0"/>
              <a:t>Objetivo: </a:t>
            </a:r>
          </a:p>
          <a:p>
            <a:pPr lvl="1" algn="just">
              <a:spcAft>
                <a:spcPts val="1200"/>
              </a:spcAft>
              <a:defRPr/>
            </a:pPr>
            <a:r>
              <a:rPr lang="es-AR" sz="3400" dirty="0" smtClean="0"/>
              <a:t>Verificar la existencia, integridad y exactitud del inventario de la empresa al 31 de diciembre del 2008.</a:t>
            </a:r>
          </a:p>
          <a:p>
            <a:pPr>
              <a:spcAft>
                <a:spcPts val="1200"/>
              </a:spcAft>
              <a:defRPr/>
            </a:pPr>
            <a:r>
              <a:rPr lang="es-AR" sz="3400" b="1" dirty="0" smtClean="0"/>
              <a:t>Procedimientos</a:t>
            </a:r>
            <a:r>
              <a:rPr lang="es-AR" sz="3400" b="1" dirty="0"/>
              <a:t>:</a:t>
            </a:r>
            <a:endParaRPr lang="es-EC" sz="3400" b="1" dirty="0"/>
          </a:p>
          <a:p>
            <a:pPr lvl="1" algn="just">
              <a:spcAft>
                <a:spcPts val="1200"/>
              </a:spcAft>
              <a:defRPr/>
            </a:pPr>
            <a:r>
              <a:rPr lang="es-AR" sz="3400" dirty="0" smtClean="0"/>
              <a:t>Se solicitó a la contadora el inventario de la empresa al 31 de diciembre del 2008 para poder conciliar saldos.</a:t>
            </a:r>
            <a:endParaRPr lang="es-EC" sz="3400" dirty="0" smtClean="0"/>
          </a:p>
          <a:p>
            <a:pPr lvl="1" algn="just">
              <a:spcAft>
                <a:spcPts val="1200"/>
              </a:spcAft>
              <a:defRPr/>
            </a:pPr>
            <a:r>
              <a:rPr lang="es-AR" sz="3400" dirty="0" smtClean="0"/>
              <a:t>Se seleccionó todos los montos de acuerdo a los productos de la empresa.</a:t>
            </a:r>
            <a:endParaRPr lang="es-EC" sz="3400" dirty="0" smtClean="0"/>
          </a:p>
          <a:p>
            <a:pPr lvl="1" algn="just">
              <a:spcAft>
                <a:spcPts val="1200"/>
              </a:spcAft>
              <a:defRPr/>
            </a:pPr>
            <a:r>
              <a:rPr lang="es-AR" sz="3400" dirty="0" smtClean="0"/>
              <a:t>El inventario físico se lo realizó en un día de poco movimiento en presencia de la contadora.</a:t>
            </a:r>
            <a:endParaRPr lang="es-EC" sz="3400" dirty="0" smtClean="0"/>
          </a:p>
          <a:p>
            <a:pPr>
              <a:buFont typeface="Wingdings" pitchFamily="2" charset="2"/>
              <a:buNone/>
              <a:defRPr/>
            </a:pPr>
            <a:r>
              <a:rPr lang="es-ES" dirty="0"/>
              <a:t/>
            </a:r>
            <a:br>
              <a:rPr lang="es-ES" dirty="0"/>
            </a:br>
            <a:endParaRPr lang="es-EC"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623888" y="500063"/>
            <a:ext cx="7162800" cy="563562"/>
          </a:xfrm>
        </p:spPr>
        <p:txBody>
          <a:bodyPr/>
          <a:lstStyle/>
          <a:p>
            <a:pPr marL="342900" indent="-342900"/>
            <a:r>
              <a:rPr lang="es-ES" sz="2800" b="1" smtClean="0"/>
              <a:t>Análisis al corte de fin de año </a:t>
            </a:r>
            <a:r>
              <a:rPr lang="es-EC" sz="2800" b="1" smtClean="0"/>
              <a:t/>
            </a:r>
            <a:br>
              <a:rPr lang="es-EC" sz="2800" b="1" smtClean="0"/>
            </a:br>
            <a:endParaRPr lang="es-EC" sz="2800" smtClean="0"/>
          </a:p>
        </p:txBody>
      </p:sp>
      <p:sp>
        <p:nvSpPr>
          <p:cNvPr id="3" name="2 Marcador de contenido"/>
          <p:cNvSpPr>
            <a:spLocks noGrp="1"/>
          </p:cNvSpPr>
          <p:nvPr>
            <p:ph idx="1"/>
          </p:nvPr>
        </p:nvSpPr>
        <p:spPr/>
        <p:txBody>
          <a:bodyPr>
            <a:normAutofit fontScale="92500" lnSpcReduction="10000"/>
          </a:bodyPr>
          <a:lstStyle/>
          <a:p>
            <a:pPr marL="342900" lvl="1" indent="-342900" algn="just">
              <a:spcAft>
                <a:spcPts val="1200"/>
              </a:spcAft>
              <a:buClr>
                <a:schemeClr val="hlink"/>
              </a:buClr>
              <a:buFont typeface="Wingdings" pitchFamily="2" charset="2"/>
              <a:buChar char="v"/>
              <a:defRPr/>
            </a:pPr>
            <a:r>
              <a:rPr lang="es-ES" sz="2400" b="1" dirty="0">
                <a:latin typeface="+mn-lt"/>
                <a:ea typeface="+mn-ea"/>
                <a:cs typeface="+mn-cs"/>
              </a:rPr>
              <a:t>Objetivo: </a:t>
            </a:r>
            <a:endParaRPr lang="es-ES" sz="2400" b="1" dirty="0" smtClean="0">
              <a:latin typeface="+mn-lt"/>
              <a:ea typeface="+mn-ea"/>
              <a:cs typeface="+mn-cs"/>
            </a:endParaRPr>
          </a:p>
          <a:p>
            <a:pPr lvl="1" algn="just">
              <a:spcAft>
                <a:spcPts val="1200"/>
              </a:spcAft>
              <a:defRPr/>
            </a:pPr>
            <a:r>
              <a:rPr lang="es-ES" sz="2400" dirty="0" smtClean="0"/>
              <a:t>Determinar la integridad, exactitud, corte y existencia del movimiento del Inventario.</a:t>
            </a:r>
            <a:endParaRPr lang="es-EC" sz="2400" dirty="0" smtClean="0"/>
          </a:p>
          <a:p>
            <a:pPr marL="342900" lvl="1" indent="-342900" algn="just">
              <a:spcAft>
                <a:spcPts val="1200"/>
              </a:spcAft>
              <a:buClr>
                <a:schemeClr val="hlink"/>
              </a:buClr>
              <a:buFont typeface="Wingdings" pitchFamily="2" charset="2"/>
              <a:buChar char="v"/>
              <a:defRPr/>
            </a:pPr>
            <a:r>
              <a:rPr lang="es-ES" sz="2400" b="1" dirty="0" smtClean="0">
                <a:latin typeface="+mn-lt"/>
                <a:ea typeface="+mn-ea"/>
                <a:cs typeface="+mn-cs"/>
              </a:rPr>
              <a:t>Procedimientos:</a:t>
            </a:r>
            <a:endParaRPr lang="es-EC" sz="2400" b="1" dirty="0" smtClean="0">
              <a:latin typeface="+mn-lt"/>
              <a:ea typeface="+mn-ea"/>
              <a:cs typeface="+mn-cs"/>
            </a:endParaRPr>
          </a:p>
          <a:p>
            <a:pPr lvl="1" algn="just">
              <a:spcAft>
                <a:spcPts val="1200"/>
              </a:spcAft>
              <a:defRPr/>
            </a:pPr>
            <a:r>
              <a:rPr lang="es-ES" sz="2400" dirty="0" smtClean="0"/>
              <a:t>Verificar que las fechas de facturas.</a:t>
            </a:r>
            <a:endParaRPr lang="es-EC" sz="2400" dirty="0" smtClean="0"/>
          </a:p>
          <a:p>
            <a:pPr lvl="1" algn="just">
              <a:spcAft>
                <a:spcPts val="1200"/>
              </a:spcAft>
              <a:defRPr/>
            </a:pPr>
            <a:r>
              <a:rPr lang="es-ES" sz="2400" dirty="0" smtClean="0"/>
              <a:t>Elaborar un cuadro analítico.</a:t>
            </a:r>
            <a:endParaRPr lang="es-EC" sz="2400" dirty="0" smtClean="0"/>
          </a:p>
          <a:p>
            <a:pPr lvl="1" algn="just">
              <a:spcAft>
                <a:spcPts val="1200"/>
              </a:spcAft>
              <a:defRPr/>
            </a:pPr>
            <a:r>
              <a:rPr lang="es-ES" sz="2400" dirty="0" smtClean="0"/>
              <a:t>Verificar que el corte del movimiento de inventario.</a:t>
            </a:r>
            <a:endParaRPr lang="es-EC" sz="2400" dirty="0" smtClean="0"/>
          </a:p>
          <a:p>
            <a:pPr lvl="1" algn="just">
              <a:spcAft>
                <a:spcPts val="1200"/>
              </a:spcAft>
              <a:defRPr/>
            </a:pPr>
            <a:r>
              <a:rPr lang="es-ES" sz="2400" dirty="0" smtClean="0"/>
              <a:t>Verificar integridad de procedimientos.</a:t>
            </a:r>
            <a:endParaRPr lang="es-EC" sz="2400" dirty="0" smtClean="0"/>
          </a:p>
          <a:p>
            <a:pPr lvl="1" algn="just">
              <a:spcAft>
                <a:spcPts val="1200"/>
              </a:spcAft>
              <a:defRPr/>
            </a:pPr>
            <a:r>
              <a:rPr lang="es-ES" sz="2400" dirty="0" smtClean="0"/>
              <a:t>Comprobar la existencia.</a:t>
            </a:r>
            <a:endParaRPr lang="es-EC" sz="2400" dirty="0" smtClean="0"/>
          </a:p>
          <a:p>
            <a:pPr lvl="1" algn="just">
              <a:spcAft>
                <a:spcPts val="1200"/>
              </a:spcAft>
              <a:defRPr/>
            </a:pPr>
            <a:r>
              <a:rPr lang="es-ES" sz="2400" dirty="0" smtClean="0"/>
              <a:t>Comparar con formulario 104.</a:t>
            </a:r>
            <a:endParaRPr lang="es-EC" sz="2400" dirty="0" smtClean="0"/>
          </a:p>
          <a:p>
            <a:pPr>
              <a:defRPr/>
            </a:pPr>
            <a:endParaRPr lang="es-EC"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547688" y="436563"/>
            <a:ext cx="7162800" cy="563562"/>
          </a:xfrm>
        </p:spPr>
        <p:txBody>
          <a:bodyPr/>
          <a:lstStyle/>
          <a:p>
            <a:pPr marL="342900" indent="-342900"/>
            <a:r>
              <a:rPr lang="es-ES" sz="2400" b="1" smtClean="0"/>
              <a:t>Evaluar cálculo costo del inventario y valoración del inventario.</a:t>
            </a:r>
            <a:r>
              <a:rPr lang="es-EC" sz="1800" b="1" smtClean="0"/>
              <a:t/>
            </a:r>
            <a:br>
              <a:rPr lang="es-EC" sz="1800" b="1" smtClean="0"/>
            </a:br>
            <a:endParaRPr lang="es-EC" sz="1800" smtClean="0"/>
          </a:p>
        </p:txBody>
      </p:sp>
      <p:sp>
        <p:nvSpPr>
          <p:cNvPr id="3" name="2 Marcador de contenido"/>
          <p:cNvSpPr>
            <a:spLocks noGrp="1"/>
          </p:cNvSpPr>
          <p:nvPr>
            <p:ph idx="1"/>
          </p:nvPr>
        </p:nvSpPr>
        <p:spPr/>
        <p:txBody>
          <a:bodyPr>
            <a:noAutofit/>
          </a:bodyPr>
          <a:lstStyle/>
          <a:p>
            <a:pPr>
              <a:defRPr/>
            </a:pPr>
            <a:r>
              <a:rPr lang="es-ES" sz="2400" b="1" dirty="0"/>
              <a:t>Objetivo: </a:t>
            </a:r>
            <a:endParaRPr lang="es-EC" sz="2400" b="1" dirty="0"/>
          </a:p>
          <a:p>
            <a:pPr lvl="1" algn="just">
              <a:defRPr/>
            </a:pPr>
            <a:r>
              <a:rPr lang="es-ES" sz="2400" dirty="0"/>
              <a:t>Determinar la integridad, existencia y exactitud del costo de </a:t>
            </a:r>
            <a:r>
              <a:rPr lang="es-ES" sz="2400" dirty="0" smtClean="0"/>
              <a:t>ventas.</a:t>
            </a:r>
            <a:endParaRPr lang="es-EC" sz="2400" dirty="0"/>
          </a:p>
          <a:p>
            <a:pPr marL="342900" lvl="3" indent="-342900">
              <a:buClr>
                <a:schemeClr val="hlink"/>
              </a:buClr>
              <a:buFont typeface="Wingdings" pitchFamily="2" charset="2"/>
              <a:buChar char="v"/>
              <a:defRPr/>
            </a:pPr>
            <a:r>
              <a:rPr lang="es-ES" sz="2400" b="1" dirty="0">
                <a:latin typeface="+mn-lt"/>
                <a:ea typeface="+mn-ea"/>
                <a:cs typeface="+mn-cs"/>
              </a:rPr>
              <a:t>Procedimientos:</a:t>
            </a:r>
            <a:endParaRPr lang="es-EC" sz="2400" b="1" dirty="0">
              <a:latin typeface="+mn-lt"/>
              <a:ea typeface="+mn-ea"/>
              <a:cs typeface="+mn-cs"/>
            </a:endParaRPr>
          </a:p>
          <a:p>
            <a:pPr lvl="1" algn="just">
              <a:defRPr/>
            </a:pPr>
            <a:r>
              <a:rPr lang="es-ES" sz="2400" dirty="0"/>
              <a:t>Tomar una </a:t>
            </a:r>
            <a:r>
              <a:rPr lang="es-ES" sz="2400" dirty="0" smtClean="0"/>
              <a:t>muestra.</a:t>
            </a:r>
            <a:endParaRPr lang="es-EC" sz="2400" dirty="0"/>
          </a:p>
          <a:p>
            <a:pPr lvl="1" algn="just">
              <a:defRPr/>
            </a:pPr>
            <a:r>
              <a:rPr lang="es-ES" sz="2400" dirty="0"/>
              <a:t>Solicitar el </a:t>
            </a:r>
            <a:r>
              <a:rPr lang="es-ES" sz="2400" dirty="0" smtClean="0"/>
              <a:t>kárdex, mayores </a:t>
            </a:r>
            <a:r>
              <a:rPr lang="es-ES" sz="2400" dirty="0"/>
              <a:t>generales y </a:t>
            </a:r>
            <a:r>
              <a:rPr lang="es-ES" sz="2400" dirty="0" smtClean="0"/>
              <a:t>auxiliares.</a:t>
            </a:r>
            <a:endParaRPr lang="es-EC" sz="2400" dirty="0"/>
          </a:p>
          <a:p>
            <a:pPr lvl="1" algn="just">
              <a:defRPr/>
            </a:pPr>
            <a:r>
              <a:rPr lang="es-ES" sz="2400" dirty="0"/>
              <a:t>Verificar la adecuada valoración de inventario.</a:t>
            </a:r>
            <a:endParaRPr lang="es-EC" sz="2400" dirty="0"/>
          </a:p>
          <a:p>
            <a:pPr lvl="1" algn="just">
              <a:defRPr/>
            </a:pPr>
            <a:r>
              <a:rPr lang="es-ES" sz="2400" dirty="0"/>
              <a:t>Comprobar la adecuada </a:t>
            </a:r>
            <a:r>
              <a:rPr lang="es-ES" sz="2400" dirty="0" smtClean="0"/>
              <a:t>contabilización.</a:t>
            </a:r>
            <a:endParaRPr lang="es-EC"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2">
              <a:defRPr/>
            </a:pPr>
            <a:r>
              <a:rPr lang="es-ES" sz="2700" b="1" dirty="0" smtClean="0"/>
              <a:t>Revisión de saldos de existencias de inventarios</a:t>
            </a:r>
            <a:endParaRPr lang="es-EC" dirty="0"/>
          </a:p>
        </p:txBody>
      </p:sp>
      <p:sp>
        <p:nvSpPr>
          <p:cNvPr id="27651" name="2 Marcador de contenido"/>
          <p:cNvSpPr>
            <a:spLocks noGrp="1"/>
          </p:cNvSpPr>
          <p:nvPr>
            <p:ph idx="1"/>
          </p:nvPr>
        </p:nvSpPr>
        <p:spPr/>
        <p:txBody>
          <a:bodyPr/>
          <a:lstStyle/>
          <a:p>
            <a:r>
              <a:rPr lang="es-ES" sz="2400" b="1" smtClean="0"/>
              <a:t>Objetivo: </a:t>
            </a:r>
            <a:endParaRPr lang="es-EC" sz="2400" b="1" smtClean="0"/>
          </a:p>
          <a:p>
            <a:pPr lvl="1" algn="just"/>
            <a:r>
              <a:rPr lang="es-ES" sz="2400" smtClean="0">
                <a:latin typeface="Arial" charset="0"/>
              </a:rPr>
              <a:t>Determinar la integridad, existencia y exactitud del inventario.</a:t>
            </a:r>
            <a:endParaRPr lang="es-EC" sz="2400" smtClean="0">
              <a:latin typeface="Arial" charset="0"/>
            </a:endParaRPr>
          </a:p>
          <a:p>
            <a:pPr algn="just"/>
            <a:r>
              <a:rPr lang="es-ES" sz="2400" b="1" smtClean="0"/>
              <a:t>Procedimiento:</a:t>
            </a:r>
            <a:endParaRPr lang="es-EC" sz="2400" b="1" smtClean="0"/>
          </a:p>
          <a:p>
            <a:pPr lvl="1" algn="just"/>
            <a:r>
              <a:rPr lang="es-ES" sz="2400" smtClean="0">
                <a:latin typeface="Arial" charset="0"/>
              </a:rPr>
              <a:t>Se solicitó mayores auxiliares de compras.</a:t>
            </a:r>
            <a:endParaRPr lang="es-EC" sz="2400" smtClean="0">
              <a:latin typeface="Arial" charset="0"/>
            </a:endParaRPr>
          </a:p>
          <a:p>
            <a:pPr lvl="1" algn="just"/>
            <a:r>
              <a:rPr lang="es-ES" sz="2400" smtClean="0">
                <a:latin typeface="Arial" charset="0"/>
              </a:rPr>
              <a:t>Se verificó el saldo contable al 31 de diciembre del 2008 partiendo de los saldos iniciales al 31 de diciembre del 2007.</a:t>
            </a:r>
            <a:endParaRPr lang="es-EC" sz="2400" smtClean="0">
              <a:latin typeface="Arial" charset="0"/>
            </a:endParaRPr>
          </a:p>
          <a:p>
            <a:endParaRPr lang="es-EC"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547688" y="508000"/>
            <a:ext cx="7162800" cy="563563"/>
          </a:xfrm>
        </p:spPr>
        <p:txBody>
          <a:bodyPr/>
          <a:lstStyle/>
          <a:p>
            <a:pPr marL="342900" indent="-342900"/>
            <a:r>
              <a:rPr lang="es-ES" sz="2400" b="1" smtClean="0"/>
              <a:t>Evaluación de la correcta presentación del inventario y costo de ventas en EF’S</a:t>
            </a:r>
            <a:r>
              <a:rPr lang="es-EC" sz="2400" b="1" smtClean="0"/>
              <a:t/>
            </a:r>
            <a:br>
              <a:rPr lang="es-EC" sz="2400" b="1" smtClean="0"/>
            </a:br>
            <a:endParaRPr lang="es-EC" sz="2400" smtClean="0"/>
          </a:p>
        </p:txBody>
      </p:sp>
      <p:sp>
        <p:nvSpPr>
          <p:cNvPr id="28675" name="2 Marcador de contenido"/>
          <p:cNvSpPr>
            <a:spLocks noGrp="1"/>
          </p:cNvSpPr>
          <p:nvPr>
            <p:ph idx="1"/>
          </p:nvPr>
        </p:nvSpPr>
        <p:spPr/>
        <p:txBody>
          <a:bodyPr/>
          <a:lstStyle/>
          <a:p>
            <a:r>
              <a:rPr lang="es-ES" sz="2400" b="1" smtClean="0"/>
              <a:t>Objetivo: </a:t>
            </a:r>
            <a:endParaRPr lang="es-EC" sz="2400" b="1" smtClean="0"/>
          </a:p>
          <a:p>
            <a:pPr lvl="1" algn="just"/>
            <a:r>
              <a:rPr lang="es-ES" sz="2400" smtClean="0">
                <a:latin typeface="Arial" charset="0"/>
              </a:rPr>
              <a:t>Determinar la presentación y razonabilidad del saldo Inventario – Costo de ventas.</a:t>
            </a:r>
            <a:endParaRPr lang="es-EC" sz="2400" smtClean="0">
              <a:latin typeface="Arial" charset="0"/>
            </a:endParaRPr>
          </a:p>
          <a:p>
            <a:pPr algn="just"/>
            <a:r>
              <a:rPr lang="es-ES" sz="2400" b="1" smtClean="0"/>
              <a:t>Procedimientos:</a:t>
            </a:r>
            <a:endParaRPr lang="es-EC" sz="2400" b="1" smtClean="0"/>
          </a:p>
          <a:p>
            <a:pPr lvl="1" algn="just"/>
            <a:r>
              <a:rPr lang="es-ES" sz="2400" smtClean="0">
                <a:latin typeface="Arial" charset="0"/>
              </a:rPr>
              <a:t>Evaluar la presentación y revelación del inventario – Costo de venta en EF’S de acuerdo con las NEC.</a:t>
            </a:r>
            <a:endParaRPr lang="es-EC" sz="2400" smtClean="0">
              <a:latin typeface="Arial" charset="0"/>
            </a:endParaRPr>
          </a:p>
          <a:p>
            <a:pPr lvl="1" algn="just"/>
            <a:r>
              <a:rPr lang="es-ES" sz="2400" smtClean="0">
                <a:latin typeface="Arial" charset="0"/>
              </a:rPr>
              <a:t>Realizar una prueba analítica por diferencia de inventario en el cual evaluamos el los saldos de las compras del año, y tomamos el saldo de la toma física de inventario como saldo final.</a:t>
            </a:r>
            <a:endParaRPr lang="es-EC" sz="2400" smtClean="0">
              <a:latin typeface="Arial" charset="0"/>
            </a:endParaRPr>
          </a:p>
          <a:p>
            <a:pPr lvl="1">
              <a:buFont typeface="Wingdings" pitchFamily="2" charset="2"/>
              <a:buNone/>
            </a:pPr>
            <a:endParaRPr lang="es-EC" smtClean="0">
              <a:latin typeface="Arial" charset="0"/>
            </a:endParaRPr>
          </a:p>
          <a:p>
            <a:endParaRPr lang="es-EC"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01675" y="1143000"/>
          <a:ext cx="3370263" cy="2560638"/>
        </p:xfrm>
        <a:graphic>
          <a:graphicData uri="http://schemas.openxmlformats.org/drawingml/2006/table">
            <a:tbl>
              <a:tblPr/>
              <a:tblGrid>
                <a:gridCol w="2016125"/>
                <a:gridCol w="1354137"/>
              </a:tblGrid>
              <a:tr h="161925">
                <a:tc>
                  <a:txBody>
                    <a:bodyPr/>
                    <a:lstStyle/>
                    <a:p>
                      <a:pPr algn="ctr">
                        <a:lnSpc>
                          <a:spcPct val="200000"/>
                        </a:lnSpc>
                        <a:spcAft>
                          <a:spcPts val="0"/>
                        </a:spcAft>
                      </a:pPr>
                      <a:r>
                        <a:rPr lang="es-EC" sz="1400" b="1" dirty="0">
                          <a:latin typeface="Arial"/>
                          <a:ea typeface="Times New Roman"/>
                        </a:rPr>
                        <a:t>Cuentas </a:t>
                      </a:r>
                      <a:r>
                        <a:rPr lang="es-EC" sz="1400" b="1" dirty="0" err="1">
                          <a:latin typeface="Arial"/>
                          <a:ea typeface="Times New Roman"/>
                        </a:rPr>
                        <a:t>EF's</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200000"/>
                        </a:lnSpc>
                        <a:spcAft>
                          <a:spcPts val="0"/>
                        </a:spcAft>
                      </a:pPr>
                      <a:r>
                        <a:rPr lang="es-EC" sz="1400" b="1">
                          <a:latin typeface="Arial"/>
                          <a:ea typeface="Times New Roman"/>
                        </a:rPr>
                        <a:t>Saldo 31/12/08</a:t>
                      </a:r>
                      <a:endParaRPr lang="es-EC"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61925">
                <a:tc>
                  <a:txBody>
                    <a:bodyPr/>
                    <a:lstStyle/>
                    <a:p>
                      <a:pPr>
                        <a:lnSpc>
                          <a:spcPct val="200000"/>
                        </a:lnSpc>
                        <a:spcAft>
                          <a:spcPts val="0"/>
                        </a:spcAft>
                      </a:pPr>
                      <a:r>
                        <a:rPr lang="es-EC" sz="1400">
                          <a:latin typeface="Arial"/>
                          <a:ea typeface="Times New Roman"/>
                        </a:rPr>
                        <a:t>Inventario Inicial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219,027.98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Inventario Final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232,851.67</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Ventas Netas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323,305.90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Costo de Ventas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b="1" dirty="0">
                          <a:latin typeface="Arial"/>
                          <a:ea typeface="Times New Roman"/>
                        </a:rPr>
                        <a:t>231,102.62</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dirty="0">
                          <a:latin typeface="Arial"/>
                          <a:ea typeface="Times New Roman"/>
                        </a:rPr>
                        <a:t>Utilidad Bruta en ventas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dirty="0">
                          <a:latin typeface="Arial"/>
                          <a:ea typeface="Times New Roman"/>
                        </a:rPr>
                        <a:t>92,203.28</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806950" y="3214688"/>
          <a:ext cx="3908425" cy="2987675"/>
        </p:xfrm>
        <a:graphic>
          <a:graphicData uri="http://schemas.openxmlformats.org/drawingml/2006/table">
            <a:tbl>
              <a:tblPr/>
              <a:tblGrid>
                <a:gridCol w="223695"/>
                <a:gridCol w="2016125"/>
                <a:gridCol w="1668463"/>
              </a:tblGrid>
              <a:tr h="161925">
                <a:tc gridSpan="2">
                  <a:txBody>
                    <a:bodyPr/>
                    <a:lstStyle/>
                    <a:p>
                      <a:pPr algn="ctr">
                        <a:lnSpc>
                          <a:spcPct val="200000"/>
                        </a:lnSpc>
                        <a:spcAft>
                          <a:spcPts val="0"/>
                        </a:spcAft>
                      </a:pPr>
                      <a:r>
                        <a:rPr lang="es-EC" sz="1400" b="1" dirty="0">
                          <a:latin typeface="Arial"/>
                          <a:ea typeface="Times New Roman"/>
                        </a:rPr>
                        <a:t>Cuentas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s-EC"/>
                    </a:p>
                  </a:txBody>
                  <a:tcPr/>
                </a:tc>
                <a:tc>
                  <a:txBody>
                    <a:bodyPr/>
                    <a:lstStyle/>
                    <a:p>
                      <a:pPr>
                        <a:lnSpc>
                          <a:spcPct val="200000"/>
                        </a:lnSpc>
                        <a:spcAft>
                          <a:spcPts val="0"/>
                        </a:spcAft>
                      </a:pPr>
                      <a:r>
                        <a:rPr lang="es-EC" sz="1400" b="1">
                          <a:latin typeface="Arial"/>
                          <a:ea typeface="Times New Roman"/>
                        </a:rPr>
                        <a:t>Saldos 31-12-2008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61925">
                <a:tc>
                  <a:txBody>
                    <a:bodyPr/>
                    <a:lstStyle/>
                    <a:p>
                      <a:pPr>
                        <a:lnSpc>
                          <a:spcPct val="200000"/>
                        </a:lnSpc>
                        <a:spcAft>
                          <a:spcPts val="0"/>
                        </a:spcAft>
                      </a:pPr>
                      <a:endParaRPr lang="es-EC" sz="1400">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dirty="0">
                          <a:latin typeface="Arial"/>
                          <a:ea typeface="Times New Roman"/>
                        </a:rPr>
                        <a:t>Inventario Inicial</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219,027.98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latin typeface="Arial"/>
                          <a:ea typeface="Times New Roman"/>
                        </a:rPr>
                        <a:t>Compras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245,078.32</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dirty="0">
                          <a:latin typeface="Arial"/>
                          <a:ea typeface="Times New Roman"/>
                        </a:rPr>
                        <a:t>Devoluciones compras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5,001.60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latin typeface="Arial"/>
                          <a:ea typeface="Times New Roman"/>
                        </a:rPr>
                        <a:t>Devoluciones en ventas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4,849.59</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r>
                        <a:rPr lang="es-EC" sz="1400">
                          <a:latin typeface="Arial"/>
                          <a:ea typeface="Times New Roman"/>
                        </a:rPr>
                        <a:t>-</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latin typeface="Arial"/>
                          <a:ea typeface="Times New Roman"/>
                        </a:rPr>
                        <a:t>Inventario Final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a:latin typeface="Arial"/>
                          <a:ea typeface="Times New Roman"/>
                        </a:rPr>
                        <a:t>232,851.67</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200000"/>
                        </a:lnSpc>
                        <a:spcAft>
                          <a:spcPts val="0"/>
                        </a:spcAft>
                      </a:pPr>
                      <a:endParaRPr lang="es-EC" sz="1400">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400">
                          <a:latin typeface="Arial"/>
                          <a:ea typeface="Times New Roman"/>
                        </a:rPr>
                        <a:t>Costo de ventas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C" sz="1400" b="1" dirty="0">
                          <a:latin typeface="Arial"/>
                          <a:ea typeface="Times New Roman"/>
                        </a:rPr>
                        <a:t>231,102.62</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54" name="1 Título"/>
          <p:cNvSpPr>
            <a:spLocks noGrp="1"/>
          </p:cNvSpPr>
          <p:nvPr>
            <p:ph type="title"/>
          </p:nvPr>
        </p:nvSpPr>
        <p:spPr>
          <a:xfrm>
            <a:off x="547688" y="508000"/>
            <a:ext cx="7162800" cy="563563"/>
          </a:xfrm>
        </p:spPr>
        <p:txBody>
          <a:bodyPr/>
          <a:lstStyle/>
          <a:p>
            <a:pPr marL="342900" indent="-342900"/>
            <a:r>
              <a:rPr lang="es-ES" sz="2400" b="1" smtClean="0"/>
              <a:t>Evaluación de la correcta presentación del inventario y costo de ventas en EF’S</a:t>
            </a:r>
            <a:r>
              <a:rPr lang="es-EC" sz="2400" b="1" smtClean="0"/>
              <a:t/>
            </a:r>
            <a:br>
              <a:rPr lang="es-EC" sz="2400" b="1" smtClean="0"/>
            </a:br>
            <a:endParaRPr lang="es-EC"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547688" y="508000"/>
            <a:ext cx="7162800" cy="563563"/>
          </a:xfrm>
        </p:spPr>
        <p:txBody>
          <a:bodyPr/>
          <a:lstStyle/>
          <a:p>
            <a:pPr marL="342900" indent="-342900"/>
            <a:r>
              <a:rPr lang="es-ES" sz="2400" b="1" smtClean="0"/>
              <a:t>Análisis del volumen de compras del mes de marzo</a:t>
            </a:r>
            <a:r>
              <a:rPr lang="es-EC" sz="2400" b="1" smtClean="0"/>
              <a:t/>
            </a:r>
            <a:br>
              <a:rPr lang="es-EC" sz="2400" b="1" smtClean="0"/>
            </a:br>
            <a:endParaRPr lang="es-EC" sz="2400" smtClean="0"/>
          </a:p>
        </p:txBody>
      </p:sp>
      <p:sp>
        <p:nvSpPr>
          <p:cNvPr id="30723" name="2 Marcador de contenido"/>
          <p:cNvSpPr>
            <a:spLocks noGrp="1"/>
          </p:cNvSpPr>
          <p:nvPr>
            <p:ph idx="1"/>
          </p:nvPr>
        </p:nvSpPr>
        <p:spPr>
          <a:xfrm>
            <a:off x="457200" y="1395413"/>
            <a:ext cx="8229600" cy="5248275"/>
          </a:xfrm>
        </p:spPr>
        <p:txBody>
          <a:bodyPr/>
          <a:lstStyle/>
          <a:p>
            <a:pPr algn="just">
              <a:spcAft>
                <a:spcPts val="1200"/>
              </a:spcAft>
            </a:pPr>
            <a:r>
              <a:rPr lang="es-ES" sz="2400" smtClean="0"/>
              <a:t>Se revisó 154 partidas.</a:t>
            </a:r>
          </a:p>
          <a:p>
            <a:pPr algn="just">
              <a:spcAft>
                <a:spcPts val="1200"/>
              </a:spcAft>
            </a:pPr>
            <a:r>
              <a:rPr lang="es-ES" sz="2400" smtClean="0"/>
              <a:t>Se determinó la existencia de cierta concentración de compras con la Piladora El rey  donde se encontró que a este proveedor al año se compra $ </a:t>
            </a:r>
            <a:r>
              <a:rPr lang="es-EC" sz="2400" smtClean="0"/>
              <a:t>134,143.71, representando el 57% del total de todas las compras </a:t>
            </a:r>
            <a:r>
              <a:rPr lang="es-ES" sz="2400" smtClean="0"/>
              <a:t>por lo cual el riesgo de fraude es alto</a:t>
            </a:r>
            <a:r>
              <a:rPr lang="es-ES" sz="2600" smtClean="0"/>
              <a:t>.</a:t>
            </a:r>
            <a:endParaRPr lang="es-EC" sz="2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ES" sz="4000" smtClean="0"/>
              <a:t>Conclusiones</a:t>
            </a:r>
            <a:endParaRPr lang="es-EC" sz="4000" smtClean="0"/>
          </a:p>
        </p:txBody>
      </p:sp>
      <p:sp>
        <p:nvSpPr>
          <p:cNvPr id="31747" name="2 Marcador de contenido"/>
          <p:cNvSpPr>
            <a:spLocks noGrp="1"/>
          </p:cNvSpPr>
          <p:nvPr>
            <p:ph idx="1"/>
          </p:nvPr>
        </p:nvSpPr>
        <p:spPr>
          <a:xfrm>
            <a:off x="457200" y="1466850"/>
            <a:ext cx="8229600" cy="5248275"/>
          </a:xfrm>
        </p:spPr>
        <p:txBody>
          <a:bodyPr/>
          <a:lstStyle/>
          <a:p>
            <a:pPr algn="just">
              <a:spcAft>
                <a:spcPts val="1200"/>
              </a:spcAft>
            </a:pPr>
            <a:r>
              <a:rPr lang="es-ES" smtClean="0"/>
              <a:t>El </a:t>
            </a:r>
            <a:r>
              <a:rPr lang="es-ES" sz="2400" smtClean="0"/>
              <a:t>inventario del arroz y todos sus subproductos junto con su respectivo costo de venta han sido registrados de forma correcta y se presentan de forma íntegra, exacta y existente.</a:t>
            </a:r>
          </a:p>
          <a:p>
            <a:pPr algn="just">
              <a:spcAft>
                <a:spcPts val="1200"/>
              </a:spcAft>
            </a:pPr>
            <a:r>
              <a:rPr lang="es-ES" sz="2400" smtClean="0"/>
              <a:t>Mediante un análisis a las compras efectuadas el mes de marzo se pudo determinar que existe cierto grado de concentración con uno de sus cuatro proveedores.</a:t>
            </a:r>
          </a:p>
          <a:p>
            <a:pPr algn="just"/>
            <a:endParaRPr lang="es-EC" sz="2400" smtClean="0"/>
          </a:p>
          <a:p>
            <a:endParaRPr lang="es-EC"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p:txBody>
          <a:bodyPr/>
          <a:lstStyle/>
          <a:p>
            <a:r>
              <a:rPr lang="es-ES" sz="2000" smtClean="0"/>
              <a:t>viene</a:t>
            </a:r>
            <a:r>
              <a:rPr lang="es-ES" smtClean="0"/>
              <a:t>… </a:t>
            </a:r>
            <a:r>
              <a:rPr lang="es-ES" sz="4000" smtClean="0"/>
              <a:t>Conclusiones</a:t>
            </a:r>
            <a:endParaRPr lang="es-EC" sz="4000" smtClean="0"/>
          </a:p>
        </p:txBody>
      </p:sp>
      <p:sp>
        <p:nvSpPr>
          <p:cNvPr id="32771" name="2 Marcador de contenido"/>
          <p:cNvSpPr>
            <a:spLocks noGrp="1"/>
          </p:cNvSpPr>
          <p:nvPr>
            <p:ph idx="1"/>
          </p:nvPr>
        </p:nvSpPr>
        <p:spPr>
          <a:xfrm>
            <a:off x="457200" y="1538288"/>
            <a:ext cx="8229600" cy="5248275"/>
          </a:xfrm>
        </p:spPr>
        <p:txBody>
          <a:bodyPr/>
          <a:lstStyle/>
          <a:p>
            <a:pPr algn="just">
              <a:spcAft>
                <a:spcPts val="1200"/>
              </a:spcAft>
            </a:pPr>
            <a:r>
              <a:rPr lang="es-ES" sz="2400" smtClean="0"/>
              <a:t>El sistema contable que maneja la empresa presenta debilidades en cuanto al acceso que se puede tener a la información, tales como contraseñas totalmente vulnerables.</a:t>
            </a:r>
          </a:p>
          <a:p>
            <a:pPr algn="just">
              <a:spcAft>
                <a:spcPts val="1200"/>
              </a:spcAft>
            </a:pPr>
            <a:r>
              <a:rPr lang="es-ES" sz="2400" smtClean="0"/>
              <a:t>Mediante el seguimiento de los controles implantados por la empresa se pudo constatar que estos no están siendo aplicados en su totalidad los mismos que presentan ineficiencias.</a:t>
            </a:r>
          </a:p>
          <a:p>
            <a:pPr algn="just"/>
            <a:endParaRPr lang="es-EC" sz="2400" smtClean="0"/>
          </a:p>
          <a:p>
            <a:pPr>
              <a:buFont typeface="Wingdings" pitchFamily="2" charset="2"/>
              <a:buNone/>
            </a:pPr>
            <a:endParaRPr lang="es-EC" sz="24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57200" y="1395413"/>
            <a:ext cx="8229600" cy="5248275"/>
          </a:xfrm>
        </p:spPr>
        <p:txBody>
          <a:bodyPr/>
          <a:lstStyle/>
          <a:p>
            <a:pPr algn="just"/>
            <a:r>
              <a:rPr lang="es-ES" sz="2400" smtClean="0"/>
              <a:t>La rotación del inventario no es la mejor pero se encuentra dentro de los parámetros normales de rotación.</a:t>
            </a:r>
            <a:endParaRPr lang="es-EC" sz="2400" smtClean="0"/>
          </a:p>
          <a:p>
            <a:pPr algn="just"/>
            <a:r>
              <a:rPr lang="es-ES" sz="2400" smtClean="0"/>
              <a:t>Existe poca supervisión de gerencia a cada uno de los departamentos de la empresa tales como ventas, compras y el departamento contable.</a:t>
            </a:r>
            <a:endParaRPr lang="es-EC" sz="2400" smtClean="0"/>
          </a:p>
          <a:p>
            <a:endParaRPr lang="es-EC" smtClean="0"/>
          </a:p>
        </p:txBody>
      </p:sp>
      <p:sp>
        <p:nvSpPr>
          <p:cNvPr id="33795" name="1 Título"/>
          <p:cNvSpPr>
            <a:spLocks noGrp="1"/>
          </p:cNvSpPr>
          <p:nvPr>
            <p:ph type="title"/>
          </p:nvPr>
        </p:nvSpPr>
        <p:spPr/>
        <p:txBody>
          <a:bodyPr/>
          <a:lstStyle/>
          <a:p>
            <a:r>
              <a:rPr lang="es-ES" sz="2000" smtClean="0"/>
              <a:t>viene</a:t>
            </a:r>
            <a:r>
              <a:rPr lang="es-ES" smtClean="0"/>
              <a:t>… </a:t>
            </a:r>
            <a:r>
              <a:rPr lang="es-ES" sz="4000" smtClean="0"/>
              <a:t>Conclusiones</a:t>
            </a:r>
            <a:endParaRPr lang="es-EC" sz="4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 smtClean="0"/>
              <a:t>Antecedentes de la empresa</a:t>
            </a:r>
            <a:endParaRPr lang="es-EC" smtClean="0"/>
          </a:p>
        </p:txBody>
      </p:sp>
      <p:sp>
        <p:nvSpPr>
          <p:cNvPr id="16387" name="2 Marcador de contenido"/>
          <p:cNvSpPr>
            <a:spLocks noGrp="1"/>
          </p:cNvSpPr>
          <p:nvPr>
            <p:ph idx="1"/>
          </p:nvPr>
        </p:nvSpPr>
        <p:spPr/>
        <p:txBody>
          <a:bodyPr/>
          <a:lstStyle/>
          <a:p>
            <a:pPr algn="just">
              <a:spcAft>
                <a:spcPts val="1200"/>
              </a:spcAft>
            </a:pPr>
            <a:r>
              <a:rPr lang="es-ES" smtClean="0"/>
              <a:t>Compra y venta de arroz viejo y parbolizado.</a:t>
            </a:r>
          </a:p>
          <a:p>
            <a:pPr algn="just">
              <a:spcAft>
                <a:spcPts val="1200"/>
              </a:spcAft>
            </a:pPr>
            <a:r>
              <a:rPr lang="es-ES" smtClean="0"/>
              <a:t>Su mercado principal está dirigido a la zona andina.</a:t>
            </a:r>
            <a:endParaRPr lang="es-EC" smtClean="0"/>
          </a:p>
          <a:p>
            <a:pPr algn="just">
              <a:spcAft>
                <a:spcPts val="1200"/>
              </a:spcAft>
            </a:pPr>
            <a:r>
              <a:rPr lang="es-ES" smtClean="0"/>
              <a:t>La empresa fue fundada en el año de 1996.</a:t>
            </a:r>
            <a:endParaRPr lang="es-EC" smtClean="0"/>
          </a:p>
          <a:p>
            <a:endParaRPr lang="es-EC"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p:txBody>
          <a:bodyPr/>
          <a:lstStyle/>
          <a:p>
            <a:pPr algn="just">
              <a:spcAft>
                <a:spcPts val="1200"/>
              </a:spcAft>
            </a:pPr>
            <a:r>
              <a:rPr lang="es-ES" sz="2400" smtClean="0"/>
              <a:t>El ingreso de dinero en efectivo originado por la venta de los subproductos del arroz no son depositado en ese instante sino que se espera el final de la semana para hacerlo, siendo susceptible de robos.</a:t>
            </a:r>
          </a:p>
          <a:p>
            <a:pPr>
              <a:spcAft>
                <a:spcPts val="1200"/>
              </a:spcAft>
            </a:pPr>
            <a:r>
              <a:rPr lang="es-ES" sz="2400" smtClean="0"/>
              <a:t>No se cuenta  con un departamento de recursos  humanos y de auditoría.</a:t>
            </a:r>
            <a:endParaRPr lang="es-EC" sz="2400" smtClean="0"/>
          </a:p>
          <a:p>
            <a:pPr>
              <a:spcAft>
                <a:spcPts val="1200"/>
              </a:spcAft>
            </a:pPr>
            <a:r>
              <a:rPr lang="es-ES" sz="2400" smtClean="0"/>
              <a:t>La empresa no cuenta con procedimientos ante devoluciones y obsolescencia del producto.</a:t>
            </a:r>
            <a:endParaRPr lang="es-EC" sz="2400" smtClean="0"/>
          </a:p>
          <a:p>
            <a:pPr algn="just"/>
            <a:endParaRPr lang="es-EC" sz="2400" smtClean="0"/>
          </a:p>
          <a:p>
            <a:pPr>
              <a:buFont typeface="Wingdings" pitchFamily="2" charset="2"/>
              <a:buNone/>
            </a:pPr>
            <a:endParaRPr lang="es-EC" smtClean="0"/>
          </a:p>
        </p:txBody>
      </p:sp>
      <p:sp>
        <p:nvSpPr>
          <p:cNvPr id="34819" name="1 Título"/>
          <p:cNvSpPr>
            <a:spLocks noGrp="1"/>
          </p:cNvSpPr>
          <p:nvPr>
            <p:ph type="title"/>
          </p:nvPr>
        </p:nvSpPr>
        <p:spPr/>
        <p:txBody>
          <a:bodyPr/>
          <a:lstStyle/>
          <a:p>
            <a:r>
              <a:rPr lang="es-ES" sz="2000" smtClean="0"/>
              <a:t>viene</a:t>
            </a:r>
            <a:r>
              <a:rPr lang="es-ES" smtClean="0"/>
              <a:t>… </a:t>
            </a:r>
            <a:r>
              <a:rPr lang="es-ES" sz="4000" smtClean="0"/>
              <a:t>Conclusiones</a:t>
            </a:r>
            <a:endParaRPr lang="es-EC" sz="4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p:txBody>
          <a:bodyPr/>
          <a:lstStyle/>
          <a:p>
            <a:pPr algn="just"/>
            <a:r>
              <a:rPr lang="es-ES" smtClean="0"/>
              <a:t>Terminado el </a:t>
            </a:r>
            <a:r>
              <a:rPr lang="es-ES" sz="2400" smtClean="0"/>
              <a:t>estudio al rubro Inventario Costo de Venta y constatando la integridad de datos solicitados a la empresa se puede determinar que los saldos son presentados de manera razonable al 31 de Diciembre del 2008.</a:t>
            </a:r>
            <a:endParaRPr lang="es-EC" sz="2400" smtClean="0"/>
          </a:p>
          <a:p>
            <a:endParaRPr lang="es-EC" smtClean="0"/>
          </a:p>
        </p:txBody>
      </p:sp>
      <p:sp>
        <p:nvSpPr>
          <p:cNvPr id="35843" name="1 Título"/>
          <p:cNvSpPr>
            <a:spLocks noGrp="1"/>
          </p:cNvSpPr>
          <p:nvPr>
            <p:ph type="title"/>
          </p:nvPr>
        </p:nvSpPr>
        <p:spPr/>
        <p:txBody>
          <a:bodyPr/>
          <a:lstStyle/>
          <a:p>
            <a:r>
              <a:rPr lang="es-ES" sz="2000" smtClean="0"/>
              <a:t>viene</a:t>
            </a:r>
            <a:r>
              <a:rPr lang="es-ES" smtClean="0"/>
              <a:t>… </a:t>
            </a:r>
            <a:r>
              <a:rPr lang="es-ES" sz="4000" smtClean="0"/>
              <a:t>Conclusiones</a:t>
            </a:r>
            <a:endParaRPr lang="es-EC" sz="4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r>
              <a:rPr lang="es-ES" sz="4000" b="1" smtClean="0"/>
              <a:t>Recomendaciones</a:t>
            </a:r>
            <a:endParaRPr lang="es-EC" sz="4000" b="1" smtClean="0"/>
          </a:p>
        </p:txBody>
      </p:sp>
      <p:sp>
        <p:nvSpPr>
          <p:cNvPr id="36867" name="2 Marcador de contenido"/>
          <p:cNvSpPr>
            <a:spLocks noGrp="1"/>
          </p:cNvSpPr>
          <p:nvPr>
            <p:ph idx="1"/>
          </p:nvPr>
        </p:nvSpPr>
        <p:spPr/>
        <p:txBody>
          <a:bodyPr/>
          <a:lstStyle/>
          <a:p>
            <a:pPr algn="just">
              <a:spcBef>
                <a:spcPts val="600"/>
              </a:spcBef>
              <a:spcAft>
                <a:spcPts val="1200"/>
              </a:spcAft>
            </a:pPr>
            <a:r>
              <a:rPr lang="es-ES" sz="3000" b="1" smtClean="0"/>
              <a:t>Gerente General</a:t>
            </a:r>
            <a:endParaRPr lang="es-ES" sz="3000" smtClean="0"/>
          </a:p>
          <a:p>
            <a:pPr lvl="1" algn="just">
              <a:spcBef>
                <a:spcPts val="600"/>
              </a:spcBef>
              <a:spcAft>
                <a:spcPts val="1200"/>
              </a:spcAft>
            </a:pPr>
            <a:r>
              <a:rPr lang="es-ES" sz="2400" smtClean="0">
                <a:latin typeface="Arial" charset="0"/>
              </a:rPr>
              <a:t>Designar de manera inmediata un encargado de la administración y control de la bodega, para que verifique que las actualizaciones del kárdex se las esté realizando de acuerdo al movimiento del Inventario.</a:t>
            </a:r>
            <a:endParaRPr lang="es-EC" sz="2400" smtClean="0">
              <a:latin typeface="Arial" charset="0"/>
            </a:endParaRPr>
          </a:p>
          <a:p>
            <a:endParaRPr lang="es-EC"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contenido"/>
          <p:cNvSpPr>
            <a:spLocks noGrp="1"/>
          </p:cNvSpPr>
          <p:nvPr>
            <p:ph idx="1"/>
          </p:nvPr>
        </p:nvSpPr>
        <p:spPr/>
        <p:txBody>
          <a:bodyPr/>
          <a:lstStyle/>
          <a:p>
            <a:pPr algn="just"/>
            <a:r>
              <a:rPr lang="es-ES" sz="3000" b="1" smtClean="0"/>
              <a:t>Gerente General</a:t>
            </a:r>
            <a:endParaRPr lang="es-ES" sz="3000" smtClean="0"/>
          </a:p>
          <a:p>
            <a:pPr lvl="1" algn="just"/>
            <a:r>
              <a:rPr lang="es-ES" sz="2400" smtClean="0">
                <a:latin typeface="Arial" charset="0"/>
              </a:rPr>
              <a:t>Monitorear constantemente el desempeño de sus trabajadores para así evaluar el cumplimiento de los objetivos implantados por la empresa.</a:t>
            </a:r>
            <a:endParaRPr lang="es-EC" sz="2400" smtClean="0">
              <a:latin typeface="Arial" charset="0"/>
            </a:endParaRPr>
          </a:p>
          <a:p>
            <a:pPr lvl="1" algn="just"/>
            <a:r>
              <a:rPr lang="es-ES" sz="2400" smtClean="0">
                <a:latin typeface="Arial" charset="0"/>
              </a:rPr>
              <a:t>Evaluar el control interno para mejorar la eficiencia y eficacia de los procesos de la empresa.</a:t>
            </a:r>
            <a:endParaRPr lang="es-EC" sz="2400" smtClean="0">
              <a:latin typeface="Arial" charset="0"/>
            </a:endParaRPr>
          </a:p>
          <a:p>
            <a:endParaRPr lang="es-EC" smtClean="0"/>
          </a:p>
        </p:txBody>
      </p:sp>
      <p:sp>
        <p:nvSpPr>
          <p:cNvPr id="37891" name="1 Título"/>
          <p:cNvSpPr>
            <a:spLocks noGrp="1"/>
          </p:cNvSpPr>
          <p:nvPr>
            <p:ph type="title"/>
          </p:nvPr>
        </p:nvSpPr>
        <p:spPr/>
        <p:txBody>
          <a:bodyPr/>
          <a:lstStyle/>
          <a:p>
            <a:r>
              <a:rPr lang="es-ES" sz="1400" b="1" smtClean="0"/>
              <a:t>Viene…</a:t>
            </a:r>
            <a:r>
              <a:rPr lang="es-ES" sz="4000" b="1" smtClean="0"/>
              <a:t>Recomendaciones</a:t>
            </a:r>
            <a:endParaRPr lang="es-EC" sz="4000" b="1"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contenido"/>
          <p:cNvSpPr>
            <a:spLocks noGrp="1"/>
          </p:cNvSpPr>
          <p:nvPr>
            <p:ph idx="1"/>
          </p:nvPr>
        </p:nvSpPr>
        <p:spPr/>
        <p:txBody>
          <a:bodyPr/>
          <a:lstStyle/>
          <a:p>
            <a:r>
              <a:rPr lang="es-ES" sz="3000" b="1" smtClean="0"/>
              <a:t>Contadora</a:t>
            </a:r>
          </a:p>
          <a:p>
            <a:pPr lvl="1" algn="just"/>
            <a:r>
              <a:rPr lang="es-ES" smtClean="0">
                <a:latin typeface="Arial" charset="0"/>
              </a:rPr>
              <a:t>Establecer un procedimiento para el tratamiento de devoluciones y obsolescencia del producto.</a:t>
            </a:r>
            <a:endParaRPr lang="es-EC" smtClean="0">
              <a:latin typeface="Arial" charset="0"/>
            </a:endParaRPr>
          </a:p>
          <a:p>
            <a:pPr lvl="1" algn="just"/>
            <a:r>
              <a:rPr lang="es-ES" smtClean="0">
                <a:latin typeface="Arial" charset="0"/>
              </a:rPr>
              <a:t>Que las transacciones y movimientos contables sean registradas en el momento que suceden.</a:t>
            </a:r>
            <a:endParaRPr lang="es-EC" smtClean="0">
              <a:latin typeface="Arial" charset="0"/>
            </a:endParaRPr>
          </a:p>
          <a:p>
            <a:endParaRPr lang="es-EC" smtClean="0"/>
          </a:p>
        </p:txBody>
      </p:sp>
      <p:sp>
        <p:nvSpPr>
          <p:cNvPr id="38915" name="1 Título"/>
          <p:cNvSpPr>
            <a:spLocks noGrp="1"/>
          </p:cNvSpPr>
          <p:nvPr>
            <p:ph type="title"/>
          </p:nvPr>
        </p:nvSpPr>
        <p:spPr/>
        <p:txBody>
          <a:bodyPr/>
          <a:lstStyle/>
          <a:p>
            <a:r>
              <a:rPr lang="es-ES" sz="1400" b="1" smtClean="0"/>
              <a:t>Viene…</a:t>
            </a:r>
            <a:r>
              <a:rPr lang="es-ES" sz="4000" b="1" smtClean="0"/>
              <a:t>Recomendaciones</a:t>
            </a:r>
            <a:endParaRPr lang="es-EC" sz="4000" b="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p:txBody>
          <a:bodyPr/>
          <a:lstStyle/>
          <a:p>
            <a:pPr algn="just">
              <a:spcAft>
                <a:spcPts val="1200"/>
              </a:spcAft>
            </a:pPr>
            <a:r>
              <a:rPr lang="es-ES" sz="3000" b="1" smtClean="0"/>
              <a:t>Contadora</a:t>
            </a:r>
            <a:endParaRPr lang="es-ES" sz="3000" smtClean="0"/>
          </a:p>
          <a:p>
            <a:pPr lvl="1" algn="just">
              <a:spcAft>
                <a:spcPts val="1200"/>
              </a:spcAft>
            </a:pPr>
            <a:r>
              <a:rPr lang="es-ES" sz="2400" smtClean="0">
                <a:latin typeface="Arial" charset="0"/>
              </a:rPr>
              <a:t>Evaluar los controles y responsabilidades de la toma física del inventario por el responsable una vez que este sea designado.</a:t>
            </a:r>
            <a:endParaRPr lang="es-EC" sz="2400" smtClean="0">
              <a:latin typeface="Arial" charset="0"/>
            </a:endParaRPr>
          </a:p>
          <a:p>
            <a:pPr lvl="1" algn="just">
              <a:spcAft>
                <a:spcPts val="1200"/>
              </a:spcAft>
            </a:pPr>
            <a:r>
              <a:rPr lang="es-ES" sz="2400" smtClean="0">
                <a:latin typeface="Arial" charset="0"/>
              </a:rPr>
              <a:t>Tener establecido un sistema de control ante un déficit o un sobre stock del inventario.</a:t>
            </a:r>
            <a:endParaRPr lang="es-EC" sz="2400" smtClean="0">
              <a:latin typeface="Arial" charset="0"/>
            </a:endParaRPr>
          </a:p>
          <a:p>
            <a:endParaRPr lang="es-EC" smtClean="0"/>
          </a:p>
        </p:txBody>
      </p:sp>
      <p:sp>
        <p:nvSpPr>
          <p:cNvPr id="39939" name="1 Título"/>
          <p:cNvSpPr>
            <a:spLocks noGrp="1"/>
          </p:cNvSpPr>
          <p:nvPr>
            <p:ph type="title"/>
          </p:nvPr>
        </p:nvSpPr>
        <p:spPr/>
        <p:txBody>
          <a:bodyPr/>
          <a:lstStyle/>
          <a:p>
            <a:r>
              <a:rPr lang="es-ES" sz="1400" b="1" smtClean="0"/>
              <a:t>Viene…</a:t>
            </a:r>
            <a:r>
              <a:rPr lang="es-ES" sz="4000" b="1" smtClean="0"/>
              <a:t>Recomendaciones</a:t>
            </a:r>
            <a:endParaRPr lang="es-EC" sz="4000" b="1"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p:cNvSpPr>
            <a:spLocks noGrp="1"/>
          </p:cNvSpPr>
          <p:nvPr>
            <p:ph idx="1"/>
          </p:nvPr>
        </p:nvSpPr>
        <p:spPr/>
        <p:txBody>
          <a:bodyPr/>
          <a:lstStyle/>
          <a:p>
            <a:pPr>
              <a:spcAft>
                <a:spcPts val="1200"/>
              </a:spcAft>
            </a:pPr>
            <a:r>
              <a:rPr lang="es-ES" sz="3000" b="1" smtClean="0"/>
              <a:t>Jefe de Ventas</a:t>
            </a:r>
          </a:p>
          <a:p>
            <a:pPr lvl="1" algn="just">
              <a:spcAft>
                <a:spcPts val="1200"/>
              </a:spcAft>
            </a:pPr>
            <a:r>
              <a:rPr lang="es-ES" sz="2400" smtClean="0">
                <a:latin typeface="Arial" charset="0"/>
              </a:rPr>
              <a:t>Que establezca un procedimiento que  ayuden a determinar la capacidad de pago de los clientes mediante una clasificación de la cartera.</a:t>
            </a:r>
            <a:endParaRPr lang="es-EC" sz="2400" smtClean="0">
              <a:latin typeface="Arial" charset="0"/>
            </a:endParaRPr>
          </a:p>
          <a:p>
            <a:pPr lvl="1" algn="just">
              <a:spcAft>
                <a:spcPts val="1200"/>
              </a:spcAft>
            </a:pPr>
            <a:r>
              <a:rPr lang="es-ES" sz="2400" smtClean="0">
                <a:latin typeface="Arial" charset="0"/>
              </a:rPr>
              <a:t>Tener mayor control al instante de efectuar las operaciones aritméticas en las respectivas facturas de ventas.</a:t>
            </a:r>
            <a:endParaRPr lang="es-EC" sz="2400" smtClean="0">
              <a:latin typeface="Arial" charset="0"/>
            </a:endParaRPr>
          </a:p>
          <a:p>
            <a:endParaRPr lang="es-EC" smtClean="0"/>
          </a:p>
        </p:txBody>
      </p:sp>
      <p:sp>
        <p:nvSpPr>
          <p:cNvPr id="40963" name="1 Título"/>
          <p:cNvSpPr>
            <a:spLocks noGrp="1"/>
          </p:cNvSpPr>
          <p:nvPr>
            <p:ph type="title"/>
          </p:nvPr>
        </p:nvSpPr>
        <p:spPr/>
        <p:txBody>
          <a:bodyPr/>
          <a:lstStyle/>
          <a:p>
            <a:r>
              <a:rPr lang="es-ES" sz="1400" b="1" smtClean="0"/>
              <a:t>Viene…</a:t>
            </a:r>
            <a:r>
              <a:rPr lang="es-ES" sz="4000" b="1" smtClean="0"/>
              <a:t>Recomendaciones</a:t>
            </a:r>
            <a:endParaRPr lang="es-EC" sz="4000" b="1"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Marcador de contenido"/>
          <p:cNvSpPr>
            <a:spLocks noGrp="1"/>
          </p:cNvSpPr>
          <p:nvPr>
            <p:ph idx="1"/>
          </p:nvPr>
        </p:nvSpPr>
        <p:spPr/>
        <p:txBody>
          <a:bodyPr/>
          <a:lstStyle/>
          <a:p>
            <a:pPr algn="just">
              <a:spcAft>
                <a:spcPts val="1200"/>
              </a:spcAft>
            </a:pPr>
            <a:r>
              <a:rPr lang="es-ES" sz="3000" b="1" smtClean="0"/>
              <a:t>Jefe de Ventas</a:t>
            </a:r>
            <a:endParaRPr lang="es-ES" sz="3000" smtClean="0"/>
          </a:p>
          <a:p>
            <a:pPr lvl="1" algn="just">
              <a:spcAft>
                <a:spcPts val="1200"/>
              </a:spcAft>
            </a:pPr>
            <a:r>
              <a:rPr lang="es-ES" sz="2400" smtClean="0">
                <a:latin typeface="Arial" charset="0"/>
              </a:rPr>
              <a:t>Verificar antecedentes de posibles nuevos clientes que hagan pedidos del producto cuyos montos son considerables.</a:t>
            </a:r>
            <a:endParaRPr lang="es-EC" sz="2400" smtClean="0">
              <a:latin typeface="Arial" charset="0"/>
            </a:endParaRPr>
          </a:p>
          <a:p>
            <a:pPr lvl="1" algn="just">
              <a:spcAft>
                <a:spcPts val="1200"/>
              </a:spcAft>
            </a:pPr>
            <a:r>
              <a:rPr lang="es-EC" sz="2400" smtClean="0">
                <a:latin typeface="Arial" charset="0"/>
              </a:rPr>
              <a:t>Se debería otorgar máximo 8 días de plazo a los clientes para la cancelación del pedido para que la empresa no tenga carteras elevadas por cobrar. </a:t>
            </a:r>
          </a:p>
          <a:p>
            <a:endParaRPr lang="es-EC" smtClean="0"/>
          </a:p>
        </p:txBody>
      </p:sp>
      <p:sp>
        <p:nvSpPr>
          <p:cNvPr id="41987" name="1 Título"/>
          <p:cNvSpPr>
            <a:spLocks noGrp="1"/>
          </p:cNvSpPr>
          <p:nvPr>
            <p:ph type="title"/>
          </p:nvPr>
        </p:nvSpPr>
        <p:spPr/>
        <p:txBody>
          <a:bodyPr/>
          <a:lstStyle/>
          <a:p>
            <a:r>
              <a:rPr lang="es-ES" sz="1400" b="1" smtClean="0"/>
              <a:t>Viene…</a:t>
            </a:r>
            <a:r>
              <a:rPr lang="es-ES" sz="4000" b="1" smtClean="0"/>
              <a:t>Recomendaciones</a:t>
            </a:r>
            <a:endParaRPr lang="es-EC" sz="4000" b="1"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Marcador de contenido"/>
          <p:cNvSpPr>
            <a:spLocks noGrp="1"/>
          </p:cNvSpPr>
          <p:nvPr>
            <p:ph idx="1"/>
          </p:nvPr>
        </p:nvSpPr>
        <p:spPr/>
        <p:txBody>
          <a:bodyPr/>
          <a:lstStyle/>
          <a:p>
            <a:pPr>
              <a:spcAft>
                <a:spcPts val="1200"/>
              </a:spcAft>
            </a:pPr>
            <a:r>
              <a:rPr lang="es-ES" sz="3000" b="1" smtClean="0"/>
              <a:t>Jefe de Compras</a:t>
            </a:r>
          </a:p>
          <a:p>
            <a:pPr lvl="1" algn="just">
              <a:spcAft>
                <a:spcPts val="1200"/>
              </a:spcAft>
            </a:pPr>
            <a:r>
              <a:rPr lang="es-ES" sz="2400" smtClean="0">
                <a:latin typeface="Arial" charset="0"/>
              </a:rPr>
              <a:t>Buscar en el mercado nuevos proveedores ya que la lista de proveedores es muy pequeña.</a:t>
            </a:r>
            <a:endParaRPr lang="es-EC" sz="2400" smtClean="0">
              <a:latin typeface="Arial" charset="0"/>
            </a:endParaRPr>
          </a:p>
          <a:p>
            <a:pPr lvl="1" algn="just">
              <a:spcAft>
                <a:spcPts val="1200"/>
              </a:spcAft>
            </a:pPr>
            <a:r>
              <a:rPr lang="es-ES" sz="2400" smtClean="0">
                <a:latin typeface="Arial" charset="0"/>
              </a:rPr>
              <a:t>El Jefe del Departamento de Compra.- Cauchos Industriales debería realizar  cotizaciones para seleccionar a varios proveedores que puedan proporcionar la materia prima</a:t>
            </a:r>
            <a:endParaRPr lang="es-EC" sz="2400" smtClean="0">
              <a:latin typeface="Arial" charset="0"/>
            </a:endParaRPr>
          </a:p>
        </p:txBody>
      </p:sp>
      <p:sp>
        <p:nvSpPr>
          <p:cNvPr id="43011" name="1 Título"/>
          <p:cNvSpPr>
            <a:spLocks noGrp="1"/>
          </p:cNvSpPr>
          <p:nvPr>
            <p:ph type="title"/>
          </p:nvPr>
        </p:nvSpPr>
        <p:spPr/>
        <p:txBody>
          <a:bodyPr/>
          <a:lstStyle/>
          <a:p>
            <a:r>
              <a:rPr lang="es-ES" sz="1400" b="1" smtClean="0"/>
              <a:t>Viene…</a:t>
            </a:r>
            <a:r>
              <a:rPr lang="es-ES" sz="4000" b="1" smtClean="0"/>
              <a:t>Recomendaciones</a:t>
            </a:r>
            <a:endParaRPr lang="es-EC" sz="4000" b="1"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5984" y="2571744"/>
            <a:ext cx="5144357" cy="1169551"/>
          </a:xfrm>
          <a:prstGeom prst="rect">
            <a:avLst/>
          </a:prstGeom>
          <a:noFill/>
          <a:effectLst>
            <a:reflection blurRad="6350" stA="50000" endA="300" endPos="55000" dir="5400000" sy="-100000" algn="bl" rotWithShape="0"/>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7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GRACIAS </a:t>
            </a:r>
            <a:endParaRPr lang="es-EC" sz="7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b="1" smtClean="0"/>
              <a:t>Análisis de Ventas</a:t>
            </a:r>
            <a:endParaRPr lang="es-EC" b="1" smtClean="0"/>
          </a:p>
        </p:txBody>
      </p:sp>
      <p:pic>
        <p:nvPicPr>
          <p:cNvPr id="17411" name="Gráfico 1"/>
          <p:cNvPicPr>
            <a:picLocks noChangeArrowheads="1"/>
          </p:cNvPicPr>
          <p:nvPr/>
        </p:nvPicPr>
        <p:blipFill>
          <a:blip r:embed="rId2"/>
          <a:srcRect/>
          <a:stretch>
            <a:fillRect/>
          </a:stretch>
        </p:blipFill>
        <p:spPr bwMode="auto">
          <a:xfrm>
            <a:off x="500063" y="1714500"/>
            <a:ext cx="4357687" cy="3500438"/>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2949575" y="1785938"/>
            <a:ext cx="6194425" cy="35004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S" b="1" smtClean="0"/>
              <a:t>Análisis de Costo de venta</a:t>
            </a:r>
            <a:endParaRPr lang="es-EC" b="1" smtClean="0"/>
          </a:p>
        </p:txBody>
      </p:sp>
      <p:pic>
        <p:nvPicPr>
          <p:cNvPr id="18435" name="Gráfico 2"/>
          <p:cNvPicPr>
            <a:picLocks noChangeArrowheads="1"/>
          </p:cNvPicPr>
          <p:nvPr/>
        </p:nvPicPr>
        <p:blipFill>
          <a:blip r:embed="rId2"/>
          <a:srcRect/>
          <a:stretch>
            <a:fillRect/>
          </a:stretch>
        </p:blipFill>
        <p:spPr bwMode="auto">
          <a:xfrm>
            <a:off x="357188" y="1857375"/>
            <a:ext cx="4500562" cy="3214688"/>
          </a:xfrm>
          <a:prstGeom prst="rect">
            <a:avLst/>
          </a:prstGeom>
          <a:noFill/>
          <a:ln w="9525">
            <a:noFill/>
            <a:miter lim="800000"/>
            <a:headEnd/>
            <a:tailEnd/>
          </a:ln>
        </p:spPr>
      </p:pic>
      <p:pic>
        <p:nvPicPr>
          <p:cNvPr id="18436" name="Picture 2"/>
          <p:cNvPicPr>
            <a:picLocks noChangeAspect="1" noChangeArrowheads="1"/>
          </p:cNvPicPr>
          <p:nvPr/>
        </p:nvPicPr>
        <p:blipFill>
          <a:blip r:embed="rId3"/>
          <a:srcRect/>
          <a:stretch>
            <a:fillRect/>
          </a:stretch>
        </p:blipFill>
        <p:spPr bwMode="auto">
          <a:xfrm>
            <a:off x="2670175" y="1692275"/>
            <a:ext cx="6473825" cy="38084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S" b="1" smtClean="0"/>
              <a:t>Reconocimiento de ingresos</a:t>
            </a:r>
            <a:endParaRPr lang="es-EC" b="1" smtClean="0"/>
          </a:p>
        </p:txBody>
      </p:sp>
      <p:sp>
        <p:nvSpPr>
          <p:cNvPr id="19459" name="2 Marcador de contenido"/>
          <p:cNvSpPr>
            <a:spLocks noGrp="1"/>
          </p:cNvSpPr>
          <p:nvPr>
            <p:ph idx="1"/>
          </p:nvPr>
        </p:nvSpPr>
        <p:spPr/>
        <p:txBody>
          <a:bodyPr/>
          <a:lstStyle/>
          <a:p>
            <a:pPr algn="just">
              <a:spcAft>
                <a:spcPts val="1200"/>
              </a:spcAft>
            </a:pPr>
            <a:r>
              <a:rPr lang="es-ES" smtClean="0"/>
              <a:t>Genera la venta del arroz se procede al registro del ingreso del efectivo.</a:t>
            </a:r>
          </a:p>
          <a:p>
            <a:pPr algn="just">
              <a:spcAft>
                <a:spcPts val="1200"/>
              </a:spcAft>
            </a:pPr>
            <a:r>
              <a:rPr lang="es-ES" smtClean="0"/>
              <a:t>Se reúne el monto de todas las ventas que se realizan durante la semana para luego ser enviadas a depositar al banco.</a:t>
            </a:r>
            <a:endParaRPr lang="es-EC" smtClean="0"/>
          </a:p>
          <a:p>
            <a:pPr algn="just"/>
            <a:endParaRPr lang="es-EC"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r>
              <a:rPr lang="es-ES" b="1" smtClean="0"/>
              <a:t>Enfoque de auditoría</a:t>
            </a:r>
            <a:endParaRPr lang="es-EC" b="1" smtClean="0"/>
          </a:p>
        </p:txBody>
      </p:sp>
      <p:sp>
        <p:nvSpPr>
          <p:cNvPr id="20483" name="2 Marcador de contenido"/>
          <p:cNvSpPr>
            <a:spLocks noGrp="1"/>
          </p:cNvSpPr>
          <p:nvPr>
            <p:ph idx="1"/>
          </p:nvPr>
        </p:nvSpPr>
        <p:spPr/>
        <p:txBody>
          <a:bodyPr/>
          <a:lstStyle/>
          <a:p>
            <a:pPr algn="just">
              <a:spcAft>
                <a:spcPts val="1200"/>
              </a:spcAft>
            </a:pPr>
            <a:r>
              <a:rPr lang="es-EC" sz="2400" smtClean="0"/>
              <a:t>Se procederá a realizar pruebas sustantivas, debido a que existen algunos controles establecidos por la gerencia.</a:t>
            </a:r>
          </a:p>
          <a:p>
            <a:pPr algn="just">
              <a:spcAft>
                <a:spcPts val="1200"/>
              </a:spcAft>
            </a:pPr>
            <a:r>
              <a:rPr lang="es-ES" sz="2400" smtClean="0"/>
              <a:t>Para la elaboración de las pruebas de auditoría se comprobó y evaluó cada situación relacionada con el proceso de Inventario – Costo de Venta.</a:t>
            </a:r>
            <a:endParaRPr lang="es-EC" sz="2400" b="1" smtClean="0"/>
          </a:p>
          <a:p>
            <a:endParaRPr lang="es-EC"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S" b="1" smtClean="0"/>
              <a:t>Selección de muestra</a:t>
            </a:r>
            <a:endParaRPr lang="es-EC" b="1" smtClean="0"/>
          </a:p>
        </p:txBody>
      </p:sp>
      <p:sp>
        <p:nvSpPr>
          <p:cNvPr id="21507" name="2 Marcador de contenido"/>
          <p:cNvSpPr>
            <a:spLocks noGrp="1"/>
          </p:cNvSpPr>
          <p:nvPr>
            <p:ph idx="1"/>
          </p:nvPr>
        </p:nvSpPr>
        <p:spPr/>
        <p:txBody>
          <a:bodyPr/>
          <a:lstStyle/>
          <a:p>
            <a:pPr algn="just">
              <a:spcAft>
                <a:spcPts val="1200"/>
              </a:spcAft>
            </a:pPr>
            <a:r>
              <a:rPr lang="es-ES" smtClean="0"/>
              <a:t>Se realizó un muestreo no estadístico debido a que se incurrió al juicio profesional y no a técnicas estadísticas, el cual nos permitió hacer inferencias validas acerca de la población. </a:t>
            </a:r>
            <a:endParaRPr lang="es-EC" smtClean="0"/>
          </a:p>
          <a:p>
            <a:pPr algn="just">
              <a:spcAft>
                <a:spcPts val="1200"/>
              </a:spcAft>
            </a:pPr>
            <a:r>
              <a:rPr lang="es-ES" smtClean="0"/>
              <a:t>Se seleccionó del rubro Inventario – Costo de Venta aquellas partidas que poseen saldos significativos. </a:t>
            </a:r>
            <a:endParaRPr lang="es-EC" smtClean="0"/>
          </a:p>
          <a:p>
            <a:pPr>
              <a:buFont typeface="Wingdings" pitchFamily="2" charset="2"/>
              <a:buNone/>
            </a:pPr>
            <a:endParaRPr lang="es-EC" smtClean="0"/>
          </a:p>
          <a:p>
            <a:endParaRPr lang="es-EC"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b="1" smtClean="0"/>
              <a:t>Evaluación de compras</a:t>
            </a:r>
            <a:endParaRPr lang="es-EC" b="1" smtClean="0"/>
          </a:p>
        </p:txBody>
      </p:sp>
      <p:sp>
        <p:nvSpPr>
          <p:cNvPr id="22531" name="2 Marcador de contenido"/>
          <p:cNvSpPr>
            <a:spLocks noGrp="1"/>
          </p:cNvSpPr>
          <p:nvPr>
            <p:ph idx="1"/>
          </p:nvPr>
        </p:nvSpPr>
        <p:spPr/>
        <p:txBody>
          <a:bodyPr/>
          <a:lstStyle/>
          <a:p>
            <a:pPr algn="just">
              <a:spcAft>
                <a:spcPts val="1200"/>
              </a:spcAft>
            </a:pPr>
            <a:r>
              <a:rPr lang="es-ES" sz="2400" b="1" smtClean="0"/>
              <a:t>Objetivo:</a:t>
            </a:r>
          </a:p>
          <a:p>
            <a:pPr lvl="1" algn="just">
              <a:spcAft>
                <a:spcPts val="1200"/>
              </a:spcAft>
            </a:pPr>
            <a:r>
              <a:rPr lang="es-ES" sz="2400" smtClean="0">
                <a:latin typeface="Arial" charset="0"/>
              </a:rPr>
              <a:t>Determinar la integridad, existencia, derechos y exactitud de las compras.</a:t>
            </a:r>
            <a:endParaRPr lang="es-EC" sz="2400" smtClean="0">
              <a:latin typeface="Arial" charset="0"/>
            </a:endParaRPr>
          </a:p>
          <a:p>
            <a:pPr algn="just">
              <a:spcAft>
                <a:spcPts val="1200"/>
              </a:spcAft>
            </a:pPr>
            <a:r>
              <a:rPr lang="es-ES" sz="2400" b="1" smtClean="0"/>
              <a:t>Procedimientos:</a:t>
            </a:r>
            <a:endParaRPr lang="es-EC" sz="2400" smtClean="0"/>
          </a:p>
          <a:p>
            <a:pPr lvl="1" algn="just">
              <a:spcAft>
                <a:spcPts val="1200"/>
              </a:spcAft>
            </a:pPr>
            <a:r>
              <a:rPr lang="es-ES" sz="2400" smtClean="0">
                <a:latin typeface="Arial" charset="0"/>
              </a:rPr>
              <a:t>Manual de procedimientos.</a:t>
            </a:r>
            <a:endParaRPr lang="es-EC" sz="2400" smtClean="0">
              <a:latin typeface="Arial" charset="0"/>
            </a:endParaRPr>
          </a:p>
          <a:p>
            <a:pPr lvl="1" algn="just">
              <a:spcAft>
                <a:spcPts val="1200"/>
              </a:spcAft>
            </a:pPr>
            <a:r>
              <a:rPr lang="es-ES" sz="2400" smtClean="0">
                <a:latin typeface="Arial" charset="0"/>
              </a:rPr>
              <a:t>Balance general al 31 de Diciembre del 2008.</a:t>
            </a:r>
            <a:endParaRPr lang="es-EC" sz="2400" smtClean="0">
              <a:latin typeface="Arial" charset="0"/>
            </a:endParaRPr>
          </a:p>
          <a:p>
            <a:pPr lvl="1" algn="just">
              <a:spcAft>
                <a:spcPts val="1200"/>
              </a:spcAft>
            </a:pPr>
            <a:r>
              <a:rPr lang="es-ES" sz="2400" smtClean="0">
                <a:latin typeface="Arial" charset="0"/>
              </a:rPr>
              <a:t>Mayores generales de compras con sus respectivos Auxiliares de cada producto y subproducto.</a:t>
            </a:r>
            <a:endParaRPr lang="es-EC" sz="2400" smtClean="0">
              <a:latin typeface="Arial" charset="0"/>
            </a:endParaRPr>
          </a:p>
          <a:p>
            <a:pPr algn="just">
              <a:spcAft>
                <a:spcPts val="1200"/>
              </a:spcAft>
              <a:buFont typeface="Wingdings" pitchFamily="2" charset="2"/>
              <a:buNone/>
            </a:pPr>
            <a:r>
              <a:rPr lang="es-ES" smtClean="0"/>
              <a:t/>
            </a:r>
            <a:br>
              <a:rPr lang="es-ES" smtClean="0"/>
            </a:br>
            <a:endParaRPr lang="es-EC"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2">
              <a:defRPr/>
            </a:pPr>
            <a:r>
              <a:rPr lang="es-ES" sz="1600" b="1" dirty="0" smtClean="0"/>
              <a:t>Viene…</a:t>
            </a:r>
            <a:r>
              <a:rPr lang="es-ES" b="1" dirty="0" smtClean="0"/>
              <a:t>Evaluación </a:t>
            </a:r>
            <a:r>
              <a:rPr lang="es-ES" b="1" dirty="0"/>
              <a:t>de </a:t>
            </a:r>
            <a:r>
              <a:rPr lang="es-ES" b="1" dirty="0" smtClean="0"/>
              <a:t>compras</a:t>
            </a:r>
            <a:endParaRPr lang="es-EC" dirty="0"/>
          </a:p>
        </p:txBody>
      </p:sp>
      <p:sp>
        <p:nvSpPr>
          <p:cNvPr id="23555" name="2 Marcador de contenido"/>
          <p:cNvSpPr>
            <a:spLocks noGrp="1"/>
          </p:cNvSpPr>
          <p:nvPr>
            <p:ph idx="1"/>
          </p:nvPr>
        </p:nvSpPr>
        <p:spPr>
          <a:xfrm>
            <a:off x="457200" y="1395413"/>
            <a:ext cx="8229600" cy="5248275"/>
          </a:xfrm>
        </p:spPr>
        <p:txBody>
          <a:bodyPr/>
          <a:lstStyle/>
          <a:p>
            <a:pPr algn="just">
              <a:spcBef>
                <a:spcPts val="1200"/>
              </a:spcBef>
            </a:pPr>
            <a:r>
              <a:rPr lang="es-ES" smtClean="0"/>
              <a:t>Se revisó 154 compras que dio un total de $ 235,574.43; del total de las compras que son $ 245,078.32 es decir se tomó una muestra de 96%.</a:t>
            </a:r>
          </a:p>
          <a:p>
            <a:pPr algn="just">
              <a:spcBef>
                <a:spcPts val="1200"/>
              </a:spcBef>
            </a:pPr>
            <a:r>
              <a:rPr lang="es-ES" smtClean="0"/>
              <a:t>Revisión de soportes respectivos.</a:t>
            </a:r>
            <a:endParaRPr lang="es-EC" smtClean="0"/>
          </a:p>
          <a:p>
            <a:pPr algn="just">
              <a:spcBef>
                <a:spcPts val="1200"/>
              </a:spcBef>
            </a:pPr>
            <a:r>
              <a:rPr lang="es-ES" smtClean="0"/>
              <a:t>Comparación con Formulario 104.</a:t>
            </a:r>
            <a:endParaRPr lang="es-EC" smtClean="0"/>
          </a:p>
          <a:p>
            <a:pPr>
              <a:buFont typeface="Wingdings" pitchFamily="2" charset="2"/>
              <a:buNone/>
            </a:pPr>
            <a:r>
              <a:rPr lang="es-ES" smtClean="0"/>
              <a:t/>
            </a:r>
            <a:br>
              <a:rPr lang="es-ES" smtClean="0"/>
            </a:br>
            <a:endParaRPr lang="es-EC" smtClean="0"/>
          </a:p>
          <a:p>
            <a:endParaRPr lang="es-EC" smtClean="0"/>
          </a:p>
        </p:txBody>
      </p:sp>
    </p:spTree>
  </p:cSld>
  <p:clrMapOvr>
    <a:masterClrMapping/>
  </p:clrMapOvr>
</p:sld>
</file>

<file path=ppt/theme/theme1.xml><?xml version="1.0" encoding="utf-8"?>
<a:theme xmlns:a="http://schemas.openxmlformats.org/drawingml/2006/main" name="Tema14">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59">
  <a:themeElements>
    <a:clrScheme name="134TGp_report_diagram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fontScheme name="134TGp_report_diagra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4TGp_report_diagram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134TGp_report_diagram 2">
        <a:dk1>
          <a:srgbClr val="23387D"/>
        </a:dk1>
        <a:lt1>
          <a:srgbClr val="FFFFFF"/>
        </a:lt1>
        <a:dk2>
          <a:srgbClr val="1A3D97"/>
        </a:dk2>
        <a:lt2>
          <a:srgbClr val="DDDDDD"/>
        </a:lt2>
        <a:accent1>
          <a:srgbClr val="4972BB"/>
        </a:accent1>
        <a:accent2>
          <a:srgbClr val="6A99D8"/>
        </a:accent2>
        <a:accent3>
          <a:srgbClr val="FFFFFF"/>
        </a:accent3>
        <a:accent4>
          <a:srgbClr val="1C2E6A"/>
        </a:accent4>
        <a:accent5>
          <a:srgbClr val="B1BCDA"/>
        </a:accent5>
        <a:accent6>
          <a:srgbClr val="5F8AC4"/>
        </a:accent6>
        <a:hlink>
          <a:srgbClr val="96B1E6"/>
        </a:hlink>
        <a:folHlink>
          <a:srgbClr val="99C25C"/>
        </a:folHlink>
      </a:clrScheme>
      <a:clrMap bg1="lt1" tx1="dk1" bg2="lt2" tx2="dk2" accent1="accent1" accent2="accent2" accent3="accent3" accent4="accent4" accent5="accent5" accent6="accent6" hlink="hlink" folHlink="folHlink"/>
    </a:extraClrScheme>
    <a:extraClrScheme>
      <a:clrScheme name="134TGp_report_diagram 3">
        <a:dk1>
          <a:srgbClr val="23387D"/>
        </a:dk1>
        <a:lt1>
          <a:srgbClr val="FFFFFF"/>
        </a:lt1>
        <a:dk2>
          <a:srgbClr val="1A3D97"/>
        </a:dk2>
        <a:lt2>
          <a:srgbClr val="DDDDDD"/>
        </a:lt2>
        <a:accent1>
          <a:srgbClr val="6E51A7"/>
        </a:accent1>
        <a:accent2>
          <a:srgbClr val="8C8EE0"/>
        </a:accent2>
        <a:accent3>
          <a:srgbClr val="FFFFFF"/>
        </a:accent3>
        <a:accent4>
          <a:srgbClr val="1C2E6A"/>
        </a:accent4>
        <a:accent5>
          <a:srgbClr val="BAB3D0"/>
        </a:accent5>
        <a:accent6>
          <a:srgbClr val="7E80CB"/>
        </a:accent6>
        <a:hlink>
          <a:srgbClr val="96B1E6"/>
        </a:hlink>
        <a:folHlink>
          <a:srgbClr val="7BB3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24">
  <a:themeElements>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ound rectangle bevel">
  <a:themeElements>
    <a:clrScheme name="1_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1_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lormaster">
  <a:themeElements>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round rectangle bevel">
  <a:themeElements>
    <a:clrScheme name="2_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olormaster">
  <a:themeElements>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Tema14</Template>
  <TotalTime>125</TotalTime>
  <Words>1317</Words>
  <Application>Microsoft Office PowerPoint</Application>
  <PresentationFormat>Presentación en pantalla (4:3)</PresentationFormat>
  <Paragraphs>146</Paragraphs>
  <Slides>29</Slides>
  <Notes>0</Notes>
  <HiddenSlides>0</HiddenSlides>
  <MMClips>0</MMClips>
  <ScaleCrop>false</ScaleCrop>
  <HeadingPairs>
    <vt:vector size="8" baseType="variant">
      <vt:variant>
        <vt:lpstr>Fuentes usadas</vt:lpstr>
      </vt:variant>
      <vt:variant>
        <vt:i4>6</vt:i4>
      </vt:variant>
      <vt:variant>
        <vt:lpstr>Tema</vt:lpstr>
      </vt:variant>
      <vt:variant>
        <vt:i4>10</vt:i4>
      </vt:variant>
      <vt:variant>
        <vt:lpstr>Servidores OLE incrustados</vt:lpstr>
      </vt:variant>
      <vt:variant>
        <vt:i4>1</vt:i4>
      </vt:variant>
      <vt:variant>
        <vt:lpstr>Títulos de diapositiva</vt:lpstr>
      </vt:variant>
      <vt:variant>
        <vt:i4>29</vt:i4>
      </vt:variant>
    </vt:vector>
  </HeadingPairs>
  <TitlesOfParts>
    <vt:vector size="46" baseType="lpstr">
      <vt:lpstr>Tahoma</vt:lpstr>
      <vt:lpstr>Arial</vt:lpstr>
      <vt:lpstr>Calibri</vt:lpstr>
      <vt:lpstr>Verdana</vt:lpstr>
      <vt:lpstr>Wingdings</vt:lpstr>
      <vt:lpstr>Times New Roman</vt:lpstr>
      <vt:lpstr>Tema14</vt:lpstr>
      <vt:lpstr>Tema24</vt:lpstr>
      <vt:lpstr>2_colormaster</vt:lpstr>
      <vt:lpstr>1_round rectangle bevel</vt:lpstr>
      <vt:lpstr>3_colormaster</vt:lpstr>
      <vt:lpstr>4_colormaster</vt:lpstr>
      <vt:lpstr>2_round rectangle bevel</vt:lpstr>
      <vt:lpstr>5_colormaster</vt:lpstr>
      <vt:lpstr>6_colormaster</vt:lpstr>
      <vt:lpstr>Tema59</vt:lpstr>
      <vt:lpstr>Image</vt:lpstr>
      <vt:lpstr>“Análisis de la razonabilidad del rubro inventario – costo de venta de una entidad dedicada a la compra y venta de arroz en el cantón Samborondón al 31 de diciembre del 2008” </vt:lpstr>
      <vt:lpstr>Antecedentes de la empresa</vt:lpstr>
      <vt:lpstr>Análisis de Ventas</vt:lpstr>
      <vt:lpstr>Análisis de Costo de venta</vt:lpstr>
      <vt:lpstr>Reconocimiento de ingresos</vt:lpstr>
      <vt:lpstr>Enfoque de auditoría</vt:lpstr>
      <vt:lpstr>Selección de muestra</vt:lpstr>
      <vt:lpstr>Evaluación de compras</vt:lpstr>
      <vt:lpstr>Viene…Evaluación de compras</vt:lpstr>
      <vt:lpstr>Conteos de prueba sobre la toma física del inventario</vt:lpstr>
      <vt:lpstr>Análisis al corte de fin de año  </vt:lpstr>
      <vt:lpstr>Evaluar cálculo costo del inventario y valoración del inventario. </vt:lpstr>
      <vt:lpstr>Revisión de saldos de existencias de inventarios</vt:lpstr>
      <vt:lpstr>Evaluación de la correcta presentación del inventario y costo de ventas en EF’S </vt:lpstr>
      <vt:lpstr>Evaluación de la correcta presentación del inventario y costo de ventas en EF’S </vt:lpstr>
      <vt:lpstr>Análisis del volumen de compras del mes de marzo </vt:lpstr>
      <vt:lpstr>Conclusiones</vt:lpstr>
      <vt:lpstr>viene… Conclusiones</vt:lpstr>
      <vt:lpstr>viene… Conclusiones</vt:lpstr>
      <vt:lpstr>viene… Conclusiones</vt:lpstr>
      <vt:lpstr>viene… Conclusiones</vt:lpstr>
      <vt:lpstr>Recomendaciones</vt:lpstr>
      <vt:lpstr>Viene…Recomendaciones</vt:lpstr>
      <vt:lpstr>Viene…Recomendaciones</vt:lpstr>
      <vt:lpstr>Viene…Recomendaciones</vt:lpstr>
      <vt:lpstr>Viene…Recomendaciones</vt:lpstr>
      <vt:lpstr>Viene…Recomendaciones</vt:lpstr>
      <vt:lpstr>Viene…Recomendaciones</vt:lpstr>
      <vt:lpstr>Diapositiva 29</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Jhosephline</dc:creator>
  <cp:lastModifiedBy>ehernand</cp:lastModifiedBy>
  <cp:revision>15</cp:revision>
  <dcterms:created xsi:type="dcterms:W3CDTF">2009-08-30T00:12:36Z</dcterms:created>
  <dcterms:modified xsi:type="dcterms:W3CDTF">2010-08-04T17:52:14Z</dcterms:modified>
</cp:coreProperties>
</file>