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7"/>
  </p:notesMasterIdLst>
  <p:sldIdLst>
    <p:sldId id="295" r:id="rId2"/>
    <p:sldId id="257" r:id="rId3"/>
    <p:sldId id="294" r:id="rId4"/>
    <p:sldId id="296" r:id="rId5"/>
    <p:sldId id="264" r:id="rId6"/>
    <p:sldId id="299" r:id="rId7"/>
    <p:sldId id="268" r:id="rId8"/>
    <p:sldId id="270" r:id="rId9"/>
    <p:sldId id="306" r:id="rId10"/>
    <p:sldId id="273" r:id="rId11"/>
    <p:sldId id="302" r:id="rId12"/>
    <p:sldId id="303" r:id="rId13"/>
    <p:sldId id="300" r:id="rId14"/>
    <p:sldId id="307" r:id="rId15"/>
    <p:sldId id="308" r:id="rId16"/>
    <p:sldId id="309" r:id="rId17"/>
    <p:sldId id="310" r:id="rId18"/>
    <p:sldId id="311" r:id="rId19"/>
    <p:sldId id="304" r:id="rId20"/>
    <p:sldId id="283" r:id="rId21"/>
    <p:sldId id="284" r:id="rId22"/>
    <p:sldId id="274" r:id="rId23"/>
    <p:sldId id="285" r:id="rId24"/>
    <p:sldId id="312" r:id="rId25"/>
    <p:sldId id="286" r:id="rId26"/>
    <p:sldId id="313" r:id="rId27"/>
    <p:sldId id="287" r:id="rId28"/>
    <p:sldId id="275" r:id="rId29"/>
    <p:sldId id="314" r:id="rId30"/>
    <p:sldId id="297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216368-002F-42EE-B0B8-1C6E3BF57219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B97B6C-3861-474E-8EA5-27E2EE55B6D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9278C-9EB3-48AB-85B0-2AA0A1D38E03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6320C-B654-48BE-B3C5-52B899CE1EFE}" type="slidenum">
              <a:rPr lang="es-EC" smtClean="0"/>
              <a:pPr>
                <a:defRPr/>
              </a:pPr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45B6A-DD69-4FB7-8E29-57D7B64D8202}" type="slidenum">
              <a:rPr lang="es-EC" smtClean="0"/>
              <a:pPr>
                <a:defRPr/>
              </a:pPr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D2DFF-0750-4E8C-9307-A1F3450B193E}" type="slidenum">
              <a:rPr lang="es-EC" smtClean="0"/>
              <a:pPr>
                <a:defRPr/>
              </a:pPr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3FD1C-4CEE-41F6-9324-FACB3E1F2F54}" type="slidenum">
              <a:rPr lang="es-EC" smtClean="0"/>
              <a:pPr>
                <a:defRPr/>
              </a:pPr>
              <a:t>13</a:t>
            </a:fld>
            <a:endParaRPr lang="es-EC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149F8-15E6-44A7-BA92-284C7266A395}" type="slidenum">
              <a:rPr lang="es-EC" smtClean="0"/>
              <a:pPr>
                <a:defRPr/>
              </a:pPr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EF29A-3433-45B1-9C7B-9902E4048B07}" type="slidenum">
              <a:rPr lang="es-EC" smtClean="0"/>
              <a:pPr>
                <a:defRPr/>
              </a:pPr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9FB54-3A41-47B6-9293-E13766D5A841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C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24560-E101-435F-9CB9-6B55AADAA047}" type="slidenum">
              <a:rPr lang="es-EC" smtClean="0"/>
              <a:pPr>
                <a:defRPr/>
              </a:pPr>
              <a:t>17</a:t>
            </a:fld>
            <a:endParaRPr lang="es-EC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3F5B4-8842-45EA-AE1E-E9EAD4DD6290}" type="slidenum">
              <a:rPr lang="es-EC" smtClean="0"/>
              <a:pPr>
                <a:defRPr/>
              </a:pPr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68114-615D-4D52-97D1-699546F1FB5B}" type="slidenum">
              <a:rPr lang="es-EC" smtClean="0"/>
              <a:pPr>
                <a:defRPr/>
              </a:pPr>
              <a:t>19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293A2-A860-4AE5-B183-FAF5D00D5A7A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1CD93-B83F-40CE-B423-FC5CB2A8197B}" type="slidenum">
              <a:rPr lang="es-EC" smtClean="0"/>
              <a:pPr>
                <a:defRPr/>
              </a:pPr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14919-35B6-4024-AB98-A0CCF02D3B8D}" type="slidenum">
              <a:rPr lang="es-EC" smtClean="0"/>
              <a:pPr>
                <a:defRPr/>
              </a:pPr>
              <a:t>21</a:t>
            </a:fld>
            <a:endParaRPr lang="es-EC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6EC37-CDA4-4FBC-9605-A0843ADCE785}" type="slidenum">
              <a:rPr lang="es-EC" smtClean="0"/>
              <a:pPr>
                <a:defRPr/>
              </a:pPr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FF9C4-B711-46DF-8AB6-D1E200B4C39F}" type="slidenum">
              <a:rPr lang="es-EC" smtClean="0"/>
              <a:pPr>
                <a:defRPr/>
              </a:pPr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1FE36-04A9-4136-BD3B-06C0D9FF0181}" type="slidenum">
              <a:rPr lang="es-EC" smtClean="0"/>
              <a:pPr>
                <a:defRPr/>
              </a:pPr>
              <a:t>24</a:t>
            </a:fld>
            <a:endParaRPr lang="es-EC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4A25F-45C2-4AE2-937B-F46847C33794}" type="slidenum">
              <a:rPr lang="es-EC" smtClean="0"/>
              <a:pPr>
                <a:defRPr/>
              </a:pPr>
              <a:t>25</a:t>
            </a:fld>
            <a:endParaRPr lang="es-EC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470F0-8E5A-43EA-A0C1-FD8594A3F734}" type="slidenum">
              <a:rPr lang="es-EC" smtClean="0"/>
              <a:pPr>
                <a:defRPr/>
              </a:pPr>
              <a:t>26</a:t>
            </a:fld>
            <a:endParaRPr lang="es-EC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3A6B9-FD29-4C7B-B98B-69D673D11B22}" type="slidenum">
              <a:rPr lang="es-EC" smtClean="0"/>
              <a:pPr>
                <a:defRPr/>
              </a:pPr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039FB-1E66-4EC3-A092-42BEE03DD683}" type="slidenum">
              <a:rPr lang="es-EC" smtClean="0"/>
              <a:pPr>
                <a:defRPr/>
              </a:pPr>
              <a:t>28</a:t>
            </a:fld>
            <a:endParaRPr lang="es-EC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7A947-C8AA-4087-BC85-6ACF1B4553E9}" type="slidenum">
              <a:rPr lang="es-EC" smtClean="0"/>
              <a:pPr>
                <a:defRPr/>
              </a:pPr>
              <a:t>29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9CBA2-6986-4C66-B051-B97D4B6960C5}" type="slidenum">
              <a:rPr lang="es-EC" smtClean="0"/>
              <a:pPr>
                <a:defRPr/>
              </a:pPr>
              <a:t>3</a:t>
            </a:fld>
            <a:endParaRPr lang="es-EC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A8445-CA04-432D-88D7-9DC58694A80D}" type="slidenum">
              <a:rPr lang="es-EC" smtClean="0"/>
              <a:pPr>
                <a:defRPr/>
              </a:pPr>
              <a:t>30</a:t>
            </a:fld>
            <a:endParaRPr lang="es-EC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09985-D2CC-4ED4-B3E5-0F463E05D9C9}" type="slidenum">
              <a:rPr lang="es-EC" smtClean="0"/>
              <a:pPr>
                <a:defRPr/>
              </a:pPr>
              <a:t>31</a:t>
            </a:fld>
            <a:endParaRPr lang="es-EC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3310D-4293-4F53-B452-05163105174B}" type="slidenum">
              <a:rPr lang="es-EC" smtClean="0"/>
              <a:pPr>
                <a:defRPr/>
              </a:pPr>
              <a:t>32</a:t>
            </a:fld>
            <a:endParaRPr lang="es-EC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33440-13E9-4CA5-88FE-3BDD47524A4E}" type="slidenum">
              <a:rPr lang="es-EC" smtClean="0"/>
              <a:pPr>
                <a:defRPr/>
              </a:pPr>
              <a:t>33</a:t>
            </a:fld>
            <a:endParaRPr lang="es-EC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D42CB-962F-4C3F-95AB-2E37DA804F12}" type="slidenum">
              <a:rPr lang="es-EC" smtClean="0"/>
              <a:pPr>
                <a:defRPr/>
              </a:pPr>
              <a:t>34</a:t>
            </a:fld>
            <a:endParaRPr lang="es-EC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9D418-2111-4A42-9709-5921FD2B468F}" type="slidenum">
              <a:rPr lang="es-EC" smtClean="0"/>
              <a:pPr>
                <a:defRPr/>
              </a:pPr>
              <a:t>35</a:t>
            </a:fld>
            <a:endParaRPr lang="es-EC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3025D-D7F3-4675-A2CC-2397DB852D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0F97C-6F9A-49D9-A874-169531F3D7B7}" type="slidenum">
              <a:rPr lang="es-EC" smtClean="0"/>
              <a:pPr>
                <a:defRPr/>
              </a:pPr>
              <a:t>5</a:t>
            </a:fld>
            <a:endParaRPr lang="es-EC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B9F38-31AE-419D-98B6-09A33CDE3972}" type="slidenum">
              <a:rPr lang="es-EC" smtClean="0"/>
              <a:pPr>
                <a:defRPr/>
              </a:pPr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09959-CACD-48F3-AEF5-D894C9C3ED69}" type="slidenum">
              <a:rPr lang="es-EC" smtClean="0"/>
              <a:pPr>
                <a:defRPr/>
              </a:pPr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9CB2A-C158-46A4-8D7F-F0492F5C74F5}" type="slidenum">
              <a:rPr lang="es-EC" smtClean="0"/>
              <a:pPr>
                <a:defRPr/>
              </a:pPr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3D336-3A82-43EE-BAA5-05CD724B67B9}" type="slidenum">
              <a:rPr lang="es-EC" smtClean="0"/>
              <a:pPr>
                <a:defRPr/>
              </a:pPr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0EAA-2FB9-4C79-B03E-F9C872C91292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CD2D-3424-4BFC-8C21-F0EC986A9EA6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3E07-CA2A-430B-89A1-D824A4A1565C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B0CA-6F62-46B4-A946-EC2ADF10C1BB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784F-A41B-472B-BD6C-050E8A72E457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C5F2-8DF6-497B-9ABA-3ED9A67E7824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A28C-D256-4E6C-9B85-AC601279651C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AFE9-9C85-4048-9229-4CE05E947694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7CA8-84FA-453E-884B-72A99058C733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A79B0-6F62-4351-8BAD-8DBEF0D5063E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654F-5931-44C8-9B3B-CE1F9188CFC0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C44C-89E7-4CB2-B123-2A0043CDB2E0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E9D6-4C65-45B7-8E9A-ED9489CDED95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CD75-C30F-4FF0-AE28-01B31DF873F7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9C9C-8272-42DF-B931-595C6D94C0A4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8F58-BD57-4E01-88D5-734BFDCABEE4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6948-1970-4442-B39C-A027195989CB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F457-5DC9-42E9-AA4B-1D9EDD94F1A2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FA55-D7B4-4A0A-A125-7E07EF698899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DCF4-C128-41A3-9DB8-218577AC249E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224F-95E1-4DB0-8375-73515901A508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4CB1-9BB8-44DA-BCB9-5CD548D670FD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696FCC9C-89BA-4751-BEB3-5F35AD8CE0C2}" type="datetimeFigureOut">
              <a:rPr lang="es-EC"/>
              <a:pPr>
                <a:defRPr/>
              </a:pPr>
              <a:t>09/08/2010</a:t>
            </a:fld>
            <a:endParaRPr lang="es-EC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44A2CD8F-1EBD-40E6-9D10-0D8B6B5EFD6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Gr_fico_de_Microsoft_Office_Excel2.xls"/><Relationship Id="rId4" Type="http://schemas.openxmlformats.org/officeDocument/2006/relationships/oleObject" Target="../embeddings/Gr_fico_de_Microsoft_Office_Excel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500" y="4071938"/>
            <a:ext cx="6429375" cy="1500187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r>
              <a:rPr lang="es-ES" sz="1800" dirty="0" smtClean="0"/>
              <a:t>“</a:t>
            </a:r>
            <a:r>
              <a:rPr lang="es-ES" sz="1800" b="1" i="1" dirty="0" smtClean="0"/>
              <a:t>DISEÑO DE UN SISTEMA DE GESTIÓN Y CONTROL OPERACIONAL</a:t>
            </a:r>
            <a:r>
              <a:rPr lang="es-EC" sz="1800" b="1" i="1" dirty="0" smtClean="0"/>
              <a:t> PARA UNA EMPRESA QUE SE DEDICA A LA COMERCIALIZACIÓN DE REPUESTOS DE VEHÍCULOS Y SERVICIOS DE REPARACIÓN CUYAS INSTALACIONES SE ENCUENTRAN UBICADAS EN LA CIUDAD DE GUAYAQUIL</a:t>
            </a:r>
            <a:r>
              <a:rPr lang="es-EC" sz="1800" dirty="0" smtClean="0"/>
              <a:t>”</a:t>
            </a:r>
            <a:endParaRPr lang="es-EC" sz="1800" dirty="0"/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1500188" y="2286000"/>
            <a:ext cx="6815137" cy="857250"/>
          </a:xfrm>
        </p:spPr>
        <p:txBody>
          <a:bodyPr/>
          <a:lstStyle/>
          <a:p>
            <a:pPr algn="ctr" eaLnBrk="1" hangingPunct="1"/>
            <a:r>
              <a:rPr lang="es-EC" smtClean="0">
                <a:latin typeface="Cooper Black" pitchFamily="18" charset="0"/>
                <a:cs typeface="Times New Roman" pitchFamily="18" charset="0"/>
              </a:rPr>
              <a:t>ESCUELA SUPERIOR POLITÉCNICA DEL LITORAL</a:t>
            </a:r>
            <a:br>
              <a:rPr lang="es-EC" smtClean="0">
                <a:latin typeface="Cooper Black" pitchFamily="18" charset="0"/>
                <a:cs typeface="Times New Roman" pitchFamily="18" charset="0"/>
              </a:rPr>
            </a:br>
            <a:r>
              <a:rPr lang="es-EC" smtClean="0">
                <a:latin typeface="Cooper Black" pitchFamily="18" charset="0"/>
                <a:cs typeface="Times New Roman" pitchFamily="18" charset="0"/>
              </a:rPr>
              <a:t>Instituto de Ciencias Matemáticas</a:t>
            </a:r>
            <a:endParaRPr lang="es-EC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43050" y="3857625"/>
            <a:ext cx="6672263" cy="785813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4000" b="1" dirty="0">
                <a:solidFill>
                  <a:srgbClr val="79551B"/>
                </a:solidFill>
                <a:latin typeface="+mj-lt"/>
                <a:ea typeface="+mj-ea"/>
                <a:cs typeface="+mj-cs"/>
              </a:rPr>
              <a:t>TESINA</a:t>
            </a:r>
            <a:br>
              <a:rPr lang="es-EC" sz="4000" b="1" dirty="0">
                <a:solidFill>
                  <a:srgbClr val="79551B"/>
                </a:solidFill>
                <a:latin typeface="+mj-lt"/>
                <a:ea typeface="+mj-ea"/>
                <a:cs typeface="+mj-cs"/>
              </a:rPr>
            </a:br>
            <a:endParaRPr lang="es-EC" sz="4000" b="1" dirty="0">
              <a:solidFill>
                <a:srgbClr val="79551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esp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1" y="785794"/>
            <a:ext cx="1357313" cy="130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2643188" y="2500313"/>
            <a:ext cx="4500562" cy="2357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C" sz="2000" b="1" smtClean="0"/>
              <a:t>     MANTENIMIENTO AUTÓNOMO</a:t>
            </a:r>
            <a:endParaRPr lang="es-ES" sz="2000" smtClean="0"/>
          </a:p>
          <a:p>
            <a:pPr algn="just" eaLnBrk="1" hangingPunct="1"/>
            <a:r>
              <a:rPr lang="es-MX" sz="2000" smtClean="0"/>
              <a:t>Definidos grupos y análisis de anomalías.</a:t>
            </a:r>
          </a:p>
          <a:p>
            <a:pPr algn="just" eaLnBrk="1" hangingPunct="1"/>
            <a:r>
              <a:rPr lang="es-ES" sz="2000" smtClean="0"/>
              <a:t>No existe cronograma planificado de reuniones.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214438"/>
            <a:ext cx="1714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285875" y="785813"/>
            <a:ext cx="5484813" cy="914400"/>
          </a:xfrm>
        </p:spPr>
        <p:txBody>
          <a:bodyPr/>
          <a:lstStyle/>
          <a:p>
            <a:pPr algn="ctr" eaLnBrk="1" hangingPunct="1"/>
            <a:r>
              <a:rPr lang="es-EC" sz="2800" b="1" smtClean="0"/>
              <a:t>Mantenimiento Autónomo</a:t>
            </a:r>
            <a:endParaRPr lang="es-ES" sz="2800" b="1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143000" y="2214563"/>
            <a:ext cx="3286125" cy="2000250"/>
          </a:xfrm>
        </p:spPr>
        <p:txBody>
          <a:bodyPr/>
          <a:lstStyle/>
          <a:p>
            <a:pPr algn="just" eaLnBrk="1" hangingPunct="1"/>
            <a:r>
              <a:rPr lang="es-EC" sz="1800" b="1" smtClean="0"/>
              <a:t>TARJETAS DE ACTIVOS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>Con el fin de proporcionar datos técnicos específicos acerca de los bienes, con los que se trabaja en la compañía.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643063"/>
            <a:ext cx="38592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857250"/>
            <a:ext cx="1552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285875" y="762000"/>
            <a:ext cx="6940550" cy="914400"/>
          </a:xfrm>
        </p:spPr>
        <p:txBody>
          <a:bodyPr/>
          <a:lstStyle/>
          <a:p>
            <a:pPr eaLnBrk="1" hangingPunct="1"/>
            <a:r>
              <a:rPr lang="es-EC" sz="2800" b="1" smtClean="0"/>
              <a:t>Mantenimiento Autónomo</a:t>
            </a:r>
            <a:endParaRPr lang="es-ES" sz="2800" b="1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1143000" y="1828800"/>
            <a:ext cx="4714875" cy="4100513"/>
          </a:xfrm>
        </p:spPr>
        <p:txBody>
          <a:bodyPr/>
          <a:lstStyle/>
          <a:p>
            <a:pPr algn="just" eaLnBrk="1" hangingPunct="1"/>
            <a:r>
              <a:rPr lang="es-EC" sz="1800" smtClean="0"/>
              <a:t>Se recalca la importancia en que se traduce la creación de procedimientos operativos en trabajos en el interior de la compañía con esto se reducirá el porcentaje de casos indeseables.</a:t>
            </a:r>
          </a:p>
          <a:p>
            <a:pPr algn="just" eaLnBrk="1" hangingPunct="1">
              <a:buFont typeface="Wingdings" pitchFamily="2" charset="2"/>
              <a:buNone/>
            </a:pPr>
            <a:endParaRPr lang="es-EC" sz="1800" smtClean="0"/>
          </a:p>
          <a:p>
            <a:pPr algn="just" eaLnBrk="1" hangingPunct="1"/>
            <a:r>
              <a:rPr lang="es-EC" sz="1800" smtClean="0"/>
              <a:t> </a:t>
            </a:r>
            <a:r>
              <a:rPr lang="es-EC" sz="1400" b="1" smtClean="0"/>
              <a:t>PROCEDIMIENTO: MANTENIMIENTO DE EQUIPOS</a:t>
            </a:r>
            <a:endParaRPr lang="es-ES" sz="14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s-ES" sz="1800" smtClean="0"/>
              <a:t>     Todo trabajador que realice mantenimiento respectivo de las                                                                                                                                                                   maquinarias del área operativa será responsable de ejecutar una             secuencia de pasos de la forma estipulada.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1800" smtClean="0"/>
          </a:p>
          <a:p>
            <a:pPr algn="just" eaLnBrk="1" hangingPunct="1">
              <a:buFont typeface="Wingdings" pitchFamily="2" charset="2"/>
              <a:buNone/>
            </a:pPr>
            <a:endParaRPr lang="es-EC" sz="1800" smtClean="0"/>
          </a:p>
          <a:p>
            <a:pPr algn="just" eaLnBrk="1" hangingPunct="1">
              <a:buFont typeface="Wingdings" pitchFamily="2" charset="2"/>
              <a:buNone/>
            </a:pPr>
            <a:endParaRPr lang="es-EC" sz="1800" smtClean="0"/>
          </a:p>
          <a:p>
            <a:pPr algn="just" eaLnBrk="1" hangingPunct="1">
              <a:buFont typeface="Wingdings" pitchFamily="2" charset="2"/>
              <a:buNone/>
            </a:pPr>
            <a:endParaRPr lang="es-ES" sz="1800" smtClean="0"/>
          </a:p>
          <a:p>
            <a:pPr algn="just" eaLnBrk="1" hangingPunct="1">
              <a:buFont typeface="Wingdings" pitchFamily="2" charset="2"/>
              <a:buNone/>
            </a:pPr>
            <a:endParaRPr lang="es-ES" sz="1800" smtClean="0"/>
          </a:p>
          <a:p>
            <a:pPr algn="just" eaLnBrk="1" hangingPunct="1">
              <a:buFont typeface="Wingdings" pitchFamily="2" charset="2"/>
              <a:buNone/>
            </a:pPr>
            <a:endParaRPr lang="es-EC" sz="1800" smtClean="0"/>
          </a:p>
          <a:p>
            <a:pPr algn="just" eaLnBrk="1" hangingPunct="1">
              <a:buFont typeface="Wingdings" pitchFamily="2" charset="2"/>
              <a:buNone/>
            </a:pPr>
            <a:endParaRPr lang="es-ES" sz="1800" smtClean="0"/>
          </a:p>
        </p:txBody>
      </p:sp>
      <p:pic>
        <p:nvPicPr>
          <p:cNvPr id="31748" name="Picture 5" descr="m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14620"/>
            <a:ext cx="1558925" cy="158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857250"/>
            <a:ext cx="1552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2571750" y="2357438"/>
            <a:ext cx="5143500" cy="2714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C" b="1" smtClean="0"/>
              <a:t>MEJORAS ENFOCADAS</a:t>
            </a:r>
            <a:endParaRPr lang="es-ES" smtClean="0"/>
          </a:p>
          <a:p>
            <a:pPr algn="ctr" eaLnBrk="1" hangingPunct="1"/>
            <a:r>
              <a:rPr lang="es-MX" smtClean="0"/>
              <a:t>Personal relacionado con mantenimiento</a:t>
            </a:r>
          </a:p>
          <a:p>
            <a:pPr algn="ctr" eaLnBrk="1" hangingPunct="1"/>
            <a:r>
              <a:rPr lang="es-MX" smtClean="0"/>
              <a:t>Experiencia sin capacitación continúa</a:t>
            </a:r>
          </a:p>
          <a:p>
            <a:pPr algn="ctr"/>
            <a:endParaRPr lang="es-EC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85875"/>
            <a:ext cx="1714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42938" y="942975"/>
            <a:ext cx="7858125" cy="914400"/>
          </a:xfrm>
          <a:noFill/>
        </p:spPr>
        <p:txBody>
          <a:bodyPr/>
          <a:lstStyle/>
          <a:p>
            <a:pPr eaLnBrk="1" hangingPunct="1"/>
            <a:r>
              <a:rPr lang="es-EC" sz="2400" b="1" smtClean="0"/>
              <a:t> </a:t>
            </a:r>
            <a:r>
              <a:rPr lang="es-EC" sz="2800" b="1" smtClean="0"/>
              <a:t>Mejora Enfocada - Indicadores de Desempeño</a:t>
            </a:r>
            <a:endParaRPr lang="es-ES" sz="2800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 l="6389" t="1265" r="7410" b="1064"/>
          <a:stretch>
            <a:fillRect/>
          </a:stretch>
        </p:blipFill>
        <p:spPr bwMode="auto">
          <a:xfrm>
            <a:off x="1928813" y="1627188"/>
            <a:ext cx="5211762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642938"/>
            <a:ext cx="1552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1643063" y="1543050"/>
            <a:ext cx="6215062" cy="3886200"/>
          </a:xfrm>
        </p:spPr>
        <p:txBody>
          <a:bodyPr/>
          <a:lstStyle/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algn="just" eaLnBrk="1" hangingPunct="1"/>
            <a:r>
              <a:rPr lang="es-ES" sz="2000" smtClean="0"/>
              <a:t>Se ha considerado relevante un indicador bajo el ámbito de costeo en lo referente al mantenimiento que se deberá realizar a aquellos bienes calificados como críticos en la gestión partiendo de la inversión que se deberá realizar en el recurso humano que participa de forma directa representado en tiempo y dinero a la organización 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 l="7156" t="1369" r="6871" b="5888"/>
          <a:stretch>
            <a:fillRect/>
          </a:stretch>
        </p:blipFill>
        <p:spPr bwMode="auto">
          <a:xfrm>
            <a:off x="2286000" y="1571625"/>
            <a:ext cx="5241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642938"/>
            <a:ext cx="1552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2214563" y="714375"/>
            <a:ext cx="5484812" cy="914400"/>
          </a:xfrm>
        </p:spPr>
        <p:txBody>
          <a:bodyPr/>
          <a:lstStyle/>
          <a:p>
            <a:pPr algn="ctr" eaLnBrk="1" hangingPunct="1"/>
            <a:r>
              <a:rPr lang="es-EC" sz="2800" b="1" smtClean="0"/>
              <a:t>Proceso de ejecución de AMFE</a:t>
            </a:r>
          </a:p>
        </p:txBody>
      </p:sp>
      <p:grpSp>
        <p:nvGrpSpPr>
          <p:cNvPr id="18435" name="Group 4"/>
          <p:cNvGrpSpPr>
            <a:grpSpLocks noGrp="1"/>
          </p:cNvGrpSpPr>
          <p:nvPr>
            <p:ph idx="1"/>
          </p:nvPr>
        </p:nvGrpSpPr>
        <p:grpSpPr bwMode="auto">
          <a:xfrm>
            <a:off x="1714500" y="2000250"/>
            <a:ext cx="6286500" cy="3328988"/>
            <a:chOff x="2313" y="8463"/>
            <a:chExt cx="8555" cy="4184"/>
          </a:xfrm>
        </p:grpSpPr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3724" y="10173"/>
              <a:ext cx="3465" cy="2293"/>
            </a:xfrm>
            <a:prstGeom prst="flowChartPunchedTap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24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Ejecución del AMFE</a:t>
              </a:r>
              <a:endParaRPr lang="es-EC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2313" y="8463"/>
              <a:ext cx="8555" cy="4184"/>
              <a:chOff x="2313" y="8463"/>
              <a:chExt cx="8555" cy="4184"/>
            </a:xfrm>
          </p:grpSpPr>
          <p:grpSp>
            <p:nvGrpSpPr>
              <p:cNvPr id="18439" name="Group 7"/>
              <p:cNvGrpSpPr>
                <a:grpSpLocks/>
              </p:cNvGrpSpPr>
              <p:nvPr/>
            </p:nvGrpSpPr>
            <p:grpSpPr bwMode="auto">
              <a:xfrm>
                <a:off x="2313" y="8463"/>
                <a:ext cx="8400" cy="1125"/>
                <a:chOff x="2313" y="8463"/>
                <a:chExt cx="8400" cy="1125"/>
              </a:xfrm>
            </p:grpSpPr>
            <p:grpSp>
              <p:nvGrpSpPr>
                <p:cNvPr id="18448" name="Group 8"/>
                <p:cNvGrpSpPr>
                  <a:grpSpLocks/>
                </p:cNvGrpSpPr>
                <p:nvPr/>
              </p:nvGrpSpPr>
              <p:grpSpPr bwMode="auto">
                <a:xfrm>
                  <a:off x="2313" y="8463"/>
                  <a:ext cx="5880" cy="660"/>
                  <a:chOff x="2313" y="8463"/>
                  <a:chExt cx="5880" cy="660"/>
                </a:xfrm>
              </p:grpSpPr>
              <p:grpSp>
                <p:nvGrpSpPr>
                  <p:cNvPr id="1845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313" y="8463"/>
                    <a:ext cx="2865" cy="645"/>
                    <a:chOff x="2313" y="8463"/>
                    <a:chExt cx="2865" cy="645"/>
                  </a:xfrm>
                </p:grpSpPr>
                <p:sp>
                  <p:nvSpPr>
                    <p:cNvPr id="10250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3" y="8463"/>
                      <a:ext cx="2281" cy="634"/>
                    </a:xfrm>
                    <a:prstGeom prst="flowChartPreparation">
                      <a:avLst/>
                    </a:prstGeom>
                    <a:solidFill>
                      <a:srgbClr val="4F81BD"/>
                    </a:solidFill>
                    <a:ln w="38100">
                      <a:solidFill>
                        <a:srgbClr val="F2F2F2"/>
                      </a:solidFill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defRPr/>
                      </a:pPr>
                      <a:r>
                        <a:rPr lang="es-EC" sz="800" dirty="0">
                          <a:solidFill>
                            <a:srgbClr val="FFFFFF"/>
                          </a:solidFill>
                          <a:latin typeface="Calibri" pitchFamily="34" charset="0"/>
                          <a:cs typeface="Arial" pitchFamily="34" charset="0"/>
                        </a:rPr>
                        <a:t>Definición de</a:t>
                      </a:r>
                      <a:r>
                        <a:rPr lang="es-EC" sz="1100" dirty="0"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800" dirty="0">
                          <a:solidFill>
                            <a:srgbClr val="FFFFFF"/>
                          </a:solidFill>
                          <a:latin typeface="Calibri" pitchFamily="34" charset="0"/>
                          <a:cs typeface="Arial" pitchFamily="34" charset="0"/>
                        </a:rPr>
                        <a:t>funciones</a:t>
                      </a:r>
                      <a:endParaRPr lang="es-EC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51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4" y="8718"/>
                      <a:ext cx="583" cy="142"/>
                    </a:xfrm>
                    <a:prstGeom prst="rightArrow">
                      <a:avLst>
                        <a:gd name="adj1" fmla="val 50000"/>
                        <a:gd name="adj2" fmla="val 102273"/>
                      </a:avLst>
                    </a:prstGeom>
                    <a:gradFill rotWithShape="0">
                      <a:gsLst>
                        <a:gs pos="0">
                          <a:srgbClr val="BCBCBC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7F7F7F"/>
                      </a:outerShdw>
                    </a:effectLst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s-EC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45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178" y="8463"/>
                    <a:ext cx="3015" cy="660"/>
                    <a:chOff x="5178" y="8463"/>
                    <a:chExt cx="3015" cy="660"/>
                  </a:xfrm>
                </p:grpSpPr>
                <p:sp>
                  <p:nvSpPr>
                    <p:cNvPr id="10253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8" y="8463"/>
                      <a:ext cx="2355" cy="658"/>
                    </a:xfrm>
                    <a:prstGeom prst="flowChartPreparation">
                      <a:avLst/>
                    </a:prstGeom>
                    <a:solidFill>
                      <a:srgbClr val="4F81BD"/>
                    </a:solidFill>
                    <a:ln w="38100">
                      <a:solidFill>
                        <a:srgbClr val="F2F2F2"/>
                      </a:solidFill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defRPr/>
                      </a:pPr>
                      <a:r>
                        <a:rPr lang="es-EC" sz="800" dirty="0">
                          <a:solidFill>
                            <a:srgbClr val="FFFFFF"/>
                          </a:solidFill>
                          <a:latin typeface="Calibri" pitchFamily="34" charset="0"/>
                          <a:cs typeface="Arial" pitchFamily="34" charset="0"/>
                        </a:rPr>
                        <a:t>Determinar fallas funcionales</a:t>
                      </a:r>
                      <a:endParaRPr lang="es-EC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54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10" y="8718"/>
                      <a:ext cx="583" cy="144"/>
                    </a:xfrm>
                    <a:prstGeom prst="rightArrow">
                      <a:avLst>
                        <a:gd name="adj1" fmla="val 50000"/>
                        <a:gd name="adj2" fmla="val 102273"/>
                      </a:avLst>
                    </a:prstGeom>
                    <a:gradFill rotWithShape="0">
                      <a:gsLst>
                        <a:gs pos="0">
                          <a:srgbClr val="BCBCBC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7F7F7F"/>
                      </a:outerShdw>
                    </a:effectLst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s-EC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449" name="Group 15"/>
                <p:cNvGrpSpPr>
                  <a:grpSpLocks/>
                </p:cNvGrpSpPr>
                <p:nvPr/>
              </p:nvGrpSpPr>
              <p:grpSpPr bwMode="auto">
                <a:xfrm>
                  <a:off x="8268" y="8478"/>
                  <a:ext cx="2445" cy="1110"/>
                  <a:chOff x="8268" y="8478"/>
                  <a:chExt cx="2445" cy="1110"/>
                </a:xfrm>
              </p:grpSpPr>
              <p:sp>
                <p:nvSpPr>
                  <p:cNvPr id="10256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8489"/>
                    <a:ext cx="2446" cy="634"/>
                  </a:xfrm>
                  <a:prstGeom prst="flowChartPreparation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  <a:defRPr/>
                    </a:pPr>
                    <a:r>
                      <a:rPr lang="es-EC" sz="800">
                        <a:solidFill>
                          <a:srgbClr val="FFFFFF"/>
                        </a:solidFill>
                        <a:latin typeface="Calibri" pitchFamily="34" charset="0"/>
                        <a:cs typeface="Arial" pitchFamily="34" charset="0"/>
                      </a:rPr>
                      <a:t>Monitorear modos de fallas</a:t>
                    </a: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57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9483" y="9199"/>
                    <a:ext cx="149" cy="387"/>
                  </a:xfrm>
                  <a:prstGeom prst="downArrow">
                    <a:avLst>
                      <a:gd name="adj1" fmla="val 50000"/>
                      <a:gd name="adj2" fmla="val 65000"/>
                    </a:avLst>
                  </a:prstGeom>
                  <a:gradFill rotWithShape="0">
                    <a:gsLst>
                      <a:gs pos="0">
                        <a:srgbClr val="BCBCBC"/>
                      </a:gs>
                      <a:gs pos="100000">
                        <a:srgbClr val="000000"/>
                      </a:gs>
                    </a:gsLst>
                    <a:path path="rect">
                      <a:fillToRect l="50000" t="50000" r="50000" b="50000"/>
                    </a:path>
                  </a:gradFill>
                  <a:ln w="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7F7F7F"/>
                    </a:outerShdw>
                  </a:effectLst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8440" name="Group 18"/>
              <p:cNvGrpSpPr>
                <a:grpSpLocks/>
              </p:cNvGrpSpPr>
              <p:nvPr/>
            </p:nvGrpSpPr>
            <p:grpSpPr bwMode="auto">
              <a:xfrm>
                <a:off x="8453" y="9662"/>
                <a:ext cx="2415" cy="2985"/>
                <a:chOff x="8453" y="9662"/>
                <a:chExt cx="2415" cy="2985"/>
              </a:xfrm>
            </p:grpSpPr>
            <p:grpSp>
              <p:nvGrpSpPr>
                <p:cNvPr id="18441" name="Group 19"/>
                <p:cNvGrpSpPr>
                  <a:grpSpLocks/>
                </p:cNvGrpSpPr>
                <p:nvPr/>
              </p:nvGrpSpPr>
              <p:grpSpPr bwMode="auto">
                <a:xfrm>
                  <a:off x="8553" y="9662"/>
                  <a:ext cx="2040" cy="1065"/>
                  <a:chOff x="8553" y="9662"/>
                  <a:chExt cx="2040" cy="1065"/>
                </a:xfrm>
              </p:grpSpPr>
              <p:sp>
                <p:nvSpPr>
                  <p:cNvPr id="1026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8552" y="9660"/>
                    <a:ext cx="2048" cy="646"/>
                  </a:xfrm>
                  <a:prstGeom prst="flowChartPreparation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  <a:defRPr/>
                    </a:pPr>
                    <a:r>
                      <a:rPr lang="es-EC" sz="800">
                        <a:solidFill>
                          <a:srgbClr val="FFFFFF"/>
                        </a:solidFill>
                        <a:latin typeface="Calibri" pitchFamily="34" charset="0"/>
                        <a:cs typeface="Arial" pitchFamily="34" charset="0"/>
                      </a:rPr>
                      <a:t>Identificar causas de fallas</a:t>
                    </a: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6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9529" y="10337"/>
                    <a:ext cx="149" cy="399"/>
                  </a:xfrm>
                  <a:prstGeom prst="downArrow">
                    <a:avLst>
                      <a:gd name="adj1" fmla="val 50000"/>
                      <a:gd name="adj2" fmla="val 65000"/>
                    </a:avLst>
                  </a:prstGeom>
                  <a:gradFill rotWithShape="0">
                    <a:gsLst>
                      <a:gs pos="0">
                        <a:srgbClr val="BCBCBC"/>
                      </a:gs>
                      <a:gs pos="100000">
                        <a:srgbClr val="000000"/>
                      </a:gs>
                    </a:gsLst>
                    <a:path path="rect">
                      <a:fillToRect l="50000" t="50000" r="50000" b="50000"/>
                    </a:path>
                  </a:gradFill>
                  <a:ln w="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7F7F7F"/>
                    </a:outerShdw>
                  </a:effectLst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8442" name="Group 22"/>
                <p:cNvGrpSpPr>
                  <a:grpSpLocks/>
                </p:cNvGrpSpPr>
                <p:nvPr/>
              </p:nvGrpSpPr>
              <p:grpSpPr bwMode="auto">
                <a:xfrm>
                  <a:off x="8453" y="10817"/>
                  <a:ext cx="2415" cy="1830"/>
                  <a:chOff x="8553" y="10817"/>
                  <a:chExt cx="2415" cy="1830"/>
                </a:xfrm>
              </p:grpSpPr>
              <p:sp>
                <p:nvSpPr>
                  <p:cNvPr id="1026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8674" y="10817"/>
                    <a:ext cx="2037" cy="764"/>
                  </a:xfrm>
                  <a:prstGeom prst="flowChartPreparation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  <a:defRPr/>
                    </a:pPr>
                    <a:r>
                      <a:rPr lang="es-EC" sz="800">
                        <a:solidFill>
                          <a:srgbClr val="FFFFFF"/>
                        </a:solidFill>
                        <a:latin typeface="Calibri" pitchFamily="34" charset="0"/>
                        <a:cs typeface="Arial" pitchFamily="34" charset="0"/>
                      </a:rPr>
                      <a:t>Efectos y consecuencias de las fallas</a:t>
                    </a: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64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8553" y="12001"/>
                    <a:ext cx="2415" cy="646"/>
                  </a:xfrm>
                  <a:prstGeom prst="flowChartPreparation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  <a:defRPr/>
                    </a:pPr>
                    <a:r>
                      <a:rPr lang="es-EC" sz="800">
                        <a:solidFill>
                          <a:srgbClr val="FFFFFF"/>
                        </a:solidFill>
                        <a:latin typeface="Calibri" pitchFamily="34" charset="0"/>
                        <a:cs typeface="Arial" pitchFamily="34" charset="0"/>
                      </a:rPr>
                      <a:t>Jerarquización de modos de fallas</a:t>
                    </a: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65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9590" y="11598"/>
                    <a:ext cx="149" cy="391"/>
                  </a:xfrm>
                  <a:prstGeom prst="downArrow">
                    <a:avLst>
                      <a:gd name="adj1" fmla="val 50000"/>
                      <a:gd name="adj2" fmla="val 65000"/>
                    </a:avLst>
                  </a:prstGeom>
                  <a:gradFill rotWithShape="0">
                    <a:gsLst>
                      <a:gs pos="0">
                        <a:srgbClr val="BCBCBC"/>
                      </a:gs>
                      <a:gs pos="100000">
                        <a:srgbClr val="000000"/>
                      </a:gs>
                    </a:gsLst>
                    <a:path path="rect">
                      <a:fillToRect l="50000" t="50000" r="50000" b="50000"/>
                    </a:path>
                  </a:gradFill>
                  <a:ln w="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7F7F7F"/>
                    </a:outerShdw>
                  </a:effectLst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C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429250"/>
            <a:ext cx="1552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78581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Pergamino horizontal"/>
          <p:cNvSpPr/>
          <p:nvPr/>
        </p:nvSpPr>
        <p:spPr>
          <a:xfrm>
            <a:off x="6643702" y="1214422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7467600" cy="4197350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928688"/>
            <a:ext cx="8107362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Pergamino horizontal"/>
          <p:cNvSpPr/>
          <p:nvPr/>
        </p:nvSpPr>
        <p:spPr>
          <a:xfrm>
            <a:off x="7000892" y="1357298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785938" y="1828800"/>
            <a:ext cx="6440487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b="1" smtClean="0"/>
              <a:t>MANTENIMIENTO PLANIFICADO</a:t>
            </a:r>
            <a:endParaRPr lang="es-ES" smtClean="0"/>
          </a:p>
          <a:p>
            <a:pPr eaLnBrk="1" hangingPunct="1"/>
            <a:r>
              <a:rPr lang="es-MX" smtClean="0"/>
              <a:t>Mantenimiento preventivo &lt; 45%</a:t>
            </a:r>
          </a:p>
          <a:p>
            <a:pPr eaLnBrk="1" hangingPunct="1"/>
            <a:r>
              <a:rPr lang="es-MX" smtClean="0"/>
              <a:t>Personal sabe que por lo menos 2 veces al mes debe haber uno</a:t>
            </a:r>
            <a:endParaRPr lang="es-ES" smtClean="0"/>
          </a:p>
          <a:p>
            <a:endParaRPr lang="es-EC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857250"/>
            <a:ext cx="1714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928813" y="1071563"/>
            <a:ext cx="6572250" cy="1643062"/>
          </a:xfrm>
        </p:spPr>
        <p:txBody>
          <a:bodyPr/>
          <a:lstStyle/>
          <a:p>
            <a:pPr eaLnBrk="1" hangingPunct="1"/>
            <a:r>
              <a:rPr lang="es-EC" sz="1800" b="1" smtClean="0"/>
              <a:t>Previo a la obtención del Título de:</a:t>
            </a:r>
            <a:r>
              <a:rPr lang="es-EC" sz="1800" smtClean="0"/>
              <a:t/>
            </a:r>
            <a:br>
              <a:rPr lang="es-EC" sz="1800" smtClean="0"/>
            </a:br>
            <a:r>
              <a:rPr lang="es-EC" sz="1800" smtClean="0"/>
              <a:t> </a:t>
            </a:r>
            <a:br>
              <a:rPr lang="es-EC" sz="1800" smtClean="0"/>
            </a:br>
            <a:r>
              <a:rPr lang="es-EC" sz="1800" smtClean="0"/>
              <a:t>INGENIERO EN AUDITORÍA Y CONTROL DE GESTIÓN ESPECIALIDAD EN CALIDAD DE PROCESOS</a:t>
            </a:r>
            <a:br>
              <a:rPr lang="es-EC" sz="1800" smtClean="0"/>
            </a:br>
            <a:endParaRPr lang="es-EC" sz="18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50" y="2571750"/>
            <a:ext cx="5715000" cy="15001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C" sz="1800" b="1" dirty="0" smtClean="0">
                <a:latin typeface="+mj-lt"/>
                <a:ea typeface="+mj-ea"/>
                <a:cs typeface="+mj-cs"/>
              </a:rPr>
              <a:t>Presentado por: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C" sz="18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C" sz="1800" dirty="0" smtClean="0">
                <a:latin typeface="+mj-lt"/>
                <a:ea typeface="+mj-ea"/>
                <a:cs typeface="+mj-cs"/>
              </a:rPr>
              <a:t>Mariana Zambrano Montesdeoca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C" sz="1800" dirty="0" smtClean="0">
                <a:latin typeface="+mj-lt"/>
                <a:ea typeface="+mj-ea"/>
                <a:cs typeface="+mj-cs"/>
              </a:rPr>
              <a:t>Hugo Fernando Toala Robles</a:t>
            </a:r>
          </a:p>
        </p:txBody>
      </p:sp>
      <p:sp>
        <p:nvSpPr>
          <p:cNvPr id="5124" name="2 Marcador de contenido"/>
          <p:cNvSpPr txBox="1">
            <a:spLocks/>
          </p:cNvSpPr>
          <p:nvPr/>
        </p:nvSpPr>
        <p:spPr bwMode="auto">
          <a:xfrm>
            <a:off x="1214438" y="4786313"/>
            <a:ext cx="7467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es-ES" sz="2400" b="1">
              <a:latin typeface="Century Schoolbook" pitchFamily="18" charset="0"/>
            </a:endParaRPr>
          </a:p>
        </p:txBody>
      </p:sp>
      <p:pic>
        <p:nvPicPr>
          <p:cNvPr id="11269" name="5 Imagen" descr="20080123222029-engranajes-en-movimient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00504"/>
            <a:ext cx="1905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285875" y="785813"/>
            <a:ext cx="5484813" cy="914400"/>
          </a:xfrm>
          <a:noFill/>
        </p:spPr>
        <p:txBody>
          <a:bodyPr/>
          <a:lstStyle/>
          <a:p>
            <a:pPr eaLnBrk="1" hangingPunct="1"/>
            <a:r>
              <a:rPr lang="es-EC" sz="2700" b="1" smtClean="0"/>
              <a:t>Mantenimiento Planificado</a:t>
            </a:r>
            <a:endParaRPr lang="es-ES" sz="2700" b="1" smtClean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1214438" y="2714625"/>
            <a:ext cx="3643312" cy="2243138"/>
          </a:xfrm>
        </p:spPr>
        <p:txBody>
          <a:bodyPr/>
          <a:lstStyle/>
          <a:p>
            <a:pPr algn="just" eaLnBrk="1" hangingPunct="1"/>
            <a:r>
              <a:rPr lang="es-EC" sz="2000" smtClean="0"/>
              <a:t>Ordenes de mantenimiento para ayudar a la planificación se creó de ordenes de mantenimiento citando la causa que genera tal necesidad.</a:t>
            </a:r>
          </a:p>
          <a:p>
            <a:pPr eaLnBrk="1" hangingPunct="1"/>
            <a:endParaRPr lang="es-E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643063"/>
            <a:ext cx="32321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ergamino horizontal"/>
          <p:cNvSpPr/>
          <p:nvPr/>
        </p:nvSpPr>
        <p:spPr>
          <a:xfrm>
            <a:off x="6643702" y="928670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285875" y="762000"/>
            <a:ext cx="6940550" cy="914400"/>
          </a:xfrm>
          <a:noFill/>
        </p:spPr>
        <p:txBody>
          <a:bodyPr/>
          <a:lstStyle/>
          <a:p>
            <a:pPr eaLnBrk="1" hangingPunct="1"/>
            <a:r>
              <a:rPr lang="es-EC" sz="2700" b="1" smtClean="0"/>
              <a:t>Mantenimiento Planificado</a:t>
            </a:r>
            <a:endParaRPr lang="es-ES" sz="2700" b="1" smtClean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1214438" y="1785938"/>
            <a:ext cx="2857500" cy="3886200"/>
          </a:xfrm>
        </p:spPr>
        <p:txBody>
          <a:bodyPr/>
          <a:lstStyle/>
          <a:p>
            <a:pPr algn="just" eaLnBrk="1" hangingPunct="1"/>
            <a:r>
              <a:rPr lang="es-EC" sz="2000" smtClean="0"/>
              <a:t>Reportes de avería busca el detalle de fallas en las operaciones de la compañía pudiendo ser éstas inclusive en horarios de atención al cliente final. </a:t>
            </a:r>
            <a:endParaRPr lang="es-ES" sz="20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l="10658" t="1872" r="10468"/>
          <a:stretch>
            <a:fillRect/>
          </a:stretch>
        </p:blipFill>
        <p:spPr bwMode="auto">
          <a:xfrm>
            <a:off x="4929188" y="1785938"/>
            <a:ext cx="26431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ergamino horizontal"/>
          <p:cNvSpPr/>
          <p:nvPr/>
        </p:nvSpPr>
        <p:spPr>
          <a:xfrm>
            <a:off x="6643702" y="928670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1285875" y="1828800"/>
            <a:ext cx="694055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z="2000" b="1" smtClean="0"/>
              <a:t>MANTENIMIENTO DE CALIDAD</a:t>
            </a:r>
            <a:endParaRPr lang="es-ES" sz="2000" smtClean="0"/>
          </a:p>
          <a:p>
            <a:pPr eaLnBrk="1" hangingPunct="1"/>
            <a:r>
              <a:rPr lang="es-ES" sz="2000" smtClean="0"/>
              <a:t>Guarda registro de los mantenimientos pero no guarda una descripción prolija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143000"/>
            <a:ext cx="1714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28688" y="785813"/>
            <a:ext cx="4643437" cy="914400"/>
          </a:xfrm>
          <a:noFill/>
        </p:spPr>
        <p:txBody>
          <a:bodyPr/>
          <a:lstStyle/>
          <a:p>
            <a:pPr eaLnBrk="1" hangingPunct="1"/>
            <a:r>
              <a:rPr lang="es-EC" sz="2700" b="1" smtClean="0"/>
              <a:t>Mantenimiento de Calidad</a:t>
            </a:r>
            <a:endParaRPr lang="es-ES" sz="2700" b="1" smtClean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1071563" y="2428875"/>
            <a:ext cx="4071937" cy="2286000"/>
          </a:xfrm>
        </p:spPr>
        <p:txBody>
          <a:bodyPr/>
          <a:lstStyle/>
          <a:p>
            <a:pPr eaLnBrk="1" hangingPunct="1"/>
            <a:r>
              <a:rPr lang="es-ES" sz="2000" smtClean="0"/>
              <a:t>Con el objetivo de alcanzar un margen de excelencia en operaciones marcado en enfoques y filosofías de calidad se desarrollo un esquema de reporte de servicio.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785938"/>
            <a:ext cx="31162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ergamino horizontal"/>
          <p:cNvSpPr/>
          <p:nvPr/>
        </p:nvSpPr>
        <p:spPr>
          <a:xfrm>
            <a:off x="6643702" y="928670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1643063" y="1828800"/>
            <a:ext cx="6583362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b="1" smtClean="0"/>
              <a:t>PREVENCIÓN DEL MANTENIMIENTO</a:t>
            </a:r>
            <a:endParaRPr lang="es-ES" smtClean="0"/>
          </a:p>
          <a:p>
            <a:pPr eaLnBrk="1" hangingPunct="1"/>
            <a:r>
              <a:rPr lang="es-ES" smtClean="0"/>
              <a:t>Al ingresar equipo nuevo a la cía. deberá ser inspeccionada, colocada y calibrada por especialistas</a:t>
            </a:r>
          </a:p>
          <a:p>
            <a:endParaRPr lang="es-EC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928688"/>
            <a:ext cx="1714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000125" y="762000"/>
            <a:ext cx="6643688" cy="914400"/>
          </a:xfrm>
          <a:noFill/>
        </p:spPr>
        <p:txBody>
          <a:bodyPr/>
          <a:lstStyle/>
          <a:p>
            <a:pPr eaLnBrk="1" hangingPunct="1"/>
            <a:r>
              <a:rPr lang="es-EC" sz="2700" b="1" smtClean="0"/>
              <a:t>Prevención de Mantenimiento</a:t>
            </a:r>
            <a:endParaRPr lang="es-ES" sz="2700" b="1" smtClean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1000125" y="1785938"/>
            <a:ext cx="3571875" cy="3886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S" smtClean="0"/>
              <a:t>   </a:t>
            </a:r>
            <a:r>
              <a:rPr lang="es-ES" sz="2000" smtClean="0"/>
              <a:t>Se trabaja para mantener la trazabilidad de los equipos que actualmente son parte de los procesos de comercialización y servicio al cliente con actividades como:</a:t>
            </a:r>
          </a:p>
          <a:p>
            <a:pPr algn="just" eaLnBrk="1" hangingPunct="1"/>
            <a:r>
              <a:rPr lang="es-EC" sz="2000" smtClean="0"/>
              <a:t>Inventario periódico de activos fijos</a:t>
            </a:r>
          </a:p>
          <a:p>
            <a:pPr algn="just" eaLnBrk="1" hangingPunct="1"/>
            <a:r>
              <a:rPr lang="es-EC" sz="2000" smtClean="0"/>
              <a:t>Sistema de identificación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C" sz="2000" smtClean="0"/>
              <a:t>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C" sz="2000" smtClean="0"/>
              <a:t>                                                        </a:t>
            </a:r>
            <a:endParaRPr lang="es-ES" sz="2000" smtClean="0"/>
          </a:p>
        </p:txBody>
      </p:sp>
      <p:pic>
        <p:nvPicPr>
          <p:cNvPr id="35844" name="Picture 4" descr="el-mejor-generador-de-codigos-de-bar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000375"/>
            <a:ext cx="2019300" cy="161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Pergamino horizontal"/>
          <p:cNvSpPr/>
          <p:nvPr/>
        </p:nvSpPr>
        <p:spPr>
          <a:xfrm>
            <a:off x="6643702" y="928670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1857375" y="1828800"/>
            <a:ext cx="636905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b="1" smtClean="0"/>
              <a:t>TPM EN ÁREAS ADMINISTRATIVAS</a:t>
            </a:r>
          </a:p>
          <a:p>
            <a:pPr eaLnBrk="1" hangingPunct="1"/>
            <a:r>
              <a:rPr lang="es-MX" smtClean="0"/>
              <a:t>Integración entre parte administrativa y operativa</a:t>
            </a:r>
          </a:p>
          <a:p>
            <a:pPr eaLnBrk="1" hangingPunct="1"/>
            <a:r>
              <a:rPr lang="es-MX" smtClean="0"/>
              <a:t>Concentración de procesos en la distribución de materiales</a:t>
            </a:r>
            <a:endParaRPr lang="es-ES" smtClean="0"/>
          </a:p>
          <a:p>
            <a:endParaRPr lang="es-EC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928688"/>
            <a:ext cx="1714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643063" y="785813"/>
            <a:ext cx="5484812" cy="914400"/>
          </a:xfrm>
          <a:noFill/>
        </p:spPr>
        <p:txBody>
          <a:bodyPr/>
          <a:lstStyle/>
          <a:p>
            <a:pPr eaLnBrk="1" hangingPunct="1"/>
            <a:r>
              <a:rPr lang="es-EC" sz="2700" b="1" smtClean="0"/>
              <a:t>Áreas Administrativas</a:t>
            </a:r>
            <a:endParaRPr lang="es-ES" sz="2700" b="1" smtClean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1500188" y="1571625"/>
            <a:ext cx="6726237" cy="1143000"/>
          </a:xfrm>
        </p:spPr>
        <p:txBody>
          <a:bodyPr/>
          <a:lstStyle/>
          <a:p>
            <a:pPr eaLnBrk="1" hangingPunct="1"/>
            <a:r>
              <a:rPr lang="es-ES" sz="2000" smtClean="0"/>
              <a:t>Una de las actividades más relevantes es el de analizar causas que han  afectado las  operaciones en cuellos de botellas.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71750"/>
            <a:ext cx="596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4 Pergamino horizontal"/>
          <p:cNvSpPr/>
          <p:nvPr/>
        </p:nvSpPr>
        <p:spPr>
          <a:xfrm>
            <a:off x="6643702" y="928670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285875" y="785813"/>
            <a:ext cx="6940550" cy="4214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C" sz="2000" b="1" dirty="0" smtClean="0"/>
              <a:t>SEGURIDAD Y MEDIOAMBIENTE</a:t>
            </a:r>
          </a:p>
          <a:p>
            <a:pPr eaLnBrk="1" hangingPunct="1">
              <a:buFontTx/>
              <a:buNone/>
              <a:defRPr/>
            </a:pPr>
            <a:r>
              <a:rPr lang="es-EC" sz="1600" dirty="0" smtClean="0"/>
              <a:t>Existe señalizaciones de seguridad</a:t>
            </a:r>
          </a:p>
          <a:p>
            <a:pPr eaLnBrk="1" hangingPunct="1">
              <a:buFontTx/>
              <a:buNone/>
              <a:defRPr/>
            </a:pPr>
            <a:r>
              <a:rPr lang="es-EC" sz="1600" dirty="0" smtClean="0"/>
              <a:t>No existe un plan estructurado ni definido al respecto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Separación inadecuada en almacenamiento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Inexistencia de sistema de inventario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Desechos sólidos y fluidos no son tratados en forma apropiada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No existe la consciencia de importancia en daños no tangibles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Capacitación no considerada en planificación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Se encuentran definidos los proveedores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Compromiso del personal a resguardar activos</a:t>
            </a:r>
          </a:p>
          <a:p>
            <a:pPr algn="just" eaLnBrk="1" hangingPunct="1">
              <a:buFontTx/>
              <a:buNone/>
              <a:defRPr/>
            </a:pPr>
            <a:r>
              <a:rPr lang="es-MX" sz="1600" dirty="0" smtClean="0"/>
              <a:t>Se evidencia limpieza y orden en instalaciones</a:t>
            </a:r>
          </a:p>
          <a:p>
            <a:pPr algn="just" eaLnBrk="1" hangingPunct="1">
              <a:buFontTx/>
              <a:buNone/>
              <a:defRPr/>
            </a:pPr>
            <a:r>
              <a:rPr lang="es-EC" sz="2000" b="1" dirty="0" smtClean="0"/>
              <a:t>Seguridad y Medioambiente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" sz="2000" dirty="0" smtClean="0"/>
              <a:t>Capacitación a operarios en sus actividades con el fin de que minimicen el impacto que el uso de ciertos componentes puede causar al medio ambiente, y el tratamiento adecuado de los residuos.</a:t>
            </a:r>
            <a:endParaRPr lang="es-EC" sz="2000" b="1" dirty="0" smtClean="0"/>
          </a:p>
          <a:p>
            <a:pPr algn="just" eaLnBrk="1" hangingPunct="1">
              <a:buFontTx/>
              <a:buNone/>
              <a:defRPr/>
            </a:pPr>
            <a:endParaRPr lang="es-ES" sz="2000" b="1" dirty="0" smtClean="0"/>
          </a:p>
          <a:p>
            <a:pPr algn="just" eaLnBrk="1" hangingPunct="1">
              <a:defRPr/>
            </a:pPr>
            <a:endParaRPr lang="es-MX" sz="1200" dirty="0" smtClean="0"/>
          </a:p>
          <a:p>
            <a:pPr algn="just" eaLnBrk="1" hangingPunct="1">
              <a:buFontTx/>
              <a:buNone/>
              <a:defRPr/>
            </a:pPr>
            <a:endParaRPr lang="es-MX" sz="1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85813"/>
            <a:ext cx="1714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Pergamino horizontal"/>
          <p:cNvSpPr/>
          <p:nvPr/>
        </p:nvSpPr>
        <p:spPr>
          <a:xfrm>
            <a:off x="6715140" y="4214818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1285875" y="1643063"/>
            <a:ext cx="6940550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b="1" smtClean="0"/>
              <a:t>EDUCACIÓN Y ENTRENAMIENTO</a:t>
            </a:r>
          </a:p>
          <a:p>
            <a:pPr eaLnBrk="1" hangingPunct="1"/>
            <a:r>
              <a:rPr lang="es-EC" smtClean="0"/>
              <a:t>Subvaloración de capacitaciones</a:t>
            </a:r>
          </a:p>
          <a:p>
            <a:pPr eaLnBrk="1" hangingPunct="1"/>
            <a:r>
              <a:rPr lang="es-EC" smtClean="0"/>
              <a:t>Falta de retroalimentaciones</a:t>
            </a:r>
          </a:p>
          <a:p>
            <a:pPr eaLnBrk="1" hangingPunct="1">
              <a:buFontTx/>
              <a:buNone/>
            </a:pPr>
            <a:endParaRPr lang="es-EC" smtClean="0"/>
          </a:p>
          <a:p>
            <a:pPr eaLnBrk="1" hangingPunct="1">
              <a:buFontTx/>
              <a:buNone/>
            </a:pPr>
            <a:r>
              <a:rPr lang="es-EC" smtClean="0"/>
              <a:t>EDUCACIÖN Y ENTRENAMIENTO</a:t>
            </a:r>
          </a:p>
          <a:p>
            <a:pPr eaLnBrk="1" hangingPunct="1"/>
            <a:r>
              <a:rPr lang="es-EC" sz="2400" smtClean="0"/>
              <a:t>Motivación a la participación colectiva de empleados mediante la retroalimentación basada en experiencias y conocimientos. </a:t>
            </a:r>
          </a:p>
          <a:p>
            <a:pPr eaLnBrk="1" hangingPunct="1"/>
            <a:r>
              <a:rPr lang="es-EC" sz="2400" smtClean="0"/>
              <a:t>Potencializar el beneficio de gerencia de activos.</a:t>
            </a:r>
            <a:endParaRPr lang="es-ES" sz="2400" smtClean="0"/>
          </a:p>
          <a:p>
            <a:pPr eaLnBrk="1" hangingPunct="1">
              <a:buFontTx/>
              <a:buNone/>
            </a:pPr>
            <a:endParaRPr lang="es-EC" smtClean="0"/>
          </a:p>
          <a:p>
            <a:pPr eaLnBrk="1" hangingPunct="1">
              <a:buFontTx/>
              <a:buNone/>
            </a:pPr>
            <a:endParaRPr lang="es-EC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000125"/>
            <a:ext cx="1714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ergamino horizontal"/>
          <p:cNvSpPr/>
          <p:nvPr/>
        </p:nvSpPr>
        <p:spPr>
          <a:xfrm>
            <a:off x="6858016" y="2857496"/>
            <a:ext cx="1428760" cy="5715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C" b="1" dirty="0">
                <a:ln w="50800"/>
                <a:solidFill>
                  <a:schemeClr val="bg1">
                    <a:shade val="50000"/>
                  </a:schemeClr>
                </a:solidFill>
              </a:rPr>
              <a:t>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1571625" y="500063"/>
            <a:ext cx="6127750" cy="914400"/>
          </a:xfrm>
        </p:spPr>
        <p:txBody>
          <a:bodyPr/>
          <a:lstStyle/>
          <a:p>
            <a:pPr algn="ctr" eaLnBrk="1" hangingPunct="1"/>
            <a:r>
              <a:rPr lang="es-EC" smtClean="0"/>
              <a:t>¿Qué es la gerencia de activos? </a:t>
            </a: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2114550"/>
            <a:ext cx="5265737" cy="38862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643063" y="1071563"/>
            <a:ext cx="612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C" sz="3200" kern="0" dirty="0">
                <a:solidFill>
                  <a:srgbClr val="79551B"/>
                </a:solidFill>
                <a:latin typeface="+mj-lt"/>
                <a:ea typeface="+mj-ea"/>
                <a:cs typeface="+mj-cs"/>
              </a:rPr>
              <a:t>¿Para qué sirve?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1714500" y="714375"/>
            <a:ext cx="5484813" cy="914400"/>
          </a:xfrm>
        </p:spPr>
        <p:txBody>
          <a:bodyPr/>
          <a:lstStyle/>
          <a:p>
            <a:pPr algn="ctr"/>
            <a:r>
              <a:rPr lang="es-EC" smtClean="0"/>
              <a:t>Análisis de 5’s</a:t>
            </a:r>
          </a:p>
        </p:txBody>
      </p:sp>
      <p:grpSp>
        <p:nvGrpSpPr>
          <p:cNvPr id="2" name="Group 52"/>
          <p:cNvGrpSpPr>
            <a:grpSpLocks noGrp="1"/>
          </p:cNvGrpSpPr>
          <p:nvPr>
            <p:ph idx="1"/>
          </p:nvPr>
        </p:nvGrpSpPr>
        <p:grpSpPr bwMode="auto">
          <a:xfrm>
            <a:off x="1214438" y="2000250"/>
            <a:ext cx="6664325" cy="4083050"/>
            <a:chOff x="440" y="1040"/>
            <a:chExt cx="4667" cy="3039"/>
          </a:xfrm>
        </p:grpSpPr>
        <p:sp>
          <p:nvSpPr>
            <p:cNvPr id="5" name="Freeform 22"/>
            <p:cNvSpPr>
              <a:spLocks/>
            </p:cNvSpPr>
            <p:nvPr/>
          </p:nvSpPr>
          <p:spPr bwMode="gray">
            <a:xfrm>
              <a:off x="2344" y="2733"/>
              <a:ext cx="1553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 sz="2000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gray">
            <a:xfrm rot="3600000">
              <a:off x="1604" y="2628"/>
              <a:ext cx="1553" cy="487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 sz="2000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gray">
            <a:xfrm rot="7200000">
              <a:off x="1396" y="1809"/>
              <a:ext cx="1553" cy="487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 sz="2000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gray">
            <a:xfrm rot="10800000">
              <a:off x="1789" y="1260"/>
              <a:ext cx="1553" cy="487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 sz="2000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gray">
            <a:xfrm rot="16748281">
              <a:off x="2770" y="1977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 sz="2000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  <p:grpSp>
          <p:nvGrpSpPr>
            <p:cNvPr id="32777" name="Group 40"/>
            <p:cNvGrpSpPr>
              <a:grpSpLocks/>
            </p:cNvGrpSpPr>
            <p:nvPr/>
          </p:nvGrpSpPr>
          <p:grpSpPr bwMode="auto">
            <a:xfrm>
              <a:off x="2220" y="1632"/>
              <a:ext cx="1296" cy="1296"/>
              <a:chOff x="2016" y="1920"/>
              <a:chExt cx="1680" cy="1680"/>
            </a:xfrm>
          </p:grpSpPr>
          <p:sp>
            <p:nvSpPr>
              <p:cNvPr id="19" name="Oval 4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C" sz="2000" dirty="0">
                  <a:solidFill>
                    <a:schemeClr val="tx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gray">
              <a:xfrm>
                <a:off x="2207" y="1948"/>
                <a:ext cx="1297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C" sz="2000" dirty="0">
                  <a:solidFill>
                    <a:schemeClr val="tx2">
                      <a:lumMod val="90000"/>
                    </a:schemeClr>
                  </a:solidFill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3691" y="2422"/>
              <a:ext cx="1416" cy="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i="1" dirty="0">
                  <a:solidFill>
                    <a:schemeClr val="accent4">
                      <a:lumMod val="10000"/>
                    </a:schemeClr>
                  </a:solidFill>
                </a:rPr>
                <a:t>Seiketsu</a:t>
              </a:r>
            </a:p>
            <a:p>
              <a:pPr algn="ctr">
                <a:defRPr/>
              </a:pPr>
              <a:r>
                <a:rPr lang="es-ES" sz="2000" dirty="0">
                  <a:solidFill>
                    <a:schemeClr val="accent4">
                      <a:lumMod val="10000"/>
                    </a:schemeClr>
                  </a:solidFill>
                </a:rPr>
                <a:t>Señalizar anomalías </a:t>
              </a:r>
              <a:endParaRPr lang="es-EC" sz="20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440" y="1296"/>
              <a:ext cx="1192" cy="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i="1" dirty="0" err="1">
                  <a:solidFill>
                    <a:schemeClr val="accent4">
                      <a:lumMod val="10000"/>
                    </a:schemeClr>
                  </a:solidFill>
                </a:rPr>
                <a:t>Seiri</a:t>
              </a:r>
              <a:r>
                <a:rPr lang="es-ES" sz="2000" dirty="0">
                  <a:solidFill>
                    <a:schemeClr val="accent4">
                      <a:lumMod val="10000"/>
                    </a:schemeClr>
                  </a:solidFill>
                </a:rPr>
                <a:t> Clasificación</a:t>
              </a:r>
              <a:endParaRPr 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540" y="2832"/>
              <a:ext cx="1476" cy="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i="1" dirty="0" err="1">
                  <a:solidFill>
                    <a:schemeClr val="accent4">
                      <a:lumMod val="10000"/>
                    </a:schemeClr>
                  </a:solidFill>
                </a:rPr>
                <a:t>Seiton</a:t>
              </a:r>
              <a:r>
                <a:rPr lang="es-ES" sz="2000" i="1" dirty="0"/>
                <a:t>:</a:t>
              </a:r>
              <a:endParaRPr lang="es-ES" sz="2000" dirty="0"/>
            </a:p>
            <a:p>
              <a:pPr algn="ctr">
                <a:defRPr/>
              </a:pPr>
              <a:r>
                <a:rPr lang="es-ES" sz="2000" dirty="0">
                  <a:solidFill>
                    <a:schemeClr val="accent4">
                      <a:lumMod val="10000"/>
                    </a:schemeClr>
                  </a:solidFill>
                </a:rPr>
                <a:t>Ordenar</a:t>
              </a:r>
              <a:r>
                <a:rPr lang="es-EC" sz="2000" dirty="0">
                  <a:solidFill>
                    <a:schemeClr val="tx2">
                      <a:lumMod val="90000"/>
                    </a:schemeClr>
                  </a:solidFill>
                </a:rPr>
                <a:t>.</a:t>
              </a:r>
              <a:endParaRPr lang="en-US" sz="2000" b="1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2112" y="3552"/>
              <a:ext cx="1407" cy="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i="1" dirty="0" err="1">
                  <a:solidFill>
                    <a:schemeClr val="accent4">
                      <a:lumMod val="10000"/>
                    </a:schemeClr>
                  </a:solidFill>
                </a:rPr>
                <a:t>Seiso</a:t>
              </a:r>
              <a:endParaRPr lang="es-ES" sz="2000" i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s-ES" sz="2000" dirty="0">
                  <a:solidFill>
                    <a:schemeClr val="accent4">
                      <a:lumMod val="10000"/>
                    </a:schemeClr>
                  </a:solidFill>
                </a:rPr>
                <a:t> Limpieza</a:t>
              </a:r>
              <a:endParaRPr 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3591" y="1040"/>
              <a:ext cx="1323" cy="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i="1" dirty="0" err="1">
                  <a:solidFill>
                    <a:schemeClr val="accent4">
                      <a:lumMod val="10000"/>
                    </a:schemeClr>
                  </a:solidFill>
                </a:rPr>
                <a:t>Shitsuke</a:t>
              </a:r>
              <a:r>
                <a:rPr lang="es-ES" sz="2000" dirty="0">
                  <a:solidFill>
                    <a:schemeClr val="accent4">
                      <a:lumMod val="10000"/>
                    </a:schemeClr>
                  </a:solidFill>
                </a:rPr>
                <a:t> Disciplina</a:t>
              </a:r>
              <a:endParaRPr 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gray">
            <a:xfrm>
              <a:off x="2205" y="2009"/>
              <a:ext cx="1341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C" sz="4400" dirty="0"/>
                <a:t>5 S’s</a:t>
              </a:r>
              <a:endParaRPr lang="es-EC" sz="4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071563" y="762000"/>
            <a:ext cx="7154862" cy="914400"/>
          </a:xfrm>
          <a:noFill/>
        </p:spPr>
        <p:txBody>
          <a:bodyPr/>
          <a:lstStyle/>
          <a:p>
            <a:pPr eaLnBrk="1" hangingPunct="1"/>
            <a:r>
              <a:rPr lang="es-EC" sz="2700" b="1" smtClean="0"/>
              <a:t>Conclusiones </a:t>
            </a:r>
            <a:endParaRPr lang="es-ES" sz="2700" b="1" smtClean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000" smtClean="0"/>
              <a:t>Compañía cuenta con una estructura organizacional </a:t>
            </a:r>
          </a:p>
          <a:p>
            <a:pPr eaLnBrk="1" hangingPunct="1"/>
            <a:r>
              <a:rPr lang="es-ES" sz="2000" smtClean="0"/>
              <a:t>Mantenimiento en muchas situaciones han sido los operarios los encargados de la tarea</a:t>
            </a:r>
          </a:p>
          <a:p>
            <a:pPr eaLnBrk="1" hangingPunct="1"/>
            <a:r>
              <a:rPr lang="es-ES" sz="2000" smtClean="0"/>
              <a:t>No existen registros o historiales acerca de los mantenimientos</a:t>
            </a:r>
          </a:p>
          <a:p>
            <a:pPr eaLnBrk="1" hangingPunct="1"/>
            <a:r>
              <a:rPr lang="es-ES" sz="2000" smtClean="0"/>
              <a:t>No se les ha dado ningún tipo de capacitación formal</a:t>
            </a:r>
          </a:p>
          <a:p>
            <a:pPr eaLnBrk="1" hangingPunct="1"/>
            <a:r>
              <a:rPr lang="es-ES" sz="2000" smtClean="0"/>
              <a:t>No existe un control sobre el proceso de brindar el servicio de reparación cuando un cliente llega a las instalaciones</a:t>
            </a:r>
          </a:p>
        </p:txBody>
      </p:sp>
      <p:pic>
        <p:nvPicPr>
          <p:cNvPr id="6" name="Picture 5" descr="DSC04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643182"/>
            <a:ext cx="1857388" cy="1809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5484813" cy="914400"/>
          </a:xfrm>
        </p:spPr>
        <p:txBody>
          <a:bodyPr/>
          <a:lstStyle/>
          <a:p>
            <a:pPr eaLnBrk="1" hangingPunct="1"/>
            <a:r>
              <a:rPr lang="es-EC" b="1" smtClean="0"/>
              <a:t>Recomendaciones</a:t>
            </a:r>
            <a:endParaRPr lang="es-EC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00188" y="2143125"/>
            <a:ext cx="6413500" cy="3886200"/>
          </a:xfrm>
        </p:spPr>
        <p:txBody>
          <a:bodyPr/>
          <a:lstStyle/>
          <a:p>
            <a:pPr eaLnBrk="1" hangingPunct="1"/>
            <a:r>
              <a:rPr lang="es-ES" sz="2400" smtClean="0"/>
              <a:t>Plan Anual de Capacitación.</a:t>
            </a:r>
          </a:p>
          <a:p>
            <a:pPr eaLnBrk="1" hangingPunct="1"/>
            <a:r>
              <a:rPr lang="es-ES" sz="2400" smtClean="0"/>
              <a:t>Elaboración de Procedimientos y documentación necesaria</a:t>
            </a:r>
          </a:p>
          <a:p>
            <a:pPr eaLnBrk="1" hangingPunct="1"/>
            <a:r>
              <a:rPr lang="es-ES" sz="2400" smtClean="0"/>
              <a:t>Plan de Mantenimiento</a:t>
            </a:r>
          </a:p>
          <a:p>
            <a:pPr eaLnBrk="1" hangingPunct="1"/>
            <a:r>
              <a:rPr lang="es-ES" sz="2400" smtClean="0"/>
              <a:t>Matriz de Evaluación de Riesgo y Análisis de Modo de Fallas</a:t>
            </a:r>
            <a:endParaRPr lang="es-EC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8072438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79962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Marcador de contenido"/>
          <p:cNvSpPr>
            <a:spLocks noGrp="1"/>
          </p:cNvSpPr>
          <p:nvPr>
            <p:ph idx="1"/>
          </p:nvPr>
        </p:nvSpPr>
        <p:spPr>
          <a:xfrm>
            <a:off x="2714625" y="2500313"/>
            <a:ext cx="3973513" cy="1457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C" sz="8000" b="1" smtClean="0"/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1285860"/>
            <a:ext cx="621506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78B6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Compañía Cliente</a:t>
            </a:r>
          </a:p>
        </p:txBody>
      </p:sp>
      <p:pic>
        <p:nvPicPr>
          <p:cNvPr id="5" name="1 Imagen" descr="DSC04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581401"/>
            <a:ext cx="123825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3 Imagen" descr="DSC047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1295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1 Imagen" descr="DSC047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400"/>
            <a:ext cx="119901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143000" y="785813"/>
            <a:ext cx="7011988" cy="914400"/>
          </a:xfrm>
        </p:spPr>
        <p:txBody>
          <a:bodyPr/>
          <a:lstStyle/>
          <a:p>
            <a:pPr eaLnBrk="1" hangingPunct="1"/>
            <a:r>
              <a:rPr lang="es-EC" b="1" smtClean="0"/>
              <a:t>Cultura Organizacional 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357313" y="1214438"/>
            <a:ext cx="6940550" cy="5072062"/>
          </a:xfrm>
        </p:spPr>
        <p:txBody>
          <a:bodyPr/>
          <a:lstStyle/>
          <a:p>
            <a:pPr algn="just" eaLnBrk="1" hangingPunct="1"/>
            <a:endParaRPr lang="es-EC" sz="2000" smtClean="0"/>
          </a:p>
          <a:p>
            <a:pPr algn="just" eaLnBrk="1" hangingPunct="1"/>
            <a:r>
              <a:rPr lang="es-EC" sz="2000" smtClean="0"/>
              <a:t>MISION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C" sz="2000" smtClean="0"/>
              <a:t>      </a:t>
            </a:r>
            <a:r>
              <a:rPr lang="es-EC" sz="1800" smtClean="0"/>
              <a:t>Distribuir y suministrar productos y servicios de alta calidad a nivel nacional, en forma eficaz y oportuna a precios competitivos, sustentada en una organización eficiente y altamente tecnificada, con un talento humano capacitado y motivado.</a:t>
            </a:r>
          </a:p>
          <a:p>
            <a:pPr algn="just" eaLnBrk="1" hangingPunct="1"/>
            <a:r>
              <a:rPr lang="es-EC" sz="2000" smtClean="0"/>
              <a:t>VISIÓN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C" sz="2000" smtClean="0"/>
              <a:t>      </a:t>
            </a:r>
            <a:r>
              <a:rPr lang="es-EC" sz="1800" smtClean="0"/>
              <a:t>Ser una empresa exitosa, líder en el mercado automotriz, de crecimiento sostenido, con responsabilidad ambiental, apasionada y enfocada a brindar valor y satisfacción a nuestros clientes.</a:t>
            </a:r>
          </a:p>
          <a:p>
            <a:pPr eaLnBrk="1" hangingPunct="1"/>
            <a:r>
              <a:rPr lang="es-EC" sz="2000" smtClean="0"/>
              <a:t>PRINCIPALES OPERACIONES</a:t>
            </a:r>
          </a:p>
          <a:p>
            <a:pPr eaLnBrk="1" hangingPunct="1">
              <a:buFont typeface="Wingdings" pitchFamily="2" charset="2"/>
              <a:buNone/>
            </a:pPr>
            <a:r>
              <a:rPr lang="es-EC" sz="1800" smtClean="0"/>
              <a:t>       </a:t>
            </a:r>
            <a:endParaRPr lang="es-EC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785813" y="714375"/>
            <a:ext cx="7829550" cy="1143000"/>
          </a:xfrm>
        </p:spPr>
        <p:txBody>
          <a:bodyPr/>
          <a:lstStyle/>
          <a:p>
            <a:pPr algn="ctr" eaLnBrk="1" hangingPunct="1"/>
            <a:r>
              <a:rPr lang="es-EC" b="1" smtClean="0"/>
              <a:t>      Activo fijo de mayor importancia</a:t>
            </a:r>
            <a:br>
              <a:rPr lang="es-EC" b="1" smtClean="0"/>
            </a:br>
            <a:r>
              <a:rPr lang="es-EC" sz="2000" smtClean="0"/>
              <a:t>Se lo analiza desde dos puntos de vista: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1836738"/>
            <a:ext cx="67437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071813"/>
            <a:ext cx="17859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1000125" y="642938"/>
            <a:ext cx="6726238" cy="914400"/>
          </a:xfrm>
        </p:spPr>
        <p:txBody>
          <a:bodyPr/>
          <a:lstStyle/>
          <a:p>
            <a:pPr algn="ctr" eaLnBrk="1" hangingPunct="1"/>
            <a:r>
              <a:rPr lang="es-EC" b="1" smtClean="0"/>
              <a:t>Mantenimientos en activos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214813" y="1357313"/>
          <a:ext cx="4206875" cy="3000375"/>
        </p:xfrm>
        <a:graphic>
          <a:graphicData uri="http://schemas.openxmlformats.org/presentationml/2006/ole">
            <p:oleObj spid="_x0000_s1026" name="Gráfico" r:id="rId4" imgW="3047902" imgH="2171616" progId="Excel.Char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85813" y="3357563"/>
          <a:ext cx="4071937" cy="2857500"/>
        </p:xfrm>
        <a:graphic>
          <a:graphicData uri="http://schemas.openxmlformats.org/presentationml/2006/ole">
            <p:oleObj spid="_x0000_s1027" name="Gráfico" r:id="rId5" imgW="3971849" imgH="2124151" progId="Excel.Chart.8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928813" y="642938"/>
            <a:ext cx="5484812" cy="914400"/>
          </a:xfrm>
        </p:spPr>
        <p:txBody>
          <a:bodyPr/>
          <a:lstStyle/>
          <a:p>
            <a:pPr algn="ctr" eaLnBrk="1" hangingPunct="1"/>
            <a:r>
              <a:rPr lang="es-EC" sz="2800" b="1" smtClean="0"/>
              <a:t>Activos vs. Mantenimiento</a:t>
            </a:r>
          </a:p>
        </p:txBody>
      </p:sp>
      <p:graphicFrame>
        <p:nvGraphicFramePr>
          <p:cNvPr id="21545" name="Group 41"/>
          <p:cNvGraphicFramePr>
            <a:graphicFrameLocks noGrp="1"/>
          </p:cNvGraphicFramePr>
          <p:nvPr>
            <p:ph idx="1"/>
          </p:nvPr>
        </p:nvGraphicFramePr>
        <p:xfrm>
          <a:off x="2198688" y="1379538"/>
          <a:ext cx="4873625" cy="2621280"/>
        </p:xfrm>
        <a:graphic>
          <a:graphicData uri="http://schemas.openxmlformats.org/drawingml/2006/table">
            <a:tbl>
              <a:tblPr/>
              <a:tblGrid>
                <a:gridCol w="1938338"/>
                <a:gridCol w="1011237"/>
                <a:gridCol w="192405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Descripción de Activo</a:t>
                      </a:r>
                      <a:endParaRPr kumimoji="0" lang="es-EC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Monto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Área de ubicación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Equipos de oficina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2982.85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Administrativo, Ventas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Equipos de cómputo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4405.00</a:t>
                      </a:r>
                      <a:endParaRPr kumimoji="0" lang="es-EC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Administrativo, Ventas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Vehículos</a:t>
                      </a:r>
                      <a:endParaRPr kumimoji="0" lang="es-EC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65982.85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Administrativo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Muebles de oficina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2180.00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Administrativo, Ventas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Edificios y locales</a:t>
                      </a:r>
                      <a:endParaRPr kumimoji="0" lang="es-EC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78144.91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Todas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Maquinarias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49985,00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Operaciones</a:t>
                      </a:r>
                      <a:endParaRPr kumimoji="0" lang="es-EC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 noGrp="1"/>
          </p:cNvGraphicFramePr>
          <p:nvPr>
            <p:ph type="tbl" idx="4294967295"/>
          </p:nvPr>
        </p:nvGraphicFramePr>
        <p:xfrm>
          <a:off x="1643063" y="4143375"/>
          <a:ext cx="6429375" cy="2187575"/>
        </p:xfrm>
        <a:graphic>
          <a:graphicData uri="http://schemas.openxmlformats.org/drawingml/2006/table">
            <a:tbl>
              <a:tblPr/>
              <a:tblGrid>
                <a:gridCol w="2125662"/>
                <a:gridCol w="2125663"/>
                <a:gridCol w="1079500"/>
                <a:gridCol w="109855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razones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porcentajes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Gasto de Mantenimiento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13144.08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 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 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Repuestos de maquinas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8503.45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0.65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64.69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Honorarios por reparaciones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4490.63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0.34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34.16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Gastos médicos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150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0.01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imes New Roman" pitchFamily="18" charset="0"/>
                        </a:rPr>
                        <a:t>1.14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95" marR="10795" marT="10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357313" y="762000"/>
            <a:ext cx="6869112" cy="1095375"/>
          </a:xfrm>
        </p:spPr>
        <p:txBody>
          <a:bodyPr/>
          <a:lstStyle/>
          <a:p>
            <a:pPr algn="ctr" eaLnBrk="1" hangingPunct="1"/>
            <a:r>
              <a:rPr lang="es-EC" b="1" smtClean="0"/>
              <a:t>Pilares del TPM </a:t>
            </a:r>
            <a:br>
              <a:rPr lang="es-EC" b="1" smtClean="0"/>
            </a:br>
            <a:r>
              <a:rPr lang="es-EC" b="1" smtClean="0"/>
              <a:t>Activos Críticos</a:t>
            </a:r>
            <a:endParaRPr lang="es-ES" b="1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0" y="1905000"/>
            <a:ext cx="540543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Tema de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Tema de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924</TotalTime>
  <Words>896</Words>
  <Application>Microsoft Office PowerPoint</Application>
  <PresentationFormat>Presentación en pantalla (4:3)</PresentationFormat>
  <Paragraphs>209</Paragraphs>
  <Slides>35</Slides>
  <Notes>35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Palatino Linotype</vt:lpstr>
      <vt:lpstr>Calibri</vt:lpstr>
      <vt:lpstr>Cooper Black</vt:lpstr>
      <vt:lpstr>Times New Roman</vt:lpstr>
      <vt:lpstr>Wingdings</vt:lpstr>
      <vt:lpstr>Century Schoolbook</vt:lpstr>
      <vt:lpstr>Tema2</vt:lpstr>
      <vt:lpstr>Gráfico de Microsoft Office Excel</vt:lpstr>
      <vt:lpstr> “DISEÑO DE UN SISTEMA DE GESTIÓN Y CONTROL OPERACIONAL PARA UNA EMPRESA QUE SE DEDICA A LA COMERCIALIZACIÓN DE REPUESTOS DE VEHÍCULOS Y SERVICIOS DE REPARACIÓN CUYAS INSTALACIONES SE ENCUENTRAN UBICADAS EN LA CIUDAD DE GUAYAQUIL”</vt:lpstr>
      <vt:lpstr>Previo a la obtención del Título de:   INGENIERO EN AUDITORÍA Y CONTROL DE GESTIÓN ESPECIALIDAD EN CALIDAD DE PROCESOS </vt:lpstr>
      <vt:lpstr>¿Qué es la gerencia de activos? </vt:lpstr>
      <vt:lpstr>Diapositiva 4</vt:lpstr>
      <vt:lpstr>Cultura Organizacional </vt:lpstr>
      <vt:lpstr>      Activo fijo de mayor importancia Se lo analiza desde dos puntos de vista:</vt:lpstr>
      <vt:lpstr>Mantenimientos en activos</vt:lpstr>
      <vt:lpstr>Activos vs. Mantenimiento</vt:lpstr>
      <vt:lpstr>Pilares del TPM  Activos Críticos</vt:lpstr>
      <vt:lpstr>Diapositiva 10</vt:lpstr>
      <vt:lpstr>Mantenimiento Autónomo</vt:lpstr>
      <vt:lpstr>Mantenimiento Autónomo</vt:lpstr>
      <vt:lpstr>Diapositiva 13</vt:lpstr>
      <vt:lpstr> Mejora Enfocada - Indicadores de Desempeño</vt:lpstr>
      <vt:lpstr>Diapositiva 15</vt:lpstr>
      <vt:lpstr>Proceso de ejecución de AMFE</vt:lpstr>
      <vt:lpstr>Diapositiva 17</vt:lpstr>
      <vt:lpstr>Diapositiva 18</vt:lpstr>
      <vt:lpstr>Diapositiva 19</vt:lpstr>
      <vt:lpstr>Mantenimiento Planificado</vt:lpstr>
      <vt:lpstr>Mantenimiento Planificado</vt:lpstr>
      <vt:lpstr>Diapositiva 22</vt:lpstr>
      <vt:lpstr>Mantenimiento de Calidad</vt:lpstr>
      <vt:lpstr>Diapositiva 24</vt:lpstr>
      <vt:lpstr>Prevención de Mantenimiento</vt:lpstr>
      <vt:lpstr>Diapositiva 26</vt:lpstr>
      <vt:lpstr>Áreas Administrativas</vt:lpstr>
      <vt:lpstr>Diapositiva 28</vt:lpstr>
      <vt:lpstr>Diapositiva 29</vt:lpstr>
      <vt:lpstr>Análisis de 5’s</vt:lpstr>
      <vt:lpstr>Conclusiones </vt:lpstr>
      <vt:lpstr>Recomendaciones</vt:lpstr>
      <vt:lpstr>Diapositiva 33</vt:lpstr>
      <vt:lpstr>Diapositiva 34</vt:lpstr>
      <vt:lpstr>Diapositiva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uo</dc:creator>
  <cp:lastModifiedBy>ehernand</cp:lastModifiedBy>
  <cp:revision>82</cp:revision>
  <dcterms:created xsi:type="dcterms:W3CDTF">2009-08-11T01:25:27Z</dcterms:created>
  <dcterms:modified xsi:type="dcterms:W3CDTF">2010-08-09T18:01:54Z</dcterms:modified>
</cp:coreProperties>
</file>