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DD7D-DE15-4A03-BB95-BE82806ADCB6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50E8-6B72-4CB0-88F9-1D68CF4FD04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1C3A-7857-468F-8B8F-3BDE382EA602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35AF-EDE0-4738-9575-033FD90FF8B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5870-121D-43B7-9DD8-9BFCF3EF0FAC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DBA9-907E-4754-B211-5FDD8FC7980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EBB1-C1E0-451C-BD37-6968F2FC8C0B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4AB3-C7EC-40BF-AB87-04D9765DD85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A9AE-5B62-4B3A-A044-F6D134DCC2FA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2A10-A8ED-457B-A54F-610E44D6940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18BC-C92B-4A94-BE5F-5D01E54B1DB9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0BEC-19AE-4FF6-AC75-6F89C6066EA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3FA6-6AAC-46C6-A625-1B32AD960C07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FB15-2153-4FA0-8F6A-10151DBF7B7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F976-69EC-4DF9-AEE0-E32E12ABA17A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78ED-A23E-4389-93D5-9AD997AC586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3749-FD73-496C-A2DC-707D4976BC12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9A96-BA8D-4723-B73D-4EE2D052D44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0814D-F14C-40AF-A04C-7F2F65294991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2C6B-0A7D-42E2-B88C-2DF7E81F7A0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C791-6E84-41D4-AFAC-67D4422EB20C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EE63-D3A4-41E0-9D8D-15DB80FBCEE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296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8E64C-0367-4744-A935-2EA816C4124A}" type="datetimeFigureOut">
              <a:rPr lang="es-EC"/>
              <a:pPr>
                <a:defRPr/>
              </a:pPr>
              <a:t>28/07/2010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2D5FA-C18B-428A-8CEA-468082991C7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0723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s-EC" sz="3600" smtClean="0"/>
              <a:t>   Implementación de un Plan de Continuidad del Negocio aplicado en el área de Contabilidad de una empresa dedicada a la comercialización de maquinarias y repuesto</a:t>
            </a:r>
            <a:r>
              <a:rPr lang="es-EC" smtClean="0"/>
              <a:t>s.</a:t>
            </a:r>
          </a:p>
          <a:p>
            <a:endParaRPr lang="es-EC" smtClean="0"/>
          </a:p>
          <a:p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mtClean="0"/>
              <a:t/>
            </a:r>
            <a:br>
              <a:rPr lang="es-ES" smtClean="0"/>
            </a:br>
            <a:endParaRPr lang="es-EC" dirty="0"/>
          </a:p>
        </p:txBody>
      </p:sp>
      <p:sp>
        <p:nvSpPr>
          <p:cNvPr id="5124" name="4 Marcador de contenido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244475"/>
          <a:ext cx="9358313" cy="6613525"/>
        </p:xfrm>
        <a:graphic>
          <a:graphicData uri="http://schemas.openxmlformats.org/presentationml/2006/ole">
            <p:oleObj spid="_x0000_s5122" name="Documento" r:id="rId3" imgW="5822823" imgH="661655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25" cy="122555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resultados obtenidos en la tabla de probabilidad y vulnerabilidad presentan el impacto que puedan afectar a las operaciones de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la empresa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. Se justifican cada una de ellas a continuación</a:t>
            </a:r>
            <a:r>
              <a:rPr lang="es-ES" sz="2200" dirty="0"/>
              <a:t>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57375" y="1714500"/>
            <a:ext cx="6115050" cy="45545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/>
              <a:t>Sismos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/>
              <a:t>Incendios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/>
              <a:t>Agresión física o </a:t>
            </a:r>
            <a:r>
              <a:rPr lang="es-ES" b="1" dirty="0" smtClean="0"/>
              <a:t>moral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/>
              <a:t>Robo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/>
              <a:t>Acceso a las </a:t>
            </a:r>
            <a:r>
              <a:rPr lang="es-ES" b="1" dirty="0" smtClean="0"/>
              <a:t>instalaciones</a:t>
            </a:r>
            <a:endParaRPr lang="es-E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/>
              <a:t>Amenaza </a:t>
            </a:r>
            <a:r>
              <a:rPr lang="es-ES" b="1" dirty="0" smtClean="0"/>
              <a:t>Computacional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/>
              <a:t>Artefactos </a:t>
            </a:r>
            <a:r>
              <a:rPr lang="es-ES" b="1" dirty="0" smtClean="0"/>
              <a:t>explosivos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/>
              <a:t>Marchas, mítines, plantones, </a:t>
            </a:r>
            <a:r>
              <a:rPr lang="es-ES" b="1" dirty="0" err="1"/>
              <a:t>etc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s-ES" b="1" smtClean="0"/>
              <a:t>CUANTIFICACIÓN DE IMPACTOS</a:t>
            </a:r>
            <a:endParaRPr lang="es-EC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" y="1214438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Su infraestructura está aproximadamente constituida por: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Edificios 				</a:t>
            </a:r>
            <a:r>
              <a:rPr lang="es-MX" dirty="0" smtClean="0"/>
              <a:t>      $ </a:t>
            </a:r>
            <a:r>
              <a:rPr lang="es-MX" dirty="0"/>
              <a:t>239.325,00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 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Muebles y Enseres, Equipos de Oficina          </a:t>
            </a:r>
            <a:r>
              <a:rPr lang="es-MX" dirty="0" smtClean="0"/>
              <a:t>$   </a:t>
            </a:r>
            <a:r>
              <a:rPr lang="es-MX" dirty="0"/>
              <a:t>60.132,33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 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Equipos de Computación, Software 	       </a:t>
            </a:r>
            <a:r>
              <a:rPr lang="es-MX" dirty="0" smtClean="0"/>
              <a:t>$  </a:t>
            </a:r>
            <a:r>
              <a:rPr lang="es-MX" dirty="0"/>
              <a:t>50.335,38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 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Vehículos 				</a:t>
            </a:r>
            <a:r>
              <a:rPr lang="es-MX" dirty="0" smtClean="0"/>
              <a:t>       $  </a:t>
            </a:r>
            <a:r>
              <a:rPr lang="es-MX" dirty="0"/>
              <a:t>76.252,50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 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/>
              <a:t>                                                          </a:t>
            </a:r>
            <a:r>
              <a:rPr lang="es-MX" b="1" dirty="0"/>
              <a:t>TOTAL      </a:t>
            </a:r>
            <a:r>
              <a:rPr lang="es-MX" b="1" dirty="0" smtClean="0"/>
              <a:t>   </a:t>
            </a:r>
            <a:r>
              <a:rPr lang="es-MX" b="1" dirty="0"/>
              <a:t>$  426.045,21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/>
              <a:t> 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1 Título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868362"/>
          </a:xfrm>
        </p:spPr>
        <p:txBody>
          <a:bodyPr/>
          <a:lstStyle/>
          <a:p>
            <a:r>
              <a:rPr lang="es-ES" sz="2800" b="1" smtClean="0"/>
              <a:t>PASO 2: IDENTIFICAR FUNCIONES Y PROCESOS DEL NEGOCIO</a:t>
            </a:r>
            <a:endParaRPr lang="es-EC" sz="280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785938" y="1500188"/>
          <a:ext cx="6072187" cy="5072062"/>
        </p:xfrm>
        <a:graphic>
          <a:graphicData uri="http://schemas.openxmlformats.org/presentationml/2006/ole">
            <p:oleObj spid="_x0000_s6146" name="Documento" r:id="rId3" imgW="5415492" imgH="415278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just"/>
            <a:r>
              <a:rPr lang="es-ES" sz="2400" b="1" smtClean="0">
                <a:solidFill>
                  <a:srgbClr val="000000"/>
                </a:solidFill>
              </a:rPr>
              <a:t>PASO 3: VALORACIÓN DE IMPACTOS FINANCIEROS Y</a:t>
            </a:r>
            <a:r>
              <a:rPr lang="es-EC" sz="2400" smtClean="0">
                <a:solidFill>
                  <a:srgbClr val="000000"/>
                </a:solidFill>
              </a:rPr>
              <a:t/>
            </a:r>
            <a:br>
              <a:rPr lang="es-EC" sz="2400" smtClean="0">
                <a:solidFill>
                  <a:srgbClr val="000000"/>
                </a:solidFill>
              </a:rPr>
            </a:br>
            <a:r>
              <a:rPr lang="es-ES" sz="2400" b="1" smtClean="0">
                <a:solidFill>
                  <a:srgbClr val="000000"/>
                </a:solidFill>
              </a:rPr>
              <a:t>OPERATIVOS</a:t>
            </a:r>
            <a:r>
              <a:rPr lang="es-EC" sz="1800" smtClean="0">
                <a:solidFill>
                  <a:srgbClr val="000000"/>
                </a:solidFill>
              </a:rPr>
              <a:t/>
            </a:r>
            <a:br>
              <a:rPr lang="es-EC" sz="1800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algn="just"/>
            <a:r>
              <a:rPr lang="es-ES" smtClean="0"/>
              <a:t>En este paso se realizan las valoraciones de los impactos financieros y operativos de la empresa ante cualquier evento calamitoso a sus funciones y proceso</a:t>
            </a:r>
            <a:endParaRPr lang="es-EC" smtClean="0"/>
          </a:p>
          <a:p>
            <a:pPr algn="just">
              <a:buFont typeface="Arial" charset="0"/>
              <a:buNone/>
            </a:pPr>
            <a:r>
              <a:rPr lang="es-ES" smtClean="0"/>
              <a:t> </a:t>
            </a:r>
            <a:endParaRPr lang="es-EC" smtClean="0"/>
          </a:p>
          <a:p>
            <a:pPr algn="just"/>
            <a:r>
              <a:rPr lang="es-ES" smtClean="0"/>
              <a:t>La valoración de impactos financieros mide la extensión y el grado de severidad de las pérdidas financieras del negocio. </a:t>
            </a:r>
            <a:endParaRPr lang="es-EC" smtClean="0"/>
          </a:p>
          <a:p>
            <a:pPr>
              <a:buFont typeface="Arial" charset="0"/>
              <a:buNone/>
            </a:pPr>
            <a:endParaRPr lang="es-EC" smtClean="0"/>
          </a:p>
          <a:p>
            <a:pPr>
              <a:buFont typeface="Arial" charset="0"/>
              <a:buNone/>
            </a:pPr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smtClean="0"/>
              <a:t>VALORACIÓN DE IMPACTOS FINANCIEROS</a:t>
            </a:r>
            <a:endParaRPr lang="es-EC" sz="360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La </a:t>
            </a:r>
            <a:r>
              <a:rPr lang="es-ES" b="1" dirty="0"/>
              <a:t>tabla 3.4.1.1</a:t>
            </a:r>
            <a:r>
              <a:rPr lang="es-ES" dirty="0"/>
              <a:t> lista los valores correspondientes a las pérdidas mensuales de los  procesos de la compañía. (Vea sección 3.12 Información Sumaria del BIA)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 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La segunda parte categoriza cada impacto en un nivel de severidad basado en su correspondiente pérdida monetaria. A continuación se especifican los rangos de los niveles de severidad: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643063" y="1071563"/>
          <a:ext cx="6143625" cy="5357812"/>
        </p:xfrm>
        <a:graphic>
          <a:graphicData uri="http://schemas.openxmlformats.org/presentationml/2006/ole">
            <p:oleObj spid="_x0000_s7170" name="Documento" r:id="rId3" imgW="5519484" imgH="439685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8196" name="2 Marcador de contenido"/>
          <p:cNvSpPr>
            <a:spLocks noGrp="1"/>
          </p:cNvSpPr>
          <p:nvPr>
            <p:ph idx="1"/>
          </p:nvPr>
        </p:nvSpPr>
        <p:spPr>
          <a:xfrm>
            <a:off x="285750" y="4286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C" smtClean="0"/>
          </a:p>
          <a:p>
            <a:pPr>
              <a:buFont typeface="Arial" charset="0"/>
              <a:buNone/>
            </a:pPr>
            <a:endParaRPr lang="es-EC" smtClean="0"/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1285875" y="138113"/>
          <a:ext cx="6643688" cy="6291262"/>
        </p:xfrm>
        <a:graphic>
          <a:graphicData uri="http://schemas.openxmlformats.org/presentationml/2006/ole">
            <p:oleObj spid="_x0000_s8194" name="Documento" r:id="rId3" imgW="5802312" imgH="722834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smtClean="0"/>
              <a:t>PASO 4: IDENTIFICAR PROCESOS CRÍTICOS DEL NEGOCIO</a:t>
            </a:r>
            <a:endParaRPr lang="es-EC" sz="320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85813" y="2071688"/>
          <a:ext cx="7572375" cy="3500437"/>
        </p:xfrm>
        <a:graphic>
          <a:graphicData uri="http://schemas.openxmlformats.org/presentationml/2006/ole">
            <p:oleObj spid="_x0000_s9218" name="Documento" r:id="rId3" imgW="5415132" imgH="20041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214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700" b="1" dirty="0" smtClean="0"/>
              <a:t/>
            </a:r>
            <a:br>
              <a:rPr lang="es-ES" sz="2700" b="1" dirty="0" smtClean="0"/>
            </a:br>
            <a:r>
              <a:rPr lang="es-ES" sz="2700" b="1" dirty="0"/>
              <a:t/>
            </a:r>
            <a:br>
              <a:rPr lang="es-ES" sz="2700" b="1" dirty="0"/>
            </a:br>
            <a:r>
              <a:rPr lang="es-ES" sz="2700" b="1" dirty="0" smtClean="0"/>
              <a:t>PASO 5: IDENTIFICAR MTD Y PRIORIDADES DE</a:t>
            </a:r>
            <a:r>
              <a:rPr lang="es-EC" sz="2700" dirty="0" smtClean="0"/>
              <a:t/>
            </a:r>
            <a:br>
              <a:rPr lang="es-EC" sz="2700" dirty="0" smtClean="0"/>
            </a:br>
            <a:r>
              <a:rPr lang="es-ES" sz="2700" b="1" dirty="0" smtClean="0"/>
              <a:t>          RECUPERACIÓN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1024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EC" smtClean="0"/>
          </a:p>
          <a:p>
            <a:pPr>
              <a:buFont typeface="Arial" charset="0"/>
              <a:buNone/>
            </a:pPr>
            <a:endParaRPr lang="es-EC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00063" y="1928813"/>
          <a:ext cx="8286750" cy="3643312"/>
        </p:xfrm>
        <a:graphic>
          <a:graphicData uri="http://schemas.openxmlformats.org/presentationml/2006/ole">
            <p:oleObj spid="_x0000_s10242" name="Documento" r:id="rId3" imgW="5541074" imgH="184331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642938"/>
          </a:xfrm>
        </p:spPr>
        <p:txBody>
          <a:bodyPr/>
          <a:lstStyle/>
          <a:p>
            <a:pPr marL="342900" indent="-342900"/>
            <a:r>
              <a:rPr lang="es-ES_tradnl" sz="1800" b="1" smtClean="0">
                <a:solidFill>
                  <a:srgbClr val="000000"/>
                </a:solidFill>
              </a:rPr>
              <a:t>PLAN DE CONTINUIDAD DEL NEGOCIO ( BCP)</a:t>
            </a: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358114" cy="4643470"/>
          </a:xfrm>
        </p:spPr>
        <p:txBody>
          <a:bodyPr rtlCol="0">
            <a:normAutofit/>
          </a:bodyPr>
          <a:lstStyle/>
          <a:p>
            <a:pPr marL="0" lvl="2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2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000" dirty="0">
              <a:latin typeface="Arial" pitchFamily="34" charset="0"/>
              <a:cs typeface="Arial" pitchFamily="34" charset="0"/>
            </a:endParaRPr>
          </a:p>
          <a:p>
            <a:pPr marL="0" lvl="2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 marL="0" lvl="2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s-ES_tradn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BCP</a:t>
            </a:r>
          </a:p>
          <a:p>
            <a:pPr marL="2743200" lvl="8" algn="l">
              <a:buFont typeface="Arial" pitchFamily="34" charset="0"/>
              <a:buChar char="•"/>
              <a:defRPr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CONCEPTO</a:t>
            </a:r>
          </a:p>
          <a:p>
            <a:pPr marL="2743200" lvl="8" algn="l">
              <a:buFont typeface="Arial" pitchFamily="34" charset="0"/>
              <a:buChar char="•"/>
              <a:defRPr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IMPORTANCIA</a:t>
            </a:r>
          </a:p>
          <a:p>
            <a:pPr marL="2743200" lvl="8" algn="l">
              <a:buFont typeface="Arial" pitchFamily="34" charset="0"/>
              <a:buChar char="•"/>
              <a:defRPr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/>
              <a:t>PASO 6: IDENTIFICAR SISTEMAS Y APLICACIONES DE IT 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S" sz="2400" b="1" dirty="0"/>
              <a:t>          CRÍTICOS </a:t>
            </a: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  <p:sp>
        <p:nvSpPr>
          <p:cNvPr id="11268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643063" y="1643063"/>
          <a:ext cx="7215187" cy="4429125"/>
        </p:xfrm>
        <a:graphic>
          <a:graphicData uri="http://schemas.openxmlformats.org/presentationml/2006/ole">
            <p:oleObj spid="_x0000_s11266" name="Documento" r:id="rId3" imgW="5681768" imgH="379948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PASO 7: RECURSOS CRÍTICOS NO-IT</a:t>
            </a:r>
            <a:endParaRPr lang="es-EC" sz="2400" smtClean="0"/>
          </a:p>
        </p:txBody>
      </p:sp>
      <p:sp>
        <p:nvSpPr>
          <p:cNvPr id="1229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EC" smtClean="0"/>
          </a:p>
          <a:p>
            <a:pPr>
              <a:buFont typeface="Arial" charset="0"/>
              <a:buNone/>
            </a:pPr>
            <a:endParaRPr lang="es-EC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857250" y="1357313"/>
          <a:ext cx="7500938" cy="4932362"/>
        </p:xfrm>
        <a:graphic>
          <a:graphicData uri="http://schemas.openxmlformats.org/presentationml/2006/ole">
            <p:oleObj spid="_x0000_s12290" name="Documento" r:id="rId3" imgW="5415132" imgH="443218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1331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500188" y="1714500"/>
          <a:ext cx="6600825" cy="3114675"/>
        </p:xfrm>
        <a:graphic>
          <a:graphicData uri="http://schemas.openxmlformats.org/presentationml/2006/ole">
            <p:oleObj spid="_x0000_s13314" name="Documento" r:id="rId3" imgW="5630312" imgH="25919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PASO </a:t>
            </a:r>
            <a:r>
              <a:rPr lang="es-ES" sz="2400" b="1" dirty="0"/>
              <a:t>8: DETERMINAR TIEMPO OBJETIVO DE 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S" sz="2400" b="1" dirty="0"/>
              <a:t>          RECUPERACIÓN (RTO)</a:t>
            </a: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1643063" y="981075"/>
          <a:ext cx="6000750" cy="5876925"/>
        </p:xfrm>
        <a:graphic>
          <a:graphicData uri="http://schemas.openxmlformats.org/presentationml/2006/ole">
            <p:oleObj spid="_x0000_s14338" name="Documento" r:id="rId3" imgW="5681768" imgH="58703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/>
              <a:t>PASO 9: DETERMINAR PUNTO OBJETIVO DE    </a:t>
            </a:r>
            <a:r>
              <a:rPr lang="es-ES" sz="2400" b="1" dirty="0" smtClean="0"/>
              <a:t>RECUPERACIÓN     </a:t>
            </a:r>
            <a:r>
              <a:rPr lang="es-ES" sz="2400" b="1" dirty="0"/>
              <a:t>(RPO)</a:t>
            </a: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286125"/>
          </a:xfrm>
        </p:spPr>
        <p:txBody>
          <a:bodyPr/>
          <a:lstStyle/>
          <a:p>
            <a:pPr algn="just"/>
            <a:r>
              <a:rPr lang="es-ES" sz="2400" smtClean="0"/>
              <a:t>En AGROPRODUZCA S.A. la información contable es almacenada en un Cd una vez al mes y guardados como respaldo en  lo posterior; este almacenamiento representa el último respaldo de datos ante la posible pérdida de información como consecuencia de un siniestro.</a:t>
            </a:r>
            <a:endParaRPr lang="es-EC" sz="2400" smtClean="0"/>
          </a:p>
          <a:p>
            <a:pPr algn="just"/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PASO 10: IDENTIFICAR PROCEDIMIENTOS DE TRABAJO</a:t>
            </a:r>
            <a:endParaRPr lang="es-EC" sz="2400" smtClean="0"/>
          </a:p>
        </p:txBody>
      </p:sp>
      <p:sp>
        <p:nvSpPr>
          <p:cNvPr id="1536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z="1200" smtClean="0"/>
          </a:p>
          <a:p>
            <a:endParaRPr lang="es-EC" sz="1200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14313" y="1428750"/>
          <a:ext cx="9801225" cy="4957763"/>
        </p:xfrm>
        <a:graphic>
          <a:graphicData uri="http://schemas.openxmlformats.org/presentationml/2006/ole">
            <p:oleObj spid="_x0000_s15362" name="Documento" r:id="rId3" imgW="6195250" imgH="30719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Paso 11: INFORMACIÓN SUMARIA DEL BIA</a:t>
            </a:r>
            <a:endParaRPr lang="es-EC" sz="2400" smtClean="0"/>
          </a:p>
        </p:txBody>
      </p:sp>
      <p:sp>
        <p:nvSpPr>
          <p:cNvPr id="1638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285875" y="1643063"/>
          <a:ext cx="5921375" cy="3700462"/>
        </p:xfrm>
        <a:graphic>
          <a:graphicData uri="http://schemas.openxmlformats.org/presentationml/2006/ole">
            <p:oleObj spid="_x0000_s16386" name="Documento" r:id="rId3" imgW="5271918" imgH="282861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/>
              <a:t>FASE A: IDENTIFICACIÓN DE REQUERIMIENTOS DE 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S" sz="2400" b="1" dirty="0"/>
              <a:t>           RECUPERACIÓN</a:t>
            </a: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  <p:sp>
        <p:nvSpPr>
          <p:cNvPr id="1741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z="1200" smtClean="0"/>
          </a:p>
          <a:p>
            <a:endParaRPr lang="es-EC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42875" y="1428750"/>
          <a:ext cx="9915525" cy="5700713"/>
        </p:xfrm>
        <a:graphic>
          <a:graphicData uri="http://schemas.openxmlformats.org/presentationml/2006/ole">
            <p:oleObj spid="_x0000_s17410" name="Documento" r:id="rId3" imgW="6682105" imgH="385355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1843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z="1200" smtClean="0"/>
          </a:p>
          <a:p>
            <a:endParaRPr lang="es-EC" sz="1200" smtClean="0"/>
          </a:p>
          <a:p>
            <a:endParaRPr lang="es-EC" sz="120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143000" y="1143000"/>
          <a:ext cx="7043738" cy="5400675"/>
        </p:xfrm>
        <a:graphic>
          <a:graphicData uri="http://schemas.openxmlformats.org/presentationml/2006/ole">
            <p:oleObj spid="_x0000_s18434" name="Documento" r:id="rId3" imgW="6241669" imgH="5406660" progId="Word.Document.12">
              <p:embed/>
            </p:oleObj>
          </a:graphicData>
        </a:graphic>
      </p:graphicFrame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000125" y="357188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b="1">
                <a:ea typeface="Times New Roman" pitchFamily="18" charset="0"/>
              </a:rPr>
              <a:t>PASO 1: IDENTIFICAR REQUERIMIENTOS DE </a:t>
            </a:r>
            <a:endParaRPr lang="es-EC">
              <a:ea typeface="Times New Roman" pitchFamily="18" charset="0"/>
            </a:endParaRPr>
          </a:p>
          <a:p>
            <a:pPr algn="ctr" eaLnBrk="0" hangingPunct="0"/>
            <a:r>
              <a:rPr lang="es-ES" b="1">
                <a:ea typeface="Times New Roman" pitchFamily="18" charset="0"/>
              </a:rPr>
              <a:t>            RECUPERACIÓN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" y="785813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>IDENTIFICACIÓN </a:t>
            </a:r>
            <a:r>
              <a:rPr lang="es-ES" sz="2400" b="1" dirty="0"/>
              <a:t>DEL CORE BUSINESS DEL NEGOCIO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S" sz="2400" b="1" dirty="0"/>
              <a:t> </a:t>
            </a: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  <p:sp>
        <p:nvSpPr>
          <p:cNvPr id="1946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z="1200" smtClean="0"/>
          </a:p>
          <a:p>
            <a:endParaRPr lang="es-EC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1785938"/>
          <a:ext cx="9144000" cy="3714750"/>
        </p:xfrm>
        <a:graphic>
          <a:graphicData uri="http://schemas.openxmlformats.org/presentationml/2006/ole">
            <p:oleObj spid="_x0000_s19458" name="Documento" r:id="rId3" imgW="5425567" imgH="198860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r>
              <a:rPr lang="es-ES_tradnl" sz="2200" b="1" smtClean="0"/>
              <a:t>CONOCIMIENTO DEL NEGOCIO Y PROCEDIMIENTOS ANALÍTICOS </a:t>
            </a:r>
            <a:r>
              <a:rPr lang="es-EC" sz="2200" smtClean="0"/>
              <a:t/>
            </a:r>
            <a:br>
              <a:rPr lang="es-EC" sz="2200" smtClean="0"/>
            </a:br>
            <a:r>
              <a:rPr lang="es-ES_tradnl" sz="2200" b="1" smtClean="0"/>
              <a:t>     PRELIMINARES</a:t>
            </a:r>
            <a:endParaRPr lang="es-EC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50" y="1928813"/>
            <a:ext cx="6286500" cy="3643312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HISTORIA DE LA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EMPRESA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OBJETO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SOCIAL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IDENTIDAD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CORPORATIVA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VISIÓN 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MISIÓN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VALORES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POLÍTICA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ANÁLISIS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F.O.D.A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FORTALEZAS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DEBILIDADES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OPORTUNIDADES</a:t>
            </a:r>
          </a:p>
          <a:p>
            <a:pPr marL="8572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AMENAZAS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11175"/>
          </a:xfrm>
        </p:spPr>
        <p:txBody>
          <a:bodyPr/>
          <a:lstStyle/>
          <a:p>
            <a:r>
              <a:rPr lang="es-ES_tradnl" sz="2400" b="1" smtClean="0"/>
              <a:t>VALIDACIÓN DE DATOS</a:t>
            </a:r>
            <a:endParaRPr lang="es-EC" sz="2400" smtClean="0"/>
          </a:p>
        </p:txBody>
      </p:sp>
      <p:sp>
        <p:nvSpPr>
          <p:cNvPr id="2048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642938" y="1928813"/>
          <a:ext cx="10858501" cy="3586162"/>
        </p:xfrm>
        <a:graphic>
          <a:graphicData uri="http://schemas.openxmlformats.org/presentationml/2006/ole">
            <p:oleObj spid="_x0000_s20482" name="Documento" r:id="rId3" imgW="6408632" imgH="19377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2150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-1143000" y="1500188"/>
          <a:ext cx="12715875" cy="5643562"/>
        </p:xfrm>
        <a:graphic>
          <a:graphicData uri="http://schemas.openxmlformats.org/presentationml/2006/ole">
            <p:oleObj spid="_x0000_s21506" name="Documento" r:id="rId3" imgW="7139813" imgH="27647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2253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1428750" y="1785938"/>
          <a:ext cx="10929938" cy="3071812"/>
        </p:xfrm>
        <a:graphic>
          <a:graphicData uri="http://schemas.openxmlformats.org/presentationml/2006/ole">
            <p:oleObj spid="_x0000_s22530" name="Documento" r:id="rId3" imgW="5857007" imgH="176220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2355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214313" y="1643063"/>
          <a:ext cx="11687176" cy="4229100"/>
        </p:xfrm>
        <a:graphic>
          <a:graphicData uri="http://schemas.openxmlformats.org/presentationml/2006/ole">
            <p:oleObj spid="_x0000_s23554" name="Documento" r:id="rId3" imgW="8048752" imgH="288845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45" t="25812" r="22800" b="26715"/>
          <a:stretch>
            <a:fillRect/>
          </a:stretch>
        </p:blipFill>
        <p:spPr>
          <a:xfrm>
            <a:off x="714375" y="1643063"/>
            <a:ext cx="8001000" cy="4572000"/>
          </a:xfrm>
        </p:spPr>
      </p:pic>
      <p:sp>
        <p:nvSpPr>
          <p:cNvPr id="40963" name="4 CuadroTexto"/>
          <p:cNvSpPr txBox="1">
            <a:spLocks noChangeArrowheads="1"/>
          </p:cNvSpPr>
          <p:nvPr/>
        </p:nvSpPr>
        <p:spPr bwMode="auto">
          <a:xfrm>
            <a:off x="714375" y="785813"/>
            <a:ext cx="785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>
                <a:latin typeface="Calibri" pitchFamily="34" charset="0"/>
              </a:rPr>
              <a:t>ORGANIGRAMA DE LA COMPAÑIA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/>
              <a:t>Organigrama del Área de </a:t>
            </a:r>
            <a:r>
              <a:rPr lang="es-EC" b="1" dirty="0" smtClean="0"/>
              <a:t>Contabilidad</a:t>
            </a:r>
            <a:endParaRPr lang="es-EC" dirty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08" t="38086" r="29233" b="40794"/>
          <a:stretch>
            <a:fillRect/>
          </a:stretch>
        </p:blipFill>
        <p:spPr>
          <a:xfrm>
            <a:off x="1117600" y="1857375"/>
            <a:ext cx="7312025" cy="350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Perfil Académico</a:t>
            </a:r>
            <a:endParaRPr lang="es-EC" smtClean="0"/>
          </a:p>
        </p:txBody>
      </p:sp>
      <p:pic>
        <p:nvPicPr>
          <p:cNvPr id="43011" name="Imagen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63" t="5095" r="5983" b="6311"/>
          <a:stretch>
            <a:fillRect/>
          </a:stretch>
        </p:blipFill>
        <p:spPr>
          <a:xfrm>
            <a:off x="500063" y="1384300"/>
            <a:ext cx="8288337" cy="504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PERFIL ACADEMICO IDEAL</a:t>
            </a:r>
          </a:p>
        </p:txBody>
      </p:sp>
      <p:pic>
        <p:nvPicPr>
          <p:cNvPr id="44035" name="Imagen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98" t="2899" b="4132"/>
          <a:stretch>
            <a:fillRect/>
          </a:stretch>
        </p:blipFill>
        <p:spPr>
          <a:xfrm>
            <a:off x="428625" y="1600200"/>
            <a:ext cx="8286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b="1" smtClean="0"/>
              <a:t>PONDERACIÓN DE LAS ÁREAS DE LA EMPRESA</a:t>
            </a:r>
            <a:endParaRPr lang="es-EC" sz="3200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0501"/>
          <a:stretch>
            <a:fillRect/>
          </a:stretch>
        </p:blipFill>
        <p:spPr>
          <a:xfrm>
            <a:off x="357188" y="1428750"/>
            <a:ext cx="8501062" cy="4265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s-EC" smtClean="0"/>
              <a:t>PERFIL HUMANO</a:t>
            </a:r>
          </a:p>
        </p:txBody>
      </p:sp>
      <p:pic>
        <p:nvPicPr>
          <p:cNvPr id="46083" name="Imagen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90" r="8488" b="7710"/>
          <a:stretch>
            <a:fillRect/>
          </a:stretch>
        </p:blipFill>
        <p:spPr>
          <a:xfrm>
            <a:off x="500063" y="1357313"/>
            <a:ext cx="81438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571500" y="1357313"/>
            <a:ext cx="8229600" cy="4525962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s-ES" sz="2800" b="1" smtClean="0"/>
              <a:t>	7.  CLIENTES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75" y="2071688"/>
          <a:ext cx="9001125" cy="3071812"/>
        </p:xfrm>
        <a:graphic>
          <a:graphicData uri="http://schemas.openxmlformats.org/presentationml/2006/ole">
            <p:oleObj spid="_x0000_s1026" name="Documento" r:id="rId3" imgW="5271918" imgH="18718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s-ES" b="1" smtClean="0"/>
              <a:t>PONDERACIÓN PERFIL IDEAL </a:t>
            </a:r>
            <a:endParaRPr lang="es-EC" smtClean="0"/>
          </a:p>
        </p:txBody>
      </p:sp>
      <p:pic>
        <p:nvPicPr>
          <p:cNvPr id="47107" name="Imagen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87" t="1797" r="16957" b="3162"/>
          <a:stretch>
            <a:fillRect/>
          </a:stretch>
        </p:blipFill>
        <p:spPr>
          <a:xfrm>
            <a:off x="571500" y="1600200"/>
            <a:ext cx="8072438" cy="482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CLASIFICACIÓN DE OPERACIONES</a:t>
            </a:r>
            <a:endParaRPr lang="es-EC" smtClean="0"/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ES" b="1" smtClean="0"/>
          </a:p>
          <a:p>
            <a:pPr>
              <a:buFont typeface="Arial" charset="0"/>
              <a:buNone/>
            </a:pPr>
            <a:r>
              <a:rPr lang="es-ES" b="1" smtClean="0"/>
              <a:t> Críticos  </a:t>
            </a:r>
            <a:endParaRPr lang="es-EC" smtClean="0"/>
          </a:p>
          <a:p>
            <a:pPr lvl="3"/>
            <a:r>
              <a:rPr lang="es-ES" smtClean="0"/>
              <a:t>Factor Político (Cambio de leyes contables y Tributarias)		</a:t>
            </a:r>
            <a:endParaRPr lang="es-EC" smtClean="0"/>
          </a:p>
          <a:p>
            <a:pPr lvl="3"/>
            <a:r>
              <a:rPr lang="es-ES" smtClean="0"/>
              <a:t>Dependencia Sistema XASS 8.1			</a:t>
            </a:r>
            <a:endParaRPr lang="es-EC" smtClean="0"/>
          </a:p>
          <a:p>
            <a:pPr lvl="3"/>
            <a:r>
              <a:rPr lang="es-ES" smtClean="0"/>
              <a:t>Dependencia software Dimm  para realizar declaraciones al S.R.I </a:t>
            </a:r>
            <a:endParaRPr lang="es-EC" smtClean="0"/>
          </a:p>
          <a:p>
            <a:pPr lvl="3"/>
            <a:r>
              <a:rPr lang="es-ES" smtClean="0"/>
              <a:t>Falta de personal					</a:t>
            </a:r>
            <a:endParaRPr lang="es-EC" smtClean="0"/>
          </a:p>
          <a:p>
            <a:pPr>
              <a:buFont typeface="Arial" charset="0"/>
              <a:buNone/>
            </a:pPr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/>
              <a:t>Vitales </a:t>
            </a:r>
            <a:endParaRPr lang="es-EC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/>
              <a:t>Factor </a:t>
            </a:r>
            <a:r>
              <a:rPr lang="es-ES" sz="2200" dirty="0"/>
              <a:t>Humano 	 </a:t>
            </a:r>
            <a:endParaRPr lang="es-EC" sz="2200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/>
              <a:t>Enlace  Satelital con las sucursales de </a:t>
            </a:r>
            <a:r>
              <a:rPr lang="es-ES" sz="2200" dirty="0" smtClean="0"/>
              <a:t>Babahoyo </a:t>
            </a:r>
            <a:r>
              <a:rPr lang="es-ES" sz="2200" dirty="0"/>
              <a:t>y Daule (Información  Actualizada de XASS 8.1)					</a:t>
            </a:r>
            <a:endParaRPr lang="es-EC" sz="2200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/>
              <a:t>Respaldo de información mensual en almacenamiento externo (CD)</a:t>
            </a:r>
            <a:r>
              <a:rPr lang="es-ES" sz="2600" dirty="0"/>
              <a:t>	</a:t>
            </a:r>
            <a:r>
              <a:rPr lang="es-ES" sz="2600" b="1" dirty="0"/>
              <a:t>								</a:t>
            </a:r>
            <a:endParaRPr lang="es-EC" sz="2600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/>
              <a:t> </a:t>
            </a:r>
            <a:r>
              <a:rPr lang="es-ES" b="1" dirty="0"/>
              <a:t>Sensitivos  </a:t>
            </a:r>
            <a:endParaRPr lang="es-EC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/>
              <a:t>Entrega oportuna y rápida de los trabajos de las asistentes              contables, para que el contador general pueda realizar los </a:t>
            </a:r>
            <a:r>
              <a:rPr lang="es-ES" sz="2200" dirty="0" smtClean="0"/>
              <a:t>informes</a:t>
            </a:r>
            <a:r>
              <a:rPr lang="es-ES" sz="2200" dirty="0"/>
              <a:t>				</a:t>
            </a:r>
            <a:endParaRPr lang="es-EC" sz="2200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/>
              <a:t>Respaldo manual de las operaciones contables de la empresa</a:t>
            </a:r>
            <a:r>
              <a:rPr lang="es-ES" sz="2200" b="1" dirty="0"/>
              <a:t>						</a:t>
            </a:r>
            <a:r>
              <a:rPr lang="es-ES" sz="2900" b="1" dirty="0"/>
              <a:t>			</a:t>
            </a:r>
            <a:endParaRPr lang="es-EC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/>
              <a:t> </a:t>
            </a:r>
            <a:r>
              <a:rPr lang="es-ES" b="1" dirty="0"/>
              <a:t>No críticos		</a:t>
            </a:r>
            <a:r>
              <a:rPr lang="es-ES" dirty="0"/>
              <a:t> </a:t>
            </a:r>
            <a:endParaRPr lang="es-EC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/>
              <a:t>Clasificación del Área	</a:t>
            </a:r>
            <a:endParaRPr lang="es-EC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FASE C: VALORACIÓN DE DISPONIBILIDAD DE TIEMPO</a:t>
            </a:r>
            <a:endParaRPr lang="es-EC" sz="2400" smtClean="0"/>
          </a:p>
        </p:txBody>
      </p:sp>
      <p:sp>
        <p:nvSpPr>
          <p:cNvPr id="50179" name="2 Marcador de contenido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C" smtClean="0"/>
          </a:p>
          <a:p>
            <a:r>
              <a:rPr lang="es-ES" sz="2400" smtClean="0"/>
              <a:t>De acuerdo a los Requerimientos de Recuperación de la empresa, Tenemos que el EAT asociado a la misma es de 2 días, basado en opciones de adquisición y entrega de recursos y sistemas IT, en caso de ser necesarios</a:t>
            </a:r>
          </a:p>
          <a:p>
            <a:endParaRPr lang="es-ES" sz="2400" smtClean="0"/>
          </a:p>
          <a:p>
            <a:r>
              <a:rPr lang="es-ES" sz="2400" smtClean="0"/>
              <a:t>La información presentada en las </a:t>
            </a:r>
            <a:r>
              <a:rPr lang="es-ES" sz="2400" b="1" smtClean="0"/>
              <a:t>Tablas 3.6.1 y 3.9.1</a:t>
            </a:r>
            <a:r>
              <a:rPr lang="es-ES" sz="2400" smtClean="0"/>
              <a:t>, determinan los correspondientes MTD, RTO y WRT en menos de 8 días; por tanto se concluye que ésta opción es viable debido a que el EAT de 2 días satisface los 8 días para la obtención de los Requerimientos de Recuperación</a:t>
            </a:r>
            <a:endParaRPr lang="es-EC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FASE D: VALORACIÓN COSTO-BENEFICIO</a:t>
            </a:r>
            <a:endParaRPr lang="es-EC" sz="2400" smtClean="0"/>
          </a:p>
        </p:txBody>
      </p:sp>
      <p:sp>
        <p:nvSpPr>
          <p:cNvPr id="24580" name="2 Marcador de contenido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525962"/>
          </a:xfrm>
        </p:spPr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28625" y="2428875"/>
          <a:ext cx="8429625" cy="2928938"/>
        </p:xfrm>
        <a:graphic>
          <a:graphicData uri="http://schemas.openxmlformats.org/presentationml/2006/ole">
            <p:oleObj spid="_x0000_s24578" name="Documento" r:id="rId3" imgW="5275516" imgH="13158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2560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85750" y="1785938"/>
          <a:ext cx="8572500" cy="3357562"/>
        </p:xfrm>
        <a:graphic>
          <a:graphicData uri="http://schemas.openxmlformats.org/presentationml/2006/ole">
            <p:oleObj spid="_x0000_s25602" name="Documento" r:id="rId3" imgW="5419090" imgH="217391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DESARROLLO DEL PLAN DE CONTINUIDAD DEL NEGOCIO</a:t>
            </a:r>
            <a:r>
              <a:rPr lang="es-EC" sz="2400" smtClean="0"/>
              <a:t/>
            </a:r>
            <a:br>
              <a:rPr lang="es-EC" sz="2400" smtClean="0"/>
            </a:br>
            <a:endParaRPr lang="es-EC" sz="2400" smtClean="0"/>
          </a:p>
        </p:txBody>
      </p:sp>
      <p:sp>
        <p:nvSpPr>
          <p:cNvPr id="512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s-ES" b="1" smtClean="0"/>
              <a:t>FASE 1: RESPUESTA INICIAL Y NOTIFICACIÓN</a:t>
            </a:r>
          </a:p>
          <a:p>
            <a:pPr marL="342900" lvl="2" indent="-342900"/>
            <a:endParaRPr lang="es-EC" smtClean="0"/>
          </a:p>
          <a:p>
            <a:pPr marL="342900" lvl="2" indent="-342900"/>
            <a:r>
              <a:rPr lang="es-ES" b="1" smtClean="0"/>
              <a:t>FASE 2: VALORACIÓN Y ESCALA DEL PROBLEMA</a:t>
            </a:r>
          </a:p>
          <a:p>
            <a:pPr marL="342900" lvl="2" indent="-342900"/>
            <a:endParaRPr lang="es-EC" smtClean="0"/>
          </a:p>
          <a:p>
            <a:pPr marL="342900" lvl="2" indent="-342900"/>
            <a:r>
              <a:rPr lang="es-ES" b="1" smtClean="0"/>
              <a:t>FASE 3: DECLARACIÓN DE DESASTRE</a:t>
            </a:r>
          </a:p>
          <a:p>
            <a:pPr marL="342900" lvl="2" indent="-342900"/>
            <a:endParaRPr lang="es-EC" smtClean="0"/>
          </a:p>
          <a:p>
            <a:r>
              <a:rPr lang="es-ES" sz="2400" b="1" smtClean="0"/>
              <a:t>FASE 4: IMPLEMENTACIÓN DEL PLAN DE LOGÍSTICA</a:t>
            </a:r>
          </a:p>
          <a:p>
            <a:endParaRPr lang="es-ES" sz="2400" b="1" smtClean="0"/>
          </a:p>
          <a:p>
            <a:r>
              <a:rPr lang="es-ES" sz="2400" b="1" smtClean="0"/>
              <a:t>FASE 5: RECUPERACIÓN  Y REASUNCIÓN</a:t>
            </a:r>
            <a:endParaRPr lang="es-EC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 smtClean="0"/>
              <a:t>Equipo de Administración de Crisis</a:t>
            </a:r>
            <a:r>
              <a:rPr lang="es-EC" sz="3600" dirty="0"/>
              <a:t/>
            </a:r>
            <a:br>
              <a:rPr lang="es-EC" sz="3600" dirty="0"/>
            </a:br>
            <a:r>
              <a:rPr lang="es-ES" sz="2400" dirty="0"/>
              <a:t> </a:t>
            </a: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  <p:sp>
        <p:nvSpPr>
          <p:cNvPr id="2662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71500" y="1143000"/>
          <a:ext cx="9786938" cy="5214938"/>
        </p:xfrm>
        <a:graphic>
          <a:graphicData uri="http://schemas.openxmlformats.org/presentationml/2006/ole">
            <p:oleObj spid="_x0000_s26626" name="Documento" r:id="rId3" imgW="6180138" imgH="43499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r>
              <a:rPr lang="es-ES" sz="2800" b="1" smtClean="0"/>
              <a:t>PRUEBA DEL PLAN DE CONTINUIDAD DEL NEGOCIO</a:t>
            </a:r>
            <a:endParaRPr lang="es-EC" sz="2800" smtClean="0"/>
          </a:p>
        </p:txBody>
      </p:sp>
      <p:sp>
        <p:nvSpPr>
          <p:cNvPr id="27652" name="2 Marcador de contenido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483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400" b="1" smtClean="0"/>
              <a:t>         </a:t>
            </a:r>
          </a:p>
          <a:p>
            <a:pPr>
              <a:buFont typeface="Arial" charset="0"/>
              <a:buNone/>
            </a:pPr>
            <a:r>
              <a:rPr lang="es-ES" sz="2400" b="1" smtClean="0"/>
              <a:t>                   VALORACIÓN DE LOS MÉTODOS DE PRUEBA</a:t>
            </a:r>
          </a:p>
          <a:p>
            <a:pPr>
              <a:buFont typeface="Arial" charset="0"/>
              <a:buNone/>
            </a:pPr>
            <a:endParaRPr lang="es-EC" smtClean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143000" y="2357438"/>
          <a:ext cx="6786563" cy="3000375"/>
        </p:xfrm>
        <a:graphic>
          <a:graphicData uri="http://schemas.openxmlformats.org/presentationml/2006/ole">
            <p:oleObj spid="_x0000_s27650" name="Documento" r:id="rId3" imgW="5561944" imgH="23559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MANTENIMIENTO DEL BCP</a:t>
            </a:r>
            <a:endParaRPr lang="es-EC" sz="2400" smtClean="0"/>
          </a:p>
        </p:txBody>
      </p:sp>
      <p:sp>
        <p:nvSpPr>
          <p:cNvPr id="522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smtClean="0"/>
              <a:t>MONITOREO DE CAMBIOS</a:t>
            </a:r>
          </a:p>
          <a:p>
            <a:endParaRPr lang="es-ES" sz="2400" b="1" smtClean="0"/>
          </a:p>
          <a:p>
            <a:pPr lvl="1"/>
            <a:r>
              <a:rPr lang="es-ES" sz="2000" b="1" smtClean="0"/>
              <a:t>IMPACTOS RELACIONADOS CON LOS PROCESOS</a:t>
            </a:r>
            <a:r>
              <a:rPr lang="es-ES" b="1" smtClean="0"/>
              <a:t>.</a:t>
            </a:r>
          </a:p>
          <a:p>
            <a:pPr lvl="1"/>
            <a:endParaRPr lang="es-EC" smtClean="0"/>
          </a:p>
          <a:p>
            <a:pPr lvl="1"/>
            <a:r>
              <a:rPr lang="es-ES" smtClean="0"/>
              <a:t> </a:t>
            </a:r>
            <a:r>
              <a:rPr lang="es-ES" sz="2000" b="1" smtClean="0"/>
              <a:t>IMPACTOS RELACIONADOS CON EL PERSONAL</a:t>
            </a:r>
            <a:endParaRPr lang="es-EC" sz="2000" smtClean="0"/>
          </a:p>
          <a:p>
            <a:pPr lvl="1"/>
            <a:endParaRPr lang="es-ES" sz="2000" b="1" smtClean="0"/>
          </a:p>
          <a:p>
            <a:pPr lvl="1"/>
            <a:r>
              <a:rPr lang="es-ES" sz="2000" b="1" smtClean="0"/>
              <a:t>IMPACTOS RELACIONADOS CON LOS RECURSOS.</a:t>
            </a:r>
            <a:endParaRPr lang="es-EC" sz="2000" smtClean="0"/>
          </a:p>
          <a:p>
            <a:pPr lvl="1"/>
            <a:endParaRPr lang="es-ES" sz="2000" b="1" smtClean="0"/>
          </a:p>
          <a:p>
            <a:pPr lvl="1"/>
            <a:endParaRPr lang="es-EC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smtClean="0"/>
              <a:t>	8. PROVEEDORES</a:t>
            </a:r>
            <a:endParaRPr lang="es-EC" sz="28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50" y="1643063"/>
          <a:ext cx="6429375" cy="3914775"/>
        </p:xfrm>
        <a:graphic>
          <a:graphicData uri="http://schemas.openxmlformats.org/presentationml/2006/ole">
            <p:oleObj spid="_x0000_s2050" name="Documento" r:id="rId3" imgW="5271918" imgH="354315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100" b="1" dirty="0"/>
              <a:t>PLAN DE PRUEBA DE CONTINUIDAD DEL NEGOCIO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S" sz="2400" b="1" dirty="0"/>
              <a:t> </a:t>
            </a: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  <p:sp>
        <p:nvSpPr>
          <p:cNvPr id="28676" name="2 Marcador de contenido"/>
          <p:cNvSpPr>
            <a:spLocks noGrp="1"/>
          </p:cNvSpPr>
          <p:nvPr>
            <p:ph idx="1"/>
          </p:nvPr>
        </p:nvSpPr>
        <p:spPr>
          <a:xfrm>
            <a:off x="-357188" y="785813"/>
            <a:ext cx="9929813" cy="5715000"/>
          </a:xfrm>
        </p:spPr>
        <p:txBody>
          <a:bodyPr/>
          <a:lstStyle/>
          <a:p>
            <a:endParaRPr lang="es-EC" smtClean="0"/>
          </a:p>
          <a:p>
            <a:endParaRPr lang="es-EC" smtClean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57188" y="1643063"/>
          <a:ext cx="8501062" cy="4314825"/>
        </p:xfrm>
        <a:graphic>
          <a:graphicData uri="http://schemas.openxmlformats.org/presentationml/2006/ole">
            <p:oleObj spid="_x0000_s28674" name="Documento" r:id="rId3" imgW="7170759" imgH="365166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 smtClean="0"/>
              <a:t>CONCLUSIONES </a:t>
            </a:r>
            <a:endParaRPr lang="es-EC" sz="240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AGROPRODUZCA S.A.  cuenta con recursos tanto de IT y No-IT que pueden ser afectados de manera significativa por eventos de interrupción en sus actividades, en especial el área de Contabilidad.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La organización cuenta en la actualidad con personal capacitado y especializado que puede hacer frente a cualquier evento inesperado.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La empresa mantiene vínculos comerciales con Proveedores especializados de Recursos y Servicios, los cuales constituyen una excelente fuente de adquisición oportuna de los mismos. 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AGROPRODUZCA S.A., para garantizar el servicio de excelencia que ha brindado a sus clientes; necesita tener disponibilidad de un BCP, que pueda ser utilizado ante cualquier situación de interrupción. 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El BCP aplicado a ésta Organización debe cubrir toda el área de Contabilidad.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400" b="1" smtClean="0"/>
              <a:t>RECOMENDACIONES</a:t>
            </a:r>
            <a:r>
              <a:rPr lang="es-EC" sz="2400" smtClean="0"/>
              <a:t/>
            </a:r>
            <a:br>
              <a:rPr lang="es-EC" sz="2400" smtClean="0"/>
            </a:br>
            <a:endParaRPr lang="es-EC" sz="240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b="1" dirty="0"/>
              <a:t>1.-  </a:t>
            </a:r>
            <a:r>
              <a:rPr lang="es-EC" dirty="0"/>
              <a:t>Es necesario la implementación de un BCP en  </a:t>
            </a:r>
            <a:r>
              <a:rPr lang="es-ES_tradnl" dirty="0"/>
              <a:t>AGROPRODUZCA S.A.,  que cubra los requerimientos totales  de su área de contabilidad.</a:t>
            </a: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b="1" dirty="0"/>
              <a:t>2.- </a:t>
            </a:r>
            <a:r>
              <a:rPr lang="es-EC" dirty="0"/>
              <a:t>El personal que labora en la empresa, previo a la capacitación y entrenamiento orientado al BCP, responderá de manera adecuada para enfrentar cualquier crisis.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b="1" dirty="0"/>
              <a:t>3.-</a:t>
            </a:r>
            <a:r>
              <a:rPr lang="es-EC" dirty="0"/>
              <a:t> La ayuda externa para las Opciones de Recuperación en e BCP de AGROPRODUZCA S.A., es eficiente; con lo cual se asegura su óptimo funcionamiento.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b="1" dirty="0"/>
              <a:t>4.- </a:t>
            </a:r>
            <a:r>
              <a:rPr lang="es-EC" dirty="0"/>
              <a:t>La aplicación y mantenimiento del BCP orientado a los requerimientos del área de contabilidad de la empresa, permitirá que ésta continúe operando de manera normal ante cualquier siniestro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 smtClean="0"/>
              <a:t>ANÁLISIS DE IMPACTO DEL NEGOCIO </a:t>
            </a:r>
            <a:endParaRPr lang="es-EC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71688" y="785813"/>
          <a:ext cx="5357812" cy="6340475"/>
        </p:xfrm>
        <a:graphic>
          <a:graphicData uri="http://schemas.openxmlformats.org/presentationml/2006/ole">
            <p:oleObj spid="_x0000_s3074" name="Documento" r:id="rId3" imgW="5271918" imgH="62430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/>
              <a:t>ANÁLISIS DE IMPACTO DEL NEGOCIO </a:t>
            </a:r>
            <a:endParaRPr lang="es-EC" dirty="0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1357313" y="1071563"/>
          <a:ext cx="6715125" cy="5786437"/>
        </p:xfrm>
        <a:graphic>
          <a:graphicData uri="http://schemas.openxmlformats.org/presentationml/2006/ole">
            <p:oleObj spid="_x0000_s4098" name="Documento" r:id="rId3" imgW="6017133" imgH="86206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11238"/>
          </a:xfrm>
        </p:spPr>
        <p:txBody>
          <a:bodyPr/>
          <a:lstStyle/>
          <a:p>
            <a:r>
              <a:rPr lang="es-ES_tradnl" sz="2800" b="1" smtClean="0">
                <a:latin typeface="Arial" charset="0"/>
                <a:cs typeface="Arial" charset="0"/>
              </a:rPr>
              <a:t>PASO 1: </a:t>
            </a:r>
            <a:r>
              <a:rPr lang="es-ES" sz="2800" b="1" smtClean="0">
                <a:latin typeface="Arial" charset="0"/>
                <a:cs typeface="Arial" charset="0"/>
              </a:rPr>
              <a:t>OBJETIVOS, ALCANCE Y SUPUESTOS  DEL BIA</a:t>
            </a:r>
            <a:endParaRPr lang="es-EC" sz="2800" smtClean="0">
              <a:latin typeface="Arial" charset="0"/>
              <a:cs typeface="Arial" charset="0"/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2143125" y="1928813"/>
            <a:ext cx="5000625" cy="3143250"/>
          </a:xfrm>
        </p:spPr>
        <p:txBody>
          <a:bodyPr/>
          <a:lstStyle/>
          <a:p>
            <a:pPr lvl="2"/>
            <a:endParaRPr lang="es-ES" sz="2000" b="1" smtClean="0"/>
          </a:p>
          <a:p>
            <a:pPr lvl="2"/>
            <a:endParaRPr lang="es-ES" sz="2000" b="1" smtClean="0"/>
          </a:p>
          <a:p>
            <a:pPr lvl="2"/>
            <a:r>
              <a:rPr lang="es-ES" sz="2000" b="1" smtClean="0"/>
              <a:t>OBJETIVOS</a:t>
            </a:r>
          </a:p>
          <a:p>
            <a:pPr lvl="2">
              <a:buFont typeface="Arial" charset="0"/>
              <a:buNone/>
            </a:pPr>
            <a:endParaRPr lang="es-ES" sz="2000" b="1" smtClean="0"/>
          </a:p>
          <a:p>
            <a:pPr lvl="2"/>
            <a:r>
              <a:rPr lang="es-EC" sz="2000" b="1" smtClean="0"/>
              <a:t> </a:t>
            </a:r>
            <a:r>
              <a:rPr lang="es-ES" sz="2000" b="1" smtClean="0"/>
              <a:t>ALCANCE</a:t>
            </a:r>
          </a:p>
          <a:p>
            <a:pPr lvl="2" algn="just">
              <a:buFont typeface="Arial" charset="0"/>
              <a:buNone/>
            </a:pPr>
            <a:r>
              <a:rPr lang="es-ES" sz="2000" smtClean="0"/>
              <a:t>     </a:t>
            </a:r>
            <a:endParaRPr lang="es-ES" sz="2000" b="1" smtClean="0"/>
          </a:p>
          <a:p>
            <a:pPr lvl="2"/>
            <a:r>
              <a:rPr lang="es-ES" sz="2000" b="1" smtClean="0"/>
              <a:t>SUPUESTOS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868363"/>
          </a:xfrm>
        </p:spPr>
        <p:txBody>
          <a:bodyPr/>
          <a:lstStyle/>
          <a:p>
            <a:r>
              <a:rPr lang="es-ES_tradnl" b="1" smtClean="0"/>
              <a:t>EVALUACIÓN DE RIESGO</a:t>
            </a:r>
            <a:endParaRPr lang="es-EC" smtClean="0"/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1428750" y="1571625"/>
            <a:ext cx="6615113" cy="4483100"/>
          </a:xfrm>
        </p:spPr>
        <p:txBody>
          <a:bodyPr/>
          <a:lstStyle/>
          <a:p>
            <a:pPr lvl="2"/>
            <a:endParaRPr lang="es-ES" b="1" smtClean="0"/>
          </a:p>
          <a:p>
            <a:pPr lvl="2"/>
            <a:r>
              <a:rPr lang="es-ES" b="1" smtClean="0"/>
              <a:t>Riesgos Humanos</a:t>
            </a:r>
          </a:p>
          <a:p>
            <a:pPr lvl="2">
              <a:buFont typeface="Arial" charset="0"/>
              <a:buNone/>
            </a:pPr>
            <a:endParaRPr lang="es-EC" smtClean="0"/>
          </a:p>
          <a:p>
            <a:pPr lvl="2"/>
            <a:r>
              <a:rPr lang="es-ES" b="1" smtClean="0"/>
              <a:t>Riesgos Naturales</a:t>
            </a:r>
          </a:p>
          <a:p>
            <a:pPr lvl="2">
              <a:buFont typeface="Arial" charset="0"/>
              <a:buNone/>
            </a:pPr>
            <a:endParaRPr lang="es-ES" b="1" smtClean="0"/>
          </a:p>
          <a:p>
            <a:pPr lvl="2"/>
            <a:r>
              <a:rPr lang="es-ES" b="1" smtClean="0"/>
              <a:t>Riesgos Tecnológicos</a:t>
            </a:r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785</Words>
  <Application>Microsoft Office PowerPoint</Application>
  <PresentationFormat>Presentación en pantalla (4:3)</PresentationFormat>
  <Paragraphs>167</Paragraphs>
  <Slides>52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Calibri</vt:lpstr>
      <vt:lpstr>Arial</vt:lpstr>
      <vt:lpstr>Times New Roman</vt:lpstr>
      <vt:lpstr>Tema de Office</vt:lpstr>
      <vt:lpstr>Documento</vt:lpstr>
      <vt:lpstr>  </vt:lpstr>
      <vt:lpstr>PLAN DE CONTINUIDAD DEL NEGOCIO ( BCP)</vt:lpstr>
      <vt:lpstr>CONOCIMIENTO DEL NEGOCIO Y PROCEDIMIENTOS ANALÍTICOS       PRELIMINARES</vt:lpstr>
      <vt:lpstr>Diapositiva 4</vt:lpstr>
      <vt:lpstr> 8. PROVEEDORES</vt:lpstr>
      <vt:lpstr>ANÁLISIS DE IMPACTO DEL NEGOCIO </vt:lpstr>
      <vt:lpstr>ANÁLISIS DE IMPACTO DEL NEGOCIO </vt:lpstr>
      <vt:lpstr>PASO 1: OBJETIVOS, ALCANCE Y SUPUESTOS  DEL BIA</vt:lpstr>
      <vt:lpstr>EVALUACIÓN DE RIESGO</vt:lpstr>
      <vt:lpstr> </vt:lpstr>
      <vt:lpstr>   Los resultados obtenidos en la tabla de probabilidad y vulnerabilidad presentan el impacto que puedan afectar a las operaciones de la empresa. Se justifican cada una de ellas a continuación. </vt:lpstr>
      <vt:lpstr>CUANTIFICACIÓN DE IMPACTOS</vt:lpstr>
      <vt:lpstr>PASO 2: IDENTIFICAR FUNCIONES Y PROCESOS DEL NEGOCIO</vt:lpstr>
      <vt:lpstr>PASO 3: VALORACIÓN DE IMPACTOS FINANCIEROS Y OPERATIVOS </vt:lpstr>
      <vt:lpstr>VALORACIÓN DE IMPACTOS FINANCIEROS</vt:lpstr>
      <vt:lpstr>Diapositiva 16</vt:lpstr>
      <vt:lpstr> </vt:lpstr>
      <vt:lpstr>PASO 4: IDENTIFICAR PROCESOS CRÍTICOS DEL NEGOCIO</vt:lpstr>
      <vt:lpstr>  PASO 5: IDENTIFICAR MTD Y PRIORIDADES DE           RECUPERACIÓN </vt:lpstr>
      <vt:lpstr>PASO 6: IDENTIFICAR SISTEMAS Y APLICACIONES DE IT            CRÍTICOS  </vt:lpstr>
      <vt:lpstr>PASO 7: RECURSOS CRÍTICOS NO-IT</vt:lpstr>
      <vt:lpstr> </vt:lpstr>
      <vt:lpstr> PASO 8: DETERMINAR TIEMPO OBJETIVO DE            RECUPERACIÓN (RTO) </vt:lpstr>
      <vt:lpstr>PASO 9: DETERMINAR PUNTO OBJETIVO DE    RECUPERACIÓN     (RPO) </vt:lpstr>
      <vt:lpstr>PASO 10: IDENTIFICAR PROCEDIMIENTOS DE TRABAJO</vt:lpstr>
      <vt:lpstr>Paso 11: INFORMACIÓN SUMARIA DEL BIA</vt:lpstr>
      <vt:lpstr>FASE A: IDENTIFICACIÓN DE REQUERIMIENTOS DE             RECUPERACIÓN </vt:lpstr>
      <vt:lpstr> </vt:lpstr>
      <vt:lpstr>  IDENTIFICACIÓN DEL CORE BUSINESS DEL NEGOCIO   </vt:lpstr>
      <vt:lpstr>VALIDACIÓN DE DATOS</vt:lpstr>
      <vt:lpstr> </vt:lpstr>
      <vt:lpstr> </vt:lpstr>
      <vt:lpstr> </vt:lpstr>
      <vt:lpstr>Diapositiva 34</vt:lpstr>
      <vt:lpstr>Organigrama del Área de Contabilidad</vt:lpstr>
      <vt:lpstr>Perfil Académico</vt:lpstr>
      <vt:lpstr>PERFIL ACADEMICO IDEAL</vt:lpstr>
      <vt:lpstr>PONDERACIÓN DE LAS ÁREAS DE LA EMPRESA</vt:lpstr>
      <vt:lpstr>PERFIL HUMANO</vt:lpstr>
      <vt:lpstr>PONDERACIÓN PERFIL IDEAL </vt:lpstr>
      <vt:lpstr>CLASIFICACIÓN DE OPERACIONES</vt:lpstr>
      <vt:lpstr>Diapositiva 42</vt:lpstr>
      <vt:lpstr>FASE C: VALORACIÓN DE DISPONIBILIDAD DE TIEMPO</vt:lpstr>
      <vt:lpstr>FASE D: VALORACIÓN COSTO-BENEFICIO</vt:lpstr>
      <vt:lpstr> </vt:lpstr>
      <vt:lpstr>DESARROLLO DEL PLAN DE CONTINUIDAD DEL NEGOCIO </vt:lpstr>
      <vt:lpstr>Equipo de Administración de Crisis   </vt:lpstr>
      <vt:lpstr>PRUEBA DEL PLAN DE CONTINUIDAD DEL NEGOCIO</vt:lpstr>
      <vt:lpstr>MANTENIMIENTO DEL BCP</vt:lpstr>
      <vt:lpstr>PLAN DE PRUEBA DE CONTINUIDAD DEL NEGOCIO   </vt:lpstr>
      <vt:lpstr>CONCLUSIONES </vt:lpstr>
      <vt:lpstr>RECOMENDACIONES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CONTINUIDAD DEL NEGOCIO ( BCP)</dc:title>
  <dc:creator>ronald</dc:creator>
  <cp:lastModifiedBy>ehernand</cp:lastModifiedBy>
  <cp:revision>38</cp:revision>
  <dcterms:created xsi:type="dcterms:W3CDTF">2009-02-21T18:45:12Z</dcterms:created>
  <dcterms:modified xsi:type="dcterms:W3CDTF">2010-07-28T22:45:45Z</dcterms:modified>
</cp:coreProperties>
</file>