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663300"/>
    <a:srgbClr val="339933"/>
    <a:srgbClr val="333300"/>
    <a:srgbClr val="006600"/>
    <a:srgbClr val="996600"/>
    <a:srgbClr val="000000"/>
    <a:srgbClr val="CCECFF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BB3308-A8E1-4ABC-AFB0-4C6438DFA0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D4939-0918-497D-8F0F-03A90FCFD6D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68C4-6DFC-4462-AA21-96EB78DEA8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FB3C-BD55-4893-B1A5-B1C0359612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0A90B-2ED8-477C-B03F-3F848A7288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0A141-96BE-416F-909F-019C42ADFD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DDB6F-198E-4433-9C8B-9BD23FC55F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B954-B5F7-4892-9EC0-D7F00D0748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9518-7DE2-42FE-B9BF-9608FB4778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8C1C-D08A-49BE-8AFD-2F35342CCA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D670E-3C52-48A0-90BE-C5D30B6A45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243F-A2B7-43EB-9F0D-C6B94A350D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E63C-8B34-4DC3-928E-FCCE7021C1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8CAD2268-B601-4EEC-BC4C-38252816AC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209800"/>
            <a:ext cx="6629400" cy="1143000"/>
          </a:xfrm>
        </p:spPr>
        <p:txBody>
          <a:bodyPr/>
          <a:lstStyle/>
          <a:p>
            <a:pPr algn="ctr" eaLnBrk="1" hangingPunct="1"/>
            <a:r>
              <a:rPr lang="es-EC" sz="2600" smtClean="0">
                <a:latin typeface="Cooper Black" pitchFamily="18" charset="0"/>
                <a:cs typeface="Times New Roman" pitchFamily="18" charset="0"/>
              </a:rPr>
              <a:t>ESCUELA SUPERIOR POLITÉCNICA DEL LITORAL</a:t>
            </a:r>
            <a:br>
              <a:rPr lang="es-EC" sz="2600" smtClean="0">
                <a:latin typeface="Cooper Black" pitchFamily="18" charset="0"/>
                <a:cs typeface="Times New Roman" pitchFamily="18" charset="0"/>
              </a:rPr>
            </a:br>
            <a:r>
              <a:rPr lang="es-EC" sz="2600" smtClean="0">
                <a:latin typeface="Cooper Black" pitchFamily="18" charset="0"/>
                <a:cs typeface="Times New Roman" pitchFamily="18" charset="0"/>
              </a:rPr>
              <a:t>Instituto de Ciencias Matemáticas</a:t>
            </a:r>
            <a:endParaRPr lang="es-EC" sz="2600" b="1" smtClean="0">
              <a:latin typeface="Cooper Black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657600"/>
            <a:ext cx="5943600" cy="2133600"/>
          </a:xfrm>
        </p:spPr>
        <p:txBody>
          <a:bodyPr/>
          <a:lstStyle/>
          <a:p>
            <a:pPr algn="ctr" eaLnBrk="1" hangingPunct="1"/>
            <a:r>
              <a:rPr lang="es-EC" sz="2200" smtClean="0"/>
              <a:t>Análisis de cumplimiento tributario de una empresa dedicada a la comercialización de repuestos de vehículos y servicios de reparación cuyas instalaciones se encuentran ubicadas en la ciudad de Guayaquil en el período fiscal 2008</a:t>
            </a:r>
          </a:p>
          <a:p>
            <a:pPr algn="ctr" eaLnBrk="1" hangingPunct="1"/>
            <a:endParaRPr lang="en-GB" sz="2200" smtClean="0"/>
          </a:p>
        </p:txBody>
      </p:sp>
      <p:pic>
        <p:nvPicPr>
          <p:cNvPr id="4" name="Picture 2" descr="esp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23913"/>
            <a:ext cx="1357313" cy="1309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19400" y="838200"/>
            <a:ext cx="5257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C" sz="3500" dirty="0">
                <a:solidFill>
                  <a:srgbClr val="79551B"/>
                </a:solidFill>
                <a:latin typeface="Cooper Black" pitchFamily="18" charset="0"/>
                <a:ea typeface="+mj-ea"/>
                <a:cs typeface="Times New Roman" pitchFamily="18" charset="0"/>
              </a:rPr>
              <a:t>PLAN DE AUDITORÍA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3657600"/>
            <a:ext cx="4038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C" sz="2000" b="1" dirty="0">
                <a:solidFill>
                  <a:srgbClr val="663300"/>
                </a:solidFill>
                <a:latin typeface="+mn-lt"/>
              </a:rPr>
              <a:t>ALCANCE</a:t>
            </a:r>
          </a:p>
          <a:p>
            <a:pPr algn="ctr">
              <a:defRPr/>
            </a:pPr>
            <a:r>
              <a:rPr lang="es-EC" sz="2000" dirty="0">
                <a:solidFill>
                  <a:srgbClr val="663300"/>
                </a:solidFill>
                <a:latin typeface="+mn-lt"/>
              </a:rPr>
              <a:t> </a:t>
            </a:r>
          </a:p>
          <a:p>
            <a:pPr algn="ctr">
              <a:defRPr/>
            </a:pPr>
            <a:r>
              <a:rPr lang="es-EC" sz="2000" dirty="0">
                <a:solidFill>
                  <a:srgbClr val="663300"/>
                </a:solidFill>
                <a:latin typeface="+mn-lt"/>
              </a:rPr>
              <a:t>Esta auditoría tiene como alcance la revisión de todo el proceso contable y tributario realizado en el ejercicio fiscal 2008.</a:t>
            </a:r>
          </a:p>
        </p:txBody>
      </p:sp>
      <p:pic>
        <p:nvPicPr>
          <p:cNvPr id="8" name="Picture 4" descr="C:\Documents and Settings\Jhosephline\Mis documentos\Mis imágenes\Imagenes\Imagenes_Varias\~789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1871674" cy="1427451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5400000" algn="ctr" rotWithShape="0">
              <a:schemeClr val="bg1">
                <a:lumMod val="60000"/>
                <a:lumOff val="4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19400" y="838200"/>
            <a:ext cx="525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C" sz="3500" dirty="0">
                <a:solidFill>
                  <a:srgbClr val="79551B"/>
                </a:solidFill>
                <a:latin typeface="Cooper Black" pitchFamily="18" charset="0"/>
                <a:ea typeface="+mj-ea"/>
                <a:cs typeface="Times New Roman" pitchFamily="18" charset="0"/>
              </a:rPr>
              <a:t>REQUISITOS DE LA INFORMACIÓN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971800" y="2286000"/>
          <a:ext cx="4648200" cy="3048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34567"/>
                <a:gridCol w="4113633"/>
              </a:tblGrid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="1" baseline="0" dirty="0" smtClean="0">
                          <a:solidFill>
                            <a:srgbClr val="663300"/>
                          </a:solidFill>
                        </a:rPr>
                        <a:t>No</a:t>
                      </a:r>
                      <a:endParaRPr lang="es-EC" sz="2000" b="1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="1" baseline="0" dirty="0">
                          <a:solidFill>
                            <a:srgbClr val="663300"/>
                          </a:solidFill>
                        </a:rPr>
                        <a:t>Detalle de documentos</a:t>
                      </a:r>
                      <a:endParaRPr lang="es-EC" sz="2000" b="1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1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Balance General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2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Estado de Resultados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3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Libro Mayor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4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Formularios 101, 103, 104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5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Roles de Pago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6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Comprobantes de venta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7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Anexos Transaccionales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8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Registros de Aportes al IESS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>
                          <a:solidFill>
                            <a:srgbClr val="663300"/>
                          </a:solidFill>
                        </a:rPr>
                        <a:t>9</a:t>
                      </a:r>
                      <a:endParaRPr lang="es-EC" sz="2000" baseline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2000" baseline="0" dirty="0">
                          <a:solidFill>
                            <a:srgbClr val="663300"/>
                          </a:solidFill>
                        </a:rPr>
                        <a:t>Otros</a:t>
                      </a:r>
                      <a:endParaRPr lang="es-EC" sz="2000" baseline="0" dirty="0">
                        <a:solidFill>
                          <a:srgbClr val="6633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6" name="5 CuadroTexto"/>
          <p:cNvSpPr txBox="1"/>
          <p:nvPr/>
        </p:nvSpPr>
        <p:spPr>
          <a:xfrm>
            <a:off x="2667000" y="914400"/>
            <a:ext cx="556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C" sz="3500" dirty="0">
                <a:solidFill>
                  <a:srgbClr val="79551B"/>
                </a:solidFill>
                <a:latin typeface="Cooper Black" pitchFamily="18" charset="0"/>
                <a:ea typeface="+mj-ea"/>
                <a:cs typeface="Times New Roman" pitchFamily="18" charset="0"/>
              </a:rPr>
              <a:t>PAPELES DE TRABAJO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667000" y="1981200"/>
            <a:ext cx="56388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Cuadro comparativo IVA vs 101 vs 104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Cruce Mensual de Retenciones en la Fuente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Retenciones en la Fuente vs Libros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Cuadro Comparativo – Ventas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Cuadro Comparativo – Compras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Impuesto Rentas declarado vs Libros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C" sz="2400" dirty="0">
                <a:solidFill>
                  <a:srgbClr val="663300"/>
                </a:solidFill>
                <a:latin typeface="+mn-lt"/>
              </a:rPr>
              <a:t>Cruce Formulario 103 vs 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3400" y="990600"/>
            <a:ext cx="800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2800" dirty="0">
                <a:solidFill>
                  <a:srgbClr val="79551B"/>
                </a:solidFill>
                <a:latin typeface="Cooper Black" pitchFamily="18" charset="0"/>
                <a:ea typeface="+mj-ea"/>
                <a:cs typeface="Times New Roman" pitchFamily="18" charset="0"/>
              </a:rPr>
              <a:t>INFORME DE LOS AUDITORES INDEPENDIENTES SOBRE EL CUMPLIMIENTO DE OBLIGACIONES TRIBUTARIAS</a:t>
            </a:r>
            <a:endParaRPr lang="es-EC" sz="2800" dirty="0">
              <a:solidFill>
                <a:srgbClr val="79551B"/>
              </a:solidFill>
              <a:latin typeface="Cooper Black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es-ES" sz="2800" dirty="0">
                <a:solidFill>
                  <a:srgbClr val="79551B"/>
                </a:solidFill>
                <a:latin typeface="Cooper Black" pitchFamily="18" charset="0"/>
                <a:ea typeface="+mj-ea"/>
                <a:cs typeface="Times New Roman" pitchFamily="18" charset="0"/>
              </a:rPr>
              <a:t>POR EL AÑO TERMINADO EL 31 DE DICIEMBRE DEL 2008</a:t>
            </a:r>
            <a:endParaRPr lang="es-EC" sz="2800" dirty="0">
              <a:solidFill>
                <a:srgbClr val="79551B"/>
              </a:solidFill>
              <a:latin typeface="Cooper Black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33600" y="4038600"/>
            <a:ext cx="632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000" b="1" dirty="0">
                <a:solidFill>
                  <a:srgbClr val="79551B"/>
                </a:solidFill>
                <a:latin typeface="+mn-lt"/>
                <a:ea typeface="+mj-ea"/>
                <a:cs typeface="Times New Roman" pitchFamily="18" charset="0"/>
              </a:rPr>
              <a:t>PARTE I     -      </a:t>
            </a:r>
          </a:p>
          <a:p>
            <a:pPr algn="ctr">
              <a:defRPr/>
            </a:pPr>
            <a:r>
              <a:rPr lang="es-ES" sz="3000" b="1" dirty="0">
                <a:solidFill>
                  <a:srgbClr val="79551B"/>
                </a:solidFill>
                <a:latin typeface="+mn-lt"/>
                <a:ea typeface="+mj-ea"/>
                <a:cs typeface="Times New Roman" pitchFamily="18" charset="0"/>
              </a:rPr>
              <a:t>INFORME DE LOS AUDITORES INDEPENDIENTES</a:t>
            </a:r>
            <a:endParaRPr lang="es-EC" sz="3000" b="1" dirty="0">
              <a:solidFill>
                <a:srgbClr val="79551B"/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33600" y="2286000"/>
            <a:ext cx="662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000" b="1" dirty="0">
                <a:solidFill>
                  <a:srgbClr val="79551B"/>
                </a:solidFill>
                <a:latin typeface="+mn-lt"/>
                <a:ea typeface="+mj-ea"/>
                <a:cs typeface="Times New Roman" pitchFamily="18" charset="0"/>
              </a:rPr>
              <a:t>PARTE II  -      </a:t>
            </a:r>
          </a:p>
          <a:p>
            <a:pPr algn="ctr">
              <a:defRPr/>
            </a:pPr>
            <a:r>
              <a:rPr lang="es-ES" sz="3000" b="1" dirty="0">
                <a:solidFill>
                  <a:srgbClr val="79551B"/>
                </a:solidFill>
                <a:latin typeface="+mn-lt"/>
                <a:ea typeface="+mj-ea"/>
                <a:cs typeface="Times New Roman" pitchFamily="18" charset="0"/>
              </a:rPr>
              <a:t>INFORMACIÓN FINANCIERA SUPLEMENTARIA</a:t>
            </a:r>
            <a:endParaRPr lang="es-EC" sz="3000" b="1" dirty="0">
              <a:solidFill>
                <a:srgbClr val="79551B"/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7400" y="2209800"/>
            <a:ext cx="662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000" b="1" dirty="0">
                <a:solidFill>
                  <a:srgbClr val="79551B"/>
                </a:solidFill>
                <a:latin typeface="+mn-lt"/>
                <a:ea typeface="+mj-ea"/>
                <a:cs typeface="Times New Roman" pitchFamily="18" charset="0"/>
              </a:rPr>
              <a:t>PARTE III    -     RECOMENDACIONES SOBRE ASPECTOS TRIBUTARIOS</a:t>
            </a:r>
            <a:endParaRPr lang="es-EC" sz="3000" b="1" dirty="0">
              <a:solidFill>
                <a:srgbClr val="79551B"/>
              </a:solidFill>
              <a:latin typeface="+mn-lt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Título"/>
          <p:cNvSpPr>
            <a:spLocks noGrp="1"/>
          </p:cNvSpPr>
          <p:nvPr>
            <p:ph type="title"/>
          </p:nvPr>
        </p:nvSpPr>
        <p:spPr>
          <a:xfrm>
            <a:off x="2057400" y="762000"/>
            <a:ext cx="6248400" cy="1524000"/>
          </a:xfrm>
        </p:spPr>
        <p:txBody>
          <a:bodyPr/>
          <a:lstStyle/>
          <a:p>
            <a:pPr algn="ctr"/>
            <a:r>
              <a:rPr lang="es-ES" b="1" smtClean="0"/>
              <a:t>REGISTRO DE INGRESOS VS DECLARACIONES - </a:t>
            </a:r>
            <a:br>
              <a:rPr lang="es-ES" b="1" smtClean="0"/>
            </a:br>
            <a:r>
              <a:rPr lang="es-ES" b="1" smtClean="0"/>
              <a:t>VENTAS</a:t>
            </a:r>
            <a:endParaRPr lang="es-EC" smtClean="0"/>
          </a:p>
        </p:txBody>
      </p:sp>
      <p:sp>
        <p:nvSpPr>
          <p:cNvPr id="8" name="7 Proceso alternativo"/>
          <p:cNvSpPr/>
          <p:nvPr/>
        </p:nvSpPr>
        <p:spPr>
          <a:xfrm>
            <a:off x="1828800" y="2438400"/>
            <a:ext cx="26670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Antecedentes Legales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4495800" y="2819400"/>
            <a:ext cx="838200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81600" y="2514600"/>
            <a:ext cx="2971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El Art. 8 - Ingreso de fuente ecuatoriana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11 Proceso alternativo"/>
          <p:cNvSpPr/>
          <p:nvPr/>
        </p:nvSpPr>
        <p:spPr>
          <a:xfrm>
            <a:off x="6096000" y="4395788"/>
            <a:ext cx="22098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Observación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 rot="10800000">
            <a:off x="5334000" y="4852988"/>
            <a:ext cx="762000" cy="1587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990600" y="3633788"/>
            <a:ext cx="4267200" cy="2462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La empresa no declaró el total de sus ingresos en el formulario 101 del Impuesto a la Renta, la diferencia entre lo registrado en los mayores y lo declarado es de $1404,66 y de $920,66 en ventas tarifa 12% y 0% respectivamente.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2592388" y="762000"/>
            <a:ext cx="5484812" cy="914400"/>
          </a:xfrm>
        </p:spPr>
        <p:txBody>
          <a:bodyPr/>
          <a:lstStyle/>
          <a:p>
            <a:pPr algn="ctr"/>
            <a:r>
              <a:rPr lang="es-ES" b="1" smtClean="0"/>
              <a:t>VENTAS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3733800" y="1676400"/>
            <a:ext cx="3124200" cy="5334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Recomendación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4965700" y="2578100"/>
            <a:ext cx="738188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667000" y="2971800"/>
            <a:ext cx="541020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Las personas encargadas de la contabilización de las transacciones de Autolux S.A. deberían de realizar las verificaciones necesarias para asegurar que existe consistencia entre lo que se encuentra en libros y lo declarado en cada uno de los formularios. 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  <a:p>
            <a:pPr algn="ctr">
              <a:defRPr/>
            </a:pPr>
            <a:endParaRPr lang="es-EC" sz="2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914400" y="762000"/>
            <a:ext cx="7237413" cy="1905000"/>
          </a:xfrm>
        </p:spPr>
        <p:txBody>
          <a:bodyPr/>
          <a:lstStyle/>
          <a:p>
            <a:pPr algn="ctr"/>
            <a:r>
              <a:rPr lang="es-ES" b="1" smtClean="0"/>
              <a:t>DOCUMENTACIÓN DE RESPALDO - EMISIÓN Y ENTREGA DE COMPROBANTES DE RETENCIÓN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1524000" y="2860675"/>
            <a:ext cx="26670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Antecedentes Legales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191000" y="3241675"/>
            <a:ext cx="838200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953000" y="2743200"/>
            <a:ext cx="32004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El Art. 50 – Obligaciones de los agentes de retención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6019800" y="4471988"/>
            <a:ext cx="22098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Observación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>
            <a:off x="5257800" y="4929188"/>
            <a:ext cx="762000" cy="1587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914400" y="4083050"/>
            <a:ext cx="45720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En algunas ocasiones la compañía AUTOLUX S.A. emite comprobantes de retención posterior a los 5 días siguientes de haber recibido la factura respectiva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917575" y="762000"/>
            <a:ext cx="7388225" cy="914400"/>
          </a:xfrm>
        </p:spPr>
        <p:txBody>
          <a:bodyPr/>
          <a:lstStyle/>
          <a:p>
            <a:pPr algn="ctr"/>
            <a:r>
              <a:rPr lang="es-ES" b="1" smtClean="0"/>
              <a:t>EMISIÓN Y ENTREGA DE COMPROBANTES DE RETENCIÓN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3657600" y="1924050"/>
            <a:ext cx="3124200" cy="5334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Recomendación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4813300" y="2825750"/>
            <a:ext cx="738188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90800" y="3397250"/>
            <a:ext cx="52578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Procurar realizar el envío de los comprobantes de retención a los proveedores en el menor tiempo posible, evitando en lo mínimo posible que llega al tiempo límite de los 5 días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2667000" y="1905000"/>
            <a:ext cx="5484813" cy="2743200"/>
          </a:xfrm>
        </p:spPr>
        <p:txBody>
          <a:bodyPr/>
          <a:lstStyle/>
          <a:p>
            <a:pPr algn="r">
              <a:buFontTx/>
              <a:buNone/>
            </a:pPr>
            <a:r>
              <a:rPr lang="es-EC" b="1" smtClean="0"/>
              <a:t>Presentado por:</a:t>
            </a:r>
          </a:p>
          <a:p>
            <a:pPr algn="r">
              <a:buFontTx/>
              <a:buNone/>
            </a:pPr>
            <a:endParaRPr lang="es-EC" smtClean="0"/>
          </a:p>
          <a:p>
            <a:pPr algn="r">
              <a:buFontTx/>
              <a:buNone/>
            </a:pPr>
            <a:r>
              <a:rPr lang="es-EC" smtClean="0"/>
              <a:t>Hugo Toala Robles</a:t>
            </a:r>
          </a:p>
          <a:p>
            <a:pPr algn="r">
              <a:buFontTx/>
              <a:buNone/>
            </a:pPr>
            <a:r>
              <a:rPr lang="es-EC" smtClean="0"/>
              <a:t>Mariana Zambrano 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838200" y="838200"/>
            <a:ext cx="7467600" cy="1447800"/>
          </a:xfrm>
        </p:spPr>
        <p:txBody>
          <a:bodyPr/>
          <a:lstStyle/>
          <a:p>
            <a:pPr algn="ctr"/>
            <a:r>
              <a:rPr lang="es-ES" b="1" smtClean="0"/>
              <a:t>DOCUMENTACIÓN DE RESPALDO - EMISIÓN Y ENTREGA DE COMPROBANTES DE VENTA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1447800" y="2632075"/>
            <a:ext cx="26670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Antecedentes Legales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114800" y="3013075"/>
            <a:ext cx="838200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029200" y="2473325"/>
            <a:ext cx="29718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El Art. 64 – Facturación del Impuesto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6096000" y="4319588"/>
            <a:ext cx="22098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Observación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>
            <a:off x="5334000" y="4776788"/>
            <a:ext cx="762000" cy="1587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62000" y="3930650"/>
            <a:ext cx="4800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Ciertas facturas tienen errores de emisión, en lo que se refiere a el detalle y cálculo de los valores, y también ciertos tachones que podrían invalidar dicho documento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1676400" y="762000"/>
            <a:ext cx="6550025" cy="914400"/>
          </a:xfrm>
        </p:spPr>
        <p:txBody>
          <a:bodyPr/>
          <a:lstStyle/>
          <a:p>
            <a:pPr algn="ctr"/>
            <a:r>
              <a:rPr lang="es-ES" b="1" smtClean="0"/>
              <a:t>EMISIÓN Y ENTREGA DE COMPROBANTES DE VENTA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3733800" y="1981200"/>
            <a:ext cx="3124200" cy="5334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Recomendación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4889500" y="2882900"/>
            <a:ext cx="738188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14600" y="3378200"/>
            <a:ext cx="5562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Al ser la factura el documento comercial con el que la empresa respalda la venta de bienes y prestación de servicios debería de existir un poco más de control en cuanto al llenado y archivo de este comprobante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533400" y="762000"/>
            <a:ext cx="7848600" cy="1447800"/>
          </a:xfrm>
        </p:spPr>
        <p:txBody>
          <a:bodyPr/>
          <a:lstStyle/>
          <a:p>
            <a:pPr algn="ctr"/>
            <a:r>
              <a:rPr lang="es-ES" b="1" smtClean="0"/>
              <a:t>DIFERENCIA ENTRE VALORES DECLARADOS EN FORMULARIO 103 Y FORMULARIO 104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1447800" y="2632075"/>
            <a:ext cx="26670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Antecedentes Legales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114800" y="3013075"/>
            <a:ext cx="838200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953000" y="2473325"/>
            <a:ext cx="33528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El Art. 21 – Estados Financieros, Art. 67 – Declaración del impuesto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6096000" y="4319588"/>
            <a:ext cx="22098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Observación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>
            <a:off x="5334000" y="4776788"/>
            <a:ext cx="762000" cy="1587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09600" y="3633788"/>
            <a:ext cx="4800600" cy="2462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La compras de inventario e insumos necesarios asciende a $ 264.056,29 según los registros contables, dicho valor es el mismo del acumulado en los formulario 104, pero no así el valor acumulado en los formularios 103 la diferencia es de $ 371,24.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 alternativo"/>
          <p:cNvSpPr/>
          <p:nvPr/>
        </p:nvSpPr>
        <p:spPr>
          <a:xfrm>
            <a:off x="3810000" y="2424113"/>
            <a:ext cx="3124200" cy="5334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Recomendación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4965700" y="3325813"/>
            <a:ext cx="738187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590800" y="3778250"/>
            <a:ext cx="5562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Antes de emitir las declaraciones deberá desplegarse una serie de actividades que constituyan un control interno que permita advertir inconsistencia entre valores expuestos en los formularios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5605" name="1 Título"/>
          <p:cNvSpPr>
            <a:spLocks noGrp="1"/>
          </p:cNvSpPr>
          <p:nvPr>
            <p:ph type="title"/>
          </p:nvPr>
        </p:nvSpPr>
        <p:spPr>
          <a:xfrm>
            <a:off x="762000" y="685800"/>
            <a:ext cx="7848600" cy="1447800"/>
          </a:xfrm>
        </p:spPr>
        <p:txBody>
          <a:bodyPr/>
          <a:lstStyle/>
          <a:p>
            <a:pPr algn="ctr"/>
            <a:r>
              <a:rPr lang="es-ES" b="1" smtClean="0"/>
              <a:t>DIFERENCIA ENTRE VALORES DECLARADOS EN FORMULARIO 103 Y FORMULARIO 104</a:t>
            </a:r>
            <a:endParaRPr lang="es-EC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1905000" y="914400"/>
            <a:ext cx="6245225" cy="914400"/>
          </a:xfrm>
        </p:spPr>
        <p:txBody>
          <a:bodyPr/>
          <a:lstStyle/>
          <a:p>
            <a:pPr algn="ctr"/>
            <a:r>
              <a:rPr lang="es-ES" b="1" smtClean="0"/>
              <a:t>CONCILIACIÓN TRIBUTARIA DEL IMPUESTO A LA RENTA </a:t>
            </a:r>
            <a:endParaRPr lang="es-EC" smtClean="0"/>
          </a:p>
        </p:txBody>
      </p:sp>
      <p:sp>
        <p:nvSpPr>
          <p:cNvPr id="4" name="3 Proceso alternativo"/>
          <p:cNvSpPr/>
          <p:nvPr/>
        </p:nvSpPr>
        <p:spPr>
          <a:xfrm>
            <a:off x="1295400" y="2063750"/>
            <a:ext cx="26670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Antecedentes Legales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962400" y="2444750"/>
            <a:ext cx="838200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800600" y="1905000"/>
            <a:ext cx="33528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El Art. 21 – Gastos Generales Deducibles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6172200" y="4132263"/>
            <a:ext cx="2209800" cy="8382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Observación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rot="10800000">
            <a:off x="5410200" y="4589463"/>
            <a:ext cx="762000" cy="1587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09600" y="3219450"/>
            <a:ext cx="4800600" cy="280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En el formulario 101 entre los gastos no deducibles, en el que se refiere a gasto de gestión presenta un valor de $0, al efectuar las pruebas de auditoría sobre dicho saldo y su calidad de deducibilidad se detecto que un monto de $ 143,52  que no cumplen con dicha característica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1600200" y="762000"/>
            <a:ext cx="6245225" cy="914400"/>
          </a:xfrm>
        </p:spPr>
        <p:txBody>
          <a:bodyPr/>
          <a:lstStyle/>
          <a:p>
            <a:pPr algn="ctr"/>
            <a:r>
              <a:rPr lang="es-ES" b="1" smtClean="0"/>
              <a:t>CONCILIACIÓN TRIBUTARIA DEL IMPUESTO A LA RENTA </a:t>
            </a:r>
            <a:endParaRPr lang="es-EC" smtClean="0"/>
          </a:p>
        </p:txBody>
      </p:sp>
      <p:sp>
        <p:nvSpPr>
          <p:cNvPr id="5" name="4 Proceso alternativo"/>
          <p:cNvSpPr/>
          <p:nvPr/>
        </p:nvSpPr>
        <p:spPr>
          <a:xfrm>
            <a:off x="3657600" y="1890713"/>
            <a:ext cx="3124200" cy="533400"/>
          </a:xfrm>
          <a:prstGeom prst="flowChartAlternateProcess">
            <a:avLst/>
          </a:prstGeom>
          <a:solidFill>
            <a:srgbClr val="339933"/>
          </a:solidFill>
          <a:ln w="5715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400" b="1" dirty="0">
                <a:solidFill>
                  <a:srgbClr val="663300"/>
                </a:solidFill>
              </a:rPr>
              <a:t>Recomendación</a:t>
            </a:r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813300" y="2792413"/>
            <a:ext cx="738187" cy="1588"/>
          </a:xfrm>
          <a:prstGeom prst="straightConnector1">
            <a:avLst/>
          </a:prstGeom>
          <a:ln w="381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438400" y="3244850"/>
            <a:ext cx="5562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200" dirty="0">
                <a:solidFill>
                  <a:srgbClr val="000000"/>
                </a:solidFill>
                <a:latin typeface="+mn-lt"/>
              </a:rPr>
              <a:t>Realizar de una manera más cautelosa la conciliación tributaria, realizando todos y cada uno de los cálculos necesarios para determinar el monto de gasto no deducibles en el caso de existir</a:t>
            </a:r>
            <a:endParaRPr lang="es-EC" sz="2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2362200" y="2286000"/>
            <a:ext cx="5940425" cy="1371600"/>
          </a:xfrm>
        </p:spPr>
        <p:txBody>
          <a:bodyPr/>
          <a:lstStyle/>
          <a:p>
            <a:pPr algn="ctr"/>
            <a:r>
              <a:rPr lang="es-EC" sz="4000" b="1" smtClean="0"/>
              <a:t>CONCLUSIONES Y RECOMENDACIONES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2362200" y="2286000"/>
            <a:ext cx="5940425" cy="1371600"/>
          </a:xfrm>
        </p:spPr>
        <p:txBody>
          <a:bodyPr/>
          <a:lstStyle/>
          <a:p>
            <a:pPr algn="ctr"/>
            <a:r>
              <a:rPr lang="es-EC" sz="4000" b="1" smtClean="0"/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4600" y="1981200"/>
            <a:ext cx="5715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78B69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AUTOLUX S.A.</a:t>
            </a:r>
          </a:p>
        </p:txBody>
      </p:sp>
      <p:pic>
        <p:nvPicPr>
          <p:cNvPr id="5" name="1 Imagen" descr="DSC047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581401"/>
            <a:ext cx="123825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3 Imagen" descr="DSC0470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81400"/>
            <a:ext cx="12954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1 Imagen" descr="DSC0470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581400"/>
            <a:ext cx="119901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736975" y="2209800"/>
            <a:ext cx="3124200" cy="2057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0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CONOCIMIENTO DEL </a:t>
            </a:r>
          </a:p>
          <a:p>
            <a:pPr algn="ctr">
              <a:defRPr/>
            </a:pPr>
            <a:r>
              <a:rPr lang="es-EC" sz="20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NEGOCIO</a:t>
            </a:r>
          </a:p>
        </p:txBody>
      </p:sp>
      <p:sp>
        <p:nvSpPr>
          <p:cNvPr id="6" name="Freeform 25"/>
          <p:cNvSpPr>
            <a:spLocks/>
          </p:cNvSpPr>
          <p:nvPr/>
        </p:nvSpPr>
        <p:spPr bwMode="gray">
          <a:xfrm rot="10800000">
            <a:off x="3965575" y="1524000"/>
            <a:ext cx="2466975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7030A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C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Freeform 24"/>
          <p:cNvSpPr>
            <a:spLocks/>
          </p:cNvSpPr>
          <p:nvPr/>
        </p:nvSpPr>
        <p:spPr bwMode="gray">
          <a:xfrm rot="7200000">
            <a:off x="2159000" y="2927350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2D05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C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8" name="Freeform 22"/>
          <p:cNvSpPr>
            <a:spLocks/>
          </p:cNvSpPr>
          <p:nvPr/>
        </p:nvSpPr>
        <p:spPr bwMode="gray">
          <a:xfrm>
            <a:off x="4041775" y="4267200"/>
            <a:ext cx="2466975" cy="771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CC66FF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C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9" name="Freeform 27"/>
          <p:cNvSpPr>
            <a:spLocks/>
          </p:cNvSpPr>
          <p:nvPr/>
        </p:nvSpPr>
        <p:spPr bwMode="gray">
          <a:xfrm rot="18000000">
            <a:off x="6118225" y="2779713"/>
            <a:ext cx="2466975" cy="771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B05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C" sz="2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05600" y="1273175"/>
            <a:ext cx="1676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C" sz="2000" dirty="0">
                <a:solidFill>
                  <a:srgbClr val="000000"/>
                </a:solidFill>
                <a:latin typeface="+mn-lt"/>
              </a:rPr>
              <a:t>Información General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667000" y="1828800"/>
            <a:ext cx="12954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C" sz="2000" dirty="0">
                <a:solidFill>
                  <a:srgbClr val="000000"/>
                </a:solidFill>
                <a:latin typeface="+mn-lt"/>
              </a:rPr>
              <a:t>Políticas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667000" y="4495800"/>
            <a:ext cx="1447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C" sz="2000" dirty="0">
                <a:solidFill>
                  <a:srgbClr val="000000"/>
                </a:solidFill>
                <a:latin typeface="+mn-lt"/>
              </a:rPr>
              <a:t>Principales Productos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629400" y="4191000"/>
            <a:ext cx="1600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C" sz="2000" dirty="0">
                <a:solidFill>
                  <a:srgbClr val="000000"/>
                </a:solidFill>
                <a:latin typeface="+mn-lt"/>
              </a:rPr>
              <a:t>Principales Operaciones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Gráfico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057400"/>
            <a:ext cx="5181600" cy="3200400"/>
          </a:xfrm>
          <a:prstGeom prst="rect">
            <a:avLst/>
          </a:prstGeom>
          <a:ln w="88900" cap="sq" cmpd="thickThin">
            <a:solidFill>
              <a:srgbClr val="99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7 Rectángulo"/>
          <p:cNvSpPr/>
          <p:nvPr/>
        </p:nvSpPr>
        <p:spPr>
          <a:xfrm>
            <a:off x="3505200" y="1066800"/>
            <a:ext cx="3962400" cy="533400"/>
          </a:xfrm>
          <a:prstGeom prst="rect">
            <a:avLst/>
          </a:prstGeom>
          <a:solidFill>
            <a:srgbClr val="FF99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800" b="1" dirty="0">
                <a:solidFill>
                  <a:srgbClr val="000000"/>
                </a:solidFill>
              </a:rPr>
              <a:t>VENTAS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Gráfico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057400"/>
            <a:ext cx="5562600" cy="3657600"/>
          </a:xfrm>
          <a:prstGeom prst="rect">
            <a:avLst/>
          </a:prstGeom>
          <a:ln w="88900" cap="sq" cmpd="thickThin">
            <a:solidFill>
              <a:srgbClr val="99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5 Rectángulo"/>
          <p:cNvSpPr/>
          <p:nvPr/>
        </p:nvSpPr>
        <p:spPr>
          <a:xfrm>
            <a:off x="2971800" y="838200"/>
            <a:ext cx="48768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3000" b="1" dirty="0">
                <a:solidFill>
                  <a:srgbClr val="000000"/>
                </a:solidFill>
              </a:rPr>
              <a:t>IMPUESTO AL VALOR AGREGADO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Gráfico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133600"/>
            <a:ext cx="5410200" cy="3276600"/>
          </a:xfrm>
          <a:prstGeom prst="rect">
            <a:avLst/>
          </a:prstGeom>
          <a:ln w="88900" cap="sq" cmpd="thickThin">
            <a:solidFill>
              <a:srgbClr val="99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Rectángulo"/>
          <p:cNvSpPr/>
          <p:nvPr/>
        </p:nvSpPr>
        <p:spPr>
          <a:xfrm>
            <a:off x="3352800" y="914400"/>
            <a:ext cx="4191000" cy="762000"/>
          </a:xfrm>
          <a:prstGeom prst="rect">
            <a:avLst/>
          </a:prstGeom>
          <a:solidFill>
            <a:srgbClr val="FF99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800" b="1" dirty="0">
                <a:solidFill>
                  <a:srgbClr val="000000"/>
                </a:solidFill>
              </a:rPr>
              <a:t>RETENCIONES FUENTE IR</a:t>
            </a:r>
          </a:p>
        </p:txBody>
      </p:sp>
      <p:sp>
        <p:nvSpPr>
          <p:cNvPr id="9222" name="5 CuadroTexto"/>
          <p:cNvSpPr txBox="1">
            <a:spLocks noChangeArrowheads="1"/>
          </p:cNvSpPr>
          <p:nvPr/>
        </p:nvSpPr>
        <p:spPr bwMode="auto">
          <a:xfrm>
            <a:off x="4572000" y="5562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>
                <a:solidFill>
                  <a:srgbClr val="000000"/>
                </a:solidFill>
              </a:rPr>
              <a:t>Efectuadas por AUTOLUX 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52800" y="914400"/>
            <a:ext cx="4191000" cy="762000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2800" b="1" dirty="0">
                <a:solidFill>
                  <a:srgbClr val="000000"/>
                </a:solidFill>
              </a:rPr>
              <a:t>RETENCIONES FUENTE IR</a:t>
            </a:r>
          </a:p>
        </p:txBody>
      </p:sp>
      <p:pic>
        <p:nvPicPr>
          <p:cNvPr id="48131" name="Gráfico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057400"/>
            <a:ext cx="5181600" cy="3048000"/>
          </a:xfrm>
          <a:prstGeom prst="rect">
            <a:avLst/>
          </a:prstGeom>
          <a:ln w="88900" cap="sq" cmpd="thickThin">
            <a:solidFill>
              <a:srgbClr val="99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6 CuadroTexto"/>
          <p:cNvSpPr txBox="1"/>
          <p:nvPr/>
        </p:nvSpPr>
        <p:spPr>
          <a:xfrm>
            <a:off x="4648200" y="5410200"/>
            <a:ext cx="1981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C" sz="2000" dirty="0">
                <a:solidFill>
                  <a:srgbClr val="000000"/>
                </a:solidFill>
                <a:latin typeface="+mn-lt"/>
                <a:ea typeface="+mj-ea"/>
                <a:cs typeface="Times New Roman" pitchFamily="18" charset="0"/>
              </a:rPr>
              <a:t>Efectuadas por AUTOLUX 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95600" y="990600"/>
            <a:ext cx="5257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C" sz="3500" dirty="0">
                <a:solidFill>
                  <a:srgbClr val="79551B"/>
                </a:solidFill>
                <a:latin typeface="Cooper Black" pitchFamily="18" charset="0"/>
                <a:ea typeface="+mj-ea"/>
                <a:cs typeface="Times New Roman" pitchFamily="18" charset="0"/>
              </a:rPr>
              <a:t>PLAN DE AUDITORÍA</a:t>
            </a:r>
          </a:p>
        </p:txBody>
      </p:sp>
      <p:pic>
        <p:nvPicPr>
          <p:cNvPr id="6" name="Picture 3" descr="C:\Documents and Settings\Jhosephline\Mis documentos\Mis imágenes\Galería multimedia de Microsoft\j04324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708029"/>
            <a:ext cx="1490682" cy="148297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6 CuadroTexto"/>
          <p:cNvSpPr txBox="1"/>
          <p:nvPr/>
        </p:nvSpPr>
        <p:spPr>
          <a:xfrm>
            <a:off x="4572000" y="1858963"/>
            <a:ext cx="36576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C" sz="2000" b="1" dirty="0">
                <a:solidFill>
                  <a:srgbClr val="663300"/>
                </a:solidFill>
                <a:latin typeface="+mj-lt"/>
              </a:rPr>
              <a:t>OBJETIVO GENERAL</a:t>
            </a:r>
            <a:endParaRPr lang="es-EC" sz="2000" dirty="0">
              <a:solidFill>
                <a:srgbClr val="663300"/>
              </a:solidFill>
              <a:latin typeface="+mj-lt"/>
            </a:endParaRPr>
          </a:p>
          <a:p>
            <a:pPr algn="r">
              <a:defRPr/>
            </a:pPr>
            <a:r>
              <a:rPr lang="es-EC" sz="2000" dirty="0">
                <a:solidFill>
                  <a:srgbClr val="663300"/>
                </a:solidFill>
                <a:latin typeface="+mj-lt"/>
              </a:rPr>
              <a:t> </a:t>
            </a:r>
          </a:p>
          <a:p>
            <a:pPr algn="r">
              <a:defRPr/>
            </a:pPr>
            <a:r>
              <a:rPr lang="es-EC" sz="2000" dirty="0">
                <a:solidFill>
                  <a:srgbClr val="663300"/>
                </a:solidFill>
                <a:latin typeface="+mj-lt"/>
              </a:rPr>
              <a:t>Conocer y analizar los procedimientos contables y tributarios que se realizan en AUTOLUX S.A. para de esta manera verificar  el cumplimiento tributario de acuerdo a lo establecido en las leyes vigentes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Tema de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742</Words>
  <Application>Microsoft Office PowerPoint</Application>
  <PresentationFormat>Presentación en pantalla (4:3)</PresentationFormat>
  <Paragraphs>106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Arial</vt:lpstr>
      <vt:lpstr>Palatino Linotype</vt:lpstr>
      <vt:lpstr>Cooper Black</vt:lpstr>
      <vt:lpstr>Times New Roman</vt:lpstr>
      <vt:lpstr>Calibri</vt:lpstr>
      <vt:lpstr>Wingdings</vt:lpstr>
      <vt:lpstr>Tema de Office</vt:lpstr>
      <vt:lpstr>ESCUELA SUPERIOR POLITÉCNICA DEL LITORAL Instituto de Ciencias Matemáticas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REGISTRO DE INGRESOS VS DECLARACIONES -  VENTAS</vt:lpstr>
      <vt:lpstr>VENTAS</vt:lpstr>
      <vt:lpstr>DOCUMENTACIÓN DE RESPALDO - EMISIÓN Y ENTREGA DE COMPROBANTES DE RETENCIÓN</vt:lpstr>
      <vt:lpstr>EMISIÓN Y ENTREGA DE COMPROBANTES DE RETENCIÓN</vt:lpstr>
      <vt:lpstr>DOCUMENTACIÓN DE RESPALDO - EMISIÓN Y ENTREGA DE COMPROBANTES DE VENTA</vt:lpstr>
      <vt:lpstr>EMISIÓN Y ENTREGA DE COMPROBANTES DE VENTA</vt:lpstr>
      <vt:lpstr>DIFERENCIA ENTRE VALORES DECLARADOS EN FORMULARIO 103 Y FORMULARIO 104</vt:lpstr>
      <vt:lpstr>DIFERENCIA ENTRE VALORES DECLARADOS EN FORMULARIO 103 Y FORMULARIO 104</vt:lpstr>
      <vt:lpstr>CONCILIACIÓN TRIBUTARIA DEL IMPUESTO A LA RENTA </vt:lpstr>
      <vt:lpstr>CONCILIACIÓN TRIBUTARIA DEL IMPUESTO A LA RENTA </vt:lpstr>
      <vt:lpstr>CONCLUSIONES Y RECOMENDACIONES</vt:lpstr>
      <vt:lpstr>GRACIAS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UoNando</dc:creator>
  <cp:lastModifiedBy>ehernand</cp:lastModifiedBy>
  <cp:revision>141</cp:revision>
  <dcterms:created xsi:type="dcterms:W3CDTF">2004-11-15T23:10:58Z</dcterms:created>
  <dcterms:modified xsi:type="dcterms:W3CDTF">2010-07-28T22:53:42Z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TC011594393082</vt:lpwstr>
  </property>
</Properties>
</file>