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311" r:id="rId4"/>
    <p:sldId id="258" r:id="rId5"/>
    <p:sldId id="264" r:id="rId6"/>
    <p:sldId id="310" r:id="rId7"/>
    <p:sldId id="309" r:id="rId8"/>
    <p:sldId id="312" r:id="rId9"/>
    <p:sldId id="265" r:id="rId10"/>
    <p:sldId id="266" r:id="rId11"/>
    <p:sldId id="267" r:id="rId12"/>
    <p:sldId id="268" r:id="rId13"/>
    <p:sldId id="269" r:id="rId14"/>
    <p:sldId id="270" r:id="rId15"/>
    <p:sldId id="308" r:id="rId16"/>
    <p:sldId id="271" r:id="rId17"/>
    <p:sldId id="272" r:id="rId18"/>
    <p:sldId id="273" r:id="rId19"/>
    <p:sldId id="274" r:id="rId20"/>
    <p:sldId id="275" r:id="rId21"/>
    <p:sldId id="276" r:id="rId22"/>
    <p:sldId id="313" r:id="rId23"/>
    <p:sldId id="278" r:id="rId24"/>
    <p:sldId id="279" r:id="rId25"/>
    <p:sldId id="280" r:id="rId26"/>
    <p:sldId id="281" r:id="rId27"/>
    <p:sldId id="283" r:id="rId28"/>
    <p:sldId id="314" r:id="rId29"/>
    <p:sldId id="300" r:id="rId30"/>
    <p:sldId id="315" r:id="rId31"/>
    <p:sldId id="305" r:id="rId32"/>
    <p:sldId id="302" r:id="rId33"/>
    <p:sldId id="289" r:id="rId34"/>
    <p:sldId id="306" r:id="rId35"/>
    <p:sldId id="304" r:id="rId36"/>
    <p:sldId id="292" r:id="rId37"/>
    <p:sldId id="293" r:id="rId38"/>
    <p:sldId id="294" r:id="rId39"/>
    <p:sldId id="296" r:id="rId40"/>
    <p:sldId id="297" r:id="rId41"/>
    <p:sldId id="298" r:id="rId42"/>
    <p:sldId id="307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7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7383130-9162-4FA1-A9BD-33AD247005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DEB2B-9857-401C-8A82-7DAC4AFEEA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9E86B-4D1C-482C-865E-906A7DEFAE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C62A6-A867-4187-B34C-EE76C7D9EF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7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10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5C5B-0623-44B1-9183-5B0864FC2D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3DA2-1980-45A6-8884-38858240D4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B851909-0211-4E59-87D8-07C7BBC6DC0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0534-DEB9-421D-8D5E-3CC9BF1318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1AD6-3D98-4A66-A5B4-D64651336A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60E042D-7563-40F3-814D-29D098D409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8D64726F-61F9-4D44-9D46-0CAED3FF61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4582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7E6E15-D0FC-4997-B606-89EFBBDB60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68" r:id="rId4"/>
    <p:sldLayoutId id="2147483772" r:id="rId5"/>
    <p:sldLayoutId id="2147483767" r:id="rId6"/>
    <p:sldLayoutId id="2147483766" r:id="rId7"/>
    <p:sldLayoutId id="2147483773" r:id="rId8"/>
    <p:sldLayoutId id="2147483774" r:id="rId9"/>
    <p:sldLayoutId id="2147483765" r:id="rId10"/>
    <p:sldLayoutId id="2147483764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../../Configuraci&#243;n%20local/Archivos%20temporales%20de%20Internet/jorgito/Configuraci&#243;n%20local/Temp/Cuadros%20econ&#243;micos%20biodiesel.xl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0668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975" y="1212850"/>
            <a:ext cx="7772400" cy="2667000"/>
          </a:xfrm>
        </p:spPr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2800" b="1" cap="al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PROYECTO DE DESARROLLO DE UNA REFINERÍA DE BIODIESEL, POR MEDIO DE LA PRODUCCIÓN EXISTENTE DE PALMA AFRICANA, PARA SU COMERCIALIZACIÓN EN LA CIUDAD DE QUITO”</a:t>
            </a:r>
            <a:r>
              <a:rPr lang="es-EC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EC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ES" sz="2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 </a:t>
            </a:r>
            <a:endParaRPr lang="es-ES" sz="2800" b="1" dirty="0" smtClean="0">
              <a:solidFill>
                <a:schemeClr val="accent1">
                  <a:tint val="83000"/>
                  <a:satMod val="1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2438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olidFill>
                  <a:schemeClr val="accent2"/>
                </a:solidFill>
              </a:rPr>
              <a:t>AUTORAS: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olidFill>
                  <a:schemeClr val="accent2"/>
                </a:solidFill>
              </a:rPr>
              <a:t>MIRIAM TAPIA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olidFill>
                  <a:schemeClr val="accent2"/>
                </a:solidFill>
              </a:rPr>
              <a:t>MARIELA CHAVEZ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400" dirty="0" smtClean="0">
                <a:solidFill>
                  <a:schemeClr val="accent2"/>
                </a:solidFill>
              </a:rPr>
              <a:t>RICHARD GALLEGOS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Determinación de la muestra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s-ES" smtClean="0"/>
              <a:t>Muestreo aleatorio estratificado</a:t>
            </a:r>
          </a:p>
          <a:p>
            <a:pPr eaLnBrk="1" hangingPunct="1"/>
            <a:r>
              <a:rPr lang="es-ES" smtClean="0"/>
              <a:t>Grado de confianza del 95% y margen de error del 5%</a:t>
            </a:r>
          </a:p>
          <a:p>
            <a:pPr eaLnBrk="1" hangingPunct="1"/>
            <a:r>
              <a:rPr lang="es-ES" smtClean="0"/>
              <a:t>Fórmula de población infinita (mayor a 100,000 unidades) 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38400" y="4648200"/>
          <a:ext cx="1143000" cy="762000"/>
        </p:xfrm>
        <a:graphic>
          <a:graphicData uri="http://schemas.openxmlformats.org/presentationml/2006/ole">
            <p:oleObj spid="_x0000_s1026" name="Ecuación" r:id="rId3" imgW="672808" imgH="418918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181600" y="4724400"/>
          <a:ext cx="1600200" cy="762000"/>
        </p:xfrm>
        <a:graphic>
          <a:graphicData uri="http://schemas.openxmlformats.org/presentationml/2006/ole">
            <p:oleObj spid="_x0000_s1027" name="Ecuación" r:id="rId4" imgW="1016000" imgH="419100" progId="Equation.3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962400" y="587375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i="1"/>
              <a:t>n = </a:t>
            </a:r>
            <a:r>
              <a:rPr lang="es-ES" b="1" i="1"/>
              <a:t>353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algn="just" eaLnBrk="1" hangingPunct="1"/>
            <a:r>
              <a:rPr lang="es-ES" sz="2400" smtClean="0"/>
              <a:t>El 78% de las personas encuestadas conduce actualmente algún tipo de automóvil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384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43% de la muestra estratificada conduce automóviles, mientras que un 24% conduce camionetas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90800"/>
            <a:ext cx="640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45% de los vehículos utiliza gasolina extra, el 27% gasolina super, y el 20% diesel. 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19400"/>
            <a:ext cx="6096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El 57% de los entrevistados le pone gasolina a sus vehículos cada dos días, mientras que un 18% lo hace diariamente.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667000"/>
            <a:ext cx="59912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s-ES" sz="2000" smtClean="0"/>
              <a:t>El 65% de los entrevistados si han escuchado sobre el biodiesel, mientras que un 35% no saben sobre el biocombustible </a:t>
            </a:r>
          </a:p>
          <a:p>
            <a:pPr eaLnBrk="1" hangingPunct="1"/>
            <a:endParaRPr lang="es-ES" sz="2000" smtClean="0"/>
          </a:p>
        </p:txBody>
      </p:sp>
      <p:pic>
        <p:nvPicPr>
          <p:cNvPr id="29699" name="Imagen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971800"/>
            <a:ext cx="54102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/>
            <a:r>
              <a:rPr lang="es-ES" sz="2000" smtClean="0"/>
              <a:t>Del 35% de los encuestados que no han escuchado sobre el biodiésel, el 40% esta parcialmente de acuerdo con el uso del biodiésel, y un 20% esta totalmente de acuerdo con su uso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895600"/>
            <a:ext cx="655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Resultados Principales e Interpretación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s-ES" sz="2000" smtClean="0"/>
              <a:t>El 64% de los encuestados, opina que el precio del biodiésel debe estar entre $1 a $1,24 el galón.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90800"/>
            <a:ext cx="678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ANÁLISIS  FODA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z="2800" b="1" smtClean="0"/>
              <a:t>Fortalezas:</a:t>
            </a:r>
            <a:endParaRPr lang="es-ES" sz="2800" smtClean="0"/>
          </a:p>
          <a:p>
            <a:pPr algn="just" eaLnBrk="1" hangingPunct="1"/>
            <a:r>
              <a:rPr lang="es-ES" sz="2800" smtClean="0"/>
              <a:t>Es un combustible renovable</a:t>
            </a:r>
          </a:p>
          <a:p>
            <a:pPr algn="just" eaLnBrk="1" hangingPunct="1"/>
            <a:r>
              <a:rPr lang="es-ES" sz="2800" smtClean="0"/>
              <a:t>Produce menos cantidades de dióxido y monóxido de carbono</a:t>
            </a:r>
          </a:p>
          <a:p>
            <a:pPr algn="just" eaLnBrk="1" hangingPunct="1"/>
            <a:r>
              <a:rPr lang="es-ES" sz="2800" smtClean="0"/>
              <a:t>Menos inflamable que la gasolina y diesel.</a:t>
            </a:r>
          </a:p>
          <a:p>
            <a:pPr algn="just" eaLnBrk="1" hangingPunct="1"/>
            <a:r>
              <a:rPr lang="es-ES" sz="2800" smtClean="0"/>
              <a:t>Disponibilidad de suelos aptos para cultivo de palma y luminosidad en varias zonas favorecen el ciclo vegetativo del mismo.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s-E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ANÁLISIS  FODA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b="1" smtClean="0"/>
              <a:t>Oportunidades:</a:t>
            </a:r>
            <a:endParaRPr lang="es-ES" smtClean="0"/>
          </a:p>
          <a:p>
            <a:pPr algn="just" eaLnBrk="1" hangingPunct="1"/>
            <a:r>
              <a:rPr lang="es-ES" smtClean="0"/>
              <a:t>Elaboración de biodiésel a base de palma africana es intensiva en mano de obra.</a:t>
            </a:r>
          </a:p>
          <a:p>
            <a:pPr algn="just" eaLnBrk="1" hangingPunct="1"/>
            <a:r>
              <a:rPr lang="es-ES" smtClean="0"/>
              <a:t>Producción de biodiésel impulsaría la actividad agrícola en el país.  </a:t>
            </a:r>
          </a:p>
          <a:p>
            <a:pPr algn="just" eaLnBrk="1" hangingPunct="1"/>
            <a:r>
              <a:rPr lang="es-ES" smtClean="0"/>
              <a:t>Demanda mundial de Biodiésel como combustible esta en crecimiento 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0375" y="795337"/>
            <a:ext cx="8229600" cy="1524001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ANTECEDENTES DEL ESTUDIO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ANÁLSIS  FODA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z="2800" b="1" smtClean="0"/>
              <a:t>Debilidades:</a:t>
            </a:r>
            <a:endParaRPr lang="es-ES" sz="28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Produce menos poder calorífico que el diesel, por lo que requiere un mayor consumo.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En climas fríos presenta dificultades para el encendido en los automóviles.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Presenta problemas de corrosión en partes mecánicas.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Producción de biodiésel como combustible en el Ecuador aún es insuficiente y desconocida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ANÁLISIS  FODA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400" b="1" smtClean="0"/>
              <a:t>Amenazas:</a:t>
            </a:r>
            <a:endParaRPr lang="es-ES" sz="2400" smtClean="0"/>
          </a:p>
          <a:p>
            <a:pPr algn="just" eaLnBrk="1" hangingPunct="1">
              <a:lnSpc>
                <a:spcPct val="90000"/>
              </a:lnSpc>
            </a:pPr>
            <a:r>
              <a:rPr lang="es-ES" sz="2400" smtClean="0"/>
              <a:t>Costos de producción son más elevados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400" smtClean="0"/>
              <a:t>Competencia desleal, ya que la mayoría de países subsidian la producción de biodiésel como combustible.  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400" smtClean="0"/>
              <a:t>El poco interés en la producción, conlleva a que se desaprovechan oportunidades que pueden alcanzarse en el mercado mundial de biocombustibles.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400" smtClean="0"/>
              <a:t>Necesidad de innovación tecnológica en el desarrollo de nuevos cultivos como: aguacate, soya, coco, y demás materia prima disponibles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90600" y="2895600"/>
            <a:ext cx="717171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ESTUDIO TÉCNICO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biodiesel_4"/>
          <p:cNvPicPr>
            <a:picLocks noChangeAspect="1" noChangeArrowheads="1"/>
          </p:cNvPicPr>
          <p:nvPr/>
        </p:nvPicPr>
        <p:blipFill>
          <a:blip r:embed="rId2">
            <a:lum bright="18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448056" indent="-384048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4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48056" indent="-384048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 denomina Biodiesel, al producto resultante de la reacción química entre los ácidos grasos, principalmente de los aceites vegetales con alcoholes como el metanol o el etanol</a:t>
            </a:r>
            <a:r>
              <a:rPr lang="es-E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Ventajas del Biodiésel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b="1" smtClean="0"/>
              <a:t>Emisiones: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smtClean="0"/>
              <a:t>Monóxido de carbono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smtClean="0"/>
              <a:t>Dióxido de azufre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smtClean="0"/>
              <a:t>Material particulado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smtClean="0"/>
              <a:t>Productos orgánicos aromáticos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sz="2800" smtClean="0"/>
              <a:t>Balance de dióxido de carbono</a:t>
            </a:r>
          </a:p>
          <a:p>
            <a:pPr algn="just" eaLnBrk="1" hangingPunct="1">
              <a:lnSpc>
                <a:spcPct val="90000"/>
              </a:lnSpc>
            </a:pPr>
            <a:endParaRPr lang="es-ES" sz="28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b="1" smtClean="0"/>
              <a:t>Balance energético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Propiedades del biodiésel como combustible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eaLnBrk="1" hangingPunct="1"/>
            <a:r>
              <a:rPr lang="es-ES" smtClean="0"/>
              <a:t>Alto número de cetano</a:t>
            </a:r>
          </a:p>
          <a:p>
            <a:pPr eaLnBrk="1" hangingPunct="1"/>
            <a:r>
              <a:rPr lang="es-ES" smtClean="0"/>
              <a:t>Presencia de oxígeno en la molécula</a:t>
            </a:r>
          </a:p>
          <a:p>
            <a:pPr eaLnBrk="1" hangingPunct="1"/>
            <a:r>
              <a:rPr lang="es-ES" smtClean="0"/>
              <a:t>Alta capacidad lubricante</a:t>
            </a:r>
          </a:p>
          <a:p>
            <a:pPr eaLnBrk="1" hangingPunct="1"/>
            <a:r>
              <a:rPr lang="es-ES" smtClean="0"/>
              <a:t>Libre de azufre</a:t>
            </a:r>
          </a:p>
          <a:p>
            <a:pPr eaLnBrk="1" hangingPunct="1"/>
            <a:r>
              <a:rPr lang="es-ES" smtClean="0"/>
              <a:t>Libre de compuestos aromáticos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36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Producción General de Biodiésel</a:t>
            </a:r>
          </a:p>
        </p:txBody>
      </p:sp>
      <p:pic>
        <p:nvPicPr>
          <p:cNvPr id="40962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914400"/>
            <a:ext cx="57912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Descripción de la Planta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smtClean="0"/>
              <a:t>a)      Molino de aceite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smtClean="0"/>
              <a:t>Los productos obtenidos son: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800" smtClean="0"/>
              <a:t>Aceite vegetal crudo. 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1800" smtClean="0"/>
              <a:t>Harina de alto contenido proteico. 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smtClean="0"/>
              <a:t>El aceite crudo es posteriormente procesado, transformado en BIODIESEL y glicerol, y la harina se vende como alimento para animales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1800" smtClean="0"/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smtClean="0"/>
              <a:t>b)      Unidad de refinamiento y transesterificación</a:t>
            </a:r>
            <a:endParaRPr lang="es-ES" sz="1800" smtClean="0"/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smtClean="0"/>
              <a:t>Esta unidad produce el filtrado y remoción, catalítica o por destilación, de ácidos grasos libres. El producto es aceite vegetal refinado y sin ácidos, que constituye el material de alimentación para la unidad de transesterificación. 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smtClean="0"/>
              <a:t>En esta etapa del proceso el aceite es transformado catalíticamente, mediante agregado de metanol o etanol con el catalizador previamente mezclado, en metil o etiléster y glicerol.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1800" smtClean="0"/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b="1" smtClean="0"/>
              <a:t>c)      Unidad de purificación y concentración de glicerol</a:t>
            </a:r>
          </a:p>
          <a:p>
            <a:pPr marL="448056" indent="-384048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smtClean="0"/>
              <a:t>Consiste en una etapa de filtrado y purificación química, un equipo de concentración del glicerol, y el posterior almacenamiento del glicerol puro.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62000" y="2743200"/>
            <a:ext cx="7772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ESTUDIO FINANCIERO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Inversión en máquinas y equipos</a:t>
            </a:r>
          </a:p>
        </p:txBody>
      </p:sp>
      <p:pic>
        <p:nvPicPr>
          <p:cNvPr id="440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95400"/>
            <a:ext cx="77724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560387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5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Antecedentes del Estudio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pPr eaLnBrk="1" hangingPunct="1"/>
            <a:endParaRPr lang="es-ES" sz="4000" b="1" smtClean="0"/>
          </a:p>
          <a:p>
            <a:pPr eaLnBrk="1" hangingPunct="1"/>
            <a:r>
              <a:rPr lang="es-ES" sz="4000" b="1" smtClean="0"/>
              <a:t> </a:t>
            </a:r>
            <a:r>
              <a:rPr lang="es-ES" sz="4000" smtClean="0"/>
              <a:t>RESUMEN DEL PROYECTO</a:t>
            </a:r>
          </a:p>
          <a:p>
            <a:pPr eaLnBrk="1" hangingPunct="1">
              <a:buFont typeface="Wingdings 2" pitchFamily="18" charset="2"/>
              <a:buNone/>
            </a:pPr>
            <a:endParaRPr lang="es-EC" sz="4000" smtClean="0"/>
          </a:p>
          <a:p>
            <a:pPr eaLnBrk="1" hangingPunct="1"/>
            <a:r>
              <a:rPr lang="es-ES" sz="4000" smtClean="0"/>
              <a:t>HISTORIA</a:t>
            </a:r>
            <a:r>
              <a:rPr lang="es-ES" sz="4000" b="1" smtClean="0"/>
              <a:t> </a:t>
            </a:r>
            <a:r>
              <a:rPr lang="es-ES" sz="4000" smtClean="0"/>
              <a:t>DEL BIODIESEL</a:t>
            </a:r>
            <a:endParaRPr lang="es-EC" sz="4000" smtClean="0"/>
          </a:p>
          <a:p>
            <a:pPr eaLnBrk="1" hangingPunct="1">
              <a:buFont typeface="Wingdings 2" pitchFamily="18" charset="2"/>
              <a:buNone/>
            </a:pPr>
            <a:endParaRPr lang="es-EC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150" y="92075"/>
            <a:ext cx="8229600" cy="71278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C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Plan de Inversión</a:t>
            </a:r>
            <a:endParaRPr lang="es-E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46250" name="Group 170"/>
          <p:cNvGraphicFramePr>
            <a:graphicFrameLocks noGrp="1"/>
          </p:cNvGraphicFramePr>
          <p:nvPr>
            <p:ph idx="1"/>
          </p:nvPr>
        </p:nvGraphicFramePr>
        <p:xfrm>
          <a:off x="1600200" y="838200"/>
          <a:ext cx="5943600" cy="5837238"/>
        </p:xfrm>
        <a:graphic>
          <a:graphicData uri="http://schemas.openxmlformats.org/drawingml/2006/table">
            <a:tbl>
              <a:tblPr/>
              <a:tblGrid>
                <a:gridCol w="4141788"/>
                <a:gridCol w="1801812"/>
              </a:tblGrid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Instalaciones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191.650,00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Terreno (650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Oficinas administrativas (55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13.200,00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Galpón de procesamiento (350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63.000,00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Patio de tanques para depósito (185 m2)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33.300,00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Bodega subterranea (185 m2)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38.850,00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Galpón de Materia Prima (100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Estacionamiento  (50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Comedor, baños (15 m</a:t>
                      </a:r>
                      <a:r>
                        <a:rPr kumimoji="0" lang="es-ES" sz="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Cerramiento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191.650,00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Maquinaria y equipos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291.000,00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Mezclador estático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$30.000,00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Contenedores de pre almacenamiento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$15.000,00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Catalizador (reactor estético)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$25.000,00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Reactor tubular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$50.000,00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Unidad de destilación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$35.000,00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Tanque de almacenamiento externo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$60.000,00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Decantador continuo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$15.000,00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Tanque de almacenaje interno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$30.000,00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Bombas de succión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$13.000,00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Sistema de ventilación central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Aparatos de limpieza por aspersión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$3.000,00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Tubería central (metro lineal)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$12.000,00</a:t>
                      </a:r>
                    </a:p>
                  </a:txBody>
                  <a:tcPr marL="23742" marR="23742" marT="0" marB="0"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291.000,00</a:t>
                      </a: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Equipos Laboratorio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Muebles y Enseres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Equipos de Computación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Repuestos y accesorios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29.100,00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Extintores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 de Puesta en marcha Maq.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14.550,00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Gasto de Constitución 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Registro Sanitario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Capital de Trabajo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699.209,54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INVERSIONES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$1.238.509,54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3742" marR="23742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Inversión en capital de trabajo</a:t>
            </a:r>
          </a:p>
        </p:txBody>
      </p:sp>
      <p:pic>
        <p:nvPicPr>
          <p:cNvPr id="471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416175"/>
            <a:ext cx="4321175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Financiamiento de la Inversión</a:t>
            </a:r>
          </a:p>
        </p:txBody>
      </p:sp>
      <p:grpSp>
        <p:nvGrpSpPr>
          <p:cNvPr id="48130" name="Group 6"/>
          <p:cNvGrpSpPr>
            <a:grpSpLocks noChangeAspect="1"/>
          </p:cNvGrpSpPr>
          <p:nvPr/>
        </p:nvGrpSpPr>
        <p:grpSpPr bwMode="auto">
          <a:xfrm>
            <a:off x="1219200" y="1752600"/>
            <a:ext cx="6310313" cy="3733800"/>
            <a:chOff x="960" y="1104"/>
            <a:chExt cx="3975" cy="2352"/>
          </a:xfrm>
        </p:grpSpPr>
        <p:sp>
          <p:nvSpPr>
            <p:cNvPr id="48132" name="AutoShape 5"/>
            <p:cNvSpPr>
              <a:spLocks noChangeAspect="1" noChangeArrowheads="1" noTextEdit="1"/>
            </p:cNvSpPr>
            <p:nvPr/>
          </p:nvSpPr>
          <p:spPr bwMode="auto">
            <a:xfrm>
              <a:off x="960" y="1104"/>
              <a:ext cx="388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8133" name="Rectangle 7"/>
            <p:cNvSpPr>
              <a:spLocks noChangeArrowheads="1"/>
            </p:cNvSpPr>
            <p:nvPr/>
          </p:nvSpPr>
          <p:spPr bwMode="auto">
            <a:xfrm>
              <a:off x="1621" y="1304"/>
              <a:ext cx="207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Capital Suscrito y Pagado</a:t>
              </a:r>
              <a:endParaRPr lang="es-ES"/>
            </a:p>
          </p:txBody>
        </p:sp>
        <p:sp>
          <p:nvSpPr>
            <p:cNvPr id="48134" name="Rectangle 8"/>
            <p:cNvSpPr>
              <a:spLocks noChangeArrowheads="1"/>
            </p:cNvSpPr>
            <p:nvPr/>
          </p:nvSpPr>
          <p:spPr bwMode="auto">
            <a:xfrm>
              <a:off x="2729" y="1304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35" name="Rectangle 9"/>
            <p:cNvSpPr>
              <a:spLocks noChangeArrowheads="1"/>
            </p:cNvSpPr>
            <p:nvPr/>
          </p:nvSpPr>
          <p:spPr bwMode="auto">
            <a:xfrm>
              <a:off x="3837" y="1304"/>
              <a:ext cx="75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 776,224</a:t>
              </a:r>
              <a:endParaRPr lang="es-ES"/>
            </a:p>
          </p:txBody>
        </p:sp>
        <p:sp>
          <p:nvSpPr>
            <p:cNvPr id="48136" name="Rectangle 10"/>
            <p:cNvSpPr>
              <a:spLocks noChangeArrowheads="1"/>
            </p:cNvSpPr>
            <p:nvPr/>
          </p:nvSpPr>
          <p:spPr bwMode="auto">
            <a:xfrm>
              <a:off x="4185" y="1304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37" name="Rectangle 11"/>
            <p:cNvSpPr>
              <a:spLocks noChangeArrowheads="1"/>
            </p:cNvSpPr>
            <p:nvPr/>
          </p:nvSpPr>
          <p:spPr bwMode="auto">
            <a:xfrm>
              <a:off x="1572" y="1296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38" name="Rectangle 12"/>
            <p:cNvSpPr>
              <a:spLocks noChangeArrowheads="1"/>
            </p:cNvSpPr>
            <p:nvPr/>
          </p:nvSpPr>
          <p:spPr bwMode="auto">
            <a:xfrm>
              <a:off x="1572" y="1296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39" name="Rectangle 13"/>
            <p:cNvSpPr>
              <a:spLocks noChangeArrowheads="1"/>
            </p:cNvSpPr>
            <p:nvPr/>
          </p:nvSpPr>
          <p:spPr bwMode="auto">
            <a:xfrm>
              <a:off x="1576" y="1296"/>
              <a:ext cx="170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0" name="Rectangle 14"/>
            <p:cNvSpPr>
              <a:spLocks noChangeArrowheads="1"/>
            </p:cNvSpPr>
            <p:nvPr/>
          </p:nvSpPr>
          <p:spPr bwMode="auto">
            <a:xfrm>
              <a:off x="3285" y="1296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1" name="Rectangle 15"/>
            <p:cNvSpPr>
              <a:spLocks noChangeArrowheads="1"/>
            </p:cNvSpPr>
            <p:nvPr/>
          </p:nvSpPr>
          <p:spPr bwMode="auto">
            <a:xfrm>
              <a:off x="3289" y="1296"/>
              <a:ext cx="94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2" name="Rectangle 16"/>
            <p:cNvSpPr>
              <a:spLocks noChangeArrowheads="1"/>
            </p:cNvSpPr>
            <p:nvPr/>
          </p:nvSpPr>
          <p:spPr bwMode="auto">
            <a:xfrm>
              <a:off x="4232" y="1296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3" name="Rectangle 17"/>
            <p:cNvSpPr>
              <a:spLocks noChangeArrowheads="1"/>
            </p:cNvSpPr>
            <p:nvPr/>
          </p:nvSpPr>
          <p:spPr bwMode="auto">
            <a:xfrm>
              <a:off x="4232" y="1296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4" name="Rectangle 21"/>
            <p:cNvSpPr>
              <a:spLocks noChangeArrowheads="1"/>
            </p:cNvSpPr>
            <p:nvPr/>
          </p:nvSpPr>
          <p:spPr bwMode="auto">
            <a:xfrm>
              <a:off x="1621" y="1771"/>
              <a:ext cx="195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Futuro Aumento Capital</a:t>
              </a:r>
              <a:endParaRPr lang="es-ES"/>
            </a:p>
          </p:txBody>
        </p:sp>
        <p:sp>
          <p:nvSpPr>
            <p:cNvPr id="48145" name="Rectangle 22"/>
            <p:cNvSpPr>
              <a:spLocks noChangeArrowheads="1"/>
            </p:cNvSpPr>
            <p:nvPr/>
          </p:nvSpPr>
          <p:spPr bwMode="auto">
            <a:xfrm>
              <a:off x="2665" y="1771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46" name="Rectangle 23"/>
            <p:cNvSpPr>
              <a:spLocks noChangeArrowheads="1"/>
            </p:cNvSpPr>
            <p:nvPr/>
          </p:nvSpPr>
          <p:spPr bwMode="auto">
            <a:xfrm>
              <a:off x="3997" y="1771"/>
              <a:ext cx="505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  0.00</a:t>
              </a:r>
              <a:endParaRPr lang="es-ES"/>
            </a:p>
          </p:txBody>
        </p:sp>
        <p:sp>
          <p:nvSpPr>
            <p:cNvPr id="48147" name="Rectangle 24"/>
            <p:cNvSpPr>
              <a:spLocks noChangeArrowheads="1"/>
            </p:cNvSpPr>
            <p:nvPr/>
          </p:nvSpPr>
          <p:spPr bwMode="auto">
            <a:xfrm>
              <a:off x="4185" y="1771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48" name="Rectangle 25"/>
            <p:cNvSpPr>
              <a:spLocks noChangeArrowheads="1"/>
            </p:cNvSpPr>
            <p:nvPr/>
          </p:nvSpPr>
          <p:spPr bwMode="auto">
            <a:xfrm>
              <a:off x="1572" y="1764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49" name="Rectangle 26"/>
            <p:cNvSpPr>
              <a:spLocks noChangeArrowheads="1"/>
            </p:cNvSpPr>
            <p:nvPr/>
          </p:nvSpPr>
          <p:spPr bwMode="auto">
            <a:xfrm>
              <a:off x="1576" y="1764"/>
              <a:ext cx="170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0" name="Rectangle 27"/>
            <p:cNvSpPr>
              <a:spLocks noChangeArrowheads="1"/>
            </p:cNvSpPr>
            <p:nvPr/>
          </p:nvSpPr>
          <p:spPr bwMode="auto">
            <a:xfrm>
              <a:off x="3285" y="1764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1" name="Rectangle 28"/>
            <p:cNvSpPr>
              <a:spLocks noChangeArrowheads="1"/>
            </p:cNvSpPr>
            <p:nvPr/>
          </p:nvSpPr>
          <p:spPr bwMode="auto">
            <a:xfrm>
              <a:off x="3289" y="1764"/>
              <a:ext cx="94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2" name="Rectangle 29"/>
            <p:cNvSpPr>
              <a:spLocks noChangeArrowheads="1"/>
            </p:cNvSpPr>
            <p:nvPr/>
          </p:nvSpPr>
          <p:spPr bwMode="auto">
            <a:xfrm>
              <a:off x="4232" y="1764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3" name="Rectangle 33"/>
            <p:cNvSpPr>
              <a:spLocks noChangeArrowheads="1"/>
            </p:cNvSpPr>
            <p:nvPr/>
          </p:nvSpPr>
          <p:spPr bwMode="auto">
            <a:xfrm>
              <a:off x="1621" y="2243"/>
              <a:ext cx="20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Financiamiento (Crédito)</a:t>
              </a:r>
              <a:endParaRPr lang="es-ES"/>
            </a:p>
          </p:txBody>
        </p:sp>
        <p:sp>
          <p:nvSpPr>
            <p:cNvPr id="48154" name="Rectangle 34"/>
            <p:cNvSpPr>
              <a:spLocks noChangeArrowheads="1"/>
            </p:cNvSpPr>
            <p:nvPr/>
          </p:nvSpPr>
          <p:spPr bwMode="auto">
            <a:xfrm>
              <a:off x="2707" y="2243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55" name="Rectangle 35"/>
            <p:cNvSpPr>
              <a:spLocks noChangeArrowheads="1"/>
            </p:cNvSpPr>
            <p:nvPr/>
          </p:nvSpPr>
          <p:spPr bwMode="auto">
            <a:xfrm>
              <a:off x="3837" y="2243"/>
              <a:ext cx="707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500,000</a:t>
              </a:r>
              <a:endParaRPr lang="es-ES"/>
            </a:p>
          </p:txBody>
        </p:sp>
        <p:sp>
          <p:nvSpPr>
            <p:cNvPr id="48156" name="Rectangle 36"/>
            <p:cNvSpPr>
              <a:spLocks noChangeArrowheads="1"/>
            </p:cNvSpPr>
            <p:nvPr/>
          </p:nvSpPr>
          <p:spPr bwMode="auto">
            <a:xfrm>
              <a:off x="4185" y="2243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57" name="Rectangle 37"/>
            <p:cNvSpPr>
              <a:spLocks noChangeArrowheads="1"/>
            </p:cNvSpPr>
            <p:nvPr/>
          </p:nvSpPr>
          <p:spPr bwMode="auto">
            <a:xfrm>
              <a:off x="1572" y="2235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8" name="Rectangle 38"/>
            <p:cNvSpPr>
              <a:spLocks noChangeArrowheads="1"/>
            </p:cNvSpPr>
            <p:nvPr/>
          </p:nvSpPr>
          <p:spPr bwMode="auto">
            <a:xfrm>
              <a:off x="1576" y="2235"/>
              <a:ext cx="170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59" name="Rectangle 39"/>
            <p:cNvSpPr>
              <a:spLocks noChangeArrowheads="1"/>
            </p:cNvSpPr>
            <p:nvPr/>
          </p:nvSpPr>
          <p:spPr bwMode="auto">
            <a:xfrm>
              <a:off x="3285" y="2235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60" name="Rectangle 40"/>
            <p:cNvSpPr>
              <a:spLocks noChangeArrowheads="1"/>
            </p:cNvSpPr>
            <p:nvPr/>
          </p:nvSpPr>
          <p:spPr bwMode="auto">
            <a:xfrm>
              <a:off x="3289" y="2235"/>
              <a:ext cx="94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61" name="Rectangle 41"/>
            <p:cNvSpPr>
              <a:spLocks noChangeArrowheads="1"/>
            </p:cNvSpPr>
            <p:nvPr/>
          </p:nvSpPr>
          <p:spPr bwMode="auto">
            <a:xfrm>
              <a:off x="4232" y="2235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62" name="Rectangle 45"/>
            <p:cNvSpPr>
              <a:spLocks noChangeArrowheads="1"/>
            </p:cNvSpPr>
            <p:nvPr/>
          </p:nvSpPr>
          <p:spPr bwMode="auto">
            <a:xfrm>
              <a:off x="1621" y="271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s-EC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163" name="Rectangle 46"/>
            <p:cNvSpPr>
              <a:spLocks noChangeArrowheads="1"/>
            </p:cNvSpPr>
            <p:nvPr/>
          </p:nvSpPr>
          <p:spPr bwMode="auto">
            <a:xfrm>
              <a:off x="1440" y="2688"/>
              <a:ext cx="201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s-ES" sz="2500" b="1">
                  <a:solidFill>
                    <a:srgbClr val="000000"/>
                  </a:solidFill>
                  <a:latin typeface="Times New Roman" pitchFamily="18" charset="0"/>
                </a:rPr>
                <a:t>TOTAL INVERSION         INICIAL</a:t>
              </a:r>
              <a:endParaRPr lang="es-ES"/>
            </a:p>
          </p:txBody>
        </p:sp>
        <p:sp>
          <p:nvSpPr>
            <p:cNvPr id="48164" name="Rectangle 48"/>
            <p:cNvSpPr>
              <a:spLocks noChangeArrowheads="1"/>
            </p:cNvSpPr>
            <p:nvPr/>
          </p:nvSpPr>
          <p:spPr bwMode="auto">
            <a:xfrm>
              <a:off x="3080" y="2711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65" name="Rectangle 49"/>
            <p:cNvSpPr>
              <a:spLocks noChangeArrowheads="1"/>
            </p:cNvSpPr>
            <p:nvPr/>
          </p:nvSpPr>
          <p:spPr bwMode="auto">
            <a:xfrm>
              <a:off x="3505" y="2711"/>
              <a:ext cx="1430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 b="1">
                  <a:solidFill>
                    <a:srgbClr val="000000"/>
                  </a:solidFill>
                  <a:latin typeface="Times New Roman" pitchFamily="18" charset="0"/>
                </a:rPr>
                <a:t>   USD 1’276,224</a:t>
              </a:r>
              <a:endParaRPr lang="es-ES"/>
            </a:p>
          </p:txBody>
        </p:sp>
        <p:sp>
          <p:nvSpPr>
            <p:cNvPr id="48166" name="Rectangle 50"/>
            <p:cNvSpPr>
              <a:spLocks noChangeArrowheads="1"/>
            </p:cNvSpPr>
            <p:nvPr/>
          </p:nvSpPr>
          <p:spPr bwMode="auto">
            <a:xfrm>
              <a:off x="4185" y="2711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  <p:sp>
          <p:nvSpPr>
            <p:cNvPr id="48167" name="Rectangle 51"/>
            <p:cNvSpPr>
              <a:spLocks noChangeArrowheads="1"/>
            </p:cNvSpPr>
            <p:nvPr/>
          </p:nvSpPr>
          <p:spPr bwMode="auto">
            <a:xfrm>
              <a:off x="1572" y="2703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68" name="Rectangle 52"/>
            <p:cNvSpPr>
              <a:spLocks noChangeArrowheads="1"/>
            </p:cNvSpPr>
            <p:nvPr/>
          </p:nvSpPr>
          <p:spPr bwMode="auto">
            <a:xfrm>
              <a:off x="1576" y="2703"/>
              <a:ext cx="1709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69" name="Rectangle 53"/>
            <p:cNvSpPr>
              <a:spLocks noChangeArrowheads="1"/>
            </p:cNvSpPr>
            <p:nvPr/>
          </p:nvSpPr>
          <p:spPr bwMode="auto">
            <a:xfrm>
              <a:off x="3285" y="2703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0" name="Rectangle 54"/>
            <p:cNvSpPr>
              <a:spLocks noChangeArrowheads="1"/>
            </p:cNvSpPr>
            <p:nvPr/>
          </p:nvSpPr>
          <p:spPr bwMode="auto">
            <a:xfrm>
              <a:off x="3289" y="2703"/>
              <a:ext cx="943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1" name="Rectangle 55"/>
            <p:cNvSpPr>
              <a:spLocks noChangeArrowheads="1"/>
            </p:cNvSpPr>
            <p:nvPr/>
          </p:nvSpPr>
          <p:spPr bwMode="auto">
            <a:xfrm>
              <a:off x="4232" y="2703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2" name="Rectangle 57"/>
            <p:cNvSpPr>
              <a:spLocks noChangeArrowheads="1"/>
            </p:cNvSpPr>
            <p:nvPr/>
          </p:nvSpPr>
          <p:spPr bwMode="auto">
            <a:xfrm>
              <a:off x="1572" y="3170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3" name="Rectangle 58"/>
            <p:cNvSpPr>
              <a:spLocks noChangeArrowheads="1"/>
            </p:cNvSpPr>
            <p:nvPr/>
          </p:nvSpPr>
          <p:spPr bwMode="auto">
            <a:xfrm>
              <a:off x="1572" y="3170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4" name="Rectangle 61"/>
            <p:cNvSpPr>
              <a:spLocks noChangeArrowheads="1"/>
            </p:cNvSpPr>
            <p:nvPr/>
          </p:nvSpPr>
          <p:spPr bwMode="auto">
            <a:xfrm>
              <a:off x="3285" y="3170"/>
              <a:ext cx="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5" name="Rectangle 64"/>
            <p:cNvSpPr>
              <a:spLocks noChangeArrowheads="1"/>
            </p:cNvSpPr>
            <p:nvPr/>
          </p:nvSpPr>
          <p:spPr bwMode="auto">
            <a:xfrm>
              <a:off x="4232" y="3170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6" name="Rectangle 65"/>
            <p:cNvSpPr>
              <a:spLocks noChangeArrowheads="1"/>
            </p:cNvSpPr>
            <p:nvPr/>
          </p:nvSpPr>
          <p:spPr bwMode="auto">
            <a:xfrm>
              <a:off x="4232" y="3170"/>
              <a:ext cx="5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8177" name="Rectangle 66"/>
            <p:cNvSpPr>
              <a:spLocks noChangeArrowheads="1"/>
            </p:cNvSpPr>
            <p:nvPr/>
          </p:nvSpPr>
          <p:spPr bwMode="auto">
            <a:xfrm>
              <a:off x="1009" y="3178"/>
              <a:ext cx="5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s-ES"/>
            </a:p>
          </p:txBody>
        </p:sp>
      </p:grpSp>
      <p:cxnSp>
        <p:nvCxnSpPr>
          <p:cNvPr id="71" name="70 Conector recto"/>
          <p:cNvCxnSpPr/>
          <p:nvPr/>
        </p:nvCxnSpPr>
        <p:spPr>
          <a:xfrm>
            <a:off x="2286000" y="5181600"/>
            <a:ext cx="4191000" cy="1588"/>
          </a:xfrm>
          <a:prstGeom prst="line">
            <a:avLst/>
          </a:prstGeom>
          <a:ln>
            <a:solidFill>
              <a:srgbClr val="0007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Costos de Producción</a:t>
            </a:r>
            <a:endParaRPr lang="es-E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9154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sp>
        <p:nvSpPr>
          <p:cNvPr id="49155" name="Rectangle 1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  <p:grpSp>
        <p:nvGrpSpPr>
          <p:cNvPr id="49156" name="Group 90"/>
          <p:cNvGrpSpPr>
            <a:grpSpLocks noChangeAspect="1"/>
          </p:cNvGrpSpPr>
          <p:nvPr/>
        </p:nvGrpSpPr>
        <p:grpSpPr bwMode="auto">
          <a:xfrm>
            <a:off x="671513" y="1828800"/>
            <a:ext cx="7634287" cy="3886200"/>
            <a:chOff x="0" y="0"/>
            <a:chExt cx="8505" cy="3819"/>
          </a:xfrm>
        </p:grpSpPr>
        <p:sp>
          <p:nvSpPr>
            <p:cNvPr id="49157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505" cy="3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58" name="Rectangle 147"/>
            <p:cNvSpPr>
              <a:spLocks noChangeArrowheads="1"/>
            </p:cNvSpPr>
            <p:nvPr/>
          </p:nvSpPr>
          <p:spPr bwMode="auto">
            <a:xfrm>
              <a:off x="5402" y="98"/>
              <a:ext cx="101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Dólares 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59" name="Rectangle 146"/>
            <p:cNvSpPr>
              <a:spLocks noChangeArrowheads="1"/>
            </p:cNvSpPr>
            <p:nvPr/>
          </p:nvSpPr>
          <p:spPr bwMode="auto">
            <a:xfrm>
              <a:off x="7580" y="98"/>
              <a:ext cx="22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%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0" name="Rectangle 145"/>
            <p:cNvSpPr>
              <a:spLocks noChangeArrowheads="1"/>
            </p:cNvSpPr>
            <p:nvPr/>
          </p:nvSpPr>
          <p:spPr bwMode="auto">
            <a:xfrm>
              <a:off x="51" y="496"/>
              <a:ext cx="240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Materiales Directos 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1" name="Rectangle 144"/>
            <p:cNvSpPr>
              <a:spLocks noChangeArrowheads="1"/>
            </p:cNvSpPr>
            <p:nvPr/>
          </p:nvSpPr>
          <p:spPr bwMode="auto">
            <a:xfrm>
              <a:off x="5257" y="501"/>
              <a:ext cx="148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7,588,110.00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2" name="Rectangle 143"/>
            <p:cNvSpPr>
              <a:spLocks noChangeArrowheads="1"/>
            </p:cNvSpPr>
            <p:nvPr/>
          </p:nvSpPr>
          <p:spPr bwMode="auto">
            <a:xfrm>
              <a:off x="7308" y="501"/>
              <a:ext cx="87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98.44%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3" name="Rectangle 142"/>
            <p:cNvSpPr>
              <a:spLocks noChangeArrowheads="1"/>
            </p:cNvSpPr>
            <p:nvPr/>
          </p:nvSpPr>
          <p:spPr bwMode="auto">
            <a:xfrm>
              <a:off x="51" y="875"/>
              <a:ext cx="270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s-E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Mano de Obra Directa </a:t>
              </a:r>
              <a:endParaRPr lang="es-E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4" name="Rectangle 141"/>
            <p:cNvSpPr>
              <a:spLocks noChangeArrowheads="1"/>
            </p:cNvSpPr>
            <p:nvPr/>
          </p:nvSpPr>
          <p:spPr bwMode="auto">
            <a:xfrm>
              <a:off x="5562" y="880"/>
              <a:ext cx="114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37,680.00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5" name="Rectangle 140"/>
            <p:cNvSpPr>
              <a:spLocks noChangeArrowheads="1"/>
            </p:cNvSpPr>
            <p:nvPr/>
          </p:nvSpPr>
          <p:spPr bwMode="auto">
            <a:xfrm>
              <a:off x="7369" y="880"/>
              <a:ext cx="80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0.49%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6" name="Rectangle 139"/>
            <p:cNvSpPr>
              <a:spLocks noChangeArrowheads="1"/>
            </p:cNvSpPr>
            <p:nvPr/>
          </p:nvSpPr>
          <p:spPr bwMode="auto">
            <a:xfrm>
              <a:off x="51" y="1254"/>
              <a:ext cx="1486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Carga fabril 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7" name="Rectangle 138"/>
            <p:cNvSpPr>
              <a:spLocks noChangeArrowheads="1"/>
            </p:cNvSpPr>
            <p:nvPr/>
          </p:nvSpPr>
          <p:spPr bwMode="auto">
            <a:xfrm>
              <a:off x="5562" y="1259"/>
              <a:ext cx="114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82,718.71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8" name="Rectangle 137"/>
            <p:cNvSpPr>
              <a:spLocks noChangeArrowheads="1"/>
            </p:cNvSpPr>
            <p:nvPr/>
          </p:nvSpPr>
          <p:spPr bwMode="auto">
            <a:xfrm>
              <a:off x="7369" y="1259"/>
              <a:ext cx="80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1.07%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69" name="Rectangle 136"/>
            <p:cNvSpPr>
              <a:spLocks noChangeArrowheads="1"/>
            </p:cNvSpPr>
            <p:nvPr/>
          </p:nvSpPr>
          <p:spPr bwMode="auto">
            <a:xfrm>
              <a:off x="52" y="1652"/>
              <a:ext cx="2929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a) Mano de obra indirecta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0" name="Rectangle 135"/>
            <p:cNvSpPr>
              <a:spLocks noChangeArrowheads="1"/>
            </p:cNvSpPr>
            <p:nvPr/>
          </p:nvSpPr>
          <p:spPr bwMode="auto">
            <a:xfrm>
              <a:off x="4159" y="1652"/>
              <a:ext cx="100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4,800.00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1" name="Rectangle 134"/>
            <p:cNvSpPr>
              <a:spLocks noChangeArrowheads="1"/>
            </p:cNvSpPr>
            <p:nvPr/>
          </p:nvSpPr>
          <p:spPr bwMode="auto">
            <a:xfrm>
              <a:off x="7369" y="1652"/>
              <a:ext cx="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C"/>
            </a:p>
          </p:txBody>
        </p:sp>
        <p:sp>
          <p:nvSpPr>
            <p:cNvPr id="49172" name="Rectangle 133"/>
            <p:cNvSpPr>
              <a:spLocks noChangeArrowheads="1"/>
            </p:cNvSpPr>
            <p:nvPr/>
          </p:nvSpPr>
          <p:spPr bwMode="auto">
            <a:xfrm>
              <a:off x="52" y="2031"/>
              <a:ext cx="180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b) Depreciación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3" name="Rectangle 132"/>
            <p:cNvSpPr>
              <a:spLocks noChangeArrowheads="1"/>
            </p:cNvSpPr>
            <p:nvPr/>
          </p:nvSpPr>
          <p:spPr bwMode="auto">
            <a:xfrm>
              <a:off x="4037" y="2031"/>
              <a:ext cx="114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48,412.50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4" name="Rectangle 131"/>
            <p:cNvSpPr>
              <a:spLocks noChangeArrowheads="1"/>
            </p:cNvSpPr>
            <p:nvPr/>
          </p:nvSpPr>
          <p:spPr bwMode="auto">
            <a:xfrm>
              <a:off x="7308" y="2031"/>
              <a:ext cx="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C"/>
            </a:p>
          </p:txBody>
        </p:sp>
        <p:sp>
          <p:nvSpPr>
            <p:cNvPr id="49175" name="Rectangle 130"/>
            <p:cNvSpPr>
              <a:spLocks noChangeArrowheads="1"/>
            </p:cNvSpPr>
            <p:nvPr/>
          </p:nvSpPr>
          <p:spPr bwMode="auto">
            <a:xfrm>
              <a:off x="52" y="2411"/>
              <a:ext cx="355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c) Reparacion y mantenimiento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6" name="Rectangle 129"/>
            <p:cNvSpPr>
              <a:spLocks noChangeArrowheads="1"/>
            </p:cNvSpPr>
            <p:nvPr/>
          </p:nvSpPr>
          <p:spPr bwMode="auto">
            <a:xfrm>
              <a:off x="4037" y="2411"/>
              <a:ext cx="114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10,000.00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7" name="Rectangle 128"/>
            <p:cNvSpPr>
              <a:spLocks noChangeArrowheads="1"/>
            </p:cNvSpPr>
            <p:nvPr/>
          </p:nvSpPr>
          <p:spPr bwMode="auto">
            <a:xfrm>
              <a:off x="7308" y="2411"/>
              <a:ext cx="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C"/>
            </a:p>
          </p:txBody>
        </p:sp>
        <p:sp>
          <p:nvSpPr>
            <p:cNvPr id="49178" name="Rectangle 127"/>
            <p:cNvSpPr>
              <a:spLocks noChangeArrowheads="1"/>
            </p:cNvSpPr>
            <p:nvPr/>
          </p:nvSpPr>
          <p:spPr bwMode="auto">
            <a:xfrm>
              <a:off x="52" y="2790"/>
              <a:ext cx="125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d) Seguros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79" name="Rectangle 126"/>
            <p:cNvSpPr>
              <a:spLocks noChangeArrowheads="1"/>
            </p:cNvSpPr>
            <p:nvPr/>
          </p:nvSpPr>
          <p:spPr bwMode="auto">
            <a:xfrm>
              <a:off x="4037" y="2790"/>
              <a:ext cx="114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18,507.00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0" name="Rectangle 125"/>
            <p:cNvSpPr>
              <a:spLocks noChangeArrowheads="1"/>
            </p:cNvSpPr>
            <p:nvPr/>
          </p:nvSpPr>
          <p:spPr bwMode="auto">
            <a:xfrm>
              <a:off x="7308" y="2790"/>
              <a:ext cx="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C"/>
            </a:p>
          </p:txBody>
        </p:sp>
        <p:sp>
          <p:nvSpPr>
            <p:cNvPr id="49181" name="Rectangle 124"/>
            <p:cNvSpPr>
              <a:spLocks noChangeArrowheads="1"/>
            </p:cNvSpPr>
            <p:nvPr/>
          </p:nvSpPr>
          <p:spPr bwMode="auto">
            <a:xfrm>
              <a:off x="52" y="3169"/>
              <a:ext cx="161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e) Imprevistos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2" name="Rectangle 123"/>
            <p:cNvSpPr>
              <a:spLocks noChangeArrowheads="1"/>
            </p:cNvSpPr>
            <p:nvPr/>
          </p:nvSpPr>
          <p:spPr bwMode="auto">
            <a:xfrm>
              <a:off x="4342" y="3169"/>
              <a:ext cx="78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999.21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3" name="Rectangle 122"/>
            <p:cNvSpPr>
              <a:spLocks noChangeArrowheads="1"/>
            </p:cNvSpPr>
            <p:nvPr/>
          </p:nvSpPr>
          <p:spPr bwMode="auto">
            <a:xfrm>
              <a:off x="7369" y="3169"/>
              <a:ext cx="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s-EC"/>
            </a:p>
          </p:txBody>
        </p:sp>
        <p:sp>
          <p:nvSpPr>
            <p:cNvPr id="49184" name="Rectangle 121"/>
            <p:cNvSpPr>
              <a:spLocks noChangeArrowheads="1"/>
            </p:cNvSpPr>
            <p:nvPr/>
          </p:nvSpPr>
          <p:spPr bwMode="auto">
            <a:xfrm>
              <a:off x="4088" y="3510"/>
              <a:ext cx="833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TOTAL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5" name="Rectangle 120"/>
            <p:cNvSpPr>
              <a:spLocks noChangeArrowheads="1"/>
            </p:cNvSpPr>
            <p:nvPr/>
          </p:nvSpPr>
          <p:spPr bwMode="auto">
            <a:xfrm>
              <a:off x="5257" y="3510"/>
              <a:ext cx="150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7,708,508.71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6" name="Rectangle 119"/>
            <p:cNvSpPr>
              <a:spLocks noChangeArrowheads="1"/>
            </p:cNvSpPr>
            <p:nvPr/>
          </p:nvSpPr>
          <p:spPr bwMode="auto">
            <a:xfrm>
              <a:off x="7242" y="3510"/>
              <a:ext cx="101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100.00%</a:t>
              </a:r>
              <a:endParaRPr lang="en-US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49187" name="Rectangle 118"/>
            <p:cNvSpPr>
              <a:spLocks noChangeArrowheads="1"/>
            </p:cNvSpPr>
            <p:nvPr/>
          </p:nvSpPr>
          <p:spPr bwMode="auto">
            <a:xfrm>
              <a:off x="5055" y="370"/>
              <a:ext cx="1530" cy="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88" name="Line 117"/>
            <p:cNvSpPr>
              <a:spLocks noChangeShapeType="1"/>
            </p:cNvSpPr>
            <p:nvPr/>
          </p:nvSpPr>
          <p:spPr bwMode="auto">
            <a:xfrm>
              <a:off x="5055" y="758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89" name="Rectangle 116"/>
            <p:cNvSpPr>
              <a:spLocks noChangeArrowheads="1"/>
            </p:cNvSpPr>
            <p:nvPr/>
          </p:nvSpPr>
          <p:spPr bwMode="auto">
            <a:xfrm>
              <a:off x="5055" y="758"/>
              <a:ext cx="1530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90" name="Line 115"/>
            <p:cNvSpPr>
              <a:spLocks noChangeShapeType="1"/>
            </p:cNvSpPr>
            <p:nvPr/>
          </p:nvSpPr>
          <p:spPr bwMode="auto">
            <a:xfrm>
              <a:off x="5055" y="1137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1" name="Rectangle 114"/>
            <p:cNvSpPr>
              <a:spLocks noChangeArrowheads="1"/>
            </p:cNvSpPr>
            <p:nvPr/>
          </p:nvSpPr>
          <p:spPr bwMode="auto">
            <a:xfrm>
              <a:off x="5055" y="1137"/>
              <a:ext cx="1530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92" name="Line 113"/>
            <p:cNvSpPr>
              <a:spLocks noChangeShapeType="1"/>
            </p:cNvSpPr>
            <p:nvPr/>
          </p:nvSpPr>
          <p:spPr bwMode="auto">
            <a:xfrm>
              <a:off x="5055" y="1517"/>
              <a:ext cx="15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3" name="Rectangle 112"/>
            <p:cNvSpPr>
              <a:spLocks noChangeArrowheads="1"/>
            </p:cNvSpPr>
            <p:nvPr/>
          </p:nvSpPr>
          <p:spPr bwMode="auto">
            <a:xfrm>
              <a:off x="5055" y="1517"/>
              <a:ext cx="1530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94" name="Line 111"/>
            <p:cNvSpPr>
              <a:spLocks noChangeShapeType="1"/>
            </p:cNvSpPr>
            <p:nvPr/>
          </p:nvSpPr>
          <p:spPr bwMode="auto">
            <a:xfrm>
              <a:off x="3821" y="1896"/>
              <a:ext cx="12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5" name="Rectangle 110"/>
            <p:cNvSpPr>
              <a:spLocks noChangeArrowheads="1"/>
            </p:cNvSpPr>
            <p:nvPr/>
          </p:nvSpPr>
          <p:spPr bwMode="auto">
            <a:xfrm>
              <a:off x="3821" y="1896"/>
              <a:ext cx="1239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96" name="Line 109"/>
            <p:cNvSpPr>
              <a:spLocks noChangeShapeType="1"/>
            </p:cNvSpPr>
            <p:nvPr/>
          </p:nvSpPr>
          <p:spPr bwMode="auto">
            <a:xfrm>
              <a:off x="3821" y="2275"/>
              <a:ext cx="12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7" name="Rectangle 108"/>
            <p:cNvSpPr>
              <a:spLocks noChangeArrowheads="1"/>
            </p:cNvSpPr>
            <p:nvPr/>
          </p:nvSpPr>
          <p:spPr bwMode="auto">
            <a:xfrm>
              <a:off x="3821" y="2275"/>
              <a:ext cx="1239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198" name="Line 107"/>
            <p:cNvSpPr>
              <a:spLocks noChangeShapeType="1"/>
            </p:cNvSpPr>
            <p:nvPr/>
          </p:nvSpPr>
          <p:spPr bwMode="auto">
            <a:xfrm>
              <a:off x="3821" y="2654"/>
              <a:ext cx="12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199" name="Rectangle 106"/>
            <p:cNvSpPr>
              <a:spLocks noChangeArrowheads="1"/>
            </p:cNvSpPr>
            <p:nvPr/>
          </p:nvSpPr>
          <p:spPr bwMode="auto">
            <a:xfrm>
              <a:off x="3821" y="2654"/>
              <a:ext cx="123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0" name="Line 105"/>
            <p:cNvSpPr>
              <a:spLocks noChangeShapeType="1"/>
            </p:cNvSpPr>
            <p:nvPr/>
          </p:nvSpPr>
          <p:spPr bwMode="auto">
            <a:xfrm>
              <a:off x="3821" y="3033"/>
              <a:ext cx="12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1" name="Rectangle 104"/>
            <p:cNvSpPr>
              <a:spLocks noChangeArrowheads="1"/>
            </p:cNvSpPr>
            <p:nvPr/>
          </p:nvSpPr>
          <p:spPr bwMode="auto">
            <a:xfrm>
              <a:off x="3821" y="3033"/>
              <a:ext cx="123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2" name="Line 103"/>
            <p:cNvSpPr>
              <a:spLocks noChangeShapeType="1"/>
            </p:cNvSpPr>
            <p:nvPr/>
          </p:nvSpPr>
          <p:spPr bwMode="auto">
            <a:xfrm>
              <a:off x="3821" y="3412"/>
              <a:ext cx="123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3" name="Rectangle 102"/>
            <p:cNvSpPr>
              <a:spLocks noChangeArrowheads="1"/>
            </p:cNvSpPr>
            <p:nvPr/>
          </p:nvSpPr>
          <p:spPr bwMode="auto">
            <a:xfrm>
              <a:off x="3821" y="3412"/>
              <a:ext cx="1239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4" name="Rectangle 101"/>
            <p:cNvSpPr>
              <a:spLocks noChangeArrowheads="1"/>
            </p:cNvSpPr>
            <p:nvPr/>
          </p:nvSpPr>
          <p:spPr bwMode="auto">
            <a:xfrm>
              <a:off x="5055" y="3782"/>
              <a:ext cx="1530" cy="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5" name="Rectangle 100"/>
            <p:cNvSpPr>
              <a:spLocks noChangeArrowheads="1"/>
            </p:cNvSpPr>
            <p:nvPr/>
          </p:nvSpPr>
          <p:spPr bwMode="auto">
            <a:xfrm>
              <a:off x="6843" y="370"/>
              <a:ext cx="1657" cy="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6" name="Line 99"/>
            <p:cNvSpPr>
              <a:spLocks noChangeShapeType="1"/>
            </p:cNvSpPr>
            <p:nvPr/>
          </p:nvSpPr>
          <p:spPr bwMode="auto">
            <a:xfrm>
              <a:off x="6843" y="758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7" name="Rectangle 98"/>
            <p:cNvSpPr>
              <a:spLocks noChangeArrowheads="1"/>
            </p:cNvSpPr>
            <p:nvPr/>
          </p:nvSpPr>
          <p:spPr bwMode="auto">
            <a:xfrm>
              <a:off x="6843" y="758"/>
              <a:ext cx="165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08" name="Line 97"/>
            <p:cNvSpPr>
              <a:spLocks noChangeShapeType="1"/>
            </p:cNvSpPr>
            <p:nvPr/>
          </p:nvSpPr>
          <p:spPr bwMode="auto">
            <a:xfrm>
              <a:off x="6843" y="1137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09" name="Rectangle 96"/>
            <p:cNvSpPr>
              <a:spLocks noChangeArrowheads="1"/>
            </p:cNvSpPr>
            <p:nvPr/>
          </p:nvSpPr>
          <p:spPr bwMode="auto">
            <a:xfrm>
              <a:off x="6843" y="1137"/>
              <a:ext cx="165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10" name="Line 95"/>
            <p:cNvSpPr>
              <a:spLocks noChangeShapeType="1"/>
            </p:cNvSpPr>
            <p:nvPr/>
          </p:nvSpPr>
          <p:spPr bwMode="auto">
            <a:xfrm>
              <a:off x="6843" y="1517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11" name="Rectangle 94"/>
            <p:cNvSpPr>
              <a:spLocks noChangeArrowheads="1"/>
            </p:cNvSpPr>
            <p:nvPr/>
          </p:nvSpPr>
          <p:spPr bwMode="auto">
            <a:xfrm>
              <a:off x="6843" y="1517"/>
              <a:ext cx="1657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12" name="Line 93"/>
            <p:cNvSpPr>
              <a:spLocks noChangeShapeType="1"/>
            </p:cNvSpPr>
            <p:nvPr/>
          </p:nvSpPr>
          <p:spPr bwMode="auto">
            <a:xfrm>
              <a:off x="6843" y="3412"/>
              <a:ext cx="16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213" name="Rectangle 92"/>
            <p:cNvSpPr>
              <a:spLocks noChangeArrowheads="1"/>
            </p:cNvSpPr>
            <p:nvPr/>
          </p:nvSpPr>
          <p:spPr bwMode="auto">
            <a:xfrm>
              <a:off x="6843" y="3412"/>
              <a:ext cx="1657" cy="1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  <p:sp>
          <p:nvSpPr>
            <p:cNvPr id="49214" name="Rectangle 91"/>
            <p:cNvSpPr>
              <a:spLocks noChangeArrowheads="1"/>
            </p:cNvSpPr>
            <p:nvPr/>
          </p:nvSpPr>
          <p:spPr bwMode="auto">
            <a:xfrm>
              <a:off x="6843" y="3782"/>
              <a:ext cx="1657" cy="3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36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Gastos Administrativos y Generales</a:t>
            </a:r>
          </a:p>
        </p:txBody>
      </p:sp>
      <p:pic>
        <p:nvPicPr>
          <p:cNvPr id="501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73152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Gastos de Ventas</a:t>
            </a:r>
          </a:p>
        </p:txBody>
      </p:sp>
      <p:pic>
        <p:nvPicPr>
          <p:cNvPr id="512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209800"/>
            <a:ext cx="7239000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Presupuesto de Ventas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s-ES" sz="2800" smtClean="0"/>
              <a:t>Obtención del precio de venta al público (galón):</a:t>
            </a:r>
          </a:p>
          <a:p>
            <a:pPr eaLnBrk="1" hangingPunct="1">
              <a:buFont typeface="Wingdings" pitchFamily="2" charset="2"/>
              <a:buNone/>
            </a:pPr>
            <a:endParaRPr lang="es-ES" sz="2800" smtClean="0"/>
          </a:p>
        </p:txBody>
      </p:sp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8956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Flujo de Caja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" smtClean="0">
                <a:hlinkClick r:id="rId2" action="ppaction://hlinkfile"/>
              </a:rPr>
              <a:t>Cuadros financieros biodiésel. xls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Evaluación económica y financiera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" sz="4000" smtClean="0">
                <a:cs typeface="Arial" charset="0"/>
              </a:rPr>
              <a:t>VAN: US$ 3’163,341.00</a:t>
            </a:r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en-US" sz="4000" smtClean="0"/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es-ES" sz="4000" smtClean="0"/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" sz="4000" smtClean="0">
                <a:cs typeface="Arial" charset="0"/>
              </a:rPr>
              <a:t>TIR: 62.63%</a:t>
            </a:r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4000" smtClean="0">
              <a:cs typeface="Arial" charset="0"/>
            </a:endParaRPr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endParaRPr lang="es-ES" sz="4000" smtClean="0">
              <a:cs typeface="Arial" charset="0"/>
            </a:endParaRPr>
          </a:p>
          <a:p>
            <a:pPr algn="just" eaLnBrk="1" fontAlgn="b" hangingPunct="1">
              <a:spcBef>
                <a:spcPct val="0"/>
              </a:spcBef>
              <a:buClr>
                <a:schemeClr val="accent2"/>
              </a:buClr>
              <a:buFont typeface="Wingdings" pitchFamily="2" charset="2"/>
              <a:buBlip>
                <a:blip r:embed="rId2"/>
              </a:buBlip>
            </a:pPr>
            <a:r>
              <a:rPr lang="es-ES" sz="4000" smtClean="0">
                <a:cs typeface="Arial" charset="0"/>
              </a:rPr>
              <a:t>Payback: Primer año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560387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Definición de Objetivos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dirty="0" smtClean="0"/>
              <a:t>Objetivo Central</a:t>
            </a:r>
            <a:r>
              <a:rPr lang="es-ES" sz="2000" dirty="0" smtClean="0"/>
              <a:t>: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dirty="0" smtClean="0"/>
              <a:t>Evaluar la factibilidad técnica, de mercado, financiera y social de implementar una</a:t>
            </a:r>
            <a:r>
              <a:rPr lang="es-ES" sz="2000" b="1" dirty="0" smtClean="0"/>
              <a:t> </a:t>
            </a:r>
            <a:r>
              <a:rPr lang="es-ES" sz="2000" dirty="0" smtClean="0"/>
              <a:t>Refinería de Biodiesel, por medio de la producción existente de palma africana, para su comercialización en la ciudad de Quito</a:t>
            </a:r>
            <a:r>
              <a:rPr lang="es-ES" sz="2000" b="1" dirty="0" smtClean="0"/>
              <a:t>”</a:t>
            </a:r>
            <a:endParaRPr lang="es-EC" sz="2000" dirty="0" smtClean="0"/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000" dirty="0" smtClean="0"/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s-ES" sz="2000" b="1" dirty="0" smtClean="0"/>
              <a:t>Objetivos específicos: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s-ES" sz="2000" dirty="0" smtClean="0"/>
              <a:t>Describir la situación actual del biodiesel en el Ecuador y en el mundo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 startAt="2"/>
              <a:defRPr/>
            </a:pPr>
            <a:r>
              <a:rPr lang="es-ES" sz="2000" dirty="0" smtClean="0"/>
              <a:t>Identificar y analizar la población objetivo que demandaría el biodiesel en la ciudad de Quito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 startAt="3"/>
              <a:defRPr/>
            </a:pPr>
            <a:r>
              <a:rPr lang="es-ES" sz="2000" dirty="0" smtClean="0"/>
              <a:t>Definir el tamaño y localización óptima de la planta procesadora, mano de obra requerida y estructura funcional para la producción óptima de biodiesel.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 startAt="4"/>
              <a:defRPr/>
            </a:pPr>
            <a:r>
              <a:rPr lang="es-ES" sz="2000" dirty="0" smtClean="0"/>
              <a:t>Realizar un estudio económico de la planta procesadora de biodiesel en las cercanías de la ciudad de Quito</a:t>
            </a:r>
          </a:p>
          <a:p>
            <a:pPr marL="533400" indent="-533400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AutoNum type="arabicPeriod" startAt="5"/>
              <a:defRPr/>
            </a:pPr>
            <a:r>
              <a:rPr lang="es-ES" sz="2000" dirty="0" smtClean="0"/>
              <a:t>Evaluar financiera y socialmente la viabilidad y factibilidad del producto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Conclusiones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El proyecto es rentable y viable desde un punto de vista financiero, por cuanto los principales indicadores de rentabilidad le son favorables.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s-ES" sz="2400" smtClean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Existe zonas de riego favorables al cultivo de palma en las provincias de Pichincha y Santo Domingo que pueden ser perfectamente aprovechadas para la instalación de una planta o fábrica productora exclusiva de biodiésel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400" smtClean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La población quiteña, en general, se muestra favorable y receptiva a la comercialización del biocombustible siempre y cuando no haya que hacer mayores inversiones en sus automóviles, y les reporte un verdadero beneficio económico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Recomendaciones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El Gobierno Nacional debe impulsar una extensa campaña informativa sobre las ventajas en el uso del biodiésel como combustible</a:t>
            </a:r>
          </a:p>
          <a:p>
            <a:pPr marL="609600" indent="-609600" algn="just" eaLnBrk="1" hangingPunct="1">
              <a:lnSpc>
                <a:spcPct val="90000"/>
              </a:lnSpc>
            </a:pPr>
            <a:endParaRPr lang="es-ES" sz="2400" smtClean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Para abaratar costos, es mejor que las actuales empresas aceiteras amplíen su capacidad productiva, con poca inversión, y compren más máquinas necesarias para la producción de biodiésel</a:t>
            </a:r>
          </a:p>
          <a:p>
            <a:pPr marL="609600" indent="-60960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z="2400" smtClean="0"/>
          </a:p>
          <a:p>
            <a:pPr marL="609600" indent="-609600" algn="just" eaLnBrk="1" hangingPunct="1">
              <a:lnSpc>
                <a:spcPct val="90000"/>
              </a:lnSpc>
            </a:pPr>
            <a:r>
              <a:rPr lang="es-ES" sz="2400" smtClean="0"/>
              <a:t> La producción de biodiésel debería impulsar el uso de combustibles alternativos para mitigar los efectos del calentamiento global en nuestro país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s-E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95400" y="2286000"/>
            <a:ext cx="6934200" cy="21336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96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</a:t>
            </a:r>
            <a:endParaRPr lang="es-ES" sz="9600" b="1" i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895600"/>
            <a:ext cx="8229600" cy="1139825"/>
          </a:xfrm>
        </p:spPr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" sz="66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 JULIAN" pitchFamily="2" charset="0"/>
              </a:rPr>
              <a:t>ESTUDIO ORGANIZACIONAL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006975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800" dirty="0" smtClean="0"/>
              <a:t>    Producir y brindar un biocombustible a partir de materia prima renovable, el cual a mas de ser económico, ayuda enormemente al ecosistema de la ciudad de Quito.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8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8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s-ES" sz="2800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s-ES" sz="2800" dirty="0" smtClean="0"/>
              <a:t>Concienciar a que las personas utilicen combustibles alternativos como el biodiesel que no contaminen al medio ambiente.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66800" y="381000"/>
            <a:ext cx="30315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MISIÓN.</a:t>
            </a:r>
            <a:r>
              <a:rPr lang="es-E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- </a:t>
            </a:r>
            <a:endParaRPr lang="es-EC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42999" y="3886200"/>
            <a:ext cx="268214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Gothic" pitchFamily="34" charset="0"/>
              </a:rPr>
              <a:t>VISIÓN.-</a:t>
            </a:r>
            <a:endParaRPr lang="es-EC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81000"/>
            <a:ext cx="8229600" cy="1139825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Organigrama de la Empresa</a:t>
            </a:r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4000"/>
            <a:ext cx="69342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5800" y="2590800"/>
            <a:ext cx="81868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C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ESTUDIO DE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sz="400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itchFamily="34" charset="0"/>
              </a:rPr>
              <a:t>ESTUDIO DE MERCADO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4000" smtClean="0">
                <a:latin typeface="Arial Rounded MT Bold"/>
              </a:rPr>
              <a:t>Determinación de la población</a:t>
            </a:r>
            <a:endParaRPr lang="es-ES" sz="4000" smtClean="0"/>
          </a:p>
          <a:p>
            <a:pPr eaLnBrk="1" hangingPunct="1">
              <a:lnSpc>
                <a:spcPct val="90000"/>
              </a:lnSpc>
            </a:pPr>
            <a:endParaRPr lang="es-ES" sz="4000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Población: Quito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Estudio: Nivel local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zh-CN" sz="3300" smtClean="0">
                <a:ea typeface="宋体"/>
                <a:cs typeface="宋体"/>
              </a:rPr>
              <a:t>Para el 2008, la población mayor de edad (18 años) de la ciudad de Quito estuvo conformada por 1’325,930 habitantes</a:t>
            </a:r>
            <a:r>
              <a:rPr lang="es-ES" altLang="zh-CN" sz="3300" smtClean="0">
                <a:solidFill>
                  <a:schemeClr val="accent2"/>
                </a:solidFill>
                <a:ea typeface="宋体"/>
                <a:cs typeface="宋体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691</TotalTime>
  <Words>1111</Words>
  <Application>Microsoft Office PowerPoint</Application>
  <PresentationFormat>Presentación en pantalla (4:3)</PresentationFormat>
  <Paragraphs>211</Paragraphs>
  <Slides>42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Plantilla de diseño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9" baseType="lpstr">
      <vt:lpstr>Arial</vt:lpstr>
      <vt:lpstr>Century Gothic</vt:lpstr>
      <vt:lpstr>Wingdings 2</vt:lpstr>
      <vt:lpstr>Verdana</vt:lpstr>
      <vt:lpstr>Calibri</vt:lpstr>
      <vt:lpstr>Wingdings</vt:lpstr>
      <vt:lpstr>Arial Rounded MT Bold</vt:lpstr>
      <vt:lpstr>宋体</vt:lpstr>
      <vt:lpstr>Times New Roman</vt:lpstr>
      <vt:lpstr>Brío</vt:lpstr>
      <vt:lpstr>Brío</vt:lpstr>
      <vt:lpstr>Brío</vt:lpstr>
      <vt:lpstr>Brío</vt:lpstr>
      <vt:lpstr>Brío</vt:lpstr>
      <vt:lpstr>Brío</vt:lpstr>
      <vt:lpstr>Brío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“PROYECTO DE IMPLEMENTACIÓN DE UNA PLANTA PROCESADORA DE PALMA AFRICANA PARA LA PRODUCCIÓN DE BIODIÉSEL COMO UNA ALTERNATIVA DE ENERGÍA RENOVABLE PARA EL PARQUE AUTOMOTOR DE LA CIUDAD DE QUITO ”</dc:title>
  <dc:creator>roberto flores</dc:creator>
  <cp:lastModifiedBy>MK CELLCOMP</cp:lastModifiedBy>
  <cp:revision>92</cp:revision>
  <dcterms:created xsi:type="dcterms:W3CDTF">2008-04-24T12:00:05Z</dcterms:created>
  <dcterms:modified xsi:type="dcterms:W3CDTF">2010-02-27T18:13:47Z</dcterms:modified>
</cp:coreProperties>
</file>