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6" r:id="rId6"/>
    <p:sldId id="267" r:id="rId7"/>
    <p:sldId id="277" r:id="rId8"/>
    <p:sldId id="278" r:id="rId9"/>
    <p:sldId id="264" r:id="rId10"/>
    <p:sldId id="284" r:id="rId11"/>
    <p:sldId id="274" r:id="rId12"/>
    <p:sldId id="286" r:id="rId13"/>
    <p:sldId id="279" r:id="rId14"/>
    <p:sldId id="281" r:id="rId15"/>
    <p:sldId id="283" r:id="rId16"/>
    <p:sldId id="282" r:id="rId17"/>
    <p:sldId id="260" r:id="rId18"/>
    <p:sldId id="285" r:id="rId19"/>
    <p:sldId id="287" r:id="rId20"/>
    <p:sldId id="275" r:id="rId21"/>
    <p:sldId id="262" r:id="rId22"/>
    <p:sldId id="288" r:id="rId23"/>
    <p:sldId id="263" r:id="rId24"/>
    <p:sldId id="272" r:id="rId25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F55B5375-20CB-41B9-8EF8-A4BC27D4EEB9}" type="datetimeFigureOut">
              <a:rPr lang="es-EC" smtClean="0"/>
              <a:pPr/>
              <a:t>13/01/2010</a:t>
            </a:fld>
            <a:endParaRPr lang="es-EC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s-EC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0749B35-2556-4FB6-8387-61AE0C949298}" type="slidenum">
              <a:rPr lang="es-EC" smtClean="0"/>
              <a:pPr/>
              <a:t>‹#›</a:t>
            </a:fld>
            <a:endParaRPr lang="es-EC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55B5375-20CB-41B9-8EF8-A4BC27D4EEB9}" type="datetimeFigureOut">
              <a:rPr lang="es-EC" smtClean="0"/>
              <a:pPr/>
              <a:t>13/01/2010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0749B35-2556-4FB6-8387-61AE0C949298}" type="slidenum">
              <a:rPr lang="es-EC" smtClean="0"/>
              <a:pPr/>
              <a:t>‹#›</a:t>
            </a:fld>
            <a:endParaRPr lang="es-EC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55B5375-20CB-41B9-8EF8-A4BC27D4EEB9}" type="datetimeFigureOut">
              <a:rPr lang="es-EC" smtClean="0"/>
              <a:pPr/>
              <a:t>13/01/2010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0749B35-2556-4FB6-8387-61AE0C949298}" type="slidenum">
              <a:rPr lang="es-EC" smtClean="0"/>
              <a:pPr/>
              <a:t>‹#›</a:t>
            </a:fld>
            <a:endParaRPr lang="es-EC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55B5375-20CB-41B9-8EF8-A4BC27D4EEB9}" type="datetimeFigureOut">
              <a:rPr lang="es-EC" smtClean="0"/>
              <a:pPr/>
              <a:t>13/01/2010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0749B35-2556-4FB6-8387-61AE0C949298}" type="slidenum">
              <a:rPr lang="es-EC" smtClean="0"/>
              <a:pPr/>
              <a:t>‹#›</a:t>
            </a:fld>
            <a:endParaRPr lang="es-EC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55B5375-20CB-41B9-8EF8-A4BC27D4EEB9}" type="datetimeFigureOut">
              <a:rPr lang="es-EC" smtClean="0"/>
              <a:pPr/>
              <a:t>13/01/2010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0749B35-2556-4FB6-8387-61AE0C949298}" type="slidenum">
              <a:rPr lang="es-EC" smtClean="0"/>
              <a:pPr/>
              <a:t>‹#›</a:t>
            </a:fld>
            <a:endParaRPr lang="es-EC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55B5375-20CB-41B9-8EF8-A4BC27D4EEB9}" type="datetimeFigureOut">
              <a:rPr lang="es-EC" smtClean="0"/>
              <a:pPr/>
              <a:t>13/01/2010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0749B35-2556-4FB6-8387-61AE0C949298}" type="slidenum">
              <a:rPr lang="es-EC" smtClean="0"/>
              <a:pPr/>
              <a:t>‹#›</a:t>
            </a:fld>
            <a:endParaRPr lang="es-EC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55B5375-20CB-41B9-8EF8-A4BC27D4EEB9}" type="datetimeFigureOut">
              <a:rPr lang="es-EC" smtClean="0"/>
              <a:pPr/>
              <a:t>13/01/2010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0749B35-2556-4FB6-8387-61AE0C949298}" type="slidenum">
              <a:rPr lang="es-EC" smtClean="0"/>
              <a:pPr/>
              <a:t>‹#›</a:t>
            </a:fld>
            <a:endParaRPr lang="es-EC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55B5375-20CB-41B9-8EF8-A4BC27D4EEB9}" type="datetimeFigureOut">
              <a:rPr lang="es-EC" smtClean="0"/>
              <a:pPr/>
              <a:t>13/01/2010</a:t>
            </a:fld>
            <a:endParaRPr lang="es-EC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C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0749B35-2556-4FB6-8387-61AE0C949298}" type="slidenum">
              <a:rPr lang="es-EC" smtClean="0"/>
              <a:pPr/>
              <a:t>‹#›</a:t>
            </a:fld>
            <a:endParaRPr lang="es-EC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55B5375-20CB-41B9-8EF8-A4BC27D4EEB9}" type="datetimeFigureOut">
              <a:rPr lang="es-EC" smtClean="0"/>
              <a:pPr/>
              <a:t>13/01/2010</a:t>
            </a:fld>
            <a:endParaRPr lang="es-EC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C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0749B35-2556-4FB6-8387-61AE0C949298}" type="slidenum">
              <a:rPr lang="es-EC" smtClean="0"/>
              <a:pPr/>
              <a:t>‹#›</a:t>
            </a:fld>
            <a:endParaRPr lang="es-EC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F55B5375-20CB-41B9-8EF8-A4BC27D4EEB9}" type="datetimeFigureOut">
              <a:rPr lang="es-EC" smtClean="0"/>
              <a:pPr/>
              <a:t>13/01/2010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0749B35-2556-4FB6-8387-61AE0C949298}" type="slidenum">
              <a:rPr lang="es-EC" smtClean="0"/>
              <a:pPr/>
              <a:t>‹#›</a:t>
            </a:fld>
            <a:endParaRPr lang="es-EC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F55B5375-20CB-41B9-8EF8-A4BC27D4EEB9}" type="datetimeFigureOut">
              <a:rPr lang="es-EC" smtClean="0"/>
              <a:pPr/>
              <a:t>13/01/2010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0749B35-2556-4FB6-8387-61AE0C949298}" type="slidenum">
              <a:rPr lang="es-EC" smtClean="0"/>
              <a:pPr/>
              <a:t>‹#›</a:t>
            </a:fld>
            <a:endParaRPr lang="es-EC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F55B5375-20CB-41B9-8EF8-A4BC27D4EEB9}" type="datetimeFigureOut">
              <a:rPr lang="es-EC" smtClean="0"/>
              <a:pPr/>
              <a:t>13/01/2010</a:t>
            </a:fld>
            <a:endParaRPr lang="es-EC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s-EC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50749B35-2556-4FB6-8387-61AE0C949298}" type="slidenum">
              <a:rPr lang="es-EC" smtClean="0"/>
              <a:pPr/>
              <a:t>‹#›</a:t>
            </a:fld>
            <a:endParaRPr lang="es-EC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4348" y="1714488"/>
            <a:ext cx="7772400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es-EC" dirty="0"/>
              <a:t/>
            </a:r>
            <a:br>
              <a:rPr lang="es-EC" dirty="0"/>
            </a:br>
            <a:r>
              <a:rPr lang="es-EC" dirty="0"/>
              <a:t> </a:t>
            </a:r>
            <a:r>
              <a:rPr lang="es-EC" sz="3600" b="1" dirty="0" smtClean="0"/>
              <a:t>IMPLEMENTACIÓN </a:t>
            </a:r>
            <a:r>
              <a:rPr lang="es-EC" sz="3600" b="1" dirty="0"/>
              <a:t>DE UN PROTOTIPO PARA DETECCIÓN DE ATASCOS VEHICULARES EN LOS TUNELES DE LA CIUDAD DE </a:t>
            </a:r>
            <a:r>
              <a:rPr lang="es-EC" sz="3600" b="1" dirty="0" smtClean="0"/>
              <a:t>GUAYAQUIL</a:t>
            </a:r>
            <a:endParaRPr lang="es-EC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endParaRPr lang="es-EC" sz="2400" dirty="0" smtClean="0"/>
          </a:p>
          <a:p>
            <a:pPr algn="ctr"/>
            <a:r>
              <a:rPr lang="es-EC" sz="2400" dirty="0" smtClean="0"/>
              <a:t>Presentado por:</a:t>
            </a:r>
          </a:p>
          <a:p>
            <a:pPr algn="ctr"/>
            <a:r>
              <a:rPr lang="es-EC" sz="2400" dirty="0" smtClean="0"/>
              <a:t>Israel Pablo Jiménez Paute</a:t>
            </a:r>
          </a:p>
          <a:p>
            <a:pPr algn="ctr"/>
            <a:r>
              <a:rPr lang="es-EC" sz="2400" dirty="0" smtClean="0"/>
              <a:t>Roberto Fernando Jara Bravo</a:t>
            </a:r>
          </a:p>
          <a:p>
            <a:endParaRPr lang="es-EC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5143536"/>
          </a:xfrm>
        </p:spPr>
        <p:txBody>
          <a:bodyPr>
            <a:normAutofit lnSpcReduction="10000"/>
          </a:bodyPr>
          <a:lstStyle/>
          <a:p>
            <a:endParaRPr lang="es-ES_tradnl" sz="1400" dirty="0" smtClean="0"/>
          </a:p>
          <a:p>
            <a:r>
              <a:rPr lang="es-ES_tradnl" sz="2200" dirty="0" smtClean="0"/>
              <a:t>Inicialización Webcam</a:t>
            </a:r>
            <a:endParaRPr lang="es-EC" sz="2200" dirty="0" smtClean="0"/>
          </a:p>
          <a:p>
            <a:pPr>
              <a:buNone/>
            </a:pPr>
            <a:r>
              <a:rPr lang="es-EC" sz="1400" dirty="0" smtClean="0"/>
              <a:t>	</a:t>
            </a:r>
            <a:r>
              <a:rPr lang="es-EC" sz="1400" dirty="0" err="1" smtClean="0"/>
              <a:t>videoinput</a:t>
            </a:r>
            <a:r>
              <a:rPr lang="es-EC" sz="1400" dirty="0" smtClean="0"/>
              <a:t>('</a:t>
            </a:r>
            <a:r>
              <a:rPr lang="es-EC" sz="1400" dirty="0" err="1" smtClean="0"/>
              <a:t>winvideo</a:t>
            </a:r>
            <a:r>
              <a:rPr lang="es-EC" sz="1400" dirty="0" smtClean="0"/>
              <a:t>', 1,'RGB24_640x480')</a:t>
            </a:r>
          </a:p>
          <a:p>
            <a:pPr>
              <a:buNone/>
            </a:pPr>
            <a:r>
              <a:rPr lang="es-EC" sz="1400" dirty="0" smtClean="0"/>
              <a:t>	</a:t>
            </a:r>
            <a:r>
              <a:rPr lang="es-EC" sz="1400" dirty="0" err="1" smtClean="0"/>
              <a:t>triggerconfig</a:t>
            </a:r>
            <a:r>
              <a:rPr lang="es-EC" sz="1400" dirty="0" smtClean="0"/>
              <a:t>(</a:t>
            </a:r>
            <a:r>
              <a:rPr lang="es-EC" sz="1400" dirty="0" err="1" smtClean="0"/>
              <a:t>vidobj</a:t>
            </a:r>
            <a:r>
              <a:rPr lang="es-EC" sz="1400" dirty="0" smtClean="0"/>
              <a:t>, 'manual'); </a:t>
            </a:r>
          </a:p>
          <a:p>
            <a:pPr>
              <a:buNone/>
            </a:pPr>
            <a:r>
              <a:rPr lang="es-EC" sz="1400" dirty="0" smtClean="0"/>
              <a:t>	</a:t>
            </a:r>
            <a:r>
              <a:rPr lang="es-EC" sz="1400" dirty="0" err="1" smtClean="0"/>
              <a:t>vidobj.FramesPerTrigger</a:t>
            </a:r>
            <a:r>
              <a:rPr lang="es-EC" sz="1400" dirty="0" smtClean="0"/>
              <a:t>=1; s</a:t>
            </a:r>
            <a:r>
              <a:rPr lang="en-US" sz="1400" dirty="0" smtClean="0"/>
              <a:t>tart(</a:t>
            </a:r>
            <a:r>
              <a:rPr lang="en-US" sz="1400" dirty="0" err="1" smtClean="0"/>
              <a:t>vidobj</a:t>
            </a:r>
            <a:r>
              <a:rPr lang="en-US" sz="1400" dirty="0" smtClean="0"/>
              <a:t>)</a:t>
            </a:r>
          </a:p>
          <a:p>
            <a:pPr>
              <a:buNone/>
            </a:pPr>
            <a:r>
              <a:rPr lang="es-EC" sz="1400" dirty="0" smtClean="0"/>
              <a:t>	</a:t>
            </a:r>
            <a:r>
              <a:rPr lang="es-EC" sz="1400" dirty="0" err="1" smtClean="0"/>
              <a:t>getsnapshot</a:t>
            </a:r>
            <a:r>
              <a:rPr lang="es-EC" sz="1400" dirty="0" smtClean="0"/>
              <a:t>(</a:t>
            </a:r>
            <a:r>
              <a:rPr lang="es-EC" sz="1400" dirty="0" err="1" smtClean="0"/>
              <a:t>vidobj</a:t>
            </a:r>
            <a:r>
              <a:rPr lang="es-EC" sz="1400" dirty="0" smtClean="0"/>
              <a:t>)</a:t>
            </a:r>
          </a:p>
          <a:p>
            <a:endParaRPr lang="en-US" sz="1400" dirty="0" smtClean="0"/>
          </a:p>
          <a:p>
            <a:endParaRPr lang="es-ES_tradnl" sz="1400" dirty="0" smtClean="0"/>
          </a:p>
          <a:p>
            <a:endParaRPr lang="es-ES_tradnl" sz="1400" dirty="0" smtClean="0"/>
          </a:p>
          <a:p>
            <a:r>
              <a:rPr lang="es-ES_tradnl" sz="2200" dirty="0" smtClean="0"/>
              <a:t>Escala de grises</a:t>
            </a:r>
            <a:endParaRPr lang="es-EC" sz="2200" dirty="0" smtClean="0"/>
          </a:p>
          <a:p>
            <a:pPr>
              <a:buNone/>
            </a:pPr>
            <a:r>
              <a:rPr lang="es-EC" sz="1400" dirty="0" smtClean="0"/>
              <a:t>		rgb2gray</a:t>
            </a:r>
          </a:p>
          <a:p>
            <a:endParaRPr lang="es-EC" sz="1400" dirty="0" smtClean="0"/>
          </a:p>
          <a:p>
            <a:r>
              <a:rPr lang="es-EC" sz="2200" dirty="0" smtClean="0"/>
              <a:t>Delimitando carril </a:t>
            </a:r>
          </a:p>
          <a:p>
            <a:pPr>
              <a:buNone/>
            </a:pPr>
            <a:r>
              <a:rPr lang="es-EC" sz="1400" dirty="0" smtClean="0"/>
              <a:t>		load mask.mat</a:t>
            </a:r>
          </a:p>
          <a:p>
            <a:pPr>
              <a:buNone/>
            </a:pPr>
            <a:r>
              <a:rPr lang="es-EC" sz="1400" dirty="0" smtClean="0"/>
              <a:t>		(imagen)&amp;(</a:t>
            </a:r>
            <a:r>
              <a:rPr lang="es-EC" sz="1400" dirty="0" err="1" smtClean="0"/>
              <a:t>mask</a:t>
            </a:r>
            <a:r>
              <a:rPr lang="es-EC" sz="1400" dirty="0" smtClean="0"/>
              <a:t>);</a:t>
            </a:r>
          </a:p>
          <a:p>
            <a:endParaRPr lang="es-EC" sz="1400" dirty="0" smtClean="0"/>
          </a:p>
          <a:p>
            <a:r>
              <a:rPr lang="es-ES_tradnl" sz="2200" dirty="0" smtClean="0"/>
              <a:t>Detección de bordes</a:t>
            </a:r>
          </a:p>
          <a:p>
            <a:pPr>
              <a:buNone/>
            </a:pPr>
            <a:r>
              <a:rPr lang="es-EC" sz="1400" dirty="0" smtClean="0"/>
              <a:t>		</a:t>
            </a:r>
            <a:r>
              <a:rPr lang="es-EC" sz="1400" dirty="0" err="1" smtClean="0"/>
              <a:t>edge</a:t>
            </a:r>
            <a:r>
              <a:rPr lang="es-EC" sz="1400" dirty="0" smtClean="0"/>
              <a:t>(</a:t>
            </a:r>
            <a:r>
              <a:rPr lang="es-EC" sz="1400" dirty="0" err="1" smtClean="0"/>
              <a:t>imagen,'canny</a:t>
            </a:r>
            <a:r>
              <a:rPr lang="es-EC" sz="1400" dirty="0" smtClean="0"/>
              <a:t>') ; </a:t>
            </a:r>
            <a:endParaRPr lang="es-ES_tradnl" sz="1400" dirty="0" smtClean="0"/>
          </a:p>
          <a:p>
            <a:endParaRPr lang="es-EC" sz="1400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2600" dirty="0" smtClean="0"/>
              <a:t>ADQUISICIÓN DE IMAGENES</a:t>
            </a:r>
            <a:endParaRPr lang="es-EC" sz="2600" dirty="0"/>
          </a:p>
        </p:txBody>
      </p:sp>
      <p:pic>
        <p:nvPicPr>
          <p:cNvPr id="4" name="Picture 2" descr="E:\Documents and Settings\Mis Documentos\MATLAB\guide2\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72132" y="857232"/>
            <a:ext cx="2571768" cy="1785950"/>
          </a:xfrm>
          <a:prstGeom prst="rect">
            <a:avLst/>
          </a:prstGeom>
          <a:noFill/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428596" y="2714620"/>
            <a:ext cx="8229600" cy="114300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EDICIÓN DE IMAGENES</a:t>
            </a:r>
            <a:endParaRPr kumimoji="0" lang="es-EC" sz="26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4786322"/>
            <a:ext cx="2714644" cy="1788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 descr="E:\Documents and Settings\Mis Documentos\MATLAB\guide2\E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2" y="2857496"/>
            <a:ext cx="2571769" cy="17859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2800" dirty="0" smtClean="0"/>
              <a:t>EDICIÓN DE IMÁGENES</a:t>
            </a:r>
            <a:endParaRPr lang="es-EC" sz="28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4942" y="1643050"/>
            <a:ext cx="2714644" cy="1828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CuadroTexto"/>
          <p:cNvSpPr txBox="1"/>
          <p:nvPr/>
        </p:nvSpPr>
        <p:spPr>
          <a:xfrm>
            <a:off x="714348" y="1414897"/>
            <a:ext cx="7072362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sz="1400" dirty="0" smtClean="0"/>
          </a:p>
          <a:p>
            <a:r>
              <a:rPr lang="es-ES_tradnl" sz="2200" dirty="0" smtClean="0"/>
              <a:t>Análisis Morfológico</a:t>
            </a:r>
            <a:endParaRPr lang="es-EC" sz="2200" dirty="0" smtClean="0"/>
          </a:p>
          <a:p>
            <a:r>
              <a:rPr lang="es-EC" sz="1400" dirty="0" smtClean="0"/>
              <a:t>	</a:t>
            </a:r>
            <a:r>
              <a:rPr lang="es-EC" sz="1400" dirty="0" err="1" smtClean="0"/>
              <a:t>imclose</a:t>
            </a:r>
            <a:endParaRPr lang="es-EC" sz="1400" dirty="0" smtClean="0"/>
          </a:p>
          <a:p>
            <a:r>
              <a:rPr lang="es-EC" sz="1400" dirty="0" smtClean="0"/>
              <a:t>	</a:t>
            </a:r>
            <a:r>
              <a:rPr lang="es-EC" sz="1400" dirty="0" err="1" smtClean="0"/>
              <a:t>imfill</a:t>
            </a:r>
            <a:endParaRPr lang="es-EC" sz="1400" dirty="0" smtClean="0"/>
          </a:p>
          <a:p>
            <a:r>
              <a:rPr lang="es-EC" sz="1400" dirty="0" smtClean="0"/>
              <a:t>	</a:t>
            </a:r>
            <a:r>
              <a:rPr lang="es-EC" sz="1400" dirty="0" err="1" smtClean="0"/>
              <a:t>bwareaopen</a:t>
            </a:r>
            <a:endParaRPr lang="es-EC" sz="1400" dirty="0" smtClean="0"/>
          </a:p>
          <a:p>
            <a:r>
              <a:rPr lang="es-EC" sz="1400" dirty="0" smtClean="0"/>
              <a:t>	</a:t>
            </a:r>
            <a:r>
              <a:rPr lang="es-EC" sz="1400" dirty="0" err="1" smtClean="0"/>
              <a:t>imdilate</a:t>
            </a:r>
            <a:endParaRPr lang="es-EC" sz="1400" dirty="0" smtClean="0"/>
          </a:p>
          <a:p>
            <a:endParaRPr lang="es-ES_tradnl" sz="1400" dirty="0" smtClean="0"/>
          </a:p>
          <a:p>
            <a:endParaRPr lang="es-EC" sz="1400" dirty="0" smtClean="0"/>
          </a:p>
          <a:p>
            <a:r>
              <a:rPr lang="es-ES_tradnl" sz="2200" dirty="0" smtClean="0"/>
              <a:t>Etiquetado </a:t>
            </a:r>
            <a:endParaRPr lang="es-EC" sz="2200" dirty="0" smtClean="0"/>
          </a:p>
          <a:p>
            <a:r>
              <a:rPr lang="es-EC" sz="1400" dirty="0" smtClean="0"/>
              <a:t>        [</a:t>
            </a:r>
            <a:r>
              <a:rPr lang="es-EC" sz="1400" dirty="0" err="1" smtClean="0"/>
              <a:t>L,num</a:t>
            </a:r>
            <a:r>
              <a:rPr lang="es-EC" sz="1400" dirty="0" smtClean="0"/>
              <a:t>] = </a:t>
            </a:r>
            <a:r>
              <a:rPr lang="es-EC" sz="1400" dirty="0" err="1" smtClean="0"/>
              <a:t>bwlabel</a:t>
            </a:r>
            <a:r>
              <a:rPr lang="es-EC" sz="1400" dirty="0" smtClean="0"/>
              <a:t>(imagen,8);</a:t>
            </a:r>
          </a:p>
          <a:p>
            <a:endParaRPr lang="es-ES_tradnl" sz="1400" dirty="0" smtClean="0"/>
          </a:p>
          <a:p>
            <a:endParaRPr lang="es-ES_tradnl" sz="1400" dirty="0" smtClean="0"/>
          </a:p>
          <a:p>
            <a:endParaRPr lang="es-ES_tradnl" sz="1400" dirty="0" smtClean="0"/>
          </a:p>
          <a:p>
            <a:r>
              <a:rPr lang="es-ES_tradnl" sz="2200" dirty="0" smtClean="0"/>
              <a:t>Segmentación</a:t>
            </a:r>
          </a:p>
          <a:p>
            <a:r>
              <a:rPr lang="en-US" sz="1400" dirty="0" smtClean="0"/>
              <a:t>   rectangle('Position',[</a:t>
            </a:r>
            <a:r>
              <a:rPr lang="en-US" sz="1400" dirty="0" err="1" smtClean="0"/>
              <a:t>izq</a:t>
            </a:r>
            <a:r>
              <a:rPr lang="en-US" sz="1400" dirty="0" smtClean="0"/>
              <a:t> </a:t>
            </a:r>
            <a:r>
              <a:rPr lang="en-US" sz="1400" dirty="0" err="1" smtClean="0"/>
              <a:t>der</a:t>
            </a:r>
            <a:r>
              <a:rPr lang="en-US" sz="1400" dirty="0" smtClean="0"/>
              <a:t> up down],…</a:t>
            </a:r>
          </a:p>
          <a:p>
            <a:r>
              <a:rPr lang="en-US" sz="1400" dirty="0" smtClean="0"/>
              <a:t>	'</a:t>
            </a:r>
            <a:r>
              <a:rPr lang="en-US" sz="1400" dirty="0" err="1" smtClean="0"/>
              <a:t>EdgeColor','r</a:t>
            </a:r>
            <a:r>
              <a:rPr lang="en-US" sz="1400" dirty="0" smtClean="0"/>
              <a:t>');</a:t>
            </a:r>
          </a:p>
          <a:p>
            <a:endParaRPr lang="es-EC" sz="14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3643314"/>
            <a:ext cx="3515806" cy="2638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rmAutofit/>
          </a:bodyPr>
          <a:lstStyle/>
          <a:p>
            <a:r>
              <a:rPr lang="es-ES_tradnl" sz="2800" dirty="0" smtClean="0"/>
              <a:t>RELACION DISTANCIA VS PIXEL</a:t>
            </a:r>
            <a:endParaRPr lang="es-EC" sz="28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3214686"/>
            <a:ext cx="4572032" cy="2097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1000108"/>
            <a:ext cx="5440765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1670" y="5572140"/>
            <a:ext cx="6000792" cy="976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s-ES_tradnl" sz="2500" dirty="0" smtClean="0"/>
              <a:t>Almacenamiento independiente </a:t>
            </a:r>
          </a:p>
          <a:p>
            <a:pPr>
              <a:buNone/>
            </a:pPr>
            <a:r>
              <a:rPr lang="es-ES_tradnl" sz="2500" dirty="0" smtClean="0"/>
              <a:t> por carril de:</a:t>
            </a:r>
          </a:p>
          <a:p>
            <a:pPr>
              <a:buNone/>
            </a:pPr>
            <a:endParaRPr lang="es-ES_tradnl" dirty="0" smtClean="0"/>
          </a:p>
          <a:p>
            <a:pPr>
              <a:lnSpc>
                <a:spcPct val="150000"/>
              </a:lnSpc>
            </a:pPr>
            <a:r>
              <a:rPr lang="es-ES_tradnl" sz="2200" dirty="0" smtClean="0"/>
              <a:t>Cantidad de vehículos</a:t>
            </a:r>
          </a:p>
          <a:p>
            <a:pPr>
              <a:lnSpc>
                <a:spcPct val="150000"/>
              </a:lnSpc>
            </a:pPr>
            <a:r>
              <a:rPr lang="es-ES_tradnl" sz="2200" dirty="0" smtClean="0"/>
              <a:t>Posición </a:t>
            </a:r>
          </a:p>
          <a:p>
            <a:pPr>
              <a:lnSpc>
                <a:spcPct val="150000"/>
              </a:lnSpc>
            </a:pPr>
            <a:r>
              <a:rPr lang="es-ES_tradnl" sz="2200" dirty="0" smtClean="0"/>
              <a:t>Matriz de datos</a:t>
            </a:r>
          </a:p>
          <a:p>
            <a:pPr>
              <a:lnSpc>
                <a:spcPct val="150000"/>
              </a:lnSpc>
            </a:pPr>
            <a:r>
              <a:rPr lang="es-ES_tradnl" sz="2200" dirty="0" smtClean="0"/>
              <a:t>Vector color promedio RGB</a:t>
            </a:r>
          </a:p>
          <a:p>
            <a:endParaRPr lang="es-ES_tradnl" dirty="0" smtClean="0"/>
          </a:p>
          <a:p>
            <a:endParaRPr lang="es-EC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2800" dirty="0" smtClean="0"/>
              <a:t>GENERACIÓN DE BASE DE DATOS</a:t>
            </a:r>
            <a:endParaRPr lang="es-EC" sz="2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8986" t="14016" r="52718" b="24742"/>
          <a:stretch>
            <a:fillRect/>
          </a:stretch>
        </p:blipFill>
        <p:spPr bwMode="auto">
          <a:xfrm>
            <a:off x="6643702" y="3786190"/>
            <a:ext cx="1785950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descr="E:\Documents and Settings\Mis Documentos\MATLAB\guide2\c.jpg"/>
          <p:cNvPicPr>
            <a:picLocks noChangeAspect="1" noChangeArrowheads="1"/>
          </p:cNvPicPr>
          <p:nvPr/>
        </p:nvPicPr>
        <p:blipFill>
          <a:blip r:embed="rId3" cstate="print"/>
          <a:srcRect l="62891" t="26562" b="17187"/>
          <a:stretch>
            <a:fillRect/>
          </a:stretch>
        </p:blipFill>
        <p:spPr bwMode="auto">
          <a:xfrm>
            <a:off x="6581540" y="1357298"/>
            <a:ext cx="1633798" cy="1857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5572164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s-ES_tradnl" sz="2600" dirty="0" smtClean="0"/>
              <a:t> </a:t>
            </a:r>
          </a:p>
          <a:p>
            <a:r>
              <a:rPr lang="es-ES_tradnl" sz="2500" dirty="0" smtClean="0"/>
              <a:t>Distancia entre pixeles</a:t>
            </a:r>
          </a:p>
          <a:p>
            <a:r>
              <a:rPr lang="es-ES_tradnl" sz="2500" dirty="0" smtClean="0"/>
              <a:t>Correlación entre objetos</a:t>
            </a:r>
          </a:p>
          <a:p>
            <a:r>
              <a:rPr lang="es-ES_tradnl" sz="2500" dirty="0" smtClean="0"/>
              <a:t>Color de objetos</a:t>
            </a:r>
          </a:p>
          <a:p>
            <a:endParaRPr lang="es-ES_tradnl" sz="1800" dirty="0" smtClean="0"/>
          </a:p>
          <a:p>
            <a:pPr>
              <a:buNone/>
            </a:pPr>
            <a:r>
              <a:rPr lang="es-ES_tradnl" sz="1800" b="1" dirty="0" smtClean="0"/>
              <a:t>		</a:t>
            </a:r>
            <a:r>
              <a:rPr lang="es-ES_tradnl" sz="2000" dirty="0" smtClean="0"/>
              <a:t>distancia :   0 - 6 pixeles 	</a:t>
            </a:r>
            <a:r>
              <a:rPr lang="es-ES_tradnl" sz="2000" b="1" dirty="0" smtClean="0"/>
              <a:t>	           </a:t>
            </a:r>
            <a:r>
              <a:rPr lang="es-ES_tradnl" sz="2000" dirty="0" smtClean="0"/>
              <a:t>distancia :   0 - 6 pixeles </a:t>
            </a:r>
            <a:endParaRPr lang="es-ES_tradnl" sz="2000" b="1" dirty="0" smtClean="0"/>
          </a:p>
          <a:p>
            <a:pPr>
              <a:buNone/>
            </a:pPr>
            <a:endParaRPr lang="es-ES_tradnl" sz="2000" b="1" dirty="0" smtClean="0"/>
          </a:p>
          <a:p>
            <a:pPr>
              <a:buNone/>
            </a:pPr>
            <a:endParaRPr lang="es-ES_tradnl" sz="2000" dirty="0" smtClean="0"/>
          </a:p>
          <a:p>
            <a:pPr>
              <a:buNone/>
            </a:pPr>
            <a:endParaRPr lang="es-ES_tradnl" sz="2000" dirty="0" smtClean="0"/>
          </a:p>
          <a:p>
            <a:pPr>
              <a:buNone/>
            </a:pPr>
            <a:endParaRPr lang="es-ES_tradnl" sz="2000" dirty="0" smtClean="0"/>
          </a:p>
          <a:p>
            <a:pPr>
              <a:buNone/>
            </a:pPr>
            <a:endParaRPr lang="es-ES_tradnl" sz="2000" dirty="0" smtClean="0"/>
          </a:p>
          <a:p>
            <a:pPr>
              <a:buNone/>
            </a:pPr>
            <a:r>
              <a:rPr lang="es-ES_tradnl" sz="2000" dirty="0" smtClean="0"/>
              <a:t>   	             correlación 95 – 100%		            95%&gt;correlación &gt;85% </a:t>
            </a:r>
          </a:p>
          <a:p>
            <a:pPr>
              <a:buNone/>
            </a:pPr>
            <a:r>
              <a:rPr lang="es-ES_tradnl" sz="2000" dirty="0" smtClean="0"/>
              <a:t>	             diferencia RGB   (6,5,11)		          diferencia RGB   (120,86,63)</a:t>
            </a:r>
            <a:r>
              <a:rPr lang="es-ES_tradnl" sz="1800" dirty="0" smtClean="0"/>
              <a:t>	</a:t>
            </a:r>
            <a:r>
              <a:rPr lang="es-ES_tradnl" sz="1800" b="1" dirty="0" smtClean="0"/>
              <a:t>    </a:t>
            </a:r>
            <a:r>
              <a:rPr lang="es-ES_tradnl" sz="2100" b="1" dirty="0" smtClean="0">
                <a:solidFill>
                  <a:srgbClr val="FF0000"/>
                </a:solidFill>
              </a:rPr>
              <a:t>iguales (detención)	  	                    </a:t>
            </a:r>
            <a:r>
              <a:rPr lang="es-ES_tradnl" sz="2400" b="1" dirty="0" smtClean="0"/>
              <a:t> </a:t>
            </a:r>
            <a:r>
              <a:rPr lang="es-ES_tradnl" sz="2100" b="1" dirty="0" smtClean="0">
                <a:solidFill>
                  <a:srgbClr val="FF0000"/>
                </a:solidFill>
              </a:rPr>
              <a:t>diferentes</a:t>
            </a:r>
            <a:endParaRPr lang="es-ES_tradnl" sz="2100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es-ES_tradnl" sz="1800" dirty="0" smtClean="0"/>
          </a:p>
          <a:p>
            <a:pPr>
              <a:buNone/>
            </a:pPr>
            <a:r>
              <a:rPr lang="es-ES_tradnl" sz="2000" dirty="0" smtClean="0"/>
              <a:t>	                        distancia &gt; 6 pixeles	</a:t>
            </a:r>
          </a:p>
          <a:p>
            <a:pPr>
              <a:buNone/>
            </a:pPr>
            <a:endParaRPr lang="es-ES_tradnl" sz="1800" dirty="0" smtClean="0"/>
          </a:p>
          <a:p>
            <a:pPr>
              <a:buNone/>
            </a:pPr>
            <a:r>
              <a:rPr lang="es-ES_tradnl" sz="1800" dirty="0" smtClean="0"/>
              <a:t>                                                                                       </a:t>
            </a:r>
            <a:r>
              <a:rPr lang="es-ES_tradnl" sz="2000" dirty="0" smtClean="0"/>
              <a:t>distancia entre objetos: 36      pixeles </a:t>
            </a:r>
            <a:r>
              <a:rPr lang="es-ES_tradnl" sz="1800" dirty="0" smtClean="0"/>
              <a:t>		                                                      </a:t>
            </a:r>
            <a:r>
              <a:rPr lang="es-ES_tradnl" sz="2000" dirty="0" smtClean="0"/>
              <a:t>distancia equivalente: 16.76  cm escala</a:t>
            </a:r>
            <a:endParaRPr lang="es-ES_tradnl" sz="1800" dirty="0" smtClean="0"/>
          </a:p>
          <a:p>
            <a:pPr>
              <a:buNone/>
            </a:pPr>
            <a:r>
              <a:rPr lang="es-ES_tradnl" sz="1800" dirty="0" smtClean="0"/>
              <a:t>                                                                                                                              </a:t>
            </a:r>
            <a:r>
              <a:rPr lang="es-ES_tradnl" sz="2000" dirty="0" smtClean="0"/>
              <a:t>5.87   metros</a:t>
            </a:r>
          </a:p>
          <a:p>
            <a:pPr>
              <a:buNone/>
            </a:pPr>
            <a:r>
              <a:rPr lang="es-ES_tradnl" sz="1800" dirty="0" smtClean="0"/>
              <a:t>	         					 </a:t>
            </a:r>
            <a:r>
              <a:rPr lang="es-ES_tradnl" sz="2000" dirty="0" smtClean="0"/>
              <a:t>velocidad aproximada:   </a:t>
            </a:r>
            <a:r>
              <a:rPr lang="es-ES_tradnl" sz="2000" b="1" dirty="0" smtClean="0"/>
              <a:t>35.21  km/h</a:t>
            </a:r>
            <a:r>
              <a:rPr lang="es-ES_tradnl" sz="1800" b="1" dirty="0" smtClean="0"/>
              <a:t>    </a:t>
            </a:r>
            <a:r>
              <a:rPr lang="es-ES_tradnl" sz="1800" dirty="0" smtClean="0"/>
              <a:t>                                                                               	       	</a:t>
            </a:r>
            <a:r>
              <a:rPr lang="es-ES_tradnl" sz="2000" dirty="0" smtClean="0"/>
              <a:t>correlación 35%</a:t>
            </a:r>
            <a:r>
              <a:rPr lang="es-ES_tradnl" sz="1800" dirty="0" smtClean="0"/>
              <a:t>				                                                	           </a:t>
            </a:r>
            <a:r>
              <a:rPr lang="es-ES_tradnl" sz="2000" dirty="0" smtClean="0"/>
              <a:t>diferencia RGB   (15,12,16)	</a:t>
            </a:r>
          </a:p>
          <a:p>
            <a:pPr>
              <a:buNone/>
            </a:pPr>
            <a:r>
              <a:rPr lang="es-ES_tradnl" sz="1800" dirty="0" smtClean="0"/>
              <a:t>			 </a:t>
            </a:r>
            <a:r>
              <a:rPr lang="es-ES_tradnl" sz="1800" b="1" dirty="0" smtClean="0"/>
              <a:t> </a:t>
            </a:r>
            <a:r>
              <a:rPr lang="es-ES_tradnl" sz="2100" b="1" dirty="0" smtClean="0">
                <a:solidFill>
                  <a:srgbClr val="FF0000"/>
                </a:solidFill>
              </a:rPr>
              <a:t>desplazado</a:t>
            </a:r>
            <a:endParaRPr lang="es-EC" sz="2100" dirty="0">
              <a:solidFill>
                <a:srgbClr val="FF0000"/>
              </a:solidFill>
            </a:endParaRPr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57200" y="488952"/>
            <a:ext cx="6186502" cy="725470"/>
          </a:xfrm>
        </p:spPr>
        <p:txBody>
          <a:bodyPr>
            <a:normAutofit fontScale="90000"/>
          </a:bodyPr>
          <a:lstStyle/>
          <a:p>
            <a:r>
              <a:rPr lang="es-ES_tradnl" sz="3200" dirty="0" smtClean="0"/>
              <a:t>METODOS DE COMPARACIÓN	</a:t>
            </a:r>
            <a:endParaRPr lang="es-EC" sz="3200" dirty="0"/>
          </a:p>
        </p:txBody>
      </p:sp>
      <p:pic>
        <p:nvPicPr>
          <p:cNvPr id="6" name="Picture 3" descr="E:\Documents and Settings\Mis Documentos\MATLAB\guide2\a.jpg"/>
          <p:cNvPicPr>
            <a:picLocks noChangeAspect="1" noChangeArrowheads="1"/>
          </p:cNvPicPr>
          <p:nvPr/>
        </p:nvPicPr>
        <p:blipFill>
          <a:blip r:embed="rId2" cstate="print"/>
          <a:srcRect l="57500" t="6667" r="16250" b="55000"/>
          <a:stretch>
            <a:fillRect/>
          </a:stretch>
        </p:blipFill>
        <p:spPr bwMode="auto">
          <a:xfrm>
            <a:off x="1285852" y="2643182"/>
            <a:ext cx="913164" cy="1000132"/>
          </a:xfrm>
          <a:prstGeom prst="rect">
            <a:avLst/>
          </a:prstGeom>
          <a:noFill/>
        </p:spPr>
      </p:pic>
      <p:pic>
        <p:nvPicPr>
          <p:cNvPr id="2050" name="Picture 2" descr="E:\Documents and Settings\Mis Documentos\MATLAB\guide2\b.jpg"/>
          <p:cNvPicPr>
            <a:picLocks noChangeAspect="1" noChangeArrowheads="1"/>
          </p:cNvPicPr>
          <p:nvPr/>
        </p:nvPicPr>
        <p:blipFill>
          <a:blip r:embed="rId3" cstate="print"/>
          <a:srcRect l="60547" t="12500" r="11328" b="46875"/>
          <a:stretch>
            <a:fillRect/>
          </a:stretch>
        </p:blipFill>
        <p:spPr bwMode="auto">
          <a:xfrm>
            <a:off x="7369073" y="2571744"/>
            <a:ext cx="989141" cy="1071570"/>
          </a:xfrm>
          <a:prstGeom prst="rect">
            <a:avLst/>
          </a:prstGeom>
          <a:noFill/>
        </p:spPr>
      </p:pic>
      <p:pic>
        <p:nvPicPr>
          <p:cNvPr id="8" name="Picture 3" descr="E:\Documents and Settings\Mis Documentos\MATLAB\guide2\a.jpg"/>
          <p:cNvPicPr>
            <a:picLocks noChangeAspect="1" noChangeArrowheads="1"/>
          </p:cNvPicPr>
          <p:nvPr/>
        </p:nvPicPr>
        <p:blipFill>
          <a:blip r:embed="rId2" cstate="print"/>
          <a:srcRect l="57500" t="6667" r="16250" b="55000"/>
          <a:stretch>
            <a:fillRect/>
          </a:stretch>
        </p:blipFill>
        <p:spPr bwMode="auto">
          <a:xfrm>
            <a:off x="3000364" y="2643182"/>
            <a:ext cx="913164" cy="1000132"/>
          </a:xfrm>
          <a:prstGeom prst="rect">
            <a:avLst/>
          </a:prstGeom>
          <a:noFill/>
        </p:spPr>
      </p:pic>
      <p:pic>
        <p:nvPicPr>
          <p:cNvPr id="9" name="Picture 3" descr="E:\Documents and Settings\Mis Documentos\MATLAB\guide2\a.jpg"/>
          <p:cNvPicPr>
            <a:picLocks noChangeAspect="1" noChangeArrowheads="1"/>
          </p:cNvPicPr>
          <p:nvPr/>
        </p:nvPicPr>
        <p:blipFill>
          <a:blip r:embed="rId2" cstate="print"/>
          <a:srcRect l="57500" t="6667" r="16250" b="55000"/>
          <a:stretch>
            <a:fillRect/>
          </a:stretch>
        </p:blipFill>
        <p:spPr bwMode="auto">
          <a:xfrm>
            <a:off x="5301910" y="2643182"/>
            <a:ext cx="913164" cy="1000132"/>
          </a:xfrm>
          <a:prstGeom prst="rect">
            <a:avLst/>
          </a:prstGeom>
          <a:noFill/>
        </p:spPr>
      </p:pic>
      <p:sp>
        <p:nvSpPr>
          <p:cNvPr id="11" name="10 CuadroTexto"/>
          <p:cNvSpPr txBox="1"/>
          <p:nvPr/>
        </p:nvSpPr>
        <p:spPr>
          <a:xfrm>
            <a:off x="785786" y="2803564"/>
            <a:ext cx="7143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000" b="1" dirty="0" smtClean="0"/>
              <a:t>R</a:t>
            </a:r>
            <a:r>
              <a:rPr lang="es-ES_tradnl" sz="1000" dirty="0" smtClean="0"/>
              <a:t> 230</a:t>
            </a:r>
          </a:p>
          <a:p>
            <a:r>
              <a:rPr lang="es-ES_tradnl" sz="1000" b="1" dirty="0" smtClean="0"/>
              <a:t>G</a:t>
            </a:r>
            <a:r>
              <a:rPr lang="es-ES_tradnl" sz="1000" dirty="0" smtClean="0"/>
              <a:t> 151</a:t>
            </a:r>
          </a:p>
          <a:p>
            <a:r>
              <a:rPr lang="es-ES_tradnl" sz="1000" b="1" dirty="0" smtClean="0"/>
              <a:t>B</a:t>
            </a:r>
            <a:r>
              <a:rPr lang="es-ES_tradnl" sz="1000" dirty="0" smtClean="0"/>
              <a:t>  95</a:t>
            </a:r>
            <a:endParaRPr lang="es-EC" sz="1000" dirty="0"/>
          </a:p>
        </p:txBody>
      </p:sp>
      <p:sp>
        <p:nvSpPr>
          <p:cNvPr id="12" name="11 CuadroTexto"/>
          <p:cNvSpPr txBox="1"/>
          <p:nvPr/>
        </p:nvSpPr>
        <p:spPr>
          <a:xfrm>
            <a:off x="8286776" y="2803564"/>
            <a:ext cx="7143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000" b="1" dirty="0" smtClean="0"/>
              <a:t>R</a:t>
            </a:r>
            <a:r>
              <a:rPr lang="es-ES_tradnl" sz="1000" dirty="0" smtClean="0"/>
              <a:t> 110</a:t>
            </a:r>
          </a:p>
          <a:p>
            <a:r>
              <a:rPr lang="es-ES_tradnl" sz="1000" b="1" dirty="0" smtClean="0"/>
              <a:t>G</a:t>
            </a:r>
            <a:r>
              <a:rPr lang="es-ES_tradnl" sz="1000" dirty="0" smtClean="0"/>
              <a:t> 65</a:t>
            </a:r>
          </a:p>
          <a:p>
            <a:r>
              <a:rPr lang="es-ES_tradnl" sz="1000" b="1" dirty="0" smtClean="0"/>
              <a:t>B</a:t>
            </a:r>
            <a:r>
              <a:rPr lang="es-ES_tradnl" sz="1000" dirty="0" smtClean="0"/>
              <a:t>  32</a:t>
            </a:r>
            <a:endParaRPr lang="es-EC" sz="1000" dirty="0"/>
          </a:p>
        </p:txBody>
      </p:sp>
      <p:pic>
        <p:nvPicPr>
          <p:cNvPr id="13" name="Picture 3" descr="E:\Documents and Settings\Mis Documentos\MATLAB\guide2\a.jpg"/>
          <p:cNvPicPr>
            <a:picLocks noChangeAspect="1" noChangeArrowheads="1"/>
          </p:cNvPicPr>
          <p:nvPr/>
        </p:nvPicPr>
        <p:blipFill>
          <a:blip r:embed="rId2" cstate="print"/>
          <a:srcRect l="57500" t="6667" r="16250" b="55000"/>
          <a:stretch>
            <a:fillRect/>
          </a:stretch>
        </p:blipFill>
        <p:spPr bwMode="auto">
          <a:xfrm>
            <a:off x="1571604" y="4786322"/>
            <a:ext cx="913164" cy="1000132"/>
          </a:xfrm>
          <a:prstGeom prst="rect">
            <a:avLst/>
          </a:prstGeom>
          <a:noFill/>
        </p:spPr>
      </p:pic>
      <p:pic>
        <p:nvPicPr>
          <p:cNvPr id="2051" name="Picture 3" descr="E:\Documents and Settings\Mis Documentos\MATLAB\guide2\d.jpg"/>
          <p:cNvPicPr>
            <a:picLocks noChangeAspect="1" noChangeArrowheads="1"/>
          </p:cNvPicPr>
          <p:nvPr/>
        </p:nvPicPr>
        <p:blipFill>
          <a:blip r:embed="rId4" cstate="print"/>
          <a:srcRect l="64063" t="39062"/>
          <a:stretch>
            <a:fillRect/>
          </a:stretch>
        </p:blipFill>
        <p:spPr bwMode="auto">
          <a:xfrm>
            <a:off x="3571868" y="4786322"/>
            <a:ext cx="714380" cy="908508"/>
          </a:xfrm>
          <a:prstGeom prst="rect">
            <a:avLst/>
          </a:prstGeom>
          <a:noFill/>
        </p:spPr>
      </p:pic>
      <p:sp>
        <p:nvSpPr>
          <p:cNvPr id="15" name="14 CuadroTexto"/>
          <p:cNvSpPr txBox="1"/>
          <p:nvPr/>
        </p:nvSpPr>
        <p:spPr>
          <a:xfrm>
            <a:off x="4286248" y="4946704"/>
            <a:ext cx="7143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000" b="1" dirty="0" smtClean="0"/>
              <a:t>R</a:t>
            </a:r>
            <a:r>
              <a:rPr lang="es-ES_tradnl" sz="1000" dirty="0" smtClean="0"/>
              <a:t> 245</a:t>
            </a:r>
          </a:p>
          <a:p>
            <a:r>
              <a:rPr lang="es-ES_tradnl" sz="1000" b="1" dirty="0" smtClean="0"/>
              <a:t>G</a:t>
            </a:r>
            <a:r>
              <a:rPr lang="es-ES_tradnl" sz="1000" dirty="0" smtClean="0"/>
              <a:t> 163</a:t>
            </a:r>
          </a:p>
          <a:p>
            <a:r>
              <a:rPr lang="es-ES_tradnl" sz="1000" b="1" dirty="0" smtClean="0"/>
              <a:t>B</a:t>
            </a:r>
            <a:r>
              <a:rPr lang="es-ES_tradnl" sz="1000" dirty="0" smtClean="0"/>
              <a:t>  111</a:t>
            </a:r>
            <a:endParaRPr lang="es-EC" sz="1000" dirty="0"/>
          </a:p>
        </p:txBody>
      </p:sp>
      <p:sp>
        <p:nvSpPr>
          <p:cNvPr id="16" name="15 CuadroTexto"/>
          <p:cNvSpPr txBox="1"/>
          <p:nvPr/>
        </p:nvSpPr>
        <p:spPr>
          <a:xfrm>
            <a:off x="1071538" y="5018142"/>
            <a:ext cx="7143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000" b="1" dirty="0" smtClean="0"/>
              <a:t>R</a:t>
            </a:r>
            <a:r>
              <a:rPr lang="es-ES_tradnl" sz="1000" dirty="0" smtClean="0"/>
              <a:t> 230</a:t>
            </a:r>
          </a:p>
          <a:p>
            <a:r>
              <a:rPr lang="es-ES_tradnl" sz="1000" b="1" dirty="0" smtClean="0"/>
              <a:t>G</a:t>
            </a:r>
            <a:r>
              <a:rPr lang="es-ES_tradnl" sz="1000" dirty="0" smtClean="0"/>
              <a:t> 151</a:t>
            </a:r>
          </a:p>
          <a:p>
            <a:r>
              <a:rPr lang="es-ES_tradnl" sz="1000" b="1" dirty="0" smtClean="0"/>
              <a:t>B</a:t>
            </a:r>
            <a:r>
              <a:rPr lang="es-ES_tradnl" sz="1000" dirty="0" smtClean="0"/>
              <a:t>  95</a:t>
            </a:r>
            <a:endParaRPr lang="es-EC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57200" y="1481328"/>
            <a:ext cx="8472518" cy="5019506"/>
          </a:xfrm>
        </p:spPr>
        <p:txBody>
          <a:bodyPr>
            <a:normAutofit fontScale="92500" lnSpcReduction="10000"/>
          </a:bodyPr>
          <a:lstStyle/>
          <a:p>
            <a:r>
              <a:rPr lang="es-ES_tradnl" dirty="0" smtClean="0"/>
              <a:t>Al cumplir 4 detenciones sucesivas en un carril:</a:t>
            </a:r>
          </a:p>
          <a:p>
            <a:endParaRPr lang="es-ES_tradnl" sz="1300" dirty="0" smtClean="0"/>
          </a:p>
          <a:p>
            <a:r>
              <a:rPr lang="es-ES_tradnl" dirty="0" smtClean="0"/>
              <a:t>Cambio paneles entrada</a:t>
            </a:r>
          </a:p>
          <a:p>
            <a:pPr>
              <a:buNone/>
            </a:pPr>
            <a:r>
              <a:rPr lang="es-EC" sz="1600" dirty="0" smtClean="0"/>
              <a:t>	</a:t>
            </a:r>
            <a:r>
              <a:rPr lang="es-EC" sz="1600" dirty="0" err="1" smtClean="0"/>
              <a:t>set_param</a:t>
            </a:r>
            <a:r>
              <a:rPr lang="es-EC" sz="1600" dirty="0" smtClean="0"/>
              <a:t>('</a:t>
            </a:r>
            <a:r>
              <a:rPr lang="es-EC" sz="1600" dirty="0" err="1" smtClean="0"/>
              <a:t>tablero_luces</a:t>
            </a:r>
            <a:r>
              <a:rPr lang="es-EC" sz="1600" dirty="0" smtClean="0"/>
              <a:t>/</a:t>
            </a:r>
            <a:r>
              <a:rPr lang="es-EC" sz="1600" dirty="0" err="1" smtClean="0"/>
              <a:t>act_stop_izq</a:t>
            </a:r>
            <a:r>
              <a:rPr lang="es-EC" sz="1600" dirty="0" smtClean="0"/>
              <a:t>', '</a:t>
            </a:r>
            <a:r>
              <a:rPr lang="es-EC" sz="1600" dirty="0" err="1" smtClean="0"/>
              <a:t>Gain</a:t>
            </a:r>
            <a:r>
              <a:rPr lang="es-EC" sz="1600" dirty="0" smtClean="0"/>
              <a:t>', '1');</a:t>
            </a:r>
          </a:p>
          <a:p>
            <a:pPr>
              <a:buNone/>
            </a:pPr>
            <a:r>
              <a:rPr lang="es-EC" sz="1600" dirty="0" smtClean="0"/>
              <a:t>	</a:t>
            </a:r>
            <a:r>
              <a:rPr lang="es-EC" sz="1600" dirty="0" err="1" smtClean="0"/>
              <a:t>set_param</a:t>
            </a:r>
            <a:r>
              <a:rPr lang="es-EC" sz="1600" dirty="0" smtClean="0"/>
              <a:t>('</a:t>
            </a:r>
            <a:r>
              <a:rPr lang="es-EC" sz="1600" dirty="0" err="1" smtClean="0"/>
              <a:t>tablero_luces</a:t>
            </a:r>
            <a:r>
              <a:rPr lang="es-EC" sz="1600" dirty="0" smtClean="0"/>
              <a:t>/</a:t>
            </a:r>
            <a:r>
              <a:rPr lang="es-EC" sz="1600" dirty="0" err="1" smtClean="0"/>
              <a:t>act_stop_der</a:t>
            </a:r>
            <a:r>
              <a:rPr lang="es-EC" sz="1600" dirty="0" smtClean="0"/>
              <a:t>', '</a:t>
            </a:r>
            <a:r>
              <a:rPr lang="es-EC" sz="1600" dirty="0" err="1" smtClean="0"/>
              <a:t>Gain</a:t>
            </a:r>
            <a:r>
              <a:rPr lang="es-EC" sz="1600" dirty="0" smtClean="0"/>
              <a:t>', '1');</a:t>
            </a:r>
          </a:p>
          <a:p>
            <a:endParaRPr lang="es-ES_tradnl" dirty="0" smtClean="0"/>
          </a:p>
          <a:p>
            <a:r>
              <a:rPr lang="es-ES_tradnl" dirty="0" smtClean="0"/>
              <a:t>Indicador programa</a:t>
            </a:r>
            <a:endParaRPr lang="es-EC" dirty="0" smtClean="0"/>
          </a:p>
          <a:p>
            <a:pPr>
              <a:buNone/>
            </a:pPr>
            <a:r>
              <a:rPr lang="es-EC" sz="1600" dirty="0" smtClean="0"/>
              <a:t>	</a:t>
            </a:r>
            <a:r>
              <a:rPr lang="es-EC" sz="1600" dirty="0" err="1" smtClean="0"/>
              <a:t>alert_izq</a:t>
            </a:r>
            <a:r>
              <a:rPr lang="es-EC" sz="1600" dirty="0" smtClean="0"/>
              <a:t>=</a:t>
            </a:r>
            <a:r>
              <a:rPr lang="es-EC" sz="1600" dirty="0" err="1" smtClean="0"/>
              <a:t>imread</a:t>
            </a:r>
            <a:r>
              <a:rPr lang="es-EC" sz="1600" dirty="0" smtClean="0"/>
              <a:t>('red_54x54.bmp');</a:t>
            </a:r>
          </a:p>
          <a:p>
            <a:endParaRPr lang="es-ES_tradnl" dirty="0" smtClean="0"/>
          </a:p>
          <a:p>
            <a:r>
              <a:rPr lang="es-ES_tradnl" dirty="0" smtClean="0"/>
              <a:t>Activación sonido alarma</a:t>
            </a:r>
            <a:endParaRPr lang="es-EC" dirty="0" smtClean="0"/>
          </a:p>
          <a:p>
            <a:pPr>
              <a:buNone/>
            </a:pPr>
            <a:r>
              <a:rPr lang="es-EC" sz="1500" dirty="0" smtClean="0"/>
              <a:t>	[y, </a:t>
            </a:r>
            <a:r>
              <a:rPr lang="es-EC" sz="1500" dirty="0" err="1" smtClean="0"/>
              <a:t>Fs</a:t>
            </a:r>
            <a:r>
              <a:rPr lang="es-EC" sz="1500" dirty="0" smtClean="0"/>
              <a:t>, </a:t>
            </a:r>
            <a:r>
              <a:rPr lang="es-EC" sz="1500" dirty="0" err="1" smtClean="0"/>
              <a:t>nbits</a:t>
            </a:r>
            <a:r>
              <a:rPr lang="es-EC" sz="1500" dirty="0" smtClean="0"/>
              <a:t>] = </a:t>
            </a:r>
            <a:r>
              <a:rPr lang="es-EC" sz="1500" dirty="0" err="1" smtClean="0"/>
              <a:t>wavread</a:t>
            </a:r>
            <a:r>
              <a:rPr lang="es-EC" sz="1500" dirty="0" smtClean="0"/>
              <a:t>('alarm.wav');</a:t>
            </a:r>
          </a:p>
          <a:p>
            <a:pPr>
              <a:buNone/>
            </a:pPr>
            <a:r>
              <a:rPr lang="es-EC" sz="1500" dirty="0" smtClean="0"/>
              <a:t>	</a:t>
            </a:r>
            <a:r>
              <a:rPr lang="es-EC" sz="1500" dirty="0" err="1" smtClean="0"/>
              <a:t>player</a:t>
            </a:r>
            <a:r>
              <a:rPr lang="es-EC" sz="1500" dirty="0" smtClean="0"/>
              <a:t> = </a:t>
            </a:r>
            <a:r>
              <a:rPr lang="es-EC" sz="1500" dirty="0" err="1" smtClean="0"/>
              <a:t>audioplayer</a:t>
            </a:r>
            <a:r>
              <a:rPr lang="es-EC" sz="1500" dirty="0" smtClean="0"/>
              <a:t>(y, </a:t>
            </a:r>
            <a:r>
              <a:rPr lang="es-EC" sz="1500" dirty="0" err="1" smtClean="0"/>
              <a:t>Fs</a:t>
            </a:r>
            <a:r>
              <a:rPr lang="es-EC" sz="1500" dirty="0" smtClean="0"/>
              <a:t>, </a:t>
            </a:r>
            <a:r>
              <a:rPr lang="es-EC" sz="1500" dirty="0" err="1" smtClean="0"/>
              <a:t>nbits</a:t>
            </a:r>
            <a:r>
              <a:rPr lang="es-EC" sz="1500" dirty="0" smtClean="0"/>
              <a:t>);</a:t>
            </a:r>
          </a:p>
          <a:p>
            <a:pPr>
              <a:buNone/>
            </a:pPr>
            <a:r>
              <a:rPr lang="es-EC" sz="1500" dirty="0" smtClean="0"/>
              <a:t>	</a:t>
            </a:r>
            <a:r>
              <a:rPr lang="es-EC" sz="1500" dirty="0" err="1" smtClean="0"/>
              <a:t>play</a:t>
            </a:r>
            <a:r>
              <a:rPr lang="es-EC" sz="1500" dirty="0" smtClean="0"/>
              <a:t>(</a:t>
            </a:r>
            <a:r>
              <a:rPr lang="es-EC" sz="1500" dirty="0" err="1" smtClean="0"/>
              <a:t>player</a:t>
            </a:r>
            <a:r>
              <a:rPr lang="es-EC" sz="1500" dirty="0" smtClean="0"/>
              <a:t>)</a:t>
            </a:r>
          </a:p>
          <a:p>
            <a:endParaRPr lang="es-ES_tradnl" sz="1500" dirty="0" smtClean="0"/>
          </a:p>
          <a:p>
            <a:r>
              <a:rPr lang="es-ES_tradnl" sz="1900" dirty="0" smtClean="0"/>
              <a:t>Al  regularse el tráfico las alarmas automáticamente se desconectan</a:t>
            </a:r>
            <a:endParaRPr lang="es-EC" sz="1900" dirty="0" smtClean="0"/>
          </a:p>
          <a:p>
            <a:endParaRPr lang="es-EC" dirty="0" smtClean="0"/>
          </a:p>
          <a:p>
            <a:endParaRPr lang="es-ES_tradnl" dirty="0" smtClean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2800" dirty="0" smtClean="0"/>
              <a:t>MANEJO DE SEÑALIZACIÓN Y ALARMA</a:t>
            </a:r>
            <a:endParaRPr lang="es-EC" sz="280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91360" y="3429000"/>
            <a:ext cx="2223978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72" name="Sound"/>
          <p:cNvSpPr>
            <a:spLocks noEditPoints="1" noChangeArrowheads="1"/>
          </p:cNvSpPr>
          <p:nvPr/>
        </p:nvSpPr>
        <p:spPr bwMode="auto">
          <a:xfrm>
            <a:off x="6500826" y="4572008"/>
            <a:ext cx="928694" cy="1000132"/>
          </a:xfrm>
          <a:custGeom>
            <a:avLst/>
            <a:gdLst>
              <a:gd name="T0" fmla="*/ 11164 w 21600"/>
              <a:gd name="T1" fmla="*/ 21159 h 21600"/>
              <a:gd name="T2" fmla="*/ 11164 w 21600"/>
              <a:gd name="T3" fmla="*/ 0 h 21600"/>
              <a:gd name="T4" fmla="*/ 0 w 21600"/>
              <a:gd name="T5" fmla="*/ 10800 h 21600"/>
              <a:gd name="T6" fmla="*/ 21600 w 21600"/>
              <a:gd name="T7" fmla="*/ 10800 h 21600"/>
              <a:gd name="T8" fmla="*/ 761 w 21600"/>
              <a:gd name="T9" fmla="*/ 22454 h 21600"/>
              <a:gd name="T10" fmla="*/ 21069 w 21600"/>
              <a:gd name="T11" fmla="*/ 2828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7273"/>
                </a:moveTo>
                <a:lnTo>
                  <a:pt x="5824" y="7273"/>
                </a:lnTo>
                <a:lnTo>
                  <a:pt x="11164" y="0"/>
                </a:lnTo>
                <a:lnTo>
                  <a:pt x="11164" y="21159"/>
                </a:lnTo>
                <a:lnTo>
                  <a:pt x="5824" y="13885"/>
                </a:lnTo>
                <a:lnTo>
                  <a:pt x="0" y="13885"/>
                </a:lnTo>
                <a:lnTo>
                  <a:pt x="0" y="7273"/>
                </a:lnTo>
                <a:close/>
              </a:path>
              <a:path w="21600" h="21600">
                <a:moveTo>
                  <a:pt x="13024" y="7273"/>
                </a:moveTo>
                <a:lnTo>
                  <a:pt x="13591" y="6722"/>
                </a:lnTo>
                <a:lnTo>
                  <a:pt x="13833" y="7548"/>
                </a:lnTo>
                <a:lnTo>
                  <a:pt x="14076" y="8485"/>
                </a:lnTo>
                <a:lnTo>
                  <a:pt x="14157" y="9367"/>
                </a:lnTo>
                <a:lnTo>
                  <a:pt x="14197" y="10524"/>
                </a:lnTo>
                <a:lnTo>
                  <a:pt x="14197" y="11406"/>
                </a:lnTo>
                <a:lnTo>
                  <a:pt x="14116" y="12012"/>
                </a:lnTo>
                <a:lnTo>
                  <a:pt x="13995" y="12728"/>
                </a:lnTo>
                <a:lnTo>
                  <a:pt x="13833" y="13444"/>
                </a:lnTo>
                <a:lnTo>
                  <a:pt x="13712" y="14106"/>
                </a:lnTo>
                <a:lnTo>
                  <a:pt x="13591" y="14546"/>
                </a:lnTo>
                <a:lnTo>
                  <a:pt x="13065" y="13885"/>
                </a:lnTo>
                <a:lnTo>
                  <a:pt x="13307" y="12893"/>
                </a:lnTo>
                <a:lnTo>
                  <a:pt x="13469" y="11791"/>
                </a:lnTo>
                <a:lnTo>
                  <a:pt x="13550" y="10910"/>
                </a:lnTo>
                <a:lnTo>
                  <a:pt x="13591" y="10138"/>
                </a:lnTo>
                <a:lnTo>
                  <a:pt x="13469" y="9367"/>
                </a:lnTo>
                <a:lnTo>
                  <a:pt x="13388" y="8595"/>
                </a:lnTo>
                <a:lnTo>
                  <a:pt x="13267" y="7934"/>
                </a:lnTo>
                <a:lnTo>
                  <a:pt x="13024" y="7273"/>
                </a:lnTo>
                <a:close/>
              </a:path>
              <a:path w="21600" h="21600">
                <a:moveTo>
                  <a:pt x="16382" y="3967"/>
                </a:moveTo>
                <a:lnTo>
                  <a:pt x="16786" y="5179"/>
                </a:lnTo>
                <a:lnTo>
                  <a:pt x="17150" y="6612"/>
                </a:lnTo>
                <a:lnTo>
                  <a:pt x="17474" y="8651"/>
                </a:lnTo>
                <a:lnTo>
                  <a:pt x="17595" y="9753"/>
                </a:lnTo>
                <a:lnTo>
                  <a:pt x="17635" y="12012"/>
                </a:lnTo>
                <a:lnTo>
                  <a:pt x="17393" y="13665"/>
                </a:lnTo>
                <a:lnTo>
                  <a:pt x="17150" y="15208"/>
                </a:lnTo>
                <a:lnTo>
                  <a:pt x="16786" y="16310"/>
                </a:lnTo>
                <a:lnTo>
                  <a:pt x="16341" y="17687"/>
                </a:lnTo>
                <a:lnTo>
                  <a:pt x="15815" y="17081"/>
                </a:lnTo>
                <a:lnTo>
                  <a:pt x="16503" y="14602"/>
                </a:lnTo>
                <a:lnTo>
                  <a:pt x="16786" y="13169"/>
                </a:lnTo>
                <a:lnTo>
                  <a:pt x="16867" y="12012"/>
                </a:lnTo>
                <a:lnTo>
                  <a:pt x="16867" y="9642"/>
                </a:lnTo>
                <a:lnTo>
                  <a:pt x="16705" y="7989"/>
                </a:lnTo>
                <a:lnTo>
                  <a:pt x="16422" y="6612"/>
                </a:lnTo>
                <a:lnTo>
                  <a:pt x="16220" y="5675"/>
                </a:lnTo>
                <a:lnTo>
                  <a:pt x="15856" y="4518"/>
                </a:lnTo>
                <a:lnTo>
                  <a:pt x="16382" y="3967"/>
                </a:lnTo>
                <a:close/>
              </a:path>
              <a:path w="21600" h="21600">
                <a:moveTo>
                  <a:pt x="18889" y="1377"/>
                </a:moveTo>
                <a:lnTo>
                  <a:pt x="19415" y="826"/>
                </a:lnTo>
                <a:lnTo>
                  <a:pt x="20194" y="2576"/>
                </a:lnTo>
                <a:lnTo>
                  <a:pt x="20831" y="4683"/>
                </a:lnTo>
                <a:lnTo>
                  <a:pt x="21357" y="7204"/>
                </a:lnTo>
                <a:lnTo>
                  <a:pt x="21650" y="9450"/>
                </a:lnTo>
                <a:lnTo>
                  <a:pt x="21600" y="12301"/>
                </a:lnTo>
                <a:lnTo>
                  <a:pt x="21215" y="15938"/>
                </a:lnTo>
                <a:lnTo>
                  <a:pt x="20629" y="18348"/>
                </a:lnTo>
                <a:lnTo>
                  <a:pt x="19415" y="21655"/>
                </a:lnTo>
                <a:lnTo>
                  <a:pt x="18889" y="21159"/>
                </a:lnTo>
                <a:lnTo>
                  <a:pt x="19901" y="18404"/>
                </a:lnTo>
                <a:lnTo>
                  <a:pt x="20467" y="15593"/>
                </a:lnTo>
                <a:lnTo>
                  <a:pt x="20791" y="12342"/>
                </a:lnTo>
                <a:lnTo>
                  <a:pt x="20871" y="9532"/>
                </a:lnTo>
                <a:lnTo>
                  <a:pt x="20629" y="7411"/>
                </a:lnTo>
                <a:lnTo>
                  <a:pt x="20062" y="4628"/>
                </a:lnTo>
                <a:lnTo>
                  <a:pt x="19415" y="2810"/>
                </a:lnTo>
                <a:lnTo>
                  <a:pt x="18889" y="1377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7173" name="Picture 5" descr="C:\Archivos de programa\Total Video Converter\Converted\Control de Trafico71416.jpg"/>
          <p:cNvPicPr>
            <a:picLocks noChangeAspect="1" noChangeArrowheads="1"/>
          </p:cNvPicPr>
          <p:nvPr/>
        </p:nvPicPr>
        <p:blipFill>
          <a:blip r:embed="rId3" cstate="print"/>
          <a:srcRect l="78216" t="46635" r="10967" b="38942"/>
          <a:stretch>
            <a:fillRect/>
          </a:stretch>
        </p:blipFill>
        <p:spPr bwMode="auto">
          <a:xfrm>
            <a:off x="7429520" y="2000240"/>
            <a:ext cx="1143008" cy="1143008"/>
          </a:xfrm>
          <a:prstGeom prst="rect">
            <a:avLst/>
          </a:prstGeom>
          <a:noFill/>
        </p:spPr>
      </p:pic>
      <p:pic>
        <p:nvPicPr>
          <p:cNvPr id="7174" name="Picture 6" descr="C:\Archivos de programa\Total Video Converter\Converted\Control de Trafico71563.jpg"/>
          <p:cNvPicPr>
            <a:picLocks noChangeAspect="1" noChangeArrowheads="1"/>
          </p:cNvPicPr>
          <p:nvPr/>
        </p:nvPicPr>
        <p:blipFill>
          <a:blip r:embed="rId4" cstate="print"/>
          <a:srcRect l="65234" t="44374" r="20703" b="38126"/>
          <a:stretch>
            <a:fillRect/>
          </a:stretch>
        </p:blipFill>
        <p:spPr bwMode="auto">
          <a:xfrm>
            <a:off x="5857884" y="2000240"/>
            <a:ext cx="1224651" cy="11430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2800" dirty="0" smtClean="0"/>
              <a:t>INTERFAZ GUI CONTROL DE TRÁFICO </a:t>
            </a:r>
            <a:endParaRPr lang="es-EC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285860"/>
            <a:ext cx="6715172" cy="5170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dirty="0" smtClean="0"/>
              <a:t>- Demostración GUI </a:t>
            </a:r>
            <a:endParaRPr lang="es-EC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dirty="0" smtClean="0"/>
              <a:t>Demostración VIDEO </a:t>
            </a:r>
            <a:endParaRPr lang="es-EC" dirty="0"/>
          </a:p>
        </p:txBody>
      </p:sp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500034" y="2000240"/>
          <a:ext cx="8072494" cy="3286148"/>
        </p:xfrm>
        <a:graphic>
          <a:graphicData uri="http://schemas.openxmlformats.org/presentationml/2006/ole">
            <p:oleObj spid="_x0000_s8194" name="Paquete" r:id="rId3" imgW="1409760" imgH="48564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endParaRPr lang="es-EC" dirty="0" smtClean="0"/>
          </a:p>
          <a:p>
            <a:pPr>
              <a:buNone/>
            </a:pPr>
            <a:r>
              <a:rPr lang="es-EC" b="1" dirty="0" smtClean="0"/>
              <a:t>      </a:t>
            </a:r>
            <a:r>
              <a:rPr lang="es-EC" sz="3000" b="1" dirty="0" smtClean="0"/>
              <a:t>MATERIALES </a:t>
            </a:r>
            <a:r>
              <a:rPr lang="es-EC" b="1" dirty="0" smtClean="0"/>
              <a:t>		           </a:t>
            </a:r>
            <a:r>
              <a:rPr lang="es-EC" sz="3000" b="1" dirty="0" smtClean="0"/>
              <a:t>CANTIDAD 	TOTAL </a:t>
            </a:r>
            <a:r>
              <a:rPr lang="es-EC" b="1" dirty="0" smtClean="0"/>
              <a:t>	</a:t>
            </a:r>
          </a:p>
          <a:p>
            <a:r>
              <a:rPr lang="es-EC" sz="3000" dirty="0" err="1" smtClean="0"/>
              <a:t>Plywood</a:t>
            </a:r>
            <a:r>
              <a:rPr lang="es-EC" sz="3000" dirty="0" smtClean="0"/>
              <a:t> 9mm ½ 			1 	10.44 	</a:t>
            </a:r>
          </a:p>
          <a:p>
            <a:r>
              <a:rPr lang="fr-FR" sz="3000" dirty="0" smtClean="0"/>
              <a:t>Tira de </a:t>
            </a:r>
            <a:r>
              <a:rPr lang="fr-FR" sz="3000" dirty="0" err="1" smtClean="0"/>
              <a:t>laurel</a:t>
            </a:r>
            <a:r>
              <a:rPr lang="fr-FR" sz="3000" dirty="0" smtClean="0"/>
              <a:t> 1x3x2 		8 	6.20 	</a:t>
            </a:r>
          </a:p>
          <a:p>
            <a:r>
              <a:rPr lang="es-EC" sz="3000" dirty="0" smtClean="0"/>
              <a:t>Libra de alambre #16 		1 	1.50 	</a:t>
            </a:r>
          </a:p>
          <a:p>
            <a:r>
              <a:rPr lang="es-EC" sz="3000" dirty="0" smtClean="0"/>
              <a:t>Libra de alambre #20 		1 	1.80 	</a:t>
            </a:r>
          </a:p>
          <a:p>
            <a:r>
              <a:rPr lang="es-EC" sz="3000" dirty="0" smtClean="0"/>
              <a:t>Broca 1/16 			1 	0.50 	</a:t>
            </a:r>
          </a:p>
          <a:p>
            <a:r>
              <a:rPr lang="es-EC" sz="3000" dirty="0" smtClean="0"/>
              <a:t>Palillos cuadrados 8x8x90 		1 	0.25 	</a:t>
            </a:r>
          </a:p>
          <a:p>
            <a:r>
              <a:rPr lang="es-EC" sz="3000" dirty="0" smtClean="0"/>
              <a:t>Palillos cuadrados 5x5x90 		4 	0.72 	</a:t>
            </a:r>
          </a:p>
          <a:p>
            <a:r>
              <a:rPr lang="es-EC" sz="3000" dirty="0" smtClean="0"/>
              <a:t>Papel </a:t>
            </a:r>
            <a:r>
              <a:rPr lang="es-EC" sz="3000" dirty="0" err="1" smtClean="0"/>
              <a:t>aperlado</a:t>
            </a:r>
            <a:r>
              <a:rPr lang="es-EC" sz="3000" dirty="0" smtClean="0"/>
              <a:t> 150 gr 79x110 		1 	0.87 	</a:t>
            </a:r>
          </a:p>
          <a:p>
            <a:r>
              <a:rPr lang="es-EC" sz="3000" dirty="0" smtClean="0"/>
              <a:t>Cartulina </a:t>
            </a:r>
            <a:r>
              <a:rPr lang="es-EC" sz="3000" dirty="0" err="1" smtClean="0"/>
              <a:t>kimberly</a:t>
            </a:r>
            <a:r>
              <a:rPr lang="es-EC" sz="3000" dirty="0" smtClean="0"/>
              <a:t> 			1 	1.18 	</a:t>
            </a:r>
          </a:p>
          <a:p>
            <a:r>
              <a:rPr lang="es-EC" sz="3000" dirty="0" smtClean="0"/>
              <a:t>Cartulina para encuadernar gris 	10 	1.46 	</a:t>
            </a:r>
          </a:p>
          <a:p>
            <a:r>
              <a:rPr lang="es-EC" sz="3000" dirty="0" smtClean="0"/>
              <a:t>Focos 12v 			4 	4.00 	</a:t>
            </a:r>
          </a:p>
          <a:p>
            <a:r>
              <a:rPr lang="es-EC" sz="3000" dirty="0" smtClean="0"/>
              <a:t>Resistencia ½ w 			17 	0.80 	</a:t>
            </a:r>
          </a:p>
          <a:p>
            <a:r>
              <a:rPr lang="pt-BR" sz="3000" dirty="0" smtClean="0"/>
              <a:t>Cinta de papel 			1 	0.27 	</a:t>
            </a:r>
          </a:p>
          <a:p>
            <a:r>
              <a:rPr lang="es-EC" sz="3000" dirty="0" smtClean="0"/>
              <a:t>Borneras 			5 	1.00 	</a:t>
            </a:r>
          </a:p>
          <a:p>
            <a:r>
              <a:rPr lang="es-EC" sz="3000" dirty="0" smtClean="0"/>
              <a:t>Cable UTP (1 m.) 			1 	0.40 	</a:t>
            </a:r>
          </a:p>
          <a:p>
            <a:r>
              <a:rPr lang="es-EC" sz="3000" dirty="0" err="1" smtClean="0"/>
              <a:t>Led</a:t>
            </a:r>
            <a:r>
              <a:rPr lang="es-EC" sz="3000" dirty="0" smtClean="0"/>
              <a:t> 				17 	1.36 	</a:t>
            </a:r>
          </a:p>
          <a:p>
            <a:r>
              <a:rPr lang="es-EC" sz="3000" dirty="0" smtClean="0"/>
              <a:t>Cola blanca 			1 	1.00 	</a:t>
            </a:r>
          </a:p>
          <a:p>
            <a:r>
              <a:rPr lang="es-EC" sz="3000" dirty="0" smtClean="0"/>
              <a:t>Cámara </a:t>
            </a:r>
            <a:r>
              <a:rPr lang="es-EC" sz="3000" dirty="0" err="1" smtClean="0"/>
              <a:t>Genius</a:t>
            </a:r>
            <a:r>
              <a:rPr lang="es-EC" sz="3000" dirty="0" smtClean="0"/>
              <a:t> </a:t>
            </a:r>
            <a:r>
              <a:rPr lang="es-EC" sz="3000" dirty="0" err="1" smtClean="0"/>
              <a:t>Slim</a:t>
            </a:r>
            <a:r>
              <a:rPr lang="es-EC" sz="3000" dirty="0" smtClean="0"/>
              <a:t> 322 		1 	52.00 	</a:t>
            </a:r>
          </a:p>
          <a:p>
            <a:r>
              <a:rPr lang="es-EC" sz="3000" dirty="0" smtClean="0"/>
              <a:t>Autos de juguete a escala 		2 	44.00 </a:t>
            </a:r>
            <a:r>
              <a:rPr lang="es-EC" dirty="0" smtClean="0"/>
              <a:t>	</a:t>
            </a:r>
          </a:p>
          <a:p>
            <a:pPr>
              <a:buNone/>
            </a:pPr>
            <a:r>
              <a:rPr lang="es-EC" b="1" dirty="0" smtClean="0"/>
              <a:t>    </a:t>
            </a:r>
            <a:r>
              <a:rPr lang="es-EC" sz="3000" b="1" dirty="0" smtClean="0"/>
              <a:t>TOTAL</a:t>
            </a:r>
            <a:r>
              <a:rPr lang="es-EC" b="1" dirty="0" smtClean="0"/>
              <a:t> 					130.75 	</a:t>
            </a:r>
          </a:p>
          <a:p>
            <a:endParaRPr lang="es-EC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TABLA DE COSTOS DEL PROTOTIPO</a:t>
            </a:r>
            <a:endParaRPr lang="es-EC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00240"/>
            <a:ext cx="8229600" cy="3733622"/>
          </a:xfrm>
        </p:spPr>
        <p:txBody>
          <a:bodyPr/>
          <a:lstStyle/>
          <a:p>
            <a:pPr algn="just"/>
            <a:r>
              <a:rPr lang="es-ES_tradnl" dirty="0" smtClean="0"/>
              <a:t>Monitorear el tráfico vehicular y verificar la disponibilidad de lo carriles en un túnel a escala usando la herramienta matemática </a:t>
            </a:r>
            <a:r>
              <a:rPr lang="es-ES_tradnl" dirty="0" err="1" smtClean="0"/>
              <a:t>Matlab</a:t>
            </a:r>
            <a:r>
              <a:rPr lang="es-ES_tradnl" dirty="0" smtClean="0"/>
              <a:t>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dirty="0" smtClean="0"/>
              <a:t>OBJETIVO GENERAL</a:t>
            </a:r>
            <a:endParaRPr lang="es-EC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1328"/>
            <a:ext cx="8472518" cy="4525963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Probabilidad</a:t>
            </a:r>
            <a:r>
              <a:rPr lang="en-US" dirty="0" smtClean="0"/>
              <a:t> en </a:t>
            </a:r>
            <a:r>
              <a:rPr lang="en-US" dirty="0" err="1" smtClean="0"/>
              <a:t>una</a:t>
            </a:r>
            <a:r>
              <a:rPr lang="en-US" dirty="0" smtClean="0"/>
              <a:t> </a:t>
            </a:r>
            <a:r>
              <a:rPr lang="en-US" dirty="0" err="1" smtClean="0"/>
              <a:t>trama</a:t>
            </a:r>
            <a:endParaRPr lang="en-US" dirty="0" smtClean="0"/>
          </a:p>
          <a:p>
            <a:pPr lvl="1"/>
            <a:r>
              <a:rPr lang="en-US" sz="1800" dirty="0" err="1" smtClean="0"/>
              <a:t>Vehículo</a:t>
            </a:r>
            <a:r>
              <a:rPr lang="en-US" sz="1800" dirty="0" smtClean="0"/>
              <a:t> </a:t>
            </a:r>
            <a:r>
              <a:rPr lang="en-US" sz="1800" dirty="0" err="1" smtClean="0"/>
              <a:t>detectado</a:t>
            </a:r>
            <a:r>
              <a:rPr lang="en-US" sz="1800" dirty="0" smtClean="0"/>
              <a:t> sin </a:t>
            </a:r>
            <a:r>
              <a:rPr lang="en-US" sz="1800" dirty="0" err="1" smtClean="0"/>
              <a:t>estar</a:t>
            </a:r>
            <a:r>
              <a:rPr lang="en-US" sz="1800" dirty="0" smtClean="0"/>
              <a:t> </a:t>
            </a:r>
            <a:r>
              <a:rPr lang="en-US" sz="1800" dirty="0" err="1" smtClean="0"/>
              <a:t>presente</a:t>
            </a:r>
            <a:r>
              <a:rPr lang="en-US" sz="1800" dirty="0" smtClean="0"/>
              <a:t>              	  7.69%</a:t>
            </a:r>
          </a:p>
          <a:p>
            <a:pPr lvl="1"/>
            <a:r>
              <a:rPr lang="en-US" sz="1800" dirty="0" err="1" smtClean="0"/>
              <a:t>Vehículo</a:t>
            </a:r>
            <a:r>
              <a:rPr lang="en-US" sz="1800" dirty="0" smtClean="0"/>
              <a:t> </a:t>
            </a:r>
            <a:r>
              <a:rPr lang="en-US" sz="1800" dirty="0" err="1" smtClean="0"/>
              <a:t>existente</a:t>
            </a:r>
            <a:r>
              <a:rPr lang="en-US" sz="1800" dirty="0" smtClean="0"/>
              <a:t> no </a:t>
            </a:r>
            <a:r>
              <a:rPr lang="en-US" sz="1800" dirty="0" err="1" smtClean="0"/>
              <a:t>detectado</a:t>
            </a:r>
            <a:r>
              <a:rPr lang="en-US" sz="1800" dirty="0" smtClean="0"/>
              <a:t>	   		  6.87%</a:t>
            </a:r>
          </a:p>
          <a:p>
            <a:pPr lvl="1"/>
            <a:endParaRPr lang="en-US" sz="1800" dirty="0" smtClean="0"/>
          </a:p>
          <a:p>
            <a:r>
              <a:rPr lang="en-US" dirty="0" err="1" smtClean="0"/>
              <a:t>Probabilidad</a:t>
            </a:r>
            <a:r>
              <a:rPr lang="en-US" dirty="0" smtClean="0"/>
              <a:t> entre </a:t>
            </a:r>
            <a:r>
              <a:rPr lang="en-US" dirty="0" err="1" smtClean="0"/>
              <a:t>tramas</a:t>
            </a:r>
            <a:endParaRPr lang="en-US" dirty="0" smtClean="0"/>
          </a:p>
          <a:p>
            <a:pPr lvl="1"/>
            <a:r>
              <a:rPr lang="en-US" sz="1800" dirty="0" err="1" smtClean="0"/>
              <a:t>Vehículo</a:t>
            </a:r>
            <a:r>
              <a:rPr lang="en-US" sz="1800" dirty="0" smtClean="0"/>
              <a:t> no </a:t>
            </a:r>
            <a:r>
              <a:rPr lang="en-US" sz="1800" dirty="0" err="1" smtClean="0"/>
              <a:t>detectado</a:t>
            </a:r>
            <a:r>
              <a:rPr lang="en-US" sz="1800" dirty="0" smtClean="0"/>
              <a:t> en la </a:t>
            </a:r>
            <a:r>
              <a:rPr lang="en-US" sz="1800" dirty="0" err="1" smtClean="0"/>
              <a:t>siguiente</a:t>
            </a:r>
            <a:r>
              <a:rPr lang="en-US" sz="1800" dirty="0" smtClean="0"/>
              <a:t> </a:t>
            </a:r>
            <a:r>
              <a:rPr lang="en-US" sz="1800" dirty="0" err="1" smtClean="0"/>
              <a:t>secuencia</a:t>
            </a:r>
            <a:r>
              <a:rPr lang="en-US" sz="1800" dirty="0" smtClean="0"/>
              <a:t>	  4.83%</a:t>
            </a:r>
          </a:p>
          <a:p>
            <a:pPr lvl="1"/>
            <a:r>
              <a:rPr lang="en-US" sz="1800" dirty="0" err="1" smtClean="0"/>
              <a:t>Vehículo</a:t>
            </a:r>
            <a:r>
              <a:rPr lang="en-US" sz="1800" dirty="0" smtClean="0"/>
              <a:t> </a:t>
            </a:r>
            <a:r>
              <a:rPr lang="en-US" sz="1800" dirty="0" err="1" smtClean="0"/>
              <a:t>detectado</a:t>
            </a:r>
            <a:r>
              <a:rPr lang="en-US" sz="1800" dirty="0" smtClean="0"/>
              <a:t> al </a:t>
            </a:r>
            <a:r>
              <a:rPr lang="en-US" sz="1800" dirty="0" err="1" smtClean="0"/>
              <a:t>estar</a:t>
            </a:r>
            <a:r>
              <a:rPr lang="en-US" sz="1800" dirty="0" smtClean="0"/>
              <a:t> un </a:t>
            </a:r>
            <a:r>
              <a:rPr lang="en-US" sz="1800" dirty="0" err="1" smtClean="0"/>
              <a:t>segundo</a:t>
            </a:r>
            <a:r>
              <a:rPr lang="en-US" sz="1800" dirty="0" smtClean="0"/>
              <a:t> </a:t>
            </a:r>
            <a:r>
              <a:rPr lang="en-US" sz="1800" dirty="0" err="1" smtClean="0"/>
              <a:t>vehículo</a:t>
            </a:r>
            <a:r>
              <a:rPr lang="en-US" sz="1800" dirty="0" smtClean="0"/>
              <a:t> en </a:t>
            </a:r>
          </a:p>
          <a:p>
            <a:pPr lvl="1">
              <a:buNone/>
            </a:pPr>
            <a:r>
              <a:rPr lang="en-US" sz="1800" dirty="0" smtClean="0"/>
              <a:t>   </a:t>
            </a:r>
            <a:r>
              <a:rPr lang="en-US" sz="1800" dirty="0" err="1" smtClean="0"/>
              <a:t>una</a:t>
            </a:r>
            <a:r>
              <a:rPr lang="en-US" sz="1800" dirty="0" smtClean="0"/>
              <a:t> </a:t>
            </a:r>
            <a:r>
              <a:rPr lang="en-US" sz="1800" dirty="0" err="1" smtClean="0"/>
              <a:t>posición</a:t>
            </a:r>
            <a:r>
              <a:rPr lang="en-US" sz="1800" dirty="0" smtClean="0"/>
              <a:t> </a:t>
            </a:r>
            <a:r>
              <a:rPr lang="en-US" sz="1800" dirty="0" err="1" smtClean="0"/>
              <a:t>cercana</a:t>
            </a:r>
            <a:r>
              <a:rPr lang="en-US" sz="1800" dirty="0" smtClean="0"/>
              <a:t> al anterior.  			  23.07%</a:t>
            </a:r>
          </a:p>
          <a:p>
            <a:pPr lvl="1"/>
            <a:r>
              <a:rPr lang="en-US" sz="1800" dirty="0" err="1" smtClean="0"/>
              <a:t>Vehículo</a:t>
            </a:r>
            <a:r>
              <a:rPr lang="en-US" sz="1800" dirty="0" smtClean="0"/>
              <a:t> </a:t>
            </a:r>
            <a:r>
              <a:rPr lang="en-US" sz="1800" dirty="0" err="1" smtClean="0"/>
              <a:t>conserva</a:t>
            </a:r>
            <a:r>
              <a:rPr lang="en-US" sz="1800" dirty="0" smtClean="0"/>
              <a:t> la </a:t>
            </a:r>
            <a:r>
              <a:rPr lang="en-US" sz="1800" dirty="0" err="1" smtClean="0"/>
              <a:t>misma</a:t>
            </a:r>
            <a:r>
              <a:rPr lang="en-US" sz="1800" dirty="0" smtClean="0"/>
              <a:t> </a:t>
            </a:r>
            <a:r>
              <a:rPr lang="en-US" sz="1800" dirty="0" err="1" smtClean="0"/>
              <a:t>posición</a:t>
            </a:r>
            <a:r>
              <a:rPr lang="en-US" sz="1800" dirty="0" smtClean="0"/>
              <a:t> </a:t>
            </a:r>
            <a:r>
              <a:rPr lang="en-US" sz="1800" dirty="0" err="1" smtClean="0"/>
              <a:t>pero</a:t>
            </a:r>
            <a:r>
              <a:rPr lang="en-US" sz="1800" dirty="0" smtClean="0"/>
              <a:t> se </a:t>
            </a:r>
            <a:r>
              <a:rPr lang="en-US" sz="1800" dirty="0" err="1" smtClean="0"/>
              <a:t>detecta</a:t>
            </a:r>
            <a:r>
              <a:rPr lang="en-US" sz="1800" dirty="0" smtClean="0"/>
              <a:t> </a:t>
            </a:r>
          </a:p>
          <a:p>
            <a:pPr lvl="1">
              <a:buNone/>
            </a:pPr>
            <a:r>
              <a:rPr lang="en-US" sz="1800" dirty="0" smtClean="0"/>
              <a:t>   </a:t>
            </a:r>
            <a:r>
              <a:rPr lang="en-US" sz="1800" dirty="0" err="1" smtClean="0"/>
              <a:t>como</a:t>
            </a:r>
            <a:r>
              <a:rPr lang="en-US" sz="1800" dirty="0" smtClean="0"/>
              <a:t> </a:t>
            </a:r>
            <a:r>
              <a:rPr lang="en-US" sz="1800" dirty="0" err="1" smtClean="0"/>
              <a:t>vehículos</a:t>
            </a:r>
            <a:r>
              <a:rPr lang="en-US" sz="1800" dirty="0" smtClean="0"/>
              <a:t> </a:t>
            </a:r>
            <a:r>
              <a:rPr lang="en-US" sz="1800" dirty="0" err="1" smtClean="0"/>
              <a:t>diferentes</a:t>
            </a:r>
            <a:r>
              <a:rPr lang="en-US" sz="1800" dirty="0" smtClean="0"/>
              <a:t>      			  6.45%</a:t>
            </a:r>
          </a:p>
          <a:p>
            <a:pPr lvl="1"/>
            <a:endParaRPr lang="en-US" sz="1800" dirty="0" smtClean="0"/>
          </a:p>
          <a:p>
            <a:r>
              <a:rPr lang="en-US" dirty="0" err="1" smtClean="0"/>
              <a:t>Probabilidad</a:t>
            </a:r>
            <a:r>
              <a:rPr lang="en-US" dirty="0" smtClean="0"/>
              <a:t> de </a:t>
            </a:r>
            <a:r>
              <a:rPr lang="en-US" dirty="0" err="1" smtClean="0"/>
              <a:t>Alarma</a:t>
            </a:r>
            <a:endParaRPr lang="es-EC" dirty="0" smtClean="0"/>
          </a:p>
          <a:p>
            <a:pPr lvl="1"/>
            <a:r>
              <a:rPr lang="en-US" sz="1800" dirty="0" err="1" smtClean="0"/>
              <a:t>Alarma</a:t>
            </a:r>
            <a:r>
              <a:rPr lang="en-US" sz="1800" dirty="0" smtClean="0"/>
              <a:t> </a:t>
            </a:r>
            <a:r>
              <a:rPr lang="en-US" sz="1800" dirty="0" err="1" smtClean="0"/>
              <a:t>enviada</a:t>
            </a:r>
            <a:r>
              <a:rPr lang="en-US" sz="1800" dirty="0" smtClean="0"/>
              <a:t> al no </a:t>
            </a:r>
            <a:r>
              <a:rPr lang="en-US" sz="1800" dirty="0" err="1" smtClean="0"/>
              <a:t>existir</a:t>
            </a:r>
            <a:r>
              <a:rPr lang="en-US" sz="1800" dirty="0" smtClean="0"/>
              <a:t> </a:t>
            </a:r>
            <a:r>
              <a:rPr lang="en-US" sz="1800" dirty="0" err="1" smtClean="0"/>
              <a:t>atasco</a:t>
            </a:r>
            <a:r>
              <a:rPr lang="en-US" sz="1800" dirty="0" smtClean="0"/>
              <a:t> 		  14.33%*</a:t>
            </a:r>
          </a:p>
          <a:p>
            <a:pPr lvl="1"/>
            <a:r>
              <a:rPr lang="en-US" sz="1800" dirty="0" smtClean="0"/>
              <a:t>No se </a:t>
            </a:r>
            <a:r>
              <a:rPr lang="en-US" sz="1800" dirty="0" err="1" smtClean="0"/>
              <a:t>envia</a:t>
            </a:r>
            <a:r>
              <a:rPr lang="en-US" sz="1800" dirty="0" smtClean="0"/>
              <a:t> </a:t>
            </a:r>
            <a:r>
              <a:rPr lang="en-US" sz="1800" dirty="0" err="1" smtClean="0"/>
              <a:t>alarma</a:t>
            </a:r>
            <a:r>
              <a:rPr lang="en-US" sz="1800" dirty="0" smtClean="0"/>
              <a:t> al </a:t>
            </a:r>
            <a:r>
              <a:rPr lang="en-US" sz="1800" dirty="0" err="1" smtClean="0"/>
              <a:t>existir</a:t>
            </a:r>
            <a:r>
              <a:rPr lang="en-US" sz="1800" dirty="0" smtClean="0"/>
              <a:t> </a:t>
            </a:r>
            <a:r>
              <a:rPr lang="en-US" sz="1800" dirty="0" err="1" smtClean="0"/>
              <a:t>atasco</a:t>
            </a:r>
            <a:r>
              <a:rPr lang="en-US" sz="1800" dirty="0" smtClean="0"/>
              <a:t> 		  1.78%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638" y="488952"/>
            <a:ext cx="7972452" cy="939784"/>
          </a:xfrm>
        </p:spPr>
        <p:txBody>
          <a:bodyPr>
            <a:normAutofit/>
          </a:bodyPr>
          <a:lstStyle/>
          <a:p>
            <a:r>
              <a:rPr lang="es-EC" sz="4000" dirty="0" smtClean="0"/>
              <a:t>Resultados </a:t>
            </a:r>
            <a:endParaRPr lang="es-EC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endParaRPr lang="es-EC" sz="1800" dirty="0" smtClean="0"/>
          </a:p>
          <a:p>
            <a:pPr algn="just"/>
            <a:r>
              <a:rPr lang="es-EC" sz="2000" dirty="0" smtClean="0">
                <a:latin typeface="+mj-lt"/>
              </a:rPr>
              <a:t>1) </a:t>
            </a:r>
            <a:r>
              <a:rPr lang="es-EC" sz="2000" dirty="0" smtClean="0"/>
              <a:t>Se ha obtenido una eficiencia en el programa de 91,95%. Se puede mejorar utilizando una cámara de mejor resolución aunque esto implica mayor consumo en procesamiento y costos. </a:t>
            </a:r>
            <a:endParaRPr lang="es-EC" sz="2000" dirty="0" smtClean="0">
              <a:latin typeface="+mj-lt"/>
            </a:endParaRPr>
          </a:p>
          <a:p>
            <a:pPr algn="just"/>
            <a:endParaRPr lang="es-EC" sz="2000" dirty="0" smtClean="0">
              <a:latin typeface="+mj-lt"/>
            </a:endParaRPr>
          </a:p>
          <a:p>
            <a:endParaRPr lang="es-EC" sz="2000" dirty="0" smtClean="0">
              <a:latin typeface="+mj-lt"/>
            </a:endParaRPr>
          </a:p>
          <a:p>
            <a:pPr algn="just"/>
            <a:r>
              <a:rPr lang="es-EC" sz="2000" dirty="0" smtClean="0">
                <a:latin typeface="+mj-lt"/>
              </a:rPr>
              <a:t>2) La detección de un objeto se ve afectada por la calidad de detección de la cámara, el proceso de detección y por los elementos de ambiente a los que esta expuesto. </a:t>
            </a:r>
          </a:p>
          <a:p>
            <a:endParaRPr lang="es-EC" dirty="0" smtClean="0"/>
          </a:p>
          <a:p>
            <a:endParaRPr lang="es-EC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Conclusiones</a:t>
            </a:r>
            <a:endParaRPr lang="es-EC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s-EC" sz="2000" dirty="0" smtClean="0">
              <a:latin typeface="+mj-lt"/>
            </a:endParaRPr>
          </a:p>
          <a:p>
            <a:pPr algn="just"/>
            <a:r>
              <a:rPr lang="es-EC" sz="2000" dirty="0" smtClean="0">
                <a:latin typeface="+mj-lt"/>
              </a:rPr>
              <a:t>3) Dependiendo del tipo de iluminación se puede hacer que un objeto, sean defina mejor o se contraste, ya que pueden existir sombras ocultas y esto hace que no se obtenga un buena tonalidad de color. </a:t>
            </a:r>
          </a:p>
          <a:p>
            <a:pPr algn="just"/>
            <a:endParaRPr lang="en-US" sz="2000" dirty="0" smtClean="0">
              <a:latin typeface="+mj-lt"/>
            </a:endParaRPr>
          </a:p>
          <a:p>
            <a:pPr algn="just"/>
            <a:endParaRPr lang="es-EC" sz="2000" dirty="0" smtClean="0">
              <a:latin typeface="+mj-lt"/>
            </a:endParaRPr>
          </a:p>
          <a:p>
            <a:pPr algn="just"/>
            <a:r>
              <a:rPr lang="es-EC" sz="2000" dirty="0" smtClean="0">
                <a:latin typeface="+mj-lt"/>
              </a:rPr>
              <a:t>4) </a:t>
            </a:r>
            <a:r>
              <a:rPr lang="es-EC" sz="2000" dirty="0" smtClean="0"/>
              <a:t>El procesamiento de imágenes se hace indispensable conforme la tecnología aumenta, surgiendo mejores técnicas de detección de objetos, permitiendo que los procesos requeridos sean autónomos y con mayor rapidez de respuesta.</a:t>
            </a:r>
            <a:endParaRPr lang="es-EC" sz="2000" dirty="0" smtClean="0">
              <a:latin typeface="+mj-lt"/>
            </a:endParaRPr>
          </a:p>
          <a:p>
            <a:endParaRPr lang="es-EC" dirty="0" smtClean="0"/>
          </a:p>
          <a:p>
            <a:endParaRPr lang="es-EC" dirty="0" smtClean="0"/>
          </a:p>
          <a:p>
            <a:endParaRPr lang="es-EC" dirty="0" smtClean="0"/>
          </a:p>
          <a:p>
            <a:endParaRPr lang="es-EC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Conclusiones</a:t>
            </a:r>
            <a:endParaRPr lang="es-EC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71612"/>
            <a:ext cx="8229600" cy="3929090"/>
          </a:xfrm>
        </p:spPr>
        <p:txBody>
          <a:bodyPr>
            <a:normAutofit/>
          </a:bodyPr>
          <a:lstStyle/>
          <a:p>
            <a:pPr algn="just"/>
            <a:r>
              <a:rPr lang="es-EC" sz="1900" dirty="0" smtClean="0"/>
              <a:t>1) La cámara debe ser previamente calibrada y mantenerse de esa manera durante todo el proceso de adquisición de tramas.</a:t>
            </a:r>
          </a:p>
          <a:p>
            <a:endParaRPr lang="es-EC" sz="1900" dirty="0" smtClean="0"/>
          </a:p>
          <a:p>
            <a:pPr algn="just"/>
            <a:r>
              <a:rPr lang="es-EC" sz="1900" dirty="0" smtClean="0"/>
              <a:t>2) Utilizar un computador con buena capacidad de procesamiento.</a:t>
            </a:r>
          </a:p>
          <a:p>
            <a:endParaRPr lang="es-EC" sz="1900" dirty="0" smtClean="0"/>
          </a:p>
          <a:p>
            <a:pPr algn="just"/>
            <a:r>
              <a:rPr lang="es-EC" sz="1900" dirty="0" smtClean="0"/>
              <a:t>3) Como una mejora a futuro de detección de atascos y control de velocidad máxima se recomienda utilizar por lo menos dos tramos de túnel lo que implica la utilización de mas de dos cámaras trabajando secuencialmente. </a:t>
            </a:r>
          </a:p>
          <a:p>
            <a:endParaRPr lang="es-EC" dirty="0" smtClean="0"/>
          </a:p>
          <a:p>
            <a:endParaRPr lang="es-EC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Recomendaciones</a:t>
            </a:r>
            <a:endParaRPr lang="es-EC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75" y="1505744"/>
            <a:ext cx="6191250" cy="447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1857356" y="3714752"/>
            <a:ext cx="5857916" cy="1357314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</a:rPr>
              <a:t>GRACIAS!</a:t>
            </a:r>
            <a:endParaRPr lang="es-EC" sz="6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 dirty="0" smtClean="0"/>
          </a:p>
          <a:p>
            <a:r>
              <a:rPr lang="es-ES_tradnl" dirty="0" smtClean="0"/>
              <a:t>Controlar la señalización del túnel de acuerdo a la disponibilidad de los carriles.</a:t>
            </a:r>
          </a:p>
          <a:p>
            <a:endParaRPr lang="es-ES_tradnl" dirty="0" smtClean="0"/>
          </a:p>
          <a:p>
            <a:r>
              <a:rPr lang="es-ES_tradnl" dirty="0" smtClean="0"/>
              <a:t>Realizar un control velocidad.</a:t>
            </a:r>
          </a:p>
          <a:p>
            <a:endParaRPr lang="es-EC" dirty="0" smtClean="0"/>
          </a:p>
          <a:p>
            <a:r>
              <a:rPr lang="es-ES_tradnl" dirty="0" smtClean="0"/>
              <a:t>Generar alerta de accidentes.</a:t>
            </a:r>
            <a:endParaRPr lang="es-EC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dirty="0" smtClean="0"/>
              <a:t>OBJETIVOS ESPECIFICOS</a:t>
            </a:r>
            <a:endParaRPr lang="es-EC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err="1" smtClean="0"/>
              <a:t>Construcción</a:t>
            </a:r>
            <a:r>
              <a:rPr lang="en-US" dirty="0" smtClean="0"/>
              <a:t> del </a:t>
            </a:r>
            <a:r>
              <a:rPr lang="en-US" dirty="0" err="1" smtClean="0"/>
              <a:t>túnel</a:t>
            </a:r>
            <a:r>
              <a:rPr lang="en-US" dirty="0" smtClean="0"/>
              <a:t> a </a:t>
            </a:r>
            <a:r>
              <a:rPr lang="en-US" dirty="0" err="1" smtClean="0"/>
              <a:t>escala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err="1" smtClean="0"/>
              <a:t>Recreación</a:t>
            </a:r>
            <a:r>
              <a:rPr lang="en-US" dirty="0" smtClean="0"/>
              <a:t> de </a:t>
            </a:r>
            <a:r>
              <a:rPr lang="en-US" dirty="0" err="1" smtClean="0"/>
              <a:t>tráfico</a:t>
            </a:r>
            <a:r>
              <a:rPr lang="en-US" dirty="0" smtClean="0"/>
              <a:t> Vehicular</a:t>
            </a:r>
          </a:p>
          <a:p>
            <a:pPr>
              <a:lnSpc>
                <a:spcPct val="150000"/>
              </a:lnSpc>
            </a:pPr>
            <a:r>
              <a:rPr lang="en-US" dirty="0" err="1" smtClean="0"/>
              <a:t>Procesamiento</a:t>
            </a:r>
            <a:r>
              <a:rPr lang="en-US" dirty="0" smtClean="0"/>
              <a:t> de </a:t>
            </a:r>
            <a:r>
              <a:rPr lang="en-US" dirty="0" err="1" smtClean="0"/>
              <a:t>Imágenes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err="1" smtClean="0"/>
              <a:t>Presentación</a:t>
            </a:r>
            <a:r>
              <a:rPr lang="en-US" dirty="0" smtClean="0"/>
              <a:t> de </a:t>
            </a:r>
            <a:r>
              <a:rPr lang="en-US" dirty="0" err="1" smtClean="0"/>
              <a:t>datos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err="1" smtClean="0"/>
              <a:t>Manejo</a:t>
            </a:r>
            <a:r>
              <a:rPr lang="en-US" dirty="0" smtClean="0"/>
              <a:t> de </a:t>
            </a:r>
            <a:r>
              <a:rPr lang="en-US" dirty="0" err="1" smtClean="0"/>
              <a:t>señalización</a:t>
            </a:r>
            <a:r>
              <a:rPr lang="en-US" dirty="0" smtClean="0"/>
              <a:t> y </a:t>
            </a:r>
            <a:r>
              <a:rPr lang="en-US" dirty="0" err="1" smtClean="0"/>
              <a:t>Alarma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dirty="0" smtClean="0"/>
              <a:t>METODOLOGÍA</a:t>
            </a:r>
            <a:endParaRPr lang="es-EC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88952"/>
            <a:ext cx="6829444" cy="725470"/>
          </a:xfrm>
        </p:spPr>
        <p:txBody>
          <a:bodyPr>
            <a:normAutofit/>
          </a:bodyPr>
          <a:lstStyle/>
          <a:p>
            <a:r>
              <a:rPr lang="es-ES_tradnl" sz="2800" dirty="0" smtClean="0"/>
              <a:t>VISTA EXTERNA DEL TÚNEL</a:t>
            </a:r>
            <a:endParaRPr lang="es-EC" sz="2800" dirty="0"/>
          </a:p>
        </p:txBody>
      </p:sp>
      <p:pic>
        <p:nvPicPr>
          <p:cNvPr id="1026" name="Picture 2" descr="D:\Materia de Graduacion\Info_Proyecto\Fotos Seleccionadas\PIC_00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086" y="1214422"/>
            <a:ext cx="6034616" cy="45259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4" name="3 CuadroTexto"/>
          <p:cNvSpPr txBox="1"/>
          <p:nvPr/>
        </p:nvSpPr>
        <p:spPr>
          <a:xfrm>
            <a:off x="6786578" y="1928802"/>
            <a:ext cx="21431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b="1" dirty="0" smtClean="0"/>
              <a:t>Dimensiones túnel:</a:t>
            </a:r>
          </a:p>
          <a:p>
            <a:r>
              <a:rPr lang="es-ES_tradnl" sz="1600" dirty="0" smtClean="0"/>
              <a:t>Largo         110cm</a:t>
            </a:r>
          </a:p>
          <a:p>
            <a:r>
              <a:rPr lang="es-ES_tradnl" sz="1600" dirty="0" smtClean="0"/>
              <a:t>Ancho         30cm</a:t>
            </a:r>
          </a:p>
          <a:p>
            <a:r>
              <a:rPr lang="es-ES_tradnl" sz="1600" dirty="0" smtClean="0"/>
              <a:t>Altura         17cm</a:t>
            </a:r>
            <a:endParaRPr lang="es-EC" sz="1600" dirty="0"/>
          </a:p>
        </p:txBody>
      </p:sp>
      <p:sp>
        <p:nvSpPr>
          <p:cNvPr id="5" name="4 CuadroTexto"/>
          <p:cNvSpPr txBox="1"/>
          <p:nvPr/>
        </p:nvSpPr>
        <p:spPr>
          <a:xfrm>
            <a:off x="6786578" y="3423352"/>
            <a:ext cx="2071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b="1" dirty="0" smtClean="0"/>
              <a:t>Altura cámara </a:t>
            </a:r>
            <a:r>
              <a:rPr lang="es-ES_tradnl" sz="1600" dirty="0" smtClean="0"/>
              <a:t>14cm</a:t>
            </a:r>
            <a:endParaRPr lang="es-EC" sz="1600" dirty="0"/>
          </a:p>
        </p:txBody>
      </p:sp>
      <p:sp>
        <p:nvSpPr>
          <p:cNvPr id="6" name="4 CuadroTexto"/>
          <p:cNvSpPr txBox="1"/>
          <p:nvPr/>
        </p:nvSpPr>
        <p:spPr>
          <a:xfrm>
            <a:off x="6786578" y="1142984"/>
            <a:ext cx="20716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b="1" dirty="0" smtClean="0"/>
              <a:t>Escala: </a:t>
            </a:r>
            <a:r>
              <a:rPr lang="es-ES_tradnl" sz="1600" dirty="0" smtClean="0"/>
              <a:t>1:35</a:t>
            </a:r>
            <a:endParaRPr lang="es-EC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1143000"/>
          </a:xfrm>
        </p:spPr>
        <p:txBody>
          <a:bodyPr>
            <a:normAutofit/>
          </a:bodyPr>
          <a:lstStyle/>
          <a:p>
            <a:r>
              <a:rPr lang="es-ES_tradnl" sz="2800" dirty="0" smtClean="0"/>
              <a:t>ILUMINACIÓN INTERIOR</a:t>
            </a:r>
            <a:endParaRPr lang="es-EC" sz="2800" dirty="0"/>
          </a:p>
        </p:txBody>
      </p:sp>
      <p:pic>
        <p:nvPicPr>
          <p:cNvPr id="2050" name="Picture 2" descr="D:\Materia de Graduacion\Info_Proyecto\Fotos Seleccionadas\PIC_00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2" y="1481138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:\Documents and Settings\Mis Documentos\MATLAB\guide2\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1571611"/>
            <a:ext cx="5715040" cy="4286281"/>
          </a:xfrm>
          <a:prstGeom prst="rect">
            <a:avLst/>
          </a:prstGeom>
          <a:noFill/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s-ES_tradnl" sz="2800" dirty="0" smtClean="0"/>
              <a:t>VISTA INTERIOR - VIDEOCAMARA</a:t>
            </a:r>
            <a:endParaRPr lang="es-EC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72452" cy="796908"/>
          </a:xfrm>
        </p:spPr>
        <p:txBody>
          <a:bodyPr>
            <a:normAutofit/>
          </a:bodyPr>
          <a:lstStyle/>
          <a:p>
            <a:r>
              <a:rPr lang="es-ES_tradnl" sz="2800" dirty="0" smtClean="0"/>
              <a:t>CONTROL DE PANELES E ILUMINACIÓN</a:t>
            </a:r>
            <a:endParaRPr lang="es-EC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t="4613"/>
          <a:stretch>
            <a:fillRect/>
          </a:stretch>
        </p:blipFill>
        <p:spPr bwMode="auto">
          <a:xfrm>
            <a:off x="4902871" y="1142984"/>
            <a:ext cx="3312467" cy="310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73189" y="1357299"/>
            <a:ext cx="1612993" cy="150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t="3077" r="3499" b="45961"/>
          <a:stretch>
            <a:fillRect/>
          </a:stretch>
        </p:blipFill>
        <p:spPr bwMode="auto">
          <a:xfrm>
            <a:off x="4714876" y="4786322"/>
            <a:ext cx="4143404" cy="15487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 t="2497" r="880"/>
          <a:stretch>
            <a:fillRect/>
          </a:stretch>
        </p:blipFill>
        <p:spPr bwMode="auto">
          <a:xfrm>
            <a:off x="428596" y="3657272"/>
            <a:ext cx="3786214" cy="28435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424024" y="1495603"/>
            <a:ext cx="1714511" cy="1152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8 CuadroTexto"/>
          <p:cNvSpPr txBox="1"/>
          <p:nvPr/>
        </p:nvSpPr>
        <p:spPr>
          <a:xfrm>
            <a:off x="1428728" y="2928934"/>
            <a:ext cx="22145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 smtClean="0"/>
              <a:t>TARJETA PCI 6024E</a:t>
            </a:r>
            <a:endParaRPr lang="es-EC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1714488"/>
            <a:ext cx="8229600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PROCESAMIENTO DE IMAGENES Y PRESENTACIÓN</a:t>
            </a:r>
            <a:endParaRPr lang="es-EC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5754</TotalTime>
  <Words>461</Words>
  <Application>Microsoft Office PowerPoint</Application>
  <PresentationFormat>On-screen Show (4:3)</PresentationFormat>
  <Paragraphs>189</Paragraphs>
  <Slides>24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Concourse</vt:lpstr>
      <vt:lpstr>Paquete</vt:lpstr>
      <vt:lpstr>  IMPLEMENTACIÓN DE UN PROTOTIPO PARA DETECCIÓN DE ATASCOS VEHICULARES EN LOS TUNELES DE LA CIUDAD DE GUAYAQUIL</vt:lpstr>
      <vt:lpstr>OBJETIVO GENERAL</vt:lpstr>
      <vt:lpstr>OBJETIVOS ESPECIFICOS</vt:lpstr>
      <vt:lpstr>METODOLOGÍA</vt:lpstr>
      <vt:lpstr>VISTA EXTERNA DEL TÚNEL</vt:lpstr>
      <vt:lpstr>ILUMINACIÓN INTERIOR</vt:lpstr>
      <vt:lpstr>VISTA INTERIOR - VIDEOCAMARA</vt:lpstr>
      <vt:lpstr>CONTROL DE PANELES E ILUMINACIÓN</vt:lpstr>
      <vt:lpstr>PROCESAMIENTO DE IMAGENES Y PRESENTACIÓN</vt:lpstr>
      <vt:lpstr>ADQUISICIÓN DE IMAGENES</vt:lpstr>
      <vt:lpstr>EDICIÓN DE IMÁGENES</vt:lpstr>
      <vt:lpstr>RELACION DISTANCIA VS PIXEL</vt:lpstr>
      <vt:lpstr>GENERACIÓN DE BASE DE DATOS</vt:lpstr>
      <vt:lpstr>METODOS DE COMPARACIÓN </vt:lpstr>
      <vt:lpstr>MANEJO DE SEÑALIZACIÓN Y ALARMA</vt:lpstr>
      <vt:lpstr>INTERFAZ GUI CONTROL DE TRÁFICO </vt:lpstr>
      <vt:lpstr>- Demostración GUI </vt:lpstr>
      <vt:lpstr>Demostración VIDEO </vt:lpstr>
      <vt:lpstr>TABLA DE COSTOS DEL PROTOTIPO</vt:lpstr>
      <vt:lpstr>Resultados </vt:lpstr>
      <vt:lpstr>Conclusiones</vt:lpstr>
      <vt:lpstr>Conclusiones</vt:lpstr>
      <vt:lpstr>Recomendaciones</vt:lpstr>
      <vt:lpstr>GRACIAS!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"IMPLEMENTACIÓN DE UN PROTOTIPO PARA DETECCIÓN DE ATASCOS VEHICULARES EN LOS TUNELES DE LA CIUDAD DE GUAYAQUIL"</dc:title>
  <dc:creator>KEYLA - DRABDER</dc:creator>
  <cp:lastModifiedBy>KEYLA - DRABDER</cp:lastModifiedBy>
  <cp:revision>147</cp:revision>
  <dcterms:created xsi:type="dcterms:W3CDTF">2009-12-29T13:48:32Z</dcterms:created>
  <dcterms:modified xsi:type="dcterms:W3CDTF">2010-01-13T15:15:08Z</dcterms:modified>
</cp:coreProperties>
</file>