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72" r:id="rId5"/>
    <p:sldId id="261" r:id="rId6"/>
    <p:sldId id="263" r:id="rId7"/>
    <p:sldId id="271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4356" autoAdjust="0"/>
  </p:normalViewPr>
  <p:slideViewPr>
    <p:cSldViewPr>
      <p:cViewPr varScale="1">
        <p:scale>
          <a:sx n="30" d="100"/>
          <a:sy n="30" d="100"/>
        </p:scale>
        <p:origin x="-1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a\Desktop\Resultador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ES" sz="2400" dirty="0"/>
              <a:t>Percepción </a:t>
            </a:r>
            <a:r>
              <a:rPr lang="es-ES" sz="2400" b="1" i="0" u="none" strike="noStrike" kern="1200" baseline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del sistema por parte de los usuarios</a:t>
            </a:r>
            <a:endParaRPr lang="es-ES" sz="2400" b="1" i="0" u="none" strike="noStrike" kern="1200" baseline="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c:rich>
      </c:tx>
      <c:layout>
        <c:manualLayout>
          <c:xMode val="edge"/>
          <c:yMode val="edge"/>
          <c:x val="0.12439550899635229"/>
          <c:y val="4.591096542243843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742331288343555E-2"/>
          <c:y val="0.18567639257294463"/>
          <c:w val="0.67944785276073716"/>
          <c:h val="0.63395225464190985"/>
        </c:manualLayout>
      </c:layout>
      <c:barChart>
        <c:barDir val="col"/>
        <c:grouping val="clustered"/>
        <c:ser>
          <c:idx val="0"/>
          <c:order val="0"/>
          <c:tx>
            <c:strRef>
              <c:f>Hoja1!$C$2</c:f>
              <c:strCache>
                <c:ptCount val="1"/>
                <c:pt idx="0">
                  <c:v>Nivel 5 (Mayor)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Hoja1!$B$3:$B$6</c:f>
              <c:strCache>
                <c:ptCount val="4"/>
                <c:pt idx="0">
                  <c:v>Facilidad</c:v>
                </c:pt>
                <c:pt idx="1">
                  <c:v>Consistencia</c:v>
                </c:pt>
                <c:pt idx="2">
                  <c:v>Distribución</c:v>
                </c:pt>
                <c:pt idx="3">
                  <c:v>Satisfacción</c:v>
                </c:pt>
              </c:strCache>
            </c:strRef>
          </c:cat>
          <c:val>
            <c:numRef>
              <c:f>Hoja1!$C$3:$C$6</c:f>
              <c:numCache>
                <c:formatCode>General</c:formatCode>
                <c:ptCount val="4"/>
                <c:pt idx="0" formatCode="0">
                  <c:v>2</c:v>
                </c:pt>
                <c:pt idx="1">
                  <c:v>4</c:v>
                </c:pt>
                <c:pt idx="2" formatCode="0">
                  <c:v>2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Hoja1!$D$2</c:f>
              <c:strCache>
                <c:ptCount val="1"/>
                <c:pt idx="0">
                  <c:v>Nivel 4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Hoja1!$B$3:$B$6</c:f>
              <c:strCache>
                <c:ptCount val="4"/>
                <c:pt idx="0">
                  <c:v>Facilidad</c:v>
                </c:pt>
                <c:pt idx="1">
                  <c:v>Consistencia</c:v>
                </c:pt>
                <c:pt idx="2">
                  <c:v>Distribución</c:v>
                </c:pt>
                <c:pt idx="3">
                  <c:v>Satisfacción</c:v>
                </c:pt>
              </c:strCache>
            </c:strRef>
          </c:cat>
          <c:val>
            <c:numRef>
              <c:f>Hoja1!$D$3:$D$6</c:f>
              <c:numCache>
                <c:formatCode>General</c:formatCode>
                <c:ptCount val="4"/>
                <c:pt idx="0" formatCode="0">
                  <c:v>5</c:v>
                </c:pt>
                <c:pt idx="1">
                  <c:v>5</c:v>
                </c:pt>
                <c:pt idx="2" formatCode="0">
                  <c:v>5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Hoja1!$E$2</c:f>
              <c:strCache>
                <c:ptCount val="1"/>
                <c:pt idx="0">
                  <c:v>Nivel 3(Intermedio)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cat>
            <c:strRef>
              <c:f>Hoja1!$B$3:$B$6</c:f>
              <c:strCache>
                <c:ptCount val="4"/>
                <c:pt idx="0">
                  <c:v>Facilidad</c:v>
                </c:pt>
                <c:pt idx="1">
                  <c:v>Consistencia</c:v>
                </c:pt>
                <c:pt idx="2">
                  <c:v>Distribución</c:v>
                </c:pt>
                <c:pt idx="3">
                  <c:v>Satisfacción</c:v>
                </c:pt>
              </c:strCache>
            </c:strRef>
          </c:cat>
          <c:val>
            <c:numRef>
              <c:f>Hoja1!$E$3:$E$6</c:f>
              <c:numCache>
                <c:formatCode>General</c:formatCode>
                <c:ptCount val="4"/>
                <c:pt idx="0" formatCode="0">
                  <c:v>2</c:v>
                </c:pt>
                <c:pt idx="1">
                  <c:v>0</c:v>
                </c:pt>
                <c:pt idx="2" formatCode="0">
                  <c:v>2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Hoja1!$F$2</c:f>
              <c:strCache>
                <c:ptCount val="1"/>
                <c:pt idx="0">
                  <c:v>Nivel 2</c:v>
                </c:pt>
              </c:strCache>
            </c:strRef>
          </c:tx>
          <c:cat>
            <c:strRef>
              <c:f>Hoja1!$B$3:$B$6</c:f>
              <c:strCache>
                <c:ptCount val="4"/>
                <c:pt idx="0">
                  <c:v>Facilidad</c:v>
                </c:pt>
                <c:pt idx="1">
                  <c:v>Consistencia</c:v>
                </c:pt>
                <c:pt idx="2">
                  <c:v>Distribución</c:v>
                </c:pt>
                <c:pt idx="3">
                  <c:v>Satisfacción</c:v>
                </c:pt>
              </c:strCache>
            </c:strRef>
          </c:cat>
          <c:val>
            <c:numRef>
              <c:f>Hoja1!$F$3:$F$6</c:f>
              <c:numCache>
                <c:formatCode>General</c:formatCode>
                <c:ptCount val="4"/>
                <c:pt idx="0" formatCode="0">
                  <c:v>0</c:v>
                </c:pt>
                <c:pt idx="1">
                  <c:v>0</c:v>
                </c:pt>
                <c:pt idx="2" formatCode="0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Hoja1!$G$2</c:f>
              <c:strCache>
                <c:ptCount val="1"/>
                <c:pt idx="0">
                  <c:v>Nivel 1(Menor)</c:v>
                </c:pt>
              </c:strCache>
            </c:strRef>
          </c:tx>
          <c:cat>
            <c:strRef>
              <c:f>Hoja1!$B$3:$B$6</c:f>
              <c:strCache>
                <c:ptCount val="4"/>
                <c:pt idx="0">
                  <c:v>Facilidad</c:v>
                </c:pt>
                <c:pt idx="1">
                  <c:v>Consistencia</c:v>
                </c:pt>
                <c:pt idx="2">
                  <c:v>Distribución</c:v>
                </c:pt>
                <c:pt idx="3">
                  <c:v>Satisfacción</c:v>
                </c:pt>
              </c:strCache>
            </c:strRef>
          </c:cat>
          <c:val>
            <c:numRef>
              <c:f>Hoja1!$G$3:$G$6</c:f>
              <c:numCache>
                <c:formatCode>General</c:formatCode>
                <c:ptCount val="4"/>
                <c:pt idx="0" formatCode="0">
                  <c:v>0</c:v>
                </c:pt>
                <c:pt idx="1">
                  <c:v>0</c:v>
                </c:pt>
                <c:pt idx="2" formatCode="0">
                  <c:v>0</c:v>
                </c:pt>
                <c:pt idx="3">
                  <c:v>0</c:v>
                </c:pt>
              </c:numCache>
            </c:numRef>
          </c:val>
        </c:ser>
        <c:axId val="82861056"/>
        <c:axId val="83412480"/>
      </c:barChart>
      <c:catAx>
        <c:axId val="82861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s-ES" sz="1800" dirty="0"/>
                  <a:t>Criterios de Usabilidad</a:t>
                </a:r>
              </a:p>
            </c:rich>
          </c:tx>
          <c:layout>
            <c:manualLayout>
              <c:xMode val="edge"/>
              <c:yMode val="edge"/>
              <c:x val="0.32975492327262862"/>
              <c:y val="0.9018567639257286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crossAx val="83412480"/>
        <c:crosses val="autoZero"/>
        <c:auto val="1"/>
        <c:lblAlgn val="ctr"/>
        <c:lblOffset val="100"/>
      </c:catAx>
      <c:valAx>
        <c:axId val="83412480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s-ES" sz="1800" dirty="0"/>
                  <a:t>Número de usuarios</a:t>
                </a:r>
              </a:p>
            </c:rich>
          </c:tx>
          <c:layout>
            <c:manualLayout>
              <c:xMode val="edge"/>
              <c:yMode val="edge"/>
              <c:x val="2.3006134969325152E-2"/>
              <c:y val="0.27586206896551774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crossAx val="82861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987730061349792"/>
          <c:y val="0.33687002652519898"/>
          <c:w val="0.19631901840490801"/>
          <c:h val="0.31830238726790566"/>
        </c:manualLayout>
      </c:layout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F3CB5-7DB5-4C6D-A8AF-7ADDC761BFBF}" type="datetimeFigureOut">
              <a:rPr lang="es-ES" smtClean="0"/>
              <a:pPr/>
              <a:t>30/12/2009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BCAE9-8921-4095-84D0-56595DDE67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8330-40F7-43C1-8081-B3E5EA1641DB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8330-40F7-43C1-8081-B3E5EA1641DB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8330-40F7-43C1-8081-B3E5EA1641DB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BCAE9-8921-4095-84D0-56595DDE676D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8330-40F7-43C1-8081-B3E5EA1641DB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8330-40F7-43C1-8081-B3E5EA1641DB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8330-40F7-43C1-8081-B3E5EA1641DB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8330-40F7-43C1-8081-B3E5EA1641DB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s-E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8330-40F7-43C1-8081-B3E5EA1641DB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8330-40F7-43C1-8081-B3E5EA1641DB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8330-40F7-43C1-8081-B3E5EA1641DB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8330-40F7-43C1-8081-B3E5EA1641DB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AEA7F71-93CE-494B-9E32-0A887DE2A146}" type="datetimeFigureOut">
              <a:rPr lang="es-ES" smtClean="0"/>
              <a:pPr/>
              <a:t>30/12/2009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C6D4C2-B32D-4CF2-9413-09A148218B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7F71-93CE-494B-9E32-0A887DE2A146}" type="datetimeFigureOut">
              <a:rPr lang="es-ES" smtClean="0"/>
              <a:pPr/>
              <a:t>30/12/2009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D4C2-B32D-4CF2-9413-09A148218B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AEA7F71-93CE-494B-9E32-0A887DE2A146}" type="datetimeFigureOut">
              <a:rPr lang="es-ES" smtClean="0"/>
              <a:pPr/>
              <a:t>30/12/2009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6C6D4C2-B32D-4CF2-9413-09A148218B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7F71-93CE-494B-9E32-0A887DE2A146}" type="datetimeFigureOut">
              <a:rPr lang="es-ES" smtClean="0"/>
              <a:pPr/>
              <a:t>30/12/2009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C6D4C2-B32D-4CF2-9413-09A148218B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7F71-93CE-494B-9E32-0A887DE2A146}" type="datetimeFigureOut">
              <a:rPr lang="es-ES" smtClean="0"/>
              <a:pPr/>
              <a:t>30/12/2009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6C6D4C2-B32D-4CF2-9413-09A148218B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EA7F71-93CE-494B-9E32-0A887DE2A146}" type="datetimeFigureOut">
              <a:rPr lang="es-ES" smtClean="0"/>
              <a:pPr/>
              <a:t>30/12/2009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C6D4C2-B32D-4CF2-9413-09A148218B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AEA7F71-93CE-494B-9E32-0A887DE2A146}" type="datetimeFigureOut">
              <a:rPr lang="es-ES" smtClean="0"/>
              <a:pPr/>
              <a:t>30/12/2009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C6D4C2-B32D-4CF2-9413-09A148218B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7F71-93CE-494B-9E32-0A887DE2A146}" type="datetimeFigureOut">
              <a:rPr lang="es-ES" smtClean="0"/>
              <a:pPr/>
              <a:t>30/12/2009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C6D4C2-B32D-4CF2-9413-09A148218B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7F71-93CE-494B-9E32-0A887DE2A146}" type="datetimeFigureOut">
              <a:rPr lang="es-ES" smtClean="0"/>
              <a:pPr/>
              <a:t>30/12/2009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C6D4C2-B32D-4CF2-9413-09A148218B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A7F71-93CE-494B-9E32-0A887DE2A146}" type="datetimeFigureOut">
              <a:rPr lang="es-ES" smtClean="0"/>
              <a:pPr/>
              <a:t>30/12/2009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C6D4C2-B32D-4CF2-9413-09A148218B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AEA7F71-93CE-494B-9E32-0A887DE2A146}" type="datetimeFigureOut">
              <a:rPr lang="es-ES" smtClean="0"/>
              <a:pPr/>
              <a:t>30/12/2009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6C6D4C2-B32D-4CF2-9413-09A148218B2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EA7F71-93CE-494B-9E32-0A887DE2A146}" type="datetimeFigureOut">
              <a:rPr lang="es-ES" smtClean="0"/>
              <a:pPr/>
              <a:t>30/12/2009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C6D4C2-B32D-4CF2-9413-09A148218B2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265369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s-ES" sz="2400" dirty="0" smtClean="0"/>
              <a:t>ANÁLISIS, DISEÑO E IMPLEMENTACIÓN DE UN MÓDULO DE GENERACIÓN, RECOLECCIÓN Y EXAMINACIÓN DE ENCUESTAS QUE SE INTEGRARÁ AL SISTEMA DE ADMINISTRACIÓN DE CONTENIDOS JOSSIE</a:t>
            </a:r>
            <a:endParaRPr lang="es-ES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 smtClean="0"/>
              <a:t>Rosa </a:t>
            </a:r>
            <a:r>
              <a:rPr lang="en-US" sz="1600" dirty="0" err="1" smtClean="0"/>
              <a:t>Campaña</a:t>
            </a:r>
            <a:r>
              <a:rPr lang="en-US" sz="1600" dirty="0" smtClean="0"/>
              <a:t> Anguisaca</a:t>
            </a:r>
          </a:p>
          <a:p>
            <a:r>
              <a:rPr lang="en-US" sz="1200" dirty="0" smtClean="0"/>
              <a:t>rcampana@fiec.espol.edu.ec</a:t>
            </a:r>
            <a:endParaRPr lang="es-ES" sz="1200" dirty="0"/>
          </a:p>
        </p:txBody>
      </p:sp>
      <p:pic>
        <p:nvPicPr>
          <p:cNvPr id="4" name="3 Imagen" descr="magusit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43875" y="0"/>
            <a:ext cx="1000125" cy="1000125"/>
          </a:xfrm>
          <a:prstGeom prst="rect">
            <a:avLst/>
          </a:prstGeom>
        </p:spPr>
      </p:pic>
      <p:pic>
        <p:nvPicPr>
          <p:cNvPr id="5" name="Picture 4" descr="jos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24" cy="91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sz="4400" dirty="0" smtClean="0"/>
              <a:t>Resultados pruebas de usabilidad</a:t>
            </a:r>
            <a:endParaRPr lang="es-ES" dirty="0"/>
          </a:p>
        </p:txBody>
      </p:sp>
      <p:sp>
        <p:nvSpPr>
          <p:cNvPr id="9" name="1 Marcador de contenido"/>
          <p:cNvSpPr>
            <a:spLocks noGrp="1"/>
          </p:cNvSpPr>
          <p:nvPr>
            <p:ph sz="quarter" idx="1"/>
          </p:nvPr>
        </p:nvSpPr>
        <p:spPr>
          <a:xfrm>
            <a:off x="500034" y="4786322"/>
            <a:ext cx="8153400" cy="1714488"/>
          </a:xfrm>
        </p:spPr>
        <p:txBody>
          <a:bodyPr>
            <a:normAutofit fontScale="92500" lnSpcReduction="10000"/>
          </a:bodyPr>
          <a:lstStyle/>
          <a:p>
            <a:r>
              <a:rPr lang="es-ES" sz="2000" dirty="0" smtClean="0"/>
              <a:t>Número de errores despreciable</a:t>
            </a:r>
          </a:p>
          <a:p>
            <a:r>
              <a:rPr lang="es-ES" sz="2000" dirty="0" smtClean="0"/>
              <a:t>Tasa de aciertos del 100%</a:t>
            </a:r>
          </a:p>
          <a:p>
            <a:r>
              <a:rPr lang="es-ES" sz="2000" dirty="0" smtClean="0"/>
              <a:t>Tiempos promedios aceptables.</a:t>
            </a:r>
          </a:p>
          <a:p>
            <a:r>
              <a:rPr lang="es-ES" sz="2000" dirty="0" smtClean="0"/>
              <a:t>Inconveniente: </a:t>
            </a:r>
          </a:p>
          <a:p>
            <a:pPr lvl="1"/>
            <a:r>
              <a:rPr lang="es-ES" sz="1700" dirty="0" smtClean="0"/>
              <a:t>La mayoría tuvo dudas en el proceso de  recolección de respuestas .</a:t>
            </a:r>
            <a:endParaRPr lang="es-ES" sz="1700" b="1" dirty="0" smtClean="0"/>
          </a:p>
          <a:p>
            <a:endParaRPr lang="es-ES" sz="2000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graphicFrame>
        <p:nvGraphicFramePr>
          <p:cNvPr id="8" name="6 Gráfico"/>
          <p:cNvGraphicFramePr>
            <a:graphicFrameLocks/>
          </p:cNvGraphicFramePr>
          <p:nvPr/>
        </p:nvGraphicFramePr>
        <p:xfrm>
          <a:off x="571472" y="1357298"/>
          <a:ext cx="8072494" cy="330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>Conclusiones</a:t>
            </a:r>
            <a:br>
              <a:rPr lang="es-EC" dirty="0" smtClean="0"/>
            </a:b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Se comprobó que la herramienta cumple con los objetivos funcionales propuestos.</a:t>
            </a:r>
          </a:p>
          <a:p>
            <a:endParaRPr lang="es-ES" dirty="0" smtClean="0"/>
          </a:p>
          <a:p>
            <a:pPr lvl="0"/>
            <a:r>
              <a:rPr lang="es-EC" dirty="0" smtClean="0"/>
              <a:t>Se comprobó su utilización en un ambiente de acceso público.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Bajo los resultados obtenidos la herramienta es usable.</a:t>
            </a:r>
          </a:p>
          <a:p>
            <a:endParaRPr lang="es-ES" dirty="0" smtClean="0"/>
          </a:p>
          <a:p>
            <a:r>
              <a:rPr lang="es-ES" dirty="0" smtClean="0"/>
              <a:t>Fácil adaptación en el uso del modulo de recolección de respuestas.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Recomendaciones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Ofrecer  otros tipos de preguntas más avanzadas</a:t>
            </a:r>
          </a:p>
          <a:p>
            <a:endParaRPr lang="es-ES" dirty="0" smtClean="0"/>
          </a:p>
          <a:p>
            <a:r>
              <a:rPr lang="es-ES" dirty="0" smtClean="0"/>
              <a:t>Ofrecer  personalización en  la   visualización gráfica de los resultados de las preguntas</a:t>
            </a:r>
          </a:p>
          <a:p>
            <a:endParaRPr lang="es-ES" dirty="0" smtClean="0"/>
          </a:p>
          <a:p>
            <a:r>
              <a:rPr lang="es-ES" dirty="0" smtClean="0"/>
              <a:t>Ofrecer  la exportación de los resultados  en un formato de intercambio de datos que permita una fácil integración con herramientas de estudios estadísticos  (Por ejemplo: SPSS).</a:t>
            </a:r>
          </a:p>
          <a:p>
            <a:pPr>
              <a:buNone/>
            </a:pPr>
            <a:r>
              <a:rPr lang="es-ES" dirty="0" smtClean="0"/>
              <a:t> </a:t>
            </a:r>
          </a:p>
          <a:p>
            <a:r>
              <a:rPr lang="es-ES" dirty="0" smtClean="0"/>
              <a:t>Promover el desarrollo de una interfaz que ofrezca una configuración fácil de nuevos componentes de Jossie</a:t>
            </a:r>
          </a:p>
          <a:p>
            <a:endParaRPr lang="es-ES" dirty="0" smtClean="0"/>
          </a:p>
          <a:p>
            <a:r>
              <a:rPr lang="es-ES" dirty="0" smtClean="0"/>
              <a:t>Promover el desarrollo de nuevos componentes para Jossie.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357290" y="1714488"/>
            <a:ext cx="6477000" cy="1828800"/>
          </a:xfrm>
        </p:spPr>
        <p:txBody>
          <a:bodyPr>
            <a:normAutofit/>
          </a:bodyPr>
          <a:lstStyle/>
          <a:p>
            <a:pPr algn="ctr"/>
            <a:r>
              <a:rPr lang="es-EC" b="1" dirty="0" smtClean="0"/>
              <a:t>Gracias por su atención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600" dirty="0" smtClean="0"/>
              <a:t>Rosa </a:t>
            </a:r>
            <a:r>
              <a:rPr lang="en-US" sz="3600" dirty="0" err="1" smtClean="0"/>
              <a:t>Campaña</a:t>
            </a:r>
            <a:r>
              <a:rPr lang="en-US" sz="3600" dirty="0" smtClean="0"/>
              <a:t> Anguisaca</a:t>
            </a:r>
          </a:p>
          <a:p>
            <a:r>
              <a:rPr lang="en-US" sz="2800" dirty="0" smtClean="0"/>
              <a:t>rcampana@fiec.espol.edu.ec</a:t>
            </a:r>
            <a:endParaRPr lang="en-US" sz="2800" b="1" dirty="0"/>
          </a:p>
        </p:txBody>
      </p:sp>
      <p:pic>
        <p:nvPicPr>
          <p:cNvPr id="5" name="4 Imagen" descr="magusit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43875" y="0"/>
            <a:ext cx="1000125" cy="1000125"/>
          </a:xfrm>
          <a:prstGeom prst="rect">
            <a:avLst/>
          </a:prstGeom>
        </p:spPr>
      </p:pic>
      <p:pic>
        <p:nvPicPr>
          <p:cNvPr id="6" name="Picture 4" descr="jos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24" cy="91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C" sz="2400" dirty="0" smtClean="0"/>
              <a:t>Problema a resolver</a:t>
            </a:r>
          </a:p>
          <a:p>
            <a:r>
              <a:rPr lang="es-EC" sz="2400" dirty="0" smtClean="0"/>
              <a:t>Objetivos</a:t>
            </a:r>
          </a:p>
          <a:p>
            <a:r>
              <a:rPr lang="es-EC" sz="2400" dirty="0" smtClean="0"/>
              <a:t>Análisis y diseño</a:t>
            </a:r>
          </a:p>
          <a:p>
            <a:r>
              <a:rPr lang="es-EC" sz="2400" dirty="0" smtClean="0"/>
              <a:t>Implementación</a:t>
            </a:r>
          </a:p>
          <a:p>
            <a:r>
              <a:rPr lang="es-EC" sz="2400" dirty="0" smtClean="0"/>
              <a:t>Demostración</a:t>
            </a:r>
          </a:p>
          <a:p>
            <a:r>
              <a:rPr lang="es-EC" sz="2400" dirty="0" smtClean="0"/>
              <a:t>Pruebas</a:t>
            </a:r>
          </a:p>
          <a:p>
            <a:r>
              <a:rPr lang="es-EC" sz="2400" dirty="0" smtClean="0"/>
              <a:t>Resultados pruebas de usabilidad</a:t>
            </a:r>
          </a:p>
          <a:p>
            <a:r>
              <a:rPr lang="es-EC" sz="2400" dirty="0" smtClean="0"/>
              <a:t>Conclusiones</a:t>
            </a:r>
          </a:p>
          <a:p>
            <a:r>
              <a:rPr lang="es-EC" sz="2400" dirty="0" smtClean="0"/>
              <a:t>Recomendaciones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sz="4900" dirty="0" smtClean="0"/>
              <a:t/>
            </a:r>
            <a:br>
              <a:rPr lang="es-EC" sz="4900" dirty="0" smtClean="0"/>
            </a:br>
            <a:r>
              <a:rPr lang="es-EC" sz="4900" dirty="0" smtClean="0"/>
              <a:t>Problema</a:t>
            </a:r>
            <a:r>
              <a:rPr lang="es-EC" sz="4400" dirty="0" smtClean="0"/>
              <a:t> a resolver</a:t>
            </a:r>
            <a:br>
              <a:rPr lang="es-EC" sz="4400" dirty="0" smtClean="0"/>
            </a:b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Usabilidad</a:t>
            </a:r>
            <a:r>
              <a:rPr lang="en-US" dirty="0" smtClean="0"/>
              <a:t> en </a:t>
            </a:r>
            <a:r>
              <a:rPr lang="en-US" dirty="0" err="1" smtClean="0"/>
              <a:t>módulos</a:t>
            </a:r>
            <a:r>
              <a:rPr lang="en-US" dirty="0" smtClean="0"/>
              <a:t> de </a:t>
            </a:r>
            <a:r>
              <a:rPr lang="en-US" dirty="0" err="1" smtClean="0"/>
              <a:t>encuestas</a:t>
            </a:r>
            <a:r>
              <a:rPr lang="en-US" dirty="0" smtClean="0"/>
              <a:t> de </a:t>
            </a:r>
            <a:r>
              <a:rPr lang="en-US" dirty="0" err="1" smtClean="0"/>
              <a:t>sistemas</a:t>
            </a:r>
            <a:r>
              <a:rPr lang="en-US" dirty="0" smtClean="0"/>
              <a:t> de </a:t>
            </a:r>
            <a:r>
              <a:rPr lang="en-US" dirty="0" err="1" smtClean="0"/>
              <a:t>administración</a:t>
            </a:r>
            <a:r>
              <a:rPr lang="en-US" dirty="0" smtClean="0"/>
              <a:t> de </a:t>
            </a:r>
            <a:r>
              <a:rPr lang="en-US" dirty="0" err="1" smtClean="0"/>
              <a:t>contenidos</a:t>
            </a:r>
            <a:r>
              <a:rPr lang="en-US" dirty="0" smtClean="0"/>
              <a:t>:</a:t>
            </a:r>
          </a:p>
          <a:p>
            <a:pPr lvl="1">
              <a:lnSpc>
                <a:spcPct val="200000"/>
              </a:lnSpc>
            </a:pPr>
            <a:r>
              <a:rPr lang="es-ES" sz="1800" dirty="0" smtClean="0"/>
              <a:t>Retroalimentación al administrador.</a:t>
            </a:r>
          </a:p>
          <a:p>
            <a:pPr marL="639763" lvl="1" indent="-285750">
              <a:lnSpc>
                <a:spcPct val="200000"/>
              </a:lnSpc>
            </a:pPr>
            <a:r>
              <a:rPr lang="es-ES" sz="1800" dirty="0" smtClean="0"/>
              <a:t>Enfoque para pequeñas aplicaciones.</a:t>
            </a:r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sz="4900" dirty="0" smtClean="0"/>
              <a:t>Objetivos</a:t>
            </a:r>
            <a:br>
              <a:rPr lang="es-ES" sz="4900" dirty="0" smtClean="0"/>
            </a:br>
            <a:endParaRPr lang="es-ES" sz="4900" dirty="0" smtClean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es-ES" dirty="0" smtClean="0"/>
          </a:p>
          <a:p>
            <a:pPr lvl="0"/>
            <a:r>
              <a:rPr lang="es-ES" dirty="0" smtClean="0"/>
              <a:t>Analizar los diferentes criterios de usabilidad para el desarrollo de sistemas de encuestas en línea.	</a:t>
            </a:r>
            <a:br>
              <a:rPr lang="es-ES" dirty="0" smtClean="0"/>
            </a:br>
            <a:endParaRPr lang="es-ES" dirty="0" smtClean="0"/>
          </a:p>
          <a:p>
            <a:pPr lvl="0"/>
            <a:r>
              <a:rPr lang="es-ES" dirty="0" smtClean="0"/>
              <a:t>Analizar diferentes herramientas de desarrollo existentes.	</a:t>
            </a:r>
            <a:br>
              <a:rPr lang="es-ES" dirty="0" smtClean="0"/>
            </a:br>
            <a:endParaRPr lang="es-ES" dirty="0" smtClean="0"/>
          </a:p>
          <a:p>
            <a:pPr lvl="0"/>
            <a:r>
              <a:rPr lang="es-ES" dirty="0" smtClean="0"/>
              <a:t>Diseñar e implementar una interfaz que sea fácil de usar.	</a:t>
            </a:r>
          </a:p>
          <a:p>
            <a:pPr lvl="0">
              <a:buNone/>
            </a:pPr>
            <a:endParaRPr lang="es-ES" dirty="0" smtClean="0"/>
          </a:p>
          <a:p>
            <a:pPr lvl="0"/>
            <a:r>
              <a:rPr lang="es-ES" dirty="0" smtClean="0"/>
              <a:t>Implementar un módulo para el sistema de administración de contenidos Jossie que incluya funcionalidades para la generación, recolección y análisis de resultados.	</a:t>
            </a:r>
            <a:br>
              <a:rPr lang="es-ES" dirty="0" smtClean="0"/>
            </a:br>
            <a:endParaRPr lang="es-ES" dirty="0" smtClean="0"/>
          </a:p>
          <a:p>
            <a:r>
              <a:rPr lang="es-ES" dirty="0" smtClean="0"/>
              <a:t>Integrar la aplicación como un componente al sistema de administración de contenido.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Análisis y Diseño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28668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Proceso</a:t>
            </a:r>
            <a:r>
              <a:rPr lang="en-US" sz="2000" dirty="0" smtClean="0"/>
              <a:t> </a:t>
            </a:r>
            <a:r>
              <a:rPr lang="en-US" sz="2000" dirty="0" err="1" smtClean="0"/>
              <a:t>diseño</a:t>
            </a:r>
            <a:r>
              <a:rPr lang="en-US" sz="2000" dirty="0" smtClean="0"/>
              <a:t> y </a:t>
            </a:r>
            <a:r>
              <a:rPr lang="en-US" sz="2000" dirty="0" err="1" smtClean="0"/>
              <a:t>ejecución</a:t>
            </a:r>
            <a:r>
              <a:rPr lang="en-US" sz="2000" dirty="0" smtClean="0"/>
              <a:t> de </a:t>
            </a:r>
            <a:r>
              <a:rPr lang="en-US" sz="2000" dirty="0" err="1" smtClean="0"/>
              <a:t>enuestas</a:t>
            </a:r>
            <a:endParaRPr lang="es-ES" sz="2000" dirty="0"/>
          </a:p>
        </p:txBody>
      </p:sp>
      <p:pic>
        <p:nvPicPr>
          <p:cNvPr id="7" name="6 Imagen" descr="create.jpg"/>
          <p:cNvPicPr>
            <a:picLocks noChangeAspect="1"/>
          </p:cNvPicPr>
          <p:nvPr/>
        </p:nvPicPr>
        <p:blipFill>
          <a:blip r:embed="rId3" cstate="print"/>
          <a:srcRect l="29000" r="18000" b="692"/>
          <a:stretch>
            <a:fillRect/>
          </a:stretch>
        </p:blipFill>
        <p:spPr>
          <a:xfrm>
            <a:off x="857224" y="2143116"/>
            <a:ext cx="928694" cy="1214446"/>
          </a:xfrm>
          <a:prstGeom prst="rect">
            <a:avLst/>
          </a:prstGeom>
        </p:spPr>
      </p:pic>
      <p:pic>
        <p:nvPicPr>
          <p:cNvPr id="10" name="9 Imagen" descr="1261966601_onebit_3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57422" y="2571744"/>
            <a:ext cx="285752" cy="285752"/>
          </a:xfrm>
          <a:prstGeom prst="rect">
            <a:avLst/>
          </a:prstGeom>
        </p:spPr>
      </p:pic>
      <p:sp>
        <p:nvSpPr>
          <p:cNvPr id="14" name="13 Flecha curvada hacia abajo"/>
          <p:cNvSpPr/>
          <p:nvPr/>
        </p:nvSpPr>
        <p:spPr>
          <a:xfrm rot="397348">
            <a:off x="1658749" y="2194640"/>
            <a:ext cx="912344" cy="3251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7" name="16 Imagen" descr="recolector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86116" y="2285992"/>
            <a:ext cx="1042987" cy="1024598"/>
          </a:xfrm>
          <a:prstGeom prst="rect">
            <a:avLst/>
          </a:prstGeom>
        </p:spPr>
      </p:pic>
      <p:pic>
        <p:nvPicPr>
          <p:cNvPr id="19" name="18 Imagen" descr="image1.png"/>
          <p:cNvPicPr>
            <a:picLocks noChangeAspect="1"/>
          </p:cNvPicPr>
          <p:nvPr/>
        </p:nvPicPr>
        <p:blipFill>
          <a:blip r:embed="rId6" cstate="print"/>
          <a:srcRect r="12473"/>
          <a:stretch>
            <a:fillRect/>
          </a:stretch>
        </p:blipFill>
        <p:spPr>
          <a:xfrm flipH="1">
            <a:off x="6072198" y="2143116"/>
            <a:ext cx="1857388" cy="1357322"/>
          </a:xfrm>
          <a:prstGeom prst="rect">
            <a:avLst/>
          </a:prstGeom>
        </p:spPr>
      </p:pic>
      <p:sp>
        <p:nvSpPr>
          <p:cNvPr id="20" name="19 Flecha derecha"/>
          <p:cNvSpPr/>
          <p:nvPr/>
        </p:nvSpPr>
        <p:spPr>
          <a:xfrm>
            <a:off x="5500694" y="2857496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1" name="20 Imagen" descr="1261968242_emblem-document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29190" y="2643182"/>
            <a:ext cx="342900" cy="342900"/>
          </a:xfrm>
          <a:prstGeom prst="rect">
            <a:avLst/>
          </a:prstGeom>
        </p:spPr>
      </p:pic>
      <p:sp>
        <p:nvSpPr>
          <p:cNvPr id="23" name="22 Flecha curvada hacia abajo"/>
          <p:cNvSpPr/>
          <p:nvPr/>
        </p:nvSpPr>
        <p:spPr>
          <a:xfrm rot="397348">
            <a:off x="4228166" y="2340899"/>
            <a:ext cx="835059" cy="27993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6" name="4 Marcador de contenido"/>
          <p:cNvSpPr txBox="1">
            <a:spLocks/>
          </p:cNvSpPr>
          <p:nvPr/>
        </p:nvSpPr>
        <p:spPr>
          <a:xfrm>
            <a:off x="642910" y="3714752"/>
            <a:ext cx="7674128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s-ES" sz="2000" dirty="0" smtClean="0"/>
              <a:t>Módulos del sistema</a:t>
            </a:r>
            <a:endParaRPr lang="es-ES" sz="3200" dirty="0" smtClean="0"/>
          </a:p>
          <a:p>
            <a:pPr marL="320040" lvl="0" indent="-320040"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s-ES" sz="3200" dirty="0" smtClean="0"/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s-E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7 Marcador de contenido"/>
          <p:cNvSpPr txBox="1">
            <a:spLocks/>
          </p:cNvSpPr>
          <p:nvPr/>
        </p:nvSpPr>
        <p:spPr>
          <a:xfrm>
            <a:off x="1214414" y="4572008"/>
            <a:ext cx="121444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2500" lnSpcReduction="200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Generación de</a:t>
            </a: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encuesta</a:t>
            </a:r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7 Marcador de contenido"/>
          <p:cNvSpPr txBox="1">
            <a:spLocks/>
          </p:cNvSpPr>
          <p:nvPr/>
        </p:nvSpPr>
        <p:spPr>
          <a:xfrm>
            <a:off x="3571868" y="4572008"/>
            <a:ext cx="135732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2500" lnSpcReduction="200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Recolección</a:t>
            </a:r>
            <a:r>
              <a:rPr kumimoji="0" lang="es-ES" sz="11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s-ES" sz="11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respuestas</a:t>
            </a:r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7 Marcador de contenido"/>
          <p:cNvSpPr txBox="1">
            <a:spLocks/>
          </p:cNvSpPr>
          <p:nvPr/>
        </p:nvSpPr>
        <p:spPr>
          <a:xfrm>
            <a:off x="6143636" y="4572008"/>
            <a:ext cx="157163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2500" lnSpcReduction="200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Revisión</a:t>
            </a:r>
            <a:r>
              <a:rPr kumimoji="0" lang="es-ES" sz="11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</a:p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s-ES" sz="11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resultados </a:t>
            </a:r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31 Flecha derecha"/>
          <p:cNvSpPr/>
          <p:nvPr/>
        </p:nvSpPr>
        <p:spPr>
          <a:xfrm>
            <a:off x="2786050" y="2857496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4" name="33 Conector recto de flecha"/>
          <p:cNvCxnSpPr>
            <a:stCxn id="29" idx="3"/>
            <a:endCxn id="30" idx="1"/>
          </p:cNvCxnSpPr>
          <p:nvPr/>
        </p:nvCxnSpPr>
        <p:spPr>
          <a:xfrm>
            <a:off x="2428860" y="4822041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30" idx="3"/>
            <a:endCxn id="31" idx="1"/>
          </p:cNvCxnSpPr>
          <p:nvPr/>
        </p:nvCxnSpPr>
        <p:spPr>
          <a:xfrm>
            <a:off x="4929190" y="4822041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Análisis y Diseño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Casos de Uso:</a:t>
            </a:r>
          </a:p>
          <a:p>
            <a:endParaRPr lang="es-ES" dirty="0"/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214282" y="2285992"/>
          <a:ext cx="8643996" cy="3849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3"/>
                <a:gridCol w="2857551"/>
                <a:gridCol w="3071802"/>
              </a:tblGrid>
              <a:tr h="928694">
                <a:tc>
                  <a:txBody>
                    <a:bodyPr/>
                    <a:lstStyle/>
                    <a:p>
                      <a:pPr marL="320040" marR="0" lvl="0" indent="-3200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60000"/>
                        <a:buFont typeface="Wingdings"/>
                        <a:buNone/>
                        <a:tabLst/>
                        <a:defRPr/>
                      </a:pPr>
                      <a:r>
                        <a:rPr kumimoji="0" lang="es-E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Generación de encuesta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20040" marR="0" lvl="0" indent="-3200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60000"/>
                        <a:buFont typeface="Wingdings"/>
                        <a:buNone/>
                        <a:tabLst/>
                        <a:defRPr/>
                      </a:pPr>
                      <a:r>
                        <a:rPr kumimoji="0" lang="es-E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Recolección</a:t>
                      </a:r>
                      <a:r>
                        <a:rPr kumimoji="0" lang="es-ES" sz="18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de respuestas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20040" marR="0" lvl="0" indent="-3200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60000"/>
                        <a:buFont typeface="Wingdings"/>
                        <a:buNone/>
                        <a:tabLst/>
                        <a:defRPr/>
                      </a:pPr>
                      <a:r>
                        <a:rPr kumimoji="0" lang="es-E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Revisión</a:t>
                      </a:r>
                      <a:r>
                        <a:rPr kumimoji="0" lang="es-ES" sz="18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de resultados</a:t>
                      </a:r>
                      <a:endParaRPr lang="es-ES" dirty="0"/>
                    </a:p>
                  </a:txBody>
                  <a:tcPr anchor="ctr"/>
                </a:tc>
              </a:tr>
              <a:tr h="2143140">
                <a:tc>
                  <a:txBody>
                    <a:bodyPr/>
                    <a:lstStyle/>
                    <a:p>
                      <a:pPr marL="276225" indent="-276225" algn="l">
                        <a:buClr>
                          <a:schemeClr val="accent2">
                            <a:lumMod val="75000"/>
                          </a:schemeClr>
                        </a:buClr>
                        <a:buFont typeface="Wingdings" pitchFamily="2" charset="2"/>
                        <a:buChar char="q"/>
                      </a:pPr>
                      <a:r>
                        <a:rPr kumimoji="0" lang="es-ES_tradnl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Gestión de apariencia de encuesta</a:t>
                      </a:r>
                    </a:p>
                    <a:p>
                      <a:pPr marL="276225" indent="-276225" algn="l">
                        <a:buClr>
                          <a:schemeClr val="accent2">
                            <a:lumMod val="75000"/>
                          </a:schemeClr>
                        </a:buClr>
                        <a:buFont typeface="Wingdings" pitchFamily="2" charset="2"/>
                        <a:buChar char="q"/>
                      </a:pPr>
                      <a:endParaRPr kumimoji="0" lang="es-ES_tradnl" sz="18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173038" algn="l">
                        <a:buClr>
                          <a:schemeClr val="accent2">
                            <a:lumMod val="75000"/>
                          </a:schemeClr>
                        </a:buClr>
                        <a:buFont typeface="Wingdings" pitchFamily="2" charset="2"/>
                        <a:buChar char="q"/>
                      </a:pPr>
                      <a:r>
                        <a:rPr kumimoji="0" lang="es-ES_trad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_tradnl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Gestión de estructura de encuesta </a:t>
                      </a:r>
                      <a:r>
                        <a:rPr kumimoji="0" lang="es-ES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s-ES" sz="180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6225" indent="-276225">
                        <a:lnSpc>
                          <a:spcPct val="150000"/>
                        </a:lnSpc>
                        <a:buFont typeface="Wingdings" pitchFamily="2" charset="2"/>
                        <a:buChar char="q"/>
                      </a:pPr>
                      <a:r>
                        <a:rPr kumimoji="0" lang="es-ES_tradnl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Gestión de recolector</a:t>
                      </a:r>
                    </a:p>
                    <a:p>
                      <a:pPr marL="276225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kumimoji="0" lang="es-ES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Gestión de participante</a:t>
                      </a:r>
                    </a:p>
                    <a:p>
                      <a:pPr marL="276225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kumimoji="0" lang="es-ES_tradnl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Gestión de mensajes </a:t>
                      </a:r>
                    </a:p>
                    <a:p>
                      <a:pPr marL="276225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kumimoji="0" lang="es-ES_tradnl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Publicación </a:t>
                      </a:r>
                      <a:r>
                        <a:rPr kumimoji="0" lang="es-ES_tradnl" sz="1800" kern="120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encuesta</a:t>
                      </a:r>
                      <a:endParaRPr kumimoji="0" lang="es-ES_tradnl" sz="18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6225" marR="0" indent="-276225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kumimoji="0" lang="es-ES_tradnl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Gestión de participación</a:t>
                      </a:r>
                      <a:endParaRPr kumimoji="0" lang="es-ES" sz="180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0" indent="-361950">
                        <a:lnSpc>
                          <a:spcPct val="150000"/>
                        </a:lnSpc>
                        <a:buFont typeface="Wingdings" pitchFamily="2" charset="2"/>
                        <a:buChar char="q"/>
                      </a:pPr>
                      <a:r>
                        <a:rPr kumimoji="0" lang="es-ES_tradnl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Revisión de resultados</a:t>
                      </a:r>
                    </a:p>
                    <a:p>
                      <a:pPr marL="361950" indent="-361950">
                        <a:lnSpc>
                          <a:spcPct val="150000"/>
                        </a:lnSpc>
                        <a:buFont typeface="Wingdings" pitchFamily="2" charset="2"/>
                        <a:buChar char="q"/>
                      </a:pPr>
                      <a:r>
                        <a:rPr kumimoji="0" lang="es-ES_tradnl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Publicación de resultados</a:t>
                      </a:r>
                    </a:p>
                    <a:p>
                      <a:endParaRPr kumimoji="0" lang="es-ES" sz="180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Implementación 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Plataforma</a:t>
            </a:r>
            <a:r>
              <a:rPr lang="en-US" dirty="0" smtClean="0"/>
              <a:t> </a:t>
            </a:r>
            <a:r>
              <a:rPr lang="en-US" dirty="0" err="1" smtClean="0"/>
              <a:t>tecnol</a:t>
            </a:r>
            <a:r>
              <a:rPr lang="es-ES" dirty="0" err="1" smtClean="0"/>
              <a:t>ógica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PHP, Apache, PostgreSQL</a:t>
            </a:r>
          </a:p>
          <a:p>
            <a:pPr lvl="1">
              <a:buNone/>
            </a:pPr>
            <a:endParaRPr lang="es-ES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s-ES" dirty="0" smtClean="0"/>
              <a:t>Estándares y </a:t>
            </a:r>
            <a:r>
              <a:rPr lang="es-ES" dirty="0" err="1" smtClean="0"/>
              <a:t>Teconologías</a:t>
            </a:r>
            <a:r>
              <a:rPr lang="es-ES" dirty="0" smtClean="0"/>
              <a:t> para aplicaciones Web :</a:t>
            </a:r>
          </a:p>
          <a:p>
            <a:pPr lvl="1"/>
            <a:r>
              <a:rPr lang="es-ES" dirty="0" err="1" smtClean="0"/>
              <a:t>Ajax</a:t>
            </a:r>
            <a:r>
              <a:rPr lang="es-ES" dirty="0" smtClean="0"/>
              <a:t> , CSS	</a:t>
            </a:r>
          </a:p>
          <a:p>
            <a:pPr lvl="1">
              <a:buNone/>
            </a:pPr>
            <a:endParaRPr lang="es-ES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s-ES" dirty="0" smtClean="0"/>
              <a:t>Herramientas de Terceros:</a:t>
            </a:r>
          </a:p>
          <a:p>
            <a:pPr lvl="1"/>
            <a:r>
              <a:rPr lang="es-ES" dirty="0" err="1" smtClean="0"/>
              <a:t>ExtJs</a:t>
            </a:r>
            <a:r>
              <a:rPr lang="es-ES" dirty="0" smtClean="0"/>
              <a:t>, Swiftmailer, Fpdf , PhpExcel, Pchart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Demostración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Pruebas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7174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Pruebas de funcionalidad</a:t>
            </a:r>
          </a:p>
          <a:p>
            <a:pPr lvl="1"/>
            <a:r>
              <a:rPr lang="es-ES" dirty="0" smtClean="0"/>
              <a:t>Verificar que el comportamiento del sistema sea el correcto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Pruebas de usabilidad</a:t>
            </a:r>
          </a:p>
          <a:p>
            <a:pPr lvl="1"/>
            <a:r>
              <a:rPr lang="es-ES" dirty="0" smtClean="0"/>
              <a:t>Se observó y evaluó la experiencia del usuario.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480</TotalTime>
  <Words>313</Words>
  <Application>Microsoft Office PowerPoint</Application>
  <PresentationFormat>Presentación en pantalla (4:3)</PresentationFormat>
  <Paragraphs>111</Paragraphs>
  <Slides>13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Intermedio</vt:lpstr>
      <vt:lpstr>ANÁLISIS, DISEÑO E IMPLEMENTACIÓN DE UN MÓDULO DE GENERACIÓN, RECOLECCIÓN Y EXAMINACIÓN DE ENCUESTAS QUE SE INTEGRARÁ AL SISTEMA DE ADMINISTRACIÓN DE CONTENIDOS JOSSIE</vt:lpstr>
      <vt:lpstr>Agenda</vt:lpstr>
      <vt:lpstr> Problema a resolver </vt:lpstr>
      <vt:lpstr> Objetivos </vt:lpstr>
      <vt:lpstr>Análisis y Diseño</vt:lpstr>
      <vt:lpstr>Análisis y Diseño</vt:lpstr>
      <vt:lpstr>Implementación </vt:lpstr>
      <vt:lpstr>Demostración</vt:lpstr>
      <vt:lpstr>Pruebas</vt:lpstr>
      <vt:lpstr>Resultados pruebas de usabilidad</vt:lpstr>
      <vt:lpstr> Conclusiones </vt:lpstr>
      <vt:lpstr>Recomendaciones</vt:lpstr>
      <vt:lpstr>Gracias por su atención</vt:lpstr>
    </vt:vector>
  </TitlesOfParts>
  <Company>ByELDI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Rosa</dc:creator>
  <cp:lastModifiedBy>Rosa</cp:lastModifiedBy>
  <cp:revision>8</cp:revision>
  <dcterms:created xsi:type="dcterms:W3CDTF">2009-12-30T10:38:14Z</dcterms:created>
  <dcterms:modified xsi:type="dcterms:W3CDTF">2009-12-30T19:00:57Z</dcterms:modified>
</cp:coreProperties>
</file>