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6" r:id="rId5"/>
    <p:sldId id="262" r:id="rId6"/>
    <p:sldId id="258" r:id="rId7"/>
    <p:sldId id="261" r:id="rId8"/>
    <p:sldId id="264" r:id="rId9"/>
    <p:sldId id="267" r:id="rId10"/>
    <p:sldId id="295" r:id="rId11"/>
    <p:sldId id="269" r:id="rId12"/>
    <p:sldId id="271" r:id="rId13"/>
    <p:sldId id="272" r:id="rId14"/>
    <p:sldId id="273" r:id="rId15"/>
    <p:sldId id="274" r:id="rId16"/>
    <p:sldId id="279" r:id="rId17"/>
    <p:sldId id="278" r:id="rId18"/>
    <p:sldId id="277" r:id="rId19"/>
    <p:sldId id="275" r:id="rId20"/>
    <p:sldId id="276" r:id="rId21"/>
    <p:sldId id="281" r:id="rId22"/>
    <p:sldId id="284" r:id="rId23"/>
    <p:sldId id="283" r:id="rId24"/>
    <p:sldId id="282" r:id="rId25"/>
    <p:sldId id="286" r:id="rId26"/>
    <p:sldId id="288" r:id="rId27"/>
    <p:sldId id="289" r:id="rId28"/>
    <p:sldId id="290" r:id="rId29"/>
    <p:sldId id="291" r:id="rId30"/>
    <p:sldId id="294" r:id="rId31"/>
    <p:sldId id="292" r:id="rId32"/>
    <p:sldId id="293" r:id="rId33"/>
    <p:sldId id="296" r:id="rId34"/>
    <p:sldId id="297" r:id="rId35"/>
    <p:sldId id="298" r:id="rId36"/>
    <p:sldId id="299" r:id="rId37"/>
    <p:sldId id="302" r:id="rId38"/>
    <p:sldId id="303" r:id="rId39"/>
    <p:sldId id="300" r:id="rId40"/>
    <p:sldId id="301"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21" r:id="rId55"/>
    <p:sldId id="322" r:id="rId56"/>
    <p:sldId id="324" r:id="rId57"/>
    <p:sldId id="328" r:id="rId58"/>
    <p:sldId id="329" r:id="rId59"/>
    <p:sldId id="330" r:id="rId60"/>
    <p:sldId id="325" r:id="rId61"/>
    <p:sldId id="326" r:id="rId62"/>
    <p:sldId id="319" r:id="rId6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68D14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3" autoAdjust="0"/>
    <p:restoredTop sz="94660"/>
  </p:normalViewPr>
  <p:slideViewPr>
    <p:cSldViewPr>
      <p:cViewPr varScale="1">
        <p:scale>
          <a:sx n="71" d="100"/>
          <a:sy n="71" d="100"/>
        </p:scale>
        <p:origin x="-130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microsoft.com/office/2006/relationships/legacyDocTextInfo" Target="legacyDocTextInfo.bin"/><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4F5E5-275E-4A27-90B7-CDEC8824406A}"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s-ES"/>
        </a:p>
      </dgm:t>
    </dgm:pt>
    <dgm:pt modelId="{563E8009-CFD3-49B5-AA43-5503C08FE258}">
      <dgm:prSet phldrT="[Texto]" custT="1"/>
      <dgm:spPr/>
      <dgm:t>
        <a:bodyPr/>
        <a:lstStyle/>
        <a:p>
          <a:r>
            <a:rPr lang="es-ES" sz="1100" b="1" dirty="0" smtClean="0"/>
            <a:t>FORTALEZAS</a:t>
          </a:r>
          <a:endParaRPr lang="es-ES" sz="1100" b="1" dirty="0"/>
        </a:p>
      </dgm:t>
    </dgm:pt>
    <dgm:pt modelId="{0B227ABD-C2AF-446D-A2FF-3CE6CB4745B4}" type="parTrans" cxnId="{C67220F6-C01B-45BA-9184-D351B768F503}">
      <dgm:prSet/>
      <dgm:spPr/>
      <dgm:t>
        <a:bodyPr/>
        <a:lstStyle/>
        <a:p>
          <a:endParaRPr lang="es-ES"/>
        </a:p>
      </dgm:t>
    </dgm:pt>
    <dgm:pt modelId="{378BB313-454B-4494-8B4B-32CA917C8EA8}" type="sibTrans" cxnId="{C67220F6-C01B-45BA-9184-D351B768F503}">
      <dgm:prSet/>
      <dgm:spPr/>
      <dgm:t>
        <a:bodyPr/>
        <a:lstStyle/>
        <a:p>
          <a:endParaRPr lang="es-ES"/>
        </a:p>
      </dgm:t>
    </dgm:pt>
    <dgm:pt modelId="{8ED5806A-C956-48EF-887D-79361BD8DAB3}">
      <dgm:prSet phldrT="[Texto]" custT="1"/>
      <dgm:spPr/>
      <dgm:t>
        <a:bodyPr/>
        <a:lstStyle/>
        <a:p>
          <a:r>
            <a:rPr lang="es-ES" sz="1400" b="1" dirty="0" smtClean="0"/>
            <a:t>Recursos paisajísticos</a:t>
          </a:r>
          <a:endParaRPr lang="es-ES" sz="1400" b="1" dirty="0"/>
        </a:p>
      </dgm:t>
    </dgm:pt>
    <dgm:pt modelId="{E43D726E-C79E-423E-9438-1D88D0027B58}" type="parTrans" cxnId="{9C1771A7-9402-47E0-9B90-160CC0B2598C}">
      <dgm:prSet/>
      <dgm:spPr/>
      <dgm:t>
        <a:bodyPr/>
        <a:lstStyle/>
        <a:p>
          <a:endParaRPr lang="es-ES"/>
        </a:p>
      </dgm:t>
    </dgm:pt>
    <dgm:pt modelId="{3A0DE68C-CB33-4189-AABC-4EA2E74F5388}" type="sibTrans" cxnId="{9C1771A7-9402-47E0-9B90-160CC0B2598C}">
      <dgm:prSet/>
      <dgm:spPr/>
      <dgm:t>
        <a:bodyPr/>
        <a:lstStyle/>
        <a:p>
          <a:endParaRPr lang="es-ES"/>
        </a:p>
      </dgm:t>
    </dgm:pt>
    <dgm:pt modelId="{17C5107F-545A-4FC2-BDA2-E128A2D57F2D}">
      <dgm:prSet phldrT="[Texto]" custT="1"/>
      <dgm:spPr/>
      <dgm:t>
        <a:bodyPr/>
        <a:lstStyle/>
        <a:p>
          <a:r>
            <a:rPr lang="es-ES" sz="1000" b="1" dirty="0" smtClean="0"/>
            <a:t>OPORTUNIDADES</a:t>
          </a:r>
        </a:p>
      </dgm:t>
    </dgm:pt>
    <dgm:pt modelId="{524D5D73-88B6-42F8-B816-6051B3C61C5F}" type="parTrans" cxnId="{5617A507-2F25-42D0-B6C4-7A52C32F3B1E}">
      <dgm:prSet/>
      <dgm:spPr/>
      <dgm:t>
        <a:bodyPr/>
        <a:lstStyle/>
        <a:p>
          <a:endParaRPr lang="es-ES"/>
        </a:p>
      </dgm:t>
    </dgm:pt>
    <dgm:pt modelId="{3F381D6F-6BFD-4538-8B65-248A706FBF02}" type="sibTrans" cxnId="{5617A507-2F25-42D0-B6C4-7A52C32F3B1E}">
      <dgm:prSet/>
      <dgm:spPr/>
      <dgm:t>
        <a:bodyPr/>
        <a:lstStyle/>
        <a:p>
          <a:endParaRPr lang="es-ES"/>
        </a:p>
      </dgm:t>
    </dgm:pt>
    <dgm:pt modelId="{C72881C7-A33D-4737-8BA1-31A54B3CA072}">
      <dgm:prSet phldrT="[Texto]" custT="1"/>
      <dgm:spPr/>
      <dgm:t>
        <a:bodyPr/>
        <a:lstStyle/>
        <a:p>
          <a:r>
            <a:rPr lang="es-ES" sz="1600" b="1" dirty="0" smtClean="0"/>
            <a:t>Nivel de ingresos</a:t>
          </a:r>
          <a:endParaRPr lang="es-ES" sz="1600" b="1" dirty="0"/>
        </a:p>
      </dgm:t>
    </dgm:pt>
    <dgm:pt modelId="{0A00B5E2-1838-4FBF-A990-FBE39F1CEDBE}" type="parTrans" cxnId="{C10AE60D-7CE0-4411-BCF2-919AD98A05EF}">
      <dgm:prSet/>
      <dgm:spPr/>
      <dgm:t>
        <a:bodyPr/>
        <a:lstStyle/>
        <a:p>
          <a:endParaRPr lang="es-ES"/>
        </a:p>
      </dgm:t>
    </dgm:pt>
    <dgm:pt modelId="{7343F52D-A489-42B5-90EF-599B0CDB0217}" type="sibTrans" cxnId="{C10AE60D-7CE0-4411-BCF2-919AD98A05EF}">
      <dgm:prSet/>
      <dgm:spPr/>
      <dgm:t>
        <a:bodyPr/>
        <a:lstStyle/>
        <a:p>
          <a:endParaRPr lang="es-ES"/>
        </a:p>
      </dgm:t>
    </dgm:pt>
    <dgm:pt modelId="{6BF8D3FF-F106-4987-B94F-424A82878BE9}">
      <dgm:prSet phldrT="[Texto]"/>
      <dgm:spPr/>
      <dgm:t>
        <a:bodyPr/>
        <a:lstStyle/>
        <a:p>
          <a:r>
            <a:rPr lang="es-ES" b="1" dirty="0" smtClean="0"/>
            <a:t>AMENAZAS</a:t>
          </a:r>
          <a:endParaRPr lang="es-ES" b="1" dirty="0"/>
        </a:p>
      </dgm:t>
    </dgm:pt>
    <dgm:pt modelId="{E102DCDA-BBD4-4E10-969C-939B04DB3EB6}" type="parTrans" cxnId="{1F845F45-0191-412C-8BBE-793BDB615486}">
      <dgm:prSet/>
      <dgm:spPr/>
      <dgm:t>
        <a:bodyPr/>
        <a:lstStyle/>
        <a:p>
          <a:endParaRPr lang="es-ES"/>
        </a:p>
      </dgm:t>
    </dgm:pt>
    <dgm:pt modelId="{70A86948-F85A-404F-9BF6-18A5712DA631}" type="sibTrans" cxnId="{1F845F45-0191-412C-8BBE-793BDB615486}">
      <dgm:prSet/>
      <dgm:spPr/>
      <dgm:t>
        <a:bodyPr/>
        <a:lstStyle/>
        <a:p>
          <a:endParaRPr lang="es-ES"/>
        </a:p>
      </dgm:t>
    </dgm:pt>
    <dgm:pt modelId="{179B0C3E-9C0F-4C02-9315-E73F5F4E6BB2}">
      <dgm:prSet phldrT="[Texto]" custT="1"/>
      <dgm:spPr/>
      <dgm:t>
        <a:bodyPr/>
        <a:lstStyle/>
        <a:p>
          <a:r>
            <a:rPr lang="es-ES" sz="1400" b="1" dirty="0" smtClean="0"/>
            <a:t>Falta de servicios</a:t>
          </a:r>
          <a:endParaRPr lang="es-ES" sz="1400" b="1" dirty="0"/>
        </a:p>
      </dgm:t>
    </dgm:pt>
    <dgm:pt modelId="{04FBE80C-A4D6-4E80-BC89-C6E4041620D8}" type="parTrans" cxnId="{47D7870B-5198-4559-B78D-759524BB7B9F}">
      <dgm:prSet/>
      <dgm:spPr/>
      <dgm:t>
        <a:bodyPr/>
        <a:lstStyle/>
        <a:p>
          <a:endParaRPr lang="es-ES"/>
        </a:p>
      </dgm:t>
    </dgm:pt>
    <dgm:pt modelId="{2905F5E8-CA60-44C5-937B-33911E7D6DA4}" type="sibTrans" cxnId="{47D7870B-5198-4559-B78D-759524BB7B9F}">
      <dgm:prSet/>
      <dgm:spPr/>
      <dgm:t>
        <a:bodyPr/>
        <a:lstStyle/>
        <a:p>
          <a:endParaRPr lang="es-ES"/>
        </a:p>
      </dgm:t>
    </dgm:pt>
    <dgm:pt modelId="{C3DA1BD1-E582-42ED-BE02-4805583AA963}">
      <dgm:prSet phldrT="[Texto]"/>
      <dgm:spPr/>
      <dgm:t>
        <a:bodyPr/>
        <a:lstStyle/>
        <a:p>
          <a:r>
            <a:rPr lang="es-ES" b="1" dirty="0" smtClean="0"/>
            <a:t>DEBILIDADES</a:t>
          </a:r>
          <a:endParaRPr lang="es-ES" b="1" dirty="0"/>
        </a:p>
      </dgm:t>
    </dgm:pt>
    <dgm:pt modelId="{C0841A53-5D97-4FAB-881E-B76529161E0F}" type="parTrans" cxnId="{40297619-A6CD-46BA-B40E-FD2F5207D673}">
      <dgm:prSet/>
      <dgm:spPr/>
      <dgm:t>
        <a:bodyPr/>
        <a:lstStyle/>
        <a:p>
          <a:endParaRPr lang="es-ES"/>
        </a:p>
      </dgm:t>
    </dgm:pt>
    <dgm:pt modelId="{1926B07E-6CB4-4C06-B777-24EC251D8D7B}" type="sibTrans" cxnId="{40297619-A6CD-46BA-B40E-FD2F5207D673}">
      <dgm:prSet/>
      <dgm:spPr/>
      <dgm:t>
        <a:bodyPr/>
        <a:lstStyle/>
        <a:p>
          <a:endParaRPr lang="es-ES"/>
        </a:p>
      </dgm:t>
    </dgm:pt>
    <dgm:pt modelId="{02270FDA-193E-4DF8-BC42-16482D83E295}">
      <dgm:prSet phldrT="[Texto]" custT="1"/>
      <dgm:spPr/>
      <dgm:t>
        <a:bodyPr/>
        <a:lstStyle/>
        <a:p>
          <a:r>
            <a:rPr lang="es-ES" sz="1600" b="1" dirty="0" smtClean="0"/>
            <a:t>Presupuesto</a:t>
          </a:r>
          <a:endParaRPr lang="es-ES" sz="1600" b="1" dirty="0"/>
        </a:p>
      </dgm:t>
    </dgm:pt>
    <dgm:pt modelId="{0D996F33-FC64-4B07-9E42-87F3E81DA566}" type="parTrans" cxnId="{670A6CFB-0F06-4B39-9C0C-0A9F00A4B150}">
      <dgm:prSet/>
      <dgm:spPr/>
      <dgm:t>
        <a:bodyPr/>
        <a:lstStyle/>
        <a:p>
          <a:endParaRPr lang="es-ES"/>
        </a:p>
      </dgm:t>
    </dgm:pt>
    <dgm:pt modelId="{5E3FEC9D-B26F-4A81-9898-092F1886E54F}" type="sibTrans" cxnId="{670A6CFB-0F06-4B39-9C0C-0A9F00A4B150}">
      <dgm:prSet/>
      <dgm:spPr/>
      <dgm:t>
        <a:bodyPr/>
        <a:lstStyle/>
        <a:p>
          <a:endParaRPr lang="es-ES"/>
        </a:p>
      </dgm:t>
    </dgm:pt>
    <dgm:pt modelId="{D0E20F15-11BB-4F4D-AE71-4D16C0EBC143}">
      <dgm:prSet phldrT="[Texto]" custT="1"/>
      <dgm:spPr/>
      <dgm:t>
        <a:bodyPr/>
        <a:lstStyle/>
        <a:p>
          <a:r>
            <a:rPr lang="es-ES" sz="1400" b="1" dirty="0" smtClean="0"/>
            <a:t>Oferta de servicios</a:t>
          </a:r>
          <a:endParaRPr lang="es-ES" sz="1400" b="1" dirty="0"/>
        </a:p>
      </dgm:t>
    </dgm:pt>
    <dgm:pt modelId="{FD035B35-1B8C-4098-AD5C-2B9ECC56F25B}" type="parTrans" cxnId="{269D0020-F290-4B78-A0FF-E6212581A7EB}">
      <dgm:prSet/>
      <dgm:spPr/>
      <dgm:t>
        <a:bodyPr/>
        <a:lstStyle/>
        <a:p>
          <a:endParaRPr lang="es-ES"/>
        </a:p>
      </dgm:t>
    </dgm:pt>
    <dgm:pt modelId="{1D633BFD-C0B8-4C55-9A7A-7F0072F3AAA6}" type="sibTrans" cxnId="{269D0020-F290-4B78-A0FF-E6212581A7EB}">
      <dgm:prSet/>
      <dgm:spPr/>
      <dgm:t>
        <a:bodyPr/>
        <a:lstStyle/>
        <a:p>
          <a:endParaRPr lang="es-ES"/>
        </a:p>
      </dgm:t>
    </dgm:pt>
    <dgm:pt modelId="{9D1D6244-FCEF-4786-B168-BA648257D2C5}">
      <dgm:prSet phldrT="[Texto]" custT="1"/>
      <dgm:spPr/>
      <dgm:t>
        <a:bodyPr/>
        <a:lstStyle/>
        <a:p>
          <a:r>
            <a:rPr lang="es-ES" sz="1400" b="1" dirty="0" smtClean="0"/>
            <a:t>Comunicación</a:t>
          </a:r>
          <a:endParaRPr lang="es-ES" sz="1400" b="1" dirty="0"/>
        </a:p>
      </dgm:t>
    </dgm:pt>
    <dgm:pt modelId="{47DF0018-30F2-4DA0-9A95-5A89AE5AEA46}" type="parTrans" cxnId="{92EA43D2-54C3-4E1C-B3D5-8BE72E248692}">
      <dgm:prSet/>
      <dgm:spPr/>
      <dgm:t>
        <a:bodyPr/>
        <a:lstStyle/>
        <a:p>
          <a:endParaRPr lang="es-ES"/>
        </a:p>
      </dgm:t>
    </dgm:pt>
    <dgm:pt modelId="{6D1D8480-CA68-4FC9-8C1A-FA5283CCFAF1}" type="sibTrans" cxnId="{92EA43D2-54C3-4E1C-B3D5-8BE72E248692}">
      <dgm:prSet/>
      <dgm:spPr/>
      <dgm:t>
        <a:bodyPr/>
        <a:lstStyle/>
        <a:p>
          <a:endParaRPr lang="es-ES"/>
        </a:p>
      </dgm:t>
    </dgm:pt>
    <dgm:pt modelId="{E5F6C52F-3498-4DFF-BA3F-12D10E2A2C99}">
      <dgm:prSet phldrT="[Texto]" custT="1"/>
      <dgm:spPr/>
      <dgm:t>
        <a:bodyPr/>
        <a:lstStyle/>
        <a:p>
          <a:r>
            <a:rPr lang="es-ES" sz="1600" b="1" dirty="0" smtClean="0"/>
            <a:t>Ecoturism</a:t>
          </a:r>
          <a:r>
            <a:rPr lang="es-ES" sz="1400" b="1" dirty="0" smtClean="0"/>
            <a:t>o</a:t>
          </a:r>
          <a:endParaRPr lang="es-ES" sz="1400" b="1" dirty="0"/>
        </a:p>
      </dgm:t>
    </dgm:pt>
    <dgm:pt modelId="{771E1C70-0E36-417E-9AA8-C525599601EF}" type="parTrans" cxnId="{CAF0AC87-7CC3-498A-850F-DFF9E8407C1B}">
      <dgm:prSet/>
      <dgm:spPr/>
      <dgm:t>
        <a:bodyPr/>
        <a:lstStyle/>
        <a:p>
          <a:endParaRPr lang="es-ES"/>
        </a:p>
      </dgm:t>
    </dgm:pt>
    <dgm:pt modelId="{B361270C-E612-49F9-B18A-1B5B5A1DB04D}" type="sibTrans" cxnId="{CAF0AC87-7CC3-498A-850F-DFF9E8407C1B}">
      <dgm:prSet/>
      <dgm:spPr/>
      <dgm:t>
        <a:bodyPr/>
        <a:lstStyle/>
        <a:p>
          <a:endParaRPr lang="es-ES"/>
        </a:p>
      </dgm:t>
    </dgm:pt>
    <dgm:pt modelId="{3A7FCF0E-6612-464C-B2C5-0FFFC3C5BCA9}">
      <dgm:prSet phldrT="[Texto]" custT="1"/>
      <dgm:spPr/>
      <dgm:t>
        <a:bodyPr/>
        <a:lstStyle/>
        <a:p>
          <a:r>
            <a:rPr lang="es-ES" sz="1600" b="1" dirty="0" smtClean="0"/>
            <a:t>Encargado Ambiental</a:t>
          </a:r>
          <a:endParaRPr lang="es-ES" sz="1600" b="1" dirty="0"/>
        </a:p>
      </dgm:t>
    </dgm:pt>
    <dgm:pt modelId="{838D4747-6503-40C1-9547-22856313468D}" type="parTrans" cxnId="{6F749C4D-4DAE-479F-8397-6B948FD7076B}">
      <dgm:prSet/>
      <dgm:spPr/>
      <dgm:t>
        <a:bodyPr/>
        <a:lstStyle/>
        <a:p>
          <a:endParaRPr lang="es-ES"/>
        </a:p>
      </dgm:t>
    </dgm:pt>
    <dgm:pt modelId="{7CB31948-7A29-4B41-8A3C-ECA902382243}" type="sibTrans" cxnId="{6F749C4D-4DAE-479F-8397-6B948FD7076B}">
      <dgm:prSet/>
      <dgm:spPr/>
      <dgm:t>
        <a:bodyPr/>
        <a:lstStyle/>
        <a:p>
          <a:endParaRPr lang="es-ES"/>
        </a:p>
      </dgm:t>
    </dgm:pt>
    <dgm:pt modelId="{35CF3B1C-B7DA-4BF6-915A-C2394939A3A6}">
      <dgm:prSet phldrT="[Texto]" custT="1"/>
      <dgm:spPr/>
      <dgm:t>
        <a:bodyPr/>
        <a:lstStyle/>
        <a:p>
          <a:r>
            <a:rPr lang="es-ES" sz="1400" b="1" dirty="0" smtClean="0"/>
            <a:t>Políticas</a:t>
          </a:r>
          <a:endParaRPr lang="es-ES" sz="1400" b="1" dirty="0"/>
        </a:p>
      </dgm:t>
    </dgm:pt>
    <dgm:pt modelId="{9AC0E000-2268-4902-B3E7-6B54A09D8907}" type="parTrans" cxnId="{ABE9AB88-E46A-41F6-84C6-274CC8691ACD}">
      <dgm:prSet/>
      <dgm:spPr/>
      <dgm:t>
        <a:bodyPr/>
        <a:lstStyle/>
        <a:p>
          <a:endParaRPr lang="es-ES"/>
        </a:p>
      </dgm:t>
    </dgm:pt>
    <dgm:pt modelId="{6CC45EAE-CC60-4413-8C43-89EC621EE66E}" type="sibTrans" cxnId="{ABE9AB88-E46A-41F6-84C6-274CC8691ACD}">
      <dgm:prSet/>
      <dgm:spPr/>
      <dgm:t>
        <a:bodyPr/>
        <a:lstStyle/>
        <a:p>
          <a:endParaRPr lang="es-ES"/>
        </a:p>
      </dgm:t>
    </dgm:pt>
    <dgm:pt modelId="{6020A537-7559-43C5-9B26-45DC30E4F43A}">
      <dgm:prSet phldrT="[Texto]" custT="1"/>
      <dgm:spPr/>
      <dgm:t>
        <a:bodyPr/>
        <a:lstStyle/>
        <a:p>
          <a:r>
            <a:rPr lang="es-ES" sz="1400" b="1" dirty="0" smtClean="0"/>
            <a:t>Destinos sustitutos</a:t>
          </a:r>
          <a:endParaRPr lang="es-ES" sz="1400" b="1" dirty="0"/>
        </a:p>
      </dgm:t>
    </dgm:pt>
    <dgm:pt modelId="{C8C4EF85-0340-4E98-9533-856335041002}" type="parTrans" cxnId="{D893A70B-1DA5-451E-868F-9A0468C6A854}">
      <dgm:prSet/>
      <dgm:spPr/>
      <dgm:t>
        <a:bodyPr/>
        <a:lstStyle/>
        <a:p>
          <a:endParaRPr lang="es-ES"/>
        </a:p>
      </dgm:t>
    </dgm:pt>
    <dgm:pt modelId="{61EC70F7-526C-481B-946E-0B989CA7FD98}" type="sibTrans" cxnId="{D893A70B-1DA5-451E-868F-9A0468C6A854}">
      <dgm:prSet/>
      <dgm:spPr/>
      <dgm:t>
        <a:bodyPr/>
        <a:lstStyle/>
        <a:p>
          <a:endParaRPr lang="es-ES"/>
        </a:p>
      </dgm:t>
    </dgm:pt>
    <dgm:pt modelId="{9925D301-991F-4AAC-AD36-722BD19FE26F}" type="pres">
      <dgm:prSet presAssocID="{9534F5E5-275E-4A27-90B7-CDEC8824406A}" presName="cycleMatrixDiagram" presStyleCnt="0">
        <dgm:presLayoutVars>
          <dgm:chMax val="1"/>
          <dgm:dir/>
          <dgm:animLvl val="lvl"/>
          <dgm:resizeHandles val="exact"/>
        </dgm:presLayoutVars>
      </dgm:prSet>
      <dgm:spPr/>
      <dgm:t>
        <a:bodyPr/>
        <a:lstStyle/>
        <a:p>
          <a:endParaRPr lang="es-ES"/>
        </a:p>
      </dgm:t>
    </dgm:pt>
    <dgm:pt modelId="{EFD21EFD-E9AB-4092-BB9B-12D350742F98}" type="pres">
      <dgm:prSet presAssocID="{9534F5E5-275E-4A27-90B7-CDEC8824406A}" presName="children" presStyleCnt="0"/>
      <dgm:spPr/>
    </dgm:pt>
    <dgm:pt modelId="{7441BF64-64E4-4224-B800-746381C350C3}" type="pres">
      <dgm:prSet presAssocID="{9534F5E5-275E-4A27-90B7-CDEC8824406A}" presName="child1group" presStyleCnt="0"/>
      <dgm:spPr/>
    </dgm:pt>
    <dgm:pt modelId="{10BC94D8-DCDF-47C5-9763-5F8C60B60917}" type="pres">
      <dgm:prSet presAssocID="{9534F5E5-275E-4A27-90B7-CDEC8824406A}" presName="child1" presStyleLbl="bgAcc1" presStyleIdx="0" presStyleCnt="4" custScaleX="127735" custLinFactNeighborX="-40407" custLinFactNeighborY="-5493"/>
      <dgm:spPr/>
      <dgm:t>
        <a:bodyPr/>
        <a:lstStyle/>
        <a:p>
          <a:endParaRPr lang="es-ES"/>
        </a:p>
      </dgm:t>
    </dgm:pt>
    <dgm:pt modelId="{C485BAD2-83A5-4C69-A705-6C11749DD28A}" type="pres">
      <dgm:prSet presAssocID="{9534F5E5-275E-4A27-90B7-CDEC8824406A}" presName="child1Text" presStyleLbl="bgAcc1" presStyleIdx="0" presStyleCnt="4">
        <dgm:presLayoutVars>
          <dgm:bulletEnabled val="1"/>
        </dgm:presLayoutVars>
      </dgm:prSet>
      <dgm:spPr/>
      <dgm:t>
        <a:bodyPr/>
        <a:lstStyle/>
        <a:p>
          <a:endParaRPr lang="es-ES"/>
        </a:p>
      </dgm:t>
    </dgm:pt>
    <dgm:pt modelId="{9C234130-0D84-4D6F-B9C8-FDA3E1A10A8E}" type="pres">
      <dgm:prSet presAssocID="{9534F5E5-275E-4A27-90B7-CDEC8824406A}" presName="child2group" presStyleCnt="0"/>
      <dgm:spPr/>
    </dgm:pt>
    <dgm:pt modelId="{DB15A191-7EEF-4140-8197-F48C14FE82DE}" type="pres">
      <dgm:prSet presAssocID="{9534F5E5-275E-4A27-90B7-CDEC8824406A}" presName="child2" presStyleLbl="bgAcc1" presStyleIdx="1" presStyleCnt="4" custScaleX="125725" custLinFactNeighborX="58382" custLinFactNeighborY="5493"/>
      <dgm:spPr/>
      <dgm:t>
        <a:bodyPr/>
        <a:lstStyle/>
        <a:p>
          <a:endParaRPr lang="es-ES"/>
        </a:p>
      </dgm:t>
    </dgm:pt>
    <dgm:pt modelId="{3F87E46D-1164-4591-8EC5-CE15D6C8DFAC}" type="pres">
      <dgm:prSet presAssocID="{9534F5E5-275E-4A27-90B7-CDEC8824406A}" presName="child2Text" presStyleLbl="bgAcc1" presStyleIdx="1" presStyleCnt="4">
        <dgm:presLayoutVars>
          <dgm:bulletEnabled val="1"/>
        </dgm:presLayoutVars>
      </dgm:prSet>
      <dgm:spPr/>
      <dgm:t>
        <a:bodyPr/>
        <a:lstStyle/>
        <a:p>
          <a:endParaRPr lang="es-ES"/>
        </a:p>
      </dgm:t>
    </dgm:pt>
    <dgm:pt modelId="{2E0DFA6A-368F-490C-B28F-8945CC78EF23}" type="pres">
      <dgm:prSet presAssocID="{9534F5E5-275E-4A27-90B7-CDEC8824406A}" presName="child3group" presStyleCnt="0"/>
      <dgm:spPr/>
    </dgm:pt>
    <dgm:pt modelId="{2EF2BA94-7338-4E71-A426-AB6980EBD9F9}" type="pres">
      <dgm:prSet presAssocID="{9534F5E5-275E-4A27-90B7-CDEC8824406A}" presName="child3" presStyleLbl="bgAcc1" presStyleIdx="2" presStyleCnt="4" custScaleX="145075" custLinFactNeighborX="53270" custLinFactNeighborY="1735"/>
      <dgm:spPr/>
      <dgm:t>
        <a:bodyPr/>
        <a:lstStyle/>
        <a:p>
          <a:endParaRPr lang="es-ES"/>
        </a:p>
      </dgm:t>
    </dgm:pt>
    <dgm:pt modelId="{B031EF89-4125-42BE-ADAA-5C7CCDBADBD1}" type="pres">
      <dgm:prSet presAssocID="{9534F5E5-275E-4A27-90B7-CDEC8824406A}" presName="child3Text" presStyleLbl="bgAcc1" presStyleIdx="2" presStyleCnt="4">
        <dgm:presLayoutVars>
          <dgm:bulletEnabled val="1"/>
        </dgm:presLayoutVars>
      </dgm:prSet>
      <dgm:spPr/>
      <dgm:t>
        <a:bodyPr/>
        <a:lstStyle/>
        <a:p>
          <a:endParaRPr lang="es-ES"/>
        </a:p>
      </dgm:t>
    </dgm:pt>
    <dgm:pt modelId="{9C7A0BB2-F2DE-4B49-83F7-AC819168959D}" type="pres">
      <dgm:prSet presAssocID="{9534F5E5-275E-4A27-90B7-CDEC8824406A}" presName="child4group" presStyleCnt="0"/>
      <dgm:spPr/>
    </dgm:pt>
    <dgm:pt modelId="{A57AF836-4F94-4DBB-B12D-FA6C07C6D63C}" type="pres">
      <dgm:prSet presAssocID="{9534F5E5-275E-4A27-90B7-CDEC8824406A}" presName="child4" presStyleLbl="bgAcc1" presStyleIdx="3" presStyleCnt="4" custScaleX="142698" custLinFactNeighborX="-29733" custLinFactNeighborY="-3758"/>
      <dgm:spPr/>
      <dgm:t>
        <a:bodyPr/>
        <a:lstStyle/>
        <a:p>
          <a:endParaRPr lang="es-ES"/>
        </a:p>
      </dgm:t>
    </dgm:pt>
    <dgm:pt modelId="{A3D0219F-228F-458E-AE38-B34EEE4466D8}" type="pres">
      <dgm:prSet presAssocID="{9534F5E5-275E-4A27-90B7-CDEC8824406A}" presName="child4Text" presStyleLbl="bgAcc1" presStyleIdx="3" presStyleCnt="4">
        <dgm:presLayoutVars>
          <dgm:bulletEnabled val="1"/>
        </dgm:presLayoutVars>
      </dgm:prSet>
      <dgm:spPr/>
      <dgm:t>
        <a:bodyPr/>
        <a:lstStyle/>
        <a:p>
          <a:endParaRPr lang="es-ES"/>
        </a:p>
      </dgm:t>
    </dgm:pt>
    <dgm:pt modelId="{5AB66D65-192B-458E-BC0E-07AC9A4A3C82}" type="pres">
      <dgm:prSet presAssocID="{9534F5E5-275E-4A27-90B7-CDEC8824406A}" presName="childPlaceholder" presStyleCnt="0"/>
      <dgm:spPr/>
    </dgm:pt>
    <dgm:pt modelId="{03703490-5379-4EB2-A2FF-251321D837D5}" type="pres">
      <dgm:prSet presAssocID="{9534F5E5-275E-4A27-90B7-CDEC8824406A}" presName="circle" presStyleCnt="0"/>
      <dgm:spPr/>
    </dgm:pt>
    <dgm:pt modelId="{88E36315-733D-42F3-B9AE-4E8D97B5D066}" type="pres">
      <dgm:prSet presAssocID="{9534F5E5-275E-4A27-90B7-CDEC8824406A}" presName="quadrant1" presStyleLbl="node1" presStyleIdx="0" presStyleCnt="4" custScaleX="118574" custLinFactNeighborX="-13067" custLinFactNeighborY="818">
        <dgm:presLayoutVars>
          <dgm:chMax val="1"/>
          <dgm:bulletEnabled val="1"/>
        </dgm:presLayoutVars>
      </dgm:prSet>
      <dgm:spPr/>
      <dgm:t>
        <a:bodyPr/>
        <a:lstStyle/>
        <a:p>
          <a:endParaRPr lang="es-ES"/>
        </a:p>
      </dgm:t>
    </dgm:pt>
    <dgm:pt modelId="{7194015D-51DC-404E-9C26-FC937A03AF5D}" type="pres">
      <dgm:prSet presAssocID="{9534F5E5-275E-4A27-90B7-CDEC8824406A}" presName="quadrant2" presStyleLbl="node1" presStyleIdx="1" presStyleCnt="4" custScaleX="121141" custLinFactNeighborX="10291" custLinFactNeighborY="818">
        <dgm:presLayoutVars>
          <dgm:chMax val="1"/>
          <dgm:bulletEnabled val="1"/>
        </dgm:presLayoutVars>
      </dgm:prSet>
      <dgm:spPr/>
      <dgm:t>
        <a:bodyPr/>
        <a:lstStyle/>
        <a:p>
          <a:endParaRPr lang="es-ES"/>
        </a:p>
      </dgm:t>
    </dgm:pt>
    <dgm:pt modelId="{A0B1E67C-619E-465B-B265-67DB9722B8D7}" type="pres">
      <dgm:prSet presAssocID="{9534F5E5-275E-4A27-90B7-CDEC8824406A}" presName="quadrant3" presStyleLbl="node1" presStyleIdx="2" presStyleCnt="4" custScaleX="117816" custScaleY="102876" custLinFactNeighborX="8542">
        <dgm:presLayoutVars>
          <dgm:chMax val="1"/>
          <dgm:bulletEnabled val="1"/>
        </dgm:presLayoutVars>
      </dgm:prSet>
      <dgm:spPr/>
      <dgm:t>
        <a:bodyPr/>
        <a:lstStyle/>
        <a:p>
          <a:endParaRPr lang="es-ES"/>
        </a:p>
      </dgm:t>
    </dgm:pt>
    <dgm:pt modelId="{4D81C0F1-D881-4102-8E87-C6C7ED2F82DA}" type="pres">
      <dgm:prSet presAssocID="{9534F5E5-275E-4A27-90B7-CDEC8824406A}" presName="quadrant4" presStyleLbl="node1" presStyleIdx="3" presStyleCnt="4" custScaleX="117631" custLinFactNeighborX="-12595" custLinFactNeighborY="-53">
        <dgm:presLayoutVars>
          <dgm:chMax val="1"/>
          <dgm:bulletEnabled val="1"/>
        </dgm:presLayoutVars>
      </dgm:prSet>
      <dgm:spPr/>
      <dgm:t>
        <a:bodyPr/>
        <a:lstStyle/>
        <a:p>
          <a:endParaRPr lang="es-ES"/>
        </a:p>
      </dgm:t>
    </dgm:pt>
    <dgm:pt modelId="{B5B4F6F5-2A8D-406D-A05E-12F5BA2E495A}" type="pres">
      <dgm:prSet presAssocID="{9534F5E5-275E-4A27-90B7-CDEC8824406A}" presName="quadrantPlaceholder" presStyleCnt="0"/>
      <dgm:spPr/>
    </dgm:pt>
    <dgm:pt modelId="{700ED0D2-E2D1-4FD6-A639-95994D78B40E}" type="pres">
      <dgm:prSet presAssocID="{9534F5E5-275E-4A27-90B7-CDEC8824406A}" presName="center1" presStyleLbl="fgShp" presStyleIdx="0" presStyleCnt="2"/>
      <dgm:spPr/>
    </dgm:pt>
    <dgm:pt modelId="{8F1CAA6D-0808-4FE6-8224-D1086CA40B88}" type="pres">
      <dgm:prSet presAssocID="{9534F5E5-275E-4A27-90B7-CDEC8824406A}" presName="center2" presStyleLbl="fgShp" presStyleIdx="1" presStyleCnt="2"/>
      <dgm:spPr/>
    </dgm:pt>
  </dgm:ptLst>
  <dgm:cxnLst>
    <dgm:cxn modelId="{269D0020-F290-4B78-A0FF-E6212581A7EB}" srcId="{563E8009-CFD3-49B5-AA43-5503C08FE258}" destId="{D0E20F15-11BB-4F4D-AE71-4D16C0EBC143}" srcOrd="1" destOrd="0" parTransId="{FD035B35-1B8C-4098-AD5C-2B9ECC56F25B}" sibTransId="{1D633BFD-C0B8-4C55-9A7A-7F0072F3AAA6}"/>
    <dgm:cxn modelId="{65C85F13-CE24-4027-A743-686192B954AE}" type="presOf" srcId="{35CF3B1C-B7DA-4BF6-915A-C2394939A3A6}" destId="{2EF2BA94-7338-4E71-A426-AB6980EBD9F9}" srcOrd="0" destOrd="1" presId="urn:microsoft.com/office/officeart/2005/8/layout/cycle4"/>
    <dgm:cxn modelId="{FDFA97B2-52FF-4D5B-82AE-1D6E723D1757}" type="presOf" srcId="{C3DA1BD1-E582-42ED-BE02-4805583AA963}" destId="{4D81C0F1-D881-4102-8E87-C6C7ED2F82DA}" srcOrd="0" destOrd="0" presId="urn:microsoft.com/office/officeart/2005/8/layout/cycle4"/>
    <dgm:cxn modelId="{9D387C64-0BA5-4C91-AF98-2388ACB24717}" type="presOf" srcId="{D0E20F15-11BB-4F4D-AE71-4D16C0EBC143}" destId="{10BC94D8-DCDF-47C5-9763-5F8C60B60917}" srcOrd="0" destOrd="1" presId="urn:microsoft.com/office/officeart/2005/8/layout/cycle4"/>
    <dgm:cxn modelId="{92EA43D2-54C3-4E1C-B3D5-8BE72E248692}" srcId="{563E8009-CFD3-49B5-AA43-5503C08FE258}" destId="{9D1D6244-FCEF-4786-B168-BA648257D2C5}" srcOrd="2" destOrd="0" parTransId="{47DF0018-30F2-4DA0-9A95-5A89AE5AEA46}" sibTransId="{6D1D8480-CA68-4FC9-8C1A-FA5283CCFAF1}"/>
    <dgm:cxn modelId="{29DA33A0-9366-4123-96F7-5C2E0713878A}" type="presOf" srcId="{02270FDA-193E-4DF8-BC42-16482D83E295}" destId="{A57AF836-4F94-4DBB-B12D-FA6C07C6D63C}" srcOrd="0" destOrd="0" presId="urn:microsoft.com/office/officeart/2005/8/layout/cycle4"/>
    <dgm:cxn modelId="{F644E9F1-918E-48FB-9025-456FA811E145}" type="presOf" srcId="{563E8009-CFD3-49B5-AA43-5503C08FE258}" destId="{88E36315-733D-42F3-B9AE-4E8D97B5D066}" srcOrd="0" destOrd="0" presId="urn:microsoft.com/office/officeart/2005/8/layout/cycle4"/>
    <dgm:cxn modelId="{ABE9AB88-E46A-41F6-84C6-274CC8691ACD}" srcId="{6BF8D3FF-F106-4987-B94F-424A82878BE9}" destId="{35CF3B1C-B7DA-4BF6-915A-C2394939A3A6}" srcOrd="1" destOrd="0" parTransId="{9AC0E000-2268-4902-B3E7-6B54A09D8907}" sibTransId="{6CC45EAE-CC60-4413-8C43-89EC621EE66E}"/>
    <dgm:cxn modelId="{81066FEE-11A4-4EB2-BACF-2020C2F1A85F}" type="presOf" srcId="{E5F6C52F-3498-4DFF-BA3F-12D10E2A2C99}" destId="{DB15A191-7EEF-4140-8197-F48C14FE82DE}" srcOrd="0" destOrd="1" presId="urn:microsoft.com/office/officeart/2005/8/layout/cycle4"/>
    <dgm:cxn modelId="{199B5B78-EA12-4570-A41A-B34FAFDDC8E2}" type="presOf" srcId="{C72881C7-A33D-4737-8BA1-31A54B3CA072}" destId="{DB15A191-7EEF-4140-8197-F48C14FE82DE}" srcOrd="0" destOrd="0" presId="urn:microsoft.com/office/officeart/2005/8/layout/cycle4"/>
    <dgm:cxn modelId="{9B7ECCE6-9C87-406B-AD07-DD900ACB437A}" type="presOf" srcId="{3A7FCF0E-6612-464C-B2C5-0FFFC3C5BCA9}" destId="{A3D0219F-228F-458E-AE38-B34EEE4466D8}" srcOrd="1" destOrd="1" presId="urn:microsoft.com/office/officeart/2005/8/layout/cycle4"/>
    <dgm:cxn modelId="{D9C6FD0C-93C2-4D43-BC60-C514EC0E13DD}" type="presOf" srcId="{9534F5E5-275E-4A27-90B7-CDEC8824406A}" destId="{9925D301-991F-4AAC-AD36-722BD19FE26F}" srcOrd="0" destOrd="0" presId="urn:microsoft.com/office/officeart/2005/8/layout/cycle4"/>
    <dgm:cxn modelId="{2A3F66BF-4C00-434B-BDC5-04C197699C3F}" type="presOf" srcId="{179B0C3E-9C0F-4C02-9315-E73F5F4E6BB2}" destId="{2EF2BA94-7338-4E71-A426-AB6980EBD9F9}" srcOrd="0" destOrd="0" presId="urn:microsoft.com/office/officeart/2005/8/layout/cycle4"/>
    <dgm:cxn modelId="{45216F0C-AED1-45AC-B8C5-EFB3766EB3C7}" type="presOf" srcId="{C72881C7-A33D-4737-8BA1-31A54B3CA072}" destId="{3F87E46D-1164-4591-8EC5-CE15D6C8DFAC}" srcOrd="1" destOrd="0" presId="urn:microsoft.com/office/officeart/2005/8/layout/cycle4"/>
    <dgm:cxn modelId="{1F845F45-0191-412C-8BBE-793BDB615486}" srcId="{9534F5E5-275E-4A27-90B7-CDEC8824406A}" destId="{6BF8D3FF-F106-4987-B94F-424A82878BE9}" srcOrd="2" destOrd="0" parTransId="{E102DCDA-BBD4-4E10-969C-939B04DB3EB6}" sibTransId="{70A86948-F85A-404F-9BF6-18A5712DA631}"/>
    <dgm:cxn modelId="{F6D66A31-1979-406D-A637-DE764E70F7BE}" type="presOf" srcId="{35CF3B1C-B7DA-4BF6-915A-C2394939A3A6}" destId="{B031EF89-4125-42BE-ADAA-5C7CCDBADBD1}" srcOrd="1" destOrd="1" presId="urn:microsoft.com/office/officeart/2005/8/layout/cycle4"/>
    <dgm:cxn modelId="{8A931F39-2DAC-4DF3-8026-781E4E95919B}" type="presOf" srcId="{6020A537-7559-43C5-9B26-45DC30E4F43A}" destId="{B031EF89-4125-42BE-ADAA-5C7CCDBADBD1}" srcOrd="1" destOrd="2" presId="urn:microsoft.com/office/officeart/2005/8/layout/cycle4"/>
    <dgm:cxn modelId="{BA5580FF-C744-4480-8A25-B51D4A754228}" type="presOf" srcId="{8ED5806A-C956-48EF-887D-79361BD8DAB3}" destId="{C485BAD2-83A5-4C69-A705-6C11749DD28A}" srcOrd="1" destOrd="0" presId="urn:microsoft.com/office/officeart/2005/8/layout/cycle4"/>
    <dgm:cxn modelId="{350993BC-353D-4585-B32B-2DEC997FCF85}" type="presOf" srcId="{02270FDA-193E-4DF8-BC42-16482D83E295}" destId="{A3D0219F-228F-458E-AE38-B34EEE4466D8}" srcOrd="1" destOrd="0" presId="urn:microsoft.com/office/officeart/2005/8/layout/cycle4"/>
    <dgm:cxn modelId="{6A0D7A77-5814-43CF-AFAD-BDE840E500BB}" type="presOf" srcId="{179B0C3E-9C0F-4C02-9315-E73F5F4E6BB2}" destId="{B031EF89-4125-42BE-ADAA-5C7CCDBADBD1}" srcOrd="1" destOrd="0" presId="urn:microsoft.com/office/officeart/2005/8/layout/cycle4"/>
    <dgm:cxn modelId="{47D7870B-5198-4559-B78D-759524BB7B9F}" srcId="{6BF8D3FF-F106-4987-B94F-424A82878BE9}" destId="{179B0C3E-9C0F-4C02-9315-E73F5F4E6BB2}" srcOrd="0" destOrd="0" parTransId="{04FBE80C-A4D6-4E80-BC89-C6E4041620D8}" sibTransId="{2905F5E8-CA60-44C5-937B-33911E7D6DA4}"/>
    <dgm:cxn modelId="{2B09910B-236A-4B0D-94E5-2CD279492235}" type="presOf" srcId="{D0E20F15-11BB-4F4D-AE71-4D16C0EBC143}" destId="{C485BAD2-83A5-4C69-A705-6C11749DD28A}" srcOrd="1" destOrd="1" presId="urn:microsoft.com/office/officeart/2005/8/layout/cycle4"/>
    <dgm:cxn modelId="{8E52B6AF-36FB-41C7-B82D-4DEA040A193F}" type="presOf" srcId="{E5F6C52F-3498-4DFF-BA3F-12D10E2A2C99}" destId="{3F87E46D-1164-4591-8EC5-CE15D6C8DFAC}" srcOrd="1" destOrd="1" presId="urn:microsoft.com/office/officeart/2005/8/layout/cycle4"/>
    <dgm:cxn modelId="{670A6CFB-0F06-4B39-9C0C-0A9F00A4B150}" srcId="{C3DA1BD1-E582-42ED-BE02-4805583AA963}" destId="{02270FDA-193E-4DF8-BC42-16482D83E295}" srcOrd="0" destOrd="0" parTransId="{0D996F33-FC64-4B07-9E42-87F3E81DA566}" sibTransId="{5E3FEC9D-B26F-4A81-9898-092F1886E54F}"/>
    <dgm:cxn modelId="{5617A507-2F25-42D0-B6C4-7A52C32F3B1E}" srcId="{9534F5E5-275E-4A27-90B7-CDEC8824406A}" destId="{17C5107F-545A-4FC2-BDA2-E128A2D57F2D}" srcOrd="1" destOrd="0" parTransId="{524D5D73-88B6-42F8-B816-6051B3C61C5F}" sibTransId="{3F381D6F-6BFD-4538-8B65-248A706FBF02}"/>
    <dgm:cxn modelId="{92B2A74C-6FA6-408F-8F3A-04A6F98BD2A0}" type="presOf" srcId="{9D1D6244-FCEF-4786-B168-BA648257D2C5}" destId="{10BC94D8-DCDF-47C5-9763-5F8C60B60917}" srcOrd="0" destOrd="2" presId="urn:microsoft.com/office/officeart/2005/8/layout/cycle4"/>
    <dgm:cxn modelId="{C67220F6-C01B-45BA-9184-D351B768F503}" srcId="{9534F5E5-275E-4A27-90B7-CDEC8824406A}" destId="{563E8009-CFD3-49B5-AA43-5503C08FE258}" srcOrd="0" destOrd="0" parTransId="{0B227ABD-C2AF-446D-A2FF-3CE6CB4745B4}" sibTransId="{378BB313-454B-4494-8B4B-32CA917C8EA8}"/>
    <dgm:cxn modelId="{40297619-A6CD-46BA-B40E-FD2F5207D673}" srcId="{9534F5E5-275E-4A27-90B7-CDEC8824406A}" destId="{C3DA1BD1-E582-42ED-BE02-4805583AA963}" srcOrd="3" destOrd="0" parTransId="{C0841A53-5D97-4FAB-881E-B76529161E0F}" sibTransId="{1926B07E-6CB4-4C06-B777-24EC251D8D7B}"/>
    <dgm:cxn modelId="{E739B8E9-00B0-40BA-BD19-EC9B5CCE7778}" type="presOf" srcId="{17C5107F-545A-4FC2-BDA2-E128A2D57F2D}" destId="{7194015D-51DC-404E-9C26-FC937A03AF5D}" srcOrd="0" destOrd="0" presId="urn:microsoft.com/office/officeart/2005/8/layout/cycle4"/>
    <dgm:cxn modelId="{9C1771A7-9402-47E0-9B90-160CC0B2598C}" srcId="{563E8009-CFD3-49B5-AA43-5503C08FE258}" destId="{8ED5806A-C956-48EF-887D-79361BD8DAB3}" srcOrd="0" destOrd="0" parTransId="{E43D726E-C79E-423E-9438-1D88D0027B58}" sibTransId="{3A0DE68C-CB33-4189-AABC-4EA2E74F5388}"/>
    <dgm:cxn modelId="{C42E8CCF-0316-44B9-B091-C12383585CDF}" type="presOf" srcId="{6020A537-7559-43C5-9B26-45DC30E4F43A}" destId="{2EF2BA94-7338-4E71-A426-AB6980EBD9F9}" srcOrd="0" destOrd="2" presId="urn:microsoft.com/office/officeart/2005/8/layout/cycle4"/>
    <dgm:cxn modelId="{D893A70B-1DA5-451E-868F-9A0468C6A854}" srcId="{6BF8D3FF-F106-4987-B94F-424A82878BE9}" destId="{6020A537-7559-43C5-9B26-45DC30E4F43A}" srcOrd="2" destOrd="0" parTransId="{C8C4EF85-0340-4E98-9533-856335041002}" sibTransId="{61EC70F7-526C-481B-946E-0B989CA7FD98}"/>
    <dgm:cxn modelId="{46640DFB-86F8-472F-A20D-E2816D423FDA}" type="presOf" srcId="{8ED5806A-C956-48EF-887D-79361BD8DAB3}" destId="{10BC94D8-DCDF-47C5-9763-5F8C60B60917}" srcOrd="0" destOrd="0" presId="urn:microsoft.com/office/officeart/2005/8/layout/cycle4"/>
    <dgm:cxn modelId="{B0B8CE37-7F7A-43E4-B9A0-F5EBB59A1F23}" type="presOf" srcId="{6BF8D3FF-F106-4987-B94F-424A82878BE9}" destId="{A0B1E67C-619E-465B-B265-67DB9722B8D7}" srcOrd="0" destOrd="0" presId="urn:microsoft.com/office/officeart/2005/8/layout/cycle4"/>
    <dgm:cxn modelId="{6F749C4D-4DAE-479F-8397-6B948FD7076B}" srcId="{C3DA1BD1-E582-42ED-BE02-4805583AA963}" destId="{3A7FCF0E-6612-464C-B2C5-0FFFC3C5BCA9}" srcOrd="1" destOrd="0" parTransId="{838D4747-6503-40C1-9547-22856313468D}" sibTransId="{7CB31948-7A29-4B41-8A3C-ECA902382243}"/>
    <dgm:cxn modelId="{7126E3D6-019B-4B13-8067-2D96748F1447}" type="presOf" srcId="{9D1D6244-FCEF-4786-B168-BA648257D2C5}" destId="{C485BAD2-83A5-4C69-A705-6C11749DD28A}" srcOrd="1" destOrd="2" presId="urn:microsoft.com/office/officeart/2005/8/layout/cycle4"/>
    <dgm:cxn modelId="{3AD58B74-6BF0-4166-BBD5-61C9A2194EFD}" type="presOf" srcId="{3A7FCF0E-6612-464C-B2C5-0FFFC3C5BCA9}" destId="{A57AF836-4F94-4DBB-B12D-FA6C07C6D63C}" srcOrd="0" destOrd="1" presId="urn:microsoft.com/office/officeart/2005/8/layout/cycle4"/>
    <dgm:cxn modelId="{C10AE60D-7CE0-4411-BCF2-919AD98A05EF}" srcId="{17C5107F-545A-4FC2-BDA2-E128A2D57F2D}" destId="{C72881C7-A33D-4737-8BA1-31A54B3CA072}" srcOrd="0" destOrd="0" parTransId="{0A00B5E2-1838-4FBF-A990-FBE39F1CEDBE}" sibTransId="{7343F52D-A489-42B5-90EF-599B0CDB0217}"/>
    <dgm:cxn modelId="{CAF0AC87-7CC3-498A-850F-DFF9E8407C1B}" srcId="{17C5107F-545A-4FC2-BDA2-E128A2D57F2D}" destId="{E5F6C52F-3498-4DFF-BA3F-12D10E2A2C99}" srcOrd="1" destOrd="0" parTransId="{771E1C70-0E36-417E-9AA8-C525599601EF}" sibTransId="{B361270C-E612-49F9-B18A-1B5B5A1DB04D}"/>
    <dgm:cxn modelId="{75CCEE92-C348-47CD-84D3-8C80F60FECFA}" type="presParOf" srcId="{9925D301-991F-4AAC-AD36-722BD19FE26F}" destId="{EFD21EFD-E9AB-4092-BB9B-12D350742F98}" srcOrd="0" destOrd="0" presId="urn:microsoft.com/office/officeart/2005/8/layout/cycle4"/>
    <dgm:cxn modelId="{281DBCDF-176C-4100-8A54-1B7A4B3E75BD}" type="presParOf" srcId="{EFD21EFD-E9AB-4092-BB9B-12D350742F98}" destId="{7441BF64-64E4-4224-B800-746381C350C3}" srcOrd="0" destOrd="0" presId="urn:microsoft.com/office/officeart/2005/8/layout/cycle4"/>
    <dgm:cxn modelId="{5F09979F-346D-4C00-8807-A89612855735}" type="presParOf" srcId="{7441BF64-64E4-4224-B800-746381C350C3}" destId="{10BC94D8-DCDF-47C5-9763-5F8C60B60917}" srcOrd="0" destOrd="0" presId="urn:microsoft.com/office/officeart/2005/8/layout/cycle4"/>
    <dgm:cxn modelId="{AB7674AC-87A3-48FE-990D-483C8C2C60F7}" type="presParOf" srcId="{7441BF64-64E4-4224-B800-746381C350C3}" destId="{C485BAD2-83A5-4C69-A705-6C11749DD28A}" srcOrd="1" destOrd="0" presId="urn:microsoft.com/office/officeart/2005/8/layout/cycle4"/>
    <dgm:cxn modelId="{1CA99AF3-A958-4B00-B26F-A0D79EC4AF1E}" type="presParOf" srcId="{EFD21EFD-E9AB-4092-BB9B-12D350742F98}" destId="{9C234130-0D84-4D6F-B9C8-FDA3E1A10A8E}" srcOrd="1" destOrd="0" presId="urn:microsoft.com/office/officeart/2005/8/layout/cycle4"/>
    <dgm:cxn modelId="{57F17C23-A62E-4E71-AF7A-EB8299EA2763}" type="presParOf" srcId="{9C234130-0D84-4D6F-B9C8-FDA3E1A10A8E}" destId="{DB15A191-7EEF-4140-8197-F48C14FE82DE}" srcOrd="0" destOrd="0" presId="urn:microsoft.com/office/officeart/2005/8/layout/cycle4"/>
    <dgm:cxn modelId="{907F1BF8-9A58-42BD-8AF8-B6EF9BB1D6BB}" type="presParOf" srcId="{9C234130-0D84-4D6F-B9C8-FDA3E1A10A8E}" destId="{3F87E46D-1164-4591-8EC5-CE15D6C8DFAC}" srcOrd="1" destOrd="0" presId="urn:microsoft.com/office/officeart/2005/8/layout/cycle4"/>
    <dgm:cxn modelId="{D790D80A-F869-4BC1-9EC0-E8EC0807E057}" type="presParOf" srcId="{EFD21EFD-E9AB-4092-BB9B-12D350742F98}" destId="{2E0DFA6A-368F-490C-B28F-8945CC78EF23}" srcOrd="2" destOrd="0" presId="urn:microsoft.com/office/officeart/2005/8/layout/cycle4"/>
    <dgm:cxn modelId="{DC717C6D-E5E0-488A-BF52-69F83A663E02}" type="presParOf" srcId="{2E0DFA6A-368F-490C-B28F-8945CC78EF23}" destId="{2EF2BA94-7338-4E71-A426-AB6980EBD9F9}" srcOrd="0" destOrd="0" presId="urn:microsoft.com/office/officeart/2005/8/layout/cycle4"/>
    <dgm:cxn modelId="{689675E8-2520-4FE8-BBE1-245E5BBF8ADD}" type="presParOf" srcId="{2E0DFA6A-368F-490C-B28F-8945CC78EF23}" destId="{B031EF89-4125-42BE-ADAA-5C7CCDBADBD1}" srcOrd="1" destOrd="0" presId="urn:microsoft.com/office/officeart/2005/8/layout/cycle4"/>
    <dgm:cxn modelId="{B4DC6B59-DEFE-40FB-B493-3F4C87BB75C4}" type="presParOf" srcId="{EFD21EFD-E9AB-4092-BB9B-12D350742F98}" destId="{9C7A0BB2-F2DE-4B49-83F7-AC819168959D}" srcOrd="3" destOrd="0" presId="urn:microsoft.com/office/officeart/2005/8/layout/cycle4"/>
    <dgm:cxn modelId="{4994C051-CC67-4F65-BDE8-4F8B5F9BBF9E}" type="presParOf" srcId="{9C7A0BB2-F2DE-4B49-83F7-AC819168959D}" destId="{A57AF836-4F94-4DBB-B12D-FA6C07C6D63C}" srcOrd="0" destOrd="0" presId="urn:microsoft.com/office/officeart/2005/8/layout/cycle4"/>
    <dgm:cxn modelId="{02ED4317-D20A-4701-BED3-10DABFBA2664}" type="presParOf" srcId="{9C7A0BB2-F2DE-4B49-83F7-AC819168959D}" destId="{A3D0219F-228F-458E-AE38-B34EEE4466D8}" srcOrd="1" destOrd="0" presId="urn:microsoft.com/office/officeart/2005/8/layout/cycle4"/>
    <dgm:cxn modelId="{1F686F68-10E6-42E2-8881-3CF8416E5D9D}" type="presParOf" srcId="{EFD21EFD-E9AB-4092-BB9B-12D350742F98}" destId="{5AB66D65-192B-458E-BC0E-07AC9A4A3C82}" srcOrd="4" destOrd="0" presId="urn:microsoft.com/office/officeart/2005/8/layout/cycle4"/>
    <dgm:cxn modelId="{BCAB2F65-622E-47AA-8511-ED52731A41D3}" type="presParOf" srcId="{9925D301-991F-4AAC-AD36-722BD19FE26F}" destId="{03703490-5379-4EB2-A2FF-251321D837D5}" srcOrd="1" destOrd="0" presId="urn:microsoft.com/office/officeart/2005/8/layout/cycle4"/>
    <dgm:cxn modelId="{A4B0504D-DB30-4D89-937C-3DBAB5F3BF8C}" type="presParOf" srcId="{03703490-5379-4EB2-A2FF-251321D837D5}" destId="{88E36315-733D-42F3-B9AE-4E8D97B5D066}" srcOrd="0" destOrd="0" presId="urn:microsoft.com/office/officeart/2005/8/layout/cycle4"/>
    <dgm:cxn modelId="{B4203B6F-7A5E-46C7-AF4F-7D900FAF27CD}" type="presParOf" srcId="{03703490-5379-4EB2-A2FF-251321D837D5}" destId="{7194015D-51DC-404E-9C26-FC937A03AF5D}" srcOrd="1" destOrd="0" presId="urn:microsoft.com/office/officeart/2005/8/layout/cycle4"/>
    <dgm:cxn modelId="{3B910F8D-5914-4C1C-BF32-EEA54172ED8B}" type="presParOf" srcId="{03703490-5379-4EB2-A2FF-251321D837D5}" destId="{A0B1E67C-619E-465B-B265-67DB9722B8D7}" srcOrd="2" destOrd="0" presId="urn:microsoft.com/office/officeart/2005/8/layout/cycle4"/>
    <dgm:cxn modelId="{1B9B8B7F-CB96-4AB5-A7A2-A68E8291A686}" type="presParOf" srcId="{03703490-5379-4EB2-A2FF-251321D837D5}" destId="{4D81C0F1-D881-4102-8E87-C6C7ED2F82DA}" srcOrd="3" destOrd="0" presId="urn:microsoft.com/office/officeart/2005/8/layout/cycle4"/>
    <dgm:cxn modelId="{24B29827-26FC-497F-A306-9CCA86578137}" type="presParOf" srcId="{03703490-5379-4EB2-A2FF-251321D837D5}" destId="{B5B4F6F5-2A8D-406D-A05E-12F5BA2E495A}" srcOrd="4" destOrd="0" presId="urn:microsoft.com/office/officeart/2005/8/layout/cycle4"/>
    <dgm:cxn modelId="{A9630335-35EC-4D84-A987-34147506185A}" type="presParOf" srcId="{9925D301-991F-4AAC-AD36-722BD19FE26F}" destId="{700ED0D2-E2D1-4FD6-A639-95994D78B40E}" srcOrd="2" destOrd="0" presId="urn:microsoft.com/office/officeart/2005/8/layout/cycle4"/>
    <dgm:cxn modelId="{2AAA5C53-8AF1-4B26-8EFE-7F4EF96E61DC}" type="presParOf" srcId="{9925D301-991F-4AAC-AD36-722BD19FE26F}" destId="{8F1CAA6D-0808-4FE6-8224-D1086CA40B88}"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F2BA94-7338-4E71-A426-AB6980EBD9F9}">
      <dsp:nvSpPr>
        <dsp:cNvPr id="0" name=""/>
        <dsp:cNvSpPr/>
      </dsp:nvSpPr>
      <dsp:spPr>
        <a:xfrm>
          <a:off x="4588441" y="2763519"/>
          <a:ext cx="2912548"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smtClean="0"/>
            <a:t>Falta de servicios</a:t>
          </a:r>
          <a:endParaRPr lang="es-ES" sz="1400" b="1" kern="1200" dirty="0"/>
        </a:p>
        <a:p>
          <a:pPr marL="114300" lvl="1" indent="-114300" algn="l" defTabSz="622300">
            <a:lnSpc>
              <a:spcPct val="90000"/>
            </a:lnSpc>
            <a:spcBef>
              <a:spcPct val="0"/>
            </a:spcBef>
            <a:spcAft>
              <a:spcPct val="15000"/>
            </a:spcAft>
            <a:buChar char="••"/>
          </a:pPr>
          <a:r>
            <a:rPr lang="es-ES" sz="1400" b="1" kern="1200" dirty="0" smtClean="0"/>
            <a:t>Políticas</a:t>
          </a:r>
          <a:endParaRPr lang="es-ES" sz="1400" b="1" kern="1200" dirty="0"/>
        </a:p>
        <a:p>
          <a:pPr marL="114300" lvl="1" indent="-114300" algn="l" defTabSz="622300">
            <a:lnSpc>
              <a:spcPct val="90000"/>
            </a:lnSpc>
            <a:spcBef>
              <a:spcPct val="0"/>
            </a:spcBef>
            <a:spcAft>
              <a:spcPct val="15000"/>
            </a:spcAft>
            <a:buChar char="••"/>
          </a:pPr>
          <a:r>
            <a:rPr lang="es-ES" sz="1400" b="1" kern="1200" dirty="0" smtClean="0"/>
            <a:t>Destinos sustitutos</a:t>
          </a:r>
          <a:endParaRPr lang="es-ES" sz="1400" b="1" kern="1200" dirty="0"/>
        </a:p>
      </dsp:txBody>
      <dsp:txXfrm>
        <a:off x="5462205" y="3088640"/>
        <a:ext cx="2038784" cy="975360"/>
      </dsp:txXfrm>
    </dsp:sp>
    <dsp:sp modelId="{A57AF836-4F94-4DBB-B12D-FA6C07C6D63C}">
      <dsp:nvSpPr>
        <dsp:cNvPr id="0" name=""/>
        <dsp:cNvSpPr/>
      </dsp:nvSpPr>
      <dsp:spPr>
        <a:xfrm>
          <a:off x="71434" y="2714647"/>
          <a:ext cx="2864827"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smtClean="0"/>
            <a:t>Presupuesto</a:t>
          </a:r>
          <a:endParaRPr lang="es-ES" sz="1600" b="1" kern="1200" dirty="0"/>
        </a:p>
        <a:p>
          <a:pPr marL="171450" lvl="1" indent="-171450" algn="l" defTabSz="711200">
            <a:lnSpc>
              <a:spcPct val="90000"/>
            </a:lnSpc>
            <a:spcBef>
              <a:spcPct val="0"/>
            </a:spcBef>
            <a:spcAft>
              <a:spcPct val="15000"/>
            </a:spcAft>
            <a:buChar char="••"/>
          </a:pPr>
          <a:r>
            <a:rPr lang="es-ES" sz="1600" b="1" kern="1200" dirty="0" smtClean="0"/>
            <a:t>Encargado Ambiental</a:t>
          </a:r>
          <a:endParaRPr lang="es-ES" sz="1600" b="1" kern="1200" dirty="0"/>
        </a:p>
      </dsp:txBody>
      <dsp:txXfrm>
        <a:off x="71434" y="3039767"/>
        <a:ext cx="2005379" cy="975360"/>
      </dsp:txXfrm>
    </dsp:sp>
    <dsp:sp modelId="{DB15A191-7EEF-4140-8197-F48C14FE82DE}">
      <dsp:nvSpPr>
        <dsp:cNvPr id="0" name=""/>
        <dsp:cNvSpPr/>
      </dsp:nvSpPr>
      <dsp:spPr>
        <a:xfrm>
          <a:off x="4976914" y="71435"/>
          <a:ext cx="2524075"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smtClean="0"/>
            <a:t>Nivel de ingresos</a:t>
          </a:r>
          <a:endParaRPr lang="es-ES" sz="1600" b="1" kern="1200" dirty="0"/>
        </a:p>
        <a:p>
          <a:pPr marL="171450" lvl="1" indent="-171450" algn="l" defTabSz="711200">
            <a:lnSpc>
              <a:spcPct val="90000"/>
            </a:lnSpc>
            <a:spcBef>
              <a:spcPct val="0"/>
            </a:spcBef>
            <a:spcAft>
              <a:spcPct val="15000"/>
            </a:spcAft>
            <a:buChar char="••"/>
          </a:pPr>
          <a:r>
            <a:rPr lang="es-ES" sz="1600" b="1" kern="1200" dirty="0" smtClean="0"/>
            <a:t>Ecoturism</a:t>
          </a:r>
          <a:r>
            <a:rPr lang="es-ES" sz="1400" b="1" kern="1200" dirty="0" smtClean="0"/>
            <a:t>o</a:t>
          </a:r>
          <a:endParaRPr lang="es-ES" sz="1400" b="1" kern="1200" dirty="0"/>
        </a:p>
      </dsp:txBody>
      <dsp:txXfrm>
        <a:off x="5734137" y="71435"/>
        <a:ext cx="1766852" cy="975360"/>
      </dsp:txXfrm>
    </dsp:sp>
    <dsp:sp modelId="{10BC94D8-DCDF-47C5-9763-5F8C60B60917}">
      <dsp:nvSpPr>
        <dsp:cNvPr id="0" name=""/>
        <dsp:cNvSpPr/>
      </dsp:nvSpPr>
      <dsp:spPr>
        <a:xfrm>
          <a:off x="7341" y="0"/>
          <a:ext cx="2564428"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smtClean="0"/>
            <a:t>Recursos paisajísticos</a:t>
          </a:r>
          <a:endParaRPr lang="es-ES" sz="1400" b="1" kern="1200" dirty="0"/>
        </a:p>
        <a:p>
          <a:pPr marL="114300" lvl="1" indent="-114300" algn="l" defTabSz="622300">
            <a:lnSpc>
              <a:spcPct val="90000"/>
            </a:lnSpc>
            <a:spcBef>
              <a:spcPct val="0"/>
            </a:spcBef>
            <a:spcAft>
              <a:spcPct val="15000"/>
            </a:spcAft>
            <a:buChar char="••"/>
          </a:pPr>
          <a:r>
            <a:rPr lang="es-ES" sz="1400" b="1" kern="1200" dirty="0" smtClean="0"/>
            <a:t>Oferta de servicios</a:t>
          </a:r>
          <a:endParaRPr lang="es-ES" sz="1400" b="1" kern="1200" dirty="0"/>
        </a:p>
        <a:p>
          <a:pPr marL="114300" lvl="1" indent="-114300" algn="l" defTabSz="622300">
            <a:lnSpc>
              <a:spcPct val="90000"/>
            </a:lnSpc>
            <a:spcBef>
              <a:spcPct val="0"/>
            </a:spcBef>
            <a:spcAft>
              <a:spcPct val="15000"/>
            </a:spcAft>
            <a:buChar char="••"/>
          </a:pPr>
          <a:r>
            <a:rPr lang="es-ES" sz="1400" b="1" kern="1200" dirty="0" smtClean="0"/>
            <a:t>Comunicación</a:t>
          </a:r>
          <a:endParaRPr lang="es-ES" sz="1400" b="1" kern="1200" dirty="0"/>
        </a:p>
      </dsp:txBody>
      <dsp:txXfrm>
        <a:off x="7341" y="0"/>
        <a:ext cx="1795099" cy="975360"/>
      </dsp:txXfrm>
    </dsp:sp>
    <dsp:sp modelId="{88E36315-733D-42F3-B9AE-4E8D97B5D066}">
      <dsp:nvSpPr>
        <dsp:cNvPr id="0" name=""/>
        <dsp:cNvSpPr/>
      </dsp:nvSpPr>
      <dsp:spPr>
        <a:xfrm>
          <a:off x="1556776" y="246042"/>
          <a:ext cx="2086560"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b="1" kern="1200" dirty="0" smtClean="0"/>
            <a:t>FORTALEZAS</a:t>
          </a:r>
          <a:endParaRPr lang="es-ES" sz="1100" b="1" kern="1200" dirty="0"/>
        </a:p>
      </dsp:txBody>
      <dsp:txXfrm>
        <a:off x="1556776" y="246042"/>
        <a:ext cx="2086560" cy="1759712"/>
      </dsp:txXfrm>
    </dsp:sp>
    <dsp:sp modelId="{7194015D-51DC-404E-9C26-FC937A03AF5D}">
      <dsp:nvSpPr>
        <dsp:cNvPr id="0" name=""/>
        <dsp:cNvSpPr/>
      </dsp:nvSpPr>
      <dsp:spPr>
        <a:xfrm rot="5400000">
          <a:off x="3972226" y="60032"/>
          <a:ext cx="1759712" cy="213173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b="1" kern="1200" dirty="0" smtClean="0"/>
            <a:t>OPORTUNIDADES</a:t>
          </a:r>
        </a:p>
      </dsp:txBody>
      <dsp:txXfrm rot="5400000">
        <a:off x="3972226" y="60032"/>
        <a:ext cx="1759712" cy="2131732"/>
      </dsp:txXfrm>
    </dsp:sp>
    <dsp:sp modelId="{A0B1E67C-619E-465B-B265-67DB9722B8D7}">
      <dsp:nvSpPr>
        <dsp:cNvPr id="0" name=""/>
        <dsp:cNvSpPr/>
      </dsp:nvSpPr>
      <dsp:spPr>
        <a:xfrm rot="10800000">
          <a:off x="3784694" y="2047335"/>
          <a:ext cx="2073222" cy="181032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t>AMENAZAS</a:t>
          </a:r>
          <a:endParaRPr lang="es-ES" sz="1400" b="1" kern="1200" dirty="0"/>
        </a:p>
      </dsp:txBody>
      <dsp:txXfrm rot="10800000">
        <a:off x="3784694" y="2047335"/>
        <a:ext cx="2073222" cy="1810321"/>
      </dsp:txXfrm>
    </dsp:sp>
    <dsp:sp modelId="{4D81C0F1-D881-4102-8E87-C6C7ED2F82DA}">
      <dsp:nvSpPr>
        <dsp:cNvPr id="0" name=""/>
        <dsp:cNvSpPr/>
      </dsp:nvSpPr>
      <dsp:spPr>
        <a:xfrm rot="16200000">
          <a:off x="1728507" y="1916579"/>
          <a:ext cx="1759712" cy="206996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t>DEBILIDADES</a:t>
          </a:r>
          <a:endParaRPr lang="es-ES" sz="1400" b="1" kern="1200" dirty="0"/>
        </a:p>
      </dsp:txBody>
      <dsp:txXfrm rot="16200000">
        <a:off x="1728507" y="1916579"/>
        <a:ext cx="1759712" cy="2069966"/>
      </dsp:txXfrm>
    </dsp:sp>
    <dsp:sp modelId="{700ED0D2-E2D1-4FD6-A639-95994D78B40E}">
      <dsp:nvSpPr>
        <dsp:cNvPr id="0" name=""/>
        <dsp:cNvSpPr/>
      </dsp:nvSpPr>
      <dsp:spPr>
        <a:xfrm>
          <a:off x="3446711" y="1666240"/>
          <a:ext cx="607568" cy="5283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1CAA6D-0808-4FE6-8224-D1086CA40B88}">
      <dsp:nvSpPr>
        <dsp:cNvPr id="0" name=""/>
        <dsp:cNvSpPr/>
      </dsp:nvSpPr>
      <dsp:spPr>
        <a:xfrm rot="10800000">
          <a:off x="3446711" y="1869440"/>
          <a:ext cx="607568" cy="5283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5" Type="http://schemas.microsoft.com/office/2006/relationships/legacyDiagramText" Target="legacyDiagramText5.bin"/><Relationship Id="rId4" Type="http://schemas.microsoft.com/office/2006/relationships/legacyDiagramText" Target="legacyDiagramText4.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7B6C42C4-56EA-4778-90AD-AC2B6B5114B8}" type="datetimeFigureOut">
              <a:rPr lang="es-ES" smtClean="0"/>
              <a:pPr/>
              <a:t>21/02/2010</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C437E630-03DF-4ED3-8912-5B5C95C361D5}"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B6C42C4-56EA-4778-90AD-AC2B6B5114B8}" type="datetimeFigureOut">
              <a:rPr lang="es-ES" smtClean="0"/>
              <a:pPr/>
              <a:t>21/02/2010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37E630-03DF-4ED3-8912-5B5C95C361D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B6C42C4-56EA-4778-90AD-AC2B6B5114B8}" type="datetimeFigureOut">
              <a:rPr lang="es-ES" smtClean="0"/>
              <a:pPr/>
              <a:t>21/02/2010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37E630-03DF-4ED3-8912-5B5C95C361D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7B6C42C4-56EA-4778-90AD-AC2B6B5114B8}" type="datetimeFigureOut">
              <a:rPr lang="es-ES" smtClean="0"/>
              <a:pPr/>
              <a:t>21/02/2010</a:t>
            </a:fld>
            <a:endParaRPr lang="es-ES"/>
          </a:p>
        </p:txBody>
      </p:sp>
      <p:sp>
        <p:nvSpPr>
          <p:cNvPr id="9" name="8 Marcador de número de diapositiva"/>
          <p:cNvSpPr>
            <a:spLocks noGrp="1"/>
          </p:cNvSpPr>
          <p:nvPr>
            <p:ph type="sldNum" sz="quarter" idx="15"/>
          </p:nvPr>
        </p:nvSpPr>
        <p:spPr/>
        <p:txBody>
          <a:bodyPr rtlCol="0"/>
          <a:lstStyle/>
          <a:p>
            <a:fld id="{C437E630-03DF-4ED3-8912-5B5C95C361D5}"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7B6C42C4-56EA-4778-90AD-AC2B6B5114B8}" type="datetimeFigureOut">
              <a:rPr lang="es-ES" smtClean="0"/>
              <a:pPr/>
              <a:t>21/02/2010</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C437E630-03DF-4ED3-8912-5B5C95C361D5}"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B6C42C4-56EA-4778-90AD-AC2B6B5114B8}" type="datetimeFigureOut">
              <a:rPr lang="es-ES" smtClean="0"/>
              <a:pPr/>
              <a:t>21/02/2010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437E630-03DF-4ED3-8912-5B5C95C361D5}"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7B6C42C4-56EA-4778-90AD-AC2B6B5114B8}" type="datetimeFigureOut">
              <a:rPr lang="es-ES" smtClean="0"/>
              <a:pPr/>
              <a:t>21/02/2010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437E630-03DF-4ED3-8912-5B5C95C361D5}"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7B6C42C4-56EA-4778-90AD-AC2B6B5114B8}" type="datetimeFigureOut">
              <a:rPr lang="es-ES" smtClean="0"/>
              <a:pPr/>
              <a:t>21/02/2010</a:t>
            </a:fld>
            <a:endParaRPr lang="es-ES"/>
          </a:p>
        </p:txBody>
      </p:sp>
      <p:sp>
        <p:nvSpPr>
          <p:cNvPr id="7" name="6 Marcador de número de diapositiva"/>
          <p:cNvSpPr>
            <a:spLocks noGrp="1"/>
          </p:cNvSpPr>
          <p:nvPr>
            <p:ph type="sldNum" sz="quarter" idx="11"/>
          </p:nvPr>
        </p:nvSpPr>
        <p:spPr/>
        <p:txBody>
          <a:bodyPr rtlCol="0"/>
          <a:lstStyle/>
          <a:p>
            <a:fld id="{C437E630-03DF-4ED3-8912-5B5C95C361D5}"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B6C42C4-56EA-4778-90AD-AC2B6B5114B8}" type="datetimeFigureOut">
              <a:rPr lang="es-ES" smtClean="0"/>
              <a:pPr/>
              <a:t>21/02/2010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437E630-03DF-4ED3-8912-5B5C95C361D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7B6C42C4-56EA-4778-90AD-AC2B6B5114B8}" type="datetimeFigureOut">
              <a:rPr lang="es-ES" smtClean="0"/>
              <a:pPr/>
              <a:t>21/02/2010</a:t>
            </a:fld>
            <a:endParaRPr lang="es-ES"/>
          </a:p>
        </p:txBody>
      </p:sp>
      <p:sp>
        <p:nvSpPr>
          <p:cNvPr id="22" name="21 Marcador de número de diapositiva"/>
          <p:cNvSpPr>
            <a:spLocks noGrp="1"/>
          </p:cNvSpPr>
          <p:nvPr>
            <p:ph type="sldNum" sz="quarter" idx="15"/>
          </p:nvPr>
        </p:nvSpPr>
        <p:spPr/>
        <p:txBody>
          <a:bodyPr rtlCol="0"/>
          <a:lstStyle/>
          <a:p>
            <a:fld id="{C437E630-03DF-4ED3-8912-5B5C95C361D5}"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7B6C42C4-56EA-4778-90AD-AC2B6B5114B8}" type="datetimeFigureOut">
              <a:rPr lang="es-ES" smtClean="0"/>
              <a:pPr/>
              <a:t>21/02/2010</a:t>
            </a:fld>
            <a:endParaRPr lang="es-ES"/>
          </a:p>
        </p:txBody>
      </p:sp>
      <p:sp>
        <p:nvSpPr>
          <p:cNvPr id="18" name="17 Marcador de número de diapositiva"/>
          <p:cNvSpPr>
            <a:spLocks noGrp="1"/>
          </p:cNvSpPr>
          <p:nvPr>
            <p:ph type="sldNum" sz="quarter" idx="11"/>
          </p:nvPr>
        </p:nvSpPr>
        <p:spPr/>
        <p:txBody>
          <a:bodyPr rtlCol="0"/>
          <a:lstStyle/>
          <a:p>
            <a:fld id="{C437E630-03DF-4ED3-8912-5B5C95C361D5}"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B6C42C4-56EA-4778-90AD-AC2B6B5114B8}" type="datetimeFigureOut">
              <a:rPr lang="es-ES" smtClean="0"/>
              <a:pPr/>
              <a:t>21/02/2010</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437E630-03DF-4ED3-8912-5B5C95C361D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8" Type="http://schemas.openxmlformats.org/officeDocument/2006/relationships/image" Target="http://www.clubrural.com/Catalogador/castellon/cabanas-de-madera-caudiel/129216_cabanas-de-madera-caudiel_1232040940_m.jpg" TargetMode="External"/><Relationship Id="rId3" Type="http://schemas.openxmlformats.org/officeDocument/2006/relationships/image" Target="../media/image42.jpeg"/><Relationship Id="rId7"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http://www.vigoenfotos.com/imagenes/naturaleza/bandeira/p_vigoenfotos_6236c.jpg" TargetMode="External"/><Relationship Id="rId5" Type="http://schemas.openxmlformats.org/officeDocument/2006/relationships/image" Target="../media/image43.jpeg"/><Relationship Id="rId10" Type="http://schemas.openxmlformats.org/officeDocument/2006/relationships/image" Target="http://www.vigoenfotos.com/imagenes/naturaleza/bembrive/p_vigoenfotos_6168c.jpg" TargetMode="External"/><Relationship Id="rId4" Type="http://schemas.openxmlformats.org/officeDocument/2006/relationships/image" Target="http://www.vigoenfotos.com/imagenes/naturaleza/beade/p_vigoenfotos_5971c.jpg" TargetMode="External"/><Relationship Id="rId9" Type="http://schemas.openxmlformats.org/officeDocument/2006/relationships/image" Target="../media/image45.jpeg"/></Relationships>
</file>

<file path=ppt/slides/_rels/slide3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http://images.quebarato.com.br/photos/big/B/A/722EBA_1.jpg" TargetMode="External"/><Relationship Id="rId7" Type="http://schemas.openxmlformats.org/officeDocument/2006/relationships/image" Target="http://www.clubrural.com/Catalogador/castellon/cabanas-de-madera-caudiel/129216_cabanas-de-madera-caudiel_1_m.jpg" TargetMode="External"/><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http://img199.imageshack.us/img199/2388/autos1.jpg" TargetMode="Externa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http://t0.gstatic.com/images?q=tbn:WCXAYNHncYw5LM:http://i209.photobucket.com/albums/bb294/fernan007photobucket/salvador2.jpg" TargetMode="Externa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http://www.clubrural.com/Catalogador/castellon/cabanas-de-madera-caudiel/129216_cabanas-de-madera-caudiel_1_m.jpg"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55.xml.rels><?xml version="1.0" encoding="UTF-8" standalone="yes"?>
<Relationships xmlns="http://schemas.openxmlformats.org/package/2006/relationships"><Relationship Id="rId2" Type="http://schemas.openxmlformats.org/officeDocument/2006/relationships/hyperlink" Target="PARQUE%20FORESTAL%20modificado.xls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PARQUE FORESTAL RECREATIVO ECOVISTA</a:t>
            </a:r>
            <a:endParaRPr lang="es-ES" dirty="0"/>
          </a:p>
        </p:txBody>
      </p:sp>
      <p:sp>
        <p:nvSpPr>
          <p:cNvPr id="3" name="2 Subtítulo"/>
          <p:cNvSpPr>
            <a:spLocks noGrp="1"/>
          </p:cNvSpPr>
          <p:nvPr>
            <p:ph type="subTitle" idx="1"/>
          </p:nvPr>
        </p:nvSpPr>
        <p:spPr/>
        <p:txBody>
          <a:bodyPr/>
          <a:lstStyle/>
          <a:p>
            <a:r>
              <a:rPr lang="es-ES" dirty="0" smtClean="0"/>
              <a:t>Dando una mirada diferente a la naturaleza</a:t>
            </a:r>
            <a:endParaRPr lang="es-ES" dirty="0"/>
          </a:p>
        </p:txBody>
      </p:sp>
      <p:pic>
        <p:nvPicPr>
          <p:cNvPr id="4" name="Picture 1"/>
          <p:cNvPicPr>
            <a:picLocks noChangeAspect="1" noChangeArrowheads="1"/>
          </p:cNvPicPr>
          <p:nvPr/>
        </p:nvPicPr>
        <p:blipFill>
          <a:blip r:embed="rId2" cstate="print"/>
          <a:srcRect/>
          <a:stretch>
            <a:fillRect/>
          </a:stretch>
        </p:blipFill>
        <p:spPr bwMode="auto">
          <a:xfrm>
            <a:off x="3286116" y="1000108"/>
            <a:ext cx="3143250" cy="264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8596" y="285728"/>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small" spc="0" normalizeH="0" baseline="0" noProof="0" dirty="0" smtClean="0">
                <a:ln>
                  <a:noFill/>
                </a:ln>
                <a:solidFill>
                  <a:schemeClr val="accent4">
                    <a:lumMod val="50000"/>
                  </a:schemeClr>
                </a:solidFill>
                <a:effectLst/>
                <a:uLnTx/>
                <a:uFillTx/>
                <a:latin typeface="+mj-lt"/>
                <a:ea typeface="+mj-ea"/>
                <a:cs typeface="+mj-cs"/>
              </a:rPr>
              <a:t>Descripción del Proyecto</a:t>
            </a:r>
            <a:endParaRPr kumimoji="0" lang="es-ES" sz="2800" b="1" i="0" u="none" strike="noStrike" kern="1200" cap="small" spc="0" normalizeH="0" baseline="0" noProof="0" dirty="0">
              <a:ln>
                <a:noFill/>
              </a:ln>
              <a:solidFill>
                <a:schemeClr val="accent4">
                  <a:lumMod val="50000"/>
                </a:schemeClr>
              </a:solidFill>
              <a:effectLst/>
              <a:uLnTx/>
              <a:uFillTx/>
              <a:latin typeface="+mj-lt"/>
              <a:ea typeface="+mj-ea"/>
              <a:cs typeface="+mj-cs"/>
            </a:endParaRPr>
          </a:p>
        </p:txBody>
      </p:sp>
      <p:pic>
        <p:nvPicPr>
          <p:cNvPr id="52226" name="Picture 2" descr="esquema parq forestal"/>
          <p:cNvPicPr>
            <a:picLocks noChangeAspect="1" noChangeArrowheads="1"/>
          </p:cNvPicPr>
          <p:nvPr/>
        </p:nvPicPr>
        <p:blipFill>
          <a:blip r:embed="rId2" cstate="print"/>
          <a:srcRect/>
          <a:stretch>
            <a:fillRect/>
          </a:stretch>
        </p:blipFill>
        <p:spPr bwMode="auto">
          <a:xfrm>
            <a:off x="1214414" y="928670"/>
            <a:ext cx="5786478" cy="5643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8596" y="857232"/>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small" spc="0" normalizeH="0" baseline="0" noProof="0" dirty="0" smtClean="0">
                <a:ln>
                  <a:noFill/>
                </a:ln>
                <a:solidFill>
                  <a:schemeClr val="accent4">
                    <a:lumMod val="50000"/>
                  </a:schemeClr>
                </a:solidFill>
                <a:effectLst/>
                <a:uLnTx/>
                <a:uFillTx/>
                <a:latin typeface="+mj-lt"/>
                <a:ea typeface="+mj-ea"/>
                <a:cs typeface="+mj-cs"/>
              </a:rPr>
              <a:t>Esquema de la organización</a:t>
            </a:r>
            <a:endParaRPr kumimoji="0" lang="es-ES" sz="2800" b="1" i="0" u="none" strike="noStrike" kern="1200" cap="small" spc="0" normalizeH="0" baseline="0" noProof="0" dirty="0">
              <a:ln>
                <a:noFill/>
              </a:ln>
              <a:solidFill>
                <a:schemeClr val="accent4">
                  <a:lumMod val="50000"/>
                </a:schemeClr>
              </a:solidFill>
              <a:effectLst/>
              <a:uLnTx/>
              <a:uFillTx/>
              <a:latin typeface="+mj-lt"/>
              <a:ea typeface="+mj-ea"/>
              <a:cs typeface="+mj-cs"/>
            </a:endParaRPr>
          </a:p>
        </p:txBody>
      </p:sp>
      <p:pic>
        <p:nvPicPr>
          <p:cNvPr id="1027" name="Organigrama 64"/>
          <p:cNvPicPr>
            <a:picLocks noChangeArrowheads="1"/>
          </p:cNvPicPr>
          <p:nvPr/>
        </p:nvPicPr>
        <p:blipFill>
          <a:blip r:embed="rId2" cstate="print"/>
          <a:srcRect/>
          <a:stretch>
            <a:fillRect/>
          </a:stretch>
        </p:blipFill>
        <p:spPr bwMode="auto">
          <a:xfrm>
            <a:off x="285720" y="2428868"/>
            <a:ext cx="8501122"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None/>
            </a:pPr>
            <a:r>
              <a:rPr lang="es-ES" b="1" u="sng" dirty="0" smtClean="0"/>
              <a:t>Estructura</a:t>
            </a:r>
          </a:p>
          <a:p>
            <a:endParaRPr lang="es-ES" b="1" u="sng" dirty="0" smtClean="0"/>
          </a:p>
        </p:txBody>
      </p:sp>
      <p:sp>
        <p:nvSpPr>
          <p:cNvPr id="4" name="1 Título"/>
          <p:cNvSpPr txBox="1">
            <a:spLocks/>
          </p:cNvSpPr>
          <p:nvPr/>
        </p:nvSpPr>
        <p:spPr>
          <a:xfrm>
            <a:off x="428596" y="78579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FODA del</a:t>
            </a:r>
            <a:r>
              <a:rPr kumimoji="0" lang="es-ES" sz="2800" b="0" i="0" u="none" strike="noStrike" kern="1200" cap="small" spc="0" normalizeH="0" noProof="0" dirty="0" smtClean="0">
                <a:ln>
                  <a:noFill/>
                </a:ln>
                <a:solidFill>
                  <a:schemeClr val="tx2"/>
                </a:solidFill>
                <a:effectLst/>
                <a:uLnTx/>
                <a:uFillTx/>
                <a:latin typeface="+mj-lt"/>
                <a:ea typeface="+mj-ea"/>
                <a:cs typeface="+mj-cs"/>
              </a:rPr>
              <a:t> Proyecto</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graphicFrame>
        <p:nvGraphicFramePr>
          <p:cNvPr id="5" name="4 Diagrama"/>
          <p:cNvGraphicFramePr/>
          <p:nvPr/>
        </p:nvGraphicFramePr>
        <p:xfrm>
          <a:off x="571472" y="2214554"/>
          <a:ext cx="750099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None/>
            </a:pPr>
            <a:r>
              <a:rPr lang="es-ES" b="1" u="sng" dirty="0" smtClean="0"/>
              <a:t>Muestra</a:t>
            </a:r>
          </a:p>
          <a:p>
            <a:pPr>
              <a:buNone/>
            </a:pPr>
            <a:endParaRPr lang="es-ES" b="1" u="sng" dirty="0" smtClean="0"/>
          </a:p>
          <a:p>
            <a:r>
              <a:rPr lang="es-EC" dirty="0" smtClean="0"/>
              <a:t>N: Tamaño de la muestra</a:t>
            </a:r>
            <a:endParaRPr lang="es-ES" dirty="0" smtClean="0"/>
          </a:p>
          <a:p>
            <a:r>
              <a:rPr lang="es-EC" dirty="0" smtClean="0"/>
              <a:t>Z: 1.96</a:t>
            </a:r>
            <a:endParaRPr lang="es-ES" dirty="0" smtClean="0"/>
          </a:p>
          <a:p>
            <a:r>
              <a:rPr lang="es-EC" dirty="0" smtClean="0"/>
              <a:t>p: 0.5</a:t>
            </a:r>
            <a:endParaRPr lang="es-ES" dirty="0" smtClean="0"/>
          </a:p>
          <a:p>
            <a:r>
              <a:rPr lang="es-EC" dirty="0" smtClean="0"/>
              <a:t>q: (1-p) = (1-0.50) = 0.50</a:t>
            </a:r>
            <a:endParaRPr lang="es-ES" dirty="0" smtClean="0"/>
          </a:p>
          <a:p>
            <a:r>
              <a:rPr lang="es-EC" dirty="0" smtClean="0"/>
              <a:t>D²: 0.0025</a:t>
            </a:r>
            <a:endParaRPr lang="es-ES" b="1" u="sng" dirty="0" smtClean="0"/>
          </a:p>
        </p:txBody>
      </p:sp>
      <p:sp>
        <p:nvSpPr>
          <p:cNvPr id="4" name="1 Título"/>
          <p:cNvSpPr txBox="1">
            <a:spLocks/>
          </p:cNvSpPr>
          <p:nvPr/>
        </p:nvSpPr>
        <p:spPr>
          <a:xfrm>
            <a:off x="428596" y="78579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2050" name="Picture 2"/>
          <p:cNvPicPr>
            <a:picLocks noChangeAspect="1" noChangeArrowheads="1"/>
          </p:cNvPicPr>
          <p:nvPr/>
        </p:nvPicPr>
        <p:blipFill>
          <a:blip r:embed="rId2" cstate="print"/>
          <a:srcRect/>
          <a:stretch>
            <a:fillRect/>
          </a:stretch>
        </p:blipFill>
        <p:spPr bwMode="auto">
          <a:xfrm>
            <a:off x="5286380" y="2571744"/>
            <a:ext cx="2143140" cy="928694"/>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2071670" y="5072074"/>
            <a:ext cx="4388334" cy="1143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lnSpcReduction="10000"/>
          </a:bodyPr>
          <a:lstStyle/>
          <a:p>
            <a:pPr>
              <a:buNone/>
            </a:pPr>
            <a:r>
              <a:rPr lang="es-ES" b="1" u="sng" dirty="0" smtClean="0"/>
              <a:t>Población</a:t>
            </a:r>
          </a:p>
          <a:p>
            <a:pPr>
              <a:buNone/>
            </a:pPr>
            <a:endParaRPr lang="es-ES" b="1" u="sng" dirty="0" smtClean="0"/>
          </a:p>
          <a:p>
            <a:pPr algn="ctr">
              <a:buNone/>
            </a:pPr>
            <a:r>
              <a:rPr lang="es-EC" b="1" dirty="0" smtClean="0"/>
              <a:t>Gráfico 2.2 Estimados para el 2005</a:t>
            </a:r>
            <a:endParaRPr lang="es-ES"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pPr>
              <a:buNone/>
            </a:pPr>
            <a:endParaRPr lang="es-ES" b="1" dirty="0" smtClean="0"/>
          </a:p>
          <a:p>
            <a:pPr algn="ctr">
              <a:buNone/>
            </a:pPr>
            <a:r>
              <a:rPr lang="es-EC" b="1" dirty="0" smtClean="0"/>
              <a:t>  Fuente: INEC</a:t>
            </a:r>
            <a:endParaRPr lang="es-ES" dirty="0" smtClean="0"/>
          </a:p>
          <a:p>
            <a:endParaRPr lang="es-ES" b="1" u="sng" dirty="0" smtClean="0"/>
          </a:p>
        </p:txBody>
      </p:sp>
      <p:sp>
        <p:nvSpPr>
          <p:cNvPr id="4" name="1 Título"/>
          <p:cNvSpPr txBox="1">
            <a:spLocks/>
          </p:cNvSpPr>
          <p:nvPr/>
        </p:nvSpPr>
        <p:spPr>
          <a:xfrm>
            <a:off x="428596" y="78579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graphicFrame>
        <p:nvGraphicFramePr>
          <p:cNvPr id="5" name="4 Tabla"/>
          <p:cNvGraphicFramePr>
            <a:graphicFrameLocks noGrp="1"/>
          </p:cNvGraphicFramePr>
          <p:nvPr/>
        </p:nvGraphicFramePr>
        <p:xfrm>
          <a:off x="1785918" y="2857496"/>
          <a:ext cx="5715040" cy="2712733"/>
        </p:xfrm>
        <a:graphic>
          <a:graphicData uri="http://schemas.openxmlformats.org/drawingml/2006/table">
            <a:tbl>
              <a:tblPr/>
              <a:tblGrid>
                <a:gridCol w="1214446"/>
                <a:gridCol w="1428760"/>
                <a:gridCol w="1348918"/>
                <a:gridCol w="1722916"/>
              </a:tblGrid>
              <a:tr h="1044475">
                <a:tc>
                  <a:txBody>
                    <a:bodyPr/>
                    <a:lstStyle/>
                    <a:p>
                      <a:endParaRPr lang="es-ES" sz="1200" dirty="0">
                        <a:latin typeface="Calibri"/>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50000"/>
                        </a:lnSpc>
                        <a:spcAft>
                          <a:spcPts val="0"/>
                        </a:spcAft>
                      </a:pPr>
                      <a:r>
                        <a:rPr lang="es-ES" sz="2000" b="1" dirty="0"/>
                        <a:t>Población</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50000"/>
                        </a:lnSpc>
                        <a:spcAft>
                          <a:spcPts val="0"/>
                        </a:spcAft>
                      </a:pPr>
                      <a:r>
                        <a:rPr lang="es-ES" sz="2000" b="1" dirty="0">
                          <a:latin typeface="Times New Roman"/>
                          <a:ea typeface="Times New Roman"/>
                        </a:rPr>
                        <a:t>Proporción</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s-ES" sz="1800" b="1" dirty="0">
                          <a:latin typeface="Times New Roman"/>
                          <a:ea typeface="Times New Roman"/>
                        </a:rPr>
                        <a:t>Número de encuestas a realizar</a:t>
                      </a:r>
                      <a:endParaRPr lang="es-ES" sz="1800" dirty="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556086">
                <a:tc>
                  <a:txBody>
                    <a:bodyPr/>
                    <a:lstStyle/>
                    <a:p>
                      <a:pPr algn="ctr">
                        <a:lnSpc>
                          <a:spcPct val="150000"/>
                        </a:lnSpc>
                        <a:spcAft>
                          <a:spcPts val="0"/>
                        </a:spcAft>
                      </a:pPr>
                      <a:r>
                        <a:rPr lang="es-ES" sz="1800" b="1">
                          <a:latin typeface="Times New Roman"/>
                          <a:ea typeface="Times New Roman"/>
                        </a:rPr>
                        <a:t>Guayaquil</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50000"/>
                        </a:lnSpc>
                        <a:spcAft>
                          <a:spcPts val="0"/>
                        </a:spcAft>
                      </a:pPr>
                      <a:r>
                        <a:rPr lang="es-ES" sz="1800" dirty="0">
                          <a:latin typeface="Times New Roman"/>
                          <a:ea typeface="Times New Roman"/>
                        </a:rPr>
                        <a:t>2.157.853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50000"/>
                        </a:lnSpc>
                        <a:spcAft>
                          <a:spcPts val="0"/>
                        </a:spcAft>
                      </a:pPr>
                      <a:r>
                        <a:rPr lang="es-ES" sz="1800" dirty="0">
                          <a:latin typeface="Times New Roman"/>
                          <a:ea typeface="Times New Roman"/>
                        </a:rPr>
                        <a:t>90%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50000"/>
                        </a:lnSpc>
                        <a:spcAft>
                          <a:spcPts val="0"/>
                        </a:spcAft>
                      </a:pPr>
                      <a:r>
                        <a:rPr lang="es-ES" sz="1800" dirty="0">
                          <a:latin typeface="Times New Roman"/>
                          <a:ea typeface="Times New Roman"/>
                        </a:rPr>
                        <a:t>360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556086">
                <a:tc>
                  <a:txBody>
                    <a:bodyPr/>
                    <a:lstStyle/>
                    <a:p>
                      <a:pPr algn="ctr">
                        <a:lnSpc>
                          <a:spcPct val="150000"/>
                        </a:lnSpc>
                        <a:spcAft>
                          <a:spcPts val="0"/>
                        </a:spcAft>
                      </a:pPr>
                      <a:r>
                        <a:rPr lang="es-ES" sz="1800" b="1">
                          <a:latin typeface="Times New Roman"/>
                          <a:ea typeface="Times New Roman"/>
                        </a:rPr>
                        <a:t>Machala</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50000"/>
                        </a:lnSpc>
                        <a:spcAft>
                          <a:spcPts val="0"/>
                        </a:spcAft>
                      </a:pPr>
                      <a:r>
                        <a:rPr lang="es-ES" sz="1800">
                          <a:latin typeface="Times New Roman"/>
                          <a:ea typeface="Times New Roman"/>
                        </a:rPr>
                        <a:t>228.351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50000"/>
                        </a:lnSpc>
                        <a:spcAft>
                          <a:spcPts val="0"/>
                        </a:spcAft>
                      </a:pPr>
                      <a:r>
                        <a:rPr lang="es-ES" sz="1800" dirty="0">
                          <a:latin typeface="Times New Roman"/>
                          <a:ea typeface="Times New Roman"/>
                        </a:rPr>
                        <a:t>10%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50000"/>
                        </a:lnSpc>
                        <a:spcAft>
                          <a:spcPts val="0"/>
                        </a:spcAft>
                      </a:pPr>
                      <a:r>
                        <a:rPr lang="es-ES" sz="1800">
                          <a:latin typeface="Times New Roman"/>
                          <a:ea typeface="Times New Roman"/>
                        </a:rPr>
                        <a:t>40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556086">
                <a:tc>
                  <a:txBody>
                    <a:bodyPr/>
                    <a:lstStyle/>
                    <a:p>
                      <a:pPr algn="ctr">
                        <a:lnSpc>
                          <a:spcPct val="150000"/>
                        </a:lnSpc>
                        <a:spcAft>
                          <a:spcPts val="0"/>
                        </a:spcAft>
                      </a:pPr>
                      <a:r>
                        <a:rPr lang="es-ES" sz="1800" b="1">
                          <a:latin typeface="Times New Roman"/>
                          <a:ea typeface="Times New Roman"/>
                        </a:rPr>
                        <a:t>Total</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50000"/>
                        </a:lnSpc>
                        <a:spcAft>
                          <a:spcPts val="0"/>
                        </a:spcAft>
                      </a:pPr>
                      <a:r>
                        <a:rPr lang="es-ES" sz="1800">
                          <a:latin typeface="Times New Roman"/>
                          <a:ea typeface="Times New Roman"/>
                        </a:rPr>
                        <a:t>2.386.204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50000"/>
                        </a:lnSpc>
                        <a:spcAft>
                          <a:spcPts val="0"/>
                        </a:spcAft>
                      </a:pPr>
                      <a:r>
                        <a:rPr lang="es-ES" sz="1800">
                          <a:latin typeface="Times New Roman"/>
                          <a:ea typeface="Times New Roman"/>
                        </a:rPr>
                        <a:t>100%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50000"/>
                        </a:lnSpc>
                        <a:spcAft>
                          <a:spcPts val="0"/>
                        </a:spcAft>
                      </a:pPr>
                      <a:r>
                        <a:rPr lang="es-ES" sz="1800" dirty="0">
                          <a:latin typeface="Times New Roman"/>
                          <a:ea typeface="Times New Roman"/>
                        </a:rPr>
                        <a:t>400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None/>
            </a:pPr>
            <a:r>
              <a:rPr lang="es-ES" b="1" dirty="0" smtClean="0"/>
              <a:t>1.-  ¿Qué edad tiene?</a:t>
            </a:r>
          </a:p>
          <a:p>
            <a:pPr>
              <a:buNone/>
            </a:pPr>
            <a:r>
              <a:rPr lang="es-ES" dirty="0" smtClean="0"/>
              <a:t>		Machala			Guayaquil</a:t>
            </a:r>
          </a:p>
        </p:txBody>
      </p:sp>
      <p:sp>
        <p:nvSpPr>
          <p:cNvPr id="4" name="1 Título"/>
          <p:cNvSpPr txBox="1">
            <a:spLocks/>
          </p:cNvSpPr>
          <p:nvPr/>
        </p:nvSpPr>
        <p:spPr>
          <a:xfrm>
            <a:off x="428596" y="78579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3073" name="Gráfico 3"/>
          <p:cNvPicPr>
            <a:picLocks noChangeArrowheads="1"/>
          </p:cNvPicPr>
          <p:nvPr/>
        </p:nvPicPr>
        <p:blipFill>
          <a:blip r:embed="rId2" cstate="print"/>
          <a:srcRect/>
          <a:stretch>
            <a:fillRect/>
          </a:stretch>
        </p:blipFill>
        <p:spPr bwMode="auto">
          <a:xfrm>
            <a:off x="571472" y="2643182"/>
            <a:ext cx="3643338" cy="3571900"/>
          </a:xfrm>
          <a:prstGeom prst="rect">
            <a:avLst/>
          </a:prstGeom>
          <a:noFill/>
          <a:ln w="9525">
            <a:noFill/>
            <a:miter lim="800000"/>
            <a:headEnd/>
            <a:tailEnd/>
          </a:ln>
        </p:spPr>
      </p:pic>
      <p:pic>
        <p:nvPicPr>
          <p:cNvPr id="3074" name="Gráfico 10"/>
          <p:cNvPicPr>
            <a:picLocks noChangeArrowheads="1"/>
          </p:cNvPicPr>
          <p:nvPr/>
        </p:nvPicPr>
        <p:blipFill>
          <a:blip r:embed="rId3" cstate="print"/>
          <a:srcRect/>
          <a:stretch>
            <a:fillRect/>
          </a:stretch>
        </p:blipFill>
        <p:spPr bwMode="auto">
          <a:xfrm>
            <a:off x="4572000" y="2643182"/>
            <a:ext cx="3952876"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None/>
            </a:pPr>
            <a:r>
              <a:rPr lang="es-EC" b="1" dirty="0" smtClean="0"/>
              <a:t>2.- Sexo</a:t>
            </a:r>
            <a:endParaRPr lang="es-ES" dirty="0" smtClean="0"/>
          </a:p>
          <a:p>
            <a:pPr>
              <a:buNone/>
            </a:pPr>
            <a:r>
              <a:rPr lang="es-ES" dirty="0" smtClean="0"/>
              <a:t>		Machala			Guayaquil</a:t>
            </a:r>
          </a:p>
          <a:p>
            <a:pPr>
              <a:buNone/>
            </a:pPr>
            <a:endParaRPr lang="es-ES" b="1" u="sng" dirty="0" smtClean="0"/>
          </a:p>
        </p:txBody>
      </p:sp>
      <p:sp>
        <p:nvSpPr>
          <p:cNvPr id="4" name="1 Título"/>
          <p:cNvSpPr txBox="1">
            <a:spLocks/>
          </p:cNvSpPr>
          <p:nvPr/>
        </p:nvSpPr>
        <p:spPr>
          <a:xfrm>
            <a:off x="428596" y="500042"/>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30721" name="Gráfico 5"/>
          <p:cNvPicPr>
            <a:picLocks noChangeArrowheads="1"/>
          </p:cNvPicPr>
          <p:nvPr/>
        </p:nvPicPr>
        <p:blipFill>
          <a:blip r:embed="rId2" cstate="print"/>
          <a:srcRect/>
          <a:stretch>
            <a:fillRect/>
          </a:stretch>
        </p:blipFill>
        <p:spPr bwMode="auto">
          <a:xfrm>
            <a:off x="500034" y="2643182"/>
            <a:ext cx="3714776" cy="3286148"/>
          </a:xfrm>
          <a:prstGeom prst="rect">
            <a:avLst/>
          </a:prstGeom>
          <a:noFill/>
          <a:ln w="9525">
            <a:noFill/>
            <a:miter lim="800000"/>
            <a:headEnd/>
            <a:tailEnd/>
          </a:ln>
        </p:spPr>
      </p:pic>
      <p:pic>
        <p:nvPicPr>
          <p:cNvPr id="30722" name="Gráfico 2"/>
          <p:cNvPicPr>
            <a:picLocks noChangeArrowheads="1"/>
          </p:cNvPicPr>
          <p:nvPr/>
        </p:nvPicPr>
        <p:blipFill>
          <a:blip r:embed="rId3" cstate="print"/>
          <a:srcRect/>
          <a:stretch>
            <a:fillRect/>
          </a:stretch>
        </p:blipFill>
        <p:spPr bwMode="auto">
          <a:xfrm>
            <a:off x="4286248" y="2643182"/>
            <a:ext cx="3857625"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None/>
            </a:pPr>
            <a:r>
              <a:rPr lang="es-EC" b="1" dirty="0" smtClean="0"/>
              <a:t>3.- Estado civil</a:t>
            </a:r>
          </a:p>
          <a:p>
            <a:pPr>
              <a:buNone/>
            </a:pPr>
            <a:r>
              <a:rPr lang="es-ES" dirty="0" smtClean="0"/>
              <a:t>		Machala				Guayaquil</a:t>
            </a:r>
          </a:p>
          <a:p>
            <a:pPr>
              <a:buNone/>
            </a:pPr>
            <a:endParaRPr lang="es-ES" b="1" u="sng" dirty="0" smtClean="0"/>
          </a:p>
        </p:txBody>
      </p:sp>
      <p:sp>
        <p:nvSpPr>
          <p:cNvPr id="4" name="1 Título"/>
          <p:cNvSpPr txBox="1">
            <a:spLocks/>
          </p:cNvSpPr>
          <p:nvPr/>
        </p:nvSpPr>
        <p:spPr>
          <a:xfrm>
            <a:off x="428596" y="78579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31745" name="Gráfico 7"/>
          <p:cNvPicPr>
            <a:picLocks noChangeArrowheads="1"/>
          </p:cNvPicPr>
          <p:nvPr/>
        </p:nvPicPr>
        <p:blipFill>
          <a:blip r:embed="rId2" cstate="print"/>
          <a:srcRect/>
          <a:stretch>
            <a:fillRect/>
          </a:stretch>
        </p:blipFill>
        <p:spPr bwMode="auto">
          <a:xfrm>
            <a:off x="428596" y="2571744"/>
            <a:ext cx="3929090" cy="3714776"/>
          </a:xfrm>
          <a:prstGeom prst="rect">
            <a:avLst/>
          </a:prstGeom>
          <a:noFill/>
          <a:ln w="9525">
            <a:noFill/>
            <a:miter lim="800000"/>
            <a:headEnd/>
            <a:tailEnd/>
          </a:ln>
        </p:spPr>
      </p:pic>
      <p:pic>
        <p:nvPicPr>
          <p:cNvPr id="31746" name="Gráfico 3"/>
          <p:cNvPicPr>
            <a:picLocks noChangeArrowheads="1"/>
          </p:cNvPicPr>
          <p:nvPr/>
        </p:nvPicPr>
        <p:blipFill>
          <a:blip r:embed="rId3" cstate="print"/>
          <a:srcRect/>
          <a:stretch>
            <a:fillRect/>
          </a:stretch>
        </p:blipFill>
        <p:spPr bwMode="auto">
          <a:xfrm>
            <a:off x="4429124" y="2571744"/>
            <a:ext cx="3943350" cy="371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None/>
            </a:pPr>
            <a:r>
              <a:rPr lang="es-EC" b="1" dirty="0" smtClean="0"/>
              <a:t>4.- ¿Le gusta visitar lugares turísticos dentro de su país?</a:t>
            </a:r>
          </a:p>
          <a:p>
            <a:pPr>
              <a:buNone/>
            </a:pPr>
            <a:r>
              <a:rPr lang="es-ES" dirty="0" smtClean="0"/>
              <a:t>	       Machala			     Guayaquil</a:t>
            </a:r>
            <a:endParaRPr lang="es-ES" b="1" u="sng" dirty="0" smtClean="0"/>
          </a:p>
          <a:p>
            <a:endParaRPr lang="es-ES" b="1" u="sng" dirty="0" smtClean="0"/>
          </a:p>
        </p:txBody>
      </p:sp>
      <p:sp>
        <p:nvSpPr>
          <p:cNvPr id="4" name="1 Título"/>
          <p:cNvSpPr txBox="1">
            <a:spLocks/>
          </p:cNvSpPr>
          <p:nvPr/>
        </p:nvSpPr>
        <p:spPr>
          <a:xfrm>
            <a:off x="428596" y="78579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32769" name="Gráfico 9"/>
          <p:cNvPicPr>
            <a:picLocks noChangeArrowheads="1"/>
          </p:cNvPicPr>
          <p:nvPr/>
        </p:nvPicPr>
        <p:blipFill>
          <a:blip r:embed="rId2" cstate="print"/>
          <a:srcRect/>
          <a:stretch>
            <a:fillRect/>
          </a:stretch>
        </p:blipFill>
        <p:spPr bwMode="auto">
          <a:xfrm>
            <a:off x="428596" y="3071810"/>
            <a:ext cx="3786214" cy="3286148"/>
          </a:xfrm>
          <a:prstGeom prst="rect">
            <a:avLst/>
          </a:prstGeom>
          <a:noFill/>
          <a:ln w="9525">
            <a:noFill/>
            <a:miter lim="800000"/>
            <a:headEnd/>
            <a:tailEnd/>
          </a:ln>
        </p:spPr>
      </p:pic>
      <p:pic>
        <p:nvPicPr>
          <p:cNvPr id="32770" name="Gráfico 4"/>
          <p:cNvPicPr>
            <a:picLocks noChangeArrowheads="1"/>
          </p:cNvPicPr>
          <p:nvPr/>
        </p:nvPicPr>
        <p:blipFill>
          <a:blip r:embed="rId3" cstate="print"/>
          <a:srcRect/>
          <a:stretch>
            <a:fillRect/>
          </a:stretch>
        </p:blipFill>
        <p:spPr bwMode="auto">
          <a:xfrm>
            <a:off x="4443438" y="3071810"/>
            <a:ext cx="3771900"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None/>
            </a:pPr>
            <a:r>
              <a:rPr lang="es-EC" b="1" dirty="0" smtClean="0"/>
              <a:t>5.- ¿Qué lugares son  los que más vista usted para distraerse?</a:t>
            </a:r>
            <a:endParaRPr lang="es-ES" dirty="0" smtClean="0"/>
          </a:p>
          <a:p>
            <a:pPr>
              <a:buNone/>
            </a:pPr>
            <a:r>
              <a:rPr lang="es-ES" dirty="0" smtClean="0"/>
              <a:t> 		Machala			     Guayaquil</a:t>
            </a:r>
            <a:endParaRPr lang="es-ES" b="1" u="sng" dirty="0" smtClean="0"/>
          </a:p>
          <a:p>
            <a:endParaRPr lang="es-ES" b="1" u="sng" dirty="0" smtClean="0"/>
          </a:p>
        </p:txBody>
      </p:sp>
      <p:sp>
        <p:nvSpPr>
          <p:cNvPr id="4" name="1 Título"/>
          <p:cNvSpPr txBox="1">
            <a:spLocks/>
          </p:cNvSpPr>
          <p:nvPr/>
        </p:nvSpPr>
        <p:spPr>
          <a:xfrm>
            <a:off x="428596" y="78579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34817" name="Gráfico 10"/>
          <p:cNvPicPr>
            <a:picLocks noChangeArrowheads="1"/>
          </p:cNvPicPr>
          <p:nvPr/>
        </p:nvPicPr>
        <p:blipFill>
          <a:blip r:embed="rId2" cstate="print"/>
          <a:srcRect/>
          <a:stretch>
            <a:fillRect/>
          </a:stretch>
        </p:blipFill>
        <p:spPr bwMode="auto">
          <a:xfrm>
            <a:off x="500034" y="3000372"/>
            <a:ext cx="3786214" cy="3500462"/>
          </a:xfrm>
          <a:prstGeom prst="rect">
            <a:avLst/>
          </a:prstGeom>
          <a:noFill/>
          <a:ln w="9525">
            <a:noFill/>
            <a:miter lim="800000"/>
            <a:headEnd/>
            <a:tailEnd/>
          </a:ln>
        </p:spPr>
      </p:pic>
      <p:pic>
        <p:nvPicPr>
          <p:cNvPr id="34818" name="Gráfico 9"/>
          <p:cNvPicPr>
            <a:picLocks noChangeArrowheads="1"/>
          </p:cNvPicPr>
          <p:nvPr/>
        </p:nvPicPr>
        <p:blipFill>
          <a:blip r:embed="rId3" cstate="print"/>
          <a:srcRect/>
          <a:stretch>
            <a:fillRect/>
          </a:stretch>
        </p:blipFill>
        <p:spPr bwMode="auto">
          <a:xfrm>
            <a:off x="4429124" y="3000372"/>
            <a:ext cx="4019550" cy="350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7467600" cy="1143000"/>
          </a:xfrm>
        </p:spPr>
        <p:txBody>
          <a:bodyPr/>
          <a:lstStyle/>
          <a:p>
            <a:pPr algn="ctr"/>
            <a:r>
              <a:rPr lang="es-ES" b="1" dirty="0" smtClean="0">
                <a:solidFill>
                  <a:schemeClr val="accent4">
                    <a:lumMod val="50000"/>
                  </a:schemeClr>
                </a:solidFill>
                <a:effectLst>
                  <a:outerShdw blurRad="38100" dist="38100" dir="2700000" algn="tl">
                    <a:srgbClr val="000000">
                      <a:alpha val="43137"/>
                    </a:srgbClr>
                  </a:outerShdw>
                </a:effectLst>
              </a:rPr>
              <a:t>Introducción</a:t>
            </a:r>
            <a:endParaRPr lang="es-ES" b="1" dirty="0">
              <a:solidFill>
                <a:schemeClr val="accent4">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2714612" y="1528762"/>
            <a:ext cx="5643602" cy="4043378"/>
          </a:xfrm>
        </p:spPr>
        <p:txBody>
          <a:bodyPr>
            <a:normAutofit/>
          </a:bodyPr>
          <a:lstStyle/>
          <a:p>
            <a:pPr algn="just"/>
            <a:r>
              <a:rPr lang="es-EC" sz="2000" dirty="0" smtClean="0"/>
              <a:t>La situación de las áreas </a:t>
            </a:r>
            <a:r>
              <a:rPr lang="es-EC" sz="1800" dirty="0" smtClean="0"/>
              <a:t>verdes</a:t>
            </a:r>
            <a:r>
              <a:rPr lang="es-EC" sz="2000" dirty="0" smtClean="0"/>
              <a:t> en el Km 2.5 Vía Piñas- Machala no es la más favorable para la población y no llena los requisitos necesarios para una ciudad.</a:t>
            </a:r>
          </a:p>
          <a:p>
            <a:pPr algn="just">
              <a:buNone/>
            </a:pPr>
            <a:endParaRPr lang="es-EC" sz="2000" dirty="0" smtClean="0"/>
          </a:p>
          <a:p>
            <a:pPr algn="just"/>
            <a:r>
              <a:rPr lang="es-EC" sz="2000" dirty="0" smtClean="0"/>
              <a:t>La idea es implementar un parque en el Km 2.5 Vía Piñas – Machala, una región que sea lo suficientemente amplia en las afueras para que en el futuro cuando la ciudad crezca ese núcleo de vida natural quede dentro de la urbanización.</a:t>
            </a:r>
            <a:endParaRPr lang="es-ES" sz="2000" dirty="0"/>
          </a:p>
        </p:txBody>
      </p:sp>
      <p:pic>
        <p:nvPicPr>
          <p:cNvPr id="78850" name="Picture 2"/>
          <p:cNvPicPr>
            <a:picLocks noChangeAspect="1" noChangeArrowheads="1"/>
          </p:cNvPicPr>
          <p:nvPr/>
        </p:nvPicPr>
        <p:blipFill>
          <a:blip r:embed="rId2" cstate="print"/>
          <a:srcRect/>
          <a:stretch>
            <a:fillRect/>
          </a:stretch>
        </p:blipFill>
        <p:spPr bwMode="auto">
          <a:xfrm>
            <a:off x="285720" y="1657360"/>
            <a:ext cx="2466975" cy="3200400"/>
          </a:xfrm>
          <a:prstGeom prst="rect">
            <a:avLst/>
          </a:prstGeom>
          <a:noFill/>
          <a:ln w="9525">
            <a:noFill/>
            <a:miter lim="800000"/>
            <a:headEnd/>
            <a:tailEnd/>
          </a:ln>
          <a:effectLst>
            <a:softEdge rad="31750"/>
          </a:effectLst>
        </p:spPr>
      </p:pic>
      <p:sp>
        <p:nvSpPr>
          <p:cNvPr id="6" name="2 Marcador de contenido"/>
          <p:cNvSpPr txBox="1">
            <a:spLocks/>
          </p:cNvSpPr>
          <p:nvPr/>
        </p:nvSpPr>
        <p:spPr>
          <a:xfrm>
            <a:off x="214282" y="5143512"/>
            <a:ext cx="8010580" cy="982774"/>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Ayudar a crear conciencia sobre los daños que causa la forma desordenada en la que la población crece y se esparce alrededor de la ciudad.</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None/>
            </a:pPr>
            <a:r>
              <a:rPr lang="es-EC" b="1" dirty="0" smtClean="0"/>
              <a:t>6.- ¿Ha visitado algún  parque eco-turístico?</a:t>
            </a:r>
            <a:endParaRPr lang="es-ES" dirty="0" smtClean="0"/>
          </a:p>
          <a:p>
            <a:pPr>
              <a:buNone/>
            </a:pPr>
            <a:r>
              <a:rPr lang="es-ES" dirty="0" smtClean="0"/>
              <a:t> 		Machala			     Guayaquil</a:t>
            </a:r>
            <a:endParaRPr lang="es-ES" b="1" u="sng" dirty="0" smtClean="0"/>
          </a:p>
          <a:p>
            <a:endParaRPr lang="es-ES" b="1" u="sng" dirty="0" smtClean="0"/>
          </a:p>
        </p:txBody>
      </p:sp>
      <p:sp>
        <p:nvSpPr>
          <p:cNvPr id="4" name="1 Título"/>
          <p:cNvSpPr txBox="1">
            <a:spLocks/>
          </p:cNvSpPr>
          <p:nvPr/>
        </p:nvSpPr>
        <p:spPr>
          <a:xfrm>
            <a:off x="428596" y="78579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33793" name="Gráfico 11"/>
          <p:cNvPicPr>
            <a:picLocks noChangeArrowheads="1"/>
          </p:cNvPicPr>
          <p:nvPr/>
        </p:nvPicPr>
        <p:blipFill>
          <a:blip r:embed="rId2" cstate="print"/>
          <a:srcRect/>
          <a:stretch>
            <a:fillRect/>
          </a:stretch>
        </p:blipFill>
        <p:spPr bwMode="auto">
          <a:xfrm>
            <a:off x="428596" y="2643182"/>
            <a:ext cx="3857652" cy="3571900"/>
          </a:xfrm>
          <a:prstGeom prst="rect">
            <a:avLst/>
          </a:prstGeom>
          <a:noFill/>
          <a:ln w="9525">
            <a:noFill/>
            <a:miter lim="800000"/>
            <a:headEnd/>
            <a:tailEnd/>
          </a:ln>
        </p:spPr>
      </p:pic>
      <p:pic>
        <p:nvPicPr>
          <p:cNvPr id="33794" name="Gráfico 12"/>
          <p:cNvPicPr>
            <a:picLocks noChangeArrowheads="1"/>
          </p:cNvPicPr>
          <p:nvPr/>
        </p:nvPicPr>
        <p:blipFill>
          <a:blip r:embed="rId3" cstate="print"/>
          <a:srcRect/>
          <a:stretch>
            <a:fillRect/>
          </a:stretch>
        </p:blipFill>
        <p:spPr bwMode="auto">
          <a:xfrm>
            <a:off x="4429124" y="2643182"/>
            <a:ext cx="3676650"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None/>
            </a:pPr>
            <a:r>
              <a:rPr lang="es-EC" b="1" dirty="0" smtClean="0"/>
              <a:t>7.- ¿Con qué frecuencia visita usted parques eco-turísticos?</a:t>
            </a:r>
          </a:p>
          <a:p>
            <a:pPr>
              <a:buNone/>
            </a:pPr>
            <a:r>
              <a:rPr lang="es-ES" dirty="0" smtClean="0"/>
              <a:t>		Machala			     Guayaquil</a:t>
            </a:r>
          </a:p>
        </p:txBody>
      </p:sp>
      <p:sp>
        <p:nvSpPr>
          <p:cNvPr id="4" name="1 Título"/>
          <p:cNvSpPr txBox="1">
            <a:spLocks/>
          </p:cNvSpPr>
          <p:nvPr/>
        </p:nvSpPr>
        <p:spPr>
          <a:xfrm>
            <a:off x="428596" y="78579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59395" name="Picture 3"/>
          <p:cNvPicPr>
            <a:picLocks noChangeAspect="1" noChangeArrowheads="1"/>
          </p:cNvPicPr>
          <p:nvPr/>
        </p:nvPicPr>
        <p:blipFill>
          <a:blip r:embed="rId2" cstate="print"/>
          <a:srcRect/>
          <a:stretch>
            <a:fillRect/>
          </a:stretch>
        </p:blipFill>
        <p:spPr bwMode="auto">
          <a:xfrm>
            <a:off x="500034" y="2928934"/>
            <a:ext cx="3857652" cy="3357586"/>
          </a:xfrm>
          <a:prstGeom prst="rect">
            <a:avLst/>
          </a:prstGeom>
          <a:noFill/>
          <a:ln w="9525">
            <a:noFill/>
            <a:miter lim="800000"/>
            <a:headEnd/>
            <a:tailEnd/>
          </a:ln>
          <a:effectLst/>
        </p:spPr>
      </p:pic>
      <p:pic>
        <p:nvPicPr>
          <p:cNvPr id="59396" name="Picture 4"/>
          <p:cNvPicPr>
            <a:picLocks noChangeAspect="1" noChangeArrowheads="1"/>
          </p:cNvPicPr>
          <p:nvPr/>
        </p:nvPicPr>
        <p:blipFill>
          <a:blip r:embed="rId3" cstate="print"/>
          <a:srcRect/>
          <a:stretch>
            <a:fillRect/>
          </a:stretch>
        </p:blipFill>
        <p:spPr bwMode="auto">
          <a:xfrm>
            <a:off x="4500562" y="2928934"/>
            <a:ext cx="4029075" cy="3357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None/>
            </a:pPr>
            <a:r>
              <a:rPr lang="es-EC" b="1" dirty="0" smtClean="0"/>
              <a:t>8.- ¿Conoce usted algún centro turístico Vía a Piñas?</a:t>
            </a:r>
          </a:p>
          <a:p>
            <a:pPr>
              <a:buNone/>
            </a:pPr>
            <a:r>
              <a:rPr lang="es-ES" dirty="0" smtClean="0"/>
              <a:t>		Machala			     Guayaquil</a:t>
            </a:r>
          </a:p>
        </p:txBody>
      </p:sp>
      <p:sp>
        <p:nvSpPr>
          <p:cNvPr id="4" name="1 Título"/>
          <p:cNvSpPr txBox="1">
            <a:spLocks/>
          </p:cNvSpPr>
          <p:nvPr/>
        </p:nvSpPr>
        <p:spPr>
          <a:xfrm>
            <a:off x="428596" y="78579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36866" name="Gráfico 13"/>
          <p:cNvPicPr>
            <a:picLocks noChangeArrowheads="1"/>
          </p:cNvPicPr>
          <p:nvPr/>
        </p:nvPicPr>
        <p:blipFill>
          <a:blip r:embed="rId2" cstate="print"/>
          <a:srcRect/>
          <a:stretch>
            <a:fillRect/>
          </a:stretch>
        </p:blipFill>
        <p:spPr bwMode="auto">
          <a:xfrm>
            <a:off x="500034" y="2928934"/>
            <a:ext cx="3714776" cy="3429024"/>
          </a:xfrm>
          <a:prstGeom prst="rect">
            <a:avLst/>
          </a:prstGeom>
          <a:noFill/>
          <a:ln w="9525">
            <a:noFill/>
            <a:miter lim="800000"/>
            <a:headEnd/>
            <a:tailEnd/>
          </a:ln>
        </p:spPr>
      </p:pic>
      <p:pic>
        <p:nvPicPr>
          <p:cNvPr id="36867" name="Gráfico 13"/>
          <p:cNvPicPr>
            <a:picLocks noChangeArrowheads="1"/>
          </p:cNvPicPr>
          <p:nvPr/>
        </p:nvPicPr>
        <p:blipFill>
          <a:blip r:embed="rId3" cstate="print"/>
          <a:srcRect/>
          <a:stretch>
            <a:fillRect/>
          </a:stretch>
        </p:blipFill>
        <p:spPr bwMode="auto">
          <a:xfrm>
            <a:off x="4357686" y="2928934"/>
            <a:ext cx="3857625"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None/>
            </a:pPr>
            <a:r>
              <a:rPr lang="es-EC" b="1" dirty="0" smtClean="0"/>
              <a:t>9.- ¿Cuál de ellos conoce?</a:t>
            </a:r>
          </a:p>
          <a:p>
            <a:pPr>
              <a:buNone/>
            </a:pPr>
            <a:r>
              <a:rPr lang="es-ES" dirty="0" smtClean="0"/>
              <a:t>		Machala			     Guayaquil</a:t>
            </a:r>
            <a:endParaRPr lang="es-ES" b="1" u="sng" dirty="0" smtClean="0"/>
          </a:p>
        </p:txBody>
      </p:sp>
      <p:sp>
        <p:nvSpPr>
          <p:cNvPr id="4" name="1 Título"/>
          <p:cNvSpPr txBox="1">
            <a:spLocks/>
          </p:cNvSpPr>
          <p:nvPr/>
        </p:nvSpPr>
        <p:spPr>
          <a:xfrm>
            <a:off x="428596" y="78579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37890" name="Gráfico 14"/>
          <p:cNvPicPr>
            <a:picLocks noChangeArrowheads="1"/>
          </p:cNvPicPr>
          <p:nvPr/>
        </p:nvPicPr>
        <p:blipFill>
          <a:blip r:embed="rId2" cstate="print"/>
          <a:srcRect/>
          <a:stretch>
            <a:fillRect/>
          </a:stretch>
        </p:blipFill>
        <p:spPr bwMode="auto">
          <a:xfrm>
            <a:off x="571472" y="2786058"/>
            <a:ext cx="3714776" cy="3429024"/>
          </a:xfrm>
          <a:prstGeom prst="rect">
            <a:avLst/>
          </a:prstGeom>
          <a:noFill/>
          <a:ln w="9525">
            <a:noFill/>
            <a:miter lim="800000"/>
            <a:headEnd/>
            <a:tailEnd/>
          </a:ln>
        </p:spPr>
      </p:pic>
      <p:pic>
        <p:nvPicPr>
          <p:cNvPr id="37891" name="Gráfico 14"/>
          <p:cNvPicPr>
            <a:picLocks noChangeArrowheads="1"/>
          </p:cNvPicPr>
          <p:nvPr/>
        </p:nvPicPr>
        <p:blipFill>
          <a:blip r:embed="rId3" cstate="print"/>
          <a:srcRect/>
          <a:stretch>
            <a:fillRect/>
          </a:stretch>
        </p:blipFill>
        <p:spPr bwMode="auto">
          <a:xfrm>
            <a:off x="4357686" y="2786058"/>
            <a:ext cx="4048125"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None/>
            </a:pPr>
            <a:r>
              <a:rPr lang="es-EC" b="1" dirty="0" smtClean="0"/>
              <a:t>10.- ¿Le gustaría visitar un  parque eco-turístico en el km 2.5 vía Piñas?</a:t>
            </a:r>
          </a:p>
          <a:p>
            <a:pPr>
              <a:buNone/>
            </a:pPr>
            <a:r>
              <a:rPr lang="es-ES" dirty="0" smtClean="0"/>
              <a:t>		Machala			Guayaquil</a:t>
            </a:r>
          </a:p>
        </p:txBody>
      </p:sp>
      <p:sp>
        <p:nvSpPr>
          <p:cNvPr id="4" name="1 Título"/>
          <p:cNvSpPr txBox="1">
            <a:spLocks/>
          </p:cNvSpPr>
          <p:nvPr/>
        </p:nvSpPr>
        <p:spPr>
          <a:xfrm>
            <a:off x="428596" y="78579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38914" name="Gráfico 2"/>
          <p:cNvPicPr>
            <a:picLocks noChangeArrowheads="1"/>
          </p:cNvPicPr>
          <p:nvPr/>
        </p:nvPicPr>
        <p:blipFill>
          <a:blip r:embed="rId2" cstate="print"/>
          <a:srcRect/>
          <a:stretch>
            <a:fillRect/>
          </a:stretch>
        </p:blipFill>
        <p:spPr bwMode="auto">
          <a:xfrm>
            <a:off x="428596" y="3071810"/>
            <a:ext cx="3786214" cy="3286148"/>
          </a:xfrm>
          <a:prstGeom prst="rect">
            <a:avLst/>
          </a:prstGeom>
          <a:noFill/>
          <a:ln w="9525">
            <a:noFill/>
            <a:miter lim="800000"/>
            <a:headEnd/>
            <a:tailEnd/>
          </a:ln>
        </p:spPr>
      </p:pic>
      <p:pic>
        <p:nvPicPr>
          <p:cNvPr id="38915" name="Gráfico 17"/>
          <p:cNvPicPr>
            <a:picLocks noChangeArrowheads="1"/>
          </p:cNvPicPr>
          <p:nvPr/>
        </p:nvPicPr>
        <p:blipFill>
          <a:blip r:embed="rId3" cstate="print"/>
          <a:srcRect/>
          <a:stretch>
            <a:fillRect/>
          </a:stretch>
        </p:blipFill>
        <p:spPr bwMode="auto">
          <a:xfrm>
            <a:off x="4357686" y="3071810"/>
            <a:ext cx="3676650"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None/>
            </a:pPr>
            <a:r>
              <a:rPr lang="es-EC" b="1" dirty="0" smtClean="0"/>
              <a:t>12.- ¿Le agradaría saber que cuenta con un parque Forestal y a la vez Recreativo?</a:t>
            </a:r>
            <a:endParaRPr lang="es-ES" dirty="0" smtClean="0"/>
          </a:p>
          <a:p>
            <a:pPr>
              <a:buNone/>
            </a:pPr>
            <a:r>
              <a:rPr lang="es-ES" dirty="0" smtClean="0"/>
              <a:t>          Machala			Guayaquil</a:t>
            </a:r>
          </a:p>
        </p:txBody>
      </p:sp>
      <p:sp>
        <p:nvSpPr>
          <p:cNvPr id="4" name="1 Título"/>
          <p:cNvSpPr txBox="1">
            <a:spLocks/>
          </p:cNvSpPr>
          <p:nvPr/>
        </p:nvSpPr>
        <p:spPr>
          <a:xfrm>
            <a:off x="428596" y="78579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40962" name="Gráfico 5"/>
          <p:cNvPicPr>
            <a:picLocks noChangeArrowheads="1"/>
          </p:cNvPicPr>
          <p:nvPr/>
        </p:nvPicPr>
        <p:blipFill>
          <a:blip r:embed="rId2" cstate="print"/>
          <a:srcRect/>
          <a:stretch>
            <a:fillRect/>
          </a:stretch>
        </p:blipFill>
        <p:spPr bwMode="auto">
          <a:xfrm>
            <a:off x="571472" y="3071810"/>
            <a:ext cx="3786214" cy="3143272"/>
          </a:xfrm>
          <a:prstGeom prst="rect">
            <a:avLst/>
          </a:prstGeom>
          <a:noFill/>
          <a:ln w="9525">
            <a:noFill/>
            <a:miter lim="800000"/>
            <a:headEnd/>
            <a:tailEnd/>
          </a:ln>
        </p:spPr>
      </p:pic>
      <p:pic>
        <p:nvPicPr>
          <p:cNvPr id="40963" name="Gráfico 18"/>
          <p:cNvPicPr>
            <a:picLocks noChangeArrowheads="1"/>
          </p:cNvPicPr>
          <p:nvPr/>
        </p:nvPicPr>
        <p:blipFill>
          <a:blip r:embed="rId3" cstate="print"/>
          <a:srcRect/>
          <a:stretch>
            <a:fillRect/>
          </a:stretch>
        </p:blipFill>
        <p:spPr bwMode="auto">
          <a:xfrm>
            <a:off x="4500562" y="3071810"/>
            <a:ext cx="3871912"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None/>
            </a:pPr>
            <a:r>
              <a:rPr lang="es-ES" b="1" dirty="0" smtClean="0"/>
              <a:t>14.- ¿Cuánto estaría Ud. dispuesto a pagar por los servicios del parque Forestal?</a:t>
            </a:r>
            <a:endParaRPr lang="es-ES" dirty="0" smtClean="0"/>
          </a:p>
          <a:p>
            <a:pPr>
              <a:buNone/>
            </a:pPr>
            <a:r>
              <a:rPr lang="es-ES" dirty="0" smtClean="0"/>
              <a:t>          Machala			Guayaquil</a:t>
            </a:r>
          </a:p>
        </p:txBody>
      </p:sp>
      <p:sp>
        <p:nvSpPr>
          <p:cNvPr id="4" name="1 Título"/>
          <p:cNvSpPr txBox="1">
            <a:spLocks/>
          </p:cNvSpPr>
          <p:nvPr/>
        </p:nvSpPr>
        <p:spPr>
          <a:xfrm>
            <a:off x="428596" y="78579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41985" name="Gráfico 8"/>
          <p:cNvPicPr>
            <a:picLocks noChangeArrowheads="1"/>
          </p:cNvPicPr>
          <p:nvPr/>
        </p:nvPicPr>
        <p:blipFill>
          <a:blip r:embed="rId2" cstate="print"/>
          <a:srcRect/>
          <a:stretch>
            <a:fillRect/>
          </a:stretch>
        </p:blipFill>
        <p:spPr bwMode="auto">
          <a:xfrm>
            <a:off x="500034" y="3000372"/>
            <a:ext cx="3714776" cy="3286148"/>
          </a:xfrm>
          <a:prstGeom prst="rect">
            <a:avLst/>
          </a:prstGeom>
          <a:noFill/>
          <a:ln w="9525">
            <a:noFill/>
            <a:miter lim="800000"/>
            <a:headEnd/>
            <a:tailEnd/>
          </a:ln>
        </p:spPr>
      </p:pic>
      <p:pic>
        <p:nvPicPr>
          <p:cNvPr id="41986" name="Gráfico 20"/>
          <p:cNvPicPr>
            <a:picLocks noChangeArrowheads="1"/>
          </p:cNvPicPr>
          <p:nvPr/>
        </p:nvPicPr>
        <p:blipFill>
          <a:blip r:embed="rId3" cstate="print"/>
          <a:srcRect/>
          <a:stretch>
            <a:fillRect/>
          </a:stretch>
        </p:blipFill>
        <p:spPr bwMode="auto">
          <a:xfrm>
            <a:off x="4429124" y="3000372"/>
            <a:ext cx="4010025"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142984"/>
            <a:ext cx="7467600" cy="500066"/>
          </a:xfrm>
        </p:spPr>
        <p:txBody>
          <a:bodyPr>
            <a:normAutofit/>
          </a:bodyPr>
          <a:lstStyle/>
          <a:p>
            <a:pPr>
              <a:buNone/>
            </a:pPr>
            <a:r>
              <a:rPr lang="es-ES" b="1" u="sng" dirty="0" smtClean="0"/>
              <a:t>Matriz BCG</a:t>
            </a:r>
          </a:p>
        </p:txBody>
      </p:sp>
      <p:sp>
        <p:nvSpPr>
          <p:cNvPr id="4" name="1 Título"/>
          <p:cNvSpPr txBox="1">
            <a:spLocks/>
          </p:cNvSpPr>
          <p:nvPr/>
        </p:nvSpPr>
        <p:spPr>
          <a:xfrm>
            <a:off x="742952" y="285728"/>
            <a:ext cx="7472386" cy="642942"/>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50185" name="Picture 9"/>
          <p:cNvPicPr>
            <a:picLocks noChangeAspect="1" noChangeArrowheads="1"/>
          </p:cNvPicPr>
          <p:nvPr/>
        </p:nvPicPr>
        <p:blipFill>
          <a:blip r:embed="rId2" cstate="print"/>
          <a:srcRect/>
          <a:stretch>
            <a:fillRect/>
          </a:stretch>
        </p:blipFill>
        <p:spPr bwMode="auto">
          <a:xfrm>
            <a:off x="928662" y="1214422"/>
            <a:ext cx="7000924" cy="528641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28596" y="1214422"/>
            <a:ext cx="7467600" cy="685792"/>
          </a:xfrm>
        </p:spPr>
        <p:txBody>
          <a:bodyPr>
            <a:normAutofit/>
          </a:bodyPr>
          <a:lstStyle/>
          <a:p>
            <a:pPr>
              <a:buNone/>
            </a:pPr>
            <a:r>
              <a:rPr lang="es-ES" b="1" u="sng" dirty="0" smtClean="0"/>
              <a:t>Matriz Implicación</a:t>
            </a:r>
          </a:p>
        </p:txBody>
      </p:sp>
      <p:sp>
        <p:nvSpPr>
          <p:cNvPr id="4" name="1 Título"/>
          <p:cNvSpPr txBox="1">
            <a:spLocks/>
          </p:cNvSpPr>
          <p:nvPr/>
        </p:nvSpPr>
        <p:spPr>
          <a:xfrm>
            <a:off x="428596" y="357166"/>
            <a:ext cx="7472386" cy="642942"/>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49153" name="Picture 1"/>
          <p:cNvPicPr>
            <a:picLocks noChangeAspect="1" noChangeArrowheads="1"/>
          </p:cNvPicPr>
          <p:nvPr/>
        </p:nvPicPr>
        <p:blipFill>
          <a:blip r:embed="rId2" cstate="print"/>
          <a:srcRect/>
          <a:stretch>
            <a:fillRect/>
          </a:stretch>
        </p:blipFill>
        <p:spPr bwMode="auto">
          <a:xfrm>
            <a:off x="357158" y="1714488"/>
            <a:ext cx="8215370" cy="492922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357298"/>
            <a:ext cx="7467600" cy="471478"/>
          </a:xfrm>
        </p:spPr>
        <p:txBody>
          <a:bodyPr>
            <a:normAutofit/>
          </a:bodyPr>
          <a:lstStyle/>
          <a:p>
            <a:pPr>
              <a:buNone/>
            </a:pPr>
            <a:r>
              <a:rPr lang="es-ES" b="1" u="sng" dirty="0" smtClean="0"/>
              <a:t>Macro-segmentación</a:t>
            </a:r>
          </a:p>
        </p:txBody>
      </p:sp>
      <p:sp>
        <p:nvSpPr>
          <p:cNvPr id="4" name="1 Título"/>
          <p:cNvSpPr txBox="1">
            <a:spLocks/>
          </p:cNvSpPr>
          <p:nvPr/>
        </p:nvSpPr>
        <p:spPr>
          <a:xfrm>
            <a:off x="428596" y="42860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grpSp>
        <p:nvGrpSpPr>
          <p:cNvPr id="48129" name="Group 1"/>
          <p:cNvGrpSpPr>
            <a:grpSpLocks/>
          </p:cNvGrpSpPr>
          <p:nvPr/>
        </p:nvGrpSpPr>
        <p:grpSpPr bwMode="auto">
          <a:xfrm>
            <a:off x="3143240" y="3000372"/>
            <a:ext cx="2149475" cy="3286148"/>
            <a:chOff x="4221" y="2137"/>
            <a:chExt cx="3600" cy="3600"/>
          </a:xfrm>
        </p:grpSpPr>
        <p:sp>
          <p:nvSpPr>
            <p:cNvPr id="48130" name="Line 2"/>
            <p:cNvSpPr>
              <a:spLocks noChangeShapeType="1"/>
            </p:cNvSpPr>
            <p:nvPr/>
          </p:nvSpPr>
          <p:spPr bwMode="auto">
            <a:xfrm>
              <a:off x="6021" y="2137"/>
              <a:ext cx="0" cy="24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8131" name="Line 3"/>
            <p:cNvSpPr>
              <a:spLocks noChangeShapeType="1"/>
            </p:cNvSpPr>
            <p:nvPr/>
          </p:nvSpPr>
          <p:spPr bwMode="auto">
            <a:xfrm>
              <a:off x="6021" y="4477"/>
              <a:ext cx="1800" cy="12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8132" name="Line 4"/>
            <p:cNvSpPr>
              <a:spLocks noChangeShapeType="1"/>
            </p:cNvSpPr>
            <p:nvPr/>
          </p:nvSpPr>
          <p:spPr bwMode="auto">
            <a:xfrm flipH="1">
              <a:off x="4221" y="4477"/>
              <a:ext cx="1800" cy="12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48137" name="Text Box 9"/>
          <p:cNvSpPr txBox="1">
            <a:spLocks noChangeArrowheads="1"/>
          </p:cNvSpPr>
          <p:nvPr/>
        </p:nvSpPr>
        <p:spPr bwMode="auto">
          <a:xfrm>
            <a:off x="4286248" y="2428868"/>
            <a:ext cx="3214710" cy="1428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s-ES" b="1" i="0" u="none" strike="noStrike" cap="none" normalizeH="0" baseline="0" dirty="0" smtClean="0">
                <a:ln>
                  <a:noFill/>
                </a:ln>
                <a:solidFill>
                  <a:schemeClr val="tx1"/>
                </a:solidFill>
                <a:effectLst/>
                <a:latin typeface="Times New Roman" pitchFamily="18" charset="0"/>
                <a:cs typeface="Times New Roman" pitchFamily="18" charset="0"/>
              </a:rPr>
              <a:t>FUNCIONES</a:t>
            </a:r>
          </a:p>
          <a:p>
            <a:pPr marL="0" marR="0" lvl="0" indent="0" defTabSz="914400" rtl="0" eaLnBrk="1" fontAlgn="base" latinLnBrk="0" hangingPunct="1">
              <a:lnSpc>
                <a:spcPct val="100000"/>
              </a:lnSpc>
              <a:spcBef>
                <a:spcPct val="0"/>
              </a:spcBef>
              <a:spcAft>
                <a:spcPts val="1000"/>
              </a:spcAft>
              <a:buClrTx/>
              <a:buSzTx/>
              <a:buFontTx/>
              <a:buNone/>
              <a:tabLst/>
            </a:pPr>
            <a:r>
              <a:rPr kumimoji="0" lang="es-ES" b="1" i="0" u="none" strike="noStrike" cap="none" normalizeH="0" baseline="0" dirty="0" smtClean="0">
                <a:ln>
                  <a:noFill/>
                </a:ln>
                <a:solidFill>
                  <a:schemeClr val="tx1"/>
                </a:solidFill>
                <a:effectLst/>
                <a:latin typeface="Times New Roman" pitchFamily="18" charset="0"/>
                <a:cs typeface="Times New Roman" pitchFamily="18" charset="0"/>
              </a:rPr>
              <a:t>Turismo, Diversión, Trabajo, Relajación, Salud, Deporte y Retiros espirituales</a:t>
            </a:r>
            <a:endParaRPr kumimoji="0" lang="es-ES"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8138" name="Text Box 10"/>
          <p:cNvSpPr txBox="1">
            <a:spLocks noChangeArrowheads="1"/>
          </p:cNvSpPr>
          <p:nvPr/>
        </p:nvSpPr>
        <p:spPr bwMode="auto">
          <a:xfrm>
            <a:off x="5572132" y="5143512"/>
            <a:ext cx="2714644" cy="1357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b="1" dirty="0">
                <a:latin typeface="Times New Roman" pitchFamily="18" charset="0"/>
                <a:cs typeface="Times New Roman" pitchFamily="18" charset="0"/>
              </a:rPr>
              <a:t>CLIENTES</a:t>
            </a:r>
          </a:p>
          <a:p>
            <a:pPr marL="0" marR="0" lvl="0" indent="0" algn="l" defTabSz="914400" rtl="0" eaLnBrk="1" fontAlgn="base" latinLnBrk="0" hangingPunct="1">
              <a:lnSpc>
                <a:spcPct val="100000"/>
              </a:lnSpc>
              <a:spcBef>
                <a:spcPct val="0"/>
              </a:spcBef>
              <a:spcAft>
                <a:spcPts val="1000"/>
              </a:spcAft>
              <a:buClrTx/>
              <a:buSzTx/>
              <a:buFontTx/>
              <a:buNone/>
              <a:tabLst/>
            </a:pPr>
            <a:r>
              <a:rPr lang="es-ES" b="1" dirty="0">
                <a:latin typeface="Times New Roman" pitchFamily="18" charset="0"/>
                <a:cs typeface="Times New Roman" pitchFamily="18" charset="0"/>
              </a:rPr>
              <a:t>Hombres, Mujeres, Familias y Grupos estudiantiles</a:t>
            </a:r>
          </a:p>
        </p:txBody>
      </p:sp>
      <p:sp>
        <p:nvSpPr>
          <p:cNvPr id="48139" name="Text Box 11"/>
          <p:cNvSpPr txBox="1">
            <a:spLocks noChangeArrowheads="1"/>
          </p:cNvSpPr>
          <p:nvPr/>
        </p:nvSpPr>
        <p:spPr bwMode="auto">
          <a:xfrm>
            <a:off x="1142976" y="5286388"/>
            <a:ext cx="1785950" cy="1006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0" fontAlgn="base">
              <a:lnSpc>
                <a:spcPct val="100000"/>
              </a:lnSpc>
              <a:spcBef>
                <a:spcPct val="0"/>
              </a:spcBef>
              <a:spcAft>
                <a:spcPts val="1000"/>
              </a:spcAft>
              <a:buClrTx/>
              <a:buSzTx/>
              <a:buFontTx/>
              <a:buNone/>
              <a:tabLst/>
            </a:pPr>
            <a:r>
              <a:rPr lang="es-ES" b="1" dirty="0">
                <a:latin typeface="Times New Roman" pitchFamily="18" charset="0"/>
                <a:cs typeface="Times New Roman" pitchFamily="18" charset="0"/>
              </a:rPr>
              <a:t>TECNOLOGÍA</a:t>
            </a:r>
          </a:p>
          <a:p>
            <a:pPr marL="0" marR="0" lvl="0" indent="0" algn="l" defTabSz="914400" rtl="0" eaLnBrk="1" fontAlgn="base" latinLnBrk="0" hangingPunct="1">
              <a:lnSpc>
                <a:spcPct val="100000"/>
              </a:lnSpc>
              <a:spcBef>
                <a:spcPct val="0"/>
              </a:spcBef>
              <a:spcAft>
                <a:spcPts val="1000"/>
              </a:spcAft>
              <a:buClrTx/>
              <a:buSzTx/>
              <a:buFontTx/>
              <a:buNone/>
              <a:tabLst/>
            </a:pPr>
            <a:r>
              <a:rPr lang="es-ES" b="1" dirty="0">
                <a:latin typeface="Times New Roman" pitchFamily="18" charset="0"/>
                <a:cs typeface="Times New Roman" pitchFamily="18" charset="0"/>
              </a:rPr>
              <a:t>Lugares</a:t>
            </a:r>
          </a:p>
          <a:p>
            <a:pPr marL="0" marR="0" lvl="0" indent="0" algn="l" defTabSz="914400" rtl="0" eaLnBrk="1" fontAlgn="base" latinLnBrk="0" hangingPunct="1">
              <a:lnSpc>
                <a:spcPct val="100000"/>
              </a:lnSpc>
              <a:spcBef>
                <a:spcPct val="0"/>
              </a:spcBef>
              <a:spcAft>
                <a:spcPts val="1000"/>
              </a:spcAft>
              <a:buClrTx/>
              <a:buSzTx/>
              <a:buFontTx/>
              <a:buNone/>
              <a:tabLst/>
            </a:pPr>
            <a:r>
              <a:rPr lang="es-ES" b="1" dirty="0">
                <a:latin typeface="Times New Roman" pitchFamily="18" charset="0"/>
                <a:cs typeface="Times New Roman" pitchFamily="18" charset="0"/>
              </a:rPr>
              <a:t>Eco-turísticos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2" cstate="print"/>
          <a:srcRect l="10082" t="4587" r="14304" b="10550"/>
          <a:stretch>
            <a:fillRect/>
          </a:stretch>
        </p:blipFill>
        <p:spPr bwMode="auto">
          <a:xfrm>
            <a:off x="6000760" y="928670"/>
            <a:ext cx="2643206" cy="2643206"/>
          </a:xfrm>
          <a:prstGeom prst="ellipse">
            <a:avLst/>
          </a:prstGeom>
          <a:noFill/>
          <a:ln w="9525">
            <a:noFill/>
            <a:miter lim="800000"/>
            <a:headEnd/>
            <a:tailEnd/>
          </a:ln>
          <a:effectLst>
            <a:softEdge rad="63500"/>
          </a:effectLst>
        </p:spPr>
      </p:pic>
      <p:sp>
        <p:nvSpPr>
          <p:cNvPr id="2" name="1 Título"/>
          <p:cNvSpPr>
            <a:spLocks noGrp="1"/>
          </p:cNvSpPr>
          <p:nvPr>
            <p:ph type="title"/>
          </p:nvPr>
        </p:nvSpPr>
        <p:spPr/>
        <p:txBody>
          <a:bodyPr/>
          <a:lstStyle/>
          <a:p>
            <a:pPr algn="ctr"/>
            <a:r>
              <a:rPr lang="es-ES" b="1" dirty="0" smtClean="0">
                <a:solidFill>
                  <a:schemeClr val="accent4">
                    <a:lumMod val="50000"/>
                  </a:schemeClr>
                </a:solidFill>
                <a:effectLst>
                  <a:outerShdw blurRad="38100" dist="38100" dir="2700000" algn="tl">
                    <a:srgbClr val="000000">
                      <a:alpha val="43137"/>
                    </a:srgbClr>
                  </a:outerShdw>
                </a:effectLst>
              </a:rPr>
              <a:t>Antecedentes</a:t>
            </a:r>
            <a:endParaRPr lang="es-ES" b="1" dirty="0">
              <a:solidFill>
                <a:schemeClr val="accent4">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57200" y="1814514"/>
            <a:ext cx="5757874" cy="1685924"/>
          </a:xfrm>
        </p:spPr>
        <p:txBody>
          <a:bodyPr>
            <a:noAutofit/>
          </a:bodyPr>
          <a:lstStyle/>
          <a:p>
            <a:r>
              <a:rPr lang="es-EC" sz="2200" dirty="0" smtClean="0"/>
              <a:t>La naturaleza está presente en las ciudades a lo largo de toda su historia, principalmente a través de jardines, huertos, o como fondo escénico. Pero también en otras formas: terremotos, riadas, frío, temblor.</a:t>
            </a:r>
          </a:p>
          <a:p>
            <a:pPr>
              <a:buNone/>
            </a:pPr>
            <a:endParaRPr lang="es-ES" sz="2200" dirty="0" smtClean="0"/>
          </a:p>
        </p:txBody>
      </p:sp>
      <p:sp>
        <p:nvSpPr>
          <p:cNvPr id="5" name="2 Marcador de contenido"/>
          <p:cNvSpPr txBox="1">
            <a:spLocks/>
          </p:cNvSpPr>
          <p:nvPr/>
        </p:nvSpPr>
        <p:spPr>
          <a:xfrm>
            <a:off x="357158" y="4127388"/>
            <a:ext cx="8572528" cy="1301876"/>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C" sz="2200" b="0" i="0" u="none" strike="noStrike" kern="1200" cap="none" spc="0" normalizeH="0" baseline="0" noProof="0" dirty="0" smtClean="0">
                <a:ln>
                  <a:noFill/>
                </a:ln>
                <a:solidFill>
                  <a:schemeClr val="tx1"/>
                </a:solidFill>
                <a:effectLst/>
                <a:uLnTx/>
                <a:uFillTx/>
                <a:latin typeface="+mn-lt"/>
                <a:ea typeface="+mn-ea"/>
                <a:cs typeface="+mn-cs"/>
              </a:rPr>
              <a:t>En la edad media, los espacios agrícolas circundantes, eran imprescindibles para el abastecimiento de la población urbana.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600200"/>
            <a:ext cx="8329642" cy="4873752"/>
          </a:xfrm>
        </p:spPr>
        <p:txBody>
          <a:bodyPr>
            <a:normAutofit/>
          </a:bodyPr>
          <a:lstStyle/>
          <a:p>
            <a:pPr>
              <a:buNone/>
            </a:pPr>
            <a:r>
              <a:rPr lang="es-ES" b="1" u="sng" dirty="0" smtClean="0"/>
              <a:t>Macro y Micro-segmentación</a:t>
            </a:r>
          </a:p>
          <a:p>
            <a:pPr>
              <a:buNone/>
            </a:pPr>
            <a:endParaRPr lang="es-ES" b="1" u="sng" dirty="0" smtClean="0"/>
          </a:p>
          <a:p>
            <a:pPr algn="just"/>
            <a:r>
              <a:rPr lang="es-ES" b="1" dirty="0" smtClean="0"/>
              <a:t>Demográfico:</a:t>
            </a:r>
            <a:r>
              <a:rPr lang="es-ES" dirty="0" smtClean="0"/>
              <a:t> Hombres y mujeres de 18 a 65 años, familias con hijos, grupos de estudiantes. Referente a los padres de familia e hijos; estos son menores de edad correspondiente a las edades que van de 10 a 17 años. </a:t>
            </a:r>
          </a:p>
          <a:p>
            <a:pPr>
              <a:buNone/>
            </a:pPr>
            <a:r>
              <a:rPr lang="es-ES" dirty="0" smtClean="0"/>
              <a:t>	</a:t>
            </a:r>
          </a:p>
          <a:p>
            <a:pPr algn="just"/>
            <a:r>
              <a:rPr lang="es-ES" b="1" dirty="0" err="1" smtClean="0"/>
              <a:t>Psicográfico</a:t>
            </a:r>
            <a:r>
              <a:rPr lang="es-ES" b="1" dirty="0" smtClean="0"/>
              <a:t>:</a:t>
            </a:r>
            <a:r>
              <a:rPr lang="es-ES" dirty="0" smtClean="0"/>
              <a:t> se ha escogido el nivel socioeconómico medio, medio alto y alto que le gusta realizar actividades al aire libre y frecuentan lugares eco-turísticos.</a:t>
            </a:r>
          </a:p>
          <a:p>
            <a:pPr>
              <a:buNone/>
            </a:pPr>
            <a:r>
              <a:rPr lang="es-ES" dirty="0" smtClean="0"/>
              <a:t>	</a:t>
            </a:r>
            <a:endParaRPr lang="es-ES" b="1" u="sng" dirty="0" smtClean="0"/>
          </a:p>
        </p:txBody>
      </p:sp>
      <p:sp>
        <p:nvSpPr>
          <p:cNvPr id="4" name="1 Título"/>
          <p:cNvSpPr txBox="1">
            <a:spLocks/>
          </p:cNvSpPr>
          <p:nvPr/>
        </p:nvSpPr>
        <p:spPr>
          <a:xfrm>
            <a:off x="428596" y="78579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928670"/>
            <a:ext cx="7467600" cy="542916"/>
          </a:xfrm>
        </p:spPr>
        <p:txBody>
          <a:bodyPr>
            <a:normAutofit/>
          </a:bodyPr>
          <a:lstStyle/>
          <a:p>
            <a:pPr>
              <a:buNone/>
            </a:pPr>
            <a:r>
              <a:rPr lang="es-ES" b="1" u="sng" dirty="0" smtClean="0"/>
              <a:t>Fuerzas de </a:t>
            </a:r>
            <a:r>
              <a:rPr lang="es-ES" b="1" u="sng" dirty="0" err="1" smtClean="0"/>
              <a:t>Porter</a:t>
            </a:r>
            <a:endParaRPr lang="es-ES" b="1" u="sng" dirty="0" smtClean="0"/>
          </a:p>
        </p:txBody>
      </p:sp>
      <p:sp>
        <p:nvSpPr>
          <p:cNvPr id="4" name="1 Título"/>
          <p:cNvSpPr txBox="1">
            <a:spLocks/>
          </p:cNvSpPr>
          <p:nvPr/>
        </p:nvSpPr>
        <p:spPr>
          <a:xfrm>
            <a:off x="742952" y="285728"/>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sp>
        <p:nvSpPr>
          <p:cNvPr id="4711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7105" name="Diagram 1"/>
          <p:cNvGraphicFramePr>
            <a:graphicFrameLocks/>
          </p:cNvGraphicFramePr>
          <p:nvPr/>
        </p:nvGraphicFramePr>
        <p:xfrm>
          <a:off x="285720" y="1000108"/>
          <a:ext cx="8572560" cy="5786454"/>
        </p:xfrm>
        <a:graphic>
          <a:graphicData uri="http://schemas.openxmlformats.org/drawingml/2006/compatibility">
            <com:legacyDrawing xmlns:com="http://schemas.openxmlformats.org/drawingml/2006/compatibility" spid="_x0000_s4710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None/>
            </a:pPr>
            <a:r>
              <a:rPr lang="es-ES" b="1" u="sng" dirty="0" smtClean="0"/>
              <a:t>Marketing Mix</a:t>
            </a:r>
          </a:p>
          <a:p>
            <a:pPr>
              <a:buNone/>
            </a:pPr>
            <a:endParaRPr lang="es-ES" b="1" u="sng" dirty="0" smtClean="0"/>
          </a:p>
          <a:p>
            <a:pPr>
              <a:buNone/>
            </a:pPr>
            <a:r>
              <a:rPr lang="es-ES" b="1" dirty="0" smtClean="0"/>
              <a:t>Producto</a:t>
            </a:r>
          </a:p>
        </p:txBody>
      </p:sp>
      <p:sp>
        <p:nvSpPr>
          <p:cNvPr id="4" name="1 Título"/>
          <p:cNvSpPr txBox="1">
            <a:spLocks/>
          </p:cNvSpPr>
          <p:nvPr/>
        </p:nvSpPr>
        <p:spPr>
          <a:xfrm>
            <a:off x="428596" y="78579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46081" name="Picture 1"/>
          <p:cNvPicPr>
            <a:picLocks noChangeAspect="1" noChangeArrowheads="1"/>
          </p:cNvPicPr>
          <p:nvPr/>
        </p:nvPicPr>
        <p:blipFill>
          <a:blip r:embed="rId2" cstate="print"/>
          <a:srcRect/>
          <a:stretch>
            <a:fillRect/>
          </a:stretch>
        </p:blipFill>
        <p:spPr bwMode="auto">
          <a:xfrm>
            <a:off x="428596" y="3214686"/>
            <a:ext cx="3143250" cy="2643206"/>
          </a:xfrm>
          <a:prstGeom prst="rect">
            <a:avLst/>
          </a:prstGeom>
          <a:noFill/>
          <a:ln w="9525">
            <a:noFill/>
            <a:miter lim="800000"/>
            <a:headEnd/>
            <a:tailEnd/>
          </a:ln>
        </p:spPr>
      </p:pic>
      <p:pic>
        <p:nvPicPr>
          <p:cNvPr id="46082" name="Picture 2" descr="Parque forestal de Beade. Parques forestales. "/>
          <p:cNvPicPr>
            <a:picLocks noChangeAspect="1" noChangeArrowheads="1"/>
          </p:cNvPicPr>
          <p:nvPr/>
        </p:nvPicPr>
        <p:blipFill>
          <a:blip r:embed="rId3" r:link="rId4" cstate="print"/>
          <a:srcRect/>
          <a:stretch>
            <a:fillRect/>
          </a:stretch>
        </p:blipFill>
        <p:spPr bwMode="auto">
          <a:xfrm>
            <a:off x="4000496" y="1714488"/>
            <a:ext cx="1990727" cy="1928826"/>
          </a:xfrm>
          <a:prstGeom prst="rect">
            <a:avLst/>
          </a:prstGeom>
          <a:noFill/>
          <a:ln w="9525">
            <a:noFill/>
            <a:miter lim="800000"/>
            <a:headEnd/>
            <a:tailEnd/>
          </a:ln>
        </p:spPr>
      </p:pic>
      <p:pic>
        <p:nvPicPr>
          <p:cNvPr id="46083" name="Picture 3" descr="Parque forestal de Bandeira. Parques forestales. "/>
          <p:cNvPicPr>
            <a:picLocks noChangeAspect="1" noChangeArrowheads="1"/>
          </p:cNvPicPr>
          <p:nvPr/>
        </p:nvPicPr>
        <p:blipFill>
          <a:blip r:embed="rId5" r:link="rId6" cstate="print"/>
          <a:srcRect/>
          <a:stretch>
            <a:fillRect/>
          </a:stretch>
        </p:blipFill>
        <p:spPr bwMode="auto">
          <a:xfrm>
            <a:off x="6286512" y="1714488"/>
            <a:ext cx="1882776" cy="1857388"/>
          </a:xfrm>
          <a:prstGeom prst="rect">
            <a:avLst/>
          </a:prstGeom>
          <a:noFill/>
          <a:ln w="9525">
            <a:noFill/>
            <a:miter lim="800000"/>
            <a:headEnd/>
            <a:tailEnd/>
          </a:ln>
        </p:spPr>
      </p:pic>
      <p:pic>
        <p:nvPicPr>
          <p:cNvPr id="46084" name="Picture 4" descr="http://www.clubrural.com/Catalogador/castellon/cabanas-de-madera-caudiel/129216_cabanas-de-madera-caudiel_1232040940_m.jpg"/>
          <p:cNvPicPr>
            <a:picLocks noChangeAspect="1" noChangeArrowheads="1"/>
          </p:cNvPicPr>
          <p:nvPr/>
        </p:nvPicPr>
        <p:blipFill>
          <a:blip r:embed="rId7" r:link="rId8" cstate="print"/>
          <a:srcRect/>
          <a:stretch>
            <a:fillRect/>
          </a:stretch>
        </p:blipFill>
        <p:spPr bwMode="auto">
          <a:xfrm>
            <a:off x="4000496" y="4357694"/>
            <a:ext cx="2000264" cy="1714512"/>
          </a:xfrm>
          <a:prstGeom prst="rect">
            <a:avLst/>
          </a:prstGeom>
          <a:noFill/>
          <a:ln w="9525">
            <a:noFill/>
            <a:miter lim="800000"/>
            <a:headEnd/>
            <a:tailEnd/>
          </a:ln>
        </p:spPr>
      </p:pic>
      <p:pic>
        <p:nvPicPr>
          <p:cNvPr id="46085" name="Picture 5" descr="Parque forestal de Bembrive. Parques forestales. "/>
          <p:cNvPicPr>
            <a:picLocks noChangeAspect="1" noChangeArrowheads="1"/>
          </p:cNvPicPr>
          <p:nvPr/>
        </p:nvPicPr>
        <p:blipFill>
          <a:blip r:embed="rId9" r:link="rId10" cstate="print"/>
          <a:srcRect/>
          <a:stretch>
            <a:fillRect/>
          </a:stretch>
        </p:blipFill>
        <p:spPr bwMode="auto">
          <a:xfrm>
            <a:off x="6286512" y="4429132"/>
            <a:ext cx="1857388" cy="1643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None/>
            </a:pPr>
            <a:r>
              <a:rPr lang="es-ES" b="1" u="sng" dirty="0" smtClean="0"/>
              <a:t>Marketing Mix</a:t>
            </a:r>
          </a:p>
          <a:p>
            <a:pPr>
              <a:buNone/>
            </a:pPr>
            <a:endParaRPr lang="es-ES" b="1" u="sng" dirty="0" smtClean="0"/>
          </a:p>
          <a:p>
            <a:pPr>
              <a:buNone/>
            </a:pPr>
            <a:r>
              <a:rPr lang="es-ES" b="1" dirty="0" smtClean="0"/>
              <a:t>Producto</a:t>
            </a:r>
          </a:p>
        </p:txBody>
      </p:sp>
      <p:sp>
        <p:nvSpPr>
          <p:cNvPr id="4" name="1 Título"/>
          <p:cNvSpPr txBox="1">
            <a:spLocks/>
          </p:cNvSpPr>
          <p:nvPr/>
        </p:nvSpPr>
        <p:spPr>
          <a:xfrm>
            <a:off x="428596" y="78579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53250" name="Picture 2" descr="http://images.quebarato.com.br/photos/big/B/A/722EBA_1.jpg"/>
          <p:cNvPicPr>
            <a:picLocks noChangeAspect="1" noChangeArrowheads="1"/>
          </p:cNvPicPr>
          <p:nvPr/>
        </p:nvPicPr>
        <p:blipFill>
          <a:blip r:embed="rId2" r:link="rId3" cstate="print"/>
          <a:srcRect/>
          <a:stretch>
            <a:fillRect/>
          </a:stretch>
        </p:blipFill>
        <p:spPr bwMode="auto">
          <a:xfrm>
            <a:off x="2571736" y="2357430"/>
            <a:ext cx="2286016" cy="1714512"/>
          </a:xfrm>
          <a:prstGeom prst="rect">
            <a:avLst/>
          </a:prstGeom>
          <a:noFill/>
          <a:ln w="9525">
            <a:noFill/>
            <a:miter lim="800000"/>
            <a:headEnd/>
            <a:tailEnd/>
          </a:ln>
        </p:spPr>
      </p:pic>
      <p:pic>
        <p:nvPicPr>
          <p:cNvPr id="53251" name="Picture 3" descr="Imagen"/>
          <p:cNvPicPr>
            <a:picLocks noChangeAspect="1" noChangeArrowheads="1"/>
          </p:cNvPicPr>
          <p:nvPr/>
        </p:nvPicPr>
        <p:blipFill>
          <a:blip r:embed="rId4" r:link="rId5" cstate="print"/>
          <a:srcRect/>
          <a:stretch>
            <a:fillRect/>
          </a:stretch>
        </p:blipFill>
        <p:spPr bwMode="auto">
          <a:xfrm>
            <a:off x="5357818" y="2357430"/>
            <a:ext cx="2286016" cy="1714512"/>
          </a:xfrm>
          <a:prstGeom prst="rect">
            <a:avLst/>
          </a:prstGeom>
          <a:noFill/>
          <a:ln w="9525">
            <a:noFill/>
            <a:miter lim="800000"/>
            <a:headEnd/>
            <a:tailEnd/>
          </a:ln>
        </p:spPr>
      </p:pic>
      <p:pic>
        <p:nvPicPr>
          <p:cNvPr id="14" name="Picture 6" descr="http://www.clubrural.com/Catalogador/castellon/cabanas-de-madera-caudiel/129216_cabanas-de-madera-caudiel_1_m.jpg"/>
          <p:cNvPicPr>
            <a:picLocks noChangeAspect="1" noChangeArrowheads="1"/>
          </p:cNvPicPr>
          <p:nvPr/>
        </p:nvPicPr>
        <p:blipFill>
          <a:blip r:embed="rId6" r:link="rId7" cstate="print"/>
          <a:srcRect/>
          <a:stretch>
            <a:fillRect/>
          </a:stretch>
        </p:blipFill>
        <p:spPr bwMode="auto">
          <a:xfrm>
            <a:off x="2571736" y="4500570"/>
            <a:ext cx="2286016" cy="1785950"/>
          </a:xfrm>
          <a:prstGeom prst="rect">
            <a:avLst/>
          </a:prstGeom>
          <a:noFill/>
          <a:ln w="9525">
            <a:noFill/>
            <a:miter lim="800000"/>
            <a:headEnd/>
            <a:tailEnd/>
          </a:ln>
        </p:spPr>
      </p:pic>
      <p:pic>
        <p:nvPicPr>
          <p:cNvPr id="15" name="Picture 7" descr="PC050031"/>
          <p:cNvPicPr>
            <a:picLocks noChangeAspect="1" noChangeArrowheads="1"/>
          </p:cNvPicPr>
          <p:nvPr/>
        </p:nvPicPr>
        <p:blipFill>
          <a:blip r:embed="rId8" cstate="print"/>
          <a:srcRect/>
          <a:stretch>
            <a:fillRect/>
          </a:stretch>
        </p:blipFill>
        <p:spPr bwMode="auto">
          <a:xfrm>
            <a:off x="5357818" y="4500570"/>
            <a:ext cx="2304525" cy="17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600200"/>
            <a:ext cx="7901014" cy="4873752"/>
          </a:xfrm>
        </p:spPr>
        <p:txBody>
          <a:bodyPr>
            <a:normAutofit/>
          </a:bodyPr>
          <a:lstStyle/>
          <a:p>
            <a:pPr>
              <a:buNone/>
            </a:pPr>
            <a:r>
              <a:rPr lang="es-ES" b="1" u="sng" dirty="0" smtClean="0"/>
              <a:t>Marketing Mix</a:t>
            </a:r>
          </a:p>
          <a:p>
            <a:pPr>
              <a:buNone/>
            </a:pPr>
            <a:endParaRPr lang="es-ES" b="1" u="sng" dirty="0" smtClean="0"/>
          </a:p>
          <a:p>
            <a:pPr>
              <a:buNone/>
            </a:pPr>
            <a:r>
              <a:rPr lang="es-ES" b="1" dirty="0" smtClean="0"/>
              <a:t>Precio            </a:t>
            </a:r>
            <a:r>
              <a:rPr lang="es-ES" dirty="0" smtClean="0"/>
              <a:t>$4.00</a:t>
            </a:r>
          </a:p>
          <a:p>
            <a:pPr>
              <a:buNone/>
            </a:pPr>
            <a:endParaRPr lang="es-ES" b="1" dirty="0" smtClean="0"/>
          </a:p>
          <a:p>
            <a:pPr>
              <a:buNone/>
            </a:pPr>
            <a:endParaRPr lang="es-ES" b="1" dirty="0" smtClean="0"/>
          </a:p>
          <a:p>
            <a:pPr>
              <a:buNone/>
            </a:pPr>
            <a:endParaRPr lang="es-ES" b="1" dirty="0" smtClean="0"/>
          </a:p>
          <a:p>
            <a:pPr>
              <a:buNone/>
            </a:pPr>
            <a:endParaRPr lang="es-ES" b="1" dirty="0" smtClean="0"/>
          </a:p>
          <a:p>
            <a:pPr>
              <a:buNone/>
            </a:pPr>
            <a:r>
              <a:rPr lang="es-ES" b="1" dirty="0" smtClean="0"/>
              <a:t>Plaza		</a:t>
            </a:r>
            <a:r>
              <a:rPr lang="es-EC" dirty="0" smtClean="0">
                <a:latin typeface="Times New Roman"/>
                <a:ea typeface="Times New Roman"/>
              </a:rPr>
              <a:t>Km 2.5 vía Piñas, Parroquia </a:t>
            </a:r>
            <a:r>
              <a:rPr lang="es-EC" dirty="0" err="1" smtClean="0">
                <a:latin typeface="Times New Roman"/>
                <a:ea typeface="Times New Roman"/>
              </a:rPr>
              <a:t>Saracay</a:t>
            </a:r>
            <a:r>
              <a:rPr lang="es-EC" dirty="0" smtClean="0">
                <a:latin typeface="Times New Roman"/>
                <a:ea typeface="Times New Roman"/>
              </a:rPr>
              <a:t>, en la 			ciudad de Machala.</a:t>
            </a:r>
            <a:endParaRPr lang="es-ES" b="1" dirty="0" smtClean="0"/>
          </a:p>
        </p:txBody>
      </p:sp>
      <p:sp>
        <p:nvSpPr>
          <p:cNvPr id="4" name="1 Título"/>
          <p:cNvSpPr txBox="1">
            <a:spLocks/>
          </p:cNvSpPr>
          <p:nvPr/>
        </p:nvSpPr>
        <p:spPr>
          <a:xfrm>
            <a:off x="428596" y="42860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6" name="Picture 1"/>
          <p:cNvPicPr>
            <a:picLocks noChangeAspect="1" noChangeArrowheads="1"/>
          </p:cNvPicPr>
          <p:nvPr/>
        </p:nvPicPr>
        <p:blipFill>
          <a:blip r:embed="rId2" cstate="print"/>
          <a:srcRect/>
          <a:stretch>
            <a:fillRect/>
          </a:stretch>
        </p:blipFill>
        <p:spPr bwMode="auto">
          <a:xfrm>
            <a:off x="4000496" y="1785926"/>
            <a:ext cx="3143250" cy="264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142984"/>
            <a:ext cx="7467600" cy="4873752"/>
          </a:xfrm>
        </p:spPr>
        <p:txBody>
          <a:bodyPr>
            <a:normAutofit/>
          </a:bodyPr>
          <a:lstStyle/>
          <a:p>
            <a:pPr>
              <a:buNone/>
            </a:pPr>
            <a:r>
              <a:rPr lang="es-ES" b="1" u="sng" dirty="0" smtClean="0"/>
              <a:t>Marketing Mix</a:t>
            </a:r>
          </a:p>
          <a:p>
            <a:pPr>
              <a:buNone/>
            </a:pPr>
            <a:endParaRPr lang="es-ES" b="1" u="sng" dirty="0" smtClean="0"/>
          </a:p>
          <a:p>
            <a:pPr>
              <a:buNone/>
            </a:pPr>
            <a:r>
              <a:rPr lang="es-ES" b="1" dirty="0" smtClean="0"/>
              <a:t>Promoción</a:t>
            </a:r>
          </a:p>
          <a:p>
            <a:pPr>
              <a:buNone/>
            </a:pPr>
            <a:endParaRPr lang="es-ES" b="1" dirty="0" smtClean="0"/>
          </a:p>
          <a:p>
            <a:pPr>
              <a:buNone/>
            </a:pPr>
            <a:endParaRPr lang="es-ES" b="1" dirty="0" smtClean="0"/>
          </a:p>
          <a:p>
            <a:pPr>
              <a:buNone/>
            </a:pPr>
            <a:r>
              <a:rPr lang="es-ES" sz="2000" dirty="0" smtClean="0"/>
              <a:t>Página Web</a:t>
            </a:r>
          </a:p>
        </p:txBody>
      </p:sp>
      <p:sp>
        <p:nvSpPr>
          <p:cNvPr id="4" name="1 Título"/>
          <p:cNvSpPr txBox="1">
            <a:spLocks/>
          </p:cNvSpPr>
          <p:nvPr/>
        </p:nvSpPr>
        <p:spPr>
          <a:xfrm>
            <a:off x="528638" y="214290"/>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54274" name="Picture 2" descr="IMAGEN DE PARQUE FORESTAL"/>
          <p:cNvPicPr>
            <a:picLocks noChangeAspect="1" noChangeArrowheads="1"/>
          </p:cNvPicPr>
          <p:nvPr/>
        </p:nvPicPr>
        <p:blipFill>
          <a:blip r:embed="rId2" cstate="print"/>
          <a:srcRect/>
          <a:stretch>
            <a:fillRect/>
          </a:stretch>
        </p:blipFill>
        <p:spPr bwMode="auto">
          <a:xfrm>
            <a:off x="2428860" y="1857365"/>
            <a:ext cx="6215106" cy="45005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None/>
            </a:pPr>
            <a:r>
              <a:rPr lang="es-ES" b="1" u="sng" dirty="0" smtClean="0"/>
              <a:t>Marketing Mix</a:t>
            </a:r>
          </a:p>
          <a:p>
            <a:pPr>
              <a:buNone/>
            </a:pPr>
            <a:endParaRPr lang="es-ES" b="1" u="sng" dirty="0" smtClean="0"/>
          </a:p>
          <a:p>
            <a:pPr>
              <a:buNone/>
            </a:pPr>
            <a:r>
              <a:rPr lang="es-ES" b="1" dirty="0" smtClean="0"/>
              <a:t>Promoción</a:t>
            </a:r>
          </a:p>
          <a:p>
            <a:pPr>
              <a:buNone/>
            </a:pPr>
            <a:r>
              <a:rPr lang="es-ES" b="1" dirty="0" smtClean="0"/>
              <a:t>					</a:t>
            </a:r>
            <a:r>
              <a:rPr lang="es-ES" sz="2000" dirty="0" err="1" smtClean="0"/>
              <a:t>Telemarketing</a:t>
            </a:r>
            <a:endParaRPr lang="es-ES" sz="2000" dirty="0" smtClean="0"/>
          </a:p>
        </p:txBody>
      </p:sp>
      <p:sp>
        <p:nvSpPr>
          <p:cNvPr id="4" name="1 Título"/>
          <p:cNvSpPr txBox="1">
            <a:spLocks/>
          </p:cNvSpPr>
          <p:nvPr/>
        </p:nvSpPr>
        <p:spPr>
          <a:xfrm>
            <a:off x="428596" y="785794"/>
            <a:ext cx="7472386" cy="64294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small" spc="0" normalizeH="0" baseline="0" noProof="0" dirty="0" smtClean="0">
                <a:ln>
                  <a:noFill/>
                </a:ln>
                <a:solidFill>
                  <a:schemeClr val="tx2"/>
                </a:solidFill>
                <a:effectLst/>
                <a:uLnTx/>
                <a:uFillTx/>
                <a:latin typeface="+mj-lt"/>
                <a:ea typeface="+mj-ea"/>
                <a:cs typeface="+mj-cs"/>
              </a:rPr>
              <a:t>Investigación </a:t>
            </a:r>
            <a:r>
              <a:rPr kumimoji="0" lang="es-ES" sz="2800" b="0" i="0" u="none" strike="noStrike" kern="1200" cap="small" spc="0" normalizeH="0" noProof="0" dirty="0" smtClean="0">
                <a:ln>
                  <a:noFill/>
                </a:ln>
                <a:solidFill>
                  <a:schemeClr val="tx2"/>
                </a:solidFill>
                <a:effectLst/>
                <a:uLnTx/>
                <a:uFillTx/>
                <a:latin typeface="+mj-lt"/>
                <a:ea typeface="+mj-ea"/>
                <a:cs typeface="+mj-cs"/>
              </a:rPr>
              <a:t> de mercado y Análisis</a:t>
            </a:r>
            <a:endParaRPr kumimoji="0" lang="es-ES" sz="2800" b="0" i="0" u="none" strike="noStrike" kern="1200" cap="small" spc="0" normalizeH="0" baseline="0" noProof="0" dirty="0">
              <a:ln>
                <a:noFill/>
              </a:ln>
              <a:solidFill>
                <a:schemeClr val="tx2"/>
              </a:solidFill>
              <a:effectLst/>
              <a:uLnTx/>
              <a:uFillTx/>
              <a:latin typeface="+mj-lt"/>
              <a:ea typeface="+mj-ea"/>
              <a:cs typeface="+mj-cs"/>
            </a:endParaRPr>
          </a:p>
        </p:txBody>
      </p:sp>
      <p:pic>
        <p:nvPicPr>
          <p:cNvPr id="55298" name="Picture 2" descr="http://t0.gstatic.com/images?q=tbn:WCXAYNHncYw5LM:http://i209.photobucket.com/albums/bb294/fernan007photobucket/salvador2.jpg"/>
          <p:cNvPicPr>
            <a:picLocks noChangeAspect="1" noChangeArrowheads="1"/>
          </p:cNvPicPr>
          <p:nvPr/>
        </p:nvPicPr>
        <p:blipFill>
          <a:blip r:embed="rId2" r:link="rId3" cstate="print"/>
          <a:srcRect/>
          <a:stretch>
            <a:fillRect/>
          </a:stretch>
        </p:blipFill>
        <p:spPr bwMode="auto">
          <a:xfrm>
            <a:off x="3428992" y="3643314"/>
            <a:ext cx="3622754" cy="2428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8952"/>
            <a:ext cx="7400948" cy="654032"/>
          </a:xfrm>
        </p:spPr>
        <p:txBody>
          <a:bodyPr/>
          <a:lstStyle/>
          <a:p>
            <a:pPr algn="ctr"/>
            <a:r>
              <a:rPr lang="es-ES" b="1" dirty="0" smtClean="0"/>
              <a:t>Estudio técnico</a:t>
            </a:r>
            <a:endParaRPr lang="es-ES" b="1" dirty="0"/>
          </a:p>
        </p:txBody>
      </p:sp>
      <p:sp>
        <p:nvSpPr>
          <p:cNvPr id="4" name="3 CuadroTexto"/>
          <p:cNvSpPr txBox="1"/>
          <p:nvPr/>
        </p:nvSpPr>
        <p:spPr>
          <a:xfrm>
            <a:off x="285752" y="1457254"/>
            <a:ext cx="8929718" cy="830997"/>
          </a:xfrm>
          <a:prstGeom prst="rect">
            <a:avLst/>
          </a:prstGeom>
          <a:noFill/>
        </p:spPr>
        <p:txBody>
          <a:bodyPr wrap="square" rtlCol="0">
            <a:spAutoFit/>
          </a:bodyPr>
          <a:lstStyle/>
          <a:p>
            <a:pPr algn="ctr"/>
            <a:r>
              <a:rPr lang="es-ES" sz="2400" dirty="0" smtClean="0">
                <a:solidFill>
                  <a:schemeClr val="accent2">
                    <a:lumMod val="50000"/>
                  </a:schemeClr>
                </a:solidFill>
                <a:effectLst>
                  <a:outerShdw blurRad="38100" dist="38100" dir="2700000" algn="tl">
                    <a:srgbClr val="000000">
                      <a:alpha val="43137"/>
                    </a:srgbClr>
                  </a:outerShdw>
                </a:effectLst>
              </a:rPr>
              <a:t>REQUERIMIENTOS DE MATERIALES PARA LA IMPLEMENTACIÓN</a:t>
            </a:r>
            <a:endParaRPr lang="es-ES" sz="2400" dirty="0">
              <a:solidFill>
                <a:schemeClr val="accent2">
                  <a:lumMod val="50000"/>
                </a:schemeClr>
              </a:solidFill>
              <a:effectLst>
                <a:outerShdw blurRad="38100" dist="38100" dir="2700000" algn="tl">
                  <a:srgbClr val="000000">
                    <a:alpha val="43137"/>
                  </a:srgbClr>
                </a:outerShdw>
              </a:effectLst>
            </a:endParaRPr>
          </a:p>
        </p:txBody>
      </p:sp>
      <p:sp>
        <p:nvSpPr>
          <p:cNvPr id="6" name="5 Rectángulo"/>
          <p:cNvSpPr/>
          <p:nvPr/>
        </p:nvSpPr>
        <p:spPr>
          <a:xfrm>
            <a:off x="3143240" y="2812317"/>
            <a:ext cx="5072098" cy="830997"/>
          </a:xfrm>
          <a:prstGeom prst="rect">
            <a:avLst/>
          </a:prstGeom>
        </p:spPr>
        <p:txBody>
          <a:bodyPr wrap="square">
            <a:spAutoFit/>
          </a:bodyPr>
          <a:lstStyle/>
          <a:p>
            <a:r>
              <a:rPr lang="es-EC" sz="2400" b="1" dirty="0" smtClean="0"/>
              <a:t>Materiales para la construcción de cabañas.</a:t>
            </a:r>
            <a:endParaRPr lang="es-ES" sz="2400" dirty="0"/>
          </a:p>
        </p:txBody>
      </p:sp>
      <p:sp>
        <p:nvSpPr>
          <p:cNvPr id="7" name="6 Rectángulo"/>
          <p:cNvSpPr/>
          <p:nvPr/>
        </p:nvSpPr>
        <p:spPr>
          <a:xfrm>
            <a:off x="3071802" y="3814708"/>
            <a:ext cx="5715008" cy="400110"/>
          </a:xfrm>
          <a:prstGeom prst="rect">
            <a:avLst/>
          </a:prstGeom>
        </p:spPr>
        <p:txBody>
          <a:bodyPr wrap="square">
            <a:spAutoFit/>
          </a:bodyPr>
          <a:lstStyle/>
          <a:p>
            <a:pPr>
              <a:buFont typeface="Arial" pitchFamily="34" charset="0"/>
              <a:buChar char="•"/>
            </a:pPr>
            <a:r>
              <a:rPr lang="es-EC" sz="2000" dirty="0" smtClean="0"/>
              <a:t> 250 m3 aproximadamente de Madera Teca.</a:t>
            </a:r>
            <a:endParaRPr lang="es-ES" sz="2000" dirty="0"/>
          </a:p>
        </p:txBody>
      </p:sp>
      <p:sp>
        <p:nvSpPr>
          <p:cNvPr id="102401" name="Rectangle 1"/>
          <p:cNvSpPr>
            <a:spLocks noChangeArrowheads="1"/>
          </p:cNvSpPr>
          <p:nvPr/>
        </p:nvSpPr>
        <p:spPr bwMode="auto">
          <a:xfrm>
            <a:off x="500034" y="4770791"/>
            <a:ext cx="778674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 typeface="Arial" pitchFamily="34" charset="0"/>
              <a:buChar char="•"/>
              <a:tabLst/>
            </a:pPr>
            <a:r>
              <a:rPr lang="es-EC" sz="2000" dirty="0" smtClean="0"/>
              <a:t> Con esta cantidad de madera podremos construir alrededor de 6 cabañas. 5 para hospedaje y una habitación que será designada para los residentes del centro turísticos.</a:t>
            </a:r>
          </a:p>
        </p:txBody>
      </p:sp>
      <p:pic>
        <p:nvPicPr>
          <p:cNvPr id="102402" name="Picture 2" descr="http://www.clubrural.com/Catalogador/castellon/cabanas-de-madera-caudiel/129216_cabanas-de-madera-caudiel_1_m.jpg"/>
          <p:cNvPicPr>
            <a:picLocks noChangeAspect="1" noChangeArrowheads="1"/>
          </p:cNvPicPr>
          <p:nvPr/>
        </p:nvPicPr>
        <p:blipFill>
          <a:blip r:embed="rId2" r:link="rId3" cstate="print"/>
          <a:srcRect/>
          <a:stretch>
            <a:fillRect/>
          </a:stretch>
        </p:blipFill>
        <p:spPr bwMode="auto">
          <a:xfrm>
            <a:off x="285720" y="2214554"/>
            <a:ext cx="2777454"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214290"/>
            <a:ext cx="8429684" cy="830997"/>
          </a:xfrm>
          <a:prstGeom prst="rect">
            <a:avLst/>
          </a:prstGeom>
        </p:spPr>
        <p:txBody>
          <a:bodyPr wrap="square">
            <a:spAutoFit/>
          </a:bodyPr>
          <a:lstStyle/>
          <a:p>
            <a:r>
              <a:rPr lang="es-EC" sz="2400" b="1" dirty="0" smtClean="0"/>
              <a:t>Materiales para implementación de Servicios Básicos</a:t>
            </a:r>
            <a:endParaRPr lang="es-ES" sz="2400" dirty="0"/>
          </a:p>
        </p:txBody>
      </p:sp>
      <p:sp>
        <p:nvSpPr>
          <p:cNvPr id="103425" name="Rectangle 1"/>
          <p:cNvSpPr>
            <a:spLocks noChangeArrowheads="1"/>
          </p:cNvSpPr>
          <p:nvPr/>
        </p:nvSpPr>
        <p:spPr bwMode="auto">
          <a:xfrm rot="10800000" flipV="1">
            <a:off x="357159" y="1650459"/>
            <a:ext cx="8358246" cy="1554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C" sz="2000" b="1" dirty="0" smtClean="0">
                <a:solidFill>
                  <a:schemeClr val="accent2">
                    <a:lumMod val="50000"/>
                  </a:schemeClr>
                </a:solidFill>
              </a:rPr>
              <a:t>Agua:</a:t>
            </a:r>
            <a:endParaRPr lang="es-ES" sz="2000" b="1" dirty="0" smtClean="0">
              <a:solidFill>
                <a:schemeClr val="accent2">
                  <a:lumMod val="50000"/>
                </a:schemeClr>
              </a:solidFill>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s-EC" dirty="0" smtClean="0"/>
              <a:t> </a:t>
            </a:r>
            <a:r>
              <a:rPr lang="es-EC" sz="1900" dirty="0" smtClean="0"/>
              <a:t> La planta de agua potable en su totalidad con pozos, bombas, mezcladoras y la pequeña oficina es de aproximadamente de 570 metros cuadrados.</a:t>
            </a:r>
            <a:endParaRPr lang="es-ES" sz="1900"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endParaRPr>
          </a:p>
        </p:txBody>
      </p:sp>
      <p:pic>
        <p:nvPicPr>
          <p:cNvPr id="103426" name="Imagen 2" descr="Parque forestal la Madroa. Parques forestales. "/>
          <p:cNvPicPr>
            <a:picLocks noChangeAspect="1" noChangeArrowheads="1"/>
          </p:cNvPicPr>
          <p:nvPr/>
        </p:nvPicPr>
        <p:blipFill>
          <a:blip r:embed="rId2" cstate="print"/>
          <a:srcRect/>
          <a:stretch>
            <a:fillRect/>
          </a:stretch>
        </p:blipFill>
        <p:spPr bwMode="auto">
          <a:xfrm>
            <a:off x="384766" y="3429000"/>
            <a:ext cx="2329846" cy="1643074"/>
          </a:xfrm>
          <a:prstGeom prst="rect">
            <a:avLst/>
          </a:prstGeom>
          <a:noFill/>
        </p:spPr>
      </p:pic>
      <p:sp>
        <p:nvSpPr>
          <p:cNvPr id="103427" name="Rectangle 3"/>
          <p:cNvSpPr>
            <a:spLocks noChangeArrowheads="1"/>
          </p:cNvSpPr>
          <p:nvPr/>
        </p:nvSpPr>
        <p:spPr bwMode="auto">
          <a:xfrm>
            <a:off x="2714612" y="3643314"/>
            <a:ext cx="5929354"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C" sz="2000" b="1" dirty="0" smtClean="0">
                <a:solidFill>
                  <a:schemeClr val="accent2">
                    <a:lumMod val="50000"/>
                  </a:schemeClr>
                </a:solidFill>
              </a:rPr>
              <a:t>Electricidad:</a:t>
            </a:r>
            <a:endParaRPr lang="es-ES" sz="2000" b="1" dirty="0" smtClean="0">
              <a:solidFill>
                <a:schemeClr val="accent2">
                  <a:lumMod val="50000"/>
                </a:schemeClr>
              </a:solidFill>
            </a:endParaRPr>
          </a:p>
          <a:p>
            <a:pPr lvl="0" algn="just" eaLnBrk="0" fontAlgn="base" hangingPunct="0">
              <a:spcBef>
                <a:spcPct val="0"/>
              </a:spcBef>
              <a:spcAft>
                <a:spcPct val="0"/>
              </a:spcAft>
              <a:buFont typeface="Arial" pitchFamily="34" charset="0"/>
              <a:buChar char="•"/>
            </a:pPr>
            <a:r>
              <a:rPr lang="es-EC" dirty="0" smtClean="0"/>
              <a:t> </a:t>
            </a:r>
            <a:r>
              <a:rPr lang="es-EC" sz="1900" dirty="0" smtClean="0"/>
              <a:t>Esta planta eléctrica se encontrará al final de la zona.</a:t>
            </a:r>
          </a:p>
        </p:txBody>
      </p:sp>
      <p:sp>
        <p:nvSpPr>
          <p:cNvPr id="8" name="7 Rectángulo"/>
          <p:cNvSpPr/>
          <p:nvPr/>
        </p:nvSpPr>
        <p:spPr>
          <a:xfrm>
            <a:off x="500034" y="5286388"/>
            <a:ext cx="7858180" cy="677108"/>
          </a:xfrm>
          <a:prstGeom prst="rect">
            <a:avLst/>
          </a:prstGeom>
        </p:spPr>
        <p:txBody>
          <a:bodyPr wrap="square">
            <a:spAutoFit/>
          </a:bodyPr>
          <a:lstStyle/>
          <a:p>
            <a:pPr lvl="0" algn="just" eaLnBrk="0" fontAlgn="base" hangingPunct="0">
              <a:spcBef>
                <a:spcPct val="0"/>
              </a:spcBef>
              <a:spcAft>
                <a:spcPct val="0"/>
              </a:spcAft>
              <a:buFont typeface="Arial" pitchFamily="34" charset="0"/>
              <a:buChar char="•"/>
            </a:pPr>
            <a:r>
              <a:rPr lang="es-EC" sz="1900" dirty="0" smtClean="0"/>
              <a:t> Los generadores eléctricos están ubicados dentro de muros protectores cuya área abarca 1752 metros cuadrados.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8952"/>
            <a:ext cx="7400948" cy="654032"/>
          </a:xfrm>
        </p:spPr>
        <p:txBody>
          <a:bodyPr/>
          <a:lstStyle/>
          <a:p>
            <a:pPr algn="ctr"/>
            <a:r>
              <a:rPr lang="es-ES" b="1" dirty="0" smtClean="0"/>
              <a:t>Estudio técnico</a:t>
            </a:r>
            <a:endParaRPr lang="es-ES" b="1" dirty="0"/>
          </a:p>
        </p:txBody>
      </p:sp>
      <p:sp>
        <p:nvSpPr>
          <p:cNvPr id="4" name="3 CuadroTexto"/>
          <p:cNvSpPr txBox="1"/>
          <p:nvPr/>
        </p:nvSpPr>
        <p:spPr>
          <a:xfrm>
            <a:off x="571472" y="1457254"/>
            <a:ext cx="8143932" cy="400110"/>
          </a:xfrm>
          <a:prstGeom prst="rect">
            <a:avLst/>
          </a:prstGeom>
          <a:noFill/>
        </p:spPr>
        <p:txBody>
          <a:bodyPr wrap="square" rtlCol="0">
            <a:spAutoFit/>
          </a:bodyPr>
          <a:lstStyle/>
          <a:p>
            <a:r>
              <a:rPr lang="es-ES" sz="2000" dirty="0" smtClean="0">
                <a:solidFill>
                  <a:schemeClr val="accent2">
                    <a:lumMod val="50000"/>
                  </a:schemeClr>
                </a:solidFill>
                <a:effectLst>
                  <a:outerShdw blurRad="38100" dist="38100" dir="2700000" algn="tl">
                    <a:srgbClr val="000000">
                      <a:alpha val="43137"/>
                    </a:srgbClr>
                  </a:outerShdw>
                </a:effectLst>
              </a:rPr>
              <a:t>DISTRIBUCIÓN DEL </a:t>
            </a:r>
            <a:r>
              <a:rPr lang="es-ES" sz="2000" dirty="0" smtClean="0">
                <a:solidFill>
                  <a:schemeClr val="accent2">
                    <a:lumMod val="50000"/>
                  </a:schemeClr>
                </a:solidFill>
                <a:effectLst>
                  <a:outerShdw blurRad="38100" dist="38100" dir="2700000" algn="tl">
                    <a:srgbClr val="000000">
                      <a:alpha val="43137"/>
                    </a:srgbClr>
                  </a:outerShdw>
                </a:effectLst>
              </a:rPr>
              <a:t>ÁREA </a:t>
            </a:r>
            <a:r>
              <a:rPr lang="es-ES" sz="2000" dirty="0" smtClean="0">
                <a:solidFill>
                  <a:schemeClr val="accent2">
                    <a:lumMod val="50000"/>
                  </a:schemeClr>
                </a:solidFill>
                <a:effectLst>
                  <a:outerShdw blurRad="38100" dist="38100" dir="2700000" algn="tl">
                    <a:srgbClr val="000000">
                      <a:alpha val="43137"/>
                    </a:srgbClr>
                  </a:outerShdw>
                </a:effectLst>
              </a:rPr>
              <a:t>DEL PROYECTO</a:t>
            </a:r>
            <a:endParaRPr lang="es-ES" sz="2000" dirty="0">
              <a:solidFill>
                <a:schemeClr val="accent2">
                  <a:lumMod val="50000"/>
                </a:schemeClr>
              </a:solidFill>
              <a:effectLst>
                <a:outerShdw blurRad="38100" dist="38100" dir="2700000" algn="tl">
                  <a:srgbClr val="000000">
                    <a:alpha val="43137"/>
                  </a:srgbClr>
                </a:outerShdw>
              </a:effectLst>
            </a:endParaRPr>
          </a:p>
        </p:txBody>
      </p:sp>
      <p:graphicFrame>
        <p:nvGraphicFramePr>
          <p:cNvPr id="5" name="4 Tabla"/>
          <p:cNvGraphicFramePr>
            <a:graphicFrameLocks noGrp="1"/>
          </p:cNvGraphicFramePr>
          <p:nvPr/>
        </p:nvGraphicFramePr>
        <p:xfrm>
          <a:off x="1714480" y="2587384"/>
          <a:ext cx="4857784" cy="3084576"/>
        </p:xfrm>
        <a:graphic>
          <a:graphicData uri="http://schemas.openxmlformats.org/drawingml/2006/table">
            <a:tbl>
              <a:tblPr/>
              <a:tblGrid>
                <a:gridCol w="2652532"/>
                <a:gridCol w="2205252"/>
              </a:tblGrid>
              <a:tr h="185209">
                <a:tc gridSpan="2">
                  <a:txBody>
                    <a:bodyPr/>
                    <a:lstStyle/>
                    <a:p>
                      <a:pPr algn="ctr">
                        <a:lnSpc>
                          <a:spcPct val="115000"/>
                        </a:lnSpc>
                        <a:spcAft>
                          <a:spcPts val="0"/>
                        </a:spcAft>
                      </a:pPr>
                      <a:r>
                        <a:rPr lang="es-ES" sz="1600" b="1" dirty="0">
                          <a:solidFill>
                            <a:srgbClr val="000000"/>
                          </a:solidFill>
                          <a:latin typeface="Times New Roman"/>
                          <a:ea typeface="Times New Roman"/>
                          <a:cs typeface="Times New Roman"/>
                        </a:rPr>
                        <a:t>SERVICIOS A PRESTAR </a:t>
                      </a:r>
                      <a:endParaRPr lang="es-ES" sz="1600" dirty="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hMerge="1">
                  <a:txBody>
                    <a:bodyPr/>
                    <a:lstStyle/>
                    <a:p>
                      <a:endParaRPr lang="es-ES"/>
                    </a:p>
                  </a:txBody>
                  <a:tcPr/>
                </a:tc>
              </a:tr>
              <a:tr h="185209">
                <a:tc rowSpan="3">
                  <a:txBody>
                    <a:bodyPr/>
                    <a:lstStyle/>
                    <a:p>
                      <a:pPr algn="ctr">
                        <a:lnSpc>
                          <a:spcPct val="115000"/>
                        </a:lnSpc>
                        <a:spcAft>
                          <a:spcPts val="0"/>
                        </a:spcAft>
                      </a:pPr>
                      <a:r>
                        <a:rPr lang="es-ES" sz="1600" b="1" dirty="0">
                          <a:solidFill>
                            <a:srgbClr val="000000"/>
                          </a:solidFill>
                          <a:latin typeface="Times New Roman"/>
                          <a:ea typeface="Times New Roman"/>
                          <a:cs typeface="Times New Roman"/>
                        </a:rPr>
                        <a:t>Administración </a:t>
                      </a:r>
                      <a:endParaRPr lang="es-ES" sz="1600" dirty="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S" sz="1600">
                          <a:solidFill>
                            <a:srgbClr val="000000"/>
                          </a:solidFill>
                          <a:latin typeface="Times New Roman"/>
                          <a:ea typeface="Times New Roman"/>
                          <a:cs typeface="Times New Roman"/>
                        </a:rPr>
                        <a:t>Recepción </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85209">
                <a:tc vMerge="1">
                  <a:txBody>
                    <a:bodyPr/>
                    <a:lstStyle/>
                    <a:p>
                      <a:endParaRPr lang="es-ES"/>
                    </a:p>
                  </a:txBody>
                  <a:tcPr/>
                </a:tc>
                <a:tc>
                  <a:txBody>
                    <a:bodyPr/>
                    <a:lstStyle/>
                    <a:p>
                      <a:pPr>
                        <a:lnSpc>
                          <a:spcPct val="115000"/>
                        </a:lnSpc>
                        <a:spcAft>
                          <a:spcPts val="0"/>
                        </a:spcAft>
                      </a:pPr>
                      <a:r>
                        <a:rPr lang="es-ES" sz="1600">
                          <a:solidFill>
                            <a:srgbClr val="000000"/>
                          </a:solidFill>
                          <a:latin typeface="Times New Roman"/>
                          <a:ea typeface="Times New Roman"/>
                          <a:cs typeface="Times New Roman"/>
                        </a:rPr>
                        <a:t>Oficina </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85209">
                <a:tc vMerge="1">
                  <a:txBody>
                    <a:bodyPr/>
                    <a:lstStyle/>
                    <a:p>
                      <a:endParaRPr lang="es-ES"/>
                    </a:p>
                  </a:txBody>
                  <a:tcPr/>
                </a:tc>
                <a:tc>
                  <a:txBody>
                    <a:bodyPr/>
                    <a:lstStyle/>
                    <a:p>
                      <a:pPr>
                        <a:lnSpc>
                          <a:spcPct val="115000"/>
                        </a:lnSpc>
                        <a:spcAft>
                          <a:spcPts val="0"/>
                        </a:spcAft>
                      </a:pPr>
                      <a:r>
                        <a:rPr lang="es-ES" sz="1600">
                          <a:solidFill>
                            <a:srgbClr val="000000"/>
                          </a:solidFill>
                          <a:latin typeface="Times New Roman"/>
                          <a:ea typeface="Times New Roman"/>
                          <a:cs typeface="Times New Roman"/>
                        </a:rPr>
                        <a:t>Baño</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85209">
                <a:tc rowSpan="3">
                  <a:txBody>
                    <a:bodyPr/>
                    <a:lstStyle/>
                    <a:p>
                      <a:pPr algn="ctr">
                        <a:lnSpc>
                          <a:spcPct val="115000"/>
                        </a:lnSpc>
                        <a:spcAft>
                          <a:spcPts val="0"/>
                        </a:spcAft>
                      </a:pPr>
                      <a:r>
                        <a:rPr lang="es-ES" sz="1600" b="1" dirty="0">
                          <a:solidFill>
                            <a:srgbClr val="000000"/>
                          </a:solidFill>
                          <a:latin typeface="Times New Roman"/>
                          <a:ea typeface="Times New Roman"/>
                          <a:cs typeface="Times New Roman"/>
                        </a:rPr>
                        <a:t>Restaurante </a:t>
                      </a:r>
                      <a:endParaRPr lang="es-ES" sz="1600" dirty="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s-ES" sz="1600">
                          <a:solidFill>
                            <a:srgbClr val="000000"/>
                          </a:solidFill>
                          <a:latin typeface="Times New Roman"/>
                          <a:ea typeface="Times New Roman"/>
                          <a:cs typeface="Times New Roman"/>
                        </a:rPr>
                        <a:t>Cocina Amplia</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85209">
                <a:tc vMerge="1">
                  <a:txBody>
                    <a:bodyPr/>
                    <a:lstStyle/>
                    <a:p>
                      <a:endParaRPr lang="es-ES"/>
                    </a:p>
                  </a:txBody>
                  <a:tcPr/>
                </a:tc>
                <a:tc>
                  <a:txBody>
                    <a:bodyPr/>
                    <a:lstStyle/>
                    <a:p>
                      <a:pPr>
                        <a:lnSpc>
                          <a:spcPct val="115000"/>
                        </a:lnSpc>
                        <a:spcAft>
                          <a:spcPts val="0"/>
                        </a:spcAft>
                      </a:pPr>
                      <a:r>
                        <a:rPr lang="es-ES" sz="1600">
                          <a:solidFill>
                            <a:srgbClr val="000000"/>
                          </a:solidFill>
                          <a:latin typeface="Times New Roman"/>
                          <a:ea typeface="Times New Roman"/>
                          <a:cs typeface="Times New Roman"/>
                        </a:rPr>
                        <a:t>Despensa</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85209">
                <a:tc vMerge="1">
                  <a:txBody>
                    <a:bodyPr/>
                    <a:lstStyle/>
                    <a:p>
                      <a:endParaRPr lang="es-ES"/>
                    </a:p>
                  </a:txBody>
                  <a:tcPr/>
                </a:tc>
                <a:tc>
                  <a:txBody>
                    <a:bodyPr/>
                    <a:lstStyle/>
                    <a:p>
                      <a:pPr>
                        <a:lnSpc>
                          <a:spcPct val="115000"/>
                        </a:lnSpc>
                        <a:spcAft>
                          <a:spcPts val="0"/>
                        </a:spcAft>
                      </a:pPr>
                      <a:r>
                        <a:rPr lang="es-ES" sz="1600">
                          <a:solidFill>
                            <a:srgbClr val="000000"/>
                          </a:solidFill>
                          <a:latin typeface="Times New Roman"/>
                          <a:ea typeface="Times New Roman"/>
                          <a:cs typeface="Times New Roman"/>
                        </a:rPr>
                        <a:t>Baño de empleados </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85209">
                <a:tc rowSpan="2">
                  <a:txBody>
                    <a:bodyPr/>
                    <a:lstStyle/>
                    <a:p>
                      <a:pPr algn="ctr">
                        <a:lnSpc>
                          <a:spcPct val="115000"/>
                        </a:lnSpc>
                        <a:spcAft>
                          <a:spcPts val="0"/>
                        </a:spcAft>
                      </a:pPr>
                      <a:r>
                        <a:rPr lang="es-ES" sz="1600" b="1">
                          <a:solidFill>
                            <a:srgbClr val="000000"/>
                          </a:solidFill>
                          <a:latin typeface="Times New Roman"/>
                          <a:ea typeface="Times New Roman"/>
                          <a:cs typeface="Times New Roman"/>
                        </a:rPr>
                        <a:t>Salón de Eventos </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S" sz="1600">
                          <a:solidFill>
                            <a:srgbClr val="000000"/>
                          </a:solidFill>
                          <a:latin typeface="Times New Roman"/>
                          <a:ea typeface="Times New Roman"/>
                          <a:cs typeface="Times New Roman"/>
                        </a:rPr>
                        <a:t>Pista Bailable </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85209">
                <a:tc vMerge="1">
                  <a:txBody>
                    <a:bodyPr/>
                    <a:lstStyle/>
                    <a:p>
                      <a:endParaRPr lang="es-ES"/>
                    </a:p>
                  </a:txBody>
                  <a:tcPr/>
                </a:tc>
                <a:tc>
                  <a:txBody>
                    <a:bodyPr/>
                    <a:lstStyle/>
                    <a:p>
                      <a:pPr>
                        <a:lnSpc>
                          <a:spcPct val="115000"/>
                        </a:lnSpc>
                        <a:spcAft>
                          <a:spcPts val="0"/>
                        </a:spcAft>
                      </a:pPr>
                      <a:r>
                        <a:rPr lang="es-ES" sz="1600">
                          <a:solidFill>
                            <a:srgbClr val="000000"/>
                          </a:solidFill>
                          <a:latin typeface="Times New Roman"/>
                          <a:ea typeface="Times New Roman"/>
                          <a:cs typeface="Times New Roman"/>
                        </a:rPr>
                        <a:t>Área de descanso </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85209">
                <a:tc rowSpan="2">
                  <a:txBody>
                    <a:bodyPr/>
                    <a:lstStyle/>
                    <a:p>
                      <a:pPr algn="ctr">
                        <a:lnSpc>
                          <a:spcPct val="115000"/>
                        </a:lnSpc>
                        <a:spcAft>
                          <a:spcPts val="0"/>
                        </a:spcAft>
                      </a:pPr>
                      <a:r>
                        <a:rPr lang="es-ES" sz="1600" b="1">
                          <a:solidFill>
                            <a:srgbClr val="000000"/>
                          </a:solidFill>
                          <a:latin typeface="Times New Roman"/>
                          <a:ea typeface="Times New Roman"/>
                          <a:cs typeface="Times New Roman"/>
                        </a:rPr>
                        <a:t>Vestidores Generales</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S" sz="1600">
                          <a:solidFill>
                            <a:srgbClr val="000000"/>
                          </a:solidFill>
                          <a:latin typeface="Times New Roman"/>
                          <a:ea typeface="Times New Roman"/>
                          <a:cs typeface="Times New Roman"/>
                        </a:rPr>
                        <a:t>Vestidores para hombres</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85209">
                <a:tc vMerge="1">
                  <a:txBody>
                    <a:bodyPr/>
                    <a:lstStyle/>
                    <a:p>
                      <a:endParaRPr lang="es-ES"/>
                    </a:p>
                  </a:txBody>
                  <a:tcPr/>
                </a:tc>
                <a:tc>
                  <a:txBody>
                    <a:bodyPr/>
                    <a:lstStyle/>
                    <a:p>
                      <a:pPr>
                        <a:lnSpc>
                          <a:spcPct val="115000"/>
                        </a:lnSpc>
                        <a:spcAft>
                          <a:spcPts val="0"/>
                        </a:spcAft>
                      </a:pPr>
                      <a:r>
                        <a:rPr lang="es-ES" sz="1600" dirty="0">
                          <a:solidFill>
                            <a:srgbClr val="000000"/>
                          </a:solidFill>
                          <a:latin typeface="Times New Roman"/>
                          <a:ea typeface="Times New Roman"/>
                          <a:cs typeface="Times New Roman"/>
                        </a:rPr>
                        <a:t>Vestidores para mujeres</a:t>
                      </a:r>
                      <a:endParaRPr lang="es-ES" sz="1600" dirty="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62"/>
            <a:ext cx="7467600" cy="1143000"/>
          </a:xfrm>
        </p:spPr>
        <p:txBody>
          <a:bodyPr/>
          <a:lstStyle/>
          <a:p>
            <a:pPr algn="ctr"/>
            <a:r>
              <a:rPr lang="es-ES" b="1" dirty="0" smtClean="0">
                <a:solidFill>
                  <a:schemeClr val="accent4">
                    <a:lumMod val="50000"/>
                  </a:schemeClr>
                </a:solidFill>
                <a:effectLst>
                  <a:outerShdw blurRad="38100" dist="38100" dir="2700000" algn="tl">
                    <a:srgbClr val="000000">
                      <a:alpha val="43137"/>
                    </a:srgbClr>
                  </a:outerShdw>
                </a:effectLst>
              </a:rPr>
              <a:t>Situación Actual</a:t>
            </a:r>
            <a:endParaRPr lang="es-ES" b="1" dirty="0">
              <a:solidFill>
                <a:schemeClr val="accent4">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57200" y="1600200"/>
            <a:ext cx="7758138" cy="4873752"/>
          </a:xfrm>
        </p:spPr>
        <p:txBody>
          <a:bodyPr>
            <a:noAutofit/>
          </a:bodyPr>
          <a:lstStyle/>
          <a:p>
            <a:pPr algn="just"/>
            <a:r>
              <a:rPr lang="es-EC" sz="1800" dirty="0" smtClean="0"/>
              <a:t>Hemos observado diversidad de catástrofes, cambios climáticos, surgimiento de enfermedades diversas y sin duda, la pérdida de especies que no contribuye a la mejora de la vida del ser humano precisamente. </a:t>
            </a:r>
          </a:p>
          <a:p>
            <a:pPr algn="just">
              <a:buNone/>
            </a:pPr>
            <a:endParaRPr lang="es-EC" sz="1800" dirty="0" smtClean="0"/>
          </a:p>
          <a:p>
            <a:pPr algn="just"/>
            <a:r>
              <a:rPr lang="es-EC" sz="1800" dirty="0" smtClean="0"/>
              <a:t>Por otra parte es una batalla constante el tratar de solucionar los problemas de la población en medio de tanto conflicto e inestabilidad que la situación política y a veces cultural ha traído al Ecuador de hoy.</a:t>
            </a:r>
            <a:r>
              <a:rPr lang="es-ES_tradnl" sz="1800" dirty="0" smtClean="0"/>
              <a:t> </a:t>
            </a:r>
          </a:p>
          <a:p>
            <a:pPr algn="just"/>
            <a:endParaRPr lang="es-EC" sz="1800" dirty="0" smtClean="0"/>
          </a:p>
          <a:p>
            <a:pPr algn="just"/>
            <a:r>
              <a:rPr lang="es-EC" sz="1800" dirty="0" smtClean="0"/>
              <a:t>En el Cantón Piñas debido a la forma en la que se ha dado el crecimiento poblacional, situación económica, política y cultural, se ha dejado de un lado la riqueza natural con la que se cuenta para cubrir necesidades muy básicas de forma rápida, pero no de la manera más conveniente.</a:t>
            </a:r>
            <a:endParaRPr lang="es-ES" sz="1800" dirty="0"/>
          </a:p>
        </p:txBody>
      </p:sp>
      <p:pic>
        <p:nvPicPr>
          <p:cNvPr id="76801" name="Picture 1"/>
          <p:cNvPicPr>
            <a:picLocks noChangeAspect="1" noChangeArrowheads="1"/>
          </p:cNvPicPr>
          <p:nvPr/>
        </p:nvPicPr>
        <p:blipFill>
          <a:blip r:embed="rId2" cstate="print"/>
          <a:srcRect/>
          <a:stretch>
            <a:fillRect/>
          </a:stretch>
        </p:blipFill>
        <p:spPr bwMode="auto">
          <a:xfrm>
            <a:off x="357158" y="285728"/>
            <a:ext cx="1567923" cy="1252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57224" y="857232"/>
            <a:ext cx="5786478" cy="400110"/>
          </a:xfrm>
          <a:prstGeom prst="rect">
            <a:avLst/>
          </a:prstGeom>
          <a:noFill/>
        </p:spPr>
        <p:txBody>
          <a:bodyPr wrap="square" rtlCol="0">
            <a:spAutoFit/>
          </a:bodyPr>
          <a:lstStyle/>
          <a:p>
            <a:r>
              <a:rPr lang="es-ES" sz="2000" dirty="0" smtClean="0">
                <a:solidFill>
                  <a:schemeClr val="accent2">
                    <a:lumMod val="50000"/>
                  </a:schemeClr>
                </a:solidFill>
                <a:effectLst>
                  <a:outerShdw blurRad="38100" dist="38100" dir="2700000" algn="tl">
                    <a:srgbClr val="000000">
                      <a:alpha val="43137"/>
                    </a:srgbClr>
                  </a:outerShdw>
                </a:effectLst>
              </a:rPr>
              <a:t>DISTRIBUCIÓN DEL AREA DEL PROYECTO</a:t>
            </a:r>
            <a:endParaRPr lang="es-ES" sz="2000" dirty="0">
              <a:solidFill>
                <a:schemeClr val="accent2">
                  <a:lumMod val="50000"/>
                </a:schemeClr>
              </a:solidFill>
              <a:effectLst>
                <a:outerShdw blurRad="38100" dist="38100" dir="2700000" algn="tl">
                  <a:srgbClr val="000000">
                    <a:alpha val="43137"/>
                  </a:srgbClr>
                </a:outerShdw>
              </a:effectLst>
            </a:endParaRPr>
          </a:p>
        </p:txBody>
      </p:sp>
      <p:graphicFrame>
        <p:nvGraphicFramePr>
          <p:cNvPr id="5" name="4 Tabla"/>
          <p:cNvGraphicFramePr>
            <a:graphicFrameLocks noGrp="1"/>
          </p:cNvGraphicFramePr>
          <p:nvPr/>
        </p:nvGraphicFramePr>
        <p:xfrm>
          <a:off x="1571604" y="1730900"/>
          <a:ext cx="5572164" cy="4486656"/>
        </p:xfrm>
        <a:graphic>
          <a:graphicData uri="http://schemas.openxmlformats.org/drawingml/2006/table">
            <a:tbl>
              <a:tblPr/>
              <a:tblGrid>
                <a:gridCol w="3067571"/>
                <a:gridCol w="2504593"/>
              </a:tblGrid>
              <a:tr h="149992">
                <a:tc gridSpan="2">
                  <a:txBody>
                    <a:bodyPr/>
                    <a:lstStyle/>
                    <a:p>
                      <a:pPr algn="ctr">
                        <a:lnSpc>
                          <a:spcPct val="115000"/>
                        </a:lnSpc>
                        <a:spcAft>
                          <a:spcPts val="0"/>
                        </a:spcAft>
                      </a:pPr>
                      <a:r>
                        <a:rPr lang="es-ES" sz="1600" b="1" dirty="0">
                          <a:solidFill>
                            <a:srgbClr val="000000"/>
                          </a:solidFill>
                          <a:latin typeface="Times New Roman"/>
                          <a:ea typeface="Times New Roman"/>
                          <a:cs typeface="Times New Roman"/>
                        </a:rPr>
                        <a:t>SERVICIOS A PRESTAR</a:t>
                      </a:r>
                      <a:endParaRPr lang="es-ES" sz="1600" dirty="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hMerge="1">
                  <a:txBody>
                    <a:bodyPr/>
                    <a:lstStyle/>
                    <a:p>
                      <a:endParaRPr lang="es-ES"/>
                    </a:p>
                  </a:txBody>
                  <a:tcPr/>
                </a:tc>
              </a:tr>
              <a:tr h="149992">
                <a:tc rowSpan="2">
                  <a:txBody>
                    <a:bodyPr/>
                    <a:lstStyle/>
                    <a:p>
                      <a:pPr algn="ctr">
                        <a:lnSpc>
                          <a:spcPct val="115000"/>
                        </a:lnSpc>
                        <a:spcAft>
                          <a:spcPts val="0"/>
                        </a:spcAft>
                      </a:pPr>
                      <a:r>
                        <a:rPr lang="es-ES" sz="1600" b="1">
                          <a:solidFill>
                            <a:srgbClr val="000000"/>
                          </a:solidFill>
                          <a:latin typeface="Times New Roman"/>
                          <a:ea typeface="Times New Roman"/>
                          <a:cs typeface="Times New Roman"/>
                        </a:rPr>
                        <a:t>Piscina grande para nadadores</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S" sz="1600">
                          <a:solidFill>
                            <a:srgbClr val="000000"/>
                          </a:solidFill>
                          <a:latin typeface="Times New Roman"/>
                          <a:ea typeface="Times New Roman"/>
                          <a:cs typeface="Times New Roman"/>
                        </a:rPr>
                        <a:t>1 Tobogán </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49992">
                <a:tc vMerge="1">
                  <a:txBody>
                    <a:bodyPr/>
                    <a:lstStyle/>
                    <a:p>
                      <a:endParaRPr lang="es-ES"/>
                    </a:p>
                  </a:txBody>
                  <a:tcPr/>
                </a:tc>
                <a:tc>
                  <a:txBody>
                    <a:bodyPr/>
                    <a:lstStyle/>
                    <a:p>
                      <a:pPr>
                        <a:lnSpc>
                          <a:spcPct val="115000"/>
                        </a:lnSpc>
                        <a:spcAft>
                          <a:spcPts val="0"/>
                        </a:spcAft>
                      </a:pPr>
                      <a:r>
                        <a:rPr lang="es-ES" sz="1600">
                          <a:solidFill>
                            <a:srgbClr val="000000"/>
                          </a:solidFill>
                          <a:latin typeface="Times New Roman"/>
                          <a:ea typeface="Times New Roman"/>
                          <a:cs typeface="Times New Roman"/>
                        </a:rPr>
                        <a:t>Área para baños de sol</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49992">
                <a:tc rowSpan="2">
                  <a:txBody>
                    <a:bodyPr/>
                    <a:lstStyle/>
                    <a:p>
                      <a:pPr algn="ctr">
                        <a:lnSpc>
                          <a:spcPct val="115000"/>
                        </a:lnSpc>
                        <a:spcAft>
                          <a:spcPts val="0"/>
                        </a:spcAft>
                      </a:pPr>
                      <a:r>
                        <a:rPr lang="es-ES" sz="1600" b="1">
                          <a:solidFill>
                            <a:srgbClr val="000000"/>
                          </a:solidFill>
                          <a:latin typeface="Times New Roman"/>
                          <a:ea typeface="Times New Roman"/>
                          <a:cs typeface="Times New Roman"/>
                        </a:rPr>
                        <a:t>Piscina pequeña para niños</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S" sz="1600">
                          <a:solidFill>
                            <a:srgbClr val="000000"/>
                          </a:solidFill>
                          <a:latin typeface="Times New Roman"/>
                          <a:ea typeface="Times New Roman"/>
                          <a:cs typeface="Times New Roman"/>
                        </a:rPr>
                        <a:t>1 Mini Tobogán </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49992">
                <a:tc vMerge="1">
                  <a:txBody>
                    <a:bodyPr/>
                    <a:lstStyle/>
                    <a:p>
                      <a:endParaRPr lang="es-ES"/>
                    </a:p>
                  </a:txBody>
                  <a:tcPr/>
                </a:tc>
                <a:tc>
                  <a:txBody>
                    <a:bodyPr/>
                    <a:lstStyle/>
                    <a:p>
                      <a:pPr>
                        <a:lnSpc>
                          <a:spcPct val="115000"/>
                        </a:lnSpc>
                        <a:spcAft>
                          <a:spcPts val="0"/>
                        </a:spcAft>
                      </a:pPr>
                      <a:r>
                        <a:rPr lang="es-ES" sz="1600">
                          <a:solidFill>
                            <a:srgbClr val="000000"/>
                          </a:solidFill>
                          <a:latin typeface="Times New Roman"/>
                          <a:ea typeface="Times New Roman"/>
                          <a:cs typeface="Times New Roman"/>
                        </a:rPr>
                        <a:t>Área para baños de sol </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49992">
                <a:tc rowSpan="3">
                  <a:txBody>
                    <a:bodyPr/>
                    <a:lstStyle/>
                    <a:p>
                      <a:pPr algn="ctr">
                        <a:lnSpc>
                          <a:spcPct val="115000"/>
                        </a:lnSpc>
                        <a:spcAft>
                          <a:spcPts val="0"/>
                        </a:spcAft>
                      </a:pPr>
                      <a:r>
                        <a:rPr lang="es-ES" sz="1600" b="1" dirty="0">
                          <a:solidFill>
                            <a:srgbClr val="000000"/>
                          </a:solidFill>
                          <a:latin typeface="Times New Roman"/>
                          <a:ea typeface="Times New Roman"/>
                          <a:cs typeface="Times New Roman"/>
                        </a:rPr>
                        <a:t>Juegos recreativos para niños</a:t>
                      </a:r>
                      <a:endParaRPr lang="es-ES" sz="1600" dirty="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S" sz="1600">
                          <a:solidFill>
                            <a:srgbClr val="000000"/>
                          </a:solidFill>
                          <a:latin typeface="Times New Roman"/>
                          <a:ea typeface="Times New Roman"/>
                          <a:cs typeface="Times New Roman"/>
                        </a:rPr>
                        <a:t>Columpios </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49992">
                <a:tc vMerge="1">
                  <a:txBody>
                    <a:bodyPr/>
                    <a:lstStyle/>
                    <a:p>
                      <a:endParaRPr lang="es-ES"/>
                    </a:p>
                  </a:txBody>
                  <a:tcPr/>
                </a:tc>
                <a:tc>
                  <a:txBody>
                    <a:bodyPr/>
                    <a:lstStyle/>
                    <a:p>
                      <a:pPr>
                        <a:lnSpc>
                          <a:spcPct val="115000"/>
                        </a:lnSpc>
                        <a:spcAft>
                          <a:spcPts val="0"/>
                        </a:spcAft>
                      </a:pPr>
                      <a:r>
                        <a:rPr lang="es-ES" sz="1600">
                          <a:solidFill>
                            <a:srgbClr val="000000"/>
                          </a:solidFill>
                          <a:latin typeface="Times New Roman"/>
                          <a:ea typeface="Times New Roman"/>
                          <a:cs typeface="Times New Roman"/>
                        </a:rPr>
                        <a:t>Juegos didácticos </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49992">
                <a:tc vMerge="1">
                  <a:txBody>
                    <a:bodyPr/>
                    <a:lstStyle/>
                    <a:p>
                      <a:endParaRPr lang="es-ES"/>
                    </a:p>
                  </a:txBody>
                  <a:tcPr/>
                </a:tc>
                <a:tc>
                  <a:txBody>
                    <a:bodyPr/>
                    <a:lstStyle/>
                    <a:p>
                      <a:pPr>
                        <a:lnSpc>
                          <a:spcPct val="115000"/>
                        </a:lnSpc>
                        <a:spcAft>
                          <a:spcPts val="0"/>
                        </a:spcAft>
                      </a:pPr>
                      <a:r>
                        <a:rPr lang="es-ES" sz="1600">
                          <a:solidFill>
                            <a:srgbClr val="000000"/>
                          </a:solidFill>
                          <a:latin typeface="Times New Roman"/>
                          <a:ea typeface="Times New Roman"/>
                          <a:cs typeface="Times New Roman"/>
                        </a:rPr>
                        <a:t>Resbaladeras</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49992">
                <a:tc>
                  <a:txBody>
                    <a:bodyPr/>
                    <a:lstStyle/>
                    <a:p>
                      <a:pPr algn="ctr">
                        <a:lnSpc>
                          <a:spcPct val="115000"/>
                        </a:lnSpc>
                        <a:spcAft>
                          <a:spcPts val="0"/>
                        </a:spcAft>
                      </a:pPr>
                      <a:r>
                        <a:rPr lang="es-ES" sz="1600" b="1">
                          <a:solidFill>
                            <a:srgbClr val="000000"/>
                          </a:solidFill>
                          <a:latin typeface="Times New Roman"/>
                          <a:ea typeface="Times New Roman"/>
                          <a:cs typeface="Times New Roman"/>
                        </a:rPr>
                        <a:t>Cabañas habitacionales</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s-ES" sz="1600">
                          <a:solidFill>
                            <a:srgbClr val="000000"/>
                          </a:solidFill>
                          <a:latin typeface="Times New Roman"/>
                          <a:ea typeface="Times New Roman"/>
                          <a:cs typeface="Times New Roman"/>
                        </a:rPr>
                        <a:t>6 cabañas Matrimoniales</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49992">
                <a:tc>
                  <a:txBody>
                    <a:bodyPr/>
                    <a:lstStyle/>
                    <a:p>
                      <a:pPr algn="ctr">
                        <a:lnSpc>
                          <a:spcPct val="115000"/>
                        </a:lnSpc>
                        <a:spcAft>
                          <a:spcPts val="0"/>
                        </a:spcAft>
                      </a:pPr>
                      <a:r>
                        <a:rPr lang="es-ES" sz="1600" b="1">
                          <a:solidFill>
                            <a:srgbClr val="000000"/>
                          </a:solidFill>
                          <a:latin typeface="Times New Roman"/>
                          <a:ea typeface="Times New Roman"/>
                          <a:cs typeface="Times New Roman"/>
                        </a:rPr>
                        <a:t>Bosquecillos</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S" sz="1600">
                          <a:solidFill>
                            <a:srgbClr val="000000"/>
                          </a:solidFill>
                          <a:latin typeface="Times New Roman"/>
                          <a:ea typeface="Times New Roman"/>
                          <a:cs typeface="Times New Roman"/>
                        </a:rPr>
                        <a:t>Senderos para caminatas</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49992">
                <a:tc rowSpan="3">
                  <a:txBody>
                    <a:bodyPr/>
                    <a:lstStyle/>
                    <a:p>
                      <a:pPr algn="ctr">
                        <a:lnSpc>
                          <a:spcPct val="115000"/>
                        </a:lnSpc>
                        <a:spcAft>
                          <a:spcPts val="0"/>
                        </a:spcAft>
                      </a:pPr>
                      <a:r>
                        <a:rPr lang="es-ES" sz="1600" b="1">
                          <a:solidFill>
                            <a:srgbClr val="000000"/>
                          </a:solidFill>
                          <a:latin typeface="Times New Roman"/>
                          <a:ea typeface="Times New Roman"/>
                          <a:cs typeface="Times New Roman"/>
                        </a:rPr>
                        <a:t>Canchas Deportivas</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s-ES" sz="1600">
                          <a:solidFill>
                            <a:srgbClr val="000000"/>
                          </a:solidFill>
                          <a:latin typeface="Times New Roman"/>
                          <a:ea typeface="Times New Roman"/>
                          <a:cs typeface="Times New Roman"/>
                        </a:rPr>
                        <a:t>1 Cancha de fútbol</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49992">
                <a:tc vMerge="1">
                  <a:txBody>
                    <a:bodyPr/>
                    <a:lstStyle/>
                    <a:p>
                      <a:endParaRPr lang="es-ES"/>
                    </a:p>
                  </a:txBody>
                  <a:tcPr/>
                </a:tc>
                <a:tc>
                  <a:txBody>
                    <a:bodyPr/>
                    <a:lstStyle/>
                    <a:p>
                      <a:pPr>
                        <a:lnSpc>
                          <a:spcPct val="115000"/>
                        </a:lnSpc>
                        <a:spcAft>
                          <a:spcPts val="0"/>
                        </a:spcAft>
                      </a:pPr>
                      <a:r>
                        <a:rPr lang="es-ES" sz="1600">
                          <a:solidFill>
                            <a:srgbClr val="000000"/>
                          </a:solidFill>
                          <a:latin typeface="Times New Roman"/>
                          <a:ea typeface="Times New Roman"/>
                          <a:cs typeface="Times New Roman"/>
                        </a:rPr>
                        <a:t>1 Cancha de Básquet </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49992">
                <a:tc vMerge="1">
                  <a:txBody>
                    <a:bodyPr/>
                    <a:lstStyle/>
                    <a:p>
                      <a:endParaRPr lang="es-ES"/>
                    </a:p>
                  </a:txBody>
                  <a:tcPr/>
                </a:tc>
                <a:tc>
                  <a:txBody>
                    <a:bodyPr/>
                    <a:lstStyle/>
                    <a:p>
                      <a:pPr>
                        <a:lnSpc>
                          <a:spcPct val="115000"/>
                        </a:lnSpc>
                        <a:spcAft>
                          <a:spcPts val="0"/>
                        </a:spcAft>
                      </a:pPr>
                      <a:r>
                        <a:rPr lang="es-ES" sz="1600">
                          <a:solidFill>
                            <a:srgbClr val="000000"/>
                          </a:solidFill>
                          <a:latin typeface="Times New Roman"/>
                          <a:ea typeface="Times New Roman"/>
                          <a:cs typeface="Times New Roman"/>
                        </a:rPr>
                        <a:t>1 Cancha de Volley</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49992">
                <a:tc gridSpan="2">
                  <a:txBody>
                    <a:bodyPr/>
                    <a:lstStyle/>
                    <a:p>
                      <a:pPr algn="ctr">
                        <a:lnSpc>
                          <a:spcPct val="115000"/>
                        </a:lnSpc>
                        <a:spcAft>
                          <a:spcPts val="0"/>
                        </a:spcAft>
                      </a:pPr>
                      <a:r>
                        <a:rPr lang="es-ES" sz="1600" b="1">
                          <a:solidFill>
                            <a:srgbClr val="000000"/>
                          </a:solidFill>
                          <a:latin typeface="Times New Roman"/>
                          <a:ea typeface="Times New Roman"/>
                          <a:cs typeface="Times New Roman"/>
                        </a:rPr>
                        <a:t>Boletería </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hMerge="1">
                  <a:txBody>
                    <a:bodyPr/>
                    <a:lstStyle/>
                    <a:p>
                      <a:endParaRPr lang="es-ES"/>
                    </a:p>
                  </a:txBody>
                  <a:tcPr/>
                </a:tc>
              </a:tr>
              <a:tr h="149992">
                <a:tc gridSpan="2">
                  <a:txBody>
                    <a:bodyPr/>
                    <a:lstStyle/>
                    <a:p>
                      <a:pPr algn="ctr">
                        <a:lnSpc>
                          <a:spcPct val="115000"/>
                        </a:lnSpc>
                        <a:spcAft>
                          <a:spcPts val="0"/>
                        </a:spcAft>
                      </a:pPr>
                      <a:r>
                        <a:rPr lang="es-ES" sz="1600" b="1">
                          <a:solidFill>
                            <a:srgbClr val="000000"/>
                          </a:solidFill>
                          <a:latin typeface="Times New Roman"/>
                          <a:ea typeface="Times New Roman"/>
                          <a:cs typeface="Times New Roman"/>
                        </a:rPr>
                        <a:t>Guardianía </a:t>
                      </a:r>
                      <a:endParaRPr lang="es-ES" sz="160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hMerge="1">
                  <a:txBody>
                    <a:bodyPr/>
                    <a:lstStyle/>
                    <a:p>
                      <a:endParaRPr lang="es-ES"/>
                    </a:p>
                  </a:txBody>
                  <a:tcPr/>
                </a:tc>
              </a:tr>
              <a:tr h="157106">
                <a:tc gridSpan="2">
                  <a:txBody>
                    <a:bodyPr/>
                    <a:lstStyle/>
                    <a:p>
                      <a:pPr algn="ctr">
                        <a:lnSpc>
                          <a:spcPct val="115000"/>
                        </a:lnSpc>
                        <a:spcAft>
                          <a:spcPts val="0"/>
                        </a:spcAft>
                      </a:pPr>
                      <a:r>
                        <a:rPr lang="es-ES" sz="1600" b="1" dirty="0">
                          <a:solidFill>
                            <a:srgbClr val="000000"/>
                          </a:solidFill>
                          <a:latin typeface="Times New Roman"/>
                          <a:ea typeface="Times New Roman"/>
                          <a:cs typeface="Times New Roman"/>
                        </a:rPr>
                        <a:t>Parqueo General </a:t>
                      </a:r>
                      <a:endParaRPr lang="es-ES" sz="1600" dirty="0">
                        <a:latin typeface="Times New Roman"/>
                        <a:ea typeface="Times New Roman"/>
                        <a:cs typeface="Times New Roman"/>
                      </a:endParaRPr>
                    </a:p>
                  </a:txBody>
                  <a:tcPr marL="53357" marR="53357"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h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cstate="print"/>
          <a:srcRect/>
          <a:stretch>
            <a:fillRect/>
          </a:stretch>
        </p:blipFill>
        <p:spPr bwMode="auto">
          <a:xfrm>
            <a:off x="6572264" y="0"/>
            <a:ext cx="2286016" cy="2175949"/>
          </a:xfrm>
          <a:prstGeom prst="rect">
            <a:avLst/>
          </a:prstGeom>
          <a:noFill/>
          <a:ln w="9525">
            <a:noFill/>
            <a:miter lim="800000"/>
            <a:headEnd/>
            <a:tailEnd/>
          </a:ln>
        </p:spPr>
      </p:pic>
      <p:sp>
        <p:nvSpPr>
          <p:cNvPr id="4" name="3 Rectángulo"/>
          <p:cNvSpPr/>
          <p:nvPr/>
        </p:nvSpPr>
        <p:spPr>
          <a:xfrm>
            <a:off x="428596" y="428604"/>
            <a:ext cx="4062331" cy="461665"/>
          </a:xfrm>
          <a:prstGeom prst="rect">
            <a:avLst/>
          </a:prstGeom>
        </p:spPr>
        <p:txBody>
          <a:bodyPr wrap="none">
            <a:spAutoFit/>
          </a:bodyPr>
          <a:lstStyle/>
          <a:p>
            <a:r>
              <a:rPr lang="es-EC" sz="2400" b="1" dirty="0" smtClean="0">
                <a:solidFill>
                  <a:schemeClr val="accent2">
                    <a:lumMod val="50000"/>
                  </a:schemeClr>
                </a:solidFill>
                <a:effectLst>
                  <a:outerShdw blurRad="38100" dist="38100" dir="2700000" algn="tl">
                    <a:srgbClr val="000000">
                      <a:alpha val="43137"/>
                    </a:srgbClr>
                  </a:outerShdw>
                </a:effectLst>
              </a:rPr>
              <a:t>ESTUDIO FINANCIERO</a:t>
            </a:r>
            <a:endParaRPr lang="es-ES" sz="2400" dirty="0">
              <a:solidFill>
                <a:schemeClr val="accent2">
                  <a:lumMod val="50000"/>
                </a:schemeClr>
              </a:solidFill>
              <a:effectLst>
                <a:outerShdw blurRad="38100" dist="38100" dir="2700000" algn="tl">
                  <a:srgbClr val="000000">
                    <a:alpha val="43137"/>
                  </a:srgbClr>
                </a:outerShdw>
              </a:effectLst>
            </a:endParaRPr>
          </a:p>
        </p:txBody>
      </p:sp>
      <p:sp>
        <p:nvSpPr>
          <p:cNvPr id="5" name="4 CuadroTexto"/>
          <p:cNvSpPr txBox="1"/>
          <p:nvPr/>
        </p:nvSpPr>
        <p:spPr>
          <a:xfrm>
            <a:off x="142844" y="1074084"/>
            <a:ext cx="8643998" cy="5355312"/>
          </a:xfrm>
          <a:prstGeom prst="rect">
            <a:avLst/>
          </a:prstGeom>
          <a:noFill/>
        </p:spPr>
        <p:txBody>
          <a:bodyPr wrap="square" rtlCol="0">
            <a:spAutoFit/>
          </a:bodyPr>
          <a:lstStyle/>
          <a:p>
            <a:pPr>
              <a:lnSpc>
                <a:spcPct val="150000"/>
              </a:lnSpc>
              <a:buFont typeface="Arial" pitchFamily="34" charset="0"/>
              <a:buChar char="•"/>
            </a:pPr>
            <a:r>
              <a:rPr lang="es-ES" sz="1900" dirty="0" smtClean="0"/>
              <a:t> Supuestos utilizados en el estudio financiero:</a:t>
            </a:r>
          </a:p>
          <a:p>
            <a:pPr lvl="1">
              <a:lnSpc>
                <a:spcPct val="150000"/>
              </a:lnSpc>
              <a:buFont typeface="Wingdings" pitchFamily="2" charset="2"/>
              <a:buChar char="Ø"/>
            </a:pPr>
            <a:r>
              <a:rPr lang="es-ES" sz="1900" dirty="0" smtClean="0"/>
              <a:t>La demanda del parque forestal recreativo crecerá a un 4%</a:t>
            </a:r>
          </a:p>
          <a:p>
            <a:pPr lvl="1">
              <a:lnSpc>
                <a:spcPct val="150000"/>
              </a:lnSpc>
              <a:buFont typeface="Wingdings" pitchFamily="2" charset="2"/>
              <a:buChar char="Ø"/>
            </a:pPr>
            <a:r>
              <a:rPr lang="es-ES" sz="1900" dirty="0" smtClean="0"/>
              <a:t>El precio de entrada al parque Forestal recreativo que es de $4 en los años 1 y 2 y luego en el año 3 será de $5 con un posterior crecimiento del 3%</a:t>
            </a:r>
          </a:p>
          <a:p>
            <a:pPr lvl="1">
              <a:lnSpc>
                <a:spcPct val="150000"/>
              </a:lnSpc>
              <a:buFont typeface="Wingdings" pitchFamily="2" charset="2"/>
              <a:buChar char="Ø"/>
            </a:pPr>
            <a:r>
              <a:rPr lang="es-ES" sz="1900" dirty="0" smtClean="0"/>
              <a:t>El precio de utilización por cabañas que es de $15 y crecerá a un 4% anual</a:t>
            </a:r>
          </a:p>
          <a:p>
            <a:pPr lvl="1">
              <a:lnSpc>
                <a:spcPct val="150000"/>
              </a:lnSpc>
              <a:buFont typeface="Wingdings" pitchFamily="2" charset="2"/>
              <a:buChar char="Ø"/>
            </a:pPr>
            <a:r>
              <a:rPr lang="es-ES" sz="1900" dirty="0" smtClean="0"/>
              <a:t>El ingreso por arriendo del local es de $300 y crecerá a un 5% anual</a:t>
            </a:r>
          </a:p>
          <a:p>
            <a:pPr lvl="1">
              <a:lnSpc>
                <a:spcPct val="150000"/>
              </a:lnSpc>
              <a:buFont typeface="Wingdings" pitchFamily="2" charset="2"/>
              <a:buChar char="Ø"/>
            </a:pPr>
            <a:r>
              <a:rPr lang="es-ES" sz="1900" dirty="0" smtClean="0"/>
              <a:t>Al menos dos cabañas serán utilizadas en la semana.</a:t>
            </a:r>
          </a:p>
          <a:p>
            <a:pPr lvl="1">
              <a:lnSpc>
                <a:spcPct val="150000"/>
              </a:lnSpc>
              <a:buFont typeface="Wingdings" pitchFamily="2" charset="2"/>
              <a:buChar char="Ø"/>
            </a:pPr>
            <a:r>
              <a:rPr lang="es-ES" sz="1900" dirty="0" smtClean="0"/>
              <a:t>Los costos operacionales tendrán un valor de $ 74.067,97, con un crecimiento del 2% anual</a:t>
            </a:r>
          </a:p>
          <a:p>
            <a:pPr lvl="1">
              <a:lnSpc>
                <a:spcPct val="150000"/>
              </a:lnSpc>
              <a:buFont typeface="Wingdings" pitchFamily="2" charset="2"/>
              <a:buChar char="Ø"/>
            </a:pPr>
            <a:r>
              <a:rPr lang="es-ES" sz="1900" dirty="0" smtClean="0"/>
              <a:t>Los costos operacionales son constantes.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33659" y="691202"/>
            <a:ext cx="2081019" cy="523220"/>
          </a:xfrm>
          <a:prstGeom prst="rect">
            <a:avLst/>
          </a:prstGeom>
        </p:spPr>
        <p:txBody>
          <a:bodyPr wrap="none">
            <a:spAutoFit/>
          </a:bodyPr>
          <a:lstStyle/>
          <a:p>
            <a:r>
              <a:rPr lang="es-EC" sz="2800" b="1" dirty="0" smtClean="0">
                <a:solidFill>
                  <a:schemeClr val="accent2">
                    <a:lumMod val="50000"/>
                  </a:schemeClr>
                </a:solidFill>
              </a:rPr>
              <a:t>Inversión </a:t>
            </a:r>
            <a:endParaRPr lang="es-ES" sz="2800" dirty="0">
              <a:solidFill>
                <a:schemeClr val="accent2">
                  <a:lumMod val="50000"/>
                </a:schemeClr>
              </a:solidFill>
            </a:endParaRPr>
          </a:p>
        </p:txBody>
      </p:sp>
      <p:graphicFrame>
        <p:nvGraphicFramePr>
          <p:cNvPr id="5" name="4 Tabla"/>
          <p:cNvGraphicFramePr>
            <a:graphicFrameLocks noGrp="1"/>
          </p:cNvGraphicFramePr>
          <p:nvPr/>
        </p:nvGraphicFramePr>
        <p:xfrm>
          <a:off x="1071538" y="1676524"/>
          <a:ext cx="4786346" cy="1828800"/>
        </p:xfrm>
        <a:graphic>
          <a:graphicData uri="http://schemas.openxmlformats.org/drawingml/2006/table">
            <a:tbl>
              <a:tblPr/>
              <a:tblGrid>
                <a:gridCol w="3140113"/>
                <a:gridCol w="1646233"/>
              </a:tblGrid>
              <a:tr h="114300">
                <a:tc gridSpan="2">
                  <a:txBody>
                    <a:bodyPr/>
                    <a:lstStyle/>
                    <a:p>
                      <a:pPr algn="ctr">
                        <a:lnSpc>
                          <a:spcPct val="150000"/>
                        </a:lnSpc>
                        <a:spcAft>
                          <a:spcPts val="0"/>
                        </a:spcAft>
                      </a:pPr>
                      <a:r>
                        <a:rPr lang="es-ES" sz="2000" b="1" dirty="0">
                          <a:solidFill>
                            <a:srgbClr val="000000"/>
                          </a:solidFill>
                          <a:latin typeface="Times New Roman"/>
                          <a:ea typeface="Times New Roman"/>
                        </a:rPr>
                        <a:t>Terreno </a:t>
                      </a:r>
                      <a:endParaRPr lang="es-ES" sz="2000" dirty="0">
                        <a:latin typeface="Times New Roman"/>
                        <a:ea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s-ES"/>
                    </a:p>
                  </a:txBody>
                  <a:tcPr/>
                </a:tc>
              </a:tr>
              <a:tr h="78105">
                <a:tc>
                  <a:txBody>
                    <a:bodyPr/>
                    <a:lstStyle/>
                    <a:p>
                      <a:pPr>
                        <a:lnSpc>
                          <a:spcPct val="150000"/>
                        </a:lnSpc>
                        <a:spcAft>
                          <a:spcPts val="0"/>
                        </a:spcAft>
                      </a:pPr>
                      <a:r>
                        <a:rPr lang="es-ES" sz="2000">
                          <a:solidFill>
                            <a:srgbClr val="000000"/>
                          </a:solidFill>
                          <a:latin typeface="Times New Roman"/>
                          <a:ea typeface="Times New Roman"/>
                        </a:rPr>
                        <a:t>Numero de Ha</a:t>
                      </a:r>
                      <a:endParaRPr lang="es-ES" sz="2000">
                        <a:latin typeface="Times New Roman"/>
                        <a:ea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2000">
                          <a:solidFill>
                            <a:srgbClr val="000000"/>
                          </a:solidFill>
                          <a:latin typeface="Times New Roman"/>
                          <a:ea typeface="Times New Roman"/>
                        </a:rPr>
                        <a:t>50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05">
                <a:tc>
                  <a:txBody>
                    <a:bodyPr/>
                    <a:lstStyle/>
                    <a:p>
                      <a:pPr>
                        <a:lnSpc>
                          <a:spcPct val="150000"/>
                        </a:lnSpc>
                        <a:spcAft>
                          <a:spcPts val="0"/>
                        </a:spcAft>
                      </a:pPr>
                      <a:r>
                        <a:rPr lang="es-ES" sz="2000" dirty="0">
                          <a:solidFill>
                            <a:srgbClr val="000000"/>
                          </a:solidFill>
                          <a:latin typeface="Times New Roman"/>
                          <a:ea typeface="Times New Roman"/>
                        </a:rPr>
                        <a:t>Costo de terreno por Ha</a:t>
                      </a:r>
                      <a:endParaRPr lang="es-ES" sz="2000" dirty="0">
                        <a:latin typeface="Times New Roman"/>
                        <a:ea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2000">
                          <a:solidFill>
                            <a:srgbClr val="000000"/>
                          </a:solidFill>
                          <a:latin typeface="Times New Roman"/>
                          <a:ea typeface="Times New Roman"/>
                        </a:rPr>
                        <a:t>$ 14.000,00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380">
                <a:tc>
                  <a:txBody>
                    <a:bodyPr/>
                    <a:lstStyle/>
                    <a:p>
                      <a:pPr>
                        <a:lnSpc>
                          <a:spcPct val="150000"/>
                        </a:lnSpc>
                        <a:spcAft>
                          <a:spcPts val="0"/>
                        </a:spcAft>
                      </a:pPr>
                      <a:r>
                        <a:rPr lang="es-ES" sz="2000" dirty="0">
                          <a:solidFill>
                            <a:srgbClr val="000000"/>
                          </a:solidFill>
                          <a:latin typeface="Times New Roman"/>
                          <a:ea typeface="Times New Roman"/>
                        </a:rPr>
                        <a:t>Total de Costo de Terreno </a:t>
                      </a:r>
                      <a:endParaRPr lang="es-ES" sz="2000" dirty="0">
                        <a:latin typeface="Times New Roman"/>
                        <a:ea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2000" dirty="0">
                          <a:solidFill>
                            <a:srgbClr val="000000"/>
                          </a:solidFill>
                          <a:latin typeface="Times New Roman"/>
                          <a:ea typeface="Times New Roman"/>
                        </a:rPr>
                        <a:t>$ 700.000,00</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nvGraphicFramePr>
        <p:xfrm>
          <a:off x="1571604" y="3929067"/>
          <a:ext cx="5143536" cy="1298258"/>
        </p:xfrm>
        <a:graphic>
          <a:graphicData uri="http://schemas.openxmlformats.org/drawingml/2006/table">
            <a:tbl>
              <a:tblPr/>
              <a:tblGrid>
                <a:gridCol w="3562858"/>
                <a:gridCol w="1580678"/>
              </a:tblGrid>
              <a:tr h="355283">
                <a:tc gridSpan="2">
                  <a:txBody>
                    <a:bodyPr/>
                    <a:lstStyle/>
                    <a:p>
                      <a:pPr algn="ctr" fontAlgn="b"/>
                      <a:r>
                        <a:rPr lang="es-ES" sz="2000" b="1" i="0" u="none" strike="noStrike" dirty="0">
                          <a:solidFill>
                            <a:srgbClr val="000000"/>
                          </a:solidFill>
                          <a:latin typeface="Times New Roman" pitchFamily="18" charset="0"/>
                          <a:cs typeface="Times New Roman" pitchFamily="18" charset="0"/>
                        </a:rPr>
                        <a:t>Costo de Construcción</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alpha val="45882"/>
                      </a:srgbClr>
                    </a:solidFill>
                  </a:tcPr>
                </a:tc>
                <a:tc hMerge="1">
                  <a:txBody>
                    <a:bodyPr/>
                    <a:lstStyle/>
                    <a:p>
                      <a:endParaRPr lang="es-ES"/>
                    </a:p>
                  </a:txBody>
                  <a:tcPr/>
                </a:tc>
              </a:tr>
              <a:tr h="190500">
                <a:tc>
                  <a:txBody>
                    <a:bodyPr/>
                    <a:lstStyle/>
                    <a:p>
                      <a:pPr algn="l" fontAlgn="b"/>
                      <a:r>
                        <a:rPr lang="es-ES" sz="2000" b="0" i="0" u="none" strike="noStrike" dirty="0" smtClean="0">
                          <a:solidFill>
                            <a:srgbClr val="000000"/>
                          </a:solidFill>
                          <a:latin typeface="Times New Roman" pitchFamily="18" charset="0"/>
                          <a:cs typeface="Times New Roman" pitchFamily="18" charset="0"/>
                        </a:rPr>
                        <a:t>Área </a:t>
                      </a:r>
                      <a:r>
                        <a:rPr lang="es-ES" sz="2000" b="0" i="0" u="none" strike="noStrike" dirty="0">
                          <a:solidFill>
                            <a:srgbClr val="000000"/>
                          </a:solidFill>
                          <a:latin typeface="Times New Roman" pitchFamily="18" charset="0"/>
                          <a:cs typeface="Times New Roman" pitchFamily="18" charset="0"/>
                        </a:rPr>
                        <a:t>de </a:t>
                      </a:r>
                      <a:r>
                        <a:rPr lang="es-ES" sz="2000" b="0" i="0" u="none" strike="noStrike" dirty="0" smtClean="0">
                          <a:solidFill>
                            <a:srgbClr val="000000"/>
                          </a:solidFill>
                          <a:latin typeface="Times New Roman" pitchFamily="18" charset="0"/>
                          <a:cs typeface="Times New Roman" pitchFamily="18" charset="0"/>
                        </a:rPr>
                        <a:t>construcción </a:t>
                      </a:r>
                      <a:r>
                        <a:rPr lang="es-ES" sz="2000" b="0" i="0" u="none" strike="noStrike" dirty="0">
                          <a:solidFill>
                            <a:srgbClr val="000000"/>
                          </a:solidFill>
                          <a:latin typeface="Times New Roman" pitchFamily="18" charset="0"/>
                          <a:cs typeface="Times New Roman" pitchFamily="18" charset="0"/>
                        </a:rPr>
                        <a:t>x Ha</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2000" b="0" i="0" u="none" strike="noStrike" dirty="0">
                          <a:solidFill>
                            <a:srgbClr val="000000"/>
                          </a:solidFill>
                          <a:latin typeface="Times New Roman" pitchFamily="18" charset="0"/>
                          <a:cs typeface="Times New Roman" pitchFamily="18" charset="0"/>
                        </a:rPr>
                        <a:t>50</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ES" sz="2000" b="0" i="0" u="none" strike="noStrike" dirty="0">
                          <a:solidFill>
                            <a:srgbClr val="000000"/>
                          </a:solidFill>
                          <a:latin typeface="Times New Roman" pitchFamily="18" charset="0"/>
                          <a:cs typeface="Times New Roman" pitchFamily="18" charset="0"/>
                        </a:rPr>
                        <a:t>Precio de </a:t>
                      </a:r>
                      <a:r>
                        <a:rPr lang="es-ES" sz="2000" b="0" i="0" u="none" strike="noStrike" dirty="0" smtClean="0">
                          <a:solidFill>
                            <a:srgbClr val="000000"/>
                          </a:solidFill>
                          <a:latin typeface="Times New Roman" pitchFamily="18" charset="0"/>
                          <a:cs typeface="Times New Roman" pitchFamily="18" charset="0"/>
                        </a:rPr>
                        <a:t>construcción </a:t>
                      </a:r>
                      <a:r>
                        <a:rPr lang="es-ES" sz="2000" b="0" i="0" u="none" strike="noStrike" dirty="0">
                          <a:solidFill>
                            <a:srgbClr val="000000"/>
                          </a:solidFill>
                          <a:latin typeface="Times New Roman" pitchFamily="18" charset="0"/>
                          <a:cs typeface="Times New Roman" pitchFamily="18" charset="0"/>
                        </a:rPr>
                        <a:t>x Ha </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2000" b="0" i="0" u="none" strike="noStrike" dirty="0">
                          <a:solidFill>
                            <a:srgbClr val="000000"/>
                          </a:solidFill>
                          <a:latin typeface="Times New Roman" pitchFamily="18" charset="0"/>
                          <a:cs typeface="Times New Roman" pitchFamily="18" charset="0"/>
                        </a:rPr>
                        <a:t>$ 296,33 </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ES" sz="2000" b="1" i="0" u="none" strike="noStrike" dirty="0">
                          <a:solidFill>
                            <a:srgbClr val="000000"/>
                          </a:solidFill>
                          <a:latin typeface="Times New Roman" pitchFamily="18" charset="0"/>
                          <a:cs typeface="Times New Roman" pitchFamily="18" charset="0"/>
                        </a:rPr>
                        <a:t>Total de Costos de </a:t>
                      </a:r>
                      <a:r>
                        <a:rPr lang="es-ES" sz="2000" b="1" i="0" u="none" strike="noStrike" dirty="0" smtClean="0">
                          <a:solidFill>
                            <a:srgbClr val="000000"/>
                          </a:solidFill>
                          <a:latin typeface="Times New Roman" pitchFamily="18" charset="0"/>
                          <a:cs typeface="Times New Roman" pitchFamily="18" charset="0"/>
                        </a:rPr>
                        <a:t>construcción </a:t>
                      </a:r>
                      <a:endParaRPr lang="es-ES" sz="2000" b="1" i="0" u="none" strike="noStrike" dirty="0">
                        <a:solidFill>
                          <a:srgbClr val="000000"/>
                        </a:solidFill>
                        <a:latin typeface="Times New Roman" pitchFamily="18" charset="0"/>
                        <a:cs typeface="Times New Roman" pitchFamily="18" charset="0"/>
                      </a:endParaRP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ES" sz="2000" b="1" i="0" u="none" strike="noStrike" dirty="0">
                          <a:solidFill>
                            <a:srgbClr val="000000"/>
                          </a:solidFill>
                          <a:latin typeface="Times New Roman" pitchFamily="18" charset="0"/>
                          <a:cs typeface="Times New Roman" pitchFamily="18" charset="0"/>
                        </a:rPr>
                        <a:t>$ 14.816,50 </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785787" y="202906"/>
          <a:ext cx="7072361" cy="6583680"/>
        </p:xfrm>
        <a:graphic>
          <a:graphicData uri="http://schemas.openxmlformats.org/drawingml/2006/table">
            <a:tbl>
              <a:tblPr/>
              <a:tblGrid>
                <a:gridCol w="2440467"/>
                <a:gridCol w="944595"/>
                <a:gridCol w="1211368"/>
                <a:gridCol w="1400770"/>
                <a:gridCol w="1075161"/>
              </a:tblGrid>
              <a:tr h="128691">
                <a:tc>
                  <a:txBody>
                    <a:bodyPr/>
                    <a:lstStyle/>
                    <a:p>
                      <a:pPr algn="ctr">
                        <a:lnSpc>
                          <a:spcPct val="150000"/>
                        </a:lnSpc>
                        <a:spcAft>
                          <a:spcPts val="0"/>
                        </a:spcAft>
                      </a:pPr>
                      <a:r>
                        <a:rPr lang="es-EC" sz="1600" b="1" dirty="0">
                          <a:solidFill>
                            <a:schemeClr val="accent2">
                              <a:lumMod val="50000"/>
                            </a:schemeClr>
                          </a:solidFill>
                          <a:latin typeface="Times New Roman"/>
                          <a:ea typeface="Times New Roman"/>
                        </a:rPr>
                        <a:t>Implementos </a:t>
                      </a:r>
                      <a:endParaRPr lang="es-ES" sz="1600" dirty="0">
                        <a:solidFill>
                          <a:schemeClr val="accent2">
                            <a:lumMod val="50000"/>
                          </a:schemeClr>
                        </a:solidFill>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C2D69B"/>
                    </a:solidFill>
                  </a:tcPr>
                </a:tc>
                <a:tc>
                  <a:txBody>
                    <a:bodyPr/>
                    <a:lstStyle/>
                    <a:p>
                      <a:pPr algn="ctr">
                        <a:lnSpc>
                          <a:spcPct val="150000"/>
                        </a:lnSpc>
                        <a:spcAft>
                          <a:spcPts val="0"/>
                        </a:spcAft>
                      </a:pPr>
                      <a:r>
                        <a:rPr lang="es-EC" sz="1600" b="1" dirty="0">
                          <a:solidFill>
                            <a:schemeClr val="accent2">
                              <a:lumMod val="50000"/>
                            </a:schemeClr>
                          </a:solidFill>
                          <a:latin typeface="Times New Roman"/>
                          <a:ea typeface="Times New Roman"/>
                        </a:rPr>
                        <a:t>Cantidad </a:t>
                      </a:r>
                      <a:endParaRPr lang="es-ES" sz="1600" dirty="0">
                        <a:solidFill>
                          <a:schemeClr val="accent2">
                            <a:lumMod val="50000"/>
                          </a:schemeClr>
                        </a:solidFill>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C2D69B"/>
                    </a:solidFill>
                  </a:tcPr>
                </a:tc>
                <a:tc>
                  <a:txBody>
                    <a:bodyPr/>
                    <a:lstStyle/>
                    <a:p>
                      <a:pPr algn="ctr">
                        <a:lnSpc>
                          <a:spcPct val="150000"/>
                        </a:lnSpc>
                        <a:spcAft>
                          <a:spcPts val="0"/>
                        </a:spcAft>
                      </a:pPr>
                      <a:r>
                        <a:rPr lang="es-EC" sz="1600" b="1" dirty="0" smtClean="0">
                          <a:solidFill>
                            <a:schemeClr val="accent2">
                              <a:lumMod val="50000"/>
                            </a:schemeClr>
                          </a:solidFill>
                          <a:latin typeface="Times New Roman"/>
                          <a:ea typeface="Times New Roman"/>
                        </a:rPr>
                        <a:t>P/U</a:t>
                      </a:r>
                      <a:endParaRPr lang="es-ES" sz="1600" dirty="0">
                        <a:solidFill>
                          <a:schemeClr val="accent2">
                            <a:lumMod val="50000"/>
                          </a:schemeClr>
                        </a:solidFill>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C2D69B"/>
                    </a:solidFill>
                  </a:tcPr>
                </a:tc>
                <a:tc>
                  <a:txBody>
                    <a:bodyPr/>
                    <a:lstStyle/>
                    <a:p>
                      <a:pPr algn="ctr">
                        <a:lnSpc>
                          <a:spcPct val="150000"/>
                        </a:lnSpc>
                        <a:spcAft>
                          <a:spcPts val="0"/>
                        </a:spcAft>
                      </a:pPr>
                      <a:r>
                        <a:rPr lang="es-EC" sz="1600" b="1" dirty="0" err="1" smtClean="0">
                          <a:solidFill>
                            <a:schemeClr val="accent2">
                              <a:lumMod val="50000"/>
                            </a:schemeClr>
                          </a:solidFill>
                          <a:latin typeface="Times New Roman"/>
                          <a:ea typeface="Times New Roman"/>
                        </a:rPr>
                        <a:t>Cant</a:t>
                      </a:r>
                      <a:r>
                        <a:rPr lang="es-EC" sz="1600" b="1" dirty="0" smtClean="0">
                          <a:solidFill>
                            <a:schemeClr val="accent2">
                              <a:lumMod val="50000"/>
                            </a:schemeClr>
                          </a:solidFill>
                          <a:latin typeface="Times New Roman"/>
                          <a:ea typeface="Times New Roman"/>
                        </a:rPr>
                        <a:t>. </a:t>
                      </a:r>
                      <a:r>
                        <a:rPr lang="es-EC" sz="1600" b="1" dirty="0">
                          <a:solidFill>
                            <a:schemeClr val="accent2">
                              <a:lumMod val="50000"/>
                            </a:schemeClr>
                          </a:solidFill>
                          <a:latin typeface="Times New Roman"/>
                          <a:ea typeface="Times New Roman"/>
                        </a:rPr>
                        <a:t>de horas</a:t>
                      </a:r>
                      <a:endParaRPr lang="es-ES" sz="1600" dirty="0">
                        <a:solidFill>
                          <a:schemeClr val="accent2">
                            <a:lumMod val="50000"/>
                          </a:schemeClr>
                        </a:solidFill>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C2D69B"/>
                    </a:solidFill>
                  </a:tcPr>
                </a:tc>
                <a:tc>
                  <a:txBody>
                    <a:bodyPr/>
                    <a:lstStyle/>
                    <a:p>
                      <a:pPr algn="ctr">
                        <a:lnSpc>
                          <a:spcPct val="150000"/>
                        </a:lnSpc>
                        <a:spcAft>
                          <a:spcPts val="0"/>
                        </a:spcAft>
                      </a:pPr>
                      <a:r>
                        <a:rPr lang="es-EC" sz="1600" b="1" dirty="0">
                          <a:solidFill>
                            <a:schemeClr val="accent2">
                              <a:lumMod val="50000"/>
                            </a:schemeClr>
                          </a:solidFill>
                          <a:latin typeface="Times New Roman"/>
                          <a:ea typeface="Times New Roman"/>
                        </a:rPr>
                        <a:t>Total </a:t>
                      </a:r>
                      <a:endParaRPr lang="es-ES" sz="1600" dirty="0">
                        <a:solidFill>
                          <a:schemeClr val="accent2">
                            <a:lumMod val="50000"/>
                          </a:schemeClr>
                        </a:solidFill>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C2D69B"/>
                    </a:solidFill>
                  </a:tcPr>
                </a:tc>
              </a:tr>
              <a:tr h="71495">
                <a:tc>
                  <a:txBody>
                    <a:bodyPr/>
                    <a:lstStyle/>
                    <a:p>
                      <a:pPr>
                        <a:lnSpc>
                          <a:spcPct val="150000"/>
                        </a:lnSpc>
                        <a:spcAft>
                          <a:spcPts val="0"/>
                        </a:spcAft>
                      </a:pPr>
                      <a:r>
                        <a:rPr lang="es-EC" sz="1600" b="1">
                          <a:solidFill>
                            <a:srgbClr val="000000"/>
                          </a:solidFill>
                          <a:latin typeface="Times New Roman"/>
                          <a:ea typeface="Times New Roman"/>
                        </a:rPr>
                        <a:t>Madera Teca  x m3</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600" dirty="0">
                          <a:solidFill>
                            <a:srgbClr val="000000"/>
                          </a:solidFill>
                          <a:latin typeface="Times New Roman"/>
                          <a:ea typeface="Times New Roman"/>
                        </a:rPr>
                        <a:t>250</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600" dirty="0">
                          <a:solidFill>
                            <a:srgbClr val="000000"/>
                          </a:solidFill>
                          <a:latin typeface="Times New Roman"/>
                          <a:ea typeface="Times New Roman"/>
                        </a:rPr>
                        <a:t>$ 110 </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600" dirty="0">
                          <a:solidFill>
                            <a:srgbClr val="000000"/>
                          </a:solidFill>
                          <a:latin typeface="Times New Roman"/>
                          <a:ea typeface="Times New Roman"/>
                        </a:rPr>
                        <a:t> </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600">
                          <a:solidFill>
                            <a:srgbClr val="000000"/>
                          </a:solidFill>
                          <a:latin typeface="Times New Roman"/>
                          <a:ea typeface="Times New Roman"/>
                        </a:rPr>
                        <a:t>$ 27.500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71495">
                <a:tc>
                  <a:txBody>
                    <a:bodyPr/>
                    <a:lstStyle/>
                    <a:p>
                      <a:pPr>
                        <a:lnSpc>
                          <a:spcPct val="150000"/>
                        </a:lnSpc>
                        <a:spcAft>
                          <a:spcPts val="0"/>
                        </a:spcAft>
                      </a:pPr>
                      <a:r>
                        <a:rPr lang="es-EC" sz="1600" b="1">
                          <a:solidFill>
                            <a:srgbClr val="000000"/>
                          </a:solidFill>
                          <a:latin typeface="Times New Roman"/>
                          <a:ea typeface="Times New Roman"/>
                        </a:rPr>
                        <a:t>Juegos de Dormitorios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Times New Roman"/>
                          <a:ea typeface="Times New Roman"/>
                        </a:rPr>
                        <a:t>6</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Times New Roman"/>
                          <a:ea typeface="Times New Roman"/>
                        </a:rPr>
                        <a:t>$ 250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latin typeface="Times New Roman"/>
                          <a:ea typeface="Times New Roman"/>
                        </a:rPr>
                        <a:t>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Times New Roman"/>
                          <a:ea typeface="Times New Roman"/>
                        </a:rPr>
                        <a:t>$ 1.500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71495">
                <a:tc>
                  <a:txBody>
                    <a:bodyPr/>
                    <a:lstStyle/>
                    <a:p>
                      <a:pPr>
                        <a:lnSpc>
                          <a:spcPct val="150000"/>
                        </a:lnSpc>
                        <a:spcAft>
                          <a:spcPts val="0"/>
                        </a:spcAft>
                      </a:pPr>
                      <a:r>
                        <a:rPr lang="es-EC" sz="1600" b="1">
                          <a:solidFill>
                            <a:srgbClr val="000000"/>
                          </a:solidFill>
                          <a:latin typeface="Times New Roman"/>
                          <a:ea typeface="Times New Roman"/>
                        </a:rPr>
                        <a:t>Lámparas de Veladores</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600" dirty="0">
                          <a:solidFill>
                            <a:srgbClr val="000000"/>
                          </a:solidFill>
                          <a:latin typeface="Times New Roman"/>
                          <a:ea typeface="Times New Roman"/>
                        </a:rPr>
                        <a:t>6</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600">
                          <a:solidFill>
                            <a:srgbClr val="000000"/>
                          </a:solidFill>
                          <a:latin typeface="Times New Roman"/>
                          <a:ea typeface="Times New Roman"/>
                        </a:rPr>
                        <a:t>$ 15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600">
                          <a:solidFill>
                            <a:srgbClr val="000000"/>
                          </a:solidFill>
                          <a:latin typeface="Times New Roman"/>
                          <a:ea typeface="Times New Roman"/>
                        </a:rPr>
                        <a:t>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600">
                          <a:solidFill>
                            <a:srgbClr val="000000"/>
                          </a:solidFill>
                          <a:latin typeface="Times New Roman"/>
                          <a:ea typeface="Times New Roman"/>
                        </a:rPr>
                        <a:t>$ 90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71495">
                <a:tc>
                  <a:txBody>
                    <a:bodyPr/>
                    <a:lstStyle/>
                    <a:p>
                      <a:pPr>
                        <a:lnSpc>
                          <a:spcPct val="150000"/>
                        </a:lnSpc>
                        <a:spcAft>
                          <a:spcPts val="0"/>
                        </a:spcAft>
                      </a:pPr>
                      <a:r>
                        <a:rPr lang="es-EC" sz="1600" b="1">
                          <a:solidFill>
                            <a:srgbClr val="000000"/>
                          </a:solidFill>
                          <a:latin typeface="Times New Roman"/>
                          <a:ea typeface="Times New Roman"/>
                        </a:rPr>
                        <a:t>Duchas</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Times New Roman"/>
                          <a:ea typeface="Times New Roman"/>
                        </a:rPr>
                        <a:t>9</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Times New Roman"/>
                          <a:ea typeface="Times New Roman"/>
                        </a:rPr>
                        <a:t>$ 20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latin typeface="Times New Roman"/>
                          <a:ea typeface="Times New Roman"/>
                        </a:rPr>
                        <a:t>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Times New Roman"/>
                          <a:ea typeface="Times New Roman"/>
                        </a:rPr>
                        <a:t>$ 180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71495">
                <a:tc>
                  <a:txBody>
                    <a:bodyPr/>
                    <a:lstStyle/>
                    <a:p>
                      <a:pPr>
                        <a:lnSpc>
                          <a:spcPct val="150000"/>
                        </a:lnSpc>
                        <a:spcAft>
                          <a:spcPts val="0"/>
                        </a:spcAft>
                      </a:pPr>
                      <a:r>
                        <a:rPr lang="es-EC" sz="1600" b="1">
                          <a:solidFill>
                            <a:srgbClr val="000000"/>
                          </a:solidFill>
                          <a:latin typeface="Times New Roman"/>
                          <a:ea typeface="Times New Roman"/>
                        </a:rPr>
                        <a:t>Ventiladores</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600" dirty="0">
                          <a:solidFill>
                            <a:srgbClr val="000000"/>
                          </a:solidFill>
                          <a:latin typeface="Times New Roman"/>
                          <a:ea typeface="Times New Roman"/>
                        </a:rPr>
                        <a:t>8</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600">
                          <a:solidFill>
                            <a:srgbClr val="000000"/>
                          </a:solidFill>
                          <a:latin typeface="Times New Roman"/>
                          <a:ea typeface="Times New Roman"/>
                        </a:rPr>
                        <a:t>$ 35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600" dirty="0">
                          <a:solidFill>
                            <a:srgbClr val="000000"/>
                          </a:solidFill>
                          <a:latin typeface="Times New Roman"/>
                          <a:ea typeface="Times New Roman"/>
                        </a:rPr>
                        <a:t> </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600">
                          <a:solidFill>
                            <a:srgbClr val="000000"/>
                          </a:solidFill>
                          <a:latin typeface="Times New Roman"/>
                          <a:ea typeface="Times New Roman"/>
                        </a:rPr>
                        <a:t>$ 280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71495">
                <a:tc>
                  <a:txBody>
                    <a:bodyPr/>
                    <a:lstStyle/>
                    <a:p>
                      <a:pPr algn="ctr">
                        <a:lnSpc>
                          <a:spcPct val="150000"/>
                        </a:lnSpc>
                        <a:spcAft>
                          <a:spcPts val="0"/>
                        </a:spcAft>
                      </a:pPr>
                      <a:r>
                        <a:rPr lang="es-EC" sz="1600" b="1">
                          <a:solidFill>
                            <a:srgbClr val="000000"/>
                          </a:solidFill>
                          <a:latin typeface="Times New Roman"/>
                          <a:ea typeface="Times New Roman"/>
                        </a:rPr>
                        <a:t>Agua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Times New Roman"/>
                          <a:ea typeface="Times New Roman"/>
                        </a:rPr>
                        <a:t> </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latin typeface="Times New Roman"/>
                          <a:ea typeface="Times New Roman"/>
                        </a:rPr>
                        <a:t>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latin typeface="Times New Roman"/>
                          <a:ea typeface="Times New Roman"/>
                        </a:rPr>
                        <a:t>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600" b="1">
                          <a:solidFill>
                            <a:srgbClr val="000000"/>
                          </a:solidFill>
                          <a:latin typeface="Times New Roman"/>
                          <a:ea typeface="Times New Roman"/>
                        </a:rPr>
                        <a:t>$ 2.100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71495">
                <a:tc>
                  <a:txBody>
                    <a:bodyPr/>
                    <a:lstStyle/>
                    <a:p>
                      <a:pPr>
                        <a:lnSpc>
                          <a:spcPct val="150000"/>
                        </a:lnSpc>
                        <a:spcAft>
                          <a:spcPts val="0"/>
                        </a:spcAft>
                      </a:pPr>
                      <a:r>
                        <a:rPr lang="es-EC" sz="1600" b="1">
                          <a:solidFill>
                            <a:srgbClr val="000000"/>
                          </a:solidFill>
                          <a:latin typeface="Times New Roman"/>
                          <a:ea typeface="Times New Roman"/>
                        </a:rPr>
                        <a:t>Bombas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600" dirty="0">
                          <a:solidFill>
                            <a:srgbClr val="000000"/>
                          </a:solidFill>
                          <a:latin typeface="Times New Roman"/>
                          <a:ea typeface="Times New Roman"/>
                        </a:rPr>
                        <a:t>3</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600">
                          <a:solidFill>
                            <a:srgbClr val="000000"/>
                          </a:solidFill>
                          <a:latin typeface="Times New Roman"/>
                          <a:ea typeface="Times New Roman"/>
                        </a:rPr>
                        <a:t>$ 500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600">
                          <a:solidFill>
                            <a:srgbClr val="000000"/>
                          </a:solidFill>
                          <a:latin typeface="Times New Roman"/>
                          <a:ea typeface="Times New Roman"/>
                        </a:rPr>
                        <a:t>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600">
                          <a:solidFill>
                            <a:srgbClr val="000000"/>
                          </a:solidFill>
                          <a:latin typeface="Times New Roman"/>
                          <a:ea typeface="Times New Roman"/>
                        </a:rPr>
                        <a:t>$ 1.500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71495">
                <a:tc>
                  <a:txBody>
                    <a:bodyPr/>
                    <a:lstStyle/>
                    <a:p>
                      <a:pPr>
                        <a:lnSpc>
                          <a:spcPct val="150000"/>
                        </a:lnSpc>
                        <a:spcAft>
                          <a:spcPts val="0"/>
                        </a:spcAft>
                      </a:pPr>
                      <a:r>
                        <a:rPr lang="es-EC" sz="1600" b="1">
                          <a:solidFill>
                            <a:srgbClr val="000000"/>
                          </a:solidFill>
                          <a:latin typeface="Times New Roman"/>
                          <a:ea typeface="Times New Roman"/>
                        </a:rPr>
                        <a:t>Mezcladora</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Times New Roman"/>
                          <a:ea typeface="Times New Roman"/>
                        </a:rPr>
                        <a:t>1</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Times New Roman"/>
                          <a:ea typeface="Times New Roman"/>
                        </a:rPr>
                        <a:t>$ 600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latin typeface="Times New Roman"/>
                          <a:ea typeface="Times New Roman"/>
                        </a:rPr>
                        <a:t>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Times New Roman"/>
                          <a:ea typeface="Times New Roman"/>
                        </a:rPr>
                        <a:t>$ 600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71495">
                <a:tc>
                  <a:txBody>
                    <a:bodyPr/>
                    <a:lstStyle/>
                    <a:p>
                      <a:pPr algn="ctr">
                        <a:lnSpc>
                          <a:spcPct val="150000"/>
                        </a:lnSpc>
                        <a:spcAft>
                          <a:spcPts val="0"/>
                        </a:spcAft>
                      </a:pPr>
                      <a:r>
                        <a:rPr lang="es-EC" sz="1600" b="1">
                          <a:solidFill>
                            <a:srgbClr val="000000"/>
                          </a:solidFill>
                          <a:latin typeface="Times New Roman"/>
                          <a:ea typeface="Times New Roman"/>
                        </a:rPr>
                        <a:t>Electricidad</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600" dirty="0">
                          <a:solidFill>
                            <a:srgbClr val="000000"/>
                          </a:solidFill>
                          <a:latin typeface="Times New Roman"/>
                          <a:ea typeface="Times New Roman"/>
                        </a:rPr>
                        <a:t> </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600">
                          <a:solidFill>
                            <a:srgbClr val="000000"/>
                          </a:solidFill>
                          <a:latin typeface="Times New Roman"/>
                          <a:ea typeface="Times New Roman"/>
                        </a:rPr>
                        <a:t>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600">
                          <a:solidFill>
                            <a:srgbClr val="000000"/>
                          </a:solidFill>
                          <a:latin typeface="Times New Roman"/>
                          <a:ea typeface="Times New Roman"/>
                        </a:rPr>
                        <a:t>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600" b="1">
                          <a:solidFill>
                            <a:srgbClr val="000000"/>
                          </a:solidFill>
                          <a:latin typeface="Times New Roman"/>
                          <a:ea typeface="Times New Roman"/>
                        </a:rPr>
                        <a:t>$ 1.700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71495">
                <a:tc>
                  <a:txBody>
                    <a:bodyPr/>
                    <a:lstStyle/>
                    <a:p>
                      <a:pPr>
                        <a:lnSpc>
                          <a:spcPct val="150000"/>
                        </a:lnSpc>
                        <a:spcAft>
                          <a:spcPts val="0"/>
                        </a:spcAft>
                      </a:pPr>
                      <a:r>
                        <a:rPr lang="es-EC" sz="1600" b="1">
                          <a:solidFill>
                            <a:srgbClr val="000000"/>
                          </a:solidFill>
                          <a:latin typeface="Times New Roman"/>
                          <a:ea typeface="Times New Roman"/>
                        </a:rPr>
                        <a:t>Generadores Eléctricos</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latin typeface="Times New Roman"/>
                          <a:ea typeface="Times New Roman"/>
                        </a:rPr>
                        <a:t>2</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Times New Roman"/>
                          <a:ea typeface="Times New Roman"/>
                        </a:rPr>
                        <a:t>$ 850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latin typeface="Times New Roman"/>
                          <a:ea typeface="Times New Roman"/>
                        </a:rPr>
                        <a:t>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Times New Roman"/>
                          <a:ea typeface="Times New Roman"/>
                        </a:rPr>
                        <a:t>$ 1.700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71495">
                <a:tc>
                  <a:txBody>
                    <a:bodyPr/>
                    <a:lstStyle/>
                    <a:p>
                      <a:pPr algn="ctr">
                        <a:lnSpc>
                          <a:spcPct val="150000"/>
                        </a:lnSpc>
                        <a:spcAft>
                          <a:spcPts val="0"/>
                        </a:spcAft>
                      </a:pPr>
                      <a:r>
                        <a:rPr lang="es-EC" sz="1600" b="1">
                          <a:solidFill>
                            <a:srgbClr val="000000"/>
                          </a:solidFill>
                          <a:latin typeface="Times New Roman"/>
                          <a:ea typeface="Times New Roman"/>
                        </a:rPr>
                        <a:t>Piscinas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600" dirty="0">
                          <a:solidFill>
                            <a:srgbClr val="000000"/>
                          </a:solidFill>
                          <a:latin typeface="Times New Roman"/>
                          <a:ea typeface="Times New Roman"/>
                        </a:rPr>
                        <a:t> </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600">
                          <a:solidFill>
                            <a:srgbClr val="000000"/>
                          </a:solidFill>
                          <a:latin typeface="Times New Roman"/>
                          <a:ea typeface="Times New Roman"/>
                        </a:rPr>
                        <a:t>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600">
                          <a:solidFill>
                            <a:srgbClr val="000000"/>
                          </a:solidFill>
                          <a:latin typeface="Times New Roman"/>
                          <a:ea typeface="Times New Roman"/>
                        </a:rPr>
                        <a:t>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600" b="1">
                          <a:solidFill>
                            <a:srgbClr val="000000"/>
                          </a:solidFill>
                          <a:latin typeface="Times New Roman"/>
                          <a:ea typeface="Times New Roman"/>
                        </a:rPr>
                        <a:t>$ 15.738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71495">
                <a:tc>
                  <a:txBody>
                    <a:bodyPr/>
                    <a:lstStyle/>
                    <a:p>
                      <a:pPr>
                        <a:lnSpc>
                          <a:spcPct val="150000"/>
                        </a:lnSpc>
                        <a:spcAft>
                          <a:spcPts val="0"/>
                        </a:spcAft>
                      </a:pPr>
                      <a:r>
                        <a:rPr lang="es-EC" sz="1600" b="1">
                          <a:solidFill>
                            <a:srgbClr val="000000"/>
                          </a:solidFill>
                          <a:latin typeface="Times New Roman"/>
                          <a:ea typeface="Times New Roman"/>
                        </a:rPr>
                        <a:t>Retro excavadora</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Times New Roman"/>
                          <a:ea typeface="Times New Roman"/>
                        </a:rPr>
                        <a:t>1</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Times New Roman"/>
                          <a:ea typeface="Times New Roman"/>
                        </a:rPr>
                        <a:t>$ 40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Times New Roman"/>
                          <a:ea typeface="Times New Roman"/>
                        </a:rPr>
                        <a:t>40 </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Times New Roman"/>
                          <a:ea typeface="Times New Roman"/>
                        </a:rPr>
                        <a:t>$ 1.600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71495">
                <a:tc>
                  <a:txBody>
                    <a:bodyPr/>
                    <a:lstStyle/>
                    <a:p>
                      <a:pPr>
                        <a:lnSpc>
                          <a:spcPct val="150000"/>
                        </a:lnSpc>
                        <a:spcAft>
                          <a:spcPts val="0"/>
                        </a:spcAft>
                      </a:pPr>
                      <a:r>
                        <a:rPr lang="es-EC" sz="1600" b="1">
                          <a:solidFill>
                            <a:srgbClr val="000000"/>
                          </a:solidFill>
                          <a:latin typeface="Times New Roman"/>
                          <a:ea typeface="Times New Roman"/>
                        </a:rPr>
                        <a:t>Volqueta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600" dirty="0">
                          <a:solidFill>
                            <a:srgbClr val="000000"/>
                          </a:solidFill>
                          <a:latin typeface="Times New Roman"/>
                          <a:ea typeface="Times New Roman"/>
                        </a:rPr>
                        <a:t>1</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600">
                          <a:solidFill>
                            <a:srgbClr val="000000"/>
                          </a:solidFill>
                          <a:latin typeface="Times New Roman"/>
                          <a:ea typeface="Times New Roman"/>
                        </a:rPr>
                        <a:t>$ 40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600" dirty="0">
                          <a:solidFill>
                            <a:srgbClr val="000000"/>
                          </a:solidFill>
                          <a:latin typeface="Times New Roman"/>
                          <a:ea typeface="Times New Roman"/>
                        </a:rPr>
                        <a:t>35</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600">
                          <a:solidFill>
                            <a:srgbClr val="000000"/>
                          </a:solidFill>
                          <a:latin typeface="Times New Roman"/>
                          <a:ea typeface="Times New Roman"/>
                        </a:rPr>
                        <a:t>$ 1.400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71495">
                <a:tc>
                  <a:txBody>
                    <a:bodyPr/>
                    <a:lstStyle/>
                    <a:p>
                      <a:pPr>
                        <a:lnSpc>
                          <a:spcPct val="150000"/>
                        </a:lnSpc>
                        <a:spcAft>
                          <a:spcPts val="0"/>
                        </a:spcAft>
                      </a:pPr>
                      <a:r>
                        <a:rPr lang="es-EC" sz="1600" b="1">
                          <a:solidFill>
                            <a:srgbClr val="000000"/>
                          </a:solidFill>
                          <a:latin typeface="Times New Roman"/>
                          <a:ea typeface="Times New Roman"/>
                        </a:rPr>
                        <a:t>Aplanadora</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Times New Roman"/>
                          <a:ea typeface="Times New Roman"/>
                        </a:rPr>
                        <a:t>1</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Times New Roman"/>
                          <a:ea typeface="Times New Roman"/>
                        </a:rPr>
                        <a:t>$ 40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Times New Roman"/>
                          <a:ea typeface="Times New Roman"/>
                        </a:rPr>
                        <a:t>35</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Times New Roman"/>
                          <a:ea typeface="Times New Roman"/>
                        </a:rPr>
                        <a:t>$ 1.400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71495">
                <a:tc>
                  <a:txBody>
                    <a:bodyPr/>
                    <a:lstStyle/>
                    <a:p>
                      <a:pPr>
                        <a:lnSpc>
                          <a:spcPct val="150000"/>
                        </a:lnSpc>
                        <a:spcAft>
                          <a:spcPts val="0"/>
                        </a:spcAft>
                      </a:pPr>
                      <a:r>
                        <a:rPr lang="es-EC" sz="1600" b="1">
                          <a:solidFill>
                            <a:srgbClr val="000000"/>
                          </a:solidFill>
                          <a:latin typeface="Times New Roman"/>
                          <a:ea typeface="Times New Roman"/>
                        </a:rPr>
                        <a:t>Porcelanito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600" dirty="0">
                          <a:solidFill>
                            <a:srgbClr val="000000"/>
                          </a:solidFill>
                          <a:latin typeface="Times New Roman"/>
                          <a:ea typeface="Times New Roman"/>
                        </a:rPr>
                        <a:t>97</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600">
                          <a:solidFill>
                            <a:srgbClr val="000000"/>
                          </a:solidFill>
                          <a:latin typeface="Times New Roman"/>
                          <a:ea typeface="Times New Roman"/>
                        </a:rPr>
                        <a:t>$ 48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600" dirty="0">
                          <a:solidFill>
                            <a:srgbClr val="000000"/>
                          </a:solidFill>
                          <a:latin typeface="Times New Roman"/>
                          <a:ea typeface="Times New Roman"/>
                        </a:rPr>
                        <a:t> </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600">
                          <a:solidFill>
                            <a:srgbClr val="000000"/>
                          </a:solidFill>
                          <a:latin typeface="Times New Roman"/>
                          <a:ea typeface="Times New Roman"/>
                        </a:rPr>
                        <a:t>$ 4.656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71495">
                <a:tc>
                  <a:txBody>
                    <a:bodyPr/>
                    <a:lstStyle/>
                    <a:p>
                      <a:pPr>
                        <a:lnSpc>
                          <a:spcPct val="150000"/>
                        </a:lnSpc>
                        <a:spcAft>
                          <a:spcPts val="0"/>
                        </a:spcAft>
                      </a:pPr>
                      <a:r>
                        <a:rPr lang="es-EC" sz="1600" b="1">
                          <a:solidFill>
                            <a:srgbClr val="000000"/>
                          </a:solidFill>
                          <a:latin typeface="Times New Roman"/>
                          <a:ea typeface="Times New Roman"/>
                        </a:rPr>
                        <a:t>Toboganes</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Times New Roman"/>
                          <a:ea typeface="Times New Roman"/>
                        </a:rPr>
                        <a:t>2</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Times New Roman"/>
                          <a:ea typeface="Times New Roman"/>
                        </a:rPr>
                        <a:t>$ 116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latin typeface="Times New Roman"/>
                          <a:ea typeface="Times New Roman"/>
                        </a:rPr>
                        <a:t>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Times New Roman"/>
                          <a:ea typeface="Times New Roman"/>
                        </a:rPr>
                        <a:t>$ 232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71495">
                <a:tc>
                  <a:txBody>
                    <a:bodyPr/>
                    <a:lstStyle/>
                    <a:p>
                      <a:pPr>
                        <a:lnSpc>
                          <a:spcPct val="150000"/>
                        </a:lnSpc>
                        <a:spcAft>
                          <a:spcPts val="0"/>
                        </a:spcAft>
                      </a:pPr>
                      <a:r>
                        <a:rPr lang="es-EC" sz="1600" b="1">
                          <a:solidFill>
                            <a:srgbClr val="000000"/>
                          </a:solidFill>
                          <a:latin typeface="Times New Roman"/>
                          <a:ea typeface="Times New Roman"/>
                        </a:rPr>
                        <a:t>Sacos de Cemento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600" dirty="0">
                          <a:solidFill>
                            <a:srgbClr val="000000"/>
                          </a:solidFill>
                          <a:latin typeface="Times New Roman"/>
                          <a:ea typeface="Times New Roman"/>
                        </a:rPr>
                        <a:t>129</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600">
                          <a:solidFill>
                            <a:srgbClr val="000000"/>
                          </a:solidFill>
                          <a:latin typeface="Times New Roman"/>
                          <a:ea typeface="Times New Roman"/>
                        </a:rPr>
                        <a:t>$ 50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600">
                          <a:solidFill>
                            <a:srgbClr val="000000"/>
                          </a:solidFill>
                          <a:latin typeface="Times New Roman"/>
                          <a:ea typeface="Times New Roman"/>
                        </a:rPr>
                        <a:t> </a:t>
                      </a:r>
                      <a:endParaRPr lang="es-ES" sz="160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600" dirty="0">
                          <a:solidFill>
                            <a:srgbClr val="000000"/>
                          </a:solidFill>
                          <a:latin typeface="Times New Roman"/>
                          <a:ea typeface="Times New Roman"/>
                        </a:rPr>
                        <a:t>$ 6.450 </a:t>
                      </a:r>
                      <a:endParaRPr lang="es-ES" sz="1600" dirty="0">
                        <a:latin typeface="Times New Roman"/>
                        <a:ea typeface="Times New Roman"/>
                      </a:endParaRPr>
                    </a:p>
                  </a:txBody>
                  <a:tcPr marL="17549" marR="1754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428596" y="214290"/>
          <a:ext cx="7715304" cy="6515100"/>
        </p:xfrm>
        <a:graphic>
          <a:graphicData uri="http://schemas.openxmlformats.org/drawingml/2006/table">
            <a:tbl>
              <a:tblPr/>
              <a:tblGrid>
                <a:gridCol w="3319874"/>
                <a:gridCol w="1284970"/>
                <a:gridCol w="1647875"/>
                <a:gridCol w="1462585"/>
              </a:tblGrid>
              <a:tr h="289512">
                <a:tc>
                  <a:txBody>
                    <a:bodyPr/>
                    <a:lstStyle/>
                    <a:p>
                      <a:pPr algn="ctr">
                        <a:lnSpc>
                          <a:spcPct val="150000"/>
                        </a:lnSpc>
                        <a:spcAft>
                          <a:spcPts val="0"/>
                        </a:spcAft>
                      </a:pPr>
                      <a:r>
                        <a:rPr lang="es-EC" sz="1500" b="1" dirty="0">
                          <a:solidFill>
                            <a:srgbClr val="000000"/>
                          </a:solidFill>
                          <a:latin typeface="Times New Roman"/>
                          <a:ea typeface="Times New Roman"/>
                        </a:rPr>
                        <a:t>Implementos </a:t>
                      </a:r>
                      <a:endParaRPr lang="es-ES" sz="1500" dirty="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C2D69B"/>
                    </a:solidFill>
                  </a:tcPr>
                </a:tc>
                <a:tc>
                  <a:txBody>
                    <a:bodyPr/>
                    <a:lstStyle/>
                    <a:p>
                      <a:pPr algn="ctr">
                        <a:lnSpc>
                          <a:spcPct val="150000"/>
                        </a:lnSpc>
                        <a:spcAft>
                          <a:spcPts val="0"/>
                        </a:spcAft>
                      </a:pPr>
                      <a:r>
                        <a:rPr lang="es-EC" sz="1500" b="1">
                          <a:solidFill>
                            <a:srgbClr val="000000"/>
                          </a:solidFill>
                          <a:latin typeface="Times New Roman"/>
                          <a:ea typeface="Times New Roman"/>
                        </a:rPr>
                        <a:t>Cantidad </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C2D69B"/>
                    </a:solidFill>
                  </a:tcPr>
                </a:tc>
                <a:tc>
                  <a:txBody>
                    <a:bodyPr/>
                    <a:lstStyle/>
                    <a:p>
                      <a:pPr algn="ctr">
                        <a:lnSpc>
                          <a:spcPct val="150000"/>
                        </a:lnSpc>
                        <a:spcAft>
                          <a:spcPts val="0"/>
                        </a:spcAft>
                      </a:pPr>
                      <a:r>
                        <a:rPr lang="es-EC" sz="1500" b="1">
                          <a:solidFill>
                            <a:srgbClr val="000000"/>
                          </a:solidFill>
                          <a:latin typeface="Times New Roman"/>
                          <a:ea typeface="Times New Roman"/>
                        </a:rPr>
                        <a:t>Precio Unitario </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C2D69B"/>
                    </a:solidFill>
                  </a:tcPr>
                </a:tc>
                <a:tc>
                  <a:txBody>
                    <a:bodyPr/>
                    <a:lstStyle/>
                    <a:p>
                      <a:pPr algn="ctr">
                        <a:lnSpc>
                          <a:spcPct val="150000"/>
                        </a:lnSpc>
                        <a:spcAft>
                          <a:spcPts val="0"/>
                        </a:spcAft>
                      </a:pPr>
                      <a:r>
                        <a:rPr lang="es-EC" sz="1500" b="1" dirty="0">
                          <a:solidFill>
                            <a:srgbClr val="000000"/>
                          </a:solidFill>
                          <a:latin typeface="Times New Roman"/>
                          <a:ea typeface="Times New Roman"/>
                        </a:rPr>
                        <a:t>Total </a:t>
                      </a:r>
                      <a:endParaRPr lang="es-ES" sz="1500" dirty="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C2D69B"/>
                    </a:solidFill>
                  </a:tcPr>
                </a:tc>
              </a:tr>
              <a:tr h="289512">
                <a:tc>
                  <a:txBody>
                    <a:bodyPr/>
                    <a:lstStyle/>
                    <a:p>
                      <a:pPr algn="ctr">
                        <a:lnSpc>
                          <a:spcPct val="150000"/>
                        </a:lnSpc>
                        <a:spcAft>
                          <a:spcPts val="0"/>
                        </a:spcAft>
                      </a:pPr>
                      <a:r>
                        <a:rPr lang="es-EC" sz="1500" b="1" dirty="0">
                          <a:solidFill>
                            <a:srgbClr val="000000"/>
                          </a:solidFill>
                          <a:latin typeface="Times New Roman"/>
                          <a:ea typeface="Times New Roman"/>
                        </a:rPr>
                        <a:t>Comedor/ Patio bailable</a:t>
                      </a:r>
                      <a:endParaRPr lang="es-ES" sz="1500" dirty="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500">
                          <a:solidFill>
                            <a:srgbClr val="000000"/>
                          </a:solidFill>
                          <a:latin typeface="Times New Roman"/>
                          <a:ea typeface="Times New Roman"/>
                        </a:rPr>
                        <a:t> </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500">
                          <a:solidFill>
                            <a:srgbClr val="000000"/>
                          </a:solidFill>
                          <a:latin typeface="Times New Roman"/>
                          <a:ea typeface="Times New Roman"/>
                        </a:rPr>
                        <a:t> </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b="1">
                          <a:solidFill>
                            <a:srgbClr val="000000"/>
                          </a:solidFill>
                          <a:latin typeface="Times New Roman"/>
                          <a:ea typeface="Times New Roman"/>
                        </a:rPr>
                        <a:t>$ 10.932 </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89512">
                <a:tc>
                  <a:txBody>
                    <a:bodyPr/>
                    <a:lstStyle/>
                    <a:p>
                      <a:pPr>
                        <a:lnSpc>
                          <a:spcPct val="150000"/>
                        </a:lnSpc>
                        <a:spcAft>
                          <a:spcPts val="0"/>
                        </a:spcAft>
                      </a:pPr>
                      <a:r>
                        <a:rPr lang="es-EC" sz="1500" b="1" dirty="0">
                          <a:solidFill>
                            <a:srgbClr val="000000"/>
                          </a:solidFill>
                          <a:latin typeface="Times New Roman"/>
                          <a:ea typeface="Times New Roman"/>
                        </a:rPr>
                        <a:t>Cocina Industrial </a:t>
                      </a:r>
                      <a:endParaRPr lang="es-ES" sz="1500" dirty="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500">
                          <a:solidFill>
                            <a:srgbClr val="000000"/>
                          </a:solidFill>
                          <a:latin typeface="Times New Roman"/>
                          <a:ea typeface="Times New Roman"/>
                        </a:rPr>
                        <a:t>1</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500">
                          <a:solidFill>
                            <a:srgbClr val="000000"/>
                          </a:solidFill>
                          <a:latin typeface="Times New Roman"/>
                          <a:ea typeface="Times New Roman"/>
                        </a:rPr>
                        <a:t>$ 380 </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500">
                          <a:solidFill>
                            <a:srgbClr val="000000"/>
                          </a:solidFill>
                          <a:latin typeface="Times New Roman"/>
                          <a:ea typeface="Times New Roman"/>
                        </a:rPr>
                        <a:t>$ 380 </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89512">
                <a:tc>
                  <a:txBody>
                    <a:bodyPr/>
                    <a:lstStyle/>
                    <a:p>
                      <a:pPr>
                        <a:lnSpc>
                          <a:spcPct val="150000"/>
                        </a:lnSpc>
                        <a:spcAft>
                          <a:spcPts val="0"/>
                        </a:spcAft>
                      </a:pPr>
                      <a:r>
                        <a:rPr lang="es-EC" sz="1500" b="1" dirty="0">
                          <a:solidFill>
                            <a:srgbClr val="000000"/>
                          </a:solidFill>
                          <a:latin typeface="Times New Roman"/>
                          <a:ea typeface="Times New Roman"/>
                        </a:rPr>
                        <a:t>Refrigeradora</a:t>
                      </a:r>
                      <a:endParaRPr lang="es-ES" sz="1500" dirty="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dirty="0">
                          <a:solidFill>
                            <a:srgbClr val="000000"/>
                          </a:solidFill>
                          <a:latin typeface="Times New Roman"/>
                          <a:ea typeface="Times New Roman"/>
                        </a:rPr>
                        <a:t>1</a:t>
                      </a:r>
                      <a:endParaRPr lang="es-ES" sz="1500" dirty="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$ 480 </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$ 480 </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89512">
                <a:tc>
                  <a:txBody>
                    <a:bodyPr/>
                    <a:lstStyle/>
                    <a:p>
                      <a:pPr>
                        <a:lnSpc>
                          <a:spcPct val="150000"/>
                        </a:lnSpc>
                        <a:spcAft>
                          <a:spcPts val="0"/>
                        </a:spcAft>
                      </a:pPr>
                      <a:r>
                        <a:rPr lang="es-EC" sz="1500" b="1" dirty="0">
                          <a:solidFill>
                            <a:srgbClr val="000000"/>
                          </a:solidFill>
                          <a:latin typeface="Times New Roman"/>
                          <a:ea typeface="Times New Roman"/>
                        </a:rPr>
                        <a:t>Congelador </a:t>
                      </a:r>
                      <a:endParaRPr lang="es-ES" sz="1500" dirty="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500">
                          <a:solidFill>
                            <a:srgbClr val="000000"/>
                          </a:solidFill>
                          <a:latin typeface="Times New Roman"/>
                          <a:ea typeface="Times New Roman"/>
                        </a:rPr>
                        <a:t>1</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500">
                          <a:solidFill>
                            <a:srgbClr val="000000"/>
                          </a:solidFill>
                          <a:latin typeface="Times New Roman"/>
                          <a:ea typeface="Times New Roman"/>
                        </a:rPr>
                        <a:t>$ 600 </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500">
                          <a:solidFill>
                            <a:srgbClr val="000000"/>
                          </a:solidFill>
                          <a:latin typeface="Times New Roman"/>
                          <a:ea typeface="Times New Roman"/>
                        </a:rPr>
                        <a:t>$ 600 </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89512">
                <a:tc>
                  <a:txBody>
                    <a:bodyPr/>
                    <a:lstStyle/>
                    <a:p>
                      <a:pPr>
                        <a:lnSpc>
                          <a:spcPct val="150000"/>
                        </a:lnSpc>
                        <a:spcAft>
                          <a:spcPts val="0"/>
                        </a:spcAft>
                      </a:pPr>
                      <a:r>
                        <a:rPr lang="es-EC" sz="1500" b="1" dirty="0">
                          <a:solidFill>
                            <a:srgbClr val="000000"/>
                          </a:solidFill>
                          <a:latin typeface="Times New Roman"/>
                          <a:ea typeface="Times New Roman"/>
                        </a:rPr>
                        <a:t>Mesas Plásticas</a:t>
                      </a:r>
                      <a:endParaRPr lang="es-ES" sz="1500" dirty="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8</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dirty="0">
                          <a:solidFill>
                            <a:srgbClr val="000000"/>
                          </a:solidFill>
                          <a:latin typeface="Times New Roman"/>
                          <a:ea typeface="Times New Roman"/>
                        </a:rPr>
                        <a:t>$ 12 </a:t>
                      </a:r>
                      <a:endParaRPr lang="es-ES" sz="1500" dirty="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$ 96 </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89512">
                <a:tc>
                  <a:txBody>
                    <a:bodyPr/>
                    <a:lstStyle/>
                    <a:p>
                      <a:pPr>
                        <a:lnSpc>
                          <a:spcPct val="150000"/>
                        </a:lnSpc>
                        <a:spcAft>
                          <a:spcPts val="0"/>
                        </a:spcAft>
                      </a:pPr>
                      <a:r>
                        <a:rPr lang="es-EC" sz="1500" b="1" dirty="0">
                          <a:solidFill>
                            <a:srgbClr val="000000"/>
                          </a:solidFill>
                          <a:latin typeface="Times New Roman"/>
                          <a:ea typeface="Times New Roman"/>
                        </a:rPr>
                        <a:t>Sillas Plásticas </a:t>
                      </a:r>
                      <a:endParaRPr lang="es-ES" sz="1500" dirty="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500">
                          <a:solidFill>
                            <a:srgbClr val="000000"/>
                          </a:solidFill>
                          <a:latin typeface="Times New Roman"/>
                          <a:ea typeface="Times New Roman"/>
                        </a:rPr>
                        <a:t>32</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500" dirty="0">
                          <a:solidFill>
                            <a:srgbClr val="000000"/>
                          </a:solidFill>
                          <a:latin typeface="Times New Roman"/>
                          <a:ea typeface="Times New Roman"/>
                        </a:rPr>
                        <a:t>$ 8 </a:t>
                      </a:r>
                      <a:endParaRPr lang="es-ES" sz="1500" dirty="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500">
                          <a:solidFill>
                            <a:srgbClr val="000000"/>
                          </a:solidFill>
                          <a:latin typeface="Times New Roman"/>
                          <a:ea typeface="Times New Roman"/>
                        </a:rPr>
                        <a:t>$ 256 </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89512">
                <a:tc>
                  <a:txBody>
                    <a:bodyPr/>
                    <a:lstStyle/>
                    <a:p>
                      <a:pPr>
                        <a:lnSpc>
                          <a:spcPct val="150000"/>
                        </a:lnSpc>
                        <a:spcAft>
                          <a:spcPts val="0"/>
                        </a:spcAft>
                      </a:pPr>
                      <a:r>
                        <a:rPr lang="es-EC" sz="1500" b="1" dirty="0">
                          <a:solidFill>
                            <a:srgbClr val="000000"/>
                          </a:solidFill>
                          <a:latin typeface="Times New Roman"/>
                          <a:ea typeface="Times New Roman"/>
                        </a:rPr>
                        <a:t>Cerámica para pisos</a:t>
                      </a:r>
                      <a:endParaRPr lang="es-ES" sz="1500" dirty="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186</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$ 48 </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$ 8.928 </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89512">
                <a:tc>
                  <a:txBody>
                    <a:bodyPr/>
                    <a:lstStyle/>
                    <a:p>
                      <a:pPr>
                        <a:lnSpc>
                          <a:spcPct val="150000"/>
                        </a:lnSpc>
                        <a:spcAft>
                          <a:spcPts val="0"/>
                        </a:spcAft>
                      </a:pPr>
                      <a:r>
                        <a:rPr lang="es-EC" sz="1500" b="1" dirty="0">
                          <a:solidFill>
                            <a:srgbClr val="000000"/>
                          </a:solidFill>
                          <a:latin typeface="Times New Roman"/>
                          <a:ea typeface="Times New Roman"/>
                        </a:rPr>
                        <a:t>Hamacas </a:t>
                      </a:r>
                      <a:endParaRPr lang="es-ES" sz="1500" dirty="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500">
                          <a:solidFill>
                            <a:srgbClr val="000000"/>
                          </a:solidFill>
                          <a:latin typeface="Times New Roman"/>
                          <a:ea typeface="Times New Roman"/>
                        </a:rPr>
                        <a:t>10</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500">
                          <a:solidFill>
                            <a:srgbClr val="000000"/>
                          </a:solidFill>
                          <a:latin typeface="Times New Roman"/>
                          <a:ea typeface="Times New Roman"/>
                        </a:rPr>
                        <a:t>$ 10 </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500">
                          <a:solidFill>
                            <a:srgbClr val="000000"/>
                          </a:solidFill>
                          <a:latin typeface="Times New Roman"/>
                          <a:ea typeface="Times New Roman"/>
                        </a:rPr>
                        <a:t>$ 100 </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89512">
                <a:tc>
                  <a:txBody>
                    <a:bodyPr/>
                    <a:lstStyle/>
                    <a:p>
                      <a:pPr>
                        <a:lnSpc>
                          <a:spcPct val="150000"/>
                        </a:lnSpc>
                        <a:spcAft>
                          <a:spcPts val="0"/>
                        </a:spcAft>
                      </a:pPr>
                      <a:r>
                        <a:rPr lang="es-EC" sz="1500" b="1" dirty="0">
                          <a:solidFill>
                            <a:srgbClr val="000000"/>
                          </a:solidFill>
                          <a:latin typeface="Times New Roman"/>
                          <a:ea typeface="Times New Roman"/>
                        </a:rPr>
                        <a:t>Sombrillas para mesas</a:t>
                      </a:r>
                      <a:endParaRPr lang="es-ES" sz="1500" dirty="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8</a:t>
                      </a:r>
                      <a:endParaRPr lang="es-ES" sz="150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dirty="0">
                          <a:solidFill>
                            <a:srgbClr val="000000"/>
                          </a:solidFill>
                          <a:latin typeface="Times New Roman"/>
                          <a:ea typeface="Times New Roman"/>
                        </a:rPr>
                        <a:t>$ 12 </a:t>
                      </a:r>
                      <a:endParaRPr lang="es-ES" sz="1500" dirty="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dirty="0">
                          <a:solidFill>
                            <a:srgbClr val="000000"/>
                          </a:solidFill>
                          <a:latin typeface="Times New Roman"/>
                          <a:ea typeface="Times New Roman"/>
                        </a:rPr>
                        <a:t>$ </a:t>
                      </a:r>
                      <a:r>
                        <a:rPr lang="es-EC" sz="1500" dirty="0" smtClean="0">
                          <a:solidFill>
                            <a:srgbClr val="000000"/>
                          </a:solidFill>
                          <a:latin typeface="Times New Roman"/>
                          <a:ea typeface="Times New Roman"/>
                        </a:rPr>
                        <a:t>92 </a:t>
                      </a:r>
                      <a:endParaRPr lang="es-ES" sz="1500" dirty="0">
                        <a:latin typeface="Times New Roman"/>
                        <a:ea typeface="Times New Roman"/>
                      </a:endParaRPr>
                    </a:p>
                  </a:txBody>
                  <a:tcPr marL="35379" marR="3537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89512">
                <a:tc>
                  <a:txBody>
                    <a:bodyPr/>
                    <a:lstStyle/>
                    <a:p>
                      <a:pPr algn="ctr">
                        <a:lnSpc>
                          <a:spcPct val="150000"/>
                        </a:lnSpc>
                        <a:spcAft>
                          <a:spcPts val="0"/>
                        </a:spcAft>
                      </a:pPr>
                      <a:r>
                        <a:rPr lang="es-EC" sz="1500" b="1" dirty="0">
                          <a:solidFill>
                            <a:srgbClr val="000000"/>
                          </a:solidFill>
                          <a:latin typeface="Times New Roman"/>
                          <a:ea typeface="Times New Roman"/>
                        </a:rPr>
                        <a:t>Juegos Recreativos </a:t>
                      </a:r>
                      <a:endParaRPr lang="es-ES" sz="15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500">
                          <a:solidFill>
                            <a:srgbClr val="000000"/>
                          </a:solidFill>
                          <a:latin typeface="Times New Roman"/>
                          <a:ea typeface="Times New Roman"/>
                        </a:rPr>
                        <a:t> </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500">
                          <a:solidFill>
                            <a:srgbClr val="000000"/>
                          </a:solidFill>
                          <a:latin typeface="Times New Roman"/>
                          <a:ea typeface="Times New Roman"/>
                        </a:rPr>
                        <a:t> </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b="1">
                          <a:solidFill>
                            <a:srgbClr val="000000"/>
                          </a:solidFill>
                          <a:latin typeface="Times New Roman"/>
                          <a:ea typeface="Times New Roman"/>
                        </a:rPr>
                        <a:t>$ 400 </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89512">
                <a:tc>
                  <a:txBody>
                    <a:bodyPr/>
                    <a:lstStyle/>
                    <a:p>
                      <a:pPr>
                        <a:lnSpc>
                          <a:spcPct val="150000"/>
                        </a:lnSpc>
                        <a:spcAft>
                          <a:spcPts val="0"/>
                        </a:spcAft>
                      </a:pPr>
                      <a:r>
                        <a:rPr lang="es-EC" sz="1500" b="1" dirty="0">
                          <a:solidFill>
                            <a:srgbClr val="000000"/>
                          </a:solidFill>
                          <a:latin typeface="Times New Roman"/>
                          <a:ea typeface="Times New Roman"/>
                        </a:rPr>
                        <a:t>Columpios </a:t>
                      </a:r>
                      <a:endParaRPr lang="es-ES" sz="15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1</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$ 250 </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$ 250 </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89512">
                <a:tc>
                  <a:txBody>
                    <a:bodyPr/>
                    <a:lstStyle/>
                    <a:p>
                      <a:pPr>
                        <a:lnSpc>
                          <a:spcPct val="150000"/>
                        </a:lnSpc>
                        <a:spcAft>
                          <a:spcPts val="0"/>
                        </a:spcAft>
                      </a:pPr>
                      <a:r>
                        <a:rPr lang="es-EC" sz="1500" b="1" dirty="0">
                          <a:solidFill>
                            <a:srgbClr val="000000"/>
                          </a:solidFill>
                          <a:latin typeface="Times New Roman"/>
                          <a:ea typeface="Times New Roman"/>
                        </a:rPr>
                        <a:t>Juegos didácticos </a:t>
                      </a:r>
                      <a:endParaRPr lang="es-ES" sz="15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dirty="0">
                          <a:solidFill>
                            <a:srgbClr val="000000"/>
                          </a:solidFill>
                          <a:latin typeface="Times New Roman"/>
                          <a:ea typeface="Times New Roman"/>
                        </a:rPr>
                        <a:t>10</a:t>
                      </a:r>
                      <a:endParaRPr lang="es-ES" sz="15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$ 15 </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dirty="0">
                          <a:solidFill>
                            <a:srgbClr val="000000"/>
                          </a:solidFill>
                          <a:latin typeface="Times New Roman"/>
                          <a:ea typeface="Times New Roman"/>
                        </a:rPr>
                        <a:t>$ 150 </a:t>
                      </a:r>
                      <a:endParaRPr lang="es-ES" sz="15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89512">
                <a:tc>
                  <a:txBody>
                    <a:bodyPr/>
                    <a:lstStyle/>
                    <a:p>
                      <a:pPr algn="ctr">
                        <a:lnSpc>
                          <a:spcPct val="150000"/>
                        </a:lnSpc>
                        <a:spcAft>
                          <a:spcPts val="0"/>
                        </a:spcAft>
                      </a:pPr>
                      <a:r>
                        <a:rPr lang="es-EC" sz="1500" b="1" dirty="0">
                          <a:solidFill>
                            <a:srgbClr val="000000"/>
                          </a:solidFill>
                          <a:latin typeface="Times New Roman"/>
                          <a:ea typeface="Times New Roman"/>
                        </a:rPr>
                        <a:t>Construcción entrada</a:t>
                      </a:r>
                      <a:endParaRPr lang="es-ES" sz="15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500">
                          <a:solidFill>
                            <a:srgbClr val="000000"/>
                          </a:solidFill>
                          <a:latin typeface="Times New Roman"/>
                          <a:ea typeface="Times New Roman"/>
                        </a:rPr>
                        <a:t> </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500">
                          <a:solidFill>
                            <a:srgbClr val="000000"/>
                          </a:solidFill>
                          <a:latin typeface="Times New Roman"/>
                          <a:ea typeface="Times New Roman"/>
                        </a:rPr>
                        <a:t> </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b="1">
                          <a:solidFill>
                            <a:srgbClr val="000000"/>
                          </a:solidFill>
                          <a:latin typeface="Times New Roman"/>
                          <a:ea typeface="Times New Roman"/>
                        </a:rPr>
                        <a:t>$ 19.918 </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89512">
                <a:tc>
                  <a:txBody>
                    <a:bodyPr/>
                    <a:lstStyle/>
                    <a:p>
                      <a:pPr>
                        <a:lnSpc>
                          <a:spcPct val="150000"/>
                        </a:lnSpc>
                        <a:spcAft>
                          <a:spcPts val="0"/>
                        </a:spcAft>
                      </a:pPr>
                      <a:r>
                        <a:rPr lang="es-EC" sz="1500" b="1" dirty="0">
                          <a:solidFill>
                            <a:srgbClr val="000000"/>
                          </a:solidFill>
                          <a:latin typeface="Times New Roman"/>
                          <a:ea typeface="Times New Roman"/>
                        </a:rPr>
                        <a:t>Vigas de acero </a:t>
                      </a:r>
                      <a:endParaRPr lang="es-ES" sz="15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200</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$ 54 </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$ 10.800 </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89512">
                <a:tc>
                  <a:txBody>
                    <a:bodyPr/>
                    <a:lstStyle/>
                    <a:p>
                      <a:pPr>
                        <a:lnSpc>
                          <a:spcPct val="150000"/>
                        </a:lnSpc>
                        <a:spcAft>
                          <a:spcPts val="0"/>
                        </a:spcAft>
                      </a:pPr>
                      <a:r>
                        <a:rPr lang="es-EC" sz="1500" b="1" dirty="0">
                          <a:solidFill>
                            <a:srgbClr val="000000"/>
                          </a:solidFill>
                          <a:latin typeface="Times New Roman"/>
                          <a:ea typeface="Times New Roman"/>
                        </a:rPr>
                        <a:t>Mallas </a:t>
                      </a:r>
                      <a:endParaRPr lang="es-ES" sz="15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100</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$ 32 </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$ 3.200 </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89512">
                <a:tc>
                  <a:txBody>
                    <a:bodyPr/>
                    <a:lstStyle/>
                    <a:p>
                      <a:pPr>
                        <a:lnSpc>
                          <a:spcPct val="150000"/>
                        </a:lnSpc>
                        <a:spcAft>
                          <a:spcPts val="0"/>
                        </a:spcAft>
                      </a:pPr>
                      <a:r>
                        <a:rPr lang="es-EC" sz="1500" b="1" dirty="0">
                          <a:solidFill>
                            <a:srgbClr val="000000"/>
                          </a:solidFill>
                          <a:latin typeface="Times New Roman"/>
                          <a:ea typeface="Times New Roman"/>
                        </a:rPr>
                        <a:t>Laminas de Zinc</a:t>
                      </a:r>
                      <a:endParaRPr lang="es-ES" sz="15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80</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$ 65 </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dirty="0">
                          <a:solidFill>
                            <a:srgbClr val="000000"/>
                          </a:solidFill>
                          <a:latin typeface="Times New Roman"/>
                          <a:ea typeface="Times New Roman"/>
                        </a:rPr>
                        <a:t>$ 5.200 </a:t>
                      </a:r>
                      <a:endParaRPr lang="es-ES" sz="15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89512">
                <a:tc>
                  <a:txBody>
                    <a:bodyPr/>
                    <a:lstStyle/>
                    <a:p>
                      <a:pPr>
                        <a:lnSpc>
                          <a:spcPct val="150000"/>
                        </a:lnSpc>
                        <a:spcAft>
                          <a:spcPts val="0"/>
                        </a:spcAft>
                      </a:pPr>
                      <a:r>
                        <a:rPr lang="es-EC" sz="1500" b="1" dirty="0">
                          <a:solidFill>
                            <a:srgbClr val="000000"/>
                          </a:solidFill>
                          <a:latin typeface="Times New Roman"/>
                          <a:ea typeface="Times New Roman"/>
                        </a:rPr>
                        <a:t>Puertas de Madera </a:t>
                      </a:r>
                      <a:endParaRPr lang="es-ES" sz="15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6</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a:solidFill>
                            <a:srgbClr val="000000"/>
                          </a:solidFill>
                          <a:latin typeface="Times New Roman"/>
                          <a:ea typeface="Times New Roman"/>
                        </a:rPr>
                        <a:t>$ 53 </a:t>
                      </a:r>
                      <a:endParaRPr lang="es-ES" sz="15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dirty="0">
                          <a:solidFill>
                            <a:srgbClr val="000000"/>
                          </a:solidFill>
                          <a:latin typeface="Times New Roman"/>
                          <a:ea typeface="Times New Roman"/>
                        </a:rPr>
                        <a:t>$ 318 </a:t>
                      </a:r>
                      <a:endParaRPr lang="es-ES" sz="15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89512">
                <a:tc>
                  <a:txBody>
                    <a:bodyPr/>
                    <a:lstStyle/>
                    <a:p>
                      <a:pPr>
                        <a:lnSpc>
                          <a:spcPct val="150000"/>
                        </a:lnSpc>
                        <a:spcAft>
                          <a:spcPts val="0"/>
                        </a:spcAft>
                      </a:pPr>
                      <a:r>
                        <a:rPr lang="es-EC" sz="1500" b="1" dirty="0">
                          <a:solidFill>
                            <a:srgbClr val="000000"/>
                          </a:solidFill>
                          <a:latin typeface="Times New Roman"/>
                          <a:ea typeface="Times New Roman"/>
                        </a:rPr>
                        <a:t>Puertas de Acero </a:t>
                      </a:r>
                      <a:endParaRPr lang="es-ES" sz="15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dirty="0">
                          <a:solidFill>
                            <a:srgbClr val="000000"/>
                          </a:solidFill>
                          <a:latin typeface="Times New Roman"/>
                          <a:ea typeface="Times New Roman"/>
                        </a:rPr>
                        <a:t>8</a:t>
                      </a:r>
                      <a:endParaRPr lang="es-ES" sz="15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dirty="0">
                          <a:solidFill>
                            <a:srgbClr val="000000"/>
                          </a:solidFill>
                          <a:latin typeface="Times New Roman"/>
                          <a:ea typeface="Times New Roman"/>
                        </a:rPr>
                        <a:t>$ 50 </a:t>
                      </a:r>
                      <a:endParaRPr lang="es-ES" sz="15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500" dirty="0">
                          <a:solidFill>
                            <a:srgbClr val="000000"/>
                          </a:solidFill>
                          <a:latin typeface="Times New Roman"/>
                          <a:ea typeface="Times New Roman"/>
                        </a:rPr>
                        <a:t>$ 400 </a:t>
                      </a:r>
                      <a:endParaRPr lang="es-ES" sz="15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071538" y="244477"/>
          <a:ext cx="6429420" cy="6303630"/>
        </p:xfrm>
        <a:graphic>
          <a:graphicData uri="http://schemas.openxmlformats.org/drawingml/2006/table">
            <a:tbl>
              <a:tblPr/>
              <a:tblGrid>
                <a:gridCol w="2834887"/>
                <a:gridCol w="1097257"/>
                <a:gridCol w="1068516"/>
                <a:gridCol w="1428760"/>
              </a:tblGrid>
              <a:tr h="663540">
                <a:tc>
                  <a:txBody>
                    <a:bodyPr/>
                    <a:lstStyle/>
                    <a:p>
                      <a:pPr algn="ctr">
                        <a:lnSpc>
                          <a:spcPct val="150000"/>
                        </a:lnSpc>
                        <a:spcAft>
                          <a:spcPts val="0"/>
                        </a:spcAft>
                      </a:pPr>
                      <a:r>
                        <a:rPr lang="es-EC" sz="1400" b="1" dirty="0">
                          <a:solidFill>
                            <a:srgbClr val="000000"/>
                          </a:solidFill>
                          <a:latin typeface="Times New Roman" pitchFamily="18" charset="0"/>
                          <a:ea typeface="Times New Roman"/>
                          <a:cs typeface="Times New Roman" pitchFamily="18" charset="0"/>
                        </a:rPr>
                        <a:t>Implementos </a:t>
                      </a:r>
                      <a:endParaRPr lang="es-ES" sz="1400" dirty="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2D69B"/>
                    </a:solidFill>
                  </a:tcPr>
                </a:tc>
                <a:tc>
                  <a:txBody>
                    <a:bodyPr/>
                    <a:lstStyle/>
                    <a:p>
                      <a:pPr algn="ctr">
                        <a:lnSpc>
                          <a:spcPct val="150000"/>
                        </a:lnSpc>
                        <a:spcAft>
                          <a:spcPts val="0"/>
                        </a:spcAft>
                      </a:pPr>
                      <a:r>
                        <a:rPr lang="es-EC" sz="1400" b="1">
                          <a:solidFill>
                            <a:srgbClr val="000000"/>
                          </a:solidFill>
                          <a:latin typeface="Times New Roman" pitchFamily="18" charset="0"/>
                          <a:ea typeface="Times New Roman"/>
                          <a:cs typeface="Times New Roman" pitchFamily="18" charset="0"/>
                        </a:rPr>
                        <a:t>Cantidad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2D69B"/>
                    </a:solidFill>
                  </a:tcPr>
                </a:tc>
                <a:tc>
                  <a:txBody>
                    <a:bodyPr/>
                    <a:lstStyle/>
                    <a:p>
                      <a:pPr algn="ctr">
                        <a:lnSpc>
                          <a:spcPct val="150000"/>
                        </a:lnSpc>
                        <a:spcAft>
                          <a:spcPts val="0"/>
                        </a:spcAft>
                      </a:pPr>
                      <a:r>
                        <a:rPr lang="es-EC" sz="1400" b="1">
                          <a:solidFill>
                            <a:srgbClr val="000000"/>
                          </a:solidFill>
                          <a:latin typeface="Times New Roman" pitchFamily="18" charset="0"/>
                          <a:ea typeface="Times New Roman"/>
                          <a:cs typeface="Times New Roman" pitchFamily="18" charset="0"/>
                        </a:rPr>
                        <a:t>Precio Unitario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2D69B"/>
                    </a:solidFill>
                  </a:tcPr>
                </a:tc>
                <a:tc>
                  <a:txBody>
                    <a:bodyPr/>
                    <a:lstStyle/>
                    <a:p>
                      <a:pPr algn="ctr">
                        <a:lnSpc>
                          <a:spcPct val="150000"/>
                        </a:lnSpc>
                        <a:spcAft>
                          <a:spcPts val="0"/>
                        </a:spcAft>
                      </a:pPr>
                      <a:r>
                        <a:rPr lang="es-EC" sz="1400" b="1" dirty="0">
                          <a:solidFill>
                            <a:srgbClr val="000000"/>
                          </a:solidFill>
                          <a:latin typeface="Times New Roman" pitchFamily="18" charset="0"/>
                          <a:ea typeface="Times New Roman"/>
                          <a:cs typeface="Times New Roman" pitchFamily="18" charset="0"/>
                        </a:rPr>
                        <a:t>Total </a:t>
                      </a:r>
                      <a:endParaRPr lang="es-ES" sz="1400" dirty="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2D69B"/>
                    </a:solidFill>
                  </a:tcPr>
                </a:tc>
              </a:tr>
              <a:tr h="331770">
                <a:tc>
                  <a:txBody>
                    <a:bodyPr/>
                    <a:lstStyle/>
                    <a:p>
                      <a:pPr algn="ctr">
                        <a:lnSpc>
                          <a:spcPct val="150000"/>
                        </a:lnSpc>
                        <a:spcAft>
                          <a:spcPts val="0"/>
                        </a:spcAft>
                      </a:pPr>
                      <a:r>
                        <a:rPr lang="es-EC" sz="1400" b="1" dirty="0">
                          <a:solidFill>
                            <a:srgbClr val="000000"/>
                          </a:solidFill>
                          <a:latin typeface="Times New Roman" pitchFamily="18" charset="0"/>
                          <a:ea typeface="Times New Roman"/>
                          <a:cs typeface="Times New Roman" pitchFamily="18" charset="0"/>
                        </a:rPr>
                        <a:t>Oficina </a:t>
                      </a:r>
                      <a:endParaRPr lang="es-ES" sz="1400" dirty="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400">
                          <a:solidFill>
                            <a:srgbClr val="000000"/>
                          </a:solidFill>
                          <a:latin typeface="Times New Roman" pitchFamily="18" charset="0"/>
                          <a:ea typeface="Times New Roman"/>
                          <a:cs typeface="Times New Roman" pitchFamily="18" charset="0"/>
                        </a:rPr>
                        <a:t>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400">
                          <a:solidFill>
                            <a:srgbClr val="000000"/>
                          </a:solidFill>
                          <a:latin typeface="Times New Roman" pitchFamily="18" charset="0"/>
                          <a:ea typeface="Times New Roman"/>
                          <a:cs typeface="Times New Roman" pitchFamily="18" charset="0"/>
                        </a:rPr>
                        <a:t>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400" b="1">
                          <a:solidFill>
                            <a:srgbClr val="000000"/>
                          </a:solidFill>
                          <a:latin typeface="Times New Roman" pitchFamily="18" charset="0"/>
                          <a:ea typeface="Times New Roman"/>
                          <a:cs typeface="Times New Roman" pitchFamily="18" charset="0"/>
                        </a:rPr>
                        <a:t>$ 3.551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31770">
                <a:tc>
                  <a:txBody>
                    <a:bodyPr/>
                    <a:lstStyle/>
                    <a:p>
                      <a:pPr>
                        <a:lnSpc>
                          <a:spcPct val="150000"/>
                        </a:lnSpc>
                        <a:spcAft>
                          <a:spcPts val="0"/>
                        </a:spcAft>
                      </a:pPr>
                      <a:r>
                        <a:rPr lang="es-EC" sz="1400" b="1">
                          <a:solidFill>
                            <a:srgbClr val="000000"/>
                          </a:solidFill>
                          <a:latin typeface="Times New Roman" pitchFamily="18" charset="0"/>
                          <a:ea typeface="Times New Roman"/>
                          <a:cs typeface="Times New Roman" pitchFamily="18" charset="0"/>
                        </a:rPr>
                        <a:t>Escritorio+ silla de oficina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4</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$ 125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$ 500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331770">
                <a:tc>
                  <a:txBody>
                    <a:bodyPr/>
                    <a:lstStyle/>
                    <a:p>
                      <a:pPr>
                        <a:lnSpc>
                          <a:spcPct val="150000"/>
                        </a:lnSpc>
                        <a:spcAft>
                          <a:spcPts val="0"/>
                        </a:spcAft>
                      </a:pPr>
                      <a:r>
                        <a:rPr lang="es-EC" sz="1400" b="1">
                          <a:solidFill>
                            <a:srgbClr val="000000"/>
                          </a:solidFill>
                          <a:latin typeface="Times New Roman" pitchFamily="18" charset="0"/>
                          <a:ea typeface="Times New Roman"/>
                          <a:cs typeface="Times New Roman" pitchFamily="18" charset="0"/>
                        </a:rPr>
                        <a:t>Computadora</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400" dirty="0">
                          <a:solidFill>
                            <a:srgbClr val="000000"/>
                          </a:solidFill>
                          <a:latin typeface="Times New Roman" pitchFamily="18" charset="0"/>
                          <a:ea typeface="Times New Roman"/>
                          <a:cs typeface="Times New Roman" pitchFamily="18" charset="0"/>
                        </a:rPr>
                        <a:t>5</a:t>
                      </a:r>
                      <a:endParaRPr lang="es-ES" sz="1400" dirty="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$ 350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$ 1.750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31770">
                <a:tc>
                  <a:txBody>
                    <a:bodyPr/>
                    <a:lstStyle/>
                    <a:p>
                      <a:pPr>
                        <a:lnSpc>
                          <a:spcPct val="150000"/>
                        </a:lnSpc>
                        <a:spcAft>
                          <a:spcPts val="0"/>
                        </a:spcAft>
                      </a:pPr>
                      <a:r>
                        <a:rPr lang="es-EC" sz="1400" b="1">
                          <a:solidFill>
                            <a:srgbClr val="000000"/>
                          </a:solidFill>
                          <a:latin typeface="Times New Roman" pitchFamily="18" charset="0"/>
                          <a:ea typeface="Times New Roman"/>
                          <a:cs typeface="Times New Roman" pitchFamily="18" charset="0"/>
                        </a:rPr>
                        <a:t>Aire acondicionado</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2</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$ 250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$ 500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331770">
                <a:tc>
                  <a:txBody>
                    <a:bodyPr/>
                    <a:lstStyle/>
                    <a:p>
                      <a:pPr>
                        <a:lnSpc>
                          <a:spcPct val="150000"/>
                        </a:lnSpc>
                        <a:spcAft>
                          <a:spcPts val="0"/>
                        </a:spcAft>
                      </a:pPr>
                      <a:r>
                        <a:rPr lang="es-EC" sz="1400" b="1">
                          <a:solidFill>
                            <a:srgbClr val="000000"/>
                          </a:solidFill>
                          <a:latin typeface="Times New Roman" pitchFamily="18" charset="0"/>
                          <a:ea typeface="Times New Roman"/>
                          <a:cs typeface="Times New Roman" pitchFamily="18" charset="0"/>
                        </a:rPr>
                        <a:t>Baños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9</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$ 89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tabLst>
                          <a:tab pos="320040" algn="ctr"/>
                          <a:tab pos="640080" algn="r"/>
                        </a:tabLst>
                      </a:pPr>
                      <a:r>
                        <a:rPr lang="es-EC" sz="1400" dirty="0">
                          <a:solidFill>
                            <a:srgbClr val="000000"/>
                          </a:solidFill>
                          <a:latin typeface="Times New Roman" pitchFamily="18" charset="0"/>
                          <a:ea typeface="Times New Roman"/>
                          <a:cs typeface="Times New Roman" pitchFamily="18" charset="0"/>
                        </a:rPr>
                        <a:t>		$801</a:t>
                      </a:r>
                      <a:endParaRPr lang="es-ES" sz="1400" dirty="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31770">
                <a:tc>
                  <a:txBody>
                    <a:bodyPr/>
                    <a:lstStyle/>
                    <a:p>
                      <a:pPr algn="ctr">
                        <a:lnSpc>
                          <a:spcPct val="150000"/>
                        </a:lnSpc>
                        <a:spcAft>
                          <a:spcPts val="0"/>
                        </a:spcAft>
                      </a:pPr>
                      <a:r>
                        <a:rPr lang="es-EC" sz="1400" b="1">
                          <a:solidFill>
                            <a:srgbClr val="000000"/>
                          </a:solidFill>
                          <a:latin typeface="Times New Roman" pitchFamily="18" charset="0"/>
                          <a:ea typeface="Times New Roman"/>
                          <a:cs typeface="Times New Roman" pitchFamily="18" charset="0"/>
                        </a:rPr>
                        <a:t>Canchas Deportivas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400">
                          <a:solidFill>
                            <a:srgbClr val="000000"/>
                          </a:solidFill>
                          <a:latin typeface="Times New Roman" pitchFamily="18" charset="0"/>
                          <a:ea typeface="Times New Roman"/>
                          <a:cs typeface="Times New Roman" pitchFamily="18" charset="0"/>
                        </a:rPr>
                        <a:t>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400">
                          <a:solidFill>
                            <a:srgbClr val="000000"/>
                          </a:solidFill>
                          <a:latin typeface="Times New Roman" pitchFamily="18" charset="0"/>
                          <a:ea typeface="Times New Roman"/>
                          <a:cs typeface="Times New Roman" pitchFamily="18" charset="0"/>
                        </a:rPr>
                        <a:t>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400" b="1">
                          <a:solidFill>
                            <a:srgbClr val="000000"/>
                          </a:solidFill>
                          <a:latin typeface="Times New Roman" pitchFamily="18" charset="0"/>
                          <a:ea typeface="Times New Roman"/>
                          <a:cs typeface="Times New Roman" pitchFamily="18" charset="0"/>
                        </a:rPr>
                        <a:t>$ 578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331770">
                <a:tc>
                  <a:txBody>
                    <a:bodyPr/>
                    <a:lstStyle/>
                    <a:p>
                      <a:pPr>
                        <a:lnSpc>
                          <a:spcPct val="150000"/>
                        </a:lnSpc>
                        <a:spcAft>
                          <a:spcPts val="0"/>
                        </a:spcAft>
                      </a:pPr>
                      <a:r>
                        <a:rPr lang="es-EC" sz="1400" b="1">
                          <a:solidFill>
                            <a:srgbClr val="000000"/>
                          </a:solidFill>
                          <a:latin typeface="Times New Roman" pitchFamily="18" charset="0"/>
                          <a:ea typeface="Times New Roman"/>
                          <a:cs typeface="Times New Roman" pitchFamily="18" charset="0"/>
                        </a:rPr>
                        <a:t>Malla para Volley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1</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400" dirty="0">
                          <a:solidFill>
                            <a:srgbClr val="000000"/>
                          </a:solidFill>
                          <a:latin typeface="Times New Roman" pitchFamily="18" charset="0"/>
                          <a:ea typeface="Times New Roman"/>
                          <a:cs typeface="Times New Roman" pitchFamily="18" charset="0"/>
                        </a:rPr>
                        <a:t>$ 30 </a:t>
                      </a:r>
                      <a:endParaRPr lang="es-ES" sz="1400" dirty="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$ 30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31770">
                <a:tc>
                  <a:txBody>
                    <a:bodyPr/>
                    <a:lstStyle/>
                    <a:p>
                      <a:pPr>
                        <a:lnSpc>
                          <a:spcPct val="150000"/>
                        </a:lnSpc>
                        <a:spcAft>
                          <a:spcPts val="0"/>
                        </a:spcAft>
                      </a:pPr>
                      <a:r>
                        <a:rPr lang="es-EC" sz="1400" b="1">
                          <a:solidFill>
                            <a:srgbClr val="000000"/>
                          </a:solidFill>
                          <a:latin typeface="Times New Roman" pitchFamily="18" charset="0"/>
                          <a:ea typeface="Times New Roman"/>
                          <a:cs typeface="Times New Roman" pitchFamily="18" charset="0"/>
                        </a:rPr>
                        <a:t>Pelota de Volley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1</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$ 15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$ 15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331770">
                <a:tc>
                  <a:txBody>
                    <a:bodyPr/>
                    <a:lstStyle/>
                    <a:p>
                      <a:pPr>
                        <a:lnSpc>
                          <a:spcPct val="150000"/>
                        </a:lnSpc>
                        <a:spcAft>
                          <a:spcPts val="0"/>
                        </a:spcAft>
                      </a:pPr>
                      <a:r>
                        <a:rPr lang="es-EC" sz="1400" b="1" dirty="0">
                          <a:solidFill>
                            <a:srgbClr val="000000"/>
                          </a:solidFill>
                          <a:latin typeface="Times New Roman" pitchFamily="18" charset="0"/>
                          <a:ea typeface="Times New Roman"/>
                          <a:cs typeface="Times New Roman" pitchFamily="18" charset="0"/>
                        </a:rPr>
                        <a:t>Vigas de Cancha de </a:t>
                      </a:r>
                      <a:r>
                        <a:rPr lang="es-EC" sz="1400" b="1" dirty="0" err="1">
                          <a:solidFill>
                            <a:srgbClr val="000000"/>
                          </a:solidFill>
                          <a:latin typeface="Times New Roman" pitchFamily="18" charset="0"/>
                          <a:ea typeface="Times New Roman"/>
                          <a:cs typeface="Times New Roman" pitchFamily="18" charset="0"/>
                        </a:rPr>
                        <a:t>Football</a:t>
                      </a:r>
                      <a:endParaRPr lang="es-ES" sz="1400" dirty="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10</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$ 37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$ 370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31770">
                <a:tc>
                  <a:txBody>
                    <a:bodyPr/>
                    <a:lstStyle/>
                    <a:p>
                      <a:pPr>
                        <a:lnSpc>
                          <a:spcPct val="150000"/>
                        </a:lnSpc>
                        <a:spcAft>
                          <a:spcPts val="0"/>
                        </a:spcAft>
                      </a:pPr>
                      <a:r>
                        <a:rPr lang="es-EC" sz="1400" b="1">
                          <a:solidFill>
                            <a:srgbClr val="000000"/>
                          </a:solidFill>
                          <a:latin typeface="Times New Roman" pitchFamily="18" charset="0"/>
                          <a:ea typeface="Times New Roman"/>
                          <a:cs typeface="Times New Roman" pitchFamily="18" charset="0"/>
                        </a:rPr>
                        <a:t>Pelota de Football</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1</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$ 10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$ 10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331770">
                <a:tc>
                  <a:txBody>
                    <a:bodyPr/>
                    <a:lstStyle/>
                    <a:p>
                      <a:pPr>
                        <a:lnSpc>
                          <a:spcPct val="150000"/>
                        </a:lnSpc>
                        <a:spcAft>
                          <a:spcPts val="0"/>
                        </a:spcAft>
                      </a:pPr>
                      <a:r>
                        <a:rPr lang="es-EC" sz="1400" b="1">
                          <a:solidFill>
                            <a:srgbClr val="000000"/>
                          </a:solidFill>
                          <a:latin typeface="Times New Roman" pitchFamily="18" charset="0"/>
                          <a:ea typeface="Times New Roman"/>
                          <a:cs typeface="Times New Roman" pitchFamily="18" charset="0"/>
                        </a:rPr>
                        <a:t>Arcos de básquet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2</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$ 69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$ 138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31770">
                <a:tc>
                  <a:txBody>
                    <a:bodyPr/>
                    <a:lstStyle/>
                    <a:p>
                      <a:pPr>
                        <a:lnSpc>
                          <a:spcPct val="150000"/>
                        </a:lnSpc>
                        <a:spcAft>
                          <a:spcPts val="0"/>
                        </a:spcAft>
                      </a:pPr>
                      <a:r>
                        <a:rPr lang="es-EC" sz="1400" b="1">
                          <a:solidFill>
                            <a:srgbClr val="000000"/>
                          </a:solidFill>
                          <a:latin typeface="Times New Roman" pitchFamily="18" charset="0"/>
                          <a:ea typeface="Times New Roman"/>
                          <a:cs typeface="Times New Roman" pitchFamily="18" charset="0"/>
                        </a:rPr>
                        <a:t>Pelota de Básquet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1</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$ 15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$ 15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331770">
                <a:tc>
                  <a:txBody>
                    <a:bodyPr/>
                    <a:lstStyle/>
                    <a:p>
                      <a:pPr algn="ctr">
                        <a:lnSpc>
                          <a:spcPct val="150000"/>
                        </a:lnSpc>
                        <a:spcAft>
                          <a:spcPts val="0"/>
                        </a:spcAft>
                      </a:pPr>
                      <a:r>
                        <a:rPr lang="es-EC" sz="1400" b="1">
                          <a:solidFill>
                            <a:srgbClr val="000000"/>
                          </a:solidFill>
                          <a:latin typeface="Times New Roman" pitchFamily="18" charset="0"/>
                          <a:ea typeface="Times New Roman"/>
                          <a:cs typeface="Times New Roman" pitchFamily="18" charset="0"/>
                        </a:rPr>
                        <a:t>Movilización</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endParaRPr lang="es-ES" sz="1400">
                        <a:latin typeface="Times New Roman" pitchFamily="18" charset="0"/>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endParaRPr lang="es-ES" sz="1400">
                        <a:latin typeface="Times New Roman" pitchFamily="18" charset="0"/>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400" b="1">
                          <a:solidFill>
                            <a:srgbClr val="000000"/>
                          </a:solidFill>
                          <a:latin typeface="Times New Roman" pitchFamily="18" charset="0"/>
                          <a:ea typeface="Times New Roman"/>
                          <a:cs typeface="Times New Roman" pitchFamily="18" charset="0"/>
                        </a:rPr>
                        <a:t>$25000</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31770">
                <a:tc>
                  <a:txBody>
                    <a:bodyPr/>
                    <a:lstStyle/>
                    <a:p>
                      <a:pPr>
                        <a:lnSpc>
                          <a:spcPct val="150000"/>
                        </a:lnSpc>
                        <a:spcAft>
                          <a:spcPts val="0"/>
                        </a:spcAft>
                      </a:pPr>
                      <a:r>
                        <a:rPr lang="es-EC" sz="1400" b="1">
                          <a:solidFill>
                            <a:srgbClr val="000000"/>
                          </a:solidFill>
                          <a:latin typeface="Times New Roman" pitchFamily="18" charset="0"/>
                          <a:ea typeface="Times New Roman"/>
                          <a:cs typeface="Times New Roman" pitchFamily="18" charset="0"/>
                        </a:rPr>
                        <a:t>Vehículo</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1</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$25000</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c>
                  <a:txBody>
                    <a:bodyPr/>
                    <a:lstStyle/>
                    <a:p>
                      <a:pPr algn="r">
                        <a:lnSpc>
                          <a:spcPct val="150000"/>
                        </a:lnSpc>
                        <a:spcAft>
                          <a:spcPts val="0"/>
                        </a:spcAft>
                      </a:pPr>
                      <a:r>
                        <a:rPr lang="es-EC" sz="1400">
                          <a:solidFill>
                            <a:srgbClr val="000000"/>
                          </a:solidFill>
                          <a:latin typeface="Times New Roman" pitchFamily="18" charset="0"/>
                          <a:ea typeface="Times New Roman"/>
                          <a:cs typeface="Times New Roman" pitchFamily="18" charset="0"/>
                        </a:rPr>
                        <a:t>$25000</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r>
              <a:tr h="331770">
                <a:tc>
                  <a:txBody>
                    <a:bodyPr/>
                    <a:lstStyle/>
                    <a:p>
                      <a:pPr algn="ctr">
                        <a:lnSpc>
                          <a:spcPct val="150000"/>
                        </a:lnSpc>
                        <a:spcAft>
                          <a:spcPts val="0"/>
                        </a:spcAft>
                      </a:pPr>
                      <a:r>
                        <a:rPr lang="es-EC" sz="1400" b="1">
                          <a:solidFill>
                            <a:srgbClr val="000000"/>
                          </a:solidFill>
                          <a:latin typeface="Times New Roman" pitchFamily="18" charset="0"/>
                          <a:ea typeface="Times New Roman"/>
                          <a:cs typeface="Times New Roman" pitchFamily="18" charset="0"/>
                        </a:rPr>
                        <a:t>Gastos de Constitución</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400">
                          <a:solidFill>
                            <a:srgbClr val="000000"/>
                          </a:solidFill>
                          <a:latin typeface="Times New Roman" pitchFamily="18" charset="0"/>
                          <a:ea typeface="Times New Roman"/>
                          <a:cs typeface="Times New Roman" pitchFamily="18" charset="0"/>
                        </a:rPr>
                        <a:t>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50000"/>
                        </a:lnSpc>
                        <a:spcAft>
                          <a:spcPts val="0"/>
                        </a:spcAft>
                      </a:pPr>
                      <a:r>
                        <a:rPr lang="es-EC" sz="1400">
                          <a:solidFill>
                            <a:srgbClr val="000000"/>
                          </a:solidFill>
                          <a:latin typeface="Times New Roman" pitchFamily="18" charset="0"/>
                          <a:ea typeface="Times New Roman"/>
                          <a:cs typeface="Times New Roman" pitchFamily="18" charset="0"/>
                        </a:rPr>
                        <a:t>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400" b="1">
                          <a:solidFill>
                            <a:srgbClr val="000000"/>
                          </a:solidFill>
                          <a:latin typeface="Times New Roman" pitchFamily="18" charset="0"/>
                          <a:ea typeface="Times New Roman"/>
                          <a:cs typeface="Times New Roman" pitchFamily="18" charset="0"/>
                        </a:rPr>
                        <a:t> $800</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31770">
                <a:tc>
                  <a:txBody>
                    <a:bodyPr/>
                    <a:lstStyle/>
                    <a:p>
                      <a:pPr>
                        <a:lnSpc>
                          <a:spcPct val="150000"/>
                        </a:lnSpc>
                        <a:spcAft>
                          <a:spcPts val="0"/>
                        </a:spcAft>
                      </a:pPr>
                      <a:r>
                        <a:rPr lang="es-EC" sz="1400" b="1" dirty="0">
                          <a:solidFill>
                            <a:srgbClr val="000000"/>
                          </a:solidFill>
                          <a:latin typeface="Times New Roman" pitchFamily="18" charset="0"/>
                          <a:ea typeface="Times New Roman"/>
                          <a:cs typeface="Times New Roman" pitchFamily="18" charset="0"/>
                        </a:rPr>
                        <a:t>Total de </a:t>
                      </a:r>
                      <a:r>
                        <a:rPr lang="es-EC" sz="1400" b="1" dirty="0" err="1" smtClean="0">
                          <a:solidFill>
                            <a:srgbClr val="000000"/>
                          </a:solidFill>
                          <a:latin typeface="Times New Roman" pitchFamily="18" charset="0"/>
                          <a:ea typeface="Times New Roman"/>
                          <a:cs typeface="Times New Roman" pitchFamily="18" charset="0"/>
                        </a:rPr>
                        <a:t>Ctos</a:t>
                      </a:r>
                      <a:r>
                        <a:rPr lang="es-EC" sz="1400" b="1" dirty="0" smtClean="0">
                          <a:solidFill>
                            <a:srgbClr val="000000"/>
                          </a:solidFill>
                          <a:latin typeface="Times New Roman" pitchFamily="18" charset="0"/>
                          <a:ea typeface="Times New Roman"/>
                          <a:cs typeface="Times New Roman" pitchFamily="18" charset="0"/>
                        </a:rPr>
                        <a:t> </a:t>
                      </a:r>
                      <a:r>
                        <a:rPr lang="es-EC" sz="1400" b="1" dirty="0">
                          <a:solidFill>
                            <a:srgbClr val="000000"/>
                          </a:solidFill>
                          <a:latin typeface="Times New Roman" pitchFamily="18" charset="0"/>
                          <a:ea typeface="Times New Roman"/>
                          <a:cs typeface="Times New Roman" pitchFamily="18" charset="0"/>
                        </a:rPr>
                        <a:t>de Implementos</a:t>
                      </a:r>
                      <a:endParaRPr lang="es-ES" sz="1400" dirty="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400">
                          <a:solidFill>
                            <a:srgbClr val="000000"/>
                          </a:solidFill>
                          <a:latin typeface="Times New Roman" pitchFamily="18" charset="0"/>
                          <a:ea typeface="Times New Roman"/>
                          <a:cs typeface="Times New Roman" pitchFamily="18" charset="0"/>
                        </a:rPr>
                        <a:t>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50000"/>
                        </a:lnSpc>
                        <a:spcAft>
                          <a:spcPts val="0"/>
                        </a:spcAft>
                      </a:pPr>
                      <a:r>
                        <a:rPr lang="es-EC" sz="1400">
                          <a:solidFill>
                            <a:srgbClr val="000000"/>
                          </a:solidFill>
                          <a:latin typeface="Times New Roman" pitchFamily="18" charset="0"/>
                          <a:ea typeface="Times New Roman"/>
                          <a:cs typeface="Times New Roman" pitchFamily="18" charset="0"/>
                        </a:rPr>
                        <a:t>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400" b="1">
                          <a:solidFill>
                            <a:srgbClr val="000000"/>
                          </a:solidFill>
                          <a:latin typeface="Times New Roman" pitchFamily="18" charset="0"/>
                          <a:ea typeface="Times New Roman"/>
                          <a:cs typeface="Times New Roman" pitchFamily="18" charset="0"/>
                        </a:rPr>
                        <a:t>$110.267,00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331770">
                <a:tc>
                  <a:txBody>
                    <a:bodyPr/>
                    <a:lstStyle/>
                    <a:p>
                      <a:pPr>
                        <a:lnSpc>
                          <a:spcPct val="150000"/>
                        </a:lnSpc>
                        <a:spcAft>
                          <a:spcPts val="0"/>
                        </a:spcAft>
                      </a:pPr>
                      <a:r>
                        <a:rPr lang="es-EC" sz="1400" b="1">
                          <a:solidFill>
                            <a:srgbClr val="000000"/>
                          </a:solidFill>
                          <a:latin typeface="Times New Roman" pitchFamily="18" charset="0"/>
                          <a:ea typeface="Times New Roman"/>
                          <a:cs typeface="Times New Roman" pitchFamily="18" charset="0"/>
                        </a:rPr>
                        <a:t>Total de Inversión</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2D69B"/>
                    </a:solidFill>
                  </a:tcPr>
                </a:tc>
                <a:tc>
                  <a:txBody>
                    <a:bodyPr/>
                    <a:lstStyle/>
                    <a:p>
                      <a:pPr>
                        <a:lnSpc>
                          <a:spcPct val="150000"/>
                        </a:lnSpc>
                        <a:spcAft>
                          <a:spcPts val="0"/>
                        </a:spcAft>
                      </a:pPr>
                      <a:r>
                        <a:rPr lang="es-EC" sz="1400">
                          <a:solidFill>
                            <a:srgbClr val="000000"/>
                          </a:solidFill>
                          <a:latin typeface="Times New Roman" pitchFamily="18" charset="0"/>
                          <a:ea typeface="Times New Roman"/>
                          <a:cs typeface="Times New Roman" pitchFamily="18" charset="0"/>
                        </a:rPr>
                        <a:t>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2D69B"/>
                    </a:solidFill>
                  </a:tcPr>
                </a:tc>
                <a:tc>
                  <a:txBody>
                    <a:bodyPr/>
                    <a:lstStyle/>
                    <a:p>
                      <a:pPr>
                        <a:lnSpc>
                          <a:spcPct val="150000"/>
                        </a:lnSpc>
                        <a:spcAft>
                          <a:spcPts val="0"/>
                        </a:spcAft>
                      </a:pPr>
                      <a:r>
                        <a:rPr lang="es-EC" sz="1400">
                          <a:solidFill>
                            <a:srgbClr val="000000"/>
                          </a:solidFill>
                          <a:latin typeface="Times New Roman" pitchFamily="18" charset="0"/>
                          <a:ea typeface="Times New Roman"/>
                          <a:cs typeface="Times New Roman" pitchFamily="18" charset="0"/>
                        </a:rPr>
                        <a:t> </a:t>
                      </a:r>
                      <a:endParaRPr lang="es-ES" sz="140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2D69B"/>
                    </a:solidFill>
                  </a:tcPr>
                </a:tc>
                <a:tc>
                  <a:txBody>
                    <a:bodyPr/>
                    <a:lstStyle/>
                    <a:p>
                      <a:pPr algn="ctr">
                        <a:lnSpc>
                          <a:spcPct val="150000"/>
                        </a:lnSpc>
                        <a:spcAft>
                          <a:spcPts val="0"/>
                        </a:spcAft>
                      </a:pPr>
                      <a:r>
                        <a:rPr lang="es-EC" sz="1400" b="1" dirty="0">
                          <a:solidFill>
                            <a:srgbClr val="000000"/>
                          </a:solidFill>
                          <a:latin typeface="Times New Roman" pitchFamily="18" charset="0"/>
                          <a:ea typeface="Times New Roman"/>
                          <a:cs typeface="Times New Roman" pitchFamily="18" charset="0"/>
                        </a:rPr>
                        <a:t>$825.083,50 </a:t>
                      </a:r>
                      <a:endParaRPr lang="es-ES" sz="1400" dirty="0">
                        <a:latin typeface="Times New Roman" pitchFamily="18" charset="0"/>
                        <a:ea typeface="Times New Roman"/>
                        <a:cs typeface="Times New Roman" pitchFamily="18" charset="0"/>
                      </a:endParaRPr>
                    </a:p>
                  </a:txBody>
                  <a:tcPr marL="34820" marR="3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2D69B"/>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357166"/>
            <a:ext cx="1882247" cy="523220"/>
          </a:xfrm>
          <a:prstGeom prst="rect">
            <a:avLst/>
          </a:prstGeom>
        </p:spPr>
        <p:txBody>
          <a:bodyPr wrap="none">
            <a:spAutoFit/>
          </a:bodyPr>
          <a:lstStyle/>
          <a:p>
            <a:r>
              <a:rPr lang="es-EC" sz="2800" b="1" dirty="0" smtClean="0">
                <a:solidFill>
                  <a:schemeClr val="accent2">
                    <a:lumMod val="50000"/>
                  </a:schemeClr>
                </a:solidFill>
              </a:rPr>
              <a:t>Ingresos </a:t>
            </a:r>
            <a:endParaRPr lang="es-ES" sz="2800" dirty="0">
              <a:solidFill>
                <a:schemeClr val="accent2">
                  <a:lumMod val="50000"/>
                </a:schemeClr>
              </a:solidFill>
            </a:endParaRPr>
          </a:p>
        </p:txBody>
      </p:sp>
      <p:sp>
        <p:nvSpPr>
          <p:cNvPr id="5" name="4 Rectángulo"/>
          <p:cNvSpPr/>
          <p:nvPr/>
        </p:nvSpPr>
        <p:spPr>
          <a:xfrm>
            <a:off x="285720" y="1071546"/>
            <a:ext cx="8286808" cy="1754326"/>
          </a:xfrm>
          <a:prstGeom prst="rect">
            <a:avLst/>
          </a:prstGeom>
        </p:spPr>
        <p:txBody>
          <a:bodyPr wrap="square">
            <a:spAutoFit/>
          </a:bodyPr>
          <a:lstStyle/>
          <a:p>
            <a:pPr algn="just">
              <a:buFont typeface="Arial" pitchFamily="34" charset="0"/>
              <a:buChar char="•"/>
            </a:pPr>
            <a:r>
              <a:rPr lang="es-ES" dirty="0" smtClean="0"/>
              <a:t> Para calcular los ingresos anuales primero se tomo en cuenta los resultados obtenidos por las encuestas, siendo las preguntas número siete y diez que nos proporcionó la información necesaria para ello. </a:t>
            </a:r>
          </a:p>
          <a:p>
            <a:pPr algn="just">
              <a:buFont typeface="Arial" pitchFamily="34" charset="0"/>
              <a:buChar char="•"/>
            </a:pPr>
            <a:r>
              <a:rPr lang="es-ES" dirty="0" smtClean="0"/>
              <a:t> Tomamos en consideración, las personas que siempre asisten a estos centros recreativos y educativos, para así asegurarnos de que todas asistirán y no producir algún error.</a:t>
            </a:r>
            <a:endParaRPr lang="es-ES" dirty="0"/>
          </a:p>
        </p:txBody>
      </p:sp>
      <p:graphicFrame>
        <p:nvGraphicFramePr>
          <p:cNvPr id="6" name="5 Tabla"/>
          <p:cNvGraphicFramePr>
            <a:graphicFrameLocks noGrp="1"/>
          </p:cNvGraphicFramePr>
          <p:nvPr/>
        </p:nvGraphicFramePr>
        <p:xfrm>
          <a:off x="571472" y="3286124"/>
          <a:ext cx="5322896" cy="1097280"/>
        </p:xfrm>
        <a:graphic>
          <a:graphicData uri="http://schemas.openxmlformats.org/drawingml/2006/table">
            <a:tbl>
              <a:tblPr/>
              <a:tblGrid>
                <a:gridCol w="2861365"/>
                <a:gridCol w="1164126"/>
                <a:gridCol w="1297405"/>
              </a:tblGrid>
              <a:tr h="183515">
                <a:tc>
                  <a:txBody>
                    <a:bodyPr/>
                    <a:lstStyle/>
                    <a:p>
                      <a:pPr algn="ctr">
                        <a:spcAft>
                          <a:spcPts val="0"/>
                        </a:spcAft>
                      </a:pPr>
                      <a:r>
                        <a:rPr lang="es-ES" sz="1800" b="1" dirty="0">
                          <a:solidFill>
                            <a:srgbClr val="000000"/>
                          </a:solidFill>
                          <a:latin typeface="Times New Roman"/>
                          <a:ea typeface="Times New Roman"/>
                        </a:rPr>
                        <a:t>demanda anual total</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a:spcAft>
                          <a:spcPts val="0"/>
                        </a:spcAft>
                      </a:pPr>
                      <a:r>
                        <a:rPr lang="es-ES" sz="1600">
                          <a:solidFill>
                            <a:srgbClr val="000000"/>
                          </a:solidFill>
                          <a:latin typeface="Times New Roman"/>
                          <a:ea typeface="Times New Roman"/>
                        </a:rPr>
                        <a:t>198665</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s-ES" sz="1600">
                          <a:solidFill>
                            <a:srgbClr val="000000"/>
                          </a:solidFill>
                          <a:latin typeface="Times New Roman"/>
                          <a:ea typeface="Times New Roman"/>
                        </a:rPr>
                        <a:t>Personas</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r>
              <a:tr h="183515">
                <a:tc>
                  <a:txBody>
                    <a:bodyPr/>
                    <a:lstStyle/>
                    <a:p>
                      <a:pPr algn="ctr">
                        <a:spcAft>
                          <a:spcPts val="0"/>
                        </a:spcAft>
                      </a:pPr>
                      <a:r>
                        <a:rPr lang="es-ES" sz="1800" b="1">
                          <a:solidFill>
                            <a:srgbClr val="000000"/>
                          </a:solidFill>
                          <a:latin typeface="Times New Roman"/>
                          <a:ea typeface="Times New Roman"/>
                        </a:rPr>
                        <a:t>demanda anual esperada</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a:spcAft>
                          <a:spcPts val="0"/>
                        </a:spcAft>
                      </a:pPr>
                      <a:r>
                        <a:rPr lang="es-ES" sz="1600">
                          <a:solidFill>
                            <a:srgbClr val="000000"/>
                          </a:solidFill>
                          <a:latin typeface="Times New Roman"/>
                          <a:ea typeface="Times New Roman"/>
                        </a:rPr>
                        <a:t>9030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s-ES" sz="1600">
                          <a:solidFill>
                            <a:srgbClr val="000000"/>
                          </a:solidFill>
                          <a:latin typeface="Times New Roman"/>
                          <a:ea typeface="Times New Roman"/>
                        </a:rPr>
                        <a:t>personas</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r>
              <a:tr h="183515">
                <a:tc>
                  <a:txBody>
                    <a:bodyPr/>
                    <a:lstStyle/>
                    <a:p>
                      <a:pPr algn="ctr">
                        <a:spcAft>
                          <a:spcPts val="0"/>
                        </a:spcAft>
                      </a:pPr>
                      <a:r>
                        <a:rPr lang="es-ES" sz="1800" b="1">
                          <a:solidFill>
                            <a:srgbClr val="000000"/>
                          </a:solidFill>
                          <a:latin typeface="Times New Roman"/>
                          <a:ea typeface="Times New Roman"/>
                        </a:rPr>
                        <a:t>demanda mensual esperada</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a:spcAft>
                          <a:spcPts val="0"/>
                        </a:spcAft>
                      </a:pPr>
                      <a:r>
                        <a:rPr lang="es-ES" sz="1600" dirty="0">
                          <a:solidFill>
                            <a:srgbClr val="000000"/>
                          </a:solidFill>
                          <a:latin typeface="Times New Roman"/>
                          <a:ea typeface="Times New Roman"/>
                        </a:rPr>
                        <a:t>753</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s-ES" sz="1600">
                          <a:solidFill>
                            <a:srgbClr val="000000"/>
                          </a:solidFill>
                          <a:latin typeface="Times New Roman"/>
                          <a:ea typeface="Times New Roman"/>
                        </a:rPr>
                        <a:t>personas</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r>
              <a:tr h="183515">
                <a:tc>
                  <a:txBody>
                    <a:bodyPr/>
                    <a:lstStyle/>
                    <a:p>
                      <a:pPr algn="ctr">
                        <a:spcAft>
                          <a:spcPts val="0"/>
                        </a:spcAft>
                      </a:pPr>
                      <a:r>
                        <a:rPr lang="es-ES" sz="1800" b="1">
                          <a:solidFill>
                            <a:srgbClr val="000000"/>
                          </a:solidFill>
                          <a:latin typeface="Times New Roman"/>
                          <a:ea typeface="Times New Roman"/>
                        </a:rPr>
                        <a:t>demanda semanal esperada</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a:spcAft>
                          <a:spcPts val="0"/>
                        </a:spcAft>
                      </a:pPr>
                      <a:r>
                        <a:rPr lang="es-ES" sz="1600">
                          <a:solidFill>
                            <a:srgbClr val="000000"/>
                          </a:solidFill>
                          <a:latin typeface="Times New Roman"/>
                          <a:ea typeface="Times New Roman"/>
                        </a:rPr>
                        <a:t>108</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s-ES" sz="1600" dirty="0">
                          <a:solidFill>
                            <a:srgbClr val="000000"/>
                          </a:solidFill>
                          <a:latin typeface="Times New Roman"/>
                          <a:ea typeface="Times New Roman"/>
                        </a:rPr>
                        <a:t>personas</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8" name="7 CuadroTexto"/>
          <p:cNvSpPr txBox="1"/>
          <p:nvPr/>
        </p:nvSpPr>
        <p:spPr>
          <a:xfrm>
            <a:off x="428596" y="2928934"/>
            <a:ext cx="3643338" cy="369332"/>
          </a:xfrm>
          <a:prstGeom prst="rect">
            <a:avLst/>
          </a:prstGeom>
          <a:noFill/>
        </p:spPr>
        <p:txBody>
          <a:bodyPr wrap="square" rtlCol="0">
            <a:spAutoFit/>
          </a:bodyPr>
          <a:lstStyle/>
          <a:p>
            <a:pPr algn="ctr"/>
            <a:r>
              <a:rPr lang="es-ES" b="1" dirty="0" smtClean="0">
                <a:solidFill>
                  <a:schemeClr val="accent2">
                    <a:lumMod val="50000"/>
                  </a:schemeClr>
                </a:solidFill>
              </a:rPr>
              <a:t>Demanda de Machala</a:t>
            </a:r>
            <a:endParaRPr lang="es-ES" b="1" dirty="0">
              <a:solidFill>
                <a:schemeClr val="accent2">
                  <a:lumMod val="50000"/>
                </a:schemeClr>
              </a:solidFill>
            </a:endParaRPr>
          </a:p>
        </p:txBody>
      </p:sp>
      <p:graphicFrame>
        <p:nvGraphicFramePr>
          <p:cNvPr id="9" name="8 Tabla"/>
          <p:cNvGraphicFramePr>
            <a:graphicFrameLocks noGrp="1"/>
          </p:cNvGraphicFramePr>
          <p:nvPr/>
        </p:nvGraphicFramePr>
        <p:xfrm>
          <a:off x="2571736" y="5072074"/>
          <a:ext cx="5316517" cy="1097280"/>
        </p:xfrm>
        <a:graphic>
          <a:graphicData uri="http://schemas.openxmlformats.org/drawingml/2006/table">
            <a:tbl>
              <a:tblPr/>
              <a:tblGrid>
                <a:gridCol w="2996757"/>
                <a:gridCol w="1159880"/>
                <a:gridCol w="1159880"/>
              </a:tblGrid>
              <a:tr h="213360">
                <a:tc>
                  <a:txBody>
                    <a:bodyPr/>
                    <a:lstStyle/>
                    <a:p>
                      <a:pPr algn="ctr">
                        <a:spcAft>
                          <a:spcPts val="0"/>
                        </a:spcAft>
                      </a:pPr>
                      <a:r>
                        <a:rPr lang="es-ES" sz="1800" b="1" dirty="0">
                          <a:solidFill>
                            <a:srgbClr val="000000"/>
                          </a:solidFill>
                          <a:latin typeface="Times New Roman"/>
                          <a:ea typeface="Times New Roman"/>
                        </a:rPr>
                        <a:t>demanda anual total</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a:spcAft>
                          <a:spcPts val="0"/>
                        </a:spcAft>
                      </a:pPr>
                      <a:r>
                        <a:rPr lang="es-ES" sz="1600">
                          <a:solidFill>
                            <a:srgbClr val="000000"/>
                          </a:solidFill>
                          <a:latin typeface="Times New Roman"/>
                          <a:ea typeface="Times New Roman"/>
                        </a:rPr>
                        <a:t>1747861</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s-ES" sz="1600">
                          <a:solidFill>
                            <a:srgbClr val="000000"/>
                          </a:solidFill>
                          <a:latin typeface="Times New Roman"/>
                          <a:ea typeface="Times New Roman"/>
                        </a:rPr>
                        <a:t>personas</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r>
              <a:tr h="213360">
                <a:tc>
                  <a:txBody>
                    <a:bodyPr/>
                    <a:lstStyle/>
                    <a:p>
                      <a:pPr algn="ctr">
                        <a:spcAft>
                          <a:spcPts val="0"/>
                        </a:spcAft>
                      </a:pPr>
                      <a:r>
                        <a:rPr lang="es-ES" sz="1800" b="1" dirty="0">
                          <a:solidFill>
                            <a:srgbClr val="000000"/>
                          </a:solidFill>
                          <a:latin typeface="Times New Roman"/>
                          <a:ea typeface="Times New Roman"/>
                        </a:rPr>
                        <a:t>demanda anual esperada</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a:spcAft>
                          <a:spcPts val="0"/>
                        </a:spcAft>
                      </a:pPr>
                      <a:r>
                        <a:rPr lang="es-ES" sz="1600">
                          <a:solidFill>
                            <a:srgbClr val="000000"/>
                          </a:solidFill>
                          <a:latin typeface="Times New Roman"/>
                          <a:ea typeface="Times New Roman"/>
                        </a:rPr>
                        <a:t>50419</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s-ES" sz="1600">
                          <a:solidFill>
                            <a:srgbClr val="000000"/>
                          </a:solidFill>
                          <a:latin typeface="Times New Roman"/>
                          <a:ea typeface="Times New Roman"/>
                        </a:rPr>
                        <a:t>personas</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r>
              <a:tr h="213360">
                <a:tc>
                  <a:txBody>
                    <a:bodyPr/>
                    <a:lstStyle/>
                    <a:p>
                      <a:pPr algn="ctr">
                        <a:spcAft>
                          <a:spcPts val="0"/>
                        </a:spcAft>
                      </a:pPr>
                      <a:r>
                        <a:rPr lang="es-ES" sz="1800" b="1">
                          <a:solidFill>
                            <a:srgbClr val="000000"/>
                          </a:solidFill>
                          <a:latin typeface="Times New Roman"/>
                          <a:ea typeface="Times New Roman"/>
                        </a:rPr>
                        <a:t>demanda mensual esperada</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a:spcAft>
                          <a:spcPts val="0"/>
                        </a:spcAft>
                      </a:pPr>
                      <a:r>
                        <a:rPr lang="es-ES" sz="1600">
                          <a:solidFill>
                            <a:srgbClr val="000000"/>
                          </a:solidFill>
                          <a:latin typeface="Times New Roman"/>
                          <a:ea typeface="Times New Roman"/>
                        </a:rPr>
                        <a:t>4202</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s-ES" sz="1600">
                          <a:solidFill>
                            <a:srgbClr val="000000"/>
                          </a:solidFill>
                          <a:latin typeface="Times New Roman"/>
                          <a:ea typeface="Times New Roman"/>
                        </a:rPr>
                        <a:t>personas</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r>
              <a:tr h="213360">
                <a:tc>
                  <a:txBody>
                    <a:bodyPr/>
                    <a:lstStyle/>
                    <a:p>
                      <a:pPr algn="ctr">
                        <a:spcAft>
                          <a:spcPts val="0"/>
                        </a:spcAft>
                      </a:pPr>
                      <a:r>
                        <a:rPr lang="es-ES" sz="1800" b="1">
                          <a:solidFill>
                            <a:srgbClr val="000000"/>
                          </a:solidFill>
                          <a:latin typeface="Times New Roman"/>
                          <a:ea typeface="Times New Roman"/>
                        </a:rPr>
                        <a:t>demanda semanal esperada</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a:spcAft>
                          <a:spcPts val="0"/>
                        </a:spcAft>
                      </a:pPr>
                      <a:r>
                        <a:rPr lang="es-ES" sz="1600">
                          <a:solidFill>
                            <a:srgbClr val="000000"/>
                          </a:solidFill>
                          <a:latin typeface="Times New Roman"/>
                          <a:ea typeface="Times New Roman"/>
                        </a:rPr>
                        <a:t>600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s-ES" sz="1600" dirty="0">
                          <a:solidFill>
                            <a:srgbClr val="000000"/>
                          </a:solidFill>
                          <a:latin typeface="Times New Roman"/>
                          <a:ea typeface="Times New Roman"/>
                        </a:rPr>
                        <a:t>personas</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10" name="9 CuadroTexto"/>
          <p:cNvSpPr txBox="1"/>
          <p:nvPr/>
        </p:nvSpPr>
        <p:spPr>
          <a:xfrm>
            <a:off x="2571736" y="4702742"/>
            <a:ext cx="3643338" cy="369332"/>
          </a:xfrm>
          <a:prstGeom prst="rect">
            <a:avLst/>
          </a:prstGeom>
          <a:noFill/>
        </p:spPr>
        <p:txBody>
          <a:bodyPr wrap="square" rtlCol="0">
            <a:spAutoFit/>
          </a:bodyPr>
          <a:lstStyle/>
          <a:p>
            <a:pPr algn="ctr"/>
            <a:r>
              <a:rPr lang="es-ES" b="1" dirty="0" smtClean="0">
                <a:solidFill>
                  <a:schemeClr val="accent2">
                    <a:lumMod val="50000"/>
                  </a:schemeClr>
                </a:solidFill>
              </a:rPr>
              <a:t>Demanda de Guayaquil</a:t>
            </a:r>
            <a:endParaRPr lang="es-ES"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nvGraphicFramePr>
        <p:xfrm>
          <a:off x="785786" y="571480"/>
          <a:ext cx="7000924" cy="1603308"/>
        </p:xfrm>
        <a:graphic>
          <a:graphicData uri="http://schemas.openxmlformats.org/drawingml/2006/table">
            <a:tbl>
              <a:tblPr/>
              <a:tblGrid>
                <a:gridCol w="1214446"/>
                <a:gridCol w="1071570"/>
                <a:gridCol w="928694"/>
                <a:gridCol w="166998"/>
                <a:gridCol w="333068"/>
                <a:gridCol w="1025565"/>
                <a:gridCol w="1189013"/>
                <a:gridCol w="1071570"/>
              </a:tblGrid>
              <a:tr h="328452">
                <a:tc>
                  <a:txBody>
                    <a:bodyPr/>
                    <a:lstStyle/>
                    <a:p>
                      <a:pPr algn="ctr">
                        <a:lnSpc>
                          <a:spcPct val="115000"/>
                        </a:lnSpc>
                        <a:spcAft>
                          <a:spcPts val="0"/>
                        </a:spcAft>
                      </a:pPr>
                      <a:r>
                        <a:rPr lang="es-ES" sz="1400" b="1">
                          <a:solidFill>
                            <a:srgbClr val="000000"/>
                          </a:solidFill>
                          <a:latin typeface="Times New Roman"/>
                          <a:ea typeface="Times New Roman"/>
                          <a:cs typeface="Times New Roman"/>
                        </a:rPr>
                        <a:t>MACHALA</a:t>
                      </a:r>
                      <a:endParaRPr lang="es-ES" sz="1400">
                        <a:latin typeface="Calibri"/>
                        <a:ea typeface="Calibri"/>
                        <a:cs typeface="Times New Roman"/>
                      </a:endParaRPr>
                    </a:p>
                  </a:txBody>
                  <a:tcPr marL="34710" marR="34710" marT="0" marB="0" anchor="ctr">
                    <a:lnL>
                      <a:noFill/>
                    </a:lnL>
                    <a:lnR>
                      <a:noFill/>
                    </a:lnR>
                    <a:lnT>
                      <a:noFill/>
                    </a:lnT>
                    <a:lnB>
                      <a:noFill/>
                    </a:lnB>
                    <a:solidFill>
                      <a:srgbClr val="FCD5B4"/>
                    </a:solidFill>
                  </a:tcPr>
                </a:tc>
                <a:tc>
                  <a:txBody>
                    <a:bodyPr/>
                    <a:lstStyle/>
                    <a:p>
                      <a:pPr>
                        <a:lnSpc>
                          <a:spcPct val="115000"/>
                        </a:lnSpc>
                      </a:pPr>
                      <a:endParaRPr lang="es-ES" sz="1200">
                        <a:latin typeface="Calibri"/>
                        <a:ea typeface="Calibri"/>
                        <a:cs typeface="Times New Roman"/>
                      </a:endParaRPr>
                    </a:p>
                  </a:txBody>
                  <a:tcPr marL="34710" marR="34710" marT="0" marB="0" anchor="b">
                    <a:lnL>
                      <a:noFill/>
                    </a:lnL>
                    <a:lnR>
                      <a:noFill/>
                    </a:lnR>
                    <a:lnT>
                      <a:noFill/>
                    </a:lnT>
                    <a:lnB>
                      <a:noFill/>
                    </a:lnB>
                  </a:tcPr>
                </a:tc>
                <a:tc>
                  <a:txBody>
                    <a:bodyPr/>
                    <a:lstStyle/>
                    <a:p>
                      <a:pPr>
                        <a:lnSpc>
                          <a:spcPct val="115000"/>
                        </a:lnSpc>
                      </a:pPr>
                      <a:endParaRPr lang="es-ES" sz="1200">
                        <a:latin typeface="Calibri"/>
                        <a:ea typeface="Calibri"/>
                        <a:cs typeface="Times New Roman"/>
                      </a:endParaRPr>
                    </a:p>
                  </a:txBody>
                  <a:tcPr marL="34710" marR="34710" marT="0" marB="0" anchor="b">
                    <a:lnL>
                      <a:noFill/>
                    </a:lnL>
                    <a:lnR>
                      <a:noFill/>
                    </a:lnR>
                    <a:lnT>
                      <a:noFill/>
                    </a:lnT>
                    <a:lnB>
                      <a:noFill/>
                    </a:lnB>
                  </a:tcPr>
                </a:tc>
                <a:tc>
                  <a:txBody>
                    <a:bodyPr/>
                    <a:lstStyle/>
                    <a:p>
                      <a:pPr>
                        <a:lnSpc>
                          <a:spcPct val="115000"/>
                        </a:lnSpc>
                      </a:pPr>
                      <a:endParaRPr lang="es-ES" sz="1200">
                        <a:latin typeface="Calibri"/>
                        <a:ea typeface="Calibri"/>
                        <a:cs typeface="Times New Roman"/>
                      </a:endParaRPr>
                    </a:p>
                  </a:txBody>
                  <a:tcPr marL="34710" marR="34710" marT="0" marB="0" anchor="b">
                    <a:lnL>
                      <a:noFill/>
                    </a:lnL>
                    <a:lnR>
                      <a:noFill/>
                    </a:lnR>
                    <a:lnT>
                      <a:noFill/>
                    </a:lnT>
                    <a:lnB>
                      <a:noFill/>
                    </a:lnB>
                  </a:tcPr>
                </a:tc>
                <a:tc>
                  <a:txBody>
                    <a:bodyPr/>
                    <a:lstStyle/>
                    <a:p>
                      <a:pPr>
                        <a:lnSpc>
                          <a:spcPct val="115000"/>
                        </a:lnSpc>
                      </a:pPr>
                      <a:endParaRPr lang="es-ES" sz="1200">
                        <a:latin typeface="Calibri"/>
                        <a:ea typeface="Calibri"/>
                        <a:cs typeface="Times New Roman"/>
                      </a:endParaRPr>
                    </a:p>
                  </a:txBody>
                  <a:tcPr marL="34710" marR="34710" marT="0" marB="0" anchor="b">
                    <a:lnL>
                      <a:noFill/>
                    </a:lnL>
                    <a:lnR>
                      <a:noFill/>
                    </a:lnR>
                    <a:lnT>
                      <a:noFill/>
                    </a:lnT>
                    <a:lnB>
                      <a:noFill/>
                    </a:lnB>
                  </a:tcPr>
                </a:tc>
                <a:tc>
                  <a:txBody>
                    <a:bodyPr/>
                    <a:lstStyle/>
                    <a:p>
                      <a:pPr>
                        <a:lnSpc>
                          <a:spcPct val="115000"/>
                        </a:lnSpc>
                      </a:pPr>
                      <a:endParaRPr lang="es-ES" sz="1200">
                        <a:latin typeface="Calibri"/>
                        <a:ea typeface="Calibri"/>
                        <a:cs typeface="Times New Roman"/>
                      </a:endParaRPr>
                    </a:p>
                  </a:txBody>
                  <a:tcPr marL="34710" marR="34710" marT="0" marB="0" anchor="b">
                    <a:lnL>
                      <a:noFill/>
                    </a:lnL>
                    <a:lnR>
                      <a:noFill/>
                    </a:lnR>
                    <a:lnT>
                      <a:noFill/>
                    </a:lnT>
                    <a:lnB>
                      <a:noFill/>
                    </a:lnB>
                  </a:tcPr>
                </a:tc>
                <a:tc>
                  <a:txBody>
                    <a:bodyPr/>
                    <a:lstStyle/>
                    <a:p>
                      <a:pPr algn="ctr">
                        <a:lnSpc>
                          <a:spcPct val="115000"/>
                        </a:lnSpc>
                        <a:spcAft>
                          <a:spcPts val="0"/>
                        </a:spcAft>
                      </a:pPr>
                      <a:r>
                        <a:rPr lang="es-ES" sz="1400" b="1" dirty="0">
                          <a:solidFill>
                            <a:srgbClr val="000000"/>
                          </a:solidFill>
                          <a:latin typeface="Times New Roman"/>
                          <a:ea typeface="Times New Roman"/>
                          <a:cs typeface="Times New Roman"/>
                        </a:rPr>
                        <a:t>GUAYAQUIL</a:t>
                      </a:r>
                      <a:endParaRPr lang="es-ES" sz="1400" dirty="0">
                        <a:latin typeface="Calibri"/>
                        <a:ea typeface="Calibri"/>
                        <a:cs typeface="Times New Roman"/>
                      </a:endParaRPr>
                    </a:p>
                  </a:txBody>
                  <a:tcPr marL="34710" marR="34710" marT="0" marB="0" anchor="ctr">
                    <a:lnL>
                      <a:noFill/>
                    </a:lnL>
                    <a:lnR>
                      <a:noFill/>
                    </a:lnR>
                    <a:lnT>
                      <a:noFill/>
                    </a:lnT>
                    <a:lnB>
                      <a:noFill/>
                    </a:lnB>
                    <a:solidFill>
                      <a:srgbClr val="FCD5B4"/>
                    </a:solidFill>
                  </a:tcPr>
                </a:tc>
                <a:tc>
                  <a:txBody>
                    <a:bodyPr/>
                    <a:lstStyle/>
                    <a:p>
                      <a:pPr>
                        <a:lnSpc>
                          <a:spcPct val="115000"/>
                        </a:lnSpc>
                      </a:pPr>
                      <a:endParaRPr lang="es-ES" sz="1200" dirty="0">
                        <a:latin typeface="Calibri"/>
                        <a:ea typeface="Calibri"/>
                        <a:cs typeface="Times New Roman"/>
                      </a:endParaRPr>
                    </a:p>
                  </a:txBody>
                  <a:tcPr marL="34710" marR="34710" marT="0" marB="0" anchor="b">
                    <a:lnL>
                      <a:noFill/>
                    </a:lnL>
                    <a:lnR>
                      <a:noFill/>
                    </a:lnR>
                    <a:lnT>
                      <a:noFill/>
                    </a:lnT>
                    <a:lnB>
                      <a:noFill/>
                    </a:lnB>
                  </a:tcPr>
                </a:tc>
              </a:tr>
              <a:tr h="156193">
                <a:tc>
                  <a:txBody>
                    <a:bodyPr/>
                    <a:lstStyle/>
                    <a:p>
                      <a:pPr>
                        <a:lnSpc>
                          <a:spcPct val="115000"/>
                        </a:lnSpc>
                      </a:pPr>
                      <a:endParaRPr lang="es-ES" sz="1200">
                        <a:latin typeface="Calibri"/>
                        <a:ea typeface="Calibri"/>
                        <a:cs typeface="Times New Roman"/>
                      </a:endParaRPr>
                    </a:p>
                  </a:txBody>
                  <a:tcPr marL="34710" marR="34710" marT="0" marB="0" anchor="b">
                    <a:lnL>
                      <a:noFill/>
                    </a:lnL>
                    <a:lnR>
                      <a:noFill/>
                    </a:lnR>
                    <a:lnT>
                      <a:noFill/>
                    </a:lnT>
                    <a:lnB>
                      <a:noFill/>
                    </a:lnB>
                  </a:tcPr>
                </a:tc>
                <a:tc>
                  <a:txBody>
                    <a:bodyPr/>
                    <a:lstStyle/>
                    <a:p>
                      <a:pPr>
                        <a:lnSpc>
                          <a:spcPct val="115000"/>
                        </a:lnSpc>
                      </a:pPr>
                      <a:endParaRPr lang="es-ES" sz="1200">
                        <a:latin typeface="Calibri"/>
                        <a:ea typeface="Calibri"/>
                        <a:cs typeface="Times New Roman"/>
                      </a:endParaRPr>
                    </a:p>
                  </a:txBody>
                  <a:tcPr marL="34710" marR="347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200">
                        <a:latin typeface="Calibri"/>
                        <a:ea typeface="Calibri"/>
                        <a:cs typeface="Times New Roman"/>
                      </a:endParaRPr>
                    </a:p>
                  </a:txBody>
                  <a:tcPr marL="34710" marR="347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200">
                        <a:latin typeface="Calibri"/>
                        <a:ea typeface="Calibri"/>
                        <a:cs typeface="Times New Roman"/>
                      </a:endParaRPr>
                    </a:p>
                  </a:txBody>
                  <a:tcPr marL="34710" marR="34710" marT="0" marB="0" anchor="b">
                    <a:lnL>
                      <a:noFill/>
                    </a:lnL>
                    <a:lnR>
                      <a:noFill/>
                    </a:lnR>
                    <a:lnT>
                      <a:noFill/>
                    </a:lnT>
                    <a:lnB>
                      <a:noFill/>
                    </a:lnB>
                  </a:tcPr>
                </a:tc>
                <a:tc>
                  <a:txBody>
                    <a:bodyPr/>
                    <a:lstStyle/>
                    <a:p>
                      <a:pPr>
                        <a:lnSpc>
                          <a:spcPct val="115000"/>
                        </a:lnSpc>
                      </a:pPr>
                      <a:endParaRPr lang="es-ES" sz="1200">
                        <a:latin typeface="Calibri"/>
                        <a:ea typeface="Calibri"/>
                        <a:cs typeface="Times New Roman"/>
                      </a:endParaRPr>
                    </a:p>
                  </a:txBody>
                  <a:tcPr marL="34710" marR="34710" marT="0" marB="0" anchor="b">
                    <a:lnL>
                      <a:noFill/>
                    </a:lnL>
                    <a:lnR>
                      <a:noFill/>
                    </a:lnR>
                    <a:lnT>
                      <a:noFill/>
                    </a:lnT>
                    <a:lnB>
                      <a:noFill/>
                    </a:lnB>
                  </a:tcPr>
                </a:tc>
                <a:tc>
                  <a:txBody>
                    <a:bodyPr/>
                    <a:lstStyle/>
                    <a:p>
                      <a:pPr>
                        <a:lnSpc>
                          <a:spcPct val="115000"/>
                        </a:lnSpc>
                      </a:pPr>
                      <a:endParaRPr lang="es-ES" sz="1200">
                        <a:latin typeface="Calibri"/>
                        <a:ea typeface="Calibri"/>
                        <a:cs typeface="Times New Roman"/>
                      </a:endParaRPr>
                    </a:p>
                  </a:txBody>
                  <a:tcPr marL="34710" marR="34710" marT="0" marB="0" anchor="b">
                    <a:lnL>
                      <a:noFill/>
                    </a:lnL>
                    <a:lnR>
                      <a:noFill/>
                    </a:lnR>
                    <a:lnT>
                      <a:noFill/>
                    </a:lnT>
                    <a:lnB>
                      <a:noFill/>
                    </a:lnB>
                  </a:tcPr>
                </a:tc>
                <a:tc>
                  <a:txBody>
                    <a:bodyPr/>
                    <a:lstStyle/>
                    <a:p>
                      <a:pPr>
                        <a:lnSpc>
                          <a:spcPct val="115000"/>
                        </a:lnSpc>
                      </a:pPr>
                      <a:endParaRPr lang="es-ES" sz="1200">
                        <a:latin typeface="Calibri"/>
                        <a:ea typeface="Calibri"/>
                        <a:cs typeface="Times New Roman"/>
                      </a:endParaRPr>
                    </a:p>
                  </a:txBody>
                  <a:tcPr marL="34710" marR="347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200">
                        <a:latin typeface="Calibri"/>
                        <a:ea typeface="Calibri"/>
                        <a:cs typeface="Times New Roman"/>
                      </a:endParaRPr>
                    </a:p>
                  </a:txBody>
                  <a:tcPr marL="34710" marR="34710" marT="0" marB="0" anchor="b">
                    <a:lnL>
                      <a:noFill/>
                    </a:lnL>
                    <a:lnR>
                      <a:noFill/>
                    </a:lnR>
                    <a:lnT>
                      <a:noFill/>
                    </a:lnT>
                    <a:lnB w="12700" cap="flat" cmpd="sng" algn="ctr">
                      <a:solidFill>
                        <a:srgbClr val="000000"/>
                      </a:solidFill>
                      <a:prstDash val="solid"/>
                      <a:round/>
                      <a:headEnd type="none" w="med" len="med"/>
                      <a:tailEnd type="none" w="med" len="med"/>
                    </a:lnB>
                  </a:tcPr>
                </a:tc>
              </a:tr>
              <a:tr h="328452">
                <a:tc>
                  <a:txBody>
                    <a:bodyPr/>
                    <a:lstStyle/>
                    <a:p>
                      <a:pPr>
                        <a:lnSpc>
                          <a:spcPct val="115000"/>
                        </a:lnSpc>
                      </a:pPr>
                      <a:endParaRPr lang="es-ES" sz="1200">
                        <a:latin typeface="Calibri"/>
                        <a:ea typeface="Calibri"/>
                        <a:cs typeface="Times New Roman"/>
                      </a:endParaRPr>
                    </a:p>
                  </a:txBody>
                  <a:tcPr marL="34710" marR="3471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a:solidFill>
                            <a:srgbClr val="000000"/>
                          </a:solidFill>
                          <a:latin typeface="Times New Roman"/>
                          <a:ea typeface="Times New Roman"/>
                          <a:cs typeface="Times New Roman"/>
                        </a:rPr>
                        <a:t>Encuestados</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400" b="1">
                          <a:solidFill>
                            <a:srgbClr val="000000"/>
                          </a:solidFill>
                          <a:latin typeface="Times New Roman"/>
                          <a:ea typeface="Times New Roman"/>
                          <a:cs typeface="Times New Roman"/>
                        </a:rPr>
                        <a:t>Porcentaje</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s-ES" sz="12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200">
                        <a:latin typeface="Calibri"/>
                        <a:ea typeface="Calibri"/>
                        <a:cs typeface="Times New Roman"/>
                      </a:endParaRPr>
                    </a:p>
                  </a:txBody>
                  <a:tcPr marL="34710" marR="34710" marT="0" marB="0" anchor="b">
                    <a:lnL>
                      <a:noFill/>
                    </a:lnL>
                    <a:lnR>
                      <a:noFill/>
                    </a:lnR>
                    <a:lnT>
                      <a:noFill/>
                    </a:lnT>
                    <a:lnB>
                      <a:noFill/>
                    </a:lnB>
                  </a:tcPr>
                </a:tc>
                <a:tc>
                  <a:txBody>
                    <a:bodyPr/>
                    <a:lstStyle/>
                    <a:p>
                      <a:pPr>
                        <a:lnSpc>
                          <a:spcPct val="115000"/>
                        </a:lnSpc>
                      </a:pPr>
                      <a:endParaRPr lang="es-ES" sz="1200">
                        <a:latin typeface="Calibri"/>
                        <a:ea typeface="Calibri"/>
                        <a:cs typeface="Times New Roman"/>
                      </a:endParaRPr>
                    </a:p>
                  </a:txBody>
                  <a:tcPr marL="34710" marR="3471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a:solidFill>
                            <a:srgbClr val="000000"/>
                          </a:solidFill>
                          <a:latin typeface="Times New Roman"/>
                          <a:ea typeface="Times New Roman"/>
                          <a:cs typeface="Times New Roman"/>
                        </a:rPr>
                        <a:t>Encuestados</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b="1">
                          <a:solidFill>
                            <a:srgbClr val="000000"/>
                          </a:solidFill>
                          <a:latin typeface="Times New Roman"/>
                          <a:ea typeface="Times New Roman"/>
                          <a:cs typeface="Times New Roman"/>
                        </a:rPr>
                        <a:t>Porcentaje</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164226">
                <a:tc>
                  <a:txBody>
                    <a:bodyPr/>
                    <a:lstStyle/>
                    <a:p>
                      <a:pPr algn="ctr">
                        <a:lnSpc>
                          <a:spcPct val="115000"/>
                        </a:lnSpc>
                        <a:spcAft>
                          <a:spcPts val="0"/>
                        </a:spcAft>
                      </a:pPr>
                      <a:r>
                        <a:rPr lang="es-ES" sz="1400" b="1">
                          <a:solidFill>
                            <a:srgbClr val="000000"/>
                          </a:solidFill>
                          <a:latin typeface="Times New Roman"/>
                          <a:ea typeface="Times New Roman"/>
                          <a:cs typeface="Times New Roman"/>
                        </a:rPr>
                        <a:t>SI</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400">
                          <a:solidFill>
                            <a:srgbClr val="000000"/>
                          </a:solidFill>
                          <a:latin typeface="Times New Roman"/>
                          <a:ea typeface="Times New Roman"/>
                          <a:cs typeface="Times New Roman"/>
                        </a:rPr>
                        <a:t>35</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39"/>
                    </a:solidFill>
                  </a:tcPr>
                </a:tc>
                <a:tc>
                  <a:txBody>
                    <a:bodyPr/>
                    <a:lstStyle/>
                    <a:p>
                      <a:pPr algn="ctr">
                        <a:lnSpc>
                          <a:spcPct val="115000"/>
                        </a:lnSpc>
                        <a:spcAft>
                          <a:spcPts val="0"/>
                        </a:spcAft>
                      </a:pPr>
                      <a:r>
                        <a:rPr lang="es-ES" sz="1400">
                          <a:solidFill>
                            <a:srgbClr val="000000"/>
                          </a:solidFill>
                          <a:latin typeface="Times New Roman"/>
                          <a:ea typeface="Times New Roman"/>
                          <a:cs typeface="Times New Roman"/>
                        </a:rPr>
                        <a:t>87%</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39"/>
                    </a:solidFill>
                  </a:tcPr>
                </a:tc>
                <a:tc>
                  <a:txBody>
                    <a:bodyPr/>
                    <a:lstStyle/>
                    <a:p>
                      <a:pPr>
                        <a:lnSpc>
                          <a:spcPct val="115000"/>
                        </a:lnSpc>
                      </a:pPr>
                      <a:endParaRPr lang="es-ES" sz="12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200">
                        <a:latin typeface="Calibri"/>
                        <a:ea typeface="Calibri"/>
                        <a:cs typeface="Times New Roman"/>
                      </a:endParaRPr>
                    </a:p>
                  </a:txBody>
                  <a:tcPr marL="34710" marR="347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b="1">
                          <a:solidFill>
                            <a:srgbClr val="000000"/>
                          </a:solidFill>
                          <a:latin typeface="Times New Roman"/>
                          <a:ea typeface="Times New Roman"/>
                          <a:cs typeface="Times New Roman"/>
                        </a:rPr>
                        <a:t>SI</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a:solidFill>
                            <a:srgbClr val="000000"/>
                          </a:solidFill>
                          <a:latin typeface="Times New Roman"/>
                          <a:ea typeface="Times New Roman"/>
                          <a:cs typeface="Times New Roman"/>
                        </a:rPr>
                        <a:t>256</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1400">
                          <a:solidFill>
                            <a:srgbClr val="000000"/>
                          </a:solidFill>
                          <a:latin typeface="Times New Roman"/>
                          <a:ea typeface="Times New Roman"/>
                          <a:cs typeface="Times New Roman"/>
                        </a:rPr>
                        <a:t>81%</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64226">
                <a:tc>
                  <a:txBody>
                    <a:bodyPr/>
                    <a:lstStyle/>
                    <a:p>
                      <a:pPr algn="ctr">
                        <a:lnSpc>
                          <a:spcPct val="115000"/>
                        </a:lnSpc>
                        <a:spcAft>
                          <a:spcPts val="0"/>
                        </a:spcAft>
                      </a:pPr>
                      <a:r>
                        <a:rPr lang="es-ES" sz="1400" b="1">
                          <a:solidFill>
                            <a:srgbClr val="000000"/>
                          </a:solidFill>
                          <a:latin typeface="Times New Roman"/>
                          <a:ea typeface="Times New Roman"/>
                          <a:cs typeface="Times New Roman"/>
                        </a:rPr>
                        <a:t>NO</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400">
                          <a:solidFill>
                            <a:srgbClr val="000000"/>
                          </a:solidFill>
                          <a:latin typeface="Times New Roman"/>
                          <a:ea typeface="Times New Roman"/>
                          <a:cs typeface="Times New Roman"/>
                        </a:rPr>
                        <a:t>5</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39"/>
                    </a:solidFill>
                  </a:tcPr>
                </a:tc>
                <a:tc>
                  <a:txBody>
                    <a:bodyPr/>
                    <a:lstStyle/>
                    <a:p>
                      <a:pPr algn="ctr">
                        <a:lnSpc>
                          <a:spcPct val="115000"/>
                        </a:lnSpc>
                        <a:spcAft>
                          <a:spcPts val="0"/>
                        </a:spcAft>
                      </a:pPr>
                      <a:r>
                        <a:rPr lang="es-ES" sz="1400">
                          <a:solidFill>
                            <a:srgbClr val="000000"/>
                          </a:solidFill>
                          <a:latin typeface="Times New Roman"/>
                          <a:ea typeface="Times New Roman"/>
                          <a:cs typeface="Times New Roman"/>
                        </a:rPr>
                        <a:t>13%</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39"/>
                    </a:solidFill>
                  </a:tcPr>
                </a:tc>
                <a:tc>
                  <a:txBody>
                    <a:bodyPr/>
                    <a:lstStyle/>
                    <a:p>
                      <a:pPr>
                        <a:lnSpc>
                          <a:spcPct val="115000"/>
                        </a:lnSpc>
                      </a:pPr>
                      <a:endParaRPr lang="es-ES" sz="12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200">
                        <a:latin typeface="Calibri"/>
                        <a:ea typeface="Calibri"/>
                        <a:cs typeface="Times New Roman"/>
                      </a:endParaRPr>
                    </a:p>
                  </a:txBody>
                  <a:tcPr marL="34710" marR="347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b="1">
                          <a:solidFill>
                            <a:srgbClr val="000000"/>
                          </a:solidFill>
                          <a:latin typeface="Times New Roman"/>
                          <a:ea typeface="Times New Roman"/>
                          <a:cs typeface="Times New Roman"/>
                        </a:rPr>
                        <a:t>NO</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a:solidFill>
                            <a:srgbClr val="000000"/>
                          </a:solidFill>
                          <a:latin typeface="Times New Roman"/>
                          <a:ea typeface="Times New Roman"/>
                          <a:cs typeface="Times New Roman"/>
                        </a:rPr>
                        <a:t>59</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1400">
                          <a:solidFill>
                            <a:srgbClr val="000000"/>
                          </a:solidFill>
                          <a:latin typeface="Times New Roman"/>
                          <a:ea typeface="Times New Roman"/>
                          <a:cs typeface="Times New Roman"/>
                        </a:rPr>
                        <a:t>19%</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64226">
                <a:tc>
                  <a:txBody>
                    <a:bodyPr/>
                    <a:lstStyle/>
                    <a:p>
                      <a:pPr algn="ctr">
                        <a:lnSpc>
                          <a:spcPct val="115000"/>
                        </a:lnSpc>
                        <a:spcAft>
                          <a:spcPts val="0"/>
                        </a:spcAft>
                      </a:pPr>
                      <a:r>
                        <a:rPr lang="es-ES" sz="1400" b="1">
                          <a:solidFill>
                            <a:srgbClr val="000000"/>
                          </a:solidFill>
                          <a:latin typeface="Times New Roman"/>
                          <a:ea typeface="Times New Roman"/>
                          <a:cs typeface="Times New Roman"/>
                        </a:rPr>
                        <a:t>TOTAL</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400">
                          <a:solidFill>
                            <a:srgbClr val="000000"/>
                          </a:solidFill>
                          <a:latin typeface="Times New Roman"/>
                          <a:ea typeface="Times New Roman"/>
                          <a:cs typeface="Times New Roman"/>
                        </a:rPr>
                        <a:t>40</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39"/>
                    </a:solidFill>
                  </a:tcPr>
                </a:tc>
                <a:tc>
                  <a:txBody>
                    <a:bodyPr/>
                    <a:lstStyle/>
                    <a:p>
                      <a:pPr algn="ctr">
                        <a:lnSpc>
                          <a:spcPct val="115000"/>
                        </a:lnSpc>
                        <a:spcAft>
                          <a:spcPts val="0"/>
                        </a:spcAft>
                      </a:pPr>
                      <a:r>
                        <a:rPr lang="es-ES" sz="1400">
                          <a:solidFill>
                            <a:srgbClr val="000000"/>
                          </a:solidFill>
                          <a:latin typeface="Times New Roman"/>
                          <a:ea typeface="Times New Roman"/>
                          <a:cs typeface="Times New Roman"/>
                        </a:rPr>
                        <a:t>100%</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39"/>
                    </a:solidFill>
                  </a:tcPr>
                </a:tc>
                <a:tc>
                  <a:txBody>
                    <a:bodyPr/>
                    <a:lstStyle/>
                    <a:p>
                      <a:pPr>
                        <a:lnSpc>
                          <a:spcPct val="115000"/>
                        </a:lnSpc>
                      </a:pPr>
                      <a:endParaRPr lang="es-ES" sz="12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200">
                        <a:latin typeface="Calibri"/>
                        <a:ea typeface="Calibri"/>
                        <a:cs typeface="Times New Roman"/>
                      </a:endParaRPr>
                    </a:p>
                  </a:txBody>
                  <a:tcPr marL="34710" marR="347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b="1">
                          <a:solidFill>
                            <a:srgbClr val="000000"/>
                          </a:solidFill>
                          <a:latin typeface="Times New Roman"/>
                          <a:ea typeface="Times New Roman"/>
                          <a:cs typeface="Times New Roman"/>
                        </a:rPr>
                        <a:t>TOTAL</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400">
                          <a:solidFill>
                            <a:srgbClr val="000000"/>
                          </a:solidFill>
                          <a:latin typeface="Times New Roman"/>
                          <a:ea typeface="Times New Roman"/>
                          <a:cs typeface="Times New Roman"/>
                        </a:rPr>
                        <a:t>315</a:t>
                      </a:r>
                      <a:endParaRPr lang="es-ES" sz="140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1400" dirty="0">
                          <a:solidFill>
                            <a:srgbClr val="000000"/>
                          </a:solidFill>
                          <a:latin typeface="Times New Roman"/>
                          <a:ea typeface="Times New Roman"/>
                          <a:cs typeface="Times New Roman"/>
                        </a:rPr>
                        <a:t>100%</a:t>
                      </a:r>
                      <a:endParaRPr lang="es-ES" sz="1400" dirty="0">
                        <a:latin typeface="Calibri"/>
                        <a:ea typeface="Calibri"/>
                        <a:cs typeface="Times New Roman"/>
                      </a:endParaRPr>
                    </a:p>
                  </a:txBody>
                  <a:tcPr marL="34710" marR="347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graphicFrame>
        <p:nvGraphicFramePr>
          <p:cNvPr id="9" name="8 Tabla"/>
          <p:cNvGraphicFramePr>
            <a:graphicFrameLocks noGrp="1"/>
          </p:cNvGraphicFramePr>
          <p:nvPr/>
        </p:nvGraphicFramePr>
        <p:xfrm>
          <a:off x="285721" y="2771347"/>
          <a:ext cx="8429683" cy="1779318"/>
        </p:xfrm>
        <a:graphic>
          <a:graphicData uri="http://schemas.openxmlformats.org/drawingml/2006/table">
            <a:tbl>
              <a:tblPr/>
              <a:tblGrid>
                <a:gridCol w="1714510"/>
                <a:gridCol w="1214446"/>
                <a:gridCol w="626887"/>
                <a:gridCol w="444683"/>
                <a:gridCol w="428628"/>
                <a:gridCol w="1785950"/>
                <a:gridCol w="1390832"/>
                <a:gridCol w="823747"/>
              </a:tblGrid>
              <a:tr h="328827">
                <a:tc>
                  <a:txBody>
                    <a:bodyPr/>
                    <a:lstStyle/>
                    <a:p>
                      <a:pPr>
                        <a:lnSpc>
                          <a:spcPct val="115000"/>
                        </a:lnSpc>
                      </a:pPr>
                      <a:endParaRPr lang="es-ES" sz="1400" dirty="0">
                        <a:latin typeface="Calibri"/>
                        <a:ea typeface="Calibri"/>
                        <a:cs typeface="Times New Roman"/>
                      </a:endParaRPr>
                    </a:p>
                  </a:txBody>
                  <a:tcPr marL="34749" marR="3474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a:solidFill>
                            <a:srgbClr val="000000"/>
                          </a:solidFill>
                          <a:latin typeface="Times New Roman"/>
                          <a:ea typeface="Times New Roman"/>
                          <a:cs typeface="Times New Roman"/>
                        </a:rPr>
                        <a:t>Encuestados</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600" b="1" dirty="0" smtClean="0">
                          <a:solidFill>
                            <a:srgbClr val="000000"/>
                          </a:solidFill>
                          <a:latin typeface="Times New Roman"/>
                          <a:ea typeface="Calibri"/>
                          <a:cs typeface="Times New Roman"/>
                        </a:rPr>
                        <a:t>%</a:t>
                      </a:r>
                      <a:endParaRPr lang="es-ES" sz="1600" dirty="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s-ES" sz="14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400">
                        <a:latin typeface="Calibri"/>
                        <a:ea typeface="Calibri"/>
                        <a:cs typeface="Times New Roman"/>
                      </a:endParaRPr>
                    </a:p>
                  </a:txBody>
                  <a:tcPr marL="34749" marR="34749" marT="0" marB="0" anchor="b">
                    <a:lnL>
                      <a:noFill/>
                    </a:lnL>
                    <a:lnR>
                      <a:noFill/>
                    </a:lnR>
                    <a:lnT>
                      <a:noFill/>
                    </a:lnT>
                    <a:lnB>
                      <a:noFill/>
                    </a:lnB>
                  </a:tcPr>
                </a:tc>
                <a:tc>
                  <a:txBody>
                    <a:bodyPr/>
                    <a:lstStyle/>
                    <a:p>
                      <a:pPr>
                        <a:lnSpc>
                          <a:spcPct val="115000"/>
                        </a:lnSpc>
                      </a:pPr>
                      <a:endParaRPr lang="es-ES" sz="1400" dirty="0">
                        <a:latin typeface="Calibri"/>
                        <a:ea typeface="Calibri"/>
                        <a:cs typeface="Times New Roman"/>
                      </a:endParaRPr>
                    </a:p>
                  </a:txBody>
                  <a:tcPr marL="34749" marR="3474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dirty="0">
                          <a:solidFill>
                            <a:srgbClr val="000000"/>
                          </a:solidFill>
                          <a:latin typeface="Times New Roman"/>
                          <a:ea typeface="Times New Roman"/>
                          <a:cs typeface="Times New Roman"/>
                        </a:rPr>
                        <a:t>Encuestados</a:t>
                      </a:r>
                      <a:endParaRPr lang="es-ES" sz="1600" dirty="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s-ES" sz="1600" b="1" dirty="0" smtClean="0">
                          <a:solidFill>
                            <a:srgbClr val="000000"/>
                          </a:solidFill>
                          <a:latin typeface="Times New Roman"/>
                          <a:ea typeface="Calibri"/>
                          <a:cs typeface="Times New Roman"/>
                        </a:rPr>
                        <a:t>%</a:t>
                      </a:r>
                      <a:endParaRPr lang="es-ES" sz="1600" dirty="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64413">
                <a:tc>
                  <a:txBody>
                    <a:bodyPr/>
                    <a:lstStyle/>
                    <a:p>
                      <a:pPr algn="ctr">
                        <a:lnSpc>
                          <a:spcPct val="115000"/>
                        </a:lnSpc>
                        <a:spcAft>
                          <a:spcPts val="0"/>
                        </a:spcAft>
                      </a:pPr>
                      <a:r>
                        <a:rPr lang="es-ES" sz="1600" b="1">
                          <a:solidFill>
                            <a:srgbClr val="000000"/>
                          </a:solidFill>
                          <a:latin typeface="Times New Roman"/>
                          <a:ea typeface="Times New Roman"/>
                          <a:cs typeface="Times New Roman"/>
                        </a:rPr>
                        <a:t>Siempre</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1</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39"/>
                    </a:solidFill>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5%</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39"/>
                    </a:solidFill>
                  </a:tcPr>
                </a:tc>
                <a:tc>
                  <a:txBody>
                    <a:bodyPr/>
                    <a:lstStyle/>
                    <a:p>
                      <a:pPr>
                        <a:lnSpc>
                          <a:spcPct val="115000"/>
                        </a:lnSpc>
                      </a:pPr>
                      <a:endParaRPr lang="es-ES" sz="14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400" dirty="0">
                        <a:latin typeface="Calibri"/>
                        <a:ea typeface="Calibri"/>
                        <a:cs typeface="Times New Roman"/>
                      </a:endParaRPr>
                    </a:p>
                  </a:txBody>
                  <a:tcPr marL="34749" marR="3474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600" b="1" dirty="0">
                          <a:solidFill>
                            <a:srgbClr val="000000"/>
                          </a:solidFill>
                          <a:latin typeface="Times New Roman"/>
                          <a:ea typeface="Times New Roman"/>
                          <a:cs typeface="Times New Roman"/>
                        </a:rPr>
                        <a:t>Siempre</a:t>
                      </a:r>
                      <a:endParaRPr lang="es-ES" sz="1600" dirty="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s-ES" sz="1600" dirty="0">
                          <a:solidFill>
                            <a:srgbClr val="000000"/>
                          </a:solidFill>
                          <a:latin typeface="Times New Roman"/>
                          <a:ea typeface="Times New Roman"/>
                          <a:cs typeface="Times New Roman"/>
                        </a:rPr>
                        <a:t>6</a:t>
                      </a:r>
                      <a:endParaRPr lang="es-ES" sz="1600" dirty="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3%</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28827">
                <a:tc>
                  <a:txBody>
                    <a:bodyPr/>
                    <a:lstStyle/>
                    <a:p>
                      <a:pPr algn="ctr">
                        <a:lnSpc>
                          <a:spcPct val="115000"/>
                        </a:lnSpc>
                        <a:spcAft>
                          <a:spcPts val="0"/>
                        </a:spcAft>
                      </a:pPr>
                      <a:r>
                        <a:rPr lang="es-ES" sz="1600" b="1">
                          <a:solidFill>
                            <a:srgbClr val="000000"/>
                          </a:solidFill>
                          <a:latin typeface="Times New Roman"/>
                          <a:ea typeface="Times New Roman"/>
                          <a:cs typeface="Times New Roman"/>
                        </a:rPr>
                        <a:t>Algunas veces</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4</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39"/>
                    </a:solidFill>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18%</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39"/>
                    </a:solidFill>
                  </a:tcPr>
                </a:tc>
                <a:tc>
                  <a:txBody>
                    <a:bodyPr/>
                    <a:lstStyle/>
                    <a:p>
                      <a:pPr>
                        <a:lnSpc>
                          <a:spcPct val="115000"/>
                        </a:lnSpc>
                      </a:pPr>
                      <a:endParaRPr lang="es-ES" sz="14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400" dirty="0">
                        <a:latin typeface="Calibri"/>
                        <a:ea typeface="Calibri"/>
                        <a:cs typeface="Times New Roman"/>
                      </a:endParaRPr>
                    </a:p>
                  </a:txBody>
                  <a:tcPr marL="34749" marR="3474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600" b="1" dirty="0">
                          <a:solidFill>
                            <a:srgbClr val="000000"/>
                          </a:solidFill>
                          <a:latin typeface="Times New Roman"/>
                          <a:ea typeface="Times New Roman"/>
                          <a:cs typeface="Times New Roman"/>
                        </a:rPr>
                        <a:t>Algunas veces</a:t>
                      </a:r>
                      <a:endParaRPr lang="es-ES" sz="1600" dirty="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s-ES" sz="1600" dirty="0">
                          <a:solidFill>
                            <a:srgbClr val="000000"/>
                          </a:solidFill>
                          <a:latin typeface="Times New Roman"/>
                          <a:ea typeface="Times New Roman"/>
                          <a:cs typeface="Times New Roman"/>
                        </a:rPr>
                        <a:t>67</a:t>
                      </a:r>
                      <a:endParaRPr lang="es-ES" sz="1600" dirty="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32%</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64413">
                <a:tc>
                  <a:txBody>
                    <a:bodyPr/>
                    <a:lstStyle/>
                    <a:p>
                      <a:pPr algn="ctr">
                        <a:lnSpc>
                          <a:spcPct val="115000"/>
                        </a:lnSpc>
                        <a:spcAft>
                          <a:spcPts val="0"/>
                        </a:spcAft>
                      </a:pPr>
                      <a:r>
                        <a:rPr lang="es-ES" sz="1600" b="1">
                          <a:solidFill>
                            <a:srgbClr val="000000"/>
                          </a:solidFill>
                          <a:latin typeface="Times New Roman"/>
                          <a:ea typeface="Times New Roman"/>
                          <a:cs typeface="Times New Roman"/>
                        </a:rPr>
                        <a:t>Pocas veces</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9</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39"/>
                    </a:solidFill>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41%</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39"/>
                    </a:solidFill>
                  </a:tcPr>
                </a:tc>
                <a:tc>
                  <a:txBody>
                    <a:bodyPr/>
                    <a:lstStyle/>
                    <a:p>
                      <a:pPr>
                        <a:lnSpc>
                          <a:spcPct val="115000"/>
                        </a:lnSpc>
                      </a:pPr>
                      <a:endParaRPr lang="es-ES" sz="14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400" dirty="0">
                        <a:latin typeface="Calibri"/>
                        <a:ea typeface="Calibri"/>
                        <a:cs typeface="Times New Roman"/>
                      </a:endParaRPr>
                    </a:p>
                  </a:txBody>
                  <a:tcPr marL="34749" marR="3474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600" b="1" dirty="0">
                          <a:solidFill>
                            <a:srgbClr val="000000"/>
                          </a:solidFill>
                          <a:latin typeface="Times New Roman"/>
                          <a:ea typeface="Times New Roman"/>
                          <a:cs typeface="Times New Roman"/>
                        </a:rPr>
                        <a:t>Pocas veces</a:t>
                      </a:r>
                      <a:endParaRPr lang="es-ES" sz="1600" dirty="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s-ES" sz="1600" dirty="0">
                          <a:solidFill>
                            <a:srgbClr val="000000"/>
                          </a:solidFill>
                          <a:latin typeface="Times New Roman"/>
                          <a:ea typeface="Times New Roman"/>
                          <a:cs typeface="Times New Roman"/>
                        </a:rPr>
                        <a:t>70</a:t>
                      </a:r>
                      <a:endParaRPr lang="es-ES" sz="1600" dirty="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34%</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64413">
                <a:tc>
                  <a:txBody>
                    <a:bodyPr/>
                    <a:lstStyle/>
                    <a:p>
                      <a:pPr algn="ctr">
                        <a:lnSpc>
                          <a:spcPct val="115000"/>
                        </a:lnSpc>
                        <a:spcAft>
                          <a:spcPts val="0"/>
                        </a:spcAft>
                      </a:pPr>
                      <a:r>
                        <a:rPr lang="es-ES" sz="1600" b="1">
                          <a:solidFill>
                            <a:srgbClr val="000000"/>
                          </a:solidFill>
                          <a:latin typeface="Times New Roman"/>
                          <a:ea typeface="Times New Roman"/>
                          <a:cs typeface="Times New Roman"/>
                        </a:rPr>
                        <a:t>Rara vez</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8</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39"/>
                    </a:solidFill>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36%</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39"/>
                    </a:solidFill>
                  </a:tcPr>
                </a:tc>
                <a:tc>
                  <a:txBody>
                    <a:bodyPr/>
                    <a:lstStyle/>
                    <a:p>
                      <a:pPr>
                        <a:lnSpc>
                          <a:spcPct val="115000"/>
                        </a:lnSpc>
                      </a:pPr>
                      <a:endParaRPr lang="es-ES" sz="14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400" dirty="0">
                        <a:latin typeface="Calibri"/>
                        <a:ea typeface="Calibri"/>
                        <a:cs typeface="Times New Roman"/>
                      </a:endParaRPr>
                    </a:p>
                  </a:txBody>
                  <a:tcPr marL="34749" marR="3474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600" b="1" dirty="0">
                          <a:solidFill>
                            <a:srgbClr val="000000"/>
                          </a:solidFill>
                          <a:latin typeface="Times New Roman"/>
                          <a:ea typeface="Times New Roman"/>
                          <a:cs typeface="Times New Roman"/>
                        </a:rPr>
                        <a:t>Rara vez</a:t>
                      </a:r>
                      <a:endParaRPr lang="es-ES" sz="1600" dirty="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s-ES" sz="1600" dirty="0">
                          <a:solidFill>
                            <a:srgbClr val="000000"/>
                          </a:solidFill>
                          <a:latin typeface="Times New Roman"/>
                          <a:ea typeface="Times New Roman"/>
                          <a:cs typeface="Times New Roman"/>
                        </a:rPr>
                        <a:t>65</a:t>
                      </a:r>
                      <a:endParaRPr lang="es-ES" sz="1600" dirty="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31%</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64413">
                <a:tc>
                  <a:txBody>
                    <a:bodyPr/>
                    <a:lstStyle/>
                    <a:p>
                      <a:pPr algn="ctr">
                        <a:lnSpc>
                          <a:spcPct val="115000"/>
                        </a:lnSpc>
                        <a:spcAft>
                          <a:spcPts val="0"/>
                        </a:spcAft>
                      </a:pPr>
                      <a:r>
                        <a:rPr lang="es-ES" sz="1600" b="1">
                          <a:solidFill>
                            <a:srgbClr val="000000"/>
                          </a:solidFill>
                          <a:latin typeface="Times New Roman"/>
                          <a:ea typeface="Times New Roman"/>
                          <a:cs typeface="Times New Roman"/>
                        </a:rPr>
                        <a:t>TOTAL</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22</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39"/>
                    </a:solidFill>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100%</a:t>
                      </a:r>
                      <a:endParaRPr lang="es-ES" sz="16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39"/>
                    </a:solidFill>
                  </a:tcPr>
                </a:tc>
                <a:tc>
                  <a:txBody>
                    <a:bodyPr/>
                    <a:lstStyle/>
                    <a:p>
                      <a:pPr>
                        <a:lnSpc>
                          <a:spcPct val="115000"/>
                        </a:lnSpc>
                      </a:pPr>
                      <a:endParaRPr lang="es-ES" sz="140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400" dirty="0">
                        <a:latin typeface="Calibri"/>
                        <a:ea typeface="Calibri"/>
                        <a:cs typeface="Times New Roman"/>
                      </a:endParaRPr>
                    </a:p>
                  </a:txBody>
                  <a:tcPr marL="34749" marR="3474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600" b="1" dirty="0">
                          <a:solidFill>
                            <a:srgbClr val="000000"/>
                          </a:solidFill>
                          <a:latin typeface="Times New Roman"/>
                          <a:ea typeface="Times New Roman"/>
                          <a:cs typeface="Times New Roman"/>
                        </a:rPr>
                        <a:t>TOTAL</a:t>
                      </a:r>
                      <a:endParaRPr lang="es-ES" sz="1600" dirty="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s-ES" sz="1600" dirty="0">
                          <a:solidFill>
                            <a:srgbClr val="000000"/>
                          </a:solidFill>
                          <a:latin typeface="Times New Roman"/>
                          <a:ea typeface="Times New Roman"/>
                          <a:cs typeface="Times New Roman"/>
                        </a:rPr>
                        <a:t>208</a:t>
                      </a:r>
                      <a:endParaRPr lang="es-ES" sz="1600" dirty="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1600" dirty="0">
                          <a:solidFill>
                            <a:srgbClr val="000000"/>
                          </a:solidFill>
                          <a:latin typeface="Times New Roman"/>
                          <a:ea typeface="Times New Roman"/>
                          <a:cs typeface="Times New Roman"/>
                        </a:rPr>
                        <a:t>100%</a:t>
                      </a:r>
                      <a:endParaRPr lang="es-ES" sz="1600" dirty="0">
                        <a:latin typeface="Calibri"/>
                        <a:ea typeface="Calibri"/>
                        <a:cs typeface="Times New Roman"/>
                      </a:endParaRPr>
                    </a:p>
                  </a:txBody>
                  <a:tcPr marL="34749" marR="34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graphicFrame>
        <p:nvGraphicFramePr>
          <p:cNvPr id="10" name="9 Tabla"/>
          <p:cNvGraphicFramePr>
            <a:graphicFrameLocks noGrp="1"/>
          </p:cNvGraphicFramePr>
          <p:nvPr/>
        </p:nvGraphicFramePr>
        <p:xfrm>
          <a:off x="214315" y="5024648"/>
          <a:ext cx="8429651" cy="1261872"/>
        </p:xfrm>
        <a:graphic>
          <a:graphicData uri="http://schemas.openxmlformats.org/drawingml/2006/table">
            <a:tbl>
              <a:tblPr/>
              <a:tblGrid>
                <a:gridCol w="1363895"/>
                <a:gridCol w="696728"/>
                <a:gridCol w="696728"/>
                <a:gridCol w="681063"/>
                <a:gridCol w="681063"/>
                <a:gridCol w="681063"/>
                <a:gridCol w="681063"/>
                <a:gridCol w="681063"/>
                <a:gridCol w="681063"/>
                <a:gridCol w="681063"/>
                <a:gridCol w="904859"/>
              </a:tblGrid>
              <a:tr h="172269">
                <a:tc gridSpan="5">
                  <a:txBody>
                    <a:bodyPr/>
                    <a:lstStyle/>
                    <a:p>
                      <a:pPr>
                        <a:lnSpc>
                          <a:spcPct val="115000"/>
                        </a:lnSpc>
                        <a:spcAft>
                          <a:spcPts val="0"/>
                        </a:spcAft>
                      </a:pPr>
                      <a:r>
                        <a:rPr lang="es-ES" sz="2000" b="1" dirty="0">
                          <a:solidFill>
                            <a:schemeClr val="accent2">
                              <a:lumMod val="50000"/>
                            </a:schemeClr>
                          </a:solidFill>
                          <a:latin typeface="Calibri"/>
                          <a:ea typeface="Times New Roman"/>
                          <a:cs typeface="Times New Roman"/>
                        </a:rPr>
                        <a:t>PROYECCION DE DEMANDA</a:t>
                      </a:r>
                      <a:endParaRPr lang="es-ES" sz="1800" dirty="0">
                        <a:solidFill>
                          <a:schemeClr val="accent2">
                            <a:lumMod val="50000"/>
                          </a:schemeClr>
                        </a:solidFill>
                        <a:latin typeface="Calibri"/>
                        <a:ea typeface="Calibri"/>
                        <a:cs typeface="Times New Roman"/>
                      </a:endParaRPr>
                    </a:p>
                  </a:txBody>
                  <a:tcPr marL="36410" marR="3641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pPr>
                        <a:lnSpc>
                          <a:spcPct val="115000"/>
                        </a:lnSpc>
                      </a:pPr>
                      <a:endParaRPr lang="es-ES" sz="1400" dirty="0">
                        <a:latin typeface="Calibri"/>
                        <a:ea typeface="Calibri"/>
                        <a:cs typeface="Times New Roman"/>
                      </a:endParaRPr>
                    </a:p>
                  </a:txBody>
                  <a:tcPr marL="36410" marR="36410" marT="0" marB="0" anchor="b">
                    <a:lnL>
                      <a:noFill/>
                    </a:lnL>
                    <a:lnR>
                      <a:noFill/>
                    </a:lnR>
                    <a:lnT>
                      <a:noFill/>
                    </a:lnT>
                    <a:lnB>
                      <a:noFill/>
                    </a:lnB>
                  </a:tcPr>
                </a:tc>
                <a:tc hMerge="1">
                  <a:txBody>
                    <a:bodyPr/>
                    <a:lstStyle/>
                    <a:p>
                      <a:pPr>
                        <a:lnSpc>
                          <a:spcPct val="115000"/>
                        </a:lnSpc>
                      </a:pPr>
                      <a:endParaRPr lang="es-ES" sz="1400" dirty="0">
                        <a:latin typeface="Calibri"/>
                        <a:ea typeface="Calibri"/>
                        <a:cs typeface="Times New Roman"/>
                      </a:endParaRPr>
                    </a:p>
                  </a:txBody>
                  <a:tcPr marL="36410" marR="36410" marT="0" marB="0" anchor="b">
                    <a:lnL>
                      <a:noFill/>
                    </a:lnL>
                    <a:lnR>
                      <a:noFill/>
                    </a:lnR>
                    <a:lnT>
                      <a:noFill/>
                    </a:lnT>
                    <a:lnB>
                      <a:noFill/>
                    </a:lnB>
                  </a:tcPr>
                </a:tc>
                <a:tc>
                  <a:txBody>
                    <a:bodyPr/>
                    <a:lstStyle/>
                    <a:p>
                      <a:pPr>
                        <a:lnSpc>
                          <a:spcPct val="115000"/>
                        </a:lnSpc>
                      </a:pPr>
                      <a:endParaRPr lang="es-ES" sz="1600" dirty="0">
                        <a:latin typeface="Calibri"/>
                        <a:ea typeface="Calibri"/>
                        <a:cs typeface="Times New Roman"/>
                      </a:endParaRPr>
                    </a:p>
                  </a:txBody>
                  <a:tcPr marL="36410" marR="36410" marT="0" marB="0" anchor="b">
                    <a:lnL>
                      <a:noFill/>
                    </a:lnL>
                    <a:lnR>
                      <a:noFill/>
                    </a:lnR>
                    <a:lnT>
                      <a:noFill/>
                    </a:lnT>
                    <a:lnB>
                      <a:noFill/>
                    </a:lnB>
                  </a:tcPr>
                </a:tc>
                <a:tc>
                  <a:txBody>
                    <a:bodyPr/>
                    <a:lstStyle/>
                    <a:p>
                      <a:pPr>
                        <a:lnSpc>
                          <a:spcPct val="115000"/>
                        </a:lnSpc>
                      </a:pPr>
                      <a:endParaRPr lang="es-ES" sz="1600">
                        <a:latin typeface="Calibri"/>
                        <a:ea typeface="Calibri"/>
                        <a:cs typeface="Times New Roman"/>
                      </a:endParaRPr>
                    </a:p>
                  </a:txBody>
                  <a:tcPr marL="36410" marR="36410" marT="0" marB="0" anchor="b">
                    <a:lnL>
                      <a:noFill/>
                    </a:lnL>
                    <a:lnR>
                      <a:noFill/>
                    </a:lnR>
                    <a:lnT>
                      <a:noFill/>
                    </a:lnT>
                    <a:lnB>
                      <a:noFill/>
                    </a:lnB>
                  </a:tcPr>
                </a:tc>
                <a:tc>
                  <a:txBody>
                    <a:bodyPr/>
                    <a:lstStyle/>
                    <a:p>
                      <a:pPr>
                        <a:lnSpc>
                          <a:spcPct val="115000"/>
                        </a:lnSpc>
                      </a:pPr>
                      <a:endParaRPr lang="es-ES" sz="1600">
                        <a:latin typeface="Calibri"/>
                        <a:ea typeface="Calibri"/>
                        <a:cs typeface="Times New Roman"/>
                      </a:endParaRPr>
                    </a:p>
                  </a:txBody>
                  <a:tcPr marL="36410" marR="36410" marT="0" marB="0" anchor="b">
                    <a:lnL>
                      <a:noFill/>
                    </a:lnL>
                    <a:lnR>
                      <a:noFill/>
                    </a:lnR>
                    <a:lnT>
                      <a:noFill/>
                    </a:lnT>
                    <a:lnB>
                      <a:noFill/>
                    </a:lnB>
                  </a:tcPr>
                </a:tc>
                <a:tc>
                  <a:txBody>
                    <a:bodyPr/>
                    <a:lstStyle/>
                    <a:p>
                      <a:pPr>
                        <a:lnSpc>
                          <a:spcPct val="115000"/>
                        </a:lnSpc>
                      </a:pPr>
                      <a:endParaRPr lang="es-ES" sz="1600">
                        <a:latin typeface="Calibri"/>
                        <a:ea typeface="Calibri"/>
                        <a:cs typeface="Times New Roman"/>
                      </a:endParaRPr>
                    </a:p>
                  </a:txBody>
                  <a:tcPr marL="36410" marR="36410" marT="0" marB="0" anchor="b">
                    <a:lnL>
                      <a:noFill/>
                    </a:lnL>
                    <a:lnR>
                      <a:noFill/>
                    </a:lnR>
                    <a:lnT>
                      <a:noFill/>
                    </a:lnT>
                    <a:lnB>
                      <a:noFill/>
                    </a:lnB>
                  </a:tcPr>
                </a:tc>
                <a:tc>
                  <a:txBody>
                    <a:bodyPr/>
                    <a:lstStyle/>
                    <a:p>
                      <a:pPr>
                        <a:lnSpc>
                          <a:spcPct val="115000"/>
                        </a:lnSpc>
                      </a:pPr>
                      <a:endParaRPr lang="es-ES" sz="1600">
                        <a:latin typeface="Calibri"/>
                        <a:ea typeface="Calibri"/>
                        <a:cs typeface="Times New Roman"/>
                      </a:endParaRPr>
                    </a:p>
                  </a:txBody>
                  <a:tcPr marL="36410" marR="36410" marT="0" marB="0" anchor="b">
                    <a:lnL>
                      <a:noFill/>
                    </a:lnL>
                    <a:lnR>
                      <a:noFill/>
                    </a:lnR>
                    <a:lnT>
                      <a:noFill/>
                    </a:lnT>
                    <a:lnB>
                      <a:noFill/>
                    </a:lnB>
                  </a:tcPr>
                </a:tc>
                <a:tc>
                  <a:txBody>
                    <a:bodyPr/>
                    <a:lstStyle/>
                    <a:p>
                      <a:pPr>
                        <a:lnSpc>
                          <a:spcPct val="115000"/>
                        </a:lnSpc>
                      </a:pPr>
                      <a:endParaRPr lang="es-ES" sz="1600">
                        <a:latin typeface="Calibri"/>
                        <a:ea typeface="Calibri"/>
                        <a:cs typeface="Times New Roman"/>
                      </a:endParaRPr>
                    </a:p>
                  </a:txBody>
                  <a:tcPr marL="36410" marR="36410" marT="0" marB="0" anchor="b">
                    <a:lnL>
                      <a:noFill/>
                    </a:lnL>
                    <a:lnR>
                      <a:noFill/>
                    </a:lnR>
                    <a:lnT>
                      <a:noFill/>
                    </a:lnT>
                    <a:lnB>
                      <a:noFill/>
                    </a:lnB>
                  </a:tcPr>
                </a:tc>
              </a:tr>
              <a:tr h="156041">
                <a:tc>
                  <a:txBody>
                    <a:bodyPr/>
                    <a:lstStyle/>
                    <a:p>
                      <a:pPr>
                        <a:lnSpc>
                          <a:spcPct val="115000"/>
                        </a:lnSpc>
                      </a:pPr>
                      <a:endParaRPr lang="es-ES" sz="1600">
                        <a:latin typeface="Calibri"/>
                        <a:ea typeface="Calibri"/>
                        <a:cs typeface="Times New Roman"/>
                      </a:endParaRPr>
                    </a:p>
                  </a:txBody>
                  <a:tcPr marL="36410" marR="364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600">
                        <a:latin typeface="Calibri"/>
                        <a:ea typeface="Calibri"/>
                        <a:cs typeface="Times New Roman"/>
                      </a:endParaRPr>
                    </a:p>
                  </a:txBody>
                  <a:tcPr marL="36410" marR="364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600">
                        <a:latin typeface="Calibri"/>
                        <a:ea typeface="Calibri"/>
                        <a:cs typeface="Times New Roman"/>
                      </a:endParaRPr>
                    </a:p>
                  </a:txBody>
                  <a:tcPr marL="36410" marR="364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600">
                        <a:latin typeface="Calibri"/>
                        <a:ea typeface="Calibri"/>
                        <a:cs typeface="Times New Roman"/>
                      </a:endParaRPr>
                    </a:p>
                  </a:txBody>
                  <a:tcPr marL="36410" marR="364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600">
                        <a:latin typeface="Calibri"/>
                        <a:ea typeface="Calibri"/>
                        <a:cs typeface="Times New Roman"/>
                      </a:endParaRPr>
                    </a:p>
                  </a:txBody>
                  <a:tcPr marL="36410" marR="364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600">
                        <a:latin typeface="Calibri"/>
                        <a:ea typeface="Calibri"/>
                        <a:cs typeface="Times New Roman"/>
                      </a:endParaRPr>
                    </a:p>
                  </a:txBody>
                  <a:tcPr marL="36410" marR="364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600">
                        <a:latin typeface="Calibri"/>
                        <a:ea typeface="Calibri"/>
                        <a:cs typeface="Times New Roman"/>
                      </a:endParaRPr>
                    </a:p>
                  </a:txBody>
                  <a:tcPr marL="36410" marR="364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600">
                        <a:latin typeface="Calibri"/>
                        <a:ea typeface="Calibri"/>
                        <a:cs typeface="Times New Roman"/>
                      </a:endParaRPr>
                    </a:p>
                  </a:txBody>
                  <a:tcPr marL="36410" marR="364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600">
                        <a:latin typeface="Calibri"/>
                        <a:ea typeface="Calibri"/>
                        <a:cs typeface="Times New Roman"/>
                      </a:endParaRPr>
                    </a:p>
                  </a:txBody>
                  <a:tcPr marL="36410" marR="364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600">
                        <a:latin typeface="Calibri"/>
                        <a:ea typeface="Calibri"/>
                        <a:cs typeface="Times New Roman"/>
                      </a:endParaRPr>
                    </a:p>
                  </a:txBody>
                  <a:tcPr marL="36410" marR="364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600" dirty="0">
                        <a:latin typeface="Calibri"/>
                        <a:ea typeface="Calibri"/>
                        <a:cs typeface="Times New Roman"/>
                      </a:endParaRPr>
                    </a:p>
                  </a:txBody>
                  <a:tcPr marL="36410" marR="36410" marT="0" marB="0" anchor="b">
                    <a:lnL>
                      <a:noFill/>
                    </a:lnL>
                    <a:lnR>
                      <a:noFill/>
                    </a:lnR>
                    <a:lnT>
                      <a:noFill/>
                    </a:lnT>
                    <a:lnB w="12700" cap="flat" cmpd="sng" algn="ctr">
                      <a:solidFill>
                        <a:srgbClr val="000000"/>
                      </a:solidFill>
                      <a:prstDash val="solid"/>
                      <a:round/>
                      <a:headEnd type="none" w="med" len="med"/>
                      <a:tailEnd type="none" w="med" len="med"/>
                    </a:lnB>
                  </a:tcPr>
                </a:tc>
              </a:tr>
              <a:tr h="157913">
                <a:tc>
                  <a:txBody>
                    <a:bodyPr/>
                    <a:lstStyle/>
                    <a:p>
                      <a:pPr algn="ctr">
                        <a:lnSpc>
                          <a:spcPct val="115000"/>
                        </a:lnSpc>
                        <a:spcAft>
                          <a:spcPts val="0"/>
                        </a:spcAft>
                      </a:pPr>
                      <a:r>
                        <a:rPr lang="es-ES" sz="1800">
                          <a:solidFill>
                            <a:srgbClr val="000000"/>
                          </a:solidFill>
                          <a:latin typeface="Calibri"/>
                          <a:ea typeface="Times New Roman"/>
                          <a:cs typeface="Times New Roman"/>
                        </a:rPr>
                        <a:t> </a:t>
                      </a:r>
                      <a:endParaRPr lang="es-ES" sz="180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700" b="1" dirty="0">
                          <a:solidFill>
                            <a:srgbClr val="17375D"/>
                          </a:solidFill>
                          <a:latin typeface="Calibri"/>
                          <a:ea typeface="Times New Roman"/>
                          <a:cs typeface="Times New Roman"/>
                        </a:rPr>
                        <a:t>AÑO 1</a:t>
                      </a:r>
                      <a:endParaRPr lang="es-ES" sz="1700" dirty="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700" b="1" dirty="0">
                          <a:solidFill>
                            <a:srgbClr val="17375D"/>
                          </a:solidFill>
                          <a:latin typeface="Calibri"/>
                          <a:ea typeface="Times New Roman"/>
                          <a:cs typeface="Times New Roman"/>
                        </a:rPr>
                        <a:t>AÑO 2</a:t>
                      </a:r>
                      <a:endParaRPr lang="es-ES" sz="1700" dirty="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700" b="1" dirty="0">
                          <a:solidFill>
                            <a:srgbClr val="17375D"/>
                          </a:solidFill>
                          <a:latin typeface="Calibri"/>
                          <a:ea typeface="Times New Roman"/>
                          <a:cs typeface="Times New Roman"/>
                        </a:rPr>
                        <a:t>AÑO 3</a:t>
                      </a:r>
                      <a:endParaRPr lang="es-ES" sz="1700" dirty="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700" b="1" dirty="0">
                          <a:solidFill>
                            <a:srgbClr val="17375D"/>
                          </a:solidFill>
                          <a:latin typeface="Calibri"/>
                          <a:ea typeface="Times New Roman"/>
                          <a:cs typeface="Times New Roman"/>
                        </a:rPr>
                        <a:t>AÑO 4</a:t>
                      </a:r>
                      <a:endParaRPr lang="es-ES" sz="1700" dirty="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700" b="1" dirty="0">
                          <a:solidFill>
                            <a:srgbClr val="17375D"/>
                          </a:solidFill>
                          <a:latin typeface="Calibri"/>
                          <a:ea typeface="Times New Roman"/>
                          <a:cs typeface="Times New Roman"/>
                        </a:rPr>
                        <a:t>AÑO 5</a:t>
                      </a:r>
                      <a:endParaRPr lang="es-ES" sz="1700" dirty="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700" b="1" dirty="0">
                          <a:solidFill>
                            <a:srgbClr val="17375D"/>
                          </a:solidFill>
                          <a:latin typeface="Calibri"/>
                          <a:ea typeface="Times New Roman"/>
                          <a:cs typeface="Times New Roman"/>
                        </a:rPr>
                        <a:t>AÑO 6</a:t>
                      </a:r>
                      <a:endParaRPr lang="es-ES" sz="1700" dirty="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700" b="1" dirty="0">
                          <a:solidFill>
                            <a:srgbClr val="17375D"/>
                          </a:solidFill>
                          <a:latin typeface="Calibri"/>
                          <a:ea typeface="Times New Roman"/>
                          <a:cs typeface="Times New Roman"/>
                        </a:rPr>
                        <a:t>AÑO 7</a:t>
                      </a:r>
                      <a:endParaRPr lang="es-ES" sz="1700" dirty="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700" b="1" dirty="0">
                          <a:solidFill>
                            <a:srgbClr val="17375D"/>
                          </a:solidFill>
                          <a:latin typeface="Calibri"/>
                          <a:ea typeface="Times New Roman"/>
                          <a:cs typeface="Times New Roman"/>
                        </a:rPr>
                        <a:t>AÑO 8</a:t>
                      </a:r>
                      <a:endParaRPr lang="es-ES" sz="1700" dirty="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700" b="1" dirty="0">
                          <a:solidFill>
                            <a:srgbClr val="17375D"/>
                          </a:solidFill>
                          <a:latin typeface="Calibri"/>
                          <a:ea typeface="Times New Roman"/>
                          <a:cs typeface="Times New Roman"/>
                        </a:rPr>
                        <a:t>AÑO 9</a:t>
                      </a:r>
                      <a:endParaRPr lang="es-ES" sz="1700" dirty="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700" b="1" dirty="0">
                          <a:solidFill>
                            <a:srgbClr val="17375D"/>
                          </a:solidFill>
                          <a:latin typeface="Calibri"/>
                          <a:ea typeface="Times New Roman"/>
                          <a:cs typeface="Times New Roman"/>
                        </a:rPr>
                        <a:t>AÑO 10</a:t>
                      </a:r>
                      <a:endParaRPr lang="es-ES" sz="1700" dirty="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157913">
                <a:tc>
                  <a:txBody>
                    <a:bodyPr/>
                    <a:lstStyle/>
                    <a:p>
                      <a:pPr algn="ctr">
                        <a:lnSpc>
                          <a:spcPct val="115000"/>
                        </a:lnSpc>
                        <a:spcAft>
                          <a:spcPts val="0"/>
                        </a:spcAft>
                      </a:pPr>
                      <a:r>
                        <a:rPr lang="es-ES" sz="1800" b="1">
                          <a:solidFill>
                            <a:srgbClr val="17375D"/>
                          </a:solidFill>
                          <a:latin typeface="Calibri"/>
                          <a:ea typeface="Times New Roman"/>
                          <a:cs typeface="Times New Roman"/>
                        </a:rPr>
                        <a:t>DEMANDA</a:t>
                      </a:r>
                      <a:endParaRPr lang="es-ES" sz="180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800" dirty="0">
                          <a:solidFill>
                            <a:srgbClr val="000000"/>
                          </a:solidFill>
                          <a:latin typeface="Calibri"/>
                          <a:ea typeface="Times New Roman"/>
                          <a:cs typeface="Times New Roman"/>
                        </a:rPr>
                        <a:t>41615</a:t>
                      </a:r>
                      <a:endParaRPr lang="es-ES" sz="1800" dirty="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1800">
                          <a:solidFill>
                            <a:srgbClr val="000000"/>
                          </a:solidFill>
                          <a:latin typeface="Calibri"/>
                          <a:ea typeface="Times New Roman"/>
                          <a:cs typeface="Times New Roman"/>
                        </a:rPr>
                        <a:t>44587</a:t>
                      </a:r>
                      <a:endParaRPr lang="es-ES" sz="180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1800">
                          <a:solidFill>
                            <a:srgbClr val="000000"/>
                          </a:solidFill>
                          <a:latin typeface="Calibri"/>
                          <a:ea typeface="Times New Roman"/>
                          <a:cs typeface="Times New Roman"/>
                        </a:rPr>
                        <a:t>59449</a:t>
                      </a:r>
                      <a:endParaRPr lang="es-ES" sz="180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1800">
                          <a:solidFill>
                            <a:srgbClr val="000000"/>
                          </a:solidFill>
                          <a:latin typeface="Calibri"/>
                          <a:ea typeface="Times New Roman"/>
                          <a:cs typeface="Times New Roman"/>
                        </a:rPr>
                        <a:t>61827</a:t>
                      </a:r>
                      <a:endParaRPr lang="es-ES" sz="180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1800">
                          <a:solidFill>
                            <a:srgbClr val="000000"/>
                          </a:solidFill>
                          <a:latin typeface="Calibri"/>
                          <a:ea typeface="Times New Roman"/>
                          <a:cs typeface="Times New Roman"/>
                        </a:rPr>
                        <a:t>64300</a:t>
                      </a:r>
                      <a:endParaRPr lang="es-ES" sz="180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1800">
                          <a:solidFill>
                            <a:srgbClr val="000000"/>
                          </a:solidFill>
                          <a:latin typeface="Calibri"/>
                          <a:ea typeface="Times New Roman"/>
                          <a:cs typeface="Times New Roman"/>
                        </a:rPr>
                        <a:t>66872</a:t>
                      </a:r>
                      <a:endParaRPr lang="es-ES" sz="180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1800" dirty="0">
                          <a:solidFill>
                            <a:srgbClr val="000000"/>
                          </a:solidFill>
                          <a:latin typeface="Calibri"/>
                          <a:ea typeface="Times New Roman"/>
                          <a:cs typeface="Times New Roman"/>
                        </a:rPr>
                        <a:t>69547</a:t>
                      </a:r>
                      <a:endParaRPr lang="es-ES" sz="1800" dirty="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1800">
                          <a:solidFill>
                            <a:srgbClr val="000000"/>
                          </a:solidFill>
                          <a:latin typeface="Calibri"/>
                          <a:ea typeface="Times New Roman"/>
                          <a:cs typeface="Times New Roman"/>
                        </a:rPr>
                        <a:t>72329</a:t>
                      </a:r>
                      <a:endParaRPr lang="es-ES" sz="180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1800">
                          <a:solidFill>
                            <a:srgbClr val="000000"/>
                          </a:solidFill>
                          <a:latin typeface="Calibri"/>
                          <a:ea typeface="Times New Roman"/>
                          <a:cs typeface="Times New Roman"/>
                        </a:rPr>
                        <a:t>75222</a:t>
                      </a:r>
                      <a:endParaRPr lang="es-ES" sz="180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1800" dirty="0">
                          <a:solidFill>
                            <a:srgbClr val="000000"/>
                          </a:solidFill>
                          <a:latin typeface="Calibri"/>
                          <a:ea typeface="Times New Roman"/>
                          <a:cs typeface="Times New Roman"/>
                        </a:rPr>
                        <a:t>78231</a:t>
                      </a:r>
                      <a:endParaRPr lang="es-ES" sz="1800" dirty="0">
                        <a:latin typeface="Calibri"/>
                        <a:ea typeface="Calibri"/>
                        <a:cs typeface="Times New Roman"/>
                      </a:endParaRPr>
                    </a:p>
                  </a:txBody>
                  <a:tcPr marL="36410" marR="364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42870" y="497006"/>
          <a:ext cx="8715410" cy="1822704"/>
        </p:xfrm>
        <a:graphic>
          <a:graphicData uri="http://schemas.openxmlformats.org/drawingml/2006/table">
            <a:tbl>
              <a:tblPr/>
              <a:tblGrid>
                <a:gridCol w="1541110"/>
                <a:gridCol w="717430"/>
                <a:gridCol w="717430"/>
                <a:gridCol w="717430"/>
                <a:gridCol w="717430"/>
                <a:gridCol w="717430"/>
                <a:gridCol w="717430"/>
                <a:gridCol w="717430"/>
                <a:gridCol w="717430"/>
                <a:gridCol w="717430"/>
                <a:gridCol w="717430"/>
              </a:tblGrid>
              <a:tr h="148535">
                <a:tc>
                  <a:txBody>
                    <a:bodyPr/>
                    <a:lstStyle/>
                    <a:p>
                      <a:pPr algn="ctr">
                        <a:lnSpc>
                          <a:spcPct val="115000"/>
                        </a:lnSpc>
                        <a:spcAft>
                          <a:spcPts val="0"/>
                        </a:spcAft>
                      </a:pPr>
                      <a:r>
                        <a:rPr lang="es-ES" sz="1300" dirty="0">
                          <a:solidFill>
                            <a:srgbClr val="000000"/>
                          </a:solidFill>
                          <a:latin typeface="Calibri"/>
                          <a:ea typeface="Times New Roman"/>
                          <a:cs typeface="Times New Roman"/>
                        </a:rPr>
                        <a:t> </a:t>
                      </a:r>
                      <a:endParaRPr lang="es-ES" sz="1300" dirty="0">
                        <a:latin typeface="Calibri"/>
                        <a:ea typeface="Calibri"/>
                        <a:cs typeface="Times New Roman"/>
                      </a:endParaRPr>
                    </a:p>
                  </a:txBody>
                  <a:tcPr marL="34247" marR="34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300">
                          <a:solidFill>
                            <a:srgbClr val="000000"/>
                          </a:solidFill>
                          <a:latin typeface="Calibri"/>
                          <a:ea typeface="Times New Roman"/>
                          <a:cs typeface="Times New Roman"/>
                        </a:rPr>
                        <a:t>AÑO 1</a:t>
                      </a:r>
                      <a:endParaRPr lang="es-ES" sz="1300">
                        <a:latin typeface="Calibri"/>
                        <a:ea typeface="Calibri"/>
                        <a:cs typeface="Times New Roman"/>
                      </a:endParaRPr>
                    </a:p>
                  </a:txBody>
                  <a:tcPr marL="34247" marR="34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300">
                          <a:solidFill>
                            <a:srgbClr val="000000"/>
                          </a:solidFill>
                          <a:latin typeface="Calibri"/>
                          <a:ea typeface="Times New Roman"/>
                          <a:cs typeface="Times New Roman"/>
                        </a:rPr>
                        <a:t>AÑO 2</a:t>
                      </a:r>
                      <a:endParaRPr lang="es-ES" sz="1300">
                        <a:latin typeface="Calibri"/>
                        <a:ea typeface="Calibri"/>
                        <a:cs typeface="Times New Roman"/>
                      </a:endParaRPr>
                    </a:p>
                  </a:txBody>
                  <a:tcPr marL="34247" marR="34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300">
                          <a:solidFill>
                            <a:srgbClr val="000000"/>
                          </a:solidFill>
                          <a:latin typeface="Calibri"/>
                          <a:ea typeface="Times New Roman"/>
                          <a:cs typeface="Times New Roman"/>
                        </a:rPr>
                        <a:t>AÑO 3</a:t>
                      </a:r>
                      <a:endParaRPr lang="es-ES" sz="1300">
                        <a:latin typeface="Calibri"/>
                        <a:ea typeface="Calibri"/>
                        <a:cs typeface="Times New Roman"/>
                      </a:endParaRPr>
                    </a:p>
                  </a:txBody>
                  <a:tcPr marL="34247" marR="34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300">
                          <a:solidFill>
                            <a:srgbClr val="000000"/>
                          </a:solidFill>
                          <a:latin typeface="Calibri"/>
                          <a:ea typeface="Times New Roman"/>
                          <a:cs typeface="Times New Roman"/>
                        </a:rPr>
                        <a:t>AÑO 4</a:t>
                      </a:r>
                      <a:endParaRPr lang="es-ES" sz="1300">
                        <a:latin typeface="Calibri"/>
                        <a:ea typeface="Calibri"/>
                        <a:cs typeface="Times New Roman"/>
                      </a:endParaRPr>
                    </a:p>
                  </a:txBody>
                  <a:tcPr marL="34247" marR="34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300">
                          <a:solidFill>
                            <a:srgbClr val="000000"/>
                          </a:solidFill>
                          <a:latin typeface="Calibri"/>
                          <a:ea typeface="Times New Roman"/>
                          <a:cs typeface="Times New Roman"/>
                        </a:rPr>
                        <a:t>AÑO 5</a:t>
                      </a:r>
                      <a:endParaRPr lang="es-ES" sz="1300">
                        <a:latin typeface="Calibri"/>
                        <a:ea typeface="Calibri"/>
                        <a:cs typeface="Times New Roman"/>
                      </a:endParaRPr>
                    </a:p>
                  </a:txBody>
                  <a:tcPr marL="34247" marR="34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300">
                          <a:solidFill>
                            <a:srgbClr val="000000"/>
                          </a:solidFill>
                          <a:latin typeface="Calibri"/>
                          <a:ea typeface="Times New Roman"/>
                          <a:cs typeface="Times New Roman"/>
                        </a:rPr>
                        <a:t>AÑO 6</a:t>
                      </a:r>
                      <a:endParaRPr lang="es-ES" sz="1300">
                        <a:latin typeface="Calibri"/>
                        <a:ea typeface="Calibri"/>
                        <a:cs typeface="Times New Roman"/>
                      </a:endParaRPr>
                    </a:p>
                  </a:txBody>
                  <a:tcPr marL="34247" marR="34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300">
                          <a:solidFill>
                            <a:srgbClr val="000000"/>
                          </a:solidFill>
                          <a:latin typeface="Calibri"/>
                          <a:ea typeface="Times New Roman"/>
                          <a:cs typeface="Times New Roman"/>
                        </a:rPr>
                        <a:t>AÑO 7</a:t>
                      </a:r>
                      <a:endParaRPr lang="es-ES" sz="1300">
                        <a:latin typeface="Calibri"/>
                        <a:ea typeface="Calibri"/>
                        <a:cs typeface="Times New Roman"/>
                      </a:endParaRPr>
                    </a:p>
                  </a:txBody>
                  <a:tcPr marL="34247" marR="34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300">
                          <a:solidFill>
                            <a:srgbClr val="000000"/>
                          </a:solidFill>
                          <a:latin typeface="Calibri"/>
                          <a:ea typeface="Times New Roman"/>
                          <a:cs typeface="Times New Roman"/>
                        </a:rPr>
                        <a:t>AÑO 8</a:t>
                      </a:r>
                      <a:endParaRPr lang="es-ES" sz="1300">
                        <a:latin typeface="Calibri"/>
                        <a:ea typeface="Calibri"/>
                        <a:cs typeface="Times New Roman"/>
                      </a:endParaRPr>
                    </a:p>
                  </a:txBody>
                  <a:tcPr marL="34247" marR="34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300">
                          <a:solidFill>
                            <a:srgbClr val="000000"/>
                          </a:solidFill>
                          <a:latin typeface="Calibri"/>
                          <a:ea typeface="Times New Roman"/>
                          <a:cs typeface="Times New Roman"/>
                        </a:rPr>
                        <a:t>AÑO 9</a:t>
                      </a:r>
                      <a:endParaRPr lang="es-ES" sz="1300">
                        <a:latin typeface="Calibri"/>
                        <a:ea typeface="Calibri"/>
                        <a:cs typeface="Times New Roman"/>
                      </a:endParaRPr>
                    </a:p>
                  </a:txBody>
                  <a:tcPr marL="34247" marR="34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300">
                          <a:solidFill>
                            <a:srgbClr val="000000"/>
                          </a:solidFill>
                          <a:latin typeface="Calibri"/>
                          <a:ea typeface="Times New Roman"/>
                          <a:cs typeface="Times New Roman"/>
                        </a:rPr>
                        <a:t>AÑO 10</a:t>
                      </a:r>
                      <a:endParaRPr lang="es-ES" sz="1300">
                        <a:latin typeface="Calibri"/>
                        <a:ea typeface="Calibri"/>
                        <a:cs typeface="Times New Roman"/>
                      </a:endParaRPr>
                    </a:p>
                  </a:txBody>
                  <a:tcPr marL="34247" marR="34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148535">
                <a:tc>
                  <a:txBody>
                    <a:bodyPr/>
                    <a:lstStyle/>
                    <a:p>
                      <a:pPr>
                        <a:lnSpc>
                          <a:spcPct val="115000"/>
                        </a:lnSpc>
                        <a:spcAft>
                          <a:spcPts val="0"/>
                        </a:spcAft>
                      </a:pPr>
                      <a:r>
                        <a:rPr lang="es-ES" sz="1300">
                          <a:solidFill>
                            <a:srgbClr val="000000"/>
                          </a:solidFill>
                          <a:latin typeface="Calibri"/>
                          <a:ea typeface="Times New Roman"/>
                          <a:cs typeface="Times New Roman"/>
                        </a:rPr>
                        <a:t>Precio de entrada</a:t>
                      </a:r>
                      <a:endParaRPr lang="es-ES" sz="1300">
                        <a:latin typeface="Calibri"/>
                        <a:ea typeface="Calibri"/>
                        <a:cs typeface="Times New Roman"/>
                      </a:endParaRPr>
                    </a:p>
                  </a:txBody>
                  <a:tcPr marL="34247" marR="342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300">
                          <a:solidFill>
                            <a:srgbClr val="000000"/>
                          </a:solidFill>
                          <a:latin typeface="Calibri"/>
                          <a:ea typeface="Times New Roman"/>
                          <a:cs typeface="Times New Roman"/>
                        </a:rPr>
                        <a:t> $     4,00 </a:t>
                      </a:r>
                      <a:endParaRPr lang="es-ES" sz="1300">
                        <a:latin typeface="Calibri"/>
                        <a:ea typeface="Calibri"/>
                        <a:cs typeface="Times New Roman"/>
                      </a:endParaRPr>
                    </a:p>
                  </a:txBody>
                  <a:tcPr marL="34247" marR="342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s-ES" sz="1300">
                          <a:solidFill>
                            <a:srgbClr val="000000"/>
                          </a:solidFill>
                          <a:latin typeface="Calibri"/>
                          <a:ea typeface="Times New Roman"/>
                          <a:cs typeface="Times New Roman"/>
                        </a:rPr>
                        <a:t> $     4,00 </a:t>
                      </a:r>
                      <a:endParaRPr lang="es-ES" sz="1300">
                        <a:latin typeface="Calibri"/>
                        <a:ea typeface="Calibri"/>
                        <a:cs typeface="Times New Roman"/>
                      </a:endParaRPr>
                    </a:p>
                  </a:txBody>
                  <a:tcPr marL="34247" marR="342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300">
                          <a:solidFill>
                            <a:srgbClr val="000000"/>
                          </a:solidFill>
                          <a:latin typeface="Calibri"/>
                          <a:ea typeface="Times New Roman"/>
                          <a:cs typeface="Times New Roman"/>
                        </a:rPr>
                        <a:t> $    5,00 </a:t>
                      </a:r>
                      <a:endParaRPr lang="es-ES" sz="1300">
                        <a:latin typeface="Calibri"/>
                        <a:ea typeface="Calibri"/>
                        <a:cs typeface="Times New Roman"/>
                      </a:endParaRPr>
                    </a:p>
                  </a:txBody>
                  <a:tcPr marL="34247" marR="342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300">
                          <a:solidFill>
                            <a:srgbClr val="000000"/>
                          </a:solidFill>
                          <a:latin typeface="Calibri"/>
                          <a:ea typeface="Times New Roman"/>
                          <a:cs typeface="Times New Roman"/>
                        </a:rPr>
                        <a:t> $    5,15 </a:t>
                      </a:r>
                      <a:endParaRPr lang="es-ES" sz="1300">
                        <a:latin typeface="Calibri"/>
                        <a:ea typeface="Calibri"/>
                        <a:cs typeface="Times New Roman"/>
                      </a:endParaRPr>
                    </a:p>
                  </a:txBody>
                  <a:tcPr marL="34247" marR="342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300">
                          <a:solidFill>
                            <a:srgbClr val="000000"/>
                          </a:solidFill>
                          <a:latin typeface="Calibri"/>
                          <a:ea typeface="Times New Roman"/>
                          <a:cs typeface="Times New Roman"/>
                        </a:rPr>
                        <a:t> $     5,30 </a:t>
                      </a:r>
                      <a:endParaRPr lang="es-ES" sz="1300">
                        <a:latin typeface="Calibri"/>
                        <a:ea typeface="Calibri"/>
                        <a:cs typeface="Times New Roman"/>
                      </a:endParaRPr>
                    </a:p>
                  </a:txBody>
                  <a:tcPr marL="34247" marR="342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300">
                          <a:solidFill>
                            <a:srgbClr val="000000"/>
                          </a:solidFill>
                          <a:latin typeface="Calibri"/>
                          <a:ea typeface="Times New Roman"/>
                          <a:cs typeface="Times New Roman"/>
                        </a:rPr>
                        <a:t> $     5,46 </a:t>
                      </a:r>
                      <a:endParaRPr lang="es-ES" sz="1300">
                        <a:latin typeface="Calibri"/>
                        <a:ea typeface="Calibri"/>
                        <a:cs typeface="Times New Roman"/>
                      </a:endParaRPr>
                    </a:p>
                  </a:txBody>
                  <a:tcPr marL="34247" marR="342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300">
                          <a:solidFill>
                            <a:srgbClr val="000000"/>
                          </a:solidFill>
                          <a:latin typeface="Calibri"/>
                          <a:ea typeface="Times New Roman"/>
                          <a:cs typeface="Times New Roman"/>
                        </a:rPr>
                        <a:t> $     5,63 </a:t>
                      </a:r>
                      <a:endParaRPr lang="es-ES" sz="1300">
                        <a:latin typeface="Calibri"/>
                        <a:ea typeface="Calibri"/>
                        <a:cs typeface="Times New Roman"/>
                      </a:endParaRPr>
                    </a:p>
                  </a:txBody>
                  <a:tcPr marL="34247" marR="342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300">
                          <a:solidFill>
                            <a:srgbClr val="000000"/>
                          </a:solidFill>
                          <a:latin typeface="Calibri"/>
                          <a:ea typeface="Times New Roman"/>
                          <a:cs typeface="Times New Roman"/>
                        </a:rPr>
                        <a:t> $     5,80 </a:t>
                      </a:r>
                      <a:endParaRPr lang="es-ES" sz="1300">
                        <a:latin typeface="Calibri"/>
                        <a:ea typeface="Calibri"/>
                        <a:cs typeface="Times New Roman"/>
                      </a:endParaRPr>
                    </a:p>
                  </a:txBody>
                  <a:tcPr marL="34247" marR="342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300">
                          <a:solidFill>
                            <a:srgbClr val="000000"/>
                          </a:solidFill>
                          <a:latin typeface="Calibri"/>
                          <a:ea typeface="Times New Roman"/>
                          <a:cs typeface="Times New Roman"/>
                        </a:rPr>
                        <a:t> $     5,97 </a:t>
                      </a:r>
                      <a:endParaRPr lang="es-ES" sz="1300">
                        <a:latin typeface="Calibri"/>
                        <a:ea typeface="Calibri"/>
                        <a:cs typeface="Times New Roman"/>
                      </a:endParaRPr>
                    </a:p>
                  </a:txBody>
                  <a:tcPr marL="34247" marR="342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300">
                          <a:solidFill>
                            <a:srgbClr val="000000"/>
                          </a:solidFill>
                          <a:latin typeface="Calibri"/>
                          <a:ea typeface="Times New Roman"/>
                          <a:cs typeface="Times New Roman"/>
                        </a:rPr>
                        <a:t> $     6,15 </a:t>
                      </a:r>
                      <a:endParaRPr lang="es-ES" sz="1300">
                        <a:latin typeface="Calibri"/>
                        <a:ea typeface="Calibri"/>
                        <a:cs typeface="Times New Roman"/>
                      </a:endParaRPr>
                    </a:p>
                  </a:txBody>
                  <a:tcPr marL="34247" marR="34247" marT="0" marB="0" anchor="b">
                    <a:lnL>
                      <a:noFill/>
                    </a:lnL>
                    <a:lnR>
                      <a:noFill/>
                    </a:lnR>
                    <a:lnT w="12700" cap="flat" cmpd="sng" algn="ctr">
                      <a:solidFill>
                        <a:srgbClr val="000000"/>
                      </a:solidFill>
                      <a:prstDash val="solid"/>
                      <a:round/>
                      <a:headEnd type="none" w="med" len="med"/>
                      <a:tailEnd type="none" w="med" len="med"/>
                    </a:lnT>
                    <a:lnB>
                      <a:noFill/>
                    </a:lnB>
                  </a:tcPr>
                </a:tc>
              </a:tr>
              <a:tr h="148535">
                <a:tc>
                  <a:txBody>
                    <a:bodyPr/>
                    <a:lstStyle/>
                    <a:p>
                      <a:pPr>
                        <a:lnSpc>
                          <a:spcPct val="115000"/>
                        </a:lnSpc>
                        <a:spcAft>
                          <a:spcPts val="0"/>
                        </a:spcAft>
                      </a:pPr>
                      <a:r>
                        <a:rPr lang="es-ES" sz="1300">
                          <a:solidFill>
                            <a:srgbClr val="000000"/>
                          </a:solidFill>
                          <a:latin typeface="Calibri"/>
                          <a:ea typeface="Times New Roman"/>
                          <a:cs typeface="Times New Roman"/>
                        </a:rPr>
                        <a:t>Precio de cabañas</a:t>
                      </a: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spcAft>
                          <a:spcPts val="0"/>
                        </a:spcAft>
                      </a:pPr>
                      <a:r>
                        <a:rPr lang="es-ES" sz="1300">
                          <a:solidFill>
                            <a:srgbClr val="000000"/>
                          </a:solidFill>
                          <a:latin typeface="Calibri"/>
                          <a:ea typeface="Times New Roman"/>
                          <a:cs typeface="Times New Roman"/>
                        </a:rPr>
                        <a:t> $  15,00 </a:t>
                      </a:r>
                      <a:endParaRPr lang="es-ES" sz="1300">
                        <a:latin typeface="Calibri"/>
                        <a:ea typeface="Calibri"/>
                        <a:cs typeface="Times New Roman"/>
                      </a:endParaRPr>
                    </a:p>
                  </a:txBody>
                  <a:tcPr marL="34247" marR="34247" marT="0" marB="0" anchor="b">
                    <a:lnL>
                      <a:noFill/>
                    </a:lnL>
                    <a:lnR>
                      <a:noFill/>
                    </a:lnR>
                    <a:lnT>
                      <a:noFill/>
                    </a:lnT>
                    <a:lnB>
                      <a:noFill/>
                    </a:lnB>
                    <a:solidFill>
                      <a:srgbClr val="FFFFFF"/>
                    </a:solidFill>
                  </a:tcPr>
                </a:tc>
                <a:tc>
                  <a:txBody>
                    <a:bodyPr/>
                    <a:lstStyle/>
                    <a:p>
                      <a:pPr>
                        <a:lnSpc>
                          <a:spcPct val="115000"/>
                        </a:lnSpc>
                        <a:spcAft>
                          <a:spcPts val="0"/>
                        </a:spcAft>
                      </a:pPr>
                      <a:r>
                        <a:rPr lang="es-ES" sz="1300">
                          <a:solidFill>
                            <a:srgbClr val="000000"/>
                          </a:solidFill>
                          <a:latin typeface="Calibri"/>
                          <a:ea typeface="Times New Roman"/>
                          <a:cs typeface="Times New Roman"/>
                        </a:rPr>
                        <a:t> $  15,00 </a:t>
                      </a: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spcAft>
                          <a:spcPts val="0"/>
                        </a:spcAft>
                      </a:pPr>
                      <a:r>
                        <a:rPr lang="es-ES" sz="1300">
                          <a:solidFill>
                            <a:srgbClr val="000000"/>
                          </a:solidFill>
                          <a:latin typeface="Calibri"/>
                          <a:ea typeface="Times New Roman"/>
                          <a:cs typeface="Times New Roman"/>
                        </a:rPr>
                        <a:t> $  15,60 </a:t>
                      </a: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spcAft>
                          <a:spcPts val="0"/>
                        </a:spcAft>
                      </a:pPr>
                      <a:r>
                        <a:rPr lang="es-ES" sz="1300">
                          <a:solidFill>
                            <a:srgbClr val="000000"/>
                          </a:solidFill>
                          <a:latin typeface="Calibri"/>
                          <a:ea typeface="Times New Roman"/>
                          <a:cs typeface="Times New Roman"/>
                        </a:rPr>
                        <a:t> $   6,22 </a:t>
                      </a: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spcAft>
                          <a:spcPts val="0"/>
                        </a:spcAft>
                      </a:pPr>
                      <a:r>
                        <a:rPr lang="es-ES" sz="1300" dirty="0">
                          <a:solidFill>
                            <a:srgbClr val="000000"/>
                          </a:solidFill>
                          <a:latin typeface="Calibri"/>
                          <a:ea typeface="Times New Roman"/>
                          <a:cs typeface="Times New Roman"/>
                        </a:rPr>
                        <a:t> $   16,87 </a:t>
                      </a:r>
                      <a:endParaRPr lang="es-ES" sz="1300" dirty="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spcAft>
                          <a:spcPts val="0"/>
                        </a:spcAft>
                      </a:pPr>
                      <a:r>
                        <a:rPr lang="es-ES" sz="1300">
                          <a:solidFill>
                            <a:srgbClr val="000000"/>
                          </a:solidFill>
                          <a:latin typeface="Calibri"/>
                          <a:ea typeface="Times New Roman"/>
                          <a:cs typeface="Times New Roman"/>
                        </a:rPr>
                        <a:t> $  17,55 </a:t>
                      </a: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spcAft>
                          <a:spcPts val="0"/>
                        </a:spcAft>
                      </a:pPr>
                      <a:r>
                        <a:rPr lang="es-ES" sz="1300">
                          <a:solidFill>
                            <a:srgbClr val="000000"/>
                          </a:solidFill>
                          <a:latin typeface="Calibri"/>
                          <a:ea typeface="Times New Roman"/>
                          <a:cs typeface="Times New Roman"/>
                        </a:rPr>
                        <a:t> $  18,25 </a:t>
                      </a: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spcAft>
                          <a:spcPts val="0"/>
                        </a:spcAft>
                      </a:pPr>
                      <a:r>
                        <a:rPr lang="es-ES" sz="1300">
                          <a:solidFill>
                            <a:srgbClr val="000000"/>
                          </a:solidFill>
                          <a:latin typeface="Calibri"/>
                          <a:ea typeface="Times New Roman"/>
                          <a:cs typeface="Times New Roman"/>
                        </a:rPr>
                        <a:t> $  18,98 </a:t>
                      </a: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spcAft>
                          <a:spcPts val="0"/>
                        </a:spcAft>
                      </a:pPr>
                      <a:r>
                        <a:rPr lang="es-ES" sz="1300">
                          <a:solidFill>
                            <a:srgbClr val="000000"/>
                          </a:solidFill>
                          <a:latin typeface="Calibri"/>
                          <a:ea typeface="Times New Roman"/>
                          <a:cs typeface="Times New Roman"/>
                        </a:rPr>
                        <a:t> $  19,74 </a:t>
                      </a: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spcAft>
                          <a:spcPts val="0"/>
                        </a:spcAft>
                      </a:pPr>
                      <a:r>
                        <a:rPr lang="es-ES" sz="1300">
                          <a:solidFill>
                            <a:srgbClr val="000000"/>
                          </a:solidFill>
                          <a:latin typeface="Calibri"/>
                          <a:ea typeface="Times New Roman"/>
                          <a:cs typeface="Times New Roman"/>
                        </a:rPr>
                        <a:t> $  20,53 </a:t>
                      </a:r>
                      <a:endParaRPr lang="es-ES" sz="1300">
                        <a:latin typeface="Calibri"/>
                        <a:ea typeface="Calibri"/>
                        <a:cs typeface="Times New Roman"/>
                      </a:endParaRPr>
                    </a:p>
                  </a:txBody>
                  <a:tcPr marL="34247" marR="34247" marT="0" marB="0" anchor="b">
                    <a:lnL>
                      <a:noFill/>
                    </a:lnL>
                    <a:lnR>
                      <a:noFill/>
                    </a:lnR>
                    <a:lnT>
                      <a:noFill/>
                    </a:lnT>
                    <a:lnB>
                      <a:noFill/>
                    </a:lnB>
                  </a:tcPr>
                </a:tc>
              </a:tr>
              <a:tr h="146774">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r>
              <a:tr h="148535">
                <a:tc>
                  <a:txBody>
                    <a:bodyPr/>
                    <a:lstStyle/>
                    <a:p>
                      <a:pPr>
                        <a:lnSpc>
                          <a:spcPct val="115000"/>
                        </a:lnSpc>
                        <a:spcAft>
                          <a:spcPts val="0"/>
                        </a:spcAft>
                      </a:pPr>
                      <a:r>
                        <a:rPr lang="es-ES" sz="1300">
                          <a:solidFill>
                            <a:srgbClr val="000000"/>
                          </a:solidFill>
                          <a:latin typeface="Calibri"/>
                          <a:ea typeface="Times New Roman"/>
                          <a:cs typeface="Times New Roman"/>
                        </a:rPr>
                        <a:t>Número de cabañas anuales </a:t>
                      </a: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gn="r">
                        <a:lnSpc>
                          <a:spcPct val="115000"/>
                        </a:lnSpc>
                        <a:spcAft>
                          <a:spcPts val="0"/>
                        </a:spcAft>
                      </a:pPr>
                      <a:r>
                        <a:rPr lang="es-ES" sz="1300" dirty="0">
                          <a:solidFill>
                            <a:srgbClr val="000000"/>
                          </a:solidFill>
                          <a:latin typeface="Calibri"/>
                          <a:ea typeface="Times New Roman"/>
                          <a:cs typeface="Times New Roman"/>
                        </a:rPr>
                        <a:t>104</a:t>
                      </a:r>
                      <a:endParaRPr lang="es-ES" sz="1300" dirty="0">
                        <a:latin typeface="Calibri"/>
                        <a:ea typeface="Calibri"/>
                        <a:cs typeface="Times New Roman"/>
                      </a:endParaRPr>
                    </a:p>
                  </a:txBody>
                  <a:tcPr marL="34247" marR="34247" marT="0" marB="0" anchor="b">
                    <a:lnL>
                      <a:noFill/>
                    </a:lnL>
                    <a:lnR>
                      <a:noFill/>
                    </a:lnR>
                    <a:lnT>
                      <a:noFill/>
                    </a:lnT>
                    <a:lnB>
                      <a:noFill/>
                    </a:lnB>
                  </a:tcPr>
                </a:tc>
                <a:tc gridSpan="6">
                  <a:txBody>
                    <a:bodyPr/>
                    <a:lstStyle/>
                    <a:p>
                      <a:pPr>
                        <a:lnSpc>
                          <a:spcPct val="115000"/>
                        </a:lnSpc>
                        <a:spcAft>
                          <a:spcPts val="0"/>
                        </a:spcAft>
                      </a:pPr>
                      <a:r>
                        <a:rPr lang="es-ES" sz="1300" dirty="0">
                          <a:solidFill>
                            <a:srgbClr val="FFFFFF"/>
                          </a:solidFill>
                          <a:latin typeface="Calibri"/>
                          <a:ea typeface="Times New Roman"/>
                          <a:cs typeface="Times New Roman"/>
                        </a:rPr>
                        <a:t>tomando en cuenta que alquilamos 2 cabañas a la semana</a:t>
                      </a:r>
                      <a:endParaRPr lang="es-ES" sz="1300" dirty="0">
                        <a:latin typeface="Calibri"/>
                        <a:ea typeface="Calibri"/>
                        <a:cs typeface="Times New Roman"/>
                      </a:endParaRPr>
                    </a:p>
                  </a:txBody>
                  <a:tcPr marL="34247" marR="34247"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r>
              <a:tr h="148535">
                <a:tc>
                  <a:txBody>
                    <a:bodyPr/>
                    <a:lstStyle/>
                    <a:p>
                      <a:pPr>
                        <a:lnSpc>
                          <a:spcPct val="115000"/>
                        </a:lnSpc>
                        <a:spcAft>
                          <a:spcPts val="0"/>
                        </a:spcAft>
                      </a:pPr>
                      <a:r>
                        <a:rPr lang="es-ES" sz="1300">
                          <a:solidFill>
                            <a:srgbClr val="000000"/>
                          </a:solidFill>
                          <a:latin typeface="Calibri"/>
                          <a:ea typeface="Times New Roman"/>
                          <a:cs typeface="Times New Roman"/>
                        </a:rPr>
                        <a:t>Alquiler de Restaurant </a:t>
                      </a: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gn="r">
                        <a:lnSpc>
                          <a:spcPct val="115000"/>
                        </a:lnSpc>
                        <a:spcAft>
                          <a:spcPts val="0"/>
                        </a:spcAft>
                      </a:pPr>
                      <a:r>
                        <a:rPr lang="es-ES" sz="1300">
                          <a:solidFill>
                            <a:srgbClr val="000000"/>
                          </a:solidFill>
                          <a:latin typeface="Calibri"/>
                          <a:ea typeface="Times New Roman"/>
                          <a:cs typeface="Times New Roman"/>
                        </a:rPr>
                        <a:t>300</a:t>
                      </a: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gn="r">
                        <a:lnSpc>
                          <a:spcPct val="115000"/>
                        </a:lnSpc>
                        <a:spcAft>
                          <a:spcPts val="0"/>
                        </a:spcAft>
                      </a:pPr>
                      <a:r>
                        <a:rPr lang="es-ES" sz="1300">
                          <a:solidFill>
                            <a:srgbClr val="FFFFFF"/>
                          </a:solidFill>
                          <a:latin typeface="Calibri"/>
                          <a:ea typeface="Times New Roman"/>
                          <a:cs typeface="Times New Roman"/>
                        </a:rPr>
                        <a:t>3600</a:t>
                      </a: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dirty="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dirty="0">
                        <a:latin typeface="Calibri"/>
                        <a:ea typeface="Calibri"/>
                        <a:cs typeface="Times New Roman"/>
                      </a:endParaRPr>
                    </a:p>
                  </a:txBody>
                  <a:tcPr marL="34247" marR="34247" marT="0" marB="0" anchor="b">
                    <a:lnL>
                      <a:noFill/>
                    </a:lnL>
                    <a:lnR>
                      <a:noFill/>
                    </a:lnR>
                    <a:lnT>
                      <a:noFill/>
                    </a:lnT>
                    <a:lnB>
                      <a:noFill/>
                    </a:lnB>
                  </a:tcPr>
                </a:tc>
                <a:tc>
                  <a:txBody>
                    <a:bodyPr/>
                    <a:lstStyle/>
                    <a:p>
                      <a:pPr>
                        <a:lnSpc>
                          <a:spcPct val="115000"/>
                        </a:lnSpc>
                      </a:pPr>
                      <a:endParaRPr lang="es-ES" sz="1300" dirty="0">
                        <a:latin typeface="Calibri"/>
                        <a:ea typeface="Calibri"/>
                        <a:cs typeface="Times New Roman"/>
                      </a:endParaRPr>
                    </a:p>
                  </a:txBody>
                  <a:tcPr marL="34247" marR="34247" marT="0" marB="0" anchor="b">
                    <a:lnL>
                      <a:noFill/>
                    </a:lnL>
                    <a:lnR>
                      <a:noFill/>
                    </a:lnR>
                    <a:lnT>
                      <a:noFill/>
                    </a:lnT>
                    <a:lnB>
                      <a:noFill/>
                    </a:lnB>
                  </a:tcPr>
                </a:tc>
              </a:tr>
            </a:tbl>
          </a:graphicData>
        </a:graphic>
      </p:graphicFrame>
      <p:graphicFrame>
        <p:nvGraphicFramePr>
          <p:cNvPr id="5" name="4 Tabla"/>
          <p:cNvGraphicFramePr>
            <a:graphicFrameLocks noGrp="1"/>
          </p:cNvGraphicFramePr>
          <p:nvPr/>
        </p:nvGraphicFramePr>
        <p:xfrm>
          <a:off x="857222" y="2868774"/>
          <a:ext cx="6858050" cy="1777400"/>
        </p:xfrm>
        <a:graphic>
          <a:graphicData uri="http://schemas.openxmlformats.org/drawingml/2006/table">
            <a:tbl>
              <a:tblPr/>
              <a:tblGrid>
                <a:gridCol w="1097612"/>
                <a:gridCol w="1365094"/>
                <a:gridCol w="1098836"/>
                <a:gridCol w="1098836"/>
                <a:gridCol w="1098836"/>
                <a:gridCol w="1098836"/>
              </a:tblGrid>
              <a:tr h="159512">
                <a:tc gridSpan="2">
                  <a:txBody>
                    <a:bodyPr/>
                    <a:lstStyle/>
                    <a:p>
                      <a:pPr>
                        <a:lnSpc>
                          <a:spcPct val="115000"/>
                        </a:lnSpc>
                        <a:spcAft>
                          <a:spcPts val="0"/>
                        </a:spcAft>
                      </a:pPr>
                      <a:r>
                        <a:rPr lang="es-ES" sz="1600" b="1" dirty="0">
                          <a:solidFill>
                            <a:srgbClr val="000000"/>
                          </a:solidFill>
                          <a:latin typeface="Calibri"/>
                          <a:ea typeface="Times New Roman"/>
                          <a:cs typeface="Times New Roman"/>
                        </a:rPr>
                        <a:t>PROYECCION DE INGRESOS</a:t>
                      </a:r>
                      <a:endParaRPr lang="es-ES" sz="1400" dirty="0">
                        <a:latin typeface="Calibri"/>
                        <a:ea typeface="Calibri"/>
                        <a:cs typeface="Times New Roman"/>
                      </a:endParaRPr>
                    </a:p>
                  </a:txBody>
                  <a:tcPr marL="29716" marR="29716" marT="0" marB="0" anchor="b">
                    <a:lnL>
                      <a:noFill/>
                    </a:lnL>
                    <a:lnR>
                      <a:noFill/>
                    </a:lnR>
                    <a:lnT>
                      <a:noFill/>
                    </a:lnT>
                    <a:lnB>
                      <a:noFill/>
                    </a:lnB>
                  </a:tcPr>
                </a:tc>
                <a:tc hMerge="1">
                  <a:txBody>
                    <a:bodyPr/>
                    <a:lstStyle/>
                    <a:p>
                      <a:endParaRPr lang="es-ES"/>
                    </a:p>
                  </a:txBody>
                  <a:tcPr/>
                </a:tc>
                <a:tc>
                  <a:txBody>
                    <a:bodyPr/>
                    <a:lstStyle/>
                    <a:p>
                      <a:pPr>
                        <a:lnSpc>
                          <a:spcPct val="115000"/>
                        </a:lnSpc>
                      </a:pPr>
                      <a:endParaRPr lang="es-ES" sz="1400">
                        <a:latin typeface="Calibri"/>
                        <a:ea typeface="Calibri"/>
                        <a:cs typeface="Times New Roman"/>
                      </a:endParaRPr>
                    </a:p>
                  </a:txBody>
                  <a:tcPr marL="29716" marR="29716" marT="0" marB="0" anchor="b">
                    <a:lnL>
                      <a:noFill/>
                    </a:lnL>
                    <a:lnR>
                      <a:noFill/>
                    </a:lnR>
                    <a:lnT>
                      <a:noFill/>
                    </a:lnT>
                    <a:lnB>
                      <a:noFill/>
                    </a:lnB>
                  </a:tcPr>
                </a:tc>
                <a:tc>
                  <a:txBody>
                    <a:bodyPr/>
                    <a:lstStyle/>
                    <a:p>
                      <a:pPr>
                        <a:lnSpc>
                          <a:spcPct val="115000"/>
                        </a:lnSpc>
                      </a:pPr>
                      <a:endParaRPr lang="es-ES" sz="1400">
                        <a:latin typeface="Calibri"/>
                        <a:ea typeface="Calibri"/>
                        <a:cs typeface="Times New Roman"/>
                      </a:endParaRPr>
                    </a:p>
                  </a:txBody>
                  <a:tcPr marL="29716" marR="29716" marT="0" marB="0" anchor="b">
                    <a:lnL>
                      <a:noFill/>
                    </a:lnL>
                    <a:lnR>
                      <a:noFill/>
                    </a:lnR>
                    <a:lnT>
                      <a:noFill/>
                    </a:lnT>
                    <a:lnB>
                      <a:noFill/>
                    </a:lnB>
                  </a:tcPr>
                </a:tc>
                <a:tc>
                  <a:txBody>
                    <a:bodyPr/>
                    <a:lstStyle/>
                    <a:p>
                      <a:pPr>
                        <a:lnSpc>
                          <a:spcPct val="115000"/>
                        </a:lnSpc>
                      </a:pPr>
                      <a:endParaRPr lang="es-ES" sz="1400">
                        <a:latin typeface="Calibri"/>
                        <a:ea typeface="Calibri"/>
                        <a:cs typeface="Times New Roman"/>
                      </a:endParaRPr>
                    </a:p>
                  </a:txBody>
                  <a:tcPr marL="29716" marR="29716" marT="0" marB="0" anchor="b">
                    <a:lnL>
                      <a:noFill/>
                    </a:lnL>
                    <a:lnR>
                      <a:noFill/>
                    </a:lnR>
                    <a:lnT>
                      <a:noFill/>
                    </a:lnT>
                    <a:lnB>
                      <a:noFill/>
                    </a:lnB>
                  </a:tcPr>
                </a:tc>
                <a:tc>
                  <a:txBody>
                    <a:bodyPr/>
                    <a:lstStyle/>
                    <a:p>
                      <a:pPr>
                        <a:lnSpc>
                          <a:spcPct val="115000"/>
                        </a:lnSpc>
                      </a:pPr>
                      <a:endParaRPr lang="es-ES" sz="1400">
                        <a:latin typeface="Calibri"/>
                        <a:ea typeface="Calibri"/>
                        <a:cs typeface="Times New Roman"/>
                      </a:endParaRPr>
                    </a:p>
                  </a:txBody>
                  <a:tcPr marL="29716" marR="29716" marT="0" marB="0" anchor="b">
                    <a:lnL>
                      <a:noFill/>
                    </a:lnL>
                    <a:lnR>
                      <a:noFill/>
                    </a:lnR>
                    <a:lnT>
                      <a:noFill/>
                    </a:lnT>
                    <a:lnB>
                      <a:noFill/>
                    </a:lnB>
                  </a:tcPr>
                </a:tc>
              </a:tr>
              <a:tr h="127354">
                <a:tc>
                  <a:txBody>
                    <a:bodyPr/>
                    <a:lstStyle/>
                    <a:p>
                      <a:pPr>
                        <a:lnSpc>
                          <a:spcPct val="115000"/>
                        </a:lnSpc>
                      </a:pPr>
                      <a:endParaRPr lang="es-ES" sz="1400">
                        <a:latin typeface="Calibri"/>
                        <a:ea typeface="Calibri"/>
                        <a:cs typeface="Times New Roman"/>
                      </a:endParaRPr>
                    </a:p>
                  </a:txBody>
                  <a:tcPr marL="29716" marR="297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400">
                        <a:latin typeface="Calibri"/>
                        <a:ea typeface="Calibri"/>
                        <a:cs typeface="Times New Roman"/>
                      </a:endParaRPr>
                    </a:p>
                  </a:txBody>
                  <a:tcPr marL="29716" marR="297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400">
                        <a:latin typeface="Calibri"/>
                        <a:ea typeface="Calibri"/>
                        <a:cs typeface="Times New Roman"/>
                      </a:endParaRPr>
                    </a:p>
                  </a:txBody>
                  <a:tcPr marL="29716" marR="297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400">
                        <a:latin typeface="Calibri"/>
                        <a:ea typeface="Calibri"/>
                        <a:cs typeface="Times New Roman"/>
                      </a:endParaRPr>
                    </a:p>
                  </a:txBody>
                  <a:tcPr marL="29716" marR="297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400">
                        <a:latin typeface="Calibri"/>
                        <a:ea typeface="Calibri"/>
                        <a:cs typeface="Times New Roman"/>
                      </a:endParaRPr>
                    </a:p>
                  </a:txBody>
                  <a:tcPr marL="29716" marR="297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400">
                        <a:latin typeface="Calibri"/>
                        <a:ea typeface="Calibri"/>
                        <a:cs typeface="Times New Roman"/>
                      </a:endParaRPr>
                    </a:p>
                  </a:txBody>
                  <a:tcPr marL="29716" marR="29716" marT="0" marB="0" anchor="b">
                    <a:lnL>
                      <a:noFill/>
                    </a:lnL>
                    <a:lnR>
                      <a:noFill/>
                    </a:lnR>
                    <a:lnT>
                      <a:noFill/>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S" sz="1400">
                          <a:solidFill>
                            <a:srgbClr val="000000"/>
                          </a:solidFill>
                          <a:latin typeface="Calibri"/>
                          <a:ea typeface="Times New Roman"/>
                          <a:cs typeface="Times New Roman"/>
                        </a:rPr>
                        <a:t>AÑO 1</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S" sz="1400">
                          <a:solidFill>
                            <a:srgbClr val="000000"/>
                          </a:solidFill>
                          <a:latin typeface="Calibri"/>
                          <a:ea typeface="Times New Roman"/>
                          <a:cs typeface="Times New Roman"/>
                        </a:rPr>
                        <a:t>AÑO 2</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S" sz="1400">
                          <a:solidFill>
                            <a:srgbClr val="000000"/>
                          </a:solidFill>
                          <a:latin typeface="Calibri"/>
                          <a:ea typeface="Times New Roman"/>
                          <a:cs typeface="Times New Roman"/>
                        </a:rPr>
                        <a:t>AÑO 3</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S" sz="1400">
                          <a:solidFill>
                            <a:srgbClr val="000000"/>
                          </a:solidFill>
                          <a:latin typeface="Calibri"/>
                          <a:ea typeface="Times New Roman"/>
                          <a:cs typeface="Times New Roman"/>
                        </a:rPr>
                        <a:t>AÑO 4</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S" sz="1400">
                          <a:solidFill>
                            <a:srgbClr val="000000"/>
                          </a:solidFill>
                          <a:latin typeface="Calibri"/>
                          <a:ea typeface="Times New Roman"/>
                          <a:cs typeface="Times New Roman"/>
                        </a:rPr>
                        <a:t>AÑO 5</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r>
              <a:tr h="257764">
                <a:tc>
                  <a:txBody>
                    <a:bodyPr/>
                    <a:lstStyle/>
                    <a:p>
                      <a:pPr>
                        <a:lnSpc>
                          <a:spcPct val="115000"/>
                        </a:lnSpc>
                        <a:spcAft>
                          <a:spcPts val="0"/>
                        </a:spcAft>
                      </a:pPr>
                      <a:r>
                        <a:rPr lang="es-ES" sz="1400" dirty="0">
                          <a:solidFill>
                            <a:srgbClr val="000000"/>
                          </a:solidFill>
                          <a:latin typeface="Calibri"/>
                          <a:ea typeface="Times New Roman"/>
                          <a:cs typeface="Times New Roman"/>
                        </a:rPr>
                        <a:t>Entradas</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$ 166.458,07 </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$178.347,93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$297.246,55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$318.410,50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$341.081,33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128882">
                <a:tc>
                  <a:txBody>
                    <a:bodyPr/>
                    <a:lstStyle/>
                    <a:p>
                      <a:pPr>
                        <a:lnSpc>
                          <a:spcPct val="115000"/>
                        </a:lnSpc>
                        <a:spcAft>
                          <a:spcPts val="0"/>
                        </a:spcAft>
                      </a:pPr>
                      <a:r>
                        <a:rPr lang="es-ES" sz="1400" dirty="0">
                          <a:solidFill>
                            <a:srgbClr val="000000"/>
                          </a:solidFill>
                          <a:latin typeface="Calibri"/>
                          <a:ea typeface="Times New Roman"/>
                          <a:cs typeface="Times New Roman"/>
                        </a:rPr>
                        <a:t>Cabañas</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      1.560,00 </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    1.560,00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    1.622,40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    1.687,30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    1.754,79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128882">
                <a:tc>
                  <a:txBody>
                    <a:bodyPr/>
                    <a:lstStyle/>
                    <a:p>
                      <a:pPr>
                        <a:lnSpc>
                          <a:spcPct val="115000"/>
                        </a:lnSpc>
                        <a:spcAft>
                          <a:spcPts val="0"/>
                        </a:spcAft>
                      </a:pPr>
                      <a:r>
                        <a:rPr lang="es-ES" sz="1400" dirty="0">
                          <a:solidFill>
                            <a:srgbClr val="000000"/>
                          </a:solidFill>
                          <a:latin typeface="Calibri"/>
                          <a:ea typeface="Times New Roman"/>
                          <a:cs typeface="Times New Roman"/>
                        </a:rPr>
                        <a:t>Arriendo </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      3.600,00 </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    3.780,00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    3.969,00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    4.167,45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    4.375,82 </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257764">
                <a:tc>
                  <a:txBody>
                    <a:bodyPr/>
                    <a:lstStyle/>
                    <a:p>
                      <a:pPr>
                        <a:lnSpc>
                          <a:spcPct val="115000"/>
                        </a:lnSpc>
                        <a:spcAft>
                          <a:spcPts val="0"/>
                        </a:spcAft>
                      </a:pPr>
                      <a:r>
                        <a:rPr lang="es-ES" sz="1400" dirty="0">
                          <a:solidFill>
                            <a:srgbClr val="000000"/>
                          </a:solidFill>
                          <a:latin typeface="Calibri"/>
                          <a:ea typeface="Times New Roman"/>
                          <a:cs typeface="Times New Roman"/>
                        </a:rPr>
                        <a:t>TOTAL</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$ 171.618,07 </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$183.687,93 </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$302.837,95 </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$324.265,25</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$347.211,94 </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6" name="5 Tabla"/>
          <p:cNvGraphicFramePr>
            <a:graphicFrameLocks noGrp="1"/>
          </p:cNvGraphicFramePr>
          <p:nvPr/>
        </p:nvGraphicFramePr>
        <p:xfrm>
          <a:off x="857260" y="4786322"/>
          <a:ext cx="6858012" cy="1496984"/>
        </p:xfrm>
        <a:graphic>
          <a:graphicData uri="http://schemas.openxmlformats.org/drawingml/2006/table">
            <a:tbl>
              <a:tblPr/>
              <a:tblGrid>
                <a:gridCol w="1134482"/>
                <a:gridCol w="1144706"/>
                <a:gridCol w="1144706"/>
                <a:gridCol w="1144706"/>
                <a:gridCol w="1144706"/>
                <a:gridCol w="1144706"/>
              </a:tblGrid>
              <a:tr h="127354">
                <a:tc>
                  <a:txBody>
                    <a:bodyPr/>
                    <a:lstStyle/>
                    <a:p>
                      <a:pPr>
                        <a:lnSpc>
                          <a:spcPct val="115000"/>
                        </a:lnSpc>
                      </a:pPr>
                      <a:endParaRPr lang="es-ES" sz="1400" dirty="0">
                        <a:latin typeface="Calibri"/>
                        <a:ea typeface="Calibri"/>
                        <a:cs typeface="Times New Roman"/>
                      </a:endParaRPr>
                    </a:p>
                  </a:txBody>
                  <a:tcPr marL="29716" marR="297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400">
                        <a:latin typeface="Calibri"/>
                        <a:ea typeface="Calibri"/>
                        <a:cs typeface="Times New Roman"/>
                      </a:endParaRPr>
                    </a:p>
                  </a:txBody>
                  <a:tcPr marL="29716" marR="297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400">
                        <a:latin typeface="Calibri"/>
                        <a:ea typeface="Calibri"/>
                        <a:cs typeface="Times New Roman"/>
                      </a:endParaRPr>
                    </a:p>
                  </a:txBody>
                  <a:tcPr marL="29716" marR="297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400">
                        <a:latin typeface="Calibri"/>
                        <a:ea typeface="Calibri"/>
                        <a:cs typeface="Times New Roman"/>
                      </a:endParaRPr>
                    </a:p>
                  </a:txBody>
                  <a:tcPr marL="29716" marR="297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400">
                        <a:latin typeface="Calibri"/>
                        <a:ea typeface="Calibri"/>
                        <a:cs typeface="Times New Roman"/>
                      </a:endParaRPr>
                    </a:p>
                  </a:txBody>
                  <a:tcPr marL="29716" marR="297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400">
                        <a:latin typeface="Calibri"/>
                        <a:ea typeface="Calibri"/>
                        <a:cs typeface="Times New Roman"/>
                      </a:endParaRPr>
                    </a:p>
                  </a:txBody>
                  <a:tcPr marL="29716" marR="29716" marT="0" marB="0" anchor="b">
                    <a:lnL>
                      <a:noFill/>
                    </a:lnL>
                    <a:lnR>
                      <a:noFill/>
                    </a:lnR>
                    <a:lnT>
                      <a:noFill/>
                    </a:lnT>
                    <a:lnB w="12700" cap="flat" cmpd="sng" algn="ctr">
                      <a:solidFill>
                        <a:srgbClr val="000000"/>
                      </a:solidFill>
                      <a:prstDash val="solid"/>
                      <a:round/>
                      <a:headEnd type="none" w="med" len="med"/>
                      <a:tailEnd type="none" w="med" len="med"/>
                    </a:lnB>
                  </a:tcPr>
                </a:tc>
              </a:tr>
              <a:tr h="128882">
                <a:tc>
                  <a:txBody>
                    <a:bodyPr/>
                    <a:lstStyle/>
                    <a:p>
                      <a:pPr algn="ct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S" sz="1400">
                          <a:solidFill>
                            <a:srgbClr val="000000"/>
                          </a:solidFill>
                          <a:latin typeface="Calibri"/>
                          <a:ea typeface="Times New Roman"/>
                          <a:cs typeface="Times New Roman"/>
                        </a:rPr>
                        <a:t>AÑO 6</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S" sz="1400">
                          <a:solidFill>
                            <a:srgbClr val="000000"/>
                          </a:solidFill>
                          <a:latin typeface="Calibri"/>
                          <a:ea typeface="Times New Roman"/>
                          <a:cs typeface="Times New Roman"/>
                        </a:rPr>
                        <a:t>AÑO 7</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S" sz="1400">
                          <a:solidFill>
                            <a:srgbClr val="000000"/>
                          </a:solidFill>
                          <a:latin typeface="Calibri"/>
                          <a:ea typeface="Times New Roman"/>
                          <a:cs typeface="Times New Roman"/>
                        </a:rPr>
                        <a:t>AÑO 8</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S" sz="1400">
                          <a:solidFill>
                            <a:srgbClr val="000000"/>
                          </a:solidFill>
                          <a:latin typeface="Calibri"/>
                          <a:ea typeface="Times New Roman"/>
                          <a:cs typeface="Times New Roman"/>
                        </a:rPr>
                        <a:t>AÑO 9</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S" sz="1400">
                          <a:solidFill>
                            <a:srgbClr val="000000"/>
                          </a:solidFill>
                          <a:latin typeface="Calibri"/>
                          <a:ea typeface="Times New Roman"/>
                          <a:cs typeface="Times New Roman"/>
                        </a:rPr>
                        <a:t>AÑO 10</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r>
              <a:tr h="257764">
                <a:tc>
                  <a:txBody>
                    <a:bodyPr/>
                    <a:lstStyle/>
                    <a:p>
                      <a:pPr>
                        <a:lnSpc>
                          <a:spcPct val="115000"/>
                        </a:lnSpc>
                        <a:spcAft>
                          <a:spcPts val="0"/>
                        </a:spcAft>
                      </a:pPr>
                      <a:r>
                        <a:rPr lang="es-ES" sz="1400">
                          <a:solidFill>
                            <a:srgbClr val="000000"/>
                          </a:solidFill>
                          <a:latin typeface="Calibri"/>
                          <a:ea typeface="Times New Roman"/>
                          <a:cs typeface="Times New Roman"/>
                        </a:rPr>
                        <a:t>Entradas</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$365.366,32 </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$391.380,40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$419.246,69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$449.097,05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$481.072,76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128882">
                <a:tc>
                  <a:txBody>
                    <a:bodyPr/>
                    <a:lstStyle/>
                    <a:p>
                      <a:pPr>
                        <a:lnSpc>
                          <a:spcPct val="115000"/>
                        </a:lnSpc>
                        <a:spcAft>
                          <a:spcPts val="0"/>
                        </a:spcAft>
                      </a:pPr>
                      <a:r>
                        <a:rPr lang="es-ES" sz="1400">
                          <a:solidFill>
                            <a:srgbClr val="000000"/>
                          </a:solidFill>
                          <a:latin typeface="Calibri"/>
                          <a:ea typeface="Times New Roman"/>
                          <a:cs typeface="Times New Roman"/>
                        </a:rPr>
                        <a:t>Cabañas</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    1.824,98 </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    1.897,98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    1.973,90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    2.052,85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    2.134,97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128882">
                <a:tc>
                  <a:txBody>
                    <a:bodyPr/>
                    <a:lstStyle/>
                    <a:p>
                      <a:pPr>
                        <a:lnSpc>
                          <a:spcPct val="115000"/>
                        </a:lnSpc>
                        <a:spcAft>
                          <a:spcPts val="0"/>
                        </a:spcAft>
                      </a:pPr>
                      <a:r>
                        <a:rPr lang="es-ES" sz="1400">
                          <a:solidFill>
                            <a:srgbClr val="000000"/>
                          </a:solidFill>
                          <a:latin typeface="Calibri"/>
                          <a:ea typeface="Times New Roman"/>
                          <a:cs typeface="Times New Roman"/>
                        </a:rPr>
                        <a:t>Arriendo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    4.594,61 </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    4.824,34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    5.065,56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    5.318,84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a:solidFill>
                            <a:srgbClr val="000000"/>
                          </a:solidFill>
                          <a:latin typeface="Calibri"/>
                          <a:ea typeface="Times New Roman"/>
                          <a:cs typeface="Times New Roman"/>
                        </a:rPr>
                        <a:t> $    5.584,78 </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257764">
                <a:tc>
                  <a:txBody>
                    <a:bodyPr/>
                    <a:lstStyle/>
                    <a:p>
                      <a:pPr>
                        <a:lnSpc>
                          <a:spcPct val="115000"/>
                        </a:lnSpc>
                        <a:spcAft>
                          <a:spcPts val="0"/>
                        </a:spcAft>
                      </a:pPr>
                      <a:r>
                        <a:rPr lang="es-ES" sz="1400">
                          <a:solidFill>
                            <a:srgbClr val="000000"/>
                          </a:solidFill>
                          <a:latin typeface="Calibri"/>
                          <a:ea typeface="Times New Roman"/>
                          <a:cs typeface="Times New Roman"/>
                        </a:rPr>
                        <a:t>TOTAL</a:t>
                      </a:r>
                      <a:endParaRPr lang="es-ES" sz="140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$371.785,91 </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$398.102,72 </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$426.286,15 </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$456.468,74 </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$488.792,51 </a:t>
                      </a:r>
                      <a:endParaRPr lang="es-ES" sz="1400" dirty="0">
                        <a:latin typeface="Calibri"/>
                        <a:ea typeface="Calibri"/>
                        <a:cs typeface="Times New Roman"/>
                      </a:endParaRPr>
                    </a:p>
                  </a:txBody>
                  <a:tcPr marL="29716" marR="29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ChangeArrowheads="1"/>
          </p:cNvSpPr>
          <p:nvPr/>
        </p:nvSpPr>
        <p:spPr bwMode="auto">
          <a:xfrm>
            <a:off x="3571868" y="285728"/>
            <a:ext cx="164307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accent2">
                    <a:lumMod val="50000"/>
                  </a:schemeClr>
                </a:solidFill>
                <a:effectLst/>
                <a:latin typeface="Arial" pitchFamily="34" charset="0"/>
                <a:ea typeface="Times New Roman" pitchFamily="18" charset="0"/>
              </a:rPr>
              <a:t>Costos</a:t>
            </a:r>
            <a:endParaRPr kumimoji="0" lang="es-ES" sz="4000" b="0" i="0" u="none" strike="noStrike" cap="none" normalizeH="0" baseline="0" dirty="0" smtClean="0">
              <a:ln>
                <a:noFill/>
              </a:ln>
              <a:solidFill>
                <a:schemeClr val="accent2">
                  <a:lumMod val="50000"/>
                </a:schemeClr>
              </a:solidFill>
              <a:effectLst/>
              <a:latin typeface="Arial" pitchFamily="34" charset="0"/>
            </a:endParaRPr>
          </a:p>
        </p:txBody>
      </p:sp>
      <p:sp>
        <p:nvSpPr>
          <p:cNvPr id="114690" name="Rectangle 2"/>
          <p:cNvSpPr>
            <a:spLocks noChangeArrowheads="1"/>
          </p:cNvSpPr>
          <p:nvPr/>
        </p:nvSpPr>
        <p:spPr bwMode="auto">
          <a:xfrm>
            <a:off x="642910" y="845090"/>
            <a:ext cx="350046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accent2">
                    <a:lumMod val="50000"/>
                  </a:schemeClr>
                </a:solidFill>
                <a:effectLst/>
                <a:latin typeface="Arial" pitchFamily="34" charset="0"/>
                <a:ea typeface="Times New Roman" pitchFamily="18" charset="0"/>
              </a:rPr>
              <a:t>Costos Operacionales.</a:t>
            </a:r>
            <a:endParaRPr kumimoji="0" lang="es-ES" sz="2800" b="0" i="0" u="none" strike="noStrike" cap="none" normalizeH="0" baseline="0" dirty="0" smtClean="0">
              <a:ln>
                <a:noFill/>
              </a:ln>
              <a:solidFill>
                <a:schemeClr val="accent2">
                  <a:lumMod val="50000"/>
                </a:schemeClr>
              </a:solidFill>
              <a:effectLst/>
              <a:latin typeface="Arial" pitchFamily="34" charset="0"/>
            </a:endParaRPr>
          </a:p>
        </p:txBody>
      </p:sp>
      <p:graphicFrame>
        <p:nvGraphicFramePr>
          <p:cNvPr id="6" name="5 Tabla"/>
          <p:cNvGraphicFramePr>
            <a:graphicFrameLocks noGrp="1"/>
          </p:cNvGraphicFramePr>
          <p:nvPr/>
        </p:nvGraphicFramePr>
        <p:xfrm>
          <a:off x="714348" y="1285860"/>
          <a:ext cx="5357850" cy="1451608"/>
        </p:xfrm>
        <a:graphic>
          <a:graphicData uri="http://schemas.openxmlformats.org/drawingml/2006/table">
            <a:tbl>
              <a:tblPr/>
              <a:tblGrid>
                <a:gridCol w="3881741"/>
                <a:gridCol w="1476109"/>
              </a:tblGrid>
              <a:tr h="223326">
                <a:tc gridSpan="2">
                  <a:txBody>
                    <a:bodyPr/>
                    <a:lstStyle/>
                    <a:p>
                      <a:pPr algn="ctr">
                        <a:spcAft>
                          <a:spcPts val="0"/>
                        </a:spcAft>
                      </a:pPr>
                      <a:r>
                        <a:rPr lang="es-ES" sz="1800" b="1" dirty="0">
                          <a:solidFill>
                            <a:schemeClr val="accent2">
                              <a:lumMod val="50000"/>
                            </a:schemeClr>
                          </a:solidFill>
                          <a:latin typeface="Times New Roman"/>
                          <a:ea typeface="Times New Roman"/>
                        </a:rPr>
                        <a:t>COSTOS OPERACIONALES</a:t>
                      </a: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D6E3BC"/>
                    </a:solidFill>
                  </a:tcPr>
                </a:tc>
                <a:tc hMerge="1">
                  <a:txBody>
                    <a:bodyPr/>
                    <a:lstStyle/>
                    <a:p>
                      <a:endParaRPr lang="es-ES"/>
                    </a:p>
                  </a:txBody>
                  <a:tcPr/>
                </a:tc>
              </a:tr>
              <a:tr h="307073">
                <a:tc>
                  <a:txBody>
                    <a:bodyPr/>
                    <a:lstStyle/>
                    <a:p>
                      <a:pPr algn="ctr">
                        <a:lnSpc>
                          <a:spcPct val="150000"/>
                        </a:lnSpc>
                        <a:spcAft>
                          <a:spcPts val="0"/>
                        </a:spcAft>
                      </a:pPr>
                      <a:r>
                        <a:rPr lang="es-EC" sz="1600" b="1">
                          <a:solidFill>
                            <a:srgbClr val="000000"/>
                          </a:solidFill>
                          <a:latin typeface="Times New Roman"/>
                          <a:ea typeface="Times New Roman"/>
                        </a:rPr>
                        <a:t>ADMINISTRATIVOS</a:t>
                      </a:r>
                      <a:endParaRPr lang="es-ES" sz="18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600" dirty="0">
                          <a:latin typeface="Times New Roman"/>
                          <a:ea typeface="Times New Roman"/>
                        </a:rPr>
                        <a:t>$63.699,97</a:t>
                      </a:r>
                      <a:endParaRPr lang="es-ES" sz="1800" dirty="0">
                        <a:latin typeface="Times New Roman"/>
                        <a:ea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07073">
                <a:tc>
                  <a:txBody>
                    <a:bodyPr/>
                    <a:lstStyle/>
                    <a:p>
                      <a:pPr algn="ctr">
                        <a:lnSpc>
                          <a:spcPct val="150000"/>
                        </a:lnSpc>
                        <a:spcAft>
                          <a:spcPts val="0"/>
                        </a:spcAft>
                      </a:pPr>
                      <a:r>
                        <a:rPr lang="es-EC" sz="1600" b="1">
                          <a:latin typeface="Times New Roman"/>
                          <a:ea typeface="Times New Roman"/>
                        </a:rPr>
                        <a:t>ALMUERZO DEL PERSONAL</a:t>
                      </a:r>
                      <a:endParaRPr lang="es-ES" sz="18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600">
                          <a:latin typeface="Times New Roman"/>
                          <a:ea typeface="Times New Roman"/>
                        </a:rPr>
                        <a:t>$10.368,00</a:t>
                      </a:r>
                      <a:endParaRPr lang="es-ES" sz="1800">
                        <a:latin typeface="Times New Roman"/>
                        <a:ea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445768">
                <a:tc>
                  <a:txBody>
                    <a:bodyPr/>
                    <a:lstStyle/>
                    <a:p>
                      <a:pPr algn="ctr">
                        <a:lnSpc>
                          <a:spcPct val="150000"/>
                        </a:lnSpc>
                        <a:spcAft>
                          <a:spcPts val="0"/>
                        </a:spcAft>
                      </a:pPr>
                      <a:r>
                        <a:rPr lang="es-EC" sz="1600" b="1" dirty="0">
                          <a:latin typeface="Times New Roman"/>
                          <a:ea typeface="Times New Roman"/>
                        </a:rPr>
                        <a:t>TOTAL COSTOS OPERACIONALES</a:t>
                      </a:r>
                      <a:endParaRPr lang="es-ES" sz="18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600" b="1" dirty="0">
                          <a:latin typeface="Times New Roman"/>
                          <a:ea typeface="Times New Roman"/>
                        </a:rPr>
                        <a:t>$74.067,97</a:t>
                      </a:r>
                      <a:endParaRPr lang="es-ES" sz="1800" dirty="0">
                        <a:latin typeface="Times New Roman"/>
                        <a:ea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sp>
        <p:nvSpPr>
          <p:cNvPr id="7" name="6 Rectángulo"/>
          <p:cNvSpPr/>
          <p:nvPr/>
        </p:nvSpPr>
        <p:spPr>
          <a:xfrm>
            <a:off x="1586191" y="3202544"/>
            <a:ext cx="3057247" cy="369332"/>
          </a:xfrm>
          <a:prstGeom prst="rect">
            <a:avLst/>
          </a:prstGeom>
        </p:spPr>
        <p:txBody>
          <a:bodyPr wrap="none">
            <a:spAutoFit/>
          </a:bodyPr>
          <a:lstStyle/>
          <a:p>
            <a:r>
              <a:rPr lang="es-ES" b="1" dirty="0" smtClean="0">
                <a:solidFill>
                  <a:schemeClr val="accent2">
                    <a:lumMod val="50000"/>
                  </a:schemeClr>
                </a:solidFill>
                <a:latin typeface="Arial" pitchFamily="34" charset="0"/>
                <a:cs typeface="Arial" pitchFamily="34" charset="0"/>
              </a:rPr>
              <a:t>Costos No Operacionales.</a:t>
            </a:r>
            <a:endParaRPr lang="es-ES" dirty="0">
              <a:solidFill>
                <a:schemeClr val="accent2">
                  <a:lumMod val="50000"/>
                </a:schemeClr>
              </a:solidFill>
              <a:latin typeface="Arial" pitchFamily="34" charset="0"/>
              <a:cs typeface="Arial" pitchFamily="34" charset="0"/>
            </a:endParaRPr>
          </a:p>
        </p:txBody>
      </p:sp>
      <p:graphicFrame>
        <p:nvGraphicFramePr>
          <p:cNvPr id="8" name="7 Tabla"/>
          <p:cNvGraphicFramePr>
            <a:graphicFrameLocks noGrp="1"/>
          </p:cNvGraphicFramePr>
          <p:nvPr/>
        </p:nvGraphicFramePr>
        <p:xfrm>
          <a:off x="1285851" y="3686196"/>
          <a:ext cx="6858049" cy="2743200"/>
        </p:xfrm>
        <a:graphic>
          <a:graphicData uri="http://schemas.openxmlformats.org/drawingml/2006/table">
            <a:tbl>
              <a:tblPr/>
              <a:tblGrid>
                <a:gridCol w="4398363"/>
                <a:gridCol w="161084"/>
                <a:gridCol w="2298602"/>
              </a:tblGrid>
              <a:tr h="207010">
                <a:tc gridSpan="2">
                  <a:txBody>
                    <a:bodyPr/>
                    <a:lstStyle/>
                    <a:p>
                      <a:pPr algn="ctr">
                        <a:lnSpc>
                          <a:spcPct val="150000"/>
                        </a:lnSpc>
                        <a:spcAft>
                          <a:spcPts val="0"/>
                        </a:spcAft>
                      </a:pPr>
                      <a:r>
                        <a:rPr lang="es-EC" sz="2000" b="1" dirty="0">
                          <a:solidFill>
                            <a:srgbClr val="17365D"/>
                          </a:solidFill>
                          <a:latin typeface="Times New Roman"/>
                          <a:ea typeface="Times New Roman"/>
                        </a:rPr>
                        <a:t>COSTOS NO OPERACIONALES</a:t>
                      </a:r>
                      <a:endParaRPr lang="es-ES" sz="24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D6E3BC"/>
                    </a:solidFill>
                  </a:tcPr>
                </a:tc>
                <a:tc hMerge="1">
                  <a:txBody>
                    <a:bodyPr/>
                    <a:lstStyle/>
                    <a:p>
                      <a:endParaRPr lang="es-ES"/>
                    </a:p>
                  </a:txBody>
                  <a:tcPr/>
                </a:tc>
                <a:tc>
                  <a:txBody>
                    <a:bodyPr/>
                    <a:lstStyle/>
                    <a:p>
                      <a:endParaRPr lang="es-ES" sz="1600" dirty="0">
                        <a:latin typeface="Calibri"/>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D6E3BC"/>
                    </a:solidFill>
                  </a:tcPr>
                </a:tc>
              </a:tr>
              <a:tr h="211455">
                <a:tc>
                  <a:txBody>
                    <a:bodyPr/>
                    <a:lstStyle/>
                    <a:p>
                      <a:pPr algn="ctr">
                        <a:lnSpc>
                          <a:spcPct val="150000"/>
                        </a:lnSpc>
                        <a:spcAft>
                          <a:spcPts val="0"/>
                        </a:spcAft>
                      </a:pPr>
                      <a:r>
                        <a:rPr lang="es-EC" sz="1600" b="1" dirty="0">
                          <a:solidFill>
                            <a:srgbClr val="000000"/>
                          </a:solidFill>
                          <a:latin typeface="Times New Roman"/>
                          <a:ea typeface="Times New Roman"/>
                        </a:rPr>
                        <a:t>AGUA</a:t>
                      </a:r>
                      <a:endParaRPr lang="es-ES" sz="24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gridSpan="2">
                  <a:txBody>
                    <a:bodyPr/>
                    <a:lstStyle/>
                    <a:p>
                      <a:pPr algn="ctr">
                        <a:lnSpc>
                          <a:spcPct val="150000"/>
                        </a:lnSpc>
                        <a:spcAft>
                          <a:spcPts val="0"/>
                        </a:spcAft>
                      </a:pPr>
                      <a:r>
                        <a:rPr kumimoji="0" lang="es-EC" sz="1600" kern="1200" dirty="0">
                          <a:solidFill>
                            <a:srgbClr val="000000"/>
                          </a:solidFill>
                          <a:latin typeface="Times New Roman"/>
                          <a:ea typeface="Times New Roman"/>
                          <a:cs typeface="+mn-cs"/>
                        </a:rPr>
                        <a:t>$ 2.018,52</a:t>
                      </a:r>
                      <a:endParaRPr kumimoji="0" lang="es-ES" sz="1600" kern="1200" dirty="0">
                        <a:solidFill>
                          <a:srgbClr val="000000"/>
                        </a:solidFill>
                        <a:latin typeface="Times New Roman"/>
                        <a:ea typeface="Times New Roman"/>
                        <a:cs typeface="+mn-cs"/>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hMerge="1">
                  <a:txBody>
                    <a:bodyPr/>
                    <a:lstStyle/>
                    <a:p>
                      <a:endParaRPr lang="es-ES"/>
                    </a:p>
                  </a:txBody>
                  <a:tcPr/>
                </a:tc>
              </a:tr>
              <a:tr h="198120">
                <a:tc>
                  <a:txBody>
                    <a:bodyPr/>
                    <a:lstStyle/>
                    <a:p>
                      <a:pPr algn="ctr">
                        <a:lnSpc>
                          <a:spcPct val="150000"/>
                        </a:lnSpc>
                        <a:spcAft>
                          <a:spcPts val="0"/>
                        </a:spcAft>
                      </a:pPr>
                      <a:r>
                        <a:rPr lang="es-EC" sz="1600" b="1">
                          <a:solidFill>
                            <a:srgbClr val="000000"/>
                          </a:solidFill>
                          <a:latin typeface="Times New Roman"/>
                          <a:ea typeface="Times New Roman"/>
                        </a:rPr>
                        <a:t>ELECTRICIDAD</a:t>
                      </a:r>
                      <a:endParaRPr lang="es-ES" sz="24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gridSpan="2">
                  <a:txBody>
                    <a:bodyPr/>
                    <a:lstStyle/>
                    <a:p>
                      <a:pPr algn="ctr">
                        <a:lnSpc>
                          <a:spcPct val="150000"/>
                        </a:lnSpc>
                        <a:spcAft>
                          <a:spcPts val="0"/>
                        </a:spcAft>
                      </a:pPr>
                      <a:r>
                        <a:rPr lang="es-EC" sz="1600" dirty="0">
                          <a:solidFill>
                            <a:srgbClr val="000000"/>
                          </a:solidFill>
                          <a:latin typeface="Times New Roman"/>
                          <a:ea typeface="Times New Roman"/>
                        </a:rPr>
                        <a:t>$      990,00</a:t>
                      </a:r>
                      <a:endParaRPr lang="es-ES" sz="2400" dirty="0">
                        <a:latin typeface="Times New Roman"/>
                        <a:ea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hMerge="1">
                  <a:txBody>
                    <a:bodyPr/>
                    <a:lstStyle/>
                    <a:p>
                      <a:endParaRPr lang="es-ES"/>
                    </a:p>
                  </a:txBody>
                  <a:tcPr/>
                </a:tc>
              </a:tr>
              <a:tr h="198120">
                <a:tc>
                  <a:txBody>
                    <a:bodyPr/>
                    <a:lstStyle/>
                    <a:p>
                      <a:pPr algn="ctr">
                        <a:lnSpc>
                          <a:spcPct val="150000"/>
                        </a:lnSpc>
                        <a:spcAft>
                          <a:spcPts val="0"/>
                        </a:spcAft>
                      </a:pPr>
                      <a:r>
                        <a:rPr lang="es-EC" sz="1600" b="1">
                          <a:solidFill>
                            <a:srgbClr val="000000"/>
                          </a:solidFill>
                          <a:latin typeface="Times New Roman"/>
                          <a:ea typeface="Times New Roman"/>
                        </a:rPr>
                        <a:t>TELEFONOS</a:t>
                      </a:r>
                      <a:endParaRPr lang="es-ES" sz="24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gridSpan="2">
                  <a:txBody>
                    <a:bodyPr/>
                    <a:lstStyle/>
                    <a:p>
                      <a:pPr algn="ctr">
                        <a:lnSpc>
                          <a:spcPct val="150000"/>
                        </a:lnSpc>
                        <a:spcAft>
                          <a:spcPts val="0"/>
                        </a:spcAft>
                      </a:pPr>
                      <a:r>
                        <a:rPr lang="es-EC" sz="1600" dirty="0">
                          <a:solidFill>
                            <a:srgbClr val="000000"/>
                          </a:solidFill>
                          <a:latin typeface="Times New Roman"/>
                          <a:ea typeface="Times New Roman"/>
                        </a:rPr>
                        <a:t>$      300,00</a:t>
                      </a:r>
                      <a:endParaRPr lang="es-ES" sz="2400" dirty="0">
                        <a:latin typeface="Times New Roman"/>
                        <a:ea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hMerge="1">
                  <a:txBody>
                    <a:bodyPr/>
                    <a:lstStyle/>
                    <a:p>
                      <a:endParaRPr lang="es-ES"/>
                    </a:p>
                  </a:txBody>
                  <a:tcPr/>
                </a:tc>
              </a:tr>
              <a:tr h="198120">
                <a:tc>
                  <a:txBody>
                    <a:bodyPr/>
                    <a:lstStyle/>
                    <a:p>
                      <a:pPr algn="ctr">
                        <a:lnSpc>
                          <a:spcPct val="150000"/>
                        </a:lnSpc>
                        <a:spcAft>
                          <a:spcPts val="0"/>
                        </a:spcAft>
                      </a:pPr>
                      <a:r>
                        <a:rPr lang="es-EC" sz="1600" b="1">
                          <a:solidFill>
                            <a:srgbClr val="000000"/>
                          </a:solidFill>
                          <a:latin typeface="Times New Roman"/>
                          <a:ea typeface="Times New Roman"/>
                        </a:rPr>
                        <a:t>INSUMOS LIM</a:t>
                      </a:r>
                      <a:endParaRPr lang="es-ES" sz="24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gridSpan="2">
                  <a:txBody>
                    <a:bodyPr/>
                    <a:lstStyle/>
                    <a:p>
                      <a:pPr algn="ctr">
                        <a:lnSpc>
                          <a:spcPct val="150000"/>
                        </a:lnSpc>
                        <a:spcAft>
                          <a:spcPts val="0"/>
                        </a:spcAft>
                      </a:pPr>
                      <a:r>
                        <a:rPr lang="es-EC" sz="1600">
                          <a:solidFill>
                            <a:srgbClr val="000000"/>
                          </a:solidFill>
                          <a:latin typeface="Times New Roman"/>
                          <a:ea typeface="Times New Roman"/>
                        </a:rPr>
                        <a:t>$  1.200,00</a:t>
                      </a:r>
                      <a:endParaRPr lang="es-ES" sz="2400">
                        <a:latin typeface="Times New Roman"/>
                        <a:ea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hMerge="1">
                  <a:txBody>
                    <a:bodyPr/>
                    <a:lstStyle/>
                    <a:p>
                      <a:endParaRPr lang="es-ES"/>
                    </a:p>
                  </a:txBody>
                  <a:tcPr/>
                </a:tc>
              </a:tr>
              <a:tr h="198120">
                <a:tc>
                  <a:txBody>
                    <a:bodyPr/>
                    <a:lstStyle/>
                    <a:p>
                      <a:pPr algn="ctr">
                        <a:lnSpc>
                          <a:spcPct val="150000"/>
                        </a:lnSpc>
                        <a:spcAft>
                          <a:spcPts val="0"/>
                        </a:spcAft>
                      </a:pPr>
                      <a:r>
                        <a:rPr lang="es-EC" sz="1600" b="1" dirty="0">
                          <a:solidFill>
                            <a:srgbClr val="000000"/>
                          </a:solidFill>
                          <a:latin typeface="Times New Roman"/>
                          <a:ea typeface="Times New Roman"/>
                        </a:rPr>
                        <a:t>INSUMO </a:t>
                      </a:r>
                      <a:r>
                        <a:rPr lang="es-EC" sz="1600" b="1" dirty="0" smtClean="0">
                          <a:solidFill>
                            <a:srgbClr val="000000"/>
                          </a:solidFill>
                          <a:latin typeface="Times New Roman"/>
                          <a:ea typeface="Times New Roman"/>
                        </a:rPr>
                        <a:t>OFICINA</a:t>
                      </a:r>
                      <a:endParaRPr lang="es-ES" sz="24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gridSpan="2">
                  <a:txBody>
                    <a:bodyPr/>
                    <a:lstStyle/>
                    <a:p>
                      <a:pPr algn="ctr">
                        <a:lnSpc>
                          <a:spcPct val="150000"/>
                        </a:lnSpc>
                        <a:spcAft>
                          <a:spcPts val="0"/>
                        </a:spcAft>
                      </a:pPr>
                      <a:r>
                        <a:rPr lang="es-EC" sz="1600">
                          <a:solidFill>
                            <a:srgbClr val="000000"/>
                          </a:solidFill>
                          <a:latin typeface="Times New Roman"/>
                          <a:ea typeface="Times New Roman"/>
                        </a:rPr>
                        <a:t>$      600,00</a:t>
                      </a:r>
                      <a:endParaRPr lang="es-ES" sz="2400">
                        <a:latin typeface="Times New Roman"/>
                        <a:ea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hMerge="1">
                  <a:txBody>
                    <a:bodyPr/>
                    <a:lstStyle/>
                    <a:p>
                      <a:endParaRPr lang="es-ES"/>
                    </a:p>
                  </a:txBody>
                  <a:tcPr/>
                </a:tc>
              </a:tr>
              <a:tr h="207010">
                <a:tc>
                  <a:txBody>
                    <a:bodyPr/>
                    <a:lstStyle/>
                    <a:p>
                      <a:pPr algn="ctr">
                        <a:lnSpc>
                          <a:spcPct val="150000"/>
                        </a:lnSpc>
                        <a:spcAft>
                          <a:spcPts val="0"/>
                        </a:spcAft>
                      </a:pPr>
                      <a:r>
                        <a:rPr lang="es-EC" sz="1600" b="1" dirty="0">
                          <a:solidFill>
                            <a:srgbClr val="000000"/>
                          </a:solidFill>
                          <a:latin typeface="Times New Roman"/>
                          <a:ea typeface="Times New Roman"/>
                        </a:rPr>
                        <a:t>TOTAL DE COSTOS NO OPERACIONALES</a:t>
                      </a:r>
                      <a:endParaRPr lang="es-ES" sz="24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gridSpan="2">
                  <a:txBody>
                    <a:bodyPr/>
                    <a:lstStyle/>
                    <a:p>
                      <a:pPr algn="ctr">
                        <a:lnSpc>
                          <a:spcPct val="150000"/>
                        </a:lnSpc>
                        <a:spcAft>
                          <a:spcPts val="0"/>
                        </a:spcAft>
                      </a:pPr>
                      <a:r>
                        <a:rPr lang="es-EC" sz="2000" b="1" dirty="0">
                          <a:solidFill>
                            <a:srgbClr val="000000"/>
                          </a:solidFill>
                          <a:latin typeface="Times New Roman"/>
                          <a:ea typeface="Times New Roman"/>
                        </a:rPr>
                        <a:t>$ 5.108,52</a:t>
                      </a:r>
                      <a:endParaRPr lang="es-ES" sz="2400" dirty="0">
                        <a:latin typeface="Times New Roman"/>
                        <a:ea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h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25470"/>
          </a:xfrm>
        </p:spPr>
        <p:txBody>
          <a:bodyPr/>
          <a:lstStyle/>
          <a:p>
            <a:pPr algn="ctr"/>
            <a:r>
              <a:rPr lang="es-ES" b="1" dirty="0" smtClean="0">
                <a:solidFill>
                  <a:schemeClr val="accent4">
                    <a:lumMod val="50000"/>
                  </a:schemeClr>
                </a:solidFill>
              </a:rPr>
              <a:t>Problemas y oportunidades</a:t>
            </a:r>
            <a:endParaRPr lang="es-ES" b="1" dirty="0">
              <a:solidFill>
                <a:schemeClr val="accent4">
                  <a:lumMod val="50000"/>
                </a:schemeClr>
              </a:solidFill>
            </a:endParaRPr>
          </a:p>
        </p:txBody>
      </p:sp>
      <p:sp>
        <p:nvSpPr>
          <p:cNvPr id="3" name="2 Marcador de contenido"/>
          <p:cNvSpPr>
            <a:spLocks noGrp="1"/>
          </p:cNvSpPr>
          <p:nvPr>
            <p:ph sz="quarter" idx="1"/>
          </p:nvPr>
        </p:nvSpPr>
        <p:spPr>
          <a:xfrm>
            <a:off x="457200" y="1214422"/>
            <a:ext cx="7829576" cy="3143272"/>
          </a:xfrm>
        </p:spPr>
        <p:txBody>
          <a:bodyPr>
            <a:normAutofit/>
          </a:bodyPr>
          <a:lstStyle/>
          <a:p>
            <a:pPr algn="just"/>
            <a:r>
              <a:rPr lang="es-ES_tradnl" dirty="0" smtClean="0"/>
              <a:t>A pesar de los esfuerzos, los parques no han experimentado suficientes cambios.</a:t>
            </a:r>
          </a:p>
          <a:p>
            <a:pPr algn="just">
              <a:buNone/>
            </a:pPr>
            <a:endParaRPr lang="es-ES_tradnl" dirty="0" smtClean="0"/>
          </a:p>
          <a:p>
            <a:pPr algn="just"/>
            <a:r>
              <a:rPr lang="es-ES_tradnl" dirty="0" smtClean="0"/>
              <a:t>Las áreas de recreo son invadidas.</a:t>
            </a:r>
          </a:p>
          <a:p>
            <a:pPr algn="just">
              <a:buNone/>
            </a:pPr>
            <a:endParaRPr lang="es-ES_tradnl" dirty="0" smtClean="0"/>
          </a:p>
          <a:p>
            <a:pPr algn="just"/>
            <a:r>
              <a:rPr lang="es-ES_tradnl" dirty="0" smtClean="0"/>
              <a:t>Se está aumentando la tala de árboles en estas áreas.</a:t>
            </a:r>
            <a:endParaRPr lang="es-ES" dirty="0"/>
          </a:p>
        </p:txBody>
      </p:sp>
      <p:pic>
        <p:nvPicPr>
          <p:cNvPr id="75777" name="Picture 1" descr="C:\Documents and Settings\All Users\Documentos\Mis imágenes\Imágenes de muestra\contaminacion\greenpeace_cat1[4].jpg"/>
          <p:cNvPicPr>
            <a:picLocks noChangeAspect="1" noChangeArrowheads="1"/>
          </p:cNvPicPr>
          <p:nvPr/>
        </p:nvPicPr>
        <p:blipFill>
          <a:blip r:embed="rId2" cstate="print"/>
          <a:srcRect l="9239" t="46570" b="6451"/>
          <a:stretch>
            <a:fillRect/>
          </a:stretch>
        </p:blipFill>
        <p:spPr bwMode="auto">
          <a:xfrm>
            <a:off x="5715008" y="1928802"/>
            <a:ext cx="3143272" cy="1357322"/>
          </a:xfrm>
          <a:prstGeom prst="roundRect">
            <a:avLst/>
          </a:prstGeom>
          <a:noFill/>
          <a:effectLst>
            <a:softEdge rad="31750"/>
          </a:effectLst>
        </p:spPr>
      </p:pic>
      <p:sp>
        <p:nvSpPr>
          <p:cNvPr id="6" name="2 Marcador de contenido"/>
          <p:cNvSpPr txBox="1">
            <a:spLocks/>
          </p:cNvSpPr>
          <p:nvPr/>
        </p:nvSpPr>
        <p:spPr>
          <a:xfrm>
            <a:off x="2857488" y="4357694"/>
            <a:ext cx="5438812" cy="1785950"/>
          </a:xfrm>
          <a:prstGeom prst="rect">
            <a:avLst/>
          </a:prstGeom>
        </p:spPr>
        <p:txBody>
          <a:bodyPr vert="horz">
            <a:noAutofit/>
          </a:bodyPr>
          <a:lstStyle/>
          <a:p>
            <a:pPr marL="274320" indent="-274320" algn="just">
              <a:spcBef>
                <a:spcPts val="600"/>
              </a:spcBef>
              <a:buClr>
                <a:schemeClr val="accent1"/>
              </a:buClr>
              <a:buSzPct val="70000"/>
              <a:buFont typeface="Wingdings"/>
              <a:buChar char=""/>
            </a:pPr>
            <a:r>
              <a:rPr lang="es-ES_tradnl" sz="2400" dirty="0" smtClean="0"/>
              <a:t>Se piensa re-densificar áreas, hacer usos mixtos del suelo y aumentar el porcentaje de vegetación por habitante</a:t>
            </a: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75778" name="Picture 2" descr="C:\Documents and Settings\All Users\Documentos\Mis imágenes\Imágenes de muestra\contaminacion\Global_warming___Amazonia_by_guayasamin[5].jpg"/>
          <p:cNvPicPr>
            <a:picLocks noChangeAspect="1" noChangeArrowheads="1"/>
          </p:cNvPicPr>
          <p:nvPr/>
        </p:nvPicPr>
        <p:blipFill>
          <a:blip r:embed="rId3" cstate="print"/>
          <a:srcRect l="3030" t="3030" r="6060" b="12120"/>
          <a:stretch>
            <a:fillRect/>
          </a:stretch>
        </p:blipFill>
        <p:spPr bwMode="auto">
          <a:xfrm>
            <a:off x="642910" y="4357694"/>
            <a:ext cx="2143140" cy="2000264"/>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357166"/>
            <a:ext cx="2032929" cy="369332"/>
          </a:xfrm>
          <a:prstGeom prst="rect">
            <a:avLst/>
          </a:prstGeom>
        </p:spPr>
        <p:txBody>
          <a:bodyPr wrap="square">
            <a:spAutoFit/>
          </a:bodyPr>
          <a:lstStyle/>
          <a:p>
            <a:r>
              <a:rPr lang="es-ES" b="1" dirty="0" smtClean="0">
                <a:solidFill>
                  <a:schemeClr val="accent2">
                    <a:lumMod val="50000"/>
                  </a:schemeClr>
                </a:solidFill>
                <a:latin typeface="Arial" pitchFamily="34" charset="0"/>
                <a:cs typeface="Arial" pitchFamily="34" charset="0"/>
              </a:rPr>
              <a:t>Depreciaciones</a:t>
            </a:r>
            <a:endParaRPr lang="es-ES" dirty="0">
              <a:solidFill>
                <a:schemeClr val="accent2">
                  <a:lumMod val="50000"/>
                </a:schemeClr>
              </a:solidFill>
              <a:latin typeface="Arial" pitchFamily="34" charset="0"/>
              <a:cs typeface="Arial" pitchFamily="34" charset="0"/>
            </a:endParaRPr>
          </a:p>
        </p:txBody>
      </p:sp>
      <p:graphicFrame>
        <p:nvGraphicFramePr>
          <p:cNvPr id="5" name="4 Tabla"/>
          <p:cNvGraphicFramePr>
            <a:graphicFrameLocks noGrp="1"/>
          </p:cNvGraphicFramePr>
          <p:nvPr/>
        </p:nvGraphicFramePr>
        <p:xfrm>
          <a:off x="2154247" y="1068702"/>
          <a:ext cx="3775075" cy="2194560"/>
        </p:xfrm>
        <a:graphic>
          <a:graphicData uri="http://schemas.openxmlformats.org/drawingml/2006/table">
            <a:tbl>
              <a:tblPr/>
              <a:tblGrid>
                <a:gridCol w="2233295"/>
                <a:gridCol w="1541780"/>
              </a:tblGrid>
              <a:tr h="236220">
                <a:tc>
                  <a:txBody>
                    <a:bodyPr/>
                    <a:lstStyle/>
                    <a:p>
                      <a:pPr algn="ctr">
                        <a:lnSpc>
                          <a:spcPct val="150000"/>
                        </a:lnSpc>
                        <a:spcAft>
                          <a:spcPts val="0"/>
                        </a:spcAft>
                      </a:pPr>
                      <a:r>
                        <a:rPr lang="es-EC" sz="1600" b="1">
                          <a:solidFill>
                            <a:srgbClr val="17365D"/>
                          </a:solidFill>
                          <a:latin typeface="Times New Roman"/>
                          <a:ea typeface="Times New Roman"/>
                        </a:rPr>
                        <a:t>DESCRIPCION</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600" b="1">
                          <a:solidFill>
                            <a:srgbClr val="17365D"/>
                          </a:solidFill>
                          <a:latin typeface="Times New Roman"/>
                          <a:ea typeface="Times New Roman"/>
                        </a:rPr>
                        <a:t>VALOR</a:t>
                      </a:r>
                      <a:endParaRPr lang="es-ES"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17170">
                <a:tc>
                  <a:txBody>
                    <a:bodyPr/>
                    <a:lstStyle/>
                    <a:p>
                      <a:pPr algn="ctr">
                        <a:lnSpc>
                          <a:spcPct val="150000"/>
                        </a:lnSpc>
                        <a:spcAft>
                          <a:spcPts val="0"/>
                        </a:spcAft>
                      </a:pPr>
                      <a:r>
                        <a:rPr lang="es-EC" sz="1600" b="1">
                          <a:solidFill>
                            <a:srgbClr val="17365D"/>
                          </a:solidFill>
                          <a:latin typeface="Times New Roman"/>
                          <a:ea typeface="Times New Roman"/>
                        </a:rPr>
                        <a:t>Maquinarias y equipos</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a:solidFill>
                            <a:srgbClr val="17365D"/>
                          </a:solidFill>
                          <a:latin typeface="Times New Roman"/>
                          <a:ea typeface="Times New Roman"/>
                        </a:rPr>
                        <a:t>$ 3.800,00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170">
                <a:tc>
                  <a:txBody>
                    <a:bodyPr/>
                    <a:lstStyle/>
                    <a:p>
                      <a:pPr algn="ctr">
                        <a:lnSpc>
                          <a:spcPct val="150000"/>
                        </a:lnSpc>
                        <a:spcAft>
                          <a:spcPts val="0"/>
                        </a:spcAft>
                      </a:pPr>
                      <a:r>
                        <a:rPr lang="es-EC" sz="1600" b="1">
                          <a:solidFill>
                            <a:srgbClr val="17365D"/>
                          </a:solidFill>
                          <a:latin typeface="Times New Roman"/>
                          <a:ea typeface="Times New Roman"/>
                        </a:rPr>
                        <a:t>Vehículo</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a:solidFill>
                            <a:srgbClr val="17365D"/>
                          </a:solidFill>
                          <a:latin typeface="Times New Roman"/>
                          <a:ea typeface="Times New Roman"/>
                        </a:rPr>
                        <a:t>$ 25.000,00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170">
                <a:tc>
                  <a:txBody>
                    <a:bodyPr/>
                    <a:lstStyle/>
                    <a:p>
                      <a:pPr algn="ctr">
                        <a:lnSpc>
                          <a:spcPct val="150000"/>
                        </a:lnSpc>
                        <a:spcAft>
                          <a:spcPts val="0"/>
                        </a:spcAft>
                      </a:pPr>
                      <a:r>
                        <a:rPr lang="es-EC" sz="1600" b="1">
                          <a:solidFill>
                            <a:srgbClr val="17365D"/>
                          </a:solidFill>
                          <a:latin typeface="Times New Roman"/>
                          <a:ea typeface="Times New Roman"/>
                        </a:rPr>
                        <a:t>Equipos de computación</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a:solidFill>
                            <a:srgbClr val="17365D"/>
                          </a:solidFill>
                          <a:latin typeface="Times New Roman"/>
                          <a:ea typeface="Times New Roman"/>
                        </a:rPr>
                        <a:t>$ 1.750,00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170">
                <a:tc>
                  <a:txBody>
                    <a:bodyPr/>
                    <a:lstStyle/>
                    <a:p>
                      <a:pPr algn="ctr">
                        <a:lnSpc>
                          <a:spcPct val="150000"/>
                        </a:lnSpc>
                        <a:spcAft>
                          <a:spcPts val="0"/>
                        </a:spcAft>
                      </a:pPr>
                      <a:r>
                        <a:rPr lang="es-EC" sz="1600" b="1">
                          <a:solidFill>
                            <a:srgbClr val="17365D"/>
                          </a:solidFill>
                          <a:latin typeface="Times New Roman"/>
                          <a:ea typeface="Times New Roman"/>
                        </a:rPr>
                        <a:t>Muebles y enseres</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a:solidFill>
                            <a:srgbClr val="17365D"/>
                          </a:solidFill>
                          <a:latin typeface="Times New Roman"/>
                          <a:ea typeface="Times New Roman"/>
                        </a:rPr>
                        <a:t>$ 3.202,00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170">
                <a:tc>
                  <a:txBody>
                    <a:bodyPr/>
                    <a:lstStyle/>
                    <a:p>
                      <a:pPr algn="ctr">
                        <a:lnSpc>
                          <a:spcPct val="150000"/>
                        </a:lnSpc>
                        <a:spcAft>
                          <a:spcPts val="0"/>
                        </a:spcAft>
                      </a:pPr>
                      <a:r>
                        <a:rPr lang="es-EC" sz="1600" b="1">
                          <a:solidFill>
                            <a:srgbClr val="17365D"/>
                          </a:solidFill>
                          <a:latin typeface="Times New Roman"/>
                          <a:ea typeface="Times New Roman"/>
                        </a:rPr>
                        <a:t>Edificios</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dirty="0">
                          <a:solidFill>
                            <a:srgbClr val="17365D"/>
                          </a:solidFill>
                          <a:latin typeface="Times New Roman"/>
                          <a:ea typeface="Times New Roman"/>
                        </a:rPr>
                        <a:t>$ 90.531,50</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142844" y="3357562"/>
          <a:ext cx="8786843" cy="2813304"/>
        </p:xfrm>
        <a:graphic>
          <a:graphicData uri="http://schemas.openxmlformats.org/drawingml/2006/table">
            <a:tbl>
              <a:tblPr/>
              <a:tblGrid>
                <a:gridCol w="1973856"/>
                <a:gridCol w="1021152"/>
                <a:gridCol w="459240"/>
                <a:gridCol w="635137"/>
                <a:gridCol w="864358"/>
                <a:gridCol w="958275"/>
                <a:gridCol w="958275"/>
                <a:gridCol w="958275"/>
                <a:gridCol w="958275"/>
              </a:tblGrid>
              <a:tr h="167640">
                <a:tc>
                  <a:txBody>
                    <a:bodyPr/>
                    <a:lstStyle/>
                    <a:p>
                      <a:pPr>
                        <a:lnSpc>
                          <a:spcPct val="115000"/>
                        </a:lnSpc>
                      </a:pPr>
                      <a:endParaRPr lang="es-ES" sz="1200" dirty="0">
                        <a:latin typeface="Calibri"/>
                        <a:ea typeface="Calibri"/>
                        <a:cs typeface="Times New Roman"/>
                      </a:endParaRPr>
                    </a:p>
                  </a:txBody>
                  <a:tcPr marL="38652" marR="3865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200" dirty="0">
                        <a:latin typeface="Calibri"/>
                        <a:ea typeface="Calibri"/>
                        <a:cs typeface="Times New Roman"/>
                      </a:endParaRPr>
                    </a:p>
                  </a:txBody>
                  <a:tcPr marL="38652" marR="3865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200">
                        <a:latin typeface="Calibri"/>
                        <a:ea typeface="Calibri"/>
                        <a:cs typeface="Times New Roman"/>
                      </a:endParaRPr>
                    </a:p>
                  </a:txBody>
                  <a:tcPr marL="38652" marR="38652"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S" sz="1400" b="1">
                          <a:solidFill>
                            <a:srgbClr val="000000"/>
                          </a:solidFill>
                          <a:latin typeface="Calibri"/>
                          <a:ea typeface="Times New Roman"/>
                          <a:cs typeface="Times New Roman"/>
                        </a:rPr>
                        <a:t>Vida útil</a:t>
                      </a:r>
                      <a:endParaRPr lang="es-ES" sz="1400">
                        <a:latin typeface="Calibri"/>
                        <a:ea typeface="Calibri"/>
                        <a:cs typeface="Times New Roman"/>
                      </a:endParaRPr>
                    </a:p>
                  </a:txBody>
                  <a:tcPr marL="38652" marR="38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gridSpan="5">
                  <a:txBody>
                    <a:bodyPr/>
                    <a:lstStyle/>
                    <a:p>
                      <a:pPr algn="ctr">
                        <a:lnSpc>
                          <a:spcPct val="115000"/>
                        </a:lnSpc>
                        <a:spcAft>
                          <a:spcPts val="0"/>
                        </a:spcAft>
                      </a:pPr>
                      <a:r>
                        <a:rPr lang="es-ES" sz="1400" b="1">
                          <a:solidFill>
                            <a:srgbClr val="000000"/>
                          </a:solidFill>
                          <a:latin typeface="Calibri"/>
                          <a:ea typeface="Times New Roman"/>
                          <a:cs typeface="Times New Roman"/>
                        </a:rPr>
                        <a:t>DEPRECIACION ANUAL</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67640">
                <a:tc>
                  <a:txBody>
                    <a:bodyPr/>
                    <a:lstStyle/>
                    <a:p>
                      <a:pPr algn="ctr">
                        <a:lnSpc>
                          <a:spcPct val="115000"/>
                        </a:lnSpc>
                        <a:spcAft>
                          <a:spcPts val="0"/>
                        </a:spcAft>
                      </a:pPr>
                      <a:r>
                        <a:rPr lang="es-ES" sz="1400" b="1" dirty="0">
                          <a:solidFill>
                            <a:srgbClr val="000000"/>
                          </a:solidFill>
                          <a:latin typeface="Calibri"/>
                          <a:ea typeface="Times New Roman"/>
                          <a:cs typeface="Times New Roman"/>
                        </a:rPr>
                        <a:t>DESCRIPCION</a:t>
                      </a:r>
                      <a:endParaRPr lang="es-ES" sz="1400" dirty="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1400" b="1" dirty="0">
                          <a:solidFill>
                            <a:srgbClr val="000000"/>
                          </a:solidFill>
                          <a:latin typeface="Calibri"/>
                          <a:ea typeface="Times New Roman"/>
                          <a:cs typeface="Times New Roman"/>
                        </a:rPr>
                        <a:t>VALOR</a:t>
                      </a:r>
                      <a:endParaRPr lang="es-ES" sz="1400" dirty="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1400" b="1">
                          <a:solidFill>
                            <a:srgbClr val="000000"/>
                          </a:solidFill>
                          <a:latin typeface="Calibri"/>
                          <a:ea typeface="Times New Roman"/>
                          <a:cs typeface="Times New Roman"/>
                        </a:rPr>
                        <a:t>%</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es-ES"/>
                    </a:p>
                  </a:txBody>
                  <a:tcPr/>
                </a:tc>
                <a:tc>
                  <a:txBody>
                    <a:bodyPr/>
                    <a:lstStyle/>
                    <a:p>
                      <a:pPr algn="ctr">
                        <a:lnSpc>
                          <a:spcPct val="115000"/>
                        </a:lnSpc>
                        <a:spcAft>
                          <a:spcPts val="0"/>
                        </a:spcAft>
                      </a:pPr>
                      <a:r>
                        <a:rPr lang="es-ES" sz="1400" b="1" i="1">
                          <a:solidFill>
                            <a:srgbClr val="000000"/>
                          </a:solidFill>
                          <a:latin typeface="Calibri"/>
                          <a:ea typeface="Times New Roman"/>
                          <a:cs typeface="Times New Roman"/>
                        </a:rPr>
                        <a:t>1</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400" b="1" i="1">
                          <a:solidFill>
                            <a:srgbClr val="000000"/>
                          </a:solidFill>
                          <a:latin typeface="Calibri"/>
                          <a:ea typeface="Times New Roman"/>
                          <a:cs typeface="Times New Roman"/>
                        </a:rPr>
                        <a:t>2</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400" b="1" i="1">
                          <a:solidFill>
                            <a:srgbClr val="000000"/>
                          </a:solidFill>
                          <a:latin typeface="Calibri"/>
                          <a:ea typeface="Times New Roman"/>
                          <a:cs typeface="Times New Roman"/>
                        </a:rPr>
                        <a:t>3</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400" b="1" i="1">
                          <a:solidFill>
                            <a:srgbClr val="000000"/>
                          </a:solidFill>
                          <a:latin typeface="Calibri"/>
                          <a:ea typeface="Times New Roman"/>
                          <a:cs typeface="Times New Roman"/>
                        </a:rPr>
                        <a:t>4</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400" b="1" i="1">
                          <a:solidFill>
                            <a:srgbClr val="000000"/>
                          </a:solidFill>
                          <a:latin typeface="Calibri"/>
                          <a:ea typeface="Times New Roman"/>
                          <a:cs typeface="Times New Roman"/>
                        </a:rPr>
                        <a:t>5</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67640">
                <a:tc>
                  <a:txBody>
                    <a:bodyPr/>
                    <a:lstStyle/>
                    <a:p>
                      <a:pPr>
                        <a:lnSpc>
                          <a:spcPct val="115000"/>
                        </a:lnSpc>
                        <a:spcAft>
                          <a:spcPts val="0"/>
                        </a:spcAft>
                      </a:pPr>
                      <a:r>
                        <a:rPr lang="es-ES" sz="1400">
                          <a:solidFill>
                            <a:srgbClr val="000000"/>
                          </a:solidFill>
                          <a:latin typeface="Calibri"/>
                          <a:ea typeface="Times New Roman"/>
                          <a:cs typeface="Times New Roman"/>
                        </a:rPr>
                        <a:t>Maquinarias y equipos</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$ 3.800,00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10%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10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$ 380,00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$ 380,00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$ 380,00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$ 380,00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$ 380,00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a:lnSpc>
                          <a:spcPct val="115000"/>
                        </a:lnSpc>
                        <a:spcAft>
                          <a:spcPts val="0"/>
                        </a:spcAft>
                      </a:pPr>
                      <a:r>
                        <a:rPr lang="es-ES" sz="1400">
                          <a:solidFill>
                            <a:srgbClr val="000000"/>
                          </a:solidFill>
                          <a:latin typeface="Calibri"/>
                          <a:ea typeface="Times New Roman"/>
                          <a:cs typeface="Times New Roman"/>
                        </a:rPr>
                        <a:t>Vehiculo</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$ 25.000,00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10%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10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$ 2.500,00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$ 2.500,00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$ 2.500,00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$ 2.500,00</a:t>
                      </a:r>
                      <a:endParaRPr lang="es-ES" sz="1400" dirty="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$ 2.500,00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40">
                <a:tc>
                  <a:txBody>
                    <a:bodyPr/>
                    <a:lstStyle/>
                    <a:p>
                      <a:pPr>
                        <a:lnSpc>
                          <a:spcPct val="115000"/>
                        </a:lnSpc>
                        <a:spcAft>
                          <a:spcPts val="0"/>
                        </a:spcAft>
                      </a:pPr>
                      <a:r>
                        <a:rPr lang="es-ES" sz="1400">
                          <a:solidFill>
                            <a:srgbClr val="000000"/>
                          </a:solidFill>
                          <a:latin typeface="Calibri"/>
                          <a:ea typeface="Times New Roman"/>
                          <a:cs typeface="Times New Roman"/>
                        </a:rPr>
                        <a:t>Equipos de computación</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$ 1.750,00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33%</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3</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$ 583,33</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$ 583,33</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$ 583,33</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$ 583,33</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$ 583,33</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40">
                <a:tc>
                  <a:txBody>
                    <a:bodyPr/>
                    <a:lstStyle/>
                    <a:p>
                      <a:pPr>
                        <a:lnSpc>
                          <a:spcPct val="115000"/>
                        </a:lnSpc>
                        <a:spcAft>
                          <a:spcPts val="0"/>
                        </a:spcAft>
                      </a:pPr>
                      <a:r>
                        <a:rPr lang="es-ES" sz="1400">
                          <a:solidFill>
                            <a:srgbClr val="000000"/>
                          </a:solidFill>
                          <a:latin typeface="Calibri"/>
                          <a:ea typeface="Times New Roman"/>
                          <a:cs typeface="Times New Roman"/>
                        </a:rPr>
                        <a:t>Muebles y enseres</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$ 3.202,00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10%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10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$ 320,20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$ 320,20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$ 320,20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$ 320,20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$ 320,20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a:lnSpc>
                          <a:spcPct val="115000"/>
                        </a:lnSpc>
                        <a:spcAft>
                          <a:spcPts val="0"/>
                        </a:spcAft>
                      </a:pPr>
                      <a:r>
                        <a:rPr lang="es-ES" sz="1400">
                          <a:solidFill>
                            <a:srgbClr val="000000"/>
                          </a:solidFill>
                          <a:latin typeface="Calibri"/>
                          <a:ea typeface="Times New Roman"/>
                          <a:cs typeface="Times New Roman"/>
                        </a:rPr>
                        <a:t>Edificios</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$ 90.531,50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5%</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20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$ 4.526,58</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$ 4.526,58</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$ 4.526,58</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$ 4.526,58</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$ 4.526,58</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algn="ctr">
                        <a:lnSpc>
                          <a:spcPct val="115000"/>
                        </a:lnSpc>
                        <a:spcAft>
                          <a:spcPts val="0"/>
                        </a:spcAft>
                      </a:pPr>
                      <a:r>
                        <a:rPr lang="es-ES" sz="1400" b="1">
                          <a:solidFill>
                            <a:srgbClr val="000000"/>
                          </a:solidFill>
                          <a:latin typeface="Calibri"/>
                          <a:ea typeface="Times New Roman"/>
                          <a:cs typeface="Times New Roman"/>
                        </a:rPr>
                        <a:t>TOTAL</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$124.283,50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a:solidFill>
                            <a:srgbClr val="000000"/>
                          </a:solidFill>
                          <a:latin typeface="Calibri"/>
                          <a:ea typeface="Times New Roman"/>
                          <a:cs typeface="Times New Roman"/>
                        </a:rPr>
                        <a:t> </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b="1">
                          <a:solidFill>
                            <a:srgbClr val="000000"/>
                          </a:solidFill>
                          <a:latin typeface="Calibri"/>
                          <a:ea typeface="Times New Roman"/>
                          <a:cs typeface="Times New Roman"/>
                        </a:rPr>
                        <a:t> </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$ 8.310,11</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$ 8.310,11</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$ 8.310,11</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$ 8.310,11</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$ 8.310,11</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40">
                <a:tc>
                  <a:txBody>
                    <a:bodyPr/>
                    <a:lstStyle/>
                    <a:p>
                      <a:pPr>
                        <a:lnSpc>
                          <a:spcPct val="115000"/>
                        </a:lnSpc>
                        <a:spcAft>
                          <a:spcPts val="0"/>
                        </a:spcAft>
                      </a:pPr>
                      <a:r>
                        <a:rPr lang="es-ES" sz="1400">
                          <a:solidFill>
                            <a:srgbClr val="000000"/>
                          </a:solidFill>
                          <a:latin typeface="Calibri"/>
                          <a:ea typeface="Times New Roman"/>
                          <a:cs typeface="Times New Roman"/>
                        </a:rPr>
                        <a:t>Depreciación inicial</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0</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$ 8.310,11</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$ 16.620,22</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$ 24.930,33</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$ 33.240,43</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a:lnSpc>
                          <a:spcPct val="115000"/>
                        </a:lnSpc>
                        <a:spcAft>
                          <a:spcPts val="0"/>
                        </a:spcAft>
                      </a:pPr>
                      <a:r>
                        <a:rPr lang="es-ES" sz="1400" dirty="0">
                          <a:solidFill>
                            <a:srgbClr val="000000"/>
                          </a:solidFill>
                          <a:latin typeface="Calibri"/>
                          <a:ea typeface="Times New Roman"/>
                          <a:cs typeface="Times New Roman"/>
                        </a:rPr>
                        <a:t>Depreciación acumulada</a:t>
                      </a:r>
                      <a:endParaRPr lang="es-ES" sz="1400" dirty="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$ 8.310,11</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$ 16.620,22</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$ 24.930,33</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$ 33.240,43</a:t>
                      </a:r>
                      <a:endParaRPr lang="es-ES" sz="140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$ 41.550,54</a:t>
                      </a:r>
                      <a:endParaRPr lang="es-ES" sz="1400" dirty="0">
                        <a:latin typeface="Calibri"/>
                        <a:ea typeface="Calibri"/>
                        <a:cs typeface="Times New Roman"/>
                      </a:endParaRPr>
                    </a:p>
                  </a:txBody>
                  <a:tcPr marL="38652" marR="38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42845" y="618270"/>
          <a:ext cx="8715435" cy="3340256"/>
        </p:xfrm>
        <a:graphic>
          <a:graphicData uri="http://schemas.openxmlformats.org/drawingml/2006/table">
            <a:tbl>
              <a:tblPr/>
              <a:tblGrid>
                <a:gridCol w="1583054"/>
                <a:gridCol w="1112368"/>
                <a:gridCol w="351896"/>
                <a:gridCol w="629792"/>
                <a:gridCol w="1007665"/>
                <a:gridCol w="1007665"/>
                <a:gridCol w="1007665"/>
                <a:gridCol w="1007665"/>
                <a:gridCol w="1007665"/>
              </a:tblGrid>
              <a:tr h="213008">
                <a:tc>
                  <a:txBody>
                    <a:bodyPr/>
                    <a:lstStyle/>
                    <a:p>
                      <a:pPr>
                        <a:lnSpc>
                          <a:spcPct val="115000"/>
                        </a:lnSpc>
                      </a:pPr>
                      <a:endParaRPr lang="es-ES" sz="1200" dirty="0">
                        <a:latin typeface="Calibri"/>
                        <a:ea typeface="Calibri"/>
                        <a:cs typeface="Times New Roman"/>
                      </a:endParaRPr>
                    </a:p>
                  </a:txBody>
                  <a:tcPr marL="36977" marR="3697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200">
                        <a:latin typeface="Calibri"/>
                        <a:ea typeface="Calibri"/>
                        <a:cs typeface="Times New Roman"/>
                      </a:endParaRPr>
                    </a:p>
                  </a:txBody>
                  <a:tcPr marL="36977" marR="3697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200">
                        <a:latin typeface="Calibri"/>
                        <a:ea typeface="Calibri"/>
                        <a:cs typeface="Times New Roman"/>
                      </a:endParaRPr>
                    </a:p>
                  </a:txBody>
                  <a:tcPr marL="36977" marR="36977"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S" sz="1400" b="1">
                          <a:solidFill>
                            <a:srgbClr val="000000"/>
                          </a:solidFill>
                          <a:latin typeface="Calibri"/>
                          <a:ea typeface="Times New Roman"/>
                          <a:cs typeface="Times New Roman"/>
                        </a:rPr>
                        <a:t>Vida útil</a:t>
                      </a:r>
                      <a:endParaRPr lang="es-ES" sz="1400">
                        <a:latin typeface="Calibri"/>
                        <a:ea typeface="Calibri"/>
                        <a:cs typeface="Times New Roman"/>
                      </a:endParaRPr>
                    </a:p>
                  </a:txBody>
                  <a:tcPr marL="36977" marR="36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gridSpan="5">
                  <a:txBody>
                    <a:bodyPr/>
                    <a:lstStyle/>
                    <a:p>
                      <a:pPr algn="ctr">
                        <a:lnSpc>
                          <a:spcPct val="115000"/>
                        </a:lnSpc>
                        <a:spcAft>
                          <a:spcPts val="0"/>
                        </a:spcAft>
                      </a:pPr>
                      <a:r>
                        <a:rPr lang="es-ES" sz="1400" b="1">
                          <a:solidFill>
                            <a:srgbClr val="000000"/>
                          </a:solidFill>
                          <a:latin typeface="Calibri"/>
                          <a:ea typeface="Times New Roman"/>
                          <a:cs typeface="Times New Roman"/>
                        </a:rPr>
                        <a:t>DEPRECIACION ANUAL</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6302">
                <a:tc>
                  <a:txBody>
                    <a:bodyPr/>
                    <a:lstStyle/>
                    <a:p>
                      <a:pPr>
                        <a:lnSpc>
                          <a:spcPct val="115000"/>
                        </a:lnSpc>
                        <a:spcAft>
                          <a:spcPts val="0"/>
                        </a:spcAft>
                      </a:pPr>
                      <a:r>
                        <a:rPr lang="es-ES" sz="1400" b="1">
                          <a:solidFill>
                            <a:srgbClr val="000000"/>
                          </a:solidFill>
                          <a:latin typeface="Calibri"/>
                          <a:ea typeface="Times New Roman"/>
                          <a:cs typeface="Times New Roman"/>
                        </a:rPr>
                        <a:t>DESCRIPCION</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0"/>
                        </a:spcAft>
                      </a:pPr>
                      <a:r>
                        <a:rPr lang="es-ES" sz="1400" b="1">
                          <a:solidFill>
                            <a:srgbClr val="000000"/>
                          </a:solidFill>
                          <a:latin typeface="Calibri"/>
                          <a:ea typeface="Times New Roman"/>
                          <a:cs typeface="Times New Roman"/>
                        </a:rPr>
                        <a:t>VALOR</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1400" b="1">
                          <a:solidFill>
                            <a:srgbClr val="000000"/>
                          </a:solidFill>
                          <a:latin typeface="Calibri"/>
                          <a:ea typeface="Times New Roman"/>
                          <a:cs typeface="Times New Roman"/>
                        </a:rPr>
                        <a:t>%</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es-ES"/>
                    </a:p>
                  </a:txBody>
                  <a:tcPr/>
                </a:tc>
                <a:tc>
                  <a:txBody>
                    <a:bodyPr/>
                    <a:lstStyle/>
                    <a:p>
                      <a:pPr algn="ctr">
                        <a:lnSpc>
                          <a:spcPct val="115000"/>
                        </a:lnSpc>
                        <a:spcAft>
                          <a:spcPts val="0"/>
                        </a:spcAft>
                      </a:pPr>
                      <a:r>
                        <a:rPr lang="es-ES" sz="1400" b="1" i="1">
                          <a:solidFill>
                            <a:srgbClr val="000000"/>
                          </a:solidFill>
                          <a:latin typeface="Calibri"/>
                          <a:ea typeface="Times New Roman"/>
                          <a:cs typeface="Times New Roman"/>
                        </a:rPr>
                        <a:t>6</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400" b="1" i="1">
                          <a:solidFill>
                            <a:srgbClr val="000000"/>
                          </a:solidFill>
                          <a:latin typeface="Calibri"/>
                          <a:ea typeface="Times New Roman"/>
                          <a:cs typeface="Times New Roman"/>
                        </a:rPr>
                        <a:t>7</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400" b="1" i="1">
                          <a:solidFill>
                            <a:srgbClr val="000000"/>
                          </a:solidFill>
                          <a:latin typeface="Calibri"/>
                          <a:ea typeface="Times New Roman"/>
                          <a:cs typeface="Times New Roman"/>
                        </a:rPr>
                        <a:t>8</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400" b="1" i="1">
                          <a:solidFill>
                            <a:srgbClr val="000000"/>
                          </a:solidFill>
                          <a:latin typeface="Calibri"/>
                          <a:ea typeface="Times New Roman"/>
                          <a:cs typeface="Times New Roman"/>
                        </a:rPr>
                        <a:t>9</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400" b="1" i="1">
                          <a:solidFill>
                            <a:srgbClr val="000000"/>
                          </a:solidFill>
                          <a:latin typeface="Calibri"/>
                          <a:ea typeface="Times New Roman"/>
                          <a:cs typeface="Times New Roman"/>
                        </a:rPr>
                        <a:t>10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439310">
                <a:tc>
                  <a:txBody>
                    <a:bodyPr/>
                    <a:lstStyle/>
                    <a:p>
                      <a:pPr>
                        <a:lnSpc>
                          <a:spcPct val="115000"/>
                        </a:lnSpc>
                        <a:spcAft>
                          <a:spcPts val="0"/>
                        </a:spcAft>
                      </a:pPr>
                      <a:r>
                        <a:rPr lang="es-ES" sz="1400">
                          <a:solidFill>
                            <a:srgbClr val="000000"/>
                          </a:solidFill>
                          <a:latin typeface="Calibri"/>
                          <a:ea typeface="Times New Roman"/>
                          <a:cs typeface="Times New Roman"/>
                        </a:rPr>
                        <a:t>Maquinarias y equipos</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$ 3.800,00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Calibri"/>
                          <a:ea typeface="Times New Roman"/>
                          <a:cs typeface="Times New Roman"/>
                        </a:rPr>
                        <a:t>10%</a:t>
                      </a:r>
                      <a:endParaRPr lang="es-ES" sz="1200" dirty="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10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$ 380,00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$ 380,00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$ 380,00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$ 380,00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$ 380,00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26">
                <a:tc>
                  <a:txBody>
                    <a:bodyPr/>
                    <a:lstStyle/>
                    <a:p>
                      <a:pPr>
                        <a:lnSpc>
                          <a:spcPct val="115000"/>
                        </a:lnSpc>
                        <a:spcAft>
                          <a:spcPts val="0"/>
                        </a:spcAft>
                      </a:pPr>
                      <a:r>
                        <a:rPr lang="es-ES" sz="1400">
                          <a:solidFill>
                            <a:srgbClr val="000000"/>
                          </a:solidFill>
                          <a:latin typeface="Calibri"/>
                          <a:ea typeface="Times New Roman"/>
                          <a:cs typeface="Times New Roman"/>
                        </a:rPr>
                        <a:t>Vehiculo</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$ 25.000,00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Calibri"/>
                          <a:ea typeface="Times New Roman"/>
                          <a:cs typeface="Times New Roman"/>
                        </a:rPr>
                        <a:t>10%</a:t>
                      </a:r>
                      <a:endParaRPr lang="es-ES" sz="1200" dirty="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10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$ 2.500,00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$ 2.500,00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$ 2.500,00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$ 2.500,00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$ 2.500,00</a:t>
                      </a:r>
                      <a:endParaRPr lang="es-ES" sz="1400" dirty="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310">
                <a:tc>
                  <a:txBody>
                    <a:bodyPr/>
                    <a:lstStyle/>
                    <a:p>
                      <a:pPr>
                        <a:lnSpc>
                          <a:spcPct val="115000"/>
                        </a:lnSpc>
                        <a:spcAft>
                          <a:spcPts val="0"/>
                        </a:spcAft>
                      </a:pPr>
                      <a:r>
                        <a:rPr lang="es-ES" sz="1400">
                          <a:solidFill>
                            <a:srgbClr val="000000"/>
                          </a:solidFill>
                          <a:latin typeface="Calibri"/>
                          <a:ea typeface="Times New Roman"/>
                          <a:cs typeface="Times New Roman"/>
                        </a:rPr>
                        <a:t>Equipos de computación</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$ 1.750,00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Calibri"/>
                          <a:ea typeface="Times New Roman"/>
                          <a:cs typeface="Times New Roman"/>
                        </a:rPr>
                        <a:t>33%</a:t>
                      </a:r>
                      <a:endParaRPr lang="es-ES" sz="1200" dirty="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solidFill>
                            <a:srgbClr val="000000"/>
                          </a:solidFill>
                          <a:latin typeface="Calibri"/>
                          <a:ea typeface="Times New Roman"/>
                          <a:cs typeface="Times New Roman"/>
                        </a:rPr>
                        <a:t>3</a:t>
                      </a:r>
                      <a:endParaRPr lang="es-ES" sz="1400" dirty="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$ 583,33</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$ 583,33</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$ 583,33</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$ 583,33</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$ 583,33</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26">
                <a:tc>
                  <a:txBody>
                    <a:bodyPr/>
                    <a:lstStyle/>
                    <a:p>
                      <a:pPr>
                        <a:lnSpc>
                          <a:spcPct val="115000"/>
                        </a:lnSpc>
                        <a:spcAft>
                          <a:spcPts val="0"/>
                        </a:spcAft>
                      </a:pPr>
                      <a:r>
                        <a:rPr lang="es-ES" sz="1400">
                          <a:solidFill>
                            <a:srgbClr val="000000"/>
                          </a:solidFill>
                          <a:latin typeface="Calibri"/>
                          <a:ea typeface="Times New Roman"/>
                          <a:cs typeface="Times New Roman"/>
                        </a:rPr>
                        <a:t>Muebles y enseres</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$ 3.202,00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Calibri"/>
                          <a:ea typeface="Times New Roman"/>
                          <a:cs typeface="Times New Roman"/>
                        </a:rPr>
                        <a:t>10%</a:t>
                      </a:r>
                      <a:endParaRPr lang="es-ES" sz="1200" dirty="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solidFill>
                            <a:srgbClr val="000000"/>
                          </a:solidFill>
                          <a:latin typeface="Calibri"/>
                          <a:ea typeface="Times New Roman"/>
                          <a:cs typeface="Times New Roman"/>
                        </a:rPr>
                        <a:t>10</a:t>
                      </a:r>
                      <a:endParaRPr lang="es-ES" sz="1400" dirty="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$ 320,20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$ 320,20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$ 320,20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$ 320,20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$ 320,20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008">
                <a:tc>
                  <a:txBody>
                    <a:bodyPr/>
                    <a:lstStyle/>
                    <a:p>
                      <a:pPr>
                        <a:lnSpc>
                          <a:spcPct val="115000"/>
                        </a:lnSpc>
                        <a:spcAft>
                          <a:spcPts val="0"/>
                        </a:spcAft>
                      </a:pPr>
                      <a:r>
                        <a:rPr lang="es-ES" sz="1400">
                          <a:solidFill>
                            <a:srgbClr val="000000"/>
                          </a:solidFill>
                          <a:latin typeface="Calibri"/>
                          <a:ea typeface="Times New Roman"/>
                          <a:cs typeface="Times New Roman"/>
                        </a:rPr>
                        <a:t>Edificios</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$ 90.531,50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Calibri"/>
                          <a:ea typeface="Times New Roman"/>
                          <a:cs typeface="Times New Roman"/>
                        </a:rPr>
                        <a:t>5%</a:t>
                      </a:r>
                      <a:endParaRPr lang="es-ES" sz="1200" dirty="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20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$ 4.526,58</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$ 4.526,58</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$ 4.526,58</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$ 4.526,58</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$ 4.526,58</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008">
                <a:tc>
                  <a:txBody>
                    <a:bodyPr/>
                    <a:lstStyle/>
                    <a:p>
                      <a:pPr algn="ctr">
                        <a:lnSpc>
                          <a:spcPct val="115000"/>
                        </a:lnSpc>
                        <a:spcAft>
                          <a:spcPts val="0"/>
                        </a:spcAft>
                      </a:pPr>
                      <a:r>
                        <a:rPr lang="es-ES" sz="1400" b="1">
                          <a:solidFill>
                            <a:srgbClr val="000000"/>
                          </a:solidFill>
                          <a:latin typeface="Calibri"/>
                          <a:ea typeface="Times New Roman"/>
                          <a:cs typeface="Times New Roman"/>
                        </a:rPr>
                        <a:t>TOTAL</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$ 124.283,50</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solidFill>
                            <a:srgbClr val="000000"/>
                          </a:solidFill>
                          <a:latin typeface="Calibri"/>
                          <a:ea typeface="Times New Roman"/>
                          <a:cs typeface="Times New Roman"/>
                        </a:rPr>
                        <a:t> </a:t>
                      </a:r>
                      <a:endParaRPr lang="es-ES" sz="1200" dirty="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b="1">
                          <a:solidFill>
                            <a:srgbClr val="000000"/>
                          </a:solidFill>
                          <a:latin typeface="Calibri"/>
                          <a:ea typeface="Times New Roman"/>
                          <a:cs typeface="Times New Roman"/>
                        </a:rPr>
                        <a:t> </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$ 8.310,11</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$ 8.310,11</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$ 8.310,11</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$ 8.310,11</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$ 8.310,11</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008">
                <a:tc>
                  <a:txBody>
                    <a:bodyPr/>
                    <a:lstStyle/>
                    <a:p>
                      <a:pPr>
                        <a:lnSpc>
                          <a:spcPct val="115000"/>
                        </a:lnSpc>
                        <a:spcAft>
                          <a:spcPts val="0"/>
                        </a:spcAft>
                      </a:pPr>
                      <a:r>
                        <a:rPr lang="es-ES" sz="1400">
                          <a:solidFill>
                            <a:srgbClr val="000000"/>
                          </a:solidFill>
                          <a:latin typeface="Calibri"/>
                          <a:ea typeface="Times New Roman"/>
                          <a:cs typeface="Times New Roman"/>
                        </a:rPr>
                        <a:t>Depreciación inicial</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$ 41.550,54</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$ 49.860,65</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$ 58.170,76</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$ 66.480,87</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$ 74.790,98</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310">
                <a:tc>
                  <a:txBody>
                    <a:bodyPr/>
                    <a:lstStyle/>
                    <a:p>
                      <a:pPr>
                        <a:lnSpc>
                          <a:spcPct val="115000"/>
                        </a:lnSpc>
                        <a:spcAft>
                          <a:spcPts val="0"/>
                        </a:spcAft>
                      </a:pPr>
                      <a:r>
                        <a:rPr lang="es-ES" sz="1400" dirty="0">
                          <a:solidFill>
                            <a:srgbClr val="000000"/>
                          </a:solidFill>
                          <a:latin typeface="Calibri"/>
                          <a:ea typeface="Times New Roman"/>
                          <a:cs typeface="Times New Roman"/>
                        </a:rPr>
                        <a:t>Depreciación acumulada</a:t>
                      </a:r>
                      <a:endParaRPr lang="es-ES" sz="1400" dirty="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latin typeface="Calibri"/>
                          <a:ea typeface="Times New Roman"/>
                          <a:cs typeface="Times New Roman"/>
                        </a:rPr>
                        <a:t> </a:t>
                      </a:r>
                      <a:endParaRPr lang="es-ES" sz="1400" dirty="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$ 49.860,65</a:t>
                      </a:r>
                      <a:endParaRPr lang="es-ES" sz="1400" dirty="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$ 58.170,76</a:t>
                      </a:r>
                      <a:endParaRPr lang="es-ES" sz="1400" dirty="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$ 66.480,87</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$ 74.790,98</a:t>
                      </a:r>
                      <a:endParaRPr lang="es-ES" sz="140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latin typeface="Calibri"/>
                          <a:ea typeface="Times New Roman"/>
                          <a:cs typeface="Times New Roman"/>
                        </a:rPr>
                        <a:t>$ 83.101,08</a:t>
                      </a:r>
                      <a:endParaRPr lang="es-ES" sz="1400" dirty="0">
                        <a:latin typeface="Calibri"/>
                        <a:ea typeface="Calibri"/>
                        <a:cs typeface="Times New Roman"/>
                      </a:endParaRPr>
                    </a:p>
                  </a:txBody>
                  <a:tcPr marL="36977" marR="36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538807" y="4202676"/>
            <a:ext cx="2032929" cy="369332"/>
          </a:xfrm>
          <a:prstGeom prst="rect">
            <a:avLst/>
          </a:prstGeom>
        </p:spPr>
        <p:txBody>
          <a:bodyPr wrap="square">
            <a:spAutoFit/>
          </a:bodyPr>
          <a:lstStyle/>
          <a:p>
            <a:r>
              <a:rPr lang="es-ES" b="1" dirty="0" smtClean="0">
                <a:solidFill>
                  <a:schemeClr val="accent2">
                    <a:lumMod val="50000"/>
                  </a:schemeClr>
                </a:solidFill>
                <a:latin typeface="Arial" pitchFamily="34" charset="0"/>
                <a:cs typeface="Arial" pitchFamily="34" charset="0"/>
              </a:rPr>
              <a:t>Amortización</a:t>
            </a:r>
            <a:endParaRPr lang="es-ES" dirty="0">
              <a:solidFill>
                <a:schemeClr val="accent2">
                  <a:lumMod val="50000"/>
                </a:schemeClr>
              </a:solidFill>
              <a:latin typeface="Arial" pitchFamily="34" charset="0"/>
              <a:cs typeface="Arial" pitchFamily="34" charset="0"/>
            </a:endParaRPr>
          </a:p>
        </p:txBody>
      </p:sp>
      <p:graphicFrame>
        <p:nvGraphicFramePr>
          <p:cNvPr id="6" name="5 Tabla"/>
          <p:cNvGraphicFramePr>
            <a:graphicFrameLocks noGrp="1"/>
          </p:cNvGraphicFramePr>
          <p:nvPr/>
        </p:nvGraphicFramePr>
        <p:xfrm>
          <a:off x="142844" y="4446798"/>
          <a:ext cx="8501121" cy="1982598"/>
        </p:xfrm>
        <a:graphic>
          <a:graphicData uri="http://schemas.openxmlformats.org/drawingml/2006/table">
            <a:tbl>
              <a:tblPr/>
              <a:tblGrid>
                <a:gridCol w="1719870"/>
                <a:gridCol w="951075"/>
                <a:gridCol w="608236"/>
                <a:gridCol w="598790"/>
                <a:gridCol w="874573"/>
                <a:gridCol w="936908"/>
                <a:gridCol w="936908"/>
                <a:gridCol w="936908"/>
                <a:gridCol w="937853"/>
              </a:tblGrid>
              <a:tr h="214059">
                <a:tc>
                  <a:txBody>
                    <a:bodyPr/>
                    <a:lstStyle/>
                    <a:p>
                      <a:pPr algn="l"/>
                      <a:endParaRPr lang="es-ES" sz="1100" dirty="0">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endParaRPr lang="es-ES" sz="1100">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endParaRPr lang="es-ES" sz="1100">
                        <a:latin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s-ES" sz="1600" b="1" dirty="0">
                          <a:solidFill>
                            <a:srgbClr val="000000"/>
                          </a:solidFill>
                          <a:latin typeface="Times New Roman"/>
                          <a:ea typeface="Times New Roman"/>
                        </a:rPr>
                        <a:t>Vida útil</a:t>
                      </a:r>
                      <a:endParaRPr lang="es-E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gridSpan="5">
                  <a:txBody>
                    <a:bodyPr/>
                    <a:lstStyle/>
                    <a:p>
                      <a:pPr algn="ctr">
                        <a:spcAft>
                          <a:spcPts val="0"/>
                        </a:spcAft>
                      </a:pPr>
                      <a:r>
                        <a:rPr lang="es-ES" sz="1600" b="1">
                          <a:solidFill>
                            <a:srgbClr val="000000"/>
                          </a:solidFill>
                          <a:latin typeface="Times New Roman"/>
                          <a:ea typeface="Times New Roman"/>
                        </a:rPr>
                        <a:t>AMORTIZACION</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14059">
                <a:tc>
                  <a:txBody>
                    <a:bodyPr/>
                    <a:lstStyle/>
                    <a:p>
                      <a:pPr algn="l">
                        <a:spcAft>
                          <a:spcPts val="0"/>
                        </a:spcAft>
                      </a:pPr>
                      <a:r>
                        <a:rPr lang="es-ES" sz="1600" b="1">
                          <a:solidFill>
                            <a:srgbClr val="000000"/>
                          </a:solidFill>
                          <a:latin typeface="Times New Roman"/>
                          <a:ea typeface="Times New Roman"/>
                        </a:rPr>
                        <a:t>DESCRIPCION</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l">
                        <a:spcAft>
                          <a:spcPts val="0"/>
                        </a:spcAft>
                      </a:pPr>
                      <a:r>
                        <a:rPr lang="es-ES" sz="1600" b="1">
                          <a:solidFill>
                            <a:srgbClr val="000000"/>
                          </a:solidFill>
                          <a:latin typeface="Times New Roman"/>
                          <a:ea typeface="Times New Roman"/>
                        </a:rPr>
                        <a:t>VALOR</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es-ES" sz="1600" b="1">
                          <a:solidFill>
                            <a:srgbClr val="000000"/>
                          </a:solidFill>
                          <a:latin typeface="Times New Roman"/>
                          <a:ea typeface="Times New Roman"/>
                        </a:rPr>
                        <a:t>%</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es-ES"/>
                    </a:p>
                  </a:txBody>
                  <a:tcPr/>
                </a:tc>
                <a:tc>
                  <a:txBody>
                    <a:bodyPr/>
                    <a:lstStyle/>
                    <a:p>
                      <a:pPr algn="ctr">
                        <a:spcAft>
                          <a:spcPts val="0"/>
                        </a:spcAft>
                      </a:pPr>
                      <a:r>
                        <a:rPr lang="es-ES" sz="1600" b="1" i="1">
                          <a:solidFill>
                            <a:srgbClr val="000000"/>
                          </a:solidFill>
                          <a:latin typeface="Times New Roman"/>
                          <a:ea typeface="Times New Roman"/>
                        </a:rPr>
                        <a:t>1</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spcAft>
                          <a:spcPts val="0"/>
                        </a:spcAft>
                      </a:pPr>
                      <a:r>
                        <a:rPr lang="es-ES" sz="1600" b="1" i="1">
                          <a:solidFill>
                            <a:srgbClr val="000000"/>
                          </a:solidFill>
                          <a:latin typeface="Times New Roman"/>
                          <a:ea typeface="Times New Roman"/>
                        </a:rPr>
                        <a:t>2</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spcAft>
                          <a:spcPts val="0"/>
                        </a:spcAft>
                      </a:pPr>
                      <a:r>
                        <a:rPr lang="es-ES" sz="1600" b="1" i="1">
                          <a:solidFill>
                            <a:srgbClr val="000000"/>
                          </a:solidFill>
                          <a:latin typeface="Times New Roman"/>
                          <a:ea typeface="Times New Roman"/>
                        </a:rPr>
                        <a:t>3</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spcAft>
                          <a:spcPts val="0"/>
                        </a:spcAft>
                      </a:pPr>
                      <a:r>
                        <a:rPr lang="es-ES" sz="1600" b="1" i="1">
                          <a:solidFill>
                            <a:srgbClr val="000000"/>
                          </a:solidFill>
                          <a:latin typeface="Times New Roman"/>
                          <a:ea typeface="Times New Roman"/>
                        </a:rPr>
                        <a:t>4</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spcAft>
                          <a:spcPts val="0"/>
                        </a:spcAft>
                      </a:pPr>
                      <a:r>
                        <a:rPr lang="es-ES" sz="1600" b="1" i="1">
                          <a:solidFill>
                            <a:srgbClr val="000000"/>
                          </a:solidFill>
                          <a:latin typeface="Times New Roman"/>
                          <a:ea typeface="Times New Roman"/>
                        </a:rPr>
                        <a:t>5</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514967">
                <a:tc>
                  <a:txBody>
                    <a:bodyPr/>
                    <a:lstStyle/>
                    <a:p>
                      <a:pPr algn="l">
                        <a:spcAft>
                          <a:spcPts val="0"/>
                        </a:spcAft>
                      </a:pPr>
                      <a:r>
                        <a:rPr lang="es-EC" sz="1400">
                          <a:solidFill>
                            <a:srgbClr val="17365D"/>
                          </a:solidFill>
                          <a:latin typeface="Times New Roman"/>
                          <a:ea typeface="Times New Roman"/>
                        </a:rPr>
                        <a:t>Gastos de Constitución y Funcionamiento</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$ 800,00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17365D"/>
                          </a:solidFill>
                          <a:latin typeface="Times New Roman"/>
                          <a:ea typeface="Times New Roman"/>
                        </a:rPr>
                        <a:t>20%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17365D"/>
                          </a:solidFill>
                          <a:latin typeface="Times New Roman"/>
                          <a:ea typeface="Times New Roman"/>
                        </a:rPr>
                        <a:t>5</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$ 160,00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$ 160,00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17365D"/>
                          </a:solidFill>
                          <a:latin typeface="Times New Roman"/>
                          <a:ea typeface="Times New Roman"/>
                        </a:rPr>
                        <a:t>$ 160,00</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$ 160,00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$ 160,00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059">
                <a:tc>
                  <a:txBody>
                    <a:bodyPr/>
                    <a:lstStyle/>
                    <a:p>
                      <a:pPr algn="l">
                        <a:spcAft>
                          <a:spcPts val="0"/>
                        </a:spcAft>
                      </a:pPr>
                      <a:r>
                        <a:rPr lang="es-EC" sz="1400">
                          <a:solidFill>
                            <a:srgbClr val="17365D"/>
                          </a:solidFill>
                          <a:latin typeface="Times New Roman"/>
                          <a:ea typeface="Times New Roman"/>
                        </a:rPr>
                        <a:t>TOTAL</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$ 800,00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17365D"/>
                          </a:solidFill>
                          <a:latin typeface="Times New Roman"/>
                          <a:ea typeface="Times New Roman"/>
                        </a:rPr>
                        <a:t> </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17365D"/>
                          </a:solidFill>
                          <a:latin typeface="Times New Roman"/>
                          <a:ea typeface="Times New Roman"/>
                        </a:rPr>
                        <a:t> </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$ 160,00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$ 160,00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$ 160,00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$ 160,00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$ 160,00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059">
                <a:tc>
                  <a:txBody>
                    <a:bodyPr/>
                    <a:lstStyle/>
                    <a:p>
                      <a:pPr algn="l">
                        <a:spcAft>
                          <a:spcPts val="0"/>
                        </a:spcAft>
                      </a:pPr>
                      <a:r>
                        <a:rPr lang="es-EC" sz="1400">
                          <a:solidFill>
                            <a:srgbClr val="17365D"/>
                          </a:solidFill>
                          <a:latin typeface="Times New Roman"/>
                          <a:ea typeface="Times New Roman"/>
                        </a:rPr>
                        <a:t>Depreciación inicial</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s-EC" sz="1400">
                          <a:solidFill>
                            <a:srgbClr val="17365D"/>
                          </a:solidFill>
                          <a:latin typeface="Times New Roman"/>
                          <a:ea typeface="Times New Roman"/>
                        </a:rPr>
                        <a:t> </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17365D"/>
                          </a:solidFill>
                          <a:latin typeface="Times New Roman"/>
                          <a:ea typeface="Times New Roman"/>
                        </a:rPr>
                        <a:t> </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17365D"/>
                          </a:solidFill>
                          <a:latin typeface="Times New Roman"/>
                          <a:ea typeface="Times New Roman"/>
                        </a:rPr>
                        <a:t> </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$ 160,00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$ 320,00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$ 480,00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$ 640,00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11">
                <a:tc>
                  <a:txBody>
                    <a:bodyPr/>
                    <a:lstStyle/>
                    <a:p>
                      <a:pPr algn="l">
                        <a:spcAft>
                          <a:spcPts val="0"/>
                        </a:spcAft>
                      </a:pPr>
                      <a:r>
                        <a:rPr lang="es-EC" sz="1400" dirty="0">
                          <a:solidFill>
                            <a:srgbClr val="17365D"/>
                          </a:solidFill>
                          <a:latin typeface="Times New Roman"/>
                          <a:ea typeface="Times New Roman"/>
                        </a:rPr>
                        <a:t>Depreciación acumulada</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s-EC" sz="1400" dirty="0">
                          <a:solidFill>
                            <a:srgbClr val="17365D"/>
                          </a:solidFill>
                          <a:latin typeface="Times New Roman"/>
                          <a:ea typeface="Times New Roman"/>
                        </a:rPr>
                        <a:t> </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17365D"/>
                          </a:solidFill>
                          <a:latin typeface="Times New Roman"/>
                          <a:ea typeface="Times New Roman"/>
                        </a:rPr>
                        <a:t> </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17365D"/>
                          </a:solidFill>
                          <a:latin typeface="Times New Roman"/>
                          <a:ea typeface="Times New Roman"/>
                        </a:rPr>
                        <a:t> </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$ 160,00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$ 320,00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$ 480,00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17365D"/>
                          </a:solidFill>
                          <a:latin typeface="Times New Roman"/>
                          <a:ea typeface="Times New Roman"/>
                        </a:rPr>
                        <a:t>$ 640,00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17365D"/>
                          </a:solidFill>
                          <a:latin typeface="Times New Roman"/>
                          <a:ea typeface="Times New Roman"/>
                        </a:rPr>
                        <a:t>$ 800,00</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
          <p:cNvSpPr>
            <a:spLocks noChangeArrowheads="1"/>
          </p:cNvSpPr>
          <p:nvPr/>
        </p:nvSpPr>
        <p:spPr bwMode="auto">
          <a:xfrm>
            <a:off x="285720" y="285728"/>
            <a:ext cx="223657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accent2">
                    <a:lumMod val="50000"/>
                  </a:schemeClr>
                </a:solidFill>
                <a:effectLst/>
                <a:latin typeface="Arial" pitchFamily="34" charset="0"/>
                <a:ea typeface="Calibri" pitchFamily="34" charset="0"/>
              </a:rPr>
              <a:t>Capital de Trabajo.</a:t>
            </a:r>
            <a:endParaRPr kumimoji="0" lang="es-ES" sz="2800" b="0" i="0" u="none" strike="noStrike" cap="none" normalizeH="0" baseline="0" dirty="0" smtClean="0">
              <a:ln>
                <a:noFill/>
              </a:ln>
              <a:solidFill>
                <a:schemeClr val="accent2">
                  <a:lumMod val="50000"/>
                </a:schemeClr>
              </a:solidFill>
              <a:effectLst/>
              <a:latin typeface="Arial" pitchFamily="34" charset="0"/>
            </a:endParaRPr>
          </a:p>
        </p:txBody>
      </p:sp>
      <p:sp>
        <p:nvSpPr>
          <p:cNvPr id="117762" name="Rectangle 2"/>
          <p:cNvSpPr>
            <a:spLocks noChangeArrowheads="1"/>
          </p:cNvSpPr>
          <p:nvPr/>
        </p:nvSpPr>
        <p:spPr bwMode="auto">
          <a:xfrm>
            <a:off x="214314" y="785794"/>
            <a:ext cx="850109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rPr>
              <a:t> Definimos capital de trabajo, al monto que se necesita para poner en marcha el negocio durante el primer año, antes de obtener nuestras utilidades, para poder cubrir los gastos que se generen durante ese periodo. </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rPr>
              <a:t> Considerando los Costos Operacionales y no Operacionales del primer año podemos decir que el capital de trabajo es de $7.703,00</a:t>
            </a:r>
            <a:endParaRPr kumimoji="0" lang="es-ES" sz="2400" b="0" i="0" u="none" strike="noStrike" cap="none" normalizeH="0" baseline="0" dirty="0" smtClean="0">
              <a:ln>
                <a:noFill/>
              </a:ln>
              <a:solidFill>
                <a:schemeClr val="tx1"/>
              </a:solidFill>
              <a:effectLst/>
              <a:latin typeface="Arial" pitchFamily="34" charset="0"/>
            </a:endParaRPr>
          </a:p>
        </p:txBody>
      </p:sp>
      <p:sp>
        <p:nvSpPr>
          <p:cNvPr id="6" name="5 Rectángulo"/>
          <p:cNvSpPr/>
          <p:nvPr/>
        </p:nvSpPr>
        <p:spPr>
          <a:xfrm>
            <a:off x="285720" y="2214554"/>
            <a:ext cx="3818674" cy="369332"/>
          </a:xfrm>
          <a:prstGeom prst="rect">
            <a:avLst/>
          </a:prstGeom>
        </p:spPr>
        <p:txBody>
          <a:bodyPr wrap="none">
            <a:spAutoFit/>
          </a:bodyPr>
          <a:lstStyle/>
          <a:p>
            <a:r>
              <a:rPr lang="es-ES" b="1" dirty="0" smtClean="0">
                <a:solidFill>
                  <a:schemeClr val="accent2">
                    <a:lumMod val="50000"/>
                  </a:schemeClr>
                </a:solidFill>
              </a:rPr>
              <a:t>Estructura de Financiamiento</a:t>
            </a:r>
            <a:endParaRPr lang="es-ES" dirty="0">
              <a:solidFill>
                <a:schemeClr val="accent2">
                  <a:lumMod val="50000"/>
                </a:schemeClr>
              </a:solidFill>
            </a:endParaRPr>
          </a:p>
        </p:txBody>
      </p:sp>
      <p:graphicFrame>
        <p:nvGraphicFramePr>
          <p:cNvPr id="7" name="6 Tabla"/>
          <p:cNvGraphicFramePr>
            <a:graphicFrameLocks noGrp="1"/>
          </p:cNvGraphicFramePr>
          <p:nvPr/>
        </p:nvGraphicFramePr>
        <p:xfrm>
          <a:off x="1724014" y="2625282"/>
          <a:ext cx="4205308" cy="1188720"/>
        </p:xfrm>
        <a:graphic>
          <a:graphicData uri="http://schemas.openxmlformats.org/drawingml/2006/table">
            <a:tbl>
              <a:tblPr/>
              <a:tblGrid>
                <a:gridCol w="2371501"/>
                <a:gridCol w="1833807"/>
              </a:tblGrid>
              <a:tr h="343535">
                <a:tc>
                  <a:txBody>
                    <a:bodyPr/>
                    <a:lstStyle/>
                    <a:p>
                      <a:pPr algn="ctr">
                        <a:lnSpc>
                          <a:spcPct val="150000"/>
                        </a:lnSpc>
                        <a:spcAft>
                          <a:spcPts val="0"/>
                        </a:spcAft>
                      </a:pPr>
                      <a:r>
                        <a:rPr lang="es-EC" sz="1600" b="1" dirty="0">
                          <a:latin typeface="Times New Roman"/>
                          <a:ea typeface="Times New Roman"/>
                        </a:rPr>
                        <a:t>INVERSION &amp; CT</a:t>
                      </a:r>
                      <a:endParaRPr lang="es-ES" sz="24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2000" b="1">
                          <a:solidFill>
                            <a:srgbClr val="000000"/>
                          </a:solidFill>
                          <a:latin typeface="Times New Roman"/>
                          <a:ea typeface="Times New Roman"/>
                        </a:rPr>
                        <a:t>$832.786,96</a:t>
                      </a:r>
                      <a:endParaRPr lang="es-ES" sz="24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E6EED5"/>
                    </a:solidFill>
                  </a:tcPr>
                </a:tc>
              </a:tr>
              <a:tr h="343535">
                <a:tc>
                  <a:txBody>
                    <a:bodyPr/>
                    <a:lstStyle/>
                    <a:p>
                      <a:pPr algn="ctr">
                        <a:lnSpc>
                          <a:spcPct val="150000"/>
                        </a:lnSpc>
                        <a:spcAft>
                          <a:spcPts val="0"/>
                        </a:spcAft>
                      </a:pPr>
                      <a:r>
                        <a:rPr lang="es-EC" sz="1600" b="1" dirty="0">
                          <a:latin typeface="Times New Roman"/>
                          <a:ea typeface="Times New Roman"/>
                        </a:rPr>
                        <a:t>CAP. </a:t>
                      </a:r>
                      <a:r>
                        <a:rPr lang="es-EC" sz="1600" b="1" dirty="0" smtClean="0">
                          <a:latin typeface="Times New Roman"/>
                          <a:ea typeface="Times New Roman"/>
                        </a:rPr>
                        <a:t>PROP (40%)</a:t>
                      </a:r>
                      <a:endParaRPr lang="es-ES" sz="24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C" sz="1600">
                          <a:latin typeface="Times New Roman"/>
                          <a:ea typeface="Times New Roman"/>
                        </a:rPr>
                        <a:t>$ 333.114,79</a:t>
                      </a:r>
                      <a:endParaRPr lang="es-ES" sz="24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343535">
                <a:tc>
                  <a:txBody>
                    <a:bodyPr/>
                    <a:lstStyle/>
                    <a:p>
                      <a:pPr algn="ctr">
                        <a:lnSpc>
                          <a:spcPct val="150000"/>
                        </a:lnSpc>
                        <a:spcAft>
                          <a:spcPts val="0"/>
                        </a:spcAft>
                      </a:pPr>
                      <a:r>
                        <a:rPr lang="es-EC" sz="1600" b="1" dirty="0">
                          <a:latin typeface="Times New Roman"/>
                          <a:ea typeface="Times New Roman"/>
                        </a:rPr>
                        <a:t>CAP. </a:t>
                      </a:r>
                      <a:r>
                        <a:rPr lang="es-EC" sz="1600" b="1" dirty="0" smtClean="0">
                          <a:latin typeface="Times New Roman"/>
                          <a:ea typeface="Times New Roman"/>
                        </a:rPr>
                        <a:t>PRESTAMO (60%)</a:t>
                      </a:r>
                      <a:endParaRPr lang="es-ES" sz="24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pPr>
                      <a:r>
                        <a:rPr lang="es-EC" sz="1600" dirty="0">
                          <a:latin typeface="Times New Roman"/>
                          <a:ea typeface="Times New Roman"/>
                        </a:rPr>
                        <a:t>$ 499.672,18</a:t>
                      </a:r>
                      <a:endParaRPr lang="es-ES" sz="24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bl>
          </a:graphicData>
        </a:graphic>
      </p:graphicFrame>
      <p:sp>
        <p:nvSpPr>
          <p:cNvPr id="8" name="7 Rectángulo"/>
          <p:cNvSpPr/>
          <p:nvPr/>
        </p:nvSpPr>
        <p:spPr>
          <a:xfrm>
            <a:off x="71406" y="4005868"/>
            <a:ext cx="8715436" cy="923330"/>
          </a:xfrm>
          <a:prstGeom prst="rect">
            <a:avLst/>
          </a:prstGeom>
        </p:spPr>
        <p:txBody>
          <a:bodyPr wrap="square">
            <a:spAutoFit/>
          </a:bodyPr>
          <a:lstStyle/>
          <a:p>
            <a:pPr algn="just"/>
            <a:r>
              <a:rPr lang="es-ES" dirty="0" smtClean="0"/>
              <a:t>Para financiar el proyecto se realizará un préstamo a </a:t>
            </a:r>
            <a:r>
              <a:rPr lang="es-ES" dirty="0" err="1" smtClean="0"/>
              <a:t>Consulcrédito</a:t>
            </a:r>
            <a:r>
              <a:rPr lang="es-ES" dirty="0" smtClean="0"/>
              <a:t> Sociedad Financiera a una  tasa efectiva de  12 % anual y una tasa semestral del 5.83% para un periodo de 10 años.</a:t>
            </a:r>
            <a:endParaRPr lang="es-ES" dirty="0"/>
          </a:p>
        </p:txBody>
      </p:sp>
      <p:graphicFrame>
        <p:nvGraphicFramePr>
          <p:cNvPr id="9" name="8 Tabla"/>
          <p:cNvGraphicFramePr>
            <a:graphicFrameLocks noGrp="1"/>
          </p:cNvGraphicFramePr>
          <p:nvPr/>
        </p:nvGraphicFramePr>
        <p:xfrm>
          <a:off x="1947854" y="4980580"/>
          <a:ext cx="4052906" cy="1645920"/>
        </p:xfrm>
        <a:graphic>
          <a:graphicData uri="http://schemas.openxmlformats.org/drawingml/2006/table">
            <a:tbl>
              <a:tblPr/>
              <a:tblGrid>
                <a:gridCol w="2745207"/>
                <a:gridCol w="1307699"/>
              </a:tblGrid>
              <a:tr h="200025">
                <a:tc>
                  <a:txBody>
                    <a:bodyPr/>
                    <a:lstStyle/>
                    <a:p>
                      <a:pPr>
                        <a:lnSpc>
                          <a:spcPct val="150000"/>
                        </a:lnSpc>
                        <a:spcAft>
                          <a:spcPts val="0"/>
                        </a:spcAft>
                      </a:pPr>
                      <a:r>
                        <a:rPr lang="es-EC" sz="1800" b="1" dirty="0">
                          <a:latin typeface="Times New Roman"/>
                          <a:ea typeface="Times New Roman"/>
                        </a:rPr>
                        <a:t>PAGO</a:t>
                      </a:r>
                      <a:endParaRPr lang="es-ES" sz="18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600" b="1" dirty="0">
                          <a:latin typeface="Times New Roman"/>
                          <a:ea typeface="Times New Roman"/>
                        </a:rPr>
                        <a:t>$ 42.964,60 </a:t>
                      </a:r>
                      <a:endParaRPr lang="es-ES" sz="18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200025">
                <a:tc>
                  <a:txBody>
                    <a:bodyPr/>
                    <a:lstStyle/>
                    <a:p>
                      <a:pPr>
                        <a:lnSpc>
                          <a:spcPct val="150000"/>
                        </a:lnSpc>
                        <a:spcAft>
                          <a:spcPts val="0"/>
                        </a:spcAft>
                      </a:pPr>
                      <a:r>
                        <a:rPr lang="es-EC" sz="1800" b="1">
                          <a:latin typeface="Times New Roman"/>
                          <a:ea typeface="Times New Roman"/>
                        </a:rPr>
                        <a:t>NPER</a:t>
                      </a:r>
                      <a:endParaRPr lang="es-ES" sz="18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600">
                          <a:latin typeface="Times New Roman"/>
                          <a:ea typeface="Times New Roman"/>
                        </a:rPr>
                        <a:t>20</a:t>
                      </a:r>
                      <a:endParaRPr lang="es-ES" sz="18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00025">
                <a:tc>
                  <a:txBody>
                    <a:bodyPr/>
                    <a:lstStyle/>
                    <a:p>
                      <a:pPr>
                        <a:lnSpc>
                          <a:spcPct val="150000"/>
                        </a:lnSpc>
                        <a:spcAft>
                          <a:spcPts val="0"/>
                        </a:spcAft>
                      </a:pPr>
                      <a:r>
                        <a:rPr lang="es-EC" sz="1800" b="1">
                          <a:latin typeface="Times New Roman"/>
                          <a:ea typeface="Times New Roman"/>
                        </a:rPr>
                        <a:t>TASA ANUAL</a:t>
                      </a:r>
                      <a:endParaRPr lang="es-ES" sz="18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50000"/>
                        </a:lnSpc>
                        <a:spcAft>
                          <a:spcPts val="0"/>
                        </a:spcAft>
                      </a:pPr>
                      <a:r>
                        <a:rPr lang="es-EC" sz="1600">
                          <a:latin typeface="Times New Roman"/>
                          <a:ea typeface="Times New Roman"/>
                        </a:rPr>
                        <a:t>12,00%</a:t>
                      </a:r>
                      <a:endParaRPr lang="es-ES" sz="18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00025">
                <a:tc>
                  <a:txBody>
                    <a:bodyPr/>
                    <a:lstStyle/>
                    <a:p>
                      <a:pPr>
                        <a:lnSpc>
                          <a:spcPct val="150000"/>
                        </a:lnSpc>
                        <a:spcAft>
                          <a:spcPts val="0"/>
                        </a:spcAft>
                      </a:pPr>
                      <a:r>
                        <a:rPr lang="es-EC" sz="1800" b="1">
                          <a:latin typeface="Times New Roman"/>
                          <a:ea typeface="Times New Roman"/>
                        </a:rPr>
                        <a:t>TASA SEMESTRAL</a:t>
                      </a:r>
                      <a:endParaRPr lang="es-ES" sz="18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50000"/>
                        </a:lnSpc>
                        <a:spcAft>
                          <a:spcPts val="0"/>
                        </a:spcAft>
                      </a:pPr>
                      <a:r>
                        <a:rPr lang="es-EC" sz="1600" dirty="0">
                          <a:latin typeface="Times New Roman"/>
                          <a:ea typeface="Times New Roman"/>
                        </a:rPr>
                        <a:t>5,83%</a:t>
                      </a:r>
                      <a:endParaRPr lang="es-ES" sz="18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ChangeArrowheads="1"/>
          </p:cNvSpPr>
          <p:nvPr/>
        </p:nvSpPr>
        <p:spPr bwMode="auto">
          <a:xfrm>
            <a:off x="417535" y="559338"/>
            <a:ext cx="308289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accent2">
                    <a:lumMod val="50000"/>
                  </a:schemeClr>
                </a:solidFill>
                <a:effectLst/>
                <a:latin typeface="Arial" pitchFamily="34" charset="0"/>
                <a:ea typeface="Calibri" pitchFamily="34" charset="0"/>
              </a:rPr>
              <a:t>Estado de situación Inicial</a:t>
            </a:r>
            <a:endParaRPr kumimoji="0" lang="es-ES" sz="2800" b="0" i="0" u="none" strike="noStrike" cap="none" normalizeH="0" baseline="0" dirty="0" smtClean="0">
              <a:ln>
                <a:noFill/>
              </a:ln>
              <a:solidFill>
                <a:schemeClr val="accent2">
                  <a:lumMod val="50000"/>
                </a:schemeClr>
              </a:solidFill>
              <a:effectLst/>
              <a:latin typeface="Arial" pitchFamily="34" charset="0"/>
            </a:endParaRPr>
          </a:p>
        </p:txBody>
      </p:sp>
      <p:graphicFrame>
        <p:nvGraphicFramePr>
          <p:cNvPr id="5" name="4 Tabla"/>
          <p:cNvGraphicFramePr>
            <a:graphicFrameLocks noGrp="1"/>
          </p:cNvGraphicFramePr>
          <p:nvPr/>
        </p:nvGraphicFramePr>
        <p:xfrm>
          <a:off x="214313" y="1285860"/>
          <a:ext cx="8501091" cy="4389120"/>
        </p:xfrm>
        <a:graphic>
          <a:graphicData uri="http://schemas.openxmlformats.org/drawingml/2006/table">
            <a:tbl>
              <a:tblPr/>
              <a:tblGrid>
                <a:gridCol w="3458857"/>
                <a:gridCol w="1258040"/>
                <a:gridCol w="2526154"/>
                <a:gridCol w="1258040"/>
              </a:tblGrid>
              <a:tr h="190500">
                <a:tc gridSpan="4">
                  <a:txBody>
                    <a:bodyPr/>
                    <a:lstStyle/>
                    <a:p>
                      <a:pPr algn="ctr">
                        <a:spcAft>
                          <a:spcPts val="0"/>
                        </a:spcAft>
                      </a:pPr>
                      <a:r>
                        <a:rPr lang="es-ES" sz="1400" b="1" dirty="0">
                          <a:solidFill>
                            <a:srgbClr val="FFFFFF"/>
                          </a:solidFill>
                          <a:latin typeface="Times New Roman"/>
                          <a:ea typeface="Times New Roman"/>
                        </a:rPr>
                        <a:t>ESTADO SITUACION INICIAL</a:t>
                      </a:r>
                      <a:endParaRPr lang="es-ES" sz="2000" dirty="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376091"/>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ctr">
                        <a:spcAft>
                          <a:spcPts val="0"/>
                        </a:spcAft>
                      </a:pPr>
                      <a:r>
                        <a:rPr lang="es-ES" sz="1400" b="1">
                          <a:latin typeface="Times New Roman"/>
                          <a:ea typeface="Times New Roman"/>
                        </a:rPr>
                        <a:t>ACTIVO</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solidFill>
                            <a:srgbClr val="000000"/>
                          </a:solidFill>
                          <a:latin typeface="Times New Roman"/>
                          <a:ea typeface="Times New Roman"/>
                        </a:rPr>
                        <a:t> </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latin typeface="Times New Roman"/>
                          <a:ea typeface="Times New Roman"/>
                        </a:rPr>
                        <a:t>PASIVO</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solidFill>
                            <a:srgbClr val="000000"/>
                          </a:solidFill>
                          <a:latin typeface="Times New Roman"/>
                          <a:ea typeface="Times New Roman"/>
                        </a:rPr>
                        <a:t> </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ES" sz="1400" b="1">
                          <a:latin typeface="Times New Roman"/>
                          <a:ea typeface="Times New Roman"/>
                        </a:rPr>
                        <a:t>DISPONIBLE</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solidFill>
                            <a:srgbClr val="000000"/>
                          </a:solidFill>
                          <a:latin typeface="Times New Roman"/>
                          <a:ea typeface="Times New Roman"/>
                        </a:rPr>
                        <a:t> </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solidFill>
                            <a:srgbClr val="000000"/>
                          </a:solidFill>
                          <a:latin typeface="Times New Roman"/>
                          <a:ea typeface="Times New Roman"/>
                        </a:rPr>
                        <a:t>Préstamo</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800">
                          <a:solidFill>
                            <a:srgbClr val="000000"/>
                          </a:solidFill>
                          <a:latin typeface="Times New Roman"/>
                          <a:ea typeface="Times New Roman"/>
                        </a:rPr>
                        <a:t>$499.672,18</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ES" sz="1800">
                          <a:solidFill>
                            <a:srgbClr val="000000"/>
                          </a:solidFill>
                          <a:latin typeface="Times New Roman"/>
                          <a:ea typeface="Times New Roman"/>
                        </a:rPr>
                        <a:t>Capital de Trabajo (Caja y Bancos)</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800">
                          <a:latin typeface="Times New Roman"/>
                          <a:ea typeface="Times New Roman"/>
                        </a:rPr>
                        <a:t>$7.703</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solidFill>
                            <a:srgbClr val="000000"/>
                          </a:solidFill>
                          <a:latin typeface="Times New Roman"/>
                          <a:ea typeface="Times New Roman"/>
                        </a:rPr>
                        <a:t> </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solidFill>
                            <a:srgbClr val="000000"/>
                          </a:solidFill>
                          <a:latin typeface="Times New Roman"/>
                          <a:ea typeface="Times New Roman"/>
                        </a:rPr>
                        <a:t> </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kumimoji="0" lang="es-ES" sz="1800" b="1" kern="1200" dirty="0">
                        <a:solidFill>
                          <a:srgbClr val="000000"/>
                        </a:solidFill>
                        <a:latin typeface="Times New Roman"/>
                        <a:ea typeface="Times New Roman"/>
                        <a:cs typeface="+mn-c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ES" sz="1400" b="1">
                          <a:latin typeface="Times New Roman"/>
                          <a:ea typeface="Times New Roman"/>
                        </a:rPr>
                        <a:t>FIJOS</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kumimoji="0" lang="es-ES" sz="1800" b="1" kern="1200" dirty="0">
                          <a:solidFill>
                            <a:srgbClr val="000000"/>
                          </a:solidFill>
                          <a:latin typeface="Times New Roman"/>
                          <a:ea typeface="Times New Roman"/>
                          <a:cs typeface="+mn-cs"/>
                        </a:rPr>
                        <a:t>$824.283,50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solidFill>
                            <a:srgbClr val="000000"/>
                          </a:solidFill>
                          <a:latin typeface="Times New Roman"/>
                          <a:ea typeface="Times New Roman"/>
                        </a:rPr>
                        <a:t> </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solidFill>
                            <a:srgbClr val="000000"/>
                          </a:solidFill>
                          <a:latin typeface="Times New Roman"/>
                          <a:ea typeface="Times New Roman"/>
                        </a:rPr>
                        <a:t> </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ES" sz="1800">
                          <a:solidFill>
                            <a:srgbClr val="000000"/>
                          </a:solidFill>
                          <a:latin typeface="Times New Roman"/>
                          <a:ea typeface="Times New Roman"/>
                        </a:rPr>
                        <a:t>Maquinarias y equipos</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800" dirty="0">
                          <a:solidFill>
                            <a:srgbClr val="000000"/>
                          </a:solidFill>
                          <a:latin typeface="Times New Roman"/>
                          <a:ea typeface="Times New Roman"/>
                        </a:rPr>
                        <a:t>$3.800,00</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solidFill>
                            <a:srgbClr val="000000"/>
                          </a:solidFill>
                          <a:latin typeface="Times New Roman"/>
                          <a:ea typeface="Times New Roman"/>
                        </a:rPr>
                        <a:t> </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solidFill>
                            <a:srgbClr val="000000"/>
                          </a:solidFill>
                          <a:latin typeface="Times New Roman"/>
                          <a:ea typeface="Times New Roman"/>
                        </a:rPr>
                        <a:t> </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ES" sz="1800">
                          <a:solidFill>
                            <a:srgbClr val="000000"/>
                          </a:solidFill>
                          <a:latin typeface="Times New Roman"/>
                          <a:ea typeface="Times New Roman"/>
                        </a:rPr>
                        <a:t>Vehículo</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800" dirty="0">
                          <a:solidFill>
                            <a:srgbClr val="000000"/>
                          </a:solidFill>
                          <a:latin typeface="Times New Roman"/>
                          <a:ea typeface="Times New Roman"/>
                        </a:rPr>
                        <a:t>$25.000,00</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solidFill>
                            <a:srgbClr val="000000"/>
                          </a:solidFill>
                          <a:latin typeface="Times New Roman"/>
                          <a:ea typeface="Times New Roman"/>
                        </a:rPr>
                        <a:t> </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solidFill>
                            <a:srgbClr val="000000"/>
                          </a:solidFill>
                          <a:latin typeface="Times New Roman"/>
                          <a:ea typeface="Times New Roman"/>
                        </a:rPr>
                        <a:t> </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ES" sz="1800">
                          <a:solidFill>
                            <a:srgbClr val="000000"/>
                          </a:solidFill>
                          <a:latin typeface="Times New Roman"/>
                          <a:ea typeface="Times New Roman"/>
                        </a:rPr>
                        <a:t>Equipos de computación</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800" dirty="0">
                          <a:solidFill>
                            <a:srgbClr val="000000"/>
                          </a:solidFill>
                          <a:latin typeface="Times New Roman"/>
                          <a:ea typeface="Times New Roman"/>
                        </a:rPr>
                        <a:t>$1.750,00</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solidFill>
                            <a:srgbClr val="000000"/>
                          </a:solidFill>
                          <a:latin typeface="Times New Roman"/>
                          <a:ea typeface="Times New Roman"/>
                        </a:rPr>
                        <a:t> </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solidFill>
                            <a:srgbClr val="000000"/>
                          </a:solidFill>
                          <a:latin typeface="Times New Roman"/>
                          <a:ea typeface="Times New Roman"/>
                        </a:rPr>
                        <a:t> </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ES" sz="1800">
                          <a:solidFill>
                            <a:srgbClr val="000000"/>
                          </a:solidFill>
                          <a:latin typeface="Times New Roman"/>
                          <a:ea typeface="Times New Roman"/>
                        </a:rPr>
                        <a:t>Muebles y enseres</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800" dirty="0">
                          <a:solidFill>
                            <a:srgbClr val="000000"/>
                          </a:solidFill>
                          <a:latin typeface="Times New Roman"/>
                          <a:ea typeface="Times New Roman"/>
                        </a:rPr>
                        <a:t>$3.202,00</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solidFill>
                            <a:srgbClr val="000000"/>
                          </a:solidFill>
                          <a:latin typeface="Times New Roman"/>
                          <a:ea typeface="Times New Roman"/>
                        </a:rPr>
                        <a:t> </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solidFill>
                            <a:srgbClr val="000000"/>
                          </a:solidFill>
                          <a:latin typeface="Times New Roman"/>
                          <a:ea typeface="Times New Roman"/>
                        </a:rPr>
                        <a:t> </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ES" sz="1800">
                          <a:solidFill>
                            <a:srgbClr val="000000"/>
                          </a:solidFill>
                          <a:latin typeface="Times New Roman"/>
                          <a:ea typeface="Times New Roman"/>
                        </a:rPr>
                        <a:t>Edificios</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800" dirty="0">
                          <a:solidFill>
                            <a:srgbClr val="000000"/>
                          </a:solidFill>
                          <a:latin typeface="Times New Roman"/>
                          <a:ea typeface="Times New Roman"/>
                        </a:rPr>
                        <a:t>$90.531,50</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solidFill>
                            <a:srgbClr val="000000"/>
                          </a:solidFill>
                          <a:latin typeface="Times New Roman"/>
                          <a:ea typeface="Times New Roman"/>
                        </a:rPr>
                        <a:t> </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solidFill>
                            <a:srgbClr val="000000"/>
                          </a:solidFill>
                          <a:latin typeface="Times New Roman"/>
                          <a:ea typeface="Times New Roman"/>
                        </a:rPr>
                        <a:t> </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ES" sz="1800">
                          <a:solidFill>
                            <a:srgbClr val="000000"/>
                          </a:solidFill>
                          <a:latin typeface="Times New Roman"/>
                          <a:ea typeface="Times New Roman"/>
                        </a:rPr>
                        <a:t>Terreno</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800" dirty="0">
                          <a:solidFill>
                            <a:srgbClr val="000000"/>
                          </a:solidFill>
                          <a:latin typeface="Times New Roman"/>
                          <a:ea typeface="Times New Roman"/>
                        </a:rPr>
                        <a:t>$700.000,00</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solidFill>
                            <a:srgbClr val="000000"/>
                          </a:solidFill>
                          <a:latin typeface="Times New Roman"/>
                          <a:ea typeface="Times New Roman"/>
                        </a:rPr>
                        <a:t> </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solidFill>
                            <a:srgbClr val="000000"/>
                          </a:solidFill>
                          <a:latin typeface="Times New Roman"/>
                          <a:ea typeface="Times New Roman"/>
                        </a:rPr>
                        <a:t> </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rtl="0" eaLnBrk="1" latinLnBrk="0" hangingPunct="1">
                        <a:spcAft>
                          <a:spcPts val="0"/>
                        </a:spcAft>
                      </a:pPr>
                      <a:endParaRPr kumimoji="0" lang="es-ES" sz="1800" b="1" kern="1200" dirty="0">
                        <a:solidFill>
                          <a:srgbClr val="000000"/>
                        </a:solidFill>
                        <a:latin typeface="Times New Roman"/>
                        <a:ea typeface="Times New Roman"/>
                        <a:cs typeface="+mn-c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ES" sz="1400" b="1">
                          <a:latin typeface="Times New Roman"/>
                          <a:ea typeface="Times New Roman"/>
                        </a:rPr>
                        <a:t>DIFERIDOS</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rtl="0" eaLnBrk="1" latinLnBrk="0" hangingPunct="1">
                        <a:spcAft>
                          <a:spcPts val="0"/>
                        </a:spcAft>
                      </a:pPr>
                      <a:r>
                        <a:rPr kumimoji="0" lang="es-ES" sz="1800" b="1" kern="1200" dirty="0">
                          <a:solidFill>
                            <a:srgbClr val="000000"/>
                          </a:solidFill>
                          <a:latin typeface="Times New Roman"/>
                          <a:ea typeface="Times New Roman"/>
                          <a:cs typeface="+mn-cs"/>
                        </a:rPr>
                        <a:t>$800,00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latin typeface="Times New Roman"/>
                          <a:ea typeface="Times New Roman"/>
                        </a:rPr>
                        <a:t>PATRIMONIO</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solidFill>
                            <a:srgbClr val="000000"/>
                          </a:solidFill>
                          <a:latin typeface="Times New Roman"/>
                          <a:ea typeface="Times New Roman"/>
                        </a:rPr>
                        <a:t> </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a:txBody>
                    <a:bodyPr/>
                    <a:lstStyle/>
                    <a:p>
                      <a:pPr>
                        <a:spcAft>
                          <a:spcPts val="0"/>
                        </a:spcAft>
                      </a:pPr>
                      <a:r>
                        <a:rPr lang="es-ES" sz="1400">
                          <a:solidFill>
                            <a:srgbClr val="000000"/>
                          </a:solidFill>
                          <a:latin typeface="Times New Roman"/>
                          <a:ea typeface="Times New Roman"/>
                        </a:rPr>
                        <a:t>Gasto de Constitución y Funcionamiento</a:t>
                      </a:r>
                      <a:endParaRPr lang="es-ES" sz="20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800">
                          <a:solidFill>
                            <a:srgbClr val="000000"/>
                          </a:solidFill>
                          <a:latin typeface="Times New Roman"/>
                          <a:ea typeface="Times New Roman"/>
                        </a:rPr>
                        <a:t>$800,00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solidFill>
                            <a:srgbClr val="000000"/>
                          </a:solidFill>
                          <a:latin typeface="Times New Roman"/>
                          <a:ea typeface="Times New Roman"/>
                        </a:rPr>
                        <a:t>Capital Propio</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800">
                          <a:solidFill>
                            <a:srgbClr val="000000"/>
                          </a:solidFill>
                          <a:latin typeface="Times New Roman"/>
                          <a:ea typeface="Times New Roman"/>
                        </a:rPr>
                        <a:t>$333.114,79</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ES" sz="1400" b="1">
                          <a:solidFill>
                            <a:srgbClr val="000000"/>
                          </a:solidFill>
                          <a:latin typeface="Times New Roman"/>
                          <a:ea typeface="Times New Roman"/>
                        </a:rPr>
                        <a:t>Total Activo</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r">
                        <a:spcAft>
                          <a:spcPts val="0"/>
                        </a:spcAft>
                      </a:pPr>
                      <a:r>
                        <a:rPr lang="es-ES" sz="1800">
                          <a:solidFill>
                            <a:srgbClr val="000000"/>
                          </a:solidFill>
                          <a:latin typeface="Times New Roman"/>
                          <a:ea typeface="Times New Roman"/>
                        </a:rPr>
                        <a:t>$832.786,96</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spcAft>
                          <a:spcPts val="0"/>
                        </a:spcAft>
                      </a:pPr>
                      <a:r>
                        <a:rPr lang="es-ES" sz="1800">
                          <a:solidFill>
                            <a:srgbClr val="000000"/>
                          </a:solidFill>
                          <a:latin typeface="Times New Roman"/>
                          <a:ea typeface="Times New Roman"/>
                        </a:rPr>
                        <a:t>Total Pasivo y Patrimonio</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r">
                        <a:spcAft>
                          <a:spcPts val="0"/>
                        </a:spcAft>
                      </a:pPr>
                      <a:r>
                        <a:rPr lang="es-ES" sz="1800" dirty="0">
                          <a:solidFill>
                            <a:srgbClr val="000000"/>
                          </a:solidFill>
                          <a:latin typeface="Times New Roman"/>
                          <a:ea typeface="Times New Roman"/>
                        </a:rPr>
                        <a:t>$832.786,96</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8638" y="71414"/>
            <a:ext cx="2543164" cy="725470"/>
          </a:xfrm>
        </p:spPr>
        <p:txBody>
          <a:bodyPr/>
          <a:lstStyle/>
          <a:p>
            <a:r>
              <a:rPr lang="es-ES" b="1" dirty="0" smtClean="0">
                <a:solidFill>
                  <a:schemeClr val="accent2">
                    <a:lumMod val="50000"/>
                  </a:schemeClr>
                </a:solidFill>
              </a:rPr>
              <a:t>TMAR</a:t>
            </a:r>
            <a:endParaRPr lang="es-ES" b="1" dirty="0">
              <a:solidFill>
                <a:schemeClr val="accent2">
                  <a:lumMod val="50000"/>
                </a:schemeClr>
              </a:solidFill>
            </a:endParaRPr>
          </a:p>
        </p:txBody>
      </p:sp>
      <p:pic>
        <p:nvPicPr>
          <p:cNvPr id="10547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786" y="857232"/>
            <a:ext cx="3786213" cy="400658"/>
          </a:xfrm>
          <a:prstGeom prst="rect">
            <a:avLst/>
          </a:prstGeom>
          <a:noFill/>
          <a:ln w="9525">
            <a:noFill/>
            <a:miter lim="800000"/>
            <a:headEnd/>
            <a:tailEnd/>
          </a:ln>
        </p:spPr>
      </p:pic>
      <p:pic>
        <p:nvPicPr>
          <p:cNvPr id="10547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720" y="1571613"/>
            <a:ext cx="4286280" cy="255474"/>
          </a:xfrm>
          <a:prstGeom prst="rect">
            <a:avLst/>
          </a:prstGeom>
          <a:noFill/>
          <a:ln w="9525">
            <a:noFill/>
            <a:miter lim="800000"/>
            <a:headEnd/>
            <a:tailEnd/>
          </a:ln>
        </p:spPr>
      </p:pic>
      <p:pic>
        <p:nvPicPr>
          <p:cNvPr id="10547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5752" y="1928802"/>
            <a:ext cx="2285984" cy="265813"/>
          </a:xfrm>
          <a:prstGeom prst="rect">
            <a:avLst/>
          </a:prstGeom>
          <a:noFill/>
          <a:ln w="9525">
            <a:noFill/>
            <a:miter lim="800000"/>
            <a:headEnd/>
            <a:tailEnd/>
          </a:ln>
        </p:spPr>
      </p:pic>
      <p:pic>
        <p:nvPicPr>
          <p:cNvPr id="105476"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5720" y="2285992"/>
            <a:ext cx="2536049" cy="214314"/>
          </a:xfrm>
          <a:prstGeom prst="rect">
            <a:avLst/>
          </a:prstGeom>
          <a:noFill/>
          <a:ln w="9525">
            <a:noFill/>
            <a:miter lim="800000"/>
            <a:headEnd/>
            <a:tailEnd/>
          </a:ln>
        </p:spPr>
      </p:pic>
      <p:pic>
        <p:nvPicPr>
          <p:cNvPr id="10547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5720" y="2571744"/>
            <a:ext cx="2643206" cy="251734"/>
          </a:xfrm>
          <a:prstGeom prst="rect">
            <a:avLst/>
          </a:prstGeom>
          <a:noFill/>
          <a:ln w="9525">
            <a:noFill/>
            <a:miter lim="800000"/>
            <a:headEnd/>
            <a:tailEnd/>
          </a:ln>
        </p:spPr>
      </p:pic>
      <p:sp>
        <p:nvSpPr>
          <p:cNvPr id="9" name="8 Rectángulo"/>
          <p:cNvSpPr/>
          <p:nvPr/>
        </p:nvSpPr>
        <p:spPr>
          <a:xfrm>
            <a:off x="4929190" y="1500174"/>
            <a:ext cx="3929090" cy="1354217"/>
          </a:xfrm>
          <a:prstGeom prst="rect">
            <a:avLst/>
          </a:prstGeom>
        </p:spPr>
        <p:txBody>
          <a:bodyPr wrap="square">
            <a:spAutoFit/>
          </a:bodyPr>
          <a:lstStyle/>
          <a:p>
            <a:r>
              <a:rPr lang="es-ES" sz="1600" dirty="0" smtClean="0">
                <a:latin typeface="Arial" pitchFamily="34" charset="0"/>
                <a:cs typeface="Arial" pitchFamily="34" charset="0"/>
              </a:rPr>
              <a:t>Reemplazando los datos: </a:t>
            </a:r>
          </a:p>
          <a:p>
            <a:r>
              <a:rPr lang="es-ES" sz="1600" b="1" dirty="0" err="1" smtClean="0">
                <a:latin typeface="Arial" pitchFamily="34" charset="0"/>
                <a:cs typeface="Arial" pitchFamily="34" charset="0"/>
              </a:rPr>
              <a:t>r</a:t>
            </a:r>
            <a:r>
              <a:rPr lang="es-ES" sz="1600" baseline="-25000" dirty="0" err="1" smtClean="0">
                <a:latin typeface="Arial" pitchFamily="34" charset="0"/>
                <a:cs typeface="Arial" pitchFamily="34" charset="0"/>
              </a:rPr>
              <a:t>f</a:t>
            </a:r>
            <a:r>
              <a:rPr lang="es-ES" sz="1600" i="1" baseline="-25000" dirty="0" err="1" smtClean="0">
                <a:latin typeface="Arial" pitchFamily="34" charset="0"/>
                <a:cs typeface="Arial" pitchFamily="34" charset="0"/>
              </a:rPr>
              <a:t>Ecua</a:t>
            </a:r>
            <a:r>
              <a:rPr lang="es-ES" sz="1600" i="1" baseline="-25000" dirty="0" smtClean="0">
                <a:latin typeface="Arial" pitchFamily="34" charset="0"/>
                <a:cs typeface="Arial" pitchFamily="34" charset="0"/>
              </a:rPr>
              <a:t> </a:t>
            </a:r>
            <a:r>
              <a:rPr lang="es-ES" sz="1600" dirty="0" smtClean="0">
                <a:latin typeface="Arial" pitchFamily="34" charset="0"/>
                <a:cs typeface="Arial" pitchFamily="34" charset="0"/>
              </a:rPr>
              <a:t>= 8.06%</a:t>
            </a:r>
          </a:p>
          <a:p>
            <a:r>
              <a:rPr lang="es-ES" sz="1600" b="1" dirty="0" err="1" smtClean="0">
                <a:latin typeface="Arial" pitchFamily="34" charset="0"/>
                <a:cs typeface="Arial" pitchFamily="34" charset="0"/>
              </a:rPr>
              <a:t>r</a:t>
            </a:r>
            <a:r>
              <a:rPr lang="es-ES" sz="1600" baseline="-25000" dirty="0" err="1" smtClean="0">
                <a:latin typeface="Arial" pitchFamily="34" charset="0"/>
                <a:cs typeface="Arial" pitchFamily="34" charset="0"/>
              </a:rPr>
              <a:t>m</a:t>
            </a:r>
            <a:r>
              <a:rPr lang="es-ES" sz="1600" baseline="-25000" dirty="0" smtClean="0">
                <a:latin typeface="Arial" pitchFamily="34" charset="0"/>
                <a:cs typeface="Arial" pitchFamily="34" charset="0"/>
              </a:rPr>
              <a:t> </a:t>
            </a:r>
            <a:r>
              <a:rPr lang="es-ES" sz="1600" dirty="0" smtClean="0">
                <a:latin typeface="Arial" pitchFamily="34" charset="0"/>
                <a:cs typeface="Arial" pitchFamily="34" charset="0"/>
              </a:rPr>
              <a:t>=  20%</a:t>
            </a:r>
          </a:p>
          <a:p>
            <a:r>
              <a:rPr lang="es-ES" sz="1600" b="1" dirty="0" err="1" smtClean="0">
                <a:latin typeface="Arial" pitchFamily="34" charset="0"/>
                <a:cs typeface="Arial" pitchFamily="34" charset="0"/>
              </a:rPr>
              <a:t>r</a:t>
            </a:r>
            <a:r>
              <a:rPr lang="es-ES" sz="1600" baseline="-25000" dirty="0" err="1" smtClean="0">
                <a:latin typeface="Arial" pitchFamily="34" charset="0"/>
                <a:cs typeface="Arial" pitchFamily="34" charset="0"/>
              </a:rPr>
              <a:t>f</a:t>
            </a:r>
            <a:r>
              <a:rPr lang="es-ES" sz="1600" baseline="-25000" dirty="0" smtClean="0">
                <a:latin typeface="Arial" pitchFamily="34" charset="0"/>
                <a:cs typeface="Arial" pitchFamily="34" charset="0"/>
              </a:rPr>
              <a:t> </a:t>
            </a:r>
            <a:r>
              <a:rPr lang="es-ES" sz="1600" dirty="0" smtClean="0">
                <a:latin typeface="Arial" pitchFamily="34" charset="0"/>
                <a:cs typeface="Arial" pitchFamily="34" charset="0"/>
              </a:rPr>
              <a:t>=  9.375%</a:t>
            </a:r>
          </a:p>
          <a:p>
            <a:r>
              <a:rPr lang="es-ES" sz="1600" b="1" dirty="0" smtClean="0">
                <a:latin typeface="Arial" pitchFamily="34" charset="0"/>
                <a:cs typeface="Arial" pitchFamily="34" charset="0"/>
              </a:rPr>
              <a:t>β </a:t>
            </a:r>
            <a:r>
              <a:rPr lang="es-ES" sz="1600" dirty="0" smtClean="0">
                <a:latin typeface="Arial" pitchFamily="34" charset="0"/>
                <a:cs typeface="Arial" pitchFamily="34" charset="0"/>
              </a:rPr>
              <a:t>= 1,1</a:t>
            </a:r>
            <a:endParaRPr lang="es-ES" sz="1600" dirty="0">
              <a:latin typeface="Arial" pitchFamily="34" charset="0"/>
              <a:cs typeface="Arial" pitchFamily="34" charset="0"/>
            </a:endParaRPr>
          </a:p>
        </p:txBody>
      </p:sp>
      <p:sp>
        <p:nvSpPr>
          <p:cNvPr id="10" name="9 Rectángulo"/>
          <p:cNvSpPr/>
          <p:nvPr/>
        </p:nvSpPr>
        <p:spPr>
          <a:xfrm>
            <a:off x="3064648" y="3000372"/>
            <a:ext cx="1492716" cy="400110"/>
          </a:xfrm>
          <a:prstGeom prst="rect">
            <a:avLst/>
          </a:prstGeo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none">
            <a:spAutoFit/>
          </a:bodyPr>
          <a:lstStyle/>
          <a:p>
            <a:r>
              <a:rPr lang="es-ES" sz="2000" b="1" dirty="0" smtClean="0">
                <a:solidFill>
                  <a:schemeClr val="accent2">
                    <a:lumMod val="50000"/>
                  </a:schemeClr>
                </a:solidFill>
              </a:rPr>
              <a:t>r</a:t>
            </a:r>
            <a:r>
              <a:rPr lang="es-ES" sz="2000" b="1" baseline="-25000" dirty="0" smtClean="0">
                <a:solidFill>
                  <a:schemeClr val="accent2">
                    <a:lumMod val="50000"/>
                  </a:schemeClr>
                </a:solidFill>
              </a:rPr>
              <a:t>e=  </a:t>
            </a:r>
            <a:r>
              <a:rPr lang="es-ES" sz="2000" b="1" dirty="0" smtClean="0">
                <a:solidFill>
                  <a:schemeClr val="accent2">
                    <a:lumMod val="50000"/>
                  </a:schemeClr>
                </a:solidFill>
              </a:rPr>
              <a:t>29.12%</a:t>
            </a:r>
            <a:endParaRPr lang="es-ES" sz="2000" dirty="0">
              <a:solidFill>
                <a:schemeClr val="accent2">
                  <a:lumMod val="50000"/>
                </a:schemeClr>
              </a:solidFill>
            </a:endParaRPr>
          </a:p>
        </p:txBody>
      </p:sp>
      <p:pic>
        <p:nvPicPr>
          <p:cNvPr id="105478"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85786" y="3643314"/>
            <a:ext cx="3357587" cy="314774"/>
          </a:xfrm>
          <a:prstGeom prst="rect">
            <a:avLst/>
          </a:prstGeom>
          <a:noFill/>
          <a:ln w="9525">
            <a:noFill/>
            <a:miter lim="800000"/>
            <a:headEnd/>
            <a:tailEnd/>
          </a:ln>
        </p:spPr>
      </p:pic>
      <p:pic>
        <p:nvPicPr>
          <p:cNvPr id="105479"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8596" y="4286255"/>
            <a:ext cx="3143272" cy="258351"/>
          </a:xfrm>
          <a:prstGeom prst="rect">
            <a:avLst/>
          </a:prstGeom>
          <a:noFill/>
          <a:ln w="9525">
            <a:noFill/>
            <a:miter lim="800000"/>
            <a:headEnd/>
            <a:tailEnd/>
          </a:ln>
        </p:spPr>
      </p:pic>
      <p:pic>
        <p:nvPicPr>
          <p:cNvPr id="105480"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28596" y="4714882"/>
            <a:ext cx="2214578" cy="255529"/>
          </a:xfrm>
          <a:prstGeom prst="rect">
            <a:avLst/>
          </a:prstGeom>
          <a:noFill/>
          <a:ln w="9525">
            <a:noFill/>
            <a:miter lim="800000"/>
            <a:headEnd/>
            <a:tailEnd/>
          </a:ln>
        </p:spPr>
      </p:pic>
      <p:pic>
        <p:nvPicPr>
          <p:cNvPr id="105481" name="Picture 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28596" y="5072074"/>
            <a:ext cx="2786082" cy="253280"/>
          </a:xfrm>
          <a:prstGeom prst="rect">
            <a:avLst/>
          </a:prstGeom>
          <a:noFill/>
          <a:ln w="9525">
            <a:noFill/>
            <a:miter lim="800000"/>
            <a:headEnd/>
            <a:tailEnd/>
          </a:ln>
        </p:spPr>
      </p:pic>
      <p:pic>
        <p:nvPicPr>
          <p:cNvPr id="105482" name="Picture 1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28596" y="5429263"/>
            <a:ext cx="3643338" cy="285753"/>
          </a:xfrm>
          <a:prstGeom prst="rect">
            <a:avLst/>
          </a:prstGeom>
          <a:noFill/>
          <a:ln w="9525">
            <a:noFill/>
            <a:miter lim="800000"/>
            <a:headEnd/>
            <a:tailEnd/>
          </a:ln>
        </p:spPr>
      </p:pic>
      <p:sp>
        <p:nvSpPr>
          <p:cNvPr id="105483" name="Rectangle 11"/>
          <p:cNvSpPr>
            <a:spLocks noChangeArrowheads="1"/>
          </p:cNvSpPr>
          <p:nvPr/>
        </p:nvSpPr>
        <p:spPr bwMode="auto">
          <a:xfrm>
            <a:off x="4786346" y="4286256"/>
            <a:ext cx="357186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rPr>
              <a:t>Reemplazando los datos; </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ea typeface="Times New Roman" pitchFamily="18" charset="0"/>
              </a:rPr>
              <a:t>r</a:t>
            </a:r>
            <a:r>
              <a:rPr kumimoji="0" lang="es-ES" b="0" i="1" u="none" strike="noStrike" cap="none" normalizeH="0" baseline="-30000" dirty="0" err="1" smtClean="0">
                <a:ln>
                  <a:noFill/>
                </a:ln>
                <a:solidFill>
                  <a:schemeClr val="tx1"/>
                </a:solidFill>
                <a:effectLst/>
                <a:latin typeface="Arial" pitchFamily="34" charset="0"/>
                <a:ea typeface="Times New Roman" pitchFamily="18" charset="0"/>
              </a:rPr>
              <a:t>d</a:t>
            </a:r>
            <a:r>
              <a:rPr kumimoji="0" lang="es-ES" b="0" i="1" u="none" strike="noStrike" cap="none" normalizeH="0" baseline="-30000" dirty="0" smtClean="0">
                <a:ln>
                  <a:noFill/>
                </a:ln>
                <a:solidFill>
                  <a:schemeClr val="tx1"/>
                </a:solidFill>
                <a:effectLst/>
                <a:latin typeface="Arial" pitchFamily="34" charset="0"/>
                <a:ea typeface="Times New Roman" pitchFamily="18" charset="0"/>
              </a:rPr>
              <a:t>= </a:t>
            </a:r>
            <a:r>
              <a:rPr kumimoji="0" lang="es-ES" sz="1600" b="0" i="0" u="none" strike="noStrike" cap="none" normalizeH="0" baseline="0" dirty="0" smtClean="0">
                <a:ln>
                  <a:noFill/>
                </a:ln>
                <a:solidFill>
                  <a:schemeClr val="tx1"/>
                </a:solidFill>
                <a:effectLst/>
                <a:latin typeface="Arial" pitchFamily="34" charset="0"/>
                <a:ea typeface="Times New Roman" pitchFamily="18" charset="0"/>
              </a:rPr>
              <a:t>12%</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rPr>
              <a:t>T= 25% </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1" u="none" strike="noStrike" cap="none" normalizeH="0" baseline="0" dirty="0" smtClean="0">
                <a:ln>
                  <a:noFill/>
                </a:ln>
                <a:solidFill>
                  <a:schemeClr val="tx1"/>
                </a:solidFill>
                <a:effectLst/>
                <a:latin typeface="Arial" pitchFamily="34" charset="0"/>
                <a:ea typeface="Times New Roman" pitchFamily="18" charset="0"/>
              </a:rPr>
              <a:t>d= 60%</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rPr>
              <a:t>re= 29.12%</a:t>
            </a:r>
            <a:endParaRPr kumimoji="0" lang="es-ES" sz="2400" b="0" i="0" u="none" strike="noStrike" cap="none" normalizeH="0" baseline="0" dirty="0" smtClean="0">
              <a:ln>
                <a:noFill/>
              </a:ln>
              <a:solidFill>
                <a:schemeClr val="tx1"/>
              </a:solidFill>
              <a:effectLst/>
              <a:latin typeface="Arial" pitchFamily="34" charset="0"/>
            </a:endParaRPr>
          </a:p>
        </p:txBody>
      </p:sp>
      <p:sp>
        <p:nvSpPr>
          <p:cNvPr id="17" name="16 Rectángulo"/>
          <p:cNvSpPr/>
          <p:nvPr/>
        </p:nvSpPr>
        <p:spPr>
          <a:xfrm>
            <a:off x="3071802" y="6072206"/>
            <a:ext cx="1712328" cy="461665"/>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a:spAutoFit/>
          </a:bodyPr>
          <a:lstStyle/>
          <a:p>
            <a:r>
              <a:rPr lang="es-ES" sz="2400" b="1" dirty="0" err="1" smtClean="0">
                <a:solidFill>
                  <a:srgbClr val="002060"/>
                </a:solidFill>
              </a:rPr>
              <a:t>r</a:t>
            </a:r>
            <a:r>
              <a:rPr lang="es-ES" sz="2400" b="1" baseline="-25000" dirty="0" err="1" smtClean="0">
                <a:solidFill>
                  <a:srgbClr val="002060"/>
                </a:solidFill>
              </a:rPr>
              <a:t>k</a:t>
            </a:r>
            <a:r>
              <a:rPr lang="es-ES" sz="2400" b="1" baseline="-25000" dirty="0" smtClean="0">
                <a:solidFill>
                  <a:srgbClr val="002060"/>
                </a:solidFill>
              </a:rPr>
              <a:t>= </a:t>
            </a:r>
            <a:r>
              <a:rPr lang="es-ES" sz="2400" b="1" dirty="0" smtClean="0">
                <a:solidFill>
                  <a:srgbClr val="002060"/>
                </a:solidFill>
              </a:rPr>
              <a:t>17.05%</a:t>
            </a:r>
            <a:endParaRPr lang="es-ES" sz="2400" dirty="0">
              <a:solidFill>
                <a:srgbClr val="00206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4928" y="703266"/>
            <a:ext cx="6610344" cy="511156"/>
          </a:xfrm>
        </p:spPr>
        <p:txBody>
          <a:bodyPr>
            <a:noAutofit/>
          </a:bodyPr>
          <a:lstStyle/>
          <a:p>
            <a:pPr algn="ctr"/>
            <a:r>
              <a:rPr lang="es-ES" sz="3200" b="1" dirty="0" smtClean="0">
                <a:effectLst>
                  <a:outerShdw blurRad="38100" dist="38100" dir="2700000" algn="tl">
                    <a:srgbClr val="000000">
                      <a:alpha val="43137"/>
                    </a:srgbClr>
                  </a:outerShdw>
                </a:effectLst>
              </a:rPr>
              <a:t>FLUJO DE CAJA</a:t>
            </a:r>
            <a:endParaRPr lang="es-ES" sz="3200" b="1" dirty="0">
              <a:effectLst>
                <a:outerShdw blurRad="38100" dist="38100" dir="2700000" algn="tl">
                  <a:srgbClr val="000000">
                    <a:alpha val="43137"/>
                  </a:srgbClr>
                </a:outerShdw>
              </a:effectLst>
            </a:endParaRPr>
          </a:p>
        </p:txBody>
      </p:sp>
      <p:sp>
        <p:nvSpPr>
          <p:cNvPr id="4" name="3 CuadroTexto">
            <a:hlinkClick r:id="rId2" action="ppaction://hlinkfile"/>
          </p:cNvPr>
          <p:cNvSpPr txBox="1"/>
          <p:nvPr/>
        </p:nvSpPr>
        <p:spPr>
          <a:xfrm>
            <a:off x="500034" y="2214554"/>
            <a:ext cx="7358114" cy="830997"/>
          </a:xfrm>
          <a:prstGeom prst="rect">
            <a:avLst/>
          </a:prstGeom>
          <a:noFill/>
        </p:spPr>
        <p:txBody>
          <a:bodyPr wrap="square" rtlCol="0">
            <a:spAutoFit/>
          </a:bodyPr>
          <a:lstStyle/>
          <a:p>
            <a:pPr algn="just">
              <a:buFont typeface="Arial" pitchFamily="34" charset="0"/>
              <a:buChar char="•"/>
            </a:pPr>
            <a:r>
              <a:rPr lang="es-ES" sz="2400" b="1" dirty="0" smtClean="0">
                <a:solidFill>
                  <a:schemeClr val="accent2">
                    <a:lumMod val="50000"/>
                  </a:schemeClr>
                </a:solidFill>
                <a:hlinkClick r:id="rId2" action="ppaction://hlinkfile"/>
              </a:rPr>
              <a:t>FLUJO DE CAJA DEL INVERSIONISTA</a:t>
            </a:r>
            <a:endParaRPr lang="es-ES" sz="2400" b="1" dirty="0" smtClean="0">
              <a:solidFill>
                <a:schemeClr val="accent2">
                  <a:lumMod val="50000"/>
                </a:schemeClr>
              </a:solidFill>
            </a:endParaRPr>
          </a:p>
          <a:p>
            <a:pPr algn="just"/>
            <a:endParaRPr lang="es-ES" sz="2400" b="1" dirty="0" smtClean="0">
              <a:solidFill>
                <a:schemeClr val="accent2">
                  <a:lumMod val="50000"/>
                </a:schemeClr>
              </a:solidFill>
            </a:endParaRPr>
          </a:p>
        </p:txBody>
      </p:sp>
      <p:sp>
        <p:nvSpPr>
          <p:cNvPr id="5" name="4 Rectángulo"/>
          <p:cNvSpPr/>
          <p:nvPr/>
        </p:nvSpPr>
        <p:spPr>
          <a:xfrm>
            <a:off x="500034" y="3169507"/>
            <a:ext cx="7358114" cy="830997"/>
          </a:xfrm>
          <a:prstGeom prst="rect">
            <a:avLst/>
          </a:prstGeom>
        </p:spPr>
        <p:txBody>
          <a:bodyPr wrap="square">
            <a:spAutoFit/>
          </a:bodyPr>
          <a:lstStyle/>
          <a:p>
            <a:pPr algn="just">
              <a:buFont typeface="Arial" pitchFamily="34" charset="0"/>
              <a:buChar char="•"/>
            </a:pPr>
            <a:r>
              <a:rPr lang="es-ES" sz="2400" b="1" dirty="0" smtClean="0">
                <a:solidFill>
                  <a:schemeClr val="accent2">
                    <a:lumMod val="50000"/>
                  </a:schemeClr>
                </a:solidFill>
                <a:hlinkClick r:id="rId2" action="ppaction://hlinkfile"/>
              </a:rPr>
              <a:t>FLUJO DE CAJA DEL NEGOCIO PUESTO EN MARCHA</a:t>
            </a:r>
            <a:endParaRPr lang="es-ES" sz="24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effectLst>
                  <a:outerShdw blurRad="38100" dist="38100" dir="2700000" algn="tl">
                    <a:srgbClr val="000000">
                      <a:alpha val="43137"/>
                    </a:srgbClr>
                  </a:outerShdw>
                </a:effectLst>
              </a:rPr>
              <a:t>PAYBACK</a:t>
            </a:r>
            <a:endParaRPr lang="es-ES" b="1" dirty="0">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sz="quarter" idx="1"/>
          </p:nvPr>
        </p:nvGraphicFramePr>
        <p:xfrm>
          <a:off x="1357288" y="1986599"/>
          <a:ext cx="6143670" cy="3371227"/>
        </p:xfrm>
        <a:graphic>
          <a:graphicData uri="http://schemas.openxmlformats.org/drawingml/2006/table">
            <a:tbl>
              <a:tblPr/>
              <a:tblGrid>
                <a:gridCol w="891212"/>
                <a:gridCol w="1270450"/>
                <a:gridCol w="1042906"/>
                <a:gridCol w="1441108"/>
                <a:gridCol w="1497994"/>
              </a:tblGrid>
              <a:tr h="504537">
                <a:tc>
                  <a:txBody>
                    <a:bodyPr/>
                    <a:lstStyle/>
                    <a:p>
                      <a:pPr algn="ctr">
                        <a:spcAft>
                          <a:spcPts val="0"/>
                        </a:spcAft>
                      </a:pPr>
                      <a:r>
                        <a:rPr lang="es-ES" sz="1600" b="1" dirty="0">
                          <a:solidFill>
                            <a:srgbClr val="FFFFFF"/>
                          </a:solidFill>
                          <a:latin typeface="Times New Roman"/>
                          <a:ea typeface="Times New Roman"/>
                          <a:cs typeface="Times New Roman"/>
                        </a:rPr>
                        <a:t>Período (años)</a:t>
                      </a:r>
                      <a:endParaRPr lang="es-ES"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spcAft>
                          <a:spcPts val="0"/>
                        </a:spcAft>
                      </a:pPr>
                      <a:r>
                        <a:rPr lang="es-ES" sz="1600" b="1">
                          <a:solidFill>
                            <a:srgbClr val="FFFFFF"/>
                          </a:solidFill>
                          <a:latin typeface="Times New Roman"/>
                          <a:ea typeface="Times New Roman"/>
                          <a:cs typeface="Times New Roman"/>
                        </a:rPr>
                        <a:t>Saldo Inversión</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spcAft>
                          <a:spcPts val="0"/>
                        </a:spcAft>
                      </a:pPr>
                      <a:r>
                        <a:rPr lang="es-ES" sz="1600" b="1" dirty="0">
                          <a:solidFill>
                            <a:srgbClr val="FFFFFF"/>
                          </a:solidFill>
                          <a:latin typeface="Times New Roman"/>
                          <a:ea typeface="Times New Roman"/>
                          <a:cs typeface="Times New Roman"/>
                        </a:rPr>
                        <a:t>Flujo de Caja</a:t>
                      </a:r>
                      <a:endParaRPr lang="es-ES"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spcAft>
                          <a:spcPts val="0"/>
                        </a:spcAft>
                      </a:pPr>
                      <a:r>
                        <a:rPr lang="es-ES" sz="1600" b="1">
                          <a:solidFill>
                            <a:srgbClr val="FFFFFF"/>
                          </a:solidFill>
                          <a:latin typeface="Times New Roman"/>
                          <a:ea typeface="Times New Roman"/>
                          <a:cs typeface="Times New Roman"/>
                        </a:rPr>
                        <a:t>Rentabilidad Exigida</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spcAft>
                          <a:spcPts val="0"/>
                        </a:spcAft>
                      </a:pPr>
                      <a:r>
                        <a:rPr lang="es-ES" sz="1600" b="1">
                          <a:solidFill>
                            <a:srgbClr val="FFFFFF"/>
                          </a:solidFill>
                          <a:latin typeface="Times New Roman"/>
                          <a:ea typeface="Times New Roman"/>
                          <a:cs typeface="Times New Roman"/>
                        </a:rPr>
                        <a:t>Recuperación Inversión</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r>
              <a:tr h="286669">
                <a:tc>
                  <a:txBody>
                    <a:bodyPr/>
                    <a:lstStyle/>
                    <a:p>
                      <a:pPr algn="ctr">
                        <a:spcAft>
                          <a:spcPts val="0"/>
                        </a:spcAft>
                      </a:pPr>
                      <a:r>
                        <a:rPr lang="es-ES" sz="1600">
                          <a:solidFill>
                            <a:srgbClr val="000000"/>
                          </a:solidFill>
                          <a:latin typeface="Times New Roman"/>
                          <a:ea typeface="Times New Roman"/>
                          <a:cs typeface="Times New Roman"/>
                        </a:rPr>
                        <a:t>1</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600">
                          <a:solidFill>
                            <a:srgbClr val="000000"/>
                          </a:solidFill>
                          <a:latin typeface="Times New Roman"/>
                          <a:ea typeface="Times New Roman"/>
                          <a:cs typeface="Times New Roman"/>
                        </a:rPr>
                        <a:t>499672,18</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-3099,56</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85189,11</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-88288,67</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6669">
                <a:tc>
                  <a:txBody>
                    <a:bodyPr/>
                    <a:lstStyle/>
                    <a:p>
                      <a:pPr algn="ctr">
                        <a:spcAft>
                          <a:spcPts val="0"/>
                        </a:spcAft>
                      </a:pPr>
                      <a:r>
                        <a:rPr lang="es-ES" sz="1600">
                          <a:latin typeface="Times New Roman"/>
                          <a:ea typeface="Times New Roman"/>
                          <a:cs typeface="Times New Roman"/>
                        </a:rPr>
                        <a:t>2</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600">
                          <a:solidFill>
                            <a:srgbClr val="000000"/>
                          </a:solidFill>
                          <a:latin typeface="Times New Roman"/>
                          <a:ea typeface="Times New Roman"/>
                          <a:cs typeface="Times New Roman"/>
                        </a:rPr>
                        <a:t>587960,84</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2412,02</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100241,44</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-97829,42</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6669">
                <a:tc>
                  <a:txBody>
                    <a:bodyPr/>
                    <a:lstStyle/>
                    <a:p>
                      <a:pPr algn="ctr">
                        <a:spcAft>
                          <a:spcPts val="0"/>
                        </a:spcAft>
                      </a:pPr>
                      <a:r>
                        <a:rPr lang="es-ES" sz="1600">
                          <a:solidFill>
                            <a:srgbClr val="000000"/>
                          </a:solidFill>
                          <a:latin typeface="Times New Roman"/>
                          <a:ea typeface="Times New Roman"/>
                          <a:cs typeface="Times New Roman"/>
                        </a:rPr>
                        <a:t>3</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600">
                          <a:solidFill>
                            <a:srgbClr val="000000"/>
                          </a:solidFill>
                          <a:latin typeface="Times New Roman"/>
                          <a:ea typeface="Times New Roman"/>
                          <a:cs typeface="Times New Roman"/>
                        </a:rPr>
                        <a:t>685790,27</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74269,68</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116920,38</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-42650,70</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6669">
                <a:tc>
                  <a:txBody>
                    <a:bodyPr/>
                    <a:lstStyle/>
                    <a:p>
                      <a:pPr algn="ctr">
                        <a:spcAft>
                          <a:spcPts val="0"/>
                        </a:spcAft>
                      </a:pPr>
                      <a:r>
                        <a:rPr lang="es-ES" sz="1600">
                          <a:solidFill>
                            <a:srgbClr val="000000"/>
                          </a:solidFill>
                          <a:latin typeface="Times New Roman"/>
                          <a:ea typeface="Times New Roman"/>
                          <a:cs typeface="Times New Roman"/>
                        </a:rPr>
                        <a:t>4</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600">
                          <a:solidFill>
                            <a:srgbClr val="000000"/>
                          </a:solidFill>
                          <a:latin typeface="Times New Roman"/>
                          <a:ea typeface="Times New Roman"/>
                          <a:cs typeface="Times New Roman"/>
                        </a:rPr>
                        <a:t>728440,97</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87143,37</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124191,90</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-37048,53</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6669">
                <a:tc>
                  <a:txBody>
                    <a:bodyPr/>
                    <a:lstStyle/>
                    <a:p>
                      <a:pPr algn="ctr">
                        <a:spcAft>
                          <a:spcPts val="0"/>
                        </a:spcAft>
                      </a:pPr>
                      <a:r>
                        <a:rPr lang="es-ES" sz="1600">
                          <a:solidFill>
                            <a:srgbClr val="000000"/>
                          </a:solidFill>
                          <a:latin typeface="Times New Roman"/>
                          <a:ea typeface="Times New Roman"/>
                          <a:cs typeface="Times New Roman"/>
                        </a:rPr>
                        <a:t>5</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600">
                          <a:solidFill>
                            <a:srgbClr val="000000"/>
                          </a:solidFill>
                          <a:latin typeface="Times New Roman"/>
                          <a:ea typeface="Times New Roman"/>
                          <a:cs typeface="Times New Roman"/>
                        </a:rPr>
                        <a:t>765489,49</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99029,59</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130508,30</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-31478,72</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6669">
                <a:tc>
                  <a:txBody>
                    <a:bodyPr/>
                    <a:lstStyle/>
                    <a:p>
                      <a:pPr algn="ctr">
                        <a:spcAft>
                          <a:spcPts val="0"/>
                        </a:spcAft>
                      </a:pPr>
                      <a:r>
                        <a:rPr lang="es-ES" sz="1600">
                          <a:solidFill>
                            <a:srgbClr val="000000"/>
                          </a:solidFill>
                          <a:latin typeface="Times New Roman"/>
                          <a:ea typeface="Times New Roman"/>
                          <a:cs typeface="Times New Roman"/>
                        </a:rPr>
                        <a:t>6</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600">
                          <a:solidFill>
                            <a:srgbClr val="000000"/>
                          </a:solidFill>
                          <a:latin typeface="Times New Roman"/>
                          <a:ea typeface="Times New Roman"/>
                          <a:cs typeface="Times New Roman"/>
                        </a:rPr>
                        <a:t>796968,21</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109916,33</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135875,11</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-25958,78</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6669">
                <a:tc>
                  <a:txBody>
                    <a:bodyPr/>
                    <a:lstStyle/>
                    <a:p>
                      <a:pPr algn="ctr">
                        <a:spcAft>
                          <a:spcPts val="0"/>
                        </a:spcAft>
                      </a:pPr>
                      <a:r>
                        <a:rPr lang="es-ES" sz="1600">
                          <a:solidFill>
                            <a:srgbClr val="000000"/>
                          </a:solidFill>
                          <a:latin typeface="Times New Roman"/>
                          <a:ea typeface="Times New Roman"/>
                          <a:cs typeface="Times New Roman"/>
                        </a:rPr>
                        <a:t>7</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600">
                          <a:solidFill>
                            <a:srgbClr val="000000"/>
                          </a:solidFill>
                          <a:latin typeface="Times New Roman"/>
                          <a:ea typeface="Times New Roman"/>
                          <a:cs typeface="Times New Roman"/>
                        </a:rPr>
                        <a:t>822926,99</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125217,82</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140300,82</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-15083,00</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6669">
                <a:tc>
                  <a:txBody>
                    <a:bodyPr/>
                    <a:lstStyle/>
                    <a:p>
                      <a:pPr algn="ctr">
                        <a:spcAft>
                          <a:spcPts val="0"/>
                        </a:spcAft>
                      </a:pPr>
                      <a:r>
                        <a:rPr lang="es-ES" sz="1600">
                          <a:solidFill>
                            <a:srgbClr val="000000"/>
                          </a:solidFill>
                          <a:latin typeface="Times New Roman"/>
                          <a:ea typeface="Times New Roman"/>
                          <a:cs typeface="Times New Roman"/>
                        </a:rPr>
                        <a:t>8</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600">
                          <a:solidFill>
                            <a:srgbClr val="000000"/>
                          </a:solidFill>
                          <a:latin typeface="Times New Roman"/>
                          <a:ea typeface="Times New Roman"/>
                          <a:cs typeface="Times New Roman"/>
                        </a:rPr>
                        <a:t>838009,99</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139676,48</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142872,32</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-3195,85</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6669">
                <a:tc>
                  <a:txBody>
                    <a:bodyPr/>
                    <a:lstStyle/>
                    <a:p>
                      <a:pPr algn="ctr">
                        <a:spcAft>
                          <a:spcPts val="0"/>
                        </a:spcAft>
                      </a:pPr>
                      <a:r>
                        <a:rPr lang="es-ES" sz="1600">
                          <a:solidFill>
                            <a:srgbClr val="000000"/>
                          </a:solidFill>
                          <a:latin typeface="Times New Roman"/>
                          <a:ea typeface="Times New Roman"/>
                          <a:cs typeface="Times New Roman"/>
                        </a:rPr>
                        <a:t>9</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600">
                          <a:solidFill>
                            <a:srgbClr val="000000"/>
                          </a:solidFill>
                          <a:latin typeface="Times New Roman"/>
                          <a:ea typeface="Times New Roman"/>
                          <a:cs typeface="Times New Roman"/>
                        </a:rPr>
                        <a:t>841205,83</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153344,97</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143417,18</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9927,79</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6669">
                <a:tc>
                  <a:txBody>
                    <a:bodyPr/>
                    <a:lstStyle/>
                    <a:p>
                      <a:pPr algn="ctr">
                        <a:spcAft>
                          <a:spcPts val="0"/>
                        </a:spcAft>
                      </a:pPr>
                      <a:r>
                        <a:rPr lang="es-ES" sz="1600">
                          <a:solidFill>
                            <a:srgbClr val="000000"/>
                          </a:solidFill>
                          <a:latin typeface="Times New Roman"/>
                          <a:ea typeface="Times New Roman"/>
                          <a:cs typeface="Times New Roman"/>
                        </a:rPr>
                        <a:t>10</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600">
                          <a:solidFill>
                            <a:srgbClr val="000000"/>
                          </a:solidFill>
                          <a:latin typeface="Times New Roman"/>
                          <a:ea typeface="Times New Roman"/>
                          <a:cs typeface="Times New Roman"/>
                        </a:rPr>
                        <a:t>831278,05</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225664,06</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solidFill>
                            <a:srgbClr val="000000"/>
                          </a:solidFill>
                          <a:latin typeface="Times New Roman"/>
                          <a:ea typeface="Times New Roman"/>
                          <a:cs typeface="Times New Roman"/>
                        </a:rPr>
                        <a:t>141724,59</a:t>
                      </a:r>
                      <a:endParaRPr lang="es-ES"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dirty="0">
                          <a:solidFill>
                            <a:srgbClr val="000000"/>
                          </a:solidFill>
                          <a:latin typeface="Times New Roman"/>
                          <a:ea typeface="Times New Roman"/>
                          <a:cs typeface="Times New Roman"/>
                        </a:rPr>
                        <a:t>83939,47</a:t>
                      </a:r>
                      <a:endParaRPr lang="es-ES"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7467600" cy="654032"/>
          </a:xfrm>
        </p:spPr>
        <p:txBody>
          <a:bodyPr/>
          <a:lstStyle/>
          <a:p>
            <a:pPr algn="ctr"/>
            <a:r>
              <a:rPr lang="es-ES" dirty="0" smtClean="0">
                <a:effectLst>
                  <a:outerShdw blurRad="38100" dist="38100" dir="2700000" algn="tl">
                    <a:srgbClr val="000000">
                      <a:alpha val="43137"/>
                    </a:srgbClr>
                  </a:outerShdw>
                </a:effectLst>
              </a:rPr>
              <a:t>ANALISIS DE SENSIBILIDAD</a:t>
            </a:r>
            <a:endParaRPr lang="es-ES" dirty="0">
              <a:effectLst>
                <a:outerShdw blurRad="38100" dist="38100" dir="2700000" algn="tl">
                  <a:srgbClr val="000000">
                    <a:alpha val="43137"/>
                  </a:srgbClr>
                </a:outerShdw>
              </a:effectLst>
            </a:endParaRPr>
          </a:p>
        </p:txBody>
      </p:sp>
      <p:pic>
        <p:nvPicPr>
          <p:cNvPr id="4" name="3 Imagen"/>
          <p:cNvPicPr/>
          <p:nvPr/>
        </p:nvPicPr>
        <p:blipFill>
          <a:blip r:embed="rId2" cstate="print"/>
          <a:srcRect/>
          <a:stretch>
            <a:fillRect/>
          </a:stretch>
        </p:blipFill>
        <p:spPr bwMode="auto">
          <a:xfrm>
            <a:off x="2000232" y="1071547"/>
            <a:ext cx="4714908" cy="33575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4 Rectángulo"/>
          <p:cNvSpPr/>
          <p:nvPr/>
        </p:nvSpPr>
        <p:spPr>
          <a:xfrm>
            <a:off x="214282" y="4594878"/>
            <a:ext cx="8429684" cy="1477328"/>
          </a:xfrm>
          <a:prstGeom prst="rect">
            <a:avLst/>
          </a:prstGeom>
        </p:spPr>
        <p:txBody>
          <a:bodyPr wrap="square">
            <a:spAutoFit/>
          </a:bodyPr>
          <a:lstStyle/>
          <a:p>
            <a:pPr algn="just"/>
            <a:r>
              <a:rPr lang="es-ES" dirty="0" smtClean="0"/>
              <a:t>De 10.000 simulaciones podemos observar que tenemos una TIR Mínima de 18.31% y una máxima de 20.10% dando como consecuencia una media de 19.25%; pero como hemos hecho nuestro análisis los rangos de la TIR es mayor a la TMAR del proyecto que es de 17.05%, con lo cual podemos concluir que nuestro proyecto si es factible.</a:t>
            </a:r>
            <a:endParaRPr lang="es-E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2113296" y="1066808"/>
            <a:ext cx="4744720" cy="3505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4 CuadroTexto"/>
          <p:cNvSpPr txBox="1"/>
          <p:nvPr/>
        </p:nvSpPr>
        <p:spPr>
          <a:xfrm>
            <a:off x="214282" y="416462"/>
            <a:ext cx="3714776" cy="369332"/>
          </a:xfrm>
          <a:prstGeom prst="rect">
            <a:avLst/>
          </a:prstGeom>
          <a:noFill/>
        </p:spPr>
        <p:txBody>
          <a:bodyPr wrap="square" rtlCol="0">
            <a:spAutoFit/>
          </a:bodyPr>
          <a:lstStyle/>
          <a:p>
            <a:r>
              <a:rPr lang="es-ES" b="1" dirty="0" smtClean="0">
                <a:solidFill>
                  <a:srgbClr val="002060"/>
                </a:solidFill>
              </a:rPr>
              <a:t>ANÁLISIS DE VARIABLES</a:t>
            </a:r>
            <a:endParaRPr lang="es-ES" b="1" dirty="0">
              <a:solidFill>
                <a:srgbClr val="002060"/>
              </a:solidFill>
            </a:endParaRPr>
          </a:p>
        </p:txBody>
      </p:sp>
      <p:sp>
        <p:nvSpPr>
          <p:cNvPr id="6" name="5 Rectángulo"/>
          <p:cNvSpPr/>
          <p:nvPr/>
        </p:nvSpPr>
        <p:spPr>
          <a:xfrm>
            <a:off x="357190" y="4729001"/>
            <a:ext cx="8215338" cy="1200329"/>
          </a:xfrm>
          <a:prstGeom prst="rect">
            <a:avLst/>
          </a:prstGeom>
        </p:spPr>
        <p:txBody>
          <a:bodyPr wrap="square">
            <a:spAutoFit/>
          </a:bodyPr>
          <a:lstStyle/>
          <a:p>
            <a:pPr algn="just"/>
            <a:r>
              <a:rPr lang="es-ES" dirty="0" smtClean="0"/>
              <a:t>De acuerdo al análisis las variables que más nos afecta positivamente tenemos al Precio de entrada al parque forestal, seguido de la variable de Demanda y por último la que afecta en menor grado tenemos a la variable de Número de Cabañas.</a:t>
            </a:r>
            <a:endParaRPr lang="es-E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1857356" y="714356"/>
            <a:ext cx="5357850" cy="3643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4 Rectángulo"/>
          <p:cNvSpPr/>
          <p:nvPr/>
        </p:nvSpPr>
        <p:spPr>
          <a:xfrm>
            <a:off x="285720" y="4598267"/>
            <a:ext cx="8429684" cy="830997"/>
          </a:xfrm>
          <a:prstGeom prst="rect">
            <a:avLst/>
          </a:prstGeom>
        </p:spPr>
        <p:txBody>
          <a:bodyPr wrap="square">
            <a:spAutoFit/>
          </a:bodyPr>
          <a:lstStyle/>
          <a:p>
            <a:pPr algn="just">
              <a:buFont typeface="Arial" pitchFamily="34" charset="0"/>
              <a:buChar char="•"/>
            </a:pPr>
            <a:r>
              <a:rPr lang="es-ES" sz="1600" dirty="0" smtClean="0"/>
              <a:t>Por el motivo de que nuestro proyecto está financiado en un 60% con un préstamo, la tasa de préstamo nos afecta negativamente en un 72%, esto se debe a la estructura del financiamiento del mismo.</a:t>
            </a:r>
            <a:endParaRPr lang="es-ES" sz="1600" dirty="0"/>
          </a:p>
        </p:txBody>
      </p:sp>
      <p:sp>
        <p:nvSpPr>
          <p:cNvPr id="133121" name="Rectangle 1"/>
          <p:cNvSpPr>
            <a:spLocks noChangeArrowheads="1"/>
          </p:cNvSpPr>
          <p:nvPr/>
        </p:nvSpPr>
        <p:spPr bwMode="auto">
          <a:xfrm>
            <a:off x="214282" y="5643578"/>
            <a:ext cx="89297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s-ES" sz="1600" dirty="0" smtClean="0"/>
              <a:t>Evaluando el Valor presente del proyecto tenemos que el mínimo del proyecto sería de USD 8,787.21 como mínimo y un máximo de USD 65,922.53 Y un valor medio de USD 38,683.21.</a:t>
            </a:r>
          </a:p>
          <a:p>
            <a:pPr marL="0" marR="0" lvl="0" indent="0" algn="l" defTabSz="914400" rtl="0" eaLnBrk="0" fontAlgn="base" latinLnBrk="0" hangingPunct="0">
              <a:lnSpc>
                <a:spcPct val="100000"/>
              </a:lnSpc>
              <a:spcBef>
                <a:spcPct val="0"/>
              </a:spcBef>
              <a:spcAft>
                <a:spcPct val="0"/>
              </a:spcAft>
              <a:buClrTx/>
              <a:buSzTx/>
              <a:buFontTx/>
              <a:buNone/>
              <a:tabLst/>
            </a:pPr>
            <a:endParaRPr lang="es-ES" sz="1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00298" y="1071546"/>
            <a:ext cx="6215106" cy="4873752"/>
          </a:xfrm>
        </p:spPr>
        <p:txBody>
          <a:bodyPr>
            <a:normAutofit lnSpcReduction="10000"/>
          </a:bodyPr>
          <a:lstStyle/>
          <a:p>
            <a:pPr algn="just"/>
            <a:r>
              <a:rPr lang="es-EC" b="1" u="sng" dirty="0" smtClean="0">
                <a:solidFill>
                  <a:schemeClr val="accent4">
                    <a:lumMod val="50000"/>
                  </a:schemeClr>
                </a:solidFill>
              </a:rPr>
              <a:t>Misión:</a:t>
            </a:r>
            <a:r>
              <a:rPr lang="es-EC" dirty="0" smtClean="0"/>
              <a:t> </a:t>
            </a:r>
            <a:r>
              <a:rPr lang="es-ES" dirty="0" smtClean="0"/>
              <a:t>Concientizar al  ciudadano sobre el trato que merecen los recursos naturales que poco a poco estamos perdiendo.</a:t>
            </a:r>
            <a:r>
              <a:rPr lang="es-EC" dirty="0" smtClean="0"/>
              <a:t> Dar</a:t>
            </a:r>
            <a:r>
              <a:rPr lang="es-ES" dirty="0" smtClean="0"/>
              <a:t> a conocer a la población sobre lo que se puede lograr al tener un área verde agradable, esa exposición a la naturaleza, a su alcance y sobretodo el hacerles ver el valor de la misma.</a:t>
            </a:r>
          </a:p>
          <a:p>
            <a:pPr algn="just">
              <a:buNone/>
            </a:pPr>
            <a:r>
              <a:rPr lang="es-ES" dirty="0" smtClean="0"/>
              <a:t> </a:t>
            </a:r>
          </a:p>
          <a:p>
            <a:pPr algn="just"/>
            <a:r>
              <a:rPr lang="es-EC" b="1" u="sng" dirty="0" smtClean="0">
                <a:solidFill>
                  <a:schemeClr val="accent4">
                    <a:lumMod val="50000"/>
                  </a:schemeClr>
                </a:solidFill>
              </a:rPr>
              <a:t>Visión:</a:t>
            </a:r>
            <a:r>
              <a:rPr lang="es-EC" dirty="0" smtClean="0"/>
              <a:t> Construir un ambiente saludable y una naturaleza sostenible, para beneficio de los habitantes actuales de este sector y las futuras generaciones.</a:t>
            </a:r>
            <a:endParaRPr lang="es-ES" dirty="0"/>
          </a:p>
        </p:txBody>
      </p:sp>
      <p:pic>
        <p:nvPicPr>
          <p:cNvPr id="73729" name="Picture 1"/>
          <p:cNvPicPr>
            <a:picLocks noChangeAspect="1" noChangeArrowheads="1"/>
          </p:cNvPicPr>
          <p:nvPr/>
        </p:nvPicPr>
        <p:blipFill>
          <a:blip r:embed="rId2" cstate="print"/>
          <a:srcRect/>
          <a:stretch>
            <a:fillRect/>
          </a:stretch>
        </p:blipFill>
        <p:spPr bwMode="auto">
          <a:xfrm>
            <a:off x="166674" y="885843"/>
            <a:ext cx="2476500" cy="511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25470"/>
          </a:xfrm>
        </p:spPr>
        <p:txBody>
          <a:bodyPr/>
          <a:lstStyle/>
          <a:p>
            <a:pPr algn="ctr"/>
            <a:r>
              <a:rPr lang="es-ES" dirty="0" smtClean="0">
                <a:effectLst>
                  <a:outerShdw blurRad="38100" dist="38100" dir="2700000" algn="tl">
                    <a:srgbClr val="000000">
                      <a:alpha val="43137"/>
                    </a:srgbClr>
                  </a:outerShdw>
                </a:effectLst>
              </a:rPr>
              <a:t>CONCLUSIONES</a:t>
            </a:r>
            <a:endParaRPr lang="es-ES"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57200" y="1357298"/>
            <a:ext cx="8186766" cy="4873752"/>
          </a:xfrm>
        </p:spPr>
        <p:txBody>
          <a:bodyPr>
            <a:normAutofit fontScale="85000" lnSpcReduction="10000"/>
          </a:bodyPr>
          <a:lstStyle/>
          <a:p>
            <a:pPr lvl="0" algn="just">
              <a:lnSpc>
                <a:spcPct val="160000"/>
              </a:lnSpc>
              <a:buClr>
                <a:srgbClr val="002060"/>
              </a:buClr>
              <a:buFont typeface="Wingdings" pitchFamily="2" charset="2"/>
              <a:buChar char="Ø"/>
            </a:pPr>
            <a:r>
              <a:rPr lang="es-ES" dirty="0" smtClean="0"/>
              <a:t>El desarrollo de nuestro proyecto contribuirá en el crecimiento del sector turístico en el País y de esta  manera generar más divisas por medio de esta actividad.</a:t>
            </a:r>
          </a:p>
          <a:p>
            <a:pPr lvl="0" algn="just">
              <a:lnSpc>
                <a:spcPct val="160000"/>
              </a:lnSpc>
              <a:buClr>
                <a:srgbClr val="002060"/>
              </a:buClr>
              <a:buFont typeface="Wingdings" pitchFamily="2" charset="2"/>
              <a:buChar char="Ø"/>
            </a:pPr>
            <a:r>
              <a:rPr lang="es-ES" dirty="0" smtClean="0"/>
              <a:t>Según le resultado de las encuestas tenemos un buen número de demanda por lo que concluimos Nuestro Parque Forestal tiene gran aceptación dentro de la población.</a:t>
            </a:r>
          </a:p>
          <a:p>
            <a:pPr lvl="0" algn="just">
              <a:lnSpc>
                <a:spcPct val="160000"/>
              </a:lnSpc>
              <a:buClr>
                <a:srgbClr val="002060"/>
              </a:buClr>
              <a:buFont typeface="Wingdings" pitchFamily="2" charset="2"/>
              <a:buChar char="Ø"/>
            </a:pPr>
            <a:r>
              <a:rPr lang="es-ES" dirty="0" smtClean="0"/>
              <a:t>Desde el punto de vista Económico – Financiero se desprende que esta actividad resulta atractiva pues nos da una Tasa Interna de Retorno del 17.68% y un VAN de $11.732,67 </a:t>
            </a:r>
          </a:p>
          <a:p>
            <a:pPr algn="just">
              <a:lnSpc>
                <a:spcPct val="160000"/>
              </a:lnSpc>
              <a:buClr>
                <a:srgbClr val="002060"/>
              </a:buClr>
              <a:buFont typeface="Wingdings" pitchFamily="2" charset="2"/>
              <a:buChar char="Ø"/>
            </a:pPr>
            <a:endParaRPr lang="es-E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effectLst>
                  <a:outerShdw blurRad="38100" dist="38100" dir="2700000" algn="tl">
                    <a:srgbClr val="000000">
                      <a:alpha val="43137"/>
                    </a:srgbClr>
                  </a:outerShdw>
                </a:effectLst>
              </a:rPr>
              <a:t>RECOMENDACIONES</a:t>
            </a:r>
            <a:endParaRPr lang="es-ES"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57200" y="1600200"/>
            <a:ext cx="8258204" cy="4873752"/>
          </a:xfrm>
        </p:spPr>
        <p:txBody>
          <a:bodyPr>
            <a:normAutofit fontScale="92500"/>
          </a:bodyPr>
          <a:lstStyle/>
          <a:p>
            <a:pPr lvl="0" algn="just">
              <a:lnSpc>
                <a:spcPct val="150000"/>
              </a:lnSpc>
              <a:buClr>
                <a:srgbClr val="002060"/>
              </a:buClr>
              <a:buFont typeface="Wingdings" pitchFamily="2" charset="2"/>
              <a:buChar char="Ø"/>
            </a:pPr>
            <a:r>
              <a:rPr lang="es-ES" dirty="0" smtClean="0"/>
              <a:t>El Ecuador tiene un gran potencial turístico que debe ser aprovechado tratando de invertir más en este sector.</a:t>
            </a:r>
          </a:p>
          <a:p>
            <a:pPr lvl="0" algn="just">
              <a:lnSpc>
                <a:spcPct val="150000"/>
              </a:lnSpc>
              <a:buClr>
                <a:srgbClr val="002060"/>
              </a:buClr>
              <a:buFont typeface="Wingdings" pitchFamily="2" charset="2"/>
              <a:buChar char="Ø"/>
            </a:pPr>
            <a:r>
              <a:rPr lang="es-ES" dirty="0" smtClean="0"/>
              <a:t>El Ministerio de Turismo debería tener un registro más completo y actualizado acerca de los lugares turísticos y Eco-turísticos con los que cuenta el Ecuador. </a:t>
            </a:r>
          </a:p>
          <a:p>
            <a:pPr lvl="0" algn="just">
              <a:lnSpc>
                <a:spcPct val="150000"/>
              </a:lnSpc>
              <a:buClr>
                <a:srgbClr val="002060"/>
              </a:buClr>
              <a:buFont typeface="Wingdings" pitchFamily="2" charset="2"/>
              <a:buChar char="Ø"/>
            </a:pPr>
            <a:r>
              <a:rPr lang="es-ES" dirty="0" smtClean="0"/>
              <a:t>Crear conciencia ecológica en los ecuatorianos dando a conocer la importancia de las reservas Forestales.</a:t>
            </a:r>
          </a:p>
          <a:p>
            <a:pPr lvl="0" algn="just">
              <a:lnSpc>
                <a:spcPct val="150000"/>
              </a:lnSpc>
              <a:buClr>
                <a:srgbClr val="002060"/>
              </a:buClr>
              <a:buFont typeface="Wingdings" pitchFamily="2" charset="2"/>
              <a:buChar char="Ø"/>
            </a:pPr>
            <a:r>
              <a:rPr lang="es-ES" dirty="0" smtClean="0"/>
              <a:t>El Gobierno debería trabajar en realzar la imagen turística del Ecuador hacia el resto del mundo.</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PARQUE FORESTAL RECREATIVO ECOVISTA</a:t>
            </a:r>
            <a:endParaRPr lang="es-ES" dirty="0"/>
          </a:p>
        </p:txBody>
      </p:sp>
      <p:sp>
        <p:nvSpPr>
          <p:cNvPr id="3" name="2 Subtítulo"/>
          <p:cNvSpPr>
            <a:spLocks noGrp="1"/>
          </p:cNvSpPr>
          <p:nvPr>
            <p:ph type="subTitle" idx="1"/>
          </p:nvPr>
        </p:nvSpPr>
        <p:spPr/>
        <p:txBody>
          <a:bodyPr/>
          <a:lstStyle/>
          <a:p>
            <a:r>
              <a:rPr lang="es-ES" dirty="0" smtClean="0"/>
              <a:t>Dando una mirada diferente a la naturaleza</a:t>
            </a:r>
            <a:endParaRPr lang="es-ES" dirty="0"/>
          </a:p>
        </p:txBody>
      </p:sp>
      <p:pic>
        <p:nvPicPr>
          <p:cNvPr id="4" name="Picture 1"/>
          <p:cNvPicPr>
            <a:picLocks noChangeAspect="1" noChangeArrowheads="1"/>
          </p:cNvPicPr>
          <p:nvPr/>
        </p:nvPicPr>
        <p:blipFill>
          <a:blip r:embed="rId2" cstate="print"/>
          <a:srcRect/>
          <a:stretch>
            <a:fillRect/>
          </a:stretch>
        </p:blipFill>
        <p:spPr bwMode="auto">
          <a:xfrm>
            <a:off x="3286116" y="1000108"/>
            <a:ext cx="3143250" cy="264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noChangeArrowheads="1"/>
          </p:cNvPicPr>
          <p:nvPr/>
        </p:nvPicPr>
        <p:blipFill>
          <a:blip r:embed="rId2" cstate="print"/>
          <a:srcRect/>
          <a:stretch>
            <a:fillRect/>
          </a:stretch>
        </p:blipFill>
        <p:spPr bwMode="auto">
          <a:xfrm>
            <a:off x="71406" y="1928802"/>
            <a:ext cx="2571768" cy="25717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1 Título"/>
          <p:cNvSpPr>
            <a:spLocks noGrp="1"/>
          </p:cNvSpPr>
          <p:nvPr>
            <p:ph type="title"/>
          </p:nvPr>
        </p:nvSpPr>
        <p:spPr>
          <a:xfrm>
            <a:off x="457200" y="-24"/>
            <a:ext cx="7467600" cy="939784"/>
          </a:xfrm>
        </p:spPr>
        <p:txBody>
          <a:bodyPr/>
          <a:lstStyle/>
          <a:p>
            <a:r>
              <a:rPr lang="es-ES" b="1" dirty="0" smtClean="0">
                <a:solidFill>
                  <a:schemeClr val="accent4">
                    <a:lumMod val="50000"/>
                  </a:schemeClr>
                </a:solidFill>
                <a:effectLst>
                  <a:outerShdw blurRad="38100" dist="38100" dir="2700000" algn="tl">
                    <a:srgbClr val="000000">
                      <a:alpha val="43137"/>
                    </a:srgbClr>
                  </a:outerShdw>
                </a:effectLst>
              </a:rPr>
              <a:t>Objetivos: General y Específicos</a:t>
            </a:r>
            <a:endParaRPr lang="es-ES" b="1" dirty="0">
              <a:solidFill>
                <a:schemeClr val="accent4">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2500298" y="1600200"/>
            <a:ext cx="6286544" cy="4972072"/>
          </a:xfrm>
        </p:spPr>
        <p:txBody>
          <a:bodyPr>
            <a:noAutofit/>
          </a:bodyPr>
          <a:lstStyle/>
          <a:p>
            <a:pPr algn="just"/>
            <a:endParaRPr lang="es-EC" sz="2200" b="1" dirty="0" smtClean="0"/>
          </a:p>
          <a:p>
            <a:pPr lvl="0" algn="just">
              <a:lnSpc>
                <a:spcPct val="150000"/>
              </a:lnSpc>
            </a:pPr>
            <a:r>
              <a:rPr lang="es-EC" sz="2200" dirty="0" smtClean="0"/>
              <a:t>Identificar la importancia de la creación del parque forestal</a:t>
            </a:r>
            <a:endParaRPr lang="es-ES" sz="2200" dirty="0" smtClean="0"/>
          </a:p>
          <a:p>
            <a:pPr lvl="0" algn="just">
              <a:lnSpc>
                <a:spcPct val="150000"/>
              </a:lnSpc>
            </a:pPr>
            <a:r>
              <a:rPr lang="es-EC" sz="2200" dirty="0" smtClean="0"/>
              <a:t>Aplicación de un análisis FODA.</a:t>
            </a:r>
            <a:endParaRPr lang="es-ES" sz="2200" dirty="0" smtClean="0"/>
          </a:p>
          <a:p>
            <a:pPr lvl="0" algn="just">
              <a:lnSpc>
                <a:spcPct val="150000"/>
              </a:lnSpc>
            </a:pPr>
            <a:r>
              <a:rPr lang="es-EC" sz="2200" dirty="0" smtClean="0"/>
              <a:t>Obtener los resultados a partir del plan de muestreo</a:t>
            </a:r>
            <a:endParaRPr lang="es-ES" sz="2200" dirty="0" smtClean="0"/>
          </a:p>
          <a:p>
            <a:pPr lvl="0" algn="just">
              <a:lnSpc>
                <a:spcPct val="150000"/>
              </a:lnSpc>
            </a:pPr>
            <a:r>
              <a:rPr lang="es-EC" sz="2200" dirty="0" smtClean="0"/>
              <a:t>Definir el segmento de mercado</a:t>
            </a:r>
            <a:endParaRPr lang="es-ES" sz="2200" dirty="0" smtClean="0"/>
          </a:p>
          <a:p>
            <a:pPr lvl="0" algn="just">
              <a:lnSpc>
                <a:spcPct val="150000"/>
              </a:lnSpc>
            </a:pPr>
            <a:r>
              <a:rPr lang="es-EC" sz="2200" dirty="0" smtClean="0"/>
              <a:t>Determinar las inversiones necesarias.</a:t>
            </a:r>
            <a:endParaRPr lang="es-ES" sz="2200" dirty="0" smtClean="0"/>
          </a:p>
          <a:p>
            <a:pPr algn="just">
              <a:lnSpc>
                <a:spcPct val="150000"/>
              </a:lnSpc>
            </a:pPr>
            <a:r>
              <a:rPr lang="es-EC" sz="2200" dirty="0" smtClean="0"/>
              <a:t>Realizar un análisis de sensibilidad.</a:t>
            </a:r>
            <a:endParaRPr lang="es-ES" sz="2200" b="1" dirty="0" smtClean="0"/>
          </a:p>
        </p:txBody>
      </p:sp>
      <p:sp>
        <p:nvSpPr>
          <p:cNvPr id="5" name="4 Rectángulo"/>
          <p:cNvSpPr/>
          <p:nvPr/>
        </p:nvSpPr>
        <p:spPr>
          <a:xfrm>
            <a:off x="1285852" y="1142984"/>
            <a:ext cx="6000792" cy="769441"/>
          </a:xfrm>
          <a:prstGeom prst="rect">
            <a:avLst/>
          </a:prstGeom>
        </p:spPr>
        <p:txBody>
          <a:bodyPr wrap="square">
            <a:spAutoFit/>
          </a:bodyPr>
          <a:lstStyle/>
          <a:p>
            <a:pPr algn="ctr">
              <a:buNone/>
            </a:pPr>
            <a:r>
              <a:rPr lang="es-EC" sz="2200" b="1" u="sng" dirty="0" smtClean="0">
                <a:solidFill>
                  <a:schemeClr val="accent4">
                    <a:lumMod val="50000"/>
                  </a:schemeClr>
                </a:solidFill>
              </a:rPr>
              <a:t>Demostrar la factibilidad de la creación del Parque Forestal en el cantón Piñas.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Documents and Settings\All Users\Documentos\Mis imágenes\Imágenes de muestra\contaminacion\global_warming_PSA___time_by_pepey[5].jpg"/>
          <p:cNvPicPr>
            <a:picLocks noChangeAspect="1" noChangeArrowheads="1"/>
          </p:cNvPicPr>
          <p:nvPr/>
        </p:nvPicPr>
        <p:blipFill>
          <a:blip r:embed="rId2" cstate="print"/>
          <a:srcRect t="60536" b="4023"/>
          <a:stretch>
            <a:fillRect/>
          </a:stretch>
        </p:blipFill>
        <p:spPr bwMode="auto">
          <a:xfrm>
            <a:off x="-428660" y="285728"/>
            <a:ext cx="5276850" cy="2643206"/>
          </a:xfrm>
          <a:prstGeom prst="rect">
            <a:avLst/>
          </a:prstGeom>
          <a:noFill/>
          <a:effectLst>
            <a:softEdge rad="635000"/>
          </a:effectLst>
        </p:spPr>
      </p:pic>
      <p:sp>
        <p:nvSpPr>
          <p:cNvPr id="3" name="2 Marcador de contenido"/>
          <p:cNvSpPr>
            <a:spLocks noGrp="1"/>
          </p:cNvSpPr>
          <p:nvPr>
            <p:ph sz="quarter" idx="1"/>
          </p:nvPr>
        </p:nvSpPr>
        <p:spPr>
          <a:xfrm>
            <a:off x="285720" y="2169998"/>
            <a:ext cx="8401080" cy="4402274"/>
          </a:xfrm>
        </p:spPr>
        <p:txBody>
          <a:bodyPr>
            <a:noAutofit/>
          </a:bodyPr>
          <a:lstStyle/>
          <a:p>
            <a:pPr algn="just">
              <a:lnSpc>
                <a:spcPct val="150000"/>
              </a:lnSpc>
              <a:buNone/>
            </a:pPr>
            <a:r>
              <a:rPr lang="es-ES" sz="2000" b="1" u="sng" dirty="0" smtClean="0"/>
              <a:t>Características</a:t>
            </a:r>
          </a:p>
          <a:p>
            <a:pPr lvl="0" algn="just">
              <a:lnSpc>
                <a:spcPct val="150000"/>
              </a:lnSpc>
            </a:pPr>
            <a:r>
              <a:rPr lang="es-EC" sz="2000" dirty="0" smtClean="0"/>
              <a:t>El Parque contribuirá a la preservación del medio ambiente.</a:t>
            </a:r>
            <a:endParaRPr lang="es-ES" sz="2000" dirty="0" smtClean="0"/>
          </a:p>
          <a:p>
            <a:pPr lvl="0" algn="just">
              <a:lnSpc>
                <a:spcPct val="150000"/>
              </a:lnSpc>
            </a:pPr>
            <a:r>
              <a:rPr lang="es-EC" sz="2000" dirty="0" smtClean="0"/>
              <a:t>Aumentará la concienciación de las personas que viven en el sector sobre la importancia de proteger el ecosistema.</a:t>
            </a:r>
            <a:endParaRPr lang="es-ES" sz="2000" dirty="0" smtClean="0"/>
          </a:p>
          <a:p>
            <a:pPr lvl="0" algn="just">
              <a:lnSpc>
                <a:spcPct val="150000"/>
              </a:lnSpc>
            </a:pPr>
            <a:r>
              <a:rPr lang="es-ES_tradnl" sz="2000" dirty="0" smtClean="0"/>
              <a:t>Fomentará el eco-turismo en la zona de Piñas-Machala.</a:t>
            </a:r>
            <a:endParaRPr lang="es-ES" sz="2000" dirty="0" smtClean="0"/>
          </a:p>
          <a:p>
            <a:pPr lvl="0" algn="just">
              <a:lnSpc>
                <a:spcPct val="150000"/>
              </a:lnSpc>
            </a:pPr>
            <a:r>
              <a:rPr lang="es-ES_tradnl" sz="2000" dirty="0" smtClean="0"/>
              <a:t>Contará con un encargado ambiental y con una oficina de información turística.</a:t>
            </a:r>
            <a:endParaRPr lang="es-ES" sz="2000" dirty="0" smtClean="0"/>
          </a:p>
          <a:p>
            <a:pPr lvl="0" algn="just">
              <a:lnSpc>
                <a:spcPct val="150000"/>
              </a:lnSpc>
            </a:pPr>
            <a:r>
              <a:rPr lang="es-EC" sz="2000" dirty="0" smtClean="0"/>
              <a:t>La creación del parque le brindará confianza a los habitantes del sector , gracias a la presencia del personal de seguridad.</a:t>
            </a:r>
            <a:endParaRPr lang="es-ES" sz="2000" dirty="0" smtClean="0"/>
          </a:p>
          <a:p>
            <a:pPr algn="just">
              <a:lnSpc>
                <a:spcPct val="150000"/>
              </a:lnSpc>
            </a:pPr>
            <a:endParaRPr lang="es-ES" sz="2000" dirty="0" smtClean="0"/>
          </a:p>
          <a:p>
            <a:pPr algn="just">
              <a:lnSpc>
                <a:spcPct val="150000"/>
              </a:lnSpc>
            </a:pPr>
            <a:endParaRPr lang="es-ES" sz="2000" dirty="0"/>
          </a:p>
        </p:txBody>
      </p:sp>
      <p:sp>
        <p:nvSpPr>
          <p:cNvPr id="4" name="1 Título"/>
          <p:cNvSpPr txBox="1">
            <a:spLocks/>
          </p:cNvSpPr>
          <p:nvPr/>
        </p:nvSpPr>
        <p:spPr>
          <a:xfrm>
            <a:off x="1500166" y="357166"/>
            <a:ext cx="7472386" cy="642942"/>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small" spc="0" normalizeH="0" baseline="0" noProof="0" dirty="0" smtClean="0">
                <a:ln>
                  <a:noFill/>
                </a:ln>
                <a:solidFill>
                  <a:schemeClr val="accent4">
                    <a:lumMod val="50000"/>
                  </a:schemeClr>
                </a:solidFill>
                <a:effectLst>
                  <a:outerShdw blurRad="38100" dist="38100" dir="2700000" algn="tl">
                    <a:srgbClr val="000000">
                      <a:alpha val="43137"/>
                    </a:srgbClr>
                  </a:outerShdw>
                </a:effectLst>
                <a:uLnTx/>
                <a:uFillTx/>
                <a:latin typeface="+mj-lt"/>
                <a:ea typeface="+mj-ea"/>
                <a:cs typeface="+mj-cs"/>
              </a:rPr>
              <a:t>Descripción del Proyecto</a:t>
            </a:r>
            <a:endParaRPr kumimoji="0" lang="es-ES" sz="2800" b="1" i="0" u="none" strike="noStrike" kern="1200" cap="small" spc="0" normalizeH="0" baseline="0" noProof="0" dirty="0">
              <a:ln>
                <a:noFill/>
              </a:ln>
              <a:solidFill>
                <a:schemeClr val="accent4">
                  <a:lumMod val="50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Documents and Settings\personal\Escritorio\Global_Warming_by_Dutch18[5]3.jpg"/>
          <p:cNvPicPr>
            <a:picLocks noChangeAspect="1" noChangeArrowheads="1"/>
          </p:cNvPicPr>
          <p:nvPr/>
        </p:nvPicPr>
        <p:blipFill>
          <a:blip r:embed="rId2" cstate="print"/>
          <a:srcRect l="18863" t="26023" r="21570" b="10677"/>
          <a:stretch>
            <a:fillRect/>
          </a:stretch>
        </p:blipFill>
        <p:spPr bwMode="auto">
          <a:xfrm>
            <a:off x="6715140" y="71414"/>
            <a:ext cx="2500330" cy="3750495"/>
          </a:xfrm>
          <a:prstGeom prst="ellipse">
            <a:avLst/>
          </a:prstGeom>
          <a:noFill/>
          <a:effectLst>
            <a:softEdge rad="317500"/>
          </a:effectLst>
        </p:spPr>
      </p:pic>
      <p:sp>
        <p:nvSpPr>
          <p:cNvPr id="3" name="2 Marcador de contenido"/>
          <p:cNvSpPr>
            <a:spLocks noGrp="1"/>
          </p:cNvSpPr>
          <p:nvPr>
            <p:ph sz="quarter" idx="1"/>
          </p:nvPr>
        </p:nvSpPr>
        <p:spPr>
          <a:xfrm>
            <a:off x="457200" y="1285860"/>
            <a:ext cx="8258204" cy="5188092"/>
          </a:xfrm>
        </p:spPr>
        <p:txBody>
          <a:bodyPr>
            <a:normAutofit lnSpcReduction="10000"/>
          </a:bodyPr>
          <a:lstStyle/>
          <a:p>
            <a:pPr algn="just">
              <a:lnSpc>
                <a:spcPct val="150000"/>
              </a:lnSpc>
              <a:buNone/>
            </a:pPr>
            <a:r>
              <a:rPr lang="es-ES" sz="2000" b="1" u="sng" dirty="0" smtClean="0"/>
              <a:t>Estructura</a:t>
            </a:r>
          </a:p>
          <a:p>
            <a:pPr algn="just">
              <a:lnSpc>
                <a:spcPct val="150000"/>
              </a:lnSpc>
              <a:buNone/>
            </a:pPr>
            <a:r>
              <a:rPr lang="es-ES" sz="2000" dirty="0" smtClean="0"/>
              <a:t>Abarca aproximadamente 50 hectáreas.</a:t>
            </a:r>
          </a:p>
          <a:p>
            <a:pPr algn="just">
              <a:lnSpc>
                <a:spcPct val="150000"/>
              </a:lnSpc>
            </a:pPr>
            <a:r>
              <a:rPr lang="es-ES" sz="2000" dirty="0" smtClean="0"/>
              <a:t>20 Has para áreas verdes</a:t>
            </a:r>
          </a:p>
          <a:p>
            <a:pPr algn="just">
              <a:lnSpc>
                <a:spcPct val="150000"/>
              </a:lnSpc>
            </a:pPr>
            <a:r>
              <a:rPr lang="es-ES" sz="2000" dirty="0" smtClean="0"/>
              <a:t>10 Has para cabañas. </a:t>
            </a:r>
          </a:p>
          <a:p>
            <a:pPr algn="just">
              <a:lnSpc>
                <a:spcPct val="150000"/>
              </a:lnSpc>
            </a:pPr>
            <a:r>
              <a:rPr lang="es-ES" sz="2000" dirty="0" smtClean="0"/>
              <a:t>2.5 Has para piscinas, una para niños y otra para adultos.</a:t>
            </a:r>
          </a:p>
          <a:p>
            <a:pPr algn="just">
              <a:lnSpc>
                <a:spcPct val="150000"/>
              </a:lnSpc>
            </a:pPr>
            <a:r>
              <a:rPr lang="es-ES" sz="2000" dirty="0" smtClean="0"/>
              <a:t>2.5 Has para miradores</a:t>
            </a:r>
          </a:p>
          <a:p>
            <a:pPr algn="just">
              <a:lnSpc>
                <a:spcPct val="150000"/>
              </a:lnSpc>
            </a:pPr>
            <a:r>
              <a:rPr lang="es-ES" sz="2000" dirty="0" smtClean="0"/>
              <a:t>5 Has para el comedor, patio bailable, área de juegos, etc.</a:t>
            </a:r>
          </a:p>
          <a:p>
            <a:pPr algn="just">
              <a:lnSpc>
                <a:spcPct val="150000"/>
              </a:lnSpc>
            </a:pPr>
            <a:r>
              <a:rPr lang="es-ES" sz="2000" dirty="0" smtClean="0"/>
              <a:t>5  Has para la entrada, estacionamiento de vehículos, y cuartos de los trabajadores.</a:t>
            </a:r>
          </a:p>
          <a:p>
            <a:pPr algn="just">
              <a:lnSpc>
                <a:spcPct val="150000"/>
              </a:lnSpc>
            </a:pPr>
            <a:r>
              <a:rPr lang="es-ES" sz="2000" dirty="0" smtClean="0"/>
              <a:t>5 Has para zona recreativa acuática.</a:t>
            </a:r>
            <a:endParaRPr lang="es-ES" sz="2000" dirty="0"/>
          </a:p>
        </p:txBody>
      </p:sp>
      <p:sp>
        <p:nvSpPr>
          <p:cNvPr id="4" name="1 Título"/>
          <p:cNvSpPr txBox="1">
            <a:spLocks/>
          </p:cNvSpPr>
          <p:nvPr/>
        </p:nvSpPr>
        <p:spPr>
          <a:xfrm>
            <a:off x="428596" y="428604"/>
            <a:ext cx="7472386" cy="642942"/>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small" spc="0" normalizeH="0" baseline="0" noProof="0" dirty="0" smtClean="0">
                <a:ln>
                  <a:noFill/>
                </a:ln>
                <a:solidFill>
                  <a:schemeClr val="accent4">
                    <a:lumMod val="50000"/>
                  </a:schemeClr>
                </a:solidFill>
                <a:effectLst>
                  <a:outerShdw blurRad="38100" dist="38100" dir="2700000" algn="tl">
                    <a:srgbClr val="000000">
                      <a:alpha val="43137"/>
                    </a:srgbClr>
                  </a:outerShdw>
                </a:effectLst>
                <a:uLnTx/>
                <a:uFillTx/>
                <a:latin typeface="+mj-lt"/>
                <a:ea typeface="+mj-ea"/>
                <a:cs typeface="+mj-cs"/>
              </a:rPr>
              <a:t>Descripción del Proyecto</a:t>
            </a:r>
            <a:endParaRPr kumimoji="0" lang="es-ES" sz="2800" b="1" i="0" u="none" strike="noStrike" kern="1200" cap="small" spc="0" normalizeH="0" baseline="0" noProof="0" dirty="0">
              <a:ln>
                <a:noFill/>
              </a:ln>
              <a:solidFill>
                <a:schemeClr val="accent4">
                  <a:lumMod val="50000"/>
                </a:schemeClr>
              </a:solidFill>
              <a:effectLst>
                <a:outerShdw blurRad="38100" dist="38100" dir="2700000" algn="tl">
                  <a:srgbClr val="000000">
                    <a:alpha val="43137"/>
                  </a:srgbClr>
                </a:outerShdw>
              </a:effectLst>
              <a:uLnTx/>
              <a:uFillTx/>
              <a:latin typeface="+mj-lt"/>
              <a:ea typeface="+mj-ea"/>
              <a:cs typeface="+mj-cs"/>
            </a:endParaRPr>
          </a:p>
        </p:txBody>
      </p:sp>
      <p:sp>
        <p:nvSpPr>
          <p:cNvPr id="6" name="5 CuadroTexto"/>
          <p:cNvSpPr txBox="1"/>
          <p:nvPr/>
        </p:nvSpPr>
        <p:spPr>
          <a:xfrm>
            <a:off x="6000760" y="6215082"/>
            <a:ext cx="2143108" cy="369332"/>
          </a:xfrm>
          <a:prstGeom prst="rect">
            <a:avLst/>
          </a:prstGeom>
          <a:noFill/>
        </p:spPr>
        <p:txBody>
          <a:bodyPr wrap="square" rtlCol="0">
            <a:spAutoFit/>
          </a:bodyPr>
          <a:lstStyle/>
          <a:p>
            <a:r>
              <a:rPr lang="es-ES" dirty="0" smtClean="0"/>
              <a:t>Has = Hectáreas</a:t>
            </a:r>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892</TotalTime>
  <Words>3453</Words>
  <Application>Microsoft Office PowerPoint</Application>
  <PresentationFormat>Presentación en pantalla (4:3)</PresentationFormat>
  <Paragraphs>1141</Paragraphs>
  <Slides>62</Slides>
  <Notes>0</Notes>
  <HiddenSlides>0</HiddenSlides>
  <MMClips>0</MMClips>
  <ScaleCrop>false</ScaleCrop>
  <HeadingPairs>
    <vt:vector size="4" baseType="variant">
      <vt:variant>
        <vt:lpstr>Tema</vt:lpstr>
      </vt:variant>
      <vt:variant>
        <vt:i4>1</vt:i4>
      </vt:variant>
      <vt:variant>
        <vt:lpstr>Títulos de diapositiva</vt:lpstr>
      </vt:variant>
      <vt:variant>
        <vt:i4>62</vt:i4>
      </vt:variant>
    </vt:vector>
  </HeadingPairs>
  <TitlesOfParts>
    <vt:vector size="63" baseType="lpstr">
      <vt:lpstr>Mirador</vt:lpstr>
      <vt:lpstr>PARQUE FORESTAL RECREATIVO ECOVISTA</vt:lpstr>
      <vt:lpstr>Introducción</vt:lpstr>
      <vt:lpstr>Antecedentes</vt:lpstr>
      <vt:lpstr>Situación Actual</vt:lpstr>
      <vt:lpstr>Problemas y oportunidades</vt:lpstr>
      <vt:lpstr>Diapositiva 6</vt:lpstr>
      <vt:lpstr>Objetivos: General y Específicos</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Estudio técnico</vt:lpstr>
      <vt:lpstr>Diapositiva 38</vt:lpstr>
      <vt:lpstr>Estudio técnico</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TMAR</vt:lpstr>
      <vt:lpstr>FLUJO DE CAJA</vt:lpstr>
      <vt:lpstr>PAYBACK</vt:lpstr>
      <vt:lpstr>ANALISIS DE SENSIBILIDAD</vt:lpstr>
      <vt:lpstr>Diapositiva 58</vt:lpstr>
      <vt:lpstr>Diapositiva 59</vt:lpstr>
      <vt:lpstr>CONCLUSIONES</vt:lpstr>
      <vt:lpstr>RECOMENDACIONES</vt:lpstr>
      <vt:lpstr>PARQUE FORESTAL RECREATIVO ECOVISTA</vt:lpstr>
    </vt:vector>
  </TitlesOfParts>
  <Company>LA ZON@ CLICK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OSWALDO BAQUE VERA</dc:creator>
  <cp:lastModifiedBy>Jaime Zhune</cp:lastModifiedBy>
  <cp:revision>114</cp:revision>
  <dcterms:created xsi:type="dcterms:W3CDTF">2010-02-12T21:12:40Z</dcterms:created>
  <dcterms:modified xsi:type="dcterms:W3CDTF">2010-02-22T04:30:39Z</dcterms:modified>
</cp:coreProperties>
</file>