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0"/>
  </p:notes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3" r:id="rId30"/>
    <p:sldId id="294" r:id="rId31"/>
    <p:sldId id="295" r:id="rId32"/>
    <p:sldId id="296" r:id="rId33"/>
    <p:sldId id="297" r:id="rId34"/>
    <p:sldId id="308" r:id="rId35"/>
    <p:sldId id="311" r:id="rId36"/>
    <p:sldId id="309" r:id="rId37"/>
    <p:sldId id="310" r:id="rId38"/>
    <p:sldId id="312" r:id="rId39"/>
    <p:sldId id="313" r:id="rId40"/>
    <p:sldId id="314" r:id="rId41"/>
    <p:sldId id="257" r:id="rId42"/>
    <p:sldId id="258" r:id="rId43"/>
    <p:sldId id="259" r:id="rId44"/>
    <p:sldId id="260" r:id="rId45"/>
    <p:sldId id="261" r:id="rId46"/>
    <p:sldId id="262" r:id="rId47"/>
    <p:sldId id="263" r:id="rId48"/>
    <p:sldId id="264" r:id="rId49"/>
    <p:sldId id="298" r:id="rId50"/>
    <p:sldId id="299" r:id="rId51"/>
    <p:sldId id="300" r:id="rId52"/>
    <p:sldId id="301" r:id="rId53"/>
    <p:sldId id="302" r:id="rId54"/>
    <p:sldId id="303" r:id="rId55"/>
    <p:sldId id="304" r:id="rId56"/>
    <p:sldId id="305" r:id="rId57"/>
    <p:sldId id="306" r:id="rId58"/>
    <p:sldId id="307" r:id="rId5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07" autoAdjust="0"/>
  </p:normalViewPr>
  <p:slideViewPr>
    <p:cSldViewPr>
      <p:cViewPr varScale="1">
        <p:scale>
          <a:sx n="88" d="100"/>
          <a:sy n="88" d="100"/>
        </p:scale>
        <p:origin x="-10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4F29C4-F49A-4778-AE03-18680EF1BD3C}" type="datetimeFigureOut">
              <a:rPr lang="es-ES" smtClean="0"/>
              <a:pPr/>
              <a:t>02/03/2010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0BEFC4-9613-4258-8BCC-984DF7834A44}"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90BEFC4-9613-4258-8BCC-984DF7834A44}" type="slidenum">
              <a:rPr lang="es-ES" smtClean="0"/>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90BEFC4-9613-4258-8BCC-984DF7834A44}" type="slidenum">
              <a:rPr lang="es-ES" smtClean="0"/>
              <a:pPr/>
              <a:t>43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0CF5CA0-F4D0-4EB1-922C-B1CE2A465733}" type="datetime1">
              <a:rPr lang="es-ES" smtClean="0"/>
              <a:pPr/>
              <a:t>02/03/2010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A4D8111-A1D8-487C-9931-A9C27FF400C5}"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B9DE477-152E-4CB1-986B-243EDABF849A}" type="datetime1">
              <a:rPr lang="es-ES" smtClean="0"/>
              <a:pPr/>
              <a:t>02/03/2010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A4D8111-A1D8-487C-9931-A9C27FF400C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F7A9446-F256-45BD-8B05-AE34C8A06E18}" type="datetime1">
              <a:rPr lang="es-ES" smtClean="0"/>
              <a:pPr/>
              <a:t>02/03/2010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A4D8111-A1D8-487C-9931-A9C27FF400C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2198CB4-289A-4FA0-B9CE-84BB5074C999}" type="datetime1">
              <a:rPr lang="es-ES" smtClean="0"/>
              <a:pPr/>
              <a:t>02/03/2010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A4D8111-A1D8-487C-9931-A9C27FF400C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273143A-0B05-4F29-80D3-2E56690D92A7}" type="datetime1">
              <a:rPr lang="es-ES" smtClean="0"/>
              <a:pPr/>
              <a:t>02/03/2010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A4D8111-A1D8-487C-9931-A9C27FF400C5}"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8FC9E25-D2AD-4877-94F0-52C03B88C6C9}" type="datetime1">
              <a:rPr lang="es-ES" smtClean="0"/>
              <a:pPr/>
              <a:t>02/03/2010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A4D8111-A1D8-487C-9931-A9C27FF400C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2E7CDBC-35EA-47C1-9C55-8FE57C2FB0D4}" type="datetime1">
              <a:rPr lang="es-ES" smtClean="0"/>
              <a:pPr/>
              <a:t>02/03/2010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A4D8111-A1D8-487C-9931-A9C27FF400C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0CC5B63-7BCE-46C7-8E7C-74F32B4C037D}" type="datetime1">
              <a:rPr lang="es-ES" smtClean="0"/>
              <a:pPr/>
              <a:t>02/03/2010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A4D8111-A1D8-487C-9931-A9C27FF400C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0753F86-0AD7-4152-A0DA-4109AFD00E3E}" type="datetime1">
              <a:rPr lang="es-ES" smtClean="0"/>
              <a:pPr/>
              <a:t>02/03/2010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1A1AE75-19CA-4F1A-A5F0-439E0A808FE5}" type="datetime1">
              <a:rPr lang="es-ES" smtClean="0"/>
              <a:pPr/>
              <a:t>02/03/2010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A4D8111-A1D8-487C-9931-A9C27FF400C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C0997D3-6968-4A6F-8F4E-356076CD62A7}" type="datetime1">
              <a:rPr lang="es-ES" smtClean="0"/>
              <a:pPr/>
              <a:t>02/03/2010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A4D8111-A1D8-487C-9931-A9C27FF400C5}"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78D6C-1F49-4055-8E08-73F7790505A8}" type="datetime1">
              <a:rPr lang="es-ES" smtClean="0"/>
              <a:pPr/>
              <a:t>02/03/2010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D8111-A1D8-487C-9931-A9C27FF400C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ctrTitle"/>
          </p:nvPr>
        </p:nvSpPr>
        <p:spPr>
          <a:xfrm>
            <a:off x="685800" y="1428736"/>
            <a:ext cx="7772400" cy="3929089"/>
          </a:xfrm>
        </p:spPr>
        <p:txBody>
          <a:bodyPr>
            <a:normAutofit/>
          </a:bodyPr>
          <a:lstStyle/>
          <a:p>
            <a:r>
              <a:rPr lang="es-ES" dirty="0" smtClean="0">
                <a:latin typeface="Arial" pitchFamily="34" charset="0"/>
                <a:cs typeface="Arial" pitchFamily="34" charset="0"/>
              </a:rPr>
              <a:t>ANÁLISIS DE FALLAS Y CONTROL DE PROTECCIONES COMO PREVENCIÓN DE RIESGOS ELÉCTRICOS</a:t>
            </a:r>
            <a:endParaRPr lang="es-ES" dirty="0">
              <a:latin typeface="Arial"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6A4D8111-A1D8-487C-9931-A9C27FF400C5}" type="slidenum">
              <a:rPr lang="es-ES" smtClean="0"/>
              <a:pPr/>
              <a:t>1</a:t>
            </a:fld>
            <a:endParaRPr lang="es-E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600" dirty="0" smtClean="0">
                <a:latin typeface="Arial" pitchFamily="34" charset="0"/>
                <a:cs typeface="Arial" pitchFamily="34" charset="0"/>
              </a:rPr>
              <a:t>TENSIÓN O DIFERENCIA DE POTENCIAL</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lstStyle/>
          <a:p>
            <a:pPr>
              <a:buNone/>
            </a:pPr>
            <a:r>
              <a:rPr lang="es-ES" dirty="0" smtClean="0"/>
              <a:t>	</a:t>
            </a:r>
            <a:r>
              <a:rPr lang="es-ES" dirty="0" smtClean="0">
                <a:latin typeface="Arial" pitchFamily="34" charset="0"/>
                <a:cs typeface="Arial" pitchFamily="34" charset="0"/>
              </a:rPr>
              <a:t>Es un factor que  unido a la resistencia del cuerpo humano provoca el paso de la intensidad de corriente por éste.</a:t>
            </a:r>
          </a:p>
          <a:p>
            <a:pPr>
              <a:buNone/>
            </a:pPr>
            <a:r>
              <a:rPr lang="es-ES" dirty="0">
                <a:latin typeface="Arial" pitchFamily="34" charset="0"/>
                <a:cs typeface="Arial" pitchFamily="34" charset="0"/>
              </a:rPr>
              <a:t>	</a:t>
            </a:r>
            <a:endParaRPr lang="es-ES" dirty="0" smtClean="0">
              <a:latin typeface="Arial" pitchFamily="34" charset="0"/>
              <a:cs typeface="Arial" pitchFamily="34" charset="0"/>
            </a:endParaRPr>
          </a:p>
          <a:p>
            <a:pPr>
              <a:buNone/>
            </a:pPr>
            <a:r>
              <a:rPr lang="es-ES" dirty="0">
                <a:latin typeface="Arial" pitchFamily="34" charset="0"/>
                <a:cs typeface="Arial" pitchFamily="34" charset="0"/>
              </a:rPr>
              <a:t>	</a:t>
            </a:r>
            <a:r>
              <a:rPr lang="es-ES" dirty="0" smtClean="0">
                <a:latin typeface="Arial" pitchFamily="34" charset="0"/>
                <a:cs typeface="Arial" pitchFamily="34" charset="0"/>
              </a:rPr>
              <a:t>Debemos considerar dos tipos de tensiones:</a:t>
            </a:r>
          </a:p>
          <a:p>
            <a:pPr lvl="1">
              <a:buFont typeface="Wingdings" pitchFamily="2" charset="2"/>
              <a:buChar char="Ø"/>
            </a:pPr>
            <a:r>
              <a:rPr lang="es-ES" dirty="0" smtClean="0">
                <a:latin typeface="Arial" pitchFamily="34" charset="0"/>
                <a:cs typeface="Arial" pitchFamily="34" charset="0"/>
              </a:rPr>
              <a:t>Tensión de contacto.</a:t>
            </a:r>
          </a:p>
          <a:p>
            <a:pPr lvl="1">
              <a:buFont typeface="Wingdings" pitchFamily="2" charset="2"/>
              <a:buChar char="Ø"/>
            </a:pPr>
            <a:r>
              <a:rPr lang="es-ES" dirty="0" smtClean="0">
                <a:latin typeface="Arial" pitchFamily="34" charset="0"/>
                <a:cs typeface="Arial" pitchFamily="34" charset="0"/>
              </a:rPr>
              <a:t>Tensión de defecto.</a:t>
            </a:r>
            <a:endParaRPr lang="es-ES"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10</a:t>
            </a:fld>
            <a:endParaRPr lang="es-E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FRECUENCIA DE LA CORRIENTE</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algn="just">
              <a:buNone/>
            </a:pPr>
            <a:r>
              <a:rPr lang="es-ES" sz="2800" dirty="0" smtClean="0">
                <a:latin typeface="Arial" pitchFamily="34" charset="0"/>
                <a:cs typeface="Arial" pitchFamily="34" charset="0"/>
              </a:rPr>
              <a:t>	La impedancia del cuerpo humano no obedece sólo a la tensión de contacto sino también a la frecuencia.</a:t>
            </a:r>
            <a:endParaRPr lang="es-ES" sz="28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11</a:t>
            </a:fld>
            <a:endParaRPr lang="es-ES"/>
          </a:p>
        </p:txBody>
      </p:sp>
      <p:pic>
        <p:nvPicPr>
          <p:cNvPr id="5" name="4 Imagen"/>
          <p:cNvPicPr/>
          <p:nvPr/>
        </p:nvPicPr>
        <p:blipFill>
          <a:blip r:embed="rId2" cstate="print"/>
          <a:srcRect/>
          <a:stretch>
            <a:fillRect/>
          </a:stretch>
        </p:blipFill>
        <p:spPr bwMode="auto">
          <a:xfrm>
            <a:off x="1857356" y="3214686"/>
            <a:ext cx="5643602" cy="228601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ANÁLISIS DE FALLAS ELÉCTRICAS</a:t>
            </a:r>
            <a:endParaRPr lang="es-ES" dirty="0"/>
          </a:p>
        </p:txBody>
      </p:sp>
      <p:sp>
        <p:nvSpPr>
          <p:cNvPr id="3" name="2 Marcador de contenido"/>
          <p:cNvSpPr>
            <a:spLocks noGrp="1"/>
          </p:cNvSpPr>
          <p:nvPr>
            <p:ph idx="1"/>
          </p:nvPr>
        </p:nvSpPr>
        <p:spPr/>
        <p:txBody>
          <a:bodyPr>
            <a:normAutofit/>
          </a:bodyPr>
          <a:lstStyle/>
          <a:p>
            <a:pPr algn="just">
              <a:buNone/>
            </a:pPr>
            <a:r>
              <a:rPr lang="es-ES" dirty="0" smtClean="0"/>
              <a:t>	</a:t>
            </a:r>
            <a:r>
              <a:rPr lang="es-ES" sz="2800" dirty="0" smtClean="0">
                <a:latin typeface="Arial" pitchFamily="34" charset="0"/>
                <a:cs typeface="Arial" pitchFamily="34" charset="0"/>
              </a:rPr>
              <a:t>Debido a que ninguna instalación se encuentra libre de alguna falla, se hará un análisis de las fallas que ocurren frecuentemente. Según su naturaleza y gravedad se pueden clasificar en:</a:t>
            </a:r>
          </a:p>
          <a:p>
            <a:pPr algn="just">
              <a:buNone/>
            </a:pPr>
            <a:endParaRPr lang="es-ES" sz="2800" dirty="0" smtClean="0">
              <a:latin typeface="Arial" pitchFamily="34" charset="0"/>
              <a:cs typeface="Arial" pitchFamily="34" charset="0"/>
            </a:endParaRPr>
          </a:p>
          <a:p>
            <a:pPr lvl="1" algn="just">
              <a:buFont typeface="Wingdings" pitchFamily="2" charset="2"/>
              <a:buChar char="Ø"/>
            </a:pPr>
            <a:r>
              <a:rPr lang="es-ES" dirty="0" smtClean="0">
                <a:latin typeface="Arial" pitchFamily="34" charset="0"/>
                <a:cs typeface="Arial" pitchFamily="34" charset="0"/>
              </a:rPr>
              <a:t>Cortocircuito.</a:t>
            </a:r>
          </a:p>
          <a:p>
            <a:pPr lvl="1" algn="just">
              <a:buFont typeface="Wingdings" pitchFamily="2" charset="2"/>
              <a:buChar char="Ø"/>
            </a:pPr>
            <a:r>
              <a:rPr lang="es-ES" dirty="0" smtClean="0">
                <a:latin typeface="Arial" pitchFamily="34" charset="0"/>
                <a:cs typeface="Arial" pitchFamily="34" charset="0"/>
              </a:rPr>
              <a:t>Arco eléctrico.</a:t>
            </a:r>
          </a:p>
          <a:p>
            <a:pPr lvl="1" algn="just">
              <a:buFont typeface="Wingdings" pitchFamily="2" charset="2"/>
              <a:buChar char="Ø"/>
            </a:pPr>
            <a:r>
              <a:rPr lang="es-ES" dirty="0" smtClean="0">
                <a:latin typeface="Arial" pitchFamily="34" charset="0"/>
                <a:cs typeface="Arial" pitchFamily="34" charset="0"/>
              </a:rPr>
              <a:t>Falla de aislamiento.</a:t>
            </a:r>
          </a:p>
          <a:p>
            <a:pPr lvl="1" algn="just">
              <a:buFont typeface="Wingdings" pitchFamily="2" charset="2"/>
              <a:buChar char="Ø"/>
            </a:pPr>
            <a:r>
              <a:rPr lang="es-ES" dirty="0" smtClean="0">
                <a:latin typeface="Arial" pitchFamily="34" charset="0"/>
                <a:cs typeface="Arial" pitchFamily="34" charset="0"/>
              </a:rPr>
              <a:t>Sobrecarga. </a:t>
            </a:r>
            <a:endParaRPr lang="es-ES"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12</a:t>
            </a:fld>
            <a:endParaRPr lang="es-E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CORTOCIRCUITO</a:t>
            </a:r>
            <a:endParaRPr lang="es-ES" sz="3600" dirty="0">
              <a:latin typeface="Arial" pitchFamily="34" charset="0"/>
              <a:cs typeface="Arial" pitchFamily="34" charset="0"/>
            </a:endParaRPr>
          </a:p>
        </p:txBody>
      </p:sp>
      <p:sp>
        <p:nvSpPr>
          <p:cNvPr id="3" name="2 Marcador de contenido"/>
          <p:cNvSpPr>
            <a:spLocks noGrp="1"/>
          </p:cNvSpPr>
          <p:nvPr>
            <p:ph idx="1"/>
          </p:nvPr>
        </p:nvSpPr>
        <p:spPr>
          <a:xfrm>
            <a:off x="500034" y="1428736"/>
            <a:ext cx="8229600" cy="4686320"/>
          </a:xfrm>
        </p:spPr>
        <p:txBody>
          <a:bodyPr>
            <a:normAutofit fontScale="92500"/>
          </a:bodyPr>
          <a:lstStyle/>
          <a:p>
            <a:pPr>
              <a:buNone/>
            </a:pPr>
            <a:r>
              <a:rPr lang="es-ES" dirty="0" smtClean="0"/>
              <a:t>	</a:t>
            </a:r>
            <a:r>
              <a:rPr lang="es-ES" sz="2600" dirty="0" smtClean="0">
                <a:latin typeface="Arial" pitchFamily="34" charset="0"/>
                <a:cs typeface="Arial" pitchFamily="34" charset="0"/>
              </a:rPr>
              <a:t>Se lo define como la conexión accidental o intencionada, mediante una impedancia relativamente baja, de dos o más puntos de un circuito que están normalmente a tensiones diferentes.</a:t>
            </a:r>
          </a:p>
          <a:p>
            <a:pPr>
              <a:buNone/>
            </a:pPr>
            <a:r>
              <a:rPr lang="es-ES" sz="2600" dirty="0">
                <a:latin typeface="Arial" pitchFamily="34" charset="0"/>
                <a:cs typeface="Arial" pitchFamily="34" charset="0"/>
              </a:rPr>
              <a:t>	</a:t>
            </a:r>
            <a:r>
              <a:rPr lang="es-ES" sz="2600" dirty="0" smtClean="0">
                <a:latin typeface="Arial" pitchFamily="34" charset="0"/>
                <a:cs typeface="Arial" pitchFamily="34" charset="0"/>
              </a:rPr>
              <a:t>Entre las causas </a:t>
            </a:r>
            <a:r>
              <a:rPr lang="es-ES" sz="2600" dirty="0" smtClean="0">
                <a:latin typeface="Arial" pitchFamily="34" charset="0"/>
                <a:cs typeface="Arial" pitchFamily="34" charset="0"/>
              </a:rPr>
              <a:t>más </a:t>
            </a:r>
            <a:r>
              <a:rPr lang="es-ES" sz="2600" dirty="0" smtClean="0">
                <a:latin typeface="Arial" pitchFamily="34" charset="0"/>
                <a:cs typeface="Arial" pitchFamily="34" charset="0"/>
              </a:rPr>
              <a:t>comunes que provocan un cortocircuito tenemos:</a:t>
            </a:r>
          </a:p>
          <a:p>
            <a:pPr lvl="1">
              <a:buFont typeface="Wingdings" pitchFamily="2" charset="2"/>
              <a:buChar char="Ø"/>
            </a:pPr>
            <a:r>
              <a:rPr lang="es-ES" sz="2600" dirty="0" smtClean="0">
                <a:latin typeface="Arial" pitchFamily="34" charset="0"/>
                <a:cs typeface="Arial" pitchFamily="34" charset="0"/>
              </a:rPr>
              <a:t>Rotura de conductores.</a:t>
            </a:r>
          </a:p>
          <a:p>
            <a:pPr lvl="1">
              <a:buFont typeface="Wingdings" pitchFamily="2" charset="2"/>
              <a:buChar char="Ø"/>
            </a:pPr>
            <a:r>
              <a:rPr lang="es-ES" sz="2600" dirty="0" smtClean="0">
                <a:latin typeface="Arial" pitchFamily="34" charset="0"/>
                <a:cs typeface="Arial" pitchFamily="34" charset="0"/>
              </a:rPr>
              <a:t>Sobretensiones eléctricas de origen interno o atmosférico.</a:t>
            </a:r>
          </a:p>
          <a:p>
            <a:pPr lvl="1">
              <a:buFont typeface="Wingdings" pitchFamily="2" charset="2"/>
              <a:buChar char="Ø"/>
            </a:pPr>
            <a:r>
              <a:rPr lang="es-ES" sz="2600" dirty="0" smtClean="0">
                <a:latin typeface="Arial" pitchFamily="34" charset="0"/>
                <a:cs typeface="Arial" pitchFamily="34" charset="0"/>
              </a:rPr>
              <a:t>Degradación del aislamiento provocada por el calor, humedad o ambiente corrosivo. </a:t>
            </a:r>
            <a:endParaRPr lang="es-ES" sz="26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13</a:t>
            </a:fld>
            <a:endParaRPr lang="es-E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dirty="0" smtClean="0">
                <a:latin typeface="Arial" pitchFamily="34" charset="0"/>
                <a:cs typeface="Arial" pitchFamily="34" charset="0"/>
              </a:rPr>
              <a:t>CORTOCIRCUITO</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lstStyle/>
          <a:p>
            <a:pPr>
              <a:buNone/>
            </a:pPr>
            <a:r>
              <a:rPr lang="es-ES" dirty="0" smtClean="0"/>
              <a:t>	Dentro de los tipos de cortocircuito que se presentan en una instalación tenemos:</a:t>
            </a:r>
          </a:p>
          <a:p>
            <a:pPr lvl="1">
              <a:buFont typeface="Wingdings" pitchFamily="2" charset="2"/>
              <a:buChar char="Ø"/>
            </a:pPr>
            <a:r>
              <a:rPr lang="es-ES" dirty="0" smtClean="0"/>
              <a:t>Trifásico.</a:t>
            </a:r>
          </a:p>
          <a:p>
            <a:pPr lvl="1">
              <a:buFont typeface="Wingdings" pitchFamily="2" charset="2"/>
              <a:buChar char="Ø"/>
            </a:pPr>
            <a:r>
              <a:rPr lang="es-ES" dirty="0" smtClean="0"/>
              <a:t>Bifásico.</a:t>
            </a:r>
          </a:p>
          <a:p>
            <a:pPr lvl="1">
              <a:buFont typeface="Wingdings" pitchFamily="2" charset="2"/>
              <a:buChar char="Ø"/>
            </a:pPr>
            <a:r>
              <a:rPr lang="es-ES" dirty="0" smtClean="0"/>
              <a:t>Monofásico.</a:t>
            </a:r>
            <a:endParaRPr lang="es-ES" dirty="0"/>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14</a:t>
            </a:fld>
            <a:endParaRPr lang="es-E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dirty="0" smtClean="0">
                <a:latin typeface="Arial" pitchFamily="34" charset="0"/>
                <a:cs typeface="Arial" pitchFamily="34" charset="0"/>
              </a:rPr>
              <a:t>CORTOCIRCUITO</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lstStyle/>
          <a:p>
            <a:r>
              <a:rPr lang="es-ES" dirty="0" smtClean="0"/>
              <a:t>Cortocircuito Trifásico.</a:t>
            </a:r>
          </a:p>
          <a:p>
            <a:pPr>
              <a:buNone/>
            </a:pPr>
            <a:r>
              <a:rPr lang="es-ES" dirty="0" smtClean="0"/>
              <a:t>	</a:t>
            </a:r>
          </a:p>
          <a:p>
            <a:endParaRPr lang="es-ES" dirty="0" smtClean="0"/>
          </a:p>
          <a:p>
            <a:r>
              <a:rPr lang="es-ES" dirty="0" smtClean="0"/>
              <a:t>Cortocircuito Bifásico.</a:t>
            </a:r>
          </a:p>
          <a:p>
            <a:pPr>
              <a:buNone/>
            </a:pPr>
            <a:r>
              <a:rPr lang="es-ES" dirty="0" smtClean="0"/>
              <a:t>		</a:t>
            </a:r>
            <a:r>
              <a:rPr lang="es-ES" sz="2000" dirty="0" smtClean="0">
                <a:latin typeface="Arial" pitchFamily="34" charset="0"/>
                <a:cs typeface="Arial" pitchFamily="34" charset="0"/>
              </a:rPr>
              <a:t>Bifásico Aislado			Bifásico a tierra</a:t>
            </a:r>
          </a:p>
          <a:p>
            <a:pPr>
              <a:buNone/>
            </a:pPr>
            <a:endParaRPr lang="es-ES" dirty="0" smtClean="0"/>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15</a:t>
            </a:fld>
            <a:endParaRPr lang="es-ES"/>
          </a:p>
        </p:txBody>
      </p:sp>
      <p:pic>
        <p:nvPicPr>
          <p:cNvPr id="5" name="4 Imagen"/>
          <p:cNvPicPr/>
          <p:nvPr/>
        </p:nvPicPr>
        <p:blipFill>
          <a:blip r:embed="rId2" cstate="print"/>
          <a:srcRect/>
          <a:stretch>
            <a:fillRect/>
          </a:stretch>
        </p:blipFill>
        <p:spPr bwMode="auto">
          <a:xfrm>
            <a:off x="2857488" y="2143116"/>
            <a:ext cx="2106633" cy="1348624"/>
          </a:xfrm>
          <a:prstGeom prst="rect">
            <a:avLst/>
          </a:prstGeom>
          <a:noFill/>
          <a:ln w="9525">
            <a:noFill/>
            <a:miter lim="800000"/>
            <a:headEnd/>
            <a:tailEnd/>
          </a:ln>
        </p:spPr>
      </p:pic>
      <p:pic>
        <p:nvPicPr>
          <p:cNvPr id="6" name="5 Imagen"/>
          <p:cNvPicPr/>
          <p:nvPr/>
        </p:nvPicPr>
        <p:blipFill>
          <a:blip r:embed="rId3" cstate="print"/>
          <a:srcRect/>
          <a:stretch>
            <a:fillRect/>
          </a:stretch>
        </p:blipFill>
        <p:spPr bwMode="auto">
          <a:xfrm>
            <a:off x="1285852" y="4429132"/>
            <a:ext cx="2047256" cy="1364650"/>
          </a:xfrm>
          <a:prstGeom prst="rect">
            <a:avLst/>
          </a:prstGeom>
          <a:noFill/>
          <a:ln w="9525">
            <a:noFill/>
            <a:miter lim="800000"/>
            <a:headEnd/>
            <a:tailEnd/>
          </a:ln>
        </p:spPr>
      </p:pic>
      <p:pic>
        <p:nvPicPr>
          <p:cNvPr id="7" name="6 Imagen"/>
          <p:cNvPicPr/>
          <p:nvPr/>
        </p:nvPicPr>
        <p:blipFill>
          <a:blip r:embed="rId4" cstate="print"/>
          <a:srcRect/>
          <a:stretch>
            <a:fillRect/>
          </a:stretch>
        </p:blipFill>
        <p:spPr bwMode="auto">
          <a:xfrm>
            <a:off x="5000628" y="4429132"/>
            <a:ext cx="2027951" cy="124690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dirty="0" smtClean="0">
                <a:latin typeface="Arial" pitchFamily="34" charset="0"/>
                <a:cs typeface="Arial" pitchFamily="34" charset="0"/>
              </a:rPr>
              <a:t>CORTOCIRCUITO</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lstStyle/>
          <a:p>
            <a:r>
              <a:rPr lang="es-ES" dirty="0" smtClean="0"/>
              <a:t>Cortocircuito Monofásico.</a:t>
            </a:r>
          </a:p>
          <a:p>
            <a:pPr algn="just">
              <a:buNone/>
            </a:pPr>
            <a:r>
              <a:rPr lang="es-ES" dirty="0" smtClean="0"/>
              <a:t>	</a:t>
            </a:r>
            <a:r>
              <a:rPr lang="es-ES" sz="2400" dirty="0" smtClean="0">
                <a:latin typeface="Arial" pitchFamily="34" charset="0"/>
                <a:cs typeface="Arial" pitchFamily="34" charset="0"/>
              </a:rPr>
              <a:t>Este tipo de cortocircuito es el más frecuente, generalmente originada por las descargas atmosféricas o por los conductores al hacer contacto con las estructuras aterrizadas.</a:t>
            </a:r>
          </a:p>
          <a:p>
            <a:pPr>
              <a:buNone/>
            </a:pPr>
            <a:endParaRPr lang="es-ES" dirty="0"/>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16</a:t>
            </a:fld>
            <a:endParaRPr lang="es-ES"/>
          </a:p>
        </p:txBody>
      </p:sp>
      <p:pic>
        <p:nvPicPr>
          <p:cNvPr id="5" name="4 Imagen"/>
          <p:cNvPicPr/>
          <p:nvPr/>
        </p:nvPicPr>
        <p:blipFill>
          <a:blip r:embed="rId2" cstate="print"/>
          <a:srcRect/>
          <a:stretch>
            <a:fillRect/>
          </a:stretch>
        </p:blipFill>
        <p:spPr bwMode="auto">
          <a:xfrm>
            <a:off x="3286116" y="4071942"/>
            <a:ext cx="2714644" cy="150019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ARCO ELÉCTRICO</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lstStyle/>
          <a:p>
            <a:pPr>
              <a:buNone/>
            </a:pPr>
            <a:r>
              <a:rPr lang="es-ES" dirty="0" smtClean="0"/>
              <a:t>	</a:t>
            </a:r>
            <a:r>
              <a:rPr lang="es-ES" sz="2400" dirty="0" smtClean="0">
                <a:latin typeface="Arial" pitchFamily="34" charset="0"/>
                <a:cs typeface="Arial" pitchFamily="34" charset="0"/>
              </a:rPr>
              <a:t>Es una descarga de corriente eléctrica a través del aire que se presenta en instalaciones eléctricas debido a la exposición de un conductor de fase a otro conductor de fase o desde un conductor de fase a tierra.</a:t>
            </a:r>
          </a:p>
          <a:p>
            <a:pPr>
              <a:buNone/>
            </a:pPr>
            <a:endParaRPr lang="es-ES" sz="2400" dirty="0" smtClean="0">
              <a:latin typeface="Arial" pitchFamily="34" charset="0"/>
              <a:cs typeface="Arial" pitchFamily="34" charset="0"/>
            </a:endParaRPr>
          </a:p>
          <a:p>
            <a:pPr>
              <a:buNone/>
            </a:pPr>
            <a:r>
              <a:rPr lang="es-ES" sz="2400" dirty="0" smtClean="0">
                <a:latin typeface="Arial" pitchFamily="34" charset="0"/>
                <a:cs typeface="Arial" pitchFamily="34" charset="0"/>
              </a:rPr>
              <a:t>	</a:t>
            </a:r>
            <a:endParaRPr lang="es-ES"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17</a:t>
            </a:fld>
            <a:endParaRPr lang="es-ES"/>
          </a:p>
        </p:txBody>
      </p:sp>
      <p:pic>
        <p:nvPicPr>
          <p:cNvPr id="7" name="Picture 2"/>
          <p:cNvPicPr>
            <a:picLocks noChangeAspect="1" noChangeArrowheads="1"/>
          </p:cNvPicPr>
          <p:nvPr/>
        </p:nvPicPr>
        <p:blipFill>
          <a:blip r:embed="rId2" cstate="print"/>
          <a:srcRect l="907" t="24994" r="90969" b="65257"/>
          <a:stretch>
            <a:fillRect/>
          </a:stretch>
        </p:blipFill>
        <p:spPr bwMode="auto">
          <a:xfrm>
            <a:off x="2571736" y="3357562"/>
            <a:ext cx="4286280" cy="251819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ARCO ELÉCTRICO</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lstStyle/>
          <a:p>
            <a:pPr>
              <a:buNone/>
            </a:pPr>
            <a:r>
              <a:rPr lang="es-ES" dirty="0" smtClean="0"/>
              <a:t>	</a:t>
            </a:r>
            <a:r>
              <a:rPr lang="es-ES" sz="2400" dirty="0" smtClean="0">
                <a:latin typeface="Arial" pitchFamily="34" charset="0"/>
                <a:cs typeface="Arial" pitchFamily="34" charset="0"/>
              </a:rPr>
              <a:t>E</a:t>
            </a:r>
            <a:r>
              <a:rPr lang="es-ES" sz="2400" dirty="0" smtClean="0">
                <a:latin typeface="Arial" pitchFamily="34" charset="0"/>
                <a:cs typeface="Arial" pitchFamily="34" charset="0"/>
              </a:rPr>
              <a:t>ntre</a:t>
            </a:r>
            <a:r>
              <a:rPr lang="es-ES" dirty="0" smtClean="0"/>
              <a:t> l</a:t>
            </a:r>
            <a:r>
              <a:rPr lang="es-ES" sz="2400" dirty="0" smtClean="0">
                <a:latin typeface="Arial" pitchFamily="34" charset="0"/>
                <a:cs typeface="Arial" pitchFamily="34" charset="0"/>
              </a:rPr>
              <a:t>as </a:t>
            </a:r>
            <a:r>
              <a:rPr lang="es-ES" sz="2400" dirty="0" smtClean="0">
                <a:latin typeface="Arial" pitchFamily="34" charset="0"/>
                <a:cs typeface="Arial" pitchFamily="34" charset="0"/>
              </a:rPr>
              <a:t>principales causas de un posible arco eléctrico citamos las siguientes:</a:t>
            </a:r>
          </a:p>
          <a:p>
            <a:pPr>
              <a:buNone/>
            </a:pPr>
            <a:endParaRPr lang="es-ES" sz="2400" dirty="0" smtClean="0">
              <a:latin typeface="Arial" pitchFamily="34" charset="0"/>
              <a:cs typeface="Arial" pitchFamily="34" charset="0"/>
            </a:endParaRPr>
          </a:p>
          <a:p>
            <a:pPr lvl="1">
              <a:buFont typeface="Wingdings" pitchFamily="2" charset="2"/>
              <a:buChar char="Ø"/>
            </a:pPr>
            <a:r>
              <a:rPr lang="es-ES" sz="2400" dirty="0" smtClean="0">
                <a:latin typeface="Arial" pitchFamily="34" charset="0"/>
                <a:cs typeface="Arial" pitchFamily="34" charset="0"/>
              </a:rPr>
              <a:t>Impurezas y polvo.</a:t>
            </a:r>
          </a:p>
          <a:p>
            <a:pPr lvl="1">
              <a:buFont typeface="Wingdings" pitchFamily="2" charset="2"/>
              <a:buChar char="Ø"/>
            </a:pPr>
            <a:r>
              <a:rPr lang="es-ES" sz="2400" dirty="0" smtClean="0">
                <a:latin typeface="Arial" pitchFamily="34" charset="0"/>
                <a:cs typeface="Arial" pitchFamily="34" charset="0"/>
              </a:rPr>
              <a:t>Corrosión.</a:t>
            </a:r>
          </a:p>
          <a:p>
            <a:pPr lvl="1">
              <a:buFont typeface="Wingdings" pitchFamily="2" charset="2"/>
              <a:buChar char="Ø"/>
            </a:pPr>
            <a:r>
              <a:rPr lang="es-ES" sz="2400" dirty="0" smtClean="0">
                <a:latin typeface="Arial" pitchFamily="34" charset="0"/>
                <a:cs typeface="Arial" pitchFamily="34" charset="0"/>
              </a:rPr>
              <a:t>Contactos accidentales.</a:t>
            </a:r>
          </a:p>
          <a:p>
            <a:pPr lvl="1">
              <a:buFont typeface="Wingdings" pitchFamily="2" charset="2"/>
              <a:buChar char="Ø"/>
            </a:pPr>
            <a:r>
              <a:rPr lang="es-ES" sz="2400" dirty="0" smtClean="0">
                <a:latin typeface="Arial" pitchFamily="34" charset="0"/>
                <a:cs typeface="Arial" pitchFamily="34" charset="0"/>
              </a:rPr>
              <a:t>Sobrevoltajes en espacios estrechos de la instalación.</a:t>
            </a:r>
          </a:p>
          <a:p>
            <a:pPr lvl="1">
              <a:buFont typeface="Wingdings" pitchFamily="2" charset="2"/>
              <a:buChar char="Ø"/>
            </a:pPr>
            <a:r>
              <a:rPr lang="es-ES" sz="2400" dirty="0" smtClean="0">
                <a:latin typeface="Arial" pitchFamily="34" charset="0"/>
                <a:cs typeface="Arial" pitchFamily="34" charset="0"/>
              </a:rPr>
              <a:t>Falla de los materiales aislantes.</a:t>
            </a:r>
            <a:endParaRPr lang="es-ES"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18</a:t>
            </a:fld>
            <a:endParaRPr lang="es-E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FALLA DE AISLAMIENTO</a:t>
            </a:r>
            <a:endParaRPr lang="es-ES" sz="3600" dirty="0">
              <a:latin typeface="Arial" pitchFamily="34" charset="0"/>
              <a:cs typeface="Arial" pitchFamily="34" charset="0"/>
            </a:endParaRPr>
          </a:p>
        </p:txBody>
      </p:sp>
      <p:sp>
        <p:nvSpPr>
          <p:cNvPr id="3" name="2 Marcador de contenido"/>
          <p:cNvSpPr>
            <a:spLocks noGrp="1"/>
          </p:cNvSpPr>
          <p:nvPr>
            <p:ph idx="1"/>
          </p:nvPr>
        </p:nvSpPr>
        <p:spPr>
          <a:xfrm>
            <a:off x="500034" y="2143116"/>
            <a:ext cx="8229600" cy="3186122"/>
          </a:xfrm>
        </p:spPr>
        <p:txBody>
          <a:bodyPr/>
          <a:lstStyle/>
          <a:p>
            <a:pPr algn="just">
              <a:buNone/>
            </a:pPr>
            <a:r>
              <a:rPr lang="es-ES" dirty="0" smtClean="0"/>
              <a:t>	</a:t>
            </a:r>
            <a:r>
              <a:rPr lang="es-ES" sz="2400" dirty="0" smtClean="0">
                <a:latin typeface="Arial" pitchFamily="34" charset="0"/>
                <a:cs typeface="Arial" pitchFamily="34" charset="0"/>
              </a:rPr>
              <a:t>La pérdida de aislamiento de un conductor eléctrico y el contacto de éste con la carcaza de algún equipo eléctrico, personas o estructuras </a:t>
            </a:r>
            <a:r>
              <a:rPr lang="es-ES" sz="2400" dirty="0" smtClean="0">
                <a:latin typeface="Arial" pitchFamily="34" charset="0"/>
                <a:cs typeface="Arial" pitchFamily="34" charset="0"/>
              </a:rPr>
              <a:t>arquitectónicas </a:t>
            </a:r>
            <a:r>
              <a:rPr lang="es-ES" sz="2400" dirty="0" smtClean="0">
                <a:latin typeface="Arial" pitchFamily="34" charset="0"/>
                <a:cs typeface="Arial" pitchFamily="34" charset="0"/>
              </a:rPr>
              <a:t>pueden originar una falla a tierra, lo cual implica un alto peligro de electrocutarse en las personas y los equipos en algún lugar de la instalación puedan ver afectado su funcionamiento.</a:t>
            </a:r>
          </a:p>
          <a:p>
            <a:pPr>
              <a:buNone/>
            </a:pPr>
            <a:endParaRPr lang="es-ES" dirty="0"/>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19</a:t>
            </a:fld>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RIESGO ELÉCTRICO</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algn="just">
              <a:buNone/>
            </a:pPr>
            <a:r>
              <a:rPr lang="es-ES" dirty="0" smtClean="0"/>
              <a:t>	</a:t>
            </a:r>
            <a:r>
              <a:rPr lang="es-ES" sz="2800" dirty="0" smtClean="0">
                <a:latin typeface="Arial" pitchFamily="34" charset="0"/>
                <a:cs typeface="Arial" pitchFamily="34" charset="0"/>
              </a:rPr>
              <a:t>Cuando una persona entra en contacto con la corriente eléctrica no todo el organismo se ve afectado por igual.</a:t>
            </a:r>
          </a:p>
          <a:p>
            <a:pPr algn="just">
              <a:buNone/>
            </a:pPr>
            <a:endParaRPr lang="es-ES" sz="2800" dirty="0" smtClean="0">
              <a:latin typeface="Arial" pitchFamily="34" charset="0"/>
              <a:cs typeface="Arial" pitchFamily="34" charset="0"/>
            </a:endParaRPr>
          </a:p>
          <a:p>
            <a:pPr algn="just">
              <a:buNone/>
            </a:pPr>
            <a:r>
              <a:rPr lang="es-ES" sz="2800" dirty="0">
                <a:latin typeface="Arial" pitchFamily="34" charset="0"/>
                <a:cs typeface="Arial" pitchFamily="34" charset="0"/>
              </a:rPr>
              <a:t>	</a:t>
            </a:r>
            <a:r>
              <a:rPr lang="es-ES" sz="2800" dirty="0" smtClean="0">
                <a:latin typeface="Arial" pitchFamily="34" charset="0"/>
                <a:cs typeface="Arial" pitchFamily="34" charset="0"/>
              </a:rPr>
              <a:t>Las partes </a:t>
            </a:r>
            <a:r>
              <a:rPr lang="es-ES" sz="2800" dirty="0" smtClean="0">
                <a:latin typeface="Arial" pitchFamily="34" charset="0"/>
                <a:cs typeface="Arial" pitchFamily="34" charset="0"/>
              </a:rPr>
              <a:t>más </a:t>
            </a:r>
            <a:r>
              <a:rPr lang="es-ES" sz="2800" dirty="0" smtClean="0">
                <a:latin typeface="Arial" pitchFamily="34" charset="0"/>
                <a:cs typeface="Arial" pitchFamily="34" charset="0"/>
              </a:rPr>
              <a:t>afectadas son las siguientes:</a:t>
            </a:r>
          </a:p>
          <a:p>
            <a:pPr lvl="1" algn="just">
              <a:buFont typeface="Wingdings" pitchFamily="2" charset="2"/>
              <a:buChar char="Ø"/>
            </a:pPr>
            <a:r>
              <a:rPr lang="es-ES" dirty="0" smtClean="0">
                <a:latin typeface="Arial" pitchFamily="34" charset="0"/>
                <a:cs typeface="Arial" pitchFamily="34" charset="0"/>
              </a:rPr>
              <a:t>La piel.</a:t>
            </a:r>
          </a:p>
          <a:p>
            <a:pPr lvl="1" algn="just">
              <a:buFont typeface="Wingdings" pitchFamily="2" charset="2"/>
              <a:buChar char="Ø"/>
            </a:pPr>
            <a:r>
              <a:rPr lang="es-ES" dirty="0" smtClean="0">
                <a:latin typeface="Arial" pitchFamily="34" charset="0"/>
                <a:cs typeface="Arial" pitchFamily="34" charset="0"/>
              </a:rPr>
              <a:t>El sistema nervioso.</a:t>
            </a:r>
          </a:p>
          <a:p>
            <a:pPr lvl="1" algn="just">
              <a:buFont typeface="Wingdings" pitchFamily="2" charset="2"/>
              <a:buChar char="Ø"/>
            </a:pPr>
            <a:r>
              <a:rPr lang="es-ES" dirty="0" smtClean="0">
                <a:latin typeface="Arial" pitchFamily="34" charset="0"/>
                <a:cs typeface="Arial" pitchFamily="34" charset="0"/>
              </a:rPr>
              <a:t>El corazón.</a:t>
            </a:r>
          </a:p>
          <a:p>
            <a:pPr lvl="1" algn="just">
              <a:buFont typeface="Wingdings" pitchFamily="2" charset="2"/>
              <a:buChar char="Ø"/>
            </a:pPr>
            <a:r>
              <a:rPr lang="es-ES" dirty="0" smtClean="0">
                <a:latin typeface="Arial" pitchFamily="34" charset="0"/>
                <a:cs typeface="Arial" pitchFamily="34" charset="0"/>
              </a:rPr>
              <a:t>El sistema muscular. </a:t>
            </a:r>
            <a:endParaRPr lang="es-ES"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2</a:t>
            </a:fld>
            <a:endParaRPr lang="es-E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FALLA DE AISLAMIENTO </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lstStyle/>
          <a:p>
            <a:pPr>
              <a:buNone/>
            </a:pPr>
            <a:r>
              <a:rPr lang="es-ES" dirty="0" smtClean="0"/>
              <a:t>	En redes de baja tensión es importante establecer el régimen de neutro o esquemas de conexión a tierra (ECT) en cualquier tipo de instalación industrial o residencial.</a:t>
            </a:r>
          </a:p>
          <a:p>
            <a:pPr>
              <a:buNone/>
            </a:pPr>
            <a:r>
              <a:rPr lang="es-ES" dirty="0" smtClean="0"/>
              <a:t>	Los tipos de esquemas son:</a:t>
            </a:r>
          </a:p>
          <a:p>
            <a:pPr lvl="1">
              <a:buFont typeface="Wingdings" pitchFamily="2" charset="2"/>
              <a:buChar char="Ø"/>
            </a:pPr>
            <a:r>
              <a:rPr lang="es-ES" dirty="0" smtClean="0"/>
              <a:t>Esquema TN.</a:t>
            </a:r>
          </a:p>
          <a:p>
            <a:pPr lvl="1">
              <a:buFont typeface="Wingdings" pitchFamily="2" charset="2"/>
              <a:buChar char="Ø"/>
            </a:pPr>
            <a:r>
              <a:rPr lang="es-ES" dirty="0" smtClean="0"/>
              <a:t>Esquema TT.</a:t>
            </a:r>
          </a:p>
          <a:p>
            <a:pPr lvl="1">
              <a:buFont typeface="Wingdings" pitchFamily="2" charset="2"/>
              <a:buChar char="Ø"/>
            </a:pPr>
            <a:r>
              <a:rPr lang="es-ES" dirty="0" smtClean="0"/>
              <a:t>Esquema IT.</a:t>
            </a:r>
            <a:endParaRPr lang="es-ES" dirty="0"/>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20</a:t>
            </a:fld>
            <a:endParaRPr lang="es-E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FALLA DE AISLAMIENTO</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lvl="1">
              <a:buFont typeface="Wingdings" pitchFamily="2" charset="2"/>
              <a:buChar char="Ø"/>
            </a:pPr>
            <a:r>
              <a:rPr lang="es-ES" dirty="0" smtClean="0"/>
              <a:t>Esquema TN.</a:t>
            </a:r>
          </a:p>
          <a:p>
            <a:pPr lvl="1">
              <a:buNone/>
            </a:pPr>
            <a:r>
              <a:rPr lang="es-ES" dirty="0" smtClean="0"/>
              <a:t>	</a:t>
            </a:r>
            <a:endParaRPr lang="es-ES" sz="2400" dirty="0" smtClean="0">
              <a:latin typeface="Arial" pitchFamily="34" charset="0"/>
              <a:cs typeface="Arial" pitchFamily="34" charset="0"/>
            </a:endParaRPr>
          </a:p>
          <a:p>
            <a:pPr lvl="2">
              <a:buFont typeface="Wingdings" pitchFamily="2" charset="2"/>
              <a:buChar char="ü"/>
            </a:pPr>
            <a:r>
              <a:rPr lang="es-ES" dirty="0" smtClean="0">
                <a:latin typeface="Arial" pitchFamily="34" charset="0"/>
                <a:cs typeface="Arial" pitchFamily="34" charset="0"/>
              </a:rPr>
              <a:t>Esquema TN-S.</a:t>
            </a:r>
          </a:p>
          <a:p>
            <a:pPr lvl="2">
              <a:buNone/>
            </a:pPr>
            <a:r>
              <a:rPr lang="es-ES" dirty="0" smtClean="0"/>
              <a:t>	</a:t>
            </a:r>
            <a:r>
              <a:rPr lang="es-ES" sz="1600" dirty="0" smtClean="0">
                <a:latin typeface="Arial" pitchFamily="34" charset="0"/>
                <a:cs typeface="Arial" pitchFamily="34" charset="0"/>
              </a:rPr>
              <a:t>Tanto el conductor neutro como el de protección están separados en toda la instalación.</a:t>
            </a:r>
          </a:p>
          <a:p>
            <a:pPr lvl="2">
              <a:buNone/>
            </a:pPr>
            <a:endParaRPr lang="es-ES" dirty="0" smtClean="0"/>
          </a:p>
          <a:p>
            <a:pPr lvl="2">
              <a:buFont typeface="Wingdings" pitchFamily="2" charset="2"/>
              <a:buChar char="ü"/>
            </a:pPr>
            <a:endParaRPr lang="es-ES" dirty="0" smtClean="0"/>
          </a:p>
          <a:p>
            <a:pPr lvl="2">
              <a:buFont typeface="Wingdings" pitchFamily="2" charset="2"/>
              <a:buChar char="ü"/>
            </a:pPr>
            <a:endParaRPr lang="es-ES" dirty="0" smtClean="0"/>
          </a:p>
          <a:p>
            <a:pPr lvl="2">
              <a:buNone/>
            </a:pPr>
            <a:endParaRPr lang="es-ES" dirty="0" smtClean="0"/>
          </a:p>
          <a:p>
            <a:pPr lvl="2">
              <a:buNone/>
            </a:pPr>
            <a:endParaRPr lang="es-ES" dirty="0"/>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21</a:t>
            </a:fld>
            <a:endParaRPr lang="es-ES" dirty="0"/>
          </a:p>
        </p:txBody>
      </p:sp>
      <p:pic>
        <p:nvPicPr>
          <p:cNvPr id="5" name="4 Imagen"/>
          <p:cNvPicPr/>
          <p:nvPr/>
        </p:nvPicPr>
        <p:blipFill>
          <a:blip r:embed="rId2" cstate="print"/>
          <a:srcRect/>
          <a:stretch>
            <a:fillRect/>
          </a:stretch>
        </p:blipFill>
        <p:spPr bwMode="auto">
          <a:xfrm>
            <a:off x="2643174" y="3857628"/>
            <a:ext cx="4071966" cy="200026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FALLA DE AISLAMIENTO</a:t>
            </a:r>
            <a:endParaRPr lang="es-ES" sz="3600" dirty="0">
              <a:latin typeface="Arial" pitchFamily="34" charset="0"/>
              <a:cs typeface="Arial" pitchFamily="34" charset="0"/>
            </a:endParaRPr>
          </a:p>
        </p:txBody>
      </p:sp>
      <p:sp>
        <p:nvSpPr>
          <p:cNvPr id="3" name="2 Marcador de contenido"/>
          <p:cNvSpPr>
            <a:spLocks noGrp="1"/>
          </p:cNvSpPr>
          <p:nvPr>
            <p:ph idx="1"/>
          </p:nvPr>
        </p:nvSpPr>
        <p:spPr>
          <a:xfrm>
            <a:off x="428596" y="1428736"/>
            <a:ext cx="8229600" cy="4900634"/>
          </a:xfrm>
        </p:spPr>
        <p:txBody>
          <a:bodyPr>
            <a:normAutofit/>
          </a:bodyPr>
          <a:lstStyle/>
          <a:p>
            <a:pPr lvl="2">
              <a:buFont typeface="Wingdings" pitchFamily="2" charset="2"/>
              <a:buChar char="ü"/>
            </a:pPr>
            <a:r>
              <a:rPr lang="es-ES" dirty="0" smtClean="0"/>
              <a:t>Esquema TN-C.</a:t>
            </a:r>
          </a:p>
          <a:p>
            <a:pPr lvl="2" algn="just">
              <a:buNone/>
            </a:pPr>
            <a:r>
              <a:rPr lang="es-ES" dirty="0" smtClean="0"/>
              <a:t>	</a:t>
            </a:r>
            <a:r>
              <a:rPr lang="es-ES" sz="1600" dirty="0" smtClean="0">
                <a:latin typeface="Arial" pitchFamily="34" charset="0"/>
                <a:cs typeface="Arial" pitchFamily="34" charset="0"/>
              </a:rPr>
              <a:t>El cable del neutro y de protección se combinan en un solo conductor en toda la instalación, las masas se conectan a tierra por medio del conductor de protección.</a:t>
            </a:r>
          </a:p>
          <a:p>
            <a:pPr lvl="2">
              <a:buNone/>
            </a:pPr>
            <a:endParaRPr lang="es-ES" dirty="0" smtClean="0"/>
          </a:p>
          <a:p>
            <a:pPr lvl="2">
              <a:buFont typeface="Wingdings" pitchFamily="2" charset="2"/>
              <a:buChar char="ü"/>
            </a:pPr>
            <a:endParaRPr lang="es-ES" dirty="0" smtClean="0"/>
          </a:p>
          <a:p>
            <a:pPr lvl="2">
              <a:buNone/>
            </a:pPr>
            <a:endParaRPr lang="es-ES" dirty="0" smtClean="0"/>
          </a:p>
          <a:p>
            <a:pPr>
              <a:buNone/>
            </a:pPr>
            <a:endParaRPr lang="es-ES" dirty="0"/>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22</a:t>
            </a:fld>
            <a:endParaRPr lang="es-ES"/>
          </a:p>
        </p:txBody>
      </p:sp>
      <p:pic>
        <p:nvPicPr>
          <p:cNvPr id="5" name="4 Imagen"/>
          <p:cNvPicPr/>
          <p:nvPr/>
        </p:nvPicPr>
        <p:blipFill>
          <a:blip r:embed="rId2" cstate="print"/>
          <a:srcRect/>
          <a:stretch>
            <a:fillRect/>
          </a:stretch>
        </p:blipFill>
        <p:spPr bwMode="auto">
          <a:xfrm>
            <a:off x="2786050" y="3000372"/>
            <a:ext cx="3714776" cy="207170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FALLA DE AISLAMIENTO</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lstStyle/>
          <a:p>
            <a:pPr lvl="2">
              <a:buFont typeface="Wingdings" pitchFamily="2" charset="2"/>
              <a:buChar char="ü"/>
            </a:pPr>
            <a:r>
              <a:rPr lang="es-ES" dirty="0" smtClean="0"/>
              <a:t>Esquema TN-C-S.</a:t>
            </a:r>
          </a:p>
          <a:p>
            <a:pPr lvl="2" algn="just">
              <a:buNone/>
            </a:pPr>
            <a:r>
              <a:rPr lang="es-ES" dirty="0" smtClean="0"/>
              <a:t>	</a:t>
            </a:r>
            <a:r>
              <a:rPr lang="es-ES" sz="1600" dirty="0" smtClean="0">
                <a:latin typeface="Arial" pitchFamily="34" charset="0"/>
                <a:cs typeface="Arial" pitchFamily="34" charset="0"/>
              </a:rPr>
              <a:t>Este esquema se caracteriza porque en una parte de la instalación el conductor neutro y el de protección en un solo conductor puesto a tierra en el origen de la instalación y en un punto determinado dicho conductor se desdobla en un neutro y en uno de protección. </a:t>
            </a:r>
          </a:p>
          <a:p>
            <a:pPr lvl="2" algn="just">
              <a:buNone/>
            </a:pPr>
            <a:endParaRPr lang="es-ES" sz="1700" dirty="0" smtClean="0">
              <a:latin typeface="Arial" pitchFamily="34" charset="0"/>
              <a:cs typeface="Arial" pitchFamily="34" charset="0"/>
            </a:endParaRPr>
          </a:p>
          <a:p>
            <a:pPr lvl="2" algn="just">
              <a:buNone/>
            </a:pPr>
            <a:endParaRPr lang="es-ES" sz="1700" dirty="0" smtClean="0">
              <a:latin typeface="Arial" pitchFamily="34" charset="0"/>
              <a:cs typeface="Arial" pitchFamily="34" charset="0"/>
            </a:endParaRPr>
          </a:p>
          <a:p>
            <a:pPr>
              <a:buNone/>
            </a:pPr>
            <a:endParaRPr lang="es-ES" dirty="0"/>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23</a:t>
            </a:fld>
            <a:endParaRPr lang="es-ES"/>
          </a:p>
        </p:txBody>
      </p:sp>
      <p:pic>
        <p:nvPicPr>
          <p:cNvPr id="5" name="4 Imagen"/>
          <p:cNvPicPr/>
          <p:nvPr/>
        </p:nvPicPr>
        <p:blipFill>
          <a:blip r:embed="rId2" cstate="print"/>
          <a:srcRect/>
          <a:stretch>
            <a:fillRect/>
          </a:stretch>
        </p:blipFill>
        <p:spPr bwMode="auto">
          <a:xfrm>
            <a:off x="2786050" y="3429000"/>
            <a:ext cx="3571900" cy="185738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FALLA DE AISLAMIENTO</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lstStyle/>
          <a:p>
            <a:pPr lvl="1">
              <a:buFont typeface="Wingdings" pitchFamily="2" charset="2"/>
              <a:buChar char="Ø"/>
            </a:pPr>
            <a:r>
              <a:rPr lang="es-ES" dirty="0" smtClean="0">
                <a:latin typeface="Arial" pitchFamily="34" charset="0"/>
                <a:cs typeface="Arial" pitchFamily="34" charset="0"/>
              </a:rPr>
              <a:t>Esquema TT.</a:t>
            </a:r>
          </a:p>
          <a:p>
            <a:pPr lvl="1">
              <a:buNone/>
            </a:pPr>
            <a:r>
              <a:rPr lang="es-ES" dirty="0" smtClean="0">
                <a:latin typeface="Arial" pitchFamily="34" charset="0"/>
                <a:cs typeface="Arial" pitchFamily="34" charset="0"/>
              </a:rPr>
              <a:t>	</a:t>
            </a:r>
            <a:r>
              <a:rPr lang="es-ES" sz="2400" dirty="0" smtClean="0">
                <a:latin typeface="Arial" pitchFamily="34" charset="0"/>
                <a:cs typeface="Arial" pitchFamily="34" charset="0"/>
              </a:rPr>
              <a:t>En este esquema tanto el neutro y las masas de las cargas se encuentran conectados a tierra independientemente.</a:t>
            </a:r>
          </a:p>
          <a:p>
            <a:pPr lvl="1">
              <a:buNone/>
            </a:pPr>
            <a:endParaRPr lang="es-ES"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24</a:t>
            </a:fld>
            <a:endParaRPr lang="es-ES"/>
          </a:p>
        </p:txBody>
      </p:sp>
      <p:pic>
        <p:nvPicPr>
          <p:cNvPr id="5" name="4 Imagen"/>
          <p:cNvPicPr/>
          <p:nvPr/>
        </p:nvPicPr>
        <p:blipFill>
          <a:blip r:embed="rId2" cstate="print"/>
          <a:srcRect/>
          <a:stretch>
            <a:fillRect/>
          </a:stretch>
        </p:blipFill>
        <p:spPr bwMode="auto">
          <a:xfrm>
            <a:off x="2500298" y="3357562"/>
            <a:ext cx="3929090" cy="200026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FALLA DE AISLAMIENTO</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lvl="1">
              <a:buFont typeface="Wingdings" pitchFamily="2" charset="2"/>
              <a:buChar char="Ø"/>
            </a:pPr>
            <a:r>
              <a:rPr lang="es-ES" dirty="0" smtClean="0">
                <a:latin typeface="Arial" pitchFamily="34" charset="0"/>
                <a:cs typeface="Arial" pitchFamily="34" charset="0"/>
              </a:rPr>
              <a:t>Esquema IT.</a:t>
            </a:r>
          </a:p>
          <a:p>
            <a:pPr lvl="1">
              <a:buNone/>
            </a:pPr>
            <a:r>
              <a:rPr lang="es-ES" sz="2400" dirty="0" smtClean="0">
                <a:latin typeface="Arial" pitchFamily="34" charset="0"/>
                <a:cs typeface="Arial" pitchFamily="34" charset="0"/>
              </a:rPr>
              <a:t>	En este tipo de esquema no existe conexión directa entre el neutro del transformador y tierra así como las masas se encuentran a tierra en forma directa.</a:t>
            </a:r>
          </a:p>
          <a:p>
            <a:pPr lvl="1">
              <a:buNone/>
            </a:pPr>
            <a:r>
              <a:rPr lang="es-ES" sz="2400" dirty="0" smtClean="0">
                <a:latin typeface="Arial" pitchFamily="34" charset="0"/>
                <a:cs typeface="Arial" pitchFamily="34" charset="0"/>
              </a:rPr>
              <a:t>	</a:t>
            </a:r>
            <a:endParaRPr lang="es-ES"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25</a:t>
            </a:fld>
            <a:endParaRPr lang="es-ES"/>
          </a:p>
        </p:txBody>
      </p:sp>
      <p:pic>
        <p:nvPicPr>
          <p:cNvPr id="5" name="4 Imagen"/>
          <p:cNvPicPr/>
          <p:nvPr/>
        </p:nvPicPr>
        <p:blipFill>
          <a:blip r:embed="rId2" cstate="print"/>
          <a:srcRect/>
          <a:stretch>
            <a:fillRect/>
          </a:stretch>
        </p:blipFill>
        <p:spPr bwMode="auto">
          <a:xfrm>
            <a:off x="2285984" y="3429000"/>
            <a:ext cx="4429156" cy="192882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SOBRECARGAS</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a:buNone/>
            </a:pPr>
            <a:r>
              <a:rPr lang="es-ES" dirty="0" smtClean="0"/>
              <a:t>	</a:t>
            </a:r>
            <a:r>
              <a:rPr lang="es-ES" sz="2400" dirty="0" smtClean="0">
                <a:latin typeface="Arial" pitchFamily="34" charset="0"/>
                <a:cs typeface="Arial" pitchFamily="34" charset="0"/>
              </a:rPr>
              <a:t>Los valores de voltaje o corriente en una instalación superan los valores preestablecidos como normales.</a:t>
            </a:r>
          </a:p>
          <a:p>
            <a:pPr>
              <a:buNone/>
            </a:pPr>
            <a:endParaRPr lang="es-ES" sz="2400" dirty="0" smtClean="0">
              <a:latin typeface="Arial" pitchFamily="34" charset="0"/>
              <a:cs typeface="Arial" pitchFamily="34" charset="0"/>
            </a:endParaRPr>
          </a:p>
          <a:p>
            <a:pPr>
              <a:buNone/>
            </a:pPr>
            <a:r>
              <a:rPr lang="es-ES" sz="2400" dirty="0" smtClean="0">
                <a:latin typeface="Arial" pitchFamily="34" charset="0"/>
                <a:cs typeface="Arial" pitchFamily="34" charset="0"/>
              </a:rPr>
              <a:t>	</a:t>
            </a:r>
            <a:endParaRPr lang="es-ES"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26</a:t>
            </a:fld>
            <a:endParaRPr lang="es-ES"/>
          </a:p>
        </p:txBody>
      </p:sp>
      <p:pic>
        <p:nvPicPr>
          <p:cNvPr id="5" name="4 Imagen"/>
          <p:cNvPicPr/>
          <p:nvPr/>
        </p:nvPicPr>
        <p:blipFill>
          <a:blip r:embed="rId2" cstate="print"/>
          <a:srcRect/>
          <a:stretch>
            <a:fillRect/>
          </a:stretch>
        </p:blipFill>
        <p:spPr bwMode="auto">
          <a:xfrm>
            <a:off x="2500298" y="2643182"/>
            <a:ext cx="4143404" cy="278608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SOBRECARGAS</a:t>
            </a:r>
            <a:endParaRPr lang="es-ES" sz="3600" dirty="0">
              <a:latin typeface="Arial" pitchFamily="34" charset="0"/>
              <a:cs typeface="Arial" pitchFamily="34" charset="0"/>
            </a:endParaRPr>
          </a:p>
        </p:txBody>
      </p:sp>
      <p:sp>
        <p:nvSpPr>
          <p:cNvPr id="3" name="2 Marcador de contenido"/>
          <p:cNvSpPr>
            <a:spLocks noGrp="1"/>
          </p:cNvSpPr>
          <p:nvPr>
            <p:ph idx="1"/>
          </p:nvPr>
        </p:nvSpPr>
        <p:spPr>
          <a:xfrm>
            <a:off x="500034" y="1857364"/>
            <a:ext cx="8229600" cy="3043246"/>
          </a:xfrm>
        </p:spPr>
        <p:txBody>
          <a:bodyPr/>
          <a:lstStyle/>
          <a:p>
            <a:pPr algn="just">
              <a:buNone/>
            </a:pPr>
            <a:r>
              <a:rPr lang="es-ES" sz="2400" dirty="0" smtClean="0">
                <a:latin typeface="Arial" pitchFamily="34" charset="0"/>
                <a:cs typeface="Arial" pitchFamily="34" charset="0"/>
              </a:rPr>
              <a:t>	Una pequeña variación de tensión puede deteriorar las conexiones reduciendo la cantidad de tensión suministrada, lo cual hace que los motores requieran de mas corriente lo cual produce un calentamiento en los conductores llegando así a la destrucción del aislamiento y causando un incendio en las instalaciones.</a:t>
            </a:r>
          </a:p>
          <a:p>
            <a:pPr>
              <a:buNone/>
            </a:pPr>
            <a:endParaRPr lang="es-ES" dirty="0"/>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27</a:t>
            </a:fld>
            <a:endParaRPr lang="es-E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dirty="0" smtClean="0">
                <a:latin typeface="Arial" pitchFamily="34" charset="0"/>
                <a:cs typeface="Arial" pitchFamily="34" charset="0"/>
              </a:rPr>
              <a:t>ELEMENTOS DE PROTECCIONES ELÉCTRICAS</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normAutofit fontScale="92500" lnSpcReduction="20000"/>
          </a:bodyPr>
          <a:lstStyle/>
          <a:p>
            <a:pPr>
              <a:buNone/>
            </a:pPr>
            <a:r>
              <a:rPr lang="es-ES" dirty="0" smtClean="0"/>
              <a:t>	</a:t>
            </a:r>
            <a:r>
              <a:rPr lang="es-ES" sz="2600" dirty="0" smtClean="0">
                <a:latin typeface="Arial" pitchFamily="34" charset="0"/>
                <a:cs typeface="Arial" pitchFamily="34" charset="0"/>
              </a:rPr>
              <a:t>La protección de un sistema eléctrico se encarga fundamentalmente de:</a:t>
            </a:r>
          </a:p>
          <a:p>
            <a:pPr>
              <a:buNone/>
            </a:pPr>
            <a:endParaRPr lang="es-ES" sz="2600" dirty="0" smtClean="0">
              <a:latin typeface="Arial" pitchFamily="34" charset="0"/>
              <a:cs typeface="Arial" pitchFamily="34" charset="0"/>
            </a:endParaRPr>
          </a:p>
          <a:p>
            <a:pPr lvl="1">
              <a:buFont typeface="Wingdings" pitchFamily="2" charset="2"/>
              <a:buChar char="Ø"/>
            </a:pPr>
            <a:r>
              <a:rPr lang="es-ES" sz="2600" dirty="0" smtClean="0">
                <a:latin typeface="Arial" pitchFamily="34" charset="0"/>
                <a:cs typeface="Arial" pitchFamily="34" charset="0"/>
              </a:rPr>
              <a:t>Evitar daños a las personas.</a:t>
            </a:r>
          </a:p>
          <a:p>
            <a:pPr lvl="1">
              <a:buFont typeface="Wingdings" pitchFamily="2" charset="2"/>
              <a:buChar char="Ø"/>
            </a:pPr>
            <a:r>
              <a:rPr lang="es-ES" sz="2600" dirty="0" smtClean="0">
                <a:latin typeface="Arial" pitchFamily="34" charset="0"/>
                <a:cs typeface="Arial" pitchFamily="34" charset="0"/>
              </a:rPr>
              <a:t>Evitar o minimizar daños a equipos.</a:t>
            </a:r>
          </a:p>
          <a:p>
            <a:pPr lvl="1">
              <a:buFont typeface="Wingdings" pitchFamily="2" charset="2"/>
              <a:buChar char="Ø"/>
            </a:pPr>
            <a:r>
              <a:rPr lang="es-ES" sz="2600" dirty="0" smtClean="0">
                <a:latin typeface="Arial" pitchFamily="34" charset="0"/>
                <a:cs typeface="Arial" pitchFamily="34" charset="0"/>
              </a:rPr>
              <a:t>Minimizar las interrupciones de suministro de energía en el lugar de trabajo.</a:t>
            </a:r>
          </a:p>
          <a:p>
            <a:pPr lvl="1">
              <a:buFont typeface="Wingdings" pitchFamily="2" charset="2"/>
              <a:buChar char="Ø"/>
            </a:pPr>
            <a:r>
              <a:rPr lang="es-ES" sz="2600" dirty="0" smtClean="0">
                <a:latin typeface="Arial" pitchFamily="34" charset="0"/>
                <a:cs typeface="Arial" pitchFamily="34" charset="0"/>
              </a:rPr>
              <a:t>Limitar los efectos de una perturbación sobre las partes no directamente afectadas del sistema.</a:t>
            </a:r>
          </a:p>
          <a:p>
            <a:pPr lvl="1">
              <a:buFont typeface="Wingdings" pitchFamily="2" charset="2"/>
              <a:buChar char="Ø"/>
            </a:pPr>
            <a:r>
              <a:rPr lang="es-ES" sz="2600" dirty="0" smtClean="0">
                <a:latin typeface="Arial" pitchFamily="34" charset="0"/>
                <a:cs typeface="Arial" pitchFamily="34" charset="0"/>
              </a:rPr>
              <a:t>Minimizar los efectos de perturbaciones internas de la instalación sobre el sistema de la distribuidora de energía eléctrica.</a:t>
            </a:r>
            <a:endParaRPr lang="es-ES" sz="26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28</a:t>
            </a:fld>
            <a:endParaRPr lang="es-E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dirty="0" smtClean="0">
                <a:latin typeface="Arial" pitchFamily="34" charset="0"/>
                <a:cs typeface="Arial" pitchFamily="34" charset="0"/>
              </a:rPr>
              <a:t>FUSIBLES</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lstStyle/>
          <a:p>
            <a:pPr algn="just">
              <a:buNone/>
            </a:pPr>
            <a:r>
              <a:rPr lang="es-ES" dirty="0" smtClean="0"/>
              <a:t>	</a:t>
            </a:r>
            <a:r>
              <a:rPr lang="es-ES" sz="2400" dirty="0" smtClean="0">
                <a:latin typeface="Arial" pitchFamily="34" charset="0"/>
                <a:cs typeface="Arial" pitchFamily="34" charset="0"/>
              </a:rPr>
              <a:t>Los fusibles son aparatos de protección de las instalaciones o sus componentes, diseñados para interrumpir la corriente por el derretimiento de uno de sus elementos integrantes, cuando los valores de corriente en el punto protegido exceden de ciertos valor durante un tiempo determinado.</a:t>
            </a:r>
            <a:endParaRPr lang="es-ES"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29</a:t>
            </a:fld>
            <a:endParaRPr lang="es-ES"/>
          </a:p>
        </p:txBody>
      </p:sp>
      <p:pic>
        <p:nvPicPr>
          <p:cNvPr id="5" name="4 Imagen"/>
          <p:cNvPicPr/>
          <p:nvPr/>
        </p:nvPicPr>
        <p:blipFill>
          <a:blip r:embed="rId2" cstate="print"/>
          <a:srcRect l="60962" t="63992" r="18558" b="5572"/>
          <a:stretch>
            <a:fillRect/>
          </a:stretch>
        </p:blipFill>
        <p:spPr bwMode="auto">
          <a:xfrm>
            <a:off x="3357554" y="4000505"/>
            <a:ext cx="2643206" cy="17145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RIESGO ELÉCTRICO</a:t>
            </a:r>
            <a:endParaRPr lang="es-ES" sz="3600" dirty="0">
              <a:latin typeface="Arial" pitchFamily="34" charset="0"/>
              <a:cs typeface="Arial" pitchFamily="34" charset="0"/>
            </a:endParaRPr>
          </a:p>
        </p:txBody>
      </p:sp>
      <p:sp>
        <p:nvSpPr>
          <p:cNvPr id="5" name="4 Marcador de texto"/>
          <p:cNvSpPr>
            <a:spLocks noGrp="1"/>
          </p:cNvSpPr>
          <p:nvPr>
            <p:ph type="body" idx="1"/>
          </p:nvPr>
        </p:nvSpPr>
        <p:spPr/>
        <p:txBody>
          <a:bodyPr/>
          <a:lstStyle/>
          <a:p>
            <a:pPr algn="ctr"/>
            <a:r>
              <a:rPr lang="es-ES" dirty="0" smtClean="0"/>
              <a:t>LA PIEL</a:t>
            </a:r>
            <a:endParaRPr lang="es-ES" dirty="0"/>
          </a:p>
        </p:txBody>
      </p:sp>
      <p:sp>
        <p:nvSpPr>
          <p:cNvPr id="3" name="2 Marcador de contenido"/>
          <p:cNvSpPr>
            <a:spLocks noGrp="1"/>
          </p:cNvSpPr>
          <p:nvPr>
            <p:ph sz="half" idx="2"/>
          </p:nvPr>
        </p:nvSpPr>
        <p:spPr/>
        <p:txBody>
          <a:bodyPr/>
          <a:lstStyle/>
          <a:p>
            <a:pPr algn="just">
              <a:buNone/>
            </a:pPr>
            <a:r>
              <a:rPr lang="es-ES" dirty="0" smtClean="0"/>
              <a:t>	La principal lesión que ocurre en la piel son las quemaduras que pueden ser internas o externas debido a dos motivos:</a:t>
            </a:r>
          </a:p>
          <a:p>
            <a:pPr lvl="1" algn="just">
              <a:buFont typeface="Wingdings" pitchFamily="2" charset="2"/>
              <a:buChar char="Ø"/>
            </a:pPr>
            <a:r>
              <a:rPr lang="es-ES" dirty="0" smtClean="0"/>
              <a:t>Paso de la intensidad de la corriente a través del cuerpo por el Efecto Joule.</a:t>
            </a:r>
          </a:p>
          <a:p>
            <a:pPr lvl="1" algn="just">
              <a:buFont typeface="Wingdings" pitchFamily="2" charset="2"/>
              <a:buChar char="Ø"/>
            </a:pPr>
            <a:r>
              <a:rPr lang="es-ES" dirty="0" smtClean="0"/>
              <a:t>Por la proximidad de un arco eléctrico. </a:t>
            </a:r>
            <a:endParaRPr lang="es-ES" dirty="0"/>
          </a:p>
        </p:txBody>
      </p:sp>
      <p:sp>
        <p:nvSpPr>
          <p:cNvPr id="6" name="5 Marcador de texto"/>
          <p:cNvSpPr>
            <a:spLocks noGrp="1"/>
          </p:cNvSpPr>
          <p:nvPr>
            <p:ph type="body" sz="quarter" idx="3"/>
          </p:nvPr>
        </p:nvSpPr>
        <p:spPr/>
        <p:txBody>
          <a:bodyPr/>
          <a:lstStyle/>
          <a:p>
            <a:pPr algn="ctr"/>
            <a:r>
              <a:rPr lang="es-ES" dirty="0" smtClean="0"/>
              <a:t>EL SISTEMA NERVIOSO</a:t>
            </a:r>
            <a:endParaRPr lang="es-ES" dirty="0"/>
          </a:p>
        </p:txBody>
      </p:sp>
      <p:sp>
        <p:nvSpPr>
          <p:cNvPr id="7" name="6 Marcador de contenido"/>
          <p:cNvSpPr>
            <a:spLocks noGrp="1"/>
          </p:cNvSpPr>
          <p:nvPr>
            <p:ph sz="quarter" idx="4"/>
          </p:nvPr>
        </p:nvSpPr>
        <p:spPr/>
        <p:txBody>
          <a:bodyPr/>
          <a:lstStyle/>
          <a:p>
            <a:pPr algn="just">
              <a:buNone/>
            </a:pPr>
            <a:r>
              <a:rPr lang="es-ES" dirty="0" smtClean="0"/>
              <a:t>	Cuando una corriente eléctrica externa interfiere con el sistema nervioso aparecen una serie de alteraciones como vómitos, </a:t>
            </a:r>
            <a:r>
              <a:rPr lang="es-ES" dirty="0" smtClean="0"/>
              <a:t>pérdidas</a:t>
            </a:r>
            <a:r>
              <a:rPr lang="es-ES" dirty="0" smtClean="0"/>
              <a:t> </a:t>
            </a:r>
            <a:r>
              <a:rPr lang="es-ES" dirty="0" smtClean="0"/>
              <a:t>de la visión, </a:t>
            </a:r>
            <a:r>
              <a:rPr lang="es-ES" dirty="0"/>
              <a:t>p</a:t>
            </a:r>
            <a:r>
              <a:rPr lang="es-ES" dirty="0" smtClean="0"/>
              <a:t>arálisis,  pérdida de la conciencia o parada cardiorespiratoria.</a:t>
            </a:r>
            <a:endParaRPr lang="es-ES" dirty="0"/>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3</a:t>
            </a:fld>
            <a:endParaRPr lang="es-E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dirty="0" smtClean="0">
                <a:latin typeface="Arial" pitchFamily="34" charset="0"/>
                <a:cs typeface="Arial" pitchFamily="34" charset="0"/>
              </a:rPr>
              <a:t>FUSIBLES</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normAutofit fontScale="92500" lnSpcReduction="10000"/>
          </a:bodyPr>
          <a:lstStyle/>
          <a:p>
            <a:pPr>
              <a:buNone/>
            </a:pPr>
            <a:r>
              <a:rPr lang="es-ES" dirty="0" smtClean="0"/>
              <a:t>	</a:t>
            </a:r>
            <a:r>
              <a:rPr lang="es-ES" sz="2600" dirty="0" smtClean="0">
                <a:latin typeface="Arial" pitchFamily="34" charset="0"/>
                <a:cs typeface="Arial" pitchFamily="34" charset="0"/>
              </a:rPr>
              <a:t>Los fusibles son unos de los dispositivos de protección eléctrica más apropiados para solucionar los problemas de sobrecorrientes.</a:t>
            </a:r>
          </a:p>
          <a:p>
            <a:pPr>
              <a:buNone/>
            </a:pPr>
            <a:endParaRPr lang="es-ES" sz="2600" dirty="0" smtClean="0">
              <a:latin typeface="Arial" pitchFamily="34" charset="0"/>
              <a:cs typeface="Arial" pitchFamily="34" charset="0"/>
            </a:endParaRPr>
          </a:p>
          <a:p>
            <a:pPr>
              <a:buNone/>
            </a:pPr>
            <a:r>
              <a:rPr lang="es-ES" sz="2600" dirty="0" smtClean="0">
                <a:latin typeface="Arial" pitchFamily="34" charset="0"/>
                <a:cs typeface="Arial" pitchFamily="34" charset="0"/>
              </a:rPr>
              <a:t>	Para una correcta selección del tipo de fusible se toma en cuenta los siguientes parámetros:</a:t>
            </a:r>
          </a:p>
          <a:p>
            <a:pPr lvl="1">
              <a:buFont typeface="Wingdings" pitchFamily="2" charset="2"/>
              <a:buChar char="Ø"/>
            </a:pPr>
            <a:r>
              <a:rPr lang="es-ES" sz="2200" dirty="0" smtClean="0">
                <a:latin typeface="Arial" pitchFamily="34" charset="0"/>
                <a:cs typeface="Arial" pitchFamily="34" charset="0"/>
              </a:rPr>
              <a:t>Capacidad de interrupción.</a:t>
            </a:r>
          </a:p>
          <a:p>
            <a:pPr lvl="1">
              <a:buFont typeface="Wingdings" pitchFamily="2" charset="2"/>
              <a:buChar char="Ø"/>
            </a:pPr>
            <a:r>
              <a:rPr lang="es-ES" sz="2200" dirty="0" smtClean="0">
                <a:latin typeface="Arial" pitchFamily="34" charset="0"/>
                <a:cs typeface="Arial" pitchFamily="34" charset="0"/>
              </a:rPr>
              <a:t>Característica corriente/ tiempo.</a:t>
            </a:r>
          </a:p>
          <a:p>
            <a:pPr lvl="1">
              <a:buFont typeface="Wingdings" pitchFamily="2" charset="2"/>
              <a:buChar char="Ø"/>
            </a:pPr>
            <a:r>
              <a:rPr lang="es-ES" sz="2200" dirty="0" smtClean="0">
                <a:latin typeface="Arial" pitchFamily="34" charset="0"/>
                <a:cs typeface="Arial" pitchFamily="34" charset="0"/>
              </a:rPr>
              <a:t>Limitación de corriente.</a:t>
            </a:r>
          </a:p>
          <a:p>
            <a:pPr lvl="1">
              <a:buFont typeface="Wingdings" pitchFamily="2" charset="2"/>
              <a:buChar char="Ø"/>
            </a:pPr>
            <a:r>
              <a:rPr lang="es-ES" sz="2200" dirty="0" smtClean="0">
                <a:latin typeface="Arial" pitchFamily="34" charset="0"/>
                <a:cs typeface="Arial" pitchFamily="34" charset="0"/>
              </a:rPr>
              <a:t>Coordinación selectiva.</a:t>
            </a:r>
          </a:p>
          <a:p>
            <a:pPr lvl="1">
              <a:buFont typeface="Wingdings" pitchFamily="2" charset="2"/>
              <a:buChar char="Ø"/>
            </a:pPr>
            <a:r>
              <a:rPr lang="es-ES" sz="2200" dirty="0" smtClean="0">
                <a:latin typeface="Arial" pitchFamily="34" charset="0"/>
                <a:cs typeface="Arial" pitchFamily="34" charset="0"/>
              </a:rPr>
              <a:t>Amperaje.</a:t>
            </a:r>
          </a:p>
          <a:p>
            <a:pPr lvl="1">
              <a:buFont typeface="Wingdings" pitchFamily="2" charset="2"/>
              <a:buChar char="Ø"/>
            </a:pPr>
            <a:r>
              <a:rPr lang="es-ES" sz="2200" dirty="0" smtClean="0">
                <a:latin typeface="Arial" pitchFamily="34" charset="0"/>
                <a:cs typeface="Arial" pitchFamily="34" charset="0"/>
              </a:rPr>
              <a:t>Voltaje. </a:t>
            </a:r>
            <a:endParaRPr lang="es-ES" sz="22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30</a:t>
            </a:fld>
            <a:endParaRPr lang="es-E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600" dirty="0" smtClean="0">
                <a:latin typeface="Arial" pitchFamily="34" charset="0"/>
                <a:cs typeface="Arial" pitchFamily="34" charset="0"/>
              </a:rPr>
              <a:t>DISYUNTORES MAGNETOTÉRMICOS (BREAKERS)</a:t>
            </a:r>
            <a:endParaRPr lang="es-ES" sz="3600" dirty="0">
              <a:latin typeface="Arial" pitchFamily="34" charset="0"/>
              <a:cs typeface="Arial" pitchFamily="34" charset="0"/>
            </a:endParaRPr>
          </a:p>
        </p:txBody>
      </p:sp>
      <p:sp>
        <p:nvSpPr>
          <p:cNvPr id="3" name="2 Marcador de contenido"/>
          <p:cNvSpPr>
            <a:spLocks noGrp="1"/>
          </p:cNvSpPr>
          <p:nvPr>
            <p:ph idx="1"/>
          </p:nvPr>
        </p:nvSpPr>
        <p:spPr>
          <a:xfrm>
            <a:off x="457200" y="1600200"/>
            <a:ext cx="8229600" cy="4900634"/>
          </a:xfrm>
        </p:spPr>
        <p:txBody>
          <a:bodyPr/>
          <a:lstStyle/>
          <a:p>
            <a:pPr algn="just">
              <a:buNone/>
            </a:pPr>
            <a:r>
              <a:rPr lang="es-ES" dirty="0" smtClean="0"/>
              <a:t>	</a:t>
            </a:r>
            <a:r>
              <a:rPr lang="es-ES" sz="2400" dirty="0" smtClean="0">
                <a:latin typeface="Arial" pitchFamily="34" charset="0"/>
                <a:cs typeface="Arial" pitchFamily="34" charset="0"/>
              </a:rPr>
              <a:t>Es un aparato utilizado para la protección de los circuitos eléctricos contra fallas eléctricas, la ventaja que presenta frente a los fusibles es que no hay que </a:t>
            </a:r>
            <a:r>
              <a:rPr lang="es-ES" sz="2400" dirty="0" smtClean="0">
                <a:latin typeface="Arial" pitchFamily="34" charset="0"/>
                <a:cs typeface="Arial" pitchFamily="34" charset="0"/>
              </a:rPr>
              <a:t>reponerlos </a:t>
            </a:r>
            <a:r>
              <a:rPr lang="es-ES" sz="2400" dirty="0" smtClean="0">
                <a:latin typeface="Arial" pitchFamily="34" charset="0"/>
                <a:cs typeface="Arial" pitchFamily="34" charset="0"/>
              </a:rPr>
              <a:t>cuando desconectan al circuito debido a una </a:t>
            </a:r>
            <a:r>
              <a:rPr lang="es-ES" sz="2400" dirty="0" smtClean="0">
                <a:latin typeface="Arial" pitchFamily="34" charset="0"/>
                <a:cs typeface="Arial" pitchFamily="34" charset="0"/>
              </a:rPr>
              <a:t>falla,</a:t>
            </a:r>
            <a:r>
              <a:rPr lang="es-ES" sz="2400" dirty="0" smtClean="0">
                <a:latin typeface="Arial" pitchFamily="34" charset="0"/>
                <a:cs typeface="Arial" pitchFamily="34" charset="0"/>
              </a:rPr>
              <a:t> </a:t>
            </a:r>
            <a:r>
              <a:rPr lang="es-ES" sz="2400" dirty="0" smtClean="0">
                <a:latin typeface="Arial" pitchFamily="34" charset="0"/>
                <a:cs typeface="Arial" pitchFamily="34" charset="0"/>
              </a:rPr>
              <a:t>se rearman de nuevo y siguen funcionando.</a:t>
            </a:r>
            <a:endParaRPr lang="es-ES" sz="2400" dirty="0" smtClean="0"/>
          </a:p>
          <a:p>
            <a:pPr algn="just">
              <a:buNone/>
            </a:pPr>
            <a:endParaRPr lang="es-ES" sz="2400" dirty="0" smtClean="0"/>
          </a:p>
          <a:p>
            <a:pPr algn="just">
              <a:buNone/>
            </a:pPr>
            <a:endParaRPr lang="es-ES"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31</a:t>
            </a:fld>
            <a:endParaRPr lang="es-ES" dirty="0"/>
          </a:p>
        </p:txBody>
      </p:sp>
      <p:pic>
        <p:nvPicPr>
          <p:cNvPr id="7" name="Picture 2"/>
          <p:cNvPicPr>
            <a:picLocks noChangeAspect="1" noChangeArrowheads="1"/>
          </p:cNvPicPr>
          <p:nvPr/>
        </p:nvPicPr>
        <p:blipFill>
          <a:blip r:embed="rId2" cstate="print"/>
          <a:srcRect l="38103" t="45045" r="53021" b="20446"/>
          <a:stretch>
            <a:fillRect/>
          </a:stretch>
        </p:blipFill>
        <p:spPr bwMode="auto">
          <a:xfrm>
            <a:off x="3714744" y="3643314"/>
            <a:ext cx="2000264"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dirty="0" smtClean="0">
                <a:latin typeface="Arial" pitchFamily="34" charset="0"/>
                <a:cs typeface="Arial" pitchFamily="34" charset="0"/>
              </a:rPr>
              <a:t>DISYUNTORES MAGNETOTÉRMICOS (BREAKERS)</a:t>
            </a:r>
            <a:endParaRPr lang="es-ES" sz="3200" dirty="0"/>
          </a:p>
        </p:txBody>
      </p:sp>
      <p:sp>
        <p:nvSpPr>
          <p:cNvPr id="3" name="2 Marcador de contenido"/>
          <p:cNvSpPr>
            <a:spLocks noGrp="1"/>
          </p:cNvSpPr>
          <p:nvPr>
            <p:ph idx="1"/>
          </p:nvPr>
        </p:nvSpPr>
        <p:spPr>
          <a:xfrm>
            <a:off x="500034" y="1500174"/>
            <a:ext cx="8229600" cy="4786346"/>
          </a:xfrm>
        </p:spPr>
        <p:txBody>
          <a:bodyPr/>
          <a:lstStyle/>
          <a:p>
            <a:pPr algn="just">
              <a:buNone/>
            </a:pPr>
            <a:r>
              <a:rPr lang="es-ES" dirty="0" smtClean="0"/>
              <a:t>	</a:t>
            </a:r>
            <a:r>
              <a:rPr lang="es-ES" sz="2400" dirty="0" smtClean="0">
                <a:latin typeface="Arial" pitchFamily="34" charset="0"/>
                <a:cs typeface="Arial" pitchFamily="34" charset="0"/>
              </a:rPr>
              <a:t>La selección de un breaker corresponde con la aplicación que se deba realizar, se debe tener en cuenta su intensidad nominal, tensión de trabajo, la curva de disparo y su aplicación.</a:t>
            </a:r>
            <a:endParaRPr lang="es-ES"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32</a:t>
            </a:fld>
            <a:endParaRPr lang="es-ES"/>
          </a:p>
        </p:txBody>
      </p:sp>
      <p:pic>
        <p:nvPicPr>
          <p:cNvPr id="5" name="4 Imagen"/>
          <p:cNvPicPr/>
          <p:nvPr/>
        </p:nvPicPr>
        <p:blipFill>
          <a:blip r:embed="rId2" cstate="print"/>
          <a:srcRect l="30264" t="30705" r="32658" b="23729"/>
          <a:stretch>
            <a:fillRect/>
          </a:stretch>
        </p:blipFill>
        <p:spPr bwMode="auto">
          <a:xfrm>
            <a:off x="2500298" y="3071810"/>
            <a:ext cx="4786346" cy="3071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Arial" pitchFamily="34" charset="0"/>
                <a:cs typeface="Arial" pitchFamily="34" charset="0"/>
              </a:rPr>
              <a:t>DISYUNTORES MAGNETOTÉRMICOS (BREAKERS)</a:t>
            </a:r>
            <a:endParaRPr lang="es-ES" sz="32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33</a:t>
            </a:fld>
            <a:endParaRPr lang="es-ES"/>
          </a:p>
        </p:txBody>
      </p:sp>
      <p:pic>
        <p:nvPicPr>
          <p:cNvPr id="7170" name="Picture 2"/>
          <p:cNvPicPr>
            <a:picLocks noGrp="1" noChangeAspect="1" noChangeArrowheads="1"/>
          </p:cNvPicPr>
          <p:nvPr>
            <p:ph idx="1"/>
          </p:nvPr>
        </p:nvPicPr>
        <p:blipFill>
          <a:blip r:embed="rId2" cstate="print"/>
          <a:srcRect/>
          <a:stretch>
            <a:fillRect/>
          </a:stretch>
        </p:blipFill>
        <p:spPr bwMode="auto">
          <a:xfrm>
            <a:off x="1928794" y="1857364"/>
            <a:ext cx="5773469" cy="373257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Arial" pitchFamily="34" charset="0"/>
                <a:cs typeface="Arial" pitchFamily="34" charset="0"/>
              </a:rPr>
              <a:t>DISYUNTORES MAGNETOTÉRMICOS (BREAKERS)</a:t>
            </a:r>
            <a:endParaRPr lang="es-ES" sz="3200" dirty="0"/>
          </a:p>
        </p:txBody>
      </p:sp>
      <p:sp>
        <p:nvSpPr>
          <p:cNvPr id="3" name="2 Marcador de contenido"/>
          <p:cNvSpPr>
            <a:spLocks noGrp="1"/>
          </p:cNvSpPr>
          <p:nvPr>
            <p:ph idx="1"/>
          </p:nvPr>
        </p:nvSpPr>
        <p:spPr/>
        <p:txBody>
          <a:bodyPr/>
          <a:lstStyle/>
          <a:p>
            <a:pPr algn="just">
              <a:buNone/>
            </a:pPr>
            <a:r>
              <a:rPr lang="es-ES" dirty="0" smtClean="0"/>
              <a:t>	</a:t>
            </a:r>
            <a:r>
              <a:rPr lang="es-EC" sz="2000" dirty="0" smtClean="0">
                <a:latin typeface="Arial" pitchFamily="34" charset="0"/>
                <a:cs typeface="Arial" pitchFamily="34" charset="0"/>
              </a:rPr>
              <a:t>Cuando existe una pérdida de fase en un circuito trifásico, el breaker actúa abriendo todos sus contactos. En el caso en que el circuito se hubiese protegido con fusibles, se fundiría el correspondiente a la fase afectada y dejaría a todo el sistema en marcha con solo dos fases. </a:t>
            </a:r>
          </a:p>
          <a:p>
            <a:pPr algn="just">
              <a:buNone/>
            </a:pPr>
            <a:endParaRPr lang="es-EC" sz="2000" dirty="0" smtClean="0">
              <a:latin typeface="Arial" pitchFamily="34" charset="0"/>
              <a:cs typeface="Arial" pitchFamily="34" charset="0"/>
            </a:endParaRPr>
          </a:p>
          <a:p>
            <a:pPr algn="just">
              <a:buNone/>
            </a:pPr>
            <a:r>
              <a:rPr lang="es-EC" sz="2000" dirty="0" smtClean="0">
                <a:latin typeface="Arial" pitchFamily="34" charset="0"/>
                <a:cs typeface="Arial" pitchFamily="34" charset="0"/>
              </a:rPr>
              <a:t>	</a:t>
            </a:r>
            <a:endParaRPr lang="es-ES" sz="2000" dirty="0" smtClean="0">
              <a:latin typeface="Arial" pitchFamily="34" charset="0"/>
              <a:cs typeface="Arial" pitchFamily="34" charset="0"/>
            </a:endParaRPr>
          </a:p>
          <a:p>
            <a:pPr>
              <a:buNone/>
            </a:pPr>
            <a:endParaRPr lang="es-ES" dirty="0"/>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34</a:t>
            </a:fld>
            <a:endParaRPr lang="es-ES"/>
          </a:p>
        </p:txBody>
      </p:sp>
      <p:pic>
        <p:nvPicPr>
          <p:cNvPr id="7" name="Picture 2"/>
          <p:cNvPicPr>
            <a:picLocks noChangeAspect="1" noChangeArrowheads="1"/>
          </p:cNvPicPr>
          <p:nvPr/>
        </p:nvPicPr>
        <p:blipFill>
          <a:blip r:embed="rId2" cstate="print"/>
          <a:srcRect/>
          <a:stretch>
            <a:fillRect/>
          </a:stretch>
        </p:blipFill>
        <p:spPr bwMode="auto">
          <a:xfrm>
            <a:off x="3571868" y="3429000"/>
            <a:ext cx="2357454" cy="278608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INTERRUPTOR DIFERENCIAL</a:t>
            </a:r>
            <a:endParaRPr lang="es-ES" sz="3600" dirty="0"/>
          </a:p>
        </p:txBody>
      </p:sp>
      <p:sp>
        <p:nvSpPr>
          <p:cNvPr id="3" name="2 Marcador de contenido"/>
          <p:cNvSpPr>
            <a:spLocks noGrp="1"/>
          </p:cNvSpPr>
          <p:nvPr>
            <p:ph idx="1"/>
          </p:nvPr>
        </p:nvSpPr>
        <p:spPr>
          <a:xfrm>
            <a:off x="500034" y="1357298"/>
            <a:ext cx="8229600" cy="4929222"/>
          </a:xfrm>
        </p:spPr>
        <p:txBody>
          <a:bodyPr/>
          <a:lstStyle/>
          <a:p>
            <a:pPr algn="just">
              <a:buNone/>
            </a:pPr>
            <a:r>
              <a:rPr lang="es-ES" dirty="0" smtClean="0"/>
              <a:t>	</a:t>
            </a:r>
            <a:r>
              <a:rPr lang="es-EC" sz="2400" dirty="0" smtClean="0">
                <a:latin typeface="Arial" pitchFamily="34" charset="0"/>
                <a:cs typeface="Arial" pitchFamily="34" charset="0"/>
              </a:rPr>
              <a:t>Un interruptor diferencial mide la corriente que circula entre fase y neutro, que en condiciones normales debiese ser igual, si ocurre una falla de aislamiento la corriente que circulará por el neutro será menor a la que circula por la fase.</a:t>
            </a:r>
            <a:endParaRPr lang="es-ES"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35</a:t>
            </a:fld>
            <a:endParaRPr lang="es-ES"/>
          </a:p>
        </p:txBody>
      </p:sp>
      <p:pic>
        <p:nvPicPr>
          <p:cNvPr id="7" name="Picture 2"/>
          <p:cNvPicPr>
            <a:picLocks noChangeAspect="1" noChangeArrowheads="1"/>
          </p:cNvPicPr>
          <p:nvPr/>
        </p:nvPicPr>
        <p:blipFill>
          <a:blip r:embed="rId2" cstate="print"/>
          <a:srcRect/>
          <a:stretch>
            <a:fillRect/>
          </a:stretch>
        </p:blipFill>
        <p:spPr bwMode="auto">
          <a:xfrm>
            <a:off x="3428992" y="3428999"/>
            <a:ext cx="2071702" cy="2571769"/>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INTERRUPTOR DIFERENCIAL</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lstStyle/>
          <a:p>
            <a:pPr algn="just">
              <a:buNone/>
            </a:pPr>
            <a:r>
              <a:rPr lang="es-ES" dirty="0" smtClean="0"/>
              <a:t>	</a:t>
            </a:r>
            <a:r>
              <a:rPr lang="es-EC" sz="2000" dirty="0" smtClean="0">
                <a:latin typeface="Arial" pitchFamily="34" charset="0"/>
                <a:cs typeface="Arial" pitchFamily="34" charset="0"/>
              </a:rPr>
              <a:t>Estas protecciones se caracterizan por su sensibilidad, es decir el nivel de corriente de fuga a partir del cual comienzan a operar, por eso es muy importante recalcar que estas protecciones deben ser complementadas con un buen sistema de puesta a tierra.</a:t>
            </a:r>
            <a:endParaRPr lang="es-ES" sz="2000" dirty="0" smtClean="0">
              <a:latin typeface="Arial" pitchFamily="34" charset="0"/>
              <a:cs typeface="Arial" pitchFamily="34" charset="0"/>
            </a:endParaRPr>
          </a:p>
          <a:p>
            <a:pPr>
              <a:buNone/>
            </a:pPr>
            <a:endParaRPr lang="es-ES"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36</a:t>
            </a:fld>
            <a:endParaRPr lang="es-ES"/>
          </a:p>
        </p:txBody>
      </p:sp>
      <p:pic>
        <p:nvPicPr>
          <p:cNvPr id="7" name="Picture 2"/>
          <p:cNvPicPr>
            <a:picLocks noChangeAspect="1" noChangeArrowheads="1"/>
          </p:cNvPicPr>
          <p:nvPr/>
        </p:nvPicPr>
        <p:blipFill>
          <a:blip r:embed="rId2" cstate="print"/>
          <a:srcRect l="675" t="24623" r="80582" b="40652"/>
          <a:stretch>
            <a:fillRect/>
          </a:stretch>
        </p:blipFill>
        <p:spPr bwMode="auto">
          <a:xfrm>
            <a:off x="3000364" y="3143248"/>
            <a:ext cx="3000396" cy="278608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RELÉ TÉRMICO</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lstStyle/>
          <a:p>
            <a:pPr algn="just">
              <a:buNone/>
            </a:pPr>
            <a:r>
              <a:rPr lang="es-ES" dirty="0" smtClean="0"/>
              <a:t>	</a:t>
            </a:r>
            <a:r>
              <a:rPr lang="es-EC" sz="2400" dirty="0" smtClean="0">
                <a:latin typeface="Arial" pitchFamily="34" charset="0"/>
                <a:cs typeface="Arial" pitchFamily="34" charset="0"/>
              </a:rPr>
              <a:t>Es uno de los equipos más utilizados en la protección de motores contra las sobrecargas prolongadas. En caso de ausencia de corriente en una fase, el relé térmico también procede a su disparo.</a:t>
            </a:r>
            <a:endParaRPr lang="es-ES" sz="2400" dirty="0" smtClean="0">
              <a:latin typeface="Arial" pitchFamily="34" charset="0"/>
              <a:cs typeface="Arial" pitchFamily="34" charset="0"/>
            </a:endParaRPr>
          </a:p>
          <a:p>
            <a:pPr>
              <a:buNone/>
            </a:pPr>
            <a:endParaRPr lang="es-ES" dirty="0"/>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37</a:t>
            </a:fld>
            <a:endParaRPr lang="es-ES"/>
          </a:p>
        </p:txBody>
      </p:sp>
      <p:pic>
        <p:nvPicPr>
          <p:cNvPr id="5" name="4 Imagen"/>
          <p:cNvPicPr/>
          <p:nvPr/>
        </p:nvPicPr>
        <p:blipFill>
          <a:blip r:embed="rId2" cstate="print"/>
          <a:srcRect l="20430" t="48896" r="66047" b="28911"/>
          <a:stretch>
            <a:fillRect/>
          </a:stretch>
        </p:blipFill>
        <p:spPr bwMode="auto">
          <a:xfrm>
            <a:off x="3071802" y="3286124"/>
            <a:ext cx="2519517" cy="214740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RELÉ TÉRMICO</a:t>
            </a:r>
            <a:endParaRPr lang="es-ES" sz="3600" dirty="0"/>
          </a:p>
        </p:txBody>
      </p:sp>
      <p:sp>
        <p:nvSpPr>
          <p:cNvPr id="3" name="2 Marcador de contenido"/>
          <p:cNvSpPr>
            <a:spLocks noGrp="1"/>
          </p:cNvSpPr>
          <p:nvPr>
            <p:ph idx="1"/>
          </p:nvPr>
        </p:nvSpPr>
        <p:spPr>
          <a:xfrm>
            <a:off x="457200" y="1600200"/>
            <a:ext cx="8229600" cy="4757758"/>
          </a:xfrm>
        </p:spPr>
        <p:txBody>
          <a:bodyPr>
            <a:normAutofit/>
          </a:bodyPr>
          <a:lstStyle/>
          <a:p>
            <a:pPr algn="just"/>
            <a:r>
              <a:rPr lang="es-ES" sz="2800" dirty="0" smtClean="0">
                <a:latin typeface="Arial" pitchFamily="34" charset="0"/>
                <a:cs typeface="Arial" pitchFamily="34" charset="0"/>
              </a:rPr>
              <a:t>CURVA DE DISPARO.</a:t>
            </a:r>
          </a:p>
          <a:p>
            <a:pPr algn="just">
              <a:buNone/>
            </a:pPr>
            <a:r>
              <a:rPr lang="es-ES" sz="2800" dirty="0" smtClean="0">
                <a:latin typeface="Arial" pitchFamily="34" charset="0"/>
                <a:cs typeface="Arial" pitchFamily="34" charset="0"/>
              </a:rPr>
              <a:t>	</a:t>
            </a:r>
            <a:r>
              <a:rPr lang="es-EC" sz="2000" dirty="0" smtClean="0">
                <a:latin typeface="Arial" pitchFamily="34" charset="0"/>
                <a:cs typeface="Arial" pitchFamily="34" charset="0"/>
              </a:rPr>
              <a:t>La duración del arranque normal del motor es distinta para cada aplicación; puede ser tan solo unos segundos, por lo que es necesario contar con relés adaptados a la duración de arranque. </a:t>
            </a:r>
          </a:p>
          <a:p>
            <a:pPr algn="just">
              <a:buNone/>
            </a:pPr>
            <a:r>
              <a:rPr lang="es-EC" sz="2000" dirty="0" smtClean="0">
                <a:latin typeface="Arial" pitchFamily="34" charset="0"/>
                <a:cs typeface="Arial" pitchFamily="34" charset="0"/>
              </a:rPr>
              <a:t>	Existen tres tipos de disparos para los relés térmicos:</a:t>
            </a:r>
          </a:p>
          <a:p>
            <a:pPr lvl="1" algn="just">
              <a:buFont typeface="Wingdings" pitchFamily="2" charset="2"/>
              <a:buChar char="Ø"/>
            </a:pPr>
            <a:r>
              <a:rPr lang="es-EC" sz="2000" dirty="0" smtClean="0">
                <a:latin typeface="Arial" pitchFamily="34" charset="0"/>
                <a:cs typeface="Arial" pitchFamily="34" charset="0"/>
              </a:rPr>
              <a:t>Relé de clase 10.</a:t>
            </a:r>
          </a:p>
          <a:p>
            <a:pPr lvl="1" algn="just">
              <a:buFont typeface="Wingdings" pitchFamily="2" charset="2"/>
              <a:buChar char="Ø"/>
            </a:pPr>
            <a:r>
              <a:rPr lang="es-EC" sz="2000" dirty="0" smtClean="0">
                <a:latin typeface="Arial" pitchFamily="34" charset="0"/>
                <a:cs typeface="Arial" pitchFamily="34" charset="0"/>
              </a:rPr>
              <a:t>Relé de clase 20.</a:t>
            </a:r>
          </a:p>
          <a:p>
            <a:pPr lvl="1" algn="just">
              <a:buFont typeface="Wingdings" pitchFamily="2" charset="2"/>
              <a:buChar char="Ø"/>
            </a:pPr>
            <a:r>
              <a:rPr lang="es-EC" sz="2000" dirty="0" smtClean="0">
                <a:latin typeface="Arial" pitchFamily="34" charset="0"/>
                <a:cs typeface="Arial" pitchFamily="34" charset="0"/>
              </a:rPr>
              <a:t>Relé de clase 30.</a:t>
            </a:r>
            <a:endParaRPr lang="es-ES" sz="2000" dirty="0" smtClean="0">
              <a:latin typeface="Arial" pitchFamily="34" charset="0"/>
              <a:cs typeface="Arial" pitchFamily="34" charset="0"/>
            </a:endParaRPr>
          </a:p>
          <a:p>
            <a:pPr algn="just">
              <a:buNone/>
            </a:pPr>
            <a:r>
              <a:rPr lang="es-ES" sz="2800" dirty="0" smtClean="0">
                <a:latin typeface="Arial" pitchFamily="34" charset="0"/>
                <a:cs typeface="Arial" pitchFamily="34" charset="0"/>
              </a:rPr>
              <a:t>	</a:t>
            </a:r>
            <a:endParaRPr lang="es-ES" sz="28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38</a:t>
            </a:fld>
            <a:endParaRPr lang="es-ES"/>
          </a:p>
        </p:txBody>
      </p:sp>
      <p:pic>
        <p:nvPicPr>
          <p:cNvPr id="5" name="4 Imagen"/>
          <p:cNvPicPr/>
          <p:nvPr/>
        </p:nvPicPr>
        <p:blipFill>
          <a:blip r:embed="rId2" cstate="print"/>
          <a:srcRect l="30010" t="40794" r="53836" b="38532"/>
          <a:stretch>
            <a:fillRect/>
          </a:stretch>
        </p:blipFill>
        <p:spPr bwMode="auto">
          <a:xfrm>
            <a:off x="3571868" y="3643314"/>
            <a:ext cx="4357718" cy="2714644"/>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dirty="0" smtClean="0">
                <a:latin typeface="Arial" pitchFamily="34" charset="0"/>
                <a:cs typeface="Arial" pitchFamily="34" charset="0"/>
              </a:rPr>
              <a:t>EQUIPOS DE PROTECCIÓN PERSONAL</a:t>
            </a:r>
            <a:endParaRPr lang="es-ES" sz="36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39</a:t>
            </a:fld>
            <a:endParaRPr lang="es-ES"/>
          </a:p>
        </p:txBody>
      </p:sp>
      <p:sp>
        <p:nvSpPr>
          <p:cNvPr id="8" name="7 Marcador de contenido"/>
          <p:cNvSpPr>
            <a:spLocks noGrp="1"/>
          </p:cNvSpPr>
          <p:nvPr>
            <p:ph idx="1"/>
          </p:nvPr>
        </p:nvSpPr>
        <p:spPr/>
        <p:txBody>
          <a:bodyPr/>
          <a:lstStyle/>
          <a:p>
            <a:r>
              <a:rPr lang="es-ES" dirty="0" smtClean="0"/>
              <a:t>Guantes.</a:t>
            </a:r>
          </a:p>
          <a:p>
            <a:endParaRPr lang="es-ES" dirty="0" smtClean="0"/>
          </a:p>
          <a:p>
            <a:r>
              <a:rPr lang="es-ES" dirty="0" smtClean="0"/>
              <a:t>Cascos de Seguridad. </a:t>
            </a:r>
          </a:p>
          <a:p>
            <a:endParaRPr lang="es-ES" dirty="0" smtClean="0"/>
          </a:p>
          <a:p>
            <a:r>
              <a:rPr lang="es-ES" dirty="0" smtClean="0"/>
              <a:t>Botas dieléctricas. </a:t>
            </a:r>
          </a:p>
          <a:p>
            <a:endParaRPr lang="es-ES" dirty="0" smtClean="0"/>
          </a:p>
          <a:p>
            <a:r>
              <a:rPr lang="es-ES" dirty="0" smtClean="0"/>
              <a:t>Gafas. </a:t>
            </a:r>
            <a:endParaRPr lang="es-ES" dirty="0"/>
          </a:p>
        </p:txBody>
      </p:sp>
      <p:pic>
        <p:nvPicPr>
          <p:cNvPr id="9" name="Picture 2"/>
          <p:cNvPicPr>
            <a:picLocks noChangeAspect="1" noChangeArrowheads="1"/>
          </p:cNvPicPr>
          <p:nvPr/>
        </p:nvPicPr>
        <p:blipFill>
          <a:blip r:embed="rId2" cstate="print"/>
          <a:srcRect l="40710" r="25692" b="47440"/>
          <a:stretch>
            <a:fillRect/>
          </a:stretch>
        </p:blipFill>
        <p:spPr bwMode="auto">
          <a:xfrm>
            <a:off x="2571736" y="1571612"/>
            <a:ext cx="1214446" cy="1214446"/>
          </a:xfrm>
          <a:prstGeom prst="rect">
            <a:avLst/>
          </a:prstGeom>
          <a:noFill/>
          <a:ln w="9525">
            <a:noFill/>
            <a:miter lim="800000"/>
            <a:headEnd/>
            <a:tailEnd/>
          </a:ln>
        </p:spPr>
      </p:pic>
      <p:pic>
        <p:nvPicPr>
          <p:cNvPr id="11268" name="Picture 4"/>
          <p:cNvPicPr>
            <a:picLocks noChangeAspect="1" noChangeArrowheads="1"/>
          </p:cNvPicPr>
          <p:nvPr/>
        </p:nvPicPr>
        <p:blipFill>
          <a:blip r:embed="rId3" cstate="print"/>
          <a:srcRect/>
          <a:stretch>
            <a:fillRect/>
          </a:stretch>
        </p:blipFill>
        <p:spPr bwMode="auto">
          <a:xfrm>
            <a:off x="4500562" y="2071678"/>
            <a:ext cx="1304925" cy="1476375"/>
          </a:xfrm>
          <a:prstGeom prst="rect">
            <a:avLst/>
          </a:prstGeom>
          <a:noFill/>
          <a:ln w="9525">
            <a:noFill/>
            <a:miter lim="800000"/>
            <a:headEnd/>
            <a:tailEnd/>
          </a:ln>
        </p:spPr>
      </p:pic>
      <p:pic>
        <p:nvPicPr>
          <p:cNvPr id="14" name="Picture 5"/>
          <p:cNvPicPr>
            <a:picLocks noChangeAspect="1" noChangeArrowheads="1"/>
          </p:cNvPicPr>
          <p:nvPr/>
        </p:nvPicPr>
        <p:blipFill>
          <a:blip r:embed="rId4" cstate="print"/>
          <a:srcRect l="2648" t="34093" r="75649" b="35917"/>
          <a:stretch>
            <a:fillRect/>
          </a:stretch>
        </p:blipFill>
        <p:spPr bwMode="auto">
          <a:xfrm>
            <a:off x="4214810" y="3714752"/>
            <a:ext cx="1571636" cy="1357322"/>
          </a:xfrm>
          <a:prstGeom prst="rect">
            <a:avLst/>
          </a:prstGeom>
          <a:noFill/>
          <a:ln w="9525">
            <a:noFill/>
            <a:miter lim="800000"/>
            <a:headEnd/>
            <a:tailEnd/>
          </a:ln>
        </p:spPr>
      </p:pic>
      <p:pic>
        <p:nvPicPr>
          <p:cNvPr id="15" name="Picture 3"/>
          <p:cNvPicPr>
            <a:picLocks noChangeAspect="1" noChangeArrowheads="1"/>
          </p:cNvPicPr>
          <p:nvPr/>
        </p:nvPicPr>
        <p:blipFill>
          <a:blip r:embed="rId5" cstate="print"/>
          <a:srcRect t="68571" r="62162"/>
          <a:stretch>
            <a:fillRect/>
          </a:stretch>
        </p:blipFill>
        <p:spPr bwMode="auto">
          <a:xfrm>
            <a:off x="2357422" y="4786322"/>
            <a:ext cx="1785950" cy="140324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RIESGO ELÉCTRICO</a:t>
            </a:r>
            <a:endParaRPr lang="es-ES" sz="3600" dirty="0">
              <a:latin typeface="Arial" pitchFamily="34" charset="0"/>
              <a:cs typeface="Arial" pitchFamily="34" charset="0"/>
            </a:endParaRPr>
          </a:p>
        </p:txBody>
      </p:sp>
      <p:sp>
        <p:nvSpPr>
          <p:cNvPr id="5" name="4 Marcador de texto"/>
          <p:cNvSpPr>
            <a:spLocks noGrp="1"/>
          </p:cNvSpPr>
          <p:nvPr>
            <p:ph type="body" idx="1"/>
          </p:nvPr>
        </p:nvSpPr>
        <p:spPr>
          <a:xfrm>
            <a:off x="500034" y="1428736"/>
            <a:ext cx="4040188" cy="639762"/>
          </a:xfrm>
        </p:spPr>
        <p:txBody>
          <a:bodyPr/>
          <a:lstStyle/>
          <a:p>
            <a:pPr algn="ctr"/>
            <a:r>
              <a:rPr lang="es-ES" dirty="0" smtClean="0"/>
              <a:t>EL CORAZÓN</a:t>
            </a:r>
            <a:endParaRPr lang="es-ES" dirty="0"/>
          </a:p>
        </p:txBody>
      </p:sp>
      <p:sp>
        <p:nvSpPr>
          <p:cNvPr id="6" name="5 Marcador de contenido"/>
          <p:cNvSpPr>
            <a:spLocks noGrp="1"/>
          </p:cNvSpPr>
          <p:nvPr>
            <p:ph sz="half" idx="2"/>
          </p:nvPr>
        </p:nvSpPr>
        <p:spPr>
          <a:xfrm>
            <a:off x="457200" y="2174875"/>
            <a:ext cx="3543296" cy="3254389"/>
          </a:xfrm>
        </p:spPr>
        <p:txBody>
          <a:bodyPr>
            <a:normAutofit/>
          </a:bodyPr>
          <a:lstStyle/>
          <a:p>
            <a:pPr algn="just">
              <a:buNone/>
            </a:pPr>
            <a:r>
              <a:rPr lang="es-ES" sz="2200" dirty="0" smtClean="0">
                <a:latin typeface="Arial" pitchFamily="34" charset="0"/>
                <a:cs typeface="Arial" pitchFamily="34" charset="0"/>
              </a:rPr>
              <a:t>	La principal lesión que ocurre es la fibrilación ventricular cuyo efecto en el organismo se traduce en un paro circulatorio por rotura del ritmo cardíaco.</a:t>
            </a:r>
            <a:endParaRPr lang="es-ES" sz="2200" dirty="0">
              <a:latin typeface="Arial" pitchFamily="34" charset="0"/>
              <a:cs typeface="Arial" pitchFamily="34" charset="0"/>
            </a:endParaRPr>
          </a:p>
        </p:txBody>
      </p:sp>
      <p:sp>
        <p:nvSpPr>
          <p:cNvPr id="7" name="6 Marcador de texto"/>
          <p:cNvSpPr>
            <a:spLocks noGrp="1"/>
          </p:cNvSpPr>
          <p:nvPr>
            <p:ph type="body" sz="quarter" idx="3"/>
          </p:nvPr>
        </p:nvSpPr>
        <p:spPr>
          <a:xfrm>
            <a:off x="4643438" y="1428736"/>
            <a:ext cx="4041775" cy="639762"/>
          </a:xfrm>
        </p:spPr>
        <p:txBody>
          <a:bodyPr/>
          <a:lstStyle/>
          <a:p>
            <a:pPr algn="ctr"/>
            <a:r>
              <a:rPr lang="es-ES" dirty="0" smtClean="0"/>
              <a:t>EL SISTEMA MUSCULAR</a:t>
            </a:r>
            <a:endParaRPr lang="es-ES" dirty="0"/>
          </a:p>
        </p:txBody>
      </p:sp>
      <p:sp>
        <p:nvSpPr>
          <p:cNvPr id="8" name="7 Marcador de contenido"/>
          <p:cNvSpPr>
            <a:spLocks noGrp="1"/>
          </p:cNvSpPr>
          <p:nvPr>
            <p:ph sz="quarter" idx="4"/>
          </p:nvPr>
        </p:nvSpPr>
        <p:spPr>
          <a:xfrm>
            <a:off x="4572000" y="2071678"/>
            <a:ext cx="4113213" cy="4214842"/>
          </a:xfrm>
        </p:spPr>
        <p:txBody>
          <a:bodyPr>
            <a:normAutofit fontScale="92500"/>
          </a:bodyPr>
          <a:lstStyle/>
          <a:p>
            <a:pPr algn="just">
              <a:buNone/>
            </a:pPr>
            <a:r>
              <a:rPr lang="es-ES" dirty="0" smtClean="0"/>
              <a:t>	El músculo obligado a contraerse y relajarse repetidas veces llega finalmente a un estado de contracción permanente que recibe el nombre de tetanización. Dependiendo de las condiciones de tetanización una persona podría mantener el control parcial de sus movimientos  logrando así eliminar el contacto eléctrico. </a:t>
            </a:r>
            <a:endParaRPr lang="es-ES" dirty="0"/>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4</a:t>
            </a:fld>
            <a:endParaRPr lang="es-E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dirty="0" smtClean="0">
                <a:latin typeface="Arial" pitchFamily="34" charset="0"/>
                <a:cs typeface="Arial" pitchFamily="34" charset="0"/>
              </a:rPr>
              <a:t>EQUIPOS DE PROTECCIÓN PERSONAL</a:t>
            </a:r>
            <a:endParaRPr lang="es-ES" sz="3600" dirty="0"/>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40</a:t>
            </a:fld>
            <a:endParaRPr lang="es-ES"/>
          </a:p>
        </p:txBody>
      </p:sp>
      <p:sp>
        <p:nvSpPr>
          <p:cNvPr id="7" name="6 Marcador de contenido"/>
          <p:cNvSpPr>
            <a:spLocks noGrp="1"/>
          </p:cNvSpPr>
          <p:nvPr>
            <p:ph sz="quarter" idx="4294967295"/>
          </p:nvPr>
        </p:nvSpPr>
        <p:spPr>
          <a:xfrm>
            <a:off x="5102225" y="2143116"/>
            <a:ext cx="4041775" cy="3951288"/>
          </a:xfrm>
        </p:spPr>
        <p:txBody>
          <a:bodyPr/>
          <a:lstStyle/>
          <a:p>
            <a:pPr>
              <a:buNone/>
            </a:pPr>
            <a:r>
              <a:rPr lang="es-ES" dirty="0" smtClean="0"/>
              <a:t>	</a:t>
            </a:r>
            <a:endParaRPr lang="es-ES" dirty="0"/>
          </a:p>
        </p:txBody>
      </p:sp>
      <p:sp>
        <p:nvSpPr>
          <p:cNvPr id="10" name="9 Marcador de contenido"/>
          <p:cNvSpPr>
            <a:spLocks noGrp="1"/>
          </p:cNvSpPr>
          <p:nvPr>
            <p:ph idx="1"/>
          </p:nvPr>
        </p:nvSpPr>
        <p:spPr/>
        <p:txBody>
          <a:bodyPr/>
          <a:lstStyle/>
          <a:p>
            <a:r>
              <a:rPr lang="es-ES" dirty="0" smtClean="0"/>
              <a:t>Cinturón de seguridad contra caídas.</a:t>
            </a:r>
          </a:p>
          <a:p>
            <a:endParaRPr lang="es-ES" dirty="0" smtClean="0"/>
          </a:p>
          <a:p>
            <a:r>
              <a:rPr lang="es-ES" dirty="0" smtClean="0"/>
              <a:t>Banquetas aislantes.</a:t>
            </a:r>
          </a:p>
          <a:p>
            <a:endParaRPr lang="es-ES" dirty="0" smtClean="0"/>
          </a:p>
          <a:p>
            <a:r>
              <a:rPr lang="es-ES" dirty="0" smtClean="0"/>
              <a:t>Pértigas. </a:t>
            </a:r>
          </a:p>
          <a:p>
            <a:endParaRPr lang="es-ES" dirty="0" smtClean="0"/>
          </a:p>
          <a:p>
            <a:r>
              <a:rPr lang="es-ES" dirty="0" smtClean="0"/>
              <a:t>Ropa ignifuga.</a:t>
            </a:r>
            <a:endParaRPr lang="es-ES" dirty="0"/>
          </a:p>
        </p:txBody>
      </p:sp>
      <p:pic>
        <p:nvPicPr>
          <p:cNvPr id="13" name="Picture 2"/>
          <p:cNvPicPr>
            <a:picLocks noChangeAspect="1" noChangeArrowheads="1"/>
          </p:cNvPicPr>
          <p:nvPr/>
        </p:nvPicPr>
        <p:blipFill>
          <a:blip r:embed="rId2" cstate="print"/>
          <a:srcRect t="5337"/>
          <a:stretch>
            <a:fillRect/>
          </a:stretch>
        </p:blipFill>
        <p:spPr bwMode="auto">
          <a:xfrm>
            <a:off x="6858016" y="1571612"/>
            <a:ext cx="1881192" cy="785818"/>
          </a:xfrm>
          <a:prstGeom prst="rect">
            <a:avLst/>
          </a:prstGeom>
          <a:noFill/>
          <a:ln w="9525">
            <a:noFill/>
            <a:miter lim="800000"/>
            <a:headEnd/>
            <a:tailEnd/>
          </a:ln>
        </p:spPr>
      </p:pic>
      <p:pic>
        <p:nvPicPr>
          <p:cNvPr id="16" name="Picture 3"/>
          <p:cNvPicPr>
            <a:picLocks noChangeAspect="1" noChangeArrowheads="1"/>
          </p:cNvPicPr>
          <p:nvPr/>
        </p:nvPicPr>
        <p:blipFill>
          <a:blip r:embed="rId3" cstate="print"/>
          <a:srcRect/>
          <a:stretch>
            <a:fillRect/>
          </a:stretch>
        </p:blipFill>
        <p:spPr bwMode="auto">
          <a:xfrm>
            <a:off x="4429124" y="2571744"/>
            <a:ext cx="2143140" cy="1173508"/>
          </a:xfrm>
          <a:prstGeom prst="rect">
            <a:avLst/>
          </a:prstGeom>
          <a:noFill/>
          <a:ln w="9525">
            <a:noFill/>
            <a:miter lim="800000"/>
            <a:headEnd/>
            <a:tailEnd/>
          </a:ln>
        </p:spPr>
      </p:pic>
      <p:pic>
        <p:nvPicPr>
          <p:cNvPr id="18" name="Picture 4"/>
          <p:cNvPicPr>
            <a:picLocks noChangeAspect="1" noChangeArrowheads="1"/>
          </p:cNvPicPr>
          <p:nvPr/>
        </p:nvPicPr>
        <p:blipFill>
          <a:blip r:embed="rId4" cstate="print"/>
          <a:srcRect/>
          <a:stretch>
            <a:fillRect/>
          </a:stretch>
        </p:blipFill>
        <p:spPr bwMode="auto">
          <a:xfrm>
            <a:off x="2285984" y="3643314"/>
            <a:ext cx="1165476" cy="1214446"/>
          </a:xfrm>
          <a:prstGeom prst="rect">
            <a:avLst/>
          </a:prstGeom>
          <a:noFill/>
          <a:ln w="9525">
            <a:noFill/>
            <a:miter lim="800000"/>
            <a:headEnd/>
            <a:tailEnd/>
          </a:ln>
        </p:spPr>
      </p:pic>
      <p:pic>
        <p:nvPicPr>
          <p:cNvPr id="21" name="Picture 5"/>
          <p:cNvPicPr>
            <a:picLocks noChangeAspect="1" noChangeArrowheads="1"/>
          </p:cNvPicPr>
          <p:nvPr/>
        </p:nvPicPr>
        <p:blipFill>
          <a:blip r:embed="rId5" cstate="print"/>
          <a:srcRect/>
          <a:stretch>
            <a:fillRect/>
          </a:stretch>
        </p:blipFill>
        <p:spPr bwMode="auto">
          <a:xfrm>
            <a:off x="3500430" y="4786322"/>
            <a:ext cx="1571636" cy="130679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EVALUACIÓN DE RIESGOS</a:t>
            </a:r>
            <a:endParaRPr lang="es-ES" sz="3600" dirty="0">
              <a:latin typeface="Arial" pitchFamily="34" charset="0"/>
              <a:cs typeface="Arial" pitchFamily="34" charset="0"/>
            </a:endParaRPr>
          </a:p>
        </p:txBody>
      </p:sp>
      <p:sp>
        <p:nvSpPr>
          <p:cNvPr id="3" name="2 Marcador de contenido"/>
          <p:cNvSpPr>
            <a:spLocks noGrp="1"/>
          </p:cNvSpPr>
          <p:nvPr>
            <p:ph idx="1"/>
          </p:nvPr>
        </p:nvSpPr>
        <p:spPr>
          <a:xfrm>
            <a:off x="357158" y="2214554"/>
            <a:ext cx="8229600" cy="2900370"/>
          </a:xfrm>
        </p:spPr>
        <p:txBody>
          <a:bodyPr>
            <a:normAutofit/>
          </a:bodyPr>
          <a:lstStyle/>
          <a:p>
            <a:pPr algn="just">
              <a:buNone/>
            </a:pPr>
            <a:r>
              <a:rPr lang="es-ES" dirty="0" smtClean="0"/>
              <a:t>	</a:t>
            </a:r>
            <a:r>
              <a:rPr lang="es-ES" dirty="0" smtClean="0">
                <a:latin typeface="Arial" pitchFamily="34" charset="0"/>
                <a:cs typeface="Arial" pitchFamily="34" charset="0"/>
              </a:rPr>
              <a:t>La evaluación de los riesgos es la base de la planificación preventiva y de todas las actuaciones para la implementación de medidas preventivas y de seguimiento y control para asegurar su eficacia. </a:t>
            </a:r>
            <a:endParaRPr lang="es-ES" dirty="0">
              <a:latin typeface="Arial" pitchFamily="34" charset="0"/>
              <a:cs typeface="Arial" pitchFamily="34" charset="0"/>
            </a:endParaRPr>
          </a:p>
        </p:txBody>
      </p:sp>
      <p:sp>
        <p:nvSpPr>
          <p:cNvPr id="4" name="3 Marcador de número de diapositiva"/>
          <p:cNvSpPr>
            <a:spLocks noGrp="1"/>
          </p:cNvSpPr>
          <p:nvPr>
            <p:ph type="sldNum" sz="quarter" idx="12"/>
          </p:nvPr>
        </p:nvSpPr>
        <p:spPr>
          <a:xfrm>
            <a:off x="6500826" y="5857892"/>
            <a:ext cx="2185974" cy="863583"/>
          </a:xfrm>
        </p:spPr>
        <p:txBody>
          <a:bodyPr/>
          <a:lstStyle/>
          <a:p>
            <a:fld id="{6A4D8111-A1D8-487C-9931-A9C27FF400C5}" type="slidenum">
              <a:rPr lang="es-ES" smtClean="0"/>
              <a:pPr/>
              <a:t>41</a:t>
            </a:fld>
            <a:endParaRPr lang="es-E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dirty="0">
                <a:latin typeface="Arial" pitchFamily="34" charset="0"/>
                <a:cs typeface="Arial" pitchFamily="34" charset="0"/>
              </a:rPr>
              <a:t>OBJETIVOS</a:t>
            </a:r>
            <a:r>
              <a:rPr lang="es-ES" sz="3600" dirty="0" smtClean="0">
                <a:latin typeface="Arial" pitchFamily="34" charset="0"/>
                <a:cs typeface="Arial" pitchFamily="34" charset="0"/>
              </a:rPr>
              <a:t> DE LA EVALUACIÓNDE RIESGOS</a:t>
            </a:r>
            <a:endParaRPr lang="es-ES" sz="3600" dirty="0">
              <a:latin typeface="Arial" pitchFamily="34" charset="0"/>
              <a:cs typeface="Arial" pitchFamily="34" charset="0"/>
            </a:endParaRPr>
          </a:p>
        </p:txBody>
      </p:sp>
      <p:sp>
        <p:nvSpPr>
          <p:cNvPr id="3" name="2 Marcador de contenido"/>
          <p:cNvSpPr>
            <a:spLocks noGrp="1"/>
          </p:cNvSpPr>
          <p:nvPr>
            <p:ph idx="1"/>
          </p:nvPr>
        </p:nvSpPr>
        <p:spPr>
          <a:xfrm>
            <a:off x="500034" y="1357299"/>
            <a:ext cx="8186766" cy="3929090"/>
          </a:xfrm>
        </p:spPr>
        <p:txBody>
          <a:bodyPr/>
          <a:lstStyle/>
          <a:p>
            <a:pPr>
              <a:buNone/>
            </a:pPr>
            <a:r>
              <a:rPr lang="es-ES" dirty="0" smtClean="0"/>
              <a:t>	</a:t>
            </a:r>
            <a:endParaRPr lang="es-ES" dirty="0"/>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42</a:t>
            </a:fld>
            <a:endParaRPr lang="es-ES" dirty="0"/>
          </a:p>
        </p:txBody>
      </p:sp>
      <p:sp>
        <p:nvSpPr>
          <p:cNvPr id="5" name="3 Rectángulo redondeado"/>
          <p:cNvSpPr/>
          <p:nvPr/>
        </p:nvSpPr>
        <p:spPr>
          <a:xfrm>
            <a:off x="3250381" y="1893083"/>
            <a:ext cx="2571768" cy="428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S" sz="1200" dirty="0" smtClean="0">
                <a:latin typeface="Arial" pitchFamily="34" charset="0"/>
                <a:cs typeface="Arial" pitchFamily="34" charset="0"/>
              </a:rPr>
              <a:t>OBJETIVOS DE LA EVALUACION</a:t>
            </a:r>
            <a:endParaRPr lang="es-ES" sz="1200" dirty="0">
              <a:latin typeface="Arial" pitchFamily="34" charset="0"/>
              <a:cs typeface="Arial" pitchFamily="34" charset="0"/>
            </a:endParaRPr>
          </a:p>
        </p:txBody>
      </p:sp>
      <p:sp>
        <p:nvSpPr>
          <p:cNvPr id="6" name="4 Rectángulo redondeado"/>
          <p:cNvSpPr/>
          <p:nvPr/>
        </p:nvSpPr>
        <p:spPr>
          <a:xfrm>
            <a:off x="321423" y="2893215"/>
            <a:ext cx="2000232" cy="35719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S" sz="1200" dirty="0" smtClean="0">
                <a:latin typeface="Arial" pitchFamily="34" charset="0"/>
                <a:cs typeface="Arial" pitchFamily="34" charset="0"/>
              </a:rPr>
              <a:t>CONOCER SITUACION</a:t>
            </a:r>
            <a:endParaRPr lang="es-ES" sz="1200" dirty="0">
              <a:latin typeface="Arial" pitchFamily="34" charset="0"/>
              <a:cs typeface="Arial" pitchFamily="34" charset="0"/>
            </a:endParaRPr>
          </a:p>
        </p:txBody>
      </p:sp>
      <p:sp>
        <p:nvSpPr>
          <p:cNvPr id="7" name="5 Rectángulo redondeado"/>
          <p:cNvSpPr/>
          <p:nvPr/>
        </p:nvSpPr>
        <p:spPr>
          <a:xfrm>
            <a:off x="2393125" y="2893215"/>
            <a:ext cx="2071702" cy="35719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S" sz="1200" dirty="0" smtClean="0">
                <a:latin typeface="Arial" pitchFamily="34" charset="0"/>
                <a:cs typeface="Arial" pitchFamily="34" charset="0"/>
              </a:rPr>
              <a:t>VALORAR LA EXPOSICION</a:t>
            </a:r>
            <a:endParaRPr lang="es-ES" sz="1200" dirty="0">
              <a:latin typeface="Arial" pitchFamily="34" charset="0"/>
              <a:cs typeface="Arial" pitchFamily="34" charset="0"/>
            </a:endParaRPr>
          </a:p>
        </p:txBody>
      </p:sp>
      <p:sp>
        <p:nvSpPr>
          <p:cNvPr id="8" name="6 Rectángulo redondeado"/>
          <p:cNvSpPr/>
          <p:nvPr/>
        </p:nvSpPr>
        <p:spPr>
          <a:xfrm>
            <a:off x="4536265" y="2893215"/>
            <a:ext cx="2214578" cy="35719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S" sz="1200" dirty="0" smtClean="0">
                <a:latin typeface="Arial" pitchFamily="34" charset="0"/>
                <a:cs typeface="Arial" pitchFamily="34" charset="0"/>
              </a:rPr>
              <a:t>VALORAR POTENCIALIDAD AGRESIVA</a:t>
            </a:r>
            <a:endParaRPr lang="es-ES" sz="1200" dirty="0">
              <a:latin typeface="Arial" pitchFamily="34" charset="0"/>
              <a:cs typeface="Arial" pitchFamily="34" charset="0"/>
            </a:endParaRPr>
          </a:p>
        </p:txBody>
      </p:sp>
      <p:sp>
        <p:nvSpPr>
          <p:cNvPr id="9" name="7 Rectángulo redondeado"/>
          <p:cNvSpPr/>
          <p:nvPr/>
        </p:nvSpPr>
        <p:spPr>
          <a:xfrm>
            <a:off x="6822281" y="2893215"/>
            <a:ext cx="2000296" cy="35719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S" sz="1200" dirty="0" smtClean="0">
                <a:latin typeface="Arial" pitchFamily="34" charset="0"/>
                <a:cs typeface="Arial" pitchFamily="34" charset="0"/>
              </a:rPr>
              <a:t>TOMAR MEDIDAS DE CONTROL</a:t>
            </a:r>
            <a:endParaRPr lang="es-ES" sz="1200" dirty="0">
              <a:latin typeface="Arial" pitchFamily="34" charset="0"/>
              <a:cs typeface="Arial" pitchFamily="34" charset="0"/>
            </a:endParaRPr>
          </a:p>
        </p:txBody>
      </p:sp>
      <p:sp>
        <p:nvSpPr>
          <p:cNvPr id="10" name="12 Rectángulo redondeado"/>
          <p:cNvSpPr/>
          <p:nvPr/>
        </p:nvSpPr>
        <p:spPr>
          <a:xfrm>
            <a:off x="321423" y="3750471"/>
            <a:ext cx="2000264" cy="35719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S" sz="1200" dirty="0" smtClean="0">
                <a:latin typeface="Arial" pitchFamily="34" charset="0"/>
                <a:cs typeface="Arial" pitchFamily="34" charset="0"/>
              </a:rPr>
              <a:t>RIESGO EXISTENTES</a:t>
            </a:r>
            <a:endParaRPr lang="es-ES" sz="1200" dirty="0">
              <a:latin typeface="Arial" pitchFamily="34" charset="0"/>
              <a:cs typeface="Arial" pitchFamily="34" charset="0"/>
            </a:endParaRPr>
          </a:p>
        </p:txBody>
      </p:sp>
      <p:sp>
        <p:nvSpPr>
          <p:cNvPr id="11" name="13 Rectángulo redondeado"/>
          <p:cNvSpPr/>
          <p:nvPr/>
        </p:nvSpPr>
        <p:spPr>
          <a:xfrm>
            <a:off x="2464563" y="3750471"/>
            <a:ext cx="2000264" cy="35719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S" sz="1200" dirty="0" smtClean="0">
                <a:latin typeface="Arial" pitchFamily="34" charset="0"/>
                <a:cs typeface="Arial" pitchFamily="34" charset="0"/>
              </a:rPr>
              <a:t>TRABAJDORES CON RIESGO</a:t>
            </a:r>
            <a:endParaRPr lang="es-ES" sz="1200" dirty="0">
              <a:latin typeface="Arial" pitchFamily="34" charset="0"/>
              <a:cs typeface="Arial" pitchFamily="34" charset="0"/>
            </a:endParaRPr>
          </a:p>
        </p:txBody>
      </p:sp>
      <p:sp>
        <p:nvSpPr>
          <p:cNvPr id="12" name="14 Rectángulo redondeado"/>
          <p:cNvSpPr/>
          <p:nvPr/>
        </p:nvSpPr>
        <p:spPr>
          <a:xfrm>
            <a:off x="4679141" y="3750471"/>
            <a:ext cx="2071702" cy="35719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S" sz="1200" dirty="0" smtClean="0">
                <a:latin typeface="Arial" pitchFamily="34" charset="0"/>
                <a:cs typeface="Arial" pitchFamily="34" charset="0"/>
              </a:rPr>
              <a:t>PROBABILIDADES Y CONSECUENCIAS</a:t>
            </a:r>
            <a:endParaRPr lang="es-ES" sz="1200" dirty="0">
              <a:latin typeface="Arial" pitchFamily="34" charset="0"/>
              <a:cs typeface="Arial" pitchFamily="34" charset="0"/>
            </a:endParaRPr>
          </a:p>
        </p:txBody>
      </p:sp>
      <p:sp>
        <p:nvSpPr>
          <p:cNvPr id="13" name="15 Rectángulo redondeado"/>
          <p:cNvSpPr/>
          <p:nvPr/>
        </p:nvSpPr>
        <p:spPr>
          <a:xfrm>
            <a:off x="6965157" y="3750471"/>
            <a:ext cx="1857388" cy="35719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S" sz="1200" dirty="0" smtClean="0">
                <a:latin typeface="Arial" pitchFamily="34" charset="0"/>
                <a:cs typeface="Arial" pitchFamily="34" charset="0"/>
              </a:rPr>
              <a:t>PLAN DE ACCION</a:t>
            </a:r>
            <a:endParaRPr lang="es-ES" sz="1200" dirty="0">
              <a:latin typeface="Arial" pitchFamily="34" charset="0"/>
              <a:cs typeface="Arial" pitchFamily="34" charset="0"/>
            </a:endParaRPr>
          </a:p>
        </p:txBody>
      </p:sp>
      <p:sp>
        <p:nvSpPr>
          <p:cNvPr id="14" name="16 Rectángulo redondeado"/>
          <p:cNvSpPr/>
          <p:nvPr/>
        </p:nvSpPr>
        <p:spPr>
          <a:xfrm>
            <a:off x="2893191" y="4607727"/>
            <a:ext cx="3357586" cy="35719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S" sz="1200" dirty="0" smtClean="0">
                <a:latin typeface="Arial" pitchFamily="34" charset="0"/>
                <a:cs typeface="Arial" pitchFamily="34" charset="0"/>
              </a:rPr>
              <a:t>PREVENCION DE RIESGOS</a:t>
            </a:r>
            <a:endParaRPr lang="es-ES" sz="1200" dirty="0">
              <a:latin typeface="Arial" pitchFamily="34" charset="0"/>
              <a:cs typeface="Arial" pitchFamily="34" charset="0"/>
            </a:endParaRPr>
          </a:p>
        </p:txBody>
      </p:sp>
      <p:cxnSp>
        <p:nvCxnSpPr>
          <p:cNvPr id="15" name="21 Conector angular"/>
          <p:cNvCxnSpPr>
            <a:stCxn id="5" idx="1"/>
            <a:endCxn id="6" idx="0"/>
          </p:cNvCxnSpPr>
          <p:nvPr/>
        </p:nvCxnSpPr>
        <p:spPr>
          <a:xfrm rot="10800000" flipV="1">
            <a:off x="1321539" y="2107397"/>
            <a:ext cx="1928842" cy="78581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21 Conector angular"/>
          <p:cNvCxnSpPr>
            <a:stCxn id="5" idx="3"/>
            <a:endCxn id="9" idx="0"/>
          </p:cNvCxnSpPr>
          <p:nvPr/>
        </p:nvCxnSpPr>
        <p:spPr>
          <a:xfrm>
            <a:off x="5822149" y="2107397"/>
            <a:ext cx="2000280" cy="78581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27 Conector angular"/>
          <p:cNvCxnSpPr>
            <a:stCxn id="5" idx="2"/>
            <a:endCxn id="7" idx="0"/>
          </p:cNvCxnSpPr>
          <p:nvPr/>
        </p:nvCxnSpPr>
        <p:spPr>
          <a:xfrm rot="5400000">
            <a:off x="3696869" y="2053819"/>
            <a:ext cx="571504" cy="110728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30 Conector angular"/>
          <p:cNvCxnSpPr>
            <a:stCxn id="5" idx="2"/>
            <a:endCxn id="8" idx="0"/>
          </p:cNvCxnSpPr>
          <p:nvPr/>
        </p:nvCxnSpPr>
        <p:spPr>
          <a:xfrm rot="16200000" flipH="1">
            <a:off x="4804157" y="2053818"/>
            <a:ext cx="571504" cy="110728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46 Conector angular"/>
          <p:cNvCxnSpPr>
            <a:stCxn id="6" idx="2"/>
            <a:endCxn id="10" idx="0"/>
          </p:cNvCxnSpPr>
          <p:nvPr/>
        </p:nvCxnSpPr>
        <p:spPr>
          <a:xfrm rot="16200000" flipH="1">
            <a:off x="1071514" y="3500430"/>
            <a:ext cx="500066" cy="1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51 Conector angular"/>
          <p:cNvCxnSpPr/>
          <p:nvPr/>
        </p:nvCxnSpPr>
        <p:spPr>
          <a:xfrm rot="16200000" flipH="1">
            <a:off x="3214670" y="3500430"/>
            <a:ext cx="500066" cy="1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52 Conector angular"/>
          <p:cNvCxnSpPr/>
          <p:nvPr/>
        </p:nvCxnSpPr>
        <p:spPr>
          <a:xfrm rot="16200000" flipH="1">
            <a:off x="5429232" y="3500430"/>
            <a:ext cx="500066" cy="1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53 Conector angular"/>
          <p:cNvCxnSpPr/>
          <p:nvPr/>
        </p:nvCxnSpPr>
        <p:spPr>
          <a:xfrm rot="16200000" flipH="1">
            <a:off x="7572371" y="3500430"/>
            <a:ext cx="500066" cy="1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55 Conector angular"/>
          <p:cNvCxnSpPr>
            <a:stCxn id="13" idx="2"/>
            <a:endCxn id="14" idx="3"/>
          </p:cNvCxnSpPr>
          <p:nvPr/>
        </p:nvCxnSpPr>
        <p:spPr>
          <a:xfrm rot="5400000">
            <a:off x="6732984" y="3625454"/>
            <a:ext cx="678661" cy="164307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55 Conector angular"/>
          <p:cNvCxnSpPr>
            <a:stCxn id="10" idx="2"/>
            <a:endCxn id="14" idx="1"/>
          </p:cNvCxnSpPr>
          <p:nvPr/>
        </p:nvCxnSpPr>
        <p:spPr>
          <a:xfrm rot="16200000" flipH="1">
            <a:off x="1768043" y="3661173"/>
            <a:ext cx="678661" cy="157163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60 Conector angular"/>
          <p:cNvCxnSpPr>
            <a:stCxn id="11" idx="2"/>
            <a:endCxn id="14" idx="0"/>
          </p:cNvCxnSpPr>
          <p:nvPr/>
        </p:nvCxnSpPr>
        <p:spPr>
          <a:xfrm rot="16200000" flipH="1">
            <a:off x="3768306" y="3804049"/>
            <a:ext cx="500066" cy="110728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63 Conector angular"/>
          <p:cNvCxnSpPr>
            <a:stCxn id="12" idx="2"/>
            <a:endCxn id="14" idx="0"/>
          </p:cNvCxnSpPr>
          <p:nvPr/>
        </p:nvCxnSpPr>
        <p:spPr>
          <a:xfrm rot="5400000">
            <a:off x="4893455" y="3786190"/>
            <a:ext cx="500066" cy="114300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ETAPAS DE EVALAUCIÓN</a:t>
            </a:r>
            <a:endParaRPr lang="es-ES" sz="36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43</a:t>
            </a:fld>
            <a:endParaRPr lang="es-ES"/>
          </a:p>
        </p:txBody>
      </p:sp>
      <p:sp>
        <p:nvSpPr>
          <p:cNvPr id="19" name="1 Rectángulo redondeado"/>
          <p:cNvSpPr/>
          <p:nvPr/>
        </p:nvSpPr>
        <p:spPr>
          <a:xfrm>
            <a:off x="3178943" y="2143116"/>
            <a:ext cx="2714644" cy="428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S" sz="1200" dirty="0" smtClean="0">
                <a:latin typeface="Arial" pitchFamily="34" charset="0"/>
                <a:cs typeface="Arial" pitchFamily="34" charset="0"/>
              </a:rPr>
              <a:t>ETAPAS DE EVALUACION</a:t>
            </a:r>
            <a:endParaRPr lang="es-ES" sz="1200" dirty="0">
              <a:latin typeface="Arial" pitchFamily="34" charset="0"/>
              <a:cs typeface="Arial" pitchFamily="34" charset="0"/>
            </a:endParaRPr>
          </a:p>
        </p:txBody>
      </p:sp>
      <p:sp>
        <p:nvSpPr>
          <p:cNvPr id="20" name="2 Rectángulo redondeado"/>
          <p:cNvSpPr/>
          <p:nvPr/>
        </p:nvSpPr>
        <p:spPr>
          <a:xfrm>
            <a:off x="892927" y="3143248"/>
            <a:ext cx="2071702" cy="5715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S" sz="1200" dirty="0" smtClean="0">
                <a:latin typeface="Arial" pitchFamily="34" charset="0"/>
                <a:cs typeface="Arial" pitchFamily="34" charset="0"/>
              </a:rPr>
              <a:t>IDENTIFICACION DE PELIGROS</a:t>
            </a:r>
            <a:endParaRPr lang="es-ES" sz="1200" dirty="0">
              <a:latin typeface="Arial" pitchFamily="34" charset="0"/>
              <a:cs typeface="Arial" pitchFamily="34" charset="0"/>
            </a:endParaRPr>
          </a:p>
        </p:txBody>
      </p:sp>
      <p:sp>
        <p:nvSpPr>
          <p:cNvPr id="21" name="3 Rectángulo redondeado"/>
          <p:cNvSpPr/>
          <p:nvPr/>
        </p:nvSpPr>
        <p:spPr>
          <a:xfrm>
            <a:off x="3357554" y="3143248"/>
            <a:ext cx="2357454" cy="5715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S" sz="1200" dirty="0" smtClean="0">
                <a:latin typeface="Arial" pitchFamily="34" charset="0"/>
                <a:cs typeface="Arial" pitchFamily="34" charset="0"/>
              </a:rPr>
              <a:t>IDENTIFICACION DE TRABAJADORES EXPUESTOS</a:t>
            </a:r>
            <a:endParaRPr lang="es-ES" sz="1200" dirty="0">
              <a:latin typeface="Arial" pitchFamily="34" charset="0"/>
              <a:cs typeface="Arial" pitchFamily="34" charset="0"/>
            </a:endParaRPr>
          </a:p>
        </p:txBody>
      </p:sp>
      <p:sp>
        <p:nvSpPr>
          <p:cNvPr id="22" name="4 Rectángulo redondeado"/>
          <p:cNvSpPr/>
          <p:nvPr/>
        </p:nvSpPr>
        <p:spPr>
          <a:xfrm>
            <a:off x="6250777" y="3143248"/>
            <a:ext cx="2000296" cy="5715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S" sz="1200" dirty="0" smtClean="0">
                <a:latin typeface="Arial" pitchFamily="34" charset="0"/>
                <a:cs typeface="Arial" pitchFamily="34" charset="0"/>
              </a:rPr>
              <a:t>ANALIZAR LAS POSIBLES ELIMINACION</a:t>
            </a:r>
            <a:endParaRPr lang="es-ES" sz="1200" dirty="0">
              <a:latin typeface="Arial" pitchFamily="34" charset="0"/>
              <a:cs typeface="Arial" pitchFamily="34" charset="0"/>
            </a:endParaRPr>
          </a:p>
        </p:txBody>
      </p:sp>
      <p:sp>
        <p:nvSpPr>
          <p:cNvPr id="23" name="5 Rectángulo redondeado"/>
          <p:cNvSpPr/>
          <p:nvPr/>
        </p:nvSpPr>
        <p:spPr>
          <a:xfrm>
            <a:off x="892927" y="4143380"/>
            <a:ext cx="2000264" cy="5715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S" sz="1200" dirty="0" smtClean="0">
                <a:latin typeface="Arial" pitchFamily="34" charset="0"/>
                <a:cs typeface="Arial" pitchFamily="34" charset="0"/>
              </a:rPr>
              <a:t>MEDIDAS PREVENTIVAS DE CONTROL</a:t>
            </a:r>
            <a:endParaRPr lang="es-ES" sz="1200" dirty="0">
              <a:latin typeface="Arial" pitchFamily="34" charset="0"/>
              <a:cs typeface="Arial" pitchFamily="34" charset="0"/>
            </a:endParaRPr>
          </a:p>
        </p:txBody>
      </p:sp>
      <p:sp>
        <p:nvSpPr>
          <p:cNvPr id="24" name="6 Rectángulo redondeado"/>
          <p:cNvSpPr/>
          <p:nvPr/>
        </p:nvSpPr>
        <p:spPr>
          <a:xfrm>
            <a:off x="3536133" y="4143380"/>
            <a:ext cx="2071702" cy="5715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S" sz="1200" dirty="0" smtClean="0">
                <a:latin typeface="Arial" pitchFamily="34" charset="0"/>
                <a:cs typeface="Arial" pitchFamily="34" charset="0"/>
              </a:rPr>
              <a:t>NO ELIMINABLES</a:t>
            </a:r>
            <a:endParaRPr lang="es-ES" sz="1200" dirty="0">
              <a:latin typeface="Arial" pitchFamily="34" charset="0"/>
              <a:cs typeface="Arial" pitchFamily="34" charset="0"/>
            </a:endParaRPr>
          </a:p>
        </p:txBody>
      </p:sp>
      <p:sp>
        <p:nvSpPr>
          <p:cNvPr id="25" name="7 Rectángulo redondeado"/>
          <p:cNvSpPr/>
          <p:nvPr/>
        </p:nvSpPr>
        <p:spPr>
          <a:xfrm>
            <a:off x="6322215" y="4143380"/>
            <a:ext cx="1857388" cy="5715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S" sz="1200" dirty="0" smtClean="0">
                <a:latin typeface="Arial" pitchFamily="34" charset="0"/>
                <a:cs typeface="Arial" pitchFamily="34" charset="0"/>
              </a:rPr>
              <a:t>RIESGOS</a:t>
            </a:r>
            <a:endParaRPr lang="es-ES" sz="1200" dirty="0">
              <a:latin typeface="Arial" pitchFamily="34" charset="0"/>
              <a:cs typeface="Arial" pitchFamily="34" charset="0"/>
            </a:endParaRPr>
          </a:p>
        </p:txBody>
      </p:sp>
      <p:cxnSp>
        <p:nvCxnSpPr>
          <p:cNvPr id="26" name="21 Conector angular"/>
          <p:cNvCxnSpPr>
            <a:stCxn id="19" idx="3"/>
            <a:endCxn id="22" idx="0"/>
          </p:cNvCxnSpPr>
          <p:nvPr/>
        </p:nvCxnSpPr>
        <p:spPr>
          <a:xfrm>
            <a:off x="5893587" y="2357430"/>
            <a:ext cx="1357338" cy="78581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11 Conector angular"/>
          <p:cNvCxnSpPr>
            <a:stCxn id="19" idx="1"/>
            <a:endCxn id="20" idx="0"/>
          </p:cNvCxnSpPr>
          <p:nvPr/>
        </p:nvCxnSpPr>
        <p:spPr>
          <a:xfrm rot="10800000" flipV="1">
            <a:off x="1928779" y="2357430"/>
            <a:ext cx="1250165" cy="78581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16 Conector angular"/>
          <p:cNvCxnSpPr>
            <a:endCxn id="25" idx="0"/>
          </p:cNvCxnSpPr>
          <p:nvPr/>
        </p:nvCxnSpPr>
        <p:spPr>
          <a:xfrm rot="5400000">
            <a:off x="7036603" y="3929058"/>
            <a:ext cx="428628" cy="1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49 Conector recto de flecha"/>
          <p:cNvCxnSpPr>
            <a:stCxn id="19" idx="2"/>
            <a:endCxn id="21" idx="0"/>
          </p:cNvCxnSpPr>
          <p:nvPr/>
        </p:nvCxnSpPr>
        <p:spPr>
          <a:xfrm rot="16200000" flipH="1">
            <a:off x="4250521" y="2857488"/>
            <a:ext cx="571504" cy="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55 Conector angular"/>
          <p:cNvCxnSpPr>
            <a:stCxn id="25" idx="1"/>
            <a:endCxn id="24" idx="3"/>
          </p:cNvCxnSpPr>
          <p:nvPr/>
        </p:nvCxnSpPr>
        <p:spPr>
          <a:xfrm rot="10800000">
            <a:off x="5607835" y="4429132"/>
            <a:ext cx="71438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58 Conector angular"/>
          <p:cNvCxnSpPr>
            <a:stCxn id="24" idx="1"/>
            <a:endCxn id="23" idx="3"/>
          </p:cNvCxnSpPr>
          <p:nvPr/>
        </p:nvCxnSpPr>
        <p:spPr>
          <a:xfrm rot="10800000">
            <a:off x="2893191" y="4429132"/>
            <a:ext cx="642942"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62 Conector angular"/>
          <p:cNvCxnSpPr>
            <a:stCxn id="21" idx="2"/>
            <a:endCxn id="25" idx="0"/>
          </p:cNvCxnSpPr>
          <p:nvPr/>
        </p:nvCxnSpPr>
        <p:spPr>
          <a:xfrm rot="16200000" flipH="1">
            <a:off x="5679281" y="2571752"/>
            <a:ext cx="428628" cy="27146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PREVENCIÓN DE RIESGOS</a:t>
            </a:r>
            <a:endParaRPr lang="es-ES" sz="3600" dirty="0">
              <a:latin typeface="Arial" pitchFamily="34" charset="0"/>
              <a:cs typeface="Arial" pitchFamily="34" charset="0"/>
            </a:endParaRPr>
          </a:p>
        </p:txBody>
      </p:sp>
      <p:sp>
        <p:nvSpPr>
          <p:cNvPr id="3" name="2 Marcador de contenido"/>
          <p:cNvSpPr>
            <a:spLocks noGrp="1"/>
          </p:cNvSpPr>
          <p:nvPr>
            <p:ph idx="1"/>
          </p:nvPr>
        </p:nvSpPr>
        <p:spPr>
          <a:xfrm>
            <a:off x="428596" y="1785926"/>
            <a:ext cx="8229600" cy="3043246"/>
          </a:xfrm>
        </p:spPr>
        <p:txBody>
          <a:bodyPr/>
          <a:lstStyle/>
          <a:p>
            <a:pPr algn="just">
              <a:buNone/>
            </a:pPr>
            <a:r>
              <a:rPr lang="es-ES" dirty="0">
                <a:latin typeface="Arial" pitchFamily="34" charset="0"/>
                <a:cs typeface="Arial" pitchFamily="34" charset="0"/>
              </a:rPr>
              <a:t>	</a:t>
            </a:r>
            <a:r>
              <a:rPr lang="es-ES" dirty="0" smtClean="0">
                <a:latin typeface="Arial" pitchFamily="34" charset="0"/>
                <a:cs typeface="Arial" pitchFamily="34" charset="0"/>
              </a:rPr>
              <a:t>La prevención es la técnica que permite el reconocimiento, evaluación y control de los riesgos que puedan causar accidentes y/o enfermedades profesionales en las personas que no trabajan con precaución.  </a:t>
            </a:r>
            <a:endParaRPr lang="es-ES"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44</a:t>
            </a:fld>
            <a:endParaRPr lang="es-E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dirty="0" smtClean="0">
                <a:latin typeface="Arial" pitchFamily="34" charset="0"/>
                <a:cs typeface="Arial" pitchFamily="34" charset="0"/>
              </a:rPr>
              <a:t>MEDIDAS PREVENTIVAS PARA EVITAR ALGUN RIESGO ELÉCTRICO</a:t>
            </a:r>
            <a:endParaRPr lang="es-ES" sz="3600" dirty="0">
              <a:latin typeface="Arial" pitchFamily="34" charset="0"/>
              <a:cs typeface="Arial" pitchFamily="34" charset="0"/>
            </a:endParaRPr>
          </a:p>
        </p:txBody>
      </p:sp>
      <p:sp>
        <p:nvSpPr>
          <p:cNvPr id="3" name="2 Marcador de contenido"/>
          <p:cNvSpPr>
            <a:spLocks noGrp="1"/>
          </p:cNvSpPr>
          <p:nvPr>
            <p:ph idx="1"/>
          </p:nvPr>
        </p:nvSpPr>
        <p:spPr>
          <a:xfrm>
            <a:off x="428596" y="2000240"/>
            <a:ext cx="8229600" cy="3757626"/>
          </a:xfrm>
        </p:spPr>
        <p:txBody>
          <a:bodyPr>
            <a:normAutofit fontScale="92500"/>
          </a:bodyPr>
          <a:lstStyle/>
          <a:p>
            <a:pPr algn="just"/>
            <a:r>
              <a:rPr lang="es-ES" sz="2800" dirty="0" smtClean="0">
                <a:latin typeface="Arial" pitchFamily="34" charset="0"/>
                <a:cs typeface="Arial" pitchFamily="34" charset="0"/>
              </a:rPr>
              <a:t>Considerar que todos los cables estén energizados.</a:t>
            </a:r>
          </a:p>
          <a:p>
            <a:pPr algn="just"/>
            <a:r>
              <a:rPr lang="es-ES" sz="2800" dirty="0" smtClean="0">
                <a:latin typeface="Arial" pitchFamily="34" charset="0"/>
                <a:cs typeface="Arial" pitchFamily="34" charset="0"/>
              </a:rPr>
              <a:t>Evitar hacer reparaciones provisionales.</a:t>
            </a:r>
          </a:p>
          <a:p>
            <a:pPr algn="just"/>
            <a:r>
              <a:rPr lang="es-ES" sz="2800" dirty="0" smtClean="0">
                <a:latin typeface="Arial" pitchFamily="34" charset="0"/>
                <a:cs typeface="Arial" pitchFamily="34" charset="0"/>
              </a:rPr>
              <a:t>Los sistemas de seguridad no deben ser manipulados bajo ningún concepto.</a:t>
            </a:r>
          </a:p>
          <a:p>
            <a:pPr algn="just"/>
            <a:r>
              <a:rPr lang="es-ES" sz="2800" dirty="0" smtClean="0">
                <a:latin typeface="Arial" pitchFamily="34" charset="0"/>
                <a:cs typeface="Arial" pitchFamily="34" charset="0"/>
              </a:rPr>
              <a:t>No tirar del cable para desenchufar algún objeto.</a:t>
            </a:r>
          </a:p>
          <a:p>
            <a:pPr algn="just"/>
            <a:r>
              <a:rPr lang="es-ES" sz="2800" dirty="0" smtClean="0">
                <a:latin typeface="Arial" pitchFamily="34" charset="0"/>
                <a:cs typeface="Arial" pitchFamily="34" charset="0"/>
              </a:rPr>
              <a:t>Cuando se esta trabajando con tensión, usar el equipo de protección adecuado. </a:t>
            </a:r>
          </a:p>
          <a:p>
            <a:pPr algn="just"/>
            <a:r>
              <a:rPr lang="es-ES" sz="2800" dirty="0" smtClean="0">
                <a:latin typeface="Arial" pitchFamily="34" charset="0"/>
                <a:cs typeface="Arial" pitchFamily="34" charset="0"/>
              </a:rPr>
              <a:t>No colocar cables cercas de superficies calientes.</a:t>
            </a:r>
            <a:endParaRPr lang="es-ES" sz="28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45</a:t>
            </a:fld>
            <a:endParaRPr lang="es-E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dirty="0" smtClean="0">
                <a:latin typeface="Arial" pitchFamily="34" charset="0"/>
                <a:cs typeface="Arial" pitchFamily="34" charset="0"/>
              </a:rPr>
              <a:t>PROTECCIONES FRENTE A CONTACTOS ELÉCTRICOS</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lstStyle/>
          <a:p>
            <a:pPr>
              <a:buNone/>
            </a:pPr>
            <a:r>
              <a:rPr lang="es-ES" dirty="0" smtClean="0"/>
              <a:t>	Las técnicas de protección proporcionan de una serie de medidas preventivas para evitar los riesgos de las personas y de la propia instalación eléctrica.</a:t>
            </a:r>
          </a:p>
          <a:p>
            <a:pPr>
              <a:buNone/>
            </a:pPr>
            <a:r>
              <a:rPr lang="es-ES" dirty="0"/>
              <a:t>	</a:t>
            </a:r>
            <a:r>
              <a:rPr lang="es-ES" dirty="0" smtClean="0"/>
              <a:t>Existen dos tipos de protecciones frente a los contactos:</a:t>
            </a:r>
          </a:p>
          <a:p>
            <a:pPr lvl="1">
              <a:buFont typeface="Wingdings" pitchFamily="2" charset="2"/>
              <a:buChar char="Ø"/>
            </a:pPr>
            <a:r>
              <a:rPr lang="es-ES" dirty="0" smtClean="0"/>
              <a:t>Protección contra contactos directos.</a:t>
            </a:r>
          </a:p>
          <a:p>
            <a:pPr lvl="1">
              <a:buFont typeface="Wingdings" pitchFamily="2" charset="2"/>
              <a:buChar char="Ø"/>
            </a:pPr>
            <a:r>
              <a:rPr lang="es-ES" dirty="0" smtClean="0"/>
              <a:t>Protección contra contactos indirectos. </a:t>
            </a:r>
            <a:endParaRPr lang="es-ES" dirty="0"/>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46</a:t>
            </a:fld>
            <a:endParaRPr lang="es-E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dirty="0" smtClean="0">
                <a:latin typeface="Arial" pitchFamily="34" charset="0"/>
                <a:cs typeface="Arial" pitchFamily="34" charset="0"/>
              </a:rPr>
              <a:t>PROTECCIONES FRENTE A CONTACTO DIRECTOS</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normAutofit lnSpcReduction="10000"/>
          </a:bodyPr>
          <a:lstStyle/>
          <a:p>
            <a:pPr algn="just">
              <a:buNone/>
            </a:pPr>
            <a:r>
              <a:rPr lang="es-ES" dirty="0" smtClean="0"/>
              <a:t>	</a:t>
            </a:r>
            <a:r>
              <a:rPr lang="es-ES" sz="2800" dirty="0" smtClean="0">
                <a:latin typeface="Arial" pitchFamily="34" charset="0"/>
                <a:cs typeface="Arial" pitchFamily="34" charset="0"/>
              </a:rPr>
              <a:t>Consiste en tomar las respectivas medidas para proteger a las personas de un contacto accidental con un conductor activo o alguna pieza conductora que habitualmente se encuentra con tensión.</a:t>
            </a:r>
          </a:p>
          <a:p>
            <a:pPr algn="just">
              <a:buNone/>
            </a:pPr>
            <a:endParaRPr lang="es-ES" sz="2800" dirty="0" smtClean="0">
              <a:latin typeface="Arial" pitchFamily="34" charset="0"/>
              <a:cs typeface="Arial" pitchFamily="34" charset="0"/>
            </a:endParaRPr>
          </a:p>
          <a:p>
            <a:pPr algn="just">
              <a:buNone/>
            </a:pPr>
            <a:r>
              <a:rPr lang="es-ES" sz="2800" dirty="0">
                <a:latin typeface="Arial" pitchFamily="34" charset="0"/>
                <a:cs typeface="Arial" pitchFamily="34" charset="0"/>
              </a:rPr>
              <a:t>	</a:t>
            </a:r>
            <a:r>
              <a:rPr lang="es-ES" sz="2800" dirty="0" smtClean="0">
                <a:latin typeface="Arial" pitchFamily="34" charset="0"/>
                <a:cs typeface="Arial" pitchFamily="34" charset="0"/>
              </a:rPr>
              <a:t>Las protecciones se pueden lograr de maneras:</a:t>
            </a:r>
          </a:p>
          <a:p>
            <a:pPr lvl="1" algn="just">
              <a:buFont typeface="Wingdings" pitchFamily="2" charset="2"/>
              <a:buChar char="Ø"/>
            </a:pPr>
            <a:r>
              <a:rPr lang="es-ES" dirty="0" smtClean="0">
                <a:latin typeface="Arial" pitchFamily="34" charset="0"/>
                <a:cs typeface="Arial" pitchFamily="34" charset="0"/>
              </a:rPr>
              <a:t>Alejamiento de las partes activas.</a:t>
            </a:r>
          </a:p>
          <a:p>
            <a:pPr lvl="1" algn="just">
              <a:buFont typeface="Wingdings" pitchFamily="2" charset="2"/>
              <a:buChar char="Ø"/>
            </a:pPr>
            <a:r>
              <a:rPr lang="es-ES" dirty="0" smtClean="0">
                <a:latin typeface="Arial" pitchFamily="34" charset="0"/>
                <a:cs typeface="Arial" pitchFamily="34" charset="0"/>
              </a:rPr>
              <a:t>Interposición de obstáculos.</a:t>
            </a:r>
          </a:p>
          <a:p>
            <a:pPr lvl="1" algn="just">
              <a:buFont typeface="Wingdings" pitchFamily="2" charset="2"/>
              <a:buChar char="Ø"/>
            </a:pPr>
            <a:r>
              <a:rPr lang="es-ES" dirty="0" smtClean="0">
                <a:latin typeface="Arial" pitchFamily="34" charset="0"/>
                <a:cs typeface="Arial" pitchFamily="34" charset="0"/>
              </a:rPr>
              <a:t>Recubrimiento de las partes activas.  </a:t>
            </a:r>
            <a:endParaRPr lang="es-ES"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47</a:t>
            </a:fld>
            <a:endParaRPr lang="es-E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dirty="0" smtClean="0">
                <a:latin typeface="Arial" pitchFamily="34" charset="0"/>
                <a:cs typeface="Arial" pitchFamily="34" charset="0"/>
              </a:rPr>
              <a:t>PROTECCIONES FRENTE A CONTACTOS INDIRECTOS</a:t>
            </a:r>
            <a:endParaRPr lang="es-ES" sz="3600" dirty="0">
              <a:latin typeface="Arial" pitchFamily="34" charset="0"/>
              <a:cs typeface="Arial" pitchFamily="34" charset="0"/>
            </a:endParaRPr>
          </a:p>
        </p:txBody>
      </p:sp>
      <p:sp>
        <p:nvSpPr>
          <p:cNvPr id="3" name="2 Marcador de contenido"/>
          <p:cNvSpPr>
            <a:spLocks noGrp="1"/>
          </p:cNvSpPr>
          <p:nvPr>
            <p:ph idx="1"/>
          </p:nvPr>
        </p:nvSpPr>
        <p:spPr>
          <a:xfrm>
            <a:off x="500034" y="1357298"/>
            <a:ext cx="8229600" cy="4929222"/>
          </a:xfrm>
        </p:spPr>
        <p:txBody>
          <a:bodyPr/>
          <a:lstStyle/>
          <a:p>
            <a:pPr>
              <a:buNone/>
            </a:pPr>
            <a:r>
              <a:rPr lang="es-ES" dirty="0" smtClean="0"/>
              <a:t>	</a:t>
            </a:r>
            <a:r>
              <a:rPr lang="es-ES" sz="2800" dirty="0" smtClean="0">
                <a:latin typeface="Arial" pitchFamily="34" charset="0"/>
                <a:cs typeface="Arial" pitchFamily="34" charset="0"/>
              </a:rPr>
              <a:t>Para la correcta elección de las medidas de protección frente a un contacto indirecto que se produce por un fallo en un aparato receptor o accesorio, desviándose la corriente a través de las partes metálicas de éstos aparatos.</a:t>
            </a:r>
          </a:p>
          <a:p>
            <a:pPr>
              <a:buNone/>
            </a:pPr>
            <a:endParaRPr lang="es-ES" sz="2800" dirty="0" smtClean="0">
              <a:latin typeface="Arial" pitchFamily="34" charset="0"/>
              <a:cs typeface="Arial" pitchFamily="34" charset="0"/>
            </a:endParaRPr>
          </a:p>
          <a:p>
            <a:pPr>
              <a:buNone/>
            </a:pPr>
            <a:r>
              <a:rPr lang="es-ES" sz="2800" dirty="0">
                <a:latin typeface="Arial" pitchFamily="34" charset="0"/>
                <a:cs typeface="Arial" pitchFamily="34" charset="0"/>
              </a:rPr>
              <a:t>	</a:t>
            </a:r>
            <a:r>
              <a:rPr lang="es-ES" sz="2800" dirty="0" smtClean="0">
                <a:latin typeface="Arial" pitchFamily="34" charset="0"/>
                <a:cs typeface="Arial" pitchFamily="34" charset="0"/>
              </a:rPr>
              <a:t>Existen dos sistemas de protección:</a:t>
            </a:r>
          </a:p>
          <a:p>
            <a:pPr lvl="1">
              <a:buFont typeface="Wingdings" pitchFamily="2" charset="2"/>
              <a:buChar char="Ø"/>
            </a:pPr>
            <a:r>
              <a:rPr lang="es-ES" dirty="0" smtClean="0">
                <a:latin typeface="Arial" pitchFamily="34" charset="0"/>
                <a:cs typeface="Arial" pitchFamily="34" charset="0"/>
              </a:rPr>
              <a:t>Sistema de protección clase A.</a:t>
            </a:r>
          </a:p>
          <a:p>
            <a:pPr lvl="1">
              <a:buFont typeface="Wingdings" pitchFamily="2" charset="2"/>
              <a:buChar char="Ø"/>
            </a:pPr>
            <a:r>
              <a:rPr lang="es-ES" dirty="0" smtClean="0">
                <a:latin typeface="Arial" pitchFamily="34" charset="0"/>
                <a:cs typeface="Arial" pitchFamily="34" charset="0"/>
              </a:rPr>
              <a:t>Sistema de protección clase B.</a:t>
            </a:r>
          </a:p>
          <a:p>
            <a:pPr>
              <a:buNone/>
            </a:pPr>
            <a:endParaRPr lang="es-ES" dirty="0"/>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48</a:t>
            </a:fld>
            <a:endParaRPr lang="es-E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 TRABAJOS SIN TENSIÓN</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lstStyle/>
          <a:p>
            <a:pPr>
              <a:buNone/>
            </a:pPr>
            <a:r>
              <a:rPr lang="es-ES" dirty="0" smtClean="0"/>
              <a:t>	</a:t>
            </a:r>
            <a:r>
              <a:rPr lang="es-EC" sz="2400" dirty="0" smtClean="0">
                <a:latin typeface="Arial" pitchFamily="34" charset="0"/>
                <a:cs typeface="Arial" pitchFamily="34" charset="0"/>
              </a:rPr>
              <a:t>Antes de comenzar la aplicación del procedimiento para suprimir la tensión es necesario identificar la zona y los elementos de la instalación donde se va a realizar el trabajo.</a:t>
            </a:r>
          </a:p>
          <a:p>
            <a:pPr>
              <a:buNone/>
            </a:pPr>
            <a:r>
              <a:rPr lang="es-EC" sz="2400" dirty="0" smtClean="0">
                <a:latin typeface="Arial" pitchFamily="34" charset="0"/>
                <a:cs typeface="Arial" pitchFamily="34" charset="0"/>
              </a:rPr>
              <a:t>	</a:t>
            </a:r>
          </a:p>
          <a:p>
            <a:pPr>
              <a:buNone/>
            </a:pPr>
            <a:r>
              <a:rPr lang="es-EC" sz="2400" dirty="0" smtClean="0">
                <a:latin typeface="Arial" pitchFamily="34" charset="0"/>
                <a:cs typeface="Arial" pitchFamily="34" charset="0"/>
              </a:rPr>
              <a:t>	Para ello utilizaremos las cinco reglas de oro:</a:t>
            </a:r>
          </a:p>
          <a:p>
            <a:pPr marL="857250" lvl="1" indent="-457200">
              <a:buFont typeface="+mj-lt"/>
              <a:buAutoNum type="arabicPeriod"/>
            </a:pPr>
            <a:r>
              <a:rPr lang="es-EC" sz="2000" dirty="0" smtClean="0">
                <a:latin typeface="Arial" pitchFamily="34" charset="0"/>
                <a:cs typeface="Arial" pitchFamily="34" charset="0"/>
              </a:rPr>
              <a:t>	Desconectar.</a:t>
            </a:r>
          </a:p>
          <a:p>
            <a:pPr marL="857250" lvl="1" indent="-457200">
              <a:buFont typeface="+mj-lt"/>
              <a:buAutoNum type="arabicPeriod"/>
            </a:pPr>
            <a:r>
              <a:rPr lang="es-EC" sz="2000" dirty="0" smtClean="0">
                <a:latin typeface="Arial" pitchFamily="34" charset="0"/>
                <a:cs typeface="Arial" pitchFamily="34" charset="0"/>
              </a:rPr>
              <a:t>Prevenir cualquier posible realimentación.</a:t>
            </a:r>
          </a:p>
          <a:p>
            <a:pPr marL="857250" lvl="1" indent="-457200">
              <a:buFont typeface="+mj-lt"/>
              <a:buAutoNum type="arabicPeriod"/>
            </a:pPr>
            <a:r>
              <a:rPr lang="es-EC" sz="2000" dirty="0" smtClean="0">
                <a:latin typeface="Arial" pitchFamily="34" charset="0"/>
                <a:cs typeface="Arial" pitchFamily="34" charset="0"/>
              </a:rPr>
              <a:t>Verificar la ausencia de tensión.</a:t>
            </a:r>
          </a:p>
          <a:p>
            <a:pPr marL="857250" lvl="1" indent="-457200">
              <a:buFont typeface="+mj-lt"/>
              <a:buAutoNum type="arabicPeriod"/>
            </a:pPr>
            <a:r>
              <a:rPr lang="es-EC" sz="2000" dirty="0" smtClean="0">
                <a:latin typeface="Arial" pitchFamily="34" charset="0"/>
                <a:cs typeface="Arial" pitchFamily="34" charset="0"/>
              </a:rPr>
              <a:t>Poner a tierra y en cortocircuito.</a:t>
            </a:r>
          </a:p>
          <a:p>
            <a:pPr marL="857250" lvl="1" indent="-457200">
              <a:buFont typeface="+mj-lt"/>
              <a:buAutoNum type="arabicPeriod"/>
            </a:pPr>
            <a:r>
              <a:rPr lang="es-EC" sz="2000" dirty="0" smtClean="0">
                <a:latin typeface="Arial" pitchFamily="34" charset="0"/>
                <a:cs typeface="Arial" pitchFamily="34" charset="0"/>
              </a:rPr>
              <a:t>Establecer una señalización de seguridad.</a:t>
            </a:r>
            <a:endParaRPr lang="es-ES" sz="20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49</a:t>
            </a:fld>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Autofit/>
          </a:bodyPr>
          <a:lstStyle/>
          <a:p>
            <a:r>
              <a:rPr lang="es-ES" sz="3600" dirty="0" smtClean="0">
                <a:latin typeface="Arial" pitchFamily="34" charset="0"/>
                <a:cs typeface="Arial" pitchFamily="34" charset="0"/>
              </a:rPr>
              <a:t>FACTORES QUE INTERVIENEN EN EL PASO DE LA CORRIENTE ELÉCTRICA</a:t>
            </a:r>
            <a:endParaRPr lang="es-ES" sz="3600" dirty="0">
              <a:latin typeface="Arial" pitchFamily="34" charset="0"/>
              <a:cs typeface="Arial" pitchFamily="34" charset="0"/>
            </a:endParaRPr>
          </a:p>
        </p:txBody>
      </p:sp>
      <p:sp>
        <p:nvSpPr>
          <p:cNvPr id="9" name="8 Marcador de contenido"/>
          <p:cNvSpPr>
            <a:spLocks noGrp="1"/>
          </p:cNvSpPr>
          <p:nvPr>
            <p:ph idx="1"/>
          </p:nvPr>
        </p:nvSpPr>
        <p:spPr/>
        <p:txBody>
          <a:bodyPr>
            <a:normAutofit fontScale="85000" lnSpcReduction="20000"/>
          </a:bodyPr>
          <a:lstStyle/>
          <a:p>
            <a:pPr>
              <a:buNone/>
            </a:pPr>
            <a:r>
              <a:rPr lang="es-ES" dirty="0" smtClean="0"/>
              <a:t>	</a:t>
            </a:r>
            <a:r>
              <a:rPr lang="es-ES" sz="2800" dirty="0" smtClean="0">
                <a:latin typeface="Arial" pitchFamily="34" charset="0"/>
                <a:cs typeface="Arial" pitchFamily="34" charset="0"/>
              </a:rPr>
              <a:t>El efecto que produce la corriente eléctrica sobre el cuerpo humano depende de una serie de factores, de los cuales podemos citar:</a:t>
            </a:r>
          </a:p>
          <a:p>
            <a:pPr>
              <a:buNone/>
            </a:pPr>
            <a:endParaRPr lang="es-ES" dirty="0" smtClean="0">
              <a:latin typeface="Arial" pitchFamily="34" charset="0"/>
              <a:cs typeface="Arial" pitchFamily="34" charset="0"/>
            </a:endParaRPr>
          </a:p>
          <a:p>
            <a:pPr lvl="1">
              <a:buFont typeface="Wingdings" pitchFamily="2" charset="2"/>
              <a:buChar char="Ø"/>
            </a:pPr>
            <a:r>
              <a:rPr lang="es-ES" dirty="0" smtClean="0">
                <a:latin typeface="Arial" pitchFamily="34" charset="0"/>
                <a:cs typeface="Arial" pitchFamily="34" charset="0"/>
              </a:rPr>
              <a:t>Intensidad de la corriente eléctrica.</a:t>
            </a:r>
          </a:p>
          <a:p>
            <a:pPr lvl="1">
              <a:buFont typeface="Wingdings" pitchFamily="2" charset="2"/>
              <a:buChar char="Ø"/>
            </a:pPr>
            <a:r>
              <a:rPr lang="es-ES" dirty="0" smtClean="0">
                <a:latin typeface="Arial" pitchFamily="34" charset="0"/>
                <a:cs typeface="Arial" pitchFamily="34" charset="0"/>
              </a:rPr>
              <a:t>Tiempo de contacto o paso de la corriente.</a:t>
            </a:r>
          </a:p>
          <a:p>
            <a:pPr lvl="1">
              <a:buFont typeface="Wingdings" pitchFamily="2" charset="2"/>
              <a:buChar char="Ø"/>
            </a:pPr>
            <a:r>
              <a:rPr lang="es-ES" dirty="0" smtClean="0">
                <a:latin typeface="Arial" pitchFamily="34" charset="0"/>
                <a:cs typeface="Arial" pitchFamily="34" charset="0"/>
              </a:rPr>
              <a:t>Tensión o diferencia de potencial.</a:t>
            </a:r>
          </a:p>
          <a:p>
            <a:pPr lvl="1">
              <a:buFont typeface="Wingdings" pitchFamily="2" charset="2"/>
              <a:buChar char="Ø"/>
            </a:pPr>
            <a:r>
              <a:rPr lang="es-ES" dirty="0" smtClean="0">
                <a:latin typeface="Arial" pitchFamily="34" charset="0"/>
                <a:cs typeface="Arial" pitchFamily="34" charset="0"/>
              </a:rPr>
              <a:t>Resistencia o impedancia del cuerpo entre los puntos de contacto.</a:t>
            </a:r>
          </a:p>
          <a:p>
            <a:pPr lvl="1">
              <a:buFont typeface="Wingdings" pitchFamily="2" charset="2"/>
              <a:buChar char="Ø"/>
            </a:pPr>
            <a:r>
              <a:rPr lang="es-ES" dirty="0" smtClean="0">
                <a:latin typeface="Arial" pitchFamily="34" charset="0"/>
                <a:cs typeface="Arial" pitchFamily="34" charset="0"/>
              </a:rPr>
              <a:t>Trayectoria o recorrido de la corriente a través del cuerpo.</a:t>
            </a:r>
          </a:p>
          <a:p>
            <a:pPr lvl="1">
              <a:buFont typeface="Wingdings" pitchFamily="2" charset="2"/>
              <a:buChar char="Ø"/>
            </a:pPr>
            <a:r>
              <a:rPr lang="es-ES" dirty="0" smtClean="0">
                <a:latin typeface="Arial" pitchFamily="34" charset="0"/>
                <a:cs typeface="Arial" pitchFamily="34" charset="0"/>
              </a:rPr>
              <a:t>Frecuencia de la corriente.</a:t>
            </a:r>
            <a:endParaRPr lang="es-ES" dirty="0">
              <a:latin typeface="Arial" pitchFamily="34" charset="0"/>
              <a:cs typeface="Arial" pitchFamily="34" charset="0"/>
            </a:endParaRPr>
          </a:p>
        </p:txBody>
      </p:sp>
      <p:sp>
        <p:nvSpPr>
          <p:cNvPr id="7" name="6 Marcador de número de diapositiva"/>
          <p:cNvSpPr>
            <a:spLocks noGrp="1"/>
          </p:cNvSpPr>
          <p:nvPr>
            <p:ph type="sldNum" sz="quarter" idx="12"/>
          </p:nvPr>
        </p:nvSpPr>
        <p:spPr/>
        <p:txBody>
          <a:bodyPr/>
          <a:lstStyle/>
          <a:p>
            <a:fld id="{6A4D8111-A1D8-487C-9931-A9C27FF400C5}" type="slidenum">
              <a:rPr lang="es-ES" smtClean="0"/>
              <a:pPr/>
              <a:t>5</a:t>
            </a:fld>
            <a:endParaRPr lang="es-E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CINCO REGLAS DE ORO</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marL="514350" indent="-514350">
              <a:buFont typeface="+mj-lt"/>
              <a:buAutoNum type="arabicPeriod"/>
            </a:pPr>
            <a:r>
              <a:rPr lang="es-ES" sz="2800" dirty="0" smtClean="0">
                <a:latin typeface="Arial" pitchFamily="34" charset="0"/>
                <a:cs typeface="Arial" pitchFamily="34" charset="0"/>
              </a:rPr>
              <a:t>DESCONECTAR.</a:t>
            </a:r>
          </a:p>
          <a:p>
            <a:pPr marL="514350" indent="-514350" algn="just">
              <a:buNone/>
            </a:pPr>
            <a:r>
              <a:rPr lang="es-ES" sz="2800" dirty="0" smtClean="0">
                <a:latin typeface="Arial" pitchFamily="34" charset="0"/>
                <a:cs typeface="Arial" pitchFamily="34" charset="0"/>
              </a:rPr>
              <a:t>	</a:t>
            </a:r>
            <a:r>
              <a:rPr lang="es-EC" sz="2000" dirty="0" smtClean="0">
                <a:latin typeface="Arial" pitchFamily="34" charset="0"/>
                <a:cs typeface="Arial" pitchFamily="34" charset="0"/>
              </a:rPr>
              <a:t>Con el fin de aislar la parte de la instalación donde se va a realizar el trabajo sin tensión, deben ser desconectados todos los interruptores y seccionadores, mediante los cuales dicha instalación se puede conectar a las fuentes de alimentación conocidas. </a:t>
            </a:r>
            <a:endParaRPr lang="es-ES" sz="2000" dirty="0" smtClean="0">
              <a:latin typeface="Arial" pitchFamily="34" charset="0"/>
              <a:cs typeface="Arial" pitchFamily="34" charset="0"/>
            </a:endParaRPr>
          </a:p>
          <a:p>
            <a:pPr marL="514350" indent="-514350">
              <a:buNone/>
            </a:pPr>
            <a:r>
              <a:rPr lang="es-ES" sz="2800" dirty="0" smtClean="0">
                <a:latin typeface="Arial" pitchFamily="34" charset="0"/>
                <a:cs typeface="Arial" pitchFamily="34" charset="0"/>
              </a:rPr>
              <a:t>	</a:t>
            </a:r>
          </a:p>
          <a:p>
            <a:pPr>
              <a:buNone/>
            </a:pPr>
            <a:endParaRPr lang="es-ES" sz="28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50</a:t>
            </a:fld>
            <a:endParaRPr lang="es-ES"/>
          </a:p>
        </p:txBody>
      </p:sp>
      <p:pic>
        <p:nvPicPr>
          <p:cNvPr id="5" name="4 Imagen"/>
          <p:cNvPicPr/>
          <p:nvPr/>
        </p:nvPicPr>
        <p:blipFill>
          <a:blip r:embed="rId2" cstate="print"/>
          <a:srcRect/>
          <a:stretch>
            <a:fillRect/>
          </a:stretch>
        </p:blipFill>
        <p:spPr bwMode="auto">
          <a:xfrm>
            <a:off x="3143240" y="3714752"/>
            <a:ext cx="2643206" cy="185738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CINCO REGLAS DE ORO</a:t>
            </a:r>
            <a:endParaRPr lang="es-ES" sz="3600" dirty="0"/>
          </a:p>
        </p:txBody>
      </p:sp>
      <p:sp>
        <p:nvSpPr>
          <p:cNvPr id="3" name="2 Marcador de contenido"/>
          <p:cNvSpPr>
            <a:spLocks noGrp="1"/>
          </p:cNvSpPr>
          <p:nvPr>
            <p:ph idx="1"/>
          </p:nvPr>
        </p:nvSpPr>
        <p:spPr/>
        <p:txBody>
          <a:bodyPr>
            <a:normAutofit/>
          </a:bodyPr>
          <a:lstStyle/>
          <a:p>
            <a:pPr marL="514350" indent="-514350">
              <a:buFont typeface="+mj-lt"/>
              <a:buAutoNum type="arabicPeriod" startAt="2"/>
            </a:pPr>
            <a:r>
              <a:rPr lang="es-ES" sz="2800" dirty="0" smtClean="0"/>
              <a:t>PREVENIR CUALQUIER POSIBLE REALIMENTACIÓN.</a:t>
            </a:r>
          </a:p>
          <a:p>
            <a:pPr marL="514350" indent="-514350" algn="just">
              <a:buNone/>
            </a:pPr>
            <a:r>
              <a:rPr lang="es-ES" sz="2800" dirty="0" smtClean="0"/>
              <a:t>	</a:t>
            </a:r>
            <a:r>
              <a:rPr lang="es-EC" sz="2000" dirty="0" smtClean="0">
                <a:latin typeface="Arial" pitchFamily="34" charset="0"/>
                <a:cs typeface="Arial" pitchFamily="34" charset="0"/>
              </a:rPr>
              <a:t>Los dispositivos de maniobra utilizados para desconectar la instalación deben asegurarse contra cualquier posible reconexión, preferentemente por bloqueo del mecanismo de maniobra, y deberá colocarse, cuando sea necesario, una señalización para prohibir la maniobra. </a:t>
            </a:r>
            <a:endParaRPr lang="es-ES" sz="20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51</a:t>
            </a:fld>
            <a:endParaRPr lang="es-ES"/>
          </a:p>
        </p:txBody>
      </p:sp>
      <p:pic>
        <p:nvPicPr>
          <p:cNvPr id="5" name="4 Imagen"/>
          <p:cNvPicPr/>
          <p:nvPr/>
        </p:nvPicPr>
        <p:blipFill>
          <a:blip r:embed="rId2" cstate="print"/>
          <a:srcRect l="55999" t="28256" r="21164" b="29378"/>
          <a:stretch>
            <a:fillRect/>
          </a:stretch>
        </p:blipFill>
        <p:spPr bwMode="auto">
          <a:xfrm>
            <a:off x="3428992" y="3571876"/>
            <a:ext cx="3214710" cy="2428892"/>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t>CINCO REGLAS DE ORO</a:t>
            </a:r>
            <a:endParaRPr lang="es-ES" sz="3600" dirty="0"/>
          </a:p>
        </p:txBody>
      </p:sp>
      <p:sp>
        <p:nvSpPr>
          <p:cNvPr id="3" name="2 Marcador de contenido"/>
          <p:cNvSpPr>
            <a:spLocks noGrp="1"/>
          </p:cNvSpPr>
          <p:nvPr>
            <p:ph idx="1"/>
          </p:nvPr>
        </p:nvSpPr>
        <p:spPr/>
        <p:txBody>
          <a:bodyPr>
            <a:normAutofit/>
          </a:bodyPr>
          <a:lstStyle/>
          <a:p>
            <a:pPr marL="514350" indent="-514350">
              <a:buFont typeface="+mj-lt"/>
              <a:buAutoNum type="arabicPeriod" startAt="3"/>
            </a:pPr>
            <a:r>
              <a:rPr lang="es-ES" sz="2800" dirty="0" smtClean="0">
                <a:latin typeface="Arial" pitchFamily="34" charset="0"/>
                <a:cs typeface="Arial" pitchFamily="34" charset="0"/>
              </a:rPr>
              <a:t>VERIFICAR LA AUSENCIA DE TENSIÓN.</a:t>
            </a:r>
          </a:p>
          <a:p>
            <a:pPr marL="514350" indent="-514350" algn="just">
              <a:buNone/>
            </a:pPr>
            <a:r>
              <a:rPr lang="es-ES" sz="2800" dirty="0" smtClean="0">
                <a:latin typeface="Arial" pitchFamily="34" charset="0"/>
                <a:cs typeface="Arial" pitchFamily="34" charset="0"/>
              </a:rPr>
              <a:t>	</a:t>
            </a:r>
            <a:r>
              <a:rPr lang="es-EC" sz="2000" dirty="0" smtClean="0">
                <a:latin typeface="Arial" pitchFamily="34" charset="0"/>
                <a:cs typeface="Arial" pitchFamily="34" charset="0"/>
              </a:rPr>
              <a:t>La verificación de la ausencia de tensión debe hacerse en cada una de las fases y en el conductor neutro, en caso de existir. También se recomienda verificar la ausencia de tensión en todas las masas susceptibles de quedar eventualmente en tensión.</a:t>
            </a:r>
            <a:endParaRPr lang="es-ES" sz="2000" dirty="0" smtClean="0">
              <a:latin typeface="Arial" pitchFamily="34" charset="0"/>
              <a:cs typeface="Arial" pitchFamily="34" charset="0"/>
            </a:endParaRPr>
          </a:p>
          <a:p>
            <a:pPr marL="514350" indent="-514350">
              <a:buNone/>
            </a:pPr>
            <a:endParaRPr lang="es-ES" sz="2800" dirty="0" smtClean="0">
              <a:latin typeface="Arial" pitchFamily="34" charset="0"/>
              <a:cs typeface="Arial" pitchFamily="34" charset="0"/>
            </a:endParaRPr>
          </a:p>
          <a:p>
            <a:pPr marL="514350" indent="-514350">
              <a:buNone/>
            </a:pPr>
            <a:endParaRPr lang="es-ES" sz="2800" dirty="0" smtClean="0">
              <a:latin typeface="Arial" pitchFamily="34" charset="0"/>
              <a:cs typeface="Arial" pitchFamily="34" charset="0"/>
            </a:endParaRPr>
          </a:p>
          <a:p>
            <a:pPr marL="514350" indent="-514350">
              <a:buNone/>
            </a:pPr>
            <a:r>
              <a:rPr lang="es-ES" sz="2800" dirty="0" smtClean="0">
                <a:latin typeface="Arial" pitchFamily="34" charset="0"/>
                <a:cs typeface="Arial" pitchFamily="34" charset="0"/>
              </a:rPr>
              <a:t>	</a:t>
            </a:r>
            <a:endParaRPr lang="es-ES" sz="28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52</a:t>
            </a:fld>
            <a:endParaRPr lang="es-ES"/>
          </a:p>
        </p:txBody>
      </p:sp>
      <p:pic>
        <p:nvPicPr>
          <p:cNvPr id="7" name="Picture 2"/>
          <p:cNvPicPr>
            <a:picLocks noChangeAspect="1" noChangeArrowheads="1"/>
          </p:cNvPicPr>
          <p:nvPr/>
        </p:nvPicPr>
        <p:blipFill>
          <a:blip r:embed="rId2" cstate="print"/>
          <a:srcRect l="897" t="25254" r="85202" b="52648"/>
          <a:stretch>
            <a:fillRect/>
          </a:stretch>
        </p:blipFill>
        <p:spPr bwMode="auto">
          <a:xfrm>
            <a:off x="3500430" y="3714752"/>
            <a:ext cx="2500330" cy="248419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CINCO REGLAS DE ORO</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lstStyle/>
          <a:p>
            <a:pPr marL="514350" indent="-514350">
              <a:buFont typeface="+mj-lt"/>
              <a:buAutoNum type="arabicPeriod" startAt="4"/>
            </a:pPr>
            <a:r>
              <a:rPr lang="es-ES" sz="2800" dirty="0" smtClean="0">
                <a:latin typeface="Arial" pitchFamily="34" charset="0"/>
                <a:cs typeface="Arial" pitchFamily="34" charset="0"/>
              </a:rPr>
              <a:t>PUESTA  A TIERRA Y EN CORTOCIRCUITO.</a:t>
            </a:r>
          </a:p>
          <a:p>
            <a:pPr marL="514350" indent="-514350" algn="just">
              <a:buNone/>
            </a:pPr>
            <a:r>
              <a:rPr lang="es-ES" dirty="0" smtClean="0"/>
              <a:t>	</a:t>
            </a:r>
            <a:r>
              <a:rPr lang="es-ES" sz="2000" dirty="0" smtClean="0">
                <a:latin typeface="Arial" pitchFamily="34" charset="0"/>
                <a:cs typeface="Arial" pitchFamily="34" charset="0"/>
              </a:rPr>
              <a:t>Constituye una medida preventiva de gran eficacia para proteger a los trabajadores frente a diferencias de potencial peligrosas que aparecen como consecuencias de inducciones, descargas atmosféricas o contactos accidentales entre líneas. </a:t>
            </a:r>
          </a:p>
          <a:p>
            <a:pPr marL="514350" indent="-514350" algn="just">
              <a:buNone/>
            </a:pPr>
            <a:endParaRPr lang="es-ES" sz="20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53</a:t>
            </a:fld>
            <a:endParaRPr lang="es-ES"/>
          </a:p>
        </p:txBody>
      </p:sp>
      <p:pic>
        <p:nvPicPr>
          <p:cNvPr id="5" name="4 Imagen"/>
          <p:cNvPicPr/>
          <p:nvPr/>
        </p:nvPicPr>
        <p:blipFill>
          <a:blip r:embed="rId2" cstate="print"/>
          <a:srcRect l="30029" t="26259" r="48358" b="40929"/>
          <a:stretch>
            <a:fillRect/>
          </a:stretch>
        </p:blipFill>
        <p:spPr bwMode="auto">
          <a:xfrm>
            <a:off x="2571736" y="3571876"/>
            <a:ext cx="4214842" cy="2643206"/>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CINCO REGLAS DE ORO</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marL="514350" indent="-514350" algn="just">
              <a:buFont typeface="+mj-lt"/>
              <a:buAutoNum type="arabicPeriod" startAt="5"/>
            </a:pPr>
            <a:r>
              <a:rPr lang="es-ES" sz="2400" dirty="0" smtClean="0">
                <a:latin typeface="Arial" pitchFamily="34" charset="0"/>
                <a:cs typeface="Arial" pitchFamily="34" charset="0"/>
              </a:rPr>
              <a:t>ESTABLECER UNA SEÑALIZACIÓN DE SEGURIDAD.</a:t>
            </a:r>
          </a:p>
          <a:p>
            <a:pPr marL="514350" indent="-514350" algn="just">
              <a:buNone/>
            </a:pPr>
            <a:r>
              <a:rPr lang="es-ES" sz="2400" dirty="0" smtClean="0">
                <a:latin typeface="Arial" pitchFamily="34" charset="0"/>
                <a:cs typeface="Arial" pitchFamily="34" charset="0"/>
              </a:rPr>
              <a:t>	</a:t>
            </a:r>
            <a:r>
              <a:rPr lang="es-EC" sz="2000" dirty="0" smtClean="0">
                <a:latin typeface="Arial" pitchFamily="34" charset="0"/>
                <a:cs typeface="Arial" pitchFamily="34" charset="0"/>
              </a:rPr>
              <a:t>Si hay elementos de una instalación, próximos a la zona de trabajo que tengan que permanecer en tensión, deberán adoptarse medidas de protección adicionales, tales como pantallas dieléctricas, aislamientos u obstáculos que permitan considerar el área de trabajo como segura. </a:t>
            </a:r>
            <a:endParaRPr lang="es-ES" sz="2000" dirty="0" smtClean="0">
              <a:latin typeface="Arial" pitchFamily="34" charset="0"/>
              <a:cs typeface="Arial" pitchFamily="34" charset="0"/>
            </a:endParaRPr>
          </a:p>
          <a:p>
            <a:pPr marL="514350" indent="-514350" algn="just">
              <a:buNone/>
            </a:pPr>
            <a:endParaRPr lang="es-ES"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54</a:t>
            </a:fld>
            <a:endParaRPr lang="es-ES"/>
          </a:p>
        </p:txBody>
      </p:sp>
      <p:pic>
        <p:nvPicPr>
          <p:cNvPr id="5" name="4 Imagen"/>
          <p:cNvPicPr/>
          <p:nvPr/>
        </p:nvPicPr>
        <p:blipFill>
          <a:blip r:embed="rId2" cstate="print"/>
          <a:srcRect/>
          <a:stretch>
            <a:fillRect/>
          </a:stretch>
        </p:blipFill>
        <p:spPr bwMode="auto">
          <a:xfrm>
            <a:off x="3071802" y="3786190"/>
            <a:ext cx="3000396" cy="2071702"/>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TRABAJOS EN TENSIÓN</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lstStyle/>
          <a:p>
            <a:pPr>
              <a:buNone/>
            </a:pPr>
            <a:r>
              <a:rPr lang="es-ES" dirty="0" smtClean="0"/>
              <a:t>	</a:t>
            </a:r>
            <a:r>
              <a:rPr lang="es-ES" sz="2400" dirty="0" smtClean="0">
                <a:latin typeface="Arial" pitchFamily="34" charset="0"/>
                <a:cs typeface="Arial" pitchFamily="34" charset="0"/>
              </a:rPr>
              <a:t>Existen tres métodos de trabajo en tensión para garantizar la seguridad de los trabajadores que los realizan:</a:t>
            </a:r>
          </a:p>
          <a:p>
            <a:pPr>
              <a:buNone/>
            </a:pPr>
            <a:endParaRPr lang="es-ES" sz="2400" dirty="0" smtClean="0">
              <a:latin typeface="Arial" pitchFamily="34" charset="0"/>
              <a:cs typeface="Arial" pitchFamily="34" charset="0"/>
            </a:endParaRPr>
          </a:p>
          <a:p>
            <a:pPr lvl="1">
              <a:buFont typeface="Wingdings" pitchFamily="2" charset="2"/>
              <a:buChar char="Ø"/>
            </a:pPr>
            <a:r>
              <a:rPr lang="es-ES" sz="2400" dirty="0" smtClean="0">
                <a:latin typeface="Arial" pitchFamily="34" charset="0"/>
                <a:cs typeface="Arial" pitchFamily="34" charset="0"/>
              </a:rPr>
              <a:t>Método de trabajo a potencial.</a:t>
            </a:r>
          </a:p>
          <a:p>
            <a:pPr lvl="1">
              <a:buFont typeface="Wingdings" pitchFamily="2" charset="2"/>
              <a:buChar char="Ø"/>
            </a:pPr>
            <a:r>
              <a:rPr lang="es-ES" sz="2400" dirty="0" smtClean="0">
                <a:latin typeface="Arial" pitchFamily="34" charset="0"/>
                <a:cs typeface="Arial" pitchFamily="34" charset="0"/>
              </a:rPr>
              <a:t>Método de trabajo a distancia.</a:t>
            </a:r>
          </a:p>
          <a:p>
            <a:pPr lvl="1">
              <a:buFont typeface="Wingdings" pitchFamily="2" charset="2"/>
              <a:buChar char="Ø"/>
            </a:pPr>
            <a:r>
              <a:rPr lang="es-ES" sz="2400" dirty="0" smtClean="0">
                <a:latin typeface="Arial" pitchFamily="34" charset="0"/>
                <a:cs typeface="Arial" pitchFamily="34" charset="0"/>
              </a:rPr>
              <a:t>Método de trabajo en contacto.	</a:t>
            </a:r>
            <a:endParaRPr lang="es-ES" sz="2400"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55</a:t>
            </a:fld>
            <a:endParaRPr lang="es-E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dirty="0" smtClean="0">
                <a:latin typeface="Arial" pitchFamily="34" charset="0"/>
                <a:cs typeface="Arial" pitchFamily="34" charset="0"/>
              </a:rPr>
              <a:t>MÉTODO DE TRABAJO A POTENCIAL</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lstStyle/>
          <a:p>
            <a:pPr algn="just">
              <a:buNone/>
            </a:pPr>
            <a:r>
              <a:rPr lang="es-ES" dirty="0" smtClean="0"/>
              <a:t>	</a:t>
            </a:r>
            <a:r>
              <a:rPr lang="es-EC" sz="2400" dirty="0" smtClean="0">
                <a:latin typeface="Arial" pitchFamily="34" charset="0"/>
                <a:cs typeface="Arial" pitchFamily="34" charset="0"/>
              </a:rPr>
              <a:t>Este método requiere que el trabajador manipule directamente los conductores o elementos en tensión, para lo cual es necesario que se ponga al mismo potencial del elemento de la instalación en la que trabaja</a:t>
            </a:r>
            <a:r>
              <a:rPr lang="es-EC" dirty="0" smtClean="0"/>
              <a:t>.  </a:t>
            </a:r>
          </a:p>
          <a:p>
            <a:pPr algn="just">
              <a:buNone/>
            </a:pPr>
            <a:endParaRPr lang="es-ES" dirty="0"/>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56</a:t>
            </a:fld>
            <a:endParaRPr lang="es-ES"/>
          </a:p>
        </p:txBody>
      </p:sp>
      <p:pic>
        <p:nvPicPr>
          <p:cNvPr id="8" name="Picture 4"/>
          <p:cNvPicPr>
            <a:picLocks noChangeAspect="1" noChangeArrowheads="1"/>
          </p:cNvPicPr>
          <p:nvPr/>
        </p:nvPicPr>
        <p:blipFill>
          <a:blip r:embed="rId2" cstate="print"/>
          <a:srcRect/>
          <a:stretch>
            <a:fillRect/>
          </a:stretch>
        </p:blipFill>
        <p:spPr bwMode="auto">
          <a:xfrm>
            <a:off x="3071802" y="3286124"/>
            <a:ext cx="3071834" cy="2786082"/>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Arial" pitchFamily="34" charset="0"/>
                <a:cs typeface="Arial" pitchFamily="34" charset="0"/>
              </a:rPr>
              <a:t>MÉTODO DE TRABAJO A DISTANCIA</a:t>
            </a:r>
            <a:endParaRPr lang="es-ES" sz="3600" dirty="0"/>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57</a:t>
            </a:fld>
            <a:endParaRPr lang="es-ES"/>
          </a:p>
        </p:txBody>
      </p:sp>
      <p:sp>
        <p:nvSpPr>
          <p:cNvPr id="6" name="5 Marcador de contenido"/>
          <p:cNvSpPr>
            <a:spLocks noGrp="1"/>
          </p:cNvSpPr>
          <p:nvPr>
            <p:ph idx="1"/>
          </p:nvPr>
        </p:nvSpPr>
        <p:spPr/>
        <p:txBody>
          <a:bodyPr/>
          <a:lstStyle/>
          <a:p>
            <a:pPr algn="just">
              <a:buNone/>
            </a:pPr>
            <a:r>
              <a:rPr lang="es-ES" dirty="0" smtClean="0"/>
              <a:t>	</a:t>
            </a:r>
            <a:r>
              <a:rPr lang="es-EC" sz="2000" dirty="0" smtClean="0">
                <a:latin typeface="Arial" pitchFamily="34" charset="0"/>
                <a:cs typeface="Arial" pitchFamily="34" charset="0"/>
              </a:rPr>
              <a:t>En este método, el trabajador permanece al potencial de tierra, bien sea en el suelo, en los apoyos de una línea aérea o en cualquier otra estructura o plataforma, el trabajo se realiza mediante herramientas acopladas al extremo de pértigas aislantes. </a:t>
            </a:r>
            <a:r>
              <a:rPr lang="es-ES" sz="2000" dirty="0" smtClean="0">
                <a:latin typeface="Arial" pitchFamily="34" charset="0"/>
                <a:cs typeface="Arial" pitchFamily="34" charset="0"/>
              </a:rPr>
              <a:t> </a:t>
            </a:r>
            <a:endParaRPr lang="es-ES" sz="2000" dirty="0">
              <a:latin typeface="Arial" pitchFamily="34" charset="0"/>
              <a:cs typeface="Arial"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2928926" y="3286123"/>
            <a:ext cx="3143272" cy="2722693"/>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dirty="0" smtClean="0">
                <a:latin typeface="Arial" pitchFamily="34" charset="0"/>
                <a:cs typeface="Arial" pitchFamily="34" charset="0"/>
              </a:rPr>
              <a:t>MÉTODO DE TRABAJO EN CONTACTO</a:t>
            </a:r>
            <a:endParaRPr lang="es-ES" sz="3600" dirty="0"/>
          </a:p>
        </p:txBody>
      </p:sp>
      <p:sp>
        <p:nvSpPr>
          <p:cNvPr id="3" name="2 Marcador de contenido"/>
          <p:cNvSpPr>
            <a:spLocks noGrp="1"/>
          </p:cNvSpPr>
          <p:nvPr>
            <p:ph idx="1"/>
          </p:nvPr>
        </p:nvSpPr>
        <p:spPr/>
        <p:txBody>
          <a:bodyPr/>
          <a:lstStyle/>
          <a:p>
            <a:pPr algn="just">
              <a:buNone/>
            </a:pPr>
            <a:r>
              <a:rPr lang="es-ES" dirty="0" smtClean="0"/>
              <a:t>	</a:t>
            </a:r>
            <a:r>
              <a:rPr lang="es-EC" sz="2000" dirty="0" smtClean="0">
                <a:latin typeface="Arial" pitchFamily="34" charset="0"/>
                <a:cs typeface="Arial" pitchFamily="34" charset="0"/>
              </a:rPr>
              <a:t>Este método, que requiere la utilización de guantes aislantes en las manos, se emplea principalmente en baja tensión, para poder aplicarlo es necesario que las herramientas manuales utilizadas (alicates, destornilladores, llaves de tuercas, etc.) dispongan del recubrimiento aislante adecuado. </a:t>
            </a:r>
            <a:endParaRPr lang="es-ES" sz="2000" dirty="0" smtClean="0">
              <a:latin typeface="Arial" pitchFamily="34" charset="0"/>
              <a:cs typeface="Arial" pitchFamily="34" charset="0"/>
            </a:endParaRPr>
          </a:p>
          <a:p>
            <a:pPr>
              <a:buNone/>
            </a:pPr>
            <a:endParaRPr lang="es-ES" dirty="0"/>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58</a:t>
            </a:fld>
            <a:endParaRPr lang="es-ES"/>
          </a:p>
        </p:txBody>
      </p:sp>
      <p:pic>
        <p:nvPicPr>
          <p:cNvPr id="7" name="Picture 2"/>
          <p:cNvPicPr>
            <a:picLocks noChangeAspect="1" noChangeArrowheads="1"/>
          </p:cNvPicPr>
          <p:nvPr/>
        </p:nvPicPr>
        <p:blipFill>
          <a:blip r:embed="rId2" cstate="print"/>
          <a:srcRect/>
          <a:stretch>
            <a:fillRect/>
          </a:stretch>
        </p:blipFill>
        <p:spPr bwMode="auto">
          <a:xfrm>
            <a:off x="3000364" y="3429000"/>
            <a:ext cx="3500462" cy="278608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dirty="0" smtClean="0">
                <a:latin typeface="Arial" pitchFamily="34" charset="0"/>
                <a:cs typeface="Arial" pitchFamily="34" charset="0"/>
              </a:rPr>
              <a:t>INTENSIDAD DE LA CORRIENTE ELÉCTRICA</a:t>
            </a:r>
            <a:endParaRPr lang="es-ES" sz="3600" dirty="0">
              <a:latin typeface="Arial" pitchFamily="34" charset="0"/>
              <a:cs typeface="Arial" pitchFamily="34" charset="0"/>
            </a:endParaRPr>
          </a:p>
        </p:txBody>
      </p:sp>
      <p:sp>
        <p:nvSpPr>
          <p:cNvPr id="3" name="2 Marcador de contenido"/>
          <p:cNvSpPr>
            <a:spLocks noGrp="1"/>
          </p:cNvSpPr>
          <p:nvPr>
            <p:ph idx="1"/>
          </p:nvPr>
        </p:nvSpPr>
        <p:spPr>
          <a:xfrm>
            <a:off x="500034" y="2285992"/>
            <a:ext cx="8229600" cy="2500330"/>
          </a:xfrm>
        </p:spPr>
        <p:txBody>
          <a:bodyPr>
            <a:normAutofit lnSpcReduction="10000"/>
          </a:bodyPr>
          <a:lstStyle/>
          <a:p>
            <a:pPr algn="just">
              <a:buNone/>
            </a:pPr>
            <a:r>
              <a:rPr lang="es-ES" dirty="0" smtClean="0"/>
              <a:t>	</a:t>
            </a:r>
            <a:r>
              <a:rPr lang="es-ES" dirty="0" smtClean="0">
                <a:latin typeface="Arial" pitchFamily="34" charset="0"/>
                <a:cs typeface="Arial" pitchFamily="34" charset="0"/>
              </a:rPr>
              <a:t>La intensidad suele ser el factor determinante de la gravedad de las lesiones, de tal forma que a mayor intensidad habrá mayores secuelas en el organismo de la persona afectada. </a:t>
            </a:r>
            <a:endParaRPr lang="es-ES"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6</a:t>
            </a:fld>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Autofit/>
          </a:bodyPr>
          <a:lstStyle/>
          <a:p>
            <a:r>
              <a:rPr lang="es-ES" sz="3200" dirty="0" smtClean="0">
                <a:latin typeface="Arial" pitchFamily="34" charset="0"/>
                <a:cs typeface="Arial" pitchFamily="34" charset="0"/>
              </a:rPr>
              <a:t>EFECTOS FISIOLÓGICOS PRODUCIDOS POR EL PASO DE LA CORRIENTE ELÉCTRICA</a:t>
            </a:r>
            <a:endParaRPr lang="es-ES" sz="3200" dirty="0">
              <a:latin typeface="Arial" pitchFamily="34" charset="0"/>
              <a:cs typeface="Arial" pitchFamily="34" charset="0"/>
            </a:endParaRPr>
          </a:p>
        </p:txBody>
      </p:sp>
      <p:sp>
        <p:nvSpPr>
          <p:cNvPr id="3" name="2 Marcador de contenido"/>
          <p:cNvSpPr>
            <a:spLocks noGrp="1"/>
          </p:cNvSpPr>
          <p:nvPr>
            <p:ph idx="1"/>
          </p:nvPr>
        </p:nvSpPr>
        <p:spPr/>
        <p:txBody>
          <a:bodyPr/>
          <a:lstStyle/>
          <a:p>
            <a:pPr>
              <a:buNone/>
            </a:pPr>
            <a:r>
              <a:rPr lang="es-ES" dirty="0" smtClean="0"/>
              <a:t>	</a:t>
            </a:r>
            <a:endParaRPr lang="es-ES" dirty="0"/>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7</a:t>
            </a:fld>
            <a:endParaRPr lang="es-ES"/>
          </a:p>
        </p:txBody>
      </p:sp>
      <p:graphicFrame>
        <p:nvGraphicFramePr>
          <p:cNvPr id="6" name="5 Tabla"/>
          <p:cNvGraphicFramePr>
            <a:graphicFrameLocks noGrp="1"/>
          </p:cNvGraphicFramePr>
          <p:nvPr/>
        </p:nvGraphicFramePr>
        <p:xfrm>
          <a:off x="785786" y="1571612"/>
          <a:ext cx="7572428" cy="4815840"/>
        </p:xfrm>
        <a:graphic>
          <a:graphicData uri="http://schemas.openxmlformats.org/drawingml/2006/table">
            <a:tbl>
              <a:tblPr firstRow="1" bandRow="1">
                <a:tableStyleId>{5C22544A-7EE6-4342-B048-85BDC9FD1C3A}</a:tableStyleId>
              </a:tblPr>
              <a:tblGrid>
                <a:gridCol w="1662241"/>
                <a:gridCol w="5910187"/>
              </a:tblGrid>
              <a:tr h="499613">
                <a:tc>
                  <a:txBody>
                    <a:bodyPr/>
                    <a:lstStyle/>
                    <a:p>
                      <a:r>
                        <a:rPr lang="es-ES" sz="1400" dirty="0" smtClean="0">
                          <a:latin typeface="Arial" pitchFamily="34" charset="0"/>
                          <a:cs typeface="Arial" pitchFamily="34" charset="0"/>
                        </a:rPr>
                        <a:t>INTENSIDAD</a:t>
                      </a:r>
                      <a:endParaRPr lang="es-ES" sz="1400" dirty="0">
                        <a:latin typeface="Arial" pitchFamily="34" charset="0"/>
                        <a:cs typeface="Arial" pitchFamily="34" charset="0"/>
                      </a:endParaRPr>
                    </a:p>
                  </a:txBody>
                  <a:tcPr/>
                </a:tc>
                <a:tc>
                  <a:txBody>
                    <a:bodyPr/>
                    <a:lstStyle/>
                    <a:p>
                      <a:pPr marL="0" algn="l" defTabSz="914400" rtl="0" eaLnBrk="1" latinLnBrk="0" hangingPunct="1"/>
                      <a:r>
                        <a:rPr lang="es-EC" sz="1400" b="1" kern="1200" dirty="0" smtClean="0">
                          <a:solidFill>
                            <a:schemeClr val="lt1"/>
                          </a:solidFill>
                          <a:latin typeface="Arial" pitchFamily="34" charset="0"/>
                          <a:ea typeface="+mn-ea"/>
                          <a:cs typeface="Arial" pitchFamily="34" charset="0"/>
                        </a:rPr>
                        <a:t>EFECTOS FISIOLOGICOS QUE SE OBSERVAN EN CONDICIONES NORMALES</a:t>
                      </a:r>
                      <a:endParaRPr lang="es-ES" sz="1400" b="1" kern="1200" dirty="0" smtClean="0">
                        <a:solidFill>
                          <a:schemeClr val="lt1"/>
                        </a:solidFill>
                        <a:latin typeface="Arial" pitchFamily="34" charset="0"/>
                        <a:ea typeface="+mn-ea"/>
                        <a:cs typeface="Arial" pitchFamily="34" charset="0"/>
                      </a:endParaRPr>
                    </a:p>
                  </a:txBody>
                  <a:tcPr/>
                </a:tc>
              </a:tr>
              <a:tr h="558392">
                <a:tc>
                  <a:txBody>
                    <a:bodyPr/>
                    <a:lstStyle/>
                    <a:p>
                      <a:r>
                        <a:rPr lang="es-ES" dirty="0" smtClean="0"/>
                        <a:t>0 – 0.5 mA</a:t>
                      </a:r>
                      <a:endParaRPr lang="es-ES" dirty="0"/>
                    </a:p>
                  </a:txBody>
                  <a:tcPr/>
                </a:tc>
                <a:tc>
                  <a:txBody>
                    <a:bodyPr/>
                    <a:lstStyle/>
                    <a:p>
                      <a:pPr algn="just"/>
                      <a:r>
                        <a:rPr lang="es-EC" sz="1600" kern="1200" dirty="0" smtClean="0">
                          <a:solidFill>
                            <a:schemeClr val="dk1"/>
                          </a:solidFill>
                          <a:latin typeface="Arial" pitchFamily="34" charset="0"/>
                          <a:ea typeface="+mn-ea"/>
                          <a:cs typeface="Arial" pitchFamily="34" charset="0"/>
                        </a:rPr>
                        <a:t>No se observan sensaciones ni efectos. El umbral de percepción se sitúa en 0,5 mA.</a:t>
                      </a:r>
                      <a:endParaRPr lang="es-ES" sz="1600" dirty="0">
                        <a:latin typeface="Arial" pitchFamily="34" charset="0"/>
                        <a:cs typeface="Arial" pitchFamily="34" charset="0"/>
                      </a:endParaRPr>
                    </a:p>
                  </a:txBody>
                  <a:tcPr/>
                </a:tc>
              </a:tr>
              <a:tr h="558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0.5 – 10mA</a:t>
                      </a:r>
                    </a:p>
                  </a:txBody>
                  <a:tcPr/>
                </a:tc>
                <a:tc>
                  <a:txBody>
                    <a:bodyPr/>
                    <a:lstStyle/>
                    <a:p>
                      <a:pPr marL="0" algn="just" defTabSz="914400" rtl="0" eaLnBrk="1" latinLnBrk="0" hangingPunct="1"/>
                      <a:r>
                        <a:rPr lang="es-EC" sz="1600" kern="1200" dirty="0" smtClean="0">
                          <a:solidFill>
                            <a:schemeClr val="dk1"/>
                          </a:solidFill>
                          <a:latin typeface="Arial" pitchFamily="34" charset="0"/>
                          <a:ea typeface="+mn-ea"/>
                          <a:cs typeface="Arial" pitchFamily="34" charset="0"/>
                        </a:rPr>
                        <a:t>Calambres y movimientos reflejos musculares. El umbral de no soltar se sitúa en 10 mA.</a:t>
                      </a:r>
                      <a:endParaRPr lang="es-ES" sz="1600" kern="1200" dirty="0" smtClean="0">
                        <a:solidFill>
                          <a:schemeClr val="dk1"/>
                        </a:solidFill>
                        <a:latin typeface="Arial" pitchFamily="34" charset="0"/>
                        <a:ea typeface="+mn-ea"/>
                        <a:cs typeface="Arial" pitchFamily="34" charset="0"/>
                      </a:endParaRPr>
                    </a:p>
                  </a:txBody>
                  <a:tcPr/>
                </a:tc>
              </a:tr>
              <a:tr h="7935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10 – 25mA</a:t>
                      </a:r>
                    </a:p>
                  </a:txBody>
                  <a:tcPr/>
                </a:tc>
                <a:tc>
                  <a:txBody>
                    <a:bodyPr/>
                    <a:lstStyle/>
                    <a:p>
                      <a:pPr algn="just"/>
                      <a:r>
                        <a:rPr lang="es-EC" sz="1600" kern="1200" dirty="0" smtClean="0">
                          <a:solidFill>
                            <a:schemeClr val="dk1"/>
                          </a:solidFill>
                          <a:latin typeface="Arial" pitchFamily="34" charset="0"/>
                          <a:ea typeface="+mn-ea"/>
                          <a:cs typeface="Arial" pitchFamily="34" charset="0"/>
                        </a:rPr>
                        <a:t>Contracciones musculares. Endurecimiento de brazos y piernas con dificultad de soltar objetos. Aumento de la presión arterial y dificultades respiratorias.</a:t>
                      </a:r>
                      <a:endParaRPr lang="es-ES" sz="1600" kern="1200" dirty="0" smtClean="0">
                        <a:solidFill>
                          <a:schemeClr val="dk1"/>
                        </a:solidFill>
                        <a:latin typeface="Arial" pitchFamily="34" charset="0"/>
                        <a:ea typeface="+mn-ea"/>
                        <a:cs typeface="Arial" pitchFamily="34" charset="0"/>
                      </a:endParaRPr>
                    </a:p>
                  </a:txBody>
                  <a:tcPr/>
                </a:tc>
              </a:tr>
              <a:tr h="558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25 – 40 mA</a:t>
                      </a:r>
                    </a:p>
                  </a:txBody>
                  <a:tcPr/>
                </a:tc>
                <a:tc>
                  <a:txBody>
                    <a:bodyPr/>
                    <a:lstStyle/>
                    <a:p>
                      <a:pPr algn="just"/>
                      <a:r>
                        <a:rPr lang="es-EC" sz="1600" kern="1200" dirty="0" smtClean="0">
                          <a:solidFill>
                            <a:schemeClr val="dk1"/>
                          </a:solidFill>
                          <a:latin typeface="Arial" pitchFamily="34" charset="0"/>
                          <a:ea typeface="+mn-ea"/>
                          <a:cs typeface="Arial" pitchFamily="34" charset="0"/>
                        </a:rPr>
                        <a:t>Fuerte tetanización. Irregularidades cardiacas. Quemaduras. Asfixias a partir de 4 segundos.</a:t>
                      </a:r>
                      <a:endParaRPr lang="es-ES" sz="1600" kern="1200" dirty="0" smtClean="0">
                        <a:solidFill>
                          <a:schemeClr val="dk1"/>
                        </a:solidFill>
                        <a:latin typeface="Arial" pitchFamily="34" charset="0"/>
                        <a:ea typeface="+mn-ea"/>
                        <a:cs typeface="Arial" pitchFamily="34" charset="0"/>
                      </a:endParaRPr>
                    </a:p>
                  </a:txBody>
                  <a:tcPr/>
                </a:tc>
              </a:tr>
              <a:tr h="558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40 –100mA</a:t>
                      </a:r>
                    </a:p>
                  </a:txBody>
                  <a:tcPr/>
                </a:tc>
                <a:tc>
                  <a:txBody>
                    <a:bodyPr/>
                    <a:lstStyle/>
                    <a:p>
                      <a:pPr algn="just"/>
                      <a:r>
                        <a:rPr lang="es-EC" sz="1600" kern="1200" dirty="0" smtClean="0">
                          <a:solidFill>
                            <a:schemeClr val="dk1"/>
                          </a:solidFill>
                          <a:latin typeface="Arial" pitchFamily="34" charset="0"/>
                          <a:ea typeface="+mn-ea"/>
                          <a:cs typeface="Arial" pitchFamily="34" charset="0"/>
                        </a:rPr>
                        <a:t>Efectos anteriores con mayor intensidad y gravedad. Fibrilación y arritmias cardiacas.</a:t>
                      </a:r>
                      <a:endParaRPr lang="es-ES" sz="1600" kern="1200" dirty="0" smtClean="0">
                        <a:solidFill>
                          <a:schemeClr val="dk1"/>
                        </a:solidFill>
                        <a:latin typeface="Arial" pitchFamily="34" charset="0"/>
                        <a:ea typeface="+mn-ea"/>
                        <a:cs typeface="Arial" pitchFamily="34" charset="0"/>
                      </a:endParaRPr>
                    </a:p>
                  </a:txBody>
                  <a:tcPr/>
                </a:tc>
              </a:tr>
              <a:tr h="558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- 1 A</a:t>
                      </a:r>
                    </a:p>
                  </a:txBody>
                  <a:tcPr/>
                </a:tc>
                <a:tc>
                  <a:txBody>
                    <a:bodyPr/>
                    <a:lstStyle/>
                    <a:p>
                      <a:pPr algn="just"/>
                      <a:r>
                        <a:rPr lang="es-EC" sz="1600" kern="1200" dirty="0" smtClean="0">
                          <a:solidFill>
                            <a:schemeClr val="dk1"/>
                          </a:solidFill>
                          <a:latin typeface="Arial" pitchFamily="34" charset="0"/>
                          <a:ea typeface="+mn-ea"/>
                          <a:cs typeface="Arial" pitchFamily="34" charset="0"/>
                        </a:rPr>
                        <a:t>Fibrilación y paro cardiaco. Quemaduras muy graves. Alto riesgo de muerte.</a:t>
                      </a:r>
                      <a:endParaRPr lang="es-ES" sz="1600" kern="1200" dirty="0" smtClean="0">
                        <a:solidFill>
                          <a:schemeClr val="dk1"/>
                        </a:solidFill>
                        <a:latin typeface="Arial" pitchFamily="34" charset="0"/>
                        <a:ea typeface="+mn-ea"/>
                        <a:cs typeface="Arial" pitchFamily="34" charset="0"/>
                      </a:endParaRPr>
                    </a:p>
                  </a:txBody>
                  <a:tcPr/>
                </a:tc>
              </a:tr>
              <a:tr h="558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1 – 5 A</a:t>
                      </a:r>
                    </a:p>
                  </a:txBody>
                  <a:tcPr/>
                </a:tc>
                <a:tc>
                  <a:txBody>
                    <a:bodyPr/>
                    <a:lstStyle/>
                    <a:p>
                      <a:pPr marL="0" algn="just" defTabSz="914400" rtl="0" eaLnBrk="1" latinLnBrk="0" hangingPunct="1"/>
                      <a:r>
                        <a:rPr lang="es-EC" sz="1600" kern="1200" dirty="0" smtClean="0">
                          <a:solidFill>
                            <a:schemeClr val="dk1"/>
                          </a:solidFill>
                          <a:latin typeface="Arial" pitchFamily="34" charset="0"/>
                          <a:ea typeface="+mn-ea"/>
                          <a:cs typeface="Arial" pitchFamily="34" charset="0"/>
                        </a:rPr>
                        <a:t>Quemaduras muy graves. Parada cardiaca con elevada probabilidad de muerte.</a:t>
                      </a:r>
                      <a:endParaRPr lang="es-ES" sz="1600" kern="1200" dirty="0" smtClean="0">
                        <a:solidFill>
                          <a:schemeClr val="dk1"/>
                        </a:solidFill>
                        <a:latin typeface="Arial" pitchFamily="34" charset="0"/>
                        <a:ea typeface="+mn-ea"/>
                        <a:cs typeface="Arial" pitchFamily="34" charset="0"/>
                      </a:endParaRPr>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r>
              <a:rPr lang="es-ES" sz="3600" dirty="0" smtClean="0">
                <a:latin typeface="Arial" pitchFamily="34" charset="0"/>
                <a:cs typeface="Arial" pitchFamily="34" charset="0"/>
              </a:rPr>
              <a:t>TIEMPO DE CONTACTO O PASO DE LA CORRIENTE</a:t>
            </a:r>
            <a:endParaRPr lang="es-ES" sz="3600" dirty="0">
              <a:latin typeface="Arial" pitchFamily="34" charset="0"/>
              <a:cs typeface="Arial" pitchFamily="34" charset="0"/>
            </a:endParaRPr>
          </a:p>
        </p:txBody>
      </p:sp>
      <p:sp>
        <p:nvSpPr>
          <p:cNvPr id="4" name="3 Marcador de contenido"/>
          <p:cNvSpPr>
            <a:spLocks noGrp="1"/>
          </p:cNvSpPr>
          <p:nvPr>
            <p:ph idx="1"/>
          </p:nvPr>
        </p:nvSpPr>
        <p:spPr>
          <a:xfrm>
            <a:off x="428596" y="2143116"/>
            <a:ext cx="8229600" cy="3257560"/>
          </a:xfrm>
        </p:spPr>
        <p:txBody>
          <a:bodyPr>
            <a:normAutofit/>
          </a:bodyPr>
          <a:lstStyle/>
          <a:p>
            <a:pPr>
              <a:buNone/>
            </a:pPr>
            <a:r>
              <a:rPr lang="es-ES" dirty="0" smtClean="0">
                <a:latin typeface="Arial" pitchFamily="34" charset="0"/>
                <a:cs typeface="Arial" pitchFamily="34" charset="0"/>
              </a:rPr>
              <a:t>	La duración del contacto eléctrico es junto con la intensidad uno de los factores de mayor influencia en el tipo y magnitud de las lesiones que puede producir la electricidad.</a:t>
            </a:r>
            <a:endParaRPr lang="es-ES" dirty="0">
              <a:latin typeface="Arial" pitchFamily="34" charset="0"/>
              <a:cs typeface="Arial" pitchFamily="34" charset="0"/>
            </a:endParaRPr>
          </a:p>
        </p:txBody>
      </p:sp>
      <p:sp>
        <p:nvSpPr>
          <p:cNvPr id="2" name="1 Marcador de número de diapositiva"/>
          <p:cNvSpPr>
            <a:spLocks noGrp="1"/>
          </p:cNvSpPr>
          <p:nvPr>
            <p:ph type="sldNum" sz="quarter" idx="12"/>
          </p:nvPr>
        </p:nvSpPr>
        <p:spPr/>
        <p:txBody>
          <a:bodyPr/>
          <a:lstStyle/>
          <a:p>
            <a:fld id="{6A4D8111-A1D8-487C-9931-A9C27FF400C5}" type="slidenum">
              <a:rPr lang="es-ES" smtClean="0"/>
              <a:pPr/>
              <a:t>8</a:t>
            </a:fld>
            <a:endParaRPr lang="es-E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S" dirty="0" smtClean="0"/>
              <a:t>CURVA DE SEGURIDAD I vs t</a:t>
            </a:r>
            <a:endParaRPr lang="es-ES" dirty="0"/>
          </a:p>
        </p:txBody>
      </p:sp>
      <p:sp>
        <p:nvSpPr>
          <p:cNvPr id="7" name="6 Marcador de contenido"/>
          <p:cNvSpPr>
            <a:spLocks noGrp="1"/>
          </p:cNvSpPr>
          <p:nvPr>
            <p:ph idx="1"/>
          </p:nvPr>
        </p:nvSpPr>
        <p:spPr>
          <a:xfrm>
            <a:off x="2786050" y="1643050"/>
            <a:ext cx="5043494" cy="4525963"/>
          </a:xfrm>
        </p:spPr>
        <p:txBody>
          <a:bodyPr/>
          <a:lstStyle/>
          <a:p>
            <a:pPr>
              <a:buNone/>
            </a:pPr>
            <a:endParaRPr lang="es-ES" dirty="0"/>
          </a:p>
        </p:txBody>
      </p:sp>
      <p:sp>
        <p:nvSpPr>
          <p:cNvPr id="4" name="3 Marcador de número de diapositiva"/>
          <p:cNvSpPr>
            <a:spLocks noGrp="1"/>
          </p:cNvSpPr>
          <p:nvPr>
            <p:ph type="sldNum" sz="quarter" idx="12"/>
          </p:nvPr>
        </p:nvSpPr>
        <p:spPr/>
        <p:txBody>
          <a:bodyPr/>
          <a:lstStyle/>
          <a:p>
            <a:fld id="{6A4D8111-A1D8-487C-9931-A9C27FF400C5}" type="slidenum">
              <a:rPr lang="es-ES" smtClean="0"/>
              <a:pPr/>
              <a:t>9</a:t>
            </a:fld>
            <a:endParaRPr lang="es-ES"/>
          </a:p>
        </p:txBody>
      </p:sp>
      <p:pic>
        <p:nvPicPr>
          <p:cNvPr id="5" name="4 Imagen"/>
          <p:cNvPicPr/>
          <p:nvPr/>
        </p:nvPicPr>
        <p:blipFill>
          <a:blip r:embed="rId2" cstate="print"/>
          <a:srcRect/>
          <a:stretch>
            <a:fillRect/>
          </a:stretch>
        </p:blipFill>
        <p:spPr bwMode="auto">
          <a:xfrm>
            <a:off x="1000100" y="1500174"/>
            <a:ext cx="7643866" cy="478634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TotalTime>
  <Words>618</Words>
  <Application>Microsoft Office PowerPoint</Application>
  <PresentationFormat>Presentación en pantalla (4:3)</PresentationFormat>
  <Paragraphs>347</Paragraphs>
  <Slides>58</Slides>
  <Notes>2</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Tema de Office</vt:lpstr>
      <vt:lpstr>ANÁLISIS DE FALLAS Y CONTROL DE PROTECCIONES COMO PREVENCIÓN DE RIESGOS ELÉCTRICOS</vt:lpstr>
      <vt:lpstr>RIESGO ELÉCTRICO</vt:lpstr>
      <vt:lpstr>RIESGO ELÉCTRICO</vt:lpstr>
      <vt:lpstr>RIESGO ELÉCTRICO</vt:lpstr>
      <vt:lpstr>FACTORES QUE INTERVIENEN EN EL PASO DE LA CORRIENTE ELÉCTRICA</vt:lpstr>
      <vt:lpstr>INTENSIDAD DE LA CORRIENTE ELÉCTRICA</vt:lpstr>
      <vt:lpstr>EFECTOS FISIOLÓGICOS PRODUCIDOS POR EL PASO DE LA CORRIENTE ELÉCTRICA</vt:lpstr>
      <vt:lpstr>TIEMPO DE CONTACTO O PASO DE LA CORRIENTE</vt:lpstr>
      <vt:lpstr>CURVA DE SEGURIDAD I vs t</vt:lpstr>
      <vt:lpstr>TENSIÓN O DIFERENCIA DE POTENCIAL</vt:lpstr>
      <vt:lpstr>FRECUENCIA DE LA CORRIENTE</vt:lpstr>
      <vt:lpstr>ANÁLISIS DE FALLAS ELÉCTRICAS</vt:lpstr>
      <vt:lpstr>CORTOCIRCUITO</vt:lpstr>
      <vt:lpstr>CORTOCIRCUITO</vt:lpstr>
      <vt:lpstr>CORTOCIRCUITO</vt:lpstr>
      <vt:lpstr>CORTOCIRCUITO</vt:lpstr>
      <vt:lpstr>ARCO ELÉCTRICO</vt:lpstr>
      <vt:lpstr>ARCO ELÉCTRICO</vt:lpstr>
      <vt:lpstr>FALLA DE AISLAMIENTO</vt:lpstr>
      <vt:lpstr>FALLA DE AISLAMIENTO </vt:lpstr>
      <vt:lpstr>FALLA DE AISLAMIENTO</vt:lpstr>
      <vt:lpstr>FALLA DE AISLAMIENTO</vt:lpstr>
      <vt:lpstr>FALLA DE AISLAMIENTO</vt:lpstr>
      <vt:lpstr>FALLA DE AISLAMIENTO</vt:lpstr>
      <vt:lpstr>FALLA DE AISLAMIENTO</vt:lpstr>
      <vt:lpstr>SOBRECARGAS</vt:lpstr>
      <vt:lpstr>SOBRECARGAS</vt:lpstr>
      <vt:lpstr>ELEMENTOS DE PROTECCIONES ELÉCTRICAS</vt:lpstr>
      <vt:lpstr>FUSIBLES</vt:lpstr>
      <vt:lpstr>FUSIBLES</vt:lpstr>
      <vt:lpstr>DISYUNTORES MAGNETOTÉRMICOS (BREAKERS)</vt:lpstr>
      <vt:lpstr>DISYUNTORES MAGNETOTÉRMICOS (BREAKERS)</vt:lpstr>
      <vt:lpstr>DISYUNTORES MAGNETOTÉRMICOS (BREAKERS)</vt:lpstr>
      <vt:lpstr>DISYUNTORES MAGNETOTÉRMICOS (BREAKERS)</vt:lpstr>
      <vt:lpstr>INTERRUPTOR DIFERENCIAL</vt:lpstr>
      <vt:lpstr>INTERRUPTOR DIFERENCIAL</vt:lpstr>
      <vt:lpstr>RELÉ TÉRMICO</vt:lpstr>
      <vt:lpstr>RELÉ TÉRMICO</vt:lpstr>
      <vt:lpstr>EQUIPOS DE PROTECCIÓN PERSONAL</vt:lpstr>
      <vt:lpstr>EQUIPOS DE PROTECCIÓN PERSONAL</vt:lpstr>
      <vt:lpstr>EVALUACIÓN DE RIESGOS</vt:lpstr>
      <vt:lpstr>OBJETIVOS DE LA EVALUACIÓNDE RIESGOS</vt:lpstr>
      <vt:lpstr>ETAPAS DE EVALAUCIÓN</vt:lpstr>
      <vt:lpstr>PREVENCIÓN DE RIESGOS</vt:lpstr>
      <vt:lpstr>MEDIDAS PREVENTIVAS PARA EVITAR ALGUN RIESGO ELÉCTRICO</vt:lpstr>
      <vt:lpstr>PROTECCIONES FRENTE A CONTACTOS ELÉCTRICOS</vt:lpstr>
      <vt:lpstr>PROTECCIONES FRENTE A CONTACTO DIRECTOS</vt:lpstr>
      <vt:lpstr>PROTECCIONES FRENTE A CONTACTOS INDIRECTOS</vt:lpstr>
      <vt:lpstr> TRABAJOS SIN TENSIÓN</vt:lpstr>
      <vt:lpstr>CINCO REGLAS DE ORO</vt:lpstr>
      <vt:lpstr>CINCO REGLAS DE ORO</vt:lpstr>
      <vt:lpstr>CINCO REGLAS DE ORO</vt:lpstr>
      <vt:lpstr>CINCO REGLAS DE ORO</vt:lpstr>
      <vt:lpstr>CINCO REGLAS DE ORO</vt:lpstr>
      <vt:lpstr>TRABAJOS EN TENSIÓN</vt:lpstr>
      <vt:lpstr>MÉTODO DE TRABAJO A POTENCIAL</vt:lpstr>
      <vt:lpstr>MÉTODO DE TRABAJO A DISTANCIA</vt:lpstr>
      <vt:lpstr>MÉTODO DE TRABAJO EN CONTACTO</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ESPOL</dc:creator>
  <cp:lastModifiedBy>ESPOL</cp:lastModifiedBy>
  <cp:revision>51</cp:revision>
  <dcterms:created xsi:type="dcterms:W3CDTF">2010-03-01T14:33:09Z</dcterms:created>
  <dcterms:modified xsi:type="dcterms:W3CDTF">2010-03-02T17:17:00Z</dcterms:modified>
</cp:coreProperties>
</file>