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6" r:id="rId1"/>
  </p:sldMasterIdLst>
  <p:sldIdLst>
    <p:sldId id="256" r:id="rId2"/>
    <p:sldId id="257" r:id="rId3"/>
    <p:sldId id="296" r:id="rId4"/>
    <p:sldId id="297" r:id="rId5"/>
    <p:sldId id="289" r:id="rId6"/>
    <p:sldId id="287" r:id="rId7"/>
    <p:sldId id="299" r:id="rId8"/>
    <p:sldId id="268" r:id="rId9"/>
    <p:sldId id="259" r:id="rId10"/>
    <p:sldId id="260" r:id="rId11"/>
    <p:sldId id="261" r:id="rId12"/>
    <p:sldId id="262" r:id="rId13"/>
    <p:sldId id="263" r:id="rId14"/>
    <p:sldId id="264" r:id="rId15"/>
    <p:sldId id="265" r:id="rId16"/>
    <p:sldId id="266" r:id="rId17"/>
    <p:sldId id="267" r:id="rId18"/>
    <p:sldId id="300" r:id="rId19"/>
    <p:sldId id="269" r:id="rId20"/>
    <p:sldId id="270" r:id="rId21"/>
    <p:sldId id="271" r:id="rId22"/>
    <p:sldId id="272" r:id="rId23"/>
    <p:sldId id="273" r:id="rId24"/>
    <p:sldId id="274" r:id="rId25"/>
    <p:sldId id="275" r:id="rId26"/>
    <p:sldId id="301" r:id="rId27"/>
    <p:sldId id="290" r:id="rId28"/>
    <p:sldId id="291" r:id="rId29"/>
    <p:sldId id="302" r:id="rId30"/>
    <p:sldId id="276" r:id="rId31"/>
    <p:sldId id="277" r:id="rId32"/>
    <p:sldId id="278" r:id="rId33"/>
    <p:sldId id="279" r:id="rId34"/>
    <p:sldId id="280" r:id="rId35"/>
    <p:sldId id="281" r:id="rId36"/>
    <p:sldId id="282" r:id="rId37"/>
    <p:sldId id="283" r:id="rId38"/>
    <p:sldId id="284" r:id="rId39"/>
    <p:sldId id="285" r:id="rId40"/>
    <p:sldId id="286" r:id="rId41"/>
    <p:sldId id="303" r:id="rId42"/>
    <p:sldId id="292" r:id="rId43"/>
    <p:sldId id="295" r:id="rId44"/>
    <p:sldId id="304" r:id="rId45"/>
    <p:sldId id="293" r:id="rId46"/>
    <p:sldId id="294" r:id="rId47"/>
    <p:sldId id="305" r:id="rId48"/>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Estilo temático 1 - Énfasis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varScale="1">
        <p:scale>
          <a:sx n="70" d="100"/>
          <a:sy n="70" d="100"/>
        </p:scale>
        <p:origin x="-108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8C3AC2-5723-416A-B615-322D956D0E4E}" type="doc">
      <dgm:prSet loTypeId="urn:microsoft.com/office/officeart/2005/8/layout/orgChart1" loCatId="hierarchy" qsTypeId="urn:microsoft.com/office/officeart/2005/8/quickstyle/simple1" qsCatId="simple" csTypeId="urn:microsoft.com/office/officeart/2005/8/colors/accent1_2" csCatId="accent1"/>
      <dgm:spPr/>
    </dgm:pt>
    <dgm:pt modelId="{A8FFF840-A200-476A-8680-C54A77E2E96B}">
      <dgm:prSet/>
      <dgm:spPr/>
      <dgm:t>
        <a:bodyPr/>
        <a:lstStyle/>
        <a:p>
          <a:pPr marR="0" algn="ctr" rtl="0"/>
          <a:r>
            <a:rPr lang="es-ES" b="1" baseline="0" dirty="0" smtClean="0">
              <a:solidFill>
                <a:schemeClr val="bg1"/>
              </a:solidFill>
              <a:latin typeface="Arial"/>
            </a:rPr>
            <a:t>Gerente General y Administrativo </a:t>
          </a:r>
          <a:endParaRPr lang="es-ES" dirty="0" smtClean="0">
            <a:solidFill>
              <a:schemeClr val="bg1"/>
            </a:solidFill>
          </a:endParaRPr>
        </a:p>
      </dgm:t>
    </dgm:pt>
    <dgm:pt modelId="{BBA78BBF-A971-4625-B636-6CF36405E0D2}" type="parTrans" cxnId="{0B075A86-E030-49C6-9241-05C265949ECC}">
      <dgm:prSet/>
      <dgm:spPr/>
      <dgm:t>
        <a:bodyPr/>
        <a:lstStyle/>
        <a:p>
          <a:endParaRPr lang="es-ES">
            <a:solidFill>
              <a:schemeClr val="bg1"/>
            </a:solidFill>
          </a:endParaRPr>
        </a:p>
      </dgm:t>
    </dgm:pt>
    <dgm:pt modelId="{3D77737F-6278-467D-BC6F-F2EF262EDC95}" type="sibTrans" cxnId="{0B075A86-E030-49C6-9241-05C265949ECC}">
      <dgm:prSet/>
      <dgm:spPr/>
      <dgm:t>
        <a:bodyPr/>
        <a:lstStyle/>
        <a:p>
          <a:endParaRPr lang="es-ES">
            <a:solidFill>
              <a:schemeClr val="bg1"/>
            </a:solidFill>
          </a:endParaRPr>
        </a:p>
      </dgm:t>
    </dgm:pt>
    <dgm:pt modelId="{58021E3C-FA5E-44FF-846B-CCF371F0F4A4}" type="asst">
      <dgm:prSet/>
      <dgm:spPr/>
      <dgm:t>
        <a:bodyPr/>
        <a:lstStyle/>
        <a:p>
          <a:pPr marR="0" algn="ctr" rtl="0"/>
          <a:r>
            <a:rPr lang="es-ES" b="1" baseline="0" smtClean="0">
              <a:solidFill>
                <a:schemeClr val="bg1"/>
              </a:solidFill>
              <a:latin typeface="Arial"/>
            </a:rPr>
            <a:t>Secretaria – </a:t>
          </a:r>
        </a:p>
        <a:p>
          <a:pPr marR="0" algn="ctr" rtl="0"/>
          <a:r>
            <a:rPr lang="es-ES" b="1" baseline="0" smtClean="0">
              <a:solidFill>
                <a:schemeClr val="bg1"/>
              </a:solidFill>
              <a:latin typeface="Arial"/>
            </a:rPr>
            <a:t>Recepcionista</a:t>
          </a:r>
          <a:endParaRPr lang="es-ES" smtClean="0">
            <a:solidFill>
              <a:schemeClr val="bg1"/>
            </a:solidFill>
          </a:endParaRPr>
        </a:p>
      </dgm:t>
    </dgm:pt>
    <dgm:pt modelId="{3FFB5D88-BFAF-4A7B-8304-3E78DF08E7CE}" type="parTrans" cxnId="{997C400F-820E-49C8-A7BA-58C3040447C6}">
      <dgm:prSet/>
      <dgm:spPr/>
      <dgm:t>
        <a:bodyPr/>
        <a:lstStyle/>
        <a:p>
          <a:endParaRPr lang="es-ES">
            <a:solidFill>
              <a:schemeClr val="bg1"/>
            </a:solidFill>
          </a:endParaRPr>
        </a:p>
      </dgm:t>
    </dgm:pt>
    <dgm:pt modelId="{51DDEB4F-42FE-45D7-8BA0-2591DCF3FDD5}" type="sibTrans" cxnId="{997C400F-820E-49C8-A7BA-58C3040447C6}">
      <dgm:prSet/>
      <dgm:spPr/>
      <dgm:t>
        <a:bodyPr/>
        <a:lstStyle/>
        <a:p>
          <a:endParaRPr lang="es-ES">
            <a:solidFill>
              <a:schemeClr val="bg1"/>
            </a:solidFill>
          </a:endParaRPr>
        </a:p>
      </dgm:t>
    </dgm:pt>
    <dgm:pt modelId="{F2E7E5E6-1AFA-4F02-95EB-C5D3A323B4C9}">
      <dgm:prSet/>
      <dgm:spPr/>
      <dgm:t>
        <a:bodyPr/>
        <a:lstStyle/>
        <a:p>
          <a:pPr marR="0" algn="ctr" rtl="0"/>
          <a:r>
            <a:rPr lang="es-ES" b="1" baseline="0" smtClean="0">
              <a:solidFill>
                <a:schemeClr val="bg1"/>
              </a:solidFill>
              <a:latin typeface="Arial"/>
            </a:rPr>
            <a:t>Personal de</a:t>
          </a:r>
        </a:p>
        <a:p>
          <a:pPr marR="0" algn="ctr" rtl="0"/>
          <a:r>
            <a:rPr lang="es-ES" b="1" baseline="0" smtClean="0">
              <a:solidFill>
                <a:schemeClr val="bg1"/>
              </a:solidFill>
              <a:latin typeface="Arial"/>
            </a:rPr>
            <a:t>Limpieza</a:t>
          </a:r>
          <a:endParaRPr lang="es-ES" smtClean="0">
            <a:solidFill>
              <a:schemeClr val="bg1"/>
            </a:solidFill>
          </a:endParaRPr>
        </a:p>
      </dgm:t>
    </dgm:pt>
    <dgm:pt modelId="{DCE24CE3-0E3B-4111-A32A-D6BE72A7CFC4}" type="parTrans" cxnId="{77BBC6E3-265D-42EF-A428-3045F4E6D73A}">
      <dgm:prSet/>
      <dgm:spPr/>
      <dgm:t>
        <a:bodyPr/>
        <a:lstStyle/>
        <a:p>
          <a:endParaRPr lang="es-ES">
            <a:solidFill>
              <a:schemeClr val="bg1"/>
            </a:solidFill>
          </a:endParaRPr>
        </a:p>
      </dgm:t>
    </dgm:pt>
    <dgm:pt modelId="{1B88BD43-1D5C-4964-BFA2-A3CF34165A2C}" type="sibTrans" cxnId="{77BBC6E3-265D-42EF-A428-3045F4E6D73A}">
      <dgm:prSet/>
      <dgm:spPr/>
      <dgm:t>
        <a:bodyPr/>
        <a:lstStyle/>
        <a:p>
          <a:endParaRPr lang="es-ES">
            <a:solidFill>
              <a:schemeClr val="bg1"/>
            </a:solidFill>
          </a:endParaRPr>
        </a:p>
      </dgm:t>
    </dgm:pt>
    <dgm:pt modelId="{80530274-1C04-49FA-BD8C-A2D6E52DB808}">
      <dgm:prSet/>
      <dgm:spPr/>
      <dgm:t>
        <a:bodyPr/>
        <a:lstStyle/>
        <a:p>
          <a:pPr marR="0" algn="ctr" rtl="0"/>
          <a:r>
            <a:rPr lang="es-ES" b="1" baseline="0" smtClean="0">
              <a:solidFill>
                <a:schemeClr val="bg1"/>
              </a:solidFill>
              <a:latin typeface="Arial"/>
            </a:rPr>
            <a:t>Responsable de Logística</a:t>
          </a:r>
          <a:endParaRPr lang="es-ES" smtClean="0">
            <a:solidFill>
              <a:schemeClr val="bg1"/>
            </a:solidFill>
          </a:endParaRPr>
        </a:p>
      </dgm:t>
    </dgm:pt>
    <dgm:pt modelId="{8479D157-2771-491A-811C-C5E4F07960B4}" type="parTrans" cxnId="{20417BA5-C006-4C46-AFC6-0B7ADE512DEB}">
      <dgm:prSet/>
      <dgm:spPr/>
      <dgm:t>
        <a:bodyPr/>
        <a:lstStyle/>
        <a:p>
          <a:endParaRPr lang="es-ES">
            <a:solidFill>
              <a:schemeClr val="bg1"/>
            </a:solidFill>
          </a:endParaRPr>
        </a:p>
      </dgm:t>
    </dgm:pt>
    <dgm:pt modelId="{5689A2BE-8B99-48E0-BF66-DBB88D30C7C3}" type="sibTrans" cxnId="{20417BA5-C006-4C46-AFC6-0B7ADE512DEB}">
      <dgm:prSet/>
      <dgm:spPr/>
      <dgm:t>
        <a:bodyPr/>
        <a:lstStyle/>
        <a:p>
          <a:endParaRPr lang="es-ES">
            <a:solidFill>
              <a:schemeClr val="bg1"/>
            </a:solidFill>
          </a:endParaRPr>
        </a:p>
      </dgm:t>
    </dgm:pt>
    <dgm:pt modelId="{1B4C2A04-9280-4EBB-AAC7-0CA1B5572CA3}" type="asst">
      <dgm:prSet/>
      <dgm:spPr/>
      <dgm:t>
        <a:bodyPr/>
        <a:lstStyle/>
        <a:p>
          <a:pPr marR="0" algn="ctr" rtl="0"/>
          <a:r>
            <a:rPr lang="es-ES" b="1" baseline="0" smtClean="0">
              <a:solidFill>
                <a:schemeClr val="bg1"/>
              </a:solidFill>
              <a:latin typeface="Arial"/>
            </a:rPr>
            <a:t>Asistentes de Logística</a:t>
          </a:r>
          <a:endParaRPr lang="es-ES" smtClean="0">
            <a:solidFill>
              <a:schemeClr val="bg1"/>
            </a:solidFill>
          </a:endParaRPr>
        </a:p>
      </dgm:t>
    </dgm:pt>
    <dgm:pt modelId="{01169C35-B84C-4DE4-8F5A-46FC532CDCA3}" type="parTrans" cxnId="{879BF76D-2910-48C5-A16D-D1809684DE6D}">
      <dgm:prSet/>
      <dgm:spPr/>
      <dgm:t>
        <a:bodyPr/>
        <a:lstStyle/>
        <a:p>
          <a:endParaRPr lang="es-ES">
            <a:solidFill>
              <a:schemeClr val="bg1"/>
            </a:solidFill>
          </a:endParaRPr>
        </a:p>
      </dgm:t>
    </dgm:pt>
    <dgm:pt modelId="{DEA0D9CB-D588-4BE4-BB0D-EEFC3E70A1F3}" type="sibTrans" cxnId="{879BF76D-2910-48C5-A16D-D1809684DE6D}">
      <dgm:prSet/>
      <dgm:spPr/>
      <dgm:t>
        <a:bodyPr/>
        <a:lstStyle/>
        <a:p>
          <a:endParaRPr lang="es-ES">
            <a:solidFill>
              <a:schemeClr val="bg1"/>
            </a:solidFill>
          </a:endParaRPr>
        </a:p>
      </dgm:t>
    </dgm:pt>
    <dgm:pt modelId="{B1BF9A7D-BD63-4AE0-BE73-FF7915DBA950}">
      <dgm:prSet/>
      <dgm:spPr/>
      <dgm:t>
        <a:bodyPr/>
        <a:lstStyle/>
        <a:p>
          <a:pPr marR="0" algn="ctr" rtl="0"/>
          <a:r>
            <a:rPr lang="es-ES" b="1" baseline="0" smtClean="0">
              <a:solidFill>
                <a:schemeClr val="bg1"/>
              </a:solidFill>
              <a:latin typeface="Arial"/>
            </a:rPr>
            <a:t>Personal Operativo </a:t>
          </a:r>
          <a:endParaRPr lang="es-ES" smtClean="0">
            <a:solidFill>
              <a:schemeClr val="bg1"/>
            </a:solidFill>
          </a:endParaRPr>
        </a:p>
      </dgm:t>
    </dgm:pt>
    <dgm:pt modelId="{5F08B41A-EA3D-4DCF-8FE4-C43880899BDE}" type="parTrans" cxnId="{DE6540AA-CB24-4D60-9F17-184122B42FC1}">
      <dgm:prSet/>
      <dgm:spPr/>
      <dgm:t>
        <a:bodyPr/>
        <a:lstStyle/>
        <a:p>
          <a:endParaRPr lang="es-ES">
            <a:solidFill>
              <a:schemeClr val="bg1"/>
            </a:solidFill>
          </a:endParaRPr>
        </a:p>
      </dgm:t>
    </dgm:pt>
    <dgm:pt modelId="{E898BD07-50B1-406E-BBE2-1919AAEA1586}" type="sibTrans" cxnId="{DE6540AA-CB24-4D60-9F17-184122B42FC1}">
      <dgm:prSet/>
      <dgm:spPr/>
      <dgm:t>
        <a:bodyPr/>
        <a:lstStyle/>
        <a:p>
          <a:endParaRPr lang="es-ES">
            <a:solidFill>
              <a:schemeClr val="bg1"/>
            </a:solidFill>
          </a:endParaRPr>
        </a:p>
      </dgm:t>
    </dgm:pt>
    <dgm:pt modelId="{9FBCFD0D-809B-4F2A-8FFE-5ABE42C2275F}">
      <dgm:prSet/>
      <dgm:spPr/>
      <dgm:t>
        <a:bodyPr/>
        <a:lstStyle/>
        <a:p>
          <a:pPr marR="0" algn="ctr" rtl="0"/>
          <a:r>
            <a:rPr lang="es-ES" b="1" baseline="0" smtClean="0">
              <a:solidFill>
                <a:schemeClr val="bg1"/>
              </a:solidFill>
              <a:latin typeface="Arial"/>
            </a:rPr>
            <a:t>Responsable de Compras</a:t>
          </a:r>
          <a:endParaRPr lang="es-ES" smtClean="0">
            <a:solidFill>
              <a:schemeClr val="bg1"/>
            </a:solidFill>
          </a:endParaRPr>
        </a:p>
      </dgm:t>
    </dgm:pt>
    <dgm:pt modelId="{301E9CC0-A712-4844-8079-29859E7DBDA6}" type="parTrans" cxnId="{3114AA80-8620-44FE-AD9F-89B3D32BE0C0}">
      <dgm:prSet/>
      <dgm:spPr/>
      <dgm:t>
        <a:bodyPr/>
        <a:lstStyle/>
        <a:p>
          <a:endParaRPr lang="es-ES">
            <a:solidFill>
              <a:schemeClr val="bg1"/>
            </a:solidFill>
          </a:endParaRPr>
        </a:p>
      </dgm:t>
    </dgm:pt>
    <dgm:pt modelId="{1E8557DE-B1DE-43C6-ABEB-9512FF5912A0}" type="sibTrans" cxnId="{3114AA80-8620-44FE-AD9F-89B3D32BE0C0}">
      <dgm:prSet/>
      <dgm:spPr/>
      <dgm:t>
        <a:bodyPr/>
        <a:lstStyle/>
        <a:p>
          <a:endParaRPr lang="es-ES">
            <a:solidFill>
              <a:schemeClr val="bg1"/>
            </a:solidFill>
          </a:endParaRPr>
        </a:p>
      </dgm:t>
    </dgm:pt>
    <dgm:pt modelId="{A743C124-F390-41F0-95B3-681E87D2B700}">
      <dgm:prSet/>
      <dgm:spPr/>
      <dgm:t>
        <a:bodyPr/>
        <a:lstStyle/>
        <a:p>
          <a:pPr marR="0" algn="ctr" rtl="0"/>
          <a:r>
            <a:rPr lang="es-ES" b="1" baseline="0" smtClean="0">
              <a:solidFill>
                <a:schemeClr val="bg1"/>
              </a:solidFill>
              <a:latin typeface="Arial"/>
            </a:rPr>
            <a:t>Encargado de Ventas</a:t>
          </a:r>
          <a:endParaRPr lang="es-ES" smtClean="0">
            <a:solidFill>
              <a:schemeClr val="bg1"/>
            </a:solidFill>
          </a:endParaRPr>
        </a:p>
      </dgm:t>
    </dgm:pt>
    <dgm:pt modelId="{50AA22BF-E359-44D5-8036-2E9E8C82A1CB}" type="parTrans" cxnId="{028EC2F6-C6B8-4A9B-A931-3FF07EDFDC73}">
      <dgm:prSet/>
      <dgm:spPr/>
      <dgm:t>
        <a:bodyPr/>
        <a:lstStyle/>
        <a:p>
          <a:endParaRPr lang="es-ES">
            <a:solidFill>
              <a:schemeClr val="bg1"/>
            </a:solidFill>
          </a:endParaRPr>
        </a:p>
      </dgm:t>
    </dgm:pt>
    <dgm:pt modelId="{216A28F0-2DEE-40E3-AC08-1C718D22F983}" type="sibTrans" cxnId="{028EC2F6-C6B8-4A9B-A931-3FF07EDFDC73}">
      <dgm:prSet/>
      <dgm:spPr/>
      <dgm:t>
        <a:bodyPr/>
        <a:lstStyle/>
        <a:p>
          <a:endParaRPr lang="es-ES">
            <a:solidFill>
              <a:schemeClr val="bg1"/>
            </a:solidFill>
          </a:endParaRPr>
        </a:p>
      </dgm:t>
    </dgm:pt>
    <dgm:pt modelId="{FBEBC66A-7444-4C82-BCE4-A22028B1564C}">
      <dgm:prSet/>
      <dgm:spPr/>
      <dgm:t>
        <a:bodyPr/>
        <a:lstStyle/>
        <a:p>
          <a:pPr marR="0" algn="ctr" rtl="0"/>
          <a:r>
            <a:rPr lang="en-US" b="1" baseline="0" dirty="0" err="1" smtClean="0">
              <a:solidFill>
                <a:schemeClr val="bg1"/>
              </a:solidFill>
              <a:latin typeface="Calibri"/>
            </a:rPr>
            <a:t>Vendedores</a:t>
          </a:r>
          <a:endParaRPr lang="es-ES" dirty="0" smtClean="0">
            <a:solidFill>
              <a:schemeClr val="bg1"/>
            </a:solidFill>
          </a:endParaRPr>
        </a:p>
      </dgm:t>
    </dgm:pt>
    <dgm:pt modelId="{7CD4FC35-50E3-44EA-B47C-E08B0711BE7A}" type="parTrans" cxnId="{2EA2BA55-CD80-40E1-989C-2D02BA42B36A}">
      <dgm:prSet/>
      <dgm:spPr/>
      <dgm:t>
        <a:bodyPr/>
        <a:lstStyle/>
        <a:p>
          <a:endParaRPr lang="es-ES">
            <a:solidFill>
              <a:schemeClr val="bg1"/>
            </a:solidFill>
          </a:endParaRPr>
        </a:p>
      </dgm:t>
    </dgm:pt>
    <dgm:pt modelId="{7EE0313B-92C3-4D94-A51E-E186C124E579}" type="sibTrans" cxnId="{2EA2BA55-CD80-40E1-989C-2D02BA42B36A}">
      <dgm:prSet/>
      <dgm:spPr/>
      <dgm:t>
        <a:bodyPr/>
        <a:lstStyle/>
        <a:p>
          <a:endParaRPr lang="es-ES">
            <a:solidFill>
              <a:schemeClr val="bg1"/>
            </a:solidFill>
          </a:endParaRPr>
        </a:p>
      </dgm:t>
    </dgm:pt>
    <dgm:pt modelId="{7A12E9C4-2553-4837-BE94-5F27CB61F72A}" type="pres">
      <dgm:prSet presAssocID="{388C3AC2-5723-416A-B615-322D956D0E4E}" presName="hierChild1" presStyleCnt="0">
        <dgm:presLayoutVars>
          <dgm:orgChart val="1"/>
          <dgm:chPref val="1"/>
          <dgm:dir/>
          <dgm:animOne val="branch"/>
          <dgm:animLvl val="lvl"/>
          <dgm:resizeHandles/>
        </dgm:presLayoutVars>
      </dgm:prSet>
      <dgm:spPr/>
    </dgm:pt>
    <dgm:pt modelId="{9F9620F0-7748-4C73-8F0B-AC103236E9D0}" type="pres">
      <dgm:prSet presAssocID="{A8FFF840-A200-476A-8680-C54A77E2E96B}" presName="hierRoot1" presStyleCnt="0">
        <dgm:presLayoutVars>
          <dgm:hierBranch/>
        </dgm:presLayoutVars>
      </dgm:prSet>
      <dgm:spPr/>
    </dgm:pt>
    <dgm:pt modelId="{7455E66C-AD86-40FE-A211-C3C43153342C}" type="pres">
      <dgm:prSet presAssocID="{A8FFF840-A200-476A-8680-C54A77E2E96B}" presName="rootComposite1" presStyleCnt="0"/>
      <dgm:spPr/>
    </dgm:pt>
    <dgm:pt modelId="{1D9043D1-E32E-41C9-897E-4707ED3D9FC4}" type="pres">
      <dgm:prSet presAssocID="{A8FFF840-A200-476A-8680-C54A77E2E96B}" presName="rootText1" presStyleLbl="node0" presStyleIdx="0" presStyleCnt="1">
        <dgm:presLayoutVars>
          <dgm:chPref val="3"/>
        </dgm:presLayoutVars>
      </dgm:prSet>
      <dgm:spPr/>
      <dgm:t>
        <a:bodyPr/>
        <a:lstStyle/>
        <a:p>
          <a:endParaRPr lang="es-ES"/>
        </a:p>
      </dgm:t>
    </dgm:pt>
    <dgm:pt modelId="{09776891-9217-4506-BA7A-C83AAC553361}" type="pres">
      <dgm:prSet presAssocID="{A8FFF840-A200-476A-8680-C54A77E2E96B}" presName="rootConnector1" presStyleLbl="node1" presStyleIdx="0" presStyleCnt="0"/>
      <dgm:spPr/>
      <dgm:t>
        <a:bodyPr/>
        <a:lstStyle/>
        <a:p>
          <a:endParaRPr lang="es-ES"/>
        </a:p>
      </dgm:t>
    </dgm:pt>
    <dgm:pt modelId="{35C3C9F7-A156-4803-88E6-70D19ED05CCC}" type="pres">
      <dgm:prSet presAssocID="{A8FFF840-A200-476A-8680-C54A77E2E96B}" presName="hierChild2" presStyleCnt="0"/>
      <dgm:spPr/>
    </dgm:pt>
    <dgm:pt modelId="{8FA43B0B-CAC7-43F0-AEF3-1A4A4F56011C}" type="pres">
      <dgm:prSet presAssocID="{8479D157-2771-491A-811C-C5E4F07960B4}" presName="Name35" presStyleLbl="parChTrans1D2" presStyleIdx="0" presStyleCnt="4"/>
      <dgm:spPr/>
      <dgm:t>
        <a:bodyPr/>
        <a:lstStyle/>
        <a:p>
          <a:endParaRPr lang="es-ES"/>
        </a:p>
      </dgm:t>
    </dgm:pt>
    <dgm:pt modelId="{0B3F3AE2-D5FA-4BD2-8358-4A2E86CB290B}" type="pres">
      <dgm:prSet presAssocID="{80530274-1C04-49FA-BD8C-A2D6E52DB808}" presName="hierRoot2" presStyleCnt="0">
        <dgm:presLayoutVars>
          <dgm:hierBranch/>
        </dgm:presLayoutVars>
      </dgm:prSet>
      <dgm:spPr/>
    </dgm:pt>
    <dgm:pt modelId="{D23AFAED-E60C-4245-B81D-4CBBD62F147F}" type="pres">
      <dgm:prSet presAssocID="{80530274-1C04-49FA-BD8C-A2D6E52DB808}" presName="rootComposite" presStyleCnt="0"/>
      <dgm:spPr/>
    </dgm:pt>
    <dgm:pt modelId="{779CCCA2-5C6B-43AE-B21C-29AA0BC23DF0}" type="pres">
      <dgm:prSet presAssocID="{80530274-1C04-49FA-BD8C-A2D6E52DB808}" presName="rootText" presStyleLbl="node2" presStyleIdx="0" presStyleCnt="3">
        <dgm:presLayoutVars>
          <dgm:chPref val="3"/>
        </dgm:presLayoutVars>
      </dgm:prSet>
      <dgm:spPr/>
      <dgm:t>
        <a:bodyPr/>
        <a:lstStyle/>
        <a:p>
          <a:endParaRPr lang="es-ES"/>
        </a:p>
      </dgm:t>
    </dgm:pt>
    <dgm:pt modelId="{5348BAB3-2002-4209-B874-B214E55A48C9}" type="pres">
      <dgm:prSet presAssocID="{80530274-1C04-49FA-BD8C-A2D6E52DB808}" presName="rootConnector" presStyleLbl="node2" presStyleIdx="0" presStyleCnt="3"/>
      <dgm:spPr/>
      <dgm:t>
        <a:bodyPr/>
        <a:lstStyle/>
        <a:p>
          <a:endParaRPr lang="es-ES"/>
        </a:p>
      </dgm:t>
    </dgm:pt>
    <dgm:pt modelId="{6FED58AD-95BF-4CD9-B8B3-1638B48900B1}" type="pres">
      <dgm:prSet presAssocID="{80530274-1C04-49FA-BD8C-A2D6E52DB808}" presName="hierChild4" presStyleCnt="0"/>
      <dgm:spPr/>
    </dgm:pt>
    <dgm:pt modelId="{733A27F4-BA54-4797-B358-FFD67764165A}" type="pres">
      <dgm:prSet presAssocID="{5F08B41A-EA3D-4DCF-8FE4-C43880899BDE}" presName="Name35" presStyleLbl="parChTrans1D3" presStyleIdx="0" presStyleCnt="4"/>
      <dgm:spPr/>
      <dgm:t>
        <a:bodyPr/>
        <a:lstStyle/>
        <a:p>
          <a:endParaRPr lang="es-ES"/>
        </a:p>
      </dgm:t>
    </dgm:pt>
    <dgm:pt modelId="{3E11F67A-7D09-47B9-BD64-6A6E0E90175A}" type="pres">
      <dgm:prSet presAssocID="{B1BF9A7D-BD63-4AE0-BE73-FF7915DBA950}" presName="hierRoot2" presStyleCnt="0">
        <dgm:presLayoutVars>
          <dgm:hierBranch val="r"/>
        </dgm:presLayoutVars>
      </dgm:prSet>
      <dgm:spPr/>
    </dgm:pt>
    <dgm:pt modelId="{C53A59FB-00C8-489D-808E-93C49AF222DA}" type="pres">
      <dgm:prSet presAssocID="{B1BF9A7D-BD63-4AE0-BE73-FF7915DBA950}" presName="rootComposite" presStyleCnt="0"/>
      <dgm:spPr/>
    </dgm:pt>
    <dgm:pt modelId="{14E20B6E-B11E-4F65-B8F8-8C4579AB1B26}" type="pres">
      <dgm:prSet presAssocID="{B1BF9A7D-BD63-4AE0-BE73-FF7915DBA950}" presName="rootText" presStyleLbl="node3" presStyleIdx="0" presStyleCnt="3">
        <dgm:presLayoutVars>
          <dgm:chPref val="3"/>
        </dgm:presLayoutVars>
      </dgm:prSet>
      <dgm:spPr/>
      <dgm:t>
        <a:bodyPr/>
        <a:lstStyle/>
        <a:p>
          <a:endParaRPr lang="es-ES"/>
        </a:p>
      </dgm:t>
    </dgm:pt>
    <dgm:pt modelId="{6D3C029E-4B3D-4A3C-ABA9-2B29DF0ACFBD}" type="pres">
      <dgm:prSet presAssocID="{B1BF9A7D-BD63-4AE0-BE73-FF7915DBA950}" presName="rootConnector" presStyleLbl="node3" presStyleIdx="0" presStyleCnt="3"/>
      <dgm:spPr/>
      <dgm:t>
        <a:bodyPr/>
        <a:lstStyle/>
        <a:p>
          <a:endParaRPr lang="es-ES"/>
        </a:p>
      </dgm:t>
    </dgm:pt>
    <dgm:pt modelId="{6F79407A-949F-434D-B25D-602077EA34E8}" type="pres">
      <dgm:prSet presAssocID="{B1BF9A7D-BD63-4AE0-BE73-FF7915DBA950}" presName="hierChild4" presStyleCnt="0"/>
      <dgm:spPr/>
    </dgm:pt>
    <dgm:pt modelId="{9FE044C5-8CA8-4CD7-A590-8216A3CD998F}" type="pres">
      <dgm:prSet presAssocID="{B1BF9A7D-BD63-4AE0-BE73-FF7915DBA950}" presName="hierChild5" presStyleCnt="0"/>
      <dgm:spPr/>
    </dgm:pt>
    <dgm:pt modelId="{C1B825B1-AE31-4F24-BE51-B12C63465E0D}" type="pres">
      <dgm:prSet presAssocID="{80530274-1C04-49FA-BD8C-A2D6E52DB808}" presName="hierChild5" presStyleCnt="0"/>
      <dgm:spPr/>
    </dgm:pt>
    <dgm:pt modelId="{381CA781-0B95-4069-A7EE-AB198876428D}" type="pres">
      <dgm:prSet presAssocID="{01169C35-B84C-4DE4-8F5A-46FC532CDCA3}" presName="Name111" presStyleLbl="parChTrans1D3" presStyleIdx="1" presStyleCnt="4"/>
      <dgm:spPr/>
      <dgm:t>
        <a:bodyPr/>
        <a:lstStyle/>
        <a:p>
          <a:endParaRPr lang="es-ES"/>
        </a:p>
      </dgm:t>
    </dgm:pt>
    <dgm:pt modelId="{D90FA716-15B4-4435-966C-657D8C4B3242}" type="pres">
      <dgm:prSet presAssocID="{1B4C2A04-9280-4EBB-AAC7-0CA1B5572CA3}" presName="hierRoot3" presStyleCnt="0">
        <dgm:presLayoutVars>
          <dgm:hierBranch/>
        </dgm:presLayoutVars>
      </dgm:prSet>
      <dgm:spPr/>
    </dgm:pt>
    <dgm:pt modelId="{9DD57B77-7D6A-409F-90D2-5CA3F1FE4D53}" type="pres">
      <dgm:prSet presAssocID="{1B4C2A04-9280-4EBB-AAC7-0CA1B5572CA3}" presName="rootComposite3" presStyleCnt="0"/>
      <dgm:spPr/>
    </dgm:pt>
    <dgm:pt modelId="{CCFFF9C6-5C75-4ECB-86F2-0B0E0C351C6E}" type="pres">
      <dgm:prSet presAssocID="{1B4C2A04-9280-4EBB-AAC7-0CA1B5572CA3}" presName="rootText3" presStyleLbl="asst2" presStyleIdx="0" presStyleCnt="1">
        <dgm:presLayoutVars>
          <dgm:chPref val="3"/>
        </dgm:presLayoutVars>
      </dgm:prSet>
      <dgm:spPr/>
      <dgm:t>
        <a:bodyPr/>
        <a:lstStyle/>
        <a:p>
          <a:endParaRPr lang="es-ES"/>
        </a:p>
      </dgm:t>
    </dgm:pt>
    <dgm:pt modelId="{8A3F48E7-DF29-46EA-B87F-74E8D161F2F5}" type="pres">
      <dgm:prSet presAssocID="{1B4C2A04-9280-4EBB-AAC7-0CA1B5572CA3}" presName="rootConnector3" presStyleLbl="asst2" presStyleIdx="0" presStyleCnt="1"/>
      <dgm:spPr/>
      <dgm:t>
        <a:bodyPr/>
        <a:lstStyle/>
        <a:p>
          <a:endParaRPr lang="es-ES"/>
        </a:p>
      </dgm:t>
    </dgm:pt>
    <dgm:pt modelId="{3607B28E-E58D-495E-B5CF-7D6E37179DE9}" type="pres">
      <dgm:prSet presAssocID="{1B4C2A04-9280-4EBB-AAC7-0CA1B5572CA3}" presName="hierChild6" presStyleCnt="0"/>
      <dgm:spPr/>
    </dgm:pt>
    <dgm:pt modelId="{ED7ADB74-A484-47B6-9ADF-1E0D1225C016}" type="pres">
      <dgm:prSet presAssocID="{1B4C2A04-9280-4EBB-AAC7-0CA1B5572CA3}" presName="hierChild7" presStyleCnt="0"/>
      <dgm:spPr/>
    </dgm:pt>
    <dgm:pt modelId="{78B42E07-7A78-4C6A-901C-C6CA2A3B0C81}" type="pres">
      <dgm:prSet presAssocID="{301E9CC0-A712-4844-8079-29859E7DBDA6}" presName="Name35" presStyleLbl="parChTrans1D2" presStyleIdx="1" presStyleCnt="4"/>
      <dgm:spPr/>
      <dgm:t>
        <a:bodyPr/>
        <a:lstStyle/>
        <a:p>
          <a:endParaRPr lang="es-ES"/>
        </a:p>
      </dgm:t>
    </dgm:pt>
    <dgm:pt modelId="{FDFAEC66-90D4-4E76-9533-AA485B93394A}" type="pres">
      <dgm:prSet presAssocID="{9FBCFD0D-809B-4F2A-8FFE-5ABE42C2275F}" presName="hierRoot2" presStyleCnt="0">
        <dgm:presLayoutVars>
          <dgm:hierBranch/>
        </dgm:presLayoutVars>
      </dgm:prSet>
      <dgm:spPr/>
    </dgm:pt>
    <dgm:pt modelId="{20BE7B33-4D68-4DC9-B560-4FB17691B420}" type="pres">
      <dgm:prSet presAssocID="{9FBCFD0D-809B-4F2A-8FFE-5ABE42C2275F}" presName="rootComposite" presStyleCnt="0"/>
      <dgm:spPr/>
    </dgm:pt>
    <dgm:pt modelId="{412E2F8A-9DB4-4439-BA23-724E0D6576A4}" type="pres">
      <dgm:prSet presAssocID="{9FBCFD0D-809B-4F2A-8FFE-5ABE42C2275F}" presName="rootText" presStyleLbl="node2" presStyleIdx="1" presStyleCnt="3">
        <dgm:presLayoutVars>
          <dgm:chPref val="3"/>
        </dgm:presLayoutVars>
      </dgm:prSet>
      <dgm:spPr/>
      <dgm:t>
        <a:bodyPr/>
        <a:lstStyle/>
        <a:p>
          <a:endParaRPr lang="es-ES"/>
        </a:p>
      </dgm:t>
    </dgm:pt>
    <dgm:pt modelId="{25B4EF0A-D506-498F-9628-5298DBC7B094}" type="pres">
      <dgm:prSet presAssocID="{9FBCFD0D-809B-4F2A-8FFE-5ABE42C2275F}" presName="rootConnector" presStyleLbl="node2" presStyleIdx="1" presStyleCnt="3"/>
      <dgm:spPr/>
      <dgm:t>
        <a:bodyPr/>
        <a:lstStyle/>
        <a:p>
          <a:endParaRPr lang="es-ES"/>
        </a:p>
      </dgm:t>
    </dgm:pt>
    <dgm:pt modelId="{5521EE22-3E74-444C-B0AB-3632377545F9}" type="pres">
      <dgm:prSet presAssocID="{9FBCFD0D-809B-4F2A-8FFE-5ABE42C2275F}" presName="hierChild4" presStyleCnt="0"/>
      <dgm:spPr/>
    </dgm:pt>
    <dgm:pt modelId="{FBDCCC98-976D-49BE-81F3-46E2B2B3F62E}" type="pres">
      <dgm:prSet presAssocID="{9FBCFD0D-809B-4F2A-8FFE-5ABE42C2275F}" presName="hierChild5" presStyleCnt="0"/>
      <dgm:spPr/>
    </dgm:pt>
    <dgm:pt modelId="{54A4034A-9A1E-493D-9D38-BA3F8797624A}" type="pres">
      <dgm:prSet presAssocID="{50AA22BF-E359-44D5-8036-2E9E8C82A1CB}" presName="Name35" presStyleLbl="parChTrans1D2" presStyleIdx="2" presStyleCnt="4"/>
      <dgm:spPr/>
      <dgm:t>
        <a:bodyPr/>
        <a:lstStyle/>
        <a:p>
          <a:endParaRPr lang="es-ES"/>
        </a:p>
      </dgm:t>
    </dgm:pt>
    <dgm:pt modelId="{FC49EB44-E9A8-429E-9F74-40E59D05FB17}" type="pres">
      <dgm:prSet presAssocID="{A743C124-F390-41F0-95B3-681E87D2B700}" presName="hierRoot2" presStyleCnt="0">
        <dgm:presLayoutVars>
          <dgm:hierBranch/>
        </dgm:presLayoutVars>
      </dgm:prSet>
      <dgm:spPr/>
    </dgm:pt>
    <dgm:pt modelId="{AA4DE861-BB03-406F-AD18-C9788E613F10}" type="pres">
      <dgm:prSet presAssocID="{A743C124-F390-41F0-95B3-681E87D2B700}" presName="rootComposite" presStyleCnt="0"/>
      <dgm:spPr/>
    </dgm:pt>
    <dgm:pt modelId="{2A008733-36E8-4CD7-94F6-18121690D712}" type="pres">
      <dgm:prSet presAssocID="{A743C124-F390-41F0-95B3-681E87D2B700}" presName="rootText" presStyleLbl="node2" presStyleIdx="2" presStyleCnt="3">
        <dgm:presLayoutVars>
          <dgm:chPref val="3"/>
        </dgm:presLayoutVars>
      </dgm:prSet>
      <dgm:spPr/>
      <dgm:t>
        <a:bodyPr/>
        <a:lstStyle/>
        <a:p>
          <a:endParaRPr lang="es-ES"/>
        </a:p>
      </dgm:t>
    </dgm:pt>
    <dgm:pt modelId="{6201FF75-893B-4075-BBE8-06B112502B45}" type="pres">
      <dgm:prSet presAssocID="{A743C124-F390-41F0-95B3-681E87D2B700}" presName="rootConnector" presStyleLbl="node2" presStyleIdx="2" presStyleCnt="3"/>
      <dgm:spPr/>
      <dgm:t>
        <a:bodyPr/>
        <a:lstStyle/>
        <a:p>
          <a:endParaRPr lang="es-ES"/>
        </a:p>
      </dgm:t>
    </dgm:pt>
    <dgm:pt modelId="{21BB6A5A-E402-4EF7-AB1C-C1FAD739C913}" type="pres">
      <dgm:prSet presAssocID="{A743C124-F390-41F0-95B3-681E87D2B700}" presName="hierChild4" presStyleCnt="0"/>
      <dgm:spPr/>
    </dgm:pt>
    <dgm:pt modelId="{FF03B0EF-4607-42D8-8F6A-BCAEDE01A001}" type="pres">
      <dgm:prSet presAssocID="{7CD4FC35-50E3-44EA-B47C-E08B0711BE7A}" presName="Name35" presStyleLbl="parChTrans1D3" presStyleIdx="2" presStyleCnt="4"/>
      <dgm:spPr/>
      <dgm:t>
        <a:bodyPr/>
        <a:lstStyle/>
        <a:p>
          <a:endParaRPr lang="es-ES"/>
        </a:p>
      </dgm:t>
    </dgm:pt>
    <dgm:pt modelId="{376A85AE-F0B8-4E56-A58D-7E97831DAA27}" type="pres">
      <dgm:prSet presAssocID="{FBEBC66A-7444-4C82-BCE4-A22028B1564C}" presName="hierRoot2" presStyleCnt="0">
        <dgm:presLayoutVars>
          <dgm:hierBranch val="r"/>
        </dgm:presLayoutVars>
      </dgm:prSet>
      <dgm:spPr/>
    </dgm:pt>
    <dgm:pt modelId="{97ED9A84-2C9D-4670-8121-0119491DE5F0}" type="pres">
      <dgm:prSet presAssocID="{FBEBC66A-7444-4C82-BCE4-A22028B1564C}" presName="rootComposite" presStyleCnt="0"/>
      <dgm:spPr/>
    </dgm:pt>
    <dgm:pt modelId="{37AA08E3-C61A-4EFC-9058-88B6EB270EA8}" type="pres">
      <dgm:prSet presAssocID="{FBEBC66A-7444-4C82-BCE4-A22028B1564C}" presName="rootText" presStyleLbl="node3" presStyleIdx="1" presStyleCnt="3">
        <dgm:presLayoutVars>
          <dgm:chPref val="3"/>
        </dgm:presLayoutVars>
      </dgm:prSet>
      <dgm:spPr/>
      <dgm:t>
        <a:bodyPr/>
        <a:lstStyle/>
        <a:p>
          <a:endParaRPr lang="es-ES"/>
        </a:p>
      </dgm:t>
    </dgm:pt>
    <dgm:pt modelId="{F2B02F03-955E-464A-B98E-41680CC1CC58}" type="pres">
      <dgm:prSet presAssocID="{FBEBC66A-7444-4C82-BCE4-A22028B1564C}" presName="rootConnector" presStyleLbl="node3" presStyleIdx="1" presStyleCnt="3"/>
      <dgm:spPr/>
      <dgm:t>
        <a:bodyPr/>
        <a:lstStyle/>
        <a:p>
          <a:endParaRPr lang="es-ES"/>
        </a:p>
      </dgm:t>
    </dgm:pt>
    <dgm:pt modelId="{C273C875-B91E-48BF-A934-1F83B8FBF75C}" type="pres">
      <dgm:prSet presAssocID="{FBEBC66A-7444-4C82-BCE4-A22028B1564C}" presName="hierChild4" presStyleCnt="0"/>
      <dgm:spPr/>
    </dgm:pt>
    <dgm:pt modelId="{49541856-0B33-4BC8-BDDF-2251BAA8C632}" type="pres">
      <dgm:prSet presAssocID="{FBEBC66A-7444-4C82-BCE4-A22028B1564C}" presName="hierChild5" presStyleCnt="0"/>
      <dgm:spPr/>
    </dgm:pt>
    <dgm:pt modelId="{99B12C9B-4471-4598-BDF0-1BDA60A7445D}" type="pres">
      <dgm:prSet presAssocID="{A743C124-F390-41F0-95B3-681E87D2B700}" presName="hierChild5" presStyleCnt="0"/>
      <dgm:spPr/>
    </dgm:pt>
    <dgm:pt modelId="{011DDB88-DCE2-493D-A048-E42E60F7C992}" type="pres">
      <dgm:prSet presAssocID="{A8FFF840-A200-476A-8680-C54A77E2E96B}" presName="hierChild3" presStyleCnt="0"/>
      <dgm:spPr/>
    </dgm:pt>
    <dgm:pt modelId="{3C7B7291-F467-46E0-A594-213A4A8C88E8}" type="pres">
      <dgm:prSet presAssocID="{3FFB5D88-BFAF-4A7B-8304-3E78DF08E7CE}" presName="Name111" presStyleLbl="parChTrans1D2" presStyleIdx="3" presStyleCnt="4"/>
      <dgm:spPr/>
      <dgm:t>
        <a:bodyPr/>
        <a:lstStyle/>
        <a:p>
          <a:endParaRPr lang="es-ES"/>
        </a:p>
      </dgm:t>
    </dgm:pt>
    <dgm:pt modelId="{290B1BD6-22EC-4FA7-B920-0321406DE904}" type="pres">
      <dgm:prSet presAssocID="{58021E3C-FA5E-44FF-846B-CCF371F0F4A4}" presName="hierRoot3" presStyleCnt="0">
        <dgm:presLayoutVars>
          <dgm:hierBranch/>
        </dgm:presLayoutVars>
      </dgm:prSet>
      <dgm:spPr/>
    </dgm:pt>
    <dgm:pt modelId="{7DBBF261-ED9A-49C8-843F-BBE577CD06AA}" type="pres">
      <dgm:prSet presAssocID="{58021E3C-FA5E-44FF-846B-CCF371F0F4A4}" presName="rootComposite3" presStyleCnt="0"/>
      <dgm:spPr/>
    </dgm:pt>
    <dgm:pt modelId="{E9C1F266-CDB4-46F0-BCB6-5DCD9EE69A62}" type="pres">
      <dgm:prSet presAssocID="{58021E3C-FA5E-44FF-846B-CCF371F0F4A4}" presName="rootText3" presStyleLbl="asst1" presStyleIdx="0" presStyleCnt="1">
        <dgm:presLayoutVars>
          <dgm:chPref val="3"/>
        </dgm:presLayoutVars>
      </dgm:prSet>
      <dgm:spPr/>
      <dgm:t>
        <a:bodyPr/>
        <a:lstStyle/>
        <a:p>
          <a:endParaRPr lang="es-ES"/>
        </a:p>
      </dgm:t>
    </dgm:pt>
    <dgm:pt modelId="{16F79F95-09AE-449E-AF92-33A1836F8588}" type="pres">
      <dgm:prSet presAssocID="{58021E3C-FA5E-44FF-846B-CCF371F0F4A4}" presName="rootConnector3" presStyleLbl="asst1" presStyleIdx="0" presStyleCnt="1"/>
      <dgm:spPr/>
      <dgm:t>
        <a:bodyPr/>
        <a:lstStyle/>
        <a:p>
          <a:endParaRPr lang="es-ES"/>
        </a:p>
      </dgm:t>
    </dgm:pt>
    <dgm:pt modelId="{DE35BCD4-CD53-4740-BC85-38FD65B1693F}" type="pres">
      <dgm:prSet presAssocID="{58021E3C-FA5E-44FF-846B-CCF371F0F4A4}" presName="hierChild6" presStyleCnt="0"/>
      <dgm:spPr/>
    </dgm:pt>
    <dgm:pt modelId="{4B2114EF-DDDB-46BA-A5C4-DE6F28C682C3}" type="pres">
      <dgm:prSet presAssocID="{DCE24CE3-0E3B-4111-A32A-D6BE72A7CFC4}" presName="Name35" presStyleLbl="parChTrans1D3" presStyleIdx="3" presStyleCnt="4"/>
      <dgm:spPr/>
      <dgm:t>
        <a:bodyPr/>
        <a:lstStyle/>
        <a:p>
          <a:endParaRPr lang="es-ES"/>
        </a:p>
      </dgm:t>
    </dgm:pt>
    <dgm:pt modelId="{B0A5627C-37D6-40A1-904D-DF75180EB2ED}" type="pres">
      <dgm:prSet presAssocID="{F2E7E5E6-1AFA-4F02-95EB-C5D3A323B4C9}" presName="hierRoot2" presStyleCnt="0">
        <dgm:presLayoutVars>
          <dgm:hierBranch val="r"/>
        </dgm:presLayoutVars>
      </dgm:prSet>
      <dgm:spPr/>
    </dgm:pt>
    <dgm:pt modelId="{D6CF90D8-F811-4E7C-B7CC-0F78EA38C1FE}" type="pres">
      <dgm:prSet presAssocID="{F2E7E5E6-1AFA-4F02-95EB-C5D3A323B4C9}" presName="rootComposite" presStyleCnt="0"/>
      <dgm:spPr/>
    </dgm:pt>
    <dgm:pt modelId="{710C07B6-DBDE-43D3-BFE4-6A1FC7E5A360}" type="pres">
      <dgm:prSet presAssocID="{F2E7E5E6-1AFA-4F02-95EB-C5D3A323B4C9}" presName="rootText" presStyleLbl="node3" presStyleIdx="2" presStyleCnt="3">
        <dgm:presLayoutVars>
          <dgm:chPref val="3"/>
        </dgm:presLayoutVars>
      </dgm:prSet>
      <dgm:spPr/>
      <dgm:t>
        <a:bodyPr/>
        <a:lstStyle/>
        <a:p>
          <a:endParaRPr lang="es-ES"/>
        </a:p>
      </dgm:t>
    </dgm:pt>
    <dgm:pt modelId="{F66D5FA5-C050-46C7-A62C-9A02F7C66211}" type="pres">
      <dgm:prSet presAssocID="{F2E7E5E6-1AFA-4F02-95EB-C5D3A323B4C9}" presName="rootConnector" presStyleLbl="node3" presStyleIdx="2" presStyleCnt="3"/>
      <dgm:spPr/>
      <dgm:t>
        <a:bodyPr/>
        <a:lstStyle/>
        <a:p>
          <a:endParaRPr lang="es-ES"/>
        </a:p>
      </dgm:t>
    </dgm:pt>
    <dgm:pt modelId="{F0472ED0-7509-4546-A7A9-F113702EE23F}" type="pres">
      <dgm:prSet presAssocID="{F2E7E5E6-1AFA-4F02-95EB-C5D3A323B4C9}" presName="hierChild4" presStyleCnt="0"/>
      <dgm:spPr/>
    </dgm:pt>
    <dgm:pt modelId="{46FE6C90-2BE5-4882-909F-918B06E4021A}" type="pres">
      <dgm:prSet presAssocID="{F2E7E5E6-1AFA-4F02-95EB-C5D3A323B4C9}" presName="hierChild5" presStyleCnt="0"/>
      <dgm:spPr/>
    </dgm:pt>
    <dgm:pt modelId="{49CF431A-4C4D-4311-9734-AAEC755CB476}" type="pres">
      <dgm:prSet presAssocID="{58021E3C-FA5E-44FF-846B-CCF371F0F4A4}" presName="hierChild7" presStyleCnt="0"/>
      <dgm:spPr/>
    </dgm:pt>
  </dgm:ptLst>
  <dgm:cxnLst>
    <dgm:cxn modelId="{5D39B501-B348-4950-B055-5836D82F7469}" type="presOf" srcId="{58021E3C-FA5E-44FF-846B-CCF371F0F4A4}" destId="{E9C1F266-CDB4-46F0-BCB6-5DCD9EE69A62}" srcOrd="0" destOrd="0" presId="urn:microsoft.com/office/officeart/2005/8/layout/orgChart1"/>
    <dgm:cxn modelId="{C199BBCE-5C31-47FB-B966-CE2B00603D31}" type="presOf" srcId="{301E9CC0-A712-4844-8079-29859E7DBDA6}" destId="{78B42E07-7A78-4C6A-901C-C6CA2A3B0C81}" srcOrd="0" destOrd="0" presId="urn:microsoft.com/office/officeart/2005/8/layout/orgChart1"/>
    <dgm:cxn modelId="{DE6540AA-CB24-4D60-9F17-184122B42FC1}" srcId="{80530274-1C04-49FA-BD8C-A2D6E52DB808}" destId="{B1BF9A7D-BD63-4AE0-BE73-FF7915DBA950}" srcOrd="1" destOrd="0" parTransId="{5F08B41A-EA3D-4DCF-8FE4-C43880899BDE}" sibTransId="{E898BD07-50B1-406E-BBE2-1919AAEA1586}"/>
    <dgm:cxn modelId="{84AC1FDF-938D-4524-852B-7088D9E70989}" type="presOf" srcId="{FBEBC66A-7444-4C82-BCE4-A22028B1564C}" destId="{F2B02F03-955E-464A-B98E-41680CC1CC58}" srcOrd="1" destOrd="0" presId="urn:microsoft.com/office/officeart/2005/8/layout/orgChart1"/>
    <dgm:cxn modelId="{8D0F55A2-75AC-47F2-992E-5E73C24582FC}" type="presOf" srcId="{388C3AC2-5723-416A-B615-322D956D0E4E}" destId="{7A12E9C4-2553-4837-BE94-5F27CB61F72A}" srcOrd="0" destOrd="0" presId="urn:microsoft.com/office/officeart/2005/8/layout/orgChart1"/>
    <dgm:cxn modelId="{9A8F3D2B-CCB9-410F-A6C6-25EB65325E74}" type="presOf" srcId="{B1BF9A7D-BD63-4AE0-BE73-FF7915DBA950}" destId="{14E20B6E-B11E-4F65-B8F8-8C4579AB1B26}" srcOrd="0" destOrd="0" presId="urn:microsoft.com/office/officeart/2005/8/layout/orgChart1"/>
    <dgm:cxn modelId="{5F5C4EBE-C760-45ED-8BDF-999352F53716}" type="presOf" srcId="{A743C124-F390-41F0-95B3-681E87D2B700}" destId="{2A008733-36E8-4CD7-94F6-18121690D712}" srcOrd="0" destOrd="0" presId="urn:microsoft.com/office/officeart/2005/8/layout/orgChart1"/>
    <dgm:cxn modelId="{6991A9EB-BB8B-4801-8893-E4EACA6218AF}" type="presOf" srcId="{B1BF9A7D-BD63-4AE0-BE73-FF7915DBA950}" destId="{6D3C029E-4B3D-4A3C-ABA9-2B29DF0ACFBD}" srcOrd="1" destOrd="0" presId="urn:microsoft.com/office/officeart/2005/8/layout/orgChart1"/>
    <dgm:cxn modelId="{58F19D1B-5890-43B4-8293-D9D0E649DBEF}" type="presOf" srcId="{F2E7E5E6-1AFA-4F02-95EB-C5D3A323B4C9}" destId="{F66D5FA5-C050-46C7-A62C-9A02F7C66211}" srcOrd="1" destOrd="0" presId="urn:microsoft.com/office/officeart/2005/8/layout/orgChart1"/>
    <dgm:cxn modelId="{90274CEA-1A64-456D-A67A-F81B86CB808E}" type="presOf" srcId="{FBEBC66A-7444-4C82-BCE4-A22028B1564C}" destId="{37AA08E3-C61A-4EFC-9058-88B6EB270EA8}" srcOrd="0" destOrd="0" presId="urn:microsoft.com/office/officeart/2005/8/layout/orgChart1"/>
    <dgm:cxn modelId="{1D57E578-2507-47F1-B012-8D73D5A25DA0}" type="presOf" srcId="{A8FFF840-A200-476A-8680-C54A77E2E96B}" destId="{1D9043D1-E32E-41C9-897E-4707ED3D9FC4}" srcOrd="0" destOrd="0" presId="urn:microsoft.com/office/officeart/2005/8/layout/orgChart1"/>
    <dgm:cxn modelId="{2C9A1BB8-AA27-4B89-B03B-8F847A20BB80}" type="presOf" srcId="{3FFB5D88-BFAF-4A7B-8304-3E78DF08E7CE}" destId="{3C7B7291-F467-46E0-A594-213A4A8C88E8}" srcOrd="0" destOrd="0" presId="urn:microsoft.com/office/officeart/2005/8/layout/orgChart1"/>
    <dgm:cxn modelId="{729EE8A5-4B26-4D73-A0BA-43254FDDCB35}" type="presOf" srcId="{F2E7E5E6-1AFA-4F02-95EB-C5D3A323B4C9}" destId="{710C07B6-DBDE-43D3-BFE4-6A1FC7E5A360}" srcOrd="0" destOrd="0" presId="urn:microsoft.com/office/officeart/2005/8/layout/orgChart1"/>
    <dgm:cxn modelId="{5ACF2C96-59E5-4EEF-8C2C-2DEDEB16D8DE}" type="presOf" srcId="{A743C124-F390-41F0-95B3-681E87D2B700}" destId="{6201FF75-893B-4075-BBE8-06B112502B45}" srcOrd="1" destOrd="0" presId="urn:microsoft.com/office/officeart/2005/8/layout/orgChart1"/>
    <dgm:cxn modelId="{028EC2F6-C6B8-4A9B-A931-3FF07EDFDC73}" srcId="{A8FFF840-A200-476A-8680-C54A77E2E96B}" destId="{A743C124-F390-41F0-95B3-681E87D2B700}" srcOrd="3" destOrd="0" parTransId="{50AA22BF-E359-44D5-8036-2E9E8C82A1CB}" sibTransId="{216A28F0-2DEE-40E3-AC08-1C718D22F983}"/>
    <dgm:cxn modelId="{36B4E5B7-C005-4D29-876A-4EE6EE920A8F}" type="presOf" srcId="{8479D157-2771-491A-811C-C5E4F07960B4}" destId="{8FA43B0B-CAC7-43F0-AEF3-1A4A4F56011C}" srcOrd="0" destOrd="0" presId="urn:microsoft.com/office/officeart/2005/8/layout/orgChart1"/>
    <dgm:cxn modelId="{3626986D-DE86-403E-B5E6-2B7D41607153}" type="presOf" srcId="{80530274-1C04-49FA-BD8C-A2D6E52DB808}" destId="{779CCCA2-5C6B-43AE-B21C-29AA0BC23DF0}" srcOrd="0" destOrd="0" presId="urn:microsoft.com/office/officeart/2005/8/layout/orgChart1"/>
    <dgm:cxn modelId="{D0529828-D96B-4ED0-A947-862D41FD2DE3}" type="presOf" srcId="{9FBCFD0D-809B-4F2A-8FFE-5ABE42C2275F}" destId="{25B4EF0A-D506-498F-9628-5298DBC7B094}" srcOrd="1" destOrd="0" presId="urn:microsoft.com/office/officeart/2005/8/layout/orgChart1"/>
    <dgm:cxn modelId="{997C400F-820E-49C8-A7BA-58C3040447C6}" srcId="{A8FFF840-A200-476A-8680-C54A77E2E96B}" destId="{58021E3C-FA5E-44FF-846B-CCF371F0F4A4}" srcOrd="0" destOrd="0" parTransId="{3FFB5D88-BFAF-4A7B-8304-3E78DF08E7CE}" sibTransId="{51DDEB4F-42FE-45D7-8BA0-2591DCF3FDD5}"/>
    <dgm:cxn modelId="{2EA2BA55-CD80-40E1-989C-2D02BA42B36A}" srcId="{A743C124-F390-41F0-95B3-681E87D2B700}" destId="{FBEBC66A-7444-4C82-BCE4-A22028B1564C}" srcOrd="0" destOrd="0" parTransId="{7CD4FC35-50E3-44EA-B47C-E08B0711BE7A}" sibTransId="{7EE0313B-92C3-4D94-A51E-E186C124E579}"/>
    <dgm:cxn modelId="{87705AE9-C1F5-4BDA-B314-AA475D7D7A1E}" type="presOf" srcId="{A8FFF840-A200-476A-8680-C54A77E2E96B}" destId="{09776891-9217-4506-BA7A-C83AAC553361}" srcOrd="1" destOrd="0" presId="urn:microsoft.com/office/officeart/2005/8/layout/orgChart1"/>
    <dgm:cxn modelId="{907A0F71-35DC-4478-834D-A4B2AFBDE258}" type="presOf" srcId="{1B4C2A04-9280-4EBB-AAC7-0CA1B5572CA3}" destId="{CCFFF9C6-5C75-4ECB-86F2-0B0E0C351C6E}" srcOrd="0" destOrd="0" presId="urn:microsoft.com/office/officeart/2005/8/layout/orgChart1"/>
    <dgm:cxn modelId="{5F585D7A-BA63-45CF-9146-871D6EAF3D27}" type="presOf" srcId="{5F08B41A-EA3D-4DCF-8FE4-C43880899BDE}" destId="{733A27F4-BA54-4797-B358-FFD67764165A}" srcOrd="0" destOrd="0" presId="urn:microsoft.com/office/officeart/2005/8/layout/orgChart1"/>
    <dgm:cxn modelId="{C1F94D5F-27EB-413A-A01C-39289F6275A4}" type="presOf" srcId="{01169C35-B84C-4DE4-8F5A-46FC532CDCA3}" destId="{381CA781-0B95-4069-A7EE-AB198876428D}" srcOrd="0" destOrd="0" presId="urn:microsoft.com/office/officeart/2005/8/layout/orgChart1"/>
    <dgm:cxn modelId="{8231A9CA-744A-401B-A6AE-3ED6016B97E7}" type="presOf" srcId="{7CD4FC35-50E3-44EA-B47C-E08B0711BE7A}" destId="{FF03B0EF-4607-42D8-8F6A-BCAEDE01A001}" srcOrd="0" destOrd="0" presId="urn:microsoft.com/office/officeart/2005/8/layout/orgChart1"/>
    <dgm:cxn modelId="{0B075A86-E030-49C6-9241-05C265949ECC}" srcId="{388C3AC2-5723-416A-B615-322D956D0E4E}" destId="{A8FFF840-A200-476A-8680-C54A77E2E96B}" srcOrd="0" destOrd="0" parTransId="{BBA78BBF-A971-4625-B636-6CF36405E0D2}" sibTransId="{3D77737F-6278-467D-BC6F-F2EF262EDC95}"/>
    <dgm:cxn modelId="{20417BA5-C006-4C46-AFC6-0B7ADE512DEB}" srcId="{A8FFF840-A200-476A-8680-C54A77E2E96B}" destId="{80530274-1C04-49FA-BD8C-A2D6E52DB808}" srcOrd="1" destOrd="0" parTransId="{8479D157-2771-491A-811C-C5E4F07960B4}" sibTransId="{5689A2BE-8B99-48E0-BF66-DBB88D30C7C3}"/>
    <dgm:cxn modelId="{E13E14DF-B568-435B-A8CD-A9DBD4CCB735}" type="presOf" srcId="{DCE24CE3-0E3B-4111-A32A-D6BE72A7CFC4}" destId="{4B2114EF-DDDB-46BA-A5C4-DE6F28C682C3}" srcOrd="0" destOrd="0" presId="urn:microsoft.com/office/officeart/2005/8/layout/orgChart1"/>
    <dgm:cxn modelId="{09FB3E3F-652B-4AEC-BA7C-857E20E197BC}" type="presOf" srcId="{80530274-1C04-49FA-BD8C-A2D6E52DB808}" destId="{5348BAB3-2002-4209-B874-B214E55A48C9}" srcOrd="1" destOrd="0" presId="urn:microsoft.com/office/officeart/2005/8/layout/orgChart1"/>
    <dgm:cxn modelId="{E904763D-0ABB-4C2F-BA1D-86ED73892180}" type="presOf" srcId="{9FBCFD0D-809B-4F2A-8FFE-5ABE42C2275F}" destId="{412E2F8A-9DB4-4439-BA23-724E0D6576A4}" srcOrd="0" destOrd="0" presId="urn:microsoft.com/office/officeart/2005/8/layout/orgChart1"/>
    <dgm:cxn modelId="{77BBC6E3-265D-42EF-A428-3045F4E6D73A}" srcId="{58021E3C-FA5E-44FF-846B-CCF371F0F4A4}" destId="{F2E7E5E6-1AFA-4F02-95EB-C5D3A323B4C9}" srcOrd="0" destOrd="0" parTransId="{DCE24CE3-0E3B-4111-A32A-D6BE72A7CFC4}" sibTransId="{1B88BD43-1D5C-4964-BFA2-A3CF34165A2C}"/>
    <dgm:cxn modelId="{3114AA80-8620-44FE-AD9F-89B3D32BE0C0}" srcId="{A8FFF840-A200-476A-8680-C54A77E2E96B}" destId="{9FBCFD0D-809B-4F2A-8FFE-5ABE42C2275F}" srcOrd="2" destOrd="0" parTransId="{301E9CC0-A712-4844-8079-29859E7DBDA6}" sibTransId="{1E8557DE-B1DE-43C6-ABEB-9512FF5912A0}"/>
    <dgm:cxn modelId="{879BF76D-2910-48C5-A16D-D1809684DE6D}" srcId="{80530274-1C04-49FA-BD8C-A2D6E52DB808}" destId="{1B4C2A04-9280-4EBB-AAC7-0CA1B5572CA3}" srcOrd="0" destOrd="0" parTransId="{01169C35-B84C-4DE4-8F5A-46FC532CDCA3}" sibTransId="{DEA0D9CB-D588-4BE4-BB0D-EEFC3E70A1F3}"/>
    <dgm:cxn modelId="{E19E19BA-25A3-4938-8C65-3AB973E7B338}" type="presOf" srcId="{58021E3C-FA5E-44FF-846B-CCF371F0F4A4}" destId="{16F79F95-09AE-449E-AF92-33A1836F8588}" srcOrd="1" destOrd="0" presId="urn:microsoft.com/office/officeart/2005/8/layout/orgChart1"/>
    <dgm:cxn modelId="{A4A880A5-09A9-4E9F-91FC-08C3B3CC9F09}" type="presOf" srcId="{50AA22BF-E359-44D5-8036-2E9E8C82A1CB}" destId="{54A4034A-9A1E-493D-9D38-BA3F8797624A}" srcOrd="0" destOrd="0" presId="urn:microsoft.com/office/officeart/2005/8/layout/orgChart1"/>
    <dgm:cxn modelId="{71F4B982-D444-45C9-B8C1-C296899EF786}" type="presOf" srcId="{1B4C2A04-9280-4EBB-AAC7-0CA1B5572CA3}" destId="{8A3F48E7-DF29-46EA-B87F-74E8D161F2F5}" srcOrd="1" destOrd="0" presId="urn:microsoft.com/office/officeart/2005/8/layout/orgChart1"/>
    <dgm:cxn modelId="{494CFE9A-4447-4D20-B3DA-2EA223D5A58D}" type="presParOf" srcId="{7A12E9C4-2553-4837-BE94-5F27CB61F72A}" destId="{9F9620F0-7748-4C73-8F0B-AC103236E9D0}" srcOrd="0" destOrd="0" presId="urn:microsoft.com/office/officeart/2005/8/layout/orgChart1"/>
    <dgm:cxn modelId="{A13C61C6-CCB7-4413-B1A3-0FCE0182F9FF}" type="presParOf" srcId="{9F9620F0-7748-4C73-8F0B-AC103236E9D0}" destId="{7455E66C-AD86-40FE-A211-C3C43153342C}" srcOrd="0" destOrd="0" presId="urn:microsoft.com/office/officeart/2005/8/layout/orgChart1"/>
    <dgm:cxn modelId="{F875DF58-9094-4C11-B7E1-D1335C227C06}" type="presParOf" srcId="{7455E66C-AD86-40FE-A211-C3C43153342C}" destId="{1D9043D1-E32E-41C9-897E-4707ED3D9FC4}" srcOrd="0" destOrd="0" presId="urn:microsoft.com/office/officeart/2005/8/layout/orgChart1"/>
    <dgm:cxn modelId="{7FDA223A-2EE0-40DC-AB5B-BA9193F2E0CC}" type="presParOf" srcId="{7455E66C-AD86-40FE-A211-C3C43153342C}" destId="{09776891-9217-4506-BA7A-C83AAC553361}" srcOrd="1" destOrd="0" presId="urn:microsoft.com/office/officeart/2005/8/layout/orgChart1"/>
    <dgm:cxn modelId="{EC1194FC-D060-44BA-8FCA-9912883DBC63}" type="presParOf" srcId="{9F9620F0-7748-4C73-8F0B-AC103236E9D0}" destId="{35C3C9F7-A156-4803-88E6-70D19ED05CCC}" srcOrd="1" destOrd="0" presId="urn:microsoft.com/office/officeart/2005/8/layout/orgChart1"/>
    <dgm:cxn modelId="{28F21722-3C20-4ED6-B9F6-BA22A8777BC6}" type="presParOf" srcId="{35C3C9F7-A156-4803-88E6-70D19ED05CCC}" destId="{8FA43B0B-CAC7-43F0-AEF3-1A4A4F56011C}" srcOrd="0" destOrd="0" presId="urn:microsoft.com/office/officeart/2005/8/layout/orgChart1"/>
    <dgm:cxn modelId="{62772070-158B-4580-8874-03B9500F9162}" type="presParOf" srcId="{35C3C9F7-A156-4803-88E6-70D19ED05CCC}" destId="{0B3F3AE2-D5FA-4BD2-8358-4A2E86CB290B}" srcOrd="1" destOrd="0" presId="urn:microsoft.com/office/officeart/2005/8/layout/orgChart1"/>
    <dgm:cxn modelId="{744917C4-AAA3-45E3-9F44-A4981EF9CA7E}" type="presParOf" srcId="{0B3F3AE2-D5FA-4BD2-8358-4A2E86CB290B}" destId="{D23AFAED-E60C-4245-B81D-4CBBD62F147F}" srcOrd="0" destOrd="0" presId="urn:microsoft.com/office/officeart/2005/8/layout/orgChart1"/>
    <dgm:cxn modelId="{79122B28-64C5-4A2C-A806-3E2A4BAE7BCB}" type="presParOf" srcId="{D23AFAED-E60C-4245-B81D-4CBBD62F147F}" destId="{779CCCA2-5C6B-43AE-B21C-29AA0BC23DF0}" srcOrd="0" destOrd="0" presId="urn:microsoft.com/office/officeart/2005/8/layout/orgChart1"/>
    <dgm:cxn modelId="{16CBCD08-5F24-491C-BF0E-E423581DF431}" type="presParOf" srcId="{D23AFAED-E60C-4245-B81D-4CBBD62F147F}" destId="{5348BAB3-2002-4209-B874-B214E55A48C9}" srcOrd="1" destOrd="0" presId="urn:microsoft.com/office/officeart/2005/8/layout/orgChart1"/>
    <dgm:cxn modelId="{BD16F5F3-A579-48D4-9F4D-47E3E7E72433}" type="presParOf" srcId="{0B3F3AE2-D5FA-4BD2-8358-4A2E86CB290B}" destId="{6FED58AD-95BF-4CD9-B8B3-1638B48900B1}" srcOrd="1" destOrd="0" presId="urn:microsoft.com/office/officeart/2005/8/layout/orgChart1"/>
    <dgm:cxn modelId="{67C6DA56-0158-4987-B465-512D0AD145BD}" type="presParOf" srcId="{6FED58AD-95BF-4CD9-B8B3-1638B48900B1}" destId="{733A27F4-BA54-4797-B358-FFD67764165A}" srcOrd="0" destOrd="0" presId="urn:microsoft.com/office/officeart/2005/8/layout/orgChart1"/>
    <dgm:cxn modelId="{8DDF4354-ABA6-49A0-B7E2-9CE7B481FF70}" type="presParOf" srcId="{6FED58AD-95BF-4CD9-B8B3-1638B48900B1}" destId="{3E11F67A-7D09-47B9-BD64-6A6E0E90175A}" srcOrd="1" destOrd="0" presId="urn:microsoft.com/office/officeart/2005/8/layout/orgChart1"/>
    <dgm:cxn modelId="{E738C541-EC91-491D-AB1C-75FC2CA3BF11}" type="presParOf" srcId="{3E11F67A-7D09-47B9-BD64-6A6E0E90175A}" destId="{C53A59FB-00C8-489D-808E-93C49AF222DA}" srcOrd="0" destOrd="0" presId="urn:microsoft.com/office/officeart/2005/8/layout/orgChart1"/>
    <dgm:cxn modelId="{625A085F-7616-4423-A83F-8FEFCCB88DCA}" type="presParOf" srcId="{C53A59FB-00C8-489D-808E-93C49AF222DA}" destId="{14E20B6E-B11E-4F65-B8F8-8C4579AB1B26}" srcOrd="0" destOrd="0" presId="urn:microsoft.com/office/officeart/2005/8/layout/orgChart1"/>
    <dgm:cxn modelId="{C10ED45A-8AA3-4D6B-B6CD-1CCF7C73A33A}" type="presParOf" srcId="{C53A59FB-00C8-489D-808E-93C49AF222DA}" destId="{6D3C029E-4B3D-4A3C-ABA9-2B29DF0ACFBD}" srcOrd="1" destOrd="0" presId="urn:microsoft.com/office/officeart/2005/8/layout/orgChart1"/>
    <dgm:cxn modelId="{C3E34088-7736-48A8-B195-CCB794135D75}" type="presParOf" srcId="{3E11F67A-7D09-47B9-BD64-6A6E0E90175A}" destId="{6F79407A-949F-434D-B25D-602077EA34E8}" srcOrd="1" destOrd="0" presId="urn:microsoft.com/office/officeart/2005/8/layout/orgChart1"/>
    <dgm:cxn modelId="{0426FBFF-AEF2-4D90-9297-D92D35BC5236}" type="presParOf" srcId="{3E11F67A-7D09-47B9-BD64-6A6E0E90175A}" destId="{9FE044C5-8CA8-4CD7-A590-8216A3CD998F}" srcOrd="2" destOrd="0" presId="urn:microsoft.com/office/officeart/2005/8/layout/orgChart1"/>
    <dgm:cxn modelId="{DAE98681-9381-4853-A9A4-074B5E0E864D}" type="presParOf" srcId="{0B3F3AE2-D5FA-4BD2-8358-4A2E86CB290B}" destId="{C1B825B1-AE31-4F24-BE51-B12C63465E0D}" srcOrd="2" destOrd="0" presId="urn:microsoft.com/office/officeart/2005/8/layout/orgChart1"/>
    <dgm:cxn modelId="{DFFDBFCC-E191-47DA-92AB-1C2498D05DC8}" type="presParOf" srcId="{C1B825B1-AE31-4F24-BE51-B12C63465E0D}" destId="{381CA781-0B95-4069-A7EE-AB198876428D}" srcOrd="0" destOrd="0" presId="urn:microsoft.com/office/officeart/2005/8/layout/orgChart1"/>
    <dgm:cxn modelId="{E2044F3D-32C9-4136-8E51-D7AD8D88EB2F}" type="presParOf" srcId="{C1B825B1-AE31-4F24-BE51-B12C63465E0D}" destId="{D90FA716-15B4-4435-966C-657D8C4B3242}" srcOrd="1" destOrd="0" presId="urn:microsoft.com/office/officeart/2005/8/layout/orgChart1"/>
    <dgm:cxn modelId="{93E7476D-2088-4182-B647-2353E76E75B5}" type="presParOf" srcId="{D90FA716-15B4-4435-966C-657D8C4B3242}" destId="{9DD57B77-7D6A-409F-90D2-5CA3F1FE4D53}" srcOrd="0" destOrd="0" presId="urn:microsoft.com/office/officeart/2005/8/layout/orgChart1"/>
    <dgm:cxn modelId="{0599E869-7E8B-4F56-B91F-E08D3F791F6F}" type="presParOf" srcId="{9DD57B77-7D6A-409F-90D2-5CA3F1FE4D53}" destId="{CCFFF9C6-5C75-4ECB-86F2-0B0E0C351C6E}" srcOrd="0" destOrd="0" presId="urn:microsoft.com/office/officeart/2005/8/layout/orgChart1"/>
    <dgm:cxn modelId="{219F8F65-FCE4-4153-950A-306DB5DB68A4}" type="presParOf" srcId="{9DD57B77-7D6A-409F-90D2-5CA3F1FE4D53}" destId="{8A3F48E7-DF29-46EA-B87F-74E8D161F2F5}" srcOrd="1" destOrd="0" presId="urn:microsoft.com/office/officeart/2005/8/layout/orgChart1"/>
    <dgm:cxn modelId="{0BC7101E-6766-44F4-B3B1-4A52EA0B5DD4}" type="presParOf" srcId="{D90FA716-15B4-4435-966C-657D8C4B3242}" destId="{3607B28E-E58D-495E-B5CF-7D6E37179DE9}" srcOrd="1" destOrd="0" presId="urn:microsoft.com/office/officeart/2005/8/layout/orgChart1"/>
    <dgm:cxn modelId="{8A60B1ED-57BF-492D-88C9-9A27CCB220FC}" type="presParOf" srcId="{D90FA716-15B4-4435-966C-657D8C4B3242}" destId="{ED7ADB74-A484-47B6-9ADF-1E0D1225C016}" srcOrd="2" destOrd="0" presId="urn:microsoft.com/office/officeart/2005/8/layout/orgChart1"/>
    <dgm:cxn modelId="{163ECB93-9B83-4EAE-921C-B97C3391B03A}" type="presParOf" srcId="{35C3C9F7-A156-4803-88E6-70D19ED05CCC}" destId="{78B42E07-7A78-4C6A-901C-C6CA2A3B0C81}" srcOrd="2" destOrd="0" presId="urn:microsoft.com/office/officeart/2005/8/layout/orgChart1"/>
    <dgm:cxn modelId="{FE409123-FA85-4EE2-B315-4F43BC5887EC}" type="presParOf" srcId="{35C3C9F7-A156-4803-88E6-70D19ED05CCC}" destId="{FDFAEC66-90D4-4E76-9533-AA485B93394A}" srcOrd="3" destOrd="0" presId="urn:microsoft.com/office/officeart/2005/8/layout/orgChart1"/>
    <dgm:cxn modelId="{519CA55B-057D-4772-84D1-8744E5280260}" type="presParOf" srcId="{FDFAEC66-90D4-4E76-9533-AA485B93394A}" destId="{20BE7B33-4D68-4DC9-B560-4FB17691B420}" srcOrd="0" destOrd="0" presId="urn:microsoft.com/office/officeart/2005/8/layout/orgChart1"/>
    <dgm:cxn modelId="{989FD537-F554-4ABA-BA3D-B631AB108F76}" type="presParOf" srcId="{20BE7B33-4D68-4DC9-B560-4FB17691B420}" destId="{412E2F8A-9DB4-4439-BA23-724E0D6576A4}" srcOrd="0" destOrd="0" presId="urn:microsoft.com/office/officeart/2005/8/layout/orgChart1"/>
    <dgm:cxn modelId="{1E9ADAEA-36DC-4DE7-8640-95A2BB1802FC}" type="presParOf" srcId="{20BE7B33-4D68-4DC9-B560-4FB17691B420}" destId="{25B4EF0A-D506-498F-9628-5298DBC7B094}" srcOrd="1" destOrd="0" presId="urn:microsoft.com/office/officeart/2005/8/layout/orgChart1"/>
    <dgm:cxn modelId="{A8739051-BBD1-4A9F-99A1-14124465BE05}" type="presParOf" srcId="{FDFAEC66-90D4-4E76-9533-AA485B93394A}" destId="{5521EE22-3E74-444C-B0AB-3632377545F9}" srcOrd="1" destOrd="0" presId="urn:microsoft.com/office/officeart/2005/8/layout/orgChart1"/>
    <dgm:cxn modelId="{9CED7EC8-0CFE-4EB0-8F78-8F2F7F8F0C3E}" type="presParOf" srcId="{FDFAEC66-90D4-4E76-9533-AA485B93394A}" destId="{FBDCCC98-976D-49BE-81F3-46E2B2B3F62E}" srcOrd="2" destOrd="0" presId="urn:microsoft.com/office/officeart/2005/8/layout/orgChart1"/>
    <dgm:cxn modelId="{B164B843-A2BA-4EE0-9CFD-32FDC66E52F2}" type="presParOf" srcId="{35C3C9F7-A156-4803-88E6-70D19ED05CCC}" destId="{54A4034A-9A1E-493D-9D38-BA3F8797624A}" srcOrd="4" destOrd="0" presId="urn:microsoft.com/office/officeart/2005/8/layout/orgChart1"/>
    <dgm:cxn modelId="{49A0E1A8-1089-4323-8D7A-C88F36CFE313}" type="presParOf" srcId="{35C3C9F7-A156-4803-88E6-70D19ED05CCC}" destId="{FC49EB44-E9A8-429E-9F74-40E59D05FB17}" srcOrd="5" destOrd="0" presId="urn:microsoft.com/office/officeart/2005/8/layout/orgChart1"/>
    <dgm:cxn modelId="{98DD1958-C845-4CBD-A98A-D9FC26085907}" type="presParOf" srcId="{FC49EB44-E9A8-429E-9F74-40E59D05FB17}" destId="{AA4DE861-BB03-406F-AD18-C9788E613F10}" srcOrd="0" destOrd="0" presId="urn:microsoft.com/office/officeart/2005/8/layout/orgChart1"/>
    <dgm:cxn modelId="{2792D9B3-4E6E-429F-8DDA-A74C27B6D982}" type="presParOf" srcId="{AA4DE861-BB03-406F-AD18-C9788E613F10}" destId="{2A008733-36E8-4CD7-94F6-18121690D712}" srcOrd="0" destOrd="0" presId="urn:microsoft.com/office/officeart/2005/8/layout/orgChart1"/>
    <dgm:cxn modelId="{B40AB2E7-C1AC-4D28-86DF-00CF3A9A54D9}" type="presParOf" srcId="{AA4DE861-BB03-406F-AD18-C9788E613F10}" destId="{6201FF75-893B-4075-BBE8-06B112502B45}" srcOrd="1" destOrd="0" presId="urn:microsoft.com/office/officeart/2005/8/layout/orgChart1"/>
    <dgm:cxn modelId="{EEC2C295-3C90-4285-9767-ECCCAD2BB143}" type="presParOf" srcId="{FC49EB44-E9A8-429E-9F74-40E59D05FB17}" destId="{21BB6A5A-E402-4EF7-AB1C-C1FAD739C913}" srcOrd="1" destOrd="0" presId="urn:microsoft.com/office/officeart/2005/8/layout/orgChart1"/>
    <dgm:cxn modelId="{7BD5B250-1B18-483E-AB51-DF497974FEFC}" type="presParOf" srcId="{21BB6A5A-E402-4EF7-AB1C-C1FAD739C913}" destId="{FF03B0EF-4607-42D8-8F6A-BCAEDE01A001}" srcOrd="0" destOrd="0" presId="urn:microsoft.com/office/officeart/2005/8/layout/orgChart1"/>
    <dgm:cxn modelId="{21692C79-8B94-4A07-BD6B-99267EFD72C7}" type="presParOf" srcId="{21BB6A5A-E402-4EF7-AB1C-C1FAD739C913}" destId="{376A85AE-F0B8-4E56-A58D-7E97831DAA27}" srcOrd="1" destOrd="0" presId="urn:microsoft.com/office/officeart/2005/8/layout/orgChart1"/>
    <dgm:cxn modelId="{58BFBADB-2100-4E3A-BC8D-B9F4D02EDF80}" type="presParOf" srcId="{376A85AE-F0B8-4E56-A58D-7E97831DAA27}" destId="{97ED9A84-2C9D-4670-8121-0119491DE5F0}" srcOrd="0" destOrd="0" presId="urn:microsoft.com/office/officeart/2005/8/layout/orgChart1"/>
    <dgm:cxn modelId="{88BE8E83-07AC-46D3-8742-7D3BF804FBD2}" type="presParOf" srcId="{97ED9A84-2C9D-4670-8121-0119491DE5F0}" destId="{37AA08E3-C61A-4EFC-9058-88B6EB270EA8}" srcOrd="0" destOrd="0" presId="urn:microsoft.com/office/officeart/2005/8/layout/orgChart1"/>
    <dgm:cxn modelId="{A7DBBA6F-CACC-4346-95AA-E3D3F8FA64CE}" type="presParOf" srcId="{97ED9A84-2C9D-4670-8121-0119491DE5F0}" destId="{F2B02F03-955E-464A-B98E-41680CC1CC58}" srcOrd="1" destOrd="0" presId="urn:microsoft.com/office/officeart/2005/8/layout/orgChart1"/>
    <dgm:cxn modelId="{0A120D0D-3E86-49F8-89EA-07BF17051CB1}" type="presParOf" srcId="{376A85AE-F0B8-4E56-A58D-7E97831DAA27}" destId="{C273C875-B91E-48BF-A934-1F83B8FBF75C}" srcOrd="1" destOrd="0" presId="urn:microsoft.com/office/officeart/2005/8/layout/orgChart1"/>
    <dgm:cxn modelId="{13681B1B-8DAB-4F48-8EFD-26DC577BC847}" type="presParOf" srcId="{376A85AE-F0B8-4E56-A58D-7E97831DAA27}" destId="{49541856-0B33-4BC8-BDDF-2251BAA8C632}" srcOrd="2" destOrd="0" presId="urn:microsoft.com/office/officeart/2005/8/layout/orgChart1"/>
    <dgm:cxn modelId="{1E4ABE4F-AA38-4B10-8530-0877800C7D9D}" type="presParOf" srcId="{FC49EB44-E9A8-429E-9F74-40E59D05FB17}" destId="{99B12C9B-4471-4598-BDF0-1BDA60A7445D}" srcOrd="2" destOrd="0" presId="urn:microsoft.com/office/officeart/2005/8/layout/orgChart1"/>
    <dgm:cxn modelId="{140D322B-F1A9-47B7-89C9-55A4FDAF6839}" type="presParOf" srcId="{9F9620F0-7748-4C73-8F0B-AC103236E9D0}" destId="{011DDB88-DCE2-493D-A048-E42E60F7C992}" srcOrd="2" destOrd="0" presId="urn:microsoft.com/office/officeart/2005/8/layout/orgChart1"/>
    <dgm:cxn modelId="{C9C57C02-C557-4290-902E-BB9716012ACF}" type="presParOf" srcId="{011DDB88-DCE2-493D-A048-E42E60F7C992}" destId="{3C7B7291-F467-46E0-A594-213A4A8C88E8}" srcOrd="0" destOrd="0" presId="urn:microsoft.com/office/officeart/2005/8/layout/orgChart1"/>
    <dgm:cxn modelId="{E1F0FDA2-9B79-4929-A434-3A660897D457}" type="presParOf" srcId="{011DDB88-DCE2-493D-A048-E42E60F7C992}" destId="{290B1BD6-22EC-4FA7-B920-0321406DE904}" srcOrd="1" destOrd="0" presId="urn:microsoft.com/office/officeart/2005/8/layout/orgChart1"/>
    <dgm:cxn modelId="{93BF1832-E3CA-4191-8815-DA4F5B0CDEEA}" type="presParOf" srcId="{290B1BD6-22EC-4FA7-B920-0321406DE904}" destId="{7DBBF261-ED9A-49C8-843F-BBE577CD06AA}" srcOrd="0" destOrd="0" presId="urn:microsoft.com/office/officeart/2005/8/layout/orgChart1"/>
    <dgm:cxn modelId="{50BEB215-156A-40FD-A5DD-7501ACBB9E3E}" type="presParOf" srcId="{7DBBF261-ED9A-49C8-843F-BBE577CD06AA}" destId="{E9C1F266-CDB4-46F0-BCB6-5DCD9EE69A62}" srcOrd="0" destOrd="0" presId="urn:microsoft.com/office/officeart/2005/8/layout/orgChart1"/>
    <dgm:cxn modelId="{6BF73A2E-6869-46CA-8C3B-F257F48343DE}" type="presParOf" srcId="{7DBBF261-ED9A-49C8-843F-BBE577CD06AA}" destId="{16F79F95-09AE-449E-AF92-33A1836F8588}" srcOrd="1" destOrd="0" presId="urn:microsoft.com/office/officeart/2005/8/layout/orgChart1"/>
    <dgm:cxn modelId="{CEFC7361-E11D-4FE5-946F-BD5E2A6AD39C}" type="presParOf" srcId="{290B1BD6-22EC-4FA7-B920-0321406DE904}" destId="{DE35BCD4-CD53-4740-BC85-38FD65B1693F}" srcOrd="1" destOrd="0" presId="urn:microsoft.com/office/officeart/2005/8/layout/orgChart1"/>
    <dgm:cxn modelId="{8920B495-B156-46A0-8A30-CDB5665A9DD9}" type="presParOf" srcId="{DE35BCD4-CD53-4740-BC85-38FD65B1693F}" destId="{4B2114EF-DDDB-46BA-A5C4-DE6F28C682C3}" srcOrd="0" destOrd="0" presId="urn:microsoft.com/office/officeart/2005/8/layout/orgChart1"/>
    <dgm:cxn modelId="{623FE42C-950A-40F4-9327-3DA776F6FEBE}" type="presParOf" srcId="{DE35BCD4-CD53-4740-BC85-38FD65B1693F}" destId="{B0A5627C-37D6-40A1-904D-DF75180EB2ED}" srcOrd="1" destOrd="0" presId="urn:microsoft.com/office/officeart/2005/8/layout/orgChart1"/>
    <dgm:cxn modelId="{62E3F2C3-83C1-4D5F-B19B-2DD341417EF5}" type="presParOf" srcId="{B0A5627C-37D6-40A1-904D-DF75180EB2ED}" destId="{D6CF90D8-F811-4E7C-B7CC-0F78EA38C1FE}" srcOrd="0" destOrd="0" presId="urn:microsoft.com/office/officeart/2005/8/layout/orgChart1"/>
    <dgm:cxn modelId="{13A3230B-93B9-4782-B80C-0BE93C91DFAE}" type="presParOf" srcId="{D6CF90D8-F811-4E7C-B7CC-0F78EA38C1FE}" destId="{710C07B6-DBDE-43D3-BFE4-6A1FC7E5A360}" srcOrd="0" destOrd="0" presId="urn:microsoft.com/office/officeart/2005/8/layout/orgChart1"/>
    <dgm:cxn modelId="{84BB96E4-8363-4E6D-BA78-9C028F09B6A9}" type="presParOf" srcId="{D6CF90D8-F811-4E7C-B7CC-0F78EA38C1FE}" destId="{F66D5FA5-C050-46C7-A62C-9A02F7C66211}" srcOrd="1" destOrd="0" presId="urn:microsoft.com/office/officeart/2005/8/layout/orgChart1"/>
    <dgm:cxn modelId="{DCA69F01-DC21-429A-98B4-75FD2A580EE4}" type="presParOf" srcId="{B0A5627C-37D6-40A1-904D-DF75180EB2ED}" destId="{F0472ED0-7509-4546-A7A9-F113702EE23F}" srcOrd="1" destOrd="0" presId="urn:microsoft.com/office/officeart/2005/8/layout/orgChart1"/>
    <dgm:cxn modelId="{9E241372-9261-4871-8C49-FFC3B99FA219}" type="presParOf" srcId="{B0A5627C-37D6-40A1-904D-DF75180EB2ED}" destId="{46FE6C90-2BE5-4882-909F-918B06E4021A}" srcOrd="2" destOrd="0" presId="urn:microsoft.com/office/officeart/2005/8/layout/orgChart1"/>
    <dgm:cxn modelId="{2EE218D3-DE16-4B68-A364-B8735B2DB1DB}" type="presParOf" srcId="{290B1BD6-22EC-4FA7-B920-0321406DE904}" destId="{49CF431A-4C4D-4311-9734-AAEC755CB476}"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B2114EF-DDDB-46BA-A5C4-DE6F28C682C3}">
      <dsp:nvSpPr>
        <dsp:cNvPr id="0" name=""/>
        <dsp:cNvSpPr/>
      </dsp:nvSpPr>
      <dsp:spPr>
        <a:xfrm>
          <a:off x="3727965" y="1366963"/>
          <a:ext cx="91440" cy="236806"/>
        </a:xfrm>
        <a:custGeom>
          <a:avLst/>
          <a:gdLst/>
          <a:ahLst/>
          <a:cxnLst/>
          <a:rect l="0" t="0" r="0" b="0"/>
          <a:pathLst>
            <a:path>
              <a:moveTo>
                <a:pt x="45720" y="0"/>
              </a:moveTo>
              <a:lnTo>
                <a:pt x="45720" y="23680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7B7291-F467-46E0-A594-213A4A8C88E8}">
      <dsp:nvSpPr>
        <dsp:cNvPr id="0" name=""/>
        <dsp:cNvSpPr/>
      </dsp:nvSpPr>
      <dsp:spPr>
        <a:xfrm>
          <a:off x="4337511" y="566330"/>
          <a:ext cx="118403" cy="518719"/>
        </a:xfrm>
        <a:custGeom>
          <a:avLst/>
          <a:gdLst/>
          <a:ahLst/>
          <a:cxnLst/>
          <a:rect l="0" t="0" r="0" b="0"/>
          <a:pathLst>
            <a:path>
              <a:moveTo>
                <a:pt x="118403" y="0"/>
              </a:moveTo>
              <a:lnTo>
                <a:pt x="118403" y="518719"/>
              </a:lnTo>
              <a:lnTo>
                <a:pt x="0" y="518719"/>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03B0EF-4607-42D8-8F6A-BCAEDE01A001}">
      <dsp:nvSpPr>
        <dsp:cNvPr id="0" name=""/>
        <dsp:cNvSpPr/>
      </dsp:nvSpPr>
      <dsp:spPr>
        <a:xfrm>
          <a:off x="5774653" y="2968229"/>
          <a:ext cx="91440" cy="236806"/>
        </a:xfrm>
        <a:custGeom>
          <a:avLst/>
          <a:gdLst/>
          <a:ahLst/>
          <a:cxnLst/>
          <a:rect l="0" t="0" r="0" b="0"/>
          <a:pathLst>
            <a:path>
              <a:moveTo>
                <a:pt x="45720" y="0"/>
              </a:moveTo>
              <a:lnTo>
                <a:pt x="45720" y="23680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A4034A-9A1E-493D-9D38-BA3F8797624A}">
      <dsp:nvSpPr>
        <dsp:cNvPr id="0" name=""/>
        <dsp:cNvSpPr/>
      </dsp:nvSpPr>
      <dsp:spPr>
        <a:xfrm>
          <a:off x="4455914" y="566330"/>
          <a:ext cx="1364459" cy="1838072"/>
        </a:xfrm>
        <a:custGeom>
          <a:avLst/>
          <a:gdLst/>
          <a:ahLst/>
          <a:cxnLst/>
          <a:rect l="0" t="0" r="0" b="0"/>
          <a:pathLst>
            <a:path>
              <a:moveTo>
                <a:pt x="0" y="0"/>
              </a:moveTo>
              <a:lnTo>
                <a:pt x="0" y="1719669"/>
              </a:lnTo>
              <a:lnTo>
                <a:pt x="1364459" y="1719669"/>
              </a:lnTo>
              <a:lnTo>
                <a:pt x="1364459" y="1838072"/>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B42E07-7A78-4C6A-901C-C6CA2A3B0C81}">
      <dsp:nvSpPr>
        <dsp:cNvPr id="0" name=""/>
        <dsp:cNvSpPr/>
      </dsp:nvSpPr>
      <dsp:spPr>
        <a:xfrm>
          <a:off x="4410194" y="566330"/>
          <a:ext cx="91440" cy="1838072"/>
        </a:xfrm>
        <a:custGeom>
          <a:avLst/>
          <a:gdLst/>
          <a:ahLst/>
          <a:cxnLst/>
          <a:rect l="0" t="0" r="0" b="0"/>
          <a:pathLst>
            <a:path>
              <a:moveTo>
                <a:pt x="45720" y="0"/>
              </a:moveTo>
              <a:lnTo>
                <a:pt x="45720" y="1838072"/>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1CA781-0B95-4069-A7EE-AB198876428D}">
      <dsp:nvSpPr>
        <dsp:cNvPr id="0" name=""/>
        <dsp:cNvSpPr/>
      </dsp:nvSpPr>
      <dsp:spPr>
        <a:xfrm>
          <a:off x="2973052" y="2968229"/>
          <a:ext cx="118403" cy="518719"/>
        </a:xfrm>
        <a:custGeom>
          <a:avLst/>
          <a:gdLst/>
          <a:ahLst/>
          <a:cxnLst/>
          <a:rect l="0" t="0" r="0" b="0"/>
          <a:pathLst>
            <a:path>
              <a:moveTo>
                <a:pt x="118403" y="0"/>
              </a:moveTo>
              <a:lnTo>
                <a:pt x="118403" y="518719"/>
              </a:lnTo>
              <a:lnTo>
                <a:pt x="0" y="51871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3A27F4-BA54-4797-B358-FFD67764165A}">
      <dsp:nvSpPr>
        <dsp:cNvPr id="0" name=""/>
        <dsp:cNvSpPr/>
      </dsp:nvSpPr>
      <dsp:spPr>
        <a:xfrm>
          <a:off x="3045735" y="2968229"/>
          <a:ext cx="91440" cy="1037439"/>
        </a:xfrm>
        <a:custGeom>
          <a:avLst/>
          <a:gdLst/>
          <a:ahLst/>
          <a:cxnLst/>
          <a:rect l="0" t="0" r="0" b="0"/>
          <a:pathLst>
            <a:path>
              <a:moveTo>
                <a:pt x="45720" y="0"/>
              </a:moveTo>
              <a:lnTo>
                <a:pt x="45720" y="103743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A43B0B-CAC7-43F0-AEF3-1A4A4F56011C}">
      <dsp:nvSpPr>
        <dsp:cNvPr id="0" name=""/>
        <dsp:cNvSpPr/>
      </dsp:nvSpPr>
      <dsp:spPr>
        <a:xfrm>
          <a:off x="3091455" y="566330"/>
          <a:ext cx="1364459" cy="1838072"/>
        </a:xfrm>
        <a:custGeom>
          <a:avLst/>
          <a:gdLst/>
          <a:ahLst/>
          <a:cxnLst/>
          <a:rect l="0" t="0" r="0" b="0"/>
          <a:pathLst>
            <a:path>
              <a:moveTo>
                <a:pt x="1364459" y="0"/>
              </a:moveTo>
              <a:lnTo>
                <a:pt x="1364459" y="1719669"/>
              </a:lnTo>
              <a:lnTo>
                <a:pt x="0" y="1719669"/>
              </a:lnTo>
              <a:lnTo>
                <a:pt x="0" y="1838072"/>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9043D1-E32E-41C9-897E-4707ED3D9FC4}">
      <dsp:nvSpPr>
        <dsp:cNvPr id="0" name=""/>
        <dsp:cNvSpPr/>
      </dsp:nvSpPr>
      <dsp:spPr>
        <a:xfrm>
          <a:off x="3892088" y="2504"/>
          <a:ext cx="1127652" cy="56382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r>
            <a:rPr lang="es-ES" sz="1200" b="1" kern="1200" baseline="0" dirty="0" smtClean="0">
              <a:solidFill>
                <a:schemeClr val="bg1"/>
              </a:solidFill>
              <a:latin typeface="Arial"/>
            </a:rPr>
            <a:t>Gerente General y Administrativo </a:t>
          </a:r>
          <a:endParaRPr lang="es-ES" sz="1200" kern="1200" dirty="0" smtClean="0">
            <a:solidFill>
              <a:schemeClr val="bg1"/>
            </a:solidFill>
          </a:endParaRPr>
        </a:p>
      </dsp:txBody>
      <dsp:txXfrm>
        <a:off x="3892088" y="2504"/>
        <a:ext cx="1127652" cy="563826"/>
      </dsp:txXfrm>
    </dsp:sp>
    <dsp:sp modelId="{779CCCA2-5C6B-43AE-B21C-29AA0BC23DF0}">
      <dsp:nvSpPr>
        <dsp:cNvPr id="0" name=""/>
        <dsp:cNvSpPr/>
      </dsp:nvSpPr>
      <dsp:spPr>
        <a:xfrm>
          <a:off x="2527629" y="2404403"/>
          <a:ext cx="1127652" cy="56382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r>
            <a:rPr lang="es-ES" sz="1200" b="1" kern="1200" baseline="0" smtClean="0">
              <a:solidFill>
                <a:schemeClr val="bg1"/>
              </a:solidFill>
              <a:latin typeface="Arial"/>
            </a:rPr>
            <a:t>Responsable de Logística</a:t>
          </a:r>
          <a:endParaRPr lang="es-ES" sz="1200" kern="1200" smtClean="0">
            <a:solidFill>
              <a:schemeClr val="bg1"/>
            </a:solidFill>
          </a:endParaRPr>
        </a:p>
      </dsp:txBody>
      <dsp:txXfrm>
        <a:off x="2527629" y="2404403"/>
        <a:ext cx="1127652" cy="563826"/>
      </dsp:txXfrm>
    </dsp:sp>
    <dsp:sp modelId="{14E20B6E-B11E-4F65-B8F8-8C4579AB1B26}">
      <dsp:nvSpPr>
        <dsp:cNvPr id="0" name=""/>
        <dsp:cNvSpPr/>
      </dsp:nvSpPr>
      <dsp:spPr>
        <a:xfrm>
          <a:off x="2527629" y="4005669"/>
          <a:ext cx="1127652" cy="56382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r>
            <a:rPr lang="es-ES" sz="1200" b="1" kern="1200" baseline="0" smtClean="0">
              <a:solidFill>
                <a:schemeClr val="bg1"/>
              </a:solidFill>
              <a:latin typeface="Arial"/>
            </a:rPr>
            <a:t>Personal Operativo </a:t>
          </a:r>
          <a:endParaRPr lang="es-ES" sz="1200" kern="1200" smtClean="0">
            <a:solidFill>
              <a:schemeClr val="bg1"/>
            </a:solidFill>
          </a:endParaRPr>
        </a:p>
      </dsp:txBody>
      <dsp:txXfrm>
        <a:off x="2527629" y="4005669"/>
        <a:ext cx="1127652" cy="563826"/>
      </dsp:txXfrm>
    </dsp:sp>
    <dsp:sp modelId="{CCFFF9C6-5C75-4ECB-86F2-0B0E0C351C6E}">
      <dsp:nvSpPr>
        <dsp:cNvPr id="0" name=""/>
        <dsp:cNvSpPr/>
      </dsp:nvSpPr>
      <dsp:spPr>
        <a:xfrm>
          <a:off x="1845400" y="3205036"/>
          <a:ext cx="1127652" cy="56382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r>
            <a:rPr lang="es-ES" sz="1200" b="1" kern="1200" baseline="0" smtClean="0">
              <a:solidFill>
                <a:schemeClr val="bg1"/>
              </a:solidFill>
              <a:latin typeface="Arial"/>
            </a:rPr>
            <a:t>Asistentes de Logística</a:t>
          </a:r>
          <a:endParaRPr lang="es-ES" sz="1200" kern="1200" smtClean="0">
            <a:solidFill>
              <a:schemeClr val="bg1"/>
            </a:solidFill>
          </a:endParaRPr>
        </a:p>
      </dsp:txBody>
      <dsp:txXfrm>
        <a:off x="1845400" y="3205036"/>
        <a:ext cx="1127652" cy="563826"/>
      </dsp:txXfrm>
    </dsp:sp>
    <dsp:sp modelId="{412E2F8A-9DB4-4439-BA23-724E0D6576A4}">
      <dsp:nvSpPr>
        <dsp:cNvPr id="0" name=""/>
        <dsp:cNvSpPr/>
      </dsp:nvSpPr>
      <dsp:spPr>
        <a:xfrm>
          <a:off x="3892088" y="2404403"/>
          <a:ext cx="1127652" cy="56382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r>
            <a:rPr lang="es-ES" sz="1200" b="1" kern="1200" baseline="0" smtClean="0">
              <a:solidFill>
                <a:schemeClr val="bg1"/>
              </a:solidFill>
              <a:latin typeface="Arial"/>
            </a:rPr>
            <a:t>Responsable de Compras</a:t>
          </a:r>
          <a:endParaRPr lang="es-ES" sz="1200" kern="1200" smtClean="0">
            <a:solidFill>
              <a:schemeClr val="bg1"/>
            </a:solidFill>
          </a:endParaRPr>
        </a:p>
      </dsp:txBody>
      <dsp:txXfrm>
        <a:off x="3892088" y="2404403"/>
        <a:ext cx="1127652" cy="563826"/>
      </dsp:txXfrm>
    </dsp:sp>
    <dsp:sp modelId="{2A008733-36E8-4CD7-94F6-18121690D712}">
      <dsp:nvSpPr>
        <dsp:cNvPr id="0" name=""/>
        <dsp:cNvSpPr/>
      </dsp:nvSpPr>
      <dsp:spPr>
        <a:xfrm>
          <a:off x="5256547" y="2404403"/>
          <a:ext cx="1127652" cy="56382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r>
            <a:rPr lang="es-ES" sz="1200" b="1" kern="1200" baseline="0" smtClean="0">
              <a:solidFill>
                <a:schemeClr val="bg1"/>
              </a:solidFill>
              <a:latin typeface="Arial"/>
            </a:rPr>
            <a:t>Encargado de Ventas</a:t>
          </a:r>
          <a:endParaRPr lang="es-ES" sz="1200" kern="1200" smtClean="0">
            <a:solidFill>
              <a:schemeClr val="bg1"/>
            </a:solidFill>
          </a:endParaRPr>
        </a:p>
      </dsp:txBody>
      <dsp:txXfrm>
        <a:off x="5256547" y="2404403"/>
        <a:ext cx="1127652" cy="563826"/>
      </dsp:txXfrm>
    </dsp:sp>
    <dsp:sp modelId="{37AA08E3-C61A-4EFC-9058-88B6EB270EA8}">
      <dsp:nvSpPr>
        <dsp:cNvPr id="0" name=""/>
        <dsp:cNvSpPr/>
      </dsp:nvSpPr>
      <dsp:spPr>
        <a:xfrm>
          <a:off x="5256547" y="3205036"/>
          <a:ext cx="1127652" cy="56382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r>
            <a:rPr lang="en-US" sz="1200" b="1" kern="1200" baseline="0" dirty="0" err="1" smtClean="0">
              <a:solidFill>
                <a:schemeClr val="bg1"/>
              </a:solidFill>
              <a:latin typeface="Calibri"/>
            </a:rPr>
            <a:t>Vendedores</a:t>
          </a:r>
          <a:endParaRPr lang="es-ES" sz="1200" kern="1200" dirty="0" smtClean="0">
            <a:solidFill>
              <a:schemeClr val="bg1"/>
            </a:solidFill>
          </a:endParaRPr>
        </a:p>
      </dsp:txBody>
      <dsp:txXfrm>
        <a:off x="5256547" y="3205036"/>
        <a:ext cx="1127652" cy="563826"/>
      </dsp:txXfrm>
    </dsp:sp>
    <dsp:sp modelId="{E9C1F266-CDB4-46F0-BCB6-5DCD9EE69A62}">
      <dsp:nvSpPr>
        <dsp:cNvPr id="0" name=""/>
        <dsp:cNvSpPr/>
      </dsp:nvSpPr>
      <dsp:spPr>
        <a:xfrm>
          <a:off x="3209859" y="803137"/>
          <a:ext cx="1127652" cy="56382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r>
            <a:rPr lang="es-ES" sz="1200" b="1" kern="1200" baseline="0" smtClean="0">
              <a:solidFill>
                <a:schemeClr val="bg1"/>
              </a:solidFill>
              <a:latin typeface="Arial"/>
            </a:rPr>
            <a:t>Secretaria – </a:t>
          </a:r>
        </a:p>
        <a:p>
          <a:pPr marR="0" lvl="0" algn="ctr" defTabSz="533400" rtl="0">
            <a:lnSpc>
              <a:spcPct val="90000"/>
            </a:lnSpc>
            <a:spcBef>
              <a:spcPct val="0"/>
            </a:spcBef>
            <a:spcAft>
              <a:spcPct val="35000"/>
            </a:spcAft>
          </a:pPr>
          <a:r>
            <a:rPr lang="es-ES" sz="1200" b="1" kern="1200" baseline="0" smtClean="0">
              <a:solidFill>
                <a:schemeClr val="bg1"/>
              </a:solidFill>
              <a:latin typeface="Arial"/>
            </a:rPr>
            <a:t>Recepcionista</a:t>
          </a:r>
          <a:endParaRPr lang="es-ES" sz="1200" kern="1200" smtClean="0">
            <a:solidFill>
              <a:schemeClr val="bg1"/>
            </a:solidFill>
          </a:endParaRPr>
        </a:p>
      </dsp:txBody>
      <dsp:txXfrm>
        <a:off x="3209859" y="803137"/>
        <a:ext cx="1127652" cy="563826"/>
      </dsp:txXfrm>
    </dsp:sp>
    <dsp:sp modelId="{710C07B6-DBDE-43D3-BFE4-6A1FC7E5A360}">
      <dsp:nvSpPr>
        <dsp:cNvPr id="0" name=""/>
        <dsp:cNvSpPr/>
      </dsp:nvSpPr>
      <dsp:spPr>
        <a:xfrm>
          <a:off x="3209859" y="1603770"/>
          <a:ext cx="1127652" cy="56382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r>
            <a:rPr lang="es-ES" sz="1200" b="1" kern="1200" baseline="0" smtClean="0">
              <a:solidFill>
                <a:schemeClr val="bg1"/>
              </a:solidFill>
              <a:latin typeface="Arial"/>
            </a:rPr>
            <a:t>Personal de</a:t>
          </a:r>
        </a:p>
        <a:p>
          <a:pPr marR="0" lvl="0" algn="ctr" defTabSz="533400" rtl="0">
            <a:lnSpc>
              <a:spcPct val="90000"/>
            </a:lnSpc>
            <a:spcBef>
              <a:spcPct val="0"/>
            </a:spcBef>
            <a:spcAft>
              <a:spcPct val="35000"/>
            </a:spcAft>
          </a:pPr>
          <a:r>
            <a:rPr lang="es-ES" sz="1200" b="1" kern="1200" baseline="0" smtClean="0">
              <a:solidFill>
                <a:schemeClr val="bg1"/>
              </a:solidFill>
              <a:latin typeface="Arial"/>
            </a:rPr>
            <a:t>Limpieza</a:t>
          </a:r>
          <a:endParaRPr lang="es-ES" sz="1200" kern="1200" smtClean="0">
            <a:solidFill>
              <a:schemeClr val="bg1"/>
            </a:solidFill>
          </a:endParaRPr>
        </a:p>
      </dsp:txBody>
      <dsp:txXfrm>
        <a:off x="3209859" y="1603770"/>
        <a:ext cx="1127652" cy="56382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3 Rectángulo"/>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4 Rectángulo"/>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5 Rectángulo"/>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6 Rectángulo"/>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9 Rectángulo"/>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1" name="10 Rectángulo redondeado"/>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2" name="11 Rectángulo redondeado"/>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12 Rectángulo"/>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13 Rectángulo"/>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14 Rectángulo"/>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6" name="15 Rectángulo"/>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17" name="27 Marcador de fecha"/>
          <p:cNvSpPr>
            <a:spLocks noGrp="1"/>
          </p:cNvSpPr>
          <p:nvPr>
            <p:ph type="dt" sz="half" idx="10"/>
          </p:nvPr>
        </p:nvSpPr>
        <p:spPr>
          <a:xfrm>
            <a:off x="6705600" y="4206875"/>
            <a:ext cx="960438" cy="457200"/>
          </a:xfrm>
        </p:spPr>
        <p:txBody>
          <a:bodyPr/>
          <a:lstStyle>
            <a:lvl1pPr>
              <a:defRPr/>
            </a:lvl1pPr>
          </a:lstStyle>
          <a:p>
            <a:pPr>
              <a:defRPr/>
            </a:pPr>
            <a:fld id="{1F04FDC8-8997-4ABD-BC9C-79F8620687F7}" type="datetimeFigureOut">
              <a:rPr lang="es-ES"/>
              <a:pPr>
                <a:defRPr/>
              </a:pPr>
              <a:t>23/02/2010</a:t>
            </a:fld>
            <a:endParaRPr lang="es-ES"/>
          </a:p>
        </p:txBody>
      </p:sp>
      <p:sp>
        <p:nvSpPr>
          <p:cNvPr id="18" name="16 Marcador de pie de página"/>
          <p:cNvSpPr>
            <a:spLocks noGrp="1"/>
          </p:cNvSpPr>
          <p:nvPr>
            <p:ph type="ftr" sz="quarter" idx="11"/>
          </p:nvPr>
        </p:nvSpPr>
        <p:spPr>
          <a:xfrm>
            <a:off x="5410200" y="4205288"/>
            <a:ext cx="1295400" cy="457200"/>
          </a:xfrm>
        </p:spPr>
        <p:txBody>
          <a:bodyPr/>
          <a:lstStyle>
            <a:lvl1pPr>
              <a:defRPr/>
            </a:lvl1pPr>
          </a:lstStyle>
          <a:p>
            <a:pPr>
              <a:defRPr/>
            </a:pPr>
            <a:endParaRPr lang="es-ES"/>
          </a:p>
        </p:txBody>
      </p:sp>
      <p:sp>
        <p:nvSpPr>
          <p:cNvPr id="19" name="28 Marcador de número de diapositiva"/>
          <p:cNvSpPr>
            <a:spLocks noGrp="1"/>
          </p:cNvSpPr>
          <p:nvPr>
            <p:ph type="sldNum" sz="quarter" idx="12"/>
          </p:nvPr>
        </p:nvSpPr>
        <p:spPr>
          <a:xfrm>
            <a:off x="8320088" y="1588"/>
            <a:ext cx="747712" cy="365125"/>
          </a:xfrm>
        </p:spPr>
        <p:txBody>
          <a:bodyPr/>
          <a:lstStyle>
            <a:lvl1pPr algn="r">
              <a:defRPr sz="1800" smtClean="0">
                <a:solidFill>
                  <a:schemeClr val="bg1"/>
                </a:solidFill>
              </a:defRPr>
            </a:lvl1pPr>
          </a:lstStyle>
          <a:p>
            <a:pPr>
              <a:defRPr/>
            </a:pPr>
            <a:fld id="{E4E2F786-A2B7-456E-8105-DE1CAA124D2E}"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19CBEC1B-55DA-438A-8BB3-363DEFC83392}" type="datetimeFigureOut">
              <a:rPr lang="es-ES"/>
              <a:pPr>
                <a:defRPr/>
              </a:pPr>
              <a:t>23/02/2010</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518BE076-4014-41E5-BB9A-FEE5C1A7F328}"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5D6B21B7-2BCE-464B-B073-4EB6AC487358}" type="datetimeFigureOut">
              <a:rPr lang="es-ES"/>
              <a:pPr>
                <a:defRPr/>
              </a:pPr>
              <a:t>23/02/2010</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84A4BE92-CF1E-4F0F-B8F5-88EBF214D25E}" type="slidenum">
              <a:rPr lang="es-ES"/>
              <a:pPr>
                <a:defRPr/>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ítulo, text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457200" y="1600200"/>
            <a:ext cx="40386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a:xfrm>
            <a:off x="457200" y="6245225"/>
            <a:ext cx="2133600" cy="476250"/>
          </a:xfrm>
        </p:spPr>
        <p:txBody>
          <a:bodyPr/>
          <a:lstStyle>
            <a:lvl1pPr>
              <a:defRPr/>
            </a:lvl1pPr>
          </a:lstStyle>
          <a:p>
            <a:pPr>
              <a:defRPr/>
            </a:pPr>
            <a:endParaRPr lang="es-ES"/>
          </a:p>
        </p:txBody>
      </p:sp>
      <p:sp>
        <p:nvSpPr>
          <p:cNvPr id="6" name="5 Marcador de pie de página"/>
          <p:cNvSpPr>
            <a:spLocks noGrp="1"/>
          </p:cNvSpPr>
          <p:nvPr>
            <p:ph type="ftr" sz="quarter" idx="11"/>
          </p:nvPr>
        </p:nvSpPr>
        <p:spPr>
          <a:xfrm>
            <a:off x="3124200" y="6245225"/>
            <a:ext cx="2895600" cy="476250"/>
          </a:xfrm>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a:xfrm>
            <a:off x="6553200" y="6245225"/>
            <a:ext cx="2133600" cy="476250"/>
          </a:xfrm>
        </p:spPr>
        <p:txBody>
          <a:bodyPr/>
          <a:lstStyle>
            <a:lvl1pPr>
              <a:defRPr/>
            </a:lvl1pPr>
          </a:lstStyle>
          <a:p>
            <a:pPr>
              <a:defRPr/>
            </a:pPr>
            <a:fld id="{4D6F6692-450B-4B2B-B06C-3CEE188FC42D}" type="slidenum">
              <a:rPr lang="es-ES"/>
              <a:pPr>
                <a:defRPr/>
              </a:pPr>
              <a:t>‹Nº›</a:t>
            </a:fld>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457200" y="1600200"/>
            <a:ext cx="8229600" cy="4525963"/>
          </a:xfrm>
        </p:spPr>
        <p:txBody>
          <a:bodyPr>
            <a:normAutofit/>
          </a:bodyPr>
          <a:lstStyle/>
          <a:p>
            <a:pPr lvl="0"/>
            <a:endParaRPr lang="es-ES" noProof="0"/>
          </a:p>
        </p:txBody>
      </p:sp>
      <p:sp>
        <p:nvSpPr>
          <p:cNvPr id="4" name="3 Marcador de fecha"/>
          <p:cNvSpPr>
            <a:spLocks noGrp="1"/>
          </p:cNvSpPr>
          <p:nvPr>
            <p:ph type="dt" sz="half" idx="10"/>
          </p:nvPr>
        </p:nvSpPr>
        <p:spPr>
          <a:xfrm>
            <a:off x="457200" y="6245225"/>
            <a:ext cx="2133600" cy="476250"/>
          </a:xfrm>
        </p:spPr>
        <p:txBody>
          <a:bodyPr/>
          <a:lstStyle>
            <a:lvl1pPr>
              <a:defRPr/>
            </a:lvl1pPr>
          </a:lstStyle>
          <a:p>
            <a:pPr>
              <a:defRPr/>
            </a:pPr>
            <a:endParaRPr lang="es-ES"/>
          </a:p>
        </p:txBody>
      </p:sp>
      <p:sp>
        <p:nvSpPr>
          <p:cNvPr id="5" name="4 Marcador de pie de página"/>
          <p:cNvSpPr>
            <a:spLocks noGrp="1"/>
          </p:cNvSpPr>
          <p:nvPr>
            <p:ph type="ftr" sz="quarter" idx="11"/>
          </p:nvPr>
        </p:nvSpPr>
        <p:spPr>
          <a:xfrm>
            <a:off x="3124200" y="6245225"/>
            <a:ext cx="2895600" cy="476250"/>
          </a:xfrm>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a:xfrm>
            <a:off x="6553200" y="6245225"/>
            <a:ext cx="2133600" cy="476250"/>
          </a:xfrm>
        </p:spPr>
        <p:txBody>
          <a:bodyPr/>
          <a:lstStyle>
            <a:lvl1pPr>
              <a:defRPr/>
            </a:lvl1pPr>
          </a:lstStyle>
          <a:p>
            <a:pPr>
              <a:defRPr/>
            </a:pPr>
            <a:fld id="{9C66589C-6B51-49C6-A4CB-C864D45936E8}" type="slidenum">
              <a:rPr lang="es-ES"/>
              <a:pPr>
                <a:defRPr/>
              </a:pPr>
              <a:t>‹Nº›</a:t>
            </a:fld>
            <a:endParaRPr lang="es-E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457200" y="274638"/>
            <a:ext cx="8229600" cy="58515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3" name="2 Marcador de fecha"/>
          <p:cNvSpPr>
            <a:spLocks noGrp="1"/>
          </p:cNvSpPr>
          <p:nvPr>
            <p:ph type="dt" sz="half" idx="10"/>
          </p:nvPr>
        </p:nvSpPr>
        <p:spPr>
          <a:xfrm>
            <a:off x="457200" y="6245225"/>
            <a:ext cx="2133600" cy="476250"/>
          </a:xfrm>
        </p:spPr>
        <p:txBody>
          <a:bodyPr/>
          <a:lstStyle>
            <a:lvl1pPr>
              <a:defRPr/>
            </a:lvl1pPr>
          </a:lstStyle>
          <a:p>
            <a:pPr>
              <a:defRPr/>
            </a:pPr>
            <a:endParaRPr lang="es-ES"/>
          </a:p>
        </p:txBody>
      </p:sp>
      <p:sp>
        <p:nvSpPr>
          <p:cNvPr id="4" name="3 Marcador de pie de página"/>
          <p:cNvSpPr>
            <a:spLocks noGrp="1"/>
          </p:cNvSpPr>
          <p:nvPr>
            <p:ph type="ftr" sz="quarter" idx="11"/>
          </p:nvPr>
        </p:nvSpPr>
        <p:spPr>
          <a:xfrm>
            <a:off x="3124200" y="6245225"/>
            <a:ext cx="2895600" cy="476250"/>
          </a:xfrm>
        </p:spPr>
        <p:txBody>
          <a:bodyPr/>
          <a:lstStyle>
            <a:lvl1pPr>
              <a:defRPr/>
            </a:lvl1pPr>
          </a:lstStyle>
          <a:p>
            <a:pPr>
              <a:defRPr/>
            </a:pPr>
            <a:endParaRPr lang="es-ES"/>
          </a:p>
        </p:txBody>
      </p:sp>
      <p:sp>
        <p:nvSpPr>
          <p:cNvPr id="5" name="4 Marcador de número de diapositiva"/>
          <p:cNvSpPr>
            <a:spLocks noGrp="1"/>
          </p:cNvSpPr>
          <p:nvPr>
            <p:ph type="sldNum" sz="quarter" idx="12"/>
          </p:nvPr>
        </p:nvSpPr>
        <p:spPr>
          <a:xfrm>
            <a:off x="6553200" y="6245225"/>
            <a:ext cx="2133600" cy="476250"/>
          </a:xfrm>
        </p:spPr>
        <p:txBody>
          <a:bodyPr/>
          <a:lstStyle>
            <a:lvl1pPr>
              <a:defRPr/>
            </a:lvl1pPr>
          </a:lstStyle>
          <a:p>
            <a:pPr>
              <a:defRPr/>
            </a:pPr>
            <a:fld id="{FD9DF4B4-B125-4E40-B6E1-D6A015B992BF}"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7DBB1D6C-BC19-4AC0-A925-2A394A5D44CE}" type="datetimeFigureOut">
              <a:rPr lang="es-ES"/>
              <a:pPr>
                <a:defRPr/>
              </a:pPr>
              <a:t>23/02/2010</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3AE5A7C0-F843-4A2A-BF13-0BC274EA3570}"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4" name="13 Marcador de fecha"/>
          <p:cNvSpPr>
            <a:spLocks noGrp="1"/>
          </p:cNvSpPr>
          <p:nvPr>
            <p:ph type="dt" sz="half" idx="10"/>
          </p:nvPr>
        </p:nvSpPr>
        <p:spPr/>
        <p:txBody>
          <a:bodyPr/>
          <a:lstStyle>
            <a:lvl1pPr>
              <a:defRPr/>
            </a:lvl1pPr>
          </a:lstStyle>
          <a:p>
            <a:pPr>
              <a:defRPr/>
            </a:pPr>
            <a:fld id="{67FE55A6-CF19-4E6F-8EDC-F78BF9A429A9}" type="datetimeFigureOut">
              <a:rPr lang="es-ES"/>
              <a:pPr>
                <a:defRPr/>
              </a:pPr>
              <a:t>23/02/2010</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B2984638-15E2-4468-B7F8-2F7F2B27F0EC}"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fld id="{54987600-89DD-495D-BC00-66440F1145B9}" type="datetimeFigureOut">
              <a:rPr lang="es-ES"/>
              <a:pPr>
                <a:defRPr/>
              </a:pPr>
              <a:t>23/02/2010</a:t>
            </a:fld>
            <a:endParaRPr lang="es-ES"/>
          </a:p>
        </p:txBody>
      </p:sp>
      <p:sp>
        <p:nvSpPr>
          <p:cNvPr id="6" name="2 Marcador de pie de página"/>
          <p:cNvSpPr>
            <a:spLocks noGrp="1"/>
          </p:cNvSpPr>
          <p:nvPr>
            <p:ph type="ftr" sz="quarter" idx="11"/>
          </p:nvPr>
        </p:nvSpPr>
        <p:spPr/>
        <p:txBody>
          <a:bodyPr/>
          <a:lstStyle>
            <a:lvl1pPr>
              <a:defRPr/>
            </a:lvl1pPr>
          </a:lstStyle>
          <a:p>
            <a:pPr>
              <a:defRPr/>
            </a:pPr>
            <a:endParaRPr lang="es-ES"/>
          </a:p>
        </p:txBody>
      </p:sp>
      <p:sp>
        <p:nvSpPr>
          <p:cNvPr id="7" name="22 Marcador de número de diapositiva"/>
          <p:cNvSpPr>
            <a:spLocks noGrp="1"/>
          </p:cNvSpPr>
          <p:nvPr>
            <p:ph type="sldNum" sz="quarter" idx="12"/>
          </p:nvPr>
        </p:nvSpPr>
        <p:spPr/>
        <p:txBody>
          <a:bodyPr/>
          <a:lstStyle>
            <a:lvl1pPr>
              <a:defRPr/>
            </a:lvl1pPr>
          </a:lstStyle>
          <a:p>
            <a:pPr>
              <a:defRPr/>
            </a:pPr>
            <a:fld id="{28D8B4DE-EFFF-47FC-98D1-C8CE1493E4CB}"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lstStyle>
            <a:lvl1pPr>
              <a:defRPr sz="4000" b="0" i="0" cap="none" baseline="0"/>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25 Marcador de fecha"/>
          <p:cNvSpPr>
            <a:spLocks noGrp="1"/>
          </p:cNvSpPr>
          <p:nvPr>
            <p:ph type="dt" sz="half" idx="10"/>
          </p:nvPr>
        </p:nvSpPr>
        <p:spPr/>
        <p:txBody>
          <a:bodyPr rtlCol="0"/>
          <a:lstStyle>
            <a:lvl1pPr>
              <a:defRPr/>
            </a:lvl1pPr>
          </a:lstStyle>
          <a:p>
            <a:pPr>
              <a:defRPr/>
            </a:pPr>
            <a:fld id="{930162E7-6DF3-42A1-8F6C-BE984DD7CACC}" type="datetimeFigureOut">
              <a:rPr lang="es-ES"/>
              <a:pPr>
                <a:defRPr/>
              </a:pPr>
              <a:t>23/02/2010</a:t>
            </a:fld>
            <a:endParaRPr lang="es-ES"/>
          </a:p>
        </p:txBody>
      </p:sp>
      <p:sp>
        <p:nvSpPr>
          <p:cNvPr id="8" name="26 Marcador de número de diapositiva"/>
          <p:cNvSpPr>
            <a:spLocks noGrp="1"/>
          </p:cNvSpPr>
          <p:nvPr>
            <p:ph type="sldNum" sz="quarter" idx="11"/>
          </p:nvPr>
        </p:nvSpPr>
        <p:spPr/>
        <p:txBody>
          <a:bodyPr rtlCol="0"/>
          <a:lstStyle>
            <a:lvl1pPr>
              <a:defRPr/>
            </a:lvl1pPr>
          </a:lstStyle>
          <a:p>
            <a:pPr>
              <a:defRPr/>
            </a:pPr>
            <a:fld id="{FDE383C6-2390-4242-BC9F-5AFA7C843F07}" type="slidenum">
              <a:rPr lang="es-ES"/>
              <a:pPr>
                <a:defRPr/>
              </a:pPr>
              <a:t>‹Nº›</a:t>
            </a:fld>
            <a:endParaRPr lang="es-ES"/>
          </a:p>
        </p:txBody>
      </p:sp>
      <p:sp>
        <p:nvSpPr>
          <p:cNvPr id="9" name="27 Marcador de pie de página"/>
          <p:cNvSpPr>
            <a:spLocks noGrp="1"/>
          </p:cNvSpPr>
          <p:nvPr>
            <p:ph type="ftr" sz="quarter" idx="12"/>
          </p:nvPr>
        </p:nvSpPr>
        <p:spPr/>
        <p:txBody>
          <a:bodyPr rtlCol="0"/>
          <a:lstStyle>
            <a:lvl1pPr>
              <a:defRPr/>
            </a:lvl1pPr>
          </a:lstStyle>
          <a:p>
            <a:pPr>
              <a:defRPr/>
            </a:pPr>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lstStyle>
            <a:lvl1pPr>
              <a:defRPr sz="4000">
                <a:solidFill>
                  <a:schemeClr val="tx2"/>
                </a:solidFill>
              </a:defRPr>
            </a:lvl1pPr>
          </a:lstStyle>
          <a:p>
            <a:r>
              <a:rPr lang="es-ES" smtClean="0"/>
              <a:t>Haga clic para modificar el estilo de título del patrón</a:t>
            </a:r>
            <a:endParaRPr lang="en-US"/>
          </a:p>
        </p:txBody>
      </p:sp>
      <p:sp>
        <p:nvSpPr>
          <p:cNvPr id="3" name="2 Marcador de fecha"/>
          <p:cNvSpPr>
            <a:spLocks noGrp="1"/>
          </p:cNvSpPr>
          <p:nvPr>
            <p:ph type="dt" sz="half" idx="10"/>
          </p:nvPr>
        </p:nvSpPr>
        <p:spPr>
          <a:xfrm>
            <a:off x="6583363" y="612775"/>
            <a:ext cx="957262" cy="457200"/>
          </a:xfrm>
        </p:spPr>
        <p:txBody>
          <a:bodyPr/>
          <a:lstStyle>
            <a:lvl1pPr>
              <a:defRPr/>
            </a:lvl1pPr>
          </a:lstStyle>
          <a:p>
            <a:pPr>
              <a:defRPr/>
            </a:pPr>
            <a:fld id="{F9B55C0E-5749-4118-807C-65D34704A17E}" type="datetimeFigureOut">
              <a:rPr lang="es-ES"/>
              <a:pPr>
                <a:defRPr/>
              </a:pPr>
              <a:t>23/02/2010</a:t>
            </a:fld>
            <a:endParaRPr lang="es-ES"/>
          </a:p>
        </p:txBody>
      </p:sp>
      <p:sp>
        <p:nvSpPr>
          <p:cNvPr id="4" name="3 Marcador de pie de página"/>
          <p:cNvSpPr>
            <a:spLocks noGrp="1"/>
          </p:cNvSpPr>
          <p:nvPr>
            <p:ph type="ftr" sz="quarter" idx="11"/>
          </p:nvPr>
        </p:nvSpPr>
        <p:spPr/>
        <p:txBody>
          <a:bodyPr/>
          <a:lstStyle>
            <a:lvl1pPr>
              <a:defRPr/>
            </a:lvl1pPr>
          </a:lstStyle>
          <a:p>
            <a:pPr>
              <a:defRPr/>
            </a:pPr>
            <a:endParaRPr lang="es-ES"/>
          </a:p>
        </p:txBody>
      </p:sp>
      <p:sp>
        <p:nvSpPr>
          <p:cNvPr id="5" name="4 Marcador de número de diapositiva"/>
          <p:cNvSpPr>
            <a:spLocks noGrp="1"/>
          </p:cNvSpPr>
          <p:nvPr>
            <p:ph type="sldNum" sz="quarter" idx="12"/>
          </p:nvPr>
        </p:nvSpPr>
        <p:spPr/>
        <p:txBody>
          <a:bodyPr/>
          <a:lstStyle>
            <a:lvl1pPr>
              <a:defRPr/>
            </a:lvl1pPr>
          </a:lstStyle>
          <a:p>
            <a:pPr>
              <a:defRPr/>
            </a:pPr>
            <a:fld id="{51A0FA71-6938-4102-9A47-326533C352FF}"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fld id="{5BEC0D41-8DF7-4BAB-A40F-ABD0D16E9D09}" type="datetimeFigureOut">
              <a:rPr lang="es-ES"/>
              <a:pPr>
                <a:defRPr/>
              </a:pPr>
              <a:t>23/02/2010</a:t>
            </a:fld>
            <a:endParaRPr lang="es-ES"/>
          </a:p>
        </p:txBody>
      </p:sp>
      <p:sp>
        <p:nvSpPr>
          <p:cNvPr id="3" name="2 Marcador de pie de página"/>
          <p:cNvSpPr>
            <a:spLocks noGrp="1"/>
          </p:cNvSpPr>
          <p:nvPr>
            <p:ph type="ftr" sz="quarter" idx="11"/>
          </p:nvPr>
        </p:nvSpPr>
        <p:spPr/>
        <p:txBody>
          <a:bodyPr/>
          <a:lstStyle>
            <a:lvl1pPr>
              <a:defRPr/>
            </a:lvl1pPr>
          </a:lstStyle>
          <a:p>
            <a:pPr>
              <a:defRPr/>
            </a:pPr>
            <a:endParaRPr lang="es-ES"/>
          </a:p>
        </p:txBody>
      </p:sp>
      <p:sp>
        <p:nvSpPr>
          <p:cNvPr id="4" name="22 Marcador de número de diapositiva"/>
          <p:cNvSpPr>
            <a:spLocks noGrp="1"/>
          </p:cNvSpPr>
          <p:nvPr>
            <p:ph type="sldNum" sz="quarter" idx="12"/>
          </p:nvPr>
        </p:nvSpPr>
        <p:spPr/>
        <p:txBody>
          <a:bodyPr/>
          <a:lstStyle>
            <a:lvl1pPr>
              <a:defRPr/>
            </a:lvl1pPr>
          </a:lstStyle>
          <a:p>
            <a:pPr>
              <a:defRPr/>
            </a:pPr>
            <a:fld id="{F16056F9-6F66-43D7-A480-302E24066E51}"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fld id="{B9CDCFEC-53F2-45B1-BDA9-3656E0BB5918}" type="datetimeFigureOut">
              <a:rPr lang="es-ES"/>
              <a:pPr>
                <a:defRPr/>
              </a:pPr>
              <a:t>23/02/2010</a:t>
            </a:fld>
            <a:endParaRPr lang="es-ES"/>
          </a:p>
        </p:txBody>
      </p:sp>
      <p:sp>
        <p:nvSpPr>
          <p:cNvPr id="6" name="2 Marcador de pie de página"/>
          <p:cNvSpPr>
            <a:spLocks noGrp="1"/>
          </p:cNvSpPr>
          <p:nvPr>
            <p:ph type="ftr" sz="quarter" idx="11"/>
          </p:nvPr>
        </p:nvSpPr>
        <p:spPr/>
        <p:txBody>
          <a:bodyPr/>
          <a:lstStyle>
            <a:lvl1pPr>
              <a:defRPr/>
            </a:lvl1pPr>
          </a:lstStyle>
          <a:p>
            <a:pPr>
              <a:defRPr/>
            </a:pPr>
            <a:endParaRPr lang="es-ES"/>
          </a:p>
        </p:txBody>
      </p:sp>
      <p:sp>
        <p:nvSpPr>
          <p:cNvPr id="7" name="22 Marcador de número de diapositiva"/>
          <p:cNvSpPr>
            <a:spLocks noGrp="1"/>
          </p:cNvSpPr>
          <p:nvPr>
            <p:ph type="sldNum" sz="quarter" idx="12"/>
          </p:nvPr>
        </p:nvSpPr>
        <p:spPr/>
        <p:txBody>
          <a:bodyPr/>
          <a:lstStyle>
            <a:lvl1pPr>
              <a:defRPr/>
            </a:lvl1pPr>
          </a:lstStyle>
          <a:p>
            <a:pPr>
              <a:defRPr/>
            </a:pPr>
            <a:fld id="{9CCB8785-A26F-405F-B841-0623F4B26127}"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4" name="3 Marcador de texto"/>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s-ES" smtClean="0"/>
              <a:t>Haga clic para modificar el estilo de texto del patrón</a:t>
            </a:r>
          </a:p>
        </p:txBody>
      </p:sp>
      <p:sp>
        <p:nvSpPr>
          <p:cNvPr id="5" name="13 Marcador de fecha"/>
          <p:cNvSpPr>
            <a:spLocks noGrp="1"/>
          </p:cNvSpPr>
          <p:nvPr>
            <p:ph type="dt" sz="half" idx="10"/>
          </p:nvPr>
        </p:nvSpPr>
        <p:spPr/>
        <p:txBody>
          <a:bodyPr/>
          <a:lstStyle>
            <a:lvl1pPr>
              <a:defRPr/>
            </a:lvl1pPr>
          </a:lstStyle>
          <a:p>
            <a:pPr>
              <a:defRPr/>
            </a:pPr>
            <a:fld id="{DAECA935-87F6-4A65-9A0A-C8D20F4C3F87}" type="datetimeFigureOut">
              <a:rPr lang="es-ES"/>
              <a:pPr>
                <a:defRPr/>
              </a:pPr>
              <a:t>23/02/2010</a:t>
            </a:fld>
            <a:endParaRPr lang="es-ES"/>
          </a:p>
        </p:txBody>
      </p:sp>
      <p:sp>
        <p:nvSpPr>
          <p:cNvPr id="6" name="2 Marcador de pie de página"/>
          <p:cNvSpPr>
            <a:spLocks noGrp="1"/>
          </p:cNvSpPr>
          <p:nvPr>
            <p:ph type="ftr" sz="quarter" idx="11"/>
          </p:nvPr>
        </p:nvSpPr>
        <p:spPr/>
        <p:txBody>
          <a:bodyPr/>
          <a:lstStyle>
            <a:lvl1pPr>
              <a:defRPr/>
            </a:lvl1pPr>
          </a:lstStyle>
          <a:p>
            <a:pPr>
              <a:defRPr/>
            </a:pPr>
            <a:endParaRPr lang="es-ES"/>
          </a:p>
        </p:txBody>
      </p:sp>
      <p:sp>
        <p:nvSpPr>
          <p:cNvPr id="7" name="22 Marcador de número de diapositiva"/>
          <p:cNvSpPr>
            <a:spLocks noGrp="1"/>
          </p:cNvSpPr>
          <p:nvPr>
            <p:ph type="sldNum" sz="quarter" idx="12"/>
          </p:nvPr>
        </p:nvSpPr>
        <p:spPr/>
        <p:txBody>
          <a:bodyPr/>
          <a:lstStyle>
            <a:lvl1pPr>
              <a:defRPr/>
            </a:lvl1pPr>
          </a:lstStyle>
          <a:p>
            <a:pPr>
              <a:defRPr/>
            </a:pPr>
            <a:fld id="{8BEC3E75-8E5B-4311-8147-17449F37DAA4}"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9" name="28 Rectángulo"/>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0" name="29 Rectángulo"/>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1" name="30 Rectángulo"/>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2" name="31 Rectángulo"/>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3" name="32 Rectángulo redondeado"/>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4" name="33 Rectángulo redondeado"/>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5" name="34 Rectángulo"/>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6" name="35 Rectángulo"/>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7" name="36 Rectángulo"/>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8" name="37 Rectángulo"/>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9" name="38 Rectángulo"/>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0" name="39 Rectángulo"/>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039" name="21 Marcador de título"/>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n-US" smtClean="0"/>
          </a:p>
        </p:txBody>
      </p:sp>
      <p:sp>
        <p:nvSpPr>
          <p:cNvPr id="1040" name="12 Marcador de texto"/>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smtClean="0">
                <a:solidFill>
                  <a:schemeClr val="accent2"/>
                </a:solidFill>
              </a:defRPr>
            </a:lvl1pPr>
          </a:lstStyle>
          <a:p>
            <a:pPr>
              <a:defRPr/>
            </a:pPr>
            <a:fld id="{4BCBDCA1-D74D-467B-9947-EF95B2724057}" type="datetimeFigureOut">
              <a:rPr lang="es-ES"/>
              <a:pPr>
                <a:defRPr/>
              </a:pPr>
              <a:t>23/02/2010</a:t>
            </a:fld>
            <a:endParaRPr lang="es-ES"/>
          </a:p>
        </p:txBody>
      </p:sp>
      <p:sp>
        <p:nvSpPr>
          <p:cNvPr id="3" name="2 Marcador de pie de página"/>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defRPr>
            </a:lvl1pPr>
          </a:lstStyle>
          <a:p>
            <a:pPr>
              <a:defRPr/>
            </a:pPr>
            <a:endParaRPr lang="es-ES"/>
          </a:p>
        </p:txBody>
      </p:sp>
      <p:sp>
        <p:nvSpPr>
          <p:cNvPr id="23" name="22 Marcador de número de diapositiva"/>
          <p:cNvSpPr>
            <a:spLocks noGrp="1"/>
          </p:cNvSpPr>
          <p:nvPr>
            <p:ph type="sldNum" sz="quarter" idx="4"/>
          </p:nvPr>
        </p:nvSpPr>
        <p:spPr>
          <a:xfrm>
            <a:off x="8174038" y="1588"/>
            <a:ext cx="762000" cy="366712"/>
          </a:xfrm>
          <a:prstGeom prst="rect">
            <a:avLst/>
          </a:prstGeom>
        </p:spPr>
        <p:txBody>
          <a:bodyPr vert="horz" anchor="b"/>
          <a:lstStyle>
            <a:lvl1pPr algn="r" eaLnBrk="1" latinLnBrk="0" hangingPunct="1">
              <a:defRPr kumimoji="0" sz="1800" smtClean="0">
                <a:solidFill>
                  <a:srgbClr val="FFFFFF"/>
                </a:solidFill>
              </a:defRPr>
            </a:lvl1pPr>
          </a:lstStyle>
          <a:p>
            <a:pPr>
              <a:defRPr/>
            </a:pPr>
            <a:fld id="{1DFFFC21-D63F-44A5-9749-6D72220116DA}"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925" r:id="rId1"/>
    <p:sldLayoutId id="2147483917" r:id="rId2"/>
    <p:sldLayoutId id="2147483918" r:id="rId3"/>
    <p:sldLayoutId id="2147483919" r:id="rId4"/>
    <p:sldLayoutId id="2147483926" r:id="rId5"/>
    <p:sldLayoutId id="2147483927" r:id="rId6"/>
    <p:sldLayoutId id="2147483920" r:id="rId7"/>
    <p:sldLayoutId id="2147483921" r:id="rId8"/>
    <p:sldLayoutId id="2147483922" r:id="rId9"/>
    <p:sldLayoutId id="2147483923" r:id="rId10"/>
    <p:sldLayoutId id="2147483924" r:id="rId11"/>
    <p:sldLayoutId id="2147483928" r:id="rId12"/>
    <p:sldLayoutId id="2147483929" r:id="rId13"/>
    <p:sldLayoutId id="2147483930" r:id="rId14"/>
  </p:sldLayoutIdLst>
  <p:txStyles>
    <p:titleStyle>
      <a:lvl1pPr algn="l" rtl="0" fontAlgn="base">
        <a:spcBef>
          <a:spcPct val="0"/>
        </a:spcBef>
        <a:spcAft>
          <a:spcPct val="0"/>
        </a:spcAft>
        <a:defRPr sz="4000" kern="1200">
          <a:solidFill>
            <a:schemeClr val="tx2"/>
          </a:solidFill>
          <a:latin typeface="+mj-lt"/>
          <a:ea typeface="+mj-ea"/>
          <a:cs typeface="+mj-cs"/>
        </a:defRPr>
      </a:lvl1pPr>
      <a:lvl2pPr algn="l" rtl="0" fontAlgn="base">
        <a:spcBef>
          <a:spcPct val="0"/>
        </a:spcBef>
        <a:spcAft>
          <a:spcPct val="0"/>
        </a:spcAft>
        <a:defRPr sz="4000">
          <a:solidFill>
            <a:schemeClr val="tx2"/>
          </a:solidFill>
          <a:latin typeface="Trebuchet MS" pitchFamily="34" charset="0"/>
        </a:defRPr>
      </a:lvl2pPr>
      <a:lvl3pPr algn="l" rtl="0" fontAlgn="base">
        <a:spcBef>
          <a:spcPct val="0"/>
        </a:spcBef>
        <a:spcAft>
          <a:spcPct val="0"/>
        </a:spcAft>
        <a:defRPr sz="4000">
          <a:solidFill>
            <a:schemeClr val="tx2"/>
          </a:solidFill>
          <a:latin typeface="Trebuchet MS" pitchFamily="34" charset="0"/>
        </a:defRPr>
      </a:lvl3pPr>
      <a:lvl4pPr algn="l" rtl="0" fontAlgn="base">
        <a:spcBef>
          <a:spcPct val="0"/>
        </a:spcBef>
        <a:spcAft>
          <a:spcPct val="0"/>
        </a:spcAft>
        <a:defRPr sz="4000">
          <a:solidFill>
            <a:schemeClr val="tx2"/>
          </a:solidFill>
          <a:latin typeface="Trebuchet MS" pitchFamily="34" charset="0"/>
        </a:defRPr>
      </a:lvl4pPr>
      <a:lvl5pPr algn="l" rtl="0" fontAlgn="base">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fontAlgn="base">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fontAlgn="base">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fontAlgn="base">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fontAlgn="base">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fontAlgn="base">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ctrTitle"/>
          </p:nvPr>
        </p:nvSpPr>
        <p:spPr>
          <a:xfrm>
            <a:off x="142875" y="0"/>
            <a:ext cx="9001125" cy="3643313"/>
          </a:xfrm>
        </p:spPr>
        <p:txBody>
          <a:bodyPr/>
          <a:lstStyle/>
          <a:p>
            <a:pPr marL="484188" algn="ctr"/>
            <a:r>
              <a:rPr lang="es-ES" b="1" smtClean="0"/>
              <a:t>PROYECTO DE INVERSIÓN  DE EMPRESA IMPORTADORA DE SUMINISTROS INDUSTRIALES EN LA CIUDAD DE GUAYAQUIL Y SUS ALREDEDORES</a:t>
            </a:r>
            <a:endParaRPr lang="es-ES" smtClean="0"/>
          </a:p>
        </p:txBody>
      </p:sp>
      <p:pic>
        <p:nvPicPr>
          <p:cNvPr id="8195" name="Imagen 32"/>
          <p:cNvPicPr>
            <a:picLocks noChangeAspect="1" noChangeArrowheads="1"/>
          </p:cNvPicPr>
          <p:nvPr/>
        </p:nvPicPr>
        <p:blipFill>
          <a:blip r:embed="rId2" cstate="print"/>
          <a:srcRect/>
          <a:stretch>
            <a:fillRect/>
          </a:stretch>
        </p:blipFill>
        <p:spPr bwMode="auto">
          <a:xfrm>
            <a:off x="5429250" y="4500563"/>
            <a:ext cx="1400175" cy="1323975"/>
          </a:xfrm>
          <a:prstGeom prst="rect">
            <a:avLst/>
          </a:prstGeom>
          <a:noFill/>
          <a:ln w="9525">
            <a:noFill/>
            <a:miter lim="800000"/>
            <a:headEnd/>
            <a:tailEnd/>
          </a:ln>
        </p:spPr>
      </p:pic>
      <p:pic>
        <p:nvPicPr>
          <p:cNvPr id="8196" name="Imagen 33"/>
          <p:cNvPicPr>
            <a:picLocks noChangeAspect="1" noChangeArrowheads="1"/>
          </p:cNvPicPr>
          <p:nvPr/>
        </p:nvPicPr>
        <p:blipFill>
          <a:blip r:embed="rId3" cstate="print"/>
          <a:srcRect/>
          <a:stretch>
            <a:fillRect/>
          </a:stretch>
        </p:blipFill>
        <p:spPr bwMode="auto">
          <a:xfrm>
            <a:off x="7372350" y="4510088"/>
            <a:ext cx="1485900" cy="13985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0"/>
            <a:ext cx="8229600" cy="1398588"/>
          </a:xfrm>
        </p:spPr>
        <p:txBody>
          <a:bodyPr/>
          <a:lstStyle/>
          <a:p>
            <a:pPr marL="484188"/>
            <a:r>
              <a:rPr lang="es-MX" b="1" smtClean="0">
                <a:solidFill>
                  <a:schemeClr val="accent1"/>
                </a:solidFill>
              </a:rPr>
              <a:t>ANÁLISIS DE LA DEMANDA</a:t>
            </a:r>
            <a:endParaRPr lang="es-ES" b="1" smtClean="0">
              <a:solidFill>
                <a:schemeClr val="accent1"/>
              </a:solidFill>
            </a:endParaRPr>
          </a:p>
        </p:txBody>
      </p:sp>
      <p:sp>
        <p:nvSpPr>
          <p:cNvPr id="17411" name="Rectangle 3"/>
          <p:cNvSpPr>
            <a:spLocks noGrp="1" noChangeArrowheads="1"/>
          </p:cNvSpPr>
          <p:nvPr>
            <p:ph idx="1"/>
          </p:nvPr>
        </p:nvSpPr>
        <p:spPr>
          <a:xfrm>
            <a:off x="571500" y="1571625"/>
            <a:ext cx="8972550" cy="5857875"/>
          </a:xfrm>
        </p:spPr>
        <p:txBody>
          <a:bodyPr/>
          <a:lstStyle/>
          <a:p>
            <a:pPr>
              <a:lnSpc>
                <a:spcPct val="80000"/>
              </a:lnSpc>
              <a:buFontTx/>
              <a:buNone/>
            </a:pPr>
            <a:r>
              <a:rPr lang="es-ES" sz="1400" b="1" smtClean="0"/>
              <a:t>¿</a:t>
            </a:r>
            <a:r>
              <a:rPr lang="es-ES" sz="1600" b="1" smtClean="0"/>
              <a:t>Qué decisiones de compra toman los compradores industriales?</a:t>
            </a:r>
            <a:endParaRPr lang="es-ES" sz="1600" smtClean="0"/>
          </a:p>
          <a:p>
            <a:pPr>
              <a:lnSpc>
                <a:spcPct val="80000"/>
              </a:lnSpc>
            </a:pPr>
            <a:r>
              <a:rPr lang="es-ES" sz="1600" smtClean="0"/>
              <a:t>Principales situaciones de compra</a:t>
            </a:r>
          </a:p>
          <a:p>
            <a:pPr>
              <a:lnSpc>
                <a:spcPct val="80000"/>
              </a:lnSpc>
            </a:pPr>
            <a:r>
              <a:rPr lang="es-ES" sz="1600" smtClean="0"/>
              <a:t>Recompra directa</a:t>
            </a:r>
          </a:p>
          <a:p>
            <a:pPr>
              <a:lnSpc>
                <a:spcPct val="80000"/>
              </a:lnSpc>
            </a:pPr>
            <a:r>
              <a:rPr lang="es-ES" sz="1600" smtClean="0"/>
              <a:t>Recompra Modificada</a:t>
            </a:r>
            <a:endParaRPr lang="es-ES" sz="1600" b="1" smtClean="0"/>
          </a:p>
          <a:p>
            <a:pPr>
              <a:lnSpc>
                <a:spcPct val="80000"/>
              </a:lnSpc>
              <a:buFontTx/>
              <a:buNone/>
            </a:pPr>
            <a:endParaRPr lang="es-ES" sz="1600" b="1" smtClean="0"/>
          </a:p>
          <a:p>
            <a:pPr>
              <a:lnSpc>
                <a:spcPct val="80000"/>
              </a:lnSpc>
              <a:buFontTx/>
              <a:buNone/>
            </a:pPr>
            <a:r>
              <a:rPr lang="es-ES" sz="1600" b="1" smtClean="0"/>
              <a:t>¿Qué es lo que más influye en los compradores?</a:t>
            </a:r>
          </a:p>
          <a:p>
            <a:pPr>
              <a:lnSpc>
                <a:spcPct val="80000"/>
              </a:lnSpc>
            </a:pPr>
            <a:r>
              <a:rPr lang="es-ES" sz="1600" smtClean="0"/>
              <a:t>Factores ambientales</a:t>
            </a:r>
          </a:p>
          <a:p>
            <a:pPr>
              <a:lnSpc>
                <a:spcPct val="80000"/>
              </a:lnSpc>
            </a:pPr>
            <a:r>
              <a:rPr lang="es-ES" sz="1600" smtClean="0"/>
              <a:t>Factores organizacionales</a:t>
            </a:r>
          </a:p>
          <a:p>
            <a:pPr>
              <a:lnSpc>
                <a:spcPct val="80000"/>
              </a:lnSpc>
            </a:pPr>
            <a:r>
              <a:rPr lang="es-ES" sz="1600" smtClean="0"/>
              <a:t>Factores interpersonales</a:t>
            </a:r>
          </a:p>
          <a:p>
            <a:pPr>
              <a:lnSpc>
                <a:spcPct val="80000"/>
              </a:lnSpc>
            </a:pPr>
            <a:r>
              <a:rPr lang="es-ES" sz="1600" smtClean="0"/>
              <a:t>Factores individuales</a:t>
            </a:r>
            <a:endParaRPr lang="es-ES" sz="1600" b="1" smtClean="0"/>
          </a:p>
          <a:p>
            <a:pPr>
              <a:lnSpc>
                <a:spcPct val="80000"/>
              </a:lnSpc>
              <a:buFontTx/>
              <a:buNone/>
            </a:pPr>
            <a:endParaRPr lang="es-ES" sz="1600" b="1" smtClean="0"/>
          </a:p>
          <a:p>
            <a:pPr>
              <a:lnSpc>
                <a:spcPct val="80000"/>
              </a:lnSpc>
              <a:buFontTx/>
              <a:buNone/>
            </a:pPr>
            <a:r>
              <a:rPr lang="es-ES" sz="1600" b="1" smtClean="0"/>
              <a:t>¿Cómo toman sus decisiones de compra?</a:t>
            </a:r>
          </a:p>
          <a:p>
            <a:pPr>
              <a:lnSpc>
                <a:spcPct val="80000"/>
              </a:lnSpc>
            </a:pPr>
            <a:r>
              <a:rPr lang="es-ES" sz="1600" i="1" smtClean="0"/>
              <a:t>Reconocimiento del problema</a:t>
            </a:r>
          </a:p>
          <a:p>
            <a:pPr>
              <a:lnSpc>
                <a:spcPct val="80000"/>
              </a:lnSpc>
            </a:pPr>
            <a:r>
              <a:rPr lang="es-ES" sz="1600" i="1" smtClean="0"/>
              <a:t>Descripción de las necesidades generales</a:t>
            </a:r>
          </a:p>
          <a:p>
            <a:pPr>
              <a:lnSpc>
                <a:spcPct val="80000"/>
              </a:lnSpc>
            </a:pPr>
            <a:r>
              <a:rPr lang="es-ES" sz="1600" i="1" smtClean="0"/>
              <a:t>Especificación del producto</a:t>
            </a:r>
          </a:p>
          <a:p>
            <a:pPr>
              <a:lnSpc>
                <a:spcPct val="80000"/>
              </a:lnSpc>
            </a:pPr>
            <a:r>
              <a:rPr lang="es-ES" sz="1600" i="1" smtClean="0"/>
              <a:t>Búsqueda de proveedores</a:t>
            </a:r>
            <a:endParaRPr lang="es-MX" sz="1600" smtClean="0"/>
          </a:p>
          <a:p>
            <a:pPr>
              <a:lnSpc>
                <a:spcPct val="80000"/>
              </a:lnSpc>
            </a:pPr>
            <a:r>
              <a:rPr lang="es-MX" sz="1600" smtClean="0"/>
              <a:t>Clasificación de la Demanda</a:t>
            </a:r>
          </a:p>
          <a:p>
            <a:pPr>
              <a:lnSpc>
                <a:spcPct val="80000"/>
              </a:lnSpc>
            </a:pPr>
            <a:r>
              <a:rPr lang="es-MX" sz="1600" smtClean="0"/>
              <a:t>Poder Adquisitivo de los Consumidores</a:t>
            </a:r>
          </a:p>
          <a:p>
            <a:pPr>
              <a:lnSpc>
                <a:spcPct val="80000"/>
              </a:lnSpc>
              <a:buFont typeface="Wingdings 2" pitchFamily="18" charset="2"/>
              <a:buNone/>
            </a:pPr>
            <a:endParaRPr lang="es-MX" sz="1600" smtClean="0"/>
          </a:p>
          <a:p>
            <a:pPr>
              <a:lnSpc>
                <a:spcPct val="80000"/>
              </a:lnSpc>
            </a:pPr>
            <a:endParaRPr lang="es-ES" sz="12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0"/>
            <a:ext cx="8229600" cy="1066800"/>
          </a:xfrm>
        </p:spPr>
        <p:txBody>
          <a:bodyPr>
            <a:normAutofit/>
          </a:bodyPr>
          <a:lstStyle/>
          <a:p>
            <a:pPr marL="484632" fontAlgn="auto">
              <a:spcAft>
                <a:spcPts val="0"/>
              </a:spcAft>
              <a:defRPr/>
            </a:pPr>
            <a:r>
              <a:rPr lang="es-MX" sz="2800" b="1" dirty="0" smtClean="0">
                <a:solidFill>
                  <a:schemeClr val="accent1">
                    <a:tint val="83000"/>
                    <a:satMod val="150000"/>
                  </a:schemeClr>
                </a:solidFill>
              </a:rPr>
              <a:t/>
            </a:r>
            <a:br>
              <a:rPr lang="es-MX" sz="2800" b="1" dirty="0" smtClean="0">
                <a:solidFill>
                  <a:schemeClr val="accent1">
                    <a:tint val="83000"/>
                    <a:satMod val="150000"/>
                  </a:schemeClr>
                </a:solidFill>
              </a:rPr>
            </a:br>
            <a:r>
              <a:rPr lang="es-MX" sz="3600" b="1" dirty="0" smtClean="0">
                <a:solidFill>
                  <a:schemeClr val="accent1">
                    <a:tint val="83000"/>
                    <a:satMod val="150000"/>
                  </a:schemeClr>
                </a:solidFill>
              </a:rPr>
              <a:t>CLASIFICACIÓN DE LA DEMANDA</a:t>
            </a:r>
            <a:endParaRPr lang="es-ES" sz="3600" dirty="0">
              <a:solidFill>
                <a:schemeClr val="accent1">
                  <a:tint val="83000"/>
                  <a:satMod val="150000"/>
                </a:schemeClr>
              </a:solidFill>
            </a:endParaRPr>
          </a:p>
        </p:txBody>
      </p:sp>
      <p:sp>
        <p:nvSpPr>
          <p:cNvPr id="8195" name="Rectangle 3"/>
          <p:cNvSpPr>
            <a:spLocks noGrp="1" noChangeArrowheads="1"/>
          </p:cNvSpPr>
          <p:nvPr>
            <p:ph idx="1"/>
          </p:nvPr>
        </p:nvSpPr>
        <p:spPr>
          <a:xfrm>
            <a:off x="468313" y="1071563"/>
            <a:ext cx="8424862" cy="5526087"/>
          </a:xfrm>
        </p:spPr>
        <p:txBody>
          <a:bodyPr>
            <a:normAutofit lnSpcReduction="10000"/>
          </a:bodyPr>
          <a:lstStyle/>
          <a:p>
            <a:pPr marL="387858" lvl="1" indent="-30163" fontAlgn="auto">
              <a:lnSpc>
                <a:spcPct val="90000"/>
              </a:lnSpc>
              <a:spcAft>
                <a:spcPts val="0"/>
              </a:spcAft>
              <a:buFontTx/>
              <a:buNone/>
              <a:defRPr/>
            </a:pPr>
            <a:r>
              <a:rPr lang="es-ES" sz="1800" dirty="0">
                <a:solidFill>
                  <a:schemeClr val="tx1"/>
                </a:solidFill>
              </a:rPr>
              <a:t>	La naturaleza de la demanda de artículos y servicios en el mercado industrial, difiere considerablemente de la demanda relacionada con la mayoría de los productos para el consumidor. La demanda industrial es: </a:t>
            </a:r>
            <a:endParaRPr lang="es-ES" sz="1800" dirty="0" smtClean="0">
              <a:solidFill>
                <a:schemeClr val="tx1"/>
              </a:solidFill>
            </a:endParaRPr>
          </a:p>
          <a:p>
            <a:pPr marL="740664" lvl="1" indent="-384048" fontAlgn="auto">
              <a:lnSpc>
                <a:spcPct val="90000"/>
              </a:lnSpc>
              <a:spcAft>
                <a:spcPts val="0"/>
              </a:spcAft>
              <a:buFontTx/>
              <a:buNone/>
              <a:defRPr/>
            </a:pPr>
            <a:endParaRPr lang="es-ES" sz="1800" dirty="0">
              <a:solidFill>
                <a:schemeClr val="tx1"/>
              </a:solidFill>
            </a:endParaRPr>
          </a:p>
          <a:p>
            <a:pPr marL="740664" lvl="1" indent="-384048" fontAlgn="auto">
              <a:lnSpc>
                <a:spcPct val="90000"/>
              </a:lnSpc>
              <a:spcAft>
                <a:spcPts val="0"/>
              </a:spcAft>
              <a:buFont typeface="Wingdings 2"/>
              <a:buChar char=""/>
              <a:defRPr/>
            </a:pPr>
            <a:r>
              <a:rPr lang="es-ES" sz="1800" dirty="0">
                <a:solidFill>
                  <a:schemeClr val="tx1"/>
                </a:solidFill>
              </a:rPr>
              <a:t>Derivada</a:t>
            </a:r>
          </a:p>
          <a:p>
            <a:pPr marL="740664" lvl="1" indent="-384048" fontAlgn="auto">
              <a:lnSpc>
                <a:spcPct val="90000"/>
              </a:lnSpc>
              <a:spcAft>
                <a:spcPts val="0"/>
              </a:spcAft>
              <a:buFont typeface="Wingdings 2"/>
              <a:buChar char=""/>
              <a:defRPr/>
            </a:pPr>
            <a:r>
              <a:rPr lang="es-ES" sz="1800" dirty="0">
                <a:solidFill>
                  <a:schemeClr val="tx1"/>
                </a:solidFill>
              </a:rPr>
              <a:t>Carente de elasticidad </a:t>
            </a:r>
          </a:p>
          <a:p>
            <a:pPr marL="740664" lvl="1" indent="-384048" fontAlgn="auto">
              <a:lnSpc>
                <a:spcPct val="90000"/>
              </a:lnSpc>
              <a:spcAft>
                <a:spcPts val="0"/>
              </a:spcAft>
              <a:buFont typeface="Wingdings 2"/>
              <a:buChar char=""/>
              <a:defRPr/>
            </a:pPr>
            <a:r>
              <a:rPr lang="es-ES" sz="1800" dirty="0">
                <a:solidFill>
                  <a:schemeClr val="tx1"/>
                </a:solidFill>
              </a:rPr>
              <a:t>Fluctuante</a:t>
            </a:r>
          </a:p>
          <a:p>
            <a:pPr marL="448056" indent="-384048" algn="ctr" fontAlgn="auto">
              <a:lnSpc>
                <a:spcPct val="90000"/>
              </a:lnSpc>
              <a:spcAft>
                <a:spcPts val="0"/>
              </a:spcAft>
              <a:buClr>
                <a:schemeClr val="accent3"/>
              </a:buClr>
              <a:buFontTx/>
              <a:buNone/>
              <a:defRPr/>
            </a:pPr>
            <a:endParaRPr lang="es-MX" sz="1600" dirty="0" smtClean="0"/>
          </a:p>
          <a:p>
            <a:pPr marL="448056" indent="-384048" algn="ctr" fontAlgn="auto">
              <a:lnSpc>
                <a:spcPct val="90000"/>
              </a:lnSpc>
              <a:spcAft>
                <a:spcPts val="0"/>
              </a:spcAft>
              <a:buClr>
                <a:schemeClr val="accent3"/>
              </a:buClr>
              <a:buFontTx/>
              <a:buNone/>
              <a:defRPr/>
            </a:pPr>
            <a:endParaRPr lang="es-MX" sz="1600" dirty="0" smtClean="0"/>
          </a:p>
          <a:p>
            <a:pPr marL="95250" indent="-30163" fontAlgn="auto">
              <a:lnSpc>
                <a:spcPct val="90000"/>
              </a:lnSpc>
              <a:spcAft>
                <a:spcPts val="0"/>
              </a:spcAft>
              <a:buClr>
                <a:schemeClr val="accent3"/>
              </a:buClr>
              <a:buFontTx/>
              <a:buNone/>
              <a:defRPr/>
            </a:pPr>
            <a:r>
              <a:rPr lang="es-MX" sz="2400" b="1" dirty="0" smtClean="0">
                <a:solidFill>
                  <a:schemeClr val="accent1"/>
                </a:solidFill>
              </a:rPr>
              <a:t>PODER ADQUISITIVO DE LOS CONSUMIDORES</a:t>
            </a:r>
          </a:p>
          <a:p>
            <a:pPr marL="448056" indent="-384048" fontAlgn="auto">
              <a:lnSpc>
                <a:spcPct val="90000"/>
              </a:lnSpc>
              <a:spcAft>
                <a:spcPts val="0"/>
              </a:spcAft>
              <a:buClr>
                <a:schemeClr val="accent3"/>
              </a:buClr>
              <a:buFontTx/>
              <a:buNone/>
              <a:defRPr/>
            </a:pPr>
            <a:r>
              <a:rPr lang="es-MX" dirty="0"/>
              <a:t>	</a:t>
            </a:r>
            <a:r>
              <a:rPr lang="es-MX" sz="1800" dirty="0" smtClean="0"/>
              <a:t>La </a:t>
            </a:r>
            <a:r>
              <a:rPr lang="es-MX" sz="1800" dirty="0"/>
              <a:t>inversión en maquinarias y repuestos es constante, sólo ha visto una baja en los primeros meses del año 2009, donde se inició una serie de barreras arancelarias con  los cupos de importación y documentos habilitados para la misma. </a:t>
            </a:r>
            <a:endParaRPr lang="es-MX" sz="1800" dirty="0" smtClean="0"/>
          </a:p>
          <a:p>
            <a:pPr marL="448056" indent="-384048" fontAlgn="auto">
              <a:lnSpc>
                <a:spcPct val="90000"/>
              </a:lnSpc>
              <a:spcAft>
                <a:spcPts val="0"/>
              </a:spcAft>
              <a:buClr>
                <a:schemeClr val="accent3"/>
              </a:buClr>
              <a:buFontTx/>
              <a:buNone/>
              <a:defRPr/>
            </a:pPr>
            <a:endParaRPr lang="es-MX" sz="1800" dirty="0"/>
          </a:p>
          <a:p>
            <a:pPr marL="448056" indent="-384048" fontAlgn="auto">
              <a:lnSpc>
                <a:spcPct val="90000"/>
              </a:lnSpc>
              <a:spcAft>
                <a:spcPts val="0"/>
              </a:spcAft>
              <a:buClr>
                <a:schemeClr val="accent3"/>
              </a:buClr>
              <a:buFontTx/>
              <a:buNone/>
              <a:defRPr/>
            </a:pPr>
            <a:r>
              <a:rPr lang="es-MX" sz="1800" dirty="0"/>
              <a:t>	Actualmente se realiza una importación considerable y el mercado busca abastecerse y mantener sus inventarios. </a:t>
            </a:r>
            <a:endParaRPr lang="es-MX" sz="1800" dirty="0" smtClean="0"/>
          </a:p>
          <a:p>
            <a:pPr marL="448056" indent="-384048" fontAlgn="auto">
              <a:lnSpc>
                <a:spcPct val="90000"/>
              </a:lnSpc>
              <a:spcAft>
                <a:spcPts val="0"/>
              </a:spcAft>
              <a:buClr>
                <a:schemeClr val="accent3"/>
              </a:buClr>
              <a:buFontTx/>
              <a:buNone/>
              <a:defRPr/>
            </a:pPr>
            <a:endParaRPr lang="es-MX" sz="1800" dirty="0"/>
          </a:p>
          <a:p>
            <a:pPr marL="448056" indent="-384048" fontAlgn="auto">
              <a:lnSpc>
                <a:spcPct val="90000"/>
              </a:lnSpc>
              <a:spcAft>
                <a:spcPts val="0"/>
              </a:spcAft>
              <a:buClr>
                <a:schemeClr val="accent3"/>
              </a:buClr>
              <a:buFontTx/>
              <a:buNone/>
              <a:defRPr/>
            </a:pPr>
            <a:r>
              <a:rPr lang="es-MX" sz="1800" dirty="0"/>
              <a:t>	Nuestra propuesta apunta al sector industrial medio, que mueve una cantidad aproximada de </a:t>
            </a:r>
            <a:r>
              <a:rPr lang="es-MX" sz="1800" b="1" i="1" dirty="0"/>
              <a:t>2 importaciones directas al mes</a:t>
            </a:r>
            <a:r>
              <a:rPr lang="es-MX" sz="1800" dirty="0"/>
              <a:t> con el fin de mantener sus líneas. </a:t>
            </a:r>
          </a:p>
          <a:p>
            <a:pPr marL="448056" indent="-384048" fontAlgn="auto">
              <a:lnSpc>
                <a:spcPct val="90000"/>
              </a:lnSpc>
              <a:spcAft>
                <a:spcPts val="0"/>
              </a:spcAft>
              <a:buClr>
                <a:schemeClr val="accent3"/>
              </a:buClr>
              <a:buFontTx/>
              <a:buNone/>
              <a:defRPr/>
            </a:pPr>
            <a:endParaRPr lang="es-MX" sz="1800" b="1" dirty="0"/>
          </a:p>
          <a:p>
            <a:pPr marL="448056" indent="-384048" algn="ctr" fontAlgn="auto">
              <a:lnSpc>
                <a:spcPct val="90000"/>
              </a:lnSpc>
              <a:spcAft>
                <a:spcPts val="0"/>
              </a:spcAft>
              <a:buClr>
                <a:schemeClr val="accent3"/>
              </a:buClr>
              <a:buFontTx/>
              <a:buNone/>
              <a:defRPr/>
            </a:pPr>
            <a:endParaRPr lang="es-ES"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0"/>
            <a:ext cx="7239000" cy="1362075"/>
          </a:xfrm>
        </p:spPr>
        <p:txBody>
          <a:bodyPr/>
          <a:lstStyle/>
          <a:p>
            <a:pPr fontAlgn="auto">
              <a:spcAft>
                <a:spcPts val="0"/>
              </a:spcAft>
              <a:defRPr/>
            </a:pPr>
            <a:r>
              <a:rPr lang="es-MX" sz="2800" dirty="0" smtClean="0">
                <a:solidFill>
                  <a:schemeClr val="accent1">
                    <a:tint val="83000"/>
                    <a:satMod val="150000"/>
                  </a:schemeClr>
                </a:solidFill>
                <a:effectLst/>
              </a:rPr>
              <a:t>  ESTIMACIÓN DE LA DEMANDA</a:t>
            </a:r>
            <a:r>
              <a:rPr lang="es-MX" sz="2000" dirty="0" smtClean="0">
                <a:solidFill>
                  <a:schemeClr val="accent1">
                    <a:tint val="83000"/>
                    <a:satMod val="150000"/>
                  </a:schemeClr>
                </a:solidFill>
                <a:effectLst/>
              </a:rPr>
              <a:t/>
            </a:r>
            <a:br>
              <a:rPr lang="es-MX" sz="2000" dirty="0" smtClean="0">
                <a:solidFill>
                  <a:schemeClr val="accent1">
                    <a:tint val="83000"/>
                    <a:satMod val="150000"/>
                  </a:schemeClr>
                </a:solidFill>
                <a:effectLst/>
              </a:rPr>
            </a:br>
            <a:endParaRPr lang="es-ES" sz="2000" dirty="0">
              <a:solidFill>
                <a:schemeClr val="accent1">
                  <a:tint val="83000"/>
                  <a:satMod val="150000"/>
                </a:schemeClr>
              </a:solidFill>
              <a:effectLst/>
            </a:endParaRPr>
          </a:p>
        </p:txBody>
      </p:sp>
      <p:graphicFrame>
        <p:nvGraphicFramePr>
          <p:cNvPr id="11433" name="Group 1193"/>
          <p:cNvGraphicFramePr>
            <a:graphicFrameLocks noGrp="1"/>
          </p:cNvGraphicFramePr>
          <p:nvPr>
            <p:ph type="tbl" idx="4294967295"/>
          </p:nvPr>
        </p:nvGraphicFramePr>
        <p:xfrm>
          <a:off x="214313" y="1500188"/>
          <a:ext cx="8661400" cy="4749800"/>
        </p:xfrm>
        <a:graphic>
          <a:graphicData uri="http://schemas.openxmlformats.org/drawingml/2006/table">
            <a:tbl>
              <a:tblPr>
                <a:tableStyleId>{BC89EF96-8CEA-46FF-86C4-4CE0E7609802}</a:tableStyleId>
              </a:tblPr>
              <a:tblGrid>
                <a:gridCol w="1464977"/>
                <a:gridCol w="1482886"/>
                <a:gridCol w="1098790"/>
                <a:gridCol w="366252"/>
                <a:gridCol w="439503"/>
                <a:gridCol w="366252"/>
                <a:gridCol w="366252"/>
                <a:gridCol w="366252"/>
                <a:gridCol w="512753"/>
                <a:gridCol w="586004"/>
                <a:gridCol w="586004"/>
                <a:gridCol w="512753"/>
                <a:gridCol w="512721"/>
              </a:tblGrid>
              <a:tr h="330148">
                <a:tc row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charset="0"/>
                        </a:rPr>
                        <a:t>Sector  de la Industria</a:t>
                      </a:r>
                    </a:p>
                  </a:txBody>
                  <a:tcPr anchor="ctr" horzOverflow="overflow"/>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MX" sz="1800" b="1" u="none" strike="noStrike" cap="none" normalizeH="0" baseline="0" dirty="0" smtClean="0">
                          <a:ln>
                            <a:noFill/>
                          </a:ln>
                          <a:effectLst/>
                        </a:rPr>
                        <a:t>DEMANDA ANUAL </a:t>
                      </a:r>
                      <a:endParaRPr kumimoji="0" lang="es-MX" sz="18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hMerge="1">
                  <a:txBody>
                    <a:bodyPr/>
                    <a:lstStyle/>
                    <a:p>
                      <a:endParaRPr lang="es-ES"/>
                    </a:p>
                  </a:txBody>
                  <a:tcPr/>
                </a:tc>
                <a:tc gridSpan="10">
                  <a:txBody>
                    <a:bodyPr/>
                    <a:lstStyle/>
                    <a:p>
                      <a:pPr algn="ctr"/>
                      <a:r>
                        <a:rPr lang="es-ES" b="1" dirty="0" smtClean="0"/>
                        <a:t>Años </a:t>
                      </a:r>
                      <a:endParaRPr lang="es-ES" b="1" dirty="0"/>
                    </a:p>
                  </a:txBody>
                  <a:tcPr anchor="ctr" horzOverflow="overflow"/>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dirty="0"/>
                    </a:p>
                  </a:txBody>
                  <a:tcPr anchor="ctr" horzOverflow="overflow"/>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366829">
                <a:tc vMerge="1">
                  <a:txBody>
                    <a:bodyPr/>
                    <a:lstStyle/>
                    <a:p>
                      <a:endParaRPr lang="es-ES"/>
                    </a:p>
                  </a:txBody>
                  <a:tcPr/>
                </a:tc>
                <a:tc row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MX" sz="1200" b="1" u="none" strike="noStrike" cap="none" normalizeH="0" baseline="0" dirty="0" smtClean="0">
                          <a:ln>
                            <a:noFill/>
                          </a:ln>
                          <a:effectLst/>
                        </a:rPr>
                        <a:t>PARTICIPACION DEL MERCADO</a:t>
                      </a:r>
                      <a:endParaRPr kumimoji="0" lang="es-MX" sz="12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row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MX" sz="1200" b="1" u="none" strike="noStrike" cap="none" normalizeH="0" baseline="0" dirty="0" smtClean="0">
                          <a:ln>
                            <a:noFill/>
                          </a:ln>
                          <a:effectLst/>
                        </a:rPr>
                        <a:t>NUMERO DE EMPRESAS</a:t>
                      </a:r>
                      <a:endParaRPr kumimoji="0" lang="es-MX" sz="12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gridSpan="5">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MX" sz="1400" b="1" u="none" strike="noStrike" cap="none" normalizeH="0" baseline="0" dirty="0" smtClean="0">
                          <a:ln>
                            <a:noFill/>
                          </a:ln>
                          <a:effectLst/>
                        </a:rPr>
                        <a:t>EMPRESAS </a:t>
                      </a:r>
                      <a:endParaRPr kumimoji="0" lang="es-MX" sz="1400" b="1"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5">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 IMPORTACIONES </a:t>
                      </a:r>
                      <a:endParaRPr kumimoji="0" lang="es-ES" sz="1200" b="1" i="0" u="none" strike="noStrike" cap="none" normalizeH="0" baseline="0" dirty="0" smtClean="0">
                        <a:ln>
                          <a:noFill/>
                        </a:ln>
                        <a:solidFill>
                          <a:schemeClr val="accent1"/>
                        </a:solidFill>
                        <a:effectLst/>
                        <a:latin typeface="Arial" charset="0"/>
                      </a:endParaRPr>
                    </a:p>
                  </a:txBody>
                  <a:tcPr anchor="ctr" horzOverflow="overflow"/>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7473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2800" b="0" i="0" u="none" strike="noStrike" cap="none" normalizeH="0" baseline="0" dirty="0" smtClean="0">
                        <a:ln>
                          <a:noFill/>
                        </a:ln>
                        <a:solidFill>
                          <a:schemeClr val="tx1"/>
                        </a:solidFill>
                        <a:effectLst/>
                        <a:latin typeface="Arial" charset="0"/>
                      </a:endParaRPr>
                    </a:p>
                  </a:txBody>
                  <a:tcPr anchor="b" horzOverflow="overflow">
                    <a:lnL>
                      <a:noFill/>
                    </a:lnL>
                    <a:lnR w="12700" cap="flat" cmpd="sng" algn="ctr">
                      <a:solidFill>
                        <a:srgbClr val="000000"/>
                      </a:solidFill>
                      <a:prstDash val="solid"/>
                      <a:round/>
                      <a:headEnd type="none" w="med" len="med"/>
                      <a:tailEnd type="none" w="med" len="med"/>
                    </a:lnR>
                    <a:lnT>
                      <a:noFill/>
                    </a:lnT>
                    <a:lnB w="254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s-MX" sz="12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vMerge="1">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s-MX" sz="12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MX" sz="1200" b="1" u="none" strike="noStrike" cap="none" normalizeH="0" baseline="0" dirty="0" smtClean="0">
                          <a:ln>
                            <a:noFill/>
                          </a:ln>
                          <a:effectLst/>
                        </a:rPr>
                        <a:t> 1</a:t>
                      </a:r>
                      <a:endParaRPr kumimoji="0" lang="es-MX" sz="1200" b="1"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MX" sz="1200" b="1" u="none" strike="noStrike" cap="none" normalizeH="0" baseline="0" dirty="0" smtClean="0">
                          <a:ln>
                            <a:noFill/>
                          </a:ln>
                          <a:effectLst/>
                        </a:rPr>
                        <a:t> 2</a:t>
                      </a:r>
                      <a:endParaRPr kumimoji="0" lang="es-MX" sz="1200" b="1"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MX" sz="1200" b="1" u="none" strike="noStrike" cap="none" normalizeH="0" baseline="0" dirty="0" smtClean="0">
                          <a:ln>
                            <a:noFill/>
                          </a:ln>
                          <a:effectLst/>
                        </a:rPr>
                        <a:t>3</a:t>
                      </a:r>
                      <a:endParaRPr kumimoji="0" lang="es-MX" sz="1200" b="1"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MX" sz="1200" b="1" u="none" strike="noStrike" cap="none" normalizeH="0" baseline="0" dirty="0" smtClean="0">
                          <a:ln>
                            <a:noFill/>
                          </a:ln>
                          <a:effectLst/>
                        </a:rPr>
                        <a:t>4</a:t>
                      </a:r>
                      <a:endParaRPr kumimoji="0" lang="es-MX" sz="1200" b="1"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MX" sz="1200" b="1" u="none" strike="noStrike" cap="none" normalizeH="0" baseline="0" dirty="0" smtClean="0">
                          <a:ln>
                            <a:noFill/>
                          </a:ln>
                          <a:effectLst/>
                        </a:rPr>
                        <a:t>5</a:t>
                      </a:r>
                      <a:endParaRPr kumimoji="0" lang="es-MX" sz="1200" b="1"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MX" sz="1400" b="1" u="none" strike="noStrike" cap="none" normalizeH="0" baseline="0" dirty="0" smtClean="0">
                          <a:ln>
                            <a:noFill/>
                          </a:ln>
                          <a:effectLst/>
                        </a:rPr>
                        <a:t>1</a:t>
                      </a:r>
                      <a:endParaRPr kumimoji="0" lang="es-MX" sz="1400" b="1" i="0" u="none" strike="noStrike" cap="none" normalizeH="0" baseline="0" dirty="0" smtClean="0">
                        <a:ln>
                          <a:noFill/>
                        </a:ln>
                        <a:solidFill>
                          <a:schemeClr val="accent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MX" sz="1400" b="1" u="none" strike="noStrike" cap="none" normalizeH="0" baseline="0" dirty="0" smtClean="0">
                          <a:ln>
                            <a:noFill/>
                          </a:ln>
                          <a:effectLst/>
                        </a:rPr>
                        <a:t> 2</a:t>
                      </a:r>
                      <a:endParaRPr kumimoji="0" lang="es-MX" sz="1400" b="1" i="0" u="none" strike="noStrike" cap="none" normalizeH="0" baseline="0" dirty="0" smtClean="0">
                        <a:ln>
                          <a:noFill/>
                        </a:ln>
                        <a:solidFill>
                          <a:schemeClr val="accent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MX" sz="1400" b="1" u="none" strike="noStrike" cap="none" normalizeH="0" baseline="0" dirty="0" smtClean="0">
                          <a:ln>
                            <a:noFill/>
                          </a:ln>
                          <a:effectLst/>
                        </a:rPr>
                        <a:t> 3</a:t>
                      </a:r>
                      <a:endParaRPr kumimoji="0" lang="es-MX" sz="1400" b="1" i="0" u="none" strike="noStrike" cap="none" normalizeH="0" baseline="0" dirty="0" smtClean="0">
                        <a:ln>
                          <a:noFill/>
                        </a:ln>
                        <a:solidFill>
                          <a:schemeClr val="accent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MX" sz="1400" b="1" u="none" strike="noStrike" cap="none" normalizeH="0" baseline="0" dirty="0" smtClean="0">
                          <a:ln>
                            <a:noFill/>
                          </a:ln>
                          <a:effectLst/>
                        </a:rPr>
                        <a:t>4</a:t>
                      </a:r>
                      <a:endParaRPr kumimoji="0" lang="es-MX" sz="1400" b="1" i="0" u="none" strike="noStrike" cap="none" normalizeH="0" baseline="0" dirty="0" smtClean="0">
                        <a:ln>
                          <a:noFill/>
                        </a:ln>
                        <a:solidFill>
                          <a:schemeClr val="accent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MX" sz="1400" b="1" u="none" strike="noStrike" cap="none" normalizeH="0" baseline="0" dirty="0" smtClean="0">
                          <a:ln>
                            <a:noFill/>
                          </a:ln>
                          <a:effectLst/>
                        </a:rPr>
                        <a:t> 5</a:t>
                      </a:r>
                      <a:endParaRPr kumimoji="0" lang="es-MX" sz="1400" b="1" i="0" u="none" strike="noStrike" cap="none" normalizeH="0" baseline="0" dirty="0" smtClean="0">
                        <a:ln>
                          <a:noFill/>
                        </a:ln>
                        <a:solidFill>
                          <a:schemeClr val="accent1"/>
                        </a:solidFill>
                        <a:effectLst/>
                        <a:latin typeface="Arial" charset="0"/>
                        <a:ea typeface="Times New Roman" pitchFamily="18" charset="0"/>
                        <a:cs typeface="Arial" charset="0"/>
                      </a:endParaRPr>
                    </a:p>
                  </a:txBody>
                  <a:tcPr anchor="ctr" horzOverflow="overflow"/>
                </a:tc>
              </a:tr>
              <a:tr h="576951">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s-ES" sz="1200" b="1" u="none" strike="noStrike" cap="none" normalizeH="0" baseline="0" dirty="0" smtClean="0">
                          <a:ln>
                            <a:noFill/>
                          </a:ln>
                          <a:effectLst/>
                        </a:rPr>
                        <a:t>Agricultura,</a:t>
                      </a:r>
                    </a:p>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Ganadería,</a:t>
                      </a:r>
                    </a:p>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Caza y Silvicultura</a:t>
                      </a:r>
                      <a:endParaRPr kumimoji="0" lang="es-ES" sz="12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6.28%</a:t>
                      </a:r>
                      <a:endParaRPr kumimoji="0" lang="es-MX"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1185</a:t>
                      </a:r>
                      <a:endParaRPr kumimoji="0" lang="es-MX"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3</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4</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4</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4</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5</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dirty="0" smtClean="0">
                          <a:ln>
                            <a:noFill/>
                          </a:ln>
                          <a:effectLst/>
                        </a:rPr>
                        <a:t>157</a:t>
                      </a:r>
                      <a:endPar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rPr>
                        <a:t>173</a:t>
                      </a: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dirty="0" smtClean="0">
                          <a:ln>
                            <a:noFill/>
                          </a:ln>
                          <a:effectLst/>
                        </a:rPr>
                        <a:t>0</a:t>
                      </a:r>
                      <a:endPar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dirty="0" smtClean="0">
                          <a:ln>
                            <a:noFill/>
                          </a:ln>
                          <a:effectLst/>
                        </a:rPr>
                        <a:t>209</a:t>
                      </a:r>
                      <a:endPar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dirty="0" smtClean="0">
                          <a:ln>
                            <a:noFill/>
                          </a:ln>
                          <a:effectLst/>
                        </a:rPr>
                        <a:t>230</a:t>
                      </a:r>
                      <a:endPar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r>
              <a:tr h="2747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MX" sz="1200" b="1" u="none" strike="noStrike" cap="none" normalizeH="0" baseline="0" dirty="0" smtClean="0">
                          <a:ln>
                            <a:noFill/>
                          </a:ln>
                          <a:effectLst/>
                        </a:rPr>
                        <a:t>Pesca</a:t>
                      </a:r>
                      <a:endParaRPr kumimoji="0" lang="es-MX" sz="12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2.45%</a:t>
                      </a:r>
                      <a:endParaRPr kumimoji="0" lang="es-MX"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smtClean="0">
                          <a:ln>
                            <a:noFill/>
                          </a:ln>
                          <a:effectLst/>
                        </a:rPr>
                        <a:t>463</a:t>
                      </a:r>
                      <a:endParaRPr kumimoji="0" lang="es-MX"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smtClean="0">
                          <a:ln>
                            <a:noFill/>
                          </a:ln>
                          <a:effectLst/>
                        </a:rPr>
                        <a:t>1</a:t>
                      </a:r>
                      <a:endParaRPr kumimoji="0" lang="es-MX" sz="1200" b="0" i="0" u="none" strike="noStrike" cap="none" normalizeH="0" baseline="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smtClean="0">
                          <a:ln>
                            <a:noFill/>
                          </a:ln>
                          <a:effectLst/>
                        </a:rPr>
                        <a:t>1</a:t>
                      </a:r>
                      <a:endParaRPr kumimoji="0" lang="es-MX" sz="1200" b="0" i="0" u="none" strike="noStrike" cap="none" normalizeH="0" baseline="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smtClean="0">
                          <a:ln>
                            <a:noFill/>
                          </a:ln>
                          <a:effectLst/>
                        </a:rPr>
                        <a:t>2</a:t>
                      </a:r>
                      <a:endParaRPr kumimoji="0" lang="es-MX" sz="1200" b="0" i="0" u="none" strike="noStrike" cap="none" normalizeH="0" baseline="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2</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2</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dirty="0" smtClean="0">
                          <a:ln>
                            <a:noFill/>
                          </a:ln>
                          <a:effectLst/>
                        </a:rPr>
                        <a:t>61</a:t>
                      </a:r>
                      <a:endPar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smtClean="0">
                          <a:ln>
                            <a:noFill/>
                          </a:ln>
                          <a:effectLst/>
                        </a:rPr>
                        <a:t>68</a:t>
                      </a:r>
                      <a:endParaRPr kumimoji="0" lang="es-MX"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smtClean="0">
                          <a:ln>
                            <a:noFill/>
                          </a:ln>
                          <a:effectLst/>
                        </a:rPr>
                        <a:t>74</a:t>
                      </a:r>
                      <a:endParaRPr kumimoji="0" lang="es-MX"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dirty="0" smtClean="0">
                          <a:ln>
                            <a:noFill/>
                          </a:ln>
                          <a:effectLst/>
                        </a:rPr>
                        <a:t>82</a:t>
                      </a:r>
                      <a:endPar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smtClean="0">
                          <a:ln>
                            <a:noFill/>
                          </a:ln>
                          <a:effectLst/>
                        </a:rPr>
                        <a:t>90</a:t>
                      </a:r>
                      <a:endParaRPr kumimoji="0" lang="es-MX"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r>
              <a:tr h="47436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Explotación de </a:t>
                      </a:r>
                    </a:p>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Minas y Canteras</a:t>
                      </a:r>
                      <a:endParaRPr kumimoji="0" lang="es-ES" sz="12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0.40%</a:t>
                      </a:r>
                      <a:endParaRPr kumimoji="0" lang="es-MX"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smtClean="0">
                          <a:ln>
                            <a:noFill/>
                          </a:ln>
                          <a:effectLst/>
                        </a:rPr>
                        <a:t>76</a:t>
                      </a:r>
                      <a:endParaRPr kumimoji="0" lang="es-MX"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smtClean="0">
                          <a:ln>
                            <a:noFill/>
                          </a:ln>
                          <a:effectLst/>
                        </a:rPr>
                        <a:t>0</a:t>
                      </a:r>
                      <a:endParaRPr kumimoji="0" lang="es-MX" sz="1200" b="0" i="0" u="none" strike="noStrike" cap="none" normalizeH="0" baseline="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0</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smtClean="0">
                          <a:ln>
                            <a:noFill/>
                          </a:ln>
                          <a:effectLst/>
                        </a:rPr>
                        <a:t>0</a:t>
                      </a:r>
                      <a:endParaRPr kumimoji="0" lang="es-MX" sz="1200" b="0" i="0" u="none" strike="noStrike" cap="none" normalizeH="0" baseline="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0</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0</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dirty="0" smtClean="0">
                          <a:ln>
                            <a:noFill/>
                          </a:ln>
                          <a:effectLst/>
                        </a:rPr>
                        <a:t>10</a:t>
                      </a:r>
                      <a:endPar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smtClean="0">
                          <a:ln>
                            <a:noFill/>
                          </a:ln>
                          <a:effectLst/>
                        </a:rPr>
                        <a:t>11</a:t>
                      </a:r>
                      <a:endParaRPr kumimoji="0" lang="es-MX"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smtClean="0">
                          <a:ln>
                            <a:noFill/>
                          </a:ln>
                          <a:effectLst/>
                        </a:rPr>
                        <a:t>12</a:t>
                      </a:r>
                      <a:endParaRPr kumimoji="0" lang="es-MX"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dirty="0" smtClean="0">
                          <a:ln>
                            <a:noFill/>
                          </a:ln>
                          <a:effectLst/>
                        </a:rPr>
                        <a:t>13</a:t>
                      </a:r>
                      <a:endPar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smtClean="0">
                          <a:ln>
                            <a:noFill/>
                          </a:ln>
                          <a:effectLst/>
                        </a:rPr>
                        <a:t>15</a:t>
                      </a:r>
                      <a:endParaRPr kumimoji="0" lang="es-MX"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r>
              <a:tr h="41210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MX" sz="1200" b="1" u="none" strike="noStrike" cap="none" normalizeH="0" baseline="0" dirty="0" smtClean="0">
                          <a:ln>
                            <a:noFill/>
                          </a:ln>
                          <a:effectLst/>
                        </a:rPr>
                        <a:t>Industrias Manufactureras</a:t>
                      </a:r>
                      <a:endParaRPr kumimoji="0" lang="es-MX" sz="12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7.72%</a:t>
                      </a:r>
                      <a:endParaRPr kumimoji="0" lang="es-MX"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1457</a:t>
                      </a:r>
                      <a:endParaRPr kumimoji="0" lang="es-MX"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4</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4</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5</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5</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6</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dirty="0" smtClean="0">
                          <a:ln>
                            <a:noFill/>
                          </a:ln>
                          <a:effectLst/>
                        </a:rPr>
                        <a:t>194</a:t>
                      </a:r>
                      <a:endPar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smtClean="0">
                          <a:ln>
                            <a:noFill/>
                          </a:ln>
                          <a:effectLst/>
                        </a:rPr>
                        <a:t>213</a:t>
                      </a:r>
                      <a:endParaRPr kumimoji="0" lang="es-MX"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smtClean="0">
                          <a:ln>
                            <a:noFill/>
                          </a:ln>
                          <a:effectLst/>
                        </a:rPr>
                        <a:t>234</a:t>
                      </a:r>
                      <a:endParaRPr kumimoji="0" lang="es-MX"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dirty="0" smtClean="0">
                          <a:ln>
                            <a:noFill/>
                          </a:ln>
                          <a:effectLst/>
                        </a:rPr>
                        <a:t>258</a:t>
                      </a:r>
                      <a:endPar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smtClean="0">
                          <a:ln>
                            <a:noFill/>
                          </a:ln>
                          <a:effectLst/>
                        </a:rPr>
                        <a:t>283</a:t>
                      </a:r>
                      <a:endParaRPr kumimoji="0" lang="es-MX"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r>
              <a:tr h="576951">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Suministros de Electricidad, Gas y Agua</a:t>
                      </a:r>
                      <a:endParaRPr kumimoji="0" lang="es-ES" sz="12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smtClean="0">
                          <a:ln>
                            <a:noFill/>
                          </a:ln>
                          <a:effectLst/>
                        </a:rPr>
                        <a:t>0.20%</a:t>
                      </a:r>
                      <a:endParaRPr kumimoji="0" lang="es-MX"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smtClean="0">
                          <a:ln>
                            <a:noFill/>
                          </a:ln>
                          <a:effectLst/>
                        </a:rPr>
                        <a:t>38</a:t>
                      </a:r>
                      <a:endParaRPr kumimoji="0" lang="es-MX"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0</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smtClean="0">
                          <a:ln>
                            <a:noFill/>
                          </a:ln>
                          <a:effectLst/>
                        </a:rPr>
                        <a:t>0</a:t>
                      </a:r>
                      <a:endParaRPr kumimoji="0" lang="es-MX" sz="1200" b="0" i="0" u="none" strike="noStrike" cap="none" normalizeH="0" baseline="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smtClean="0">
                          <a:ln>
                            <a:noFill/>
                          </a:ln>
                          <a:effectLst/>
                        </a:rPr>
                        <a:t>0</a:t>
                      </a:r>
                      <a:endParaRPr kumimoji="0" lang="es-MX" sz="1200" b="0" i="0" u="none" strike="noStrike" cap="none" normalizeH="0" baseline="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0</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0</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dirty="0" smtClean="0">
                          <a:ln>
                            <a:noFill/>
                          </a:ln>
                          <a:effectLst/>
                        </a:rPr>
                        <a:t>5</a:t>
                      </a:r>
                      <a:endPar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dirty="0" smtClean="0">
                          <a:ln>
                            <a:noFill/>
                          </a:ln>
                          <a:effectLst/>
                        </a:rPr>
                        <a:t>6</a:t>
                      </a:r>
                      <a:endPar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smtClean="0">
                          <a:ln>
                            <a:noFill/>
                          </a:ln>
                          <a:effectLst/>
                        </a:rPr>
                        <a:t>6</a:t>
                      </a:r>
                      <a:endParaRPr kumimoji="0" lang="es-MX"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smtClean="0">
                          <a:ln>
                            <a:noFill/>
                          </a:ln>
                          <a:effectLst/>
                        </a:rPr>
                        <a:t>7</a:t>
                      </a:r>
                      <a:endParaRPr kumimoji="0" lang="es-MX"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dirty="0" smtClean="0">
                          <a:ln>
                            <a:noFill/>
                          </a:ln>
                          <a:effectLst/>
                        </a:rPr>
                        <a:t>7</a:t>
                      </a:r>
                      <a:endPar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r>
              <a:tr h="33014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MX" sz="1200" b="1" u="none" strike="noStrike" cap="none" normalizeH="0" baseline="0" dirty="0" smtClean="0">
                          <a:ln>
                            <a:noFill/>
                          </a:ln>
                          <a:effectLst/>
                        </a:rPr>
                        <a:t>Construcción</a:t>
                      </a:r>
                      <a:endParaRPr kumimoji="0" lang="es-MX" sz="12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5.92%</a:t>
                      </a:r>
                      <a:endParaRPr kumimoji="0" lang="es-MX"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smtClean="0">
                          <a:ln>
                            <a:noFill/>
                          </a:ln>
                          <a:effectLst/>
                        </a:rPr>
                        <a:t>1118</a:t>
                      </a:r>
                      <a:endParaRPr kumimoji="0" lang="es-MX"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3</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3</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4</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4</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5</a:t>
                      </a:r>
                      <a:endParaRPr kumimoji="0" lang="es-MX" sz="1200" b="0" i="0" u="none" strike="noStrike" cap="none" normalizeH="0" baseline="0" dirty="0" smtClean="0">
                        <a:ln>
                          <a:noFill/>
                        </a:ln>
                        <a:solidFill>
                          <a:schemeClr val="tx1">
                            <a:lumMod val="95000"/>
                          </a:schemeClr>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dirty="0" smtClean="0">
                          <a:ln>
                            <a:noFill/>
                          </a:ln>
                          <a:effectLst/>
                        </a:rPr>
                        <a:t>148</a:t>
                      </a:r>
                      <a:endPar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dirty="0" smtClean="0">
                          <a:ln>
                            <a:noFill/>
                          </a:ln>
                          <a:effectLst/>
                        </a:rPr>
                        <a:t>163</a:t>
                      </a:r>
                      <a:endPar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dirty="0" smtClean="0">
                          <a:ln>
                            <a:noFill/>
                          </a:ln>
                          <a:effectLst/>
                        </a:rPr>
                        <a:t>180</a:t>
                      </a:r>
                      <a:endPar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dirty="0" smtClean="0">
                          <a:ln>
                            <a:noFill/>
                          </a:ln>
                          <a:effectLst/>
                        </a:rPr>
                        <a:t>198</a:t>
                      </a:r>
                      <a:endPar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u="none" strike="noStrike" cap="none" normalizeH="0" baseline="0" dirty="0" smtClean="0">
                          <a:ln>
                            <a:noFill/>
                          </a:ln>
                          <a:effectLst/>
                        </a:rPr>
                        <a:t>217</a:t>
                      </a:r>
                      <a:endPar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r>
              <a:tr h="365781">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charset="0"/>
                        </a:rPr>
                        <a:t>Totales</a:t>
                      </a:r>
                    </a:p>
                  </a:txBody>
                  <a:tcPr anchor="b" horzOverflow="overflow"/>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2800" b="0" i="0" u="none" strike="noStrike" cap="none" normalizeH="0" baseline="0" dirty="0" smtClean="0">
                        <a:ln>
                          <a:noFill/>
                        </a:ln>
                        <a:solidFill>
                          <a:schemeClr val="tx1"/>
                        </a:solidFill>
                        <a:effectLst/>
                        <a:latin typeface="Arial" charset="0"/>
                      </a:endParaRP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b="1" u="none" strike="noStrike" cap="none" normalizeH="0" baseline="0" dirty="0" smtClean="0">
                          <a:ln>
                            <a:noFill/>
                          </a:ln>
                          <a:effectLst/>
                          <a:latin typeface="Arial" pitchFamily="34" charset="0"/>
                          <a:cs typeface="Arial" pitchFamily="34" charset="0"/>
                        </a:rPr>
                        <a:t>4337</a:t>
                      </a:r>
                      <a:endParaRPr kumimoji="0" lang="es-MX"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b="1" u="none" strike="noStrike" cap="none" normalizeH="0" baseline="0" dirty="0" smtClean="0">
                          <a:ln>
                            <a:noFill/>
                          </a:ln>
                          <a:effectLst/>
                          <a:latin typeface="Arial" pitchFamily="34" charset="0"/>
                          <a:cs typeface="Arial" pitchFamily="34" charset="0"/>
                        </a:rPr>
                        <a:t>12</a:t>
                      </a:r>
                      <a:endParaRPr kumimoji="0" lang="es-MX" sz="1200" b="1" i="0" u="none" strike="noStrike" cap="none" normalizeH="0" baseline="0" dirty="0" smtClean="0">
                        <a:ln>
                          <a:noFill/>
                        </a:ln>
                        <a:solidFill>
                          <a:schemeClr val="tx1">
                            <a:lumMod val="95000"/>
                          </a:schemeClr>
                        </a:solidFill>
                        <a:effectLst/>
                        <a:latin typeface="Arial" pitchFamily="34" charset="0"/>
                        <a:ea typeface="Times New Roman" pitchFamily="18" charset="0"/>
                        <a:cs typeface="Arial" pitchFamily="34"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b="1" u="none" strike="noStrike" cap="none" normalizeH="0" baseline="0" dirty="0" smtClean="0">
                          <a:ln>
                            <a:noFill/>
                          </a:ln>
                          <a:effectLst/>
                          <a:latin typeface="Arial" pitchFamily="34" charset="0"/>
                          <a:cs typeface="Arial" pitchFamily="34" charset="0"/>
                        </a:rPr>
                        <a:t>13</a:t>
                      </a:r>
                      <a:endParaRPr kumimoji="0" lang="es-MX" sz="1200" b="1" i="0" u="none" strike="noStrike" cap="none" normalizeH="0" baseline="0" dirty="0" smtClean="0">
                        <a:ln>
                          <a:noFill/>
                        </a:ln>
                        <a:solidFill>
                          <a:schemeClr val="tx1">
                            <a:lumMod val="95000"/>
                          </a:schemeClr>
                        </a:solidFill>
                        <a:effectLst/>
                        <a:latin typeface="Arial" pitchFamily="34" charset="0"/>
                        <a:ea typeface="Times New Roman" pitchFamily="18" charset="0"/>
                        <a:cs typeface="Arial" pitchFamily="34"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b="1" u="none" strike="noStrike" cap="none" normalizeH="0" baseline="0" dirty="0" smtClean="0">
                          <a:ln>
                            <a:noFill/>
                          </a:ln>
                          <a:effectLst/>
                          <a:latin typeface="Arial" pitchFamily="34" charset="0"/>
                          <a:cs typeface="Arial" pitchFamily="34" charset="0"/>
                        </a:rPr>
                        <a:t>15</a:t>
                      </a:r>
                      <a:endParaRPr kumimoji="0" lang="es-MX" sz="1200" b="1" i="0" u="none" strike="noStrike" cap="none" normalizeH="0" baseline="0" dirty="0" smtClean="0">
                        <a:ln>
                          <a:noFill/>
                        </a:ln>
                        <a:solidFill>
                          <a:schemeClr val="tx1">
                            <a:lumMod val="95000"/>
                          </a:schemeClr>
                        </a:solidFill>
                        <a:effectLst/>
                        <a:latin typeface="Arial" pitchFamily="34" charset="0"/>
                        <a:ea typeface="Times New Roman" pitchFamily="18" charset="0"/>
                        <a:cs typeface="Arial" pitchFamily="34"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b="1" u="none" strike="noStrike" cap="none" normalizeH="0" baseline="0" dirty="0" smtClean="0">
                          <a:ln>
                            <a:noFill/>
                          </a:ln>
                          <a:effectLst/>
                          <a:latin typeface="Arial" pitchFamily="34" charset="0"/>
                          <a:cs typeface="Arial" pitchFamily="34" charset="0"/>
                        </a:rPr>
                        <a:t>16</a:t>
                      </a:r>
                      <a:endParaRPr kumimoji="0" lang="es-MX" sz="1200" b="1" i="0" u="none" strike="noStrike" cap="none" normalizeH="0" baseline="0" dirty="0" smtClean="0">
                        <a:ln>
                          <a:noFill/>
                        </a:ln>
                        <a:solidFill>
                          <a:schemeClr val="tx1">
                            <a:lumMod val="95000"/>
                          </a:schemeClr>
                        </a:solidFill>
                        <a:effectLst/>
                        <a:latin typeface="Arial" pitchFamily="34" charset="0"/>
                        <a:ea typeface="Times New Roman" pitchFamily="18" charset="0"/>
                        <a:cs typeface="Arial" pitchFamily="34"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200" b="1" u="none" strike="noStrike" cap="none" normalizeH="0" baseline="0" dirty="0" smtClean="0">
                          <a:ln>
                            <a:noFill/>
                          </a:ln>
                          <a:effectLst/>
                          <a:latin typeface="Arial" pitchFamily="34" charset="0"/>
                          <a:cs typeface="Arial" pitchFamily="34" charset="0"/>
                        </a:rPr>
                        <a:t>18</a:t>
                      </a:r>
                      <a:endParaRPr kumimoji="0" lang="es-MX" sz="1200" b="1" i="0" u="none" strike="noStrike" cap="none" normalizeH="0" baseline="0" dirty="0" smtClean="0">
                        <a:ln>
                          <a:noFill/>
                        </a:ln>
                        <a:solidFill>
                          <a:schemeClr val="tx1">
                            <a:lumMod val="95000"/>
                          </a:schemeClr>
                        </a:solidFill>
                        <a:effectLst/>
                        <a:latin typeface="Arial" pitchFamily="34" charset="0"/>
                        <a:ea typeface="Times New Roman" pitchFamily="18" charset="0"/>
                        <a:cs typeface="Arial" pitchFamily="34"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b="1" u="none" strike="noStrike" cap="none" normalizeH="0" baseline="0" dirty="0" smtClean="0">
                          <a:ln>
                            <a:noFill/>
                          </a:ln>
                          <a:effectLst/>
                          <a:latin typeface="Arial" pitchFamily="34" charset="0"/>
                          <a:cs typeface="Arial" pitchFamily="34" charset="0"/>
                        </a:rPr>
                        <a:t>576</a:t>
                      </a:r>
                      <a:endParaRPr kumimoji="0" lang="es-MX"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b="1" u="none" strike="noStrike" cap="none" normalizeH="0" baseline="0" dirty="0" smtClean="0">
                          <a:ln>
                            <a:noFill/>
                          </a:ln>
                          <a:effectLst/>
                          <a:latin typeface="Arial" pitchFamily="34" charset="0"/>
                          <a:cs typeface="Arial" pitchFamily="34" charset="0"/>
                        </a:rPr>
                        <a:t>634</a:t>
                      </a:r>
                      <a:endParaRPr kumimoji="0" lang="es-MX"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b="1" u="none" strike="noStrike" cap="none" normalizeH="0" baseline="0" dirty="0" smtClean="0">
                          <a:ln>
                            <a:noFill/>
                          </a:ln>
                          <a:effectLst/>
                          <a:latin typeface="Arial" pitchFamily="34" charset="0"/>
                          <a:cs typeface="Arial" pitchFamily="34" charset="0"/>
                        </a:rPr>
                        <a:t>697</a:t>
                      </a:r>
                      <a:endParaRPr kumimoji="0" lang="es-MX"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b="1" u="none" strike="noStrike" cap="none" normalizeH="0" baseline="0" dirty="0" smtClean="0">
                          <a:ln>
                            <a:noFill/>
                          </a:ln>
                          <a:effectLst/>
                          <a:latin typeface="Arial" pitchFamily="34" charset="0"/>
                          <a:cs typeface="Arial" pitchFamily="34" charset="0"/>
                        </a:rPr>
                        <a:t>767</a:t>
                      </a:r>
                      <a:endParaRPr kumimoji="0" lang="es-MX"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b="1" u="none" strike="noStrike" cap="none" normalizeH="0" baseline="0" dirty="0" smtClean="0">
                          <a:ln>
                            <a:noFill/>
                          </a:ln>
                          <a:effectLst/>
                          <a:latin typeface="Arial" pitchFamily="34" charset="0"/>
                          <a:cs typeface="Arial" pitchFamily="34" charset="0"/>
                        </a:rPr>
                        <a:t>843</a:t>
                      </a:r>
                      <a:endParaRPr kumimoji="0" lang="es-MX"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anchor="ctr" horzOverflow="overflow"/>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8229600" cy="1143000"/>
          </a:xfrm>
        </p:spPr>
        <p:txBody>
          <a:bodyPr>
            <a:normAutofit fontScale="90000"/>
          </a:bodyPr>
          <a:lstStyle/>
          <a:p>
            <a:pPr marL="484632" fontAlgn="auto">
              <a:spcAft>
                <a:spcPts val="0"/>
              </a:spcAft>
              <a:defRPr/>
            </a:pPr>
            <a:r>
              <a:rPr lang="es-MX" b="1" dirty="0" smtClean="0">
                <a:solidFill>
                  <a:schemeClr val="accent1"/>
                </a:solidFill>
              </a:rPr>
              <a:t/>
            </a:r>
            <a:br>
              <a:rPr lang="es-MX" b="1" dirty="0" smtClean="0">
                <a:solidFill>
                  <a:schemeClr val="accent1"/>
                </a:solidFill>
              </a:rPr>
            </a:br>
            <a:r>
              <a:rPr lang="es-MX" b="1" dirty="0" smtClean="0">
                <a:solidFill>
                  <a:schemeClr val="accent1"/>
                </a:solidFill>
              </a:rPr>
              <a:t>ANÁLISIS DE LOS PRECIOS</a:t>
            </a:r>
            <a:endParaRPr lang="es-ES" b="1" dirty="0">
              <a:solidFill>
                <a:schemeClr val="accent1"/>
              </a:solidFill>
            </a:endParaRPr>
          </a:p>
        </p:txBody>
      </p:sp>
      <p:sp>
        <p:nvSpPr>
          <p:cNvPr id="20483" name="Rectangle 3"/>
          <p:cNvSpPr>
            <a:spLocks noGrp="1" noChangeArrowheads="1"/>
          </p:cNvSpPr>
          <p:nvPr>
            <p:ph type="body" sz="half" idx="1"/>
          </p:nvPr>
        </p:nvSpPr>
        <p:spPr>
          <a:xfrm>
            <a:off x="457200" y="1600200"/>
            <a:ext cx="4043363" cy="2260600"/>
          </a:xfrm>
        </p:spPr>
        <p:txBody>
          <a:bodyPr/>
          <a:lstStyle/>
          <a:p>
            <a:pPr algn="ctr">
              <a:buFontTx/>
              <a:buNone/>
            </a:pPr>
            <a:r>
              <a:rPr lang="es-MX" smtClean="0"/>
              <a:t>El precio de nuestro servicio, estará evaluado en base a las siguientes variables </a:t>
            </a:r>
          </a:p>
          <a:p>
            <a:pPr>
              <a:buFontTx/>
              <a:buNone/>
            </a:pPr>
            <a:endParaRPr lang="es-MX" smtClean="0"/>
          </a:p>
          <a:p>
            <a:endParaRPr lang="es-ES" smtClean="0"/>
          </a:p>
        </p:txBody>
      </p:sp>
      <p:graphicFrame>
        <p:nvGraphicFramePr>
          <p:cNvPr id="5220" name="Group 100"/>
          <p:cNvGraphicFramePr>
            <a:graphicFrameLocks noGrp="1"/>
          </p:cNvGraphicFramePr>
          <p:nvPr>
            <p:ph sz="half" idx="2"/>
          </p:nvPr>
        </p:nvGraphicFramePr>
        <p:xfrm>
          <a:off x="900113" y="4221163"/>
          <a:ext cx="5314950" cy="1889125"/>
        </p:xfrm>
        <a:graphic>
          <a:graphicData uri="http://schemas.openxmlformats.org/drawingml/2006/table">
            <a:tbl>
              <a:tblPr>
                <a:tableStyleId>{BC89EF96-8CEA-46FF-86C4-4CE0E7609802}</a:tableStyleId>
              </a:tblPr>
              <a:tblGrid>
                <a:gridCol w="3743554"/>
                <a:gridCol w="1571407"/>
              </a:tblGrid>
              <a:tr h="279407">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u="none" strike="noStrike" cap="none" normalizeH="0" baseline="0" dirty="0" smtClean="0">
                          <a:ln>
                            <a:noFill/>
                          </a:ln>
                          <a:effectLst/>
                        </a:rPr>
                        <a:t>PRECIO POR SERVICIO</a:t>
                      </a:r>
                      <a:endParaRPr kumimoji="0" lang="en-US" sz="2000" b="1" i="0" u="none" strike="noStrike" cap="none" normalizeH="0" baseline="0" dirty="0" smtClean="0">
                        <a:ln>
                          <a:noFill/>
                        </a:ln>
                        <a:solidFill>
                          <a:schemeClr val="tx1"/>
                        </a:solidFill>
                        <a:effectLst/>
                        <a:latin typeface="Arial" charset="0"/>
                      </a:endParaRPr>
                    </a:p>
                  </a:txBody>
                  <a:tcPr anchor="b" horzOverflow="overflow"/>
                </a:tc>
                <a:tc hMerge="1">
                  <a:txBody>
                    <a:bodyPr/>
                    <a:lstStyle/>
                    <a:p>
                      <a:endParaRPr lang="es-ES"/>
                    </a:p>
                  </a:txBody>
                  <a:tcPr/>
                </a:tc>
              </a:tr>
              <a:tr h="39132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u="none" strike="noStrike" cap="none" normalizeH="0" baseline="0" dirty="0" smtClean="0">
                          <a:ln>
                            <a:noFill/>
                          </a:ln>
                          <a:effectLst/>
                        </a:rPr>
                        <a:t>Asesoría</a:t>
                      </a:r>
                      <a:endParaRPr kumimoji="0" lang="en-US" sz="2000" b="1"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u="none" strike="noStrike" cap="none" normalizeH="0" baseline="0" dirty="0" smtClean="0">
                          <a:ln>
                            <a:noFill/>
                          </a:ln>
                          <a:effectLst/>
                        </a:rPr>
                        <a:t>$400.00</a:t>
                      </a:r>
                      <a:endParaRPr kumimoji="0" lang="en-US" sz="2000" b="1" i="0" u="none" strike="noStrike" cap="none" normalizeH="0" baseline="0" dirty="0" smtClean="0">
                        <a:ln>
                          <a:noFill/>
                        </a:ln>
                        <a:solidFill>
                          <a:schemeClr val="tx1"/>
                        </a:solidFill>
                        <a:effectLst/>
                        <a:latin typeface="Arial" charset="0"/>
                      </a:endParaRPr>
                    </a:p>
                  </a:txBody>
                  <a:tcPr anchor="b" horzOverflow="overflow"/>
                </a:tc>
              </a:tr>
              <a:tr h="39132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u="none" strike="noStrike" cap="none" normalizeH="0" baseline="0" dirty="0" err="1" smtClean="0">
                          <a:ln>
                            <a:noFill/>
                          </a:ln>
                          <a:effectLst/>
                        </a:rPr>
                        <a:t>Gestión</a:t>
                      </a:r>
                      <a:r>
                        <a:rPr kumimoji="0" lang="en-US" sz="2000" b="1" u="none" strike="noStrike" cap="none" normalizeH="0" baseline="0" dirty="0" smtClean="0">
                          <a:ln>
                            <a:noFill/>
                          </a:ln>
                          <a:effectLst/>
                        </a:rPr>
                        <a:t> </a:t>
                      </a:r>
                      <a:r>
                        <a:rPr kumimoji="0" lang="en-US" sz="2000" b="1" u="none" strike="noStrike" cap="none" normalizeH="0" baseline="0" dirty="0" err="1" smtClean="0">
                          <a:ln>
                            <a:noFill/>
                          </a:ln>
                          <a:effectLst/>
                        </a:rPr>
                        <a:t>Operacional</a:t>
                      </a:r>
                      <a:r>
                        <a:rPr kumimoji="0" lang="en-US" sz="2000" b="1" u="none" strike="noStrike" cap="none" normalizeH="0" baseline="0" dirty="0" smtClean="0">
                          <a:ln>
                            <a:noFill/>
                          </a:ln>
                          <a:effectLst/>
                        </a:rPr>
                        <a:t>*</a:t>
                      </a:r>
                      <a:endParaRPr kumimoji="0" lang="en-US" sz="2000" b="1"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u="none" strike="noStrike" cap="none" normalizeH="0" baseline="0" dirty="0" smtClean="0">
                          <a:ln>
                            <a:noFill/>
                          </a:ln>
                          <a:effectLst/>
                        </a:rPr>
                        <a:t>$400.00</a:t>
                      </a:r>
                      <a:endParaRPr kumimoji="0" lang="en-US" sz="2000" b="1" i="0" u="none" strike="noStrike" cap="none" normalizeH="0" baseline="0" dirty="0" smtClean="0">
                        <a:ln>
                          <a:noFill/>
                        </a:ln>
                        <a:solidFill>
                          <a:schemeClr val="tx1"/>
                        </a:solidFill>
                        <a:effectLst/>
                        <a:latin typeface="Arial" charset="0"/>
                      </a:endParaRPr>
                    </a:p>
                  </a:txBody>
                  <a:tcPr anchor="b" horzOverflow="overflow"/>
                </a:tc>
              </a:tr>
              <a:tr h="39132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u="none" strike="noStrike" cap="none" normalizeH="0" baseline="0" smtClean="0">
                          <a:ln>
                            <a:noFill/>
                          </a:ln>
                          <a:effectLst/>
                        </a:rPr>
                        <a:t>HONORARIOS PROFESIONALES</a:t>
                      </a:r>
                      <a:endParaRPr kumimoji="0" lang="en-US" sz="2000" b="1"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u="none" strike="noStrike" cap="none" normalizeH="0" baseline="0" dirty="0" smtClean="0">
                          <a:ln>
                            <a:noFill/>
                          </a:ln>
                          <a:effectLst/>
                        </a:rPr>
                        <a:t>$800.00</a:t>
                      </a:r>
                      <a:endParaRPr kumimoji="0" lang="en-US" sz="2000" b="1" i="0" u="none" strike="noStrike" cap="none" normalizeH="0" baseline="0" dirty="0" smtClean="0">
                        <a:ln>
                          <a:noFill/>
                        </a:ln>
                        <a:solidFill>
                          <a:schemeClr val="tx1"/>
                        </a:solidFill>
                        <a:effectLst/>
                        <a:latin typeface="Arial" charset="0"/>
                      </a:endParaRPr>
                    </a:p>
                  </a:txBody>
                  <a:tcPr anchor="b" horzOverflow="overflow"/>
                </a:tc>
              </a:tr>
            </a:tbl>
          </a:graphicData>
        </a:graphic>
      </p:graphicFrame>
      <p:sp>
        <p:nvSpPr>
          <p:cNvPr id="20500" name="Rectangle 98"/>
          <p:cNvSpPr>
            <a:spLocks noChangeArrowheads="1"/>
          </p:cNvSpPr>
          <p:nvPr/>
        </p:nvSpPr>
        <p:spPr bwMode="auto">
          <a:xfrm>
            <a:off x="5146675" y="1782763"/>
            <a:ext cx="3497263" cy="2289175"/>
          </a:xfrm>
          <a:prstGeom prst="rect">
            <a:avLst/>
          </a:prstGeom>
          <a:noFill/>
          <a:ln w="9525">
            <a:noFill/>
            <a:miter lim="800000"/>
            <a:headEnd/>
            <a:tailEnd/>
          </a:ln>
        </p:spPr>
        <p:txBody>
          <a:bodyPr/>
          <a:lstStyle/>
          <a:p>
            <a:pPr marL="342900" indent="-342900" algn="ctr">
              <a:spcBef>
                <a:spcPct val="20000"/>
              </a:spcBef>
            </a:pPr>
            <a:r>
              <a:rPr lang="es-MX" sz="1600" b="1" i="1">
                <a:latin typeface="Century Gothic" pitchFamily="34" charset="0"/>
              </a:rPr>
              <a:t>*La gestión Operacional está considerada en una operación ya sea aérea o marítima LCL, al ser nuevo el negocio no hemos considerado operaciones con embarque FCL</a:t>
            </a:r>
          </a:p>
          <a:p>
            <a:pPr marL="342900" indent="-342900" algn="ctr">
              <a:spcBef>
                <a:spcPct val="20000"/>
              </a:spcBef>
              <a:buFontTx/>
              <a:buChar char="•"/>
            </a:pPr>
            <a:endParaRPr lang="es-ES" sz="1600" b="1" i="1">
              <a:latin typeface="Century Gothic"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0"/>
            <a:ext cx="8229600" cy="1066800"/>
          </a:xfrm>
        </p:spPr>
        <p:txBody>
          <a:bodyPr>
            <a:normAutofit fontScale="90000"/>
          </a:bodyPr>
          <a:lstStyle/>
          <a:p>
            <a:pPr marL="484632" fontAlgn="auto">
              <a:spcAft>
                <a:spcPts val="0"/>
              </a:spcAft>
              <a:defRPr/>
            </a:pPr>
            <a:r>
              <a:rPr lang="es-MX" dirty="0" smtClean="0">
                <a:solidFill>
                  <a:schemeClr val="accent1">
                    <a:tint val="83000"/>
                    <a:satMod val="150000"/>
                  </a:schemeClr>
                </a:solidFill>
              </a:rPr>
              <a:t/>
            </a:r>
            <a:br>
              <a:rPr lang="es-MX" dirty="0" smtClean="0">
                <a:solidFill>
                  <a:schemeClr val="accent1">
                    <a:tint val="83000"/>
                    <a:satMod val="150000"/>
                  </a:schemeClr>
                </a:solidFill>
              </a:rPr>
            </a:br>
            <a:r>
              <a:rPr lang="es-MX" dirty="0" smtClean="0">
                <a:solidFill>
                  <a:schemeClr val="accent1">
                    <a:tint val="83000"/>
                    <a:satMod val="150000"/>
                  </a:schemeClr>
                </a:solidFill>
              </a:rPr>
              <a:t/>
            </a:r>
            <a:br>
              <a:rPr lang="es-MX" dirty="0" smtClean="0">
                <a:solidFill>
                  <a:schemeClr val="accent1">
                    <a:tint val="83000"/>
                    <a:satMod val="150000"/>
                  </a:schemeClr>
                </a:solidFill>
              </a:rPr>
            </a:br>
            <a:r>
              <a:rPr lang="es-MX" dirty="0" smtClean="0">
                <a:solidFill>
                  <a:schemeClr val="accent1">
                    <a:tint val="83000"/>
                    <a:satMod val="150000"/>
                  </a:schemeClr>
                </a:solidFill>
              </a:rPr>
              <a:t>ANÁLISIS DEL SECTOR</a:t>
            </a:r>
            <a:br>
              <a:rPr lang="es-MX" dirty="0" smtClean="0">
                <a:solidFill>
                  <a:schemeClr val="accent1">
                    <a:tint val="83000"/>
                    <a:satMod val="150000"/>
                  </a:schemeClr>
                </a:solidFill>
              </a:rPr>
            </a:br>
            <a:endParaRPr lang="es-ES" dirty="0">
              <a:solidFill>
                <a:schemeClr val="accent1">
                  <a:tint val="83000"/>
                  <a:satMod val="150000"/>
                </a:schemeClr>
              </a:solidFill>
            </a:endParaRPr>
          </a:p>
        </p:txBody>
      </p:sp>
      <p:sp>
        <p:nvSpPr>
          <p:cNvPr id="21507" name="Rectangle 3"/>
          <p:cNvSpPr>
            <a:spLocks noGrp="1" noChangeArrowheads="1"/>
          </p:cNvSpPr>
          <p:nvPr>
            <p:ph idx="1"/>
          </p:nvPr>
        </p:nvSpPr>
        <p:spPr>
          <a:xfrm>
            <a:off x="500063" y="1643063"/>
            <a:ext cx="4259262" cy="2098675"/>
          </a:xfrm>
        </p:spPr>
        <p:txBody>
          <a:bodyPr/>
          <a:lstStyle/>
          <a:p>
            <a:pPr>
              <a:lnSpc>
                <a:spcPct val="90000"/>
              </a:lnSpc>
            </a:pPr>
            <a:r>
              <a:rPr lang="es-MX" sz="1800" smtClean="0"/>
              <a:t>Las importaciones industriales representan el 43% de las importaciones totales.</a:t>
            </a:r>
          </a:p>
          <a:p>
            <a:pPr>
              <a:lnSpc>
                <a:spcPct val="90000"/>
              </a:lnSpc>
            </a:pPr>
            <a:endParaRPr lang="es-MX" sz="1800" smtClean="0"/>
          </a:p>
          <a:p>
            <a:pPr>
              <a:lnSpc>
                <a:spcPct val="90000"/>
              </a:lnSpc>
            </a:pPr>
            <a:r>
              <a:rPr lang="es-MX" sz="1800" smtClean="0"/>
              <a:t>Las importaciones para la industria se distribuyen de la siguiente manera: 62% materias primas y 38% bienes de capital.</a:t>
            </a:r>
          </a:p>
          <a:p>
            <a:pPr>
              <a:lnSpc>
                <a:spcPct val="90000"/>
              </a:lnSpc>
            </a:pPr>
            <a:endParaRPr lang="es-MX" sz="1800" smtClean="0"/>
          </a:p>
          <a:p>
            <a:pPr>
              <a:lnSpc>
                <a:spcPct val="90000"/>
              </a:lnSpc>
            </a:pPr>
            <a:endParaRPr lang="es-MX" sz="3200" smtClean="0"/>
          </a:p>
        </p:txBody>
      </p:sp>
      <p:pic>
        <p:nvPicPr>
          <p:cNvPr id="21508" name="Imagen 1"/>
          <p:cNvPicPr>
            <a:picLocks noChangeAspect="1" noChangeArrowheads="1"/>
          </p:cNvPicPr>
          <p:nvPr/>
        </p:nvPicPr>
        <p:blipFill>
          <a:blip r:embed="rId2" cstate="print"/>
          <a:srcRect/>
          <a:stretch>
            <a:fillRect/>
          </a:stretch>
        </p:blipFill>
        <p:spPr bwMode="auto">
          <a:xfrm>
            <a:off x="4643438" y="1000125"/>
            <a:ext cx="4189412" cy="3035300"/>
          </a:xfrm>
          <a:prstGeom prst="rect">
            <a:avLst/>
          </a:prstGeom>
          <a:noFill/>
          <a:ln w="9525">
            <a:noFill/>
            <a:miter lim="800000"/>
            <a:headEnd/>
            <a:tailEnd/>
          </a:ln>
        </p:spPr>
      </p:pic>
      <p:pic>
        <p:nvPicPr>
          <p:cNvPr id="21509" name="Imagen 2"/>
          <p:cNvPicPr>
            <a:picLocks noChangeAspect="1" noChangeArrowheads="1"/>
          </p:cNvPicPr>
          <p:nvPr/>
        </p:nvPicPr>
        <p:blipFill>
          <a:blip r:embed="rId3" cstate="print"/>
          <a:srcRect/>
          <a:stretch>
            <a:fillRect/>
          </a:stretch>
        </p:blipFill>
        <p:spPr bwMode="auto">
          <a:xfrm>
            <a:off x="500063" y="4429125"/>
            <a:ext cx="3779837" cy="1949450"/>
          </a:xfrm>
          <a:prstGeom prst="rect">
            <a:avLst/>
          </a:prstGeom>
          <a:noFill/>
          <a:ln w="9525">
            <a:noFill/>
            <a:miter lim="800000"/>
            <a:headEnd/>
            <a:tailEnd/>
          </a:ln>
        </p:spPr>
      </p:pic>
      <p:sp>
        <p:nvSpPr>
          <p:cNvPr id="21510" name="Rectangle 8"/>
          <p:cNvSpPr>
            <a:spLocks noChangeArrowheads="1"/>
          </p:cNvSpPr>
          <p:nvPr/>
        </p:nvSpPr>
        <p:spPr bwMode="auto">
          <a:xfrm>
            <a:off x="4214813" y="4071938"/>
            <a:ext cx="4760912" cy="2357437"/>
          </a:xfrm>
          <a:prstGeom prst="rect">
            <a:avLst/>
          </a:prstGeom>
          <a:noFill/>
          <a:ln w="9525">
            <a:noFill/>
            <a:miter lim="800000"/>
            <a:headEnd/>
            <a:tailEnd/>
          </a:ln>
        </p:spPr>
        <p:txBody>
          <a:bodyPr/>
          <a:lstStyle/>
          <a:p>
            <a:pPr marL="342900" indent="-342900">
              <a:lnSpc>
                <a:spcPct val="90000"/>
              </a:lnSpc>
              <a:spcBef>
                <a:spcPct val="20000"/>
              </a:spcBef>
              <a:buFontTx/>
              <a:buChar char="•"/>
            </a:pPr>
            <a:r>
              <a:rPr lang="es-MX">
                <a:latin typeface="Century Gothic" pitchFamily="34" charset="0"/>
              </a:rPr>
              <a:t>De las importaciones de maquinaria industrial, el 54% (aproximadamente 678 millones de dóla­res) fue para la industria manufacturera; el resto corresponde a maquinaria para la generación eléctrica y otras actividades; y de las importaciones de otro equipo fijo para la industria, aproximada­mente el 50% son por concepto de importaciones de teléfonos celulares.</a:t>
            </a:r>
          </a:p>
          <a:p>
            <a:pPr marL="342900" indent="-342900">
              <a:lnSpc>
                <a:spcPct val="90000"/>
              </a:lnSpc>
              <a:spcBef>
                <a:spcPct val="20000"/>
              </a:spcBef>
              <a:buFontTx/>
              <a:buChar char="•"/>
            </a:pPr>
            <a:endParaRPr lang="es-MX" sz="3200">
              <a:latin typeface="Century Gothic"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0"/>
            <a:ext cx="8229600" cy="1066800"/>
          </a:xfrm>
        </p:spPr>
        <p:txBody>
          <a:bodyPr>
            <a:normAutofit/>
          </a:bodyPr>
          <a:lstStyle/>
          <a:p>
            <a:pPr marL="484632" fontAlgn="auto">
              <a:spcAft>
                <a:spcPts val="0"/>
              </a:spcAft>
              <a:defRPr/>
            </a:pPr>
            <a:r>
              <a:rPr lang="es-MX" sz="2400" b="1" dirty="0" smtClean="0">
                <a:solidFill>
                  <a:schemeClr val="accent1">
                    <a:tint val="83000"/>
                    <a:satMod val="150000"/>
                  </a:schemeClr>
                </a:solidFill>
              </a:rPr>
              <a:t/>
            </a:r>
            <a:br>
              <a:rPr lang="es-MX" sz="2400" b="1" dirty="0" smtClean="0">
                <a:solidFill>
                  <a:schemeClr val="accent1">
                    <a:tint val="83000"/>
                    <a:satMod val="150000"/>
                  </a:schemeClr>
                </a:solidFill>
              </a:rPr>
            </a:br>
            <a:r>
              <a:rPr lang="es-MX" sz="3600" b="1" dirty="0" smtClean="0">
                <a:solidFill>
                  <a:schemeClr val="accent1">
                    <a:tint val="83000"/>
                    <a:satMod val="150000"/>
                  </a:schemeClr>
                </a:solidFill>
              </a:rPr>
              <a:t>TENDENCIAS ECONÓMICAS</a:t>
            </a:r>
            <a:endParaRPr lang="es-ES" sz="3600" b="1" dirty="0">
              <a:solidFill>
                <a:schemeClr val="accent1">
                  <a:tint val="83000"/>
                  <a:satMod val="150000"/>
                </a:schemeClr>
              </a:solidFill>
            </a:endParaRPr>
          </a:p>
        </p:txBody>
      </p:sp>
      <p:sp>
        <p:nvSpPr>
          <p:cNvPr id="22531" name="Rectangle 3"/>
          <p:cNvSpPr>
            <a:spLocks noGrp="1" noChangeArrowheads="1"/>
          </p:cNvSpPr>
          <p:nvPr>
            <p:ph idx="1"/>
          </p:nvPr>
        </p:nvSpPr>
        <p:spPr>
          <a:xfrm>
            <a:off x="500063" y="1071563"/>
            <a:ext cx="8353425" cy="5786437"/>
          </a:xfrm>
        </p:spPr>
        <p:txBody>
          <a:bodyPr/>
          <a:lstStyle/>
          <a:p>
            <a:pPr>
              <a:lnSpc>
                <a:spcPct val="80000"/>
              </a:lnSpc>
            </a:pPr>
            <a:r>
              <a:rPr lang="es-MX" sz="1800" smtClean="0"/>
              <a:t>Las importaciones en el Ecuador en el año 2009 cayeron en $700 millones en primer semestre por restricciones y se advirtió que se podría alcanzar una reducción de  $1.400 millones al cumplir un año.</a:t>
            </a:r>
          </a:p>
          <a:p>
            <a:pPr>
              <a:lnSpc>
                <a:spcPct val="80000"/>
              </a:lnSpc>
            </a:pPr>
            <a:endParaRPr lang="es-MX" sz="1800" smtClean="0"/>
          </a:p>
          <a:p>
            <a:pPr>
              <a:lnSpc>
                <a:spcPct val="80000"/>
              </a:lnSpc>
            </a:pPr>
            <a:r>
              <a:rPr lang="es-MX" sz="1800" smtClean="0"/>
              <a:t>Las restricciones se mantendrán hasta inicios de 2010, salvo en el caso de los países con los que Ecuador mantiene acuerdos comerciales, como es el caso de la Comunidad Andina de Naciones (CAN). (LGP). (</a:t>
            </a:r>
            <a:r>
              <a:rPr lang="es-MX" sz="1800" i="1" smtClean="0"/>
              <a:t>fuente: Diario Hoy)</a:t>
            </a:r>
          </a:p>
          <a:p>
            <a:pPr>
              <a:lnSpc>
                <a:spcPct val="80000"/>
              </a:lnSpc>
            </a:pPr>
            <a:endParaRPr lang="es-MX" sz="1600" i="1" smtClean="0">
              <a:solidFill>
                <a:schemeClr val="accent1"/>
              </a:solidFill>
            </a:endParaRPr>
          </a:p>
          <a:p>
            <a:pPr>
              <a:lnSpc>
                <a:spcPct val="80000"/>
              </a:lnSpc>
            </a:pPr>
            <a:endParaRPr lang="es-MX" sz="1600" i="1" smtClean="0">
              <a:solidFill>
                <a:schemeClr val="accent1"/>
              </a:solidFill>
            </a:endParaRPr>
          </a:p>
          <a:p>
            <a:pPr>
              <a:lnSpc>
                <a:spcPct val="80000"/>
              </a:lnSpc>
              <a:buFontTx/>
              <a:buNone/>
            </a:pPr>
            <a:r>
              <a:rPr lang="es-MX" sz="3200" b="1" smtClean="0">
                <a:solidFill>
                  <a:schemeClr val="accent1"/>
                </a:solidFill>
              </a:rPr>
              <a:t>TENDENCIAS SOCIO-ECONÓMICAS</a:t>
            </a:r>
            <a:endParaRPr lang="es-MX" sz="3600" b="1" smtClean="0">
              <a:solidFill>
                <a:schemeClr val="accent1"/>
              </a:solidFill>
            </a:endParaRPr>
          </a:p>
          <a:p>
            <a:pPr>
              <a:lnSpc>
                <a:spcPct val="80000"/>
              </a:lnSpc>
            </a:pPr>
            <a:r>
              <a:rPr lang="es-MX" sz="1800" smtClean="0"/>
              <a:t>Guayaquil es un mercado que quiere ser ocupado por el empresario nacional.</a:t>
            </a:r>
          </a:p>
          <a:p>
            <a:pPr>
              <a:lnSpc>
                <a:spcPct val="80000"/>
              </a:lnSpc>
            </a:pPr>
            <a:r>
              <a:rPr lang="es-MX" sz="1800" smtClean="0"/>
              <a:t>El número de empresa es de 2,400 que se encuentran agrupadas en la Cámara de Industriales del Guayas así como en la Cámara de Comercio. </a:t>
            </a:r>
          </a:p>
          <a:p>
            <a:pPr>
              <a:lnSpc>
                <a:spcPct val="80000"/>
              </a:lnSpc>
              <a:buFont typeface="Georgia" pitchFamily="18" charset="0"/>
              <a:buNone/>
            </a:pPr>
            <a:endParaRPr lang="es-MX" sz="1600" smtClean="0"/>
          </a:p>
          <a:p>
            <a:pPr>
              <a:lnSpc>
                <a:spcPct val="80000"/>
              </a:lnSpc>
            </a:pPr>
            <a:endParaRPr lang="es-MX" sz="1600" smtClean="0"/>
          </a:p>
          <a:p>
            <a:pPr>
              <a:lnSpc>
                <a:spcPct val="80000"/>
              </a:lnSpc>
              <a:buFontTx/>
              <a:buNone/>
            </a:pPr>
            <a:r>
              <a:rPr lang="es-MX" sz="3200" b="1" smtClean="0">
                <a:solidFill>
                  <a:schemeClr val="accent1"/>
                </a:solidFill>
              </a:rPr>
              <a:t>BARRERAS DE ENTRADA Y SALIDA</a:t>
            </a:r>
          </a:p>
          <a:p>
            <a:pPr>
              <a:lnSpc>
                <a:spcPct val="80000"/>
              </a:lnSpc>
              <a:buFontTx/>
              <a:buNone/>
            </a:pPr>
            <a:endParaRPr lang="es-MX" sz="1600" smtClean="0"/>
          </a:p>
          <a:p>
            <a:pPr lvl="1">
              <a:lnSpc>
                <a:spcPct val="80000"/>
              </a:lnSpc>
              <a:buFontTx/>
              <a:buAutoNum type="arabicPeriod"/>
            </a:pPr>
            <a:r>
              <a:rPr lang="es-MX" sz="1800" smtClean="0">
                <a:solidFill>
                  <a:schemeClr val="tx1"/>
                </a:solidFill>
              </a:rPr>
              <a:t>Restricciones arancelarias</a:t>
            </a:r>
          </a:p>
          <a:p>
            <a:pPr lvl="1">
              <a:lnSpc>
                <a:spcPct val="80000"/>
              </a:lnSpc>
              <a:buFontTx/>
              <a:buAutoNum type="arabicPeriod"/>
            </a:pPr>
            <a:r>
              <a:rPr lang="es-MX" sz="1800" smtClean="0">
                <a:solidFill>
                  <a:schemeClr val="tx1"/>
                </a:solidFill>
              </a:rPr>
              <a:t>Empresas que ya tienen un stock de mercadería en sus bodegas</a:t>
            </a:r>
          </a:p>
          <a:p>
            <a:pPr lvl="1">
              <a:lnSpc>
                <a:spcPct val="80000"/>
              </a:lnSpc>
              <a:buFontTx/>
              <a:buAutoNum type="arabicPeriod"/>
            </a:pPr>
            <a:r>
              <a:rPr lang="es-MX" sz="1800" smtClean="0">
                <a:solidFill>
                  <a:schemeClr val="tx1"/>
                </a:solidFill>
              </a:rPr>
              <a:t>Nuestros costos.</a:t>
            </a:r>
          </a:p>
          <a:p>
            <a:pPr>
              <a:lnSpc>
                <a:spcPct val="80000"/>
              </a:lnSpc>
            </a:pPr>
            <a:endParaRPr lang="es-MX" sz="1800" smtClean="0"/>
          </a:p>
          <a:p>
            <a:pPr>
              <a:lnSpc>
                <a:spcPct val="80000"/>
              </a:lnSpc>
            </a:pPr>
            <a:endParaRPr lang="es-ES" sz="18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7938"/>
            <a:ext cx="9001125" cy="1277937"/>
          </a:xfrm>
        </p:spPr>
        <p:txBody>
          <a:bodyPr/>
          <a:lstStyle/>
          <a:p>
            <a:pPr marL="484188"/>
            <a:r>
              <a:rPr lang="es-MX" sz="3000" b="1" smtClean="0">
                <a:solidFill>
                  <a:schemeClr val="accent1"/>
                </a:solidFill>
              </a:rPr>
              <a:t/>
            </a:r>
            <a:br>
              <a:rPr lang="es-MX" sz="3000" b="1" smtClean="0">
                <a:solidFill>
                  <a:schemeClr val="accent1"/>
                </a:solidFill>
              </a:rPr>
            </a:br>
            <a:r>
              <a:rPr lang="es-MX" sz="3000" b="1" smtClean="0">
                <a:solidFill>
                  <a:schemeClr val="accent1"/>
                </a:solidFill>
              </a:rPr>
              <a:t>COMERCIALIZACIÓN DEL PRODUCTO/SERVICIO</a:t>
            </a:r>
            <a:endParaRPr lang="es-ES" sz="3000" b="1" smtClean="0">
              <a:solidFill>
                <a:schemeClr val="accent1"/>
              </a:solidFill>
            </a:endParaRPr>
          </a:p>
        </p:txBody>
      </p:sp>
      <p:sp>
        <p:nvSpPr>
          <p:cNvPr id="23555" name="Rectangle 3"/>
          <p:cNvSpPr>
            <a:spLocks noGrp="1" noChangeArrowheads="1"/>
          </p:cNvSpPr>
          <p:nvPr>
            <p:ph idx="1"/>
          </p:nvPr>
        </p:nvSpPr>
        <p:spPr>
          <a:xfrm>
            <a:off x="325438" y="1571625"/>
            <a:ext cx="8675687" cy="5286375"/>
          </a:xfrm>
        </p:spPr>
        <p:txBody>
          <a:bodyPr/>
          <a:lstStyle/>
          <a:p>
            <a:pPr>
              <a:lnSpc>
                <a:spcPct val="80000"/>
              </a:lnSpc>
              <a:buFontTx/>
              <a:buNone/>
            </a:pPr>
            <a:r>
              <a:rPr lang="es-MX" sz="1600" b="1" u="sng" smtClean="0">
                <a:solidFill>
                  <a:schemeClr val="accent1"/>
                </a:solidFill>
              </a:rPr>
              <a:t>Promoción y comunicación:</a:t>
            </a:r>
          </a:p>
          <a:p>
            <a:pPr>
              <a:lnSpc>
                <a:spcPct val="80000"/>
              </a:lnSpc>
            </a:pPr>
            <a:r>
              <a:rPr lang="es-MX" sz="1600" smtClean="0"/>
              <a:t>Visitas programadas a nuestros potenciales clientes </a:t>
            </a:r>
          </a:p>
          <a:p>
            <a:pPr>
              <a:lnSpc>
                <a:spcPct val="80000"/>
              </a:lnSpc>
            </a:pPr>
            <a:r>
              <a:rPr lang="es-MX" sz="1600" smtClean="0"/>
              <a:t>La otra vía que vamos a utilizar, serán correos electrónicos dirigidos a la base de datos obtenida por medio de la Cámara de Industrias y de la pequeña Industria de Guayaquil.</a:t>
            </a:r>
          </a:p>
          <a:p>
            <a:pPr>
              <a:lnSpc>
                <a:spcPct val="80000"/>
              </a:lnSpc>
            </a:pPr>
            <a:endParaRPr lang="es-MX" sz="1600" smtClean="0"/>
          </a:p>
          <a:p>
            <a:pPr>
              <a:lnSpc>
                <a:spcPct val="80000"/>
              </a:lnSpc>
              <a:buFontTx/>
              <a:buNone/>
            </a:pPr>
            <a:r>
              <a:rPr lang="es-MX" sz="1600" b="1" u="sng" smtClean="0">
                <a:solidFill>
                  <a:schemeClr val="accent1"/>
                </a:solidFill>
              </a:rPr>
              <a:t>Formas posibles de estimular el interés:</a:t>
            </a:r>
          </a:p>
          <a:p>
            <a:pPr algn="ctr">
              <a:lnSpc>
                <a:spcPct val="80000"/>
              </a:lnSpc>
              <a:buFontTx/>
              <a:buNone/>
            </a:pPr>
            <a:endParaRPr lang="es-MX" sz="1600" b="1" u="sng" smtClean="0"/>
          </a:p>
          <a:p>
            <a:pPr>
              <a:lnSpc>
                <a:spcPct val="80000"/>
              </a:lnSpc>
            </a:pPr>
            <a:r>
              <a:rPr lang="es-MX" sz="1600" smtClean="0"/>
              <a:t>Especificando nuestro Valor agregado.</a:t>
            </a:r>
          </a:p>
          <a:p>
            <a:pPr>
              <a:lnSpc>
                <a:spcPct val="80000"/>
              </a:lnSpc>
            </a:pPr>
            <a:r>
              <a:rPr lang="es-MX" sz="1600" smtClean="0"/>
              <a:t>Atención única y asesoría respecto a los mejores proveedores internacionales de la maquinaria necesaria para su negocio. </a:t>
            </a:r>
          </a:p>
          <a:p>
            <a:pPr>
              <a:lnSpc>
                <a:spcPct val="80000"/>
              </a:lnSpc>
            </a:pPr>
            <a:r>
              <a:rPr lang="es-MX" sz="1600" smtClean="0"/>
              <a:t>Nos ajustamos a su necesidad, ya que contaremos con la facultad de manejar diferentes costos, según la urgencia del pedido y requerimiento del cliente.</a:t>
            </a:r>
          </a:p>
          <a:p>
            <a:pPr>
              <a:lnSpc>
                <a:spcPct val="80000"/>
              </a:lnSpc>
            </a:pPr>
            <a:r>
              <a:rPr lang="es-MX" sz="1600" smtClean="0"/>
              <a:t>Asesoría en tipo de repuestos y/o maquinarias.</a:t>
            </a:r>
          </a:p>
          <a:p>
            <a:pPr>
              <a:lnSpc>
                <a:spcPct val="80000"/>
              </a:lnSpc>
            </a:pPr>
            <a:r>
              <a:rPr lang="es-MX" sz="1600" smtClean="0"/>
              <a:t>Y principalmente los costos</a:t>
            </a:r>
          </a:p>
          <a:p>
            <a:pPr>
              <a:lnSpc>
                <a:spcPct val="80000"/>
              </a:lnSpc>
              <a:buFontTx/>
              <a:buNone/>
            </a:pPr>
            <a:endParaRPr lang="es-MX" sz="1600" smtClean="0"/>
          </a:p>
          <a:p>
            <a:pPr>
              <a:lnSpc>
                <a:spcPct val="80000"/>
              </a:lnSpc>
              <a:buFontTx/>
              <a:buNone/>
            </a:pPr>
            <a:r>
              <a:rPr lang="es-MX" sz="1600" b="1" u="sng" smtClean="0">
                <a:solidFill>
                  <a:schemeClr val="accent1"/>
                </a:solidFill>
              </a:rPr>
              <a:t>Distribución:</a:t>
            </a:r>
          </a:p>
          <a:p>
            <a:pPr>
              <a:lnSpc>
                <a:spcPct val="80000"/>
              </a:lnSpc>
              <a:buFontTx/>
              <a:buNone/>
            </a:pPr>
            <a:r>
              <a:rPr lang="es-MX" sz="1600" smtClean="0"/>
              <a:t>	Como se menciono anteriormente, se realizara por medio de telemercadeo y posteriormente visitas programadas a los clientes potenciales.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0"/>
            <a:ext cx="8229600" cy="1143000"/>
          </a:xfrm>
        </p:spPr>
        <p:txBody>
          <a:bodyPr>
            <a:normAutofit fontScale="90000"/>
          </a:bodyPr>
          <a:lstStyle/>
          <a:p>
            <a:pPr marL="484632" fontAlgn="auto">
              <a:spcAft>
                <a:spcPts val="0"/>
              </a:spcAft>
              <a:defRPr/>
            </a:pPr>
            <a:r>
              <a:rPr lang="es-MX" sz="3600" dirty="0" smtClean="0">
                <a:solidFill>
                  <a:schemeClr val="accent1">
                    <a:tint val="83000"/>
                    <a:satMod val="150000"/>
                  </a:schemeClr>
                </a:solidFill>
              </a:rPr>
              <a:t/>
            </a:r>
            <a:br>
              <a:rPr lang="es-MX" sz="3600" dirty="0" smtClean="0">
                <a:solidFill>
                  <a:schemeClr val="accent1">
                    <a:tint val="83000"/>
                    <a:satMod val="150000"/>
                  </a:schemeClr>
                </a:solidFill>
              </a:rPr>
            </a:br>
            <a:r>
              <a:rPr lang="es-MX" sz="3600" dirty="0" smtClean="0">
                <a:solidFill>
                  <a:schemeClr val="accent1">
                    <a:tint val="83000"/>
                    <a:satMod val="150000"/>
                  </a:schemeClr>
                </a:solidFill>
              </a:rPr>
              <a:t>MARKETING ESTRATÉGICO</a:t>
            </a:r>
            <a:endParaRPr lang="es-ES" sz="3600" dirty="0">
              <a:solidFill>
                <a:schemeClr val="accent1">
                  <a:tint val="83000"/>
                  <a:satMod val="150000"/>
                </a:schemeClr>
              </a:solidFill>
            </a:endParaRPr>
          </a:p>
        </p:txBody>
      </p:sp>
      <p:sp>
        <p:nvSpPr>
          <p:cNvPr id="24579" name="Rectangle 3"/>
          <p:cNvSpPr>
            <a:spLocks noGrp="1" noChangeArrowheads="1"/>
          </p:cNvSpPr>
          <p:nvPr>
            <p:ph type="body" sz="half" idx="1"/>
          </p:nvPr>
        </p:nvSpPr>
        <p:spPr>
          <a:xfrm>
            <a:off x="0" y="1500188"/>
            <a:ext cx="4643438" cy="5572125"/>
          </a:xfrm>
        </p:spPr>
        <p:txBody>
          <a:bodyPr/>
          <a:lstStyle/>
          <a:p>
            <a:pPr algn="ctr">
              <a:lnSpc>
                <a:spcPct val="80000"/>
              </a:lnSpc>
              <a:buFontTx/>
              <a:buNone/>
            </a:pPr>
            <a:r>
              <a:rPr lang="es-MX" sz="1600" b="1" smtClean="0">
                <a:solidFill>
                  <a:schemeClr val="accent1"/>
                </a:solidFill>
              </a:rPr>
              <a:t>ESTRATEGIAS</a:t>
            </a:r>
          </a:p>
          <a:p>
            <a:pPr>
              <a:lnSpc>
                <a:spcPct val="80000"/>
              </a:lnSpc>
            </a:pPr>
            <a:endParaRPr lang="es-MX" sz="1600" smtClean="0"/>
          </a:p>
          <a:p>
            <a:pPr>
              <a:lnSpc>
                <a:spcPct val="80000"/>
              </a:lnSpc>
            </a:pPr>
            <a:r>
              <a:rPr lang="es-MX" sz="1600" smtClean="0"/>
              <a:t>Captar las necesidades no atendidas de nuestros clientes potenciales y convertirlas en puente para una primera importación.</a:t>
            </a:r>
          </a:p>
          <a:p>
            <a:pPr>
              <a:lnSpc>
                <a:spcPct val="80000"/>
              </a:lnSpc>
              <a:buFont typeface="Wingdings 2" pitchFamily="18" charset="2"/>
              <a:buNone/>
            </a:pPr>
            <a:endParaRPr lang="es-MX" sz="1600" smtClean="0"/>
          </a:p>
          <a:p>
            <a:pPr>
              <a:lnSpc>
                <a:spcPct val="80000"/>
              </a:lnSpc>
            </a:pPr>
            <a:r>
              <a:rPr lang="es-MX" sz="1600" smtClean="0"/>
              <a:t>Crear una cartera de clientes en las afueras de la ciudad, sector poco atendido por nuestra competencia.</a:t>
            </a:r>
          </a:p>
          <a:p>
            <a:pPr>
              <a:lnSpc>
                <a:spcPct val="80000"/>
              </a:lnSpc>
              <a:buFont typeface="Wingdings 2" pitchFamily="18" charset="2"/>
              <a:buNone/>
            </a:pPr>
            <a:endParaRPr lang="es-MX" sz="1600" smtClean="0"/>
          </a:p>
          <a:p>
            <a:pPr>
              <a:lnSpc>
                <a:spcPct val="80000"/>
              </a:lnSpc>
            </a:pPr>
            <a:r>
              <a:rPr lang="es-MX" sz="1600" smtClean="0"/>
              <a:t>Ofrecer una variabilidad en costos, en función de la necesidad especifica de nuestro cliente.</a:t>
            </a:r>
          </a:p>
          <a:p>
            <a:pPr>
              <a:lnSpc>
                <a:spcPct val="80000"/>
              </a:lnSpc>
              <a:buFont typeface="Wingdings 2" pitchFamily="18" charset="2"/>
              <a:buNone/>
            </a:pPr>
            <a:endParaRPr lang="es-MX" sz="1600" smtClean="0"/>
          </a:p>
          <a:p>
            <a:pPr>
              <a:lnSpc>
                <a:spcPct val="80000"/>
              </a:lnSpc>
            </a:pPr>
            <a:r>
              <a:rPr lang="es-MX" sz="1600" smtClean="0"/>
              <a:t>Ofrecer los mejores tiempos de entrega de las mercaderías solicitadas.</a:t>
            </a:r>
          </a:p>
          <a:p>
            <a:pPr>
              <a:lnSpc>
                <a:spcPct val="80000"/>
              </a:lnSpc>
              <a:buFont typeface="Wingdings 2" pitchFamily="18" charset="2"/>
              <a:buNone/>
            </a:pPr>
            <a:endParaRPr lang="es-MX" sz="1600" smtClean="0"/>
          </a:p>
          <a:p>
            <a:pPr>
              <a:lnSpc>
                <a:spcPct val="80000"/>
              </a:lnSpc>
            </a:pPr>
            <a:r>
              <a:rPr lang="es-MX" sz="1600" smtClean="0"/>
              <a:t>Asesoría respecto a proveedores internacionales, ajustados a la necesidad del cliente.</a:t>
            </a:r>
          </a:p>
          <a:p>
            <a:pPr>
              <a:lnSpc>
                <a:spcPct val="80000"/>
              </a:lnSpc>
              <a:buFontTx/>
              <a:buNone/>
            </a:pPr>
            <a:endParaRPr lang="es-ES" sz="1600" smtClean="0"/>
          </a:p>
          <a:p>
            <a:pPr>
              <a:lnSpc>
                <a:spcPct val="80000"/>
              </a:lnSpc>
            </a:pPr>
            <a:endParaRPr lang="es-ES" sz="1000" smtClean="0"/>
          </a:p>
        </p:txBody>
      </p:sp>
      <p:graphicFrame>
        <p:nvGraphicFramePr>
          <p:cNvPr id="15440" name="Group 80"/>
          <p:cNvGraphicFramePr>
            <a:graphicFrameLocks noGrp="1"/>
          </p:cNvGraphicFramePr>
          <p:nvPr>
            <p:ph sz="half" idx="2"/>
          </p:nvPr>
        </p:nvGraphicFramePr>
        <p:xfrm>
          <a:off x="4714876" y="2143116"/>
          <a:ext cx="4214842" cy="4324987"/>
        </p:xfrm>
        <a:graphic>
          <a:graphicData uri="http://schemas.openxmlformats.org/drawingml/2006/table">
            <a:tbl>
              <a:tblPr>
                <a:effectLst>
                  <a:outerShdw blurRad="50800" dist="38100" dir="2700000" algn="tl" rotWithShape="0">
                    <a:prstClr val="black">
                      <a:alpha val="40000"/>
                    </a:prstClr>
                  </a:outerShdw>
                </a:effectLst>
                <a:tableStyleId>{BC89EF96-8CEA-46FF-86C4-4CE0E7609802}</a:tableStyleId>
              </a:tblPr>
              <a:tblGrid>
                <a:gridCol w="1978177"/>
                <a:gridCol w="2236665"/>
              </a:tblGrid>
              <a:tr h="290513">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MX" sz="1600" b="1" u="none" strike="noStrike" cap="none" normalizeH="0" baseline="0" dirty="0" smtClean="0">
                          <a:ln>
                            <a:noFill/>
                          </a:ln>
                          <a:effectLst/>
                        </a:rPr>
                        <a:t>FORTALEZAS</a:t>
                      </a:r>
                      <a:endParaRPr kumimoji="0" lang="es-MX" sz="1600" b="1"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MX" sz="1600" b="1" u="none" strike="noStrike" cap="none" normalizeH="0" baseline="0" dirty="0" smtClean="0">
                          <a:ln>
                            <a:noFill/>
                          </a:ln>
                          <a:effectLst/>
                        </a:rPr>
                        <a:t>OPORTUNIDADES</a:t>
                      </a:r>
                      <a:endParaRPr kumimoji="0" lang="es-MX" sz="1600" b="1" i="0" u="none" strike="noStrike" cap="none" normalizeH="0" baseline="0" dirty="0" smtClean="0">
                        <a:ln>
                          <a:noFill/>
                        </a:ln>
                        <a:solidFill>
                          <a:schemeClr val="tx1"/>
                        </a:solidFill>
                        <a:effectLst/>
                        <a:latin typeface="Arial" charset="0"/>
                      </a:endParaRPr>
                    </a:p>
                  </a:txBody>
                  <a:tcPr anchor="ctr" horzOverflow="overflow"/>
                </a:tc>
              </a:tr>
              <a:tr h="481013">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a:t>
                      </a:r>
                      <a:r>
                        <a:rPr kumimoji="0" lang="es-MX" sz="700" u="none" strike="noStrike" cap="none" normalizeH="0" baseline="0" dirty="0" smtClean="0">
                          <a:ln>
                            <a:noFill/>
                          </a:ln>
                          <a:effectLst/>
                        </a:rPr>
                        <a:t>        </a:t>
                      </a:r>
                      <a:r>
                        <a:rPr kumimoji="0" lang="es-MX" sz="1200" u="none" strike="noStrike" cap="none" normalizeH="0" baseline="0" dirty="0" smtClean="0">
                          <a:ln>
                            <a:noFill/>
                          </a:ln>
                          <a:effectLst/>
                        </a:rPr>
                        <a:t>Calidad en servicio</a:t>
                      </a:r>
                      <a:endParaRPr kumimoji="0" lang="es-MX" sz="18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a:t>
                      </a:r>
                      <a:r>
                        <a:rPr kumimoji="0" lang="es-MX" sz="700" u="none" strike="noStrike" cap="none" normalizeH="0" baseline="0" dirty="0" smtClean="0">
                          <a:ln>
                            <a:noFill/>
                          </a:ln>
                          <a:effectLst/>
                        </a:rPr>
                        <a:t>        </a:t>
                      </a:r>
                      <a:r>
                        <a:rPr kumimoji="0" lang="es-MX" sz="1200" u="none" strike="noStrike" cap="none" normalizeH="0" baseline="0" dirty="0" smtClean="0">
                          <a:ln>
                            <a:noFill/>
                          </a:ln>
                          <a:effectLst/>
                        </a:rPr>
                        <a:t>Clientes fuera de Guayaquil</a:t>
                      </a:r>
                      <a:endParaRPr kumimoji="0" lang="es-MX" sz="1800" b="0" i="0" u="none" strike="noStrike" cap="none" normalizeH="0" baseline="0" dirty="0" smtClean="0">
                        <a:ln>
                          <a:noFill/>
                        </a:ln>
                        <a:solidFill>
                          <a:schemeClr val="tx1"/>
                        </a:solidFill>
                        <a:effectLst/>
                        <a:latin typeface="Arial" charset="0"/>
                      </a:endParaRPr>
                    </a:p>
                  </a:txBody>
                  <a:tcPr anchor="ctr" horzOverflow="overflow"/>
                </a:tc>
              </a:tr>
              <a:tr h="479425">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a:t>
                      </a:r>
                      <a:r>
                        <a:rPr kumimoji="0" lang="es-MX" sz="700" u="none" strike="noStrike" cap="none" normalizeH="0" baseline="0" dirty="0" smtClean="0">
                          <a:ln>
                            <a:noFill/>
                          </a:ln>
                          <a:effectLst/>
                        </a:rPr>
                        <a:t>        </a:t>
                      </a:r>
                      <a:r>
                        <a:rPr kumimoji="0" lang="es-MX" sz="1200" u="none" strike="noStrike" cap="none" normalizeH="0" baseline="0" dirty="0" smtClean="0">
                          <a:ln>
                            <a:noFill/>
                          </a:ln>
                          <a:effectLst/>
                        </a:rPr>
                        <a:t>Calidad en productos</a:t>
                      </a:r>
                      <a:endParaRPr kumimoji="0" lang="es-MX" sz="18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a:t>
                      </a:r>
                      <a:r>
                        <a:rPr kumimoji="0" lang="es-MX" sz="700" u="none" strike="noStrike" cap="none" normalizeH="0" baseline="0" dirty="0" smtClean="0">
                          <a:ln>
                            <a:noFill/>
                          </a:ln>
                          <a:effectLst/>
                        </a:rPr>
                        <a:t>        </a:t>
                      </a:r>
                      <a:r>
                        <a:rPr kumimoji="0" lang="es-MX" sz="1200" u="none" strike="noStrike" cap="none" normalizeH="0" baseline="0" dirty="0" smtClean="0">
                          <a:ln>
                            <a:noFill/>
                          </a:ln>
                          <a:effectLst/>
                        </a:rPr>
                        <a:t>Amplia gama de proveedores</a:t>
                      </a:r>
                      <a:endParaRPr kumimoji="0" lang="es-MX" sz="1800" b="0" i="0" u="none" strike="noStrike" cap="none" normalizeH="0" baseline="0" dirty="0" smtClean="0">
                        <a:ln>
                          <a:noFill/>
                        </a:ln>
                        <a:solidFill>
                          <a:schemeClr val="tx1"/>
                        </a:solidFill>
                        <a:effectLst/>
                        <a:latin typeface="Arial" charset="0"/>
                      </a:endParaRPr>
                    </a:p>
                  </a:txBody>
                  <a:tcPr anchor="ctr" horzOverflow="overflow"/>
                </a:tc>
              </a:tr>
              <a:tr h="674688">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es-MX" sz="1200" u="none" strike="noStrike" cap="none" normalizeH="0" baseline="0" smtClean="0">
                          <a:ln>
                            <a:noFill/>
                          </a:ln>
                          <a:effectLst/>
                        </a:rPr>
                        <a:t>·</a:t>
                      </a:r>
                      <a:r>
                        <a:rPr kumimoji="0" lang="es-MX" sz="700" u="none" strike="noStrike" cap="none" normalizeH="0" baseline="0" smtClean="0">
                          <a:ln>
                            <a:noFill/>
                          </a:ln>
                          <a:effectLst/>
                        </a:rPr>
                        <a:t>        </a:t>
                      </a:r>
                      <a:r>
                        <a:rPr kumimoji="0" lang="es-MX" sz="1200" u="none" strike="noStrike" cap="none" normalizeH="0" baseline="0" smtClean="0">
                          <a:ln>
                            <a:noFill/>
                          </a:ln>
                          <a:effectLst/>
                        </a:rPr>
                        <a:t>Mejores estándares en embarques</a:t>
                      </a:r>
                      <a:endParaRPr kumimoji="0" lang="es-MX" sz="18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a:t>
                      </a:r>
                      <a:r>
                        <a:rPr kumimoji="0" lang="es-MX" sz="700" u="none" strike="noStrike" cap="none" normalizeH="0" baseline="0" dirty="0" smtClean="0">
                          <a:ln>
                            <a:noFill/>
                          </a:ln>
                          <a:effectLst/>
                        </a:rPr>
                        <a:t>        </a:t>
                      </a:r>
                      <a:r>
                        <a:rPr kumimoji="0" lang="es-MX" sz="1200" u="none" strike="noStrike" cap="none" normalizeH="0" baseline="0" dirty="0" smtClean="0">
                          <a:ln>
                            <a:noFill/>
                          </a:ln>
                          <a:effectLst/>
                        </a:rPr>
                        <a:t>Variabilidad en tipo de embarques en base a la necesidad</a:t>
                      </a:r>
                      <a:endParaRPr kumimoji="0" lang="es-MX" sz="1800" b="0" i="0" u="none" strike="noStrike" cap="none" normalizeH="0" baseline="0" dirty="0" smtClean="0">
                        <a:ln>
                          <a:noFill/>
                        </a:ln>
                        <a:solidFill>
                          <a:schemeClr val="tx1"/>
                        </a:solidFill>
                        <a:effectLst/>
                        <a:latin typeface="Arial" charset="0"/>
                      </a:endParaRPr>
                    </a:p>
                  </a:txBody>
                  <a:tcPr anchor="ctr" horzOverflow="overflow"/>
                </a:tc>
              </a:tr>
              <a:tr h="673100">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a:t>
                      </a:r>
                      <a:r>
                        <a:rPr kumimoji="0" lang="es-MX" sz="700" u="none" strike="noStrike" cap="none" normalizeH="0" baseline="0" dirty="0" smtClean="0">
                          <a:ln>
                            <a:noFill/>
                          </a:ln>
                          <a:effectLst/>
                        </a:rPr>
                        <a:t>        </a:t>
                      </a:r>
                      <a:r>
                        <a:rPr kumimoji="0" lang="es-MX" sz="1200" u="none" strike="noStrike" cap="none" normalizeH="0" baseline="0" dirty="0" smtClean="0">
                          <a:ln>
                            <a:noFill/>
                          </a:ln>
                          <a:effectLst/>
                        </a:rPr>
                        <a:t>Tiempo de entrega de la mercadería</a:t>
                      </a:r>
                      <a:endParaRPr kumimoji="0" lang="es-MX" sz="18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es-ES" sz="1000" u="none" strike="noStrike" cap="none" normalizeH="0" baseline="0" dirty="0" smtClean="0">
                          <a:ln>
                            <a:noFill/>
                          </a:ln>
                          <a:effectLst/>
                        </a:rPr>
                        <a:t> </a:t>
                      </a:r>
                      <a:endParaRPr kumimoji="0" lang="es-ES" sz="1800" b="0" i="0" u="none" strike="noStrike" cap="none" normalizeH="0" baseline="0" dirty="0" smtClean="0">
                        <a:ln>
                          <a:noFill/>
                        </a:ln>
                        <a:solidFill>
                          <a:schemeClr val="tx1"/>
                        </a:solidFill>
                        <a:effectLst/>
                        <a:latin typeface="Arial" charset="0"/>
                      </a:endParaRPr>
                    </a:p>
                  </a:txBody>
                  <a:tcPr anchor="ctr" horzOverflow="overflow"/>
                </a:tc>
              </a:tr>
              <a:tr h="290513">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MX" sz="1600" b="1" u="none" strike="noStrike" kern="1200" cap="none" normalizeH="0" baseline="0" dirty="0" smtClean="0">
                          <a:ln>
                            <a:noFill/>
                          </a:ln>
                          <a:effectLst/>
                        </a:rPr>
                        <a:t>DEBILIDADES</a:t>
                      </a:r>
                      <a:endParaRPr kumimoji="0" lang="es-MX" sz="1600" b="1" i="0" u="none" strike="noStrike" kern="1200" cap="none" normalizeH="0" baseline="0" dirty="0" smtClean="0">
                        <a:ln>
                          <a:noFill/>
                        </a:ln>
                        <a:solidFill>
                          <a:schemeClr val="tx1"/>
                        </a:solidFill>
                        <a:effectLst/>
                        <a:latin typeface="Berlin Sans FB Demi" pitchFamily="34" charset="0"/>
                        <a:ea typeface="+mn-ea"/>
                        <a:cs typeface="Arial" charset="0"/>
                      </a:endParaRPr>
                    </a:p>
                  </a:txBody>
                  <a:tcPr anchor="ct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MX" sz="1600" b="1" u="none" strike="noStrike" kern="1200" cap="none" normalizeH="0" baseline="0" dirty="0" smtClean="0">
                          <a:ln>
                            <a:noFill/>
                          </a:ln>
                          <a:effectLst/>
                        </a:rPr>
                        <a:t>AMENAZAS</a:t>
                      </a:r>
                      <a:endParaRPr kumimoji="0" lang="es-MX" sz="1600" b="1" i="0" u="none" strike="noStrike" kern="1200" cap="none" normalizeH="0" baseline="0" dirty="0" smtClean="0">
                        <a:ln>
                          <a:noFill/>
                        </a:ln>
                        <a:solidFill>
                          <a:schemeClr val="tx1"/>
                        </a:solidFill>
                        <a:effectLst/>
                        <a:latin typeface="Berlin Sans FB Demi" pitchFamily="34" charset="0"/>
                        <a:ea typeface="+mn-ea"/>
                        <a:cs typeface="Arial" charset="0"/>
                      </a:endParaRPr>
                    </a:p>
                  </a:txBody>
                  <a:tcPr anchor="ctr" horzOverflow="overflow"/>
                </a:tc>
              </a:tr>
              <a:tr h="481013">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a:t>
                      </a:r>
                      <a:r>
                        <a:rPr kumimoji="0" lang="es-MX" sz="700" u="none" strike="noStrike" cap="none" normalizeH="0" baseline="0" dirty="0" smtClean="0">
                          <a:ln>
                            <a:noFill/>
                          </a:ln>
                          <a:effectLst/>
                        </a:rPr>
                        <a:t>        </a:t>
                      </a:r>
                      <a:r>
                        <a:rPr kumimoji="0" lang="es-MX" sz="1200" u="none" strike="noStrike" cap="none" normalizeH="0" baseline="0" dirty="0" smtClean="0">
                          <a:ln>
                            <a:noFill/>
                          </a:ln>
                          <a:effectLst/>
                        </a:rPr>
                        <a:t>Cantidad de personal</a:t>
                      </a:r>
                      <a:endParaRPr kumimoji="0" lang="es-MX" sz="18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a:t>
                      </a:r>
                      <a:r>
                        <a:rPr kumimoji="0" lang="es-MX" sz="700" u="none" strike="noStrike" cap="none" normalizeH="0" baseline="0" dirty="0" smtClean="0">
                          <a:ln>
                            <a:noFill/>
                          </a:ln>
                          <a:effectLst/>
                        </a:rPr>
                        <a:t>        </a:t>
                      </a:r>
                      <a:r>
                        <a:rPr kumimoji="0" lang="es-MX" sz="1200" u="none" strike="noStrike" cap="none" normalizeH="0" baseline="0" dirty="0" smtClean="0">
                          <a:ln>
                            <a:noFill/>
                          </a:ln>
                          <a:effectLst/>
                        </a:rPr>
                        <a:t>Restricciones arancelarias locales</a:t>
                      </a:r>
                      <a:endParaRPr kumimoji="0" lang="es-MX" sz="1800" b="0" i="0" u="none" strike="noStrike" cap="none" normalizeH="0" baseline="0" dirty="0" smtClean="0">
                        <a:ln>
                          <a:noFill/>
                        </a:ln>
                        <a:solidFill>
                          <a:schemeClr val="tx1"/>
                        </a:solidFill>
                        <a:effectLst/>
                        <a:latin typeface="Arial" charset="0"/>
                      </a:endParaRPr>
                    </a:p>
                  </a:txBody>
                  <a:tcPr anchor="ctr" horzOverflow="overflow"/>
                </a:tc>
              </a:tr>
              <a:tr h="865188">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es-MX" sz="1200" u="none" strike="noStrike" cap="none" normalizeH="0" baseline="0" smtClean="0">
                          <a:ln>
                            <a:noFill/>
                          </a:ln>
                          <a:effectLst/>
                        </a:rPr>
                        <a:t>·</a:t>
                      </a:r>
                      <a:r>
                        <a:rPr kumimoji="0" lang="es-MX" sz="700" u="none" strike="noStrike" cap="none" normalizeH="0" baseline="0" smtClean="0">
                          <a:ln>
                            <a:noFill/>
                          </a:ln>
                          <a:effectLst/>
                        </a:rPr>
                        <a:t>        </a:t>
                      </a:r>
                      <a:r>
                        <a:rPr kumimoji="0" lang="es-MX" sz="1200" u="none" strike="noStrike" cap="none" normalizeH="0" baseline="0" smtClean="0">
                          <a:ln>
                            <a:noFill/>
                          </a:ln>
                          <a:effectLst/>
                        </a:rPr>
                        <a:t>Falta de un vehículo propio para entrega de mercadería</a:t>
                      </a:r>
                      <a:endParaRPr kumimoji="0" lang="es-MX" sz="1800" b="0" i="0" u="none" strike="noStrike" cap="none" normalizeH="0" baseline="0" smtClean="0">
                        <a:ln>
                          <a:noFill/>
                        </a:ln>
                        <a:solidFill>
                          <a:schemeClr val="tx1"/>
                        </a:solidFill>
                        <a:effectLst/>
                        <a:latin typeface="Arial" charset="0"/>
                      </a:endParaRPr>
                    </a:p>
                  </a:txBody>
                  <a:tcPr anchor="ctr" horzOverflow="overflow"/>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es-MX" sz="1200" u="none" strike="noStrike" cap="none" normalizeH="0" baseline="0" dirty="0" smtClean="0">
                          <a:ln>
                            <a:noFill/>
                          </a:ln>
                          <a:effectLst/>
                        </a:rPr>
                        <a:t>·</a:t>
                      </a:r>
                      <a:r>
                        <a:rPr kumimoji="0" lang="es-MX" sz="700" u="none" strike="noStrike" cap="none" normalizeH="0" baseline="0" dirty="0" smtClean="0">
                          <a:ln>
                            <a:noFill/>
                          </a:ln>
                          <a:effectLst/>
                        </a:rPr>
                        <a:t>        </a:t>
                      </a:r>
                      <a:r>
                        <a:rPr kumimoji="0" lang="es-MX" sz="1200" u="none" strike="noStrike" cap="none" normalizeH="0" baseline="0" dirty="0" smtClean="0">
                          <a:ln>
                            <a:noFill/>
                          </a:ln>
                          <a:effectLst/>
                        </a:rPr>
                        <a:t>Competencia tradicional ya establecida en la ciudad</a:t>
                      </a:r>
                      <a:endParaRPr kumimoji="0" lang="es-MX" sz="1800" b="0" i="0" u="none" strike="noStrike" cap="none" normalizeH="0" baseline="0" dirty="0" smtClean="0">
                        <a:ln>
                          <a:noFill/>
                        </a:ln>
                        <a:solidFill>
                          <a:schemeClr val="tx1"/>
                        </a:solidFill>
                        <a:effectLst/>
                        <a:latin typeface="Arial" charset="0"/>
                      </a:endParaRPr>
                    </a:p>
                  </a:txBody>
                  <a:tcPr anchor="ctr" horzOverflow="overflow"/>
                </a:tc>
              </a:tr>
            </a:tbl>
          </a:graphicData>
        </a:graphic>
      </p:graphicFrame>
      <p:sp>
        <p:nvSpPr>
          <p:cNvPr id="24581" name="Rectangle 82"/>
          <p:cNvSpPr>
            <a:spLocks noChangeArrowheads="1"/>
          </p:cNvSpPr>
          <p:nvPr/>
        </p:nvSpPr>
        <p:spPr bwMode="auto">
          <a:xfrm>
            <a:off x="4714875" y="1500188"/>
            <a:ext cx="3683000" cy="460375"/>
          </a:xfrm>
          <a:prstGeom prst="rect">
            <a:avLst/>
          </a:prstGeom>
          <a:noFill/>
          <a:ln w="9525">
            <a:noFill/>
            <a:miter lim="800000"/>
            <a:headEnd/>
            <a:tailEnd/>
          </a:ln>
        </p:spPr>
        <p:txBody>
          <a:bodyPr/>
          <a:lstStyle/>
          <a:p>
            <a:pPr marL="342900" indent="-342900" algn="ctr">
              <a:lnSpc>
                <a:spcPct val="80000"/>
              </a:lnSpc>
              <a:spcBef>
                <a:spcPct val="20000"/>
              </a:spcBef>
            </a:pPr>
            <a:r>
              <a:rPr lang="es-MX" sz="2000" b="1">
                <a:solidFill>
                  <a:schemeClr val="accent1"/>
                </a:solidFill>
                <a:latin typeface="Century Gothic" pitchFamily="34" charset="0"/>
              </a:rPr>
              <a:t>ANALISIS F.O.D.A</a:t>
            </a:r>
            <a:r>
              <a:rPr lang="es-MX" sz="2000" b="1">
                <a:latin typeface="Century Gothic" pitchFamily="34" charset="0"/>
              </a:rPr>
              <a:t>.</a:t>
            </a:r>
          </a:p>
          <a:p>
            <a:pPr marL="342900" indent="-342900">
              <a:lnSpc>
                <a:spcPct val="80000"/>
              </a:lnSpc>
              <a:spcBef>
                <a:spcPct val="20000"/>
              </a:spcBef>
              <a:buFontTx/>
              <a:buChar char="•"/>
            </a:pPr>
            <a:endParaRPr lang="es-MX" sz="2000">
              <a:latin typeface="Century Gothic"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714348" y="928671"/>
            <a:ext cx="7772400" cy="857256"/>
          </a:xfrm>
        </p:spPr>
        <p:txBody>
          <a:bodyPr/>
          <a:lstStyle/>
          <a:p>
            <a:pPr fontAlgn="auto">
              <a:spcAft>
                <a:spcPts val="0"/>
              </a:spcAft>
              <a:defRPr/>
            </a:pPr>
            <a:r>
              <a:rPr lang="es-ES" dirty="0" smtClean="0">
                <a:solidFill>
                  <a:schemeClr val="accent1">
                    <a:tint val="83000"/>
                    <a:satMod val="150000"/>
                  </a:schemeClr>
                </a:solidFill>
              </a:rPr>
              <a:t>AGENDA:</a:t>
            </a:r>
            <a:endParaRPr lang="es-ES" dirty="0">
              <a:solidFill>
                <a:schemeClr val="accent1">
                  <a:tint val="83000"/>
                  <a:satMod val="150000"/>
                </a:schemeClr>
              </a:solidFill>
            </a:endParaRPr>
          </a:p>
        </p:txBody>
      </p:sp>
      <p:sp>
        <p:nvSpPr>
          <p:cNvPr id="25603" name="1 Marcador de texto"/>
          <p:cNvSpPr>
            <a:spLocks noGrp="1"/>
          </p:cNvSpPr>
          <p:nvPr>
            <p:ph type="body" idx="1"/>
          </p:nvPr>
        </p:nvSpPr>
        <p:spPr>
          <a:xfrm>
            <a:off x="642938" y="1857375"/>
            <a:ext cx="8072437" cy="4214813"/>
          </a:xfrm>
        </p:spPr>
        <p:txBody>
          <a:bodyPr/>
          <a:lstStyle/>
          <a:p>
            <a:pPr marL="44450">
              <a:buFontTx/>
              <a:buChar char="-"/>
            </a:pPr>
            <a:r>
              <a:rPr lang="es-MX" sz="2800" b="1" smtClean="0">
                <a:solidFill>
                  <a:schemeClr val="tx1"/>
                </a:solidFill>
              </a:rPr>
              <a:t> </a:t>
            </a:r>
            <a:r>
              <a:rPr lang="es-MX" sz="2800" smtClean="0">
                <a:solidFill>
                  <a:schemeClr val="tx1"/>
                </a:solidFill>
              </a:rPr>
              <a:t>INTRODUCCIÓN</a:t>
            </a:r>
          </a:p>
          <a:p>
            <a:pPr marL="44450">
              <a:buFontTx/>
              <a:buChar char="-"/>
            </a:pPr>
            <a:r>
              <a:rPr lang="es-MX" sz="2800" smtClean="0">
                <a:solidFill>
                  <a:schemeClr val="tx1"/>
                </a:solidFill>
              </a:rPr>
              <a:t> ESTUDIO DE MERCADO</a:t>
            </a:r>
          </a:p>
          <a:p>
            <a:pPr marL="44450">
              <a:buFontTx/>
              <a:buChar char="-"/>
            </a:pPr>
            <a:r>
              <a:rPr lang="es-ES" sz="2800" smtClean="0">
                <a:solidFill>
                  <a:schemeClr val="tx1"/>
                </a:solidFill>
              </a:rPr>
              <a:t> </a:t>
            </a:r>
            <a:r>
              <a:rPr lang="es-ES" sz="2800" b="1" u="sng" smtClean="0">
                <a:solidFill>
                  <a:schemeClr val="tx1"/>
                </a:solidFill>
              </a:rPr>
              <a:t>ESTUDIO TECNICO O DE INGENIERIA</a:t>
            </a:r>
            <a:endParaRPr lang="es-MX" sz="2800" b="1" u="sng" smtClean="0">
              <a:solidFill>
                <a:schemeClr val="tx1"/>
              </a:solidFill>
            </a:endParaRPr>
          </a:p>
          <a:p>
            <a:pPr marL="44450">
              <a:buFontTx/>
              <a:buChar char="-"/>
            </a:pPr>
            <a:r>
              <a:rPr lang="es-MX" sz="2800" smtClean="0">
                <a:solidFill>
                  <a:schemeClr val="tx1"/>
                </a:solidFill>
              </a:rPr>
              <a:t> ESTUDIO ORGANIZACIONAL</a:t>
            </a:r>
          </a:p>
          <a:p>
            <a:pPr marL="44450">
              <a:buFontTx/>
              <a:buChar char="-"/>
            </a:pPr>
            <a:r>
              <a:rPr lang="es-MX" sz="2800" smtClean="0">
                <a:solidFill>
                  <a:schemeClr val="tx1"/>
                </a:solidFill>
              </a:rPr>
              <a:t> ESTUDIO FINANCIERO</a:t>
            </a:r>
          </a:p>
          <a:p>
            <a:pPr marL="44450">
              <a:buFontTx/>
              <a:buChar char="-"/>
            </a:pPr>
            <a:r>
              <a:rPr lang="es-MX" sz="2800" smtClean="0">
                <a:solidFill>
                  <a:schemeClr val="tx1"/>
                </a:solidFill>
              </a:rPr>
              <a:t> CONCLUSIONES</a:t>
            </a:r>
          </a:p>
          <a:p>
            <a:pPr marL="44450">
              <a:buFontTx/>
              <a:buChar char="-"/>
            </a:pPr>
            <a:r>
              <a:rPr lang="es-MX" sz="2800" smtClean="0">
                <a:solidFill>
                  <a:schemeClr val="tx1"/>
                </a:solidFill>
              </a:rPr>
              <a:t> RECOMENDACIONES</a:t>
            </a:r>
          </a:p>
          <a:p>
            <a:pPr marL="44450">
              <a:buFontTx/>
              <a:buChar char="-"/>
            </a:pPr>
            <a:endParaRPr lang="es-ES" sz="28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0"/>
            <a:ext cx="8147050" cy="1000125"/>
          </a:xfrm>
        </p:spPr>
        <p:txBody>
          <a:bodyPr>
            <a:normAutofit/>
          </a:bodyPr>
          <a:lstStyle/>
          <a:p>
            <a:pPr marL="484632" fontAlgn="auto">
              <a:spcAft>
                <a:spcPts val="0"/>
              </a:spcAft>
              <a:defRPr/>
            </a:pPr>
            <a:r>
              <a:rPr lang="es-ES" sz="2400" b="1" dirty="0">
                <a:solidFill>
                  <a:schemeClr val="accent1">
                    <a:tint val="83000"/>
                    <a:satMod val="150000"/>
                  </a:schemeClr>
                </a:solidFill>
              </a:rPr>
              <a:t/>
            </a:r>
            <a:br>
              <a:rPr lang="es-ES" sz="2400" b="1" dirty="0">
                <a:solidFill>
                  <a:schemeClr val="accent1">
                    <a:tint val="83000"/>
                    <a:satMod val="150000"/>
                  </a:schemeClr>
                </a:solidFill>
              </a:rPr>
            </a:br>
            <a:r>
              <a:rPr lang="es-ES" sz="2400" b="1" dirty="0">
                <a:solidFill>
                  <a:schemeClr val="accent1">
                    <a:tint val="83000"/>
                    <a:satMod val="150000"/>
                  </a:schemeClr>
                </a:solidFill>
              </a:rPr>
              <a:t>ESTUDIO TECNICO O DE INGENIERIA</a:t>
            </a:r>
          </a:p>
        </p:txBody>
      </p:sp>
      <p:graphicFrame>
        <p:nvGraphicFramePr>
          <p:cNvPr id="7588" name="Group 420"/>
          <p:cNvGraphicFramePr>
            <a:graphicFrameLocks noGrp="1"/>
          </p:cNvGraphicFramePr>
          <p:nvPr>
            <p:ph sz="half" idx="2"/>
          </p:nvPr>
        </p:nvGraphicFramePr>
        <p:xfrm>
          <a:off x="500063" y="928688"/>
          <a:ext cx="8358187" cy="5462587"/>
        </p:xfrm>
        <a:graphic>
          <a:graphicData uri="http://schemas.openxmlformats.org/drawingml/2006/table">
            <a:tbl>
              <a:tblPr>
                <a:tableStyleId>{BC89EF96-8CEA-46FF-86C4-4CE0E7609802}</a:tableStyleId>
              </a:tblPr>
              <a:tblGrid>
                <a:gridCol w="1657212"/>
                <a:gridCol w="1224920"/>
                <a:gridCol w="1369028"/>
                <a:gridCol w="1369028"/>
                <a:gridCol w="1296974"/>
                <a:gridCol w="1441082"/>
              </a:tblGrid>
              <a:tr h="272582">
                <a:tc gridSpan="6">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BALANCE DE MAQUINARIA Y EQUIPOS</a:t>
                      </a:r>
                      <a:endParaRPr kumimoji="0" lang="es-ES" sz="1400" b="0" i="0" u="none" strike="noStrike" cap="none" normalizeH="0" baseline="0" dirty="0" smtClean="0">
                        <a:ln>
                          <a:noFill/>
                        </a:ln>
                        <a:solidFill>
                          <a:schemeClr val="tx1"/>
                        </a:solidFill>
                        <a:effectLst/>
                        <a:latin typeface="Arial" charset="0"/>
                      </a:endParaRPr>
                    </a:p>
                  </a:txBody>
                  <a:tcPr horzOverflow="overflow"/>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46338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MAQUINAS / EQUIPOS</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CANTIDAD</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COSTO</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UNITARIO</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smtClean="0">
                          <a:ln>
                            <a:noFill/>
                          </a:ln>
                          <a:effectLst/>
                        </a:rPr>
                        <a:t>COSTO TOTAL</a:t>
                      </a:r>
                      <a:endParaRPr kumimoji="0" lang="es-ES" sz="1200" b="1"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smtClean="0">
                          <a:ln>
                            <a:noFill/>
                          </a:ln>
                          <a:effectLst/>
                        </a:rPr>
                        <a:t>VITAL UTIL</a:t>
                      </a:r>
                      <a:endParaRPr kumimoji="0" lang="es-ES" sz="1200" b="1"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VALOR DE DESECHO</a:t>
                      </a:r>
                      <a:endParaRPr kumimoji="0" lang="es-ES" sz="1200" b="1" i="0" u="none" strike="noStrike" cap="none" normalizeH="0" baseline="0" dirty="0" smtClean="0">
                        <a:ln>
                          <a:noFill/>
                        </a:ln>
                        <a:solidFill>
                          <a:schemeClr val="tx1"/>
                        </a:solidFill>
                        <a:effectLst/>
                        <a:latin typeface="Arial" charset="0"/>
                      </a:endParaRPr>
                    </a:p>
                  </a:txBody>
                  <a:tcPr anchor="b" horzOverflow="overflow"/>
                </a:tc>
              </a:tr>
              <a:tr h="303815">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Montacargas</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$17.500,00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$17.500,00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5.00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$0,00</a:t>
                      </a:r>
                      <a:endParaRPr kumimoji="0" lang="es-ES" sz="1400" b="0" i="0" u="none" strike="noStrike" cap="none" normalizeH="0" baseline="0" smtClean="0">
                        <a:ln>
                          <a:noFill/>
                        </a:ln>
                        <a:solidFill>
                          <a:schemeClr val="tx1"/>
                        </a:solidFill>
                        <a:effectLst/>
                        <a:latin typeface="Arial" charset="0"/>
                      </a:endParaRPr>
                    </a:p>
                  </a:txBody>
                  <a:tcPr horzOverflow="overflow"/>
                </a:tc>
              </a:tr>
              <a:tr h="272582">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Escritorios</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4.00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$230,00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$920,00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$0,00</a:t>
                      </a:r>
                      <a:endParaRPr kumimoji="0" lang="es-ES" sz="1400" b="0" i="0" u="none" strike="noStrike" cap="none" normalizeH="0" baseline="0" smtClean="0">
                        <a:ln>
                          <a:noFill/>
                        </a:ln>
                        <a:solidFill>
                          <a:schemeClr val="tx1"/>
                        </a:solidFill>
                        <a:effectLst/>
                        <a:latin typeface="Arial" charset="0"/>
                      </a:endParaRPr>
                    </a:p>
                  </a:txBody>
                  <a:tcPr horzOverflow="overflow"/>
                </a:tc>
              </a:tr>
              <a:tr h="272582">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Sillas</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4.00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$40,00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$160,00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$0,00</a:t>
                      </a:r>
                      <a:endParaRPr kumimoji="0" lang="es-ES" sz="1400" b="0" i="0" u="none" strike="noStrike" cap="none" normalizeH="0" baseline="0" smtClean="0">
                        <a:ln>
                          <a:noFill/>
                        </a:ln>
                        <a:solidFill>
                          <a:schemeClr val="tx1"/>
                        </a:solidFill>
                        <a:effectLst/>
                        <a:latin typeface="Arial" charset="0"/>
                      </a:endParaRPr>
                    </a:p>
                  </a:txBody>
                  <a:tcPr horzOverflow="overflow"/>
                </a:tc>
              </a:tr>
              <a:tr h="272582">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Computadoras</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$550,00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$1.100,00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3.00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$0,00</a:t>
                      </a:r>
                      <a:endParaRPr kumimoji="0" lang="es-ES" sz="1400" b="0" i="0" u="none" strike="noStrike" cap="none" normalizeH="0" baseline="0" smtClean="0">
                        <a:ln>
                          <a:noFill/>
                        </a:ln>
                        <a:solidFill>
                          <a:schemeClr val="tx1"/>
                        </a:solidFill>
                        <a:effectLst/>
                        <a:latin typeface="Arial" charset="0"/>
                      </a:endParaRPr>
                    </a:p>
                  </a:txBody>
                  <a:tcPr horzOverflow="overflow"/>
                </a:tc>
              </a:tr>
              <a:tr h="272582">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Scanner</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$250,00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$250,00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3.00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$0,00</a:t>
                      </a:r>
                      <a:endParaRPr kumimoji="0" lang="es-ES" sz="1400" b="0" i="0" u="none" strike="noStrike" cap="none" normalizeH="0" baseline="0" smtClean="0">
                        <a:ln>
                          <a:noFill/>
                        </a:ln>
                        <a:solidFill>
                          <a:schemeClr val="tx1"/>
                        </a:solidFill>
                        <a:effectLst/>
                        <a:latin typeface="Arial" charset="0"/>
                      </a:endParaRPr>
                    </a:p>
                  </a:txBody>
                  <a:tcPr horzOverflow="overflow"/>
                </a:tc>
              </a:tr>
              <a:tr h="272582">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Fax</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1.00</a:t>
                      </a:r>
                      <a:endParaRPr kumimoji="0" lang="es-ES" sz="1400" b="0" i="0" u="none" strike="noStrike" cap="none" normalizeH="0" baseline="0" dirty="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$200,00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$200,00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3.00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$0,00</a:t>
                      </a:r>
                      <a:endParaRPr kumimoji="0" lang="es-ES" sz="1400" b="0" i="0" u="none" strike="noStrike" cap="none" normalizeH="0" baseline="0" smtClean="0">
                        <a:ln>
                          <a:noFill/>
                        </a:ln>
                        <a:solidFill>
                          <a:schemeClr val="tx1"/>
                        </a:solidFill>
                        <a:effectLst/>
                        <a:latin typeface="Arial" charset="0"/>
                      </a:endParaRPr>
                    </a:p>
                  </a:txBody>
                  <a:tcPr horzOverflow="overflow"/>
                </a:tc>
              </a:tr>
              <a:tr h="463389">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Acondicionador de Aire</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$320,00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$320,00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$0,00</a:t>
                      </a:r>
                      <a:endParaRPr kumimoji="0" lang="es-ES" sz="1400" b="0" i="0" u="none" strike="noStrike" cap="none" normalizeH="0" baseline="0" smtClean="0">
                        <a:ln>
                          <a:noFill/>
                        </a:ln>
                        <a:solidFill>
                          <a:schemeClr val="tx1"/>
                        </a:solidFill>
                        <a:effectLst/>
                        <a:latin typeface="Arial" charset="0"/>
                      </a:endParaRPr>
                    </a:p>
                  </a:txBody>
                  <a:tcPr anchor="b" horzOverflow="overflow"/>
                </a:tc>
              </a:tr>
              <a:tr h="272582">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Fotocopiadora</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$300,00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$300,00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3.00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$0,00</a:t>
                      </a:r>
                      <a:endParaRPr kumimoji="0" lang="es-ES" sz="1400" b="0" i="0" u="none" strike="noStrike" cap="none" normalizeH="0" baseline="0" smtClean="0">
                        <a:ln>
                          <a:noFill/>
                        </a:ln>
                        <a:solidFill>
                          <a:schemeClr val="tx1"/>
                        </a:solidFill>
                        <a:effectLst/>
                        <a:latin typeface="Arial" charset="0"/>
                      </a:endParaRPr>
                    </a:p>
                  </a:txBody>
                  <a:tcPr horzOverflow="overflow"/>
                </a:tc>
              </a:tr>
              <a:tr h="272582">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Estantes</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3.00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$100,00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$300,00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$0,00</a:t>
                      </a:r>
                      <a:endParaRPr kumimoji="0" lang="es-ES" sz="1400" b="0" i="0" u="none" strike="noStrike" cap="none" normalizeH="0" baseline="0" smtClean="0">
                        <a:ln>
                          <a:noFill/>
                        </a:ln>
                        <a:solidFill>
                          <a:schemeClr val="tx1"/>
                        </a:solidFill>
                        <a:effectLst/>
                        <a:latin typeface="Arial" charset="0"/>
                      </a:endParaRPr>
                    </a:p>
                  </a:txBody>
                  <a:tcPr horzOverflow="overflow"/>
                </a:tc>
              </a:tr>
              <a:tr h="272582">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Archivadores</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3.00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$120,00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$360,00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$0,00</a:t>
                      </a:r>
                      <a:endParaRPr kumimoji="0" lang="es-ES" sz="1400" b="0" i="0" u="none" strike="noStrike" cap="none" normalizeH="0" baseline="0" smtClean="0">
                        <a:ln>
                          <a:noFill/>
                        </a:ln>
                        <a:solidFill>
                          <a:schemeClr val="tx1"/>
                        </a:solidFill>
                        <a:effectLst/>
                        <a:latin typeface="Arial" charset="0"/>
                      </a:endParaRPr>
                    </a:p>
                  </a:txBody>
                  <a:tcPr horzOverflow="overflow"/>
                </a:tc>
              </a:tr>
              <a:tr h="272582">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Radios</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$100,00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$200,00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3.00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$0,00</a:t>
                      </a:r>
                      <a:endParaRPr kumimoji="0" lang="es-ES" sz="1400" b="0" i="0" u="none" strike="noStrike" cap="none" normalizeH="0" baseline="0" smtClean="0">
                        <a:ln>
                          <a:noFill/>
                        </a:ln>
                        <a:solidFill>
                          <a:schemeClr val="tx1"/>
                        </a:solidFill>
                        <a:effectLst/>
                        <a:latin typeface="Arial" charset="0"/>
                      </a:endParaRPr>
                    </a:p>
                  </a:txBody>
                  <a:tcPr horzOverflow="overflow"/>
                </a:tc>
              </a:tr>
              <a:tr h="272582">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Perchas</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3.00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$80,00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$240,00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10.00</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$0,00</a:t>
                      </a:r>
                      <a:endParaRPr kumimoji="0" lang="es-ES" sz="1400" b="0" i="0" u="none" strike="noStrike" cap="none" normalizeH="0" baseline="0" smtClean="0">
                        <a:ln>
                          <a:noFill/>
                        </a:ln>
                        <a:solidFill>
                          <a:schemeClr val="tx1"/>
                        </a:solidFill>
                        <a:effectLst/>
                        <a:latin typeface="Arial" charset="0"/>
                      </a:endParaRPr>
                    </a:p>
                  </a:txBody>
                  <a:tcPr horzOverflow="overflow"/>
                </a:tc>
              </a:tr>
              <a:tr h="463389">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Equipos de Seguridad</a:t>
                      </a:r>
                      <a:endParaRPr kumimoji="0" lang="es-ES" sz="14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$40,00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$0,00</a:t>
                      </a:r>
                      <a:endParaRPr kumimoji="0" lang="es-ES" sz="1400" b="0" i="0" u="none" strike="noStrike" cap="none" normalizeH="0" baseline="0" smtClean="0">
                        <a:ln>
                          <a:noFill/>
                        </a:ln>
                        <a:solidFill>
                          <a:schemeClr val="tx1"/>
                        </a:solidFill>
                        <a:effectLst/>
                        <a:latin typeface="Arial" charset="0"/>
                      </a:endParaRPr>
                    </a:p>
                  </a:txBody>
                  <a:tcPr anchor="b" horzOverflow="overflow"/>
                </a:tc>
              </a:tr>
              <a:tr h="303815">
                <a:tc gridSpan="3">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Inversión Inicial para Maquinarias y Equipos</a:t>
                      </a:r>
                      <a:endParaRPr kumimoji="0" lang="es-ES" sz="1400" b="0" i="0" u="none" strike="noStrike" cap="none" normalizeH="0" baseline="0" dirty="0" smtClean="0">
                        <a:ln>
                          <a:noFill/>
                        </a:ln>
                        <a:solidFill>
                          <a:schemeClr val="tx1"/>
                        </a:solidFill>
                        <a:effectLst/>
                        <a:latin typeface="Arial" charset="0"/>
                      </a:endParaRPr>
                    </a:p>
                  </a:txBody>
                  <a:tcPr horzOverflow="overflow"/>
                </a:tc>
                <a:tc hMerge="1">
                  <a:txBody>
                    <a:bodyPr/>
                    <a:lstStyle/>
                    <a:p>
                      <a:endParaRPr lang="es-ES"/>
                    </a:p>
                  </a:txBody>
                  <a:tcPr/>
                </a:tc>
                <a:tc hMerge="1">
                  <a:txBody>
                    <a:bodyPr/>
                    <a:lstStyle/>
                    <a:p>
                      <a:endParaRPr lang="es-ES"/>
                    </a:p>
                  </a:txBody>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$21.890,00</a:t>
                      </a:r>
                      <a:endParaRPr kumimoji="0" lang="es-ES" sz="14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 </a:t>
                      </a:r>
                      <a:endParaRPr kumimoji="0" lang="es-ES" sz="14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$0,00</a:t>
                      </a:r>
                      <a:endParaRPr kumimoji="0" lang="es-ES" sz="1400" b="0" i="0" u="none" strike="noStrike" cap="none" normalizeH="0" baseline="0" dirty="0" smtClean="0">
                        <a:ln>
                          <a:noFill/>
                        </a:ln>
                        <a:solidFill>
                          <a:schemeClr val="tx1"/>
                        </a:solidFill>
                        <a:effectLst/>
                        <a:latin typeface="Arial" charset="0"/>
                      </a:endParaRPr>
                    </a:p>
                  </a:txBody>
                  <a:tcPr anchor="b" horzOverflow="overflow"/>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pPr fontAlgn="auto">
              <a:spcAft>
                <a:spcPts val="0"/>
              </a:spcAft>
              <a:defRPr/>
            </a:pPr>
            <a:r>
              <a:rPr lang="es-ES" dirty="0" smtClean="0">
                <a:solidFill>
                  <a:schemeClr val="accent1">
                    <a:tint val="83000"/>
                    <a:satMod val="150000"/>
                  </a:schemeClr>
                </a:solidFill>
              </a:rPr>
              <a:t>Integrantes:</a:t>
            </a:r>
            <a:endParaRPr lang="es-ES" dirty="0">
              <a:solidFill>
                <a:schemeClr val="accent1">
                  <a:tint val="83000"/>
                  <a:satMod val="150000"/>
                </a:schemeClr>
              </a:solidFill>
            </a:endParaRPr>
          </a:p>
        </p:txBody>
      </p:sp>
      <p:sp>
        <p:nvSpPr>
          <p:cNvPr id="9219" name="1 Marcador de texto"/>
          <p:cNvSpPr>
            <a:spLocks noGrp="1"/>
          </p:cNvSpPr>
          <p:nvPr>
            <p:ph type="body" idx="1"/>
          </p:nvPr>
        </p:nvSpPr>
        <p:spPr>
          <a:xfrm>
            <a:off x="1285875" y="3286125"/>
            <a:ext cx="6357938" cy="1857375"/>
          </a:xfrm>
        </p:spPr>
        <p:txBody>
          <a:bodyPr/>
          <a:lstStyle/>
          <a:p>
            <a:pPr marL="44450">
              <a:buFont typeface="Wingdings 2" pitchFamily="18" charset="2"/>
              <a:buNone/>
            </a:pPr>
            <a:r>
              <a:rPr lang="es-ES" b="1" smtClean="0"/>
              <a:t>Andrea Dennise Moreno Arreaga</a:t>
            </a:r>
          </a:p>
          <a:p>
            <a:pPr marL="44450">
              <a:buFont typeface="Wingdings 2" pitchFamily="18" charset="2"/>
              <a:buNone/>
            </a:pPr>
            <a:endParaRPr lang="es-ES" smtClean="0"/>
          </a:p>
          <a:p>
            <a:pPr marL="44450">
              <a:buFont typeface="Wingdings 2" pitchFamily="18" charset="2"/>
              <a:buNone/>
            </a:pPr>
            <a:r>
              <a:rPr lang="es-ES" b="1" smtClean="0"/>
              <a:t>Evelyn Verónica Moreno Arguello </a:t>
            </a:r>
            <a:endParaRPr lang="es-ES" smtClean="0"/>
          </a:p>
          <a:p>
            <a:pPr marL="44450">
              <a:buFont typeface="Wingdings 2" pitchFamily="18" charset="2"/>
              <a:buNone/>
            </a:pPr>
            <a:endParaRPr lang="es-E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0"/>
            <a:ext cx="8229600" cy="1143000"/>
          </a:xfrm>
        </p:spPr>
        <p:txBody>
          <a:bodyPr>
            <a:normAutofit/>
          </a:bodyPr>
          <a:lstStyle/>
          <a:p>
            <a:pPr marL="484632" fontAlgn="auto">
              <a:spcAft>
                <a:spcPts val="0"/>
              </a:spcAft>
              <a:defRPr/>
            </a:pPr>
            <a:r>
              <a:rPr lang="es-ES" sz="2000" b="1" dirty="0" smtClean="0">
                <a:solidFill>
                  <a:schemeClr val="accent1">
                    <a:tint val="83000"/>
                    <a:satMod val="150000"/>
                  </a:schemeClr>
                </a:solidFill>
              </a:rPr>
              <a:t/>
            </a:r>
            <a:br>
              <a:rPr lang="es-ES" sz="2000" b="1" dirty="0" smtClean="0">
                <a:solidFill>
                  <a:schemeClr val="accent1">
                    <a:tint val="83000"/>
                    <a:satMod val="150000"/>
                  </a:schemeClr>
                </a:solidFill>
              </a:rPr>
            </a:br>
            <a:r>
              <a:rPr lang="es-ES" sz="2000" b="1" dirty="0" smtClean="0">
                <a:solidFill>
                  <a:schemeClr val="accent1">
                    <a:tint val="83000"/>
                    <a:satMod val="150000"/>
                  </a:schemeClr>
                </a:solidFill>
              </a:rPr>
              <a:t>**CALENDARIO DE REINVERSIÓN DE MAQUINARIA Y EQUIPOS</a:t>
            </a:r>
            <a:endParaRPr lang="es-ES" sz="2000" b="1" dirty="0">
              <a:solidFill>
                <a:schemeClr val="accent1">
                  <a:tint val="83000"/>
                  <a:satMod val="150000"/>
                </a:schemeClr>
              </a:solidFill>
            </a:endParaRPr>
          </a:p>
        </p:txBody>
      </p:sp>
      <p:graphicFrame>
        <p:nvGraphicFramePr>
          <p:cNvPr id="24928" name="Group 1376"/>
          <p:cNvGraphicFramePr>
            <a:graphicFrameLocks noGrp="1"/>
          </p:cNvGraphicFramePr>
          <p:nvPr>
            <p:ph type="tbl" idx="1"/>
          </p:nvPr>
        </p:nvGraphicFramePr>
        <p:xfrm>
          <a:off x="142875" y="1201738"/>
          <a:ext cx="8929688" cy="4845050"/>
        </p:xfrm>
        <a:graphic>
          <a:graphicData uri="http://schemas.openxmlformats.org/drawingml/2006/table">
            <a:tbl>
              <a:tblPr>
                <a:tableStyleId>{BC89EF96-8CEA-46FF-86C4-4CE0E7609802}</a:tableStyleId>
              </a:tblPr>
              <a:tblGrid>
                <a:gridCol w="1643106"/>
                <a:gridCol w="571504"/>
                <a:gridCol w="571504"/>
                <a:gridCol w="928694"/>
                <a:gridCol w="428628"/>
                <a:gridCol w="928694"/>
                <a:gridCol w="928694"/>
                <a:gridCol w="642942"/>
                <a:gridCol w="428628"/>
                <a:gridCol w="857256"/>
                <a:gridCol w="1000132"/>
              </a:tblGrid>
              <a:tr h="36985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b="1" u="none" strike="noStrike" cap="none" normalizeH="0" baseline="0" dirty="0" smtClean="0">
                          <a:ln>
                            <a:noFill/>
                          </a:ln>
                          <a:effectLst/>
                        </a:rPr>
                        <a:t>MAQUINARIAS / EQUIPOS</a:t>
                      </a:r>
                      <a:endParaRPr kumimoji="0" lang="es-ES" sz="1400" b="1"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1</a:t>
                      </a:r>
                      <a:endParaRPr kumimoji="0" lang="es-ES" sz="1400" b="0"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2</a:t>
                      </a:r>
                      <a:endParaRPr kumimoji="0" lang="es-ES" sz="1400" b="0"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3</a:t>
                      </a:r>
                      <a:endParaRPr kumimoji="0" lang="es-ES" sz="1400" b="0"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4</a:t>
                      </a:r>
                      <a:endParaRPr kumimoji="0" lang="es-ES" sz="1400" b="0"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5</a:t>
                      </a:r>
                      <a:endParaRPr kumimoji="0" lang="es-ES" sz="1400" b="0"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6</a:t>
                      </a:r>
                      <a:endParaRPr kumimoji="0" lang="es-ES" sz="1400" b="0"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7</a:t>
                      </a:r>
                      <a:endParaRPr kumimoji="0" lang="es-ES" sz="1400" b="0"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8</a:t>
                      </a:r>
                      <a:endParaRPr kumimoji="0" lang="es-ES" sz="1400" b="0"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9</a:t>
                      </a:r>
                      <a:endParaRPr kumimoji="0" lang="es-ES" sz="1400" b="0"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10</a:t>
                      </a:r>
                      <a:endParaRPr kumimoji="0" lang="es-ES" sz="1400" b="0" i="0" u="none" strike="noStrike" cap="none" normalizeH="0" baseline="0" dirty="0" smtClean="0">
                        <a:ln>
                          <a:noFill/>
                        </a:ln>
                        <a:solidFill>
                          <a:schemeClr val="tx1"/>
                        </a:solidFill>
                        <a:effectLst/>
                        <a:latin typeface="Arial" charset="0"/>
                      </a:endParaRPr>
                    </a:p>
                  </a:txBody>
                  <a:tcPr anchor="b" horzOverflow="overflow"/>
                </a:tc>
              </a:tr>
              <a:tr h="35719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Montacargas</a:t>
                      </a:r>
                      <a:endParaRPr kumimoji="0" lang="es-ES" sz="1200" b="1"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17,500.00</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17,500.00</a:t>
                      </a:r>
                      <a:endParaRPr kumimoji="0" lang="es-ES" sz="1200" b="0" i="0" u="none" strike="noStrike" cap="none" normalizeH="0" baseline="0" smtClean="0">
                        <a:ln>
                          <a:noFill/>
                        </a:ln>
                        <a:solidFill>
                          <a:schemeClr val="tx1"/>
                        </a:solidFill>
                        <a:effectLst/>
                        <a:latin typeface="Arial" charset="0"/>
                      </a:endParaRPr>
                    </a:p>
                  </a:txBody>
                  <a:tcPr horzOverflow="overflow"/>
                </a:tc>
              </a:tr>
              <a:tr h="25512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Escritorios</a:t>
                      </a:r>
                      <a:endParaRPr kumimoji="0" lang="es-ES" sz="1200" b="1"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 </a:t>
                      </a:r>
                      <a:endParaRPr kumimoji="0" lang="es-ES" sz="1200" b="0"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 </a:t>
                      </a:r>
                      <a:endParaRPr kumimoji="0" lang="es-ES" sz="1200" b="0"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920.00</a:t>
                      </a:r>
                      <a:endParaRPr kumimoji="0" lang="es-ES" sz="1200" b="0" i="0" u="none" strike="noStrike" cap="none" normalizeH="0" baseline="0" smtClean="0">
                        <a:ln>
                          <a:noFill/>
                        </a:ln>
                        <a:solidFill>
                          <a:schemeClr val="tx1"/>
                        </a:solidFill>
                        <a:effectLst/>
                        <a:latin typeface="Arial" charset="0"/>
                      </a:endParaRPr>
                    </a:p>
                  </a:txBody>
                  <a:tcPr horzOverflow="overflow"/>
                </a:tc>
              </a:tr>
              <a:tr h="25512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Sillas</a:t>
                      </a:r>
                      <a:endParaRPr kumimoji="0" lang="es-ES" sz="1200" b="1"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160.00</a:t>
                      </a:r>
                      <a:endParaRPr kumimoji="0" lang="es-ES" sz="1200" b="0" i="0" u="none" strike="noStrike" cap="none" normalizeH="0" baseline="0" smtClean="0">
                        <a:ln>
                          <a:noFill/>
                        </a:ln>
                        <a:solidFill>
                          <a:schemeClr val="tx1"/>
                        </a:solidFill>
                        <a:effectLst/>
                        <a:latin typeface="Arial" charset="0"/>
                      </a:endParaRPr>
                    </a:p>
                  </a:txBody>
                  <a:tcPr horzOverflow="overflow"/>
                </a:tc>
              </a:tr>
              <a:tr h="312031">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Computadoras</a:t>
                      </a:r>
                      <a:endParaRPr kumimoji="0" lang="es-ES" sz="1200" b="1"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1,100.00</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1,100.00</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1,100.00</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r>
              <a:tr h="25512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Scanner</a:t>
                      </a:r>
                      <a:endParaRPr kumimoji="0" lang="es-ES" sz="1200" b="1"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250.00</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250.00</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250.00</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r>
              <a:tr h="25512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Fax</a:t>
                      </a:r>
                      <a:endParaRPr kumimoji="0" lang="es-ES" sz="1200" b="1"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200.00</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200.00</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200.00</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r>
              <a:tr h="33831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Acondicionador de Aire</a:t>
                      </a:r>
                      <a:endParaRPr kumimoji="0" lang="es-ES" sz="1200" b="1"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320.00</a:t>
                      </a:r>
                      <a:endParaRPr kumimoji="0" lang="es-ES" sz="1200" b="0" i="0" u="none" strike="noStrike" cap="none" normalizeH="0" baseline="0" smtClean="0">
                        <a:ln>
                          <a:noFill/>
                        </a:ln>
                        <a:solidFill>
                          <a:schemeClr val="tx1"/>
                        </a:solidFill>
                        <a:effectLst/>
                        <a:latin typeface="Arial" charset="0"/>
                      </a:endParaRPr>
                    </a:p>
                  </a:txBody>
                  <a:tcPr anchor="b" horzOverflow="overflow"/>
                </a:tc>
              </a:tr>
              <a:tr h="24307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Fotocopiadora</a:t>
                      </a:r>
                      <a:endParaRPr kumimoji="0" lang="es-ES" sz="1200" b="1"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 </a:t>
                      </a:r>
                      <a:endParaRPr kumimoji="0" lang="es-ES" sz="1200" b="0"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 </a:t>
                      </a:r>
                      <a:endParaRPr kumimoji="0" lang="es-ES" sz="1200" b="0"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 </a:t>
                      </a:r>
                      <a:endParaRPr kumimoji="0" lang="es-ES" sz="1200" b="0"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200.00</a:t>
                      </a:r>
                      <a:endParaRPr kumimoji="0" lang="es-ES" sz="1200" b="0" i="0" u="none" strike="noStrike" cap="none" normalizeH="0" baseline="0" smtClean="0">
                        <a:ln>
                          <a:noFill/>
                        </a:ln>
                        <a:solidFill>
                          <a:schemeClr val="tx1"/>
                        </a:solidFill>
                        <a:effectLst/>
                        <a:latin typeface="Arial" charset="0"/>
                      </a:endParaRPr>
                    </a:p>
                  </a:txBody>
                  <a:tcPr horzOverflow="overflow"/>
                </a:tc>
              </a:tr>
              <a:tr h="25512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Estantes</a:t>
                      </a:r>
                      <a:endParaRPr kumimoji="0" lang="es-ES" sz="1200" b="1"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200.00</a:t>
                      </a:r>
                      <a:endParaRPr kumimoji="0" lang="es-ES" sz="1200" b="0" i="0" u="none" strike="noStrike" cap="none" normalizeH="0" baseline="0" smtClean="0">
                        <a:ln>
                          <a:noFill/>
                        </a:ln>
                        <a:solidFill>
                          <a:schemeClr val="tx1"/>
                        </a:solidFill>
                        <a:effectLst/>
                        <a:latin typeface="Arial" charset="0"/>
                      </a:endParaRPr>
                    </a:p>
                  </a:txBody>
                  <a:tcPr horzOverflow="overflow"/>
                </a:tc>
              </a:tr>
              <a:tr h="2579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Archivadores</a:t>
                      </a:r>
                      <a:endParaRPr kumimoji="0" lang="es-ES" sz="1200" b="1"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 </a:t>
                      </a:r>
                      <a:endParaRPr kumimoji="0" lang="es-ES" sz="1200" b="0"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260.00</a:t>
                      </a:r>
                      <a:endParaRPr kumimoji="0" lang="es-ES" sz="1200" b="0" i="0" u="none" strike="noStrike" cap="none" normalizeH="0" baseline="0" smtClean="0">
                        <a:ln>
                          <a:noFill/>
                        </a:ln>
                        <a:solidFill>
                          <a:schemeClr val="tx1"/>
                        </a:solidFill>
                        <a:effectLst/>
                        <a:latin typeface="Arial" charset="0"/>
                      </a:endParaRPr>
                    </a:p>
                  </a:txBody>
                  <a:tcPr horzOverflow="overflow"/>
                </a:tc>
              </a:tr>
              <a:tr h="25512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Radios</a:t>
                      </a:r>
                      <a:endParaRPr kumimoji="0" lang="es-ES" sz="1200" b="1"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200.00</a:t>
                      </a:r>
                      <a:endParaRPr kumimoji="0" lang="es-ES" sz="1200" b="0" i="0" u="none" strike="noStrike" cap="none" normalizeH="0" baseline="0" smtClean="0">
                        <a:ln>
                          <a:noFill/>
                        </a:ln>
                        <a:solidFill>
                          <a:schemeClr val="tx1"/>
                        </a:solidFill>
                        <a:effectLst/>
                        <a:latin typeface="Arial" charset="0"/>
                      </a:endParaRPr>
                    </a:p>
                  </a:txBody>
                  <a:tcPr horzOverflow="overflow"/>
                </a:tc>
              </a:tr>
              <a:tr h="25512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Perchas</a:t>
                      </a:r>
                      <a:endParaRPr kumimoji="0" lang="es-ES" sz="1200" b="1"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240.00</a:t>
                      </a:r>
                      <a:endParaRPr kumimoji="0" lang="es-ES" sz="1200" b="0" i="0" u="none" strike="noStrike" cap="none" normalizeH="0" baseline="0" smtClean="0">
                        <a:ln>
                          <a:noFill/>
                        </a:ln>
                        <a:solidFill>
                          <a:schemeClr val="tx1"/>
                        </a:solidFill>
                        <a:effectLst/>
                        <a:latin typeface="Arial" charset="0"/>
                      </a:endParaRPr>
                    </a:p>
                  </a:txBody>
                  <a:tcPr horzOverflow="overflow"/>
                </a:tc>
              </a:tr>
              <a:tr h="284204">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Equipos de Seguridad</a:t>
                      </a:r>
                      <a:endParaRPr kumimoji="0" lang="es-ES" sz="1200" b="1"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40.00</a:t>
                      </a:r>
                      <a:endParaRPr kumimoji="0" lang="es-ES" sz="1200" b="0" i="0" u="none" strike="noStrike" cap="none" normalizeH="0" baseline="0" smtClean="0">
                        <a:ln>
                          <a:noFill/>
                        </a:ln>
                        <a:solidFill>
                          <a:schemeClr val="tx1"/>
                        </a:solidFill>
                        <a:effectLst/>
                        <a:latin typeface="Arial" charset="0"/>
                      </a:endParaRPr>
                    </a:p>
                  </a:txBody>
                  <a:tcPr anchor="b" horzOverflow="overflow"/>
                </a:tc>
              </a:tr>
              <a:tr h="255128">
                <a:tc gridSpan="3">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 </a:t>
                      </a:r>
                      <a:endParaRPr kumimoji="0" lang="es-ES" sz="1200" b="0" i="0" u="none" strike="noStrike" cap="none" normalizeH="0" baseline="0" dirty="0" smtClean="0">
                        <a:ln>
                          <a:noFill/>
                        </a:ln>
                        <a:solidFill>
                          <a:schemeClr val="tx1"/>
                        </a:solidFill>
                        <a:effectLst/>
                        <a:latin typeface="Arial" charset="0"/>
                      </a:endParaRPr>
                    </a:p>
                  </a:txBody>
                  <a:tcPr horzOverflow="overflow"/>
                </a:tc>
                <a:tc hMerge="1">
                  <a:txBody>
                    <a:bodyPr/>
                    <a:lstStyle/>
                    <a:p>
                      <a:endParaRPr lang="es-ES"/>
                    </a:p>
                  </a:txBody>
                  <a:tcPr/>
                </a:tc>
                <a:tc hMerge="1">
                  <a:txBody>
                    <a:bodyPr/>
                    <a:lstStyle/>
                    <a:p>
                      <a:endParaRPr lang="es-ES"/>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u="none" strike="noStrike" cap="none" normalizeH="0" baseline="0" smtClean="0">
                          <a:ln>
                            <a:noFill/>
                          </a:ln>
                          <a:effectLst/>
                        </a:rPr>
                        <a:t>1,550.00</a:t>
                      </a:r>
                      <a:endParaRPr kumimoji="0" lang="en-U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u="none" strike="noStrike" cap="none" normalizeH="0" baseline="0" smtClean="0">
                          <a:ln>
                            <a:noFill/>
                          </a:ln>
                          <a:effectLst/>
                        </a:rPr>
                        <a:t> </a:t>
                      </a:r>
                      <a:endParaRPr kumimoji="0" lang="en-U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u="none" strike="noStrike" cap="none" normalizeH="0" baseline="0" smtClean="0">
                          <a:ln>
                            <a:noFill/>
                          </a:ln>
                          <a:effectLst/>
                        </a:rPr>
                        <a:t>17,500.00</a:t>
                      </a:r>
                      <a:endParaRPr kumimoji="0" lang="en-U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200" u="none" strike="noStrike" cap="none" normalizeH="0" baseline="0" smtClean="0">
                          <a:ln>
                            <a:noFill/>
                          </a:ln>
                          <a:effectLst/>
                        </a:rPr>
                        <a:t>1,550.00</a:t>
                      </a:r>
                      <a:endParaRPr kumimoji="0" lang="en-U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u="none" strike="noStrike" cap="none" normalizeH="0" baseline="0" smtClean="0">
                          <a:ln>
                            <a:noFill/>
                          </a:ln>
                          <a:effectLst/>
                        </a:rPr>
                        <a:t> </a:t>
                      </a:r>
                      <a:endParaRPr kumimoji="0" lang="en-U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u="none" strike="noStrike" cap="none" normalizeH="0" baseline="0" smtClean="0">
                          <a:ln>
                            <a:noFill/>
                          </a:ln>
                          <a:effectLst/>
                        </a:rPr>
                        <a:t> </a:t>
                      </a:r>
                      <a:endParaRPr kumimoji="0" lang="en-US" sz="1200" b="0"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u="none" strike="noStrike" cap="none" normalizeH="0" baseline="0" smtClean="0">
                          <a:ln>
                            <a:noFill/>
                          </a:ln>
                          <a:effectLst/>
                        </a:rPr>
                        <a:t>1,550.00</a:t>
                      </a:r>
                      <a:endParaRPr kumimoji="0" lang="en-U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u="none" strike="noStrike" cap="none" normalizeH="0" baseline="0" dirty="0" smtClean="0">
                          <a:ln>
                            <a:noFill/>
                          </a:ln>
                          <a:effectLst/>
                        </a:rPr>
                        <a:t>20,040.00</a:t>
                      </a:r>
                      <a:endParaRPr kumimoji="0" lang="en-US" sz="1200" b="0" i="0" u="none" strike="noStrike" cap="none" normalizeH="0" baseline="0" dirty="0" smtClean="0">
                        <a:ln>
                          <a:noFill/>
                        </a:ln>
                        <a:solidFill>
                          <a:schemeClr val="tx1"/>
                        </a:solidFill>
                        <a:effectLst/>
                        <a:latin typeface="Arial" charset="0"/>
                      </a:endParaRPr>
                    </a:p>
                  </a:txBody>
                  <a:tcPr anchor="b" horzOverflow="overflow"/>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23" name="Rectangle 243"/>
          <p:cNvSpPr>
            <a:spLocks noGrp="1" noChangeArrowheads="1"/>
          </p:cNvSpPr>
          <p:nvPr>
            <p:ph type="title"/>
          </p:nvPr>
        </p:nvSpPr>
        <p:spPr>
          <a:xfrm>
            <a:off x="0" y="0"/>
            <a:ext cx="8229600" cy="1143000"/>
          </a:xfrm>
        </p:spPr>
        <p:txBody>
          <a:bodyPr>
            <a:normAutofit/>
          </a:bodyPr>
          <a:lstStyle/>
          <a:p>
            <a:pPr marL="838200" indent="-838200" fontAlgn="auto">
              <a:spcAft>
                <a:spcPts val="0"/>
              </a:spcAft>
              <a:defRPr/>
            </a:pPr>
            <a:r>
              <a:rPr lang="es-MX" sz="2400" b="1" dirty="0" smtClean="0">
                <a:solidFill>
                  <a:schemeClr val="accent1">
                    <a:tint val="83000"/>
                    <a:satMod val="150000"/>
                  </a:schemeClr>
                </a:solidFill>
              </a:rPr>
              <a:t/>
            </a:r>
            <a:br>
              <a:rPr lang="es-MX" sz="2400" b="1" dirty="0" smtClean="0">
                <a:solidFill>
                  <a:schemeClr val="accent1">
                    <a:tint val="83000"/>
                    <a:satMod val="150000"/>
                  </a:schemeClr>
                </a:solidFill>
              </a:rPr>
            </a:br>
            <a:r>
              <a:rPr lang="es-MX" sz="2400" b="1" dirty="0" smtClean="0">
                <a:solidFill>
                  <a:schemeClr val="accent1">
                    <a:tint val="83000"/>
                    <a:satMod val="150000"/>
                  </a:schemeClr>
                </a:solidFill>
              </a:rPr>
              <a:t>BALANCE DE PERSONAL TÉCNICO</a:t>
            </a:r>
            <a:endParaRPr lang="es-ES" sz="2400" b="1" dirty="0">
              <a:solidFill>
                <a:schemeClr val="accent1">
                  <a:tint val="83000"/>
                  <a:satMod val="150000"/>
                </a:schemeClr>
              </a:solidFill>
            </a:endParaRPr>
          </a:p>
        </p:txBody>
      </p:sp>
      <p:graphicFrame>
        <p:nvGraphicFramePr>
          <p:cNvPr id="20725" name="Group 245"/>
          <p:cNvGraphicFramePr>
            <a:graphicFrameLocks noGrp="1"/>
          </p:cNvGraphicFramePr>
          <p:nvPr>
            <p:ph type="tbl" idx="1"/>
          </p:nvPr>
        </p:nvGraphicFramePr>
        <p:xfrm>
          <a:off x="457200" y="1600200"/>
          <a:ext cx="8229600" cy="4756150"/>
        </p:xfrm>
        <a:graphic>
          <a:graphicData uri="http://schemas.openxmlformats.org/drawingml/2006/table">
            <a:tbl>
              <a:tblPr>
                <a:tableStyleId>{BC89EF96-8CEA-46FF-86C4-4CE0E7609802}</a:tableStyleId>
              </a:tblPr>
              <a:tblGrid>
                <a:gridCol w="3155950"/>
                <a:gridCol w="1465263"/>
                <a:gridCol w="1166812"/>
                <a:gridCol w="938213"/>
                <a:gridCol w="1503362"/>
              </a:tblGrid>
              <a:tr h="6937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charset="0"/>
                        </a:rPr>
                        <a:t>Personal</a:t>
                      </a: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rPr>
                        <a:t>MENSUAL</a:t>
                      </a:r>
                      <a:endParaRPr kumimoji="0" lang="en-U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rPr>
                        <a:t>ANUAL</a:t>
                      </a:r>
                      <a:endParaRPr kumimoji="0" lang="en-U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rPr>
                        <a:t>IESS</a:t>
                      </a:r>
                      <a:endParaRPr kumimoji="0" lang="en-U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u="none" strike="noStrike" cap="none" normalizeH="0" baseline="0" dirty="0" smtClean="0">
                          <a:ln>
                            <a:noFill/>
                          </a:ln>
                          <a:effectLst/>
                        </a:rPr>
                        <a:t>NETO A RECIBIR    </a:t>
                      </a:r>
                      <a:endParaRPr kumimoji="0" lang="en-US" sz="14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r>
              <a:tr h="34766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u="none" strike="noStrike" cap="none" normalizeH="0" baseline="0" dirty="0" err="1" smtClean="0">
                          <a:ln>
                            <a:noFill/>
                          </a:ln>
                          <a:effectLst/>
                        </a:rPr>
                        <a:t>Recepcionista</a:t>
                      </a:r>
                      <a:endParaRPr kumimoji="0" lang="en-US" sz="1600" b="1"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300.00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3,600.00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27.96</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272.04</a:t>
                      </a:r>
                      <a:endPar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r>
              <a:tr h="34925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u="none" strike="noStrike" cap="none" normalizeH="0" baseline="0" dirty="0" err="1" smtClean="0">
                          <a:ln>
                            <a:noFill/>
                          </a:ln>
                          <a:effectLst/>
                        </a:rPr>
                        <a:t>Responsable</a:t>
                      </a:r>
                      <a:r>
                        <a:rPr kumimoji="0" lang="en-US" sz="1600" b="1" u="none" strike="noStrike" cap="none" normalizeH="0" baseline="0" dirty="0" smtClean="0">
                          <a:ln>
                            <a:noFill/>
                          </a:ln>
                          <a:effectLst/>
                        </a:rPr>
                        <a:t> de </a:t>
                      </a:r>
                      <a:r>
                        <a:rPr kumimoji="0" lang="en-US" sz="1600" b="1" u="none" strike="noStrike" cap="none" normalizeH="0" baseline="0" dirty="0" err="1" smtClean="0">
                          <a:ln>
                            <a:noFill/>
                          </a:ln>
                          <a:effectLst/>
                        </a:rPr>
                        <a:t>Logísitica</a:t>
                      </a:r>
                      <a:endParaRPr kumimoji="0" lang="en-US" sz="1600" b="1"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700.00</a:t>
                      </a:r>
                      <a:endPar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8,400.00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65.24</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634.76</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r>
              <a:tr h="34925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u="none" strike="noStrike" cap="none" normalizeH="0" baseline="0" dirty="0" err="1" smtClean="0">
                          <a:ln>
                            <a:noFill/>
                          </a:ln>
                          <a:effectLst/>
                        </a:rPr>
                        <a:t>Asistente</a:t>
                      </a:r>
                      <a:r>
                        <a:rPr kumimoji="0" lang="en-US" sz="1600" b="1" u="none" strike="noStrike" cap="none" normalizeH="0" baseline="0" dirty="0" smtClean="0">
                          <a:ln>
                            <a:noFill/>
                          </a:ln>
                          <a:effectLst/>
                        </a:rPr>
                        <a:t> de </a:t>
                      </a:r>
                      <a:r>
                        <a:rPr kumimoji="0" lang="en-US" sz="1600" b="1" u="none" strike="noStrike" cap="none" normalizeH="0" baseline="0" dirty="0" err="1" smtClean="0">
                          <a:ln>
                            <a:noFill/>
                          </a:ln>
                          <a:effectLst/>
                        </a:rPr>
                        <a:t>logistica</a:t>
                      </a:r>
                      <a:r>
                        <a:rPr kumimoji="0" lang="en-US" sz="1600" b="1" u="none" strike="noStrike" cap="none" normalizeH="0" baseline="0" dirty="0" smtClean="0">
                          <a:ln>
                            <a:noFill/>
                          </a:ln>
                          <a:effectLst/>
                        </a:rPr>
                        <a:t> (2)</a:t>
                      </a:r>
                      <a:endParaRPr kumimoji="0" lang="en-US" sz="1600" b="1"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1,000.00</a:t>
                      </a:r>
                      <a:endPar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12,000.00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93.20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906.80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r>
              <a:tr h="34925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u="none" strike="noStrike" cap="none" normalizeH="0" baseline="0" dirty="0" err="1" smtClean="0">
                          <a:ln>
                            <a:noFill/>
                          </a:ln>
                          <a:effectLst/>
                        </a:rPr>
                        <a:t>Responsable</a:t>
                      </a:r>
                      <a:r>
                        <a:rPr kumimoji="0" lang="en-US" sz="1600" b="1" u="none" strike="noStrike" cap="none" normalizeH="0" baseline="0" dirty="0" smtClean="0">
                          <a:ln>
                            <a:noFill/>
                          </a:ln>
                          <a:effectLst/>
                        </a:rPr>
                        <a:t> de </a:t>
                      </a:r>
                      <a:r>
                        <a:rPr kumimoji="0" lang="en-US" sz="1600" b="1" u="none" strike="noStrike" cap="none" normalizeH="0" baseline="0" dirty="0" err="1" smtClean="0">
                          <a:ln>
                            <a:noFill/>
                          </a:ln>
                          <a:effectLst/>
                        </a:rPr>
                        <a:t>Compras</a:t>
                      </a:r>
                      <a:endParaRPr kumimoji="0" lang="en-US" sz="1600" b="1"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500.00</a:t>
                      </a:r>
                      <a:endPar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6,000.00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46.60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453.40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r>
              <a:tr h="34766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u="none" strike="noStrike" cap="none" normalizeH="0" baseline="0" dirty="0" err="1" smtClean="0">
                          <a:ln>
                            <a:noFill/>
                          </a:ln>
                          <a:effectLst/>
                        </a:rPr>
                        <a:t>Encargado</a:t>
                      </a:r>
                      <a:r>
                        <a:rPr kumimoji="0" lang="en-US" sz="1600" b="1" u="none" strike="noStrike" cap="none" normalizeH="0" baseline="0" dirty="0" smtClean="0">
                          <a:ln>
                            <a:noFill/>
                          </a:ln>
                          <a:effectLst/>
                        </a:rPr>
                        <a:t> de </a:t>
                      </a:r>
                      <a:r>
                        <a:rPr kumimoji="0" lang="en-US" sz="1600" b="1" u="none" strike="noStrike" cap="none" normalizeH="0" baseline="0" dirty="0" err="1" smtClean="0">
                          <a:ln>
                            <a:noFill/>
                          </a:ln>
                          <a:effectLst/>
                        </a:rPr>
                        <a:t>Ventas</a:t>
                      </a:r>
                      <a:endParaRPr kumimoji="0" lang="en-US" sz="1600" b="1"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550.00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6,600.00</a:t>
                      </a:r>
                      <a:endPar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51.26</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498.74</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r>
              <a:tr h="34925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u="none" strike="noStrike" cap="none" normalizeH="0" baseline="0" dirty="0" err="1" smtClean="0">
                          <a:ln>
                            <a:noFill/>
                          </a:ln>
                          <a:effectLst/>
                        </a:rPr>
                        <a:t>Vendedores</a:t>
                      </a:r>
                      <a:r>
                        <a:rPr kumimoji="0" lang="en-US" sz="1600" b="1" u="none" strike="noStrike" cap="none" normalizeH="0" baseline="0" dirty="0" smtClean="0">
                          <a:ln>
                            <a:noFill/>
                          </a:ln>
                          <a:effectLst/>
                        </a:rPr>
                        <a:t> (2)</a:t>
                      </a:r>
                      <a:endParaRPr kumimoji="0" lang="en-US" sz="1600" b="1"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900.00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10,800.00</a:t>
                      </a:r>
                      <a:endPar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83.88</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816.12</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r>
              <a:tr h="34925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u="none" strike="noStrike" cap="none" normalizeH="0" baseline="0" dirty="0" err="1" smtClean="0">
                          <a:ln>
                            <a:noFill/>
                          </a:ln>
                          <a:effectLst/>
                        </a:rPr>
                        <a:t>Gerente</a:t>
                      </a:r>
                      <a:r>
                        <a:rPr kumimoji="0" lang="en-US" sz="1600" b="1" u="none" strike="noStrike" cap="none" normalizeH="0" baseline="0" dirty="0" smtClean="0">
                          <a:ln>
                            <a:noFill/>
                          </a:ln>
                          <a:effectLst/>
                        </a:rPr>
                        <a:t> General y </a:t>
                      </a:r>
                      <a:r>
                        <a:rPr kumimoji="0" lang="en-US" sz="1600" b="1" u="none" strike="noStrike" cap="none" normalizeH="0" baseline="0" dirty="0" err="1" smtClean="0">
                          <a:ln>
                            <a:noFill/>
                          </a:ln>
                          <a:effectLst/>
                        </a:rPr>
                        <a:t>Administrativo</a:t>
                      </a:r>
                      <a:endParaRPr kumimoji="0" lang="en-US" sz="1600" b="1"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900.00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10,800.00</a:t>
                      </a:r>
                      <a:endPar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83.88</a:t>
                      </a:r>
                      <a:endPar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816.12</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r>
              <a:tr h="34925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rPr>
                        <a:t>Personal de </a:t>
                      </a:r>
                      <a:r>
                        <a:rPr kumimoji="0" lang="en-US" sz="1600" b="1" u="none" strike="noStrike" cap="none" normalizeH="0" baseline="0" dirty="0" err="1" smtClean="0">
                          <a:ln>
                            <a:noFill/>
                          </a:ln>
                          <a:effectLst/>
                        </a:rPr>
                        <a:t>limpieza</a:t>
                      </a:r>
                      <a:r>
                        <a:rPr kumimoji="0" lang="en-US" sz="1600" b="1" u="none" strike="noStrike" cap="none" normalizeH="0" baseline="0" dirty="0" smtClean="0">
                          <a:ln>
                            <a:noFill/>
                          </a:ln>
                          <a:effectLst/>
                        </a:rPr>
                        <a:t> </a:t>
                      </a:r>
                      <a:endParaRPr kumimoji="0" lang="en-US" sz="1600" b="1"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240.00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2,880.00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22.37</a:t>
                      </a:r>
                      <a:endPar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217.63</a:t>
                      </a:r>
                      <a:endPar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r>
              <a:tr h="34766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rPr>
                        <a:t>Personal </a:t>
                      </a:r>
                      <a:r>
                        <a:rPr kumimoji="0" lang="en-US" sz="1600" b="1" u="none" strike="noStrike" cap="none" normalizeH="0" baseline="0" dirty="0" err="1" smtClean="0">
                          <a:ln>
                            <a:noFill/>
                          </a:ln>
                          <a:effectLst/>
                        </a:rPr>
                        <a:t>operativo</a:t>
                      </a:r>
                      <a:r>
                        <a:rPr kumimoji="0" lang="en-US" sz="1600" b="1" u="none" strike="noStrike" cap="none" normalizeH="0" baseline="0" dirty="0" smtClean="0">
                          <a:ln>
                            <a:noFill/>
                          </a:ln>
                          <a:effectLst/>
                        </a:rPr>
                        <a:t> (2)</a:t>
                      </a:r>
                      <a:endParaRPr kumimoji="0" lang="en-US" sz="1600" b="1"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700.00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smtClean="0">
                          <a:ln>
                            <a:noFill/>
                          </a:ln>
                          <a:effectLst/>
                        </a:rPr>
                        <a:t>8,400.00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65.24</a:t>
                      </a:r>
                      <a:endPar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634.76</a:t>
                      </a:r>
                      <a:endPar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r>
              <a:tr h="693738">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rPr>
                        <a:t>TOTAL COSTOS ADMINISTRATIVOS</a:t>
                      </a:r>
                      <a:endParaRPr kumimoji="0" lang="en-U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hMerge="1">
                  <a:txBody>
                    <a:bodyPr/>
                    <a:lstStyle/>
                    <a:p>
                      <a:endParaRPr lang="es-ES"/>
                    </a:p>
                  </a:txBody>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69,480.00</a:t>
                      </a:r>
                      <a:endPar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0" i="0" u="none" strike="noStrike" cap="none" normalizeH="0" baseline="0" smtClean="0">
                        <a:ln>
                          <a:noFill/>
                        </a:ln>
                        <a:solidFill>
                          <a:schemeClr val="tx1"/>
                        </a:solidFill>
                        <a:effectLst/>
                        <a:latin typeface="Arial" charset="0"/>
                      </a:endParaRPr>
                    </a:p>
                  </a:txBody>
                  <a:tcPr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charset="0"/>
                      </a:endParaRPr>
                    </a:p>
                  </a:txBody>
                  <a:tcPr anchor="ctr" horzOverflow="overflow"/>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0"/>
            <a:ext cx="8229600" cy="1143000"/>
          </a:xfrm>
        </p:spPr>
        <p:txBody>
          <a:bodyPr>
            <a:normAutofit/>
          </a:bodyPr>
          <a:lstStyle/>
          <a:p>
            <a:pPr marL="484632" fontAlgn="auto">
              <a:spcAft>
                <a:spcPts val="0"/>
              </a:spcAft>
              <a:defRPr/>
            </a:pPr>
            <a:r>
              <a:rPr lang="es-MX" sz="2400" dirty="0" smtClean="0">
                <a:solidFill>
                  <a:schemeClr val="accent1">
                    <a:tint val="83000"/>
                    <a:satMod val="150000"/>
                  </a:schemeClr>
                </a:solidFill>
              </a:rPr>
              <a:t>BALANCE DE OBRAS FÍSICAS</a:t>
            </a:r>
            <a:r>
              <a:rPr lang="es-ES" dirty="0" smtClean="0">
                <a:solidFill>
                  <a:schemeClr val="accent1">
                    <a:tint val="83000"/>
                    <a:satMod val="150000"/>
                  </a:schemeClr>
                </a:solidFill>
              </a:rPr>
              <a:t> </a:t>
            </a:r>
            <a:endParaRPr lang="es-ES" dirty="0">
              <a:solidFill>
                <a:schemeClr val="accent1">
                  <a:tint val="83000"/>
                  <a:satMod val="150000"/>
                </a:schemeClr>
              </a:solidFill>
            </a:endParaRPr>
          </a:p>
        </p:txBody>
      </p:sp>
      <p:graphicFrame>
        <p:nvGraphicFramePr>
          <p:cNvPr id="21680" name="Group 176"/>
          <p:cNvGraphicFramePr>
            <a:graphicFrameLocks noGrp="1"/>
          </p:cNvGraphicFramePr>
          <p:nvPr>
            <p:ph type="tbl" idx="1"/>
          </p:nvPr>
        </p:nvGraphicFramePr>
        <p:xfrm>
          <a:off x="465138" y="1643063"/>
          <a:ext cx="8393112" cy="4017962"/>
        </p:xfrm>
        <a:graphic>
          <a:graphicData uri="http://schemas.openxmlformats.org/drawingml/2006/table">
            <a:tbl>
              <a:tblPr>
                <a:tableStyleId>{BC89EF96-8CEA-46FF-86C4-4CE0E7609802}</a:tableStyleId>
              </a:tblPr>
              <a:tblGrid>
                <a:gridCol w="3678232"/>
                <a:gridCol w="1857388"/>
                <a:gridCol w="1322396"/>
                <a:gridCol w="1535124"/>
              </a:tblGrid>
              <a:tr h="828668">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400" b="1" u="none" strike="noStrike" cap="none" normalizeH="0" baseline="0" dirty="0" smtClean="0">
                          <a:ln>
                            <a:noFill/>
                          </a:ln>
                          <a:effectLst/>
                        </a:rPr>
                        <a:t>MAQUINARIAS / EQUIPOS</a:t>
                      </a:r>
                      <a:endParaRPr kumimoji="0" lang="es-ES" sz="1400" b="1" i="0" u="none" strike="noStrike" cap="none" normalizeH="0" baseline="0" dirty="0" smtClean="0">
                        <a:ln>
                          <a:noFill/>
                        </a:ln>
                        <a:solidFill>
                          <a:schemeClr val="tx1"/>
                        </a:solidFill>
                        <a:effectLst/>
                        <a:latin typeface="Arial" charset="0"/>
                      </a:endParaRPr>
                    </a:p>
                  </a:txBody>
                  <a:tcPr anchor="ctr" horzOverflow="overflow">
                    <a:solidFill>
                      <a:schemeClr val="bg1">
                        <a:lumMod val="85000"/>
                      </a:schemeClr>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COSTO INDIVIDUAL </a:t>
                      </a:r>
                      <a:endParaRPr kumimoji="0" lang="es-ES" sz="1200" b="1" i="0" u="none" strike="noStrike" cap="none" normalizeH="0" baseline="0" dirty="0" smtClean="0">
                        <a:ln>
                          <a:noFill/>
                        </a:ln>
                        <a:solidFill>
                          <a:schemeClr val="tx1"/>
                        </a:solidFill>
                        <a:effectLst/>
                        <a:latin typeface="Arial" charset="0"/>
                      </a:endParaRPr>
                    </a:p>
                  </a:txBody>
                  <a:tcPr anchor="ctr" horzOverflow="overflow">
                    <a:solidFill>
                      <a:schemeClr val="bg1">
                        <a:lumMod val="8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400" b="1" u="none" strike="noStrike" cap="none" normalizeH="0" baseline="0" dirty="0" smtClean="0">
                          <a:ln>
                            <a:noFill/>
                          </a:ln>
                          <a:effectLst/>
                        </a:rPr>
                        <a:t>NUMERO DE PUNTOS</a:t>
                      </a:r>
                      <a:endParaRPr kumimoji="0" lang="es-ES" sz="1400" b="1" i="0" u="none" strike="noStrike" cap="none" normalizeH="0" baseline="0" dirty="0" smtClean="0">
                        <a:ln>
                          <a:noFill/>
                        </a:ln>
                        <a:solidFill>
                          <a:schemeClr val="tx1"/>
                        </a:solidFill>
                        <a:effectLst/>
                        <a:latin typeface="Arial" charset="0"/>
                      </a:endParaRPr>
                    </a:p>
                  </a:txBody>
                  <a:tcPr anchor="ctr" horzOverflow="overflow">
                    <a:solidFill>
                      <a:schemeClr val="bg1">
                        <a:lumMod val="85000"/>
                      </a:schemeClr>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COSTO TOTAL </a:t>
                      </a:r>
                      <a:endParaRPr kumimoji="0" lang="es-ES" sz="1200" b="1" i="0" u="none" strike="noStrike" cap="none" normalizeH="0" baseline="0" dirty="0" smtClean="0">
                        <a:ln>
                          <a:noFill/>
                        </a:ln>
                        <a:solidFill>
                          <a:schemeClr val="tx1"/>
                        </a:solidFill>
                        <a:effectLst/>
                        <a:latin typeface="Arial" charset="0"/>
                      </a:endParaRPr>
                    </a:p>
                  </a:txBody>
                  <a:tcPr anchor="ctr" horzOverflow="overflow">
                    <a:solidFill>
                      <a:schemeClr val="bg1">
                        <a:lumMod val="85000"/>
                      </a:schemeClr>
                    </a:solidFill>
                  </a:tcPr>
                </a:tc>
              </a:tr>
              <a:tr h="369888">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Instalación eléctrica</a:t>
                      </a:r>
                      <a:endParaRPr kumimoji="0" lang="es-ES" sz="16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2.00</a:t>
                      </a:r>
                      <a:endParaRPr kumimoji="0" lang="es-ES" sz="16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24.00</a:t>
                      </a:r>
                      <a:endParaRPr kumimoji="0" lang="es-ES" sz="16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48.00</a:t>
                      </a:r>
                      <a:endParaRPr kumimoji="0" lang="es-ES" sz="1600" b="0" i="0" u="none" strike="noStrike" cap="none" normalizeH="0" baseline="0" smtClean="0">
                        <a:ln>
                          <a:noFill/>
                        </a:ln>
                        <a:solidFill>
                          <a:schemeClr val="tx1"/>
                        </a:solidFill>
                        <a:effectLst/>
                        <a:latin typeface="Arial" charset="0"/>
                      </a:endParaRPr>
                    </a:p>
                  </a:txBody>
                  <a:tcPr horzOverflow="overflow"/>
                </a:tc>
              </a:tr>
              <a:tr h="368300">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Instalación inalámbrica</a:t>
                      </a:r>
                      <a:endParaRPr kumimoji="0" lang="es-ES" sz="16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5.00</a:t>
                      </a:r>
                      <a:endParaRPr kumimoji="0" lang="es-ES" sz="16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12.00</a:t>
                      </a:r>
                      <a:endParaRPr kumimoji="0" lang="es-ES" sz="16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60.00</a:t>
                      </a:r>
                      <a:endParaRPr kumimoji="0" lang="es-ES" sz="1600" b="0" i="0" u="none" strike="noStrike" cap="none" normalizeH="0" baseline="0" smtClean="0">
                        <a:ln>
                          <a:noFill/>
                        </a:ln>
                        <a:solidFill>
                          <a:schemeClr val="tx1"/>
                        </a:solidFill>
                        <a:effectLst/>
                        <a:latin typeface="Arial" charset="0"/>
                      </a:endParaRPr>
                    </a:p>
                  </a:txBody>
                  <a:tcPr horzOverflow="overflow"/>
                </a:tc>
              </a:tr>
              <a:tr h="369888">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Instalación telefónica</a:t>
                      </a:r>
                      <a:endParaRPr kumimoji="0" lang="es-ES" sz="16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2.00</a:t>
                      </a:r>
                      <a:endParaRPr kumimoji="0" lang="es-ES" sz="16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12.00</a:t>
                      </a:r>
                      <a:endParaRPr kumimoji="0" lang="es-ES" sz="16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24.00</a:t>
                      </a:r>
                      <a:endParaRPr kumimoji="0" lang="es-ES" sz="1600" b="0" i="0" u="none" strike="noStrike" cap="none" normalizeH="0" baseline="0" smtClean="0">
                        <a:ln>
                          <a:noFill/>
                        </a:ln>
                        <a:solidFill>
                          <a:schemeClr val="tx1"/>
                        </a:solidFill>
                        <a:effectLst/>
                        <a:latin typeface="Arial" charset="0"/>
                      </a:endParaRPr>
                    </a:p>
                  </a:txBody>
                  <a:tcPr horzOverflow="overflow"/>
                </a:tc>
              </a:tr>
              <a:tr h="604838">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Instalación de aconcionador de aire</a:t>
                      </a:r>
                      <a:endParaRPr kumimoji="0" lang="es-ES" sz="16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15.00</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1.00</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15.00</a:t>
                      </a:r>
                      <a:endParaRPr kumimoji="0" lang="es-ES" sz="1600" b="0" i="0" u="none" strike="noStrike" cap="none" normalizeH="0" baseline="0" smtClean="0">
                        <a:ln>
                          <a:noFill/>
                        </a:ln>
                        <a:solidFill>
                          <a:schemeClr val="tx1"/>
                        </a:solidFill>
                        <a:effectLst/>
                        <a:latin typeface="Arial" charset="0"/>
                      </a:endParaRPr>
                    </a:p>
                  </a:txBody>
                  <a:tcPr horzOverflow="overflow"/>
                </a:tc>
              </a:tr>
              <a:tr h="368300">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Pintar Oficinas</a:t>
                      </a:r>
                      <a:endParaRPr kumimoji="0" lang="es-ES" sz="16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15.00</a:t>
                      </a:r>
                      <a:endParaRPr kumimoji="0" lang="es-ES" sz="16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3.00</a:t>
                      </a:r>
                      <a:endParaRPr kumimoji="0" lang="es-ES" sz="16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45.00</a:t>
                      </a:r>
                      <a:endParaRPr kumimoji="0" lang="es-ES" sz="1600" b="0" i="0" u="none" strike="noStrike" cap="none" normalizeH="0" baseline="0" smtClean="0">
                        <a:ln>
                          <a:noFill/>
                        </a:ln>
                        <a:solidFill>
                          <a:schemeClr val="tx1"/>
                        </a:solidFill>
                        <a:effectLst/>
                        <a:latin typeface="Arial" charset="0"/>
                      </a:endParaRPr>
                    </a:p>
                  </a:txBody>
                  <a:tcPr horzOverflow="overflow"/>
                </a:tc>
              </a:tr>
              <a:tr h="369888">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Pintas Baños</a:t>
                      </a:r>
                      <a:endParaRPr kumimoji="0" lang="es-ES" sz="16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10.00</a:t>
                      </a:r>
                      <a:endParaRPr kumimoji="0" lang="es-ES" sz="16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1.00</a:t>
                      </a:r>
                      <a:endParaRPr kumimoji="0" lang="es-ES" sz="16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10.00</a:t>
                      </a:r>
                      <a:endParaRPr kumimoji="0" lang="es-ES" sz="1600" b="0" i="0" u="none" strike="noStrike" cap="none" normalizeH="0" baseline="0" smtClean="0">
                        <a:ln>
                          <a:noFill/>
                        </a:ln>
                        <a:solidFill>
                          <a:schemeClr val="tx1"/>
                        </a:solidFill>
                        <a:effectLst/>
                        <a:latin typeface="Arial" charset="0"/>
                      </a:endParaRPr>
                    </a:p>
                  </a:txBody>
                  <a:tcPr horzOverflow="overflow"/>
                </a:tc>
              </a:tr>
              <a:tr h="368300">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Acondicionar Bodega</a:t>
                      </a:r>
                      <a:endParaRPr kumimoji="0" lang="es-ES" sz="1600" b="0" i="0" u="none" strike="noStrike" cap="none" normalizeH="0" baseline="0" smtClean="0">
                        <a:ln>
                          <a:noFill/>
                        </a:ln>
                        <a:solidFill>
                          <a:schemeClr val="tx1"/>
                        </a:solidFill>
                        <a:effectLst/>
                        <a:latin typeface="Arial" charset="0"/>
                      </a:endParaRPr>
                    </a:p>
                  </a:txBody>
                  <a:tcP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50.00</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1.00</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50.00</a:t>
                      </a:r>
                      <a:endParaRPr kumimoji="0" lang="es-ES" sz="1600" b="0" i="0" u="none" strike="noStrike" cap="none" normalizeH="0" baseline="0" dirty="0" smtClean="0">
                        <a:ln>
                          <a:noFill/>
                        </a:ln>
                        <a:solidFill>
                          <a:schemeClr val="tx1"/>
                        </a:solidFill>
                        <a:effectLst/>
                        <a:latin typeface="Arial" charset="0"/>
                      </a:endParaRPr>
                    </a:p>
                  </a:txBody>
                  <a:tcPr horzOverflow="overflow"/>
                </a:tc>
              </a:tr>
              <a:tr h="369888">
                <a:tc gridSpan="3">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1" u="none" strike="noStrike" cap="none" normalizeH="0" baseline="0" dirty="0" smtClean="0">
                          <a:ln>
                            <a:noFill/>
                          </a:ln>
                          <a:effectLst/>
                        </a:rPr>
                        <a:t>TOTAL INVERSIÓN INSTALACIÓN INICIAL</a:t>
                      </a:r>
                      <a:endParaRPr kumimoji="0" lang="es-ES" sz="1600" b="1" i="0" u="none" strike="noStrike" cap="none" normalizeH="0" baseline="0" dirty="0" smtClean="0">
                        <a:ln>
                          <a:noFill/>
                        </a:ln>
                        <a:solidFill>
                          <a:schemeClr val="tx1"/>
                        </a:solidFill>
                        <a:effectLst/>
                        <a:latin typeface="Arial" charset="0"/>
                      </a:endParaRPr>
                    </a:p>
                  </a:txBody>
                  <a:tcPr anchor="b" horzOverflow="overflow"/>
                </a:tc>
                <a:tc hMerge="1">
                  <a:txBody>
                    <a:bodyPr/>
                    <a:lstStyle/>
                    <a:p>
                      <a:endParaRPr lang="es-ES"/>
                    </a:p>
                  </a:txBody>
                  <a:tcPr/>
                </a:tc>
                <a:tc hMerge="1">
                  <a:txBody>
                    <a:bodyPr/>
                    <a:lstStyle/>
                    <a:p>
                      <a:endParaRPr lang="es-ES"/>
                    </a:p>
                  </a:txBody>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MX" sz="1600" b="1" u="none" strike="noStrike" cap="none" normalizeH="0" baseline="0" dirty="0" smtClean="0">
                          <a:ln>
                            <a:noFill/>
                          </a:ln>
                          <a:effectLst/>
                        </a:rPr>
                        <a:t>252.00</a:t>
                      </a:r>
                      <a:endParaRPr kumimoji="0" lang="es-MX" sz="1600" b="1" i="0" u="none" strike="noStrike" cap="none" normalizeH="0" baseline="0" dirty="0" smtClean="0">
                        <a:ln>
                          <a:noFill/>
                        </a:ln>
                        <a:solidFill>
                          <a:schemeClr val="tx1"/>
                        </a:solidFill>
                        <a:effectLst/>
                        <a:latin typeface="Arial" charset="0"/>
                      </a:endParaRPr>
                    </a:p>
                  </a:txBody>
                  <a:tcPr anchor="b" horzOverflow="overflow"/>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14" name="Rectangle 542"/>
          <p:cNvSpPr>
            <a:spLocks noGrp="1" noChangeArrowheads="1"/>
          </p:cNvSpPr>
          <p:nvPr>
            <p:ph type="title"/>
          </p:nvPr>
        </p:nvSpPr>
        <p:spPr>
          <a:xfrm>
            <a:off x="0" y="0"/>
            <a:ext cx="8229600" cy="1143000"/>
          </a:xfrm>
        </p:spPr>
        <p:txBody>
          <a:bodyPr>
            <a:normAutofit/>
          </a:bodyPr>
          <a:lstStyle/>
          <a:p>
            <a:pPr marL="484632" fontAlgn="auto">
              <a:spcAft>
                <a:spcPts val="0"/>
              </a:spcAft>
              <a:defRPr/>
            </a:pPr>
            <a:r>
              <a:rPr lang="es-ES" sz="2400" dirty="0" smtClean="0">
                <a:solidFill>
                  <a:schemeClr val="accent1">
                    <a:tint val="83000"/>
                    <a:satMod val="150000"/>
                  </a:schemeClr>
                </a:solidFill>
              </a:rPr>
              <a:t/>
            </a:r>
            <a:br>
              <a:rPr lang="es-ES" sz="2400" dirty="0" smtClean="0">
                <a:solidFill>
                  <a:schemeClr val="accent1">
                    <a:tint val="83000"/>
                    <a:satMod val="150000"/>
                  </a:schemeClr>
                </a:solidFill>
              </a:rPr>
            </a:br>
            <a:r>
              <a:rPr lang="es-ES" sz="2400" dirty="0" smtClean="0">
                <a:solidFill>
                  <a:schemeClr val="accent1">
                    <a:tint val="83000"/>
                    <a:satMod val="150000"/>
                  </a:schemeClr>
                </a:solidFill>
              </a:rPr>
              <a:t>DETERMINACION </a:t>
            </a:r>
            <a:r>
              <a:rPr lang="es-ES" sz="2400" dirty="0">
                <a:solidFill>
                  <a:schemeClr val="accent1">
                    <a:tint val="83000"/>
                    <a:satMod val="150000"/>
                  </a:schemeClr>
                </a:solidFill>
              </a:rPr>
              <a:t>DEL TAMAÑO </a:t>
            </a:r>
          </a:p>
        </p:txBody>
      </p:sp>
      <p:graphicFrame>
        <p:nvGraphicFramePr>
          <p:cNvPr id="29217" name="Group 545"/>
          <p:cNvGraphicFramePr>
            <a:graphicFrameLocks noGrp="1"/>
          </p:cNvGraphicFramePr>
          <p:nvPr>
            <p:ph type="tbl" idx="1"/>
          </p:nvPr>
        </p:nvGraphicFramePr>
        <p:xfrm>
          <a:off x="642938" y="1143000"/>
          <a:ext cx="8143875" cy="4883150"/>
        </p:xfrm>
        <a:graphic>
          <a:graphicData uri="http://schemas.openxmlformats.org/drawingml/2006/table">
            <a:tbl>
              <a:tblPr>
                <a:tableStyleId>{BC89EF96-8CEA-46FF-86C4-4CE0E7609802}</a:tableStyleId>
              </a:tblPr>
              <a:tblGrid>
                <a:gridCol w="1714512"/>
                <a:gridCol w="928666"/>
                <a:gridCol w="1143008"/>
                <a:gridCol w="1071598"/>
                <a:gridCol w="1071570"/>
                <a:gridCol w="1143008"/>
                <a:gridCol w="1071570"/>
              </a:tblGrid>
              <a:tr h="320675">
                <a:tc gridSpan="7">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ALTERNATIVA B: Importación de 843</a:t>
                      </a:r>
                      <a:endParaRPr kumimoji="0" lang="es-ES" sz="1600" b="1" i="0" u="none" strike="noStrike" cap="none" normalizeH="0" baseline="0" dirty="0" smtClean="0">
                        <a:ln>
                          <a:noFill/>
                        </a:ln>
                        <a:solidFill>
                          <a:schemeClr val="tx1"/>
                        </a:solidFill>
                        <a:effectLst/>
                        <a:latin typeface="Arial" charset="0"/>
                      </a:endParaRPr>
                    </a:p>
                  </a:txBody>
                  <a:tcPr anchor="b" horzOverflow="overflow"/>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32385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Años</a:t>
                      </a:r>
                      <a:endParaRPr kumimoji="0" lang="es-ES" sz="1200" b="0" i="0" u="none" strike="noStrike" cap="none" normalizeH="0" baseline="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0</a:t>
                      </a:r>
                      <a:endParaRPr kumimoji="0" lang="es-ES" sz="1200" b="0"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1</a:t>
                      </a:r>
                      <a:endParaRPr kumimoji="0" lang="es-ES" sz="1200" b="0"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2</a:t>
                      </a:r>
                      <a:endParaRPr kumimoji="0" lang="es-ES" sz="1200" b="0"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3</a:t>
                      </a:r>
                      <a:endParaRPr kumimoji="0" lang="es-ES" sz="1200" b="0" i="0" u="none" strike="noStrike" cap="none" normalizeH="0" baseline="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4</a:t>
                      </a:r>
                      <a:endParaRPr kumimoji="0" lang="es-ES" sz="1200" b="0" i="0" u="none" strike="noStrike" cap="none" normalizeH="0" baseline="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5</a:t>
                      </a:r>
                      <a:endParaRPr kumimoji="0" lang="es-ES" sz="1200" b="0"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r>
              <a:tr h="32385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Producción</a:t>
                      </a:r>
                      <a:endParaRPr kumimoji="0" lang="es-ES" sz="1200" b="0" i="0" u="none" strike="noStrike" cap="none" normalizeH="0" baseline="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843</a:t>
                      </a:r>
                      <a:endParaRPr kumimoji="0" lang="es-ES" sz="1200" b="0" i="0" u="none" strike="noStrike" cap="none" normalizeH="0" baseline="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843</a:t>
                      </a:r>
                      <a:endParaRPr kumimoji="0" lang="es-ES" sz="1200" b="0" i="0" u="none" strike="noStrike" cap="none" normalizeH="0" baseline="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843</a:t>
                      </a:r>
                      <a:endParaRPr kumimoji="0" lang="es-ES" sz="1200" b="0" i="0" u="none" strike="noStrike" cap="none" normalizeH="0" baseline="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843</a:t>
                      </a:r>
                      <a:endParaRPr kumimoji="0" lang="es-ES" sz="1200" b="0" i="0" u="none" strike="noStrike" cap="none" normalizeH="0" baseline="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843</a:t>
                      </a:r>
                      <a:endParaRPr kumimoji="0" lang="es-ES" sz="1200" b="0"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r>
              <a:tr h="32226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Ingresos*</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$674.657,28</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$674.657,28</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$674.657,28</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$674.657,28</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$674.657,28</a:t>
                      </a:r>
                      <a:endParaRPr kumimoji="0" lang="es-ES" sz="1200" b="0" i="0" u="none" strike="noStrike" cap="none" normalizeH="0" baseline="0" smtClean="0">
                        <a:ln>
                          <a:noFill/>
                        </a:ln>
                        <a:solidFill>
                          <a:schemeClr val="tx1"/>
                        </a:solidFill>
                        <a:effectLst/>
                        <a:latin typeface="Arial" charset="0"/>
                      </a:endParaRPr>
                    </a:p>
                  </a:txBody>
                  <a:tcPr anchor="b" horzOverflow="overflow"/>
                </a:tc>
              </a:tr>
              <a:tr h="32385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Costos Fijos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$91.813,13</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$91.813,13</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$91.813,13</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$91.813,13</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$91.813,13</a:t>
                      </a:r>
                      <a:endParaRPr kumimoji="0" lang="es-ES" sz="1200" b="0" i="0" u="none" strike="noStrike" cap="none" normalizeH="0" baseline="0" smtClean="0">
                        <a:ln>
                          <a:noFill/>
                        </a:ln>
                        <a:solidFill>
                          <a:schemeClr val="tx1"/>
                        </a:solidFill>
                        <a:effectLst/>
                        <a:latin typeface="Arial" charset="0"/>
                      </a:endParaRPr>
                    </a:p>
                  </a:txBody>
                  <a:tcPr anchor="b" horzOverflow="overflow"/>
                </a:tc>
              </a:tr>
              <a:tr h="32385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Costos Variables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$520.498,09</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$520.498,09</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$520.498,09</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$520.498,09</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$520.498,09</a:t>
                      </a:r>
                      <a:endParaRPr kumimoji="0" lang="es-ES" sz="1200" b="0" i="0" u="none" strike="noStrike" cap="none" normalizeH="0" baseline="0" smtClean="0">
                        <a:ln>
                          <a:noFill/>
                        </a:ln>
                        <a:solidFill>
                          <a:schemeClr val="tx1"/>
                        </a:solidFill>
                        <a:effectLst/>
                        <a:latin typeface="Arial" charset="0"/>
                      </a:endParaRPr>
                    </a:p>
                  </a:txBody>
                  <a:tcPr anchor="b" horzOverflow="overflow"/>
                </a:tc>
              </a:tr>
              <a:tr h="32385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Depreciación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$4.417,33</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$4.417,33</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$4.417,33</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$4.417,33</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$4.417,33</a:t>
                      </a:r>
                      <a:endParaRPr kumimoji="0" lang="es-ES" sz="1200" b="0" i="0" u="none" strike="noStrike" cap="none" normalizeH="0" baseline="0" smtClean="0">
                        <a:ln>
                          <a:noFill/>
                        </a:ln>
                        <a:solidFill>
                          <a:schemeClr val="tx1"/>
                        </a:solidFill>
                        <a:effectLst/>
                        <a:latin typeface="Arial" charset="0"/>
                      </a:endParaRPr>
                    </a:p>
                  </a:txBody>
                  <a:tcPr anchor="b" horzOverflow="overflow"/>
                </a:tc>
              </a:tr>
              <a:tr h="32226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UAI</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$57.928,73</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$57.928,73</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$57.928,73</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$57.928,73</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$57.928,73</a:t>
                      </a:r>
                      <a:endParaRPr kumimoji="0" lang="es-ES" sz="1200" b="0" i="0" u="none" strike="noStrike" cap="none" normalizeH="0" baseline="0" smtClean="0">
                        <a:ln>
                          <a:noFill/>
                        </a:ln>
                        <a:solidFill>
                          <a:schemeClr val="tx1"/>
                        </a:solidFill>
                        <a:effectLst/>
                        <a:latin typeface="Arial" charset="0"/>
                      </a:endParaRPr>
                    </a:p>
                  </a:txBody>
                  <a:tcPr anchor="b" horzOverflow="overflow"/>
                </a:tc>
              </a:tr>
              <a:tr h="323850">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s-ES" sz="1000" u="none" strike="noStrike" cap="none" normalizeH="0" baseline="0" dirty="0" smtClean="0">
                          <a:ln>
                            <a:noFill/>
                          </a:ln>
                          <a:effectLst/>
                        </a:rPr>
                        <a:t>Participación Trabajadores (15%)</a:t>
                      </a:r>
                      <a:endParaRPr kumimoji="0" lang="es-ES" sz="10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 </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$8.689,31</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$8.689,31</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$8.689,31</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$8.689,31</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$8.689,31</a:t>
                      </a:r>
                      <a:endParaRPr kumimoji="0" lang="es-ES" sz="1200" b="0" i="0" u="none" strike="noStrike" cap="none" normalizeH="0" baseline="0" smtClean="0">
                        <a:ln>
                          <a:noFill/>
                        </a:ln>
                        <a:solidFill>
                          <a:schemeClr val="tx1"/>
                        </a:solidFill>
                        <a:effectLst/>
                        <a:latin typeface="Arial" charset="0"/>
                      </a:endParaRPr>
                    </a:p>
                  </a:txBody>
                  <a:tcPr anchor="b" horzOverflow="overflow"/>
                </a:tc>
              </a:tr>
              <a:tr h="32385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Impuestos 25%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$12.309,85</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$12.309,85</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$12.309,85</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$12.309,85</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$12.309,85</a:t>
                      </a:r>
                      <a:endParaRPr kumimoji="0" lang="es-ES" sz="1200" b="0" i="0" u="none" strike="noStrike" cap="none" normalizeH="0" baseline="0" smtClean="0">
                        <a:ln>
                          <a:noFill/>
                        </a:ln>
                        <a:solidFill>
                          <a:schemeClr val="tx1"/>
                        </a:solidFill>
                        <a:effectLst/>
                        <a:latin typeface="Arial" charset="0"/>
                      </a:endParaRPr>
                    </a:p>
                  </a:txBody>
                  <a:tcPr anchor="b" horzOverflow="overflow"/>
                </a:tc>
              </a:tr>
              <a:tr h="32385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UDI</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$36.929,56</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$36.929,56</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$36.929,56</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$36.929,56</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$36.929,56</a:t>
                      </a:r>
                      <a:endParaRPr kumimoji="0" lang="es-ES" sz="1200" b="0" i="0" u="none" strike="noStrike" cap="none" normalizeH="0" baseline="0" smtClean="0">
                        <a:ln>
                          <a:noFill/>
                        </a:ln>
                        <a:solidFill>
                          <a:schemeClr val="tx1"/>
                        </a:solidFill>
                        <a:effectLst/>
                        <a:latin typeface="Arial" charset="0"/>
                      </a:endParaRPr>
                    </a:p>
                  </a:txBody>
                  <a:tcPr anchor="b" horzOverflow="overflow"/>
                </a:tc>
              </a:tr>
              <a:tr h="32226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Depreciación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$4.417,33</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$4.417,33</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$4.417,33</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$4.417,33</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$4.417,33</a:t>
                      </a:r>
                      <a:endParaRPr kumimoji="0" lang="es-ES" sz="1200" b="0" i="0" u="none" strike="noStrike" cap="none" normalizeH="0" baseline="0" smtClean="0">
                        <a:ln>
                          <a:noFill/>
                        </a:ln>
                        <a:solidFill>
                          <a:schemeClr val="tx1"/>
                        </a:solidFill>
                        <a:effectLst/>
                        <a:latin typeface="Arial" charset="0"/>
                      </a:endParaRPr>
                    </a:p>
                  </a:txBody>
                  <a:tcPr anchor="b" horzOverflow="overflow"/>
                </a:tc>
              </a:tr>
              <a:tr h="32385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Inversión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dirty="0" smtClean="0">
                          <a:ln>
                            <a:noFill/>
                          </a:ln>
                          <a:effectLst/>
                        </a:rPr>
                        <a:t>$29.890,00</a:t>
                      </a:r>
                      <a:endParaRPr kumimoji="0" lang="es-ES" sz="11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$1.550,00</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 </a:t>
                      </a:r>
                      <a:endParaRPr kumimoji="0" lang="es-ES" sz="1200" b="0" i="0" u="none" strike="noStrike" cap="none" normalizeH="0" baseline="0" smtClean="0">
                        <a:ln>
                          <a:noFill/>
                        </a:ln>
                        <a:solidFill>
                          <a:schemeClr val="tx1"/>
                        </a:solidFill>
                        <a:effectLst/>
                        <a:latin typeface="Arial" charset="0"/>
                      </a:endParaRPr>
                    </a:p>
                  </a:txBody>
                  <a:tcPr anchor="b" horzOverflow="overflow"/>
                </a:tc>
              </a:tr>
              <a:tr h="32385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Flujo Anual</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dirty="0" smtClean="0">
                          <a:ln>
                            <a:noFill/>
                          </a:ln>
                          <a:effectLst/>
                        </a:rPr>
                        <a:t>-$29.890,00</a:t>
                      </a:r>
                      <a:endParaRPr kumimoji="0" lang="es-ES" sz="11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$41.346,90</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$41.346,90</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$39.796,90</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$41.346,90</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$41.346,90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56" name="Rectangle 188"/>
          <p:cNvSpPr>
            <a:spLocks noGrp="1" noChangeArrowheads="1"/>
          </p:cNvSpPr>
          <p:nvPr>
            <p:ph type="title"/>
          </p:nvPr>
        </p:nvSpPr>
        <p:spPr>
          <a:xfrm>
            <a:off x="0" y="0"/>
            <a:ext cx="8229600" cy="1143000"/>
          </a:xfrm>
        </p:spPr>
        <p:txBody>
          <a:bodyPr>
            <a:normAutofit fontScale="90000"/>
          </a:bodyPr>
          <a:lstStyle/>
          <a:p>
            <a:pPr marL="484632" fontAlgn="auto">
              <a:spcAft>
                <a:spcPts val="0"/>
              </a:spcAft>
              <a:defRPr/>
            </a:pPr>
            <a:r>
              <a:rPr lang="es-MX" sz="2400" b="1" dirty="0" smtClean="0">
                <a:solidFill>
                  <a:schemeClr val="accent1">
                    <a:tint val="83000"/>
                    <a:satMod val="150000"/>
                  </a:schemeClr>
                </a:solidFill>
              </a:rPr>
              <a:t/>
            </a:r>
            <a:br>
              <a:rPr lang="es-MX" sz="2400" b="1" dirty="0" smtClean="0">
                <a:solidFill>
                  <a:schemeClr val="accent1">
                    <a:tint val="83000"/>
                    <a:satMod val="150000"/>
                  </a:schemeClr>
                </a:solidFill>
              </a:rPr>
            </a:br>
            <a:r>
              <a:rPr lang="es-MX" sz="2400" b="1" dirty="0" smtClean="0">
                <a:solidFill>
                  <a:schemeClr val="accent1">
                    <a:tint val="83000"/>
                    <a:satMod val="150000"/>
                  </a:schemeClr>
                </a:solidFill>
              </a:rPr>
              <a:t/>
            </a:r>
            <a:br>
              <a:rPr lang="es-MX" sz="2400" b="1" dirty="0" smtClean="0">
                <a:solidFill>
                  <a:schemeClr val="accent1">
                    <a:tint val="83000"/>
                    <a:satMod val="150000"/>
                  </a:schemeClr>
                </a:solidFill>
              </a:rPr>
            </a:br>
            <a:r>
              <a:rPr lang="es-MX" sz="2400" b="1" dirty="0" smtClean="0">
                <a:solidFill>
                  <a:schemeClr val="accent1">
                    <a:tint val="83000"/>
                    <a:satMod val="150000"/>
                  </a:schemeClr>
                </a:solidFill>
              </a:rPr>
              <a:t/>
            </a:r>
            <a:br>
              <a:rPr lang="es-MX" sz="2400" b="1" dirty="0" smtClean="0">
                <a:solidFill>
                  <a:schemeClr val="accent1">
                    <a:tint val="83000"/>
                    <a:satMod val="150000"/>
                  </a:schemeClr>
                </a:solidFill>
              </a:rPr>
            </a:br>
            <a:r>
              <a:rPr lang="es-MX" sz="2400" b="1" dirty="0" smtClean="0">
                <a:solidFill>
                  <a:schemeClr val="accent1">
                    <a:tint val="83000"/>
                    <a:satMod val="150000"/>
                  </a:schemeClr>
                </a:solidFill>
              </a:rPr>
              <a:t/>
            </a:r>
            <a:br>
              <a:rPr lang="es-MX" sz="2400" b="1" dirty="0" smtClean="0">
                <a:solidFill>
                  <a:schemeClr val="accent1">
                    <a:tint val="83000"/>
                    <a:satMod val="150000"/>
                  </a:schemeClr>
                </a:solidFill>
              </a:rPr>
            </a:br>
            <a:r>
              <a:rPr lang="es-MX" sz="2400" b="1" dirty="0" smtClean="0">
                <a:solidFill>
                  <a:schemeClr val="accent1">
                    <a:tint val="83000"/>
                    <a:satMod val="150000"/>
                  </a:schemeClr>
                </a:solidFill>
              </a:rPr>
              <a:t/>
            </a:r>
            <a:br>
              <a:rPr lang="es-MX" sz="2400" b="1" dirty="0" smtClean="0">
                <a:solidFill>
                  <a:schemeClr val="accent1">
                    <a:tint val="83000"/>
                    <a:satMod val="150000"/>
                  </a:schemeClr>
                </a:solidFill>
              </a:rPr>
            </a:br>
            <a:r>
              <a:rPr lang="es-MX" b="1" dirty="0" smtClean="0">
                <a:solidFill>
                  <a:schemeClr val="accent1">
                    <a:tint val="83000"/>
                    <a:satMod val="150000"/>
                  </a:schemeClr>
                </a:solidFill>
              </a:rPr>
              <a:t>Factores </a:t>
            </a:r>
            <a:r>
              <a:rPr lang="es-MX" b="1" dirty="0">
                <a:solidFill>
                  <a:schemeClr val="accent1">
                    <a:tint val="83000"/>
                    <a:satMod val="150000"/>
                  </a:schemeClr>
                </a:solidFill>
              </a:rPr>
              <a:t>de Localización:</a:t>
            </a:r>
            <a:br>
              <a:rPr lang="es-MX" b="1" dirty="0">
                <a:solidFill>
                  <a:schemeClr val="accent1">
                    <a:tint val="83000"/>
                    <a:satMod val="150000"/>
                  </a:schemeClr>
                </a:solidFill>
              </a:rPr>
            </a:br>
            <a:r>
              <a:rPr lang="es-MX" b="1" dirty="0" smtClean="0">
                <a:solidFill>
                  <a:schemeClr val="accent1">
                    <a:tint val="83000"/>
                    <a:satMod val="150000"/>
                  </a:schemeClr>
                </a:solidFill>
              </a:rPr>
              <a:t>Método </a:t>
            </a:r>
            <a:r>
              <a:rPr lang="es-MX" b="1" dirty="0">
                <a:solidFill>
                  <a:schemeClr val="accent1">
                    <a:tint val="83000"/>
                    <a:satMod val="150000"/>
                  </a:schemeClr>
                </a:solidFill>
              </a:rPr>
              <a:t>de </a:t>
            </a:r>
            <a:r>
              <a:rPr lang="es-MX" b="1" dirty="0" smtClean="0">
                <a:solidFill>
                  <a:schemeClr val="accent1">
                    <a:tint val="83000"/>
                    <a:satMod val="150000"/>
                  </a:schemeClr>
                </a:solidFill>
              </a:rPr>
              <a:t>localización </a:t>
            </a:r>
            <a:r>
              <a:rPr lang="es-MX" b="1" dirty="0">
                <a:solidFill>
                  <a:schemeClr val="accent1">
                    <a:tint val="83000"/>
                    <a:satMod val="150000"/>
                  </a:schemeClr>
                </a:solidFill>
              </a:rPr>
              <a:t>por puntos	</a:t>
            </a:r>
            <a:endParaRPr lang="es-ES" b="1" dirty="0">
              <a:solidFill>
                <a:schemeClr val="accent1">
                  <a:tint val="83000"/>
                  <a:satMod val="150000"/>
                </a:schemeClr>
              </a:solidFill>
            </a:endParaRPr>
          </a:p>
        </p:txBody>
      </p:sp>
      <p:graphicFrame>
        <p:nvGraphicFramePr>
          <p:cNvPr id="32961" name="Group 193"/>
          <p:cNvGraphicFramePr>
            <a:graphicFrameLocks noGrp="1"/>
          </p:cNvGraphicFramePr>
          <p:nvPr>
            <p:ph type="tbl" idx="1"/>
          </p:nvPr>
        </p:nvGraphicFramePr>
        <p:xfrm>
          <a:off x="357188" y="1914525"/>
          <a:ext cx="8572500" cy="2454275"/>
        </p:xfrm>
        <a:graphic>
          <a:graphicData uri="http://schemas.openxmlformats.org/drawingml/2006/table">
            <a:tbl>
              <a:tblPr>
                <a:tableStyleId>{BC89EF96-8CEA-46FF-86C4-4CE0E7609802}</a:tableStyleId>
              </a:tblPr>
              <a:tblGrid>
                <a:gridCol w="1607330"/>
                <a:gridCol w="737269"/>
                <a:gridCol w="941517"/>
                <a:gridCol w="1000134"/>
                <a:gridCol w="1214444"/>
                <a:gridCol w="1000134"/>
                <a:gridCol w="1000132"/>
                <a:gridCol w="1071567"/>
              </a:tblGrid>
              <a:tr h="318172">
                <a:tc rowSpan="2">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FACTORES</a:t>
                      </a:r>
                      <a:endParaRPr kumimoji="0" lang="es-ES" sz="1400" b="0" i="0" u="none" strike="noStrike" cap="none" normalizeH="0" baseline="0" dirty="0" smtClean="0">
                        <a:ln>
                          <a:noFill/>
                        </a:ln>
                        <a:solidFill>
                          <a:schemeClr val="tx1"/>
                        </a:solidFill>
                        <a:effectLst/>
                        <a:latin typeface="Arial" charset="0"/>
                      </a:endParaRPr>
                    </a:p>
                  </a:txBody>
                  <a:tcPr anchor="ctr" horzOverflow="overflow">
                    <a:solidFill>
                      <a:schemeClr val="bg1">
                        <a:lumMod val="85000"/>
                      </a:schemeClr>
                    </a:solidFill>
                  </a:tcPr>
                </a:tc>
                <a:tc rowSpan="2">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PESO</a:t>
                      </a:r>
                      <a:endParaRPr kumimoji="0" lang="es-ES" sz="1400" b="0" i="0" u="none" strike="noStrike" cap="none" normalizeH="0" baseline="0" dirty="0" smtClean="0">
                        <a:ln>
                          <a:noFill/>
                        </a:ln>
                        <a:solidFill>
                          <a:schemeClr val="tx1"/>
                        </a:solidFill>
                        <a:effectLst/>
                        <a:latin typeface="Arial" charset="0"/>
                      </a:endParaRPr>
                    </a:p>
                  </a:txBody>
                  <a:tcPr anchor="ctr" horzOverflow="overflow">
                    <a:solidFill>
                      <a:schemeClr val="bg1">
                        <a:lumMod val="85000"/>
                      </a:schemeClr>
                    </a:solidFill>
                  </a:tcPr>
                </a:tc>
                <a:tc gridSpan="2">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ZONA A</a:t>
                      </a:r>
                      <a:endParaRPr kumimoji="0" lang="es-ES" sz="1400" b="0" i="0" u="none" strike="noStrike" cap="none" normalizeH="0" baseline="0" dirty="0" smtClean="0">
                        <a:ln>
                          <a:noFill/>
                        </a:ln>
                        <a:solidFill>
                          <a:schemeClr val="tx1"/>
                        </a:solidFill>
                        <a:effectLst/>
                        <a:latin typeface="Arial" charset="0"/>
                      </a:endParaRPr>
                    </a:p>
                  </a:txBody>
                  <a:tcPr anchor="ctr" horzOverflow="overflow">
                    <a:solidFill>
                      <a:schemeClr val="bg1">
                        <a:lumMod val="85000"/>
                      </a:schemeClr>
                    </a:solidFill>
                  </a:tcPr>
                </a:tc>
                <a:tc hMerge="1">
                  <a:txBody>
                    <a:bodyPr/>
                    <a:lstStyle/>
                    <a:p>
                      <a:endParaRPr lang="es-ES"/>
                    </a:p>
                  </a:txBody>
                  <a:tcPr/>
                </a:tc>
                <a:tc gridSpan="2">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ZONA B</a:t>
                      </a:r>
                      <a:endParaRPr kumimoji="0" lang="es-ES" sz="1400" b="0" i="0" u="none" strike="noStrike" cap="none" normalizeH="0" baseline="0" dirty="0" smtClean="0">
                        <a:ln>
                          <a:noFill/>
                        </a:ln>
                        <a:solidFill>
                          <a:schemeClr val="tx1"/>
                        </a:solidFill>
                        <a:effectLst/>
                        <a:latin typeface="Arial" charset="0"/>
                      </a:endParaRPr>
                    </a:p>
                  </a:txBody>
                  <a:tcPr anchor="ctr" horzOverflow="overflow">
                    <a:solidFill>
                      <a:schemeClr val="bg1">
                        <a:lumMod val="85000"/>
                      </a:schemeClr>
                    </a:solidFill>
                  </a:tcPr>
                </a:tc>
                <a:tc hMerge="1">
                  <a:txBody>
                    <a:bodyPr/>
                    <a:lstStyle/>
                    <a:p>
                      <a:endParaRPr lang="es-ES"/>
                    </a:p>
                  </a:txBody>
                  <a:tcPr/>
                </a:tc>
                <a:tc gridSpan="2">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ZONA C</a:t>
                      </a:r>
                      <a:endParaRPr kumimoji="0" lang="es-ES" sz="1400" b="0" i="0" u="none" strike="noStrike" cap="none" normalizeH="0" baseline="0" dirty="0" smtClean="0">
                        <a:ln>
                          <a:noFill/>
                        </a:ln>
                        <a:solidFill>
                          <a:schemeClr val="tx1"/>
                        </a:solidFill>
                        <a:effectLst/>
                        <a:latin typeface="Arial" charset="0"/>
                      </a:endParaRPr>
                    </a:p>
                  </a:txBody>
                  <a:tcPr anchor="ctr" horzOverflow="overflow">
                    <a:solidFill>
                      <a:schemeClr val="bg1">
                        <a:lumMod val="85000"/>
                      </a:schemeClr>
                    </a:solidFill>
                  </a:tcPr>
                </a:tc>
                <a:tc hMerge="1">
                  <a:txBody>
                    <a:bodyPr/>
                    <a:lstStyle/>
                    <a:p>
                      <a:endParaRPr lang="es-ES"/>
                    </a:p>
                  </a:txBody>
                  <a:tcPr/>
                </a:tc>
              </a:tr>
              <a:tr h="696852">
                <a:tc vMerge="1">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c vMerge="1">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dirty="0" smtClean="0">
                          <a:ln>
                            <a:noFill/>
                          </a:ln>
                          <a:effectLst/>
                        </a:rPr>
                        <a:t>CALIFICACIÓN </a:t>
                      </a:r>
                      <a:endParaRPr kumimoji="0" lang="es-ES" sz="800" b="0" i="0" u="none" strike="noStrike" cap="none" normalizeH="0" baseline="0" dirty="0" smtClean="0">
                        <a:ln>
                          <a:noFill/>
                        </a:ln>
                        <a:solidFill>
                          <a:schemeClr val="tx1"/>
                        </a:solidFill>
                        <a:effectLst/>
                        <a:latin typeface="Arial" charset="0"/>
                      </a:endParaRPr>
                    </a:p>
                  </a:txBody>
                  <a:tcPr anchor="ctr"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dirty="0" smtClean="0">
                          <a:ln>
                            <a:noFill/>
                          </a:ln>
                          <a:effectLst/>
                        </a:rPr>
                        <a:t>PONDERACIÓN</a:t>
                      </a:r>
                      <a:endParaRPr kumimoji="0" lang="es-ES" sz="800" b="0" i="0" u="none" strike="noStrike" cap="none" normalizeH="0" baseline="0" dirty="0" smtClean="0">
                        <a:ln>
                          <a:noFill/>
                        </a:ln>
                        <a:solidFill>
                          <a:schemeClr val="tx1"/>
                        </a:solidFill>
                        <a:effectLst/>
                        <a:latin typeface="Arial" charset="0"/>
                      </a:endParaRPr>
                    </a:p>
                  </a:txBody>
                  <a:tcPr anchor="ctr"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dirty="0" smtClean="0">
                          <a:ln>
                            <a:noFill/>
                          </a:ln>
                          <a:effectLst/>
                        </a:rPr>
                        <a:t>CALIFICACIÓN </a:t>
                      </a:r>
                      <a:endParaRPr kumimoji="0" lang="es-ES" sz="800" b="0" i="0" u="none" strike="noStrike" cap="none" normalizeH="0" baseline="0" dirty="0" smtClean="0">
                        <a:ln>
                          <a:noFill/>
                        </a:ln>
                        <a:solidFill>
                          <a:schemeClr val="tx1"/>
                        </a:solidFill>
                        <a:effectLst/>
                        <a:latin typeface="Arial" charset="0"/>
                      </a:endParaRPr>
                    </a:p>
                  </a:txBody>
                  <a:tcPr anchor="ctr"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dirty="0" smtClean="0">
                          <a:ln>
                            <a:noFill/>
                          </a:ln>
                          <a:effectLst/>
                        </a:rPr>
                        <a:t>PONDERACIÓN</a:t>
                      </a:r>
                      <a:endParaRPr kumimoji="0" lang="es-ES" sz="800" b="0" i="0" u="none" strike="noStrike" cap="none" normalizeH="0" baseline="0" dirty="0" smtClean="0">
                        <a:ln>
                          <a:noFill/>
                        </a:ln>
                        <a:solidFill>
                          <a:schemeClr val="tx1"/>
                        </a:solidFill>
                        <a:effectLst/>
                        <a:latin typeface="Arial" charset="0"/>
                      </a:endParaRPr>
                    </a:p>
                  </a:txBody>
                  <a:tcPr anchor="ctr"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dirty="0" smtClean="0">
                          <a:ln>
                            <a:noFill/>
                          </a:ln>
                          <a:effectLst/>
                        </a:rPr>
                        <a:t>C</a:t>
                      </a:r>
                      <a:r>
                        <a:rPr kumimoji="0" lang="es-ES" sz="800" u="none" strike="noStrike" kern="1200" cap="none" normalizeH="0" baseline="0" dirty="0" smtClean="0">
                          <a:ln>
                            <a:noFill/>
                          </a:ln>
                          <a:solidFill>
                            <a:schemeClr val="tx1"/>
                          </a:solidFill>
                          <a:effectLst/>
                          <a:latin typeface="+mn-lt"/>
                          <a:ea typeface="+mn-ea"/>
                          <a:cs typeface="+mn-cs"/>
                        </a:rPr>
                        <a:t>ALIFICACIÓ</a:t>
                      </a:r>
                      <a:r>
                        <a:rPr kumimoji="0" lang="es-ES" sz="800" u="none" strike="noStrike" cap="none" normalizeH="0" baseline="0" dirty="0" smtClean="0">
                          <a:ln>
                            <a:noFill/>
                          </a:ln>
                          <a:effectLst/>
                        </a:rPr>
                        <a:t>N </a:t>
                      </a:r>
                      <a:endParaRPr kumimoji="0" lang="es-ES" sz="800" b="0" i="0" u="none" strike="noStrike" cap="none" normalizeH="0" baseline="0" dirty="0" smtClean="0">
                        <a:ln>
                          <a:noFill/>
                        </a:ln>
                        <a:solidFill>
                          <a:schemeClr val="tx1"/>
                        </a:solidFill>
                        <a:effectLst/>
                        <a:latin typeface="Arial" charset="0"/>
                      </a:endParaRPr>
                    </a:p>
                  </a:txBody>
                  <a:tcPr anchor="ctr"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dirty="0" smtClean="0">
                          <a:ln>
                            <a:noFill/>
                          </a:ln>
                          <a:effectLst/>
                        </a:rPr>
                        <a:t>PONDERACIÓN</a:t>
                      </a:r>
                      <a:endParaRPr kumimoji="0" lang="es-ES" sz="800" b="0" i="0" u="none" strike="noStrike" cap="none" normalizeH="0" baseline="0" dirty="0" smtClean="0">
                        <a:ln>
                          <a:noFill/>
                        </a:ln>
                        <a:solidFill>
                          <a:schemeClr val="tx1"/>
                        </a:solidFill>
                        <a:effectLst/>
                        <a:latin typeface="Arial" charset="0"/>
                      </a:endParaRPr>
                    </a:p>
                  </a:txBody>
                  <a:tcPr anchor="ctr" horzOverflow="overflow">
                    <a:solidFill>
                      <a:schemeClr val="bg1">
                        <a:lumMod val="85000"/>
                      </a:schemeClr>
                    </a:solidFill>
                  </a:tcPr>
                </a:tc>
              </a:tr>
              <a:tr h="30681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Abastecimiento </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40%</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5</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0,4</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1</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0,08</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5</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0,32</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r>
              <a:tr h="30807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Mercado </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40%</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5</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0,4</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0,16</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1</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0,08</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r>
              <a:tr h="50727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Cargue y Transporte</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20%</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5</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0,2</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1</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0,08</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4</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0,32</a:t>
                      </a:r>
                      <a:endParaRPr kumimoji="0" lang="es-ES" sz="1400" b="0" i="0" u="none" strike="noStrike" cap="none" normalizeH="0" baseline="0" smtClean="0">
                        <a:ln>
                          <a:noFill/>
                        </a:ln>
                        <a:solidFill>
                          <a:schemeClr val="tx1"/>
                        </a:solidFill>
                        <a:effectLst/>
                        <a:latin typeface="Arial" charset="0"/>
                      </a:endParaRPr>
                    </a:p>
                  </a:txBody>
                  <a:tcPr anchor="ctr" horzOverflow="overflow"/>
                </a:tc>
              </a:tr>
              <a:tr h="306816">
                <a:tc gridSpan="3">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RESULTADOS</a:t>
                      </a:r>
                      <a:endParaRPr kumimoji="0" lang="es-ES" sz="1400" b="0" i="0" u="none" strike="noStrike" cap="none" normalizeH="0" baseline="0" smtClean="0">
                        <a:ln>
                          <a:noFill/>
                        </a:ln>
                        <a:solidFill>
                          <a:schemeClr val="tx1"/>
                        </a:solidFill>
                        <a:effectLst/>
                        <a:latin typeface="Arial" charset="0"/>
                      </a:endParaRPr>
                    </a:p>
                  </a:txBody>
                  <a:tcPr anchor="ctr" horzOverflow="overflow"/>
                </a:tc>
                <a:tc hMerge="1">
                  <a:txBody>
                    <a:bodyPr/>
                    <a:lstStyle/>
                    <a:p>
                      <a:endParaRPr lang="es-ES"/>
                    </a:p>
                  </a:txBody>
                  <a:tcPr/>
                </a:tc>
                <a:tc hMerge="1">
                  <a:txBody>
                    <a:bodyPr/>
                    <a:lstStyle/>
                    <a:p>
                      <a:endParaRPr lang="es-ES"/>
                    </a:p>
                  </a:txBody>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 </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0,32</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 </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0,72</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0" y="0"/>
            <a:ext cx="8604250" cy="1143000"/>
          </a:xfrm>
        </p:spPr>
        <p:txBody>
          <a:bodyPr>
            <a:normAutofit/>
          </a:bodyPr>
          <a:lstStyle/>
          <a:p>
            <a:pPr marL="531813" indent="-531813" fontAlgn="auto">
              <a:spcAft>
                <a:spcPts val="0"/>
              </a:spcAft>
              <a:defRPr/>
            </a:pPr>
            <a:r>
              <a:rPr lang="es-MX" sz="3200" b="1" dirty="0" smtClean="0">
                <a:solidFill>
                  <a:schemeClr val="accent1">
                    <a:tint val="83000"/>
                    <a:satMod val="150000"/>
                  </a:schemeClr>
                </a:solidFill>
              </a:rPr>
              <a:t/>
            </a:r>
            <a:br>
              <a:rPr lang="es-MX" sz="3200" b="1" dirty="0" smtClean="0">
                <a:solidFill>
                  <a:schemeClr val="accent1">
                    <a:tint val="83000"/>
                    <a:satMod val="150000"/>
                  </a:schemeClr>
                </a:solidFill>
              </a:rPr>
            </a:br>
            <a:r>
              <a:rPr lang="es-MX" sz="3200" b="1" dirty="0" smtClean="0">
                <a:solidFill>
                  <a:schemeClr val="accent1">
                    <a:tint val="83000"/>
                    <a:satMod val="150000"/>
                  </a:schemeClr>
                </a:solidFill>
              </a:rPr>
              <a:t>CONCLUSIONES DEL ESTUDIO TÉCNICO</a:t>
            </a:r>
            <a:endParaRPr lang="es-ES" sz="3200" b="1" dirty="0">
              <a:solidFill>
                <a:schemeClr val="accent1">
                  <a:tint val="83000"/>
                  <a:satMod val="150000"/>
                </a:schemeClr>
              </a:solidFill>
            </a:endParaRPr>
          </a:p>
        </p:txBody>
      </p:sp>
      <p:sp>
        <p:nvSpPr>
          <p:cNvPr id="32771" name="Rectangle 3"/>
          <p:cNvSpPr>
            <a:spLocks noGrp="1" noChangeArrowheads="1"/>
          </p:cNvSpPr>
          <p:nvPr>
            <p:ph idx="1"/>
          </p:nvPr>
        </p:nvSpPr>
        <p:spPr>
          <a:xfrm>
            <a:off x="500063" y="1285875"/>
            <a:ext cx="8064500" cy="2808288"/>
          </a:xfrm>
        </p:spPr>
        <p:txBody>
          <a:bodyPr/>
          <a:lstStyle/>
          <a:p>
            <a:pPr marL="447675" indent="-382588">
              <a:buFontTx/>
              <a:buNone/>
            </a:pPr>
            <a:r>
              <a:rPr lang="es-ES" smtClean="0"/>
              <a:t>	Los  factores  externos  tales como el mercado, las fuentes de abastecimiento, los medios de transporte, la mano de obra, la calidad de vida, etc. Son los que determinan el tamaño de la empresa.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714348" y="928671"/>
            <a:ext cx="7772400" cy="857256"/>
          </a:xfrm>
        </p:spPr>
        <p:txBody>
          <a:bodyPr/>
          <a:lstStyle/>
          <a:p>
            <a:pPr fontAlgn="auto">
              <a:spcAft>
                <a:spcPts val="0"/>
              </a:spcAft>
              <a:defRPr/>
            </a:pPr>
            <a:r>
              <a:rPr lang="es-ES" dirty="0" smtClean="0">
                <a:solidFill>
                  <a:schemeClr val="accent1">
                    <a:tint val="83000"/>
                    <a:satMod val="150000"/>
                  </a:schemeClr>
                </a:solidFill>
              </a:rPr>
              <a:t>AGENDA:</a:t>
            </a:r>
            <a:endParaRPr lang="es-ES" dirty="0">
              <a:solidFill>
                <a:schemeClr val="accent1">
                  <a:tint val="83000"/>
                  <a:satMod val="150000"/>
                </a:schemeClr>
              </a:solidFill>
            </a:endParaRPr>
          </a:p>
        </p:txBody>
      </p:sp>
      <p:sp>
        <p:nvSpPr>
          <p:cNvPr id="33795" name="1 Marcador de texto"/>
          <p:cNvSpPr>
            <a:spLocks noGrp="1"/>
          </p:cNvSpPr>
          <p:nvPr>
            <p:ph type="body" idx="1"/>
          </p:nvPr>
        </p:nvSpPr>
        <p:spPr>
          <a:xfrm>
            <a:off x="642938" y="1857375"/>
            <a:ext cx="8072437" cy="4214813"/>
          </a:xfrm>
        </p:spPr>
        <p:txBody>
          <a:bodyPr/>
          <a:lstStyle/>
          <a:p>
            <a:pPr marL="44450">
              <a:buFontTx/>
              <a:buChar char="-"/>
            </a:pPr>
            <a:r>
              <a:rPr lang="es-MX" sz="2800" b="1" smtClean="0">
                <a:solidFill>
                  <a:schemeClr val="tx1"/>
                </a:solidFill>
              </a:rPr>
              <a:t> </a:t>
            </a:r>
            <a:r>
              <a:rPr lang="es-MX" sz="2800" smtClean="0">
                <a:solidFill>
                  <a:schemeClr val="tx1"/>
                </a:solidFill>
              </a:rPr>
              <a:t>INTRODUCCIÓN</a:t>
            </a:r>
          </a:p>
          <a:p>
            <a:pPr marL="44450">
              <a:buFontTx/>
              <a:buChar char="-"/>
            </a:pPr>
            <a:r>
              <a:rPr lang="es-MX" sz="2800" smtClean="0">
                <a:solidFill>
                  <a:schemeClr val="tx1"/>
                </a:solidFill>
              </a:rPr>
              <a:t> ESTUDIO DE MERCADO</a:t>
            </a:r>
          </a:p>
          <a:p>
            <a:pPr marL="44450">
              <a:buFontTx/>
              <a:buChar char="-"/>
            </a:pPr>
            <a:r>
              <a:rPr lang="es-ES" sz="2800" smtClean="0">
                <a:solidFill>
                  <a:schemeClr val="tx1"/>
                </a:solidFill>
              </a:rPr>
              <a:t> ESTUDIO TECNICO O DE INGENIERIA</a:t>
            </a:r>
            <a:endParaRPr lang="es-MX" sz="2800" smtClean="0">
              <a:solidFill>
                <a:schemeClr val="tx1"/>
              </a:solidFill>
            </a:endParaRPr>
          </a:p>
          <a:p>
            <a:pPr marL="44450">
              <a:buFontTx/>
              <a:buChar char="-"/>
            </a:pPr>
            <a:r>
              <a:rPr lang="es-MX" sz="2800" smtClean="0">
                <a:solidFill>
                  <a:schemeClr val="tx1"/>
                </a:solidFill>
              </a:rPr>
              <a:t> </a:t>
            </a:r>
            <a:r>
              <a:rPr lang="es-MX" sz="2800" b="1" u="sng" smtClean="0">
                <a:solidFill>
                  <a:schemeClr val="tx1"/>
                </a:solidFill>
              </a:rPr>
              <a:t>ESTUDIO ORGANIZACIONAL</a:t>
            </a:r>
          </a:p>
          <a:p>
            <a:pPr marL="44450">
              <a:buFontTx/>
              <a:buChar char="-"/>
            </a:pPr>
            <a:r>
              <a:rPr lang="es-MX" sz="2800" smtClean="0">
                <a:solidFill>
                  <a:schemeClr val="tx1"/>
                </a:solidFill>
              </a:rPr>
              <a:t> ESTUDIO FINANCIERO</a:t>
            </a:r>
          </a:p>
          <a:p>
            <a:pPr marL="44450">
              <a:buFontTx/>
              <a:buChar char="-"/>
            </a:pPr>
            <a:r>
              <a:rPr lang="es-MX" sz="2800" smtClean="0">
                <a:solidFill>
                  <a:schemeClr val="tx1"/>
                </a:solidFill>
              </a:rPr>
              <a:t> CONCLUSIONES</a:t>
            </a:r>
          </a:p>
          <a:p>
            <a:pPr marL="44450">
              <a:buFontTx/>
              <a:buChar char="-"/>
            </a:pPr>
            <a:r>
              <a:rPr lang="es-MX" sz="2800" smtClean="0">
                <a:solidFill>
                  <a:schemeClr val="tx1"/>
                </a:solidFill>
              </a:rPr>
              <a:t> RECOMENDACIONES</a:t>
            </a:r>
          </a:p>
          <a:p>
            <a:pPr marL="44450">
              <a:buFontTx/>
              <a:buChar char="-"/>
            </a:pPr>
            <a:endParaRPr lang="es-ES" sz="28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615488" cy="1398588"/>
          </a:xfrm>
        </p:spPr>
        <p:txBody>
          <a:bodyPr>
            <a:normAutofit/>
          </a:bodyPr>
          <a:lstStyle/>
          <a:p>
            <a:pPr marL="484632" fontAlgn="auto">
              <a:spcAft>
                <a:spcPts val="0"/>
              </a:spcAft>
              <a:defRPr/>
            </a:pPr>
            <a:r>
              <a:rPr lang="es-MX" sz="3600" b="1" dirty="0" smtClean="0">
                <a:solidFill>
                  <a:schemeClr val="accent1">
                    <a:tint val="83000"/>
                    <a:satMod val="150000"/>
                  </a:schemeClr>
                </a:solidFill>
              </a:rPr>
              <a:t>ESTUDIO ORGANIZACIONAL</a:t>
            </a:r>
            <a:endParaRPr lang="es-ES" dirty="0">
              <a:solidFill>
                <a:schemeClr val="accent1">
                  <a:tint val="83000"/>
                  <a:satMod val="150000"/>
                </a:schemeClr>
              </a:solidFill>
            </a:endParaRPr>
          </a:p>
        </p:txBody>
      </p:sp>
      <p:sp>
        <p:nvSpPr>
          <p:cNvPr id="3" name="2 Marcador de contenido"/>
          <p:cNvSpPr>
            <a:spLocks noGrp="1"/>
          </p:cNvSpPr>
          <p:nvPr>
            <p:ph idx="1"/>
          </p:nvPr>
        </p:nvSpPr>
        <p:spPr>
          <a:xfrm>
            <a:off x="285750" y="974725"/>
            <a:ext cx="8186738" cy="5240338"/>
          </a:xfrm>
        </p:spPr>
        <p:txBody>
          <a:bodyPr>
            <a:normAutofit fontScale="70000" lnSpcReduction="20000"/>
          </a:bodyPr>
          <a:lstStyle/>
          <a:p>
            <a:pPr marL="448056" indent="-384048" fontAlgn="auto">
              <a:spcAft>
                <a:spcPts val="0"/>
              </a:spcAft>
              <a:buClr>
                <a:schemeClr val="accent3"/>
              </a:buClr>
              <a:buFont typeface="Wingdings 2"/>
              <a:buNone/>
              <a:defRPr/>
            </a:pPr>
            <a:r>
              <a:rPr lang="es-MX" b="1" dirty="0" smtClean="0"/>
              <a:t> </a:t>
            </a:r>
            <a:endParaRPr lang="es-ES" dirty="0" smtClean="0"/>
          </a:p>
          <a:p>
            <a:pPr marL="448056" indent="-384048" fontAlgn="auto">
              <a:spcAft>
                <a:spcPts val="0"/>
              </a:spcAft>
              <a:buClr>
                <a:schemeClr val="accent3"/>
              </a:buClr>
              <a:buFont typeface="Wingdings 2"/>
              <a:buChar char=""/>
              <a:defRPr/>
            </a:pPr>
            <a:r>
              <a:rPr lang="es-MX" b="1" dirty="0" smtClean="0"/>
              <a:t>Misión</a:t>
            </a:r>
            <a:endParaRPr lang="es-ES" b="1" dirty="0" smtClean="0"/>
          </a:p>
          <a:p>
            <a:pPr marL="448056" indent="-384048" fontAlgn="auto">
              <a:spcAft>
                <a:spcPts val="0"/>
              </a:spcAft>
              <a:buClr>
                <a:schemeClr val="accent3"/>
              </a:buClr>
              <a:buFont typeface="Wingdings 2"/>
              <a:buNone/>
              <a:defRPr/>
            </a:pPr>
            <a:r>
              <a:rPr lang="es-MX" dirty="0" smtClean="0"/>
              <a:t>      Convertimos a la excelencia en la entrega y los precios competitivos en una solución estratégica para nuestros clientes, proveyéndoles de repuestos, herramientas y maquinaria de calidad requerida, que permitan mantener un margen de rentabilidad que asegure el crecimiento sostenido de nuestra empresa y clientes,  colocándonos de esta manera como referentes del mercado.</a:t>
            </a:r>
          </a:p>
          <a:p>
            <a:pPr marL="448056" indent="-384048" fontAlgn="auto">
              <a:spcAft>
                <a:spcPts val="0"/>
              </a:spcAft>
              <a:buClr>
                <a:schemeClr val="accent3"/>
              </a:buClr>
              <a:buFont typeface="Wingdings 2"/>
              <a:buNone/>
              <a:defRPr/>
            </a:pPr>
            <a:endParaRPr lang="es-MX" dirty="0" smtClean="0"/>
          </a:p>
          <a:p>
            <a:pPr marL="448056" indent="-384048" fontAlgn="auto">
              <a:spcAft>
                <a:spcPts val="0"/>
              </a:spcAft>
              <a:buClr>
                <a:schemeClr val="accent3"/>
              </a:buClr>
              <a:buFont typeface="Wingdings 2"/>
              <a:buNone/>
              <a:defRPr/>
            </a:pPr>
            <a:r>
              <a:rPr lang="es-MX" dirty="0" smtClean="0"/>
              <a:t>      Entendiendo que el éxito de ambos está íntimamente relacionado.</a:t>
            </a:r>
            <a:endParaRPr lang="es-ES" dirty="0" smtClean="0"/>
          </a:p>
          <a:p>
            <a:pPr marL="448056" indent="-384048" fontAlgn="auto">
              <a:spcAft>
                <a:spcPts val="0"/>
              </a:spcAft>
              <a:buClr>
                <a:schemeClr val="accent3"/>
              </a:buClr>
              <a:buFont typeface="Wingdings 2"/>
              <a:buNone/>
              <a:defRPr/>
            </a:pPr>
            <a:r>
              <a:rPr lang="es-ES" b="1" dirty="0" smtClean="0"/>
              <a:t> </a:t>
            </a:r>
            <a:r>
              <a:rPr lang="es-MX" dirty="0" smtClean="0"/>
              <a:t> </a:t>
            </a:r>
            <a:endParaRPr lang="es-ES" dirty="0" smtClean="0"/>
          </a:p>
          <a:p>
            <a:pPr marL="448056" indent="-384048" fontAlgn="auto">
              <a:spcAft>
                <a:spcPts val="0"/>
              </a:spcAft>
              <a:buClr>
                <a:schemeClr val="accent3"/>
              </a:buClr>
              <a:buFont typeface="Wingdings 2"/>
              <a:buChar char=""/>
              <a:defRPr/>
            </a:pPr>
            <a:r>
              <a:rPr lang="es-MX" b="1" dirty="0" smtClean="0"/>
              <a:t>Visión</a:t>
            </a:r>
            <a:endParaRPr lang="es-ES" b="1" dirty="0" smtClean="0"/>
          </a:p>
          <a:p>
            <a:pPr marL="448056" indent="-384048" fontAlgn="auto">
              <a:spcAft>
                <a:spcPts val="0"/>
              </a:spcAft>
              <a:buClr>
                <a:schemeClr val="accent3"/>
              </a:buClr>
              <a:buFont typeface="Wingdings 2"/>
              <a:buNone/>
              <a:defRPr/>
            </a:pPr>
            <a:r>
              <a:rPr lang="es-MX" dirty="0" smtClean="0"/>
              <a:t>      Ser una empresa que se desarrolle de forma confiable, segura, sólida, flexible y rentable, contribuyendo al desarrollo industrial, con la pericia y calidad humana de nuestra gente, con una gestión oportuna que se adapte a las necesidades, aprenda de la experiencia e innove permanentemente.</a:t>
            </a:r>
            <a:endParaRPr lang="es-ES" dirty="0" smtClean="0"/>
          </a:p>
          <a:p>
            <a:pPr marL="448056" indent="-384048" fontAlgn="auto">
              <a:spcAft>
                <a:spcPts val="0"/>
              </a:spcAft>
              <a:buClr>
                <a:schemeClr val="accent3"/>
              </a:buClr>
              <a:buFont typeface="Wingdings 2"/>
              <a:buChar char=""/>
              <a:defRPr/>
            </a:pPr>
            <a:endParaRPr lang="es-E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8229600" cy="1066800"/>
          </a:xfrm>
        </p:spPr>
        <p:txBody>
          <a:bodyPr>
            <a:normAutofit fontScale="90000"/>
          </a:bodyPr>
          <a:lstStyle/>
          <a:p>
            <a:pPr marL="484632" fontAlgn="auto">
              <a:spcAft>
                <a:spcPts val="0"/>
              </a:spcAft>
              <a:defRPr/>
            </a:pPr>
            <a:r>
              <a:rPr lang="es-ES" dirty="0" smtClean="0">
                <a:solidFill>
                  <a:schemeClr val="accent1">
                    <a:tint val="83000"/>
                    <a:satMod val="150000"/>
                  </a:schemeClr>
                </a:solidFill>
              </a:rPr>
              <a:t/>
            </a:r>
            <a:br>
              <a:rPr lang="es-ES" dirty="0" smtClean="0">
                <a:solidFill>
                  <a:schemeClr val="accent1">
                    <a:tint val="83000"/>
                    <a:satMod val="150000"/>
                  </a:schemeClr>
                </a:solidFill>
              </a:rPr>
            </a:br>
            <a:r>
              <a:rPr lang="es-ES" dirty="0" smtClean="0">
                <a:solidFill>
                  <a:schemeClr val="accent1">
                    <a:tint val="83000"/>
                    <a:satMod val="150000"/>
                  </a:schemeClr>
                </a:solidFill>
              </a:rPr>
              <a:t>ORGANIGRAMA</a:t>
            </a:r>
            <a:endParaRPr lang="es-ES" dirty="0">
              <a:solidFill>
                <a:schemeClr val="accent1">
                  <a:tint val="83000"/>
                  <a:satMod val="150000"/>
                </a:schemeClr>
              </a:solidFill>
            </a:endParaRPr>
          </a:p>
        </p:txBody>
      </p:sp>
      <p:graphicFrame>
        <p:nvGraphicFramePr>
          <p:cNvPr id="4" name="Organigrama 6"/>
          <p:cNvGraphicFramePr>
            <a:graphicFrameLocks noGrp="1"/>
          </p:cNvGraphicFramePr>
          <p:nvPr>
            <p:ph idx="1"/>
          </p:nvPr>
        </p:nvGraphicFramePr>
        <p:xfrm>
          <a:off x="457200" y="1643082"/>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714348" y="928671"/>
            <a:ext cx="7772400" cy="857256"/>
          </a:xfrm>
        </p:spPr>
        <p:txBody>
          <a:bodyPr/>
          <a:lstStyle/>
          <a:p>
            <a:pPr fontAlgn="auto">
              <a:spcAft>
                <a:spcPts val="0"/>
              </a:spcAft>
              <a:defRPr/>
            </a:pPr>
            <a:r>
              <a:rPr lang="es-ES" dirty="0" smtClean="0">
                <a:solidFill>
                  <a:schemeClr val="accent1">
                    <a:tint val="83000"/>
                    <a:satMod val="150000"/>
                  </a:schemeClr>
                </a:solidFill>
              </a:rPr>
              <a:t>AGENDA:</a:t>
            </a:r>
            <a:endParaRPr lang="es-ES" dirty="0">
              <a:solidFill>
                <a:schemeClr val="accent1">
                  <a:tint val="83000"/>
                  <a:satMod val="150000"/>
                </a:schemeClr>
              </a:solidFill>
            </a:endParaRPr>
          </a:p>
        </p:txBody>
      </p:sp>
      <p:sp>
        <p:nvSpPr>
          <p:cNvPr id="36867" name="1 Marcador de texto"/>
          <p:cNvSpPr>
            <a:spLocks noGrp="1"/>
          </p:cNvSpPr>
          <p:nvPr>
            <p:ph type="body" idx="1"/>
          </p:nvPr>
        </p:nvSpPr>
        <p:spPr>
          <a:xfrm>
            <a:off x="642938" y="1857375"/>
            <a:ext cx="8072437" cy="4214813"/>
          </a:xfrm>
        </p:spPr>
        <p:txBody>
          <a:bodyPr/>
          <a:lstStyle/>
          <a:p>
            <a:pPr marL="44450">
              <a:buFontTx/>
              <a:buChar char="-"/>
            </a:pPr>
            <a:r>
              <a:rPr lang="es-MX" sz="2800" b="1" smtClean="0">
                <a:solidFill>
                  <a:schemeClr val="tx1"/>
                </a:solidFill>
              </a:rPr>
              <a:t> </a:t>
            </a:r>
            <a:r>
              <a:rPr lang="es-MX" sz="2800" smtClean="0">
                <a:solidFill>
                  <a:schemeClr val="tx1"/>
                </a:solidFill>
              </a:rPr>
              <a:t>INTRODUCCIÓN</a:t>
            </a:r>
          </a:p>
          <a:p>
            <a:pPr marL="44450">
              <a:buFontTx/>
              <a:buChar char="-"/>
            </a:pPr>
            <a:r>
              <a:rPr lang="es-MX" sz="2800" smtClean="0">
                <a:solidFill>
                  <a:schemeClr val="tx1"/>
                </a:solidFill>
              </a:rPr>
              <a:t> ESTUDIO DE MERCADO</a:t>
            </a:r>
          </a:p>
          <a:p>
            <a:pPr marL="44450">
              <a:buFontTx/>
              <a:buChar char="-"/>
            </a:pPr>
            <a:r>
              <a:rPr lang="es-ES" sz="2800" smtClean="0">
                <a:solidFill>
                  <a:schemeClr val="tx1"/>
                </a:solidFill>
              </a:rPr>
              <a:t> ESTUDIO TECNICO O DE INGENIERIA</a:t>
            </a:r>
            <a:endParaRPr lang="es-MX" sz="2800" smtClean="0">
              <a:solidFill>
                <a:schemeClr val="tx1"/>
              </a:solidFill>
            </a:endParaRPr>
          </a:p>
          <a:p>
            <a:pPr marL="44450">
              <a:buFontTx/>
              <a:buChar char="-"/>
            </a:pPr>
            <a:r>
              <a:rPr lang="es-MX" sz="2800" smtClean="0">
                <a:solidFill>
                  <a:schemeClr val="tx1"/>
                </a:solidFill>
              </a:rPr>
              <a:t> ESTUDIO ORGANIZACIONAL</a:t>
            </a:r>
          </a:p>
          <a:p>
            <a:pPr marL="44450">
              <a:buFontTx/>
              <a:buChar char="-"/>
            </a:pPr>
            <a:r>
              <a:rPr lang="es-MX" sz="2800" b="1" u="sng" smtClean="0">
                <a:solidFill>
                  <a:schemeClr val="tx1"/>
                </a:solidFill>
              </a:rPr>
              <a:t> ESTUDIO FINANCIERO</a:t>
            </a:r>
          </a:p>
          <a:p>
            <a:pPr marL="44450">
              <a:buFontTx/>
              <a:buChar char="-"/>
            </a:pPr>
            <a:r>
              <a:rPr lang="es-MX" sz="2800" smtClean="0">
                <a:solidFill>
                  <a:schemeClr val="tx1"/>
                </a:solidFill>
              </a:rPr>
              <a:t> CONCLUSIONES</a:t>
            </a:r>
          </a:p>
          <a:p>
            <a:pPr marL="44450">
              <a:buFontTx/>
              <a:buChar char="-"/>
            </a:pPr>
            <a:r>
              <a:rPr lang="es-MX" sz="2800" smtClean="0">
                <a:solidFill>
                  <a:schemeClr val="tx1"/>
                </a:solidFill>
              </a:rPr>
              <a:t> RECOMENDACIONES</a:t>
            </a:r>
          </a:p>
          <a:p>
            <a:pPr marL="44450">
              <a:buFontTx/>
              <a:buChar char="-"/>
            </a:pPr>
            <a:endParaRPr lang="es-ES" sz="28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714348" y="928671"/>
            <a:ext cx="7772400" cy="857256"/>
          </a:xfrm>
        </p:spPr>
        <p:txBody>
          <a:bodyPr/>
          <a:lstStyle/>
          <a:p>
            <a:pPr fontAlgn="auto">
              <a:spcAft>
                <a:spcPts val="0"/>
              </a:spcAft>
              <a:defRPr/>
            </a:pPr>
            <a:r>
              <a:rPr lang="es-ES" dirty="0" smtClean="0">
                <a:solidFill>
                  <a:schemeClr val="accent1">
                    <a:tint val="83000"/>
                    <a:satMod val="150000"/>
                  </a:schemeClr>
                </a:solidFill>
              </a:rPr>
              <a:t>AGENDA:</a:t>
            </a:r>
            <a:endParaRPr lang="es-ES" dirty="0">
              <a:solidFill>
                <a:schemeClr val="accent1">
                  <a:tint val="83000"/>
                  <a:satMod val="150000"/>
                </a:schemeClr>
              </a:solidFill>
            </a:endParaRPr>
          </a:p>
        </p:txBody>
      </p:sp>
      <p:sp>
        <p:nvSpPr>
          <p:cNvPr id="10243" name="1 Marcador de texto"/>
          <p:cNvSpPr>
            <a:spLocks noGrp="1"/>
          </p:cNvSpPr>
          <p:nvPr>
            <p:ph type="body" idx="1"/>
          </p:nvPr>
        </p:nvSpPr>
        <p:spPr>
          <a:xfrm>
            <a:off x="642938" y="1857375"/>
            <a:ext cx="8072437" cy="4214813"/>
          </a:xfrm>
        </p:spPr>
        <p:txBody>
          <a:bodyPr/>
          <a:lstStyle/>
          <a:p>
            <a:pPr marL="44450">
              <a:buFontTx/>
              <a:buChar char="-"/>
            </a:pPr>
            <a:r>
              <a:rPr lang="es-MX" sz="2800" b="1" smtClean="0">
                <a:solidFill>
                  <a:schemeClr val="tx1"/>
                </a:solidFill>
              </a:rPr>
              <a:t> </a:t>
            </a:r>
            <a:r>
              <a:rPr lang="es-MX" sz="2800" smtClean="0">
                <a:solidFill>
                  <a:schemeClr val="tx1"/>
                </a:solidFill>
              </a:rPr>
              <a:t>INTRODUCCIÓN</a:t>
            </a:r>
          </a:p>
          <a:p>
            <a:pPr marL="44450">
              <a:buFontTx/>
              <a:buChar char="-"/>
            </a:pPr>
            <a:r>
              <a:rPr lang="es-MX" sz="2800" smtClean="0">
                <a:solidFill>
                  <a:schemeClr val="tx1"/>
                </a:solidFill>
              </a:rPr>
              <a:t> ESTUDIO DE MERCADO</a:t>
            </a:r>
          </a:p>
          <a:p>
            <a:pPr marL="44450">
              <a:buFontTx/>
              <a:buChar char="-"/>
            </a:pPr>
            <a:r>
              <a:rPr lang="es-ES" sz="2800" smtClean="0">
                <a:solidFill>
                  <a:schemeClr val="tx1"/>
                </a:solidFill>
              </a:rPr>
              <a:t> ESTUDIO TECNICO O DE INGENIERIA</a:t>
            </a:r>
            <a:endParaRPr lang="es-MX" sz="2800" smtClean="0">
              <a:solidFill>
                <a:schemeClr val="tx1"/>
              </a:solidFill>
            </a:endParaRPr>
          </a:p>
          <a:p>
            <a:pPr marL="44450">
              <a:buFontTx/>
              <a:buChar char="-"/>
            </a:pPr>
            <a:r>
              <a:rPr lang="es-MX" sz="2800" smtClean="0">
                <a:solidFill>
                  <a:schemeClr val="tx1"/>
                </a:solidFill>
              </a:rPr>
              <a:t> ESTUDIO ORGANIZACIONAL</a:t>
            </a:r>
          </a:p>
          <a:p>
            <a:pPr marL="44450">
              <a:buFontTx/>
              <a:buChar char="-"/>
            </a:pPr>
            <a:r>
              <a:rPr lang="es-MX" sz="2800" smtClean="0">
                <a:solidFill>
                  <a:schemeClr val="tx1"/>
                </a:solidFill>
              </a:rPr>
              <a:t> ESTUDIO FINANCIERO</a:t>
            </a:r>
          </a:p>
          <a:p>
            <a:pPr marL="44450">
              <a:buFontTx/>
              <a:buChar char="-"/>
            </a:pPr>
            <a:r>
              <a:rPr lang="es-MX" sz="2800" smtClean="0">
                <a:solidFill>
                  <a:schemeClr val="tx1"/>
                </a:solidFill>
              </a:rPr>
              <a:t> CONCLUSIONES</a:t>
            </a:r>
          </a:p>
          <a:p>
            <a:pPr marL="44450">
              <a:buFontTx/>
              <a:buChar char="-"/>
            </a:pPr>
            <a:r>
              <a:rPr lang="es-MX" sz="2800" smtClean="0">
                <a:solidFill>
                  <a:schemeClr val="tx1"/>
                </a:solidFill>
              </a:rPr>
              <a:t> RECOMENDACIONES</a:t>
            </a:r>
          </a:p>
          <a:p>
            <a:pPr marL="44450">
              <a:buFontTx/>
              <a:buChar char="-"/>
            </a:pPr>
            <a:endParaRPr lang="es-ES" sz="28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0" y="0"/>
            <a:ext cx="8686800" cy="1417638"/>
          </a:xfrm>
        </p:spPr>
        <p:txBody>
          <a:bodyPr>
            <a:normAutofit fontScale="90000"/>
          </a:bodyPr>
          <a:lstStyle/>
          <a:p>
            <a:pPr marL="484632" fontAlgn="auto">
              <a:spcAft>
                <a:spcPts val="0"/>
              </a:spcAft>
              <a:defRPr/>
            </a:pPr>
            <a:r>
              <a:rPr lang="es-MX" sz="3000" b="1" dirty="0" smtClean="0">
                <a:solidFill>
                  <a:schemeClr val="accent1">
                    <a:tint val="83000"/>
                    <a:satMod val="150000"/>
                  </a:schemeClr>
                </a:solidFill>
              </a:rPr>
              <a:t/>
            </a:r>
            <a:br>
              <a:rPr lang="es-MX" sz="3000" b="1" dirty="0" smtClean="0">
                <a:solidFill>
                  <a:schemeClr val="accent1">
                    <a:tint val="83000"/>
                    <a:satMod val="150000"/>
                  </a:schemeClr>
                </a:solidFill>
              </a:rPr>
            </a:br>
            <a:r>
              <a:rPr lang="es-MX" sz="3000" b="1" dirty="0" smtClean="0">
                <a:solidFill>
                  <a:schemeClr val="accent1">
                    <a:tint val="83000"/>
                    <a:satMod val="150000"/>
                  </a:schemeClr>
                </a:solidFill>
              </a:rPr>
              <a:t>ESTUDIO </a:t>
            </a:r>
            <a:r>
              <a:rPr lang="es-MX" sz="3000" b="1" dirty="0">
                <a:solidFill>
                  <a:schemeClr val="accent1">
                    <a:tint val="83000"/>
                    <a:satMod val="150000"/>
                  </a:schemeClr>
                </a:solidFill>
              </a:rPr>
              <a:t>FINANCIERO</a:t>
            </a:r>
            <a:br>
              <a:rPr lang="es-MX" sz="3000" b="1" dirty="0">
                <a:solidFill>
                  <a:schemeClr val="accent1">
                    <a:tint val="83000"/>
                    <a:satMod val="150000"/>
                  </a:schemeClr>
                </a:solidFill>
              </a:rPr>
            </a:br>
            <a:endParaRPr lang="es-ES" sz="3000" b="1" dirty="0">
              <a:solidFill>
                <a:schemeClr val="accent1">
                  <a:tint val="83000"/>
                  <a:satMod val="150000"/>
                </a:schemeClr>
              </a:solidFill>
            </a:endParaRPr>
          </a:p>
        </p:txBody>
      </p:sp>
      <p:graphicFrame>
        <p:nvGraphicFramePr>
          <p:cNvPr id="35201" name="Group 385"/>
          <p:cNvGraphicFramePr>
            <a:graphicFrameLocks noGrp="1"/>
          </p:cNvGraphicFramePr>
          <p:nvPr>
            <p:ph sz="half" idx="2"/>
          </p:nvPr>
        </p:nvGraphicFramePr>
        <p:xfrm>
          <a:off x="395288" y="1268413"/>
          <a:ext cx="8353425" cy="3932237"/>
        </p:xfrm>
        <a:graphic>
          <a:graphicData uri="http://schemas.openxmlformats.org/drawingml/2006/table">
            <a:tbl>
              <a:tblPr>
                <a:tableStyleId>{BC89EF96-8CEA-46FF-86C4-4CE0E7609802}</a:tableStyleId>
              </a:tblPr>
              <a:tblGrid>
                <a:gridCol w="3143250"/>
                <a:gridCol w="1174750"/>
                <a:gridCol w="1563687"/>
                <a:gridCol w="769938"/>
                <a:gridCol w="1701800"/>
              </a:tblGrid>
              <a:tr h="165100">
                <a:tc gridSpan="5">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800" u="none" strike="noStrike" cap="none" normalizeH="0" baseline="0" dirty="0" smtClean="0">
                          <a:ln>
                            <a:noFill/>
                          </a:ln>
                          <a:solidFill>
                            <a:schemeClr val="accent1"/>
                          </a:solidFill>
                          <a:effectLst/>
                        </a:rPr>
                        <a:t>COSTOS ADMINISTRATIVOS</a:t>
                      </a:r>
                      <a:endParaRPr kumimoji="0" lang="es-ES" sz="1800" b="1" i="0" u="none" strike="noStrike" cap="none" normalizeH="0" baseline="0" dirty="0" smtClean="0">
                        <a:ln>
                          <a:noFill/>
                        </a:ln>
                        <a:solidFill>
                          <a:schemeClr val="accent1"/>
                        </a:solidFill>
                        <a:effectLst/>
                        <a:latin typeface="Arial" charset="0"/>
                      </a:endParaRPr>
                    </a:p>
                  </a:txBody>
                  <a:tcPr anchor="b" horzOverflow="overflow"/>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441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20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MENSUAL</a:t>
                      </a:r>
                      <a:endParaRPr kumimoji="0" lang="es-ES" sz="12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ANUAL</a:t>
                      </a:r>
                      <a:endParaRPr kumimoji="0" lang="es-ES" sz="12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IESS</a:t>
                      </a:r>
                      <a:endParaRPr kumimoji="0" lang="es-ES" sz="12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NETO A RECIBIR</a:t>
                      </a:r>
                      <a:endParaRPr kumimoji="0" lang="es-ES" sz="12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r>
              <a:tr h="257175">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Recepcionista</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300,00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3.600,00</a:t>
                      </a:r>
                      <a:endParaRPr kumimoji="0" lang="es-ES" sz="14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27,96</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272,04</a:t>
                      </a:r>
                      <a:endParaRPr kumimoji="0" lang="es-ES" sz="1400" b="0" i="0" u="none" strike="noStrike" cap="none" normalizeH="0" baseline="0" smtClean="0">
                        <a:ln>
                          <a:noFill/>
                        </a:ln>
                        <a:solidFill>
                          <a:schemeClr val="tx1"/>
                        </a:solidFill>
                        <a:effectLst/>
                        <a:latin typeface="Arial" charset="0"/>
                      </a:endParaRPr>
                    </a:p>
                  </a:txBody>
                  <a:tcPr anchor="b" horzOverflow="overflow"/>
                </a:tc>
              </a:tr>
              <a:tr h="258763">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Responsable de Logísitica</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700,00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8.400,00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65,24</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634,76</a:t>
                      </a:r>
                      <a:endParaRPr kumimoji="0" lang="es-ES" sz="1400" b="0" i="0" u="none" strike="noStrike" cap="none" normalizeH="0" baseline="0" smtClean="0">
                        <a:ln>
                          <a:noFill/>
                        </a:ln>
                        <a:solidFill>
                          <a:schemeClr val="tx1"/>
                        </a:solidFill>
                        <a:effectLst/>
                        <a:latin typeface="Arial" charset="0"/>
                      </a:endParaRPr>
                    </a:p>
                  </a:txBody>
                  <a:tcPr anchor="b" horzOverflow="overflow"/>
                </a:tc>
              </a:tr>
              <a:tr h="257175">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Asistente de logistica (2)</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1.000,00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12.000,00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93,20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906,80</a:t>
                      </a:r>
                      <a:endParaRPr kumimoji="0" lang="es-ES" sz="1400" b="0" i="0" u="none" strike="noStrike" cap="none" normalizeH="0" baseline="0" smtClean="0">
                        <a:ln>
                          <a:noFill/>
                        </a:ln>
                        <a:solidFill>
                          <a:schemeClr val="tx1"/>
                        </a:solidFill>
                        <a:effectLst/>
                        <a:latin typeface="Arial" charset="0"/>
                      </a:endParaRPr>
                    </a:p>
                  </a:txBody>
                  <a:tcPr anchor="b" horzOverflow="overflow"/>
                </a:tc>
              </a:tr>
              <a:tr h="258763">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Responsable de Compras</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500,00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6.000,00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46,60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453,40</a:t>
                      </a:r>
                      <a:endParaRPr kumimoji="0" lang="es-ES" sz="1400" b="0" i="0" u="none" strike="noStrike" cap="none" normalizeH="0" baseline="0" smtClean="0">
                        <a:ln>
                          <a:noFill/>
                        </a:ln>
                        <a:solidFill>
                          <a:schemeClr val="tx1"/>
                        </a:solidFill>
                        <a:effectLst/>
                        <a:latin typeface="Arial" charset="0"/>
                      </a:endParaRPr>
                    </a:p>
                  </a:txBody>
                  <a:tcPr anchor="b" horzOverflow="overflow"/>
                </a:tc>
              </a:tr>
              <a:tr h="258763">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Encargado de Ventas</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550,00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6.600,00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51,26</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498,74</a:t>
                      </a:r>
                      <a:endParaRPr kumimoji="0" lang="es-ES" sz="1400" b="0" i="0" u="none" strike="noStrike" cap="none" normalizeH="0" baseline="0" smtClean="0">
                        <a:ln>
                          <a:noFill/>
                        </a:ln>
                        <a:solidFill>
                          <a:schemeClr val="tx1"/>
                        </a:solidFill>
                        <a:effectLst/>
                        <a:latin typeface="Arial" charset="0"/>
                      </a:endParaRPr>
                    </a:p>
                  </a:txBody>
                  <a:tcPr anchor="b" horzOverflow="overflow"/>
                </a:tc>
              </a:tr>
              <a:tr h="257175">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Vendedores (2)</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900,00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10.800,00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83,88</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816,12</a:t>
                      </a:r>
                      <a:endParaRPr kumimoji="0" lang="es-ES" sz="1400" b="0" i="0" u="none" strike="noStrike" cap="none" normalizeH="0" baseline="0" smtClean="0">
                        <a:ln>
                          <a:noFill/>
                        </a:ln>
                        <a:solidFill>
                          <a:schemeClr val="tx1"/>
                        </a:solidFill>
                        <a:effectLst/>
                        <a:latin typeface="Arial" charset="0"/>
                      </a:endParaRPr>
                    </a:p>
                  </a:txBody>
                  <a:tcPr anchor="b" horzOverflow="overflow"/>
                </a:tc>
              </a:tr>
              <a:tr h="258763">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Gerente General y Administrativo</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900,00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10.800,00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83,88</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816,12</a:t>
                      </a:r>
                      <a:endParaRPr kumimoji="0" lang="es-ES" sz="1400" b="0" i="0" u="none" strike="noStrike" cap="none" normalizeH="0" baseline="0" smtClean="0">
                        <a:ln>
                          <a:noFill/>
                        </a:ln>
                        <a:solidFill>
                          <a:schemeClr val="tx1"/>
                        </a:solidFill>
                        <a:effectLst/>
                        <a:latin typeface="Arial" charset="0"/>
                      </a:endParaRPr>
                    </a:p>
                  </a:txBody>
                  <a:tcPr anchor="b" horzOverflow="overflow"/>
                </a:tc>
              </a:tr>
              <a:tr h="257175">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Personal de limpieza </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240,00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2.880,00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22,37</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217,63</a:t>
                      </a:r>
                      <a:endParaRPr kumimoji="0" lang="es-ES" sz="1400" b="0" i="0" u="none" strike="noStrike" cap="none" normalizeH="0" baseline="0" smtClean="0">
                        <a:ln>
                          <a:noFill/>
                        </a:ln>
                        <a:solidFill>
                          <a:schemeClr val="tx1"/>
                        </a:solidFill>
                        <a:effectLst/>
                        <a:latin typeface="Arial" charset="0"/>
                      </a:endParaRPr>
                    </a:p>
                  </a:txBody>
                  <a:tcPr anchor="b" horzOverflow="overflow"/>
                </a:tc>
              </a:tr>
              <a:tr h="258763">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Personal operativo (2)</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700,00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8.400,00</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65,24</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634,76</a:t>
                      </a:r>
                      <a:endParaRPr kumimoji="0" lang="es-ES" sz="1400" b="0" i="0" u="none" strike="noStrike" cap="none" normalizeH="0" baseline="0" smtClean="0">
                        <a:ln>
                          <a:noFill/>
                        </a:ln>
                        <a:solidFill>
                          <a:schemeClr val="tx1"/>
                        </a:solidFill>
                        <a:effectLst/>
                        <a:latin typeface="Arial" charset="0"/>
                      </a:endParaRPr>
                    </a:p>
                  </a:txBody>
                  <a:tcPr anchor="b" horzOverflow="overflow"/>
                </a:tc>
              </a:tr>
              <a:tr h="382588">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TOTAL COSTOS ADMINISTRATIVOS</a:t>
                      </a:r>
                      <a:endParaRPr kumimoji="0" lang="es-ES" sz="1400" b="0" i="0" u="none" strike="noStrike" cap="none" normalizeH="0" baseline="0" dirty="0" smtClean="0">
                        <a:ln>
                          <a:noFill/>
                        </a:ln>
                        <a:solidFill>
                          <a:schemeClr val="tx1"/>
                        </a:solidFill>
                        <a:effectLst/>
                        <a:latin typeface="Arial" charset="0"/>
                      </a:endParaRPr>
                    </a:p>
                  </a:txBody>
                  <a:tcPr anchor="b" horzOverflow="overflow"/>
                </a:tc>
                <a:tc hMerge="1">
                  <a:txBody>
                    <a:bodyPr/>
                    <a:lstStyle/>
                    <a:p>
                      <a:endParaRPr lang="es-ES"/>
                    </a:p>
                  </a:txBody>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 $    69.480,00 </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smtClean="0">
                        <a:ln>
                          <a:noFill/>
                        </a:ln>
                        <a:solidFill>
                          <a:schemeClr val="tx1"/>
                        </a:solidFill>
                        <a:effectLst/>
                        <a:latin typeface="Arial" charset="0"/>
                      </a:endParaRPr>
                    </a:p>
                  </a:txBody>
                  <a:tcPr anchor="b" horzOverflow="overflow"/>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352" name="Group 512"/>
          <p:cNvGraphicFramePr>
            <a:graphicFrameLocks noGrp="1"/>
          </p:cNvGraphicFramePr>
          <p:nvPr>
            <p:ph type="tbl" idx="1"/>
          </p:nvPr>
        </p:nvGraphicFramePr>
        <p:xfrm>
          <a:off x="896938" y="665163"/>
          <a:ext cx="7175500" cy="5478462"/>
        </p:xfrm>
        <a:graphic>
          <a:graphicData uri="http://schemas.openxmlformats.org/drawingml/2006/table">
            <a:tbl>
              <a:tblPr>
                <a:tableStyleId>{BC89EF96-8CEA-46FF-86C4-4CE0E7609802}</a:tableStyleId>
              </a:tblPr>
              <a:tblGrid>
                <a:gridCol w="3532183"/>
                <a:gridCol w="1643074"/>
                <a:gridCol w="2000264"/>
              </a:tblGrid>
              <a:tr h="498475">
                <a:tc gridSpan="3">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800" b="1" u="none" strike="noStrike" cap="none" normalizeH="0" baseline="0" dirty="0" smtClean="0">
                          <a:ln>
                            <a:noFill/>
                          </a:ln>
                          <a:solidFill>
                            <a:schemeClr val="bg1"/>
                          </a:solidFill>
                          <a:effectLst/>
                        </a:rPr>
                        <a:t>OTROS COSTOS FIJOS</a:t>
                      </a:r>
                      <a:endParaRPr kumimoji="0" lang="es-ES" sz="1800" b="1" i="0" u="none" strike="noStrike" cap="none" normalizeH="0" baseline="0" dirty="0" smtClean="0">
                        <a:ln>
                          <a:noFill/>
                        </a:ln>
                        <a:solidFill>
                          <a:schemeClr val="bg1"/>
                        </a:solidFill>
                        <a:effectLst/>
                        <a:latin typeface="Arial" charset="0"/>
                      </a:endParaRPr>
                    </a:p>
                  </a:txBody>
                  <a:tcPr anchor="b" horzOverflow="overflow">
                    <a:solidFill>
                      <a:schemeClr val="accent1"/>
                    </a:solidFill>
                  </a:tcPr>
                </a:tc>
                <a:tc hMerge="1">
                  <a:txBody>
                    <a:bodyPr/>
                    <a:lstStyle/>
                    <a:p>
                      <a:endParaRPr lang="es-ES"/>
                    </a:p>
                  </a:txBody>
                  <a:tcPr/>
                </a:tc>
                <a:tc hMerge="1">
                  <a:txBody>
                    <a:bodyPr/>
                    <a:lstStyle/>
                    <a:p>
                      <a:endParaRPr lang="es-ES"/>
                    </a:p>
                  </a:txBody>
                  <a:tcPr/>
                </a:tc>
              </a:tr>
              <a:tr h="4968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2000" b="1" u="none" strike="noStrike" cap="none" normalizeH="0" baseline="0" dirty="0" smtClean="0">
                          <a:ln>
                            <a:noFill/>
                          </a:ln>
                          <a:effectLst/>
                        </a:rPr>
                        <a:t> Periodo</a:t>
                      </a:r>
                      <a:endParaRPr kumimoji="0" lang="es-ES" sz="20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2000" b="1" u="none" strike="noStrike" cap="none" normalizeH="0" baseline="0" dirty="0" smtClean="0">
                          <a:ln>
                            <a:noFill/>
                          </a:ln>
                          <a:effectLst/>
                        </a:rPr>
                        <a:t>MENSUAL</a:t>
                      </a:r>
                      <a:endParaRPr kumimoji="0" lang="es-ES" sz="20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2000" b="1" u="none" strike="noStrike" cap="none" normalizeH="0" baseline="0" dirty="0" smtClean="0">
                          <a:ln>
                            <a:noFill/>
                          </a:ln>
                          <a:effectLst/>
                        </a:rPr>
                        <a:t>ANUAL</a:t>
                      </a:r>
                      <a:endParaRPr kumimoji="0" lang="es-ES" sz="20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r>
              <a:tr h="49847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400" b="1" u="none" strike="noStrike" cap="none" normalizeH="0" baseline="0" dirty="0" smtClean="0">
                          <a:ln>
                            <a:noFill/>
                          </a:ln>
                          <a:effectLst/>
                        </a:rPr>
                        <a:t>ARRIENDO </a:t>
                      </a:r>
                      <a:endParaRPr kumimoji="0" lang="es-ES" sz="14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800" u="none" strike="noStrike" cap="none" normalizeH="0" baseline="0" smtClean="0">
                          <a:ln>
                            <a:noFill/>
                          </a:ln>
                          <a:effectLst/>
                        </a:rPr>
                        <a:t>700,00</a:t>
                      </a:r>
                      <a:endParaRPr kumimoji="0" lang="es-ES" sz="1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800" u="none" strike="noStrike" cap="none" normalizeH="0" baseline="0" smtClean="0">
                          <a:ln>
                            <a:noFill/>
                          </a:ln>
                          <a:effectLst/>
                        </a:rPr>
                        <a:t>8.400,00</a:t>
                      </a:r>
                      <a:endParaRPr kumimoji="0" lang="es-ES" sz="1800" b="0" i="0" u="none" strike="noStrike" cap="none" normalizeH="0" baseline="0" smtClean="0">
                        <a:ln>
                          <a:noFill/>
                        </a:ln>
                        <a:solidFill>
                          <a:schemeClr val="tx1"/>
                        </a:solidFill>
                        <a:effectLst/>
                        <a:latin typeface="Arial" charset="0"/>
                      </a:endParaRPr>
                    </a:p>
                  </a:txBody>
                  <a:tcPr anchor="b" horzOverflow="overflow"/>
                </a:tc>
              </a:tr>
              <a:tr h="49847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400" b="1" u="none" strike="noStrike" cap="none" normalizeH="0" baseline="0" dirty="0" smtClean="0">
                          <a:ln>
                            <a:noFill/>
                          </a:ln>
                          <a:effectLst/>
                        </a:rPr>
                        <a:t>AGUA POTABLE</a:t>
                      </a:r>
                      <a:endParaRPr kumimoji="0" lang="es-ES" sz="14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800" u="none" strike="noStrike" cap="none" normalizeH="0" baseline="0" smtClean="0">
                          <a:ln>
                            <a:noFill/>
                          </a:ln>
                          <a:effectLst/>
                        </a:rPr>
                        <a:t>100,00</a:t>
                      </a:r>
                      <a:endParaRPr kumimoji="0" lang="es-ES" sz="1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800" u="none" strike="noStrike" cap="none" normalizeH="0" baseline="0" smtClean="0">
                          <a:ln>
                            <a:noFill/>
                          </a:ln>
                          <a:effectLst/>
                        </a:rPr>
                        <a:t>1.200,00</a:t>
                      </a:r>
                      <a:endParaRPr kumimoji="0" lang="es-ES" sz="1800" b="0" i="0" u="none" strike="noStrike" cap="none" normalizeH="0" baseline="0" smtClean="0">
                        <a:ln>
                          <a:noFill/>
                        </a:ln>
                        <a:solidFill>
                          <a:schemeClr val="tx1"/>
                        </a:solidFill>
                        <a:effectLst/>
                        <a:latin typeface="Arial" charset="0"/>
                      </a:endParaRPr>
                    </a:p>
                  </a:txBody>
                  <a:tcPr anchor="b" horzOverflow="overflow"/>
                </a:tc>
              </a:tr>
              <a:tr h="49847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400" b="1" u="none" strike="noStrike" cap="none" normalizeH="0" baseline="0" dirty="0" smtClean="0">
                          <a:ln>
                            <a:noFill/>
                          </a:ln>
                          <a:effectLst/>
                        </a:rPr>
                        <a:t>ENERGÍA ELÉCTRICA</a:t>
                      </a:r>
                      <a:endParaRPr kumimoji="0" lang="es-ES" sz="14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800" u="none" strike="noStrike" cap="none" normalizeH="0" baseline="0" smtClean="0">
                          <a:ln>
                            <a:noFill/>
                          </a:ln>
                          <a:effectLst/>
                        </a:rPr>
                        <a:t>150,00</a:t>
                      </a:r>
                      <a:endParaRPr kumimoji="0" lang="es-ES" sz="1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800" u="none" strike="noStrike" cap="none" normalizeH="0" baseline="0" smtClean="0">
                          <a:ln>
                            <a:noFill/>
                          </a:ln>
                          <a:effectLst/>
                        </a:rPr>
                        <a:t>1.800,00</a:t>
                      </a:r>
                      <a:endParaRPr kumimoji="0" lang="es-ES" sz="1800" b="0" i="0" u="none" strike="noStrike" cap="none" normalizeH="0" baseline="0" smtClean="0">
                        <a:ln>
                          <a:noFill/>
                        </a:ln>
                        <a:solidFill>
                          <a:schemeClr val="tx1"/>
                        </a:solidFill>
                        <a:effectLst/>
                        <a:latin typeface="Arial" charset="0"/>
                      </a:endParaRPr>
                    </a:p>
                  </a:txBody>
                  <a:tcPr anchor="b" horzOverflow="overflow"/>
                </a:tc>
              </a:tr>
              <a:tr h="4968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400" b="1" u="none" strike="noStrike" cap="none" normalizeH="0" baseline="0" dirty="0" smtClean="0">
                          <a:ln>
                            <a:noFill/>
                          </a:ln>
                          <a:effectLst/>
                        </a:rPr>
                        <a:t>SERVICIO TELEFÓNICO</a:t>
                      </a:r>
                      <a:endParaRPr kumimoji="0" lang="es-ES" sz="14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800" u="none" strike="noStrike" cap="none" normalizeH="0" baseline="0" smtClean="0">
                          <a:ln>
                            <a:noFill/>
                          </a:ln>
                          <a:effectLst/>
                        </a:rPr>
                        <a:t>20,00</a:t>
                      </a:r>
                      <a:endParaRPr kumimoji="0" lang="es-ES" sz="1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800" u="none" strike="noStrike" cap="none" normalizeH="0" baseline="0" smtClean="0">
                          <a:ln>
                            <a:noFill/>
                          </a:ln>
                          <a:effectLst/>
                        </a:rPr>
                        <a:t>240,00</a:t>
                      </a:r>
                      <a:endParaRPr kumimoji="0" lang="es-ES" sz="1800" b="0" i="0" u="none" strike="noStrike" cap="none" normalizeH="0" baseline="0" smtClean="0">
                        <a:ln>
                          <a:noFill/>
                        </a:ln>
                        <a:solidFill>
                          <a:schemeClr val="tx1"/>
                        </a:solidFill>
                        <a:effectLst/>
                        <a:latin typeface="Arial" charset="0"/>
                      </a:endParaRPr>
                    </a:p>
                  </a:txBody>
                  <a:tcPr anchor="b" horzOverflow="overflow"/>
                </a:tc>
              </a:tr>
              <a:tr h="49847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400" b="1" u="none" strike="noStrike" cap="none" normalizeH="0" baseline="0" dirty="0" smtClean="0">
                          <a:ln>
                            <a:noFill/>
                          </a:ln>
                          <a:effectLst/>
                        </a:rPr>
                        <a:t>SERVICIO DE INTERNET</a:t>
                      </a:r>
                      <a:endParaRPr kumimoji="0" lang="es-ES" sz="14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800" u="none" strike="noStrike" cap="none" normalizeH="0" baseline="0" smtClean="0">
                          <a:ln>
                            <a:noFill/>
                          </a:ln>
                          <a:effectLst/>
                        </a:rPr>
                        <a:t>33,59</a:t>
                      </a:r>
                      <a:endParaRPr kumimoji="0" lang="es-ES" sz="1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800" u="none" strike="noStrike" cap="none" normalizeH="0" baseline="0" smtClean="0">
                          <a:ln>
                            <a:noFill/>
                          </a:ln>
                          <a:effectLst/>
                        </a:rPr>
                        <a:t>403,07</a:t>
                      </a:r>
                      <a:endParaRPr kumimoji="0" lang="es-ES" sz="1800" b="0" i="0" u="none" strike="noStrike" cap="none" normalizeH="0" baseline="0" smtClean="0">
                        <a:ln>
                          <a:noFill/>
                        </a:ln>
                        <a:solidFill>
                          <a:schemeClr val="tx1"/>
                        </a:solidFill>
                        <a:effectLst/>
                        <a:latin typeface="Arial" charset="0"/>
                      </a:endParaRPr>
                    </a:p>
                  </a:txBody>
                  <a:tcPr anchor="b" horzOverflow="overflow"/>
                </a:tc>
              </a:tr>
              <a:tr h="49847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400" b="1" u="none" strike="noStrike" cap="none" normalizeH="0" baseline="0" dirty="0" smtClean="0">
                          <a:ln>
                            <a:noFill/>
                          </a:ln>
                          <a:effectLst/>
                        </a:rPr>
                        <a:t>HOSTING DE INTERNET ANUAL</a:t>
                      </a:r>
                      <a:endParaRPr kumimoji="0" lang="es-ES" sz="14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800" u="none" strike="noStrike" cap="none" normalizeH="0" baseline="0" smtClean="0">
                          <a:ln>
                            <a:noFill/>
                          </a:ln>
                          <a:effectLst/>
                        </a:rPr>
                        <a:t>-</a:t>
                      </a:r>
                      <a:endParaRPr kumimoji="0" lang="es-ES" sz="1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800" u="none" strike="noStrike" cap="none" normalizeH="0" baseline="0" smtClean="0">
                          <a:ln>
                            <a:noFill/>
                          </a:ln>
                          <a:effectLst/>
                        </a:rPr>
                        <a:t>145,60</a:t>
                      </a:r>
                      <a:endParaRPr kumimoji="0" lang="es-ES" sz="1800" b="0" i="0" u="none" strike="noStrike" cap="none" normalizeH="0" baseline="0" smtClean="0">
                        <a:ln>
                          <a:noFill/>
                        </a:ln>
                        <a:solidFill>
                          <a:schemeClr val="tx1"/>
                        </a:solidFill>
                        <a:effectLst/>
                        <a:latin typeface="Arial" charset="0"/>
                      </a:endParaRPr>
                    </a:p>
                  </a:txBody>
                  <a:tcPr anchor="b" horzOverflow="overflow"/>
                </a:tc>
              </a:tr>
              <a:tr h="49847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400" b="1" u="none" strike="noStrike" cap="none" normalizeH="0" baseline="0" dirty="0" smtClean="0">
                          <a:ln>
                            <a:noFill/>
                          </a:ln>
                          <a:effectLst/>
                        </a:rPr>
                        <a:t>SUMINISTROS OFICINA</a:t>
                      </a:r>
                      <a:endParaRPr kumimoji="0" lang="es-ES" sz="14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800" u="none" strike="noStrike" cap="none" normalizeH="0" baseline="0" smtClean="0">
                          <a:ln>
                            <a:noFill/>
                          </a:ln>
                          <a:effectLst/>
                        </a:rPr>
                        <a:t>20,00</a:t>
                      </a:r>
                      <a:endParaRPr kumimoji="0" lang="es-ES" sz="1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800" u="none" strike="noStrike" cap="none" normalizeH="0" baseline="0" smtClean="0">
                          <a:ln>
                            <a:noFill/>
                          </a:ln>
                          <a:effectLst/>
                        </a:rPr>
                        <a:t>240,00</a:t>
                      </a:r>
                      <a:endParaRPr kumimoji="0" lang="es-ES" sz="1800" b="0" i="0" u="none" strike="noStrike" cap="none" normalizeH="0" baseline="0" smtClean="0">
                        <a:ln>
                          <a:noFill/>
                        </a:ln>
                        <a:solidFill>
                          <a:schemeClr val="tx1"/>
                        </a:solidFill>
                        <a:effectLst/>
                        <a:latin typeface="Arial" charset="0"/>
                      </a:endParaRPr>
                    </a:p>
                  </a:txBody>
                  <a:tcPr anchor="b" horzOverflow="overflow"/>
                </a:tc>
              </a:tr>
              <a:tr h="4968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400" b="1" u="none" strike="noStrike" cap="none" normalizeH="0" baseline="0" dirty="0" smtClean="0">
                          <a:ln>
                            <a:noFill/>
                          </a:ln>
                          <a:effectLst/>
                        </a:rPr>
                        <a:t>TELEMERCADEO </a:t>
                      </a:r>
                      <a:endParaRPr kumimoji="0" lang="es-ES" sz="14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800" u="none" strike="noStrike" cap="none" normalizeH="0" baseline="0" smtClean="0">
                          <a:ln>
                            <a:noFill/>
                          </a:ln>
                          <a:effectLst/>
                        </a:rPr>
                        <a:t>400,00</a:t>
                      </a:r>
                      <a:endParaRPr kumimoji="0" lang="es-ES" sz="1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800" u="none" strike="noStrike" cap="none" normalizeH="0" baseline="0" smtClean="0">
                          <a:ln>
                            <a:noFill/>
                          </a:ln>
                          <a:effectLst/>
                        </a:rPr>
                        <a:t>4.800,00</a:t>
                      </a:r>
                      <a:endParaRPr kumimoji="0" lang="es-ES" sz="1800" b="0" i="0" u="none" strike="noStrike" cap="none" normalizeH="0" baseline="0" smtClean="0">
                        <a:ln>
                          <a:noFill/>
                        </a:ln>
                        <a:solidFill>
                          <a:schemeClr val="tx1"/>
                        </a:solidFill>
                        <a:effectLst/>
                        <a:latin typeface="Arial" charset="0"/>
                      </a:endParaRPr>
                    </a:p>
                  </a:txBody>
                  <a:tcPr anchor="b" horzOverflow="overflow"/>
                </a:tc>
              </a:tr>
              <a:tr h="49847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400" b="1" u="none" strike="noStrike" cap="none" normalizeH="0" baseline="0" dirty="0" smtClean="0">
                          <a:ln>
                            <a:noFill/>
                          </a:ln>
                          <a:effectLst/>
                        </a:rPr>
                        <a:t>COSTOS FIJOS ANUALES</a:t>
                      </a:r>
                      <a:endParaRPr kumimoji="0" lang="es-ES" sz="14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800" u="none" strike="noStrike" cap="none" normalizeH="0" baseline="0" smtClean="0">
                          <a:ln>
                            <a:noFill/>
                          </a:ln>
                          <a:effectLst/>
                        </a:rPr>
                        <a:t> </a:t>
                      </a:r>
                      <a:endParaRPr kumimoji="0" lang="es-ES" sz="1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800" u="none" strike="noStrike" cap="none" normalizeH="0" baseline="0" dirty="0" smtClean="0">
                          <a:ln>
                            <a:noFill/>
                          </a:ln>
                          <a:effectLst/>
                        </a:rPr>
                        <a:t>17.228,67</a:t>
                      </a:r>
                      <a:endParaRPr kumimoji="0" lang="es-ES" sz="1800" b="0" i="0" u="none" strike="noStrike" cap="none" normalizeH="0" baseline="0" dirty="0" smtClean="0">
                        <a:ln>
                          <a:noFill/>
                        </a:ln>
                        <a:solidFill>
                          <a:schemeClr val="tx1"/>
                        </a:solidFill>
                        <a:effectLst/>
                        <a:latin typeface="Arial" charset="0"/>
                      </a:endParaRPr>
                    </a:p>
                  </a:txBody>
                  <a:tcPr anchor="b" horzOverflow="overflow"/>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95"/>
          <p:cNvSpPr>
            <a:spLocks noGrp="1" noChangeArrowheads="1"/>
          </p:cNvSpPr>
          <p:nvPr>
            <p:ph type="title"/>
          </p:nvPr>
        </p:nvSpPr>
        <p:spPr>
          <a:xfrm>
            <a:off x="0" y="0"/>
            <a:ext cx="8459788" cy="836613"/>
          </a:xfrm>
        </p:spPr>
        <p:txBody>
          <a:bodyPr/>
          <a:lstStyle/>
          <a:p>
            <a:pPr marL="484188"/>
            <a:r>
              <a:rPr lang="es-ES" sz="2400" b="1" smtClean="0">
                <a:solidFill>
                  <a:schemeClr val="accent1"/>
                </a:solidFill>
              </a:rPr>
              <a:t/>
            </a:r>
            <a:br>
              <a:rPr lang="es-ES" sz="2400" b="1" smtClean="0">
                <a:solidFill>
                  <a:schemeClr val="accent1"/>
                </a:solidFill>
              </a:rPr>
            </a:br>
            <a:r>
              <a:rPr lang="es-ES" sz="2400" b="1" smtClean="0">
                <a:solidFill>
                  <a:schemeClr val="accent1"/>
                </a:solidFill>
              </a:rPr>
              <a:t/>
            </a:r>
            <a:br>
              <a:rPr lang="es-ES" sz="2400" b="1" smtClean="0">
                <a:solidFill>
                  <a:schemeClr val="accent1"/>
                </a:solidFill>
              </a:rPr>
            </a:br>
            <a:r>
              <a:rPr lang="es-ES" sz="2400" b="1" smtClean="0">
                <a:solidFill>
                  <a:schemeClr val="accent1"/>
                </a:solidFill>
              </a:rPr>
              <a:t>COSTOS VARIABLES DE LA OPERACION </a:t>
            </a:r>
            <a:r>
              <a:rPr lang="es-ES" sz="2400" smtClean="0">
                <a:solidFill>
                  <a:schemeClr val="accent1"/>
                </a:solidFill>
              </a:rPr>
              <a:t/>
            </a:r>
            <a:br>
              <a:rPr lang="es-ES" sz="2400" smtClean="0">
                <a:solidFill>
                  <a:schemeClr val="accent1"/>
                </a:solidFill>
              </a:rPr>
            </a:br>
            <a:endParaRPr lang="es-ES" sz="2400" smtClean="0">
              <a:solidFill>
                <a:schemeClr val="accent1"/>
              </a:solidFill>
            </a:endParaRPr>
          </a:p>
        </p:txBody>
      </p:sp>
      <p:graphicFrame>
        <p:nvGraphicFramePr>
          <p:cNvPr id="47278" name="Group 1198"/>
          <p:cNvGraphicFramePr>
            <a:graphicFrameLocks noGrp="1"/>
          </p:cNvGraphicFramePr>
          <p:nvPr>
            <p:ph type="tbl" idx="1"/>
          </p:nvPr>
        </p:nvGraphicFramePr>
        <p:xfrm>
          <a:off x="71438" y="990600"/>
          <a:ext cx="8858250" cy="4808538"/>
        </p:xfrm>
        <a:graphic>
          <a:graphicData uri="http://schemas.openxmlformats.org/drawingml/2006/table">
            <a:tbl>
              <a:tblPr>
                <a:tableStyleId>{BC89EF96-8CEA-46FF-86C4-4CE0E7609802}</a:tableStyleId>
              </a:tblPr>
              <a:tblGrid>
                <a:gridCol w="1550410"/>
                <a:gridCol w="1447792"/>
                <a:gridCol w="1172022"/>
                <a:gridCol w="1240964"/>
                <a:gridCol w="1172022"/>
                <a:gridCol w="1172022"/>
                <a:gridCol w="1103080"/>
              </a:tblGrid>
              <a:tr h="510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X  IMPORTACION </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AÑO 1</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AÑO 2</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smtClean="0">
                          <a:ln>
                            <a:noFill/>
                          </a:ln>
                          <a:effectLst/>
                        </a:rPr>
                        <a:t>AÑO 3</a:t>
                      </a:r>
                      <a:endParaRPr kumimoji="0" lang="es-ES" sz="1200" b="1"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smtClean="0">
                          <a:ln>
                            <a:noFill/>
                          </a:ln>
                          <a:effectLst/>
                        </a:rPr>
                        <a:t>AÑO 4</a:t>
                      </a:r>
                      <a:endParaRPr kumimoji="0" lang="es-ES" sz="1200" b="1"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AÑO 5</a:t>
                      </a:r>
                      <a:endParaRPr kumimoji="0" lang="es-ES" sz="1200" b="1" i="0" u="none" strike="noStrike" cap="none" normalizeH="0" baseline="0" dirty="0" smtClean="0">
                        <a:ln>
                          <a:noFill/>
                        </a:ln>
                        <a:solidFill>
                          <a:schemeClr val="tx1"/>
                        </a:solidFill>
                        <a:effectLst/>
                        <a:latin typeface="Arial" charset="0"/>
                      </a:endParaRPr>
                    </a:p>
                  </a:txBody>
                  <a:tcPr anchor="b" horzOverflow="overflow"/>
                </a:tc>
              </a:tr>
              <a:tr h="49146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100" b="1" u="none" strike="noStrike" cap="none" normalizeH="0" baseline="0" dirty="0" smtClean="0">
                          <a:ln>
                            <a:noFill/>
                          </a:ln>
                          <a:effectLst/>
                        </a:rPr>
                        <a:t>EMBARCADOR</a:t>
                      </a:r>
                      <a:endParaRPr kumimoji="0" lang="es-ES" sz="1100" b="1"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$150,00</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157</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173</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190</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209</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230</a:t>
                      </a:r>
                      <a:endParaRPr kumimoji="0" lang="es-ES" sz="1400" b="0" i="0" u="none" strike="noStrike" cap="none" normalizeH="0" baseline="0" smtClean="0">
                        <a:ln>
                          <a:noFill/>
                        </a:ln>
                        <a:solidFill>
                          <a:schemeClr val="tx1"/>
                        </a:solidFill>
                        <a:effectLst/>
                        <a:latin typeface="Arial" charset="0"/>
                      </a:endParaRPr>
                    </a:p>
                  </a:txBody>
                  <a:tcPr anchor="ctr" horzOverflow="overflow"/>
                </a:tc>
              </a:tr>
              <a:tr h="32954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100" b="1" u="none" strike="noStrike" cap="none" normalizeH="0" baseline="0" dirty="0" smtClean="0">
                          <a:ln>
                            <a:noFill/>
                          </a:ln>
                          <a:effectLst/>
                        </a:rPr>
                        <a:t>AGENTE INTERNACIONAL </a:t>
                      </a:r>
                      <a:endParaRPr kumimoji="0" lang="es-ES" sz="1100" b="1"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$400,00</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61</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68</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74</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82</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90</a:t>
                      </a:r>
                      <a:endParaRPr kumimoji="0" lang="es-ES" sz="1400" b="0" i="0" u="none" strike="noStrike" cap="none" normalizeH="0" baseline="0" smtClean="0">
                        <a:ln>
                          <a:noFill/>
                        </a:ln>
                        <a:solidFill>
                          <a:schemeClr val="tx1"/>
                        </a:solidFill>
                        <a:effectLst/>
                        <a:latin typeface="Arial" charset="0"/>
                      </a:endParaRPr>
                    </a:p>
                  </a:txBody>
                  <a:tcPr anchor="ctr" horzOverflow="overflow"/>
                </a:tc>
              </a:tr>
              <a:tr h="51528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100" b="1" u="none" strike="noStrike" cap="none" normalizeH="0" baseline="0" dirty="0" smtClean="0">
                          <a:ln>
                            <a:noFill/>
                          </a:ln>
                          <a:effectLst/>
                        </a:rPr>
                        <a:t>DESPACHADOR DE ADUANAS</a:t>
                      </a:r>
                      <a:endParaRPr kumimoji="0" lang="es-ES" sz="1100" b="1"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$67,20</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10</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11</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12</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13</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15</a:t>
                      </a:r>
                      <a:endParaRPr kumimoji="0" lang="es-ES" sz="1400" b="0" i="0" u="none" strike="noStrike" cap="none" normalizeH="0" baseline="0" smtClean="0">
                        <a:ln>
                          <a:noFill/>
                        </a:ln>
                        <a:solidFill>
                          <a:schemeClr val="tx1"/>
                        </a:solidFill>
                        <a:effectLst/>
                        <a:latin typeface="Arial" charset="0"/>
                      </a:endParaRPr>
                    </a:p>
                  </a:txBody>
                  <a:tcPr anchor="ctr" horzOverflow="overflow"/>
                </a:tc>
              </a:tr>
              <a:tr h="300191">
                <a:tc rowSpan="8">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2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$617,20</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194</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213</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234</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258</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283</a:t>
                      </a:r>
                      <a:endParaRPr kumimoji="0" lang="es-ES" sz="1400" b="0" i="0" u="none" strike="noStrike" cap="none" normalizeH="0" baseline="0" smtClean="0">
                        <a:ln>
                          <a:noFill/>
                        </a:ln>
                        <a:solidFill>
                          <a:schemeClr val="tx1"/>
                        </a:solidFill>
                        <a:effectLst/>
                        <a:latin typeface="Arial" charset="0"/>
                      </a:endParaRPr>
                    </a:p>
                  </a:txBody>
                  <a:tcPr anchor="ctr" horzOverflow="overflow"/>
                </a:tc>
              </a:tr>
              <a:tr h="300191">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c row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5</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6</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6</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7</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7</a:t>
                      </a:r>
                      <a:endParaRPr kumimoji="0" lang="es-ES" sz="1400" b="0" i="0" u="none" strike="noStrike" cap="none" normalizeH="0" baseline="0" smtClean="0">
                        <a:ln>
                          <a:noFill/>
                        </a:ln>
                        <a:solidFill>
                          <a:schemeClr val="tx1"/>
                        </a:solidFill>
                        <a:effectLst/>
                        <a:latin typeface="Arial" charset="0"/>
                      </a:endParaRPr>
                    </a:p>
                  </a:txBody>
                  <a:tcPr anchor="ctr" horzOverflow="overflow"/>
                </a:tc>
              </a:tr>
              <a:tr h="300191">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148</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163</a:t>
                      </a:r>
                      <a:endParaRPr kumimoji="0" lang="es-ES" sz="1400" b="0" i="0" u="none" strike="noStrike" cap="none" normalizeH="0" baseline="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180</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198</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217</a:t>
                      </a:r>
                      <a:endParaRPr kumimoji="0" lang="es-ES" sz="1400" b="0" i="0" u="none" strike="noStrike" cap="none" normalizeH="0" baseline="0" dirty="0" smtClean="0">
                        <a:ln>
                          <a:noFill/>
                        </a:ln>
                        <a:solidFill>
                          <a:schemeClr val="tx1"/>
                        </a:solidFill>
                        <a:effectLst/>
                        <a:latin typeface="Arial" charset="0"/>
                      </a:endParaRPr>
                    </a:p>
                  </a:txBody>
                  <a:tcPr anchor="ctr" horzOverflow="overflow"/>
                </a:tc>
              </a:tr>
              <a:tr h="300191">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576</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634</a:t>
                      </a:r>
                      <a:endParaRPr kumimoji="0" lang="es-ES" sz="14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697</a:t>
                      </a:r>
                      <a:endParaRPr kumimoji="0" lang="es-ES" sz="1400" b="0"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767</a:t>
                      </a:r>
                      <a:endParaRPr kumimoji="0" lang="es-ES" sz="1400" b="0"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843</a:t>
                      </a:r>
                      <a:endParaRPr kumimoji="0" lang="es-ES" sz="1400" b="0" i="0" u="none" strike="noStrike" cap="none" normalizeH="0" baseline="0" smtClean="0">
                        <a:ln>
                          <a:noFill/>
                        </a:ln>
                        <a:solidFill>
                          <a:schemeClr val="tx1"/>
                        </a:solidFill>
                        <a:effectLst/>
                        <a:latin typeface="Arial" charset="0"/>
                      </a:endParaRPr>
                    </a:p>
                  </a:txBody>
                  <a:tcPr anchor="b" horzOverflow="overflow"/>
                </a:tc>
              </a:tr>
              <a:tr h="300191">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c grid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r>
              <a:tr h="300191">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b="1" u="none" strike="noStrike" cap="none" normalizeH="0" baseline="0" dirty="0" smtClean="0">
                          <a:ln>
                            <a:noFill/>
                          </a:ln>
                          <a:effectLst/>
                        </a:rPr>
                        <a:t>AÑO 1</a:t>
                      </a:r>
                      <a:endParaRPr kumimoji="0" lang="es-ES" sz="1400" b="1"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b="1" u="none" strike="noStrike" cap="none" normalizeH="0" baseline="0" dirty="0" smtClean="0">
                          <a:ln>
                            <a:noFill/>
                          </a:ln>
                          <a:effectLst/>
                        </a:rPr>
                        <a:t>AÑO 2</a:t>
                      </a:r>
                      <a:endParaRPr kumimoji="0" lang="es-ES" sz="1400" b="1"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b="1" u="none" strike="noStrike" cap="none" normalizeH="0" baseline="0" dirty="0" smtClean="0">
                          <a:ln>
                            <a:noFill/>
                          </a:ln>
                          <a:effectLst/>
                        </a:rPr>
                        <a:t>AÑO 3</a:t>
                      </a:r>
                      <a:endParaRPr kumimoji="0" lang="es-ES" sz="1400" b="1"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b="1" u="none" strike="noStrike" cap="none" normalizeH="0" baseline="0" dirty="0" smtClean="0">
                          <a:ln>
                            <a:noFill/>
                          </a:ln>
                          <a:effectLst/>
                        </a:rPr>
                        <a:t>AÑO 4</a:t>
                      </a:r>
                      <a:endParaRPr kumimoji="0" lang="es-ES" sz="1400" b="1"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b="1" u="none" strike="noStrike" cap="none" normalizeH="0" baseline="0" dirty="0" smtClean="0">
                          <a:ln>
                            <a:noFill/>
                          </a:ln>
                          <a:effectLst/>
                        </a:rPr>
                        <a:t>AÑO 5</a:t>
                      </a:r>
                      <a:endParaRPr kumimoji="0" lang="es-ES" sz="1400" b="1" i="0" u="none" strike="noStrike" cap="none" normalizeH="0" baseline="0" dirty="0" smtClean="0">
                        <a:ln>
                          <a:noFill/>
                        </a:ln>
                        <a:solidFill>
                          <a:schemeClr val="tx1"/>
                        </a:solidFill>
                        <a:effectLst/>
                        <a:latin typeface="Arial" charset="0"/>
                      </a:endParaRPr>
                    </a:p>
                  </a:txBody>
                  <a:tcPr anchor="b" horzOverflow="overflow"/>
                </a:tc>
              </a:tr>
              <a:tr h="510325">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b="1" u="none" strike="noStrike" cap="none" normalizeH="0" baseline="0" dirty="0" smtClean="0">
                          <a:ln>
                            <a:noFill/>
                          </a:ln>
                          <a:effectLst/>
                        </a:rPr>
                        <a:t>COSTOS VARIABLES</a:t>
                      </a:r>
                      <a:endParaRPr kumimoji="0" lang="es-ES" sz="1400" b="1"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$355.507,20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$391.057,92</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$430.163,71</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$473.180,08</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$520.498 </a:t>
                      </a:r>
                      <a:endParaRPr kumimoji="0" lang="es-ES" sz="1200" b="0" i="0" u="none" strike="noStrike" cap="none" normalizeH="0" baseline="0" dirty="0" smtClean="0">
                        <a:ln>
                          <a:noFill/>
                        </a:ln>
                        <a:solidFill>
                          <a:schemeClr val="tx1"/>
                        </a:solidFill>
                        <a:effectLst/>
                        <a:latin typeface="Arial" charset="0"/>
                      </a:endParaRPr>
                    </a:p>
                  </a:txBody>
                  <a:tcPr anchor="b" horzOverflow="overflow"/>
                </a:tc>
              </a:tr>
              <a:tr h="510325">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b="1" u="none" strike="noStrike" cap="none" normalizeH="0" baseline="0" dirty="0" smtClean="0">
                          <a:ln>
                            <a:noFill/>
                          </a:ln>
                          <a:effectLst/>
                        </a:rPr>
                        <a:t>ESTIMADO MENSUAL </a:t>
                      </a:r>
                      <a:endParaRPr kumimoji="0" lang="es-ES" sz="1400" b="1"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$29.625,60</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$32.588,16</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$35.846,98</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$39.431,67</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$43.374,84</a:t>
                      </a:r>
                      <a:endParaRPr kumimoji="0" lang="es-ES" sz="1200" b="0" i="0" u="none" strike="noStrike" cap="none" normalizeH="0" baseline="0" dirty="0" smtClean="0">
                        <a:ln>
                          <a:noFill/>
                        </a:ln>
                        <a:solidFill>
                          <a:schemeClr val="tx1"/>
                        </a:solidFill>
                        <a:effectLst/>
                        <a:latin typeface="Arial" charset="0"/>
                      </a:endParaRPr>
                    </a:p>
                  </a:txBody>
                  <a:tcPr anchor="b" horzOverflow="overflow"/>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727" name="Group 1479"/>
          <p:cNvGraphicFramePr>
            <a:graphicFrameLocks noGrp="1"/>
          </p:cNvGraphicFramePr>
          <p:nvPr>
            <p:ph/>
          </p:nvPr>
        </p:nvGraphicFramePr>
        <p:xfrm>
          <a:off x="214313" y="857250"/>
          <a:ext cx="8715375" cy="5851525"/>
        </p:xfrm>
        <a:graphic>
          <a:graphicData uri="http://schemas.openxmlformats.org/drawingml/2006/table">
            <a:tbl>
              <a:tblPr>
                <a:tableStyleId>{BC89EF96-8CEA-46FF-86C4-4CE0E7609802}</a:tableStyleId>
              </a:tblPr>
              <a:tblGrid>
                <a:gridCol w="2941885"/>
                <a:gridCol w="875457"/>
                <a:gridCol w="1041433"/>
                <a:gridCol w="1024635"/>
                <a:gridCol w="878500"/>
                <a:gridCol w="876819"/>
                <a:gridCol w="1076707"/>
              </a:tblGrid>
              <a:tr h="34366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b="1" u="none" strike="noStrike" cap="none" normalizeH="0" baseline="0" dirty="0" smtClean="0">
                          <a:ln>
                            <a:noFill/>
                          </a:ln>
                          <a:effectLst/>
                        </a:rPr>
                        <a:t> </a:t>
                      </a:r>
                      <a:endParaRPr kumimoji="0" lang="es-ES" sz="8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b="1" u="none" strike="noStrike" cap="none" normalizeH="0" baseline="0" dirty="0" smtClean="0">
                          <a:ln>
                            <a:noFill/>
                          </a:ln>
                          <a:effectLst/>
                        </a:rPr>
                        <a:t>INVERSION</a:t>
                      </a:r>
                    </a:p>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b="1" u="none" strike="noStrike" cap="none" normalizeH="0" baseline="0" dirty="0" smtClean="0">
                          <a:ln>
                            <a:noFill/>
                          </a:ln>
                          <a:effectLst/>
                        </a:rPr>
                        <a:t> INICIAL</a:t>
                      </a:r>
                      <a:endParaRPr kumimoji="0" lang="es-ES" sz="8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800" b="1" u="none" strike="noStrike" cap="none" normalizeH="0" baseline="0" dirty="0" smtClean="0">
                          <a:ln>
                            <a:noFill/>
                          </a:ln>
                          <a:effectLst/>
                        </a:rPr>
                        <a:t>Año 1</a:t>
                      </a:r>
                      <a:endParaRPr kumimoji="0" lang="es-ES" sz="8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800" b="1" u="none" strike="noStrike" cap="none" normalizeH="0" baseline="0" smtClean="0">
                          <a:ln>
                            <a:noFill/>
                          </a:ln>
                          <a:effectLst/>
                        </a:rPr>
                        <a:t>Año 2</a:t>
                      </a:r>
                      <a:endParaRPr kumimoji="0" lang="es-ES" sz="800" b="1" i="0" u="none" strike="noStrike" cap="none" normalizeH="0" baseline="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800" b="1" u="none" strike="noStrike" cap="none" normalizeH="0" baseline="0" smtClean="0">
                          <a:ln>
                            <a:noFill/>
                          </a:ln>
                          <a:effectLst/>
                        </a:rPr>
                        <a:t>Año 3</a:t>
                      </a:r>
                      <a:endParaRPr kumimoji="0" lang="es-ES" sz="800" b="1" i="0" u="none" strike="noStrike" cap="none" normalizeH="0" baseline="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800" b="1" u="none" strike="noStrike" cap="none" normalizeH="0" baseline="0" smtClean="0">
                          <a:ln>
                            <a:noFill/>
                          </a:ln>
                          <a:effectLst/>
                        </a:rPr>
                        <a:t>Año 4</a:t>
                      </a:r>
                      <a:endParaRPr kumimoji="0" lang="es-ES" sz="800" b="1" i="0" u="none" strike="noStrike" cap="none" normalizeH="0" baseline="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800" b="1" u="none" strike="noStrike" cap="none" normalizeH="0" baseline="0" dirty="0" smtClean="0">
                          <a:ln>
                            <a:noFill/>
                          </a:ln>
                          <a:effectLst/>
                        </a:rPr>
                        <a:t>Año 5</a:t>
                      </a:r>
                      <a:endParaRPr kumimoji="0" lang="es-ES" sz="8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sng" strike="noStrike" cap="none" normalizeH="0" baseline="0" smtClean="0">
                          <a:ln>
                            <a:noFill/>
                          </a:ln>
                          <a:effectLst/>
                        </a:rPr>
                        <a:t>INGRESOS </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smtClean="0">
                          <a:ln>
                            <a:noFill/>
                          </a:ln>
                          <a:effectLst/>
                        </a:rPr>
                        <a:t>   VENTAS AL CONTADO</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460.800,00</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506.880,00</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557.568,00</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613.324,80</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674.657,28</a:t>
                      </a:r>
                      <a:endParaRPr kumimoji="0" lang="es-ES" sz="900" b="0" i="0" u="none" strike="noStrike" cap="none" normalizeH="0" baseline="0" smtClean="0">
                        <a:ln>
                          <a:noFill/>
                        </a:ln>
                        <a:solidFill>
                          <a:schemeClr val="tx1"/>
                        </a:solidFill>
                        <a:effectLst/>
                        <a:latin typeface="Arial" charset="0"/>
                      </a:endParaRPr>
                    </a:p>
                  </a:txBody>
                  <a:tcPr anchor="b" horzOverflow="overflow"/>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smtClean="0">
                          <a:ln>
                            <a:noFill/>
                          </a:ln>
                          <a:effectLst/>
                        </a:rPr>
                        <a:t>TOTAL INGRESOS </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460.800,00</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506.880,00</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557.568,00</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613.324,80</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674.657,28</a:t>
                      </a:r>
                      <a:endParaRPr kumimoji="0" lang="es-ES" sz="900" b="0" i="0" u="none" strike="noStrike" cap="none" normalizeH="0" baseline="0" smtClean="0">
                        <a:ln>
                          <a:noFill/>
                        </a:ln>
                        <a:solidFill>
                          <a:schemeClr val="tx1"/>
                        </a:solidFill>
                        <a:effectLst/>
                        <a:latin typeface="Arial" charset="0"/>
                      </a:endParaRPr>
                    </a:p>
                  </a:txBody>
                  <a:tcPr anchor="b" horzOverflow="overflow"/>
                </a:tc>
              </a:tr>
              <a:tr h="117165">
                <a:tc gridSpan="7">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300" u="none" strike="noStrike" cap="none" normalizeH="0" baseline="0" dirty="0" smtClean="0">
                          <a:ln>
                            <a:noFill/>
                          </a:ln>
                          <a:effectLst/>
                        </a:rPr>
                        <a:t> </a:t>
                      </a:r>
                      <a:endParaRPr kumimoji="0" lang="es-ES" sz="300" b="0" i="0" u="none" strike="noStrike" cap="none" normalizeH="0" baseline="0" dirty="0" smtClean="0">
                        <a:ln>
                          <a:noFill/>
                        </a:ln>
                        <a:solidFill>
                          <a:schemeClr val="tx1"/>
                        </a:solidFill>
                        <a:effectLst/>
                        <a:latin typeface="Arial" charset="0"/>
                      </a:endParaRPr>
                    </a:p>
                  </a:txBody>
                  <a:tcPr anchor="b" horzOverflow="overflow"/>
                </a:tc>
                <a:tc hMerge="1">
                  <a:txBody>
                    <a:bodyPr/>
                    <a:lstStyle/>
                    <a:p>
                      <a:endParaRPr lang="es-ES"/>
                    </a:p>
                  </a:txBody>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000" b="0" i="0" u="none" strike="noStrike" cap="none" normalizeH="0" baseline="0" dirty="0" smtClean="0">
                        <a:ln>
                          <a:noFill/>
                        </a:ln>
                        <a:solidFill>
                          <a:schemeClr val="tx1"/>
                        </a:solidFill>
                        <a:effectLst/>
                        <a:latin typeface="Arial" charset="0"/>
                      </a:endParaRPr>
                    </a:p>
                  </a:txBody>
                  <a:tcPr anchor="b" horzOverflow="overflow"/>
                </a:tc>
                <a:tc hMerge="1">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s-ES" sz="1000" b="0" i="0" u="none" strike="noStrike" cap="none" normalizeH="0" baseline="0" dirty="0" smtClean="0">
                        <a:ln>
                          <a:noFill/>
                        </a:ln>
                        <a:solidFill>
                          <a:schemeClr val="tx1"/>
                        </a:solidFill>
                        <a:effectLst/>
                        <a:latin typeface="Arial" charset="0"/>
                      </a:endParaRPr>
                    </a:p>
                  </a:txBody>
                  <a:tcPr anchor="b" horzOverflow="overflow"/>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000" b="0" i="0" u="none" strike="noStrike" cap="none" normalizeH="0" baseline="0" dirty="0" smtClean="0">
                        <a:ln>
                          <a:noFill/>
                        </a:ln>
                        <a:solidFill>
                          <a:schemeClr val="tx1"/>
                        </a:solidFill>
                        <a:effectLst/>
                        <a:latin typeface="Arial" charset="0"/>
                      </a:endParaRPr>
                    </a:p>
                  </a:txBody>
                  <a:tcPr anchor="b" horzOverflow="overflow"/>
                </a:tc>
                <a:tc hMerge="1">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s-ES" sz="1000" b="0" i="0" u="none" strike="noStrike" cap="none" normalizeH="0" baseline="0" dirty="0" smtClean="0">
                        <a:ln>
                          <a:noFill/>
                        </a:ln>
                        <a:solidFill>
                          <a:schemeClr val="tx1"/>
                        </a:solidFill>
                        <a:effectLst/>
                        <a:latin typeface="Arial" charset="0"/>
                      </a:endParaRPr>
                    </a:p>
                  </a:txBody>
                  <a:tcPr anchor="b" horzOverflow="overflow"/>
                </a:tc>
                <a:tc hMerge="1">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s-ES" sz="1000" b="0" i="0" u="none" strike="noStrike" cap="none" normalizeH="0" baseline="0" dirty="0" smtClean="0">
                        <a:ln>
                          <a:noFill/>
                        </a:ln>
                        <a:solidFill>
                          <a:schemeClr val="tx1"/>
                        </a:solidFill>
                        <a:effectLst/>
                        <a:latin typeface="Arial" charset="0"/>
                      </a:endParaRPr>
                    </a:p>
                  </a:txBody>
                  <a:tcPr anchor="b" horzOverflow="overflow"/>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sng" strike="noStrike" cap="none" normalizeH="0" baseline="0" smtClean="0">
                          <a:ln>
                            <a:noFill/>
                          </a:ln>
                          <a:effectLst/>
                        </a:rPr>
                        <a:t>EGRESOS </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dirty="0" smtClean="0">
                          <a:ln>
                            <a:noFill/>
                          </a:ln>
                          <a:effectLst/>
                        </a:rPr>
                        <a:t> </a:t>
                      </a:r>
                      <a:endParaRPr kumimoji="0" lang="es-ES" sz="9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smtClean="0">
                          <a:ln>
                            <a:noFill/>
                          </a:ln>
                          <a:effectLst/>
                        </a:rPr>
                        <a:t>GASTOS ADMINISTRATIVOS</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74.584,46</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74.584,46</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74.584,46</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74.584,46</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74.584,46</a:t>
                      </a:r>
                      <a:endParaRPr kumimoji="0" lang="es-ES" sz="900" b="0" i="0" u="none" strike="noStrike" cap="none" normalizeH="0" baseline="0" smtClean="0">
                        <a:ln>
                          <a:noFill/>
                        </a:ln>
                        <a:solidFill>
                          <a:schemeClr val="tx1"/>
                        </a:solidFill>
                        <a:effectLst/>
                        <a:latin typeface="Arial" charset="0"/>
                      </a:endParaRPr>
                    </a:p>
                  </a:txBody>
                  <a:tcPr anchor="b" horzOverflow="overflow"/>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smtClean="0">
                          <a:ln>
                            <a:noFill/>
                          </a:ln>
                          <a:effectLst/>
                        </a:rPr>
                        <a:t>OTROS GASTOS FIJOS</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17.228,67</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17.228,67</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17.228,67</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17.228,67</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17.228,67</a:t>
                      </a:r>
                      <a:endParaRPr kumimoji="0" lang="es-ES" sz="900" b="0" i="0" u="none" strike="noStrike" cap="none" normalizeH="0" baseline="0" smtClean="0">
                        <a:ln>
                          <a:noFill/>
                        </a:ln>
                        <a:solidFill>
                          <a:schemeClr val="tx1"/>
                        </a:solidFill>
                        <a:effectLst/>
                        <a:latin typeface="Arial" charset="0"/>
                      </a:endParaRPr>
                    </a:p>
                  </a:txBody>
                  <a:tcPr anchor="b" horzOverflow="overflow"/>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smtClean="0">
                          <a:ln>
                            <a:noFill/>
                          </a:ln>
                          <a:effectLst/>
                        </a:rPr>
                        <a:t>GASTOS VARIABLES</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355.507,20</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391.057,92</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430.163,71</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473.180,08</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520.498,09</a:t>
                      </a:r>
                      <a:endParaRPr kumimoji="0" lang="es-ES" sz="900" b="0" i="0" u="none" strike="noStrike" cap="none" normalizeH="0" baseline="0" smtClean="0">
                        <a:ln>
                          <a:noFill/>
                        </a:ln>
                        <a:solidFill>
                          <a:schemeClr val="tx1"/>
                        </a:solidFill>
                        <a:effectLst/>
                        <a:latin typeface="Arial" charset="0"/>
                      </a:endParaRPr>
                    </a:p>
                  </a:txBody>
                  <a:tcPr anchor="b" horzOverflow="overflow"/>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smtClean="0">
                          <a:ln>
                            <a:noFill/>
                          </a:ln>
                          <a:effectLst/>
                        </a:rPr>
                        <a:t>Gastos Financieros</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1.360,00</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1.360,00</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1.360,00</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1.360,00</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1.360,00</a:t>
                      </a:r>
                      <a:endParaRPr kumimoji="0" lang="es-ES" sz="900" b="0" i="0" u="none" strike="noStrike" cap="none" normalizeH="0" baseline="0" smtClean="0">
                        <a:ln>
                          <a:noFill/>
                        </a:ln>
                        <a:solidFill>
                          <a:schemeClr val="tx1"/>
                        </a:solidFill>
                        <a:effectLst/>
                        <a:latin typeface="Arial" charset="0"/>
                      </a:endParaRPr>
                    </a:p>
                  </a:txBody>
                  <a:tcPr anchor="b" horzOverflow="overflow"/>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smtClean="0">
                          <a:ln>
                            <a:noFill/>
                          </a:ln>
                          <a:effectLst/>
                        </a:rPr>
                        <a:t>Depreciacion </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4.417,33</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4.417,33</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4.417,33</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4.417,33</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4.417,33</a:t>
                      </a:r>
                      <a:endParaRPr kumimoji="0" lang="es-ES" sz="900" b="0" i="0" u="none" strike="noStrike" cap="none" normalizeH="0" baseline="0" smtClean="0">
                        <a:ln>
                          <a:noFill/>
                        </a:ln>
                        <a:solidFill>
                          <a:schemeClr val="tx1"/>
                        </a:solidFill>
                        <a:effectLst/>
                        <a:latin typeface="Arial" charset="0"/>
                      </a:endParaRPr>
                    </a:p>
                  </a:txBody>
                  <a:tcPr anchor="b" horzOverflow="overflow"/>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smtClean="0">
                          <a:ln>
                            <a:noFill/>
                          </a:ln>
                          <a:effectLst/>
                        </a:rPr>
                        <a:t>TOTAL EGRESOS </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453.097,66</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488.648,38</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527.754,17</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570.770,54</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618.088,55</a:t>
                      </a:r>
                      <a:endParaRPr kumimoji="0" lang="es-ES" sz="900" b="0" i="0" u="none" strike="noStrike" cap="none" normalizeH="0" baseline="0" smtClean="0">
                        <a:ln>
                          <a:noFill/>
                        </a:ln>
                        <a:solidFill>
                          <a:schemeClr val="tx1"/>
                        </a:solidFill>
                        <a:effectLst/>
                        <a:latin typeface="Arial" charset="0"/>
                      </a:endParaRPr>
                    </a:p>
                  </a:txBody>
                  <a:tcPr anchor="b" horzOverflow="overflow"/>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smtClean="0">
                          <a:ln>
                            <a:noFill/>
                          </a:ln>
                          <a:effectLst/>
                        </a:rPr>
                        <a:t>UAI</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7.702,34</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dirty="0" smtClean="0">
                          <a:ln>
                            <a:noFill/>
                          </a:ln>
                          <a:effectLst/>
                        </a:rPr>
                        <a:t>18.231,62</a:t>
                      </a:r>
                      <a:endParaRPr kumimoji="0" lang="es-ES" sz="9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29.813,83</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42.554,26</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56.568,73</a:t>
                      </a:r>
                      <a:endParaRPr kumimoji="0" lang="es-ES" sz="900" b="0" i="0" u="none" strike="noStrike" cap="none" normalizeH="0" baseline="0" smtClean="0">
                        <a:ln>
                          <a:noFill/>
                        </a:ln>
                        <a:solidFill>
                          <a:schemeClr val="tx1"/>
                        </a:solidFill>
                        <a:effectLst/>
                        <a:latin typeface="Arial" charset="0"/>
                      </a:endParaRPr>
                    </a:p>
                  </a:txBody>
                  <a:tcPr anchor="b" horzOverflow="overflow"/>
                </a:tc>
              </a:tr>
              <a:tr h="33056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smtClean="0">
                          <a:ln>
                            <a:noFill/>
                          </a:ln>
                          <a:effectLst/>
                        </a:rPr>
                        <a:t>PARTICIPACION DE LOS TRABAJADORES (15%)</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1.155,35</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2.734,74</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4.472,07</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6.383,14</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8.485,31</a:t>
                      </a:r>
                      <a:endParaRPr kumimoji="0" lang="es-ES" sz="900" b="0" i="0" u="none" strike="noStrike" cap="none" normalizeH="0" baseline="0" smtClean="0">
                        <a:ln>
                          <a:noFill/>
                        </a:ln>
                        <a:solidFill>
                          <a:schemeClr val="tx1"/>
                        </a:solidFill>
                        <a:effectLst/>
                        <a:latin typeface="Arial" charset="0"/>
                      </a:endParaRPr>
                    </a:p>
                  </a:txBody>
                  <a:tcPr anchor="b" horzOverflow="overflow"/>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smtClean="0">
                          <a:ln>
                            <a:noFill/>
                          </a:ln>
                          <a:effectLst/>
                        </a:rPr>
                        <a:t>BASE IMPONIBLE</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6.546,99</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15.496,88</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25.341,76</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36.171,12</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48.083,42</a:t>
                      </a:r>
                      <a:endParaRPr kumimoji="0" lang="es-ES" sz="900" b="0" i="0" u="none" strike="noStrike" cap="none" normalizeH="0" baseline="0" smtClean="0">
                        <a:ln>
                          <a:noFill/>
                        </a:ln>
                        <a:solidFill>
                          <a:schemeClr val="tx1"/>
                        </a:solidFill>
                        <a:effectLst/>
                        <a:latin typeface="Arial" charset="0"/>
                      </a:endParaRPr>
                    </a:p>
                  </a:txBody>
                  <a:tcPr anchor="b" horzOverflow="overflow"/>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smtClean="0">
                          <a:ln>
                            <a:noFill/>
                          </a:ln>
                          <a:effectLst/>
                        </a:rPr>
                        <a:t>IMPUESTOS (25%)</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1.636,75</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3.874,22</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6.335,44</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9.042,78</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12.020,86</a:t>
                      </a:r>
                      <a:endParaRPr kumimoji="0" lang="es-ES" sz="900" b="0" i="0" u="none" strike="noStrike" cap="none" normalizeH="0" baseline="0" smtClean="0">
                        <a:ln>
                          <a:noFill/>
                        </a:ln>
                        <a:solidFill>
                          <a:schemeClr val="tx1"/>
                        </a:solidFill>
                        <a:effectLst/>
                        <a:latin typeface="Arial" charset="0"/>
                      </a:endParaRPr>
                    </a:p>
                  </a:txBody>
                  <a:tcPr anchor="b" horzOverflow="overflow"/>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smtClean="0">
                          <a:ln>
                            <a:noFill/>
                          </a:ln>
                          <a:effectLst/>
                        </a:rPr>
                        <a:t>UTILIDAD NETA</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4.910,24</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11.622,66</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19.006,32</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27.128,34</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36.062,57</a:t>
                      </a:r>
                      <a:endParaRPr kumimoji="0" lang="es-ES" sz="900" b="0" i="0" u="none" strike="noStrike" cap="none" normalizeH="0" baseline="0" smtClean="0">
                        <a:ln>
                          <a:noFill/>
                        </a:ln>
                        <a:solidFill>
                          <a:schemeClr val="tx1"/>
                        </a:solidFill>
                        <a:effectLst/>
                        <a:latin typeface="Arial" charset="0"/>
                      </a:endParaRPr>
                    </a:p>
                  </a:txBody>
                  <a:tcPr anchor="b" horzOverflow="overflow"/>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smtClean="0">
                          <a:ln>
                            <a:noFill/>
                          </a:ln>
                          <a:effectLst/>
                        </a:rPr>
                        <a:t>DEPRECIACION</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4.417,33</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4.417,33</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4.417,33</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4.417,33</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4.417,33</a:t>
                      </a:r>
                      <a:endParaRPr kumimoji="0" lang="es-ES" sz="900" b="0" i="0" u="none" strike="noStrike" cap="none" normalizeH="0" baseline="0" smtClean="0">
                        <a:ln>
                          <a:noFill/>
                        </a:ln>
                        <a:solidFill>
                          <a:schemeClr val="tx1"/>
                        </a:solidFill>
                        <a:effectLst/>
                        <a:latin typeface="Arial" charset="0"/>
                      </a:endParaRPr>
                    </a:p>
                  </a:txBody>
                  <a:tcPr anchor="b" horzOverflow="overflow"/>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smtClean="0">
                          <a:ln>
                            <a:noFill/>
                          </a:ln>
                          <a:effectLst/>
                        </a:rPr>
                        <a:t>AMORTIZACIÓN DE CAPITAL</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-2.662,48</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-2.904,76</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-3.169,10</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-3.457,48</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-3.772,12</a:t>
                      </a:r>
                      <a:endParaRPr kumimoji="0" lang="es-ES" sz="900" b="0" i="0" u="none" strike="noStrike" cap="none" normalizeH="0" baseline="0" smtClean="0">
                        <a:ln>
                          <a:noFill/>
                        </a:ln>
                        <a:solidFill>
                          <a:schemeClr val="tx1"/>
                        </a:solidFill>
                        <a:effectLst/>
                        <a:latin typeface="Arial" charset="0"/>
                      </a:endParaRPr>
                    </a:p>
                  </a:txBody>
                  <a:tcPr anchor="b" horzOverflow="overflow"/>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smtClean="0">
                          <a:ln>
                            <a:noFill/>
                          </a:ln>
                          <a:effectLst/>
                        </a:rPr>
                        <a:t>COMPRA DE ACTIVOS FIJOS</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-1.550,00</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smtClean="0">
                          <a:ln>
                            <a:noFill/>
                          </a:ln>
                          <a:effectLst/>
                        </a:rPr>
                        <a:t>INVERSION INICIAL</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-29.890,00</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smtClean="0">
                          <a:ln>
                            <a:noFill/>
                          </a:ln>
                          <a:effectLst/>
                        </a:rPr>
                        <a:t>CAPITAL DE TRABAJO</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-37.276,69</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37.276,69</a:t>
                      </a:r>
                      <a:endParaRPr kumimoji="0" lang="es-ES" sz="900" b="0" i="0" u="none" strike="noStrike" cap="none" normalizeH="0" baseline="0" smtClean="0">
                        <a:ln>
                          <a:noFill/>
                        </a:ln>
                        <a:solidFill>
                          <a:schemeClr val="tx1"/>
                        </a:solidFill>
                        <a:effectLst/>
                        <a:latin typeface="Arial" charset="0"/>
                      </a:endParaRPr>
                    </a:p>
                  </a:txBody>
                  <a:tcPr anchor="b" horzOverflow="overflow"/>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smtClean="0">
                          <a:ln>
                            <a:noFill/>
                          </a:ln>
                          <a:effectLst/>
                        </a:rPr>
                        <a:t>PRESTAMO</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14.945,00</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dirty="0" smtClean="0">
                          <a:ln>
                            <a:noFill/>
                          </a:ln>
                          <a:effectLst/>
                        </a:rPr>
                        <a:t> </a:t>
                      </a:r>
                      <a:endParaRPr kumimoji="0" lang="es-ES" sz="900" b="0" i="0" u="none" strike="noStrike" cap="none" normalizeH="0" baseline="0" dirty="0" smtClean="0">
                        <a:ln>
                          <a:noFill/>
                        </a:ln>
                        <a:solidFill>
                          <a:schemeClr val="tx1"/>
                        </a:solidFill>
                        <a:effectLst/>
                        <a:latin typeface="Arial" charset="0"/>
                      </a:endParaRPr>
                    </a:p>
                  </a:txBody>
                  <a:tcPr anchor="b" horzOverflow="overflow"/>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smtClean="0">
                          <a:ln>
                            <a:noFill/>
                          </a:ln>
                          <a:effectLst/>
                        </a:rPr>
                        <a:t>VALOR DE DESECHO</a:t>
                      </a:r>
                      <a:endParaRPr kumimoji="0" lang="es-ES" sz="8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 </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0,00</a:t>
                      </a:r>
                      <a:endParaRPr kumimoji="0" lang="es-ES" sz="900" b="0" i="0" u="none" strike="noStrike" cap="none" normalizeH="0" baseline="0" smtClean="0">
                        <a:ln>
                          <a:noFill/>
                        </a:ln>
                        <a:solidFill>
                          <a:schemeClr val="tx1"/>
                        </a:solidFill>
                        <a:effectLst/>
                        <a:latin typeface="Arial" charset="0"/>
                      </a:endParaRPr>
                    </a:p>
                  </a:txBody>
                  <a:tcPr anchor="b" horzOverflow="overflow"/>
                </a:tc>
              </a:tr>
              <a:tr h="2291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800" u="none" strike="noStrike" cap="none" normalizeH="0" baseline="0" dirty="0" smtClean="0">
                          <a:ln>
                            <a:noFill/>
                          </a:ln>
                          <a:effectLst/>
                        </a:rPr>
                        <a:t>FLUJO DE CAJA</a:t>
                      </a:r>
                      <a:endParaRPr kumimoji="0" lang="es-ES" sz="8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dirty="0" smtClean="0">
                          <a:ln>
                            <a:noFill/>
                          </a:ln>
                          <a:effectLst/>
                        </a:rPr>
                        <a:t>-52.221,69</a:t>
                      </a:r>
                      <a:endParaRPr kumimoji="0" lang="es-ES" sz="9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6.665,10</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13.135,23</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18.704,55</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smtClean="0">
                          <a:ln>
                            <a:noFill/>
                          </a:ln>
                          <a:effectLst/>
                        </a:rPr>
                        <a:t>28.088,19</a:t>
                      </a:r>
                      <a:endParaRPr kumimoji="0" lang="es-ES" sz="9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900" u="none" strike="noStrike" cap="none" normalizeH="0" baseline="0" dirty="0" smtClean="0">
                          <a:ln>
                            <a:noFill/>
                          </a:ln>
                          <a:effectLst/>
                        </a:rPr>
                        <a:t>73.984,48</a:t>
                      </a:r>
                      <a:endParaRPr kumimoji="0" lang="es-ES" sz="900" b="0" i="0" u="none" strike="noStrike" cap="none" normalizeH="0" baseline="0" dirty="0" smtClean="0">
                        <a:ln>
                          <a:noFill/>
                        </a:ln>
                        <a:solidFill>
                          <a:schemeClr val="tx1"/>
                        </a:solidFill>
                        <a:effectLst/>
                        <a:latin typeface="Arial" charset="0"/>
                      </a:endParaRPr>
                    </a:p>
                  </a:txBody>
                  <a:tcPr anchor="b" horzOverflow="overflow"/>
                </a:tc>
              </a:tr>
            </a:tbl>
          </a:graphicData>
        </a:graphic>
      </p:graphicFrame>
      <p:sp>
        <p:nvSpPr>
          <p:cNvPr id="41172" name="Text Box 1480"/>
          <p:cNvSpPr txBox="1">
            <a:spLocks noChangeArrowheads="1"/>
          </p:cNvSpPr>
          <p:nvPr/>
        </p:nvSpPr>
        <p:spPr bwMode="auto">
          <a:xfrm>
            <a:off x="0" y="0"/>
            <a:ext cx="5429250" cy="954088"/>
          </a:xfrm>
          <a:prstGeom prst="rect">
            <a:avLst/>
          </a:prstGeom>
          <a:noFill/>
          <a:ln w="9525">
            <a:noFill/>
            <a:miter lim="800000"/>
            <a:headEnd/>
            <a:tailEnd/>
          </a:ln>
        </p:spPr>
        <p:txBody>
          <a:bodyPr>
            <a:spAutoFit/>
          </a:bodyPr>
          <a:lstStyle/>
          <a:p>
            <a:pPr>
              <a:spcBef>
                <a:spcPct val="50000"/>
              </a:spcBef>
            </a:pPr>
            <a:endParaRPr lang="es-ES" sz="2000" b="1">
              <a:solidFill>
                <a:schemeClr val="accent1"/>
              </a:solidFill>
              <a:latin typeface="Century Gothic" pitchFamily="34" charset="0"/>
            </a:endParaRPr>
          </a:p>
          <a:p>
            <a:pPr lvl="1">
              <a:spcBef>
                <a:spcPct val="50000"/>
              </a:spcBef>
            </a:pPr>
            <a:r>
              <a:rPr lang="es-ES" sz="2400" b="1">
                <a:solidFill>
                  <a:schemeClr val="accent1"/>
                </a:solidFill>
                <a:latin typeface="Century Gothic" pitchFamily="34" charset="0"/>
              </a:rPr>
              <a:t>FLUJO CAJA PROYECTADO</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390" name="Group 238"/>
          <p:cNvGraphicFramePr>
            <a:graphicFrameLocks noGrp="1"/>
          </p:cNvGraphicFramePr>
          <p:nvPr>
            <p:ph/>
          </p:nvPr>
        </p:nvGraphicFramePr>
        <p:xfrm>
          <a:off x="285750" y="1376363"/>
          <a:ext cx="8643938" cy="3617912"/>
        </p:xfrm>
        <a:graphic>
          <a:graphicData uri="http://schemas.openxmlformats.org/drawingml/2006/table">
            <a:tbl>
              <a:tblPr>
                <a:tableStyleId>{BC89EF96-8CEA-46FF-86C4-4CE0E7609802}</a:tableStyleId>
              </a:tblPr>
              <a:tblGrid>
                <a:gridCol w="1785918"/>
                <a:gridCol w="1214446"/>
                <a:gridCol w="1000132"/>
                <a:gridCol w="1214446"/>
                <a:gridCol w="1143008"/>
                <a:gridCol w="1143008"/>
                <a:gridCol w="1143008"/>
              </a:tblGrid>
              <a:tr h="406400">
                <a:tc gridSpan="7">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solidFill>
                            <a:schemeClr val="accent1"/>
                          </a:solidFill>
                          <a:effectLst/>
                        </a:rPr>
                        <a:t>INGRESOS ANUALES NETOS POR LA VENTA DEL SERVICIO POR NUMERO DE IMPORTACIONES</a:t>
                      </a:r>
                      <a:endParaRPr kumimoji="0" lang="es-ES" sz="1200" b="1" i="0" u="none" strike="noStrike" cap="none" normalizeH="0" baseline="0" dirty="0" smtClean="0">
                        <a:ln>
                          <a:noFill/>
                        </a:ln>
                        <a:solidFill>
                          <a:schemeClr val="accent1"/>
                        </a:solidFill>
                        <a:effectLst/>
                        <a:latin typeface="Arial" charset="0"/>
                      </a:endParaRPr>
                    </a:p>
                  </a:txBody>
                  <a:tcPr anchor="b" horzOverflow="overflow">
                    <a:solidFill>
                      <a:schemeClr val="bg1">
                        <a:lumMod val="85000"/>
                      </a:schemeClr>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4000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1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dirty="0" smtClean="0">
                          <a:ln>
                            <a:noFill/>
                          </a:ln>
                          <a:effectLst/>
                        </a:rPr>
                        <a:t>AÑO  0 </a:t>
                      </a:r>
                      <a:endParaRPr kumimoji="0" lang="es-ES" sz="11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dirty="0" smtClean="0">
                          <a:ln>
                            <a:noFill/>
                          </a:ln>
                          <a:effectLst/>
                        </a:rPr>
                        <a:t>AÑO 1</a:t>
                      </a:r>
                      <a:endParaRPr kumimoji="0" lang="es-ES" sz="11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smtClean="0">
                          <a:ln>
                            <a:noFill/>
                          </a:ln>
                          <a:effectLst/>
                        </a:rPr>
                        <a:t>AÑO 2</a:t>
                      </a:r>
                      <a:endParaRPr kumimoji="0" lang="es-ES" sz="11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smtClean="0">
                          <a:ln>
                            <a:noFill/>
                          </a:ln>
                          <a:effectLst/>
                        </a:rPr>
                        <a:t>AÑO 3</a:t>
                      </a:r>
                      <a:endParaRPr kumimoji="0" lang="es-ES" sz="11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smtClean="0">
                          <a:ln>
                            <a:noFill/>
                          </a:ln>
                          <a:effectLst/>
                        </a:rPr>
                        <a:t>AÑO 4</a:t>
                      </a:r>
                      <a:endParaRPr kumimoji="0" lang="es-ES" sz="11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smtClean="0">
                          <a:ln>
                            <a:noFill/>
                          </a:ln>
                          <a:effectLst/>
                        </a:rPr>
                        <a:t>AÑO 5</a:t>
                      </a:r>
                      <a:endParaRPr kumimoji="0" lang="es-ES" sz="1100" b="0" i="0" u="none" strike="noStrike" cap="none" normalizeH="0" baseline="0" smtClean="0">
                        <a:ln>
                          <a:noFill/>
                        </a:ln>
                        <a:solidFill>
                          <a:schemeClr val="tx1"/>
                        </a:solidFill>
                        <a:effectLst/>
                        <a:latin typeface="Arial" charset="0"/>
                      </a:endParaRPr>
                    </a:p>
                  </a:txBody>
                  <a:tcPr anchor="b" horzOverflow="overflow"/>
                </a:tc>
              </a:tr>
              <a:tr h="70326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dirty="0" smtClean="0">
                          <a:ln>
                            <a:noFill/>
                          </a:ln>
                          <a:effectLst/>
                        </a:rPr>
                        <a:t>DEMANDA PROYECTADA POR IMPORTACIONES</a:t>
                      </a:r>
                      <a:endParaRPr kumimoji="0" lang="es-ES" sz="11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dirty="0" smtClean="0">
                          <a:ln>
                            <a:noFill/>
                          </a:ln>
                          <a:effectLst/>
                        </a:rPr>
                        <a:t>0</a:t>
                      </a:r>
                      <a:endParaRPr kumimoji="0" lang="es-ES" sz="11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dirty="0" smtClean="0">
                          <a:ln>
                            <a:noFill/>
                          </a:ln>
                          <a:effectLst/>
                        </a:rPr>
                        <a:t>576  </a:t>
                      </a:r>
                      <a:endParaRPr kumimoji="0" lang="es-ES" sz="11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smtClean="0">
                          <a:ln>
                            <a:noFill/>
                          </a:ln>
                          <a:effectLst/>
                        </a:rPr>
                        <a:t>634  </a:t>
                      </a:r>
                      <a:endParaRPr kumimoji="0" lang="es-ES" sz="11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smtClean="0">
                          <a:ln>
                            <a:noFill/>
                          </a:ln>
                          <a:effectLst/>
                        </a:rPr>
                        <a:t>697  </a:t>
                      </a:r>
                      <a:endParaRPr kumimoji="0" lang="es-ES" sz="11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smtClean="0">
                          <a:ln>
                            <a:noFill/>
                          </a:ln>
                          <a:effectLst/>
                        </a:rPr>
                        <a:t>767  </a:t>
                      </a:r>
                      <a:endParaRPr kumimoji="0" lang="es-ES" sz="11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smtClean="0">
                          <a:ln>
                            <a:noFill/>
                          </a:ln>
                          <a:effectLst/>
                        </a:rPr>
                        <a:t>843  </a:t>
                      </a:r>
                      <a:endParaRPr kumimoji="0" lang="es-ES" sz="1100" b="0" i="0" u="none" strike="noStrike" cap="none" normalizeH="0" baseline="0" smtClean="0">
                        <a:ln>
                          <a:noFill/>
                        </a:ln>
                        <a:solidFill>
                          <a:schemeClr val="tx1"/>
                        </a:solidFill>
                        <a:effectLst/>
                        <a:latin typeface="Arial" charset="0"/>
                      </a:endParaRPr>
                    </a:p>
                  </a:txBody>
                  <a:tcPr anchor="b" horzOverflow="overflow"/>
                </a:tc>
              </a:tr>
              <a:tr h="40640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dirty="0" smtClean="0">
                          <a:ln>
                            <a:noFill/>
                          </a:ln>
                          <a:effectLst/>
                        </a:rPr>
                        <a:t>HONORARIOS PROFESIONALES</a:t>
                      </a:r>
                      <a:endParaRPr kumimoji="0" lang="es-ES" sz="11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smtClean="0">
                          <a:ln>
                            <a:noFill/>
                          </a:ln>
                          <a:effectLst/>
                        </a:rPr>
                        <a:t>$800,00</a:t>
                      </a:r>
                      <a:endParaRPr kumimoji="0" lang="es-ES" sz="11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dirty="0" smtClean="0">
                          <a:ln>
                            <a:noFill/>
                          </a:ln>
                          <a:effectLst/>
                        </a:rPr>
                        <a:t> </a:t>
                      </a:r>
                      <a:endParaRPr kumimoji="0" lang="es-ES" sz="11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smtClean="0">
                          <a:ln>
                            <a:noFill/>
                          </a:ln>
                          <a:effectLst/>
                        </a:rPr>
                        <a:t> </a:t>
                      </a:r>
                      <a:endParaRPr kumimoji="0" lang="es-ES" sz="11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smtClean="0">
                          <a:ln>
                            <a:noFill/>
                          </a:ln>
                          <a:effectLst/>
                        </a:rPr>
                        <a:t> </a:t>
                      </a:r>
                      <a:endParaRPr kumimoji="0" lang="es-ES" sz="11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smtClean="0">
                          <a:ln>
                            <a:noFill/>
                          </a:ln>
                          <a:effectLst/>
                        </a:rPr>
                        <a:t> </a:t>
                      </a:r>
                      <a:endParaRPr kumimoji="0" lang="es-ES" sz="11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smtClean="0">
                          <a:ln>
                            <a:noFill/>
                          </a:ln>
                          <a:effectLst/>
                        </a:rPr>
                        <a:t> </a:t>
                      </a:r>
                      <a:endParaRPr kumimoji="0" lang="es-ES" sz="1100" b="0" i="0" u="none" strike="noStrike" cap="none" normalizeH="0" baseline="0" smtClean="0">
                        <a:ln>
                          <a:noFill/>
                        </a:ln>
                        <a:solidFill>
                          <a:schemeClr val="tx1"/>
                        </a:solidFill>
                        <a:effectLst/>
                        <a:latin typeface="Arial" charset="0"/>
                      </a:endParaRPr>
                    </a:p>
                  </a:txBody>
                  <a:tcPr anchor="b" horzOverflow="overflow"/>
                </a:tc>
              </a:tr>
              <a:tr h="48577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dirty="0" smtClean="0">
                          <a:ln>
                            <a:noFill/>
                          </a:ln>
                          <a:effectLst/>
                        </a:rPr>
                        <a:t>INGRESO ANUAL </a:t>
                      </a:r>
                      <a:endParaRPr kumimoji="0" lang="es-ES" sz="11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smtClean="0">
                          <a:ln>
                            <a:noFill/>
                          </a:ln>
                          <a:effectLst/>
                        </a:rPr>
                        <a:t>$0,00</a:t>
                      </a:r>
                      <a:endParaRPr kumimoji="0" lang="es-ES" sz="11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dirty="0" smtClean="0">
                          <a:ln>
                            <a:noFill/>
                          </a:ln>
                          <a:effectLst/>
                        </a:rPr>
                        <a:t>$460.800</a:t>
                      </a:r>
                      <a:endParaRPr kumimoji="0" lang="es-ES" sz="11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smtClean="0">
                          <a:ln>
                            <a:noFill/>
                          </a:ln>
                          <a:effectLst/>
                        </a:rPr>
                        <a:t>$506.880</a:t>
                      </a:r>
                      <a:endParaRPr kumimoji="0" lang="es-ES" sz="11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smtClean="0">
                          <a:ln>
                            <a:noFill/>
                          </a:ln>
                          <a:effectLst/>
                        </a:rPr>
                        <a:t>$557.568</a:t>
                      </a:r>
                      <a:endParaRPr kumimoji="0" lang="es-ES" sz="11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smtClean="0">
                          <a:ln>
                            <a:noFill/>
                          </a:ln>
                          <a:effectLst/>
                        </a:rPr>
                        <a:t>$613.324</a:t>
                      </a:r>
                      <a:endParaRPr kumimoji="0" lang="es-ES" sz="11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smtClean="0">
                          <a:ln>
                            <a:noFill/>
                          </a:ln>
                          <a:effectLst/>
                        </a:rPr>
                        <a:t>$674.657</a:t>
                      </a:r>
                      <a:endParaRPr kumimoji="0" lang="es-ES" sz="1100" b="0" i="0" u="none" strike="noStrike" cap="none" normalizeH="0" baseline="0" smtClean="0">
                        <a:ln>
                          <a:noFill/>
                        </a:ln>
                        <a:solidFill>
                          <a:schemeClr val="tx1"/>
                        </a:solidFill>
                        <a:effectLst/>
                        <a:latin typeface="Arial" charset="0"/>
                      </a:endParaRPr>
                    </a:p>
                  </a:txBody>
                  <a:tcPr anchor="b" horzOverflow="overflow"/>
                </a:tc>
              </a:tr>
              <a:tr h="59848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dirty="0" smtClean="0">
                          <a:ln>
                            <a:noFill/>
                          </a:ln>
                          <a:effectLst/>
                        </a:rPr>
                        <a:t>TOTAL INGRESOS</a:t>
                      </a:r>
                      <a:endParaRPr kumimoji="0" lang="es-ES" sz="11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dirty="0" smtClean="0">
                          <a:ln>
                            <a:noFill/>
                          </a:ln>
                          <a:effectLst/>
                        </a:rPr>
                        <a:t>$2.813.230</a:t>
                      </a:r>
                      <a:endParaRPr kumimoji="0" lang="es-ES" sz="1100" b="0" i="0" u="none" strike="noStrike" cap="none" normalizeH="0" baseline="0" dirty="0" smtClean="0">
                        <a:ln>
                          <a:noFill/>
                        </a:ln>
                        <a:solidFill>
                          <a:schemeClr val="tx1"/>
                        </a:solidFill>
                        <a:effectLst/>
                        <a:latin typeface="Arial" charset="0"/>
                      </a:endParaRPr>
                    </a:p>
                  </a:txBody>
                  <a:tcPr anchor="b" horzOverflow="overflow"/>
                </a:tc>
                <a:tc rowSpan="2" grid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100" b="0" i="0" u="none" strike="noStrike" cap="none" normalizeH="0" baseline="0" dirty="0" smtClean="0">
                        <a:ln>
                          <a:noFill/>
                        </a:ln>
                        <a:solidFill>
                          <a:schemeClr val="tx1"/>
                        </a:solidFill>
                        <a:effectLst/>
                        <a:latin typeface="Arial" charset="0"/>
                      </a:endParaRPr>
                    </a:p>
                  </a:txBody>
                  <a:tcPr anchor="b" horzOverflow="overflow"/>
                </a:tc>
                <a:tc rowSpan="2"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200" b="0" i="0" u="none" strike="noStrike" cap="none" normalizeH="0" baseline="0" dirty="0" smtClean="0">
                        <a:ln>
                          <a:noFill/>
                        </a:ln>
                        <a:solidFill>
                          <a:schemeClr val="tx1"/>
                        </a:solidFill>
                        <a:effectLst/>
                        <a:latin typeface="Arial" charset="0"/>
                      </a:endParaRPr>
                    </a:p>
                  </a:txBody>
                  <a:tcPr anchor="b" horzOverflow="overflow"/>
                </a:tc>
                <a:tc rowSpan="2"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200" b="0" i="0" u="none" strike="noStrike" cap="none" normalizeH="0" baseline="0" dirty="0" smtClean="0">
                        <a:ln>
                          <a:noFill/>
                        </a:ln>
                        <a:solidFill>
                          <a:schemeClr val="tx1"/>
                        </a:solidFill>
                        <a:effectLst/>
                        <a:latin typeface="Arial" charset="0"/>
                      </a:endParaRPr>
                    </a:p>
                  </a:txBody>
                  <a:tcPr anchor="b" horzOverflow="overflow"/>
                </a:tc>
                <a:tc rowSpan="2"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200" b="0" i="0" u="none" strike="noStrike" cap="none" normalizeH="0" baseline="0" dirty="0" smtClean="0">
                        <a:ln>
                          <a:noFill/>
                        </a:ln>
                        <a:solidFill>
                          <a:schemeClr val="tx1"/>
                        </a:solidFill>
                        <a:effectLst/>
                        <a:latin typeface="Arial" charset="0"/>
                      </a:endParaRPr>
                    </a:p>
                  </a:txBody>
                  <a:tcPr anchor="b" horzOverflow="overflow"/>
                </a:tc>
                <a:tc rowSpan="2"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200" b="0" i="0" u="none" strike="noStrike" cap="none" normalizeH="0" baseline="0" dirty="0" smtClean="0">
                        <a:ln>
                          <a:noFill/>
                        </a:ln>
                        <a:solidFill>
                          <a:schemeClr val="tx1"/>
                        </a:solidFill>
                        <a:effectLst/>
                        <a:latin typeface="Arial" charset="0"/>
                      </a:endParaRPr>
                    </a:p>
                  </a:txBody>
                  <a:tcPr anchor="b" horzOverflow="overflow"/>
                </a:tc>
              </a:tr>
              <a:tr h="59690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dirty="0" smtClean="0">
                          <a:ln>
                            <a:noFill/>
                          </a:ln>
                          <a:effectLst/>
                        </a:rPr>
                        <a:t>Ingreso mensual del 1er año</a:t>
                      </a:r>
                      <a:endParaRPr kumimoji="0" lang="es-ES" sz="11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1100" u="none" strike="noStrike" cap="none" normalizeH="0" baseline="0" dirty="0" smtClean="0">
                          <a:ln>
                            <a:noFill/>
                          </a:ln>
                          <a:effectLst/>
                        </a:rPr>
                        <a:t>$38.400</a:t>
                      </a:r>
                      <a:endParaRPr kumimoji="0" lang="es-ES" sz="1100" b="0" i="0" u="none" strike="noStrike" cap="none" normalizeH="0" baseline="0" dirty="0" smtClean="0">
                        <a:ln>
                          <a:noFill/>
                        </a:ln>
                        <a:solidFill>
                          <a:schemeClr val="tx1"/>
                        </a:solidFill>
                        <a:effectLst/>
                        <a:latin typeface="Arial" charset="0"/>
                      </a:endParaRPr>
                    </a:p>
                  </a:txBody>
                  <a:tcPr anchor="b" horzOverflow="overflow"/>
                </a:tc>
                <a:tc gridSpan="5"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200" b="0" i="0" u="none" strike="noStrike" cap="none" normalizeH="0" baseline="0" dirty="0" smtClean="0">
                        <a:ln>
                          <a:noFill/>
                        </a:ln>
                        <a:solidFill>
                          <a:schemeClr val="tx1"/>
                        </a:solidFill>
                        <a:effectLst/>
                        <a:latin typeface="Arial" charset="0"/>
                      </a:endParaRPr>
                    </a:p>
                  </a:txBody>
                  <a:tcPr anchor="b" horzOverflow="overflow"/>
                </a:tc>
                <a:tc hMerge="1"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200" b="0" i="0" u="none" strike="noStrike" cap="none" normalizeH="0" baseline="0" dirty="0" smtClean="0">
                        <a:ln>
                          <a:noFill/>
                        </a:ln>
                        <a:solidFill>
                          <a:schemeClr val="tx1"/>
                        </a:solidFill>
                        <a:effectLst/>
                        <a:latin typeface="Arial" charset="0"/>
                      </a:endParaRPr>
                    </a:p>
                  </a:txBody>
                  <a:tcPr anchor="b" horzOverflow="overflow"/>
                </a:tc>
                <a:tc hMerge="1"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200" b="0" i="0" u="none" strike="noStrike" cap="none" normalizeH="0" baseline="0" dirty="0" smtClean="0">
                        <a:ln>
                          <a:noFill/>
                        </a:ln>
                        <a:solidFill>
                          <a:schemeClr val="tx1"/>
                        </a:solidFill>
                        <a:effectLst/>
                        <a:latin typeface="Arial" charset="0"/>
                      </a:endParaRPr>
                    </a:p>
                  </a:txBody>
                  <a:tcPr anchor="b" horzOverflow="overflow"/>
                </a:tc>
                <a:tc hMerge="1"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200" b="0" i="0" u="none" strike="noStrike" cap="none" normalizeH="0" baseline="0" dirty="0" smtClean="0">
                        <a:ln>
                          <a:noFill/>
                        </a:ln>
                        <a:solidFill>
                          <a:schemeClr val="tx1"/>
                        </a:solidFill>
                        <a:effectLst/>
                        <a:latin typeface="Arial" charset="0"/>
                      </a:endParaRPr>
                    </a:p>
                  </a:txBody>
                  <a:tcPr anchor="b" horzOverflow="overflow"/>
                </a:tc>
                <a:tc hMerge="1"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200" b="0" i="0" u="none" strike="noStrike" cap="none" normalizeH="0" baseline="0" dirty="0" smtClean="0">
                        <a:ln>
                          <a:noFill/>
                        </a:ln>
                        <a:solidFill>
                          <a:schemeClr val="tx1"/>
                        </a:solidFill>
                        <a:effectLst/>
                        <a:latin typeface="Arial" charset="0"/>
                      </a:endParaRPr>
                    </a:p>
                  </a:txBody>
                  <a:tcPr anchor="b" horzOverflow="overflow"/>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742" name="Group 1398"/>
          <p:cNvGraphicFramePr>
            <a:graphicFrameLocks noGrp="1"/>
          </p:cNvGraphicFramePr>
          <p:nvPr>
            <p:ph/>
          </p:nvPr>
        </p:nvGraphicFramePr>
        <p:xfrm>
          <a:off x="285750" y="1881188"/>
          <a:ext cx="8496300" cy="3111500"/>
        </p:xfrm>
        <a:graphic>
          <a:graphicData uri="http://schemas.openxmlformats.org/drawingml/2006/table">
            <a:tbl>
              <a:tblPr>
                <a:tableStyleId>{BC89EF96-8CEA-46FF-86C4-4CE0E7609802}</a:tableStyleId>
              </a:tblPr>
              <a:tblGrid>
                <a:gridCol w="1844675"/>
                <a:gridCol w="1136650"/>
                <a:gridCol w="1101725"/>
                <a:gridCol w="1106488"/>
                <a:gridCol w="1101725"/>
                <a:gridCol w="1103312"/>
                <a:gridCol w="1101725"/>
              </a:tblGrid>
              <a:tr h="16033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100" b="1" u="none" strike="noStrike" cap="none" normalizeH="0" baseline="0" dirty="0" smtClean="0">
                          <a:ln>
                            <a:noFill/>
                          </a:ln>
                          <a:effectLst/>
                        </a:rPr>
                        <a:t>INGRESOS</a:t>
                      </a:r>
                      <a:endParaRPr kumimoji="0" lang="es-ES" sz="11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ENERO</a:t>
                      </a:r>
                      <a:endParaRPr kumimoji="0" lang="es-ES" sz="12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FEBRERO</a:t>
                      </a:r>
                      <a:endParaRPr kumimoji="0" lang="es-ES" sz="12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MARZO </a:t>
                      </a:r>
                      <a:endParaRPr kumimoji="0" lang="es-ES" sz="12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ABRIL</a:t>
                      </a:r>
                      <a:endParaRPr kumimoji="0" lang="es-ES" sz="12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MAYO</a:t>
                      </a:r>
                      <a:endParaRPr kumimoji="0" lang="es-ES" sz="12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JUNIO </a:t>
                      </a:r>
                      <a:endParaRPr kumimoji="0" lang="es-ES" sz="12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r>
              <a:tr h="27622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Negocio Propio </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$38.400,00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$38.400,00</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$38.400,00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$38.400,00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$38.400,00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r>
              <a:tr h="20796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TOTAL INGRESOS</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 </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$38.400,00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$38.400,00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$38.400,00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$38.400,00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$38.400,00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r>
              <a:tr h="16033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EGRESOS</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gridSpan="6">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 </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hMerge="1">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c hMerge="1">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c hMerge="1">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c hMerge="1">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c hMerge="1">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anchor="b" horzOverflow="overflow"/>
                </a:tc>
              </a:tr>
              <a:tr h="20637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Costos Administrativos</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$6.215,37</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$6.215,37</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$6.215,37</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$6.215,37</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$6.215,37</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$6.215,37</a:t>
                      </a:r>
                      <a:endParaRPr kumimoji="0" lang="es-ES" sz="1200" b="0" i="0" u="none" strike="noStrike" cap="none" normalizeH="0" baseline="0" smtClean="0">
                        <a:ln>
                          <a:noFill/>
                        </a:ln>
                        <a:solidFill>
                          <a:schemeClr val="tx1"/>
                        </a:solidFill>
                        <a:effectLst/>
                        <a:latin typeface="Arial" charset="0"/>
                      </a:endParaRPr>
                    </a:p>
                  </a:txBody>
                  <a:tcPr anchor="b" horzOverflow="overflow"/>
                </a:tc>
              </a:tr>
              <a:tr h="20796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COSTOS VARIABLES</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$29.625,60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$29.625,60</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$29.625,60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$29.625,60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$29.625,60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$29.625,60</a:t>
                      </a:r>
                      <a:endParaRPr kumimoji="0" lang="es-ES" sz="1200" b="0" i="0" u="none" strike="noStrike" cap="none" normalizeH="0" baseline="0" smtClean="0">
                        <a:ln>
                          <a:noFill/>
                        </a:ln>
                        <a:solidFill>
                          <a:schemeClr val="tx1"/>
                        </a:solidFill>
                        <a:effectLst/>
                        <a:latin typeface="Arial" charset="0"/>
                      </a:endParaRPr>
                    </a:p>
                  </a:txBody>
                  <a:tcPr anchor="b" horzOverflow="overflow"/>
                </a:tc>
              </a:tr>
              <a:tr h="16033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Otros Costos Fijos</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$1.435,72</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$1.435,72</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$1.435,72</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$1.435,72</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$1.435,72</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$1.435,72</a:t>
                      </a:r>
                      <a:endParaRPr kumimoji="0" lang="es-ES" sz="1200" b="0" i="0" u="none" strike="noStrike" cap="none" normalizeH="0" baseline="0" smtClean="0">
                        <a:ln>
                          <a:noFill/>
                        </a:ln>
                        <a:solidFill>
                          <a:schemeClr val="tx1"/>
                        </a:solidFill>
                        <a:effectLst/>
                        <a:latin typeface="Arial" charset="0"/>
                      </a:endParaRPr>
                    </a:p>
                  </a:txBody>
                  <a:tcPr anchor="b" horzOverflow="overflow"/>
                </a:tc>
              </a:tr>
              <a:tr h="20637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TOTAL EGRESOS</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$37.276,69</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$37.276,69</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$37.276,69</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$37.276,69</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$37.276,69</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$37.276,69</a:t>
                      </a:r>
                      <a:endParaRPr kumimoji="0" lang="es-ES" sz="1200" b="0" i="0" u="none" strike="noStrike" cap="none" normalizeH="0" baseline="0" dirty="0" smtClean="0">
                        <a:ln>
                          <a:noFill/>
                        </a:ln>
                        <a:solidFill>
                          <a:schemeClr val="tx1"/>
                        </a:solidFill>
                        <a:effectLst/>
                        <a:latin typeface="Arial" charset="0"/>
                      </a:endParaRPr>
                    </a:p>
                  </a:txBody>
                  <a:tcPr anchor="b" horzOverflow="overflow"/>
                </a:tc>
              </a:tr>
              <a:tr h="20796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SALDO MENSUAL </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-$37.276,69</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$1.123,31</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$1.123,31</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$1.123,31</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$1.123,31</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$1.123,31</a:t>
                      </a:r>
                      <a:endParaRPr kumimoji="0" lang="es-ES" sz="1200" b="0" i="0" u="none" strike="noStrike" cap="none" normalizeH="0" baseline="0" dirty="0" smtClean="0">
                        <a:ln>
                          <a:noFill/>
                        </a:ln>
                        <a:solidFill>
                          <a:schemeClr val="tx1"/>
                        </a:solidFill>
                        <a:effectLst/>
                        <a:latin typeface="Arial" charset="0"/>
                      </a:endParaRPr>
                    </a:p>
                  </a:txBody>
                  <a:tcPr anchor="b" horzOverflow="overflow"/>
                </a:tc>
              </a:tr>
              <a:tr h="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100" b="1" u="none" strike="noStrike" cap="none" normalizeH="0" baseline="0" dirty="0" smtClean="0">
                          <a:ln>
                            <a:noFill/>
                          </a:ln>
                          <a:effectLst/>
                        </a:rPr>
                        <a:t>SALDO ACUMULADO </a:t>
                      </a:r>
                      <a:endParaRPr kumimoji="0" lang="es-ES" sz="11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-$37.276,69</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-$36.153,39</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-$35.030,08</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-$33.906,78</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-$32.783,47</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-$31.660,16</a:t>
                      </a:r>
                      <a:endParaRPr kumimoji="0" lang="es-ES" sz="1200" b="0" i="0" u="none" strike="noStrike" cap="none" normalizeH="0" baseline="0" dirty="0" smtClean="0">
                        <a:ln>
                          <a:noFill/>
                        </a:ln>
                        <a:solidFill>
                          <a:schemeClr val="tx1"/>
                        </a:solidFill>
                        <a:effectLst/>
                        <a:latin typeface="Arial" charset="0"/>
                      </a:endParaRPr>
                    </a:p>
                  </a:txBody>
                  <a:tcPr anchor="b" horzOverflow="overflow"/>
                </a:tc>
              </a:tr>
            </a:tbl>
          </a:graphicData>
        </a:graphic>
      </p:graphicFrame>
      <p:sp>
        <p:nvSpPr>
          <p:cNvPr id="43100" name="Text Box 1396"/>
          <p:cNvSpPr txBox="1">
            <a:spLocks noChangeArrowheads="1"/>
          </p:cNvSpPr>
          <p:nvPr/>
        </p:nvSpPr>
        <p:spPr bwMode="auto">
          <a:xfrm>
            <a:off x="1908175" y="549275"/>
            <a:ext cx="5164138" cy="646113"/>
          </a:xfrm>
          <a:prstGeom prst="rect">
            <a:avLst/>
          </a:prstGeom>
          <a:noFill/>
          <a:ln w="9525">
            <a:noFill/>
            <a:miter lim="800000"/>
            <a:headEnd/>
            <a:tailEnd/>
          </a:ln>
        </p:spPr>
        <p:txBody>
          <a:bodyPr>
            <a:spAutoFit/>
          </a:bodyPr>
          <a:lstStyle/>
          <a:p>
            <a:pPr algn="ctr">
              <a:spcBef>
                <a:spcPct val="50000"/>
              </a:spcBef>
            </a:pPr>
            <a:r>
              <a:rPr lang="es-ES" b="1">
                <a:solidFill>
                  <a:schemeClr val="accent1"/>
                </a:solidFill>
                <a:latin typeface="Century Gothic" pitchFamily="34" charset="0"/>
              </a:rPr>
              <a:t>CAPITAL DE TRABAJO POR METODO DEL DEFICIT ACUMULADO MAXIMO</a:t>
            </a:r>
            <a:r>
              <a:rPr lang="es-ES">
                <a:solidFill>
                  <a:schemeClr val="accent1"/>
                </a:solidFill>
                <a:latin typeface="Century Gothic" pitchFamily="34" charset="0"/>
              </a:rPr>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507" name="Group 307"/>
          <p:cNvGraphicFramePr>
            <a:graphicFrameLocks noGrp="1"/>
          </p:cNvGraphicFramePr>
          <p:nvPr>
            <p:ph/>
          </p:nvPr>
        </p:nvGraphicFramePr>
        <p:xfrm>
          <a:off x="142875" y="1071563"/>
          <a:ext cx="8786813" cy="3230562"/>
        </p:xfrm>
        <a:graphic>
          <a:graphicData uri="http://schemas.openxmlformats.org/drawingml/2006/table">
            <a:tbl>
              <a:tblPr>
                <a:tableStyleId>{BC89EF96-8CEA-46FF-86C4-4CE0E7609802}</a:tableStyleId>
              </a:tblPr>
              <a:tblGrid>
                <a:gridCol w="1739080"/>
                <a:gridCol w="1189846"/>
                <a:gridCol w="1071570"/>
                <a:gridCol w="1285884"/>
                <a:gridCol w="1143008"/>
                <a:gridCol w="1143008"/>
                <a:gridCol w="1214446"/>
              </a:tblGrid>
              <a:tr h="37147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100" b="1" u="none" strike="noStrike" cap="none" normalizeH="0" baseline="0" dirty="0" smtClean="0">
                          <a:ln>
                            <a:noFill/>
                          </a:ln>
                          <a:effectLst/>
                        </a:rPr>
                        <a:t>INGRESOS</a:t>
                      </a:r>
                      <a:endParaRPr kumimoji="0" lang="es-ES" sz="11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JULIO </a:t>
                      </a:r>
                      <a:endParaRPr kumimoji="0" lang="es-ES" sz="12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AGOSTO </a:t>
                      </a:r>
                      <a:endParaRPr kumimoji="0" lang="es-ES" sz="12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SEPTIEMBRE</a:t>
                      </a:r>
                      <a:endParaRPr kumimoji="0" lang="es-ES" sz="12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OCTUBRE</a:t>
                      </a:r>
                      <a:endParaRPr kumimoji="0" lang="es-ES" sz="12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100" b="1" u="none" strike="noStrike" cap="none" normalizeH="0" baseline="0" dirty="0" smtClean="0">
                          <a:ln>
                            <a:noFill/>
                          </a:ln>
                          <a:effectLst/>
                        </a:rPr>
                        <a:t>NOVIEMBRE</a:t>
                      </a:r>
                      <a:endParaRPr kumimoji="0" lang="es-ES" sz="11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DICIEMBRE</a:t>
                      </a:r>
                      <a:endParaRPr kumimoji="0" lang="es-ES" sz="12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r>
              <a:tr h="23653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Negocio Propio </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$38.400,00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$38.400,00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$38.400,00</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$38.400,00</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$38.400,00</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$38.400,00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r>
              <a:tr h="23812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TOTAL INGRESOS</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$38.400,00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$38.400,00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$38.400,00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$38.400,00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$38.400,00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$38.400,00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r>
              <a:tr h="23653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EGRESOS</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 </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 </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 </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 </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 </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 </a:t>
                      </a:r>
                      <a:endParaRPr kumimoji="0" lang="es-ES" sz="1200" b="0" i="0" u="none" strike="noStrike" cap="none" normalizeH="0" baseline="0" dirty="0" smtClean="0">
                        <a:ln>
                          <a:noFill/>
                        </a:ln>
                        <a:solidFill>
                          <a:schemeClr val="tx1"/>
                        </a:solidFill>
                        <a:effectLst/>
                        <a:latin typeface="Arial" charset="0"/>
                      </a:endParaRPr>
                    </a:p>
                  </a:txBody>
                  <a:tcPr anchor="b" horzOverflow="overflow"/>
                </a:tc>
              </a:tr>
              <a:tr h="23812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Costos Adm.</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$6.215,37</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$6.215,37</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$6.215,37</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$6.215,37</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$6.215,37</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$6.215,37</a:t>
                      </a:r>
                      <a:endParaRPr kumimoji="0" lang="es-ES" sz="1200" b="0" i="0" u="none" strike="noStrike" cap="none" normalizeH="0" baseline="0" dirty="0" smtClean="0">
                        <a:ln>
                          <a:noFill/>
                        </a:ln>
                        <a:solidFill>
                          <a:schemeClr val="tx1"/>
                        </a:solidFill>
                        <a:effectLst/>
                        <a:latin typeface="Arial" charset="0"/>
                      </a:endParaRPr>
                    </a:p>
                  </a:txBody>
                  <a:tcPr anchor="b" horzOverflow="overflow"/>
                </a:tc>
              </a:tr>
              <a:tr h="23653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COSTOS VARIABLES</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$29.625,60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$29.625,60</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$29.625,60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$29.625,60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smtClean="0">
                          <a:ln>
                            <a:noFill/>
                          </a:ln>
                          <a:effectLst/>
                        </a:rPr>
                        <a:t>$29.625,60</a:t>
                      </a:r>
                      <a:endParaRPr kumimoji="0" lang="es-ES" sz="12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$29.625,60</a:t>
                      </a:r>
                      <a:endParaRPr kumimoji="0" lang="es-ES" sz="1200" b="0" i="0" u="none" strike="noStrike" cap="none" normalizeH="0" baseline="0" dirty="0" smtClean="0">
                        <a:ln>
                          <a:noFill/>
                        </a:ln>
                        <a:solidFill>
                          <a:schemeClr val="tx1"/>
                        </a:solidFill>
                        <a:effectLst/>
                        <a:latin typeface="Arial" charset="0"/>
                      </a:endParaRPr>
                    </a:p>
                  </a:txBody>
                  <a:tcPr anchor="b" horzOverflow="overflow"/>
                </a:tc>
              </a:tr>
              <a:tr h="23812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Otros Costos Fijos</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$1.435,72</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$1.435,72</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$1.435,72</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$1.435,72</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$1.435,72</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$1.435,72</a:t>
                      </a:r>
                      <a:endParaRPr kumimoji="0" lang="es-ES" sz="1200" b="0" i="0" u="none" strike="noStrike" cap="none" normalizeH="0" baseline="0" dirty="0" smtClean="0">
                        <a:ln>
                          <a:noFill/>
                        </a:ln>
                        <a:solidFill>
                          <a:schemeClr val="tx1"/>
                        </a:solidFill>
                        <a:effectLst/>
                        <a:latin typeface="Arial" charset="0"/>
                      </a:endParaRPr>
                    </a:p>
                  </a:txBody>
                  <a:tcPr anchor="b" horzOverflow="overflow"/>
                </a:tc>
              </a:tr>
              <a:tr h="23653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TOTAL EGRESOS</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$37.276,69</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$37.276,69</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$37.276,69</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$37.276,69</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$37.276,69</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$37.276,69</a:t>
                      </a:r>
                      <a:endParaRPr kumimoji="0" lang="es-ES" sz="1200" b="0" i="0" u="none" strike="noStrike" cap="none" normalizeH="0" baseline="0" dirty="0" smtClean="0">
                        <a:ln>
                          <a:noFill/>
                        </a:ln>
                        <a:solidFill>
                          <a:schemeClr val="tx1"/>
                        </a:solidFill>
                        <a:effectLst/>
                        <a:latin typeface="Arial" charset="0"/>
                      </a:endParaRPr>
                    </a:p>
                  </a:txBody>
                  <a:tcPr anchor="b" horzOverflow="overflow"/>
                </a:tc>
              </a:tr>
              <a:tr h="23812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200" b="1" u="none" strike="noStrike" cap="none" normalizeH="0" baseline="0" dirty="0" smtClean="0">
                          <a:ln>
                            <a:noFill/>
                          </a:ln>
                          <a:effectLst/>
                        </a:rPr>
                        <a:t>SALDO MENSUAL </a:t>
                      </a:r>
                      <a:endParaRPr kumimoji="0" lang="es-ES" sz="12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$1.123,31</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$1.123,31</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$1.123,31</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$1.123,31</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$1.123,31</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$1.123,31</a:t>
                      </a:r>
                      <a:endParaRPr kumimoji="0" lang="es-ES" sz="1200" b="0" i="0" u="none" strike="noStrike" cap="none" normalizeH="0" baseline="0" dirty="0" smtClean="0">
                        <a:ln>
                          <a:noFill/>
                        </a:ln>
                        <a:solidFill>
                          <a:schemeClr val="tx1"/>
                        </a:solidFill>
                        <a:effectLst/>
                        <a:latin typeface="Arial" charset="0"/>
                      </a:endParaRPr>
                    </a:p>
                  </a:txBody>
                  <a:tcPr anchor="b" horzOverflow="overflow"/>
                </a:tc>
              </a:tr>
              <a:tr h="23653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100" b="1" u="none" strike="noStrike" cap="none" normalizeH="0" baseline="0" dirty="0" smtClean="0">
                          <a:ln>
                            <a:noFill/>
                          </a:ln>
                          <a:effectLst/>
                        </a:rPr>
                        <a:t>SALDO ACUMULADO </a:t>
                      </a:r>
                      <a:endParaRPr kumimoji="0" lang="es-ES" sz="1100" b="1"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-$30.536,86</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-$29.413,55</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-$28.290,25</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-$27.166,94</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-$26.043,64</a:t>
                      </a:r>
                      <a:endParaRPr kumimoji="0" lang="es-ES" sz="12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200" u="none" strike="noStrike" cap="none" normalizeH="0" baseline="0" dirty="0" smtClean="0">
                          <a:ln>
                            <a:noFill/>
                          </a:ln>
                          <a:effectLst/>
                        </a:rPr>
                        <a:t>-$24.920,33</a:t>
                      </a:r>
                      <a:endParaRPr kumimoji="0" lang="es-ES" sz="1200" b="0" i="0" u="none" strike="noStrike" cap="none" normalizeH="0" baseline="0" dirty="0" smtClean="0">
                        <a:ln>
                          <a:noFill/>
                        </a:ln>
                        <a:solidFill>
                          <a:schemeClr val="tx1"/>
                        </a:solidFill>
                        <a:effectLst/>
                        <a:latin typeface="Arial" charset="0"/>
                      </a:endParaRPr>
                    </a:p>
                  </a:txBody>
                  <a:tcPr anchor="b" horzOverflow="overflow"/>
                </a:tc>
              </a:tr>
            </a:tbl>
          </a:graphicData>
        </a:graphic>
      </p:graphicFrame>
      <p:sp>
        <p:nvSpPr>
          <p:cNvPr id="44124" name="Text Box 364"/>
          <p:cNvSpPr txBox="1">
            <a:spLocks noChangeArrowheads="1"/>
          </p:cNvSpPr>
          <p:nvPr/>
        </p:nvSpPr>
        <p:spPr bwMode="auto">
          <a:xfrm>
            <a:off x="1042988" y="5286375"/>
            <a:ext cx="4886325" cy="369888"/>
          </a:xfrm>
          <a:prstGeom prst="rect">
            <a:avLst/>
          </a:prstGeom>
          <a:noFill/>
          <a:ln w="9525">
            <a:noFill/>
            <a:miter lim="800000"/>
            <a:headEnd/>
            <a:tailEnd/>
          </a:ln>
        </p:spPr>
        <p:txBody>
          <a:bodyPr>
            <a:spAutoFit/>
          </a:bodyPr>
          <a:lstStyle/>
          <a:p>
            <a:pPr>
              <a:spcBef>
                <a:spcPct val="50000"/>
              </a:spcBef>
            </a:pPr>
            <a:r>
              <a:rPr lang="es-ES" b="1">
                <a:latin typeface="Century Gothic" pitchFamily="34" charset="0"/>
              </a:rPr>
              <a:t>CAPITAL DE TRABAJO: -$37.276,69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756" name="Group 532"/>
          <p:cNvGraphicFramePr>
            <a:graphicFrameLocks noGrp="1"/>
          </p:cNvGraphicFramePr>
          <p:nvPr>
            <p:ph sz="half" idx="1"/>
          </p:nvPr>
        </p:nvGraphicFramePr>
        <p:xfrm>
          <a:off x="571500" y="500063"/>
          <a:ext cx="3962400" cy="1431925"/>
        </p:xfrm>
        <a:graphic>
          <a:graphicData uri="http://schemas.openxmlformats.org/drawingml/2006/table">
            <a:tbl>
              <a:tblPr>
                <a:tableStyleId>{BC89EF96-8CEA-46FF-86C4-4CE0E7609802}</a:tableStyleId>
              </a:tblPr>
              <a:tblGrid>
                <a:gridCol w="2033571"/>
                <a:gridCol w="1928826"/>
              </a:tblGrid>
              <a:tr h="43284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PRESTAMO DE INVERSION </a:t>
                      </a:r>
                      <a:endParaRPr kumimoji="0" lang="es-ES" sz="14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smtClean="0">
                          <a:ln>
                            <a:noFill/>
                          </a:ln>
                          <a:effectLst/>
                        </a:rPr>
                        <a:t>-14945</a:t>
                      </a:r>
                      <a:endParaRPr kumimoji="0" lang="es-ES" sz="1400" b="1" i="0" u="none" strike="noStrike" cap="none" normalizeH="0" baseline="0" smtClean="0">
                        <a:ln>
                          <a:noFill/>
                        </a:ln>
                        <a:solidFill>
                          <a:schemeClr val="tx1"/>
                        </a:solidFill>
                        <a:effectLst/>
                        <a:latin typeface="Arial" charset="0"/>
                      </a:endParaRPr>
                    </a:p>
                  </a:txBody>
                  <a:tcPr anchor="b" horzOverflow="overflow"/>
                </a:tc>
              </a:tr>
              <a:tr h="24465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CUOTAS</a:t>
                      </a:r>
                      <a:endParaRPr kumimoji="0" lang="es-ES" sz="14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12</a:t>
                      </a:r>
                      <a:endParaRPr kumimoji="0" lang="es-ES" sz="1400" b="1" i="0" u="none" strike="noStrike" cap="none" normalizeH="0" baseline="0" dirty="0" smtClean="0">
                        <a:ln>
                          <a:noFill/>
                        </a:ln>
                        <a:solidFill>
                          <a:schemeClr val="tx1"/>
                        </a:solidFill>
                        <a:effectLst/>
                        <a:latin typeface="Arial" charset="0"/>
                      </a:endParaRPr>
                    </a:p>
                  </a:txBody>
                  <a:tcPr anchor="b" horzOverflow="overflow"/>
                </a:tc>
              </a:tr>
              <a:tr h="24465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TASA ACTUAL </a:t>
                      </a:r>
                      <a:endParaRPr kumimoji="0" lang="es-ES" sz="14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9,10%</a:t>
                      </a:r>
                      <a:endParaRPr kumimoji="0" lang="es-ES" sz="1400" b="1" i="0" u="none" strike="noStrike" cap="none" normalizeH="0" baseline="0" dirty="0" smtClean="0">
                        <a:ln>
                          <a:noFill/>
                        </a:ln>
                        <a:solidFill>
                          <a:schemeClr val="tx1"/>
                        </a:solidFill>
                        <a:effectLst/>
                        <a:latin typeface="Arial" charset="0"/>
                      </a:endParaRPr>
                    </a:p>
                  </a:txBody>
                  <a:tcPr anchor="b" horzOverflow="overflow"/>
                </a:tc>
              </a:tr>
              <a:tr h="24465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CUOTA</a:t>
                      </a:r>
                      <a:endParaRPr kumimoji="0" lang="es-ES" sz="14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effectLst/>
                        </a:rPr>
                        <a:t>$2.097,60 </a:t>
                      </a:r>
                      <a:endParaRPr kumimoji="0" lang="es-ES" sz="1400" b="1" i="0" u="none" strike="noStrike" cap="none" normalizeH="0" baseline="0" dirty="0" smtClean="0">
                        <a:ln>
                          <a:noFill/>
                        </a:ln>
                        <a:solidFill>
                          <a:schemeClr val="tx1"/>
                        </a:solidFill>
                        <a:effectLst/>
                        <a:latin typeface="Arial" charset="0"/>
                      </a:endParaRPr>
                    </a:p>
                  </a:txBody>
                  <a:tcPr anchor="b" horzOverflow="overflow"/>
                </a:tc>
              </a:tr>
            </a:tbl>
          </a:graphicData>
        </a:graphic>
      </p:graphicFrame>
      <p:graphicFrame>
        <p:nvGraphicFramePr>
          <p:cNvPr id="52760" name="Group 536"/>
          <p:cNvGraphicFramePr>
            <a:graphicFrameLocks noGrp="1"/>
          </p:cNvGraphicFramePr>
          <p:nvPr>
            <p:ph sz="half" idx="2"/>
          </p:nvPr>
        </p:nvGraphicFramePr>
        <p:xfrm>
          <a:off x="608013" y="2020888"/>
          <a:ext cx="7964487" cy="4694237"/>
        </p:xfrm>
        <a:graphic>
          <a:graphicData uri="http://schemas.openxmlformats.org/drawingml/2006/table">
            <a:tbl>
              <a:tblPr>
                <a:tableStyleId>{BC89EF96-8CEA-46FF-86C4-4CE0E7609802}</a:tableStyleId>
              </a:tblPr>
              <a:tblGrid>
                <a:gridCol w="1249340"/>
                <a:gridCol w="1285884"/>
                <a:gridCol w="1357322"/>
                <a:gridCol w="2286016"/>
                <a:gridCol w="1785950"/>
              </a:tblGrid>
              <a:tr h="152392">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PERIODO </a:t>
                      </a:r>
                      <a:endParaRPr kumimoji="0" lang="es-ES" sz="16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CUOTA</a:t>
                      </a:r>
                      <a:endParaRPr kumimoji="0" lang="es-ES" sz="16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INTERES</a:t>
                      </a:r>
                      <a:endParaRPr kumimoji="0" lang="es-ES" sz="16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AMORTIZACION </a:t>
                      </a:r>
                      <a:endParaRPr kumimoji="0" lang="es-ES" sz="16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SALDO</a:t>
                      </a:r>
                      <a:endParaRPr kumimoji="0" lang="es-ES" sz="1600" b="1" i="0" u="none" strike="noStrike" cap="none" normalizeH="0" baseline="0" dirty="0" smtClean="0">
                        <a:ln>
                          <a:noFill/>
                        </a:ln>
                        <a:solidFill>
                          <a:schemeClr val="tx1"/>
                        </a:solidFill>
                        <a:effectLst/>
                        <a:latin typeface="Arial" charset="0"/>
                      </a:endParaRPr>
                    </a:p>
                  </a:txBody>
                  <a:tcPr anchor="b" horzOverflow="overflow">
                    <a:solidFill>
                      <a:schemeClr val="bg1">
                        <a:lumMod val="85000"/>
                      </a:schemeClr>
                    </a:solidFill>
                  </a:tcPr>
                </a:tc>
              </a:tr>
              <a:tr h="30956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0</a:t>
                      </a:r>
                      <a:endParaRPr kumimoji="0" lang="es-ES" sz="16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 </a:t>
                      </a:r>
                      <a:endParaRPr kumimoji="0" lang="es-ES" sz="16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 </a:t>
                      </a:r>
                      <a:endParaRPr kumimoji="0" lang="es-ES" sz="16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 </a:t>
                      </a:r>
                      <a:endParaRPr kumimoji="0" lang="es-ES" sz="16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14.945,00</a:t>
                      </a:r>
                      <a:endParaRPr kumimoji="0" lang="es-ES" sz="1600" b="0" i="0" u="none" strike="noStrike" cap="none" normalizeH="0" baseline="0" dirty="0" smtClean="0">
                        <a:ln>
                          <a:noFill/>
                        </a:ln>
                        <a:solidFill>
                          <a:schemeClr val="tx1"/>
                        </a:solidFill>
                        <a:effectLst/>
                        <a:latin typeface="Arial" charset="0"/>
                      </a:endParaRPr>
                    </a:p>
                  </a:txBody>
                  <a:tcPr anchor="b" horzOverflow="overflow"/>
                </a:tc>
              </a:tr>
              <a:tr h="30956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1</a:t>
                      </a:r>
                      <a:endParaRPr kumimoji="0" lang="es-ES" sz="16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2.097,60</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1.360,00</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737,61</a:t>
                      </a:r>
                      <a:endParaRPr kumimoji="0" lang="es-ES" sz="16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14.207,39</a:t>
                      </a:r>
                      <a:endParaRPr kumimoji="0" lang="es-ES" sz="1600" b="0" i="0" u="none" strike="noStrike" cap="none" normalizeH="0" baseline="0" smtClean="0">
                        <a:ln>
                          <a:noFill/>
                        </a:ln>
                        <a:solidFill>
                          <a:schemeClr val="tx1"/>
                        </a:solidFill>
                        <a:effectLst/>
                        <a:latin typeface="Arial" charset="0"/>
                      </a:endParaRPr>
                    </a:p>
                  </a:txBody>
                  <a:tcPr anchor="b" horzOverflow="overflow"/>
                </a:tc>
              </a:tr>
              <a:tr h="30956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2</a:t>
                      </a:r>
                      <a:endParaRPr kumimoji="0" lang="es-ES" sz="16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2.097,60</a:t>
                      </a:r>
                      <a:endParaRPr kumimoji="0" lang="es-ES" sz="16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1.292,87</a:t>
                      </a:r>
                      <a:endParaRPr kumimoji="0" lang="es-ES" sz="16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804,73</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13.402,66</a:t>
                      </a:r>
                      <a:endParaRPr kumimoji="0" lang="es-ES" sz="1600" b="0" i="0" u="none" strike="noStrike" cap="none" normalizeH="0" baseline="0" smtClean="0">
                        <a:ln>
                          <a:noFill/>
                        </a:ln>
                        <a:solidFill>
                          <a:schemeClr val="tx1"/>
                        </a:solidFill>
                        <a:effectLst/>
                        <a:latin typeface="Arial" charset="0"/>
                      </a:endParaRPr>
                    </a:p>
                  </a:txBody>
                  <a:tcPr anchor="b" horzOverflow="overflow"/>
                </a:tc>
              </a:tr>
              <a:tr h="30797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3</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2.097,60</a:t>
                      </a:r>
                      <a:endParaRPr kumimoji="0" lang="es-ES" sz="16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1.219,64</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877,96</a:t>
                      </a:r>
                      <a:endParaRPr kumimoji="0" lang="es-ES" sz="16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12.524,70</a:t>
                      </a:r>
                      <a:endParaRPr kumimoji="0" lang="es-ES" sz="1600" b="0" i="0" u="none" strike="noStrike" cap="none" normalizeH="0" baseline="0" smtClean="0">
                        <a:ln>
                          <a:noFill/>
                        </a:ln>
                        <a:solidFill>
                          <a:schemeClr val="tx1"/>
                        </a:solidFill>
                        <a:effectLst/>
                        <a:latin typeface="Arial" charset="0"/>
                      </a:endParaRPr>
                    </a:p>
                  </a:txBody>
                  <a:tcPr anchor="b" horzOverflow="overflow"/>
                </a:tc>
              </a:tr>
              <a:tr h="30956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4</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2.097,60</a:t>
                      </a:r>
                      <a:endParaRPr kumimoji="0" lang="es-ES" sz="16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1.139,75</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957,86</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11.566,84</a:t>
                      </a:r>
                      <a:endParaRPr kumimoji="0" lang="es-ES" sz="1600" b="0" i="0" u="none" strike="noStrike" cap="none" normalizeH="0" baseline="0" smtClean="0">
                        <a:ln>
                          <a:noFill/>
                        </a:ln>
                        <a:solidFill>
                          <a:schemeClr val="tx1"/>
                        </a:solidFill>
                        <a:effectLst/>
                        <a:latin typeface="Arial" charset="0"/>
                      </a:endParaRPr>
                    </a:p>
                  </a:txBody>
                  <a:tcPr anchor="b" horzOverflow="overflow"/>
                </a:tc>
              </a:tr>
              <a:tr h="30956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5</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2.097,60</a:t>
                      </a:r>
                      <a:endParaRPr kumimoji="0" lang="es-ES" sz="16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1.052,58</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1.045,02</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10.521,82</a:t>
                      </a:r>
                      <a:endParaRPr kumimoji="0" lang="es-ES" sz="1600" b="0" i="0" u="none" strike="noStrike" cap="none" normalizeH="0" baseline="0" smtClean="0">
                        <a:ln>
                          <a:noFill/>
                        </a:ln>
                        <a:solidFill>
                          <a:schemeClr val="tx1"/>
                        </a:solidFill>
                        <a:effectLst/>
                        <a:latin typeface="Arial" charset="0"/>
                      </a:endParaRPr>
                    </a:p>
                  </a:txBody>
                  <a:tcPr anchor="b" horzOverflow="overflow"/>
                </a:tc>
              </a:tr>
              <a:tr h="26352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6</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2.097,60</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957,49</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1.140,12</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9.381,70</a:t>
                      </a:r>
                      <a:endParaRPr kumimoji="0" lang="es-ES" sz="1600" b="0" i="0" u="none" strike="noStrike" cap="none" normalizeH="0" baseline="0" smtClean="0">
                        <a:ln>
                          <a:noFill/>
                        </a:ln>
                        <a:solidFill>
                          <a:schemeClr val="tx1"/>
                        </a:solidFill>
                        <a:effectLst/>
                        <a:latin typeface="Arial" charset="0"/>
                      </a:endParaRPr>
                    </a:p>
                  </a:txBody>
                  <a:tcPr anchor="b" horzOverflow="overflow"/>
                </a:tc>
              </a:tr>
              <a:tr h="26193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7</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2.097,60</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853,73</a:t>
                      </a:r>
                      <a:endParaRPr kumimoji="0" lang="es-ES" sz="16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1.243,87</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8.137,83</a:t>
                      </a:r>
                      <a:endParaRPr kumimoji="0" lang="es-ES" sz="1600" b="0" i="0" u="none" strike="noStrike" cap="none" normalizeH="0" baseline="0" smtClean="0">
                        <a:ln>
                          <a:noFill/>
                        </a:ln>
                        <a:solidFill>
                          <a:schemeClr val="tx1"/>
                        </a:solidFill>
                        <a:effectLst/>
                        <a:latin typeface="Arial" charset="0"/>
                      </a:endParaRPr>
                    </a:p>
                  </a:txBody>
                  <a:tcPr anchor="b" horzOverflow="overflow"/>
                </a:tc>
              </a:tr>
              <a:tr h="26352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8</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2.097,60</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740,54</a:t>
                      </a:r>
                      <a:endParaRPr kumimoji="0" lang="es-ES" sz="16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1.357,06</a:t>
                      </a:r>
                      <a:endParaRPr kumimoji="0" lang="es-ES" sz="1600" b="0" i="0" u="none" strike="noStrike" cap="none" normalizeH="0" baseline="0" dirty="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6.780,76</a:t>
                      </a:r>
                      <a:endParaRPr kumimoji="0" lang="es-ES" sz="1600" b="0" i="0" u="none" strike="noStrike" cap="none" normalizeH="0" baseline="0" smtClean="0">
                        <a:ln>
                          <a:noFill/>
                        </a:ln>
                        <a:solidFill>
                          <a:schemeClr val="tx1"/>
                        </a:solidFill>
                        <a:effectLst/>
                        <a:latin typeface="Arial" charset="0"/>
                      </a:endParaRPr>
                    </a:p>
                  </a:txBody>
                  <a:tcPr anchor="b" horzOverflow="overflow"/>
                </a:tc>
              </a:tr>
              <a:tr h="26193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9</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2.097,60</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617,05</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1.480,56</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5.300,21</a:t>
                      </a:r>
                      <a:endParaRPr kumimoji="0" lang="es-ES" sz="1600" b="0" i="0" u="none" strike="noStrike" cap="none" normalizeH="0" baseline="0" smtClean="0">
                        <a:ln>
                          <a:noFill/>
                        </a:ln>
                        <a:solidFill>
                          <a:schemeClr val="tx1"/>
                        </a:solidFill>
                        <a:effectLst/>
                        <a:latin typeface="Arial" charset="0"/>
                      </a:endParaRPr>
                    </a:p>
                  </a:txBody>
                  <a:tcPr anchor="b" horzOverflow="overflow"/>
                </a:tc>
              </a:tr>
              <a:tr h="26352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10</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2.097,60</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482,32</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1.615,29</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3.684,92</a:t>
                      </a:r>
                      <a:endParaRPr kumimoji="0" lang="es-ES" sz="1600" b="0" i="0" u="none" strike="noStrike" cap="none" normalizeH="0" baseline="0" dirty="0" smtClean="0">
                        <a:ln>
                          <a:noFill/>
                        </a:ln>
                        <a:solidFill>
                          <a:schemeClr val="tx1"/>
                        </a:solidFill>
                        <a:effectLst/>
                        <a:latin typeface="Arial" charset="0"/>
                      </a:endParaRPr>
                    </a:p>
                  </a:txBody>
                  <a:tcPr anchor="b" horzOverflow="overflow"/>
                </a:tc>
              </a:tr>
              <a:tr h="26193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11</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2.097,60</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335,33</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1.762,28</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1.922,64</a:t>
                      </a:r>
                      <a:endParaRPr kumimoji="0" lang="es-ES" sz="1600" b="0" i="0" u="none" strike="noStrike" cap="none" normalizeH="0" baseline="0" dirty="0" smtClean="0">
                        <a:ln>
                          <a:noFill/>
                        </a:ln>
                        <a:solidFill>
                          <a:schemeClr val="tx1"/>
                        </a:solidFill>
                        <a:effectLst/>
                        <a:latin typeface="Arial" charset="0"/>
                      </a:endParaRPr>
                    </a:p>
                  </a:txBody>
                  <a:tcPr anchor="b" horzOverflow="overflow"/>
                </a:tc>
              </a:tr>
              <a:tr h="26352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12</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2.097,60</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174,96</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smtClean="0">
                          <a:ln>
                            <a:noFill/>
                          </a:ln>
                          <a:effectLst/>
                        </a:rPr>
                        <a:t>1.922,64</a:t>
                      </a:r>
                      <a:endParaRPr kumimoji="0" lang="es-ES" sz="1600" b="0" i="0" u="none" strike="noStrike" cap="none" normalizeH="0" baseline="0" smtClean="0">
                        <a:ln>
                          <a:noFill/>
                        </a:ln>
                        <a:solidFill>
                          <a:schemeClr val="tx1"/>
                        </a:solidFill>
                        <a:effectLst/>
                        <a:latin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u="none" strike="noStrike" cap="none" normalizeH="0" baseline="0" dirty="0" smtClean="0">
                          <a:ln>
                            <a:noFill/>
                          </a:ln>
                          <a:effectLst/>
                        </a:rPr>
                        <a:t>0,00</a:t>
                      </a:r>
                      <a:endParaRPr kumimoji="0" lang="es-ES" sz="1600" b="0" i="0" u="none" strike="noStrike" cap="none" normalizeH="0" baseline="0" dirty="0" smtClean="0">
                        <a:ln>
                          <a:noFill/>
                        </a:ln>
                        <a:solidFill>
                          <a:schemeClr val="tx1"/>
                        </a:solidFill>
                        <a:effectLst/>
                        <a:latin typeface="Arial" charset="0"/>
                      </a:endParaRPr>
                    </a:p>
                  </a:txBody>
                  <a:tcPr anchor="b" horzOverflow="overflow"/>
                </a:tc>
              </a:tr>
            </a:tbl>
          </a:graphicData>
        </a:graphic>
      </p:graphicFrame>
      <p:sp>
        <p:nvSpPr>
          <p:cNvPr id="45167" name="Text Box 537"/>
          <p:cNvSpPr txBox="1">
            <a:spLocks noChangeArrowheads="1"/>
          </p:cNvSpPr>
          <p:nvPr/>
        </p:nvSpPr>
        <p:spPr bwMode="auto">
          <a:xfrm>
            <a:off x="5214938" y="500063"/>
            <a:ext cx="3135312" cy="830262"/>
          </a:xfrm>
          <a:prstGeom prst="rect">
            <a:avLst/>
          </a:prstGeom>
          <a:noFill/>
          <a:ln w="9525">
            <a:noFill/>
            <a:miter lim="800000"/>
            <a:headEnd/>
            <a:tailEnd/>
          </a:ln>
        </p:spPr>
        <p:txBody>
          <a:bodyPr>
            <a:spAutoFit/>
          </a:bodyPr>
          <a:lstStyle/>
          <a:p>
            <a:pPr algn="ctr">
              <a:spcBef>
                <a:spcPct val="50000"/>
              </a:spcBef>
            </a:pPr>
            <a:r>
              <a:rPr lang="es-ES" sz="2400" b="1">
                <a:solidFill>
                  <a:schemeClr val="accent1"/>
                </a:solidFill>
                <a:latin typeface="Century Gothic" pitchFamily="34" charset="0"/>
              </a:rPr>
              <a:t>AMORTIZACIÓN DE CAPITAL</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a:bodyPr>
          <a:lstStyle/>
          <a:p>
            <a:pPr marL="484632" fontAlgn="auto">
              <a:spcAft>
                <a:spcPts val="0"/>
              </a:spcAft>
              <a:defRPr/>
            </a:pPr>
            <a:r>
              <a:rPr lang="es-ES" b="1" dirty="0">
                <a:solidFill>
                  <a:schemeClr val="accent1">
                    <a:tint val="83000"/>
                    <a:satMod val="150000"/>
                  </a:schemeClr>
                </a:solidFill>
              </a:rPr>
              <a:t>CAPM</a:t>
            </a:r>
          </a:p>
        </p:txBody>
      </p:sp>
      <p:graphicFrame>
        <p:nvGraphicFramePr>
          <p:cNvPr id="5" name="Group 253"/>
          <p:cNvGraphicFramePr>
            <a:graphicFrameLocks noGrp="1"/>
          </p:cNvGraphicFramePr>
          <p:nvPr>
            <p:ph type="tbl" idx="1"/>
          </p:nvPr>
        </p:nvGraphicFramePr>
        <p:xfrm>
          <a:off x="1528763" y="1549400"/>
          <a:ext cx="7186612" cy="4022725"/>
        </p:xfrm>
        <a:graphic>
          <a:graphicData uri="http://schemas.openxmlformats.org/drawingml/2006/table">
            <a:tbl>
              <a:tblPr/>
              <a:tblGrid>
                <a:gridCol w="3826022"/>
                <a:gridCol w="1774477"/>
                <a:gridCol w="1586134"/>
              </a:tblGrid>
              <a:tr h="238125">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charset="0"/>
                      </a:endParaRPr>
                    </a:p>
                  </a:txBody>
                  <a:tcPr anchor="b" horzOverflow="overflow">
                    <a:lnL cap="flat">
                      <a:noFill/>
                    </a:lnL>
                    <a:lnR>
                      <a:noFill/>
                    </a:lnR>
                    <a:lnT cap="flat">
                      <a:noFill/>
                    </a:lnT>
                    <a:lnB>
                      <a:noFill/>
                    </a:lnB>
                    <a:lnTlToBr>
                      <a:noFill/>
                    </a:lnTlToBr>
                    <a:lnBlToTr>
                      <a:noFill/>
                    </a:lnBlToTr>
                    <a:noFill/>
                  </a:tcPr>
                </a:tc>
                <a:tc hMerge="1">
                  <a:txBody>
                    <a:bodyPr/>
                    <a:lstStyle/>
                    <a:p>
                      <a:endParaRPr lang="es-E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cap="flat">
                      <a:noFill/>
                    </a:lnT>
                    <a:lnB>
                      <a:noFill/>
                    </a:lnB>
                    <a:lnTlToBr>
                      <a:noFill/>
                    </a:lnTlToBr>
                    <a:lnBlToTr>
                      <a:noFill/>
                    </a:lnBlToTr>
                    <a:noFill/>
                  </a:tcPr>
                </a:tc>
              </a:tr>
              <a:tr h="190500">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dirty="0" err="1" smtClean="0">
                          <a:ln>
                            <a:noFill/>
                          </a:ln>
                          <a:solidFill>
                            <a:schemeClr val="tx1"/>
                          </a:solidFill>
                          <a:effectLst/>
                          <a:latin typeface="Calibri" pitchFamily="34" charset="0"/>
                        </a:rPr>
                        <a:t>Ke</a:t>
                      </a:r>
                      <a:r>
                        <a:rPr kumimoji="0" lang="es-ES" sz="1800" b="1" i="0" u="none" strike="noStrike" cap="none" normalizeH="0" baseline="0" dirty="0" smtClean="0">
                          <a:ln>
                            <a:noFill/>
                          </a:ln>
                          <a:solidFill>
                            <a:schemeClr val="tx1"/>
                          </a:solidFill>
                          <a:effectLst/>
                          <a:latin typeface="Calibri" pitchFamily="34" charset="0"/>
                        </a:rPr>
                        <a:t> = </a:t>
                      </a:r>
                      <a:r>
                        <a:rPr kumimoji="0" lang="es-ES" sz="1800" b="1" i="0" u="none" strike="noStrike" cap="none" normalizeH="0" baseline="0" dirty="0" err="1" smtClean="0">
                          <a:ln>
                            <a:noFill/>
                          </a:ln>
                          <a:solidFill>
                            <a:schemeClr val="tx1"/>
                          </a:solidFill>
                          <a:effectLst/>
                          <a:latin typeface="Calibri" pitchFamily="34" charset="0"/>
                        </a:rPr>
                        <a:t>rf</a:t>
                      </a:r>
                      <a:r>
                        <a:rPr kumimoji="0" lang="es-ES" sz="1800" b="1" i="0" u="none" strike="noStrike" cap="none" normalizeH="0" baseline="0" dirty="0" smtClean="0">
                          <a:ln>
                            <a:noFill/>
                          </a:ln>
                          <a:solidFill>
                            <a:schemeClr val="tx1"/>
                          </a:solidFill>
                          <a:effectLst/>
                          <a:latin typeface="Calibri" pitchFamily="34" charset="0"/>
                        </a:rPr>
                        <a:t> + β (</a:t>
                      </a:r>
                      <a:r>
                        <a:rPr kumimoji="0" lang="es-ES" sz="1800" b="1" i="0" u="none" strike="noStrike" cap="none" normalizeH="0" baseline="0" dirty="0" err="1" smtClean="0">
                          <a:ln>
                            <a:noFill/>
                          </a:ln>
                          <a:solidFill>
                            <a:schemeClr val="tx1"/>
                          </a:solidFill>
                          <a:effectLst/>
                          <a:latin typeface="Calibri" pitchFamily="34" charset="0"/>
                        </a:rPr>
                        <a:t>rm</a:t>
                      </a:r>
                      <a:r>
                        <a:rPr kumimoji="0" lang="es-ES" sz="1800" b="1" i="0" u="none" strike="noStrike" cap="none" normalizeH="0" baseline="0" dirty="0" smtClean="0">
                          <a:ln>
                            <a:noFill/>
                          </a:ln>
                          <a:solidFill>
                            <a:schemeClr val="tx1"/>
                          </a:solidFill>
                          <a:effectLst/>
                          <a:latin typeface="Calibri" pitchFamily="34" charset="0"/>
                        </a:rPr>
                        <a:t> – </a:t>
                      </a:r>
                      <a:r>
                        <a:rPr kumimoji="0" lang="es-ES" sz="1800" b="1" i="0" u="none" strike="noStrike" cap="none" normalizeH="0" baseline="0" dirty="0" err="1" smtClean="0">
                          <a:ln>
                            <a:noFill/>
                          </a:ln>
                          <a:solidFill>
                            <a:schemeClr val="tx1"/>
                          </a:solidFill>
                          <a:effectLst/>
                          <a:latin typeface="Calibri" pitchFamily="34" charset="0"/>
                        </a:rPr>
                        <a:t>rf</a:t>
                      </a:r>
                      <a:r>
                        <a:rPr kumimoji="0" lang="es-ES" sz="1800" b="1" i="0" u="none" strike="noStrike" cap="none" normalizeH="0" baseline="0" dirty="0" smtClean="0">
                          <a:ln>
                            <a:noFill/>
                          </a:ln>
                          <a:solidFill>
                            <a:schemeClr val="tx1"/>
                          </a:solidFill>
                          <a:effectLst/>
                          <a:latin typeface="Calibri" pitchFamily="34" charset="0"/>
                        </a:rPr>
                        <a:t> )</a:t>
                      </a:r>
                      <a:endParaRPr kumimoji="0" lang="es-ES" sz="1800" b="0" i="0" u="none" strike="noStrike" cap="none" normalizeH="0" baseline="0" dirty="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hMerge="1">
                  <a:txBody>
                    <a:bodyPr/>
                    <a:lstStyle/>
                    <a:p>
                      <a:endParaRPr lang="es-E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714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charset="0"/>
                      </a:endParaRPr>
                    </a:p>
                  </a:txBody>
                  <a:tcPr anchor="b"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cs typeface="Arial" charset="0"/>
                        </a:rPr>
                        <a:t>RF**</a:t>
                      </a:r>
                      <a:endParaRPr kumimoji="0" lang="es-E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Tahoma" pitchFamily="34" charset="0"/>
                          <a:cs typeface="Tahoma" pitchFamily="34" charset="0"/>
                        </a:rPr>
                        <a:t>4,61%</a:t>
                      </a:r>
                      <a:endParaRPr kumimoji="0" lang="es-E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cs typeface="Arial" charset="0"/>
                        </a:rPr>
                        <a:t>BETA DE LA INDUSTRIA</a:t>
                      </a:r>
                      <a:endParaRPr kumimoji="0" lang="es-E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Tahoma" pitchFamily="34" charset="0"/>
                          <a:cs typeface="Tahoma" pitchFamily="34" charset="0"/>
                        </a:rPr>
                        <a:t>0,83</a:t>
                      </a:r>
                      <a:endParaRPr kumimoji="0" lang="es-E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cs typeface="Arial" charset="0"/>
                        </a:rPr>
                        <a:t>Prima por Riesgo</a:t>
                      </a:r>
                      <a:endParaRPr kumimoji="0" lang="es-E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Tahoma" pitchFamily="34" charset="0"/>
                          <a:cs typeface="Tahoma" pitchFamily="34" charset="0"/>
                        </a:rPr>
                        <a:t>8%</a:t>
                      </a:r>
                      <a:endParaRPr kumimoji="0" lang="es-E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cs typeface="Arial" charset="0"/>
                        </a:rPr>
                        <a:t>CAPM</a:t>
                      </a:r>
                      <a:endParaRPr kumimoji="0" lang="es-E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Tahoma" pitchFamily="34" charset="0"/>
                          <a:cs typeface="Tahoma" pitchFamily="34" charset="0"/>
                        </a:rPr>
                        <a:t>11,25%</a:t>
                      </a:r>
                      <a:endParaRPr kumimoji="0" lang="es-E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bg1"/>
                          </a:solidFill>
                          <a:effectLst/>
                          <a:latin typeface="Arial" charset="0"/>
                          <a:cs typeface="Arial" charset="0"/>
                        </a:rPr>
                        <a:t>RIESGO PAIS*</a:t>
                      </a:r>
                      <a:endParaRPr kumimoji="0" lang="es-ES" sz="1800" b="0" i="0" u="none" strike="noStrike" cap="none" normalizeH="0" baseline="0" dirty="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bg1"/>
                          </a:solidFill>
                          <a:effectLst/>
                          <a:latin typeface="Tahoma" pitchFamily="34" charset="0"/>
                          <a:cs typeface="Tahoma" pitchFamily="34" charset="0"/>
                        </a:rPr>
                        <a:t>8,18%</a:t>
                      </a:r>
                      <a:endParaRPr kumimoji="0" lang="es-ES" sz="1800" b="0" i="0" u="none" strike="noStrike" cap="none" normalizeH="0" baseline="0" dirty="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bg1"/>
                          </a:solidFill>
                          <a:effectLst/>
                          <a:latin typeface="Arial" charset="0"/>
                          <a:cs typeface="Arial" charset="0"/>
                        </a:rPr>
                        <a:t>Tasa de Descuento (CAPM)</a:t>
                      </a:r>
                      <a:endParaRPr kumimoji="0" lang="es-ES" sz="1800" b="0" i="0" u="none" strike="noStrike" cap="none" normalizeH="0" baseline="0" dirty="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bg1"/>
                          </a:solidFill>
                          <a:effectLst/>
                          <a:latin typeface="Tahoma" pitchFamily="34" charset="0"/>
                          <a:cs typeface="Tahoma" pitchFamily="34" charset="0"/>
                        </a:rPr>
                        <a:t>19,43%</a:t>
                      </a:r>
                      <a:endParaRPr kumimoji="0" lang="es-ES" sz="1800" b="0" i="0" u="none" strike="noStrike" cap="none" normalizeH="0" baseline="0" dirty="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tr>
              <a:tr h="171450">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Calibri" pitchFamily="34" charset="0"/>
                        </a:rPr>
                        <a:t>* Banco Central del Ecuador (16 de Febrero del 2010)</a:t>
                      </a:r>
                      <a:endParaRPr kumimoji="0" lang="es-ES" sz="1800" b="0" i="0" u="none" strike="noStrike" cap="none" normalizeH="0" baseline="0" dirty="0" smtClean="0">
                        <a:ln>
                          <a:noFill/>
                        </a:ln>
                        <a:solidFill>
                          <a:schemeClr val="tx1"/>
                        </a:solidFill>
                        <a:effectLst/>
                        <a:latin typeface="Arial" charset="0"/>
                      </a:endParaRPr>
                    </a:p>
                  </a:txBody>
                  <a:tcPr anchor="b"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s-E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000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Calibri" pitchFamily="34" charset="0"/>
                        </a:rPr>
                        <a:t>** Al 20 de Febrero del 2010 </a:t>
                      </a:r>
                      <a:endParaRPr kumimoji="0" lang="es-E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cap="flat">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charset="0"/>
                      </a:endParaRPr>
                    </a:p>
                  </a:txBody>
                  <a:tcPr anchor="b" horzOverflow="overflow">
                    <a:lnL>
                      <a:noFill/>
                    </a:lnL>
                    <a:lnR cap="flat">
                      <a:noFill/>
                    </a:lnR>
                    <a:lnT>
                      <a:noFill/>
                    </a:lnT>
                    <a:lnB cap="flat">
                      <a:noFill/>
                    </a:lnB>
                    <a:lnTlToBr>
                      <a:noFill/>
                    </a:lnTlToBr>
                    <a:lnBlToTr>
                      <a:noFill/>
                    </a:lnBlToTr>
                    <a:noFill/>
                  </a:tcPr>
                </a:tc>
                <a:tc hMerge="1">
                  <a:txBody>
                    <a:bodyPr/>
                    <a:lstStyle/>
                    <a:p>
                      <a:endParaRPr lang="es-ES"/>
                    </a:p>
                  </a:txBody>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658" name="Group 122"/>
          <p:cNvGraphicFramePr>
            <a:graphicFrameLocks noGrp="1"/>
          </p:cNvGraphicFramePr>
          <p:nvPr>
            <p:ph/>
          </p:nvPr>
        </p:nvGraphicFramePr>
        <p:xfrm>
          <a:off x="1438275" y="714375"/>
          <a:ext cx="6562725" cy="5368925"/>
        </p:xfrm>
        <a:graphic>
          <a:graphicData uri="http://schemas.openxmlformats.org/drawingml/2006/table">
            <a:tbl>
              <a:tblPr/>
              <a:tblGrid>
                <a:gridCol w="2689225"/>
                <a:gridCol w="3873500"/>
              </a:tblGrid>
              <a:tr h="306388">
                <a:tc gridSpan="2">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lang="es-ES" sz="3600" b="1" dirty="0" smtClean="0">
                          <a:solidFill>
                            <a:schemeClr val="accent1"/>
                          </a:solidFill>
                        </a:rPr>
                        <a:t>TIR Y VAN DEL PROYECTO </a:t>
                      </a:r>
                    </a:p>
                  </a:txBody>
                  <a:tcPr anchor="b"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s-ES"/>
                    </a:p>
                  </a:txBody>
                  <a:tcPr/>
                </a:tc>
              </a:tr>
              <a:tr h="29051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Calibri" pitchFamily="34" charset="0"/>
                        </a:rPr>
                        <a:t>PERIODO</a:t>
                      </a:r>
                      <a:endParaRPr kumimoji="0" lang="es-ES" sz="20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Calibri" pitchFamily="34" charset="0"/>
                        </a:rPr>
                        <a:t>FLUJO DE CAJA</a:t>
                      </a:r>
                      <a:endParaRPr kumimoji="0" lang="es-ES" sz="20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r>
              <a:tr h="29051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Calibri" pitchFamily="34" charset="0"/>
                        </a:rPr>
                        <a:t>0</a:t>
                      </a:r>
                      <a:endParaRPr kumimoji="0" lang="es-ES" sz="20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Calibri" pitchFamily="34" charset="0"/>
                        </a:rPr>
                        <a:t>-52.221,69</a:t>
                      </a:r>
                      <a:endParaRPr kumimoji="0" lang="es-ES" sz="20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051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Calibri" pitchFamily="34" charset="0"/>
                        </a:rPr>
                        <a:t>1</a:t>
                      </a:r>
                      <a:endParaRPr kumimoji="0" lang="es-ES" sz="20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Calibri" pitchFamily="34" charset="0"/>
                        </a:rPr>
                        <a:t>6.665,10</a:t>
                      </a:r>
                      <a:endParaRPr kumimoji="0" lang="es-ES" sz="20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Calibri" pitchFamily="34" charset="0"/>
                        </a:rPr>
                        <a:t>2</a:t>
                      </a:r>
                      <a:endParaRPr kumimoji="0" lang="es-ES"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Calibri" pitchFamily="34" charset="0"/>
                        </a:rPr>
                        <a:t>13.135,23</a:t>
                      </a:r>
                      <a:endParaRPr kumimoji="0" lang="es-ES" sz="20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051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Calibri" pitchFamily="34" charset="0"/>
                        </a:rPr>
                        <a:t>3</a:t>
                      </a:r>
                      <a:endParaRPr kumimoji="0" lang="es-ES"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Calibri" pitchFamily="34" charset="0"/>
                        </a:rPr>
                        <a:t>18.704,55</a:t>
                      </a:r>
                      <a:endParaRPr kumimoji="0" lang="es-ES" sz="20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051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Calibri" pitchFamily="34" charset="0"/>
                        </a:rPr>
                        <a:t>4</a:t>
                      </a:r>
                      <a:endParaRPr kumimoji="0" lang="es-ES"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Calibri" pitchFamily="34" charset="0"/>
                        </a:rPr>
                        <a:t>28.088,19</a:t>
                      </a:r>
                      <a:endParaRPr kumimoji="0" lang="es-ES" sz="20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Calibri" pitchFamily="34" charset="0"/>
                        </a:rPr>
                        <a:t>5</a:t>
                      </a:r>
                      <a:endParaRPr kumimoji="0" lang="es-ES"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Calibri" pitchFamily="34" charset="0"/>
                        </a:rPr>
                        <a:t>70.108,78</a:t>
                      </a:r>
                      <a:endParaRPr kumimoji="0" lang="es-ES"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143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charset="0"/>
                      </a:endParaRPr>
                    </a:p>
                  </a:txBody>
                  <a:tcPr anchor="b"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charset="0"/>
                      </a:endParaRPr>
                    </a:p>
                  </a:txBody>
                  <a:tcPr anchor="b"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638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bg1"/>
                          </a:solidFill>
                          <a:effectLst/>
                          <a:latin typeface="Calibri" pitchFamily="34" charset="0"/>
                        </a:rPr>
                        <a:t>TIR</a:t>
                      </a:r>
                      <a:endParaRPr kumimoji="0" lang="es-ES" sz="2000" b="0" i="0" u="none" strike="noStrike" cap="none" normalizeH="0" baseline="0" dirty="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bg1"/>
                          </a:solidFill>
                          <a:effectLst/>
                          <a:latin typeface="Calibri" pitchFamily="34" charset="0"/>
                        </a:rPr>
                        <a:t>29%</a:t>
                      </a:r>
                      <a:endParaRPr kumimoji="0" lang="es-ES" sz="2000" b="0" i="0" u="none" strike="noStrike" cap="none" normalizeH="0" baseline="0" dirty="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r>
              <a:tr h="29051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smtClean="0">
                          <a:ln>
                            <a:noFill/>
                          </a:ln>
                          <a:solidFill>
                            <a:schemeClr val="bg1"/>
                          </a:solidFill>
                          <a:effectLst/>
                          <a:latin typeface="Calibri" pitchFamily="34" charset="0"/>
                        </a:rPr>
                        <a:t>VAN</a:t>
                      </a:r>
                      <a:endParaRPr kumimoji="0" lang="es-ES" sz="2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bg1"/>
                          </a:solidFill>
                          <a:effectLst/>
                          <a:latin typeface="Calibri" pitchFamily="34" charset="0"/>
                        </a:rPr>
                        <a:t>13.571</a:t>
                      </a:r>
                      <a:endParaRPr kumimoji="0" lang="es-ES" sz="2000" b="0" i="0" u="none" strike="noStrike" cap="none" normalizeH="0" baseline="0" dirty="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714348" y="928671"/>
            <a:ext cx="7772400" cy="857256"/>
          </a:xfrm>
        </p:spPr>
        <p:txBody>
          <a:bodyPr/>
          <a:lstStyle/>
          <a:p>
            <a:pPr fontAlgn="auto">
              <a:spcAft>
                <a:spcPts val="0"/>
              </a:spcAft>
              <a:defRPr/>
            </a:pPr>
            <a:r>
              <a:rPr lang="es-ES" dirty="0" smtClean="0">
                <a:solidFill>
                  <a:schemeClr val="accent1">
                    <a:tint val="83000"/>
                    <a:satMod val="150000"/>
                  </a:schemeClr>
                </a:solidFill>
              </a:rPr>
              <a:t>AGENDA:</a:t>
            </a:r>
            <a:endParaRPr lang="es-ES" dirty="0">
              <a:solidFill>
                <a:schemeClr val="accent1">
                  <a:tint val="83000"/>
                  <a:satMod val="150000"/>
                </a:schemeClr>
              </a:solidFill>
            </a:endParaRPr>
          </a:p>
        </p:txBody>
      </p:sp>
      <p:sp>
        <p:nvSpPr>
          <p:cNvPr id="11267" name="1 Marcador de texto"/>
          <p:cNvSpPr>
            <a:spLocks noGrp="1"/>
          </p:cNvSpPr>
          <p:nvPr>
            <p:ph type="body" idx="1"/>
          </p:nvPr>
        </p:nvSpPr>
        <p:spPr>
          <a:xfrm>
            <a:off x="642938" y="1857375"/>
            <a:ext cx="8072437" cy="4214813"/>
          </a:xfrm>
        </p:spPr>
        <p:txBody>
          <a:bodyPr/>
          <a:lstStyle/>
          <a:p>
            <a:pPr marL="44450">
              <a:buFontTx/>
              <a:buChar char="-"/>
            </a:pPr>
            <a:r>
              <a:rPr lang="es-MX" sz="2800" b="1" smtClean="0">
                <a:solidFill>
                  <a:schemeClr val="tx1"/>
                </a:solidFill>
              </a:rPr>
              <a:t> </a:t>
            </a:r>
            <a:r>
              <a:rPr lang="es-MX" sz="2800" b="1" u="sng" smtClean="0">
                <a:solidFill>
                  <a:schemeClr val="tx1"/>
                </a:solidFill>
              </a:rPr>
              <a:t>INTRODUCCIÓN</a:t>
            </a:r>
          </a:p>
          <a:p>
            <a:pPr marL="44450">
              <a:buFontTx/>
              <a:buChar char="-"/>
            </a:pPr>
            <a:r>
              <a:rPr lang="es-MX" sz="2800" smtClean="0">
                <a:solidFill>
                  <a:schemeClr val="tx1"/>
                </a:solidFill>
              </a:rPr>
              <a:t> ESTUDIO DE MERCADO</a:t>
            </a:r>
          </a:p>
          <a:p>
            <a:pPr marL="44450">
              <a:buFontTx/>
              <a:buChar char="-"/>
            </a:pPr>
            <a:r>
              <a:rPr lang="es-ES" sz="2800" smtClean="0">
                <a:solidFill>
                  <a:schemeClr val="tx1"/>
                </a:solidFill>
              </a:rPr>
              <a:t> ESTUDIO TECNICO O DE INGENIERIA</a:t>
            </a:r>
            <a:endParaRPr lang="es-MX" sz="2800" smtClean="0">
              <a:solidFill>
                <a:schemeClr val="tx1"/>
              </a:solidFill>
            </a:endParaRPr>
          </a:p>
          <a:p>
            <a:pPr marL="44450">
              <a:buFontTx/>
              <a:buChar char="-"/>
            </a:pPr>
            <a:r>
              <a:rPr lang="es-MX" sz="2800" smtClean="0">
                <a:solidFill>
                  <a:schemeClr val="tx1"/>
                </a:solidFill>
              </a:rPr>
              <a:t> ESTUDIO ORGANIZACIONAL</a:t>
            </a:r>
          </a:p>
          <a:p>
            <a:pPr marL="44450">
              <a:buFontTx/>
              <a:buChar char="-"/>
            </a:pPr>
            <a:r>
              <a:rPr lang="es-MX" sz="2800" smtClean="0">
                <a:solidFill>
                  <a:schemeClr val="tx1"/>
                </a:solidFill>
              </a:rPr>
              <a:t> ESTUDIO FINANCIERO</a:t>
            </a:r>
          </a:p>
          <a:p>
            <a:pPr marL="44450">
              <a:buFontTx/>
              <a:buChar char="-"/>
            </a:pPr>
            <a:r>
              <a:rPr lang="es-MX" sz="2800" smtClean="0">
                <a:solidFill>
                  <a:schemeClr val="tx1"/>
                </a:solidFill>
              </a:rPr>
              <a:t> CONCLUSIONES</a:t>
            </a:r>
          </a:p>
          <a:p>
            <a:pPr marL="44450">
              <a:buFontTx/>
              <a:buChar char="-"/>
            </a:pPr>
            <a:r>
              <a:rPr lang="es-MX" sz="2800" smtClean="0">
                <a:solidFill>
                  <a:schemeClr val="tx1"/>
                </a:solidFill>
              </a:rPr>
              <a:t> RECOMENDACIONES</a:t>
            </a:r>
          </a:p>
          <a:p>
            <a:pPr marL="44450">
              <a:buFontTx/>
              <a:buChar char="-"/>
            </a:pPr>
            <a:endParaRPr lang="es-ES" sz="280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774" name="Group 214"/>
          <p:cNvGraphicFramePr>
            <a:graphicFrameLocks noGrp="1"/>
          </p:cNvGraphicFramePr>
          <p:nvPr>
            <p:ph/>
          </p:nvPr>
        </p:nvGraphicFramePr>
        <p:xfrm>
          <a:off x="395288" y="1536700"/>
          <a:ext cx="8424862" cy="3535363"/>
        </p:xfrm>
        <a:graphic>
          <a:graphicData uri="http://schemas.openxmlformats.org/drawingml/2006/table">
            <a:tbl>
              <a:tblPr/>
              <a:tblGrid>
                <a:gridCol w="2209800"/>
                <a:gridCol w="1466850"/>
                <a:gridCol w="1044575"/>
                <a:gridCol w="1550987"/>
                <a:gridCol w="2152650"/>
              </a:tblGrid>
              <a:tr h="265113">
                <a:tc gridSpan="5">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4000" b="1" i="0" u="none" strike="noStrike" cap="none" normalizeH="0" baseline="0" dirty="0" smtClean="0">
                          <a:ln>
                            <a:noFill/>
                          </a:ln>
                          <a:solidFill>
                            <a:schemeClr val="accent1"/>
                          </a:solidFill>
                          <a:effectLst/>
                          <a:latin typeface="Calibri" pitchFamily="34" charset="0"/>
                        </a:rPr>
                        <a:t>PAYBACK DEL PROYECTO </a:t>
                      </a:r>
                      <a:endParaRPr kumimoji="0" lang="es-ES" sz="4000" b="0" i="0" u="none" strike="noStrike" cap="none" normalizeH="0" baseline="0" dirty="0" smtClean="0">
                        <a:ln>
                          <a:noFill/>
                        </a:ln>
                        <a:solidFill>
                          <a:schemeClr val="accent1"/>
                        </a:solidFill>
                        <a:effectLst/>
                        <a:latin typeface="Arial" charset="0"/>
                      </a:endParaRPr>
                    </a:p>
                  </a:txBody>
                  <a:tcPr anchor="b"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387976">
                <a:tc gridSpan="2">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charset="0"/>
                          <a:cs typeface="Arial" charset="0"/>
                        </a:rPr>
                        <a:t>Tasa de Descuento (CAPM)</a:t>
                      </a:r>
                      <a:endParaRPr kumimoji="0" lang="es-ES" sz="1600" b="0" i="0" u="none" strike="noStrike" cap="none" normalizeH="0" baseline="0" dirty="0" smtClean="0">
                        <a:ln>
                          <a:noFill/>
                        </a:ln>
                        <a:solidFill>
                          <a:schemeClr val="tx1"/>
                        </a:solidFill>
                        <a:effectLst/>
                        <a:latin typeface="Arial" charset="0"/>
                      </a:endParaRPr>
                    </a:p>
                    <a:p>
                      <a:pPr marL="342900" marR="0" lvl="0" indent="-342900" algn="l"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rgbClr val="000000"/>
                          </a:solidFill>
                          <a:effectLst/>
                          <a:latin typeface="Calibri" pitchFamily="34" charset="0"/>
                        </a:rPr>
                        <a:t> </a:t>
                      </a:r>
                      <a:endParaRPr kumimoji="0" lang="es-ES" sz="1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hMerge="1">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Calibri" pitchFamily="34" charset="0"/>
                        </a:rPr>
                        <a:t>19,43%</a:t>
                      </a:r>
                      <a:endParaRPr kumimoji="0" lang="es-ES" sz="18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26828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Calibri" pitchFamily="34" charset="0"/>
                        </a:rPr>
                        <a:t>PERIODO </a:t>
                      </a:r>
                      <a:endParaRPr kumimoji="0" lang="es-ES" sz="16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Calibri" pitchFamily="34" charset="0"/>
                        </a:rPr>
                        <a:t>SALDO DE INVERSION </a:t>
                      </a:r>
                      <a:endParaRPr kumimoji="0" lang="es-ES" sz="14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1" i="0" u="none" strike="noStrike" cap="none" normalizeH="0" baseline="0" smtClean="0">
                          <a:ln>
                            <a:noFill/>
                          </a:ln>
                          <a:solidFill>
                            <a:schemeClr val="tx1"/>
                          </a:solidFill>
                          <a:effectLst/>
                          <a:latin typeface="Calibri" pitchFamily="34" charset="0"/>
                        </a:rPr>
                        <a:t>FLUJO DE CAJA</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1" i="0" u="none" strike="noStrike" cap="none" normalizeH="0" baseline="0" smtClean="0">
                          <a:ln>
                            <a:noFill/>
                          </a:ln>
                          <a:solidFill>
                            <a:schemeClr val="tx1"/>
                          </a:solidFill>
                          <a:effectLst/>
                          <a:latin typeface="Calibri" pitchFamily="34" charset="0"/>
                        </a:rPr>
                        <a:t>RENTABILIDAD EXIGIDA</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1" i="0" u="none" strike="noStrike" cap="none" normalizeH="0" baseline="0" smtClean="0">
                          <a:ln>
                            <a:noFill/>
                          </a:ln>
                          <a:solidFill>
                            <a:schemeClr val="tx1"/>
                          </a:solidFill>
                          <a:effectLst/>
                          <a:latin typeface="Calibri" pitchFamily="34" charset="0"/>
                        </a:rPr>
                        <a:t>RECUPERACION DE LA INVERSION </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670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rPr>
                        <a:t>1</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alibri" pitchFamily="34" charset="0"/>
                        </a:rPr>
                        <a:t>29.890,00</a:t>
                      </a:r>
                      <a:endParaRPr kumimoji="0" lang="es-ES" sz="16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rPr>
                        <a:t>12.538,13</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rPr>
                        <a:t>5.807,63</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rPr>
                        <a:t>6.730,51</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670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rPr>
                        <a:t>2</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rPr>
                        <a:t>23.159,49</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rPr>
                        <a:t>12.451,54</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rPr>
                        <a:t>4.499,89</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rPr>
                        <a:t>7.951,65</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670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rPr>
                        <a:t>3</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rPr>
                        <a:t>15.207,84</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rPr>
                        <a:t>17.586,53</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rPr>
                        <a:t>2.954,88</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rPr>
                        <a:t>14.631,65</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28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rPr>
                        <a:t>4</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rPr>
                        <a:t>576,19</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rPr>
                        <a:t>26.492,40</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rPr>
                        <a:t>111,95</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alibri" pitchFamily="34" charset="0"/>
                        </a:rPr>
                        <a:t>26.380,45</a:t>
                      </a:r>
                      <a:endParaRPr kumimoji="0" lang="es-ES" sz="16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670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bg1"/>
                          </a:solidFill>
                          <a:effectLst/>
                          <a:latin typeface="Calibri" pitchFamily="34" charset="0"/>
                        </a:rPr>
                        <a:t>5</a:t>
                      </a:r>
                      <a:endParaRPr kumimoji="0" lang="es-ES" sz="1600" b="0" i="0" u="none" strike="noStrike" cap="none" normalizeH="0" baseline="0" dirty="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bg1"/>
                          </a:solidFill>
                          <a:effectLst/>
                          <a:latin typeface="Calibri" pitchFamily="34" charset="0"/>
                        </a:rPr>
                        <a:t>-25.804,27</a:t>
                      </a:r>
                      <a:endParaRPr kumimoji="0" lang="es-ES" sz="1600" b="0" i="0" u="none" strike="noStrike" cap="none" normalizeH="0" baseline="0" dirty="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bg1"/>
                          </a:solidFill>
                          <a:effectLst/>
                          <a:latin typeface="Calibri" pitchFamily="34" charset="0"/>
                        </a:rPr>
                        <a:t>67.987,46</a:t>
                      </a:r>
                      <a:endParaRPr kumimoji="0" lang="es-ES" sz="1600" b="0" i="0" u="none" strike="noStrike" cap="none" normalizeH="0" baseline="0" dirty="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bg1"/>
                          </a:solidFill>
                          <a:effectLst/>
                          <a:latin typeface="Calibri" pitchFamily="34" charset="0"/>
                        </a:rPr>
                        <a:t>-5.013,77</a:t>
                      </a:r>
                      <a:endParaRPr kumimoji="0" lang="es-ES" sz="1600" b="0" i="0" u="none" strike="noStrike" cap="none" normalizeH="0" baseline="0" dirty="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bg1"/>
                          </a:solidFill>
                          <a:effectLst/>
                          <a:latin typeface="Calibri" pitchFamily="34" charset="0"/>
                        </a:rPr>
                        <a:t>73.001,23</a:t>
                      </a:r>
                      <a:endParaRPr kumimoji="0" lang="es-ES" sz="1600" b="0" i="0" u="none" strike="noStrike" cap="none" normalizeH="0" baseline="0" dirty="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714348" y="928671"/>
            <a:ext cx="7772400" cy="857256"/>
          </a:xfrm>
        </p:spPr>
        <p:txBody>
          <a:bodyPr/>
          <a:lstStyle/>
          <a:p>
            <a:pPr fontAlgn="auto">
              <a:spcAft>
                <a:spcPts val="0"/>
              </a:spcAft>
              <a:defRPr/>
            </a:pPr>
            <a:r>
              <a:rPr lang="es-ES" dirty="0" smtClean="0">
                <a:solidFill>
                  <a:schemeClr val="accent1">
                    <a:tint val="83000"/>
                    <a:satMod val="150000"/>
                  </a:schemeClr>
                </a:solidFill>
              </a:rPr>
              <a:t>AGENDA:</a:t>
            </a:r>
            <a:endParaRPr lang="es-ES" dirty="0">
              <a:solidFill>
                <a:schemeClr val="accent1">
                  <a:tint val="83000"/>
                  <a:satMod val="150000"/>
                </a:schemeClr>
              </a:solidFill>
            </a:endParaRPr>
          </a:p>
        </p:txBody>
      </p:sp>
      <p:sp>
        <p:nvSpPr>
          <p:cNvPr id="49155" name="1 Marcador de texto"/>
          <p:cNvSpPr>
            <a:spLocks noGrp="1"/>
          </p:cNvSpPr>
          <p:nvPr>
            <p:ph type="body" idx="1"/>
          </p:nvPr>
        </p:nvSpPr>
        <p:spPr>
          <a:xfrm>
            <a:off x="642938" y="1857375"/>
            <a:ext cx="8072437" cy="4214813"/>
          </a:xfrm>
        </p:spPr>
        <p:txBody>
          <a:bodyPr/>
          <a:lstStyle/>
          <a:p>
            <a:pPr marL="44450">
              <a:buFontTx/>
              <a:buChar char="-"/>
            </a:pPr>
            <a:r>
              <a:rPr lang="es-MX" sz="2800" b="1" smtClean="0">
                <a:solidFill>
                  <a:schemeClr val="tx1"/>
                </a:solidFill>
              </a:rPr>
              <a:t> </a:t>
            </a:r>
            <a:r>
              <a:rPr lang="es-MX" sz="2800" smtClean="0">
                <a:solidFill>
                  <a:schemeClr val="tx1"/>
                </a:solidFill>
              </a:rPr>
              <a:t>INTRODUCCIÓN</a:t>
            </a:r>
          </a:p>
          <a:p>
            <a:pPr marL="44450">
              <a:buFontTx/>
              <a:buChar char="-"/>
            </a:pPr>
            <a:r>
              <a:rPr lang="es-MX" sz="2800" smtClean="0">
                <a:solidFill>
                  <a:schemeClr val="tx1"/>
                </a:solidFill>
              </a:rPr>
              <a:t> ESTUDIO DE MERCADO</a:t>
            </a:r>
          </a:p>
          <a:p>
            <a:pPr marL="44450">
              <a:buFontTx/>
              <a:buChar char="-"/>
            </a:pPr>
            <a:r>
              <a:rPr lang="es-ES" sz="2800" smtClean="0">
                <a:solidFill>
                  <a:schemeClr val="tx1"/>
                </a:solidFill>
              </a:rPr>
              <a:t> ESTUDIO TECNICO O DE INGENIERIA</a:t>
            </a:r>
            <a:endParaRPr lang="es-MX" sz="2800" smtClean="0">
              <a:solidFill>
                <a:schemeClr val="tx1"/>
              </a:solidFill>
            </a:endParaRPr>
          </a:p>
          <a:p>
            <a:pPr marL="44450">
              <a:buFontTx/>
              <a:buChar char="-"/>
            </a:pPr>
            <a:r>
              <a:rPr lang="es-MX" sz="2800" smtClean="0">
                <a:solidFill>
                  <a:schemeClr val="tx1"/>
                </a:solidFill>
              </a:rPr>
              <a:t> ESTUDIO ORGANIZACIONAL</a:t>
            </a:r>
          </a:p>
          <a:p>
            <a:pPr marL="44450">
              <a:buFontTx/>
              <a:buChar char="-"/>
            </a:pPr>
            <a:r>
              <a:rPr lang="es-MX" sz="2800" smtClean="0">
                <a:solidFill>
                  <a:schemeClr val="tx1"/>
                </a:solidFill>
              </a:rPr>
              <a:t> ESTUDIO FINANCIERO</a:t>
            </a:r>
          </a:p>
          <a:p>
            <a:pPr marL="44450">
              <a:buFontTx/>
              <a:buChar char="-"/>
            </a:pPr>
            <a:r>
              <a:rPr lang="es-MX" sz="2800" smtClean="0">
                <a:solidFill>
                  <a:schemeClr val="tx1"/>
                </a:solidFill>
              </a:rPr>
              <a:t> </a:t>
            </a:r>
            <a:r>
              <a:rPr lang="es-MX" sz="2800" b="1" u="sng" smtClean="0">
                <a:solidFill>
                  <a:schemeClr val="tx1"/>
                </a:solidFill>
              </a:rPr>
              <a:t>CONCLUSIONES</a:t>
            </a:r>
          </a:p>
          <a:p>
            <a:pPr marL="44450">
              <a:buFontTx/>
              <a:buChar char="-"/>
            </a:pPr>
            <a:r>
              <a:rPr lang="es-MX" sz="2800" smtClean="0">
                <a:solidFill>
                  <a:schemeClr val="tx1"/>
                </a:solidFill>
              </a:rPr>
              <a:t> RECOMENDACIONES</a:t>
            </a:r>
          </a:p>
          <a:p>
            <a:pPr marL="44450">
              <a:buFontTx/>
              <a:buChar char="-"/>
            </a:pPr>
            <a:endParaRPr lang="es-ES" sz="280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Marcador de contenido"/>
          <p:cNvSpPr>
            <a:spLocks noGrp="1"/>
          </p:cNvSpPr>
          <p:nvPr>
            <p:ph/>
          </p:nvPr>
        </p:nvSpPr>
        <p:spPr>
          <a:xfrm>
            <a:off x="428625" y="1214438"/>
            <a:ext cx="8472488" cy="5643562"/>
          </a:xfrm>
        </p:spPr>
        <p:txBody>
          <a:bodyPr/>
          <a:lstStyle/>
          <a:p>
            <a:r>
              <a:rPr lang="es-MX" sz="1800" smtClean="0"/>
              <a:t>Consideramos que importar no es suficiente para nuestros clientes. Los costos de los suministros importados son elevados es importante que adicionalmente se brinde garantía y calidad  en los repuestos y demás suministros, contando con los acuerdos y una excelente relación con los proveedores del exterior. </a:t>
            </a:r>
          </a:p>
          <a:p>
            <a:pPr>
              <a:buFont typeface="Georgia" pitchFamily="18" charset="0"/>
              <a:buNone/>
            </a:pPr>
            <a:endParaRPr lang="es-MX" sz="1800" smtClean="0"/>
          </a:p>
          <a:p>
            <a:pPr>
              <a:buFont typeface="Georgia" pitchFamily="18" charset="0"/>
              <a:buNone/>
            </a:pPr>
            <a:endParaRPr lang="es-MX" sz="1800" smtClean="0"/>
          </a:p>
          <a:p>
            <a:r>
              <a:rPr lang="es-MX" sz="1800" smtClean="0"/>
              <a:t>Adicionalmente, haciendo uso de la información concerniente a la disponibilidad de pago por parte de los potenciales clientes, se pudo inferir que la mayoría cuenta con presupuestos a los cuales se deben apegar de manera estricta, estos son elaborados cada año considerando  los proyectos y mantenimientos planificados. Debemos apuntar a conseguir esos rubros en su totalidad ofreciendo el mejor servicio a un menor costo.</a:t>
            </a:r>
          </a:p>
        </p:txBody>
      </p:sp>
      <p:sp>
        <p:nvSpPr>
          <p:cNvPr id="4" name="1 Título"/>
          <p:cNvSpPr txBox="1">
            <a:spLocks/>
          </p:cNvSpPr>
          <p:nvPr/>
        </p:nvSpPr>
        <p:spPr>
          <a:xfrm>
            <a:off x="0" y="0"/>
            <a:ext cx="9615488" cy="1398588"/>
          </a:xfrm>
          <a:prstGeom prst="rect">
            <a:avLst/>
          </a:prstGeom>
        </p:spPr>
        <p:txBody>
          <a:bodyPr>
            <a:normAutofit/>
          </a:bodyPr>
          <a:lstStyle/>
          <a:p>
            <a:pPr marL="484632" fontAlgn="auto">
              <a:spcBef>
                <a:spcPts val="300"/>
              </a:spcBef>
              <a:spcAft>
                <a:spcPts val="0"/>
              </a:spcAft>
              <a:buClr>
                <a:schemeClr val="accent3"/>
              </a:buClr>
              <a:defRPr/>
            </a:pPr>
            <a:endParaRPr lang="es-MX" sz="3600" b="1" dirty="0">
              <a:solidFill>
                <a:schemeClr val="accent1">
                  <a:tint val="83000"/>
                  <a:satMod val="150000"/>
                </a:schemeClr>
              </a:solidFill>
              <a:latin typeface="+mn-lt"/>
            </a:endParaRPr>
          </a:p>
          <a:p>
            <a:pPr marL="484632" fontAlgn="auto">
              <a:spcBef>
                <a:spcPts val="300"/>
              </a:spcBef>
              <a:spcAft>
                <a:spcPts val="0"/>
              </a:spcAft>
              <a:buClr>
                <a:schemeClr val="accent3"/>
              </a:buClr>
              <a:defRPr/>
            </a:pPr>
            <a:r>
              <a:rPr lang="es-MX" sz="3600" b="1" dirty="0">
                <a:solidFill>
                  <a:schemeClr val="accent1">
                    <a:tint val="83000"/>
                    <a:satMod val="150000"/>
                  </a:schemeClr>
                </a:solidFill>
                <a:latin typeface="+mn-lt"/>
              </a:rPr>
              <a:t>CONCLUSIONES</a:t>
            </a:r>
            <a:endParaRPr lang="es-ES" sz="2800" dirty="0">
              <a:solidFill>
                <a:schemeClr val="accent1">
                  <a:tint val="83000"/>
                  <a:satMod val="150000"/>
                </a:schemeClr>
              </a:solidFill>
              <a:latin typeface="+mn-lt"/>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Marcador de contenido"/>
          <p:cNvSpPr>
            <a:spLocks noGrp="1"/>
          </p:cNvSpPr>
          <p:nvPr>
            <p:ph/>
          </p:nvPr>
        </p:nvSpPr>
        <p:spPr>
          <a:xfrm>
            <a:off x="457200" y="928688"/>
            <a:ext cx="8472488" cy="5715000"/>
          </a:xfrm>
        </p:spPr>
        <p:txBody>
          <a:bodyPr/>
          <a:lstStyle/>
          <a:p>
            <a:endParaRPr lang="es-MX" sz="1800" smtClean="0"/>
          </a:p>
          <a:p>
            <a:pPr>
              <a:buFont typeface="Georgia" pitchFamily="18" charset="0"/>
              <a:buNone/>
            </a:pPr>
            <a:endParaRPr lang="es-MX" sz="1800" smtClean="0"/>
          </a:p>
          <a:p>
            <a:r>
              <a:rPr lang="es-MX" sz="1800" smtClean="0"/>
              <a:t>Según el análisis de PAYBACK el retorno total de la inversión se realiza en el 5to año operacional del negocio .</a:t>
            </a:r>
          </a:p>
          <a:p>
            <a:endParaRPr lang="es-MX" sz="1800" smtClean="0"/>
          </a:p>
          <a:p>
            <a:r>
              <a:rPr lang="es-MX" sz="1800" smtClean="0"/>
              <a:t>Los costos de inversión para la empresa de capacitación han sido plenamente identificados y analizados; y, en base a este análisis, en conjunto con la información obtenida de los ingresos a través de la estimación de la demanda; se ha construido el flujo de caja estimado para el proyecto. </a:t>
            </a:r>
            <a:endParaRPr lang="es-ES" sz="1800" smtClean="0"/>
          </a:p>
          <a:p>
            <a:pPr>
              <a:buFont typeface="Georgia" pitchFamily="18" charset="0"/>
              <a:buNone/>
            </a:pPr>
            <a:endParaRPr lang="es-ES" sz="1400" smtClean="0"/>
          </a:p>
        </p:txBody>
      </p:sp>
      <p:sp>
        <p:nvSpPr>
          <p:cNvPr id="3" name="1 Título"/>
          <p:cNvSpPr txBox="1">
            <a:spLocks/>
          </p:cNvSpPr>
          <p:nvPr/>
        </p:nvSpPr>
        <p:spPr>
          <a:xfrm>
            <a:off x="0" y="0"/>
            <a:ext cx="9615488" cy="1398588"/>
          </a:xfrm>
          <a:prstGeom prst="rect">
            <a:avLst/>
          </a:prstGeom>
        </p:spPr>
        <p:txBody>
          <a:bodyPr>
            <a:normAutofit/>
          </a:bodyPr>
          <a:lstStyle/>
          <a:p>
            <a:pPr marL="484632" fontAlgn="auto">
              <a:spcBef>
                <a:spcPts val="300"/>
              </a:spcBef>
              <a:spcAft>
                <a:spcPts val="0"/>
              </a:spcAft>
              <a:buClr>
                <a:schemeClr val="accent3"/>
              </a:buClr>
              <a:defRPr/>
            </a:pPr>
            <a:endParaRPr lang="es-MX" sz="3600" b="1" dirty="0">
              <a:solidFill>
                <a:schemeClr val="accent1">
                  <a:tint val="83000"/>
                  <a:satMod val="150000"/>
                </a:schemeClr>
              </a:solidFill>
              <a:latin typeface="+mn-lt"/>
            </a:endParaRPr>
          </a:p>
          <a:p>
            <a:pPr marL="484632" fontAlgn="auto">
              <a:spcBef>
                <a:spcPts val="300"/>
              </a:spcBef>
              <a:spcAft>
                <a:spcPts val="0"/>
              </a:spcAft>
              <a:buClr>
                <a:schemeClr val="accent3"/>
              </a:buClr>
              <a:defRPr/>
            </a:pPr>
            <a:r>
              <a:rPr lang="es-MX" sz="3600" b="1" dirty="0">
                <a:solidFill>
                  <a:schemeClr val="accent1">
                    <a:tint val="83000"/>
                    <a:satMod val="150000"/>
                  </a:schemeClr>
                </a:solidFill>
                <a:latin typeface="+mn-lt"/>
              </a:rPr>
              <a:t>…CONCLUSIONES</a:t>
            </a:r>
            <a:endParaRPr lang="es-ES" sz="2800" dirty="0">
              <a:solidFill>
                <a:schemeClr val="accent1">
                  <a:tint val="83000"/>
                  <a:satMod val="150000"/>
                </a:schemeClr>
              </a:solidFill>
              <a:latin typeface="+mn-lt"/>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714348" y="928671"/>
            <a:ext cx="7772400" cy="857256"/>
          </a:xfrm>
        </p:spPr>
        <p:txBody>
          <a:bodyPr/>
          <a:lstStyle/>
          <a:p>
            <a:pPr fontAlgn="auto">
              <a:spcAft>
                <a:spcPts val="0"/>
              </a:spcAft>
              <a:defRPr/>
            </a:pPr>
            <a:r>
              <a:rPr lang="es-ES" dirty="0" smtClean="0">
                <a:solidFill>
                  <a:schemeClr val="accent1">
                    <a:tint val="83000"/>
                    <a:satMod val="150000"/>
                  </a:schemeClr>
                </a:solidFill>
              </a:rPr>
              <a:t>AGENDA:</a:t>
            </a:r>
            <a:endParaRPr lang="es-ES" dirty="0">
              <a:solidFill>
                <a:schemeClr val="accent1">
                  <a:tint val="83000"/>
                  <a:satMod val="150000"/>
                </a:schemeClr>
              </a:solidFill>
            </a:endParaRPr>
          </a:p>
        </p:txBody>
      </p:sp>
      <p:sp>
        <p:nvSpPr>
          <p:cNvPr id="52227" name="1 Marcador de texto"/>
          <p:cNvSpPr>
            <a:spLocks noGrp="1"/>
          </p:cNvSpPr>
          <p:nvPr>
            <p:ph type="body" idx="1"/>
          </p:nvPr>
        </p:nvSpPr>
        <p:spPr>
          <a:xfrm>
            <a:off x="642938" y="1857375"/>
            <a:ext cx="8072437" cy="4214813"/>
          </a:xfrm>
        </p:spPr>
        <p:txBody>
          <a:bodyPr/>
          <a:lstStyle/>
          <a:p>
            <a:pPr marL="44450">
              <a:buFontTx/>
              <a:buChar char="-"/>
            </a:pPr>
            <a:r>
              <a:rPr lang="es-MX" sz="2800" b="1" smtClean="0">
                <a:solidFill>
                  <a:schemeClr val="tx1"/>
                </a:solidFill>
              </a:rPr>
              <a:t> </a:t>
            </a:r>
            <a:r>
              <a:rPr lang="es-MX" sz="2800" smtClean="0">
                <a:solidFill>
                  <a:schemeClr val="tx1"/>
                </a:solidFill>
              </a:rPr>
              <a:t>INTRODUCCIÓN</a:t>
            </a:r>
          </a:p>
          <a:p>
            <a:pPr marL="44450">
              <a:buFontTx/>
              <a:buChar char="-"/>
            </a:pPr>
            <a:r>
              <a:rPr lang="es-MX" sz="2800" smtClean="0">
                <a:solidFill>
                  <a:schemeClr val="tx1"/>
                </a:solidFill>
              </a:rPr>
              <a:t> ESTUDIO DE MERCADO</a:t>
            </a:r>
          </a:p>
          <a:p>
            <a:pPr marL="44450">
              <a:buFontTx/>
              <a:buChar char="-"/>
            </a:pPr>
            <a:r>
              <a:rPr lang="es-ES" sz="2800" smtClean="0">
                <a:solidFill>
                  <a:schemeClr val="tx1"/>
                </a:solidFill>
              </a:rPr>
              <a:t> ESTUDIO TECNICO O DE INGENIERIA</a:t>
            </a:r>
            <a:endParaRPr lang="es-MX" sz="2800" smtClean="0">
              <a:solidFill>
                <a:schemeClr val="tx1"/>
              </a:solidFill>
            </a:endParaRPr>
          </a:p>
          <a:p>
            <a:pPr marL="44450">
              <a:buFontTx/>
              <a:buChar char="-"/>
            </a:pPr>
            <a:r>
              <a:rPr lang="es-MX" sz="2800" smtClean="0">
                <a:solidFill>
                  <a:schemeClr val="tx1"/>
                </a:solidFill>
              </a:rPr>
              <a:t> ESTUDIO ORGANIZACIONAL</a:t>
            </a:r>
          </a:p>
          <a:p>
            <a:pPr marL="44450">
              <a:buFontTx/>
              <a:buChar char="-"/>
            </a:pPr>
            <a:r>
              <a:rPr lang="es-MX" sz="2800" smtClean="0">
                <a:solidFill>
                  <a:schemeClr val="tx1"/>
                </a:solidFill>
              </a:rPr>
              <a:t> ESTUDIO FINANCIERO</a:t>
            </a:r>
          </a:p>
          <a:p>
            <a:pPr marL="44450">
              <a:buFontTx/>
              <a:buChar char="-"/>
            </a:pPr>
            <a:r>
              <a:rPr lang="es-MX" sz="2800" smtClean="0">
                <a:solidFill>
                  <a:schemeClr val="tx1"/>
                </a:solidFill>
              </a:rPr>
              <a:t> CONCLUSIONES</a:t>
            </a:r>
          </a:p>
          <a:p>
            <a:pPr marL="44450">
              <a:buFontTx/>
              <a:buChar char="-"/>
            </a:pPr>
            <a:r>
              <a:rPr lang="es-MX" sz="2800" smtClean="0">
                <a:solidFill>
                  <a:schemeClr val="tx1"/>
                </a:solidFill>
              </a:rPr>
              <a:t> </a:t>
            </a:r>
            <a:r>
              <a:rPr lang="es-MX" sz="2800" b="1" u="sng" smtClean="0">
                <a:solidFill>
                  <a:schemeClr val="tx1"/>
                </a:solidFill>
              </a:rPr>
              <a:t>RECOMENDACIONES</a:t>
            </a:r>
          </a:p>
          <a:p>
            <a:pPr marL="44450">
              <a:buFontTx/>
              <a:buChar char="-"/>
            </a:pPr>
            <a:endParaRPr lang="es-ES" sz="280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p:nvPr>
        </p:nvSpPr>
        <p:spPr>
          <a:xfrm>
            <a:off x="457200" y="1214438"/>
            <a:ext cx="8229600" cy="4911725"/>
          </a:xfrm>
        </p:spPr>
        <p:txBody>
          <a:bodyPr>
            <a:normAutofit lnSpcReduction="10000"/>
          </a:bodyPr>
          <a:lstStyle/>
          <a:p>
            <a:pPr marL="365760" indent="-256032" algn="ctr" fontAlgn="auto">
              <a:spcAft>
                <a:spcPts val="0"/>
              </a:spcAft>
              <a:buClr>
                <a:schemeClr val="accent3"/>
              </a:buClr>
              <a:buFont typeface="Georgia"/>
              <a:buNone/>
              <a:defRPr/>
            </a:pPr>
            <a:endParaRPr lang="es-ES" b="1" dirty="0" smtClean="0"/>
          </a:p>
          <a:p>
            <a:pPr marL="365760" indent="-256032" algn="just" fontAlgn="auto">
              <a:spcAft>
                <a:spcPts val="0"/>
              </a:spcAft>
              <a:buClr>
                <a:schemeClr val="accent3"/>
              </a:buClr>
              <a:buFont typeface="Georgia"/>
              <a:buChar char="•"/>
              <a:defRPr/>
            </a:pPr>
            <a:r>
              <a:rPr lang="es-MX" sz="2000" dirty="0" smtClean="0"/>
              <a:t>Se recomienda participar de manera activa en todo evento organizado por la Cámara de Industrias y cada Sector Industrial para promover nuestros servicios de manera directa a los clientes que mientras se relacionan entre sí, pueden llegar a conocer una herramienta de vital importancia q les permitirá ahorrar en sus costos de una manera ágil y oportuna.</a:t>
            </a:r>
          </a:p>
          <a:p>
            <a:pPr marL="365760" indent="-256032" algn="just" fontAlgn="auto">
              <a:spcAft>
                <a:spcPts val="0"/>
              </a:spcAft>
              <a:buClr>
                <a:schemeClr val="accent3"/>
              </a:buClr>
              <a:buFont typeface="Georgia"/>
              <a:buNone/>
              <a:defRPr/>
            </a:pPr>
            <a:endParaRPr lang="es-ES" sz="2000" dirty="0" smtClean="0"/>
          </a:p>
          <a:p>
            <a:pPr marL="365760" indent="-256032" algn="just" fontAlgn="auto">
              <a:spcAft>
                <a:spcPts val="0"/>
              </a:spcAft>
              <a:buClr>
                <a:schemeClr val="accent3"/>
              </a:buClr>
              <a:buFont typeface="Georgia"/>
              <a:buChar char="•"/>
              <a:defRPr/>
            </a:pPr>
            <a:r>
              <a:rPr lang="es-MX" sz="2000" dirty="0" smtClean="0"/>
              <a:t>En base al análisis desarrollado en este proyecto, se puede afirmar que el proyecto es viable, con una TIR del 41%, por encima de la TMAR estimada en 12%. El VAN de los flujos generados por el proyecto está estimado en USD 110,008.92 confirmando por este método una vez más la viabilidad del mismo. Adicionalmente, se obtuvo que la inversión inicial se recuperara en el cuarto año operativo. Por lo que se recomienda realizar el proyecto.</a:t>
            </a:r>
            <a:endParaRPr lang="es-ES" sz="2000" dirty="0" smtClean="0"/>
          </a:p>
          <a:p>
            <a:pPr marL="365760" indent="-256032" algn="just" fontAlgn="auto">
              <a:spcAft>
                <a:spcPts val="0"/>
              </a:spcAft>
              <a:buClr>
                <a:schemeClr val="accent3"/>
              </a:buClr>
              <a:buFont typeface="Georgia"/>
              <a:buNone/>
              <a:defRPr/>
            </a:pPr>
            <a:r>
              <a:rPr lang="es-MX" sz="2000" dirty="0" smtClean="0"/>
              <a:t> </a:t>
            </a:r>
            <a:endParaRPr lang="es-ES" sz="2000" dirty="0" smtClean="0"/>
          </a:p>
          <a:p>
            <a:pPr marL="365760" indent="-256032" fontAlgn="auto">
              <a:spcAft>
                <a:spcPts val="0"/>
              </a:spcAft>
              <a:buClr>
                <a:schemeClr val="accent3"/>
              </a:buClr>
              <a:buFont typeface="Georgia"/>
              <a:buNone/>
              <a:defRPr/>
            </a:pPr>
            <a:endParaRPr lang="es-ES" sz="400" dirty="0"/>
          </a:p>
        </p:txBody>
      </p:sp>
      <p:sp>
        <p:nvSpPr>
          <p:cNvPr id="3" name="1 Título"/>
          <p:cNvSpPr txBox="1">
            <a:spLocks/>
          </p:cNvSpPr>
          <p:nvPr/>
        </p:nvSpPr>
        <p:spPr>
          <a:xfrm>
            <a:off x="0" y="0"/>
            <a:ext cx="9615488" cy="1398588"/>
          </a:xfrm>
          <a:prstGeom prst="rect">
            <a:avLst/>
          </a:prstGeom>
        </p:spPr>
        <p:txBody>
          <a:bodyPr>
            <a:normAutofit/>
          </a:bodyPr>
          <a:lstStyle/>
          <a:p>
            <a:pPr marL="484632" fontAlgn="auto">
              <a:spcBef>
                <a:spcPts val="300"/>
              </a:spcBef>
              <a:spcAft>
                <a:spcPts val="0"/>
              </a:spcAft>
              <a:buClr>
                <a:schemeClr val="accent3"/>
              </a:buClr>
              <a:defRPr/>
            </a:pPr>
            <a:endParaRPr lang="es-MX" sz="3600" b="1" dirty="0">
              <a:solidFill>
                <a:schemeClr val="accent1">
                  <a:tint val="83000"/>
                  <a:satMod val="150000"/>
                </a:schemeClr>
              </a:solidFill>
              <a:latin typeface="+mn-lt"/>
            </a:endParaRPr>
          </a:p>
          <a:p>
            <a:pPr marL="484632" fontAlgn="auto">
              <a:spcBef>
                <a:spcPts val="300"/>
              </a:spcBef>
              <a:spcAft>
                <a:spcPts val="0"/>
              </a:spcAft>
              <a:buClr>
                <a:schemeClr val="accent3"/>
              </a:buClr>
              <a:defRPr/>
            </a:pPr>
            <a:r>
              <a:rPr lang="es-MX" sz="3600" b="1" dirty="0">
                <a:solidFill>
                  <a:schemeClr val="accent1">
                    <a:tint val="83000"/>
                    <a:satMod val="150000"/>
                  </a:schemeClr>
                </a:solidFill>
                <a:latin typeface="+mn-lt"/>
              </a:rPr>
              <a:t>RECOMENDACIONES</a:t>
            </a:r>
            <a:endParaRPr lang="es-ES" sz="2800" dirty="0">
              <a:solidFill>
                <a:schemeClr val="accent1">
                  <a:tint val="83000"/>
                  <a:satMod val="150000"/>
                </a:schemeClr>
              </a:solidFill>
              <a:latin typeface="+mn-lt"/>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Marcador de contenido"/>
          <p:cNvSpPr>
            <a:spLocks noGrp="1"/>
          </p:cNvSpPr>
          <p:nvPr>
            <p:ph/>
          </p:nvPr>
        </p:nvSpPr>
        <p:spPr>
          <a:xfrm>
            <a:off x="457200" y="1071563"/>
            <a:ext cx="8229600" cy="5054600"/>
          </a:xfrm>
        </p:spPr>
        <p:txBody>
          <a:bodyPr/>
          <a:lstStyle/>
          <a:p>
            <a:endParaRPr lang="es-MX" sz="2000" smtClean="0"/>
          </a:p>
          <a:p>
            <a:r>
              <a:rPr lang="es-MX" sz="2000" smtClean="0"/>
              <a:t>Se recomienda que la empresa de importación realice visitas y solicite reuniones con las personas que se convertirán en contacto directo con las empresas industriales de Guayaquil en la cual se nos permita describir nuestros servicios de importación para así que al conocerlos los consideren como una de las mejores alternativas.</a:t>
            </a:r>
            <a:endParaRPr lang="es-ES" sz="2000" smtClean="0"/>
          </a:p>
          <a:p>
            <a:endParaRPr lang="es-ES" smtClean="0"/>
          </a:p>
        </p:txBody>
      </p:sp>
      <p:sp>
        <p:nvSpPr>
          <p:cNvPr id="3" name="1 Título"/>
          <p:cNvSpPr txBox="1">
            <a:spLocks/>
          </p:cNvSpPr>
          <p:nvPr/>
        </p:nvSpPr>
        <p:spPr>
          <a:xfrm>
            <a:off x="0" y="0"/>
            <a:ext cx="9615488" cy="1398588"/>
          </a:xfrm>
          <a:prstGeom prst="rect">
            <a:avLst/>
          </a:prstGeom>
        </p:spPr>
        <p:txBody>
          <a:bodyPr>
            <a:normAutofit/>
          </a:bodyPr>
          <a:lstStyle/>
          <a:p>
            <a:pPr marL="484632" fontAlgn="auto">
              <a:spcBef>
                <a:spcPts val="300"/>
              </a:spcBef>
              <a:spcAft>
                <a:spcPts val="0"/>
              </a:spcAft>
              <a:buClr>
                <a:schemeClr val="accent3"/>
              </a:buClr>
              <a:defRPr/>
            </a:pPr>
            <a:endParaRPr lang="es-MX" sz="3600" b="1" dirty="0">
              <a:solidFill>
                <a:schemeClr val="accent1">
                  <a:tint val="83000"/>
                  <a:satMod val="150000"/>
                </a:schemeClr>
              </a:solidFill>
              <a:latin typeface="+mn-lt"/>
            </a:endParaRPr>
          </a:p>
          <a:p>
            <a:pPr marL="484632" fontAlgn="auto">
              <a:spcBef>
                <a:spcPts val="300"/>
              </a:spcBef>
              <a:spcAft>
                <a:spcPts val="0"/>
              </a:spcAft>
              <a:buClr>
                <a:schemeClr val="accent3"/>
              </a:buClr>
              <a:defRPr/>
            </a:pPr>
            <a:r>
              <a:rPr lang="es-MX" sz="3600" b="1" dirty="0">
                <a:solidFill>
                  <a:schemeClr val="accent1">
                    <a:tint val="83000"/>
                    <a:satMod val="150000"/>
                  </a:schemeClr>
                </a:solidFill>
                <a:latin typeface="+mn-lt"/>
              </a:rPr>
              <a:t>…RECOMENDACIONES</a:t>
            </a:r>
            <a:endParaRPr lang="es-ES" sz="2800" dirty="0">
              <a:solidFill>
                <a:schemeClr val="accent1">
                  <a:tint val="83000"/>
                  <a:satMod val="150000"/>
                </a:schemeClr>
              </a:solidFill>
              <a:latin typeface="+mn-lt"/>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2 Título"/>
          <p:cNvSpPr>
            <a:spLocks noGrp="1"/>
          </p:cNvSpPr>
          <p:nvPr>
            <p:ph type="ctrTitle"/>
          </p:nvPr>
        </p:nvSpPr>
        <p:spPr>
          <a:xfrm>
            <a:off x="457200" y="2401888"/>
            <a:ext cx="8458200" cy="1470025"/>
          </a:xfrm>
        </p:spPr>
        <p:txBody>
          <a:bodyPr/>
          <a:lstStyle/>
          <a:p>
            <a:r>
              <a:rPr lang="es-ES" smtClean="0"/>
              <a:t>GRACIAS</a:t>
            </a:r>
          </a:p>
        </p:txBody>
      </p:sp>
      <p:sp>
        <p:nvSpPr>
          <p:cNvPr id="55299" name="3 Subtítulo"/>
          <p:cNvSpPr>
            <a:spLocks noGrp="1"/>
          </p:cNvSpPr>
          <p:nvPr>
            <p:ph type="subTitle" idx="1"/>
          </p:nvPr>
        </p:nvSpPr>
        <p:spPr>
          <a:xfrm>
            <a:off x="457200" y="3900488"/>
            <a:ext cx="4953000" cy="1752600"/>
          </a:xfrm>
        </p:spPr>
        <p:txBody>
          <a:bodyPr/>
          <a:lstStyle/>
          <a:p>
            <a:pPr marL="63500"/>
            <a:endParaRPr lang="es-E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0" y="0"/>
            <a:ext cx="8229600" cy="1398588"/>
          </a:xfrm>
        </p:spPr>
        <p:txBody>
          <a:bodyPr>
            <a:normAutofit fontScale="90000"/>
          </a:bodyPr>
          <a:lstStyle/>
          <a:p>
            <a:pPr marL="484632" fontAlgn="auto">
              <a:spcAft>
                <a:spcPts val="0"/>
              </a:spcAft>
              <a:defRPr/>
            </a:pPr>
            <a:r>
              <a:rPr lang="es-MX" b="1" dirty="0" smtClean="0">
                <a:solidFill>
                  <a:schemeClr val="accent1">
                    <a:tint val="83000"/>
                    <a:satMod val="150000"/>
                  </a:schemeClr>
                </a:solidFill>
              </a:rPr>
              <a:t/>
            </a:r>
            <a:br>
              <a:rPr lang="es-MX" b="1" dirty="0" smtClean="0">
                <a:solidFill>
                  <a:schemeClr val="accent1">
                    <a:tint val="83000"/>
                    <a:satMod val="150000"/>
                  </a:schemeClr>
                </a:solidFill>
              </a:rPr>
            </a:br>
            <a:r>
              <a:rPr lang="es-MX" b="1" dirty="0" smtClean="0">
                <a:solidFill>
                  <a:schemeClr val="accent1">
                    <a:tint val="83000"/>
                    <a:satMod val="150000"/>
                  </a:schemeClr>
                </a:solidFill>
              </a:rPr>
              <a:t>INTRODUCCIÓN</a:t>
            </a:r>
            <a:r>
              <a:rPr lang="es-MX" b="1" dirty="0">
                <a:solidFill>
                  <a:schemeClr val="accent1">
                    <a:tint val="83000"/>
                    <a:satMod val="150000"/>
                  </a:schemeClr>
                </a:solidFill>
              </a:rPr>
              <a:t/>
            </a:r>
            <a:br>
              <a:rPr lang="es-MX" b="1" dirty="0">
                <a:solidFill>
                  <a:schemeClr val="accent1">
                    <a:tint val="83000"/>
                    <a:satMod val="150000"/>
                  </a:schemeClr>
                </a:solidFill>
              </a:rPr>
            </a:br>
            <a:endParaRPr lang="es-ES" b="1" dirty="0">
              <a:solidFill>
                <a:schemeClr val="accent1">
                  <a:tint val="83000"/>
                  <a:satMod val="150000"/>
                </a:schemeClr>
              </a:solidFill>
            </a:endParaRPr>
          </a:p>
        </p:txBody>
      </p:sp>
      <p:sp>
        <p:nvSpPr>
          <p:cNvPr id="2053" name="Rectangle 5"/>
          <p:cNvSpPr>
            <a:spLocks noGrp="1" noChangeArrowheads="1"/>
          </p:cNvSpPr>
          <p:nvPr>
            <p:ph idx="1"/>
          </p:nvPr>
        </p:nvSpPr>
        <p:spPr>
          <a:xfrm>
            <a:off x="457200" y="1571625"/>
            <a:ext cx="8115300" cy="4883150"/>
          </a:xfrm>
        </p:spPr>
        <p:txBody>
          <a:bodyPr>
            <a:normAutofit fontScale="70000" lnSpcReduction="20000"/>
          </a:bodyPr>
          <a:lstStyle/>
          <a:p>
            <a:pPr marL="448056" indent="-384048" fontAlgn="auto">
              <a:spcAft>
                <a:spcPts val="0"/>
              </a:spcAft>
              <a:buClr>
                <a:schemeClr val="accent3"/>
              </a:buClr>
              <a:buFont typeface="Wingdings 2"/>
              <a:buChar char=""/>
              <a:defRPr/>
            </a:pPr>
            <a:r>
              <a:rPr lang="es-MX" sz="2600" b="1" dirty="0" smtClean="0"/>
              <a:t>Marco de Referencial</a:t>
            </a:r>
          </a:p>
          <a:p>
            <a:pPr marL="448056" indent="-384048" fontAlgn="auto">
              <a:spcAft>
                <a:spcPts val="0"/>
              </a:spcAft>
              <a:buClr>
                <a:schemeClr val="accent3"/>
              </a:buClr>
              <a:buFont typeface="Wingdings 2"/>
              <a:buNone/>
              <a:defRPr/>
            </a:pPr>
            <a:endParaRPr lang="es-ES" sz="2400" b="1" dirty="0" smtClean="0"/>
          </a:p>
          <a:p>
            <a:pPr marL="448056" indent="-384048" fontAlgn="auto">
              <a:spcAft>
                <a:spcPts val="0"/>
              </a:spcAft>
              <a:buClr>
                <a:schemeClr val="accent3"/>
              </a:buClr>
              <a:buFont typeface="Wingdings 2"/>
              <a:buNone/>
              <a:defRPr/>
            </a:pPr>
            <a:r>
              <a:rPr lang="es-MX" sz="2600" dirty="0" smtClean="0"/>
              <a:t>	El sector industrial en la actualidad ha demostrado que es un componente significativo del PIB que incide directamente para el desarrollo de las naciones pues genera movimientos positivos en la economía de América Latina y el mundo. </a:t>
            </a:r>
          </a:p>
          <a:p>
            <a:pPr marL="448056" indent="-384048" fontAlgn="auto">
              <a:spcAft>
                <a:spcPts val="0"/>
              </a:spcAft>
              <a:buClr>
                <a:schemeClr val="accent3"/>
              </a:buClr>
              <a:buFont typeface="Wingdings 2"/>
              <a:buNone/>
              <a:defRPr/>
            </a:pPr>
            <a:endParaRPr lang="es-MX" sz="2400" dirty="0" smtClean="0"/>
          </a:p>
          <a:p>
            <a:pPr marL="448056" indent="-384048" fontAlgn="auto">
              <a:spcAft>
                <a:spcPts val="0"/>
              </a:spcAft>
              <a:buClr>
                <a:schemeClr val="accent3"/>
              </a:buClr>
              <a:buFont typeface="Wingdings 2"/>
              <a:buChar char=""/>
              <a:defRPr/>
            </a:pPr>
            <a:r>
              <a:rPr lang="es-MX" sz="2400" b="1" dirty="0" smtClean="0"/>
              <a:t>Justificación</a:t>
            </a:r>
          </a:p>
          <a:p>
            <a:pPr marL="448056" indent="-384048" fontAlgn="auto">
              <a:spcAft>
                <a:spcPts val="0"/>
              </a:spcAft>
              <a:buClr>
                <a:schemeClr val="accent3"/>
              </a:buClr>
              <a:buFont typeface="Wingdings 2"/>
              <a:buNone/>
              <a:defRPr/>
            </a:pPr>
            <a:endParaRPr lang="es-ES" sz="2400" b="1" dirty="0" smtClean="0"/>
          </a:p>
          <a:p>
            <a:pPr marL="448056" indent="-384048" fontAlgn="auto">
              <a:spcAft>
                <a:spcPts val="0"/>
              </a:spcAft>
              <a:buClr>
                <a:schemeClr val="accent3"/>
              </a:buClr>
              <a:buFont typeface="Wingdings 2"/>
              <a:buNone/>
              <a:defRPr/>
            </a:pPr>
            <a:r>
              <a:rPr lang="es-MX" sz="2600" dirty="0" smtClean="0"/>
              <a:t>	Es nuestro deseo el realizar la empresa Importadora de suministros industriales con el fin de abastecer al sector industrial medio que es el que se ve mas afectado por los altos costos de la intermediación en la negociación internacional.</a:t>
            </a:r>
          </a:p>
          <a:p>
            <a:pPr marL="448056" indent="-384048" fontAlgn="auto">
              <a:spcAft>
                <a:spcPts val="0"/>
              </a:spcAft>
              <a:buClr>
                <a:schemeClr val="accent3"/>
              </a:buClr>
              <a:buFont typeface="Wingdings 2"/>
              <a:buNone/>
              <a:defRPr/>
            </a:pPr>
            <a:endParaRPr lang="es-MX" sz="2400" dirty="0" smtClean="0"/>
          </a:p>
          <a:p>
            <a:pPr marL="448056" indent="-384048" fontAlgn="auto">
              <a:spcAft>
                <a:spcPts val="0"/>
              </a:spcAft>
              <a:buClr>
                <a:schemeClr val="accent3"/>
              </a:buClr>
              <a:buFont typeface="Wingdings 2"/>
              <a:buChar char=""/>
              <a:defRPr/>
            </a:pPr>
            <a:r>
              <a:rPr lang="es-MX" sz="2500" b="1" dirty="0" smtClean="0"/>
              <a:t>Objetivo General</a:t>
            </a:r>
          </a:p>
          <a:p>
            <a:pPr marL="448056" indent="-384048" fontAlgn="auto">
              <a:spcAft>
                <a:spcPts val="0"/>
              </a:spcAft>
              <a:buClr>
                <a:schemeClr val="accent3"/>
              </a:buClr>
              <a:buFont typeface="Wingdings 2"/>
              <a:buNone/>
              <a:defRPr/>
            </a:pPr>
            <a:endParaRPr lang="es-ES" sz="2500" b="1" dirty="0" smtClean="0"/>
          </a:p>
          <a:p>
            <a:pPr marL="448056" indent="-384048" fontAlgn="auto">
              <a:spcAft>
                <a:spcPts val="0"/>
              </a:spcAft>
              <a:buClr>
                <a:schemeClr val="accent3"/>
              </a:buClr>
              <a:buFont typeface="Wingdings 2"/>
              <a:buNone/>
              <a:defRPr/>
            </a:pPr>
            <a:r>
              <a:rPr lang="es-MX" sz="2600" dirty="0" smtClean="0"/>
              <a:t>	Brindar el servicio de importación de repuestos y suministros industriales  fortaleciendo así a la producción nacional abaratando sus costos y convirtiéndonos en sus aliados estratégicos en el momento de realizar sus negociaciones internacionales. </a:t>
            </a:r>
            <a:endParaRPr lang="es-ES" sz="2600" dirty="0" smtClean="0"/>
          </a:p>
          <a:p>
            <a:pPr marL="448056" indent="-384048" fontAlgn="auto">
              <a:spcAft>
                <a:spcPts val="0"/>
              </a:spcAft>
              <a:buClr>
                <a:schemeClr val="accent3"/>
              </a:buClr>
              <a:buFont typeface="Wingdings 2"/>
              <a:buNone/>
              <a:defRPr/>
            </a:pPr>
            <a:endParaRPr lang="es-ES" sz="2600" dirty="0" smtClean="0"/>
          </a:p>
          <a:p>
            <a:pPr marL="448056" indent="-384048" fontAlgn="auto">
              <a:spcAft>
                <a:spcPts val="0"/>
              </a:spcAft>
              <a:buClr>
                <a:schemeClr val="accent3"/>
              </a:buClr>
              <a:buFont typeface="Wingdings 2"/>
              <a:buNone/>
              <a:defRPr/>
            </a:pPr>
            <a:endParaRPr lang="es-ES"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8229600" cy="1398588"/>
          </a:xfrm>
        </p:spPr>
        <p:txBody>
          <a:bodyPr>
            <a:normAutofit/>
          </a:bodyPr>
          <a:lstStyle/>
          <a:p>
            <a:pPr marL="484632" fontAlgn="auto">
              <a:spcAft>
                <a:spcPts val="0"/>
              </a:spcAft>
              <a:defRPr/>
            </a:pPr>
            <a:r>
              <a:rPr lang="es-MX" dirty="0" smtClean="0">
                <a:solidFill>
                  <a:schemeClr val="accent1">
                    <a:tint val="83000"/>
                    <a:satMod val="150000"/>
                  </a:schemeClr>
                </a:solidFill>
              </a:rPr>
              <a:t>LOGÍSTICA INTEGRAL:</a:t>
            </a:r>
            <a:endParaRPr lang="es-ES" dirty="0" smtClean="0">
              <a:solidFill>
                <a:schemeClr val="accent1">
                  <a:tint val="83000"/>
                  <a:satMod val="150000"/>
                </a:schemeClr>
              </a:solidFill>
            </a:endParaRPr>
          </a:p>
        </p:txBody>
      </p:sp>
      <p:sp>
        <p:nvSpPr>
          <p:cNvPr id="3" name="2 Marcador de contenido"/>
          <p:cNvSpPr>
            <a:spLocks noGrp="1"/>
          </p:cNvSpPr>
          <p:nvPr>
            <p:ph idx="1"/>
          </p:nvPr>
        </p:nvSpPr>
        <p:spPr>
          <a:xfrm>
            <a:off x="285750" y="1357313"/>
            <a:ext cx="8501063" cy="5143500"/>
          </a:xfrm>
        </p:spPr>
        <p:txBody>
          <a:bodyPr>
            <a:normAutofit fontScale="77500" lnSpcReduction="20000"/>
          </a:bodyPr>
          <a:lstStyle/>
          <a:p>
            <a:pPr marL="448056" indent="-384048" fontAlgn="auto">
              <a:spcAft>
                <a:spcPts val="0"/>
              </a:spcAft>
              <a:buClr>
                <a:schemeClr val="accent3"/>
              </a:buClr>
              <a:buFont typeface="Wingdings 2"/>
              <a:buNone/>
              <a:defRPr/>
            </a:pPr>
            <a:endParaRPr lang="es-ES" dirty="0" smtClean="0"/>
          </a:p>
          <a:p>
            <a:pPr marL="448056" indent="-384048" fontAlgn="auto">
              <a:spcAft>
                <a:spcPts val="0"/>
              </a:spcAft>
              <a:buClr>
                <a:schemeClr val="accent3"/>
              </a:buClr>
              <a:buFont typeface="Wingdings 2"/>
              <a:buChar char=""/>
              <a:defRPr/>
            </a:pPr>
            <a:r>
              <a:rPr lang="es-MX" dirty="0" smtClean="0"/>
              <a:t>Contacto con el proveedor en el exterior que cumpla con los criterios de nuestro cliente en servicio, tiempo de entrega y calidad de repuesto o herramienta.</a:t>
            </a:r>
          </a:p>
          <a:p>
            <a:pPr marL="448056" indent="-384048" fontAlgn="auto">
              <a:spcAft>
                <a:spcPts val="0"/>
              </a:spcAft>
              <a:buClr>
                <a:schemeClr val="accent3"/>
              </a:buClr>
              <a:buFont typeface="Wingdings 2"/>
              <a:buChar char=""/>
              <a:defRPr/>
            </a:pPr>
            <a:endParaRPr lang="es-ES" dirty="0" smtClean="0"/>
          </a:p>
          <a:p>
            <a:pPr marL="448056" indent="-384048" fontAlgn="auto">
              <a:spcAft>
                <a:spcPts val="0"/>
              </a:spcAft>
              <a:buClr>
                <a:schemeClr val="accent3"/>
              </a:buClr>
              <a:buFont typeface="Wingdings 2"/>
              <a:buChar char=""/>
              <a:defRPr/>
            </a:pPr>
            <a:r>
              <a:rPr lang="es-MX" dirty="0" smtClean="0"/>
              <a:t>Buscamos la mejor vía para el embarque (Aéreo o marítimo LCL) contactando a nuestro agente internacional de carga y dándole las instrucciones necesarias de cómo proceder tanto con la compra como con el embarque confirmando fechas.</a:t>
            </a:r>
          </a:p>
          <a:p>
            <a:pPr marL="448056" indent="-384048" fontAlgn="auto">
              <a:spcAft>
                <a:spcPts val="0"/>
              </a:spcAft>
              <a:buClr>
                <a:schemeClr val="accent3"/>
              </a:buClr>
              <a:buFont typeface="Wingdings 2"/>
              <a:buChar char=""/>
              <a:defRPr/>
            </a:pPr>
            <a:endParaRPr lang="es-ES" dirty="0" smtClean="0"/>
          </a:p>
          <a:p>
            <a:pPr marL="448056" indent="-384048" fontAlgn="auto">
              <a:spcAft>
                <a:spcPts val="0"/>
              </a:spcAft>
              <a:buClr>
                <a:schemeClr val="accent3"/>
              </a:buClr>
              <a:buFont typeface="Wingdings 2"/>
              <a:buChar char=""/>
              <a:defRPr/>
            </a:pPr>
            <a:r>
              <a:rPr lang="es-MX" dirty="0" smtClean="0"/>
              <a:t>Realizamos la nacionalización local de la mercadería por medio de nuestro agente de aduana le previamente elegido. </a:t>
            </a:r>
          </a:p>
          <a:p>
            <a:pPr marL="448056" indent="-384048" fontAlgn="auto">
              <a:spcAft>
                <a:spcPts val="0"/>
              </a:spcAft>
              <a:buClr>
                <a:schemeClr val="accent3"/>
              </a:buClr>
              <a:buFont typeface="Wingdings 2"/>
              <a:buChar char=""/>
              <a:defRPr/>
            </a:pPr>
            <a:endParaRPr lang="es-ES" dirty="0" smtClean="0"/>
          </a:p>
          <a:p>
            <a:pPr marL="448056" indent="-384048" fontAlgn="auto">
              <a:spcAft>
                <a:spcPts val="0"/>
              </a:spcAft>
              <a:buClr>
                <a:schemeClr val="accent3"/>
              </a:buClr>
              <a:buFont typeface="Wingdings 2"/>
              <a:buChar char=""/>
              <a:defRPr/>
            </a:pPr>
            <a:r>
              <a:rPr lang="es-MX" dirty="0" smtClean="0"/>
              <a:t>No asumimos el costo de los impuestos aduaneros ni ningún documento habilitante a la importación, pero si lo gestionamos para la importación con un costo adicional. </a:t>
            </a:r>
            <a:endParaRPr lang="es-ES" dirty="0" smtClean="0"/>
          </a:p>
          <a:p>
            <a:pPr marL="448056" indent="-384048" fontAlgn="auto">
              <a:spcAft>
                <a:spcPts val="0"/>
              </a:spcAft>
              <a:buClr>
                <a:schemeClr val="accent3"/>
              </a:buClr>
              <a:buFont typeface="Wingdings 2"/>
              <a:buChar char=""/>
              <a:defRPr/>
            </a:pPr>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714348" y="928671"/>
            <a:ext cx="7772400" cy="857256"/>
          </a:xfrm>
        </p:spPr>
        <p:txBody>
          <a:bodyPr/>
          <a:lstStyle/>
          <a:p>
            <a:pPr fontAlgn="auto">
              <a:spcAft>
                <a:spcPts val="0"/>
              </a:spcAft>
              <a:defRPr/>
            </a:pPr>
            <a:r>
              <a:rPr lang="es-ES" sz="3600" dirty="0" smtClean="0">
                <a:solidFill>
                  <a:schemeClr val="accent1">
                    <a:tint val="83000"/>
                    <a:satMod val="150000"/>
                  </a:schemeClr>
                </a:solidFill>
                <a:effectLst/>
              </a:rPr>
              <a:t>AGENDA:</a:t>
            </a:r>
            <a:endParaRPr lang="es-ES" sz="3600" dirty="0">
              <a:solidFill>
                <a:schemeClr val="accent1">
                  <a:tint val="83000"/>
                  <a:satMod val="150000"/>
                </a:schemeClr>
              </a:solidFill>
              <a:effectLst/>
            </a:endParaRPr>
          </a:p>
        </p:txBody>
      </p:sp>
      <p:sp>
        <p:nvSpPr>
          <p:cNvPr id="14339" name="1 Marcador de texto"/>
          <p:cNvSpPr>
            <a:spLocks noGrp="1"/>
          </p:cNvSpPr>
          <p:nvPr>
            <p:ph type="body" idx="1"/>
          </p:nvPr>
        </p:nvSpPr>
        <p:spPr>
          <a:xfrm>
            <a:off x="642938" y="1857375"/>
            <a:ext cx="8072437" cy="4214813"/>
          </a:xfrm>
        </p:spPr>
        <p:txBody>
          <a:bodyPr/>
          <a:lstStyle/>
          <a:p>
            <a:pPr marL="44450">
              <a:buFontTx/>
              <a:buChar char="-"/>
            </a:pPr>
            <a:r>
              <a:rPr lang="es-MX" sz="2800" b="1" smtClean="0">
                <a:solidFill>
                  <a:schemeClr val="tx1"/>
                </a:solidFill>
              </a:rPr>
              <a:t> </a:t>
            </a:r>
            <a:r>
              <a:rPr lang="es-MX" sz="2800" smtClean="0">
                <a:solidFill>
                  <a:schemeClr val="tx1"/>
                </a:solidFill>
              </a:rPr>
              <a:t>INTRODUCCIÓN</a:t>
            </a:r>
          </a:p>
          <a:p>
            <a:pPr marL="44450">
              <a:buFontTx/>
              <a:buChar char="-"/>
            </a:pPr>
            <a:r>
              <a:rPr lang="es-MX" sz="2800" smtClean="0">
                <a:solidFill>
                  <a:schemeClr val="tx1"/>
                </a:solidFill>
              </a:rPr>
              <a:t> </a:t>
            </a:r>
            <a:r>
              <a:rPr lang="es-MX" sz="2800" b="1" u="sng" smtClean="0">
                <a:solidFill>
                  <a:schemeClr val="tx1"/>
                </a:solidFill>
              </a:rPr>
              <a:t>ESTUDIO DE MERCADO</a:t>
            </a:r>
          </a:p>
          <a:p>
            <a:pPr marL="44450">
              <a:buFontTx/>
              <a:buChar char="-"/>
            </a:pPr>
            <a:r>
              <a:rPr lang="es-ES" sz="2800" smtClean="0">
                <a:solidFill>
                  <a:schemeClr val="tx1"/>
                </a:solidFill>
              </a:rPr>
              <a:t> ESTUDIO TECNICO O DE INGENIERIA</a:t>
            </a:r>
            <a:endParaRPr lang="es-MX" sz="2800" smtClean="0">
              <a:solidFill>
                <a:schemeClr val="tx1"/>
              </a:solidFill>
            </a:endParaRPr>
          </a:p>
          <a:p>
            <a:pPr marL="44450">
              <a:buFontTx/>
              <a:buChar char="-"/>
            </a:pPr>
            <a:r>
              <a:rPr lang="es-MX" sz="2800" smtClean="0">
                <a:solidFill>
                  <a:schemeClr val="tx1"/>
                </a:solidFill>
              </a:rPr>
              <a:t> ESTUDIO ORGANIZACIONAL</a:t>
            </a:r>
          </a:p>
          <a:p>
            <a:pPr marL="44450">
              <a:buFontTx/>
              <a:buChar char="-"/>
            </a:pPr>
            <a:r>
              <a:rPr lang="es-MX" sz="2800" smtClean="0">
                <a:solidFill>
                  <a:schemeClr val="tx1"/>
                </a:solidFill>
              </a:rPr>
              <a:t> ESTUDIO FINANCIERO</a:t>
            </a:r>
          </a:p>
          <a:p>
            <a:pPr marL="44450">
              <a:buFontTx/>
              <a:buChar char="-"/>
            </a:pPr>
            <a:r>
              <a:rPr lang="es-MX" sz="2800" smtClean="0">
                <a:solidFill>
                  <a:schemeClr val="tx1"/>
                </a:solidFill>
              </a:rPr>
              <a:t> CONCLUSIONES</a:t>
            </a:r>
          </a:p>
          <a:p>
            <a:pPr marL="44450">
              <a:buFontTx/>
              <a:buChar char="-"/>
            </a:pPr>
            <a:r>
              <a:rPr lang="es-MX" sz="2800" smtClean="0">
                <a:solidFill>
                  <a:schemeClr val="tx1"/>
                </a:solidFill>
              </a:rPr>
              <a:t> RECOMENDACIONES</a:t>
            </a:r>
          </a:p>
          <a:p>
            <a:pPr marL="44450">
              <a:buFontTx/>
              <a:buChar char="-"/>
            </a:pPr>
            <a:endParaRPr lang="es-ES" sz="28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0"/>
            <a:ext cx="8229600" cy="1066800"/>
          </a:xfrm>
        </p:spPr>
        <p:txBody>
          <a:bodyPr>
            <a:normAutofit/>
          </a:bodyPr>
          <a:lstStyle/>
          <a:p>
            <a:pPr marL="484632" fontAlgn="auto">
              <a:spcAft>
                <a:spcPts val="0"/>
              </a:spcAft>
              <a:defRPr/>
            </a:pPr>
            <a:r>
              <a:rPr lang="es-ES" sz="2800" b="1" dirty="0" smtClean="0">
                <a:solidFill>
                  <a:schemeClr val="accent1">
                    <a:tint val="83000"/>
                    <a:satMod val="150000"/>
                  </a:schemeClr>
                </a:solidFill>
              </a:rPr>
              <a:t/>
            </a:r>
            <a:br>
              <a:rPr lang="es-ES" sz="2800" b="1" dirty="0" smtClean="0">
                <a:solidFill>
                  <a:schemeClr val="accent1">
                    <a:tint val="83000"/>
                    <a:satMod val="150000"/>
                  </a:schemeClr>
                </a:solidFill>
              </a:rPr>
            </a:br>
            <a:r>
              <a:rPr lang="es-ES" sz="2800" b="1" dirty="0" smtClean="0">
                <a:solidFill>
                  <a:schemeClr val="accent1">
                    <a:tint val="83000"/>
                    <a:satMod val="150000"/>
                  </a:schemeClr>
                </a:solidFill>
              </a:rPr>
              <a:t>INVESTIGACION </a:t>
            </a:r>
            <a:r>
              <a:rPr lang="es-ES" sz="2800" b="1" dirty="0">
                <a:solidFill>
                  <a:schemeClr val="accent1">
                    <a:tint val="83000"/>
                    <a:satMod val="150000"/>
                  </a:schemeClr>
                </a:solidFill>
              </a:rPr>
              <a:t>DE MERCADOS</a:t>
            </a:r>
          </a:p>
        </p:txBody>
      </p:sp>
      <p:sp>
        <p:nvSpPr>
          <p:cNvPr id="15363" name="Rectangle 3"/>
          <p:cNvSpPr>
            <a:spLocks noGrp="1" noChangeArrowheads="1"/>
          </p:cNvSpPr>
          <p:nvPr>
            <p:ph idx="1"/>
          </p:nvPr>
        </p:nvSpPr>
        <p:spPr>
          <a:xfrm>
            <a:off x="457200" y="1571625"/>
            <a:ext cx="8186738" cy="4883150"/>
          </a:xfrm>
        </p:spPr>
        <p:txBody>
          <a:bodyPr/>
          <a:lstStyle/>
          <a:p>
            <a:pPr marL="533400" indent="-533400">
              <a:lnSpc>
                <a:spcPct val="80000"/>
              </a:lnSpc>
              <a:buFontTx/>
              <a:buNone/>
            </a:pPr>
            <a:r>
              <a:rPr lang="es-MX" sz="1800" b="1" smtClean="0">
                <a:solidFill>
                  <a:schemeClr val="accent1"/>
                </a:solidFill>
              </a:rPr>
              <a:t>Objetivo principal: </a:t>
            </a:r>
          </a:p>
          <a:p>
            <a:pPr marL="533400" indent="-533400">
              <a:lnSpc>
                <a:spcPct val="80000"/>
              </a:lnSpc>
              <a:buFontTx/>
              <a:buNone/>
            </a:pPr>
            <a:endParaRPr lang="es-MX" sz="1800" smtClean="0"/>
          </a:p>
          <a:p>
            <a:pPr marL="533400" indent="-533400">
              <a:lnSpc>
                <a:spcPct val="80000"/>
              </a:lnSpc>
              <a:buFont typeface="Wingdings 2" pitchFamily="18" charset="2"/>
              <a:buChar char=""/>
            </a:pPr>
            <a:r>
              <a:rPr lang="es-MX" sz="1800" smtClean="0"/>
              <a:t>Determinar el grado de aceptación de los servicios de una empresa de importación directa de suministros para el apoyo de la industria en la población Guayaquileña y sus alrededores.</a:t>
            </a:r>
          </a:p>
          <a:p>
            <a:pPr marL="533400" indent="-533400">
              <a:lnSpc>
                <a:spcPct val="80000"/>
              </a:lnSpc>
              <a:buFont typeface="Wingdings 2" pitchFamily="18" charset="2"/>
              <a:buNone/>
            </a:pPr>
            <a:endParaRPr lang="es-MX" sz="1800" b="1" smtClean="0">
              <a:solidFill>
                <a:schemeClr val="accent1"/>
              </a:solidFill>
            </a:endParaRPr>
          </a:p>
          <a:p>
            <a:pPr marL="533400" indent="-533400">
              <a:lnSpc>
                <a:spcPct val="80000"/>
              </a:lnSpc>
              <a:buFont typeface="Wingdings 2" pitchFamily="18" charset="2"/>
              <a:buNone/>
            </a:pPr>
            <a:endParaRPr lang="es-MX" sz="1800" b="1" smtClean="0">
              <a:solidFill>
                <a:schemeClr val="accent1"/>
              </a:solidFill>
            </a:endParaRPr>
          </a:p>
          <a:p>
            <a:pPr marL="533400" indent="-533400">
              <a:lnSpc>
                <a:spcPct val="80000"/>
              </a:lnSpc>
              <a:buFont typeface="Wingdings 2" pitchFamily="18" charset="2"/>
              <a:buNone/>
            </a:pPr>
            <a:endParaRPr lang="es-MX" sz="1800" b="1" smtClean="0">
              <a:solidFill>
                <a:schemeClr val="accent1"/>
              </a:solidFill>
            </a:endParaRPr>
          </a:p>
          <a:p>
            <a:pPr marL="533400" indent="-533400">
              <a:lnSpc>
                <a:spcPct val="80000"/>
              </a:lnSpc>
              <a:buFontTx/>
              <a:buNone/>
            </a:pPr>
            <a:r>
              <a:rPr lang="es-MX" sz="1800" b="1" smtClean="0">
                <a:solidFill>
                  <a:schemeClr val="accent1"/>
                </a:solidFill>
              </a:rPr>
              <a:t>Objetivos secundarios:</a:t>
            </a:r>
          </a:p>
          <a:p>
            <a:pPr marL="533400" indent="-533400">
              <a:lnSpc>
                <a:spcPct val="80000"/>
              </a:lnSpc>
              <a:buFontTx/>
              <a:buNone/>
            </a:pPr>
            <a:endParaRPr lang="es-MX" sz="1800" smtClean="0"/>
          </a:p>
          <a:p>
            <a:pPr marL="533400" indent="-533400">
              <a:lnSpc>
                <a:spcPct val="80000"/>
              </a:lnSpc>
              <a:buFont typeface="Wingdings 2" pitchFamily="18" charset="2"/>
              <a:buChar char=""/>
            </a:pPr>
            <a:r>
              <a:rPr lang="es-MX" sz="1800" smtClean="0"/>
              <a:t>Determinar el grado de aceptación de servicios de importación directa.</a:t>
            </a:r>
          </a:p>
          <a:p>
            <a:pPr marL="533400" indent="-533400">
              <a:lnSpc>
                <a:spcPct val="80000"/>
              </a:lnSpc>
              <a:buFont typeface="Wingdings 2" pitchFamily="18" charset="2"/>
              <a:buNone/>
            </a:pPr>
            <a:endParaRPr lang="es-MX" sz="1800" smtClean="0"/>
          </a:p>
          <a:p>
            <a:pPr marL="533400" indent="-533400">
              <a:lnSpc>
                <a:spcPct val="80000"/>
              </a:lnSpc>
              <a:buFont typeface="Wingdings 2" pitchFamily="18" charset="2"/>
              <a:buChar char=""/>
            </a:pPr>
            <a:r>
              <a:rPr lang="es-MX" sz="1800" smtClean="0"/>
              <a:t>Determinar cuáles son los tipos de mantenimientos  y los tipos de repuestos que requieren con sus respectivas frecuencias.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0" y="0"/>
            <a:ext cx="8229600" cy="1066800"/>
          </a:xfrm>
        </p:spPr>
        <p:txBody>
          <a:bodyPr>
            <a:normAutofit fontScale="90000"/>
          </a:bodyPr>
          <a:lstStyle/>
          <a:p>
            <a:pPr marL="484632" fontAlgn="auto">
              <a:spcAft>
                <a:spcPts val="0"/>
              </a:spcAft>
              <a:defRPr/>
            </a:pPr>
            <a:r>
              <a:rPr lang="es-MX" b="1" dirty="0">
                <a:solidFill>
                  <a:schemeClr val="accent1">
                    <a:tint val="83000"/>
                    <a:satMod val="150000"/>
                  </a:schemeClr>
                </a:solidFill>
              </a:rPr>
              <a:t/>
            </a:r>
            <a:br>
              <a:rPr lang="es-MX" b="1" dirty="0">
                <a:solidFill>
                  <a:schemeClr val="accent1">
                    <a:tint val="83000"/>
                    <a:satMod val="150000"/>
                  </a:schemeClr>
                </a:solidFill>
              </a:rPr>
            </a:br>
            <a:r>
              <a:rPr lang="es-MX" b="1" dirty="0" smtClean="0">
                <a:solidFill>
                  <a:schemeClr val="accent1">
                    <a:tint val="83000"/>
                    <a:satMod val="150000"/>
                  </a:schemeClr>
                </a:solidFill>
              </a:rPr>
              <a:t/>
            </a:r>
            <a:br>
              <a:rPr lang="es-MX" b="1" dirty="0" smtClean="0">
                <a:solidFill>
                  <a:schemeClr val="accent1">
                    <a:tint val="83000"/>
                    <a:satMod val="150000"/>
                  </a:schemeClr>
                </a:solidFill>
              </a:rPr>
            </a:br>
            <a:r>
              <a:rPr lang="es-MX" b="1" dirty="0" smtClean="0">
                <a:solidFill>
                  <a:schemeClr val="accent1">
                    <a:tint val="83000"/>
                    <a:satMod val="150000"/>
                  </a:schemeClr>
                </a:solidFill>
              </a:rPr>
              <a:t>ESTUDIO </a:t>
            </a:r>
            <a:r>
              <a:rPr lang="es-MX" b="1" dirty="0">
                <a:solidFill>
                  <a:schemeClr val="accent1">
                    <a:tint val="83000"/>
                    <a:satMod val="150000"/>
                  </a:schemeClr>
                </a:solidFill>
              </a:rPr>
              <a:t>DE MERCADO</a:t>
            </a:r>
            <a:br>
              <a:rPr lang="es-MX" b="1" dirty="0">
                <a:solidFill>
                  <a:schemeClr val="accent1">
                    <a:tint val="83000"/>
                    <a:satMod val="150000"/>
                  </a:schemeClr>
                </a:solidFill>
              </a:rPr>
            </a:br>
            <a:endParaRPr lang="es-ES" b="1" dirty="0">
              <a:solidFill>
                <a:schemeClr val="accent1">
                  <a:tint val="83000"/>
                  <a:satMod val="150000"/>
                </a:schemeClr>
              </a:solidFill>
            </a:endParaRPr>
          </a:p>
        </p:txBody>
      </p:sp>
      <p:sp>
        <p:nvSpPr>
          <p:cNvPr id="16387" name="Rectangle 5"/>
          <p:cNvSpPr>
            <a:spLocks noGrp="1" noChangeArrowheads="1"/>
          </p:cNvSpPr>
          <p:nvPr>
            <p:ph idx="1"/>
          </p:nvPr>
        </p:nvSpPr>
        <p:spPr>
          <a:xfrm>
            <a:off x="285750" y="1571625"/>
            <a:ext cx="8643938" cy="4714875"/>
          </a:xfrm>
        </p:spPr>
        <p:txBody>
          <a:bodyPr/>
          <a:lstStyle/>
          <a:p>
            <a:pPr>
              <a:lnSpc>
                <a:spcPct val="80000"/>
              </a:lnSpc>
              <a:buFont typeface="Wingdings" pitchFamily="2" charset="2"/>
              <a:buChar char="§"/>
            </a:pPr>
            <a:r>
              <a:rPr lang="es-MX" sz="1600" b="1" smtClean="0"/>
              <a:t>Análisis De La Oferta</a:t>
            </a:r>
          </a:p>
          <a:p>
            <a:pPr>
              <a:lnSpc>
                <a:spcPct val="80000"/>
              </a:lnSpc>
              <a:buFontTx/>
              <a:buNone/>
            </a:pPr>
            <a:r>
              <a:rPr lang="es-MX" sz="1600" smtClean="0"/>
              <a:t>	Potenciales Clientes:</a:t>
            </a:r>
          </a:p>
          <a:p>
            <a:pPr>
              <a:lnSpc>
                <a:spcPct val="80000"/>
              </a:lnSpc>
              <a:buFontTx/>
              <a:buNone/>
            </a:pPr>
            <a:endParaRPr lang="es-MX" sz="1600" smtClean="0"/>
          </a:p>
          <a:p>
            <a:pPr>
              <a:lnSpc>
                <a:spcPct val="80000"/>
              </a:lnSpc>
              <a:buFontTx/>
              <a:buNone/>
            </a:pPr>
            <a:r>
              <a:rPr lang="es-ES" sz="1600" smtClean="0"/>
              <a:t>	Nuestros clientes potenciales son las medianas industrias de nuestra ciudad y sus alrededores que no cuentan con un análisis minucioso respecto a sus pedidos, si no mas bien que lo realizan en base a su pericia y conforme se vayan dando sus necesidades. </a:t>
            </a:r>
          </a:p>
          <a:p>
            <a:pPr>
              <a:lnSpc>
                <a:spcPct val="80000"/>
              </a:lnSpc>
              <a:buFontTx/>
              <a:buNone/>
            </a:pPr>
            <a:endParaRPr lang="es-MX" sz="1600" smtClean="0"/>
          </a:p>
          <a:p>
            <a:pPr>
              <a:lnSpc>
                <a:spcPct val="90000"/>
              </a:lnSpc>
              <a:buFont typeface="Wingdings" pitchFamily="2" charset="2"/>
              <a:buChar char="§"/>
            </a:pPr>
            <a:r>
              <a:rPr lang="es-MX" sz="1600" b="1" smtClean="0"/>
              <a:t>Amenaza de Nuevos Competidores:</a:t>
            </a:r>
          </a:p>
          <a:p>
            <a:pPr>
              <a:lnSpc>
                <a:spcPct val="80000"/>
              </a:lnSpc>
              <a:buFontTx/>
              <a:buNone/>
            </a:pPr>
            <a:r>
              <a:rPr lang="es-MX" sz="1600" smtClean="0"/>
              <a:t>	En el mercado que vamos a incursionar, operan muy pocos competidores, y es poco probable la entrada de nuevos actores, pero no imposible, porque nuestra estrategia se basa en el ofrecimiento de servicios adaptados a las necesidades y requerimientos específicos que hemos identificado en el mercado objetivo </a:t>
            </a:r>
          </a:p>
          <a:p>
            <a:pPr>
              <a:lnSpc>
                <a:spcPct val="80000"/>
              </a:lnSpc>
              <a:buFontTx/>
              <a:buNone/>
            </a:pPr>
            <a:endParaRPr lang="es-MX" sz="1600" smtClean="0"/>
          </a:p>
          <a:p>
            <a:pPr>
              <a:buFont typeface="Wingdings" pitchFamily="2" charset="2"/>
              <a:buChar char="§"/>
            </a:pPr>
            <a:r>
              <a:rPr lang="es-MX" sz="1600" b="1" smtClean="0"/>
              <a:t>Rivalidad de la Competencia:</a:t>
            </a:r>
          </a:p>
          <a:p>
            <a:pPr>
              <a:lnSpc>
                <a:spcPct val="80000"/>
              </a:lnSpc>
              <a:buFontTx/>
              <a:buNone/>
            </a:pPr>
            <a:endParaRPr lang="es-MX" sz="1600" smtClean="0"/>
          </a:p>
          <a:p>
            <a:pPr lvl="1">
              <a:lnSpc>
                <a:spcPct val="80000"/>
              </a:lnSpc>
            </a:pPr>
            <a:r>
              <a:rPr lang="es-MX" sz="1400" b="1" u="sng" smtClean="0"/>
              <a:t>Importadoras de consumo masivo</a:t>
            </a:r>
            <a:r>
              <a:rPr lang="es-MX" sz="1400" smtClean="0"/>
              <a:t>: Traen mercadería bajo un stock determinado y niveles mensuales de productos, para abastecer a sus diferentes clientes. Por ejemplo está la Casa del Ruliman, Maquinarias Henríquez</a:t>
            </a:r>
          </a:p>
          <a:p>
            <a:pPr lvl="1">
              <a:lnSpc>
                <a:spcPct val="80000"/>
              </a:lnSpc>
              <a:buFont typeface="Wingdings 2" pitchFamily="18" charset="2"/>
              <a:buNone/>
            </a:pPr>
            <a:r>
              <a:rPr lang="es-MX" sz="1400" smtClean="0"/>
              <a:t> </a:t>
            </a:r>
            <a:endParaRPr lang="es-MX" sz="1400" b="1" u="sng" smtClean="0"/>
          </a:p>
          <a:p>
            <a:pPr lvl="1">
              <a:lnSpc>
                <a:spcPct val="80000"/>
              </a:lnSpc>
            </a:pPr>
            <a:r>
              <a:rPr lang="es-MX" sz="1400" b="1" u="sng" smtClean="0"/>
              <a:t>Departamento de Importaciones de Industrias</a:t>
            </a:r>
            <a:r>
              <a:rPr lang="es-MX" sz="1400" smtClean="0"/>
              <a:t>: Realizan importaciones de los proveedores directamente de sus líneas. Por ejemplo La Fabril, Provescar, entre otras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539</TotalTime>
  <Words>3023</Words>
  <Application>Microsoft Office PowerPoint</Application>
  <PresentationFormat>Presentación en pantalla (4:3)</PresentationFormat>
  <Paragraphs>1495</Paragraphs>
  <Slides>47</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47</vt:i4>
      </vt:variant>
    </vt:vector>
  </HeadingPairs>
  <TitlesOfParts>
    <vt:vector size="57" baseType="lpstr">
      <vt:lpstr>Arial</vt:lpstr>
      <vt:lpstr>Trebuchet MS</vt:lpstr>
      <vt:lpstr>Georgia</vt:lpstr>
      <vt:lpstr>Wingdings 2</vt:lpstr>
      <vt:lpstr>Calibri</vt:lpstr>
      <vt:lpstr>Wingdings</vt:lpstr>
      <vt:lpstr>Times New Roman</vt:lpstr>
      <vt:lpstr>Century Gothic</vt:lpstr>
      <vt:lpstr>Tahoma</vt:lpstr>
      <vt:lpstr>Urbano</vt:lpstr>
      <vt:lpstr>PROYECTO DE INVERSIÓN  DE EMPRESA IMPORTADORA DE SUMINISTROS INDUSTRIALES EN LA CIUDAD DE GUAYAQUIL Y SUS ALREDEDORES</vt:lpstr>
      <vt:lpstr>Integrantes:</vt:lpstr>
      <vt:lpstr>AGENDA:</vt:lpstr>
      <vt:lpstr>AGENDA:</vt:lpstr>
      <vt:lpstr> INTRODUCCIÓN </vt:lpstr>
      <vt:lpstr>LOGÍSTICA INTEGRAL:</vt:lpstr>
      <vt:lpstr>AGENDA:</vt:lpstr>
      <vt:lpstr> INVESTIGACION DE MERCADOS</vt:lpstr>
      <vt:lpstr>  ESTUDIO DE MERCADO </vt:lpstr>
      <vt:lpstr>ANÁLISIS DE LA DEMANDA</vt:lpstr>
      <vt:lpstr> CLASIFICACIÓN DE LA DEMANDA</vt:lpstr>
      <vt:lpstr>  ESTIMACIÓN DE LA DEMANDA </vt:lpstr>
      <vt:lpstr> ANÁLISIS DE LOS PRECIOS</vt:lpstr>
      <vt:lpstr>  ANÁLISIS DEL SECTOR </vt:lpstr>
      <vt:lpstr> TENDENCIAS ECONÓMICAS</vt:lpstr>
      <vt:lpstr> COMERCIALIZACIÓN DEL PRODUCTO/SERVICIO</vt:lpstr>
      <vt:lpstr> MARKETING ESTRATÉGICO</vt:lpstr>
      <vt:lpstr>AGENDA:</vt:lpstr>
      <vt:lpstr> ESTUDIO TECNICO O DE INGENIERIA</vt:lpstr>
      <vt:lpstr> **CALENDARIO DE REINVERSIÓN DE MAQUINARIA Y EQUIPOS</vt:lpstr>
      <vt:lpstr> BALANCE DE PERSONAL TÉCNICO</vt:lpstr>
      <vt:lpstr>BALANCE DE OBRAS FÍSICAS </vt:lpstr>
      <vt:lpstr> DETERMINACION DEL TAMAÑO </vt:lpstr>
      <vt:lpstr>     Factores de Localización: Método de localización por puntos </vt:lpstr>
      <vt:lpstr> CONCLUSIONES DEL ESTUDIO TÉCNICO</vt:lpstr>
      <vt:lpstr>AGENDA:</vt:lpstr>
      <vt:lpstr>ESTUDIO ORGANIZACIONAL</vt:lpstr>
      <vt:lpstr> ORGANIGRAMA</vt:lpstr>
      <vt:lpstr>AGENDA:</vt:lpstr>
      <vt:lpstr> ESTUDIO FINANCIERO </vt:lpstr>
      <vt:lpstr>Diapositiva 31</vt:lpstr>
      <vt:lpstr>  COSTOS VARIABLES DE LA OPERACION  </vt:lpstr>
      <vt:lpstr>Diapositiva 33</vt:lpstr>
      <vt:lpstr>Diapositiva 34</vt:lpstr>
      <vt:lpstr>Diapositiva 35</vt:lpstr>
      <vt:lpstr>Diapositiva 36</vt:lpstr>
      <vt:lpstr>Diapositiva 37</vt:lpstr>
      <vt:lpstr>CAPM</vt:lpstr>
      <vt:lpstr>Diapositiva 39</vt:lpstr>
      <vt:lpstr>Diapositiva 40</vt:lpstr>
      <vt:lpstr>AGENDA:</vt:lpstr>
      <vt:lpstr>Diapositiva 42</vt:lpstr>
      <vt:lpstr>Diapositiva 43</vt:lpstr>
      <vt:lpstr>AGENDA:</vt:lpstr>
      <vt:lpstr>Diapositiva 45</vt:lpstr>
      <vt:lpstr>Diapositiva 46</vt:lpstr>
      <vt:lpstr>GRACIAS</vt:lpstr>
    </vt:vector>
  </TitlesOfParts>
  <Company>YOOOOOOOOOOOOOOOO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Gary Garzon</dc:creator>
  <cp:lastModifiedBy>Gary Garzon</cp:lastModifiedBy>
  <cp:revision>71</cp:revision>
  <dcterms:created xsi:type="dcterms:W3CDTF">2010-02-22T06:01:57Z</dcterms:created>
  <dcterms:modified xsi:type="dcterms:W3CDTF">2010-02-23T13:12:31Z</dcterms:modified>
</cp:coreProperties>
</file>