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colors6.xml" ContentType="application/vnd.openxmlformats-officedocument.drawingml.diagramColors+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sldIdLst>
    <p:sldId id="256" r:id="rId2"/>
    <p:sldId id="257" r:id="rId3"/>
    <p:sldId id="258" r:id="rId4"/>
    <p:sldId id="263" r:id="rId5"/>
    <p:sldId id="265" r:id="rId6"/>
    <p:sldId id="266" r:id="rId7"/>
    <p:sldId id="268" r:id="rId8"/>
    <p:sldId id="267" r:id="rId9"/>
    <p:sldId id="269" r:id="rId10"/>
    <p:sldId id="270" r:id="rId11"/>
    <p:sldId id="271" r:id="rId12"/>
    <p:sldId id="272" r:id="rId13"/>
    <p:sldId id="273" r:id="rId14"/>
    <p:sldId id="276" r:id="rId15"/>
    <p:sldId id="277" r:id="rId16"/>
    <p:sldId id="274" r:id="rId17"/>
    <p:sldId id="275" r:id="rId18"/>
    <p:sldId id="278" r:id="rId19"/>
    <p:sldId id="279" r:id="rId20"/>
    <p:sldId id="280" r:id="rId21"/>
    <p:sldId id="281" r:id="rId22"/>
    <p:sldId id="282" r:id="rId23"/>
    <p:sldId id="286" r:id="rId24"/>
    <p:sldId id="287" r:id="rId25"/>
    <p:sldId id="288" r:id="rId26"/>
    <p:sldId id="285" r:id="rId27"/>
    <p:sldId id="289" r:id="rId28"/>
    <p:sldId id="290" r:id="rId29"/>
    <p:sldId id="291" r:id="rId30"/>
    <p:sldId id="298" r:id="rId31"/>
    <p:sldId id="293" r:id="rId32"/>
    <p:sldId id="295" r:id="rId33"/>
    <p:sldId id="296" r:id="rId34"/>
    <p:sldId id="297" r:id="rId35"/>
    <p:sldId id="299" r:id="rId36"/>
    <p:sldId id="300" r:id="rId37"/>
    <p:sldId id="301" r:id="rId38"/>
    <p:sldId id="302" r:id="rId39"/>
    <p:sldId id="303" r:id="rId40"/>
    <p:sldId id="259" r:id="rId41"/>
    <p:sldId id="261" r:id="rId42"/>
    <p:sldId id="260" r:id="rId43"/>
    <p:sldId id="262" r:id="rId44"/>
    <p:sldId id="304" r:id="rId45"/>
    <p:sldId id="305" r:id="rId46"/>
    <p:sldId id="306" r:id="rId47"/>
    <p:sldId id="310" r:id="rId48"/>
    <p:sldId id="307" r:id="rId49"/>
    <p:sldId id="308" r:id="rId50"/>
    <p:sldId id="309" r:id="rId5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BCF1"/>
    <a:srgbClr val="D07DD9"/>
    <a:srgbClr val="3333FF"/>
    <a:srgbClr val="95BA52"/>
  </p:clrMru>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IMPRENTA%20CORDOVA\otili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IMPRENTA%20CORDOVA\otil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28"/>
  <c:chart>
    <c:title>
      <c:tx>
        <c:rich>
          <a:bodyPr/>
          <a:lstStyle/>
          <a:p>
            <a:pPr>
              <a:defRPr lang="es-EC" sz="1800"/>
            </a:pPr>
            <a:r>
              <a:rPr lang="es-EC" sz="1400" dirty="0">
                <a:latin typeface="Arial" pitchFamily="34" charset="0"/>
                <a:cs typeface="Arial" pitchFamily="34" charset="0"/>
              </a:rPr>
              <a:t>¿Acude usted a cafeterías</a:t>
            </a:r>
            <a:r>
              <a:rPr lang="es-EC" sz="1800" dirty="0">
                <a:latin typeface="Arial" pitchFamily="34" charset="0"/>
                <a:cs typeface="Arial" pitchFamily="34" charset="0"/>
              </a:rPr>
              <a:t>?</a:t>
            </a:r>
          </a:p>
        </c:rich>
      </c:tx>
      <c:layout>
        <c:manualLayout>
          <c:xMode val="edge"/>
          <c:yMode val="edge"/>
          <c:x val="0.21807198958741381"/>
          <c:y val="3.1427311973668055E-2"/>
        </c:manualLayout>
      </c:layout>
    </c:title>
    <c:plotArea>
      <c:layout/>
      <c:pieChart>
        <c:varyColors val="1"/>
        <c:ser>
          <c:idx val="0"/>
          <c:order val="0"/>
          <c:tx>
            <c:strRef>
              <c:f>Sheet3!$B$1</c:f>
              <c:strCache>
                <c:ptCount val="1"/>
                <c:pt idx="0">
                  <c:v>Percent</c:v>
                </c:pt>
              </c:strCache>
            </c:strRef>
          </c:tx>
          <c:dLbls>
            <c:txPr>
              <a:bodyPr/>
              <a:lstStyle/>
              <a:p>
                <a:pPr>
                  <a:defRPr lang="es-ES"/>
                </a:pPr>
                <a:endParaRPr lang="es-EC"/>
              </a:p>
            </c:txPr>
            <c:showPercent val="1"/>
          </c:dLbls>
          <c:cat>
            <c:strRef>
              <c:f>Sheet3!$A$2:$A$3</c:f>
              <c:strCache>
                <c:ptCount val="2"/>
                <c:pt idx="0">
                  <c:v>si</c:v>
                </c:pt>
                <c:pt idx="1">
                  <c:v>no</c:v>
                </c:pt>
              </c:strCache>
            </c:strRef>
          </c:cat>
          <c:val>
            <c:numRef>
              <c:f>Sheet3!$B$2:$B$3</c:f>
              <c:numCache>
                <c:formatCode>General</c:formatCode>
                <c:ptCount val="2"/>
                <c:pt idx="0">
                  <c:v>97.3</c:v>
                </c:pt>
                <c:pt idx="1">
                  <c:v>2.8</c:v>
                </c:pt>
              </c:numCache>
            </c:numRef>
          </c:val>
        </c:ser>
        <c:dLbls>
          <c:showPercent val="1"/>
        </c:dLbls>
        <c:firstSliceAng val="0"/>
      </c:pieChart>
    </c:plotArea>
    <c:legend>
      <c:legendPos val="r"/>
      <c:txPr>
        <a:bodyPr/>
        <a:lstStyle/>
        <a:p>
          <a:pPr>
            <a:defRPr lang="es-EC"/>
          </a:pPr>
          <a:endParaRPr lang="es-EC"/>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26"/>
  <c:chart>
    <c:title>
      <c:tx>
        <c:rich>
          <a:bodyPr/>
          <a:lstStyle/>
          <a:p>
            <a:pPr>
              <a:defRPr lang="es-EC" sz="1400"/>
            </a:pPr>
            <a:r>
              <a:rPr lang="es-EC" sz="1400" b="1">
                <a:latin typeface="Arial" pitchFamily="34" charset="0"/>
                <a:cs typeface="Arial" pitchFamily="34" charset="0"/>
              </a:rPr>
              <a:t>¿Acude usted a librerías?</a:t>
            </a:r>
            <a:endParaRPr lang="es-EC" sz="1400">
              <a:latin typeface="Arial" pitchFamily="34" charset="0"/>
              <a:cs typeface="Arial" pitchFamily="34" charset="0"/>
            </a:endParaRPr>
          </a:p>
        </c:rich>
      </c:tx>
      <c:layout>
        <c:manualLayout>
          <c:xMode val="edge"/>
          <c:yMode val="edge"/>
          <c:x val="0.28519592558753576"/>
          <c:y val="0"/>
        </c:manualLayout>
      </c:layout>
    </c:title>
    <c:view3D>
      <c:rotX val="30"/>
      <c:perspective val="30"/>
    </c:view3D>
    <c:plotArea>
      <c:layout/>
      <c:pie3DChart>
        <c:varyColors val="1"/>
        <c:ser>
          <c:idx val="0"/>
          <c:order val="0"/>
          <c:tx>
            <c:strRef>
              <c:f>Sheet2!$B$1</c:f>
              <c:strCache>
                <c:ptCount val="1"/>
                <c:pt idx="0">
                  <c:v>Percent</c:v>
                </c:pt>
              </c:strCache>
            </c:strRef>
          </c:tx>
          <c:dLbls>
            <c:txPr>
              <a:bodyPr/>
              <a:lstStyle/>
              <a:p>
                <a:pPr>
                  <a:defRPr lang="es-ES"/>
                </a:pPr>
                <a:endParaRPr lang="es-EC"/>
              </a:p>
            </c:txPr>
            <c:showPercent val="1"/>
          </c:dLbls>
          <c:cat>
            <c:strRef>
              <c:f>Sheet2!$A$2:$A$3</c:f>
              <c:strCache>
                <c:ptCount val="2"/>
                <c:pt idx="0">
                  <c:v>si</c:v>
                </c:pt>
                <c:pt idx="1">
                  <c:v>no</c:v>
                </c:pt>
              </c:strCache>
            </c:strRef>
          </c:cat>
          <c:val>
            <c:numRef>
              <c:f>Sheet2!$B$2:$B$3</c:f>
              <c:numCache>
                <c:formatCode>General</c:formatCode>
                <c:ptCount val="2"/>
                <c:pt idx="0">
                  <c:v>96.3</c:v>
                </c:pt>
                <c:pt idx="1">
                  <c:v>3.8</c:v>
                </c:pt>
              </c:numCache>
            </c:numRef>
          </c:val>
        </c:ser>
        <c:dLbls>
          <c:showPercent val="1"/>
        </c:dLbls>
      </c:pie3DChart>
    </c:plotArea>
    <c:legend>
      <c:legendPos val="r"/>
      <c:layout>
        <c:manualLayout>
          <c:xMode val="edge"/>
          <c:yMode val="edge"/>
          <c:x val="0.80119575678041133"/>
          <c:y val="7.112569262175561E-2"/>
          <c:w val="0.15435979877515321"/>
          <c:h val="0.44096638961797036"/>
        </c:manualLayout>
      </c:layout>
      <c:txPr>
        <a:bodyPr/>
        <a:lstStyle/>
        <a:p>
          <a:pPr>
            <a:defRPr lang="es-EC"/>
          </a:pPr>
          <a:endParaRPr lang="es-EC"/>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32"/>
  <c:chart>
    <c:title>
      <c:tx>
        <c:rich>
          <a:bodyPr/>
          <a:lstStyle/>
          <a:p>
            <a:pPr algn="just">
              <a:defRPr/>
            </a:pPr>
            <a:r>
              <a:rPr lang="es-MX" sz="1200" dirty="0"/>
              <a:t>¿</a:t>
            </a:r>
            <a:r>
              <a:rPr lang="es-MX" sz="1400" dirty="0"/>
              <a:t>Le gustaría contar con una cafetería-librería que le permita leer un libro mientras </a:t>
            </a:r>
            <a:r>
              <a:rPr lang="es-MX" sz="1400" dirty="0" smtClean="0"/>
              <a:t>descansa  </a:t>
            </a:r>
            <a:r>
              <a:rPr lang="es-MX" sz="1400" dirty="0"/>
              <a:t>acompañado de un buen café?</a:t>
            </a:r>
            <a:endParaRPr lang="en-US" sz="1400" dirty="0"/>
          </a:p>
        </c:rich>
      </c:tx>
    </c:title>
    <c:plotArea>
      <c:layout/>
      <c:pieChart>
        <c:varyColors val="1"/>
        <c:ser>
          <c:idx val="0"/>
          <c:order val="0"/>
          <c:tx>
            <c:strRef>
              <c:f>Sheet1!$B$2</c:f>
              <c:strCache>
                <c:ptCount val="1"/>
                <c:pt idx="0">
                  <c:v>Percent</c:v>
                </c:pt>
              </c:strCache>
            </c:strRef>
          </c:tx>
          <c:dLbls>
            <c:showPercent val="1"/>
          </c:dLbls>
          <c:cat>
            <c:strRef>
              <c:f>Sheet1!$A$3:$A$5</c:f>
              <c:strCache>
                <c:ptCount val="2"/>
                <c:pt idx="0">
                  <c:v>si</c:v>
                </c:pt>
                <c:pt idx="1">
                  <c:v>no</c:v>
                </c:pt>
              </c:strCache>
            </c:strRef>
          </c:cat>
          <c:val>
            <c:numRef>
              <c:f>Sheet1!$B$3:$B$5</c:f>
              <c:numCache>
                <c:formatCode>General</c:formatCode>
                <c:ptCount val="3"/>
                <c:pt idx="0">
                  <c:v>93.5</c:v>
                </c:pt>
                <c:pt idx="1">
                  <c:v>6.5</c:v>
                </c:pt>
              </c:numCache>
            </c:numRef>
          </c:val>
        </c:ser>
        <c:dLbls>
          <c:showPercent val="1"/>
        </c:dLbls>
        <c:firstSliceAng val="0"/>
      </c:pieChart>
    </c:plotArea>
    <c:legend>
      <c:legendPos val="r"/>
      <c:legendEntry>
        <c:idx val="2"/>
        <c:delete val="1"/>
      </c:legendEntry>
    </c:legend>
    <c:plotVisOnly val="1"/>
  </c:chart>
  <c:txPr>
    <a:bodyPr/>
    <a:lstStyle/>
    <a:p>
      <a:pPr>
        <a:defRPr sz="1800"/>
      </a:pPr>
      <a:endParaRPr lang="es-EC"/>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C"/>
  <c:style val="47"/>
  <c:chart>
    <c:title>
      <c:tx>
        <c:rich>
          <a:bodyPr/>
          <a:lstStyle/>
          <a:p>
            <a:pPr>
              <a:defRPr/>
            </a:pPr>
            <a:r>
              <a:rPr lang="en-US"/>
              <a:t>VAN VS ∆ PRECIO DE VENTA</a:t>
            </a:r>
          </a:p>
        </c:rich>
      </c:tx>
      <c:layout/>
    </c:title>
    <c:plotArea>
      <c:layout/>
      <c:lineChart>
        <c:grouping val="standard"/>
        <c:ser>
          <c:idx val="0"/>
          <c:order val="0"/>
          <c:tx>
            <c:strRef>
              <c:f>SENSIBILIDAD!$A$9</c:f>
              <c:strCache>
                <c:ptCount val="1"/>
                <c:pt idx="0">
                  <c:v>VAN</c:v>
                </c:pt>
              </c:strCache>
            </c:strRef>
          </c:tx>
          <c:cat>
            <c:numRef>
              <c:f>SENSIBILIDAD!$B$8:$F$8</c:f>
              <c:numCache>
                <c:formatCode>0%</c:formatCode>
                <c:ptCount val="5"/>
                <c:pt idx="0">
                  <c:v>-0.1</c:v>
                </c:pt>
                <c:pt idx="1">
                  <c:v>-0.05</c:v>
                </c:pt>
                <c:pt idx="2">
                  <c:v>0</c:v>
                </c:pt>
                <c:pt idx="3">
                  <c:v>0.05</c:v>
                </c:pt>
                <c:pt idx="4">
                  <c:v>0.1</c:v>
                </c:pt>
              </c:numCache>
            </c:numRef>
          </c:cat>
          <c:val>
            <c:numRef>
              <c:f>SENSIBILIDAD!$B$9:$F$9</c:f>
              <c:numCache>
                <c:formatCode>"$"#,##0</c:formatCode>
                <c:ptCount val="5"/>
                <c:pt idx="0">
                  <c:v>-27682.089414257458</c:v>
                </c:pt>
                <c:pt idx="1">
                  <c:v>-8690.5341797434576</c:v>
                </c:pt>
                <c:pt idx="2">
                  <c:v>10301.021054770528</c:v>
                </c:pt>
                <c:pt idx="3">
                  <c:v>29292.57628928452</c:v>
                </c:pt>
                <c:pt idx="4">
                  <c:v>48284.13152379854</c:v>
                </c:pt>
              </c:numCache>
            </c:numRef>
          </c:val>
        </c:ser>
        <c:marker val="1"/>
        <c:axId val="63664896"/>
        <c:axId val="63666432"/>
      </c:lineChart>
      <c:catAx>
        <c:axId val="63664896"/>
        <c:scaling>
          <c:orientation val="minMax"/>
        </c:scaling>
        <c:axPos val="b"/>
        <c:numFmt formatCode="0%" sourceLinked="1"/>
        <c:tickLblPos val="nextTo"/>
        <c:crossAx val="63666432"/>
        <c:crosses val="autoZero"/>
        <c:auto val="1"/>
        <c:lblAlgn val="ctr"/>
        <c:lblOffset val="100"/>
      </c:catAx>
      <c:valAx>
        <c:axId val="63666432"/>
        <c:scaling>
          <c:orientation val="minMax"/>
        </c:scaling>
        <c:axPos val="l"/>
        <c:majorGridlines/>
        <c:numFmt formatCode="&quot;$&quot;#,##0" sourceLinked="1"/>
        <c:tickLblPos val="nextTo"/>
        <c:crossAx val="63664896"/>
        <c:crosses val="autoZero"/>
        <c:crossBetween val="between"/>
      </c:valAx>
    </c:plotArea>
    <c:legend>
      <c:legendPos val="r"/>
      <c:layout/>
    </c:legend>
    <c:plotVisOnly val="1"/>
  </c:chart>
  <c:spPr>
    <a:solidFill>
      <a:schemeClr val="accent3"/>
    </a:solidFill>
    <a:ln w="25400" cap="flat" cmpd="sng" algn="ctr">
      <a:solidFill>
        <a:schemeClr val="accent3">
          <a:shade val="50000"/>
        </a:schemeClr>
      </a:solidFill>
      <a:prstDash val="solid"/>
    </a:ln>
    <a:effectLst/>
  </c:spPr>
  <c:txPr>
    <a:bodyPr/>
    <a:lstStyle/>
    <a:p>
      <a:pPr>
        <a:defRPr>
          <a:solidFill>
            <a:schemeClr val="lt1"/>
          </a:solidFill>
          <a:latin typeface="+mn-lt"/>
          <a:ea typeface="+mn-ea"/>
          <a:cs typeface="+mn-cs"/>
        </a:defRPr>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C"/>
  <c:style val="4"/>
  <c:chart>
    <c:title>
      <c:tx>
        <c:rich>
          <a:bodyPr/>
          <a:lstStyle/>
          <a:p>
            <a:pPr algn="ctr" rtl="0">
              <a:defRPr lang="es-ES">
                <a:solidFill>
                  <a:schemeClr val="dk1"/>
                </a:solidFill>
                <a:latin typeface="+mn-lt"/>
                <a:ea typeface="+mn-ea"/>
                <a:cs typeface="+mn-cs"/>
              </a:defRPr>
            </a:pPr>
            <a:r>
              <a:rPr lang="en-US">
                <a:solidFill>
                  <a:schemeClr val="dk1"/>
                </a:solidFill>
                <a:latin typeface="+mn-lt"/>
                <a:ea typeface="+mn-ea"/>
                <a:cs typeface="+mn-cs"/>
              </a:rPr>
              <a:t>VAN VS ∆ COSTO VENTAS</a:t>
            </a:r>
          </a:p>
        </c:rich>
      </c:tx>
      <c:layou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title>
    <c:plotArea>
      <c:layout/>
      <c:lineChart>
        <c:grouping val="standard"/>
        <c:ser>
          <c:idx val="0"/>
          <c:order val="0"/>
          <c:tx>
            <c:strRef>
              <c:f>SENSIBILIDAD!$A$29</c:f>
              <c:strCache>
                <c:ptCount val="1"/>
                <c:pt idx="0">
                  <c:v>VAN</c:v>
                </c:pt>
              </c:strCache>
            </c:strRef>
          </c:tx>
          <c:cat>
            <c:numRef>
              <c:f>SENSIBILIDAD!$B$28:$F$28</c:f>
              <c:numCache>
                <c:formatCode>0%</c:formatCode>
                <c:ptCount val="5"/>
                <c:pt idx="0">
                  <c:v>-0.05</c:v>
                </c:pt>
                <c:pt idx="1">
                  <c:v>0</c:v>
                </c:pt>
                <c:pt idx="2">
                  <c:v>0.05</c:v>
                </c:pt>
                <c:pt idx="3">
                  <c:v>0.1</c:v>
                </c:pt>
                <c:pt idx="4">
                  <c:v>0.15000000000000002</c:v>
                </c:pt>
              </c:numCache>
            </c:numRef>
          </c:cat>
          <c:val>
            <c:numRef>
              <c:f>SENSIBILIDAD!$B$29:$F$29</c:f>
              <c:numCache>
                <c:formatCode>"$"#,##0</c:formatCode>
                <c:ptCount val="5"/>
                <c:pt idx="0" formatCode="&quot;$&quot;#,##0.00">
                  <c:v>21115.657398047977</c:v>
                </c:pt>
                <c:pt idx="1">
                  <c:v>10301.021054770528</c:v>
                </c:pt>
                <c:pt idx="2" formatCode="&quot;$&quot;#,##0.00">
                  <c:v>-513.61528850691684</c:v>
                </c:pt>
                <c:pt idx="3" formatCode="&quot;$&quot;#,##0.00">
                  <c:v>-11328.25163178436</c:v>
                </c:pt>
                <c:pt idx="4" formatCode="&quot;$&quot;#,##0.00">
                  <c:v>-22142.887975061811</c:v>
                </c:pt>
              </c:numCache>
            </c:numRef>
          </c:val>
        </c:ser>
        <c:marker val="1"/>
        <c:axId val="63815680"/>
        <c:axId val="63817216"/>
      </c:lineChart>
      <c:catAx>
        <c:axId val="63815680"/>
        <c:scaling>
          <c:orientation val="minMax"/>
        </c:scaling>
        <c:axPos val="b"/>
        <c:numFmt formatCode="0%" sourceLinked="1"/>
        <c:majorTickMark val="none"/>
        <c:tickLblPos val="nextTo"/>
        <c:txPr>
          <a:bodyPr/>
          <a:lstStyle/>
          <a:p>
            <a:pPr>
              <a:defRPr lang="es-ES"/>
            </a:pPr>
            <a:endParaRPr lang="es-EC"/>
          </a:p>
        </c:txPr>
        <c:crossAx val="63817216"/>
        <c:crosses val="autoZero"/>
        <c:auto val="1"/>
        <c:lblAlgn val="ctr"/>
        <c:lblOffset val="100"/>
      </c:catAx>
      <c:valAx>
        <c:axId val="63817216"/>
        <c:scaling>
          <c:orientation val="minMax"/>
        </c:scaling>
        <c:axPos val="l"/>
        <c:majorGridlines/>
        <c:title>
          <c:layout/>
          <c:txPr>
            <a:bodyPr/>
            <a:lstStyle/>
            <a:p>
              <a:pPr>
                <a:defRPr lang="es-ES"/>
              </a:pPr>
              <a:endParaRPr lang="es-EC"/>
            </a:p>
          </c:txPr>
        </c:title>
        <c:numFmt formatCode="&quot;$&quot;#,##0.00" sourceLinked="1"/>
        <c:majorTickMark val="none"/>
        <c:tickLblPos val="nextTo"/>
        <c:txPr>
          <a:bodyPr/>
          <a:lstStyle/>
          <a:p>
            <a:pPr>
              <a:defRPr lang="es-ES"/>
            </a:pPr>
            <a:endParaRPr lang="es-EC"/>
          </a:p>
        </c:txPr>
        <c:crossAx val="63815680"/>
        <c:crosses val="autoZero"/>
        <c:crossBetween val="between"/>
      </c:valAx>
    </c:plotArea>
    <c:legend>
      <c:legendPos val="r"/>
      <c:layout/>
      <c:spPr>
        <a:solidFill>
          <a:schemeClr val="lt1"/>
        </a:solidFill>
        <a:ln w="25400" cap="flat" cmpd="sng" algn="ctr">
          <a:solidFill>
            <a:schemeClr val="accent2"/>
          </a:solidFill>
          <a:prstDash val="solid"/>
        </a:ln>
        <a:effectLst/>
      </c:spPr>
      <c:txPr>
        <a:bodyPr/>
        <a:lstStyle/>
        <a:p>
          <a:pPr>
            <a:defRPr lang="es-ES">
              <a:solidFill>
                <a:schemeClr val="dk1"/>
              </a:solidFill>
              <a:latin typeface="+mn-lt"/>
              <a:ea typeface="+mn-ea"/>
              <a:cs typeface="+mn-cs"/>
            </a:defRPr>
          </a:pPr>
          <a:endParaRPr lang="es-EC"/>
        </a:p>
      </c:txPr>
    </c:legend>
    <c:plotVisOnly val="1"/>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glow rad="63500">
        <a:schemeClr val="accent2">
          <a:satMod val="175000"/>
          <a:alpha val="40000"/>
        </a:schemeClr>
      </a:glow>
      <a:outerShdw blurRad="40000" dist="20000" dir="5400000" rotWithShape="0">
        <a:srgbClr val="000000">
          <a:alpha val="38000"/>
        </a:srgbClr>
      </a:outerShdw>
    </a:effectLst>
  </c:spPr>
  <c:txPr>
    <a:bodyPr/>
    <a:lstStyle/>
    <a:p>
      <a:pPr>
        <a:defRPr>
          <a:solidFill>
            <a:schemeClr val="dk1"/>
          </a:solidFill>
          <a:latin typeface="+mn-lt"/>
          <a:ea typeface="+mn-ea"/>
          <a:cs typeface="+mn-cs"/>
        </a:defRPr>
      </a:pPr>
      <a:endParaRPr lang="es-EC"/>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D4430-C7CB-4C37-B7CD-7C1F2A1A805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s-EC"/>
        </a:p>
      </dgm:t>
    </dgm:pt>
    <dgm:pt modelId="{62B04136-2E3D-46F1-8E07-4EAA1C8A56A3}">
      <dgm:prSet phldrT="[Text]" custT="1"/>
      <dgm:spPr/>
      <dgm:t>
        <a:bodyPr/>
        <a:lstStyle/>
        <a:p>
          <a:r>
            <a:rPr lang="es-ES" sz="3200" dirty="0" smtClean="0"/>
            <a:t>Objetivos</a:t>
          </a:r>
          <a:endParaRPr lang="es-EC" sz="3200" dirty="0"/>
        </a:p>
      </dgm:t>
    </dgm:pt>
    <dgm:pt modelId="{3ACD7A91-3AE7-4165-AF66-8A6865DF4B68}" type="parTrans" cxnId="{4EC117A7-2038-4B36-BCE0-6C3C14C506B6}">
      <dgm:prSet/>
      <dgm:spPr/>
      <dgm:t>
        <a:bodyPr/>
        <a:lstStyle/>
        <a:p>
          <a:endParaRPr lang="es-EC"/>
        </a:p>
      </dgm:t>
    </dgm:pt>
    <dgm:pt modelId="{835AD8C7-2718-451D-8277-ED9DD7AB72FC}" type="sibTrans" cxnId="{4EC117A7-2038-4B36-BCE0-6C3C14C506B6}">
      <dgm:prSet/>
      <dgm:spPr/>
      <dgm:t>
        <a:bodyPr/>
        <a:lstStyle/>
        <a:p>
          <a:endParaRPr lang="es-EC"/>
        </a:p>
      </dgm:t>
    </dgm:pt>
    <dgm:pt modelId="{0DE20940-DB94-423D-BC76-273AC07E9ACA}">
      <dgm:prSet phldrT="[Text]"/>
      <dgm:spPr/>
      <dgm:t>
        <a:bodyPr/>
        <a:lstStyle/>
        <a:p>
          <a:r>
            <a:rPr lang="es-ES" dirty="0" smtClean="0"/>
            <a:t>General</a:t>
          </a:r>
          <a:endParaRPr lang="es-EC" dirty="0"/>
        </a:p>
      </dgm:t>
    </dgm:pt>
    <dgm:pt modelId="{671FDDCC-46AB-41DA-AB6C-C5DAF7767633}" type="parTrans" cxnId="{C1718734-B82C-428F-ABCC-3043B636F3F7}">
      <dgm:prSet/>
      <dgm:spPr/>
      <dgm:t>
        <a:bodyPr/>
        <a:lstStyle/>
        <a:p>
          <a:endParaRPr lang="es-EC"/>
        </a:p>
      </dgm:t>
    </dgm:pt>
    <dgm:pt modelId="{BDB4C84E-87B9-41CB-B3D1-34CBDBB3FDCE}" type="sibTrans" cxnId="{C1718734-B82C-428F-ABCC-3043B636F3F7}">
      <dgm:prSet/>
      <dgm:spPr/>
      <dgm:t>
        <a:bodyPr/>
        <a:lstStyle/>
        <a:p>
          <a:endParaRPr lang="es-EC"/>
        </a:p>
      </dgm:t>
    </dgm:pt>
    <dgm:pt modelId="{B1BCAF13-D064-49F3-B130-659BA014F21B}">
      <dgm:prSet phldrT="[Text]"/>
      <dgm:spPr/>
      <dgm:t>
        <a:bodyPr/>
        <a:lstStyle/>
        <a:p>
          <a:r>
            <a:rPr lang="es-ES" dirty="0" smtClean="0"/>
            <a:t>Específicos</a:t>
          </a:r>
          <a:endParaRPr lang="es-EC" dirty="0"/>
        </a:p>
      </dgm:t>
    </dgm:pt>
    <dgm:pt modelId="{A1E11A63-6301-4D0C-8D9B-5BFAD05B67C4}" type="parTrans" cxnId="{2AD898D2-A05D-4CDB-8825-4B4F7D96C921}">
      <dgm:prSet/>
      <dgm:spPr/>
      <dgm:t>
        <a:bodyPr/>
        <a:lstStyle/>
        <a:p>
          <a:endParaRPr lang="es-EC"/>
        </a:p>
      </dgm:t>
    </dgm:pt>
    <dgm:pt modelId="{2A9A8D93-7251-4F10-9724-884F8CF78DA8}" type="sibTrans" cxnId="{2AD898D2-A05D-4CDB-8825-4B4F7D96C921}">
      <dgm:prSet/>
      <dgm:spPr/>
      <dgm:t>
        <a:bodyPr/>
        <a:lstStyle/>
        <a:p>
          <a:endParaRPr lang="es-EC"/>
        </a:p>
      </dgm:t>
    </dgm:pt>
    <dgm:pt modelId="{9C5A6151-8288-45CE-92C8-1A8D5AA1E40F}" type="pres">
      <dgm:prSet presAssocID="{91FD4430-C7CB-4C37-B7CD-7C1F2A1A8052}" presName="cycle" presStyleCnt="0">
        <dgm:presLayoutVars>
          <dgm:chMax val="1"/>
          <dgm:dir/>
          <dgm:animLvl val="ctr"/>
          <dgm:resizeHandles val="exact"/>
        </dgm:presLayoutVars>
      </dgm:prSet>
      <dgm:spPr/>
      <dgm:t>
        <a:bodyPr/>
        <a:lstStyle/>
        <a:p>
          <a:endParaRPr lang="es-EC"/>
        </a:p>
      </dgm:t>
    </dgm:pt>
    <dgm:pt modelId="{B53DB882-2321-4154-A493-AF923D50FDE7}" type="pres">
      <dgm:prSet presAssocID="{62B04136-2E3D-46F1-8E07-4EAA1C8A56A3}" presName="centerShape" presStyleLbl="node0" presStyleIdx="0" presStyleCnt="1" custScaleX="128407"/>
      <dgm:spPr/>
      <dgm:t>
        <a:bodyPr/>
        <a:lstStyle/>
        <a:p>
          <a:endParaRPr lang="es-EC"/>
        </a:p>
      </dgm:t>
    </dgm:pt>
    <dgm:pt modelId="{ED89F992-5411-4563-8644-A3A4F4BF86E1}" type="pres">
      <dgm:prSet presAssocID="{671FDDCC-46AB-41DA-AB6C-C5DAF7767633}" presName="parTrans" presStyleLbl="bgSibTrans2D1" presStyleIdx="0" presStyleCnt="2"/>
      <dgm:spPr/>
      <dgm:t>
        <a:bodyPr/>
        <a:lstStyle/>
        <a:p>
          <a:endParaRPr lang="es-EC"/>
        </a:p>
      </dgm:t>
    </dgm:pt>
    <dgm:pt modelId="{F046607D-ADBB-4080-970E-7236FABE58E2}" type="pres">
      <dgm:prSet presAssocID="{0DE20940-DB94-423D-BC76-273AC07E9ACA}" presName="node" presStyleLbl="node1" presStyleIdx="0" presStyleCnt="2">
        <dgm:presLayoutVars>
          <dgm:bulletEnabled val="1"/>
        </dgm:presLayoutVars>
      </dgm:prSet>
      <dgm:spPr/>
      <dgm:t>
        <a:bodyPr/>
        <a:lstStyle/>
        <a:p>
          <a:endParaRPr lang="es-EC"/>
        </a:p>
      </dgm:t>
    </dgm:pt>
    <dgm:pt modelId="{F8DFD0A3-017D-40CC-9B1D-932206FC66D2}" type="pres">
      <dgm:prSet presAssocID="{A1E11A63-6301-4D0C-8D9B-5BFAD05B67C4}" presName="parTrans" presStyleLbl="bgSibTrans2D1" presStyleIdx="1" presStyleCnt="2"/>
      <dgm:spPr/>
      <dgm:t>
        <a:bodyPr/>
        <a:lstStyle/>
        <a:p>
          <a:endParaRPr lang="es-EC"/>
        </a:p>
      </dgm:t>
    </dgm:pt>
    <dgm:pt modelId="{B0F14557-9AF4-4385-85F8-72EF7E6F4C88}" type="pres">
      <dgm:prSet presAssocID="{B1BCAF13-D064-49F3-B130-659BA014F21B}" presName="node" presStyleLbl="node1" presStyleIdx="1" presStyleCnt="2">
        <dgm:presLayoutVars>
          <dgm:bulletEnabled val="1"/>
        </dgm:presLayoutVars>
      </dgm:prSet>
      <dgm:spPr/>
      <dgm:t>
        <a:bodyPr/>
        <a:lstStyle/>
        <a:p>
          <a:endParaRPr lang="es-EC"/>
        </a:p>
      </dgm:t>
    </dgm:pt>
  </dgm:ptLst>
  <dgm:cxnLst>
    <dgm:cxn modelId="{DAFA1F4B-F27C-4CB9-A071-0692A962FE99}" type="presOf" srcId="{62B04136-2E3D-46F1-8E07-4EAA1C8A56A3}" destId="{B53DB882-2321-4154-A493-AF923D50FDE7}" srcOrd="0" destOrd="0" presId="urn:microsoft.com/office/officeart/2005/8/layout/radial4"/>
    <dgm:cxn modelId="{18958EEA-BA8A-4416-B389-B2AF267B3EA3}" type="presOf" srcId="{A1E11A63-6301-4D0C-8D9B-5BFAD05B67C4}" destId="{F8DFD0A3-017D-40CC-9B1D-932206FC66D2}" srcOrd="0" destOrd="0" presId="urn:microsoft.com/office/officeart/2005/8/layout/radial4"/>
    <dgm:cxn modelId="{4EC117A7-2038-4B36-BCE0-6C3C14C506B6}" srcId="{91FD4430-C7CB-4C37-B7CD-7C1F2A1A8052}" destId="{62B04136-2E3D-46F1-8E07-4EAA1C8A56A3}" srcOrd="0" destOrd="0" parTransId="{3ACD7A91-3AE7-4165-AF66-8A6865DF4B68}" sibTransId="{835AD8C7-2718-451D-8277-ED9DD7AB72FC}"/>
    <dgm:cxn modelId="{C1718734-B82C-428F-ABCC-3043B636F3F7}" srcId="{62B04136-2E3D-46F1-8E07-4EAA1C8A56A3}" destId="{0DE20940-DB94-423D-BC76-273AC07E9ACA}" srcOrd="0" destOrd="0" parTransId="{671FDDCC-46AB-41DA-AB6C-C5DAF7767633}" sibTransId="{BDB4C84E-87B9-41CB-B3D1-34CBDBB3FDCE}"/>
    <dgm:cxn modelId="{9D14B824-6E33-420F-8334-1D4414B3C976}" type="presOf" srcId="{B1BCAF13-D064-49F3-B130-659BA014F21B}" destId="{B0F14557-9AF4-4385-85F8-72EF7E6F4C88}" srcOrd="0" destOrd="0" presId="urn:microsoft.com/office/officeart/2005/8/layout/radial4"/>
    <dgm:cxn modelId="{09B46C3E-26E7-45AD-8196-A6F22B64F640}" type="presOf" srcId="{0DE20940-DB94-423D-BC76-273AC07E9ACA}" destId="{F046607D-ADBB-4080-970E-7236FABE58E2}" srcOrd="0" destOrd="0" presId="urn:microsoft.com/office/officeart/2005/8/layout/radial4"/>
    <dgm:cxn modelId="{544ADCC4-5CA3-416C-83E7-D2B6E9BD5935}" type="presOf" srcId="{91FD4430-C7CB-4C37-B7CD-7C1F2A1A8052}" destId="{9C5A6151-8288-45CE-92C8-1A8D5AA1E40F}" srcOrd="0" destOrd="0" presId="urn:microsoft.com/office/officeart/2005/8/layout/radial4"/>
    <dgm:cxn modelId="{2AD898D2-A05D-4CDB-8825-4B4F7D96C921}" srcId="{62B04136-2E3D-46F1-8E07-4EAA1C8A56A3}" destId="{B1BCAF13-D064-49F3-B130-659BA014F21B}" srcOrd="1" destOrd="0" parTransId="{A1E11A63-6301-4D0C-8D9B-5BFAD05B67C4}" sibTransId="{2A9A8D93-7251-4F10-9724-884F8CF78DA8}"/>
    <dgm:cxn modelId="{7280510B-B86A-4C54-B90E-993DB6642E48}" type="presOf" srcId="{671FDDCC-46AB-41DA-AB6C-C5DAF7767633}" destId="{ED89F992-5411-4563-8644-A3A4F4BF86E1}" srcOrd="0" destOrd="0" presId="urn:microsoft.com/office/officeart/2005/8/layout/radial4"/>
    <dgm:cxn modelId="{C1F3D80A-DC07-4105-A3F9-C551E060BC2C}" type="presParOf" srcId="{9C5A6151-8288-45CE-92C8-1A8D5AA1E40F}" destId="{B53DB882-2321-4154-A493-AF923D50FDE7}" srcOrd="0" destOrd="0" presId="urn:microsoft.com/office/officeart/2005/8/layout/radial4"/>
    <dgm:cxn modelId="{D6EC5760-6494-4F84-9FDA-0E493834F5E9}" type="presParOf" srcId="{9C5A6151-8288-45CE-92C8-1A8D5AA1E40F}" destId="{ED89F992-5411-4563-8644-A3A4F4BF86E1}" srcOrd="1" destOrd="0" presId="urn:microsoft.com/office/officeart/2005/8/layout/radial4"/>
    <dgm:cxn modelId="{ACF264DC-5E07-4429-8D05-D469CFDB5E54}" type="presParOf" srcId="{9C5A6151-8288-45CE-92C8-1A8D5AA1E40F}" destId="{F046607D-ADBB-4080-970E-7236FABE58E2}" srcOrd="2" destOrd="0" presId="urn:microsoft.com/office/officeart/2005/8/layout/radial4"/>
    <dgm:cxn modelId="{0B1E71A8-8FD3-4801-B54E-DB2B4CBBB8D5}" type="presParOf" srcId="{9C5A6151-8288-45CE-92C8-1A8D5AA1E40F}" destId="{F8DFD0A3-017D-40CC-9B1D-932206FC66D2}" srcOrd="3" destOrd="0" presId="urn:microsoft.com/office/officeart/2005/8/layout/radial4"/>
    <dgm:cxn modelId="{FA3A9A7F-EDC9-46E6-A259-21026F442CF9}" type="presParOf" srcId="{9C5A6151-8288-45CE-92C8-1A8D5AA1E40F}" destId="{B0F14557-9AF4-4385-85F8-72EF7E6F4C88}" srcOrd="4"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3F8FD2F3-1F50-4541-9111-3308ED159ACF}" type="doc">
      <dgm:prSet loTypeId="urn:microsoft.com/office/officeart/2005/8/layout/equation2" loCatId="relationship" qsTypeId="urn:microsoft.com/office/officeart/2005/8/quickstyle/simple1" qsCatId="simple" csTypeId="urn:microsoft.com/office/officeart/2005/8/colors/colorful5" csCatId="colorful" phldr="1"/>
      <dgm:spPr/>
    </dgm:pt>
    <dgm:pt modelId="{93EFDB68-A226-4ACB-AA48-E223FAE1185A}">
      <dgm:prSet phldrT="[Text]"/>
      <dgm:spPr/>
      <dgm:t>
        <a:bodyPr/>
        <a:lstStyle/>
        <a:p>
          <a:r>
            <a:rPr lang="es-ES" dirty="0" smtClean="0"/>
            <a:t>Objetivo General</a:t>
          </a:r>
          <a:endParaRPr lang="es-EC" dirty="0"/>
        </a:p>
      </dgm:t>
    </dgm:pt>
    <dgm:pt modelId="{229847BE-1023-4FAA-808F-2B4C1B63E041}" type="parTrans" cxnId="{1A8FCA25-A01B-409B-9088-6065FF6E039A}">
      <dgm:prSet/>
      <dgm:spPr/>
      <dgm:t>
        <a:bodyPr/>
        <a:lstStyle/>
        <a:p>
          <a:endParaRPr lang="es-EC"/>
        </a:p>
      </dgm:t>
    </dgm:pt>
    <dgm:pt modelId="{CF037AAD-02DF-4074-8CBF-86C9ECD3F26D}" type="sibTrans" cxnId="{1A8FCA25-A01B-409B-9088-6065FF6E039A}">
      <dgm:prSet/>
      <dgm:spPr/>
      <dgm:t>
        <a:bodyPr/>
        <a:lstStyle/>
        <a:p>
          <a:endParaRPr lang="es-EC"/>
        </a:p>
      </dgm:t>
    </dgm:pt>
    <dgm:pt modelId="{9A5E1168-FCB9-4B4A-88F5-3EE4B72B7727}">
      <dgm:prSet phldrT="[Text]"/>
      <dgm:spPr/>
      <dgm:t>
        <a:bodyPr/>
        <a:lstStyle/>
        <a:p>
          <a:r>
            <a:rPr lang="es-ES" dirty="0" smtClean="0"/>
            <a:t>Objetivo de Mercado</a:t>
          </a:r>
          <a:endParaRPr lang="es-EC" dirty="0"/>
        </a:p>
      </dgm:t>
    </dgm:pt>
    <dgm:pt modelId="{BA1F4F20-BC88-4F32-88C9-4AF04562B66B}" type="parTrans" cxnId="{A0530C3E-E91D-43D7-8A6C-836C978D9534}">
      <dgm:prSet/>
      <dgm:spPr/>
      <dgm:t>
        <a:bodyPr/>
        <a:lstStyle/>
        <a:p>
          <a:endParaRPr lang="es-EC"/>
        </a:p>
      </dgm:t>
    </dgm:pt>
    <dgm:pt modelId="{DF8552C2-F4B0-4FDA-B9DF-A1C8AF619173}" type="sibTrans" cxnId="{A0530C3E-E91D-43D7-8A6C-836C978D9534}">
      <dgm:prSet/>
      <dgm:spPr/>
      <dgm:t>
        <a:bodyPr/>
        <a:lstStyle/>
        <a:p>
          <a:endParaRPr lang="es-EC"/>
        </a:p>
      </dgm:t>
    </dgm:pt>
    <dgm:pt modelId="{B60F0DC7-5DBB-4A76-8CF0-267ED29886C7}">
      <dgm:prSet phldrT="[Text]"/>
      <dgm:spPr/>
      <dgm:t>
        <a:bodyPr/>
        <a:lstStyle/>
        <a:p>
          <a:r>
            <a:rPr lang="es-ES" dirty="0" smtClean="0"/>
            <a:t>Objetivos de Investigación de Mercado</a:t>
          </a:r>
          <a:endParaRPr lang="es-EC" dirty="0"/>
        </a:p>
      </dgm:t>
    </dgm:pt>
    <dgm:pt modelId="{C9696B3F-B2D9-462D-B83A-D6066F1BCC27}" type="parTrans" cxnId="{323F6D78-EE42-4D9C-B38C-857F961115A7}">
      <dgm:prSet/>
      <dgm:spPr/>
      <dgm:t>
        <a:bodyPr/>
        <a:lstStyle/>
        <a:p>
          <a:endParaRPr lang="es-EC"/>
        </a:p>
      </dgm:t>
    </dgm:pt>
    <dgm:pt modelId="{DA5AB50F-27D6-45F0-A4DA-E203BECA1D9C}" type="sibTrans" cxnId="{323F6D78-EE42-4D9C-B38C-857F961115A7}">
      <dgm:prSet/>
      <dgm:spPr/>
      <dgm:t>
        <a:bodyPr/>
        <a:lstStyle/>
        <a:p>
          <a:endParaRPr lang="es-EC"/>
        </a:p>
      </dgm:t>
    </dgm:pt>
    <dgm:pt modelId="{83C1A69E-C30D-4429-8378-D9BECFA888D5}" type="pres">
      <dgm:prSet presAssocID="{3F8FD2F3-1F50-4541-9111-3308ED159ACF}" presName="Name0" presStyleCnt="0">
        <dgm:presLayoutVars>
          <dgm:dir/>
          <dgm:resizeHandles val="exact"/>
        </dgm:presLayoutVars>
      </dgm:prSet>
      <dgm:spPr/>
    </dgm:pt>
    <dgm:pt modelId="{A71062B0-CDB8-41AF-AADA-03FBF521A83F}" type="pres">
      <dgm:prSet presAssocID="{3F8FD2F3-1F50-4541-9111-3308ED159ACF}" presName="vNodes" presStyleCnt="0"/>
      <dgm:spPr/>
    </dgm:pt>
    <dgm:pt modelId="{0DE170FC-7578-4ECD-8A70-543A41E0CAB8}" type="pres">
      <dgm:prSet presAssocID="{93EFDB68-A226-4ACB-AA48-E223FAE1185A}" presName="node" presStyleLbl="node1" presStyleIdx="0" presStyleCnt="3">
        <dgm:presLayoutVars>
          <dgm:bulletEnabled val="1"/>
        </dgm:presLayoutVars>
      </dgm:prSet>
      <dgm:spPr/>
      <dgm:t>
        <a:bodyPr/>
        <a:lstStyle/>
        <a:p>
          <a:endParaRPr lang="es-EC"/>
        </a:p>
      </dgm:t>
    </dgm:pt>
    <dgm:pt modelId="{07D0ED36-3D2B-4988-8E4D-0A036ED56A80}" type="pres">
      <dgm:prSet presAssocID="{CF037AAD-02DF-4074-8CBF-86C9ECD3F26D}" presName="spacerT" presStyleCnt="0"/>
      <dgm:spPr/>
    </dgm:pt>
    <dgm:pt modelId="{48616E2E-050E-4DED-B34E-E9F1184B5827}" type="pres">
      <dgm:prSet presAssocID="{CF037AAD-02DF-4074-8CBF-86C9ECD3F26D}" presName="sibTrans" presStyleLbl="sibTrans2D1" presStyleIdx="0" presStyleCnt="2"/>
      <dgm:spPr/>
      <dgm:t>
        <a:bodyPr/>
        <a:lstStyle/>
        <a:p>
          <a:endParaRPr lang="es-EC"/>
        </a:p>
      </dgm:t>
    </dgm:pt>
    <dgm:pt modelId="{DEDE7F1E-5FC5-40FA-A385-8E8C18040F63}" type="pres">
      <dgm:prSet presAssocID="{CF037AAD-02DF-4074-8CBF-86C9ECD3F26D}" presName="spacerB" presStyleCnt="0"/>
      <dgm:spPr/>
    </dgm:pt>
    <dgm:pt modelId="{FA8BB757-BFD2-49C0-88EF-4E44A9A2D3AD}" type="pres">
      <dgm:prSet presAssocID="{9A5E1168-FCB9-4B4A-88F5-3EE4B72B7727}" presName="node" presStyleLbl="node1" presStyleIdx="1" presStyleCnt="3">
        <dgm:presLayoutVars>
          <dgm:bulletEnabled val="1"/>
        </dgm:presLayoutVars>
      </dgm:prSet>
      <dgm:spPr/>
      <dgm:t>
        <a:bodyPr/>
        <a:lstStyle/>
        <a:p>
          <a:endParaRPr lang="es-EC"/>
        </a:p>
      </dgm:t>
    </dgm:pt>
    <dgm:pt modelId="{612C34E5-8EE3-455D-B776-0268891325BA}" type="pres">
      <dgm:prSet presAssocID="{3F8FD2F3-1F50-4541-9111-3308ED159ACF}" presName="sibTransLast" presStyleLbl="sibTrans2D1" presStyleIdx="1" presStyleCnt="2"/>
      <dgm:spPr/>
      <dgm:t>
        <a:bodyPr/>
        <a:lstStyle/>
        <a:p>
          <a:endParaRPr lang="es-EC"/>
        </a:p>
      </dgm:t>
    </dgm:pt>
    <dgm:pt modelId="{192E3628-689B-48E0-B635-F0D60D509A17}" type="pres">
      <dgm:prSet presAssocID="{3F8FD2F3-1F50-4541-9111-3308ED159ACF}" presName="connectorText" presStyleLbl="sibTrans2D1" presStyleIdx="1" presStyleCnt="2"/>
      <dgm:spPr/>
      <dgm:t>
        <a:bodyPr/>
        <a:lstStyle/>
        <a:p>
          <a:endParaRPr lang="es-EC"/>
        </a:p>
      </dgm:t>
    </dgm:pt>
    <dgm:pt modelId="{AA430AFC-E818-42E6-B2D2-194A88BDE4AD}" type="pres">
      <dgm:prSet presAssocID="{3F8FD2F3-1F50-4541-9111-3308ED159ACF}" presName="lastNode" presStyleLbl="node1" presStyleIdx="2" presStyleCnt="3" custScaleX="95994" custScaleY="79161">
        <dgm:presLayoutVars>
          <dgm:bulletEnabled val="1"/>
        </dgm:presLayoutVars>
      </dgm:prSet>
      <dgm:spPr/>
      <dgm:t>
        <a:bodyPr/>
        <a:lstStyle/>
        <a:p>
          <a:endParaRPr lang="es-EC"/>
        </a:p>
      </dgm:t>
    </dgm:pt>
  </dgm:ptLst>
  <dgm:cxnLst>
    <dgm:cxn modelId="{1820DFAA-1886-46A5-B3DB-813FFFF2F5D9}" type="presOf" srcId="{9A5E1168-FCB9-4B4A-88F5-3EE4B72B7727}" destId="{FA8BB757-BFD2-49C0-88EF-4E44A9A2D3AD}" srcOrd="0" destOrd="0" presId="urn:microsoft.com/office/officeart/2005/8/layout/equation2"/>
    <dgm:cxn modelId="{4F8F07C6-52D6-4AB2-805C-4EE04FBF2316}" type="presOf" srcId="{DF8552C2-F4B0-4FDA-B9DF-A1C8AF619173}" destId="{612C34E5-8EE3-455D-B776-0268891325BA}" srcOrd="0" destOrd="0" presId="urn:microsoft.com/office/officeart/2005/8/layout/equation2"/>
    <dgm:cxn modelId="{96D64CAC-56B8-4A00-9B49-B59D3B22A57C}" type="presOf" srcId="{93EFDB68-A226-4ACB-AA48-E223FAE1185A}" destId="{0DE170FC-7578-4ECD-8A70-543A41E0CAB8}" srcOrd="0" destOrd="0" presId="urn:microsoft.com/office/officeart/2005/8/layout/equation2"/>
    <dgm:cxn modelId="{F4C38A0C-33D7-49E2-A0BB-0C82F3A0272A}" type="presOf" srcId="{3F8FD2F3-1F50-4541-9111-3308ED159ACF}" destId="{83C1A69E-C30D-4429-8378-D9BECFA888D5}" srcOrd="0" destOrd="0" presId="urn:microsoft.com/office/officeart/2005/8/layout/equation2"/>
    <dgm:cxn modelId="{2AA4F195-65D9-402A-B210-78AA10C5C955}" type="presOf" srcId="{CF037AAD-02DF-4074-8CBF-86C9ECD3F26D}" destId="{48616E2E-050E-4DED-B34E-E9F1184B5827}" srcOrd="0" destOrd="0" presId="urn:microsoft.com/office/officeart/2005/8/layout/equation2"/>
    <dgm:cxn modelId="{1A8FCA25-A01B-409B-9088-6065FF6E039A}" srcId="{3F8FD2F3-1F50-4541-9111-3308ED159ACF}" destId="{93EFDB68-A226-4ACB-AA48-E223FAE1185A}" srcOrd="0" destOrd="0" parTransId="{229847BE-1023-4FAA-808F-2B4C1B63E041}" sibTransId="{CF037AAD-02DF-4074-8CBF-86C9ECD3F26D}"/>
    <dgm:cxn modelId="{A0530C3E-E91D-43D7-8A6C-836C978D9534}" srcId="{3F8FD2F3-1F50-4541-9111-3308ED159ACF}" destId="{9A5E1168-FCB9-4B4A-88F5-3EE4B72B7727}" srcOrd="1" destOrd="0" parTransId="{BA1F4F20-BC88-4F32-88C9-4AF04562B66B}" sibTransId="{DF8552C2-F4B0-4FDA-B9DF-A1C8AF619173}"/>
    <dgm:cxn modelId="{B27606B0-6567-4D66-B61A-113E30AA47DA}" type="presOf" srcId="{DF8552C2-F4B0-4FDA-B9DF-A1C8AF619173}" destId="{192E3628-689B-48E0-B635-F0D60D509A17}" srcOrd="1" destOrd="0" presId="urn:microsoft.com/office/officeart/2005/8/layout/equation2"/>
    <dgm:cxn modelId="{D26EC354-42D4-447B-973E-CAA66365C129}" type="presOf" srcId="{B60F0DC7-5DBB-4A76-8CF0-267ED29886C7}" destId="{AA430AFC-E818-42E6-B2D2-194A88BDE4AD}" srcOrd="0" destOrd="0" presId="urn:microsoft.com/office/officeart/2005/8/layout/equation2"/>
    <dgm:cxn modelId="{323F6D78-EE42-4D9C-B38C-857F961115A7}" srcId="{3F8FD2F3-1F50-4541-9111-3308ED159ACF}" destId="{B60F0DC7-5DBB-4A76-8CF0-267ED29886C7}" srcOrd="2" destOrd="0" parTransId="{C9696B3F-B2D9-462D-B83A-D6066F1BCC27}" sibTransId="{DA5AB50F-27D6-45F0-A4DA-E203BECA1D9C}"/>
    <dgm:cxn modelId="{5412EF26-13D2-46FC-A6A4-5DE7B2A1886A}" type="presParOf" srcId="{83C1A69E-C30D-4429-8378-D9BECFA888D5}" destId="{A71062B0-CDB8-41AF-AADA-03FBF521A83F}" srcOrd="0" destOrd="0" presId="urn:microsoft.com/office/officeart/2005/8/layout/equation2"/>
    <dgm:cxn modelId="{69498164-BACD-4C8C-BBE3-BF75272AAB9F}" type="presParOf" srcId="{A71062B0-CDB8-41AF-AADA-03FBF521A83F}" destId="{0DE170FC-7578-4ECD-8A70-543A41E0CAB8}" srcOrd="0" destOrd="0" presId="urn:microsoft.com/office/officeart/2005/8/layout/equation2"/>
    <dgm:cxn modelId="{E189FE4C-9486-48A1-AC85-B3F637961426}" type="presParOf" srcId="{A71062B0-CDB8-41AF-AADA-03FBF521A83F}" destId="{07D0ED36-3D2B-4988-8E4D-0A036ED56A80}" srcOrd="1" destOrd="0" presId="urn:microsoft.com/office/officeart/2005/8/layout/equation2"/>
    <dgm:cxn modelId="{37E68E17-416F-46B4-8795-8D55955C32BC}" type="presParOf" srcId="{A71062B0-CDB8-41AF-AADA-03FBF521A83F}" destId="{48616E2E-050E-4DED-B34E-E9F1184B5827}" srcOrd="2" destOrd="0" presId="urn:microsoft.com/office/officeart/2005/8/layout/equation2"/>
    <dgm:cxn modelId="{250F7BF3-898F-4EE1-9E05-4F0CF52A54CA}" type="presParOf" srcId="{A71062B0-CDB8-41AF-AADA-03FBF521A83F}" destId="{DEDE7F1E-5FC5-40FA-A385-8E8C18040F63}" srcOrd="3" destOrd="0" presId="urn:microsoft.com/office/officeart/2005/8/layout/equation2"/>
    <dgm:cxn modelId="{295CDEC2-F154-4220-949C-3CA2D4EF794F}" type="presParOf" srcId="{A71062B0-CDB8-41AF-AADA-03FBF521A83F}" destId="{FA8BB757-BFD2-49C0-88EF-4E44A9A2D3AD}" srcOrd="4" destOrd="0" presId="urn:microsoft.com/office/officeart/2005/8/layout/equation2"/>
    <dgm:cxn modelId="{D719C4BF-BF7F-4FED-ADD7-B2175FD0BBBD}" type="presParOf" srcId="{83C1A69E-C30D-4429-8378-D9BECFA888D5}" destId="{612C34E5-8EE3-455D-B776-0268891325BA}" srcOrd="1" destOrd="0" presId="urn:microsoft.com/office/officeart/2005/8/layout/equation2"/>
    <dgm:cxn modelId="{3180963B-9BD6-43AC-AF99-17655DB0D9D3}" type="presParOf" srcId="{612C34E5-8EE3-455D-B776-0268891325BA}" destId="{192E3628-689B-48E0-B635-F0D60D509A17}" srcOrd="0" destOrd="0" presId="urn:microsoft.com/office/officeart/2005/8/layout/equation2"/>
    <dgm:cxn modelId="{CE1621D9-E8B0-4401-9D8D-BBDE2CC8FEF4}" type="presParOf" srcId="{83C1A69E-C30D-4429-8378-D9BECFA888D5}" destId="{AA430AFC-E818-42E6-B2D2-194A88BDE4AD}" srcOrd="2" destOrd="0" presId="urn:microsoft.com/office/officeart/2005/8/layout/equation2"/>
  </dgm:cxnLst>
  <dgm:bg/>
  <dgm:whole/>
</dgm:dataModel>
</file>

<file path=ppt/diagrams/data3.xml><?xml version="1.0" encoding="utf-8"?>
<dgm:dataModel xmlns:dgm="http://schemas.openxmlformats.org/drawingml/2006/diagram" xmlns:a="http://schemas.openxmlformats.org/drawingml/2006/main">
  <dgm:ptLst>
    <dgm:pt modelId="{E67D1C43-80D0-4BA4-936B-C969E58C9EB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C"/>
        </a:p>
      </dgm:t>
    </dgm:pt>
    <dgm:pt modelId="{496B0AD8-9991-4C6F-9CB5-61AF20139D4C}">
      <dgm:prSet phldrT="[Text]"/>
      <dgm:spPr/>
      <dgm:t>
        <a:bodyPr/>
        <a:lstStyle/>
        <a:p>
          <a:r>
            <a:rPr lang="es-ES" dirty="0" smtClean="0"/>
            <a:t>Plan de Muestreo</a:t>
          </a:r>
          <a:endParaRPr lang="es-EC" dirty="0"/>
        </a:p>
      </dgm:t>
    </dgm:pt>
    <dgm:pt modelId="{ECA89DA9-B829-4A13-B54D-CB1970BB84FB}" type="parTrans" cxnId="{D360159E-3488-4AAD-8536-B71050D1E0FB}">
      <dgm:prSet/>
      <dgm:spPr/>
      <dgm:t>
        <a:bodyPr/>
        <a:lstStyle/>
        <a:p>
          <a:endParaRPr lang="es-EC"/>
        </a:p>
      </dgm:t>
    </dgm:pt>
    <dgm:pt modelId="{609E7456-217D-4052-B70F-BC91F841EC06}" type="sibTrans" cxnId="{D360159E-3488-4AAD-8536-B71050D1E0FB}">
      <dgm:prSet/>
      <dgm:spPr/>
      <dgm:t>
        <a:bodyPr/>
        <a:lstStyle/>
        <a:p>
          <a:endParaRPr lang="es-EC"/>
        </a:p>
      </dgm:t>
    </dgm:pt>
    <dgm:pt modelId="{1AE2553B-8808-48F1-B45D-D4F37BAC8AD1}">
      <dgm:prSet phldrT="[Text]"/>
      <dgm:spPr>
        <a:solidFill>
          <a:schemeClr val="accent1">
            <a:hueOff val="0"/>
            <a:satOff val="0"/>
            <a:lumOff val="0"/>
            <a:alpha val="63000"/>
          </a:schemeClr>
        </a:solidFill>
      </dgm:spPr>
      <dgm:t>
        <a:bodyPr/>
        <a:lstStyle/>
        <a:p>
          <a:r>
            <a:rPr lang="es-ES" dirty="0" smtClean="0"/>
            <a:t>Definición de la Muestra</a:t>
          </a:r>
          <a:endParaRPr lang="es-EC" dirty="0"/>
        </a:p>
      </dgm:t>
    </dgm:pt>
    <dgm:pt modelId="{F8814BF4-D292-4798-9591-4EC8AFAE2EBD}" type="parTrans" cxnId="{60F8541B-5FA2-43CE-8648-17B78F680267}">
      <dgm:prSet/>
      <dgm:spPr/>
      <dgm:t>
        <a:bodyPr/>
        <a:lstStyle/>
        <a:p>
          <a:endParaRPr lang="es-EC"/>
        </a:p>
      </dgm:t>
    </dgm:pt>
    <dgm:pt modelId="{3DF87197-53BF-43C8-8E75-48A44043CE31}" type="sibTrans" cxnId="{60F8541B-5FA2-43CE-8648-17B78F680267}">
      <dgm:prSet/>
      <dgm:spPr/>
      <dgm:t>
        <a:bodyPr/>
        <a:lstStyle/>
        <a:p>
          <a:endParaRPr lang="es-EC"/>
        </a:p>
      </dgm:t>
    </dgm:pt>
    <dgm:pt modelId="{FF51A036-7A85-435F-93A9-56E0968503D7}">
      <dgm:prSet phldrT="[Text]"/>
      <dgm:spPr>
        <a:solidFill>
          <a:schemeClr val="accent5">
            <a:lumMod val="75000"/>
            <a:alpha val="56000"/>
          </a:schemeClr>
        </a:solidFill>
      </dgm:spPr>
      <dgm:t>
        <a:bodyPr/>
        <a:lstStyle/>
        <a:p>
          <a:r>
            <a:rPr lang="es-ES" dirty="0" smtClean="0"/>
            <a:t>Definición Población Objetivo</a:t>
          </a:r>
          <a:endParaRPr lang="es-EC" dirty="0"/>
        </a:p>
      </dgm:t>
    </dgm:pt>
    <dgm:pt modelId="{F7EA30CB-D1E2-41CA-86F3-9C6E8C6DF078}" type="parTrans" cxnId="{29355E43-0C54-45F0-9714-C1CC2A58AA34}">
      <dgm:prSet/>
      <dgm:spPr/>
      <dgm:t>
        <a:bodyPr/>
        <a:lstStyle/>
        <a:p>
          <a:endParaRPr lang="es-EC"/>
        </a:p>
      </dgm:t>
    </dgm:pt>
    <dgm:pt modelId="{6A69E71E-7FA6-4276-B511-2EBBC3F204B5}" type="sibTrans" cxnId="{29355E43-0C54-45F0-9714-C1CC2A58AA34}">
      <dgm:prSet/>
      <dgm:spPr/>
      <dgm:t>
        <a:bodyPr/>
        <a:lstStyle/>
        <a:p>
          <a:endParaRPr lang="es-EC"/>
        </a:p>
      </dgm:t>
    </dgm:pt>
    <dgm:pt modelId="{3F08A85E-C580-40EC-B3AE-6CEF1CD03341}">
      <dgm:prSet phldrT="[Text]"/>
      <dgm:spPr>
        <a:solidFill>
          <a:schemeClr val="accent1">
            <a:lumMod val="75000"/>
            <a:alpha val="74000"/>
          </a:schemeClr>
        </a:solidFill>
      </dgm:spPr>
      <dgm:t>
        <a:bodyPr/>
        <a:lstStyle/>
        <a:p>
          <a:r>
            <a:rPr lang="es-ES" dirty="0" smtClean="0"/>
            <a:t>Método de Muestreo</a:t>
          </a:r>
          <a:endParaRPr lang="es-EC" dirty="0"/>
        </a:p>
      </dgm:t>
    </dgm:pt>
    <dgm:pt modelId="{3176F584-1F71-436D-BB03-7D644DD93CFD}" type="parTrans" cxnId="{C4719B43-414F-43BB-99E7-0A733463ACC5}">
      <dgm:prSet/>
      <dgm:spPr/>
      <dgm:t>
        <a:bodyPr/>
        <a:lstStyle/>
        <a:p>
          <a:endParaRPr lang="es-EC"/>
        </a:p>
      </dgm:t>
    </dgm:pt>
    <dgm:pt modelId="{AE7D7326-E1A7-4908-B682-237D13414FD9}" type="sibTrans" cxnId="{C4719B43-414F-43BB-99E7-0A733463ACC5}">
      <dgm:prSet/>
      <dgm:spPr/>
      <dgm:t>
        <a:bodyPr/>
        <a:lstStyle/>
        <a:p>
          <a:endParaRPr lang="es-EC"/>
        </a:p>
      </dgm:t>
    </dgm:pt>
    <dgm:pt modelId="{A6525106-5283-4F45-A03F-7BFE27F4CC85}">
      <dgm:prSet phldrT="[Text]"/>
      <dgm:spPr>
        <a:solidFill>
          <a:schemeClr val="accent1">
            <a:hueOff val="0"/>
            <a:satOff val="0"/>
            <a:lumOff val="0"/>
            <a:alpha val="85000"/>
          </a:schemeClr>
        </a:solidFill>
      </dgm:spPr>
      <dgm:t>
        <a:bodyPr/>
        <a:lstStyle/>
        <a:p>
          <a:r>
            <a:rPr lang="es-ES" dirty="0" smtClean="0"/>
            <a:t>Tamaño de la Muestra</a:t>
          </a:r>
          <a:endParaRPr lang="es-EC" dirty="0"/>
        </a:p>
      </dgm:t>
    </dgm:pt>
    <dgm:pt modelId="{8FB1E15E-A5BA-492A-9ECA-9E682046A4F5}" type="parTrans" cxnId="{4AD71163-5815-49F0-B95D-D39F57D49BE6}">
      <dgm:prSet/>
      <dgm:spPr/>
      <dgm:t>
        <a:bodyPr/>
        <a:lstStyle/>
        <a:p>
          <a:endParaRPr lang="es-EC"/>
        </a:p>
      </dgm:t>
    </dgm:pt>
    <dgm:pt modelId="{E50397CD-890C-4390-AA8A-BECE033B803A}" type="sibTrans" cxnId="{4AD71163-5815-49F0-B95D-D39F57D49BE6}">
      <dgm:prSet/>
      <dgm:spPr/>
      <dgm:t>
        <a:bodyPr/>
        <a:lstStyle/>
        <a:p>
          <a:endParaRPr lang="es-EC"/>
        </a:p>
      </dgm:t>
    </dgm:pt>
    <dgm:pt modelId="{264BC8DD-63F6-4A89-BD6B-96F7289C63EB}" type="pres">
      <dgm:prSet presAssocID="{E67D1C43-80D0-4BA4-936B-C969E58C9EBE}" presName="diagram" presStyleCnt="0">
        <dgm:presLayoutVars>
          <dgm:chMax val="1"/>
          <dgm:dir/>
          <dgm:animLvl val="ctr"/>
          <dgm:resizeHandles val="exact"/>
        </dgm:presLayoutVars>
      </dgm:prSet>
      <dgm:spPr/>
      <dgm:t>
        <a:bodyPr/>
        <a:lstStyle/>
        <a:p>
          <a:endParaRPr lang="es-EC"/>
        </a:p>
      </dgm:t>
    </dgm:pt>
    <dgm:pt modelId="{0A496A3C-2FC7-4FCC-A06D-645C9976DBF0}" type="pres">
      <dgm:prSet presAssocID="{E67D1C43-80D0-4BA4-936B-C969E58C9EBE}" presName="matrix" presStyleCnt="0"/>
      <dgm:spPr/>
    </dgm:pt>
    <dgm:pt modelId="{125AAD70-ABD5-471C-B784-E7AA1ECC55BE}" type="pres">
      <dgm:prSet presAssocID="{E67D1C43-80D0-4BA4-936B-C969E58C9EBE}" presName="tile1" presStyleLbl="node1" presStyleIdx="0" presStyleCnt="4"/>
      <dgm:spPr/>
      <dgm:t>
        <a:bodyPr/>
        <a:lstStyle/>
        <a:p>
          <a:endParaRPr lang="es-EC"/>
        </a:p>
      </dgm:t>
    </dgm:pt>
    <dgm:pt modelId="{806E4133-0600-4DFA-8740-A66B6CFB7937}" type="pres">
      <dgm:prSet presAssocID="{E67D1C43-80D0-4BA4-936B-C969E58C9EBE}" presName="tile1text" presStyleLbl="node1" presStyleIdx="0" presStyleCnt="4">
        <dgm:presLayoutVars>
          <dgm:chMax val="0"/>
          <dgm:chPref val="0"/>
          <dgm:bulletEnabled val="1"/>
        </dgm:presLayoutVars>
      </dgm:prSet>
      <dgm:spPr/>
      <dgm:t>
        <a:bodyPr/>
        <a:lstStyle/>
        <a:p>
          <a:endParaRPr lang="es-EC"/>
        </a:p>
      </dgm:t>
    </dgm:pt>
    <dgm:pt modelId="{F64D9C47-B6B9-4747-B630-6B383A85EFE4}" type="pres">
      <dgm:prSet presAssocID="{E67D1C43-80D0-4BA4-936B-C969E58C9EBE}" presName="tile2" presStyleLbl="node1" presStyleIdx="1" presStyleCnt="4"/>
      <dgm:spPr/>
      <dgm:t>
        <a:bodyPr/>
        <a:lstStyle/>
        <a:p>
          <a:endParaRPr lang="es-EC"/>
        </a:p>
      </dgm:t>
    </dgm:pt>
    <dgm:pt modelId="{B580D2E7-0E5A-4146-B494-05476C1B5593}" type="pres">
      <dgm:prSet presAssocID="{E67D1C43-80D0-4BA4-936B-C969E58C9EBE}" presName="tile2text" presStyleLbl="node1" presStyleIdx="1" presStyleCnt="4">
        <dgm:presLayoutVars>
          <dgm:chMax val="0"/>
          <dgm:chPref val="0"/>
          <dgm:bulletEnabled val="1"/>
        </dgm:presLayoutVars>
      </dgm:prSet>
      <dgm:spPr/>
      <dgm:t>
        <a:bodyPr/>
        <a:lstStyle/>
        <a:p>
          <a:endParaRPr lang="es-EC"/>
        </a:p>
      </dgm:t>
    </dgm:pt>
    <dgm:pt modelId="{1202A1A5-A099-44CC-8D61-0DCA5DD20F92}" type="pres">
      <dgm:prSet presAssocID="{E67D1C43-80D0-4BA4-936B-C969E58C9EBE}" presName="tile3" presStyleLbl="node1" presStyleIdx="2" presStyleCnt="4"/>
      <dgm:spPr/>
      <dgm:t>
        <a:bodyPr/>
        <a:lstStyle/>
        <a:p>
          <a:endParaRPr lang="es-EC"/>
        </a:p>
      </dgm:t>
    </dgm:pt>
    <dgm:pt modelId="{3681E07B-F70B-4EBF-81E6-B5C2782E8807}" type="pres">
      <dgm:prSet presAssocID="{E67D1C43-80D0-4BA4-936B-C969E58C9EBE}" presName="tile3text" presStyleLbl="node1" presStyleIdx="2" presStyleCnt="4">
        <dgm:presLayoutVars>
          <dgm:chMax val="0"/>
          <dgm:chPref val="0"/>
          <dgm:bulletEnabled val="1"/>
        </dgm:presLayoutVars>
      </dgm:prSet>
      <dgm:spPr/>
      <dgm:t>
        <a:bodyPr/>
        <a:lstStyle/>
        <a:p>
          <a:endParaRPr lang="es-EC"/>
        </a:p>
      </dgm:t>
    </dgm:pt>
    <dgm:pt modelId="{8B6A5D2B-D624-4D21-8BB5-6615800D432C}" type="pres">
      <dgm:prSet presAssocID="{E67D1C43-80D0-4BA4-936B-C969E58C9EBE}" presName="tile4" presStyleLbl="node1" presStyleIdx="3" presStyleCnt="4"/>
      <dgm:spPr/>
      <dgm:t>
        <a:bodyPr/>
        <a:lstStyle/>
        <a:p>
          <a:endParaRPr lang="es-EC"/>
        </a:p>
      </dgm:t>
    </dgm:pt>
    <dgm:pt modelId="{4FCFDDE7-BE14-42C8-99EA-AC38EACD962F}" type="pres">
      <dgm:prSet presAssocID="{E67D1C43-80D0-4BA4-936B-C969E58C9EBE}" presName="tile4text" presStyleLbl="node1" presStyleIdx="3" presStyleCnt="4">
        <dgm:presLayoutVars>
          <dgm:chMax val="0"/>
          <dgm:chPref val="0"/>
          <dgm:bulletEnabled val="1"/>
        </dgm:presLayoutVars>
      </dgm:prSet>
      <dgm:spPr/>
      <dgm:t>
        <a:bodyPr/>
        <a:lstStyle/>
        <a:p>
          <a:endParaRPr lang="es-EC"/>
        </a:p>
      </dgm:t>
    </dgm:pt>
    <dgm:pt modelId="{CD772F74-21A6-4C0A-8919-E47F1B5458E0}" type="pres">
      <dgm:prSet presAssocID="{E67D1C43-80D0-4BA4-936B-C969E58C9EBE}" presName="centerTile" presStyleLbl="fgShp" presStyleIdx="0" presStyleCnt="1">
        <dgm:presLayoutVars>
          <dgm:chMax val="0"/>
          <dgm:chPref val="0"/>
        </dgm:presLayoutVars>
      </dgm:prSet>
      <dgm:spPr/>
      <dgm:t>
        <a:bodyPr/>
        <a:lstStyle/>
        <a:p>
          <a:endParaRPr lang="es-EC"/>
        </a:p>
      </dgm:t>
    </dgm:pt>
  </dgm:ptLst>
  <dgm:cxnLst>
    <dgm:cxn modelId="{A039E151-03CE-4650-B79D-A161E8AF797E}" type="presOf" srcId="{A6525106-5283-4F45-A03F-7BFE27F4CC85}" destId="{8B6A5D2B-D624-4D21-8BB5-6615800D432C}" srcOrd="0" destOrd="0" presId="urn:microsoft.com/office/officeart/2005/8/layout/matrix1"/>
    <dgm:cxn modelId="{9FED4DDC-01E6-4E63-B682-58E17E2CB74B}" type="presOf" srcId="{3F08A85E-C580-40EC-B3AE-6CEF1CD03341}" destId="{3681E07B-F70B-4EBF-81E6-B5C2782E8807}" srcOrd="1" destOrd="0" presId="urn:microsoft.com/office/officeart/2005/8/layout/matrix1"/>
    <dgm:cxn modelId="{983B03BB-D6E4-493A-991F-126E3039F9DD}" type="presOf" srcId="{FF51A036-7A85-435F-93A9-56E0968503D7}" destId="{F64D9C47-B6B9-4747-B630-6B383A85EFE4}" srcOrd="0" destOrd="0" presId="urn:microsoft.com/office/officeart/2005/8/layout/matrix1"/>
    <dgm:cxn modelId="{29355E43-0C54-45F0-9714-C1CC2A58AA34}" srcId="{496B0AD8-9991-4C6F-9CB5-61AF20139D4C}" destId="{FF51A036-7A85-435F-93A9-56E0968503D7}" srcOrd="1" destOrd="0" parTransId="{F7EA30CB-D1E2-41CA-86F3-9C6E8C6DF078}" sibTransId="{6A69E71E-7FA6-4276-B511-2EBBC3F204B5}"/>
    <dgm:cxn modelId="{F7879FF4-DDBC-4A51-B6E8-7D0D41BE67C2}" type="presOf" srcId="{1AE2553B-8808-48F1-B45D-D4F37BAC8AD1}" destId="{806E4133-0600-4DFA-8740-A66B6CFB7937}" srcOrd="1" destOrd="0" presId="urn:microsoft.com/office/officeart/2005/8/layout/matrix1"/>
    <dgm:cxn modelId="{CE580F45-F600-49B6-91A3-C236D2AB333E}" type="presOf" srcId="{496B0AD8-9991-4C6F-9CB5-61AF20139D4C}" destId="{CD772F74-21A6-4C0A-8919-E47F1B5458E0}" srcOrd="0" destOrd="0" presId="urn:microsoft.com/office/officeart/2005/8/layout/matrix1"/>
    <dgm:cxn modelId="{6262F514-0F6A-47F7-B66F-0706DC1759D9}" type="presOf" srcId="{3F08A85E-C580-40EC-B3AE-6CEF1CD03341}" destId="{1202A1A5-A099-44CC-8D61-0DCA5DD20F92}" srcOrd="0" destOrd="0" presId="urn:microsoft.com/office/officeart/2005/8/layout/matrix1"/>
    <dgm:cxn modelId="{C4719B43-414F-43BB-99E7-0A733463ACC5}" srcId="{496B0AD8-9991-4C6F-9CB5-61AF20139D4C}" destId="{3F08A85E-C580-40EC-B3AE-6CEF1CD03341}" srcOrd="2" destOrd="0" parTransId="{3176F584-1F71-436D-BB03-7D644DD93CFD}" sibTransId="{AE7D7326-E1A7-4908-B682-237D13414FD9}"/>
    <dgm:cxn modelId="{4AD71163-5815-49F0-B95D-D39F57D49BE6}" srcId="{496B0AD8-9991-4C6F-9CB5-61AF20139D4C}" destId="{A6525106-5283-4F45-A03F-7BFE27F4CC85}" srcOrd="3" destOrd="0" parTransId="{8FB1E15E-A5BA-492A-9ECA-9E682046A4F5}" sibTransId="{E50397CD-890C-4390-AA8A-BECE033B803A}"/>
    <dgm:cxn modelId="{7FDE2330-942D-497C-9D3A-4464EF73DE1D}" type="presOf" srcId="{A6525106-5283-4F45-A03F-7BFE27F4CC85}" destId="{4FCFDDE7-BE14-42C8-99EA-AC38EACD962F}" srcOrd="1" destOrd="0" presId="urn:microsoft.com/office/officeart/2005/8/layout/matrix1"/>
    <dgm:cxn modelId="{CF240AAB-AD12-454D-A2BD-12C58F4B0F34}" type="presOf" srcId="{1AE2553B-8808-48F1-B45D-D4F37BAC8AD1}" destId="{125AAD70-ABD5-471C-B784-E7AA1ECC55BE}" srcOrd="0" destOrd="0" presId="urn:microsoft.com/office/officeart/2005/8/layout/matrix1"/>
    <dgm:cxn modelId="{D360159E-3488-4AAD-8536-B71050D1E0FB}" srcId="{E67D1C43-80D0-4BA4-936B-C969E58C9EBE}" destId="{496B0AD8-9991-4C6F-9CB5-61AF20139D4C}" srcOrd="0" destOrd="0" parTransId="{ECA89DA9-B829-4A13-B54D-CB1970BB84FB}" sibTransId="{609E7456-217D-4052-B70F-BC91F841EC06}"/>
    <dgm:cxn modelId="{60F8541B-5FA2-43CE-8648-17B78F680267}" srcId="{496B0AD8-9991-4C6F-9CB5-61AF20139D4C}" destId="{1AE2553B-8808-48F1-B45D-D4F37BAC8AD1}" srcOrd="0" destOrd="0" parTransId="{F8814BF4-D292-4798-9591-4EC8AFAE2EBD}" sibTransId="{3DF87197-53BF-43C8-8E75-48A44043CE31}"/>
    <dgm:cxn modelId="{FC2AC8C5-A8E8-4F83-ACC7-74E49FBDD30D}" type="presOf" srcId="{E67D1C43-80D0-4BA4-936B-C969E58C9EBE}" destId="{264BC8DD-63F6-4A89-BD6B-96F7289C63EB}" srcOrd="0" destOrd="0" presId="urn:microsoft.com/office/officeart/2005/8/layout/matrix1"/>
    <dgm:cxn modelId="{A3353CE7-A7D3-43DC-92CC-A93C5C09F77A}" type="presOf" srcId="{FF51A036-7A85-435F-93A9-56E0968503D7}" destId="{B580D2E7-0E5A-4146-B494-05476C1B5593}" srcOrd="1" destOrd="0" presId="urn:microsoft.com/office/officeart/2005/8/layout/matrix1"/>
    <dgm:cxn modelId="{261DF2EC-6954-4A5A-A1E8-819A39117245}" type="presParOf" srcId="{264BC8DD-63F6-4A89-BD6B-96F7289C63EB}" destId="{0A496A3C-2FC7-4FCC-A06D-645C9976DBF0}" srcOrd="0" destOrd="0" presId="urn:microsoft.com/office/officeart/2005/8/layout/matrix1"/>
    <dgm:cxn modelId="{CDF78CB0-08B2-485D-8070-868701A045CA}" type="presParOf" srcId="{0A496A3C-2FC7-4FCC-A06D-645C9976DBF0}" destId="{125AAD70-ABD5-471C-B784-E7AA1ECC55BE}" srcOrd="0" destOrd="0" presId="urn:microsoft.com/office/officeart/2005/8/layout/matrix1"/>
    <dgm:cxn modelId="{49467F69-C137-47A0-AA1B-D708BA05ED9B}" type="presParOf" srcId="{0A496A3C-2FC7-4FCC-A06D-645C9976DBF0}" destId="{806E4133-0600-4DFA-8740-A66B6CFB7937}" srcOrd="1" destOrd="0" presId="urn:microsoft.com/office/officeart/2005/8/layout/matrix1"/>
    <dgm:cxn modelId="{EA27A4B2-3A6C-47F8-B228-9A3B5452EB64}" type="presParOf" srcId="{0A496A3C-2FC7-4FCC-A06D-645C9976DBF0}" destId="{F64D9C47-B6B9-4747-B630-6B383A85EFE4}" srcOrd="2" destOrd="0" presId="urn:microsoft.com/office/officeart/2005/8/layout/matrix1"/>
    <dgm:cxn modelId="{E7033CC3-97D8-4D24-9850-15BFFC3B7AC0}" type="presParOf" srcId="{0A496A3C-2FC7-4FCC-A06D-645C9976DBF0}" destId="{B580D2E7-0E5A-4146-B494-05476C1B5593}" srcOrd="3" destOrd="0" presId="urn:microsoft.com/office/officeart/2005/8/layout/matrix1"/>
    <dgm:cxn modelId="{9AB6A7E3-FE6B-461C-BB70-D6B5FB008E6E}" type="presParOf" srcId="{0A496A3C-2FC7-4FCC-A06D-645C9976DBF0}" destId="{1202A1A5-A099-44CC-8D61-0DCA5DD20F92}" srcOrd="4" destOrd="0" presId="urn:microsoft.com/office/officeart/2005/8/layout/matrix1"/>
    <dgm:cxn modelId="{8789059E-34BA-4135-9310-D08FECFC92AF}" type="presParOf" srcId="{0A496A3C-2FC7-4FCC-A06D-645C9976DBF0}" destId="{3681E07B-F70B-4EBF-81E6-B5C2782E8807}" srcOrd="5" destOrd="0" presId="urn:microsoft.com/office/officeart/2005/8/layout/matrix1"/>
    <dgm:cxn modelId="{F3B5B5D7-5D83-43E1-A8F3-26FFC8F7683F}" type="presParOf" srcId="{0A496A3C-2FC7-4FCC-A06D-645C9976DBF0}" destId="{8B6A5D2B-D624-4D21-8BB5-6615800D432C}" srcOrd="6" destOrd="0" presId="urn:microsoft.com/office/officeart/2005/8/layout/matrix1"/>
    <dgm:cxn modelId="{B036A981-9702-4FA2-8792-A9250FA93DF2}" type="presParOf" srcId="{0A496A3C-2FC7-4FCC-A06D-645C9976DBF0}" destId="{4FCFDDE7-BE14-42C8-99EA-AC38EACD962F}" srcOrd="7" destOrd="0" presId="urn:microsoft.com/office/officeart/2005/8/layout/matrix1"/>
    <dgm:cxn modelId="{72FE3B6E-D021-4660-9D1A-5616AA1C7F5E}" type="presParOf" srcId="{264BC8DD-63F6-4A89-BD6B-96F7289C63EB}" destId="{CD772F74-21A6-4C0A-8919-E47F1B5458E0}" srcOrd="1" destOrd="0" presId="urn:microsoft.com/office/officeart/2005/8/layout/matrix1"/>
  </dgm:cxnLst>
  <dgm:bg>
    <a:effectLst>
      <a:outerShdw blurRad="50800" dist="38100" algn="l" rotWithShape="0">
        <a:prstClr val="black">
          <a:alpha val="40000"/>
        </a:prstClr>
      </a:outerShdw>
    </a:effectLst>
  </dgm:bg>
  <dgm:whole/>
</dgm:dataModel>
</file>

<file path=ppt/diagrams/data4.xml><?xml version="1.0" encoding="utf-8"?>
<dgm:dataModel xmlns:dgm="http://schemas.openxmlformats.org/drawingml/2006/diagram" xmlns:a="http://schemas.openxmlformats.org/drawingml/2006/main">
  <dgm:ptLst>
    <dgm:pt modelId="{0A4EA1AC-EA72-4C8E-BBCD-E114DA8A0FD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EC"/>
        </a:p>
      </dgm:t>
    </dgm:pt>
    <dgm:pt modelId="{FE7E32B5-70F7-4EE3-B508-5F41781BD470}">
      <dgm:prSet phldrT="[Text]" custT="1"/>
      <dgm:spPr/>
      <dgm:t>
        <a:bodyPr/>
        <a:lstStyle/>
        <a:p>
          <a:r>
            <a:rPr lang="es-ES" sz="1800" dirty="0" smtClean="0"/>
            <a:t>Marketing Mix</a:t>
          </a:r>
          <a:endParaRPr lang="es-EC" sz="1800" dirty="0"/>
        </a:p>
      </dgm:t>
    </dgm:pt>
    <dgm:pt modelId="{BAB45792-E139-41FA-9723-C0E074715EC9}" type="parTrans" cxnId="{F203FEDC-2CC9-4406-8FAB-EA2F06E8E2A7}">
      <dgm:prSet/>
      <dgm:spPr/>
      <dgm:t>
        <a:bodyPr/>
        <a:lstStyle/>
        <a:p>
          <a:endParaRPr lang="es-EC"/>
        </a:p>
      </dgm:t>
    </dgm:pt>
    <dgm:pt modelId="{50D7B9CD-1B96-4107-9C4D-8419208D539A}" type="sibTrans" cxnId="{F203FEDC-2CC9-4406-8FAB-EA2F06E8E2A7}">
      <dgm:prSet/>
      <dgm:spPr/>
      <dgm:t>
        <a:bodyPr/>
        <a:lstStyle/>
        <a:p>
          <a:endParaRPr lang="es-EC"/>
        </a:p>
      </dgm:t>
    </dgm:pt>
    <dgm:pt modelId="{C7B59F35-CA2F-4A7D-9FC0-1A436574A10A}">
      <dgm:prSet phldrT="[Text]" custT="1"/>
      <dgm:spPr/>
      <dgm:t>
        <a:bodyPr/>
        <a:lstStyle/>
        <a:p>
          <a:r>
            <a:rPr lang="es-ES" sz="1200" dirty="0" smtClean="0"/>
            <a:t>Producto</a:t>
          </a:r>
          <a:endParaRPr lang="es-EC" sz="1200" dirty="0"/>
        </a:p>
      </dgm:t>
    </dgm:pt>
    <dgm:pt modelId="{85075017-1C0F-4AE7-B1F1-977E0061A67E}" type="parTrans" cxnId="{ED641482-34A7-48FD-B935-6234CACEE77A}">
      <dgm:prSet/>
      <dgm:spPr/>
      <dgm:t>
        <a:bodyPr/>
        <a:lstStyle/>
        <a:p>
          <a:endParaRPr lang="es-EC"/>
        </a:p>
      </dgm:t>
    </dgm:pt>
    <dgm:pt modelId="{5903409D-65B4-457D-B048-B4F614522A84}" type="sibTrans" cxnId="{ED641482-34A7-48FD-B935-6234CACEE77A}">
      <dgm:prSet/>
      <dgm:spPr/>
      <dgm:t>
        <a:bodyPr/>
        <a:lstStyle/>
        <a:p>
          <a:endParaRPr lang="es-EC"/>
        </a:p>
      </dgm:t>
    </dgm:pt>
    <dgm:pt modelId="{13955CBC-18E9-4878-8F82-1731BD70E4BB}">
      <dgm:prSet phldrT="[Text]" custT="1"/>
      <dgm:spPr/>
      <dgm:t>
        <a:bodyPr/>
        <a:lstStyle/>
        <a:p>
          <a:r>
            <a:rPr lang="es-ES" sz="1200" dirty="0" smtClean="0"/>
            <a:t>Plaza</a:t>
          </a:r>
          <a:endParaRPr lang="es-EC" sz="1200" dirty="0"/>
        </a:p>
      </dgm:t>
    </dgm:pt>
    <dgm:pt modelId="{15BD320E-C06E-4C17-9797-3A5BA548DE4F}" type="parTrans" cxnId="{ADBDDC60-1081-4F57-9392-687B860D0F80}">
      <dgm:prSet/>
      <dgm:spPr/>
      <dgm:t>
        <a:bodyPr/>
        <a:lstStyle/>
        <a:p>
          <a:endParaRPr lang="es-EC"/>
        </a:p>
      </dgm:t>
    </dgm:pt>
    <dgm:pt modelId="{4F08234A-2610-4968-917A-EFB2F870598C}" type="sibTrans" cxnId="{ADBDDC60-1081-4F57-9392-687B860D0F80}">
      <dgm:prSet/>
      <dgm:spPr/>
      <dgm:t>
        <a:bodyPr/>
        <a:lstStyle/>
        <a:p>
          <a:endParaRPr lang="es-EC"/>
        </a:p>
      </dgm:t>
    </dgm:pt>
    <dgm:pt modelId="{18980641-5BFE-4B15-8E68-73561FD88452}">
      <dgm:prSet phldrT="[Text]" custT="1"/>
      <dgm:spPr/>
      <dgm:t>
        <a:bodyPr/>
        <a:lstStyle/>
        <a:p>
          <a:r>
            <a:rPr lang="es-ES" sz="1200" dirty="0" smtClean="0"/>
            <a:t>Promoción</a:t>
          </a:r>
          <a:endParaRPr lang="es-EC" sz="1200" dirty="0"/>
        </a:p>
      </dgm:t>
    </dgm:pt>
    <dgm:pt modelId="{4E11177E-D2C6-48D1-99AC-38FAE60EB78B}" type="parTrans" cxnId="{C2CE5079-0D52-4E93-BEBB-8D71782D9358}">
      <dgm:prSet/>
      <dgm:spPr/>
      <dgm:t>
        <a:bodyPr/>
        <a:lstStyle/>
        <a:p>
          <a:endParaRPr lang="es-EC"/>
        </a:p>
      </dgm:t>
    </dgm:pt>
    <dgm:pt modelId="{EF6AD0D8-A1E1-47AF-86A9-EFEF39F1249D}" type="sibTrans" cxnId="{C2CE5079-0D52-4E93-BEBB-8D71782D9358}">
      <dgm:prSet/>
      <dgm:spPr/>
      <dgm:t>
        <a:bodyPr/>
        <a:lstStyle/>
        <a:p>
          <a:endParaRPr lang="es-EC"/>
        </a:p>
      </dgm:t>
    </dgm:pt>
    <dgm:pt modelId="{F71A9EE3-EB64-49ED-A0BD-AD8A13B4E010}">
      <dgm:prSet phldrT="[Text]" custT="1"/>
      <dgm:spPr/>
      <dgm:t>
        <a:bodyPr/>
        <a:lstStyle/>
        <a:p>
          <a:r>
            <a:rPr lang="es-ES" sz="1200" dirty="0" smtClean="0"/>
            <a:t>Precio</a:t>
          </a:r>
          <a:endParaRPr lang="es-EC" sz="1200" dirty="0"/>
        </a:p>
      </dgm:t>
    </dgm:pt>
    <dgm:pt modelId="{FA524697-D882-4471-969E-74C6F483DE4F}" type="parTrans" cxnId="{FE967548-9DE0-47CC-9721-EC86FB66632B}">
      <dgm:prSet/>
      <dgm:spPr/>
      <dgm:t>
        <a:bodyPr/>
        <a:lstStyle/>
        <a:p>
          <a:endParaRPr lang="es-EC"/>
        </a:p>
      </dgm:t>
    </dgm:pt>
    <dgm:pt modelId="{10729446-B298-4220-AA26-C9BB3516AB2C}" type="sibTrans" cxnId="{FE967548-9DE0-47CC-9721-EC86FB66632B}">
      <dgm:prSet/>
      <dgm:spPr/>
      <dgm:t>
        <a:bodyPr/>
        <a:lstStyle/>
        <a:p>
          <a:endParaRPr lang="es-EC"/>
        </a:p>
      </dgm:t>
    </dgm:pt>
    <dgm:pt modelId="{D79A35CA-3247-423F-B9A9-A0EC929C7022}" type="pres">
      <dgm:prSet presAssocID="{0A4EA1AC-EA72-4C8E-BBCD-E114DA8A0FD5}" presName="Name0" presStyleCnt="0">
        <dgm:presLayoutVars>
          <dgm:chMax val="1"/>
          <dgm:dir/>
          <dgm:animLvl val="ctr"/>
          <dgm:resizeHandles val="exact"/>
        </dgm:presLayoutVars>
      </dgm:prSet>
      <dgm:spPr/>
      <dgm:t>
        <a:bodyPr/>
        <a:lstStyle/>
        <a:p>
          <a:endParaRPr lang="es-EC"/>
        </a:p>
      </dgm:t>
    </dgm:pt>
    <dgm:pt modelId="{4A829C26-3643-446A-8C0D-227A00AC3367}" type="pres">
      <dgm:prSet presAssocID="{FE7E32B5-70F7-4EE3-B508-5F41781BD470}" presName="centerShape" presStyleLbl="node0" presStyleIdx="0" presStyleCnt="1" custScaleX="119132"/>
      <dgm:spPr/>
      <dgm:t>
        <a:bodyPr/>
        <a:lstStyle/>
        <a:p>
          <a:endParaRPr lang="es-EC"/>
        </a:p>
      </dgm:t>
    </dgm:pt>
    <dgm:pt modelId="{D5D757EF-AC36-4C87-9F09-E2A9EC9D0FF2}" type="pres">
      <dgm:prSet presAssocID="{C7B59F35-CA2F-4A7D-9FC0-1A436574A10A}" presName="node" presStyleLbl="node1" presStyleIdx="0" presStyleCnt="4" custScaleX="112727">
        <dgm:presLayoutVars>
          <dgm:bulletEnabled val="1"/>
        </dgm:presLayoutVars>
      </dgm:prSet>
      <dgm:spPr/>
      <dgm:t>
        <a:bodyPr/>
        <a:lstStyle/>
        <a:p>
          <a:endParaRPr lang="es-EC"/>
        </a:p>
      </dgm:t>
    </dgm:pt>
    <dgm:pt modelId="{9179DF88-4776-4088-BD5F-5250E35FF8CC}" type="pres">
      <dgm:prSet presAssocID="{C7B59F35-CA2F-4A7D-9FC0-1A436574A10A}" presName="dummy" presStyleCnt="0"/>
      <dgm:spPr/>
    </dgm:pt>
    <dgm:pt modelId="{450A3E1A-F038-4111-8DDD-DD7350A7E26E}" type="pres">
      <dgm:prSet presAssocID="{5903409D-65B4-457D-B048-B4F614522A84}" presName="sibTrans" presStyleLbl="sibTrans2D1" presStyleIdx="0" presStyleCnt="4"/>
      <dgm:spPr/>
      <dgm:t>
        <a:bodyPr/>
        <a:lstStyle/>
        <a:p>
          <a:endParaRPr lang="es-EC"/>
        </a:p>
      </dgm:t>
    </dgm:pt>
    <dgm:pt modelId="{CFC3E43D-3CC1-45E7-A844-456D4465AF51}" type="pres">
      <dgm:prSet presAssocID="{13955CBC-18E9-4878-8F82-1731BD70E4BB}" presName="node" presStyleLbl="node1" presStyleIdx="1" presStyleCnt="4" custScaleX="115765">
        <dgm:presLayoutVars>
          <dgm:bulletEnabled val="1"/>
        </dgm:presLayoutVars>
      </dgm:prSet>
      <dgm:spPr/>
      <dgm:t>
        <a:bodyPr/>
        <a:lstStyle/>
        <a:p>
          <a:endParaRPr lang="es-EC"/>
        </a:p>
      </dgm:t>
    </dgm:pt>
    <dgm:pt modelId="{08F6B933-336A-49BA-A519-6393D1FB6A0B}" type="pres">
      <dgm:prSet presAssocID="{13955CBC-18E9-4878-8F82-1731BD70E4BB}" presName="dummy" presStyleCnt="0"/>
      <dgm:spPr/>
    </dgm:pt>
    <dgm:pt modelId="{2341ECB0-1824-4B2A-8891-5C244C757B73}" type="pres">
      <dgm:prSet presAssocID="{4F08234A-2610-4968-917A-EFB2F870598C}" presName="sibTrans" presStyleLbl="sibTrans2D1" presStyleIdx="1" presStyleCnt="4"/>
      <dgm:spPr/>
      <dgm:t>
        <a:bodyPr/>
        <a:lstStyle/>
        <a:p>
          <a:endParaRPr lang="es-EC"/>
        </a:p>
      </dgm:t>
    </dgm:pt>
    <dgm:pt modelId="{350D9241-70FA-4818-B08A-1D84DD08BE15}" type="pres">
      <dgm:prSet presAssocID="{18980641-5BFE-4B15-8E68-73561FD88452}" presName="node" presStyleLbl="node1" presStyleIdx="2" presStyleCnt="4" custScaleX="120610">
        <dgm:presLayoutVars>
          <dgm:bulletEnabled val="1"/>
        </dgm:presLayoutVars>
      </dgm:prSet>
      <dgm:spPr/>
      <dgm:t>
        <a:bodyPr/>
        <a:lstStyle/>
        <a:p>
          <a:endParaRPr lang="es-EC"/>
        </a:p>
      </dgm:t>
    </dgm:pt>
    <dgm:pt modelId="{8C38EF6C-4B73-45F6-861C-42063756B27D}" type="pres">
      <dgm:prSet presAssocID="{18980641-5BFE-4B15-8E68-73561FD88452}" presName="dummy" presStyleCnt="0"/>
      <dgm:spPr/>
    </dgm:pt>
    <dgm:pt modelId="{4FDB8393-290A-42E4-813E-770DE747FAB8}" type="pres">
      <dgm:prSet presAssocID="{EF6AD0D8-A1E1-47AF-86A9-EFEF39F1249D}" presName="sibTrans" presStyleLbl="sibTrans2D1" presStyleIdx="2" presStyleCnt="4"/>
      <dgm:spPr/>
      <dgm:t>
        <a:bodyPr/>
        <a:lstStyle/>
        <a:p>
          <a:endParaRPr lang="es-EC"/>
        </a:p>
      </dgm:t>
    </dgm:pt>
    <dgm:pt modelId="{20D26F09-9DC0-4237-A339-74F1E1BC727A}" type="pres">
      <dgm:prSet presAssocID="{F71A9EE3-EB64-49ED-A0BD-AD8A13B4E010}" presName="node" presStyleLbl="node1" presStyleIdx="3" presStyleCnt="4" custScaleX="94712">
        <dgm:presLayoutVars>
          <dgm:bulletEnabled val="1"/>
        </dgm:presLayoutVars>
      </dgm:prSet>
      <dgm:spPr/>
      <dgm:t>
        <a:bodyPr/>
        <a:lstStyle/>
        <a:p>
          <a:endParaRPr lang="es-EC"/>
        </a:p>
      </dgm:t>
    </dgm:pt>
    <dgm:pt modelId="{EB9E71F3-15BC-4205-B88E-EFB975FB831D}" type="pres">
      <dgm:prSet presAssocID="{F71A9EE3-EB64-49ED-A0BD-AD8A13B4E010}" presName="dummy" presStyleCnt="0"/>
      <dgm:spPr/>
    </dgm:pt>
    <dgm:pt modelId="{53F51EC4-21C0-4B51-8C76-A095AF726AC7}" type="pres">
      <dgm:prSet presAssocID="{10729446-B298-4220-AA26-C9BB3516AB2C}" presName="sibTrans" presStyleLbl="sibTrans2D1" presStyleIdx="3" presStyleCnt="4"/>
      <dgm:spPr/>
      <dgm:t>
        <a:bodyPr/>
        <a:lstStyle/>
        <a:p>
          <a:endParaRPr lang="es-EC"/>
        </a:p>
      </dgm:t>
    </dgm:pt>
  </dgm:ptLst>
  <dgm:cxnLst>
    <dgm:cxn modelId="{C2CE5079-0D52-4E93-BEBB-8D71782D9358}" srcId="{FE7E32B5-70F7-4EE3-B508-5F41781BD470}" destId="{18980641-5BFE-4B15-8E68-73561FD88452}" srcOrd="2" destOrd="0" parTransId="{4E11177E-D2C6-48D1-99AC-38FAE60EB78B}" sibTransId="{EF6AD0D8-A1E1-47AF-86A9-EFEF39F1249D}"/>
    <dgm:cxn modelId="{7C7069FE-E5E4-4AD5-926E-A55A8E3DDA09}" type="presOf" srcId="{EF6AD0D8-A1E1-47AF-86A9-EFEF39F1249D}" destId="{4FDB8393-290A-42E4-813E-770DE747FAB8}" srcOrd="0" destOrd="0" presId="urn:microsoft.com/office/officeart/2005/8/layout/radial6"/>
    <dgm:cxn modelId="{F055EC4D-D7E9-4E93-9E9C-B60D0E7914DC}" type="presOf" srcId="{13955CBC-18E9-4878-8F82-1731BD70E4BB}" destId="{CFC3E43D-3CC1-45E7-A844-456D4465AF51}" srcOrd="0" destOrd="0" presId="urn:microsoft.com/office/officeart/2005/8/layout/radial6"/>
    <dgm:cxn modelId="{FE967548-9DE0-47CC-9721-EC86FB66632B}" srcId="{FE7E32B5-70F7-4EE3-B508-5F41781BD470}" destId="{F71A9EE3-EB64-49ED-A0BD-AD8A13B4E010}" srcOrd="3" destOrd="0" parTransId="{FA524697-D882-4471-969E-74C6F483DE4F}" sibTransId="{10729446-B298-4220-AA26-C9BB3516AB2C}"/>
    <dgm:cxn modelId="{D0A441D9-6E97-4871-BE55-73BE846D9A6C}" type="presOf" srcId="{10729446-B298-4220-AA26-C9BB3516AB2C}" destId="{53F51EC4-21C0-4B51-8C76-A095AF726AC7}" srcOrd="0" destOrd="0" presId="urn:microsoft.com/office/officeart/2005/8/layout/radial6"/>
    <dgm:cxn modelId="{2251C76F-D8FB-4434-8959-A7EFDFFA4A20}" type="presOf" srcId="{5903409D-65B4-457D-B048-B4F614522A84}" destId="{450A3E1A-F038-4111-8DDD-DD7350A7E26E}" srcOrd="0" destOrd="0" presId="urn:microsoft.com/office/officeart/2005/8/layout/radial6"/>
    <dgm:cxn modelId="{4F36AC30-CB99-4D47-BF93-6C27126F63FB}" type="presOf" srcId="{18980641-5BFE-4B15-8E68-73561FD88452}" destId="{350D9241-70FA-4818-B08A-1D84DD08BE15}" srcOrd="0" destOrd="0" presId="urn:microsoft.com/office/officeart/2005/8/layout/radial6"/>
    <dgm:cxn modelId="{DFE32404-73B0-438D-B45A-15A1153A1922}" type="presOf" srcId="{FE7E32B5-70F7-4EE3-B508-5F41781BD470}" destId="{4A829C26-3643-446A-8C0D-227A00AC3367}" srcOrd="0" destOrd="0" presId="urn:microsoft.com/office/officeart/2005/8/layout/radial6"/>
    <dgm:cxn modelId="{F69B0D65-E701-4E27-B9D6-98C1FC44D876}" type="presOf" srcId="{4F08234A-2610-4968-917A-EFB2F870598C}" destId="{2341ECB0-1824-4B2A-8891-5C244C757B73}" srcOrd="0" destOrd="0" presId="urn:microsoft.com/office/officeart/2005/8/layout/radial6"/>
    <dgm:cxn modelId="{ED641482-34A7-48FD-B935-6234CACEE77A}" srcId="{FE7E32B5-70F7-4EE3-B508-5F41781BD470}" destId="{C7B59F35-CA2F-4A7D-9FC0-1A436574A10A}" srcOrd="0" destOrd="0" parTransId="{85075017-1C0F-4AE7-B1F1-977E0061A67E}" sibTransId="{5903409D-65B4-457D-B048-B4F614522A84}"/>
    <dgm:cxn modelId="{AB1FDBD4-1D70-47E4-B594-2D7A7C2FB212}" type="presOf" srcId="{F71A9EE3-EB64-49ED-A0BD-AD8A13B4E010}" destId="{20D26F09-9DC0-4237-A339-74F1E1BC727A}" srcOrd="0" destOrd="0" presId="urn:microsoft.com/office/officeart/2005/8/layout/radial6"/>
    <dgm:cxn modelId="{742F79AB-E18E-4C19-A0CA-6820A714AA47}" type="presOf" srcId="{0A4EA1AC-EA72-4C8E-BBCD-E114DA8A0FD5}" destId="{D79A35CA-3247-423F-B9A9-A0EC929C7022}" srcOrd="0" destOrd="0" presId="urn:microsoft.com/office/officeart/2005/8/layout/radial6"/>
    <dgm:cxn modelId="{0D0A57D7-F62C-4738-9020-99B42AB4C729}" type="presOf" srcId="{C7B59F35-CA2F-4A7D-9FC0-1A436574A10A}" destId="{D5D757EF-AC36-4C87-9F09-E2A9EC9D0FF2}" srcOrd="0" destOrd="0" presId="urn:microsoft.com/office/officeart/2005/8/layout/radial6"/>
    <dgm:cxn modelId="{ADBDDC60-1081-4F57-9392-687B860D0F80}" srcId="{FE7E32B5-70F7-4EE3-B508-5F41781BD470}" destId="{13955CBC-18E9-4878-8F82-1731BD70E4BB}" srcOrd="1" destOrd="0" parTransId="{15BD320E-C06E-4C17-9797-3A5BA548DE4F}" sibTransId="{4F08234A-2610-4968-917A-EFB2F870598C}"/>
    <dgm:cxn modelId="{F203FEDC-2CC9-4406-8FAB-EA2F06E8E2A7}" srcId="{0A4EA1AC-EA72-4C8E-BBCD-E114DA8A0FD5}" destId="{FE7E32B5-70F7-4EE3-B508-5F41781BD470}" srcOrd="0" destOrd="0" parTransId="{BAB45792-E139-41FA-9723-C0E074715EC9}" sibTransId="{50D7B9CD-1B96-4107-9C4D-8419208D539A}"/>
    <dgm:cxn modelId="{1B45232C-7AC8-4C5D-95D3-FF0A54009598}" type="presParOf" srcId="{D79A35CA-3247-423F-B9A9-A0EC929C7022}" destId="{4A829C26-3643-446A-8C0D-227A00AC3367}" srcOrd="0" destOrd="0" presId="urn:microsoft.com/office/officeart/2005/8/layout/radial6"/>
    <dgm:cxn modelId="{B0A2D277-4812-49F1-A9EB-460A9F25FD63}" type="presParOf" srcId="{D79A35CA-3247-423F-B9A9-A0EC929C7022}" destId="{D5D757EF-AC36-4C87-9F09-E2A9EC9D0FF2}" srcOrd="1" destOrd="0" presId="urn:microsoft.com/office/officeart/2005/8/layout/radial6"/>
    <dgm:cxn modelId="{E31FE7B2-E52D-4E15-A767-EA000020DD34}" type="presParOf" srcId="{D79A35CA-3247-423F-B9A9-A0EC929C7022}" destId="{9179DF88-4776-4088-BD5F-5250E35FF8CC}" srcOrd="2" destOrd="0" presId="urn:microsoft.com/office/officeart/2005/8/layout/radial6"/>
    <dgm:cxn modelId="{037FE535-7D39-42A5-9671-89DA7E442B2B}" type="presParOf" srcId="{D79A35CA-3247-423F-B9A9-A0EC929C7022}" destId="{450A3E1A-F038-4111-8DDD-DD7350A7E26E}" srcOrd="3" destOrd="0" presId="urn:microsoft.com/office/officeart/2005/8/layout/radial6"/>
    <dgm:cxn modelId="{1C6959E1-16FD-4399-B719-9E8A1DA91796}" type="presParOf" srcId="{D79A35CA-3247-423F-B9A9-A0EC929C7022}" destId="{CFC3E43D-3CC1-45E7-A844-456D4465AF51}" srcOrd="4" destOrd="0" presId="urn:microsoft.com/office/officeart/2005/8/layout/radial6"/>
    <dgm:cxn modelId="{6ABC6C99-FE70-40E7-8CC4-B2DBB71FB36D}" type="presParOf" srcId="{D79A35CA-3247-423F-B9A9-A0EC929C7022}" destId="{08F6B933-336A-49BA-A519-6393D1FB6A0B}" srcOrd="5" destOrd="0" presId="urn:microsoft.com/office/officeart/2005/8/layout/radial6"/>
    <dgm:cxn modelId="{8728DB21-B61B-455E-8043-7E74615D00C8}" type="presParOf" srcId="{D79A35CA-3247-423F-B9A9-A0EC929C7022}" destId="{2341ECB0-1824-4B2A-8891-5C244C757B73}" srcOrd="6" destOrd="0" presId="urn:microsoft.com/office/officeart/2005/8/layout/radial6"/>
    <dgm:cxn modelId="{F2FAF932-49DD-4BEB-A1D4-E0B612D76768}" type="presParOf" srcId="{D79A35CA-3247-423F-B9A9-A0EC929C7022}" destId="{350D9241-70FA-4818-B08A-1D84DD08BE15}" srcOrd="7" destOrd="0" presId="urn:microsoft.com/office/officeart/2005/8/layout/radial6"/>
    <dgm:cxn modelId="{6999C934-57C2-4957-B9EB-8D1A03AD937B}" type="presParOf" srcId="{D79A35CA-3247-423F-B9A9-A0EC929C7022}" destId="{8C38EF6C-4B73-45F6-861C-42063756B27D}" srcOrd="8" destOrd="0" presId="urn:microsoft.com/office/officeart/2005/8/layout/radial6"/>
    <dgm:cxn modelId="{60FDD880-FA8B-4C9F-BB7B-7D993796E236}" type="presParOf" srcId="{D79A35CA-3247-423F-B9A9-A0EC929C7022}" destId="{4FDB8393-290A-42E4-813E-770DE747FAB8}" srcOrd="9" destOrd="0" presId="urn:microsoft.com/office/officeart/2005/8/layout/radial6"/>
    <dgm:cxn modelId="{07DD32F8-C56B-4D1A-ADEB-3275E93F54CA}" type="presParOf" srcId="{D79A35CA-3247-423F-B9A9-A0EC929C7022}" destId="{20D26F09-9DC0-4237-A339-74F1E1BC727A}" srcOrd="10" destOrd="0" presId="urn:microsoft.com/office/officeart/2005/8/layout/radial6"/>
    <dgm:cxn modelId="{031261F2-7299-48DD-BC81-321DC27831B3}" type="presParOf" srcId="{D79A35CA-3247-423F-B9A9-A0EC929C7022}" destId="{EB9E71F3-15BC-4205-B88E-EFB975FB831D}" srcOrd="11" destOrd="0" presId="urn:microsoft.com/office/officeart/2005/8/layout/radial6"/>
    <dgm:cxn modelId="{5CB8A025-87D7-4FB9-B75E-FC4C38B21997}" type="presParOf" srcId="{D79A35CA-3247-423F-B9A9-A0EC929C7022}" destId="{53F51EC4-21C0-4B51-8C76-A095AF726AC7}" srcOrd="12" destOrd="0" presId="urn:microsoft.com/office/officeart/2005/8/layout/radial6"/>
  </dgm:cxnLst>
  <dgm:bg/>
  <dgm:whole/>
</dgm:dataModel>
</file>

<file path=ppt/diagrams/data5.xml><?xml version="1.0" encoding="utf-8"?>
<dgm:dataModel xmlns:dgm="http://schemas.openxmlformats.org/drawingml/2006/diagram" xmlns:a="http://schemas.openxmlformats.org/drawingml/2006/main">
  <dgm:ptLst>
    <dgm:pt modelId="{1D21310B-5382-4710-8F67-4F6E0CAAFA83}"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s-EC"/>
        </a:p>
      </dgm:t>
    </dgm:pt>
    <dgm:pt modelId="{8B52F676-C31A-4A1A-9EDB-F3DEDF9A1FA3}">
      <dgm:prSet phldrT="[Text]" custT="1"/>
      <dgm:spPr/>
      <dgm:t>
        <a:bodyPr/>
        <a:lstStyle/>
        <a:p>
          <a:r>
            <a:rPr lang="es-EC" sz="1050" b="1" dirty="0">
              <a:solidFill>
                <a:schemeClr val="tx1"/>
              </a:solidFill>
            </a:rPr>
            <a:t>Competidores en el sector  </a:t>
          </a:r>
          <a:r>
            <a:rPr lang="es-EC" sz="900" dirty="0">
              <a:solidFill>
                <a:schemeClr val="tx1"/>
              </a:solidFill>
            </a:rPr>
            <a:t>Rivalidad entre competidores existentes</a:t>
          </a:r>
        </a:p>
      </dgm:t>
    </dgm:pt>
    <dgm:pt modelId="{BCE609D7-87A4-4241-97D5-27F19B085118}" type="parTrans" cxnId="{EDFE47A3-59F3-4E6E-8845-0CCEAEDE8CCD}">
      <dgm:prSet/>
      <dgm:spPr/>
      <dgm:t>
        <a:bodyPr/>
        <a:lstStyle/>
        <a:p>
          <a:endParaRPr lang="es-EC"/>
        </a:p>
      </dgm:t>
    </dgm:pt>
    <dgm:pt modelId="{DBCA0986-7F94-4831-9553-92F12AD255C8}" type="sibTrans" cxnId="{EDFE47A3-59F3-4E6E-8845-0CCEAEDE8CCD}">
      <dgm:prSet/>
      <dgm:spPr/>
      <dgm:t>
        <a:bodyPr/>
        <a:lstStyle/>
        <a:p>
          <a:endParaRPr lang="es-EC"/>
        </a:p>
      </dgm:t>
    </dgm:pt>
    <dgm:pt modelId="{2022A840-DFF8-4A3A-B57B-B24E6D8A08CB}">
      <dgm:prSet phldrT="[Text]" custT="1"/>
      <dgm:spPr/>
      <dgm:t>
        <a:bodyPr/>
        <a:lstStyle/>
        <a:p>
          <a:r>
            <a:rPr lang="es-EC" sz="1050" b="1" dirty="0">
              <a:solidFill>
                <a:schemeClr val="tx1"/>
              </a:solidFill>
            </a:rPr>
            <a:t>Competidores Potenciales </a:t>
          </a:r>
          <a:r>
            <a:rPr lang="es-EC" sz="900" dirty="0">
              <a:solidFill>
                <a:schemeClr val="tx1"/>
              </a:solidFill>
            </a:rPr>
            <a:t>Amenaza de nuevos competidores</a:t>
          </a:r>
        </a:p>
      </dgm:t>
    </dgm:pt>
    <dgm:pt modelId="{E9C7592C-CE79-4BDC-858E-DC348DCF296C}" type="parTrans" cxnId="{CAB27F18-9186-42A6-BB59-476194E7CD19}">
      <dgm:prSet/>
      <dgm:spPr/>
      <dgm:t>
        <a:bodyPr/>
        <a:lstStyle/>
        <a:p>
          <a:endParaRPr lang="es-EC"/>
        </a:p>
      </dgm:t>
    </dgm:pt>
    <dgm:pt modelId="{B1E2F381-8D35-4EA9-A260-5C2A4F3D2B56}" type="sibTrans" cxnId="{CAB27F18-9186-42A6-BB59-476194E7CD19}">
      <dgm:prSet/>
      <dgm:spPr/>
      <dgm:t>
        <a:bodyPr/>
        <a:lstStyle/>
        <a:p>
          <a:endParaRPr lang="es-EC"/>
        </a:p>
      </dgm:t>
    </dgm:pt>
    <dgm:pt modelId="{4757355D-281E-4701-AAAD-68D711310E0F}">
      <dgm:prSet phldrT="[Text]" custT="1"/>
      <dgm:spPr/>
      <dgm:t>
        <a:bodyPr/>
        <a:lstStyle/>
        <a:p>
          <a:r>
            <a:rPr lang="es-EC" sz="1050" b="1">
              <a:solidFill>
                <a:schemeClr val="tx1"/>
              </a:solidFill>
            </a:rPr>
            <a:t>Compradores </a:t>
          </a:r>
          <a:r>
            <a:rPr lang="es-EC" sz="1000"/>
            <a:t> </a:t>
          </a:r>
          <a:r>
            <a:rPr lang="es-EC" sz="900">
              <a:solidFill>
                <a:schemeClr val="tx1"/>
              </a:solidFill>
            </a:rPr>
            <a:t>Poder de negociación de los clientes</a:t>
          </a:r>
        </a:p>
      </dgm:t>
    </dgm:pt>
    <dgm:pt modelId="{8B20A17A-F2F7-4BF4-B286-F1C85102EB7D}" type="parTrans" cxnId="{7ED9865E-53D3-4460-A887-5963EA502CB2}">
      <dgm:prSet/>
      <dgm:spPr/>
      <dgm:t>
        <a:bodyPr/>
        <a:lstStyle/>
        <a:p>
          <a:endParaRPr lang="es-EC"/>
        </a:p>
      </dgm:t>
    </dgm:pt>
    <dgm:pt modelId="{C8BCDABF-481D-4134-9DC2-3E908C2EB8DB}" type="sibTrans" cxnId="{7ED9865E-53D3-4460-A887-5963EA502CB2}">
      <dgm:prSet/>
      <dgm:spPr/>
      <dgm:t>
        <a:bodyPr/>
        <a:lstStyle/>
        <a:p>
          <a:endParaRPr lang="es-EC"/>
        </a:p>
      </dgm:t>
    </dgm:pt>
    <dgm:pt modelId="{7A7317C0-435C-43B8-90B0-F957EB7E25CA}">
      <dgm:prSet phldrT="[Text]" custT="1"/>
      <dgm:spPr/>
      <dgm:t>
        <a:bodyPr/>
        <a:lstStyle/>
        <a:p>
          <a:r>
            <a:rPr lang="es-EC" sz="1050" b="1" dirty="0">
              <a:solidFill>
                <a:schemeClr val="tx1"/>
              </a:solidFill>
            </a:rPr>
            <a:t>Sustitutos </a:t>
          </a:r>
          <a:r>
            <a:rPr lang="es-EC" sz="1000" dirty="0"/>
            <a:t> </a:t>
          </a:r>
          <a:r>
            <a:rPr lang="es-EC" sz="900" dirty="0">
              <a:solidFill>
                <a:schemeClr val="tx1"/>
              </a:solidFill>
            </a:rPr>
            <a:t>Amenaza de  productos o servicios sustitutos</a:t>
          </a:r>
        </a:p>
      </dgm:t>
    </dgm:pt>
    <dgm:pt modelId="{6101E24F-8BFB-4C5B-AF1F-36D27C309230}" type="parTrans" cxnId="{38F3999F-A54F-4F4D-A1E4-B42304715ECC}">
      <dgm:prSet/>
      <dgm:spPr/>
      <dgm:t>
        <a:bodyPr/>
        <a:lstStyle/>
        <a:p>
          <a:endParaRPr lang="es-EC"/>
        </a:p>
      </dgm:t>
    </dgm:pt>
    <dgm:pt modelId="{BDD62838-02AA-4ECE-9262-E0521B5A454D}" type="sibTrans" cxnId="{38F3999F-A54F-4F4D-A1E4-B42304715ECC}">
      <dgm:prSet/>
      <dgm:spPr/>
      <dgm:t>
        <a:bodyPr/>
        <a:lstStyle/>
        <a:p>
          <a:endParaRPr lang="es-EC"/>
        </a:p>
      </dgm:t>
    </dgm:pt>
    <dgm:pt modelId="{1E06E100-8B78-4CD6-A3C3-A9F6F2C8B560}">
      <dgm:prSet phldrT="[Text]" custT="1"/>
      <dgm:spPr/>
      <dgm:t>
        <a:bodyPr/>
        <a:lstStyle/>
        <a:p>
          <a:r>
            <a:rPr lang="es-EC" sz="1050" b="1">
              <a:solidFill>
                <a:schemeClr val="tx1"/>
              </a:solidFill>
            </a:rPr>
            <a:t>Proveedores  </a:t>
          </a:r>
          <a:r>
            <a:rPr lang="es-EC" sz="900">
              <a:solidFill>
                <a:schemeClr val="tx1"/>
              </a:solidFill>
            </a:rPr>
            <a:t>Poder de negociación de los proveedores</a:t>
          </a:r>
        </a:p>
      </dgm:t>
    </dgm:pt>
    <dgm:pt modelId="{3F3B8BD4-F5AA-4FA7-8783-CAC46D1A7B63}" type="parTrans" cxnId="{9E9106F3-9DB0-4A1D-A495-279C7FA45C60}">
      <dgm:prSet/>
      <dgm:spPr/>
      <dgm:t>
        <a:bodyPr/>
        <a:lstStyle/>
        <a:p>
          <a:endParaRPr lang="es-EC"/>
        </a:p>
      </dgm:t>
    </dgm:pt>
    <dgm:pt modelId="{E6BDFF2D-5F4E-4ECC-A875-5DB7C0FBF42C}" type="sibTrans" cxnId="{9E9106F3-9DB0-4A1D-A495-279C7FA45C60}">
      <dgm:prSet/>
      <dgm:spPr/>
      <dgm:t>
        <a:bodyPr/>
        <a:lstStyle/>
        <a:p>
          <a:endParaRPr lang="es-EC"/>
        </a:p>
      </dgm:t>
    </dgm:pt>
    <dgm:pt modelId="{F08D70BF-2868-4F27-A142-81A8A3B41A2B}" type="pres">
      <dgm:prSet presAssocID="{1D21310B-5382-4710-8F67-4F6E0CAAFA83}" presName="cycle" presStyleCnt="0">
        <dgm:presLayoutVars>
          <dgm:chMax val="1"/>
          <dgm:dir/>
          <dgm:animLvl val="ctr"/>
          <dgm:resizeHandles val="exact"/>
        </dgm:presLayoutVars>
      </dgm:prSet>
      <dgm:spPr/>
      <dgm:t>
        <a:bodyPr/>
        <a:lstStyle/>
        <a:p>
          <a:endParaRPr lang="es-EC"/>
        </a:p>
      </dgm:t>
    </dgm:pt>
    <dgm:pt modelId="{A5A4649F-0C82-461F-8F2B-C80D8567328E}" type="pres">
      <dgm:prSet presAssocID="{8B52F676-C31A-4A1A-9EDB-F3DEDF9A1FA3}" presName="centerShape" presStyleLbl="node0" presStyleIdx="0" presStyleCnt="1" custScaleX="119052" custScaleY="120127"/>
      <dgm:spPr/>
      <dgm:t>
        <a:bodyPr/>
        <a:lstStyle/>
        <a:p>
          <a:endParaRPr lang="es-EC"/>
        </a:p>
      </dgm:t>
    </dgm:pt>
    <dgm:pt modelId="{D3794DBD-7869-4101-92A1-3278BD696998}" type="pres">
      <dgm:prSet presAssocID="{E9C7592C-CE79-4BDC-858E-DC348DCF296C}" presName="Name9" presStyleLbl="parChTrans1D2" presStyleIdx="0" presStyleCnt="4"/>
      <dgm:spPr/>
      <dgm:t>
        <a:bodyPr/>
        <a:lstStyle/>
        <a:p>
          <a:endParaRPr lang="es-EC"/>
        </a:p>
      </dgm:t>
    </dgm:pt>
    <dgm:pt modelId="{46E5009C-C08F-41EA-B790-6115F9F7E5B8}" type="pres">
      <dgm:prSet presAssocID="{E9C7592C-CE79-4BDC-858E-DC348DCF296C}" presName="connTx" presStyleLbl="parChTrans1D2" presStyleIdx="0" presStyleCnt="4"/>
      <dgm:spPr/>
      <dgm:t>
        <a:bodyPr/>
        <a:lstStyle/>
        <a:p>
          <a:endParaRPr lang="es-EC"/>
        </a:p>
      </dgm:t>
    </dgm:pt>
    <dgm:pt modelId="{0E9355E6-2D68-4917-9AD3-941030D25175}" type="pres">
      <dgm:prSet presAssocID="{2022A840-DFF8-4A3A-B57B-B24E6D8A08CB}" presName="node" presStyleLbl="node1" presStyleIdx="0" presStyleCnt="4" custScaleX="131227" custScaleY="112963">
        <dgm:presLayoutVars>
          <dgm:bulletEnabled val="1"/>
        </dgm:presLayoutVars>
      </dgm:prSet>
      <dgm:spPr/>
      <dgm:t>
        <a:bodyPr/>
        <a:lstStyle/>
        <a:p>
          <a:endParaRPr lang="es-EC"/>
        </a:p>
      </dgm:t>
    </dgm:pt>
    <dgm:pt modelId="{6DD7B3A9-AB75-4B5A-86EA-E5C355447302}" type="pres">
      <dgm:prSet presAssocID="{8B20A17A-F2F7-4BF4-B286-F1C85102EB7D}" presName="Name9" presStyleLbl="parChTrans1D2" presStyleIdx="1" presStyleCnt="4"/>
      <dgm:spPr/>
      <dgm:t>
        <a:bodyPr/>
        <a:lstStyle/>
        <a:p>
          <a:endParaRPr lang="es-EC"/>
        </a:p>
      </dgm:t>
    </dgm:pt>
    <dgm:pt modelId="{BC3A8C87-F87F-4DBF-884B-B91582F4EA63}" type="pres">
      <dgm:prSet presAssocID="{8B20A17A-F2F7-4BF4-B286-F1C85102EB7D}" presName="connTx" presStyleLbl="parChTrans1D2" presStyleIdx="1" presStyleCnt="4"/>
      <dgm:spPr/>
      <dgm:t>
        <a:bodyPr/>
        <a:lstStyle/>
        <a:p>
          <a:endParaRPr lang="es-EC"/>
        </a:p>
      </dgm:t>
    </dgm:pt>
    <dgm:pt modelId="{F456653C-446D-4CCB-987E-353D6E4DD8DC}" type="pres">
      <dgm:prSet presAssocID="{4757355D-281E-4701-AAAD-68D711310E0F}" presName="node" presStyleLbl="node1" presStyleIdx="1" presStyleCnt="4" custScaleX="106789">
        <dgm:presLayoutVars>
          <dgm:bulletEnabled val="1"/>
        </dgm:presLayoutVars>
      </dgm:prSet>
      <dgm:spPr/>
      <dgm:t>
        <a:bodyPr/>
        <a:lstStyle/>
        <a:p>
          <a:endParaRPr lang="es-EC"/>
        </a:p>
      </dgm:t>
    </dgm:pt>
    <dgm:pt modelId="{5DB06ED7-1B27-426E-BCB3-64A1A2ED5FAA}" type="pres">
      <dgm:prSet presAssocID="{6101E24F-8BFB-4C5B-AF1F-36D27C309230}" presName="Name9" presStyleLbl="parChTrans1D2" presStyleIdx="2" presStyleCnt="4"/>
      <dgm:spPr/>
      <dgm:t>
        <a:bodyPr/>
        <a:lstStyle/>
        <a:p>
          <a:endParaRPr lang="es-EC"/>
        </a:p>
      </dgm:t>
    </dgm:pt>
    <dgm:pt modelId="{9D423A44-B622-4435-87E4-AE51D58C4F5A}" type="pres">
      <dgm:prSet presAssocID="{6101E24F-8BFB-4C5B-AF1F-36D27C309230}" presName="connTx" presStyleLbl="parChTrans1D2" presStyleIdx="2" presStyleCnt="4"/>
      <dgm:spPr/>
      <dgm:t>
        <a:bodyPr/>
        <a:lstStyle/>
        <a:p>
          <a:endParaRPr lang="es-EC"/>
        </a:p>
      </dgm:t>
    </dgm:pt>
    <dgm:pt modelId="{3244C336-D25E-4975-8AAD-216FC8BFCC39}" type="pres">
      <dgm:prSet presAssocID="{7A7317C0-435C-43B8-90B0-F957EB7E25CA}" presName="node" presStyleLbl="node1" presStyleIdx="2" presStyleCnt="4" custScaleX="131227" custScaleY="118126">
        <dgm:presLayoutVars>
          <dgm:bulletEnabled val="1"/>
        </dgm:presLayoutVars>
      </dgm:prSet>
      <dgm:spPr/>
      <dgm:t>
        <a:bodyPr/>
        <a:lstStyle/>
        <a:p>
          <a:endParaRPr lang="es-EC"/>
        </a:p>
      </dgm:t>
    </dgm:pt>
    <dgm:pt modelId="{0019CB36-98F6-4783-9321-FA526E7A0589}" type="pres">
      <dgm:prSet presAssocID="{3F3B8BD4-F5AA-4FA7-8783-CAC46D1A7B63}" presName="Name9" presStyleLbl="parChTrans1D2" presStyleIdx="3" presStyleCnt="4"/>
      <dgm:spPr/>
      <dgm:t>
        <a:bodyPr/>
        <a:lstStyle/>
        <a:p>
          <a:endParaRPr lang="es-EC"/>
        </a:p>
      </dgm:t>
    </dgm:pt>
    <dgm:pt modelId="{C896C724-2365-4859-9AE1-6A1443FC2ABC}" type="pres">
      <dgm:prSet presAssocID="{3F3B8BD4-F5AA-4FA7-8783-CAC46D1A7B63}" presName="connTx" presStyleLbl="parChTrans1D2" presStyleIdx="3" presStyleCnt="4"/>
      <dgm:spPr/>
      <dgm:t>
        <a:bodyPr/>
        <a:lstStyle/>
        <a:p>
          <a:endParaRPr lang="es-EC"/>
        </a:p>
      </dgm:t>
    </dgm:pt>
    <dgm:pt modelId="{B72B3ACB-AAD2-43BD-A41E-C842CAB1670F}" type="pres">
      <dgm:prSet presAssocID="{1E06E100-8B78-4CD6-A3C3-A9F6F2C8B560}" presName="node" presStyleLbl="node1" presStyleIdx="3" presStyleCnt="4">
        <dgm:presLayoutVars>
          <dgm:bulletEnabled val="1"/>
        </dgm:presLayoutVars>
      </dgm:prSet>
      <dgm:spPr/>
      <dgm:t>
        <a:bodyPr/>
        <a:lstStyle/>
        <a:p>
          <a:endParaRPr lang="es-EC"/>
        </a:p>
      </dgm:t>
    </dgm:pt>
  </dgm:ptLst>
  <dgm:cxnLst>
    <dgm:cxn modelId="{7F1A6378-21D5-44D8-9DAA-905F6CCA523B}" type="presOf" srcId="{7A7317C0-435C-43B8-90B0-F957EB7E25CA}" destId="{3244C336-D25E-4975-8AAD-216FC8BFCC39}" srcOrd="0" destOrd="0" presId="urn:microsoft.com/office/officeart/2005/8/layout/radial1"/>
    <dgm:cxn modelId="{DDFFE2EB-38ED-4FF0-B8A5-0397500528AF}" type="presOf" srcId="{3F3B8BD4-F5AA-4FA7-8783-CAC46D1A7B63}" destId="{0019CB36-98F6-4783-9321-FA526E7A0589}" srcOrd="0" destOrd="0" presId="urn:microsoft.com/office/officeart/2005/8/layout/radial1"/>
    <dgm:cxn modelId="{98431A54-B1D6-4A90-946D-16C333F8B63F}" type="presOf" srcId="{8B20A17A-F2F7-4BF4-B286-F1C85102EB7D}" destId="{6DD7B3A9-AB75-4B5A-86EA-E5C355447302}" srcOrd="0" destOrd="0" presId="urn:microsoft.com/office/officeart/2005/8/layout/radial1"/>
    <dgm:cxn modelId="{B7900C18-C58C-4EF8-B668-B94127C54C63}" type="presOf" srcId="{E9C7592C-CE79-4BDC-858E-DC348DCF296C}" destId="{46E5009C-C08F-41EA-B790-6115F9F7E5B8}" srcOrd="1" destOrd="0" presId="urn:microsoft.com/office/officeart/2005/8/layout/radial1"/>
    <dgm:cxn modelId="{49E1E272-97B1-43A5-BB4E-81C9B4E69768}" type="presOf" srcId="{E9C7592C-CE79-4BDC-858E-DC348DCF296C}" destId="{D3794DBD-7869-4101-92A1-3278BD696998}" srcOrd="0" destOrd="0" presId="urn:microsoft.com/office/officeart/2005/8/layout/radial1"/>
    <dgm:cxn modelId="{593B1206-197C-4ED2-9B8C-5A73FF53E9FC}" type="presOf" srcId="{8B20A17A-F2F7-4BF4-B286-F1C85102EB7D}" destId="{BC3A8C87-F87F-4DBF-884B-B91582F4EA63}" srcOrd="1" destOrd="0" presId="urn:microsoft.com/office/officeart/2005/8/layout/radial1"/>
    <dgm:cxn modelId="{EDFE47A3-59F3-4E6E-8845-0CCEAEDE8CCD}" srcId="{1D21310B-5382-4710-8F67-4F6E0CAAFA83}" destId="{8B52F676-C31A-4A1A-9EDB-F3DEDF9A1FA3}" srcOrd="0" destOrd="0" parTransId="{BCE609D7-87A4-4241-97D5-27F19B085118}" sibTransId="{DBCA0986-7F94-4831-9553-92F12AD255C8}"/>
    <dgm:cxn modelId="{8FD3FF97-B41A-4312-BED9-8901BEDB58E2}" type="presOf" srcId="{8B52F676-C31A-4A1A-9EDB-F3DEDF9A1FA3}" destId="{A5A4649F-0C82-461F-8F2B-C80D8567328E}" srcOrd="0" destOrd="0" presId="urn:microsoft.com/office/officeart/2005/8/layout/radial1"/>
    <dgm:cxn modelId="{F597139C-457B-491F-96F5-114D69163C55}" type="presOf" srcId="{3F3B8BD4-F5AA-4FA7-8783-CAC46D1A7B63}" destId="{C896C724-2365-4859-9AE1-6A1443FC2ABC}" srcOrd="1" destOrd="0" presId="urn:microsoft.com/office/officeart/2005/8/layout/radial1"/>
    <dgm:cxn modelId="{7ED9865E-53D3-4460-A887-5963EA502CB2}" srcId="{8B52F676-C31A-4A1A-9EDB-F3DEDF9A1FA3}" destId="{4757355D-281E-4701-AAAD-68D711310E0F}" srcOrd="1" destOrd="0" parTransId="{8B20A17A-F2F7-4BF4-B286-F1C85102EB7D}" sibTransId="{C8BCDABF-481D-4134-9DC2-3E908C2EB8DB}"/>
    <dgm:cxn modelId="{84C13133-7348-4A52-BCE1-736D88E5BFAF}" type="presOf" srcId="{1E06E100-8B78-4CD6-A3C3-A9F6F2C8B560}" destId="{B72B3ACB-AAD2-43BD-A41E-C842CAB1670F}" srcOrd="0" destOrd="0" presId="urn:microsoft.com/office/officeart/2005/8/layout/radial1"/>
    <dgm:cxn modelId="{EA1881AB-5686-4814-B326-36AC56B06A90}" type="presOf" srcId="{6101E24F-8BFB-4C5B-AF1F-36D27C309230}" destId="{9D423A44-B622-4435-87E4-AE51D58C4F5A}" srcOrd="1" destOrd="0" presId="urn:microsoft.com/office/officeart/2005/8/layout/radial1"/>
    <dgm:cxn modelId="{4C17C383-6D3B-442F-8E2D-ACBC5A7A8A5B}" type="presOf" srcId="{2022A840-DFF8-4A3A-B57B-B24E6D8A08CB}" destId="{0E9355E6-2D68-4917-9AD3-941030D25175}" srcOrd="0" destOrd="0" presId="urn:microsoft.com/office/officeart/2005/8/layout/radial1"/>
    <dgm:cxn modelId="{CAB27F18-9186-42A6-BB59-476194E7CD19}" srcId="{8B52F676-C31A-4A1A-9EDB-F3DEDF9A1FA3}" destId="{2022A840-DFF8-4A3A-B57B-B24E6D8A08CB}" srcOrd="0" destOrd="0" parTransId="{E9C7592C-CE79-4BDC-858E-DC348DCF296C}" sibTransId="{B1E2F381-8D35-4EA9-A260-5C2A4F3D2B56}"/>
    <dgm:cxn modelId="{DBD7DEE4-7D02-4C7A-83D7-BE78C87603A9}" type="presOf" srcId="{4757355D-281E-4701-AAAD-68D711310E0F}" destId="{F456653C-446D-4CCB-987E-353D6E4DD8DC}" srcOrd="0" destOrd="0" presId="urn:microsoft.com/office/officeart/2005/8/layout/radial1"/>
    <dgm:cxn modelId="{77E74F69-B1DC-4EBD-9E49-CA10DF3893CF}" type="presOf" srcId="{6101E24F-8BFB-4C5B-AF1F-36D27C309230}" destId="{5DB06ED7-1B27-426E-BCB3-64A1A2ED5FAA}" srcOrd="0" destOrd="0" presId="urn:microsoft.com/office/officeart/2005/8/layout/radial1"/>
    <dgm:cxn modelId="{9E9106F3-9DB0-4A1D-A495-279C7FA45C60}" srcId="{8B52F676-C31A-4A1A-9EDB-F3DEDF9A1FA3}" destId="{1E06E100-8B78-4CD6-A3C3-A9F6F2C8B560}" srcOrd="3" destOrd="0" parTransId="{3F3B8BD4-F5AA-4FA7-8783-CAC46D1A7B63}" sibTransId="{E6BDFF2D-5F4E-4ECC-A875-5DB7C0FBF42C}"/>
    <dgm:cxn modelId="{38F3999F-A54F-4F4D-A1E4-B42304715ECC}" srcId="{8B52F676-C31A-4A1A-9EDB-F3DEDF9A1FA3}" destId="{7A7317C0-435C-43B8-90B0-F957EB7E25CA}" srcOrd="2" destOrd="0" parTransId="{6101E24F-8BFB-4C5B-AF1F-36D27C309230}" sibTransId="{BDD62838-02AA-4ECE-9262-E0521B5A454D}"/>
    <dgm:cxn modelId="{B64DD1AA-0ED7-4D24-A52F-80625BFF2C9E}" type="presOf" srcId="{1D21310B-5382-4710-8F67-4F6E0CAAFA83}" destId="{F08D70BF-2868-4F27-A142-81A8A3B41A2B}" srcOrd="0" destOrd="0" presId="urn:microsoft.com/office/officeart/2005/8/layout/radial1"/>
    <dgm:cxn modelId="{40D31DB5-71E2-40D5-AAFF-8ABA8107AF81}" type="presParOf" srcId="{F08D70BF-2868-4F27-A142-81A8A3B41A2B}" destId="{A5A4649F-0C82-461F-8F2B-C80D8567328E}" srcOrd="0" destOrd="0" presId="urn:microsoft.com/office/officeart/2005/8/layout/radial1"/>
    <dgm:cxn modelId="{95F64A85-00DD-445D-82C8-0A3CF6B02C1B}" type="presParOf" srcId="{F08D70BF-2868-4F27-A142-81A8A3B41A2B}" destId="{D3794DBD-7869-4101-92A1-3278BD696998}" srcOrd="1" destOrd="0" presId="urn:microsoft.com/office/officeart/2005/8/layout/radial1"/>
    <dgm:cxn modelId="{D4ED8B79-8B9E-4FFF-9F74-CE924A9173DF}" type="presParOf" srcId="{D3794DBD-7869-4101-92A1-3278BD696998}" destId="{46E5009C-C08F-41EA-B790-6115F9F7E5B8}" srcOrd="0" destOrd="0" presId="urn:microsoft.com/office/officeart/2005/8/layout/radial1"/>
    <dgm:cxn modelId="{1A58347A-90EA-4C9F-B3FB-BBFFBDC4749D}" type="presParOf" srcId="{F08D70BF-2868-4F27-A142-81A8A3B41A2B}" destId="{0E9355E6-2D68-4917-9AD3-941030D25175}" srcOrd="2" destOrd="0" presId="urn:microsoft.com/office/officeart/2005/8/layout/radial1"/>
    <dgm:cxn modelId="{F0033A4F-C443-4D14-96BB-3AF6B7F5BBF9}" type="presParOf" srcId="{F08D70BF-2868-4F27-A142-81A8A3B41A2B}" destId="{6DD7B3A9-AB75-4B5A-86EA-E5C355447302}" srcOrd="3" destOrd="0" presId="urn:microsoft.com/office/officeart/2005/8/layout/radial1"/>
    <dgm:cxn modelId="{88EB93BA-0899-4B92-B90E-2D89F72E7300}" type="presParOf" srcId="{6DD7B3A9-AB75-4B5A-86EA-E5C355447302}" destId="{BC3A8C87-F87F-4DBF-884B-B91582F4EA63}" srcOrd="0" destOrd="0" presId="urn:microsoft.com/office/officeart/2005/8/layout/radial1"/>
    <dgm:cxn modelId="{0E90461C-AF29-4077-8681-EE05A3E3D1F1}" type="presParOf" srcId="{F08D70BF-2868-4F27-A142-81A8A3B41A2B}" destId="{F456653C-446D-4CCB-987E-353D6E4DD8DC}" srcOrd="4" destOrd="0" presId="urn:microsoft.com/office/officeart/2005/8/layout/radial1"/>
    <dgm:cxn modelId="{5058949F-B894-4A66-860C-88C8923EE278}" type="presParOf" srcId="{F08D70BF-2868-4F27-A142-81A8A3B41A2B}" destId="{5DB06ED7-1B27-426E-BCB3-64A1A2ED5FAA}" srcOrd="5" destOrd="0" presId="urn:microsoft.com/office/officeart/2005/8/layout/radial1"/>
    <dgm:cxn modelId="{E23C3717-A422-4AE2-A4E3-E88E938157A9}" type="presParOf" srcId="{5DB06ED7-1B27-426E-BCB3-64A1A2ED5FAA}" destId="{9D423A44-B622-4435-87E4-AE51D58C4F5A}" srcOrd="0" destOrd="0" presId="urn:microsoft.com/office/officeart/2005/8/layout/radial1"/>
    <dgm:cxn modelId="{123C3846-80DE-4788-BFED-67CD5B9532E8}" type="presParOf" srcId="{F08D70BF-2868-4F27-A142-81A8A3B41A2B}" destId="{3244C336-D25E-4975-8AAD-216FC8BFCC39}" srcOrd="6" destOrd="0" presId="urn:microsoft.com/office/officeart/2005/8/layout/radial1"/>
    <dgm:cxn modelId="{E65BF95D-26CE-495E-B542-D91FECC05C78}" type="presParOf" srcId="{F08D70BF-2868-4F27-A142-81A8A3B41A2B}" destId="{0019CB36-98F6-4783-9321-FA526E7A0589}" srcOrd="7" destOrd="0" presId="urn:microsoft.com/office/officeart/2005/8/layout/radial1"/>
    <dgm:cxn modelId="{8F12BAFD-C60E-476D-A858-A22E4CF21018}" type="presParOf" srcId="{0019CB36-98F6-4783-9321-FA526E7A0589}" destId="{C896C724-2365-4859-9AE1-6A1443FC2ABC}" srcOrd="0" destOrd="0" presId="urn:microsoft.com/office/officeart/2005/8/layout/radial1"/>
    <dgm:cxn modelId="{60D60744-B8CB-4D07-9E07-FE8705375259}" type="presParOf" srcId="{F08D70BF-2868-4F27-A142-81A8A3B41A2B}" destId="{B72B3ACB-AAD2-43BD-A41E-C842CAB1670F}" srcOrd="8" destOrd="0" presId="urn:microsoft.com/office/officeart/2005/8/layout/radial1"/>
  </dgm:cxnLst>
  <dgm:bg/>
  <dgm:whole/>
</dgm:dataModel>
</file>

<file path=ppt/diagrams/data6.xml><?xml version="1.0" encoding="utf-8"?>
<dgm:dataModel xmlns:dgm="http://schemas.openxmlformats.org/drawingml/2006/diagram" xmlns:a="http://schemas.openxmlformats.org/drawingml/2006/main">
  <dgm:ptLst>
    <dgm:pt modelId="{0BA15520-5B80-4A22-AC4B-CF6CA0595A11}" type="doc">
      <dgm:prSet loTypeId="urn:microsoft.com/office/officeart/2005/8/layout/hierarchy2" loCatId="hierarchy" qsTypeId="urn:microsoft.com/office/officeart/2005/8/quickstyle/simple4" qsCatId="simple" csTypeId="urn:microsoft.com/office/officeart/2005/8/colors/accent5_4" csCatId="accent5" phldr="1"/>
      <dgm:spPr/>
      <dgm:t>
        <a:bodyPr/>
        <a:lstStyle/>
        <a:p>
          <a:endParaRPr lang="es-EC"/>
        </a:p>
      </dgm:t>
    </dgm:pt>
    <dgm:pt modelId="{FD74758F-E0C2-47A8-B54E-4B8608CC02B4}">
      <dgm:prSet phldrT="[Text]" custT="1">
        <dgm:style>
          <a:lnRef idx="3">
            <a:schemeClr val="lt1"/>
          </a:lnRef>
          <a:fillRef idx="1">
            <a:schemeClr val="accent1"/>
          </a:fillRef>
          <a:effectRef idx="1">
            <a:schemeClr val="accent1"/>
          </a:effectRef>
          <a:fontRef idx="minor">
            <a:schemeClr val="lt1"/>
          </a:fontRef>
        </dgm:style>
      </dgm:prSet>
      <dgm:spPr/>
      <dgm:t>
        <a:bodyPr/>
        <a:lstStyle/>
        <a:p>
          <a:pPr algn="ctr"/>
          <a:r>
            <a:rPr lang="es-EC" sz="1600" baseline="0" dirty="0">
              <a:solidFill>
                <a:schemeClr val="bg1"/>
              </a:solidFill>
              <a:latin typeface="Tahoma" pitchFamily="34" charset="0"/>
              <a:cs typeface="Tahoma" pitchFamily="34" charset="0"/>
            </a:rPr>
            <a:t>ADMINISTRADOR</a:t>
          </a:r>
        </a:p>
      </dgm:t>
    </dgm:pt>
    <dgm:pt modelId="{ED557A82-1DBD-4C1B-9F86-F09007FF931C}" type="parTrans" cxnId="{D713C0EB-4206-472D-AA63-48DE7C3D5CD1}">
      <dgm:prSet/>
      <dgm:spPr/>
      <dgm:t>
        <a:bodyPr/>
        <a:lstStyle/>
        <a:p>
          <a:endParaRPr lang="es-EC" sz="1600"/>
        </a:p>
      </dgm:t>
    </dgm:pt>
    <dgm:pt modelId="{79E8A12B-0B05-4B55-A682-B892D420E8FE}" type="sibTrans" cxnId="{D713C0EB-4206-472D-AA63-48DE7C3D5CD1}">
      <dgm:prSet/>
      <dgm:spPr/>
      <dgm:t>
        <a:bodyPr/>
        <a:lstStyle/>
        <a:p>
          <a:endParaRPr lang="es-EC" sz="1600"/>
        </a:p>
      </dgm:t>
    </dgm:pt>
    <dgm:pt modelId="{A785A75A-A1A5-4688-8AC5-4B04A055D46D}">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C" sz="1600" dirty="0"/>
            <a:t>Chef de cocina.</a:t>
          </a:r>
        </a:p>
      </dgm:t>
    </dgm:pt>
    <dgm:pt modelId="{5C8EC7AA-9093-4036-B152-579FF8C05FCB}" type="parTrans" cxnId="{0E13D54B-2D1F-494E-BCDF-99CCDEA2FA8D}">
      <dgm:prSet custT="1"/>
      <dgm:spPr/>
      <dgm:t>
        <a:bodyPr/>
        <a:lstStyle/>
        <a:p>
          <a:endParaRPr lang="es-EC" sz="1600"/>
        </a:p>
      </dgm:t>
    </dgm:pt>
    <dgm:pt modelId="{630326E6-B7D1-469E-8871-404C158025AF}" type="sibTrans" cxnId="{0E13D54B-2D1F-494E-BCDF-99CCDEA2FA8D}">
      <dgm:prSet/>
      <dgm:spPr/>
      <dgm:t>
        <a:bodyPr/>
        <a:lstStyle/>
        <a:p>
          <a:endParaRPr lang="es-EC" sz="1600"/>
        </a:p>
      </dgm:t>
    </dgm:pt>
    <dgm:pt modelId="{0D25A9C4-5D97-4208-A9F2-B93A385A2C6F}">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C" sz="1600"/>
            <a:t>Ayudante deLibrería</a:t>
          </a:r>
        </a:p>
      </dgm:t>
    </dgm:pt>
    <dgm:pt modelId="{8E682704-32C3-4FEB-A3D3-6E3FE199A517}" type="parTrans" cxnId="{871B9A85-2A6E-4FEC-8AA4-BC7E5A6F8FA7}">
      <dgm:prSet custT="1"/>
      <dgm:spPr/>
      <dgm:t>
        <a:bodyPr/>
        <a:lstStyle/>
        <a:p>
          <a:endParaRPr lang="es-EC" sz="1600"/>
        </a:p>
      </dgm:t>
    </dgm:pt>
    <dgm:pt modelId="{59E13987-029A-4BC5-AEAA-215E8F520CE2}" type="sibTrans" cxnId="{871B9A85-2A6E-4FEC-8AA4-BC7E5A6F8FA7}">
      <dgm:prSet/>
      <dgm:spPr/>
      <dgm:t>
        <a:bodyPr/>
        <a:lstStyle/>
        <a:p>
          <a:endParaRPr lang="es-EC" sz="1600"/>
        </a:p>
      </dgm:t>
    </dgm:pt>
    <dgm:pt modelId="{3B9EEAEC-D657-41EC-B93E-6D83B44A9DDE}">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C" sz="1600" dirty="0"/>
            <a:t>Cajero</a:t>
          </a:r>
        </a:p>
      </dgm:t>
    </dgm:pt>
    <dgm:pt modelId="{638E645C-4E94-4220-951B-429ADACC2ADE}" type="parTrans" cxnId="{85391B8D-B959-4A04-8BB2-B9D76A312EC0}">
      <dgm:prSet custT="1"/>
      <dgm:spPr/>
      <dgm:t>
        <a:bodyPr/>
        <a:lstStyle/>
        <a:p>
          <a:endParaRPr lang="es-EC" sz="1600"/>
        </a:p>
      </dgm:t>
    </dgm:pt>
    <dgm:pt modelId="{D6730F4C-282B-4892-B378-35FA028A8F66}" type="sibTrans" cxnId="{85391B8D-B959-4A04-8BB2-B9D76A312EC0}">
      <dgm:prSet/>
      <dgm:spPr/>
      <dgm:t>
        <a:bodyPr/>
        <a:lstStyle/>
        <a:p>
          <a:endParaRPr lang="es-EC" sz="1600"/>
        </a:p>
      </dgm:t>
    </dgm:pt>
    <dgm:pt modelId="{C0C7AB4C-5C4E-4114-8B1F-5B49135C83F7}">
      <dgm:prSet phldrT="[Text]" custT="1">
        <dgm:style>
          <a:lnRef idx="3">
            <a:schemeClr val="lt1"/>
          </a:lnRef>
          <a:fillRef idx="1">
            <a:schemeClr val="accent1"/>
          </a:fillRef>
          <a:effectRef idx="1">
            <a:schemeClr val="accent1"/>
          </a:effectRef>
          <a:fontRef idx="minor">
            <a:schemeClr val="lt1"/>
          </a:fontRef>
        </dgm:style>
      </dgm:prSet>
      <dgm:spPr/>
      <dgm:t>
        <a:bodyPr/>
        <a:lstStyle/>
        <a:p>
          <a:r>
            <a:rPr lang="es-EC" sz="1600"/>
            <a:t>Mesero</a:t>
          </a:r>
        </a:p>
      </dgm:t>
    </dgm:pt>
    <dgm:pt modelId="{B7CEC870-1E5F-4416-8DEB-991DC7FFA74F}" type="parTrans" cxnId="{A573F0AB-FFC3-4769-9B14-C6149D624F51}">
      <dgm:prSet custT="1"/>
      <dgm:spPr/>
      <dgm:t>
        <a:bodyPr/>
        <a:lstStyle/>
        <a:p>
          <a:endParaRPr lang="es-EC" sz="1600"/>
        </a:p>
      </dgm:t>
    </dgm:pt>
    <dgm:pt modelId="{62060168-2D05-4ECC-B5F1-33A1451E0074}" type="sibTrans" cxnId="{A573F0AB-FFC3-4769-9B14-C6149D624F51}">
      <dgm:prSet/>
      <dgm:spPr/>
      <dgm:t>
        <a:bodyPr/>
        <a:lstStyle/>
        <a:p>
          <a:endParaRPr lang="es-EC" sz="1600"/>
        </a:p>
      </dgm:t>
    </dgm:pt>
    <dgm:pt modelId="{2102CC3E-71BB-4CA0-93ED-76B21A2E753A}" type="pres">
      <dgm:prSet presAssocID="{0BA15520-5B80-4A22-AC4B-CF6CA0595A11}" presName="diagram" presStyleCnt="0">
        <dgm:presLayoutVars>
          <dgm:chPref val="1"/>
          <dgm:dir/>
          <dgm:animOne val="branch"/>
          <dgm:animLvl val="lvl"/>
          <dgm:resizeHandles val="exact"/>
        </dgm:presLayoutVars>
      </dgm:prSet>
      <dgm:spPr/>
      <dgm:t>
        <a:bodyPr/>
        <a:lstStyle/>
        <a:p>
          <a:endParaRPr lang="es-EC"/>
        </a:p>
      </dgm:t>
    </dgm:pt>
    <dgm:pt modelId="{386004A3-2B1C-4B9E-8411-A78075943249}" type="pres">
      <dgm:prSet presAssocID="{FD74758F-E0C2-47A8-B54E-4B8608CC02B4}" presName="root1" presStyleCnt="0"/>
      <dgm:spPr/>
      <dgm:t>
        <a:bodyPr/>
        <a:lstStyle/>
        <a:p>
          <a:endParaRPr lang="es-EC"/>
        </a:p>
      </dgm:t>
    </dgm:pt>
    <dgm:pt modelId="{B0C3DBC5-7C92-439D-B0F1-9F254D19CE9C}" type="pres">
      <dgm:prSet presAssocID="{FD74758F-E0C2-47A8-B54E-4B8608CC02B4}" presName="LevelOneTextNode" presStyleLbl="node0" presStyleIdx="0" presStyleCnt="1" custScaleX="157633" custScaleY="153975">
        <dgm:presLayoutVars>
          <dgm:chPref val="3"/>
        </dgm:presLayoutVars>
      </dgm:prSet>
      <dgm:spPr/>
      <dgm:t>
        <a:bodyPr/>
        <a:lstStyle/>
        <a:p>
          <a:endParaRPr lang="es-EC"/>
        </a:p>
      </dgm:t>
    </dgm:pt>
    <dgm:pt modelId="{7B56015A-9151-41A9-8032-9881D10A55B1}" type="pres">
      <dgm:prSet presAssocID="{FD74758F-E0C2-47A8-B54E-4B8608CC02B4}" presName="level2hierChild" presStyleCnt="0"/>
      <dgm:spPr/>
      <dgm:t>
        <a:bodyPr/>
        <a:lstStyle/>
        <a:p>
          <a:endParaRPr lang="es-EC"/>
        </a:p>
      </dgm:t>
    </dgm:pt>
    <dgm:pt modelId="{B5E3F981-14AD-4C65-91A1-586DC0B0DA7F}" type="pres">
      <dgm:prSet presAssocID="{5C8EC7AA-9093-4036-B152-579FF8C05FCB}" presName="conn2-1" presStyleLbl="parChTrans1D2" presStyleIdx="0" presStyleCnt="4"/>
      <dgm:spPr/>
      <dgm:t>
        <a:bodyPr/>
        <a:lstStyle/>
        <a:p>
          <a:endParaRPr lang="es-EC"/>
        </a:p>
      </dgm:t>
    </dgm:pt>
    <dgm:pt modelId="{28DD4D50-136F-4B5A-B565-E9B2E2659874}" type="pres">
      <dgm:prSet presAssocID="{5C8EC7AA-9093-4036-B152-579FF8C05FCB}" presName="connTx" presStyleLbl="parChTrans1D2" presStyleIdx="0" presStyleCnt="4"/>
      <dgm:spPr/>
      <dgm:t>
        <a:bodyPr/>
        <a:lstStyle/>
        <a:p>
          <a:endParaRPr lang="es-EC"/>
        </a:p>
      </dgm:t>
    </dgm:pt>
    <dgm:pt modelId="{31F6FD19-0694-4165-B527-6ED1A385BA7E}" type="pres">
      <dgm:prSet presAssocID="{A785A75A-A1A5-4688-8AC5-4B04A055D46D}" presName="root2" presStyleCnt="0"/>
      <dgm:spPr/>
      <dgm:t>
        <a:bodyPr/>
        <a:lstStyle/>
        <a:p>
          <a:endParaRPr lang="es-EC"/>
        </a:p>
      </dgm:t>
    </dgm:pt>
    <dgm:pt modelId="{B6336D6F-8389-46D9-AF1B-0725147219D5}" type="pres">
      <dgm:prSet presAssocID="{A785A75A-A1A5-4688-8AC5-4B04A055D46D}" presName="LevelTwoTextNode" presStyleLbl="node2" presStyleIdx="0" presStyleCnt="4">
        <dgm:presLayoutVars>
          <dgm:chPref val="3"/>
        </dgm:presLayoutVars>
      </dgm:prSet>
      <dgm:spPr/>
      <dgm:t>
        <a:bodyPr/>
        <a:lstStyle/>
        <a:p>
          <a:endParaRPr lang="es-EC"/>
        </a:p>
      </dgm:t>
    </dgm:pt>
    <dgm:pt modelId="{CAF6F624-B9B7-4919-A71B-B90613C21B65}" type="pres">
      <dgm:prSet presAssocID="{A785A75A-A1A5-4688-8AC5-4B04A055D46D}" presName="level3hierChild" presStyleCnt="0"/>
      <dgm:spPr/>
      <dgm:t>
        <a:bodyPr/>
        <a:lstStyle/>
        <a:p>
          <a:endParaRPr lang="es-EC"/>
        </a:p>
      </dgm:t>
    </dgm:pt>
    <dgm:pt modelId="{FACA452C-43C5-4BE7-9E17-A41ADAFAF6E2}" type="pres">
      <dgm:prSet presAssocID="{8E682704-32C3-4FEB-A3D3-6E3FE199A517}" presName="conn2-1" presStyleLbl="parChTrans1D2" presStyleIdx="1" presStyleCnt="4"/>
      <dgm:spPr/>
      <dgm:t>
        <a:bodyPr/>
        <a:lstStyle/>
        <a:p>
          <a:endParaRPr lang="es-EC"/>
        </a:p>
      </dgm:t>
    </dgm:pt>
    <dgm:pt modelId="{C858F328-5325-4A5B-A72E-41FBB0D87F53}" type="pres">
      <dgm:prSet presAssocID="{8E682704-32C3-4FEB-A3D3-6E3FE199A517}" presName="connTx" presStyleLbl="parChTrans1D2" presStyleIdx="1" presStyleCnt="4"/>
      <dgm:spPr/>
      <dgm:t>
        <a:bodyPr/>
        <a:lstStyle/>
        <a:p>
          <a:endParaRPr lang="es-EC"/>
        </a:p>
      </dgm:t>
    </dgm:pt>
    <dgm:pt modelId="{E43E0895-1237-404D-A362-644FB9810901}" type="pres">
      <dgm:prSet presAssocID="{0D25A9C4-5D97-4208-A9F2-B93A385A2C6F}" presName="root2" presStyleCnt="0"/>
      <dgm:spPr/>
      <dgm:t>
        <a:bodyPr/>
        <a:lstStyle/>
        <a:p>
          <a:endParaRPr lang="es-EC"/>
        </a:p>
      </dgm:t>
    </dgm:pt>
    <dgm:pt modelId="{08D87970-D473-45D6-8992-D40FE1A65576}" type="pres">
      <dgm:prSet presAssocID="{0D25A9C4-5D97-4208-A9F2-B93A385A2C6F}" presName="LevelTwoTextNode" presStyleLbl="node2" presStyleIdx="1" presStyleCnt="4">
        <dgm:presLayoutVars>
          <dgm:chPref val="3"/>
        </dgm:presLayoutVars>
      </dgm:prSet>
      <dgm:spPr/>
      <dgm:t>
        <a:bodyPr/>
        <a:lstStyle/>
        <a:p>
          <a:endParaRPr lang="es-EC"/>
        </a:p>
      </dgm:t>
    </dgm:pt>
    <dgm:pt modelId="{1439DAD1-9291-4627-958F-E59705E273E1}" type="pres">
      <dgm:prSet presAssocID="{0D25A9C4-5D97-4208-A9F2-B93A385A2C6F}" presName="level3hierChild" presStyleCnt="0"/>
      <dgm:spPr/>
      <dgm:t>
        <a:bodyPr/>
        <a:lstStyle/>
        <a:p>
          <a:endParaRPr lang="es-EC"/>
        </a:p>
      </dgm:t>
    </dgm:pt>
    <dgm:pt modelId="{8D0898D2-02E1-4FD1-9076-4F714EC53FC0}" type="pres">
      <dgm:prSet presAssocID="{638E645C-4E94-4220-951B-429ADACC2ADE}" presName="conn2-1" presStyleLbl="parChTrans1D2" presStyleIdx="2" presStyleCnt="4"/>
      <dgm:spPr/>
      <dgm:t>
        <a:bodyPr/>
        <a:lstStyle/>
        <a:p>
          <a:endParaRPr lang="es-EC"/>
        </a:p>
      </dgm:t>
    </dgm:pt>
    <dgm:pt modelId="{37B737E8-6C1B-4C69-8505-9E4C88FAD89E}" type="pres">
      <dgm:prSet presAssocID="{638E645C-4E94-4220-951B-429ADACC2ADE}" presName="connTx" presStyleLbl="parChTrans1D2" presStyleIdx="2" presStyleCnt="4"/>
      <dgm:spPr/>
      <dgm:t>
        <a:bodyPr/>
        <a:lstStyle/>
        <a:p>
          <a:endParaRPr lang="es-EC"/>
        </a:p>
      </dgm:t>
    </dgm:pt>
    <dgm:pt modelId="{96C3974E-FE74-4326-BA1F-5BEF0874BC52}" type="pres">
      <dgm:prSet presAssocID="{3B9EEAEC-D657-41EC-B93E-6D83B44A9DDE}" presName="root2" presStyleCnt="0"/>
      <dgm:spPr/>
      <dgm:t>
        <a:bodyPr/>
        <a:lstStyle/>
        <a:p>
          <a:endParaRPr lang="es-EC"/>
        </a:p>
      </dgm:t>
    </dgm:pt>
    <dgm:pt modelId="{17458690-096B-45A7-8C4D-CCB86C5C1818}" type="pres">
      <dgm:prSet presAssocID="{3B9EEAEC-D657-41EC-B93E-6D83B44A9DDE}" presName="LevelTwoTextNode" presStyleLbl="node2" presStyleIdx="2" presStyleCnt="4">
        <dgm:presLayoutVars>
          <dgm:chPref val="3"/>
        </dgm:presLayoutVars>
      </dgm:prSet>
      <dgm:spPr/>
      <dgm:t>
        <a:bodyPr/>
        <a:lstStyle/>
        <a:p>
          <a:endParaRPr lang="es-EC"/>
        </a:p>
      </dgm:t>
    </dgm:pt>
    <dgm:pt modelId="{7E09FE49-C0EE-4A51-BE8E-6A70B80600E1}" type="pres">
      <dgm:prSet presAssocID="{3B9EEAEC-D657-41EC-B93E-6D83B44A9DDE}" presName="level3hierChild" presStyleCnt="0"/>
      <dgm:spPr/>
      <dgm:t>
        <a:bodyPr/>
        <a:lstStyle/>
        <a:p>
          <a:endParaRPr lang="es-EC"/>
        </a:p>
      </dgm:t>
    </dgm:pt>
    <dgm:pt modelId="{473708CA-CE46-4AC1-AF3D-E9A56E27F602}" type="pres">
      <dgm:prSet presAssocID="{B7CEC870-1E5F-4416-8DEB-991DC7FFA74F}" presName="conn2-1" presStyleLbl="parChTrans1D2" presStyleIdx="3" presStyleCnt="4"/>
      <dgm:spPr/>
      <dgm:t>
        <a:bodyPr/>
        <a:lstStyle/>
        <a:p>
          <a:endParaRPr lang="es-EC"/>
        </a:p>
      </dgm:t>
    </dgm:pt>
    <dgm:pt modelId="{85C8B73B-93C6-472D-ADD4-431992883D6D}" type="pres">
      <dgm:prSet presAssocID="{B7CEC870-1E5F-4416-8DEB-991DC7FFA74F}" presName="connTx" presStyleLbl="parChTrans1D2" presStyleIdx="3" presStyleCnt="4"/>
      <dgm:spPr/>
      <dgm:t>
        <a:bodyPr/>
        <a:lstStyle/>
        <a:p>
          <a:endParaRPr lang="es-EC"/>
        </a:p>
      </dgm:t>
    </dgm:pt>
    <dgm:pt modelId="{ECFAC029-4263-43FF-904E-D75C1FB32975}" type="pres">
      <dgm:prSet presAssocID="{C0C7AB4C-5C4E-4114-8B1F-5B49135C83F7}" presName="root2" presStyleCnt="0"/>
      <dgm:spPr/>
      <dgm:t>
        <a:bodyPr/>
        <a:lstStyle/>
        <a:p>
          <a:endParaRPr lang="es-EC"/>
        </a:p>
      </dgm:t>
    </dgm:pt>
    <dgm:pt modelId="{5465D325-BE94-4F55-B6B3-B8B89DF9403B}" type="pres">
      <dgm:prSet presAssocID="{C0C7AB4C-5C4E-4114-8B1F-5B49135C83F7}" presName="LevelTwoTextNode" presStyleLbl="node2" presStyleIdx="3" presStyleCnt="4">
        <dgm:presLayoutVars>
          <dgm:chPref val="3"/>
        </dgm:presLayoutVars>
      </dgm:prSet>
      <dgm:spPr/>
      <dgm:t>
        <a:bodyPr/>
        <a:lstStyle/>
        <a:p>
          <a:endParaRPr lang="es-EC"/>
        </a:p>
      </dgm:t>
    </dgm:pt>
    <dgm:pt modelId="{92E6218E-F570-414A-882A-CE822F60CA51}" type="pres">
      <dgm:prSet presAssocID="{C0C7AB4C-5C4E-4114-8B1F-5B49135C83F7}" presName="level3hierChild" presStyleCnt="0"/>
      <dgm:spPr/>
      <dgm:t>
        <a:bodyPr/>
        <a:lstStyle/>
        <a:p>
          <a:endParaRPr lang="es-EC"/>
        </a:p>
      </dgm:t>
    </dgm:pt>
  </dgm:ptLst>
  <dgm:cxnLst>
    <dgm:cxn modelId="{98E6D84D-2C98-436B-B4C0-7620B4A38383}" type="presOf" srcId="{638E645C-4E94-4220-951B-429ADACC2ADE}" destId="{8D0898D2-02E1-4FD1-9076-4F714EC53FC0}" srcOrd="0" destOrd="0" presId="urn:microsoft.com/office/officeart/2005/8/layout/hierarchy2"/>
    <dgm:cxn modelId="{10B406BE-EEA5-4661-B908-ABEB82E9D6EA}" type="presOf" srcId="{C0C7AB4C-5C4E-4114-8B1F-5B49135C83F7}" destId="{5465D325-BE94-4F55-B6B3-B8B89DF9403B}" srcOrd="0" destOrd="0" presId="urn:microsoft.com/office/officeart/2005/8/layout/hierarchy2"/>
    <dgm:cxn modelId="{5BFE4D02-C075-4D61-8BCB-D2BA8B9731E8}" type="presOf" srcId="{0BA15520-5B80-4A22-AC4B-CF6CA0595A11}" destId="{2102CC3E-71BB-4CA0-93ED-76B21A2E753A}" srcOrd="0" destOrd="0" presId="urn:microsoft.com/office/officeart/2005/8/layout/hierarchy2"/>
    <dgm:cxn modelId="{203D3B65-7C88-461F-9C11-25C93EBAD95E}" type="presOf" srcId="{B7CEC870-1E5F-4416-8DEB-991DC7FFA74F}" destId="{85C8B73B-93C6-472D-ADD4-431992883D6D}" srcOrd="1" destOrd="0" presId="urn:microsoft.com/office/officeart/2005/8/layout/hierarchy2"/>
    <dgm:cxn modelId="{A451B7A4-2573-44A7-A377-F1646907EAC2}" type="presOf" srcId="{5C8EC7AA-9093-4036-B152-579FF8C05FCB}" destId="{B5E3F981-14AD-4C65-91A1-586DC0B0DA7F}" srcOrd="0" destOrd="0" presId="urn:microsoft.com/office/officeart/2005/8/layout/hierarchy2"/>
    <dgm:cxn modelId="{5D8CE6B2-A73B-4588-BB22-6D8AC68B9D03}" type="presOf" srcId="{638E645C-4E94-4220-951B-429ADACC2ADE}" destId="{37B737E8-6C1B-4C69-8505-9E4C88FAD89E}" srcOrd="1" destOrd="0" presId="urn:microsoft.com/office/officeart/2005/8/layout/hierarchy2"/>
    <dgm:cxn modelId="{3C0A24A0-7D95-4427-8686-06EC865103A5}" type="presOf" srcId="{A785A75A-A1A5-4688-8AC5-4B04A055D46D}" destId="{B6336D6F-8389-46D9-AF1B-0725147219D5}" srcOrd="0" destOrd="0" presId="urn:microsoft.com/office/officeart/2005/8/layout/hierarchy2"/>
    <dgm:cxn modelId="{5A5A2BBD-3493-4134-A83F-96FC7E208F76}" type="presOf" srcId="{3B9EEAEC-D657-41EC-B93E-6D83B44A9DDE}" destId="{17458690-096B-45A7-8C4D-CCB86C5C1818}" srcOrd="0" destOrd="0" presId="urn:microsoft.com/office/officeart/2005/8/layout/hierarchy2"/>
    <dgm:cxn modelId="{B0E7279F-39A7-49AB-8185-B67543159961}" type="presOf" srcId="{8E682704-32C3-4FEB-A3D3-6E3FE199A517}" destId="{C858F328-5325-4A5B-A72E-41FBB0D87F53}" srcOrd="1" destOrd="0" presId="urn:microsoft.com/office/officeart/2005/8/layout/hierarchy2"/>
    <dgm:cxn modelId="{D713C0EB-4206-472D-AA63-48DE7C3D5CD1}" srcId="{0BA15520-5B80-4A22-AC4B-CF6CA0595A11}" destId="{FD74758F-E0C2-47A8-B54E-4B8608CC02B4}" srcOrd="0" destOrd="0" parTransId="{ED557A82-1DBD-4C1B-9F86-F09007FF931C}" sibTransId="{79E8A12B-0B05-4B55-A682-B892D420E8FE}"/>
    <dgm:cxn modelId="{74DE70D9-29DF-4204-9AD4-1FC55AC3EAF6}" type="presOf" srcId="{FD74758F-E0C2-47A8-B54E-4B8608CC02B4}" destId="{B0C3DBC5-7C92-439D-B0F1-9F254D19CE9C}" srcOrd="0" destOrd="0" presId="urn:microsoft.com/office/officeart/2005/8/layout/hierarchy2"/>
    <dgm:cxn modelId="{871B9A85-2A6E-4FEC-8AA4-BC7E5A6F8FA7}" srcId="{FD74758F-E0C2-47A8-B54E-4B8608CC02B4}" destId="{0D25A9C4-5D97-4208-A9F2-B93A385A2C6F}" srcOrd="1" destOrd="0" parTransId="{8E682704-32C3-4FEB-A3D3-6E3FE199A517}" sibTransId="{59E13987-029A-4BC5-AEAA-215E8F520CE2}"/>
    <dgm:cxn modelId="{0E13D54B-2D1F-494E-BCDF-99CCDEA2FA8D}" srcId="{FD74758F-E0C2-47A8-B54E-4B8608CC02B4}" destId="{A785A75A-A1A5-4688-8AC5-4B04A055D46D}" srcOrd="0" destOrd="0" parTransId="{5C8EC7AA-9093-4036-B152-579FF8C05FCB}" sibTransId="{630326E6-B7D1-469E-8871-404C158025AF}"/>
    <dgm:cxn modelId="{B0255CBB-EBCE-415C-AC48-DEE4C27F84DF}" type="presOf" srcId="{5C8EC7AA-9093-4036-B152-579FF8C05FCB}" destId="{28DD4D50-136F-4B5A-B565-E9B2E2659874}" srcOrd="1" destOrd="0" presId="urn:microsoft.com/office/officeart/2005/8/layout/hierarchy2"/>
    <dgm:cxn modelId="{88AFFAA4-7CA5-4C42-AAC0-23537988960F}" type="presOf" srcId="{0D25A9C4-5D97-4208-A9F2-B93A385A2C6F}" destId="{08D87970-D473-45D6-8992-D40FE1A65576}" srcOrd="0" destOrd="0" presId="urn:microsoft.com/office/officeart/2005/8/layout/hierarchy2"/>
    <dgm:cxn modelId="{A54D5CD6-3E11-4E42-BC63-3FC1EDDA7622}" type="presOf" srcId="{8E682704-32C3-4FEB-A3D3-6E3FE199A517}" destId="{FACA452C-43C5-4BE7-9E17-A41ADAFAF6E2}" srcOrd="0" destOrd="0" presId="urn:microsoft.com/office/officeart/2005/8/layout/hierarchy2"/>
    <dgm:cxn modelId="{A1813529-610A-4396-B8A0-7D3152CB7C55}" type="presOf" srcId="{B7CEC870-1E5F-4416-8DEB-991DC7FFA74F}" destId="{473708CA-CE46-4AC1-AF3D-E9A56E27F602}" srcOrd="0" destOrd="0" presId="urn:microsoft.com/office/officeart/2005/8/layout/hierarchy2"/>
    <dgm:cxn modelId="{A573F0AB-FFC3-4769-9B14-C6149D624F51}" srcId="{FD74758F-E0C2-47A8-B54E-4B8608CC02B4}" destId="{C0C7AB4C-5C4E-4114-8B1F-5B49135C83F7}" srcOrd="3" destOrd="0" parTransId="{B7CEC870-1E5F-4416-8DEB-991DC7FFA74F}" sibTransId="{62060168-2D05-4ECC-B5F1-33A1451E0074}"/>
    <dgm:cxn modelId="{85391B8D-B959-4A04-8BB2-B9D76A312EC0}" srcId="{FD74758F-E0C2-47A8-B54E-4B8608CC02B4}" destId="{3B9EEAEC-D657-41EC-B93E-6D83B44A9DDE}" srcOrd="2" destOrd="0" parTransId="{638E645C-4E94-4220-951B-429ADACC2ADE}" sibTransId="{D6730F4C-282B-4892-B378-35FA028A8F66}"/>
    <dgm:cxn modelId="{50D54DFD-EB84-49D5-8C9D-6DDCD051E785}" type="presParOf" srcId="{2102CC3E-71BB-4CA0-93ED-76B21A2E753A}" destId="{386004A3-2B1C-4B9E-8411-A78075943249}" srcOrd="0" destOrd="0" presId="urn:microsoft.com/office/officeart/2005/8/layout/hierarchy2"/>
    <dgm:cxn modelId="{0D284153-CFC9-4611-859F-64D5D3F826E8}" type="presParOf" srcId="{386004A3-2B1C-4B9E-8411-A78075943249}" destId="{B0C3DBC5-7C92-439D-B0F1-9F254D19CE9C}" srcOrd="0" destOrd="0" presId="urn:microsoft.com/office/officeart/2005/8/layout/hierarchy2"/>
    <dgm:cxn modelId="{22128F68-35A6-4ABB-BD6A-81BDC28B2318}" type="presParOf" srcId="{386004A3-2B1C-4B9E-8411-A78075943249}" destId="{7B56015A-9151-41A9-8032-9881D10A55B1}" srcOrd="1" destOrd="0" presId="urn:microsoft.com/office/officeart/2005/8/layout/hierarchy2"/>
    <dgm:cxn modelId="{DF58536F-AA72-4DBD-86AD-9B4C73E1983B}" type="presParOf" srcId="{7B56015A-9151-41A9-8032-9881D10A55B1}" destId="{B5E3F981-14AD-4C65-91A1-586DC0B0DA7F}" srcOrd="0" destOrd="0" presId="urn:microsoft.com/office/officeart/2005/8/layout/hierarchy2"/>
    <dgm:cxn modelId="{380EE483-80C7-4F0B-BFAB-8EA9F3044921}" type="presParOf" srcId="{B5E3F981-14AD-4C65-91A1-586DC0B0DA7F}" destId="{28DD4D50-136F-4B5A-B565-E9B2E2659874}" srcOrd="0" destOrd="0" presId="urn:microsoft.com/office/officeart/2005/8/layout/hierarchy2"/>
    <dgm:cxn modelId="{30218009-8A4E-4833-912E-9A0ED0FC70D9}" type="presParOf" srcId="{7B56015A-9151-41A9-8032-9881D10A55B1}" destId="{31F6FD19-0694-4165-B527-6ED1A385BA7E}" srcOrd="1" destOrd="0" presId="urn:microsoft.com/office/officeart/2005/8/layout/hierarchy2"/>
    <dgm:cxn modelId="{F76FA3FA-7568-4C2E-9AC4-654BE1A3C9CD}" type="presParOf" srcId="{31F6FD19-0694-4165-B527-6ED1A385BA7E}" destId="{B6336D6F-8389-46D9-AF1B-0725147219D5}" srcOrd="0" destOrd="0" presId="urn:microsoft.com/office/officeart/2005/8/layout/hierarchy2"/>
    <dgm:cxn modelId="{2A1B8ADF-0EFB-4AD8-8BAC-4EF5991C96E8}" type="presParOf" srcId="{31F6FD19-0694-4165-B527-6ED1A385BA7E}" destId="{CAF6F624-B9B7-4919-A71B-B90613C21B65}" srcOrd="1" destOrd="0" presId="urn:microsoft.com/office/officeart/2005/8/layout/hierarchy2"/>
    <dgm:cxn modelId="{497FE47D-2456-411C-BAD4-B4B9C5214313}" type="presParOf" srcId="{7B56015A-9151-41A9-8032-9881D10A55B1}" destId="{FACA452C-43C5-4BE7-9E17-A41ADAFAF6E2}" srcOrd="2" destOrd="0" presId="urn:microsoft.com/office/officeart/2005/8/layout/hierarchy2"/>
    <dgm:cxn modelId="{6E06B33B-28C8-44C6-A18B-F6F4296251E9}" type="presParOf" srcId="{FACA452C-43C5-4BE7-9E17-A41ADAFAF6E2}" destId="{C858F328-5325-4A5B-A72E-41FBB0D87F53}" srcOrd="0" destOrd="0" presId="urn:microsoft.com/office/officeart/2005/8/layout/hierarchy2"/>
    <dgm:cxn modelId="{E95FD156-1705-4A71-8622-FD47BE814859}" type="presParOf" srcId="{7B56015A-9151-41A9-8032-9881D10A55B1}" destId="{E43E0895-1237-404D-A362-644FB9810901}" srcOrd="3" destOrd="0" presId="urn:microsoft.com/office/officeart/2005/8/layout/hierarchy2"/>
    <dgm:cxn modelId="{79F7473E-2D29-44FA-8F0D-FA115080DE02}" type="presParOf" srcId="{E43E0895-1237-404D-A362-644FB9810901}" destId="{08D87970-D473-45D6-8992-D40FE1A65576}" srcOrd="0" destOrd="0" presId="urn:microsoft.com/office/officeart/2005/8/layout/hierarchy2"/>
    <dgm:cxn modelId="{E50C4D0A-3BAB-4F30-AB9F-F759026DF1E8}" type="presParOf" srcId="{E43E0895-1237-404D-A362-644FB9810901}" destId="{1439DAD1-9291-4627-958F-E59705E273E1}" srcOrd="1" destOrd="0" presId="urn:microsoft.com/office/officeart/2005/8/layout/hierarchy2"/>
    <dgm:cxn modelId="{875A7F8C-DFBC-461F-A93D-428736FFB866}" type="presParOf" srcId="{7B56015A-9151-41A9-8032-9881D10A55B1}" destId="{8D0898D2-02E1-4FD1-9076-4F714EC53FC0}" srcOrd="4" destOrd="0" presId="urn:microsoft.com/office/officeart/2005/8/layout/hierarchy2"/>
    <dgm:cxn modelId="{3E59A4D2-5778-45C0-BEB6-45D275D7F93F}" type="presParOf" srcId="{8D0898D2-02E1-4FD1-9076-4F714EC53FC0}" destId="{37B737E8-6C1B-4C69-8505-9E4C88FAD89E}" srcOrd="0" destOrd="0" presId="urn:microsoft.com/office/officeart/2005/8/layout/hierarchy2"/>
    <dgm:cxn modelId="{9E3C9DEF-77C6-423B-BE0F-033D1C206EE5}" type="presParOf" srcId="{7B56015A-9151-41A9-8032-9881D10A55B1}" destId="{96C3974E-FE74-4326-BA1F-5BEF0874BC52}" srcOrd="5" destOrd="0" presId="urn:microsoft.com/office/officeart/2005/8/layout/hierarchy2"/>
    <dgm:cxn modelId="{0A9D2C5E-CE2B-4CAF-9B8F-E1980FDFA0ED}" type="presParOf" srcId="{96C3974E-FE74-4326-BA1F-5BEF0874BC52}" destId="{17458690-096B-45A7-8C4D-CCB86C5C1818}" srcOrd="0" destOrd="0" presId="urn:microsoft.com/office/officeart/2005/8/layout/hierarchy2"/>
    <dgm:cxn modelId="{CF047D31-1639-49E4-A520-2D8A26B72590}" type="presParOf" srcId="{96C3974E-FE74-4326-BA1F-5BEF0874BC52}" destId="{7E09FE49-C0EE-4A51-BE8E-6A70B80600E1}" srcOrd="1" destOrd="0" presId="urn:microsoft.com/office/officeart/2005/8/layout/hierarchy2"/>
    <dgm:cxn modelId="{845E46A8-2DDB-4EB0-9E8E-1C1731063714}" type="presParOf" srcId="{7B56015A-9151-41A9-8032-9881D10A55B1}" destId="{473708CA-CE46-4AC1-AF3D-E9A56E27F602}" srcOrd="6" destOrd="0" presId="urn:microsoft.com/office/officeart/2005/8/layout/hierarchy2"/>
    <dgm:cxn modelId="{45608944-039B-4070-82B7-ECFB6E3062E2}" type="presParOf" srcId="{473708CA-CE46-4AC1-AF3D-E9A56E27F602}" destId="{85C8B73B-93C6-472D-ADD4-431992883D6D}" srcOrd="0" destOrd="0" presId="urn:microsoft.com/office/officeart/2005/8/layout/hierarchy2"/>
    <dgm:cxn modelId="{C6CBBBDB-9F67-44D4-82DE-921520A22DAE}" type="presParOf" srcId="{7B56015A-9151-41A9-8032-9881D10A55B1}" destId="{ECFAC029-4263-43FF-904E-D75C1FB32975}" srcOrd="7" destOrd="0" presId="urn:microsoft.com/office/officeart/2005/8/layout/hierarchy2"/>
    <dgm:cxn modelId="{02C2E275-FF30-4995-8172-960811040006}" type="presParOf" srcId="{ECFAC029-4263-43FF-904E-D75C1FB32975}" destId="{5465D325-BE94-4F55-B6B3-B8B89DF9403B}" srcOrd="0" destOrd="0" presId="urn:microsoft.com/office/officeart/2005/8/layout/hierarchy2"/>
    <dgm:cxn modelId="{9EB4A4B7-7FB4-46C9-9BE4-6ACFAE4A6022}" type="presParOf" srcId="{ECFAC029-4263-43FF-904E-D75C1FB32975}" destId="{92E6218E-F570-414A-882A-CE822F60CA51}" srcOrd="1" destOrd="0" presId="urn:microsoft.com/office/officeart/2005/8/layout/hierarchy2"/>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D2789EFF-2AC4-4281-AE23-B56F4AE68B22}" type="slidenum">
              <a:rPr lang="es-EC" smtClean="0"/>
              <a:pPr/>
              <a:t>‹#›</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2789EFF-2AC4-4281-AE23-B56F4AE68B22}" type="slidenum">
              <a:rPr lang="es-EC" smtClean="0"/>
              <a:pPr/>
              <a:t>‹#›</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2789EFF-2AC4-4281-AE23-B56F4AE68B22}" type="slidenum">
              <a:rPr lang="es-EC" smtClean="0"/>
              <a:pPr/>
              <a:t>‹#›</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02CA99-1D17-4971-970F-4B2E8C38CD4F}" type="datetimeFigureOut">
              <a:rPr lang="es-EC" smtClean="0"/>
              <a:pPr/>
              <a:t>04/05/2010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D2789EFF-2AC4-4281-AE23-B56F4AE68B22}" type="slidenum">
              <a:rPr lang="es-EC" smtClean="0"/>
              <a:pPr/>
              <a:t>‹#›</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02CA99-1D17-4971-970F-4B2E8C38CD4F}" type="datetimeFigureOut">
              <a:rPr lang="es-EC" smtClean="0"/>
              <a:pPr/>
              <a:t>04/05/2010</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789EFF-2AC4-4281-AE23-B56F4AE68B22}" type="slidenum">
              <a:rPr lang="es-EC" smtClean="0"/>
              <a:pPr/>
              <a:t>‹#›</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928670"/>
            <a:ext cx="7851648" cy="1828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8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pitchFamily="34" charset="0"/>
                <a:cs typeface="Arial" pitchFamily="34" charset="0"/>
              </a:rPr>
              <a:t>PROYECTO DE CREACIÓN DE UNA CAFETERÍA Y LIBRERÍA-ZONA DE DESCANSO-3 EN 1-EN LA CUIDAD DE GUAYAQUIL</a:t>
            </a:r>
            <a:r>
              <a:rPr lang="es-EC"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s-EC"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s-EC"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Subtitle 4"/>
          <p:cNvSpPr>
            <a:spLocks noGrp="1"/>
          </p:cNvSpPr>
          <p:nvPr>
            <p:ph type="subTitle" idx="1"/>
          </p:nvPr>
        </p:nvSpPr>
        <p:spPr>
          <a:xfrm>
            <a:off x="4572000" y="2285992"/>
            <a:ext cx="4071966" cy="2557918"/>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2100" b="1" dirty="0" smtClean="0">
                <a:ln/>
                <a:solidFill>
                  <a:schemeClr val="accent3"/>
                </a:solidFill>
                <a:latin typeface="Arial" pitchFamily="34" charset="0"/>
                <a:cs typeface="Arial" pitchFamily="34" charset="0"/>
              </a:rPr>
              <a:t>INTEGRANTES:</a:t>
            </a:r>
          </a:p>
          <a:p>
            <a:pPr algn="ctr"/>
            <a:r>
              <a:rPr lang="es-ES" sz="2100" b="1" dirty="0" smtClean="0">
                <a:ln/>
                <a:solidFill>
                  <a:schemeClr val="accent3"/>
                </a:solidFill>
                <a:latin typeface="Arial" pitchFamily="34" charset="0"/>
                <a:cs typeface="Arial" pitchFamily="34" charset="0"/>
              </a:rPr>
              <a:t>Gabriela Fernanda Arce Jara</a:t>
            </a:r>
            <a:endParaRPr lang="es-EC" sz="2100" b="1" dirty="0" smtClean="0">
              <a:ln/>
              <a:solidFill>
                <a:schemeClr val="accent3"/>
              </a:solidFill>
              <a:latin typeface="Arial" pitchFamily="34" charset="0"/>
              <a:cs typeface="Arial" pitchFamily="34" charset="0"/>
            </a:endParaRPr>
          </a:p>
          <a:p>
            <a:pPr algn="ctr"/>
            <a:r>
              <a:rPr lang="es-ES" sz="2100" b="1" dirty="0" smtClean="0">
                <a:ln/>
                <a:solidFill>
                  <a:schemeClr val="accent3"/>
                </a:solidFill>
                <a:latin typeface="Arial" pitchFamily="34" charset="0"/>
                <a:cs typeface="Arial" pitchFamily="34" charset="0"/>
              </a:rPr>
              <a:t> </a:t>
            </a:r>
            <a:endParaRPr lang="es-EC" sz="2100" b="1" dirty="0" smtClean="0">
              <a:ln/>
              <a:solidFill>
                <a:schemeClr val="accent3"/>
              </a:solidFill>
              <a:latin typeface="Arial" pitchFamily="34" charset="0"/>
              <a:cs typeface="Arial" pitchFamily="34" charset="0"/>
            </a:endParaRPr>
          </a:p>
          <a:p>
            <a:pPr algn="ctr"/>
            <a:r>
              <a:rPr lang="es-ES" sz="2100" b="1" dirty="0" smtClean="0">
                <a:ln/>
                <a:solidFill>
                  <a:schemeClr val="accent3"/>
                </a:solidFill>
                <a:latin typeface="Arial" pitchFamily="34" charset="0"/>
                <a:cs typeface="Arial" pitchFamily="34" charset="0"/>
              </a:rPr>
              <a:t>Lady Diana López Pinela</a:t>
            </a:r>
            <a:endParaRPr lang="es-EC" sz="2100" b="1" dirty="0" smtClean="0">
              <a:ln/>
              <a:solidFill>
                <a:schemeClr val="accent3"/>
              </a:solidFill>
              <a:latin typeface="Arial" pitchFamily="34" charset="0"/>
              <a:cs typeface="Arial" pitchFamily="34" charset="0"/>
            </a:endParaRPr>
          </a:p>
          <a:p>
            <a:pPr algn="ctr"/>
            <a:r>
              <a:rPr lang="es-ES" sz="2100" b="1" dirty="0" smtClean="0">
                <a:ln/>
                <a:solidFill>
                  <a:schemeClr val="accent3"/>
                </a:solidFill>
                <a:latin typeface="Arial" pitchFamily="34" charset="0"/>
                <a:cs typeface="Arial" pitchFamily="34" charset="0"/>
              </a:rPr>
              <a:t> </a:t>
            </a:r>
            <a:endParaRPr lang="es-EC" sz="2100" b="1" dirty="0" smtClean="0">
              <a:ln/>
              <a:solidFill>
                <a:schemeClr val="accent3"/>
              </a:solidFill>
              <a:latin typeface="Arial" pitchFamily="34" charset="0"/>
              <a:cs typeface="Arial" pitchFamily="34" charset="0"/>
            </a:endParaRPr>
          </a:p>
          <a:p>
            <a:pPr algn="ctr"/>
            <a:r>
              <a:rPr lang="es-ES" sz="2100" b="1" dirty="0" smtClean="0">
                <a:ln/>
                <a:solidFill>
                  <a:schemeClr val="accent3"/>
                </a:solidFill>
                <a:latin typeface="Arial" pitchFamily="34" charset="0"/>
                <a:cs typeface="Arial" pitchFamily="34" charset="0"/>
              </a:rPr>
              <a:t>Otilia María Toscano Herkt</a:t>
            </a:r>
            <a:endParaRPr lang="es-EC" sz="2100" b="1" dirty="0" smtClean="0">
              <a:ln/>
              <a:solidFill>
                <a:schemeClr val="accent3"/>
              </a:solidFill>
              <a:latin typeface="Arial" pitchFamily="34" charset="0"/>
              <a:cs typeface="Arial" pitchFamily="34" charset="0"/>
            </a:endParaRPr>
          </a:p>
          <a:p>
            <a:endParaRPr lang="es-EC" b="1" dirty="0">
              <a:ln/>
              <a:solidFill>
                <a:schemeClr val="accent3"/>
              </a:solidFill>
            </a:endParaRPr>
          </a:p>
        </p:txBody>
      </p:sp>
      <p:pic>
        <p:nvPicPr>
          <p:cNvPr id="6" name="Picture 5" descr="C:\Users\Gaby\Desktop\LOGO-Tradicion-Cafe.jpg"/>
          <p:cNvPicPr/>
          <p:nvPr/>
        </p:nvPicPr>
        <p:blipFill>
          <a:blip r:embed="rId2" cstate="print">
            <a:lum bright="-14000"/>
          </a:blip>
          <a:srcRect/>
          <a:stretch>
            <a:fillRect/>
          </a:stretch>
        </p:blipFill>
        <p:spPr bwMode="auto">
          <a:xfrm>
            <a:off x="428596" y="2500306"/>
            <a:ext cx="2928958" cy="3214710"/>
          </a:xfrm>
          <a:prstGeom prst="rect">
            <a:avLst/>
          </a:prstGeom>
          <a:ln>
            <a:noFill/>
          </a:ln>
          <a:effectLst>
            <a:softEdge rad="112500"/>
          </a:effectLst>
        </p:spPr>
      </p:pic>
      <p:pic>
        <p:nvPicPr>
          <p:cNvPr id="7" name="Picture 6" descr="LogoFen_Sello"/>
          <p:cNvPicPr/>
          <p:nvPr/>
        </p:nvPicPr>
        <p:blipFill>
          <a:blip r:embed="rId3" cstate="print"/>
          <a:srcRect/>
          <a:stretch>
            <a:fillRect/>
          </a:stretch>
        </p:blipFill>
        <p:spPr bwMode="auto">
          <a:xfrm>
            <a:off x="6786578" y="5072074"/>
            <a:ext cx="1357322" cy="1285884"/>
          </a:xfrm>
          <a:prstGeom prst="rect">
            <a:avLst/>
          </a:prstGeom>
          <a:noFill/>
          <a:ln w="9525">
            <a:noFill/>
            <a:miter lim="800000"/>
            <a:headEnd/>
            <a:tailEnd/>
          </a:ln>
        </p:spPr>
      </p:pic>
      <p:pic>
        <p:nvPicPr>
          <p:cNvPr id="8" name="Picture 7" descr="index_r35_c2"/>
          <p:cNvPicPr/>
          <p:nvPr/>
        </p:nvPicPr>
        <p:blipFill>
          <a:blip r:embed="rId4" cstate="print">
            <a:lum bright="4000" contrast="10000"/>
          </a:blip>
          <a:srcRect/>
          <a:stretch>
            <a:fillRect/>
          </a:stretch>
        </p:blipFill>
        <p:spPr bwMode="auto">
          <a:xfrm>
            <a:off x="4929190" y="5072074"/>
            <a:ext cx="1428760" cy="128586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114298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571612"/>
            <a:ext cx="3500462" cy="2000264"/>
          </a:xfrm>
          <a:prstGeom prst="rect">
            <a:avLst/>
          </a:prstGeom>
          <a:solidFill>
            <a:srgbClr val="95BA5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Sectores Encuestados</a:t>
            </a:r>
            <a:endParaRPr lang="es-EC" sz="3200" dirty="0">
              <a:solidFill>
                <a:schemeClr val="tx1"/>
              </a:solidFill>
            </a:endParaRPr>
          </a:p>
        </p:txBody>
      </p:sp>
      <p:cxnSp>
        <p:nvCxnSpPr>
          <p:cNvPr id="8" name="Straight Arrow Connector 7"/>
          <p:cNvCxnSpPr/>
          <p:nvPr/>
        </p:nvCxnSpPr>
        <p:spPr>
          <a:xfrm>
            <a:off x="4214810" y="3571876"/>
            <a:ext cx="857256" cy="785818"/>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14942" y="4357694"/>
            <a:ext cx="3643338" cy="1928826"/>
          </a:xfrm>
          <a:prstGeom prst="rect">
            <a:avLst/>
          </a:prstGeom>
          <a:solidFill>
            <a:srgbClr val="95BA5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tx1"/>
                </a:solidFill>
              </a:rPr>
              <a:t>Duración, Horarios</a:t>
            </a:r>
            <a:endParaRPr lang="es-EC" sz="3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pPr algn="ctr"/>
            <a:r>
              <a:rPr lang="es-ES" dirty="0" smtClean="0"/>
              <a:t>Encuesta</a:t>
            </a:r>
            <a:endParaRPr lang="es-EC" dirty="0"/>
          </a:p>
        </p:txBody>
      </p:sp>
      <p:sp>
        <p:nvSpPr>
          <p:cNvPr id="3" name="Content Placeholder 2"/>
          <p:cNvSpPr>
            <a:spLocks noGrp="1"/>
          </p:cNvSpPr>
          <p:nvPr>
            <p:ph idx="1"/>
          </p:nvPr>
        </p:nvSpPr>
        <p:spPr>
          <a:xfrm>
            <a:off x="428596" y="1142984"/>
            <a:ext cx="8229600" cy="5429264"/>
          </a:xfrm>
        </p:spPr>
        <p:txBody>
          <a:bodyPr>
            <a:noAutofit/>
          </a:bodyPr>
          <a:lstStyle/>
          <a:p>
            <a:pPr lvl="0">
              <a:buNone/>
            </a:pPr>
            <a:r>
              <a:rPr lang="es-EC" sz="1000" b="1" dirty="0" smtClean="0"/>
              <a:t>1. ¿Acude usted a cafeterías?</a:t>
            </a:r>
            <a:endParaRPr lang="es-EC" sz="1000" dirty="0" smtClean="0"/>
          </a:p>
          <a:p>
            <a:pPr>
              <a:buNone/>
            </a:pPr>
            <a:r>
              <a:rPr lang="es-EC" sz="1000" b="1" dirty="0" smtClean="0"/>
              <a:t> </a:t>
            </a:r>
            <a:endParaRPr lang="es-EC" sz="1000" dirty="0" smtClean="0"/>
          </a:p>
          <a:p>
            <a:pPr>
              <a:buNone/>
            </a:pPr>
            <a:r>
              <a:rPr lang="es-ES" sz="1000" dirty="0" smtClean="0"/>
              <a:t>             (1)    SI ____                   (2)  NO ____                  </a:t>
            </a:r>
            <a:r>
              <a:rPr lang="es-ES" sz="1000" i="1" dirty="0" smtClean="0"/>
              <a:t>Si su respuesta es </a:t>
            </a:r>
            <a:r>
              <a:rPr lang="es-ES" sz="1000" b="1" i="1" dirty="0" smtClean="0"/>
              <a:t>NO </a:t>
            </a:r>
            <a:r>
              <a:rPr lang="es-ES" sz="1000" i="1" dirty="0" smtClean="0"/>
              <a:t>pase a la pregunta </a:t>
            </a:r>
            <a:r>
              <a:rPr lang="es-ES" sz="1000" b="1" i="1" dirty="0" smtClean="0"/>
              <a:t>3.  </a:t>
            </a:r>
            <a:endParaRPr lang="es-EC" sz="1000" dirty="0" smtClean="0"/>
          </a:p>
          <a:p>
            <a:pPr>
              <a:buNone/>
            </a:pPr>
            <a:r>
              <a:rPr lang="es-ES" sz="1000" dirty="0" smtClean="0"/>
              <a:t> </a:t>
            </a:r>
            <a:endParaRPr lang="es-EC" sz="1000" dirty="0" smtClean="0"/>
          </a:p>
          <a:p>
            <a:pPr lvl="0">
              <a:buNone/>
            </a:pPr>
            <a:r>
              <a:rPr lang="es-EC" sz="1000" dirty="0" smtClean="0"/>
              <a:t>2. ¿</a:t>
            </a:r>
            <a:r>
              <a:rPr lang="es-EC" sz="1000" b="1" dirty="0" smtClean="0"/>
              <a:t>Cuántas veces a la semana acude a la cafetería?</a:t>
            </a:r>
            <a:endParaRPr lang="es-EC" sz="1000" dirty="0" smtClean="0"/>
          </a:p>
          <a:p>
            <a:pPr>
              <a:buNone/>
            </a:pPr>
            <a:r>
              <a:rPr lang="es-EC" sz="1000" b="1" dirty="0" smtClean="0"/>
              <a:t> </a:t>
            </a:r>
            <a:endParaRPr lang="es-EC" sz="1000" dirty="0" smtClean="0"/>
          </a:p>
          <a:p>
            <a:pPr>
              <a:buNone/>
            </a:pPr>
            <a:r>
              <a:rPr lang="es-EC" sz="1000" dirty="0" smtClean="0"/>
              <a:t>(3) 1-2 veces____         (4) 3-4veces____        (5) 5-6veces____       (6) 7 en adelante____</a:t>
            </a:r>
          </a:p>
          <a:p>
            <a:pPr>
              <a:buNone/>
            </a:pPr>
            <a:r>
              <a:rPr lang="es-EC" sz="1000" dirty="0" smtClean="0"/>
              <a:t> </a:t>
            </a:r>
          </a:p>
          <a:p>
            <a:pPr>
              <a:buNone/>
            </a:pPr>
            <a:r>
              <a:rPr lang="es-EC" sz="1000" dirty="0" smtClean="0"/>
              <a:t> </a:t>
            </a:r>
          </a:p>
          <a:p>
            <a:pPr lvl="0">
              <a:buNone/>
            </a:pPr>
            <a:r>
              <a:rPr lang="es-EC" sz="1000" b="1" dirty="0" smtClean="0"/>
              <a:t>3. ¿Acude usted a librerías? </a:t>
            </a:r>
            <a:endParaRPr lang="es-EC" sz="1000" dirty="0" smtClean="0"/>
          </a:p>
          <a:p>
            <a:pPr>
              <a:buNone/>
            </a:pPr>
            <a:r>
              <a:rPr lang="es-EC" sz="1000" b="1" dirty="0" smtClean="0"/>
              <a:t> </a:t>
            </a:r>
            <a:endParaRPr lang="es-EC" sz="1000" dirty="0" smtClean="0"/>
          </a:p>
          <a:p>
            <a:pPr>
              <a:buNone/>
            </a:pPr>
            <a:r>
              <a:rPr lang="es-EC" sz="1000" dirty="0" smtClean="0"/>
              <a:t>              (7) SI___                     (8) NO___                          </a:t>
            </a:r>
            <a:r>
              <a:rPr lang="es-EC" sz="1000" i="1" dirty="0" smtClean="0"/>
              <a:t>Si su respuesta es </a:t>
            </a:r>
            <a:r>
              <a:rPr lang="es-EC" sz="1000" b="1" i="1" dirty="0" smtClean="0"/>
              <a:t>NO </a:t>
            </a:r>
            <a:r>
              <a:rPr lang="es-EC" sz="1000" i="1" dirty="0" smtClean="0"/>
              <a:t>termina la encuesta. </a:t>
            </a:r>
            <a:endParaRPr lang="es-EC" sz="1000" dirty="0" smtClean="0"/>
          </a:p>
          <a:p>
            <a:pPr>
              <a:buNone/>
            </a:pPr>
            <a:r>
              <a:rPr lang="es-EC" sz="1000" i="1" dirty="0" smtClean="0"/>
              <a:t> </a:t>
            </a:r>
            <a:endParaRPr lang="es-EC" sz="1000" dirty="0" smtClean="0"/>
          </a:p>
          <a:p>
            <a:pPr>
              <a:buNone/>
            </a:pPr>
            <a:r>
              <a:rPr lang="es-EC" sz="1000" dirty="0" smtClean="0"/>
              <a:t> </a:t>
            </a:r>
          </a:p>
          <a:p>
            <a:pPr lvl="0">
              <a:buNone/>
            </a:pPr>
            <a:r>
              <a:rPr lang="es-EC" sz="1000" b="1" dirty="0" smtClean="0"/>
              <a:t>4. ¿Cuántas veces al año asiste a librerías?</a:t>
            </a:r>
            <a:endParaRPr lang="es-EC" sz="1000" dirty="0" smtClean="0"/>
          </a:p>
          <a:p>
            <a:pPr>
              <a:buNone/>
            </a:pPr>
            <a:r>
              <a:rPr lang="es-EC" sz="1000" b="1" dirty="0" smtClean="0"/>
              <a:t> </a:t>
            </a:r>
            <a:endParaRPr lang="es-EC" sz="1000" dirty="0" smtClean="0"/>
          </a:p>
          <a:p>
            <a:pPr>
              <a:buNone/>
            </a:pPr>
            <a:r>
              <a:rPr lang="es-EC" sz="1000" dirty="0" smtClean="0"/>
              <a:t>       (9)1-2veces___                                 (10) 3-4veces___                              (11) 5 en adelante___</a:t>
            </a:r>
          </a:p>
          <a:p>
            <a:pPr>
              <a:buNone/>
            </a:pPr>
            <a:r>
              <a:rPr lang="es-EC" sz="1000" dirty="0" smtClean="0"/>
              <a:t> </a:t>
            </a:r>
          </a:p>
          <a:p>
            <a:pPr>
              <a:buNone/>
            </a:pPr>
            <a:r>
              <a:rPr lang="es-EC" sz="1000" dirty="0" smtClean="0"/>
              <a:t> </a:t>
            </a:r>
          </a:p>
          <a:p>
            <a:pPr lvl="0">
              <a:buNone/>
            </a:pPr>
            <a:r>
              <a:rPr lang="es-EC" sz="1000" b="1" dirty="0" smtClean="0"/>
              <a:t>5. ¿Qué prefieren los clientes al momento de elegir (librería o cafetería)?</a:t>
            </a:r>
            <a:endParaRPr lang="es-EC" sz="1000" dirty="0" smtClean="0"/>
          </a:p>
          <a:p>
            <a:pPr>
              <a:buNone/>
            </a:pPr>
            <a:r>
              <a:rPr lang="es-EC" sz="1000" b="1" dirty="0" smtClean="0"/>
              <a:t> </a:t>
            </a:r>
            <a:endParaRPr lang="es-EC" sz="1000" dirty="0" smtClean="0"/>
          </a:p>
          <a:p>
            <a:pPr>
              <a:buNone/>
            </a:pPr>
            <a:r>
              <a:rPr lang="es-EC" sz="1000" dirty="0" smtClean="0"/>
              <a:t> (12)  Ubicación___</a:t>
            </a:r>
          </a:p>
          <a:p>
            <a:pPr>
              <a:buNone/>
            </a:pPr>
            <a:r>
              <a:rPr lang="es-EC" sz="1000" dirty="0" smtClean="0"/>
              <a:t>(13)  Precio___</a:t>
            </a:r>
          </a:p>
          <a:p>
            <a:pPr>
              <a:buNone/>
            </a:pPr>
            <a:r>
              <a:rPr lang="es-EC" sz="1000" dirty="0" smtClean="0"/>
              <a:t>(15)  Ambiente___</a:t>
            </a:r>
          </a:p>
          <a:p>
            <a:pPr>
              <a:buNone/>
            </a:pPr>
            <a:r>
              <a:rPr lang="es-EC" sz="1000" dirty="0" smtClean="0"/>
              <a:t>(16)  Limpieza____</a:t>
            </a:r>
          </a:p>
          <a:p>
            <a:pPr>
              <a:buNone/>
            </a:pPr>
            <a:r>
              <a:rPr lang="es-EC" sz="1000" dirty="0" smtClean="0"/>
              <a:t>(17)  Atención al cliente____</a:t>
            </a:r>
          </a:p>
          <a:p>
            <a:pPr>
              <a:buNone/>
            </a:pPr>
            <a:r>
              <a:rPr lang="es-EC" sz="1000" dirty="0" smtClean="0"/>
              <a:t>(18)  Variedad en el menú____</a:t>
            </a:r>
          </a:p>
          <a:p>
            <a:pPr>
              <a:buNone/>
            </a:pPr>
            <a:r>
              <a:rPr lang="es-EC" sz="1000" dirty="0" smtClean="0"/>
              <a:t> </a:t>
            </a:r>
          </a:p>
          <a:p>
            <a:pPr lvl="0">
              <a:buNone/>
            </a:pPr>
            <a:r>
              <a:rPr lang="es-EC" sz="1000" b="1" dirty="0" smtClean="0"/>
              <a:t>6. ¿Le gustaría contar con un servicio de cafetería-librería-zona de descanso que le permita poder leer libros o revistas, mientras descansa y degusta aperitivos?</a:t>
            </a:r>
            <a:endParaRPr lang="es-EC" sz="1000" dirty="0" smtClean="0"/>
          </a:p>
          <a:p>
            <a:pPr>
              <a:buNone/>
            </a:pPr>
            <a:endParaRPr lang="es-EC"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8229600" cy="6500834"/>
          </a:xfrm>
        </p:spPr>
        <p:txBody>
          <a:bodyPr>
            <a:normAutofit fontScale="25000" lnSpcReduction="20000"/>
          </a:bodyPr>
          <a:lstStyle/>
          <a:p>
            <a:pPr lvl="0">
              <a:buNone/>
            </a:pPr>
            <a:r>
              <a:rPr lang="es-EC" sz="4000" b="1" dirty="0" smtClean="0"/>
              <a:t>7. ¿Qué tipo de menú es de su preferencia, ordene del  1 al 5 siendo 5 más importante y 1 menos importante?</a:t>
            </a:r>
            <a:endParaRPr lang="es-EC" sz="4000" dirty="0" smtClean="0"/>
          </a:p>
          <a:p>
            <a:pPr>
              <a:buNone/>
            </a:pPr>
            <a:r>
              <a:rPr lang="es-EC" sz="4000" b="1" dirty="0" smtClean="0"/>
              <a:t> </a:t>
            </a:r>
            <a:endParaRPr lang="es-EC" sz="4000" dirty="0" smtClean="0"/>
          </a:p>
          <a:p>
            <a:pPr>
              <a:buNone/>
            </a:pPr>
            <a:r>
              <a:rPr lang="es-EC" sz="4000" dirty="0" smtClean="0"/>
              <a:t>             (21) Desayunos típicos ___                       (22) Postres____                         (23)  Bebidas____</a:t>
            </a:r>
          </a:p>
          <a:p>
            <a:pPr>
              <a:buNone/>
            </a:pPr>
            <a:r>
              <a:rPr lang="es-EC" sz="4000" dirty="0" smtClean="0"/>
              <a:t>(24)  Piqueos___                     (25)  Café____</a:t>
            </a:r>
          </a:p>
          <a:p>
            <a:pPr>
              <a:buNone/>
            </a:pPr>
            <a:r>
              <a:rPr lang="es-EC" sz="4000" dirty="0" smtClean="0"/>
              <a:t> </a:t>
            </a:r>
          </a:p>
          <a:p>
            <a:pPr>
              <a:buNone/>
            </a:pPr>
            <a:r>
              <a:rPr lang="es-EC" sz="4000" dirty="0" smtClean="0"/>
              <a:t> </a:t>
            </a:r>
          </a:p>
          <a:p>
            <a:pPr>
              <a:buNone/>
            </a:pPr>
            <a:r>
              <a:rPr lang="es-EC" sz="4000" dirty="0" smtClean="0"/>
              <a:t> </a:t>
            </a:r>
          </a:p>
          <a:p>
            <a:pPr lvl="0">
              <a:buNone/>
            </a:pPr>
            <a:r>
              <a:rPr lang="es-EC" sz="4000" b="1" dirty="0" smtClean="0"/>
              <a:t>8. ¿Cuánto estaría dispuesto a pagar por el tipo de café?</a:t>
            </a:r>
            <a:endParaRPr lang="es-EC" sz="4000" dirty="0" smtClean="0"/>
          </a:p>
          <a:p>
            <a:pPr>
              <a:buNone/>
            </a:pPr>
            <a:r>
              <a:rPr lang="es-EC" sz="4000" b="1" dirty="0" smtClean="0"/>
              <a:t> </a:t>
            </a:r>
            <a:endParaRPr lang="es-EC" sz="4000" dirty="0" smtClean="0"/>
          </a:p>
          <a:p>
            <a:pPr>
              <a:buNone/>
            </a:pPr>
            <a:r>
              <a:rPr lang="es-EC" sz="4000" dirty="0" smtClean="0"/>
              <a:t>(26)  0.90-1.50___                       (27)   1.50-2.10___                                      (28)   2.10-2.70____</a:t>
            </a:r>
          </a:p>
          <a:p>
            <a:pPr>
              <a:buNone/>
            </a:pPr>
            <a:r>
              <a:rPr lang="es-EC" sz="4000" dirty="0" smtClean="0"/>
              <a:t> </a:t>
            </a:r>
          </a:p>
          <a:p>
            <a:pPr lvl="0">
              <a:buNone/>
            </a:pPr>
            <a:r>
              <a:rPr lang="es-EC" sz="4000" b="1" dirty="0" smtClean="0"/>
              <a:t>9. ¿Cuánto está dispuesto a pagar por los aperitivos?</a:t>
            </a:r>
            <a:endParaRPr lang="es-EC" sz="4000" dirty="0" smtClean="0"/>
          </a:p>
          <a:p>
            <a:pPr>
              <a:buNone/>
            </a:pPr>
            <a:r>
              <a:rPr lang="es-EC" sz="4000" dirty="0" smtClean="0"/>
              <a:t>(29)  1.00-2.50____                       (30)  2.50-4.00____                          (31)   4 en adelante ____</a:t>
            </a:r>
          </a:p>
          <a:p>
            <a:pPr>
              <a:buNone/>
            </a:pPr>
            <a:r>
              <a:rPr lang="es-EC" sz="4000" dirty="0" smtClean="0"/>
              <a:t> </a:t>
            </a:r>
          </a:p>
          <a:p>
            <a:pPr lvl="0">
              <a:buNone/>
            </a:pPr>
            <a:r>
              <a:rPr lang="es-EC" sz="4000" b="1" dirty="0" smtClean="0"/>
              <a:t>10. ¿Qué tipo de libros son de su preferencia?</a:t>
            </a:r>
            <a:endParaRPr lang="es-EC" sz="4000" dirty="0" smtClean="0"/>
          </a:p>
          <a:p>
            <a:pPr>
              <a:buNone/>
            </a:pPr>
            <a:r>
              <a:rPr lang="es-EC" sz="4000" b="1" dirty="0" smtClean="0"/>
              <a:t> </a:t>
            </a:r>
            <a:endParaRPr lang="es-EC" sz="4000" dirty="0" smtClean="0"/>
          </a:p>
          <a:p>
            <a:pPr>
              <a:buNone/>
            </a:pPr>
            <a:r>
              <a:rPr lang="es-EC" sz="4000" dirty="0" smtClean="0"/>
              <a:t>(32)  Novelas___                   (33)  Infantiles___                     (34) Medicinas, Salud, Nutrición____</a:t>
            </a:r>
          </a:p>
          <a:p>
            <a:pPr>
              <a:buNone/>
            </a:pPr>
            <a:r>
              <a:rPr lang="es-EC" sz="4000" dirty="0" smtClean="0"/>
              <a:t> (35) Tecnología___        (36) Crucigramas____                (37) Revistas____          (38) Liricos____</a:t>
            </a:r>
          </a:p>
          <a:p>
            <a:pPr>
              <a:buNone/>
            </a:pPr>
            <a:r>
              <a:rPr lang="es-EC" sz="4000" dirty="0" smtClean="0"/>
              <a:t> </a:t>
            </a:r>
          </a:p>
          <a:p>
            <a:pPr>
              <a:buNone/>
            </a:pPr>
            <a:r>
              <a:rPr lang="es-EC" sz="4000" dirty="0" smtClean="0"/>
              <a:t> </a:t>
            </a:r>
          </a:p>
          <a:p>
            <a:pPr lvl="0">
              <a:buNone/>
            </a:pPr>
            <a:r>
              <a:rPr lang="es-EC" sz="4000" b="1" dirty="0" smtClean="0"/>
              <a:t>11. ¿En qué sector de la ciudad le gustaría que esté ubicado la cafetería-librería?</a:t>
            </a:r>
            <a:endParaRPr lang="es-EC" sz="4000" dirty="0" smtClean="0"/>
          </a:p>
          <a:p>
            <a:pPr>
              <a:buNone/>
            </a:pPr>
            <a:r>
              <a:rPr lang="es-EC" sz="4000" b="1" dirty="0" smtClean="0"/>
              <a:t> </a:t>
            </a:r>
            <a:endParaRPr lang="es-EC" sz="4000" dirty="0" smtClean="0"/>
          </a:p>
          <a:p>
            <a:pPr>
              <a:buNone/>
            </a:pPr>
            <a:r>
              <a:rPr lang="es-EC" sz="4000" dirty="0" smtClean="0"/>
              <a:t>(39) NORTE___                       (40) CENTRO____                              (41) SUR____                </a:t>
            </a:r>
          </a:p>
          <a:p>
            <a:pPr>
              <a:buNone/>
            </a:pPr>
            <a:r>
              <a:rPr lang="es-EC" sz="4000" dirty="0" smtClean="0"/>
              <a:t> </a:t>
            </a:r>
          </a:p>
          <a:p>
            <a:pPr>
              <a:buNone/>
            </a:pPr>
            <a:r>
              <a:rPr lang="es-EC" sz="4000" dirty="0" smtClean="0"/>
              <a:t>       </a:t>
            </a:r>
          </a:p>
          <a:p>
            <a:pPr>
              <a:buNone/>
            </a:pPr>
            <a:r>
              <a:rPr lang="es-EC" sz="4000" b="1" u="sng" dirty="0" smtClean="0"/>
              <a:t>DATOS DE CONTROL</a:t>
            </a:r>
            <a:endParaRPr lang="es-EC" sz="4000" dirty="0" smtClean="0"/>
          </a:p>
          <a:p>
            <a:pPr>
              <a:buNone/>
            </a:pPr>
            <a:r>
              <a:rPr lang="es-EC" sz="4000" b="1" u="sng" dirty="0" smtClean="0"/>
              <a:t>SEXO (12)</a:t>
            </a:r>
            <a:endParaRPr lang="es-EC" sz="4000" dirty="0" smtClean="0"/>
          </a:p>
          <a:p>
            <a:pPr>
              <a:buNone/>
            </a:pPr>
            <a:r>
              <a:rPr lang="es-EC" sz="4000" dirty="0" smtClean="0"/>
              <a:t>(42)HOMBRE ___                                    </a:t>
            </a:r>
            <a:r>
              <a:rPr lang="es-EC" sz="4000" b="1" u="sng" dirty="0" smtClean="0"/>
              <a:t>EDAD</a:t>
            </a:r>
            <a:r>
              <a:rPr lang="es-EC" sz="4000" b="1" dirty="0" smtClean="0"/>
              <a:t> (13)</a:t>
            </a:r>
            <a:r>
              <a:rPr lang="es-EC" sz="4000" dirty="0" smtClean="0"/>
              <a:t>                                  </a:t>
            </a:r>
            <a:r>
              <a:rPr lang="es-EC" sz="4000" b="1" u="sng" dirty="0" smtClean="0"/>
              <a:t>ESTADO CIVIL (14)</a:t>
            </a:r>
            <a:endParaRPr lang="es-EC" sz="4000" dirty="0" smtClean="0"/>
          </a:p>
          <a:p>
            <a:pPr>
              <a:buNone/>
            </a:pPr>
            <a:r>
              <a:rPr lang="es-EC" sz="4000" dirty="0" smtClean="0"/>
              <a:t>(43)MUJER    ___                                    (44)18-25	____                              (49) SOLTERO	___  </a:t>
            </a:r>
          </a:p>
          <a:p>
            <a:pPr>
              <a:buNone/>
            </a:pPr>
            <a:r>
              <a:rPr lang="es-EC" sz="4000" dirty="0" smtClean="0"/>
              <a:t>                                                              (45)25-32	____                              (50)  CASADO	___</a:t>
            </a:r>
          </a:p>
          <a:p>
            <a:pPr>
              <a:buNone/>
            </a:pPr>
            <a:r>
              <a:rPr lang="es-EC" sz="4000" dirty="0" smtClean="0"/>
              <a:t>                                                              (46)32-39	____                              (51) VIUDO	___</a:t>
            </a:r>
          </a:p>
          <a:p>
            <a:pPr>
              <a:buNone/>
            </a:pPr>
            <a:r>
              <a:rPr lang="es-EC" sz="4000" dirty="0" smtClean="0"/>
              <a:t>                                                              (47)39-46	____                             (52) DIVOR	CIADO	___ </a:t>
            </a:r>
          </a:p>
          <a:p>
            <a:pPr>
              <a:buNone/>
            </a:pPr>
            <a:r>
              <a:rPr lang="es-EC" sz="4000" dirty="0" smtClean="0"/>
              <a:t>                                                              (48) Más de 46___</a:t>
            </a:r>
          </a:p>
          <a:p>
            <a:pPr>
              <a:buNone/>
            </a:pPr>
            <a:r>
              <a:rPr lang="es-EC" sz="4000" dirty="0" smtClean="0"/>
              <a:t> </a:t>
            </a:r>
          </a:p>
          <a:p>
            <a:pPr>
              <a:buNone/>
            </a:pPr>
            <a:r>
              <a:rPr lang="es-EC" sz="4000" dirty="0" smtClean="0"/>
              <a:t> </a:t>
            </a:r>
          </a:p>
          <a:p>
            <a:pPr>
              <a:buNone/>
            </a:pPr>
            <a:r>
              <a:rPr lang="es-EC" sz="4000" b="1" u="sng" dirty="0" smtClean="0"/>
              <a:t>SECTOR DONDE VIVE </a:t>
            </a:r>
            <a:r>
              <a:rPr lang="es-EC" sz="4000" b="1" dirty="0" smtClean="0"/>
              <a:t>(15)                                  </a:t>
            </a:r>
            <a:r>
              <a:rPr lang="es-EC" sz="4000" b="1" u="sng" dirty="0" smtClean="0"/>
              <a:t>INGRESOS QUE PERCIBE (16)</a:t>
            </a:r>
            <a:endParaRPr lang="es-EC" sz="4000" dirty="0" smtClean="0"/>
          </a:p>
          <a:p>
            <a:pPr>
              <a:buNone/>
            </a:pPr>
            <a:r>
              <a:rPr lang="es-EC" sz="4000" dirty="0" smtClean="0"/>
              <a:t>(53) NORTE      ___                                                    (56) 100-240             ____</a:t>
            </a:r>
          </a:p>
          <a:p>
            <a:pPr>
              <a:buNone/>
            </a:pPr>
            <a:r>
              <a:rPr lang="es-EC" sz="4000" dirty="0" smtClean="0"/>
              <a:t>(54) CENTRO   ___                                                     (57) 240-380	        ____</a:t>
            </a:r>
          </a:p>
          <a:p>
            <a:pPr>
              <a:buNone/>
            </a:pPr>
            <a:r>
              <a:rPr lang="es-EC" sz="4000" dirty="0" smtClean="0"/>
              <a:t>(55) SUR          ___                                                     (58) 380 en adelante ____</a:t>
            </a:r>
          </a:p>
          <a:p>
            <a:pPr>
              <a:buNone/>
            </a:pPr>
            <a:r>
              <a:rPr lang="es-EC" sz="4000" b="1" dirty="0" smtClean="0"/>
              <a:t> </a:t>
            </a:r>
            <a:endParaRPr lang="es-EC" sz="4000" dirty="0" smtClean="0"/>
          </a:p>
          <a:p>
            <a:pPr>
              <a:buNone/>
            </a:pPr>
            <a:r>
              <a:rPr lang="es-ES" sz="4000" b="1" dirty="0" smtClean="0"/>
              <a:t> </a:t>
            </a:r>
            <a:endParaRPr lang="es-EC" sz="4000" dirty="0" smtClean="0"/>
          </a:p>
          <a:p>
            <a:pPr>
              <a:buNone/>
            </a:pPr>
            <a:r>
              <a:rPr lang="es-ES" sz="4000" b="1" dirty="0" smtClean="0"/>
              <a:t>GRACIAS POR SU COLABORACION</a:t>
            </a:r>
            <a:endParaRPr lang="es-EC" sz="4000" dirty="0" smtClean="0"/>
          </a:p>
          <a:p>
            <a:pPr>
              <a:buNone/>
            </a:pPr>
            <a:r>
              <a:rPr lang="es-ES" sz="4000" b="1" dirty="0" smtClean="0"/>
              <a:t> </a:t>
            </a:r>
            <a:endParaRPr lang="es-EC" sz="4000" dirty="0" smtClean="0"/>
          </a:p>
          <a:p>
            <a:pPr>
              <a:buNone/>
            </a:pPr>
            <a:r>
              <a:rPr lang="es-ES" sz="4000" b="1" dirty="0" smtClean="0"/>
              <a:t> </a:t>
            </a:r>
            <a:endParaRPr lang="es-EC" sz="4000" dirty="0" smtClean="0"/>
          </a:p>
          <a:p>
            <a:pPr>
              <a:buNone/>
            </a:pPr>
            <a:r>
              <a:rPr lang="es-ES" sz="4000" b="1" dirty="0" smtClean="0"/>
              <a:t> </a:t>
            </a:r>
            <a:endParaRPr lang="es-EC" sz="4000" dirty="0" smtClean="0"/>
          </a:p>
          <a:p>
            <a:r>
              <a:rPr lang="es-ES" b="1" dirty="0" smtClean="0"/>
              <a:t> </a:t>
            </a:r>
            <a:endParaRPr lang="es-EC" dirty="0" smtClean="0"/>
          </a:p>
          <a:p>
            <a:r>
              <a:rPr lang="es-ES" b="1" dirty="0" smtClean="0"/>
              <a:t>                                                                                     Código</a:t>
            </a:r>
            <a:endParaRPr lang="es-EC" dirty="0" smtClean="0"/>
          </a:p>
          <a:p>
            <a:r>
              <a:rPr lang="es-ES" dirty="0" smtClean="0"/>
              <a:t> </a:t>
            </a: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s-ES" dirty="0" smtClean="0"/>
              <a:t>Presentación e Interpretación de Resultados</a:t>
            </a:r>
            <a:endParaRPr lang="es-EC" dirty="0"/>
          </a:p>
        </p:txBody>
      </p:sp>
      <p:graphicFrame>
        <p:nvGraphicFramePr>
          <p:cNvPr id="5" name="Chart 4"/>
          <p:cNvGraphicFramePr/>
          <p:nvPr/>
        </p:nvGraphicFramePr>
        <p:xfrm>
          <a:off x="4429124" y="4286256"/>
          <a:ext cx="4714876" cy="22640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nvGraphicFramePr>
        <p:xfrm>
          <a:off x="928662" y="3000372"/>
          <a:ext cx="3387104" cy="1563062"/>
        </p:xfrm>
        <a:graphic>
          <a:graphicData uri="http://schemas.openxmlformats.org/drawingml/2006/table">
            <a:tbl>
              <a:tblPr>
                <a:tableStyleId>{35758FB7-9AC5-4552-8A53-C91805E547FA}</a:tableStyleId>
              </a:tblPr>
              <a:tblGrid>
                <a:gridCol w="588635"/>
                <a:gridCol w="997409"/>
                <a:gridCol w="997409"/>
                <a:gridCol w="803651"/>
              </a:tblGrid>
              <a:tr h="595451">
                <a:tc gridSpan="2">
                  <a:txBody>
                    <a:bodyPr/>
                    <a:lstStyle/>
                    <a:p>
                      <a:pPr algn="l">
                        <a:spcAft>
                          <a:spcPts val="0"/>
                        </a:spcAft>
                      </a:pPr>
                      <a:endParaRPr lang="es-EC" sz="1100" dirty="0">
                        <a:latin typeface="Times New Roman"/>
                        <a:ea typeface="Times New Roman"/>
                        <a:cs typeface="Times New Roman"/>
                      </a:endParaRPr>
                    </a:p>
                  </a:txBody>
                  <a:tcPr marL="68580" marR="68580" marT="0" marB="0"/>
                </a:tc>
                <a:tc hMerge="1">
                  <a:txBody>
                    <a:bodyPr/>
                    <a:lstStyle/>
                    <a:p>
                      <a:endParaRPr lang="es-EC"/>
                    </a:p>
                  </a:txBody>
                  <a:tcPr/>
                </a:tc>
                <a:tc>
                  <a:txBody>
                    <a:bodyPr/>
                    <a:lstStyle/>
                    <a:p>
                      <a:pPr algn="l">
                        <a:spcAft>
                          <a:spcPts val="0"/>
                        </a:spcAft>
                      </a:pPr>
                      <a:r>
                        <a:rPr lang="es-EC" sz="1100" dirty="0"/>
                        <a:t>Frequency</a:t>
                      </a:r>
                      <a:endParaRPr lang="es-EC" sz="1100" dirty="0">
                        <a:latin typeface="Times New Roman"/>
                        <a:ea typeface="Times New Roman"/>
                        <a:cs typeface="Times New Roman"/>
                      </a:endParaRPr>
                    </a:p>
                  </a:txBody>
                  <a:tcPr marL="68580" marR="68580" marT="0" marB="0"/>
                </a:tc>
                <a:tc>
                  <a:txBody>
                    <a:bodyPr/>
                    <a:lstStyle/>
                    <a:p>
                      <a:pPr algn="l">
                        <a:spcAft>
                          <a:spcPts val="0"/>
                        </a:spcAft>
                      </a:pPr>
                      <a:r>
                        <a:rPr lang="es-EC" sz="1100" dirty="0"/>
                        <a:t>Percent</a:t>
                      </a:r>
                      <a:endParaRPr lang="es-EC" sz="1100" dirty="0">
                        <a:latin typeface="Times New Roman"/>
                        <a:ea typeface="Times New Roman"/>
                        <a:cs typeface="Times New Roman"/>
                      </a:endParaRPr>
                    </a:p>
                  </a:txBody>
                  <a:tcPr marL="68580" marR="68580" marT="0" marB="0"/>
                </a:tc>
              </a:tr>
              <a:tr h="322537">
                <a:tc rowSpan="3">
                  <a:txBody>
                    <a:bodyPr/>
                    <a:lstStyle/>
                    <a:p>
                      <a:pPr algn="l">
                        <a:spcAft>
                          <a:spcPts val="0"/>
                        </a:spcAft>
                      </a:pPr>
                      <a:r>
                        <a:rPr lang="es-EC" sz="1100"/>
                        <a:t>Valid</a:t>
                      </a:r>
                      <a:endParaRPr lang="es-EC" sz="1100">
                        <a:latin typeface="Times New Roman"/>
                        <a:ea typeface="Times New Roman"/>
                        <a:cs typeface="Times New Roman"/>
                      </a:endParaRPr>
                    </a:p>
                  </a:txBody>
                  <a:tcPr marL="68580" marR="68580" marT="0" marB="0"/>
                </a:tc>
                <a:tc>
                  <a:txBody>
                    <a:bodyPr/>
                    <a:lstStyle/>
                    <a:p>
                      <a:pPr algn="l">
                        <a:spcAft>
                          <a:spcPts val="0"/>
                        </a:spcAft>
                      </a:pPr>
                      <a:r>
                        <a:rPr lang="es-EC" sz="1100"/>
                        <a:t>SI</a:t>
                      </a:r>
                      <a:endParaRPr lang="es-EC" sz="1100">
                        <a:latin typeface="Times New Roman"/>
                        <a:ea typeface="Times New Roman"/>
                        <a:cs typeface="Times New Roman"/>
                      </a:endParaRPr>
                    </a:p>
                  </a:txBody>
                  <a:tcPr marL="68580" marR="68580" marT="0" marB="0"/>
                </a:tc>
                <a:tc>
                  <a:txBody>
                    <a:bodyPr/>
                    <a:lstStyle/>
                    <a:p>
                      <a:pPr algn="ctr">
                        <a:spcAft>
                          <a:spcPts val="0"/>
                        </a:spcAft>
                      </a:pPr>
                      <a:r>
                        <a:rPr lang="es-EC" sz="1100"/>
                        <a:t>389</a:t>
                      </a:r>
                      <a:endParaRPr lang="es-EC" sz="1100">
                        <a:latin typeface="Times New Roman"/>
                        <a:ea typeface="Times New Roman"/>
                        <a:cs typeface="Times New Roman"/>
                      </a:endParaRPr>
                    </a:p>
                  </a:txBody>
                  <a:tcPr marL="68580" marR="68580" marT="0" marB="0"/>
                </a:tc>
                <a:tc>
                  <a:txBody>
                    <a:bodyPr/>
                    <a:lstStyle/>
                    <a:p>
                      <a:pPr algn="ctr">
                        <a:spcAft>
                          <a:spcPts val="0"/>
                        </a:spcAft>
                      </a:pPr>
                      <a:r>
                        <a:rPr lang="es-EC" sz="1100" dirty="0"/>
                        <a:t>97,3</a:t>
                      </a:r>
                      <a:endParaRPr lang="es-EC" sz="1100" dirty="0">
                        <a:latin typeface="Times New Roman"/>
                        <a:ea typeface="Times New Roman"/>
                        <a:cs typeface="Times New Roman"/>
                      </a:endParaRPr>
                    </a:p>
                  </a:txBody>
                  <a:tcPr marL="68580" marR="68580" marT="0" marB="0"/>
                </a:tc>
              </a:tr>
              <a:tr h="322537">
                <a:tc vMerge="1">
                  <a:txBody>
                    <a:bodyPr/>
                    <a:lstStyle/>
                    <a:p>
                      <a:endParaRPr lang="es-EC"/>
                    </a:p>
                  </a:txBody>
                  <a:tcPr/>
                </a:tc>
                <a:tc>
                  <a:txBody>
                    <a:bodyPr/>
                    <a:lstStyle/>
                    <a:p>
                      <a:pPr algn="l">
                        <a:spcAft>
                          <a:spcPts val="0"/>
                        </a:spcAft>
                      </a:pPr>
                      <a:r>
                        <a:rPr lang="es-EC" sz="1100"/>
                        <a:t>NO</a:t>
                      </a:r>
                      <a:endParaRPr lang="es-EC" sz="1100">
                        <a:latin typeface="Times New Roman"/>
                        <a:ea typeface="Times New Roman"/>
                        <a:cs typeface="Times New Roman"/>
                      </a:endParaRPr>
                    </a:p>
                  </a:txBody>
                  <a:tcPr marL="68580" marR="68580" marT="0" marB="0"/>
                </a:tc>
                <a:tc>
                  <a:txBody>
                    <a:bodyPr/>
                    <a:lstStyle/>
                    <a:p>
                      <a:pPr algn="ctr">
                        <a:spcAft>
                          <a:spcPts val="0"/>
                        </a:spcAft>
                      </a:pPr>
                      <a:r>
                        <a:rPr lang="es-EC" sz="1100"/>
                        <a:t>11</a:t>
                      </a:r>
                      <a:endParaRPr lang="es-EC" sz="1100">
                        <a:latin typeface="Times New Roman"/>
                        <a:ea typeface="Times New Roman"/>
                        <a:cs typeface="Times New Roman"/>
                      </a:endParaRPr>
                    </a:p>
                  </a:txBody>
                  <a:tcPr marL="68580" marR="68580" marT="0" marB="0"/>
                </a:tc>
                <a:tc>
                  <a:txBody>
                    <a:bodyPr/>
                    <a:lstStyle/>
                    <a:p>
                      <a:pPr algn="ctr">
                        <a:spcAft>
                          <a:spcPts val="0"/>
                        </a:spcAft>
                      </a:pPr>
                      <a:r>
                        <a:rPr lang="es-EC" sz="1100" dirty="0"/>
                        <a:t>2,8</a:t>
                      </a:r>
                      <a:endParaRPr lang="es-EC" sz="1100" dirty="0">
                        <a:latin typeface="Times New Roman"/>
                        <a:ea typeface="Times New Roman"/>
                        <a:cs typeface="Times New Roman"/>
                      </a:endParaRPr>
                    </a:p>
                  </a:txBody>
                  <a:tcPr marL="68580" marR="68580" marT="0" marB="0"/>
                </a:tc>
              </a:tr>
              <a:tr h="322537">
                <a:tc vMerge="1">
                  <a:txBody>
                    <a:bodyPr/>
                    <a:lstStyle/>
                    <a:p>
                      <a:endParaRPr lang="es-EC"/>
                    </a:p>
                  </a:txBody>
                  <a:tcPr/>
                </a:tc>
                <a:tc>
                  <a:txBody>
                    <a:bodyPr/>
                    <a:lstStyle/>
                    <a:p>
                      <a:pPr algn="l">
                        <a:spcAft>
                          <a:spcPts val="0"/>
                        </a:spcAft>
                      </a:pPr>
                      <a:r>
                        <a:rPr lang="es-EC" sz="1100"/>
                        <a:t>Total</a:t>
                      </a:r>
                      <a:endParaRPr lang="es-EC" sz="1100">
                        <a:latin typeface="Times New Roman"/>
                        <a:ea typeface="Times New Roman"/>
                        <a:cs typeface="Times New Roman"/>
                      </a:endParaRPr>
                    </a:p>
                  </a:txBody>
                  <a:tcPr marL="68580" marR="68580" marT="0" marB="0"/>
                </a:tc>
                <a:tc>
                  <a:txBody>
                    <a:bodyPr/>
                    <a:lstStyle/>
                    <a:p>
                      <a:pPr algn="ctr">
                        <a:spcAft>
                          <a:spcPts val="0"/>
                        </a:spcAft>
                      </a:pPr>
                      <a:r>
                        <a:rPr lang="es-EC" sz="1100"/>
                        <a:t>400</a:t>
                      </a:r>
                      <a:endParaRPr lang="es-EC" sz="1100">
                        <a:latin typeface="Times New Roman"/>
                        <a:ea typeface="Times New Roman"/>
                        <a:cs typeface="Times New Roman"/>
                      </a:endParaRPr>
                    </a:p>
                  </a:txBody>
                  <a:tcPr marL="68580" marR="68580" marT="0" marB="0"/>
                </a:tc>
                <a:tc>
                  <a:txBody>
                    <a:bodyPr/>
                    <a:lstStyle/>
                    <a:p>
                      <a:pPr algn="ctr">
                        <a:spcAft>
                          <a:spcPts val="0"/>
                        </a:spcAft>
                      </a:pPr>
                      <a:r>
                        <a:rPr lang="es-EC" sz="1100" dirty="0"/>
                        <a:t>100,0</a:t>
                      </a:r>
                      <a:endParaRPr lang="es-EC" sz="1100" dirty="0">
                        <a:latin typeface="Times New Roman"/>
                        <a:ea typeface="Times New Roman"/>
                        <a:cs typeface="Times New Roman"/>
                      </a:endParaRPr>
                    </a:p>
                  </a:txBody>
                  <a:tcPr marL="68580" marR="68580" marT="0" marB="0"/>
                </a:tc>
              </a:tr>
            </a:tbl>
          </a:graphicData>
        </a:graphic>
      </p:graphicFrame>
      <p:sp>
        <p:nvSpPr>
          <p:cNvPr id="7" name="TextBox 6"/>
          <p:cNvSpPr txBox="1"/>
          <p:nvPr/>
        </p:nvSpPr>
        <p:spPr>
          <a:xfrm>
            <a:off x="1214414" y="2500306"/>
            <a:ext cx="2786082" cy="369332"/>
          </a:xfrm>
          <a:prstGeom prst="rect">
            <a:avLst/>
          </a:prstGeom>
          <a:noFill/>
        </p:spPr>
        <p:txBody>
          <a:bodyPr wrap="square" rtlCol="0">
            <a:spAutoFit/>
          </a:bodyPr>
          <a:lstStyle/>
          <a:p>
            <a:pPr algn="ctr"/>
            <a:r>
              <a:rPr lang="es-ES" b="1" dirty="0" smtClean="0"/>
              <a:t>Asistencia de Cafeterías</a:t>
            </a:r>
            <a:endParaRPr lang="es-EC"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8596" y="1928801"/>
          <a:ext cx="3429024" cy="1634500"/>
        </p:xfrm>
        <a:graphic>
          <a:graphicData uri="http://schemas.openxmlformats.org/drawingml/2006/table">
            <a:tbl>
              <a:tblPr>
                <a:tableStyleId>{16D9F66E-5EB9-4882-86FB-DCBF35E3C3E4}</a:tableStyleId>
              </a:tblPr>
              <a:tblGrid>
                <a:gridCol w="593014"/>
                <a:gridCol w="1041449"/>
                <a:gridCol w="1041449"/>
                <a:gridCol w="753112"/>
              </a:tblGrid>
              <a:tr h="622666">
                <a:tc gridSpan="2">
                  <a:txBody>
                    <a:bodyPr/>
                    <a:lstStyle/>
                    <a:p>
                      <a:pPr>
                        <a:spcAft>
                          <a:spcPts val="0"/>
                        </a:spcAft>
                      </a:pPr>
                      <a:endParaRPr lang="es-EC" sz="1100" dirty="0">
                        <a:solidFill>
                          <a:srgbClr val="000000"/>
                        </a:solidFill>
                        <a:latin typeface="Arial"/>
                        <a:ea typeface="Times New Roman"/>
                        <a:cs typeface="Times New Roman"/>
                      </a:endParaRPr>
                    </a:p>
                  </a:txBody>
                  <a:tcPr marL="68580" marR="68580" marT="0" marB="0"/>
                </a:tc>
                <a:tc hMerge="1">
                  <a:txBody>
                    <a:bodyPr/>
                    <a:lstStyle/>
                    <a:p>
                      <a:endParaRPr lang="es-EC"/>
                    </a:p>
                  </a:txBody>
                  <a:tcPr/>
                </a:tc>
                <a:tc>
                  <a:txBody>
                    <a:bodyPr/>
                    <a:lstStyle/>
                    <a:p>
                      <a:pPr>
                        <a:spcAft>
                          <a:spcPts val="0"/>
                        </a:spcAft>
                      </a:pPr>
                      <a:r>
                        <a:rPr lang="es-EC" sz="1100" dirty="0"/>
                        <a:t>Frequency</a:t>
                      </a:r>
                      <a:endParaRPr lang="es-EC" sz="1100" dirty="0">
                        <a:solidFill>
                          <a:srgbClr val="000000"/>
                        </a:solidFill>
                        <a:latin typeface="Times New Roman"/>
                        <a:ea typeface="Times New Roman"/>
                        <a:cs typeface="Times New Roman"/>
                      </a:endParaRPr>
                    </a:p>
                  </a:txBody>
                  <a:tcPr marL="68580" marR="68580" marT="0" marB="0"/>
                </a:tc>
                <a:tc>
                  <a:txBody>
                    <a:bodyPr/>
                    <a:lstStyle/>
                    <a:p>
                      <a:pPr>
                        <a:spcAft>
                          <a:spcPts val="0"/>
                        </a:spcAft>
                      </a:pPr>
                      <a:r>
                        <a:rPr lang="es-EC" sz="1100" dirty="0"/>
                        <a:t>Percent</a:t>
                      </a:r>
                      <a:endParaRPr lang="es-EC" sz="1100" dirty="0">
                        <a:solidFill>
                          <a:srgbClr val="000000"/>
                        </a:solidFill>
                        <a:latin typeface="Times New Roman"/>
                        <a:ea typeface="Times New Roman"/>
                        <a:cs typeface="Times New Roman"/>
                      </a:endParaRPr>
                    </a:p>
                  </a:txBody>
                  <a:tcPr marL="68580" marR="68580" marT="0" marB="0"/>
                </a:tc>
              </a:tr>
              <a:tr h="337278">
                <a:tc rowSpan="3">
                  <a:txBody>
                    <a:bodyPr/>
                    <a:lstStyle/>
                    <a:p>
                      <a:pPr>
                        <a:spcAft>
                          <a:spcPts val="0"/>
                        </a:spcAft>
                      </a:pPr>
                      <a:r>
                        <a:rPr lang="es-EC" sz="1100"/>
                        <a:t>Valid</a:t>
                      </a:r>
                      <a:endParaRPr lang="es-EC" sz="1100">
                        <a:solidFill>
                          <a:srgbClr val="000000"/>
                        </a:solidFill>
                        <a:latin typeface="Times New Roman"/>
                        <a:ea typeface="Times New Roman"/>
                        <a:cs typeface="Times New Roman"/>
                      </a:endParaRPr>
                    </a:p>
                  </a:txBody>
                  <a:tcPr marL="68580" marR="68580" marT="0" marB="0"/>
                </a:tc>
                <a:tc>
                  <a:txBody>
                    <a:bodyPr/>
                    <a:lstStyle/>
                    <a:p>
                      <a:pPr>
                        <a:spcAft>
                          <a:spcPts val="0"/>
                        </a:spcAft>
                      </a:pPr>
                      <a:r>
                        <a:rPr lang="es-EC" sz="1100"/>
                        <a:t>si</a:t>
                      </a:r>
                      <a:endParaRPr lang="es-EC" sz="1100">
                        <a:solidFill>
                          <a:srgbClr val="000000"/>
                        </a:solidFill>
                        <a:latin typeface="Times New Roman"/>
                        <a:ea typeface="Times New Roman"/>
                        <a:cs typeface="Times New Roman"/>
                      </a:endParaRPr>
                    </a:p>
                  </a:txBody>
                  <a:tcPr marL="68580" marR="68580" marT="0" marB="0"/>
                </a:tc>
                <a:tc>
                  <a:txBody>
                    <a:bodyPr/>
                    <a:lstStyle/>
                    <a:p>
                      <a:pPr algn="ctr">
                        <a:spcAft>
                          <a:spcPts val="0"/>
                        </a:spcAft>
                      </a:pPr>
                      <a:r>
                        <a:rPr lang="es-EC" sz="1100" dirty="0"/>
                        <a:t>385</a:t>
                      </a:r>
                      <a:endParaRPr lang="es-EC" sz="11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r>
                        <a:rPr lang="es-EC" sz="1100" dirty="0"/>
                        <a:t>96,3</a:t>
                      </a:r>
                      <a:endParaRPr lang="es-EC" sz="1100" dirty="0">
                        <a:solidFill>
                          <a:srgbClr val="000000"/>
                        </a:solidFill>
                        <a:latin typeface="Times New Roman"/>
                        <a:ea typeface="Times New Roman"/>
                        <a:cs typeface="Times New Roman"/>
                      </a:endParaRPr>
                    </a:p>
                  </a:txBody>
                  <a:tcPr marL="68580" marR="68580" marT="0" marB="0"/>
                </a:tc>
              </a:tr>
              <a:tr h="337278">
                <a:tc vMerge="1">
                  <a:txBody>
                    <a:bodyPr/>
                    <a:lstStyle/>
                    <a:p>
                      <a:endParaRPr lang="es-EC"/>
                    </a:p>
                  </a:txBody>
                  <a:tcPr/>
                </a:tc>
                <a:tc>
                  <a:txBody>
                    <a:bodyPr/>
                    <a:lstStyle/>
                    <a:p>
                      <a:pPr>
                        <a:spcAft>
                          <a:spcPts val="0"/>
                        </a:spcAft>
                      </a:pPr>
                      <a:r>
                        <a:rPr lang="es-EC" sz="1100"/>
                        <a:t>no</a:t>
                      </a:r>
                      <a:endParaRPr lang="es-EC" sz="1100">
                        <a:solidFill>
                          <a:srgbClr val="000000"/>
                        </a:solidFill>
                        <a:latin typeface="Times New Roman"/>
                        <a:ea typeface="Times New Roman"/>
                        <a:cs typeface="Times New Roman"/>
                      </a:endParaRPr>
                    </a:p>
                  </a:txBody>
                  <a:tcPr marL="68580" marR="68580" marT="0" marB="0"/>
                </a:tc>
                <a:tc>
                  <a:txBody>
                    <a:bodyPr/>
                    <a:lstStyle/>
                    <a:p>
                      <a:pPr algn="ctr">
                        <a:spcAft>
                          <a:spcPts val="0"/>
                        </a:spcAft>
                      </a:pPr>
                      <a:r>
                        <a:rPr lang="es-EC" sz="1100"/>
                        <a:t>15</a:t>
                      </a:r>
                      <a:endParaRPr lang="es-EC" sz="1100">
                        <a:solidFill>
                          <a:srgbClr val="000000"/>
                        </a:solidFill>
                        <a:latin typeface="Times New Roman"/>
                        <a:ea typeface="Times New Roman"/>
                        <a:cs typeface="Times New Roman"/>
                      </a:endParaRPr>
                    </a:p>
                  </a:txBody>
                  <a:tcPr marL="68580" marR="68580" marT="0" marB="0"/>
                </a:tc>
                <a:tc>
                  <a:txBody>
                    <a:bodyPr/>
                    <a:lstStyle/>
                    <a:p>
                      <a:pPr algn="ctr">
                        <a:spcAft>
                          <a:spcPts val="0"/>
                        </a:spcAft>
                      </a:pPr>
                      <a:r>
                        <a:rPr lang="es-EC" sz="1100" dirty="0"/>
                        <a:t>3,8</a:t>
                      </a:r>
                      <a:endParaRPr lang="es-EC" sz="1100" dirty="0">
                        <a:solidFill>
                          <a:srgbClr val="000000"/>
                        </a:solidFill>
                        <a:latin typeface="Times New Roman"/>
                        <a:ea typeface="Times New Roman"/>
                        <a:cs typeface="Times New Roman"/>
                      </a:endParaRPr>
                    </a:p>
                  </a:txBody>
                  <a:tcPr marL="68580" marR="68580" marT="0" marB="0"/>
                </a:tc>
              </a:tr>
              <a:tr h="337278">
                <a:tc vMerge="1">
                  <a:txBody>
                    <a:bodyPr/>
                    <a:lstStyle/>
                    <a:p>
                      <a:endParaRPr lang="es-EC"/>
                    </a:p>
                  </a:txBody>
                  <a:tcPr/>
                </a:tc>
                <a:tc>
                  <a:txBody>
                    <a:bodyPr/>
                    <a:lstStyle/>
                    <a:p>
                      <a:pPr>
                        <a:spcAft>
                          <a:spcPts val="0"/>
                        </a:spcAft>
                      </a:pPr>
                      <a:r>
                        <a:rPr lang="es-EC" sz="1100"/>
                        <a:t>Total</a:t>
                      </a:r>
                      <a:endParaRPr lang="es-EC" sz="1100">
                        <a:solidFill>
                          <a:srgbClr val="000000"/>
                        </a:solidFill>
                        <a:latin typeface="Times New Roman"/>
                        <a:ea typeface="Times New Roman"/>
                        <a:cs typeface="Times New Roman"/>
                      </a:endParaRPr>
                    </a:p>
                  </a:txBody>
                  <a:tcPr marL="68580" marR="68580" marT="0" marB="0"/>
                </a:tc>
                <a:tc>
                  <a:txBody>
                    <a:bodyPr/>
                    <a:lstStyle/>
                    <a:p>
                      <a:pPr algn="ctr">
                        <a:spcAft>
                          <a:spcPts val="0"/>
                        </a:spcAft>
                      </a:pPr>
                      <a:r>
                        <a:rPr lang="es-EC" sz="1100"/>
                        <a:t>400</a:t>
                      </a:r>
                      <a:endParaRPr lang="es-EC" sz="1100">
                        <a:solidFill>
                          <a:srgbClr val="000000"/>
                        </a:solidFill>
                        <a:latin typeface="Times New Roman"/>
                        <a:ea typeface="Times New Roman"/>
                        <a:cs typeface="Times New Roman"/>
                      </a:endParaRPr>
                    </a:p>
                  </a:txBody>
                  <a:tcPr marL="68580" marR="68580" marT="0" marB="0"/>
                </a:tc>
                <a:tc>
                  <a:txBody>
                    <a:bodyPr/>
                    <a:lstStyle/>
                    <a:p>
                      <a:pPr algn="ctr">
                        <a:spcAft>
                          <a:spcPts val="0"/>
                        </a:spcAft>
                      </a:pPr>
                      <a:r>
                        <a:rPr lang="es-EC" sz="1100" dirty="0"/>
                        <a:t>100,0</a:t>
                      </a:r>
                      <a:endParaRPr lang="es-EC" sz="1100" dirty="0">
                        <a:solidFill>
                          <a:srgbClr val="000000"/>
                        </a:solidFill>
                        <a:latin typeface="Times New Roman"/>
                        <a:ea typeface="Times New Roman"/>
                        <a:cs typeface="Times New Roman"/>
                      </a:endParaRPr>
                    </a:p>
                  </a:txBody>
                  <a:tcPr marL="68580" marR="68580" marT="0" marB="0"/>
                </a:tc>
              </a:tr>
            </a:tbl>
          </a:graphicData>
        </a:graphic>
      </p:graphicFrame>
      <p:graphicFrame>
        <p:nvGraphicFramePr>
          <p:cNvPr id="5" name="Chart 4"/>
          <p:cNvGraphicFramePr/>
          <p:nvPr/>
        </p:nvGraphicFramePr>
        <p:xfrm>
          <a:off x="4123497" y="2500306"/>
          <a:ext cx="5020503" cy="227209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28662" y="1428736"/>
            <a:ext cx="2571768" cy="369332"/>
          </a:xfrm>
          <a:prstGeom prst="rect">
            <a:avLst/>
          </a:prstGeom>
          <a:noFill/>
        </p:spPr>
        <p:txBody>
          <a:bodyPr wrap="square" rtlCol="0">
            <a:spAutoFit/>
          </a:bodyPr>
          <a:lstStyle/>
          <a:p>
            <a:r>
              <a:rPr lang="es-ES" b="1" dirty="0" smtClean="0"/>
              <a:t>Asistencia a Librerías</a:t>
            </a:r>
            <a:endParaRPr lang="es-EC"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0034" y="3214686"/>
          <a:ext cx="3357586" cy="1411610"/>
        </p:xfrm>
        <a:graphic>
          <a:graphicData uri="http://schemas.openxmlformats.org/drawingml/2006/table">
            <a:tbl>
              <a:tblPr>
                <a:effectLst>
                  <a:outerShdw blurRad="50800" dist="38100" dir="5400000" algn="t" rotWithShape="0">
                    <a:prstClr val="black">
                      <a:alpha val="40000"/>
                    </a:prstClr>
                  </a:outerShdw>
                </a:effectLst>
                <a:tableStyleId>{284E427A-3D55-4303-BF80-6455036E1DE7}</a:tableStyleId>
              </a:tblPr>
              <a:tblGrid>
                <a:gridCol w="663591"/>
                <a:gridCol w="663591"/>
                <a:gridCol w="1138243"/>
                <a:gridCol w="892161"/>
              </a:tblGrid>
              <a:tr h="537755">
                <a:tc gridSpan="2">
                  <a:txBody>
                    <a:bodyPr/>
                    <a:lstStyle/>
                    <a:p>
                      <a:pPr>
                        <a:spcAft>
                          <a:spcPts val="0"/>
                        </a:spcAft>
                      </a:pPr>
                      <a:r>
                        <a:rPr lang="es-EC" sz="1400" dirty="0">
                          <a:solidFill>
                            <a:schemeClr val="tx1"/>
                          </a:solidFill>
                        </a:rPr>
                        <a:t> </a:t>
                      </a:r>
                      <a:endParaRPr lang="es-EC" sz="1400" dirty="0">
                        <a:solidFill>
                          <a:schemeClr val="tx1"/>
                        </a:solidFill>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Aft>
                          <a:spcPts val="0"/>
                        </a:spcAft>
                      </a:pPr>
                      <a:r>
                        <a:rPr lang="es-EC" sz="1400" dirty="0">
                          <a:solidFill>
                            <a:schemeClr val="tx1"/>
                          </a:solidFill>
                        </a:rPr>
                        <a:t>Frequency</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Percent</a:t>
                      </a:r>
                      <a:endParaRPr lang="es-EC" sz="1400" dirty="0">
                        <a:solidFill>
                          <a:schemeClr val="tx1"/>
                        </a:solidFill>
                        <a:latin typeface="Times New Roman"/>
                        <a:ea typeface="Times New Roman"/>
                        <a:cs typeface="Times New Roman"/>
                      </a:endParaRPr>
                    </a:p>
                  </a:txBody>
                  <a:tcPr marL="68580" marR="68580" marT="0" marB="0"/>
                </a:tc>
              </a:tr>
              <a:tr h="291285">
                <a:tc>
                  <a:txBody>
                    <a:bodyPr/>
                    <a:lstStyle/>
                    <a:p>
                      <a:pPr>
                        <a:spcAft>
                          <a:spcPts val="0"/>
                        </a:spcAft>
                      </a:pPr>
                      <a:r>
                        <a:rPr lang="es-EC" sz="1400" dirty="0">
                          <a:solidFill>
                            <a:schemeClr val="tx1"/>
                          </a:solidFill>
                        </a:rPr>
                        <a:t>Valid</a:t>
                      </a:r>
                      <a:endParaRPr lang="es-EC" sz="1400" dirty="0">
                        <a:solidFill>
                          <a:schemeClr val="tx1"/>
                        </a:solidFill>
                        <a:latin typeface="Times New Roman"/>
                        <a:ea typeface="Times New Roman"/>
                        <a:cs typeface="Times New Roman"/>
                      </a:endParaRPr>
                    </a:p>
                  </a:txBody>
                  <a:tcPr marL="68580" marR="68580" marT="0" marB="0"/>
                </a:tc>
                <a:tc>
                  <a:txBody>
                    <a:bodyPr/>
                    <a:lstStyle/>
                    <a:p>
                      <a:pPr>
                        <a:spcAft>
                          <a:spcPts val="0"/>
                        </a:spcAft>
                      </a:pPr>
                      <a:r>
                        <a:rPr lang="es-EC" sz="1400" dirty="0">
                          <a:solidFill>
                            <a:schemeClr val="tx1"/>
                          </a:solidFill>
                        </a:rPr>
                        <a:t>si</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374</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93,5</a:t>
                      </a:r>
                      <a:endParaRPr lang="es-EC" sz="1400" dirty="0">
                        <a:solidFill>
                          <a:schemeClr val="tx1"/>
                        </a:solidFill>
                        <a:latin typeface="Times New Roman"/>
                        <a:ea typeface="Times New Roman"/>
                        <a:cs typeface="Times New Roman"/>
                      </a:endParaRPr>
                    </a:p>
                  </a:txBody>
                  <a:tcPr marL="68580" marR="68580" marT="0" marB="0"/>
                </a:tc>
              </a:tr>
              <a:tr h="291285">
                <a:tc>
                  <a:txBody>
                    <a:bodyPr/>
                    <a:lstStyle/>
                    <a:p>
                      <a:pPr>
                        <a:spcAft>
                          <a:spcPts val="0"/>
                        </a:spcAft>
                      </a:pPr>
                      <a:r>
                        <a:rPr lang="es-EC" sz="1400">
                          <a:solidFill>
                            <a:schemeClr val="tx1"/>
                          </a:solidFill>
                        </a:rPr>
                        <a:t> </a:t>
                      </a:r>
                      <a:endParaRPr lang="es-EC" sz="1400">
                        <a:solidFill>
                          <a:schemeClr val="tx1"/>
                        </a:solidFill>
                        <a:latin typeface="Times New Roman"/>
                        <a:ea typeface="Times New Roman"/>
                        <a:cs typeface="Times New Roman"/>
                      </a:endParaRPr>
                    </a:p>
                  </a:txBody>
                  <a:tcPr marL="68580" marR="68580" marT="0" marB="0"/>
                </a:tc>
                <a:tc>
                  <a:txBody>
                    <a:bodyPr/>
                    <a:lstStyle/>
                    <a:p>
                      <a:pPr>
                        <a:spcAft>
                          <a:spcPts val="0"/>
                        </a:spcAft>
                      </a:pPr>
                      <a:r>
                        <a:rPr lang="es-EC" sz="1400" dirty="0">
                          <a:solidFill>
                            <a:schemeClr val="tx1"/>
                          </a:solidFill>
                        </a:rPr>
                        <a:t>no</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26</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6,5</a:t>
                      </a:r>
                      <a:endParaRPr lang="es-EC" sz="1400" dirty="0">
                        <a:solidFill>
                          <a:schemeClr val="tx1"/>
                        </a:solidFill>
                        <a:latin typeface="Times New Roman"/>
                        <a:ea typeface="Times New Roman"/>
                        <a:cs typeface="Times New Roman"/>
                      </a:endParaRPr>
                    </a:p>
                  </a:txBody>
                  <a:tcPr marL="68580" marR="68580" marT="0" marB="0"/>
                </a:tc>
              </a:tr>
              <a:tr h="291285">
                <a:tc>
                  <a:txBody>
                    <a:bodyPr/>
                    <a:lstStyle/>
                    <a:p>
                      <a:pPr>
                        <a:spcAft>
                          <a:spcPts val="0"/>
                        </a:spcAft>
                      </a:pPr>
                      <a:r>
                        <a:rPr lang="es-EC" sz="1400">
                          <a:solidFill>
                            <a:schemeClr val="tx1"/>
                          </a:solidFill>
                        </a:rPr>
                        <a:t> </a:t>
                      </a:r>
                      <a:endParaRPr lang="es-EC" sz="1400">
                        <a:solidFill>
                          <a:schemeClr val="tx1"/>
                        </a:solidFill>
                        <a:latin typeface="Times New Roman"/>
                        <a:ea typeface="Times New Roman"/>
                        <a:cs typeface="Times New Roman"/>
                      </a:endParaRPr>
                    </a:p>
                  </a:txBody>
                  <a:tcPr marL="68580" marR="68580" marT="0" marB="0"/>
                </a:tc>
                <a:tc>
                  <a:txBody>
                    <a:bodyPr/>
                    <a:lstStyle/>
                    <a:p>
                      <a:pPr>
                        <a:spcAft>
                          <a:spcPts val="0"/>
                        </a:spcAft>
                      </a:pPr>
                      <a:r>
                        <a:rPr lang="es-EC" sz="1400" dirty="0">
                          <a:solidFill>
                            <a:schemeClr val="tx1"/>
                          </a:solidFill>
                        </a:rPr>
                        <a:t>Total</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400</a:t>
                      </a:r>
                      <a:endParaRPr lang="es-EC" sz="1400" dirty="0">
                        <a:solidFill>
                          <a:schemeClr val="tx1"/>
                        </a:solidFill>
                        <a:latin typeface="Times New Roman"/>
                        <a:ea typeface="Times New Roman"/>
                        <a:cs typeface="Times New Roman"/>
                      </a:endParaRPr>
                    </a:p>
                  </a:txBody>
                  <a:tcPr marL="68580" marR="68580" marT="0" marB="0"/>
                </a:tc>
                <a:tc>
                  <a:txBody>
                    <a:bodyPr/>
                    <a:lstStyle/>
                    <a:p>
                      <a:pPr algn="ctr">
                        <a:spcAft>
                          <a:spcPts val="0"/>
                        </a:spcAft>
                      </a:pPr>
                      <a:r>
                        <a:rPr lang="es-EC" sz="1400" dirty="0">
                          <a:solidFill>
                            <a:schemeClr val="tx1"/>
                          </a:solidFill>
                        </a:rPr>
                        <a:t>100,0</a:t>
                      </a:r>
                      <a:endParaRPr lang="es-EC" sz="1400" dirty="0">
                        <a:solidFill>
                          <a:schemeClr val="tx1"/>
                        </a:solidFill>
                        <a:latin typeface="Times New Roman"/>
                        <a:ea typeface="Times New Roman"/>
                        <a:cs typeface="Times New Roman"/>
                      </a:endParaRPr>
                    </a:p>
                  </a:txBody>
                  <a:tcPr marL="68580" marR="68580" marT="0" marB="0"/>
                </a:tc>
              </a:tr>
            </a:tbl>
          </a:graphicData>
        </a:graphic>
      </p:graphicFrame>
      <p:graphicFrame>
        <p:nvGraphicFramePr>
          <p:cNvPr id="5" name="Chart 4"/>
          <p:cNvGraphicFramePr/>
          <p:nvPr/>
        </p:nvGraphicFramePr>
        <p:xfrm>
          <a:off x="4214810" y="2071678"/>
          <a:ext cx="4643470" cy="34385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57224" y="2500306"/>
            <a:ext cx="2786082" cy="646331"/>
          </a:xfrm>
          <a:prstGeom prst="rect">
            <a:avLst/>
          </a:prstGeom>
          <a:noFill/>
        </p:spPr>
        <p:txBody>
          <a:bodyPr wrap="square" rtlCol="0">
            <a:spAutoFit/>
          </a:bodyPr>
          <a:lstStyle/>
          <a:p>
            <a:pPr algn="ctr"/>
            <a:r>
              <a:rPr lang="es-ES" b="1" dirty="0" smtClean="0">
                <a:cs typeface="Arial" pitchFamily="34" charset="0"/>
              </a:rPr>
              <a:t>Aceptación de la Propuesta</a:t>
            </a:r>
            <a:endParaRPr lang="es-EC" b="1"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Variables relacionadas</a:t>
            </a:r>
            <a:endParaRPr lang="es-EC" dirty="0"/>
          </a:p>
        </p:txBody>
      </p:sp>
      <p:graphicFrame>
        <p:nvGraphicFramePr>
          <p:cNvPr id="4" name="Table 3"/>
          <p:cNvGraphicFramePr>
            <a:graphicFrameLocks noGrp="1"/>
          </p:cNvGraphicFramePr>
          <p:nvPr/>
        </p:nvGraphicFramePr>
        <p:xfrm>
          <a:off x="214282" y="2643182"/>
          <a:ext cx="3534742" cy="2653363"/>
        </p:xfrm>
        <a:graphic>
          <a:graphicData uri="http://schemas.openxmlformats.org/drawingml/2006/table">
            <a:tbl>
              <a:tblPr>
                <a:tableStyleId>{35758FB7-9AC5-4552-8A53-C91805E547FA}</a:tableStyleId>
              </a:tblPr>
              <a:tblGrid>
                <a:gridCol w="938916"/>
                <a:gridCol w="938916"/>
                <a:gridCol w="828455"/>
                <a:gridCol w="828455"/>
              </a:tblGrid>
              <a:tr h="338549">
                <a:tc rowSpan="2" gridSpan="2">
                  <a:txBody>
                    <a:bodyPr/>
                    <a:lstStyle/>
                    <a:p>
                      <a:pPr>
                        <a:spcAft>
                          <a:spcPts val="0"/>
                        </a:spcAft>
                      </a:pPr>
                      <a:endParaRPr lang="es-EC" sz="1400" dirty="0">
                        <a:solidFill>
                          <a:srgbClr val="000000"/>
                        </a:solidFill>
                        <a:latin typeface="Arial"/>
                        <a:ea typeface="Times New Roman"/>
                        <a:cs typeface="Times New Roman"/>
                      </a:endParaRPr>
                    </a:p>
                  </a:txBody>
                  <a:tcPr marL="68580" marR="68580" marT="0" marB="0"/>
                </a:tc>
                <a:tc rowSpan="2" hMerge="1">
                  <a:txBody>
                    <a:bodyPr/>
                    <a:lstStyle/>
                    <a:p>
                      <a:endParaRPr lang="es-EC"/>
                    </a:p>
                  </a:txBody>
                  <a:tcPr/>
                </a:tc>
                <a:tc gridSpan="2">
                  <a:txBody>
                    <a:bodyPr/>
                    <a:lstStyle/>
                    <a:p>
                      <a:pPr algn="ctr">
                        <a:spcAft>
                          <a:spcPts val="0"/>
                        </a:spcAft>
                      </a:pPr>
                      <a:r>
                        <a:rPr lang="es-EC" sz="1400" dirty="0"/>
                        <a:t>¿Le gustaría contar con una cafetería-librería?</a:t>
                      </a:r>
                      <a:endParaRPr lang="es-EC" sz="1400" dirty="0">
                        <a:latin typeface="Times New Roman"/>
                        <a:ea typeface="Times New Roman"/>
                        <a:cs typeface="Times New Roman"/>
                      </a:endParaRPr>
                    </a:p>
                  </a:txBody>
                  <a:tcPr marL="68580" marR="68580" marT="0" marB="0"/>
                </a:tc>
                <a:tc hMerge="1">
                  <a:txBody>
                    <a:bodyPr/>
                    <a:lstStyle/>
                    <a:p>
                      <a:endParaRPr lang="es-EC"/>
                    </a:p>
                  </a:txBody>
                  <a:tcPr/>
                </a:tc>
              </a:tr>
              <a:tr h="304067">
                <a:tc gridSpan="2" vMerge="1">
                  <a:txBody>
                    <a:bodyPr/>
                    <a:lstStyle/>
                    <a:p>
                      <a:endParaRPr lang="es-EC"/>
                    </a:p>
                  </a:txBody>
                  <a:tcPr/>
                </a:tc>
                <a:tc hMerge="1" vMerge="1">
                  <a:txBody>
                    <a:bodyPr/>
                    <a:lstStyle/>
                    <a:p>
                      <a:endParaRPr lang="es-EC"/>
                    </a:p>
                  </a:txBody>
                  <a:tcPr/>
                </a:tc>
                <a:tc>
                  <a:txBody>
                    <a:bodyPr/>
                    <a:lstStyle/>
                    <a:p>
                      <a:r>
                        <a:rPr lang="es-EC" sz="1400" dirty="0"/>
                        <a:t>si</a:t>
                      </a:r>
                      <a:endParaRPr lang="es-EC" sz="1400" dirty="0">
                        <a:latin typeface="Arial"/>
                        <a:cs typeface="Times New Roman"/>
                      </a:endParaRPr>
                    </a:p>
                  </a:txBody>
                  <a:tcPr marL="68580" marR="68580" marT="0" marB="0"/>
                </a:tc>
                <a:tc>
                  <a:txBody>
                    <a:bodyPr/>
                    <a:lstStyle/>
                    <a:p>
                      <a:pPr algn="ctr">
                        <a:spcAft>
                          <a:spcPts val="0"/>
                        </a:spcAft>
                      </a:pPr>
                      <a:r>
                        <a:rPr lang="es-EC" sz="1400" dirty="0"/>
                        <a:t>no</a:t>
                      </a:r>
                      <a:endParaRPr lang="es-EC" sz="1400" dirty="0">
                        <a:latin typeface="Times New Roman"/>
                        <a:ea typeface="Times New Roman"/>
                        <a:cs typeface="Times New Roman"/>
                      </a:endParaRPr>
                    </a:p>
                  </a:txBody>
                  <a:tcPr marL="68580" marR="68580" marT="0" marB="0"/>
                </a:tc>
              </a:tr>
              <a:tr h="213944">
                <a:tc rowSpan="5">
                  <a:txBody>
                    <a:bodyPr/>
                    <a:lstStyle/>
                    <a:p>
                      <a:pPr>
                        <a:spcAft>
                          <a:spcPts val="0"/>
                        </a:spcAft>
                      </a:pPr>
                      <a:r>
                        <a:rPr lang="es-EC" sz="1400"/>
                        <a:t>Edad</a:t>
                      </a:r>
                      <a:endParaRPr lang="es-EC" sz="1400">
                        <a:latin typeface="Times New Roman"/>
                        <a:ea typeface="Times New Roman"/>
                        <a:cs typeface="Times New Roman"/>
                      </a:endParaRPr>
                    </a:p>
                  </a:txBody>
                  <a:tcPr marL="68580" marR="68580" marT="0" marB="0"/>
                </a:tc>
                <a:tc>
                  <a:txBody>
                    <a:bodyPr/>
                    <a:lstStyle/>
                    <a:p>
                      <a:pPr>
                        <a:spcAft>
                          <a:spcPts val="0"/>
                        </a:spcAft>
                      </a:pPr>
                      <a:r>
                        <a:rPr lang="es-EC" sz="1400"/>
                        <a:t>18-25 años</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a:t>189</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dirty="0"/>
                        <a:t>17</a:t>
                      </a:r>
                      <a:endParaRPr lang="es-EC" sz="1400" dirty="0">
                        <a:latin typeface="Times New Roman"/>
                        <a:ea typeface="Times New Roman"/>
                        <a:cs typeface="Times New Roman"/>
                      </a:endParaRPr>
                    </a:p>
                  </a:txBody>
                  <a:tcPr marL="68580" marR="68580" marT="0" marB="0"/>
                </a:tc>
              </a:tr>
              <a:tr h="213944">
                <a:tc vMerge="1">
                  <a:txBody>
                    <a:bodyPr/>
                    <a:lstStyle/>
                    <a:p>
                      <a:endParaRPr lang="es-EC"/>
                    </a:p>
                  </a:txBody>
                  <a:tcPr/>
                </a:tc>
                <a:tc>
                  <a:txBody>
                    <a:bodyPr/>
                    <a:lstStyle/>
                    <a:p>
                      <a:r>
                        <a:rPr lang="es-EC" sz="1400"/>
                        <a:t>25-32 años</a:t>
                      </a:r>
                      <a:endParaRPr lang="es-EC" sz="1400">
                        <a:latin typeface="Arial"/>
                        <a:cs typeface="Times New Roman"/>
                      </a:endParaRPr>
                    </a:p>
                  </a:txBody>
                  <a:tcPr marL="68580" marR="68580" marT="0" marB="0"/>
                </a:tc>
                <a:tc>
                  <a:txBody>
                    <a:bodyPr/>
                    <a:lstStyle/>
                    <a:p>
                      <a:pPr algn="ctr">
                        <a:spcAft>
                          <a:spcPts val="0"/>
                        </a:spcAft>
                      </a:pPr>
                      <a:r>
                        <a:rPr lang="es-EC" sz="1400"/>
                        <a:t>79</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dirty="0"/>
                        <a:t>5</a:t>
                      </a:r>
                      <a:endParaRPr lang="es-EC" sz="1400" dirty="0">
                        <a:latin typeface="Times New Roman"/>
                        <a:ea typeface="Times New Roman"/>
                        <a:cs typeface="Times New Roman"/>
                      </a:endParaRPr>
                    </a:p>
                  </a:txBody>
                  <a:tcPr marL="68580" marR="68580" marT="0" marB="0"/>
                </a:tc>
              </a:tr>
              <a:tr h="213944">
                <a:tc vMerge="1">
                  <a:txBody>
                    <a:bodyPr/>
                    <a:lstStyle/>
                    <a:p>
                      <a:endParaRPr lang="es-EC"/>
                    </a:p>
                  </a:txBody>
                  <a:tcPr/>
                </a:tc>
                <a:tc>
                  <a:txBody>
                    <a:bodyPr/>
                    <a:lstStyle/>
                    <a:p>
                      <a:r>
                        <a:rPr lang="es-EC" sz="1400"/>
                        <a:t>32-39 años</a:t>
                      </a:r>
                      <a:endParaRPr lang="es-EC" sz="1400">
                        <a:latin typeface="Arial"/>
                        <a:cs typeface="Times New Roman"/>
                      </a:endParaRPr>
                    </a:p>
                  </a:txBody>
                  <a:tcPr marL="68580" marR="68580" marT="0" marB="0"/>
                </a:tc>
                <a:tc>
                  <a:txBody>
                    <a:bodyPr/>
                    <a:lstStyle/>
                    <a:p>
                      <a:pPr algn="ctr">
                        <a:spcAft>
                          <a:spcPts val="0"/>
                        </a:spcAft>
                      </a:pPr>
                      <a:r>
                        <a:rPr lang="es-EC" sz="1400"/>
                        <a:t>40</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dirty="0"/>
                        <a:t>1</a:t>
                      </a:r>
                      <a:endParaRPr lang="es-EC" sz="1400" dirty="0">
                        <a:latin typeface="Times New Roman"/>
                        <a:ea typeface="Times New Roman"/>
                        <a:cs typeface="Times New Roman"/>
                      </a:endParaRPr>
                    </a:p>
                  </a:txBody>
                  <a:tcPr marL="68580" marR="68580" marT="0" marB="0"/>
                </a:tc>
              </a:tr>
              <a:tr h="213944">
                <a:tc vMerge="1">
                  <a:txBody>
                    <a:bodyPr/>
                    <a:lstStyle/>
                    <a:p>
                      <a:endParaRPr lang="es-EC"/>
                    </a:p>
                  </a:txBody>
                  <a:tcPr/>
                </a:tc>
                <a:tc>
                  <a:txBody>
                    <a:bodyPr/>
                    <a:lstStyle/>
                    <a:p>
                      <a:r>
                        <a:rPr lang="es-EC" sz="1400"/>
                        <a:t>39-46 años</a:t>
                      </a:r>
                      <a:endParaRPr lang="es-EC" sz="1400">
                        <a:latin typeface="Arial"/>
                        <a:cs typeface="Times New Roman"/>
                      </a:endParaRPr>
                    </a:p>
                  </a:txBody>
                  <a:tcPr marL="68580" marR="68580" marT="0" marB="0"/>
                </a:tc>
                <a:tc>
                  <a:txBody>
                    <a:bodyPr/>
                    <a:lstStyle/>
                    <a:p>
                      <a:pPr algn="ctr">
                        <a:spcAft>
                          <a:spcPts val="0"/>
                        </a:spcAft>
                      </a:pPr>
                      <a:r>
                        <a:rPr lang="es-EC" sz="1400"/>
                        <a:t>48</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dirty="0"/>
                        <a:t>3</a:t>
                      </a:r>
                      <a:endParaRPr lang="es-EC" sz="1400" dirty="0">
                        <a:latin typeface="Times New Roman"/>
                        <a:ea typeface="Times New Roman"/>
                        <a:cs typeface="Times New Roman"/>
                      </a:endParaRPr>
                    </a:p>
                  </a:txBody>
                  <a:tcPr marL="68580" marR="68580" marT="0" marB="0"/>
                </a:tc>
              </a:tr>
              <a:tr h="213944">
                <a:tc vMerge="1">
                  <a:txBody>
                    <a:bodyPr/>
                    <a:lstStyle/>
                    <a:p>
                      <a:endParaRPr lang="es-EC"/>
                    </a:p>
                  </a:txBody>
                  <a:tcPr/>
                </a:tc>
                <a:tc>
                  <a:txBody>
                    <a:bodyPr/>
                    <a:lstStyle/>
                    <a:p>
                      <a:r>
                        <a:rPr lang="es-EC" sz="1400"/>
                        <a:t>más de 46</a:t>
                      </a:r>
                      <a:endParaRPr lang="es-EC" sz="1400">
                        <a:latin typeface="Arial"/>
                        <a:cs typeface="Times New Roman"/>
                      </a:endParaRPr>
                    </a:p>
                  </a:txBody>
                  <a:tcPr marL="68580" marR="68580" marT="0" marB="0"/>
                </a:tc>
                <a:tc>
                  <a:txBody>
                    <a:bodyPr/>
                    <a:lstStyle/>
                    <a:p>
                      <a:pPr algn="ctr">
                        <a:spcAft>
                          <a:spcPts val="0"/>
                        </a:spcAft>
                      </a:pPr>
                      <a:r>
                        <a:rPr lang="es-EC" sz="1400"/>
                        <a:t>18</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dirty="0"/>
                        <a:t>0</a:t>
                      </a:r>
                      <a:endParaRPr lang="es-EC" sz="1400" dirty="0">
                        <a:latin typeface="Times New Roman"/>
                        <a:ea typeface="Times New Roman"/>
                        <a:cs typeface="Times New Roman"/>
                      </a:endParaRPr>
                    </a:p>
                  </a:txBody>
                  <a:tcPr marL="68580" marR="68580" marT="0" marB="0"/>
                </a:tc>
              </a:tr>
              <a:tr h="213944">
                <a:tc gridSpan="2">
                  <a:txBody>
                    <a:bodyPr/>
                    <a:lstStyle/>
                    <a:p>
                      <a:pPr>
                        <a:spcAft>
                          <a:spcPts val="0"/>
                        </a:spcAft>
                      </a:pPr>
                      <a:r>
                        <a:rPr lang="es-EC" sz="1400"/>
                        <a:t>Total</a:t>
                      </a:r>
                      <a:endParaRPr lang="es-EC" sz="1400">
                        <a:latin typeface="Times New Roman"/>
                        <a:ea typeface="Times New Roman"/>
                        <a:cs typeface="Times New Roman"/>
                      </a:endParaRPr>
                    </a:p>
                  </a:txBody>
                  <a:tcPr marL="68580" marR="68580" marT="0" marB="0"/>
                </a:tc>
                <a:tc hMerge="1">
                  <a:txBody>
                    <a:bodyPr/>
                    <a:lstStyle/>
                    <a:p>
                      <a:endParaRPr lang="es-EC"/>
                    </a:p>
                  </a:txBody>
                  <a:tcPr/>
                </a:tc>
                <a:tc>
                  <a:txBody>
                    <a:bodyPr/>
                    <a:lstStyle/>
                    <a:p>
                      <a:pPr algn="ctr">
                        <a:spcAft>
                          <a:spcPts val="0"/>
                        </a:spcAft>
                      </a:pPr>
                      <a:r>
                        <a:rPr lang="es-EC" sz="1400"/>
                        <a:t>374</a:t>
                      </a:r>
                      <a:endParaRPr lang="es-EC" sz="1400">
                        <a:latin typeface="Times New Roman"/>
                        <a:ea typeface="Times New Roman"/>
                        <a:cs typeface="Times New Roman"/>
                      </a:endParaRPr>
                    </a:p>
                  </a:txBody>
                  <a:tcPr marL="68580" marR="68580" marT="0" marB="0"/>
                </a:tc>
                <a:tc>
                  <a:txBody>
                    <a:bodyPr/>
                    <a:lstStyle/>
                    <a:p>
                      <a:pPr algn="ctr">
                        <a:spcAft>
                          <a:spcPts val="0"/>
                        </a:spcAft>
                      </a:pPr>
                      <a:r>
                        <a:rPr lang="es-EC" sz="1400" dirty="0"/>
                        <a:t>26</a:t>
                      </a:r>
                      <a:endParaRPr lang="es-EC" sz="1400" dirty="0">
                        <a:latin typeface="Times New Roman"/>
                        <a:ea typeface="Times New Roman"/>
                        <a:cs typeface="Times New Roman"/>
                      </a:endParaRPr>
                    </a:p>
                  </a:txBody>
                  <a:tcPr marL="68580" marR="68580" marT="0" marB="0"/>
                </a:tc>
              </a:tr>
            </a:tbl>
          </a:graphicData>
        </a:graphic>
      </p:graphicFrame>
      <p:sp>
        <p:nvSpPr>
          <p:cNvPr id="5" name="TextBox 4"/>
          <p:cNvSpPr txBox="1"/>
          <p:nvPr/>
        </p:nvSpPr>
        <p:spPr>
          <a:xfrm>
            <a:off x="285720" y="2214554"/>
            <a:ext cx="3286148" cy="369332"/>
          </a:xfrm>
          <a:prstGeom prst="rect">
            <a:avLst/>
          </a:prstGeom>
          <a:noFill/>
        </p:spPr>
        <p:txBody>
          <a:bodyPr wrap="square" rtlCol="0">
            <a:spAutoFit/>
          </a:bodyPr>
          <a:lstStyle/>
          <a:p>
            <a:pPr algn="ctr"/>
            <a:r>
              <a:rPr lang="es-ES" b="1" dirty="0" smtClean="0"/>
              <a:t>Relación Edad/Aceptación</a:t>
            </a:r>
            <a:endParaRPr lang="es-EC" b="1" dirty="0"/>
          </a:p>
        </p:txBody>
      </p:sp>
      <p:graphicFrame>
        <p:nvGraphicFramePr>
          <p:cNvPr id="8" name="Table 7"/>
          <p:cNvGraphicFramePr>
            <a:graphicFrameLocks noGrp="1"/>
          </p:cNvGraphicFramePr>
          <p:nvPr/>
        </p:nvGraphicFramePr>
        <p:xfrm>
          <a:off x="4500562" y="2571744"/>
          <a:ext cx="3786214" cy="2861634"/>
        </p:xfrm>
        <a:graphic>
          <a:graphicData uri="http://schemas.openxmlformats.org/drawingml/2006/table">
            <a:tbl>
              <a:tblPr/>
              <a:tblGrid>
                <a:gridCol w="973241"/>
                <a:gridCol w="973241"/>
                <a:gridCol w="613244"/>
                <a:gridCol w="613244"/>
                <a:gridCol w="613244"/>
              </a:tblGrid>
              <a:tr h="987996">
                <a:tc rowSpan="2" gridSpan="2">
                  <a:txBody>
                    <a:bodyPr/>
                    <a:lstStyle/>
                    <a:p>
                      <a:pPr>
                        <a:spcAft>
                          <a:spcPts val="0"/>
                        </a:spcAft>
                      </a:pP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rowSpan="2" hMerge="1">
                  <a:txBody>
                    <a:bodyPr/>
                    <a:lstStyle/>
                    <a:p>
                      <a:endParaRPr lang="es-EC"/>
                    </a:p>
                  </a:txBody>
                  <a:tcPr/>
                </a:tc>
                <a:tc gridSpan="2">
                  <a:txBody>
                    <a:bodyPr/>
                    <a:lstStyle/>
                    <a:p>
                      <a:pPr algn="ctr">
                        <a:spcAft>
                          <a:spcPts val="0"/>
                        </a:spcAft>
                      </a:pPr>
                      <a:r>
                        <a:rPr lang="es-EC" sz="1400" b="1" dirty="0">
                          <a:solidFill>
                            <a:srgbClr val="000000"/>
                          </a:solidFill>
                          <a:latin typeface="Arial"/>
                          <a:ea typeface="Calibri"/>
                          <a:cs typeface="Times New Roman"/>
                        </a:rPr>
                        <a:t>¿</a:t>
                      </a:r>
                      <a:r>
                        <a:rPr lang="es-EC" sz="1400" b="1" dirty="0">
                          <a:solidFill>
                            <a:srgbClr val="000000"/>
                          </a:solidFill>
                          <a:latin typeface="Arial"/>
                          <a:ea typeface="Times New Roman"/>
                          <a:cs typeface="Times New Roman"/>
                        </a:rPr>
                        <a:t>Le gustaría contar con una cafetería-librería?</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hMerge="1">
                  <a:txBody>
                    <a:bodyPr/>
                    <a:lstStyle/>
                    <a:p>
                      <a:endParaRPr lang="es-EC"/>
                    </a:p>
                  </a:txBody>
                  <a:tcPr/>
                </a:tc>
                <a:tc rowSpan="2">
                  <a:txBody>
                    <a:bodyPr/>
                    <a:lstStyle/>
                    <a:p>
                      <a:pPr algn="ctr">
                        <a:spcAft>
                          <a:spcPts val="0"/>
                        </a:spcAft>
                      </a:pPr>
                      <a:r>
                        <a:rPr lang="es-EC" sz="1400" b="1" dirty="0">
                          <a:solidFill>
                            <a:srgbClr val="000000"/>
                          </a:solidFill>
                          <a:latin typeface="Arial"/>
                          <a:ea typeface="Times New Roman"/>
                          <a:cs typeface="Times New Roman"/>
                        </a:rPr>
                        <a:t>Total</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01314">
                <a:tc gridSpan="2" vMerge="1">
                  <a:txBody>
                    <a:bodyPr/>
                    <a:lstStyle/>
                    <a:p>
                      <a:endParaRPr lang="es-EC"/>
                    </a:p>
                  </a:txBody>
                  <a:tcPr/>
                </a:tc>
                <a:tc hMerge="1" vMerge="1">
                  <a:txBody>
                    <a:bodyPr/>
                    <a:lstStyle/>
                    <a:p>
                      <a:endParaRPr lang="es-EC"/>
                    </a:p>
                  </a:txBody>
                  <a:tcPr/>
                </a:tc>
                <a:tc>
                  <a:txBody>
                    <a:bodyPr/>
                    <a:lstStyle/>
                    <a:p>
                      <a:r>
                        <a:rPr lang="es-EC" sz="1400" b="1">
                          <a:solidFill>
                            <a:srgbClr val="000000"/>
                          </a:solidFill>
                          <a:latin typeface="Arial"/>
                          <a:cs typeface="Times New Roman"/>
                        </a:rPr>
                        <a:t>si</a:t>
                      </a:r>
                      <a:endParaRPr lang="es-EC" sz="1400">
                        <a:latin typeface="Arial"/>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spcAft>
                          <a:spcPts val="0"/>
                        </a:spcAft>
                      </a:pPr>
                      <a:r>
                        <a:rPr lang="es-EC" sz="1400" b="1" dirty="0">
                          <a:solidFill>
                            <a:srgbClr val="000000"/>
                          </a:solidFill>
                          <a:latin typeface="Arial"/>
                          <a:ea typeface="Times New Roman"/>
                          <a:cs typeface="Times New Roman"/>
                        </a:rPr>
                        <a:t>No</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vMerge="1">
                  <a:txBody>
                    <a:bodyPr/>
                    <a:lstStyle/>
                    <a:p>
                      <a:endParaRPr lang="es-EC"/>
                    </a:p>
                  </a:txBody>
                  <a:tcPr/>
                </a:tc>
              </a:tr>
              <a:tr h="395199">
                <a:tc rowSpan="3">
                  <a:txBody>
                    <a:bodyPr/>
                    <a:lstStyle/>
                    <a:p>
                      <a:r>
                        <a:rPr lang="es-EC" sz="1400" dirty="0">
                          <a:solidFill>
                            <a:srgbClr val="000000"/>
                          </a:solidFill>
                          <a:latin typeface="Arial"/>
                          <a:ea typeface="Times New Roman"/>
                          <a:cs typeface="Times New Roman"/>
                        </a:rPr>
                        <a:t>Ingresos que percibe</a:t>
                      </a:r>
                      <a:endParaRPr lang="es-EC" sz="1400" dirty="0">
                        <a:latin typeface="Arial"/>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spcAft>
                          <a:spcPts val="0"/>
                        </a:spcAft>
                      </a:pPr>
                      <a:r>
                        <a:rPr lang="es-EC" sz="1400">
                          <a:solidFill>
                            <a:srgbClr val="000000"/>
                          </a:solidFill>
                          <a:latin typeface="Arial"/>
                          <a:ea typeface="Times New Roman"/>
                          <a:cs typeface="Times New Roman"/>
                        </a:rPr>
                        <a:t>$100-$240</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a:solidFill>
                            <a:srgbClr val="000000"/>
                          </a:solidFill>
                          <a:latin typeface="Arial"/>
                          <a:ea typeface="Times New Roman"/>
                          <a:cs typeface="Times New Roman"/>
                        </a:rPr>
                        <a:t>125</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a:solidFill>
                            <a:srgbClr val="000000"/>
                          </a:solidFill>
                          <a:latin typeface="Arial"/>
                          <a:ea typeface="Times New Roman"/>
                          <a:cs typeface="Times New Roman"/>
                        </a:rPr>
                        <a:t>8</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dirty="0">
                          <a:solidFill>
                            <a:srgbClr val="000000"/>
                          </a:solidFill>
                          <a:latin typeface="Arial"/>
                          <a:ea typeface="Times New Roman"/>
                          <a:cs typeface="Times New Roman"/>
                        </a:rPr>
                        <a:t>133</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95199">
                <a:tc vMerge="1">
                  <a:txBody>
                    <a:bodyPr/>
                    <a:lstStyle/>
                    <a:p>
                      <a:endParaRPr lang="es-EC"/>
                    </a:p>
                  </a:txBody>
                  <a:tcPr/>
                </a:tc>
                <a:tc>
                  <a:txBody>
                    <a:bodyPr/>
                    <a:lstStyle/>
                    <a:p>
                      <a:r>
                        <a:rPr lang="es-EC" sz="1400">
                          <a:solidFill>
                            <a:srgbClr val="000000"/>
                          </a:solidFill>
                          <a:latin typeface="Arial"/>
                          <a:cs typeface="Times New Roman"/>
                        </a:rPr>
                        <a:t>$240-$380</a:t>
                      </a:r>
                      <a:endParaRPr lang="es-EC" sz="1400">
                        <a:latin typeface="Arial"/>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spcAft>
                          <a:spcPts val="0"/>
                        </a:spcAft>
                      </a:pPr>
                      <a:r>
                        <a:rPr lang="es-EC" sz="1400" dirty="0">
                          <a:solidFill>
                            <a:srgbClr val="000000"/>
                          </a:solidFill>
                          <a:latin typeface="Arial"/>
                          <a:ea typeface="Times New Roman"/>
                          <a:cs typeface="Times New Roman"/>
                        </a:rPr>
                        <a:t>151</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a:solidFill>
                            <a:srgbClr val="000000"/>
                          </a:solidFill>
                          <a:latin typeface="Arial"/>
                          <a:ea typeface="Times New Roman"/>
                          <a:cs typeface="Times New Roman"/>
                        </a:rPr>
                        <a:t>10</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spcAft>
                          <a:spcPts val="0"/>
                        </a:spcAft>
                      </a:pPr>
                      <a:r>
                        <a:rPr lang="es-EC" sz="1400" dirty="0">
                          <a:solidFill>
                            <a:srgbClr val="000000"/>
                          </a:solidFill>
                          <a:latin typeface="Arial"/>
                          <a:ea typeface="Times New Roman"/>
                          <a:cs typeface="Times New Roman"/>
                        </a:rPr>
                        <a:t>161</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395199">
                <a:tc vMerge="1">
                  <a:txBody>
                    <a:bodyPr/>
                    <a:lstStyle/>
                    <a:p>
                      <a:endParaRPr lang="es-EC"/>
                    </a:p>
                  </a:txBody>
                  <a:tcPr/>
                </a:tc>
                <a:tc>
                  <a:txBody>
                    <a:bodyPr/>
                    <a:lstStyle/>
                    <a:p>
                      <a:r>
                        <a:rPr lang="es-EC" sz="1400">
                          <a:solidFill>
                            <a:srgbClr val="000000"/>
                          </a:solidFill>
                          <a:latin typeface="Arial"/>
                          <a:cs typeface="Times New Roman"/>
                        </a:rPr>
                        <a:t>$380 en adelante</a:t>
                      </a:r>
                      <a:endParaRPr lang="es-EC" sz="1400">
                        <a:latin typeface="Arial"/>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a:solidFill>
                            <a:srgbClr val="000000"/>
                          </a:solidFill>
                          <a:latin typeface="Arial"/>
                          <a:ea typeface="Times New Roman"/>
                          <a:cs typeface="Times New Roman"/>
                        </a:rPr>
                        <a:t>98</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a:solidFill>
                            <a:srgbClr val="000000"/>
                          </a:solidFill>
                          <a:latin typeface="Arial"/>
                          <a:ea typeface="Times New Roman"/>
                          <a:cs typeface="Times New Roman"/>
                        </a:rPr>
                        <a:t>8</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dirty="0">
                          <a:solidFill>
                            <a:srgbClr val="000000"/>
                          </a:solidFill>
                          <a:latin typeface="Arial"/>
                          <a:ea typeface="Times New Roman"/>
                          <a:cs typeface="Times New Roman"/>
                        </a:rPr>
                        <a:t>106</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r>
              <a:tr h="212007">
                <a:tc gridSpan="2">
                  <a:txBody>
                    <a:bodyPr/>
                    <a:lstStyle/>
                    <a:p>
                      <a:pPr>
                        <a:spcAft>
                          <a:spcPts val="0"/>
                        </a:spcAft>
                      </a:pPr>
                      <a:r>
                        <a:rPr lang="es-EC" sz="1400">
                          <a:solidFill>
                            <a:srgbClr val="000000"/>
                          </a:solidFill>
                          <a:latin typeface="Arial"/>
                          <a:ea typeface="Times New Roman"/>
                          <a:cs typeface="Times New Roman"/>
                        </a:rPr>
                        <a:t>Total</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hMerge="1">
                  <a:txBody>
                    <a:bodyPr/>
                    <a:lstStyle/>
                    <a:p>
                      <a:endParaRPr lang="es-EC"/>
                    </a:p>
                  </a:txBody>
                  <a:tcPr/>
                </a:tc>
                <a:tc>
                  <a:txBody>
                    <a:bodyPr/>
                    <a:lstStyle/>
                    <a:p>
                      <a:pPr algn="ctr">
                        <a:spcAft>
                          <a:spcPts val="0"/>
                        </a:spcAft>
                      </a:pPr>
                      <a:r>
                        <a:rPr lang="es-EC" sz="1400">
                          <a:solidFill>
                            <a:srgbClr val="000000"/>
                          </a:solidFill>
                          <a:latin typeface="Arial"/>
                          <a:ea typeface="Times New Roman"/>
                          <a:cs typeface="Times New Roman"/>
                        </a:rPr>
                        <a:t>374</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c>
                  <a:txBody>
                    <a:bodyPr/>
                    <a:lstStyle/>
                    <a:p>
                      <a:pPr algn="ctr">
                        <a:spcAft>
                          <a:spcPts val="0"/>
                        </a:spcAft>
                      </a:pPr>
                      <a:r>
                        <a:rPr lang="es-EC" sz="1400">
                          <a:solidFill>
                            <a:srgbClr val="000000"/>
                          </a:solidFill>
                          <a:latin typeface="Arial"/>
                          <a:ea typeface="Times New Roman"/>
                          <a:cs typeface="Times New Roman"/>
                        </a:rPr>
                        <a:t>26</a:t>
                      </a:r>
                      <a:endParaRPr lang="es-EC" sz="140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FA7A6"/>
                    </a:solidFill>
                  </a:tcPr>
                </a:tc>
                <a:tc>
                  <a:txBody>
                    <a:bodyPr/>
                    <a:lstStyle/>
                    <a:p>
                      <a:pPr algn="ctr">
                        <a:spcAft>
                          <a:spcPts val="0"/>
                        </a:spcAft>
                      </a:pPr>
                      <a:r>
                        <a:rPr lang="es-EC" sz="1400" dirty="0">
                          <a:solidFill>
                            <a:srgbClr val="000000"/>
                          </a:solidFill>
                          <a:latin typeface="Arial"/>
                          <a:ea typeface="Times New Roman"/>
                          <a:cs typeface="Times New Roman"/>
                        </a:rPr>
                        <a:t>400</a:t>
                      </a:r>
                      <a:endParaRPr lang="es-EC" sz="1400" dirty="0">
                        <a:latin typeface="Times New Roman"/>
                        <a:ea typeface="Times New Roman"/>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D3D2"/>
                    </a:solidFill>
                  </a:tcPr>
                </a:tc>
              </a:tr>
            </a:tbl>
          </a:graphicData>
        </a:graphic>
      </p:graphicFrame>
      <p:sp>
        <p:nvSpPr>
          <p:cNvPr id="9" name="TextBox 8"/>
          <p:cNvSpPr txBox="1"/>
          <p:nvPr/>
        </p:nvSpPr>
        <p:spPr>
          <a:xfrm>
            <a:off x="4500562" y="2143116"/>
            <a:ext cx="3429024" cy="369332"/>
          </a:xfrm>
          <a:prstGeom prst="rect">
            <a:avLst/>
          </a:prstGeom>
          <a:noFill/>
        </p:spPr>
        <p:txBody>
          <a:bodyPr wrap="square" rtlCol="0">
            <a:spAutoFit/>
          </a:bodyPr>
          <a:lstStyle/>
          <a:p>
            <a:r>
              <a:rPr lang="es-ES" b="1" dirty="0" smtClean="0"/>
              <a:t>Relación Ingresos/Aceptación</a:t>
            </a:r>
            <a:endParaRPr lang="es-EC"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428868"/>
            <a:ext cx="8229600" cy="1143000"/>
          </a:xfrm>
        </p:spPr>
        <p:txBody>
          <a:bodyPr/>
          <a:lstStyle/>
          <a:p>
            <a:pPr algn="ctr"/>
            <a:r>
              <a:rPr lang="es-E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reflection blurRad="6350" stA="60000" endA="900" endPos="58000" dir="5400000" sy="-100000" algn="bl" rotWithShape="0"/>
                </a:effectLst>
              </a:rPr>
              <a:t>CONCLUSIONES</a:t>
            </a:r>
            <a:endParaRPr lang="es-EC" dirty="0">
              <a:effectLst>
                <a:outerShdw blurRad="55000" dist="50800" dir="5400000" algn="tl">
                  <a:srgbClr val="000000">
                    <a:alpha val="33000"/>
                  </a:srgbClr>
                </a:outerShdw>
                <a:reflection blurRad="6350" stA="60000" endA="900" endPos="580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normAutofit fontScale="90000"/>
          </a:bodyPr>
          <a:lstStyle/>
          <a:p>
            <a:pPr algn="ctr"/>
            <a:r>
              <a:rPr lang="es-ES" dirty="0" smtClean="0"/>
              <a:t>Estimación de la Demanda de Mercado</a:t>
            </a:r>
            <a:endParaRPr lang="es-EC" dirty="0"/>
          </a:p>
        </p:txBody>
      </p:sp>
      <p:sp>
        <p:nvSpPr>
          <p:cNvPr id="3" name="Content Placeholder 2"/>
          <p:cNvSpPr>
            <a:spLocks noGrp="1"/>
          </p:cNvSpPr>
          <p:nvPr>
            <p:ph idx="1"/>
          </p:nvPr>
        </p:nvSpPr>
        <p:spPr>
          <a:xfrm>
            <a:off x="500034" y="1214422"/>
            <a:ext cx="8229600" cy="5357850"/>
          </a:xfrm>
        </p:spPr>
        <p:txBody>
          <a:bodyPr>
            <a:normAutofit fontScale="55000" lnSpcReduction="20000"/>
          </a:bodyPr>
          <a:lstStyle/>
          <a:p>
            <a:pPr>
              <a:buNone/>
            </a:pPr>
            <a:r>
              <a:rPr lang="es-ES" dirty="0" smtClean="0"/>
              <a:t>Para el cálculo de la demanda se necesitará lo siguiente:</a:t>
            </a:r>
            <a:endParaRPr lang="es-EC" dirty="0" smtClean="0"/>
          </a:p>
          <a:p>
            <a:pPr>
              <a:buNone/>
            </a:pPr>
            <a:r>
              <a:rPr lang="es-ES" dirty="0" smtClean="0"/>
              <a:t> </a:t>
            </a:r>
            <a:endParaRPr lang="es-EC" dirty="0" smtClean="0"/>
          </a:p>
          <a:p>
            <a:pPr lvl="0">
              <a:buNone/>
            </a:pPr>
            <a:r>
              <a:rPr lang="es-EC" dirty="0" smtClean="0"/>
              <a:t>Población del norte Tarquí = </a:t>
            </a:r>
            <a:r>
              <a:rPr lang="es-ES" dirty="0" smtClean="0"/>
              <a:t>835,486</a:t>
            </a:r>
            <a:endParaRPr lang="es-EC" dirty="0" smtClean="0"/>
          </a:p>
          <a:p>
            <a:pPr lvl="0">
              <a:buNone/>
            </a:pPr>
            <a:r>
              <a:rPr lang="es-EC" dirty="0" smtClean="0"/>
              <a:t>Porcentaje de la población entre los 18 y 64 años de edad: 58.43%</a:t>
            </a:r>
          </a:p>
          <a:p>
            <a:pPr lvl="0">
              <a:buNone/>
            </a:pPr>
            <a:r>
              <a:rPr lang="es-EC" dirty="0" smtClean="0"/>
              <a:t>Composición social de la población: alta 8.60%, media 29.20%, baja 62.20%</a:t>
            </a:r>
          </a:p>
          <a:p>
            <a:pPr lvl="0">
              <a:buNone/>
            </a:pPr>
            <a:r>
              <a:rPr lang="es-EC" dirty="0" smtClean="0"/>
              <a:t>N= </a:t>
            </a:r>
            <a:r>
              <a:rPr lang="es-ES" dirty="0" smtClean="0"/>
              <a:t>835,486 *(</a:t>
            </a:r>
            <a:r>
              <a:rPr lang="es-EC" dirty="0" smtClean="0"/>
              <a:t>29.20% + 8.60%) = 315.814</a:t>
            </a:r>
          </a:p>
          <a:p>
            <a:pPr lvl="0">
              <a:buNone/>
            </a:pPr>
            <a:r>
              <a:rPr lang="es-EC" dirty="0" smtClean="0"/>
              <a:t>La población definida como mercado meta o población objetivo se debe segmentar de la siguiente manera:</a:t>
            </a:r>
          </a:p>
          <a:p>
            <a:pPr lvl="0">
              <a:buNone/>
            </a:pPr>
            <a:r>
              <a:rPr lang="es-EC" dirty="0" smtClean="0"/>
              <a:t>El 97.3% de las personas escogidas de la muestra poblacional acuden a cafeterías</a:t>
            </a:r>
          </a:p>
          <a:p>
            <a:pPr>
              <a:buNone/>
            </a:pPr>
            <a:r>
              <a:rPr lang="es-EC" dirty="0" smtClean="0"/>
              <a:t>     </a:t>
            </a:r>
          </a:p>
          <a:p>
            <a:pPr>
              <a:buNone/>
            </a:pPr>
            <a:r>
              <a:rPr lang="es-EC" dirty="0" smtClean="0"/>
              <a:t>315.814 * 97% = 306.340</a:t>
            </a:r>
          </a:p>
          <a:p>
            <a:pPr>
              <a:buNone/>
            </a:pPr>
            <a:r>
              <a:rPr lang="es-EC" dirty="0" smtClean="0"/>
              <a:t> </a:t>
            </a:r>
          </a:p>
          <a:p>
            <a:pPr lvl="0">
              <a:buNone/>
            </a:pPr>
            <a:r>
              <a:rPr lang="es-EC" dirty="0" smtClean="0"/>
              <a:t>El 96 % de las personas acuden a librerías</a:t>
            </a:r>
          </a:p>
          <a:p>
            <a:pPr>
              <a:buNone/>
            </a:pPr>
            <a:r>
              <a:rPr lang="es-EC" dirty="0" smtClean="0"/>
              <a:t> </a:t>
            </a:r>
          </a:p>
          <a:p>
            <a:pPr>
              <a:buNone/>
            </a:pPr>
            <a:r>
              <a:rPr lang="es-EC" dirty="0" smtClean="0"/>
              <a:t>315.814 * 96% = 303.181</a:t>
            </a:r>
          </a:p>
          <a:p>
            <a:pPr>
              <a:buNone/>
            </a:pPr>
            <a:r>
              <a:rPr lang="es-EC" dirty="0" smtClean="0"/>
              <a:t> </a:t>
            </a:r>
          </a:p>
          <a:p>
            <a:pPr lvl="0">
              <a:buNone/>
            </a:pPr>
            <a:r>
              <a:rPr lang="es-EC" dirty="0" smtClean="0"/>
              <a:t>La asistencia promedio a los dos sitios:</a:t>
            </a:r>
          </a:p>
          <a:p>
            <a:pPr>
              <a:buNone/>
            </a:pPr>
            <a:r>
              <a:rPr lang="es-EC" dirty="0" smtClean="0"/>
              <a:t> </a:t>
            </a:r>
          </a:p>
          <a:p>
            <a:pPr>
              <a:buNone/>
            </a:pPr>
            <a:r>
              <a:rPr lang="es-EC" dirty="0" smtClean="0"/>
              <a:t>306.340 + 303.181 = 609.521/2 = 304.761</a:t>
            </a:r>
          </a:p>
          <a:p>
            <a:pPr>
              <a:buNone/>
            </a:pPr>
            <a:r>
              <a:rPr lang="es-EC" dirty="0" smtClean="0"/>
              <a:t> </a:t>
            </a:r>
          </a:p>
          <a:p>
            <a:pPr lvl="0">
              <a:buNone/>
            </a:pPr>
            <a:r>
              <a:rPr lang="es-EC" dirty="0" smtClean="0"/>
              <a:t>De esta población promedio el 93% aceptó la propuesta Cafetería-Librería:</a:t>
            </a:r>
          </a:p>
          <a:p>
            <a:pPr>
              <a:buNone/>
            </a:pPr>
            <a:r>
              <a:rPr lang="es-EC" dirty="0" smtClean="0"/>
              <a:t>304.761 * 93% = 283.427</a:t>
            </a:r>
          </a:p>
          <a:p>
            <a:pPr>
              <a:buNone/>
            </a:pPr>
            <a:r>
              <a:rPr lang="es-EC" dirty="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lstStyle/>
          <a:p>
            <a:pPr algn="ctr"/>
            <a:r>
              <a:rPr lang="es-ES" dirty="0" smtClean="0"/>
              <a:t>Definición del Tema</a:t>
            </a:r>
            <a:endParaRPr lang="es-EC" dirty="0"/>
          </a:p>
        </p:txBody>
      </p:sp>
      <p:pic>
        <p:nvPicPr>
          <p:cNvPr id="4" name="Content Placeholder 3" descr="cafe-con-leche.jpg"/>
          <p:cNvPicPr>
            <a:picLocks noGrp="1" noChangeAspect="1"/>
          </p:cNvPicPr>
          <p:nvPr>
            <p:ph idx="1"/>
          </p:nvPr>
        </p:nvPicPr>
        <p:blipFill>
          <a:blip r:embed="rId2" cstate="print"/>
          <a:stretch>
            <a:fillRect/>
          </a:stretch>
        </p:blipFill>
        <p:spPr>
          <a:xfrm>
            <a:off x="2214546" y="2285992"/>
            <a:ext cx="1860820" cy="1538278"/>
          </a:xfrm>
        </p:spPr>
      </p:pic>
      <p:pic>
        <p:nvPicPr>
          <p:cNvPr id="5" name="Picture 4" descr="coffee beans.jpg"/>
          <p:cNvPicPr>
            <a:picLocks noChangeAspect="1"/>
          </p:cNvPicPr>
          <p:nvPr/>
        </p:nvPicPr>
        <p:blipFill>
          <a:blip r:embed="rId3"/>
          <a:stretch>
            <a:fillRect/>
          </a:stretch>
        </p:blipFill>
        <p:spPr>
          <a:xfrm>
            <a:off x="2143108" y="4143380"/>
            <a:ext cx="1904991" cy="1428744"/>
          </a:xfrm>
          <a:prstGeom prst="rect">
            <a:avLst/>
          </a:prstGeom>
        </p:spPr>
      </p:pic>
      <p:pic>
        <p:nvPicPr>
          <p:cNvPr id="6" name="Picture 5" descr="product_thumb.php.jpeg"/>
          <p:cNvPicPr>
            <a:picLocks noChangeAspect="1"/>
          </p:cNvPicPr>
          <p:nvPr/>
        </p:nvPicPr>
        <p:blipFill>
          <a:blip r:embed="rId4"/>
          <a:stretch>
            <a:fillRect/>
          </a:stretch>
        </p:blipFill>
        <p:spPr>
          <a:xfrm>
            <a:off x="5072066" y="2214554"/>
            <a:ext cx="1882718" cy="1738999"/>
          </a:xfrm>
          <a:prstGeom prst="rect">
            <a:avLst/>
          </a:prstGeom>
        </p:spPr>
      </p:pic>
      <p:pic>
        <p:nvPicPr>
          <p:cNvPr id="7" name="Picture 6" descr="IMG_2482.JPG"/>
          <p:cNvPicPr>
            <a:picLocks noChangeAspect="1"/>
          </p:cNvPicPr>
          <p:nvPr/>
        </p:nvPicPr>
        <p:blipFill>
          <a:blip r:embed="rId5"/>
          <a:stretch>
            <a:fillRect/>
          </a:stretch>
        </p:blipFill>
        <p:spPr>
          <a:xfrm>
            <a:off x="5072066" y="4143380"/>
            <a:ext cx="1905000" cy="1428750"/>
          </a:xfrm>
          <a:prstGeom prst="rect">
            <a:avLst/>
          </a:prstGeom>
        </p:spPr>
      </p:pic>
      <p:sp>
        <p:nvSpPr>
          <p:cNvPr id="8" name="Title 1"/>
          <p:cNvSpPr txBox="1">
            <a:spLocks/>
          </p:cNvSpPr>
          <p:nvPr/>
        </p:nvSpPr>
        <p:spPr>
          <a:xfrm>
            <a:off x="571472" y="5643578"/>
            <a:ext cx="7572428" cy="85725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500" b="0" i="0" u="none" strike="noStrike" kern="1200" cap="none" spc="0" normalizeH="0" baseline="0" noProof="0" dirty="0" smtClean="0">
                <a:ln>
                  <a:noFill/>
                </a:ln>
                <a:solidFill>
                  <a:schemeClr val="tx2"/>
                </a:solidFill>
                <a:effectLst/>
                <a:uLnTx/>
                <a:uFillTx/>
                <a:latin typeface="+mj-lt"/>
                <a:ea typeface="+mj-ea"/>
                <a:cs typeface="+mj-cs"/>
              </a:rPr>
              <a:t>Misión Y</a:t>
            </a:r>
            <a:r>
              <a:rPr kumimoji="0" lang="es-ES" sz="4500" b="0" i="0" u="none" strike="noStrike" kern="1200" cap="none" spc="0" normalizeH="0" noProof="0" dirty="0" smtClean="0">
                <a:ln>
                  <a:noFill/>
                </a:ln>
                <a:solidFill>
                  <a:schemeClr val="tx2"/>
                </a:solidFill>
                <a:effectLst/>
                <a:uLnTx/>
                <a:uFillTx/>
                <a:latin typeface="+mj-lt"/>
                <a:ea typeface="+mj-ea"/>
                <a:cs typeface="+mj-cs"/>
              </a:rPr>
              <a:t> Visión</a:t>
            </a:r>
            <a:endParaRPr kumimoji="0" lang="es-EC" sz="45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fontScale="90000"/>
          </a:bodyPr>
          <a:lstStyle/>
          <a:p>
            <a:r>
              <a:rPr lang="es-ES" dirty="0" smtClean="0"/>
              <a:t>Estimación de la Demanda de Mercado</a:t>
            </a:r>
            <a:endParaRPr lang="es-EC" dirty="0"/>
          </a:p>
        </p:txBody>
      </p:sp>
      <p:sp>
        <p:nvSpPr>
          <p:cNvPr id="3" name="Content Placeholder 2"/>
          <p:cNvSpPr>
            <a:spLocks noGrp="1"/>
          </p:cNvSpPr>
          <p:nvPr>
            <p:ph idx="1"/>
          </p:nvPr>
        </p:nvSpPr>
        <p:spPr>
          <a:xfrm>
            <a:off x="285720" y="1357298"/>
            <a:ext cx="8229600" cy="5143536"/>
          </a:xfrm>
        </p:spPr>
        <p:txBody>
          <a:bodyPr>
            <a:normAutofit fontScale="25000" lnSpcReduction="20000"/>
          </a:bodyPr>
          <a:lstStyle/>
          <a:p>
            <a:pPr lvl="0">
              <a:buNone/>
            </a:pPr>
            <a:r>
              <a:rPr lang="es-EC" sz="5600" dirty="0" smtClean="0"/>
              <a:t>       Del porcentaje de aceptación, se toma la última población y se la multiplica por el porcentaje 40.3% que son personas que reciben ingresos mensuales de $240 - $380 mensuales o personas que reciben de $380 en adelante, cuyo porcentaje es de 26.5%.</a:t>
            </a:r>
          </a:p>
          <a:p>
            <a:pPr>
              <a:buNone/>
            </a:pPr>
            <a:r>
              <a:rPr lang="es-EC" sz="5600" dirty="0" smtClean="0"/>
              <a:t> </a:t>
            </a:r>
          </a:p>
          <a:p>
            <a:pPr>
              <a:buNone/>
            </a:pPr>
            <a:r>
              <a:rPr lang="es-EC" sz="5600" dirty="0" smtClean="0"/>
              <a:t>283.427 * 40.3% = 114.221</a:t>
            </a:r>
          </a:p>
          <a:p>
            <a:pPr>
              <a:buNone/>
            </a:pPr>
            <a:r>
              <a:rPr lang="es-EC" sz="5600" dirty="0" smtClean="0"/>
              <a:t> </a:t>
            </a:r>
          </a:p>
          <a:p>
            <a:pPr lvl="0">
              <a:buNone/>
            </a:pPr>
            <a:r>
              <a:rPr lang="es-EC" sz="5600" dirty="0" smtClean="0"/>
              <a:t>El 34% está dispuesto  a pagar de $1.50 a $2.10</a:t>
            </a:r>
          </a:p>
          <a:p>
            <a:pPr>
              <a:buNone/>
            </a:pPr>
            <a:r>
              <a:rPr lang="es-EC" sz="5600" dirty="0" smtClean="0"/>
              <a:t> </a:t>
            </a:r>
          </a:p>
          <a:p>
            <a:pPr>
              <a:buNone/>
            </a:pPr>
            <a:r>
              <a:rPr lang="es-EC" sz="5600" dirty="0" smtClean="0"/>
              <a:t>114.221 * 34% = 38.835</a:t>
            </a:r>
          </a:p>
          <a:p>
            <a:pPr>
              <a:buNone/>
            </a:pPr>
            <a:r>
              <a:rPr lang="es-EC" sz="5600" dirty="0" smtClean="0"/>
              <a:t> </a:t>
            </a:r>
          </a:p>
          <a:p>
            <a:pPr lvl="0">
              <a:buNone/>
            </a:pPr>
            <a:r>
              <a:rPr lang="es-EC" sz="5600" dirty="0" smtClean="0"/>
              <a:t>      Se debe tomar en cuenta el porcentaje por aperitivo que es de 22% de $1-$2.50, de $2.50 – $4 el 45%, en este caso se escogerá el 22% porque el precio de los aperitivos debe tener relación con el precio del café; además se puede condicionar el mercado de acuerdo a la percepción que se tenga del mismo.</a:t>
            </a:r>
          </a:p>
          <a:p>
            <a:pPr>
              <a:buNone/>
            </a:pPr>
            <a:r>
              <a:rPr lang="es-EC" sz="5600" dirty="0" smtClean="0"/>
              <a:t> </a:t>
            </a:r>
          </a:p>
          <a:p>
            <a:pPr>
              <a:buNone/>
            </a:pPr>
            <a:r>
              <a:rPr lang="es-EC" sz="5600" dirty="0" smtClean="0"/>
              <a:t>114.221 * 22% = 25.129</a:t>
            </a:r>
          </a:p>
          <a:p>
            <a:pPr>
              <a:buNone/>
            </a:pPr>
            <a:r>
              <a:rPr lang="es-EC" sz="5600" dirty="0" smtClean="0"/>
              <a:t> </a:t>
            </a:r>
          </a:p>
          <a:p>
            <a:pPr lvl="0">
              <a:buNone/>
            </a:pPr>
            <a:r>
              <a:rPr lang="es-EC" sz="5600" dirty="0" smtClean="0"/>
              <a:t>La disposición promedio a pagar se fija de la siguiente manera:</a:t>
            </a:r>
          </a:p>
          <a:p>
            <a:pPr>
              <a:buNone/>
            </a:pPr>
            <a:r>
              <a:rPr lang="es-EC" sz="5600" dirty="0" smtClean="0"/>
              <a:t> </a:t>
            </a:r>
          </a:p>
          <a:p>
            <a:pPr>
              <a:buNone/>
            </a:pPr>
            <a:r>
              <a:rPr lang="es-EC" sz="5600" dirty="0" smtClean="0"/>
              <a:t>38.835 + 25.129 = /2 = 31.982</a:t>
            </a:r>
          </a:p>
          <a:p>
            <a:pPr>
              <a:buNone/>
            </a:pPr>
            <a:r>
              <a:rPr lang="es-EC" sz="5600" dirty="0" smtClean="0"/>
              <a:t> </a:t>
            </a:r>
          </a:p>
          <a:p>
            <a:pPr lvl="0">
              <a:buNone/>
            </a:pPr>
            <a:r>
              <a:rPr lang="es-EC" sz="5600" dirty="0" smtClean="0"/>
              <a:t>El 53% de la población encuestada prefiere que el negocio se encuentre ubicado en el sector Norte de la ciudad.</a:t>
            </a:r>
          </a:p>
          <a:p>
            <a:pPr>
              <a:buNone/>
            </a:pPr>
            <a:r>
              <a:rPr lang="es-EC" sz="5600" dirty="0" smtClean="0"/>
              <a:t> </a:t>
            </a:r>
          </a:p>
          <a:p>
            <a:pPr>
              <a:buNone/>
            </a:pPr>
            <a:r>
              <a:rPr lang="es-EC" sz="5600" dirty="0" smtClean="0"/>
              <a:t>31.982 * 53% =  16.950 </a:t>
            </a:r>
            <a:r>
              <a:rPr lang="es-EC" sz="5600" b="1" i="1" dirty="0" smtClean="0"/>
              <a:t>Demanda mensual inicial</a:t>
            </a:r>
            <a:endParaRPr lang="es-EC" sz="5600" dirty="0" smtClean="0"/>
          </a:p>
          <a:p>
            <a:pPr>
              <a:buNone/>
            </a:pPr>
            <a:r>
              <a:rPr lang="es-EC" sz="5600" dirty="0" smtClean="0"/>
              <a:t> </a:t>
            </a:r>
          </a:p>
          <a:p>
            <a:pPr>
              <a:buNone/>
            </a:pPr>
            <a:endParaRPr lang="es-EC" dirty="0" smtClean="0"/>
          </a:p>
          <a:p>
            <a:pPr>
              <a:buNone/>
            </a:pP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Consumo Promedio por Persona</a:t>
            </a:r>
            <a:endParaRPr lang="es-EC" dirty="0"/>
          </a:p>
        </p:txBody>
      </p:sp>
      <p:graphicFrame>
        <p:nvGraphicFramePr>
          <p:cNvPr id="4" name="Table 3"/>
          <p:cNvGraphicFramePr>
            <a:graphicFrameLocks noGrp="1"/>
          </p:cNvGraphicFramePr>
          <p:nvPr/>
        </p:nvGraphicFramePr>
        <p:xfrm>
          <a:off x="357158" y="2714620"/>
          <a:ext cx="3643338" cy="928694"/>
        </p:xfrm>
        <a:graphic>
          <a:graphicData uri="http://schemas.openxmlformats.org/drawingml/2006/table">
            <a:tbl>
              <a:tblPr>
                <a:tableStyleId>{35758FB7-9AC5-4552-8A53-C91805E547FA}</a:tableStyleId>
              </a:tblPr>
              <a:tblGrid>
                <a:gridCol w="2299267"/>
                <a:gridCol w="1344071"/>
              </a:tblGrid>
              <a:tr h="928694">
                <a:tc>
                  <a:txBody>
                    <a:bodyPr/>
                    <a:lstStyle/>
                    <a:p>
                      <a:pPr algn="l" fontAlgn="b"/>
                      <a:r>
                        <a:rPr lang="es-EC" sz="1400" u="none" strike="noStrike" dirty="0"/>
                        <a:t>TOTAL CONSUMO </a:t>
                      </a:r>
                      <a:r>
                        <a:rPr lang="es-EC" sz="1400" u="none" strike="noStrike" dirty="0" smtClean="0"/>
                        <a:t>PROMEDIO </a:t>
                      </a:r>
                      <a:r>
                        <a:rPr lang="es-EC" sz="1400" u="none" strike="noStrike" baseline="0" dirty="0" smtClean="0"/>
                        <a:t> POR PERSONA</a:t>
                      </a:r>
                      <a:endParaRPr lang="es-EC" sz="1400" b="1" i="0" u="none" strike="noStrike" dirty="0">
                        <a:latin typeface="Arial"/>
                      </a:endParaRPr>
                    </a:p>
                  </a:txBody>
                  <a:tcPr marL="0" marR="0" marT="0" marB="0" anchor="b"/>
                </a:tc>
                <a:tc>
                  <a:txBody>
                    <a:bodyPr/>
                    <a:lstStyle/>
                    <a:p>
                      <a:pPr algn="ctr" fontAlgn="b"/>
                      <a:r>
                        <a:rPr lang="es-EC" sz="1400" u="none" strike="noStrike" dirty="0"/>
                        <a:t>$6,62</a:t>
                      </a:r>
                      <a:endParaRPr lang="es-EC" sz="1400" b="1" i="0" u="none" strike="noStrike" dirty="0">
                        <a:latin typeface="Arial"/>
                      </a:endParaRPr>
                    </a:p>
                  </a:txBody>
                  <a:tcPr marL="0" marR="0" marT="0" marB="0" anchor="b"/>
                </a:tc>
              </a:tr>
            </a:tbl>
          </a:graphicData>
        </a:graphic>
      </p:graphicFrame>
      <p:cxnSp>
        <p:nvCxnSpPr>
          <p:cNvPr id="9" name="Straight Arrow Connector 8"/>
          <p:cNvCxnSpPr/>
          <p:nvPr/>
        </p:nvCxnSpPr>
        <p:spPr>
          <a:xfrm>
            <a:off x="4143372" y="3214686"/>
            <a:ext cx="1143008"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86380" y="2357430"/>
            <a:ext cx="3071834" cy="2031325"/>
          </a:xfrm>
          <a:prstGeom prst="rect">
            <a:avLst/>
          </a:prstGeom>
          <a:noFill/>
        </p:spPr>
        <p:txBody>
          <a:bodyPr wrap="square" rtlCol="0">
            <a:spAutoFit/>
          </a:bodyPr>
          <a:lstStyle/>
          <a:p>
            <a:pPr algn="just"/>
            <a:r>
              <a:rPr lang="es-ES" dirty="0" smtClean="0"/>
              <a:t>Para la estimar el consumo promedio por persona se dividió a los productos de la Cafetería en: Alimentos y Bebidas; luego se saco el promedio por grupo de productos y se los sumo.</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56"/>
            <a:ext cx="7286644"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PLAN DE MARKETING</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4" descr="marketing.jpg"/>
          <p:cNvPicPr>
            <a:picLocks noChangeAspect="1"/>
          </p:cNvPicPr>
          <p:nvPr/>
        </p:nvPicPr>
        <p:blipFill>
          <a:blip r:embed="rId2"/>
          <a:stretch>
            <a:fillRect/>
          </a:stretch>
        </p:blipFill>
        <p:spPr>
          <a:xfrm>
            <a:off x="7201840" y="714356"/>
            <a:ext cx="1942160" cy="1458988"/>
          </a:xfrm>
          <a:prstGeom prst="rect">
            <a:avLst/>
          </a:prstGeom>
        </p:spPr>
      </p:pic>
      <p:sp>
        <p:nvSpPr>
          <p:cNvPr id="7" name="Rectangle 6"/>
          <p:cNvSpPr/>
          <p:nvPr/>
        </p:nvSpPr>
        <p:spPr>
          <a:xfrm>
            <a:off x="500034" y="2928934"/>
            <a:ext cx="2428892" cy="1143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OBJETIVOS DEL PLAN DE MARKETING</a:t>
            </a:r>
            <a:endParaRPr lang="es-EC" b="1" dirty="0"/>
          </a:p>
        </p:txBody>
      </p:sp>
      <p:sp>
        <p:nvSpPr>
          <p:cNvPr id="8" name="Curved Down Arrow 7"/>
          <p:cNvSpPr/>
          <p:nvPr/>
        </p:nvSpPr>
        <p:spPr>
          <a:xfrm>
            <a:off x="2714612" y="2285992"/>
            <a:ext cx="714380" cy="57150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Rectangle 8"/>
          <p:cNvSpPr/>
          <p:nvPr/>
        </p:nvSpPr>
        <p:spPr>
          <a:xfrm>
            <a:off x="3214678" y="2928934"/>
            <a:ext cx="235745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OBJETIVO GENERAL</a:t>
            </a:r>
            <a:endParaRPr lang="es-EC" dirty="0"/>
          </a:p>
        </p:txBody>
      </p:sp>
      <p:sp>
        <p:nvSpPr>
          <p:cNvPr id="10" name="Rectangle 9"/>
          <p:cNvSpPr/>
          <p:nvPr/>
        </p:nvSpPr>
        <p:spPr>
          <a:xfrm>
            <a:off x="3214678" y="4286256"/>
            <a:ext cx="235745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OBJETIVOS ESPECÍFICOS</a:t>
            </a:r>
            <a:endParaRPr lang="es-EC" dirty="0"/>
          </a:p>
        </p:txBody>
      </p:sp>
      <p:sp>
        <p:nvSpPr>
          <p:cNvPr id="11" name="Down Arrow 10"/>
          <p:cNvSpPr/>
          <p:nvPr/>
        </p:nvSpPr>
        <p:spPr>
          <a:xfrm>
            <a:off x="4143372" y="3929066"/>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FODA</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a:xfrm>
            <a:off x="571472" y="1071546"/>
            <a:ext cx="8229600" cy="5429288"/>
          </a:xfrm>
        </p:spPr>
        <p:txBody>
          <a:bodyPr>
            <a:normAutofit fontScale="85000" lnSpcReduction="20000"/>
          </a:bodyPr>
          <a:lstStyle/>
          <a:p>
            <a:pPr>
              <a:buNone/>
            </a:pPr>
            <a:r>
              <a:rPr lang="es-ES" sz="2900" b="1" dirty="0" smtClean="0"/>
              <a:t>Factores Internos : </a:t>
            </a:r>
          </a:p>
          <a:p>
            <a:pPr>
              <a:buNone/>
            </a:pPr>
            <a:endParaRPr lang="es-ES" sz="2900" dirty="0" smtClean="0"/>
          </a:p>
          <a:p>
            <a:pPr marL="514350" indent="-514350">
              <a:buNone/>
            </a:pPr>
            <a:r>
              <a:rPr lang="es-ES" sz="2900" b="1" dirty="0" smtClean="0"/>
              <a:t>1.  Fortalezas :</a:t>
            </a:r>
          </a:p>
          <a:p>
            <a:pPr marL="514350" indent="-514350">
              <a:buNone/>
            </a:pPr>
            <a:endParaRPr lang="es-ES" sz="2900" dirty="0" smtClean="0"/>
          </a:p>
          <a:p>
            <a:r>
              <a:rPr lang="es-ES" sz="2800" dirty="0" smtClean="0"/>
              <a:t>Contar con espacio organizado de libros de consulta.  </a:t>
            </a:r>
            <a:endParaRPr lang="es-EC" sz="2400" dirty="0" smtClean="0"/>
          </a:p>
          <a:p>
            <a:pPr>
              <a:buNone/>
            </a:pPr>
            <a:r>
              <a:rPr lang="es-ES" sz="2800" dirty="0" smtClean="0"/>
              <a:t> </a:t>
            </a:r>
            <a:endParaRPr lang="es-EC" sz="2400" dirty="0" smtClean="0"/>
          </a:p>
          <a:p>
            <a:r>
              <a:rPr lang="es-ES" sz="2800" dirty="0" smtClean="0"/>
              <a:t>Proporcionar un área de descanso para meditar apaciblemente.</a:t>
            </a:r>
            <a:endParaRPr lang="es-EC" sz="2400" dirty="0" smtClean="0"/>
          </a:p>
          <a:p>
            <a:pPr>
              <a:buNone/>
            </a:pPr>
            <a:endParaRPr lang="es-EC" sz="2400" dirty="0" smtClean="0"/>
          </a:p>
          <a:p>
            <a:r>
              <a:rPr lang="es-ES" sz="2800" dirty="0" smtClean="0"/>
              <a:t>Contar con red WIFI en todo el local.</a:t>
            </a:r>
            <a:endParaRPr lang="es-EC" sz="2400" dirty="0" smtClean="0"/>
          </a:p>
          <a:p>
            <a:pPr>
              <a:buNone/>
            </a:pPr>
            <a:endParaRPr lang="es-EC" sz="2400" dirty="0" smtClean="0"/>
          </a:p>
          <a:p>
            <a:r>
              <a:rPr lang="es-ES" sz="2800" dirty="0" smtClean="0"/>
              <a:t>Música instrumental en el restaurante que permita deleitar la comida gourmet.</a:t>
            </a:r>
            <a:endParaRPr lang="es-EC" sz="2400" dirty="0" smtClean="0"/>
          </a:p>
          <a:p>
            <a:pPr>
              <a:buNone/>
            </a:pPr>
            <a:endParaRPr lang="es-EC" sz="2400" dirty="0" smtClean="0"/>
          </a:p>
          <a:p>
            <a:r>
              <a:rPr lang="es-ES" sz="2800" dirty="0" smtClean="0"/>
              <a:t>Administradores y personal altamente capacitados.</a:t>
            </a:r>
            <a:endParaRPr lang="es-EC" sz="2400" dirty="0" smtClean="0"/>
          </a:p>
          <a:p>
            <a:pPr>
              <a:buNone/>
            </a:pPr>
            <a:endParaRPr lang="es-EC" sz="2400" dirty="0" smtClean="0"/>
          </a:p>
          <a:p>
            <a:pPr marL="880110" lvl="1" indent="-514350"/>
            <a:endParaRPr lang="es-E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857232"/>
            <a:ext cx="8229600" cy="4389120"/>
          </a:xfrm>
        </p:spPr>
        <p:txBody>
          <a:bodyPr>
            <a:normAutofit/>
          </a:bodyPr>
          <a:lstStyle/>
          <a:p>
            <a:pPr>
              <a:buNone/>
            </a:pPr>
            <a:r>
              <a:rPr lang="es-ES" sz="2500" b="1" dirty="0" smtClean="0"/>
              <a:t>2. Debilidades</a:t>
            </a:r>
          </a:p>
          <a:p>
            <a:pPr lvl="0" algn="just"/>
            <a:r>
              <a:rPr lang="es-EC" sz="2400" dirty="0" smtClean="0"/>
              <a:t>Ser nuevos en el mercado desencadena el riesgo de  no tener la acogida para recuperar la inversión.</a:t>
            </a:r>
          </a:p>
          <a:p>
            <a:pPr lvl="0" algn="just">
              <a:buNone/>
            </a:pPr>
            <a:endParaRPr lang="es-EC" sz="2400" dirty="0" smtClean="0"/>
          </a:p>
          <a:p>
            <a:pPr lvl="0" algn="just"/>
            <a:r>
              <a:rPr lang="es-EC" sz="2400" dirty="0" smtClean="0"/>
              <a:t>Elevados costos como consecuencia de la amplitud de la gama de productos y servicios y la necesidad de aplicar diferentes programas comerciales.</a:t>
            </a:r>
          </a:p>
          <a:p>
            <a:pPr>
              <a:buNone/>
            </a:pPr>
            <a:endParaRPr lang="es-EC" sz="25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571480"/>
            <a:ext cx="8229600" cy="5357850"/>
          </a:xfrm>
        </p:spPr>
        <p:txBody>
          <a:bodyPr>
            <a:normAutofit fontScale="85000" lnSpcReduction="10000"/>
          </a:bodyPr>
          <a:lstStyle/>
          <a:p>
            <a:pPr>
              <a:buNone/>
            </a:pPr>
            <a:r>
              <a:rPr lang="es-ES" sz="2500" b="1" dirty="0" smtClean="0"/>
              <a:t>Factores Externos:</a:t>
            </a:r>
          </a:p>
          <a:p>
            <a:pPr>
              <a:buNone/>
            </a:pPr>
            <a:endParaRPr lang="es-ES" sz="2500" b="1" dirty="0" smtClean="0"/>
          </a:p>
          <a:p>
            <a:pPr>
              <a:buNone/>
            </a:pPr>
            <a:r>
              <a:rPr lang="es-ES" sz="2500" b="1" dirty="0" smtClean="0"/>
              <a:t>3. Oportunidades:</a:t>
            </a:r>
          </a:p>
          <a:p>
            <a:pPr>
              <a:buNone/>
            </a:pPr>
            <a:endParaRPr lang="es-ES" sz="2500" dirty="0" smtClean="0"/>
          </a:p>
          <a:p>
            <a:pPr lvl="0"/>
            <a:r>
              <a:rPr lang="es-ES" sz="2400" dirty="0" smtClean="0"/>
              <a:t>Alianzas con artistas nacionales e internacional los cuales tendrán una admisión especial por consumo en nuestro restaurante.</a:t>
            </a:r>
            <a:endParaRPr lang="es-EC" sz="2400" dirty="0" smtClean="0"/>
          </a:p>
          <a:p>
            <a:pPr lvl="0"/>
            <a:r>
              <a:rPr lang="es-ES" sz="2400" dirty="0" smtClean="0"/>
              <a:t>Alianzas estratégicas con los editoriales para lanzamientos o firmas de libros.</a:t>
            </a:r>
          </a:p>
          <a:p>
            <a:pPr lvl="0">
              <a:buNone/>
            </a:pPr>
            <a:endParaRPr lang="es-ES" sz="2400" dirty="0" smtClean="0"/>
          </a:p>
          <a:p>
            <a:pPr marL="457200" lvl="0" indent="-457200">
              <a:buNone/>
            </a:pPr>
            <a:r>
              <a:rPr lang="es-ES" sz="2400" b="1" dirty="0" smtClean="0"/>
              <a:t>4. Amenazas:</a:t>
            </a:r>
          </a:p>
          <a:p>
            <a:pPr marL="457200" lvl="0" indent="-457200">
              <a:buNone/>
            </a:pPr>
            <a:endParaRPr lang="es-ES" sz="2400" dirty="0" smtClean="0"/>
          </a:p>
          <a:p>
            <a:pPr lvl="0"/>
            <a:r>
              <a:rPr lang="es-ES" sz="2400" dirty="0" smtClean="0"/>
              <a:t>Fuertes competidores sustitutos ya existentes en el mercado como; </a:t>
            </a:r>
            <a:r>
              <a:rPr lang="es-EC" sz="2400" dirty="0" smtClean="0"/>
              <a:t>Sweet &amp; Coffee, Bombom, Juan Valdez, Astoria.</a:t>
            </a:r>
          </a:p>
          <a:p>
            <a:pPr>
              <a:buNone/>
            </a:pPr>
            <a:endParaRPr lang="es-EC" sz="2400" dirty="0" smtClean="0"/>
          </a:p>
          <a:p>
            <a:pPr lvl="0"/>
            <a:r>
              <a:rPr lang="es-EC" sz="2400" dirty="0" smtClean="0"/>
              <a:t>Competidores con carteras de clientes definidas y posesionadas que les permite ganar cuota de mercado.</a:t>
            </a:r>
          </a:p>
          <a:p>
            <a:pPr>
              <a:buNone/>
            </a:pPr>
            <a:endParaRPr lang="es-EC" sz="2400" dirty="0" smtClean="0"/>
          </a:p>
          <a:p>
            <a:pPr marL="457200" lvl="0" indent="-457200">
              <a:buNone/>
            </a:pPr>
            <a:endParaRPr lang="es-ES" sz="2400" dirty="0" smtClean="0"/>
          </a:p>
          <a:p>
            <a:pPr marL="457200" lvl="0" indent="-457200">
              <a:buNone/>
            </a:pPr>
            <a:endParaRPr lang="es-ES" sz="2400" dirty="0" smtClean="0"/>
          </a:p>
          <a:p>
            <a:pPr marL="457200" lvl="0" indent="-457200">
              <a:buNone/>
            </a:pPr>
            <a:endParaRPr lang="es-EC" sz="2400" dirty="0" smtClean="0"/>
          </a:p>
          <a:p>
            <a:pPr>
              <a:buNone/>
            </a:pPr>
            <a:endParaRPr lang="es-EC" sz="2400" dirty="0" smtClean="0"/>
          </a:p>
          <a:p>
            <a:pPr>
              <a:buNone/>
            </a:pPr>
            <a:endParaRPr lang="es-ES" sz="2500" dirty="0" smtClean="0"/>
          </a:p>
          <a:p>
            <a:pPr>
              <a:buNone/>
            </a:pPr>
            <a:endParaRPr lang="es-EC" sz="2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00166" y="2000240"/>
          <a:ext cx="621510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357290" y="1000108"/>
            <a:ext cx="4286280" cy="707886"/>
          </a:xfrm>
          <a:prstGeom prst="rect">
            <a:avLst/>
          </a:prstGeom>
          <a:noFill/>
        </p:spPr>
        <p:txBody>
          <a:bodyPr wrap="square" rtlCol="0">
            <a:spAutoFit/>
          </a:bodyPr>
          <a:lstStyle/>
          <a:p>
            <a:r>
              <a:rPr lang="es-ES" sz="4000" i="1" dirty="0" smtClean="0">
                <a:solidFill>
                  <a:schemeClr val="bg2">
                    <a:lumMod val="25000"/>
                  </a:schemeClr>
                </a:solidFill>
              </a:rPr>
              <a:t>Marketing Mix</a:t>
            </a:r>
            <a:endParaRPr lang="es-EC" sz="4000"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1285860"/>
            <a:ext cx="4357718" cy="1569660"/>
          </a:xfrm>
          <a:prstGeom prst="rect">
            <a:avLst/>
          </a:prstGeom>
          <a:noFill/>
        </p:spPr>
        <p:txBody>
          <a:bodyPr wrap="square" rtlCol="0">
            <a:spAutoFit/>
          </a:bodyPr>
          <a:lstStyle/>
          <a:p>
            <a:pPr algn="ctr"/>
            <a:r>
              <a:rPr lang="es-ES"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Análisis de Proveedores</a:t>
            </a:r>
            <a:endParaRPr lang="es-EC"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Table 4"/>
          <p:cNvGraphicFramePr>
            <a:graphicFrameLocks noGrp="1"/>
          </p:cNvGraphicFramePr>
          <p:nvPr/>
        </p:nvGraphicFramePr>
        <p:xfrm>
          <a:off x="1357290" y="3357562"/>
          <a:ext cx="2857520" cy="1444377"/>
        </p:xfrm>
        <a:graphic>
          <a:graphicData uri="http://schemas.openxmlformats.org/drawingml/2006/table">
            <a:tbl>
              <a:tblPr>
                <a:tableStyleId>{69C7853C-536D-4A76-A0AE-DD22124D55A5}</a:tableStyleId>
              </a:tblPr>
              <a:tblGrid>
                <a:gridCol w="2857520"/>
              </a:tblGrid>
              <a:tr h="734147">
                <a:tc>
                  <a:txBody>
                    <a:bodyPr/>
                    <a:lstStyle/>
                    <a:p>
                      <a:pPr>
                        <a:lnSpc>
                          <a:spcPct val="115000"/>
                        </a:lnSpc>
                        <a:spcAft>
                          <a:spcPts val="0"/>
                        </a:spcAft>
                      </a:pPr>
                      <a:r>
                        <a:rPr lang="es-EC" sz="1400" dirty="0"/>
                        <a:t>Proveedores de Materia de Prima</a:t>
                      </a:r>
                      <a:endParaRPr lang="es-EC" sz="1400" dirty="0">
                        <a:latin typeface="Times New Roman"/>
                        <a:ea typeface="Times New Roman"/>
                        <a:cs typeface="Times New Roman"/>
                      </a:endParaRPr>
                    </a:p>
                  </a:txBody>
                  <a:tcPr marL="44450" marR="44450" marT="0" marB="0" anchor="b"/>
                </a:tc>
              </a:tr>
              <a:tr h="355115">
                <a:tc>
                  <a:txBody>
                    <a:bodyPr/>
                    <a:lstStyle/>
                    <a:p>
                      <a:pPr>
                        <a:lnSpc>
                          <a:spcPct val="115000"/>
                        </a:lnSpc>
                        <a:spcAft>
                          <a:spcPts val="0"/>
                        </a:spcAft>
                      </a:pPr>
                      <a:r>
                        <a:rPr lang="es-EC" sz="1400"/>
                        <a:t>Importadora el Rosado S.A.</a:t>
                      </a:r>
                      <a:endParaRPr lang="es-EC" sz="1400">
                        <a:latin typeface="Times New Roman"/>
                        <a:ea typeface="Times New Roman"/>
                        <a:cs typeface="Times New Roman"/>
                      </a:endParaRPr>
                    </a:p>
                  </a:txBody>
                  <a:tcPr marL="44450" marR="44450" marT="0" marB="0" anchor="b"/>
                </a:tc>
              </a:tr>
              <a:tr h="355115">
                <a:tc>
                  <a:txBody>
                    <a:bodyPr/>
                    <a:lstStyle/>
                    <a:p>
                      <a:pPr>
                        <a:lnSpc>
                          <a:spcPct val="115000"/>
                        </a:lnSpc>
                        <a:spcAft>
                          <a:spcPts val="0"/>
                        </a:spcAft>
                      </a:pPr>
                      <a:r>
                        <a:rPr lang="es-EC" sz="1400" dirty="0"/>
                        <a:t>Mercado Sauces 9</a:t>
                      </a:r>
                      <a:endParaRPr lang="es-EC" sz="1400" dirty="0">
                        <a:latin typeface="Times New Roman"/>
                        <a:ea typeface="Times New Roman"/>
                        <a:cs typeface="Times New Roman"/>
                      </a:endParaRPr>
                    </a:p>
                  </a:txBody>
                  <a:tcPr marL="44450" marR="44450" marT="0" marB="0" anchor="b"/>
                </a:tc>
              </a:tr>
            </a:tbl>
          </a:graphicData>
        </a:graphic>
      </p:graphicFrame>
      <p:graphicFrame>
        <p:nvGraphicFramePr>
          <p:cNvPr id="6" name="Table 5"/>
          <p:cNvGraphicFramePr>
            <a:graphicFrameLocks noGrp="1"/>
          </p:cNvGraphicFramePr>
          <p:nvPr/>
        </p:nvGraphicFramePr>
        <p:xfrm>
          <a:off x="4714876" y="3429000"/>
          <a:ext cx="2214578" cy="1247336"/>
        </p:xfrm>
        <a:graphic>
          <a:graphicData uri="http://schemas.openxmlformats.org/drawingml/2006/table">
            <a:tbl>
              <a:tblPr>
                <a:tableStyleId>{775DCB02-9BB8-47FD-8907-85C794F793BA}</a:tableStyleId>
              </a:tblPr>
              <a:tblGrid>
                <a:gridCol w="2214578"/>
              </a:tblGrid>
              <a:tr h="840687">
                <a:tc>
                  <a:txBody>
                    <a:bodyPr/>
                    <a:lstStyle/>
                    <a:p>
                      <a:pPr algn="ctr">
                        <a:lnSpc>
                          <a:spcPct val="115000"/>
                        </a:lnSpc>
                        <a:spcAft>
                          <a:spcPts val="0"/>
                        </a:spcAft>
                      </a:pPr>
                      <a:r>
                        <a:rPr lang="es-EC" sz="1400" dirty="0"/>
                        <a:t>Proveedores de Café</a:t>
                      </a:r>
                      <a:endParaRPr lang="es-EC" sz="1400" dirty="0">
                        <a:latin typeface="Times New Roman"/>
                        <a:ea typeface="Times New Roman"/>
                        <a:cs typeface="Times New Roman"/>
                      </a:endParaRPr>
                    </a:p>
                  </a:txBody>
                  <a:tcPr marL="44450" marR="44450" marT="0" marB="0" anchor="b"/>
                </a:tc>
              </a:tr>
              <a:tr h="406649">
                <a:tc>
                  <a:txBody>
                    <a:bodyPr/>
                    <a:lstStyle/>
                    <a:p>
                      <a:pPr>
                        <a:lnSpc>
                          <a:spcPct val="115000"/>
                        </a:lnSpc>
                        <a:spcAft>
                          <a:spcPts val="0"/>
                        </a:spcAft>
                      </a:pPr>
                      <a:r>
                        <a:rPr lang="es-EC" sz="1400" dirty="0"/>
                        <a:t>CafeCom S.A.</a:t>
                      </a:r>
                      <a:endParaRPr lang="es-EC" sz="1400" dirty="0">
                        <a:latin typeface="Times New Roman"/>
                        <a:ea typeface="Times New Roman"/>
                        <a:cs typeface="Times New Roman"/>
                      </a:endParaRPr>
                    </a:p>
                  </a:txBody>
                  <a:tcPr marL="44450" marR="44450" marT="0" marB="0" anchor="b"/>
                </a:tc>
              </a:tr>
            </a:tbl>
          </a:graphicData>
        </a:graphic>
      </p:graphicFrame>
      <p:pic>
        <p:nvPicPr>
          <p:cNvPr id="38913" name="Picture 1"/>
          <p:cNvPicPr>
            <a:picLocks noChangeAspect="1" noChangeArrowheads="1"/>
          </p:cNvPicPr>
          <p:nvPr/>
        </p:nvPicPr>
        <p:blipFill>
          <a:blip r:embed="rId2"/>
          <a:srcRect/>
          <a:stretch>
            <a:fillRect/>
          </a:stretch>
        </p:blipFill>
        <p:spPr bwMode="auto">
          <a:xfrm>
            <a:off x="4714876" y="5429264"/>
            <a:ext cx="2286016" cy="889468"/>
          </a:xfrm>
          <a:prstGeom prst="rect">
            <a:avLst/>
          </a:prstGeom>
          <a:noFill/>
          <a:ln w="9525">
            <a:noFill/>
            <a:miter lim="800000"/>
            <a:headEnd/>
            <a:tailEnd/>
          </a:ln>
          <a:effectLst/>
        </p:spPr>
      </p:pic>
      <p:pic>
        <p:nvPicPr>
          <p:cNvPr id="38914" name="Picture 2"/>
          <p:cNvPicPr>
            <a:picLocks noChangeAspect="1" noChangeArrowheads="1"/>
          </p:cNvPicPr>
          <p:nvPr/>
        </p:nvPicPr>
        <p:blipFill>
          <a:blip r:embed="rId3"/>
          <a:srcRect/>
          <a:stretch>
            <a:fillRect/>
          </a:stretch>
        </p:blipFill>
        <p:spPr bwMode="auto">
          <a:xfrm>
            <a:off x="1571604" y="5786454"/>
            <a:ext cx="2605090" cy="325636"/>
          </a:xfrm>
          <a:prstGeom prst="rect">
            <a:avLst/>
          </a:prstGeom>
          <a:noFill/>
          <a:ln w="9525">
            <a:noFill/>
            <a:miter lim="800000"/>
            <a:headEnd/>
            <a:tailEnd/>
          </a:ln>
          <a:effectLst/>
        </p:spPr>
      </p:pic>
      <p:sp>
        <p:nvSpPr>
          <p:cNvPr id="9" name="Down Arrow 8"/>
          <p:cNvSpPr/>
          <p:nvPr/>
        </p:nvSpPr>
        <p:spPr>
          <a:xfrm>
            <a:off x="2643174" y="5072074"/>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Down Arrow 9"/>
          <p:cNvSpPr/>
          <p:nvPr/>
        </p:nvSpPr>
        <p:spPr>
          <a:xfrm>
            <a:off x="5572132" y="4857760"/>
            <a:ext cx="500066"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TIPO.jpg"/>
          <p:cNvPicPr>
            <a:picLocks noChangeAspect="1"/>
          </p:cNvPicPr>
          <p:nvPr/>
        </p:nvPicPr>
        <p:blipFill>
          <a:blip r:embed="rId2"/>
          <a:stretch>
            <a:fillRect/>
          </a:stretch>
        </p:blipFill>
        <p:spPr>
          <a:xfrm>
            <a:off x="3428992" y="1842584"/>
            <a:ext cx="2786082" cy="3159694"/>
          </a:xfrm>
          <a:prstGeom prst="rect">
            <a:avLst/>
          </a:prstGeom>
        </p:spPr>
      </p:pic>
      <p:cxnSp>
        <p:nvCxnSpPr>
          <p:cNvPr id="8" name="Straight Arrow Connector 7"/>
          <p:cNvCxnSpPr/>
          <p:nvPr/>
        </p:nvCxnSpPr>
        <p:spPr>
          <a:xfrm rot="10800000">
            <a:off x="2000232" y="1857364"/>
            <a:ext cx="1285884" cy="57150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flipV="1">
            <a:off x="2000232" y="4429132"/>
            <a:ext cx="1214446" cy="64294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215074" y="2000240"/>
            <a:ext cx="1214446" cy="500066"/>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215074" y="4572008"/>
            <a:ext cx="1214446" cy="57150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428860" y="0"/>
            <a:ext cx="4286280" cy="132343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ANÁLISIS DE LA IMAGEN</a:t>
            </a:r>
            <a:endParaRPr lang="es-EC"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
        <p:nvSpPr>
          <p:cNvPr id="24" name="TextBox 23"/>
          <p:cNvSpPr txBox="1"/>
          <p:nvPr/>
        </p:nvSpPr>
        <p:spPr>
          <a:xfrm>
            <a:off x="357158" y="1285860"/>
            <a:ext cx="1714512" cy="369332"/>
          </a:xfrm>
          <a:prstGeom prst="rect">
            <a:avLst/>
          </a:prstGeom>
          <a:noFill/>
        </p:spPr>
        <p:txBody>
          <a:bodyPr wrap="square" rtlCol="0">
            <a:spAutoFit/>
          </a:bodyPr>
          <a:lstStyle/>
          <a:p>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NAMING</a:t>
            </a:r>
            <a:endParaRPr lang="es-EC" dirty="0"/>
          </a:p>
        </p:txBody>
      </p:sp>
      <p:sp>
        <p:nvSpPr>
          <p:cNvPr id="25" name="TextBox 24"/>
          <p:cNvSpPr txBox="1"/>
          <p:nvPr/>
        </p:nvSpPr>
        <p:spPr>
          <a:xfrm>
            <a:off x="7143768" y="1285860"/>
            <a:ext cx="1714512" cy="369332"/>
          </a:xfrm>
          <a:prstGeom prst="rect">
            <a:avLst/>
          </a:prstGeom>
          <a:noFill/>
        </p:spPr>
        <p:txBody>
          <a:bodyPr wrap="square" rtlCol="0">
            <a:spAutoFit/>
          </a:bodyPr>
          <a:lstStyle/>
          <a:p>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LOGOTIPO</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TextBox 25"/>
          <p:cNvSpPr txBox="1"/>
          <p:nvPr/>
        </p:nvSpPr>
        <p:spPr>
          <a:xfrm>
            <a:off x="285720" y="5000636"/>
            <a:ext cx="1714512" cy="646331"/>
          </a:xfrm>
          <a:prstGeom prst="rect">
            <a:avLst/>
          </a:prstGeom>
          <a:noFill/>
        </p:spPr>
        <p:txBody>
          <a:bodyPr wrap="square" rtlCol="0">
            <a:spAutoFit/>
          </a:bodyPr>
          <a:lstStyle/>
          <a:p>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SIGNO DISTINTIVO</a:t>
            </a:r>
            <a:endParaRPr lang="es-EC" dirty="0"/>
          </a:p>
        </p:txBody>
      </p:sp>
      <p:sp>
        <p:nvSpPr>
          <p:cNvPr id="27" name="TextBox 26"/>
          <p:cNvSpPr txBox="1"/>
          <p:nvPr/>
        </p:nvSpPr>
        <p:spPr>
          <a:xfrm>
            <a:off x="7215206" y="5286388"/>
            <a:ext cx="1714512" cy="646331"/>
          </a:xfrm>
          <a:prstGeom prst="rect">
            <a:avLst/>
          </a:prstGeom>
          <a:noFill/>
        </p:spPr>
        <p:txBody>
          <a:bodyPr wrap="square" rtlCol="0">
            <a:spAutoFit/>
          </a:bodyPr>
          <a:lstStyle/>
          <a:p>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IMAGEN PROYECTADA</a:t>
            </a:r>
            <a:endPar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714480" y="1785926"/>
          <a:ext cx="6357982"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57356" y="714356"/>
            <a:ext cx="5857916" cy="584775"/>
          </a:xfrm>
          <a:prstGeom prst="rect">
            <a:avLst/>
          </a:prstGeom>
          <a:noFill/>
        </p:spPr>
        <p:txBody>
          <a:bodyPr wrap="square" rtlCol="0">
            <a:spAutoFit/>
          </a:bodyPr>
          <a:lstStyle/>
          <a:p>
            <a:pPr algn="ctr"/>
            <a:r>
              <a:rPr lang="es-E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FUERZAS DE PORTER</a:t>
            </a:r>
            <a:endParaRPr lang="es-EC"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714356"/>
            <a:ext cx="8229600" cy="1143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rPr>
              <a:t>IMPORTANCIA DEL ESTUDIO</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endParaRPr>
          </a:p>
        </p:txBody>
      </p:sp>
      <p:sp>
        <p:nvSpPr>
          <p:cNvPr id="3" name="Content Placeholder 2"/>
          <p:cNvSpPr>
            <a:spLocks noGrp="1"/>
          </p:cNvSpPr>
          <p:nvPr>
            <p:ph idx="1"/>
          </p:nvPr>
        </p:nvSpPr>
        <p:spPr>
          <a:solidFill>
            <a:schemeClr val="bg1"/>
          </a:solidFill>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Problemas  y Oportunidades</a:t>
            </a:r>
          </a:p>
          <a:p>
            <a:pPr algn="ctr">
              <a:buNone/>
            </a:pPr>
            <a:endPar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Clr>
                <a:schemeClr val="tx1"/>
              </a:buClr>
              <a:buFont typeface="Wingdings" pitchFamily="2" charset="2"/>
              <a:buChar char="q"/>
            </a:pPr>
            <a:r>
              <a:rPr lang="es-ES" sz="1600" dirty="0" smtClean="0">
                <a:latin typeface="Arial" pitchFamily="34" charset="0"/>
                <a:ea typeface="Times New Roman"/>
                <a:cs typeface="Arial" pitchFamily="34" charset="0"/>
              </a:rPr>
              <a:t> </a:t>
            </a:r>
            <a:r>
              <a:rPr lang="es-ES" sz="2400" dirty="0" smtClean="0">
                <a:latin typeface="Arial" pitchFamily="34" charset="0"/>
                <a:ea typeface="Times New Roman"/>
                <a:cs typeface="Arial" pitchFamily="34" charset="0"/>
              </a:rPr>
              <a:t>Las cafeterías que existen en la ciudad no satisfacen las necesidades asociadas al momento de alimentarse que hoy en día tienen los consumidores.</a:t>
            </a:r>
          </a:p>
          <a:p>
            <a:pPr algn="just">
              <a:buClr>
                <a:schemeClr val="tx1"/>
              </a:buClr>
              <a:buFont typeface="Wingdings" pitchFamily="2" charset="2"/>
              <a:buChar char="q"/>
            </a:pPr>
            <a:r>
              <a:rPr lang="es-ES" sz="2400" dirty="0" smtClean="0">
                <a:latin typeface="Arial" pitchFamily="34" charset="0"/>
                <a:ea typeface="Times New Roman"/>
                <a:cs typeface="Arial" pitchFamily="34" charset="0"/>
              </a:rPr>
              <a:t>Rendimientos mínimos en las actividades diarias de los individuos que están expuestos al estrés laboral.</a:t>
            </a:r>
          </a:p>
          <a:p>
            <a:pPr algn="just">
              <a:buFont typeface="Wingdings" pitchFamily="2" charset="2"/>
              <a:buChar char="q"/>
            </a:pPr>
            <a:r>
              <a:rPr lang="es-ES" sz="2400" dirty="0" smtClean="0">
                <a:latin typeface="Arial" pitchFamily="34" charset="0"/>
                <a:cs typeface="Arial" pitchFamily="34" charset="0"/>
              </a:rPr>
              <a:t>Los adultos que mejor leen son capaces de alcanzar más altos niveles y es probable que consigan puestos de trabajo mejor remunerados.</a:t>
            </a:r>
            <a:endParaRPr lang="es-EC" sz="2400" dirty="0" smtClean="0">
              <a:latin typeface="Arial" pitchFamily="34" charset="0"/>
              <a:cs typeface="Arial" pitchFamily="34" charset="0"/>
            </a:endParaRPr>
          </a:p>
          <a:p>
            <a:pPr algn="just"/>
            <a:endParaRPr lang="es-EC" sz="2400" dirty="0" smtClean="0">
              <a:latin typeface="Arial" pitchFamily="34" charset="0"/>
              <a:cs typeface="Arial" pitchFamily="34" charset="0"/>
            </a:endParaRPr>
          </a:p>
          <a:p>
            <a:pPr>
              <a:buClr>
                <a:schemeClr val="tx1"/>
              </a:buClr>
              <a:buNone/>
            </a:pPr>
            <a:endParaRPr lang="es-EC" sz="1600" b="1" dirty="0">
              <a:latin typeface="Arial" pitchFamily="34" charset="0"/>
              <a:ea typeface="Times New Roman"/>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571744"/>
            <a:ext cx="8229600" cy="1143000"/>
          </a:xfrm>
        </p:spPr>
        <p:txBody>
          <a:bodyPr>
            <a:norm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Estudio Técnico</a:t>
            </a:r>
            <a:endParaRPr lang="es-EC"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endParaRPr>
          </a:p>
        </p:txBody>
      </p:sp>
      <p:pic>
        <p:nvPicPr>
          <p:cNvPr id="4" name="Picture 3" descr="F:\LOCAL-URDESA\LOCAL.JPG"/>
          <p:cNvPicPr/>
          <p:nvPr/>
        </p:nvPicPr>
        <p:blipFill>
          <a:blip r:embed="rId2" cstate="print"/>
          <a:srcRect/>
          <a:stretch>
            <a:fillRect/>
          </a:stretch>
        </p:blipFill>
        <p:spPr bwMode="auto">
          <a:xfrm>
            <a:off x="5929322" y="1000108"/>
            <a:ext cx="2786082" cy="1857388"/>
          </a:xfrm>
          <a:prstGeom prst="rect">
            <a:avLst/>
          </a:prstGeom>
          <a:noFill/>
          <a:ln w="9525">
            <a:noFill/>
            <a:miter lim="800000"/>
            <a:headEnd/>
            <a:tailEnd/>
          </a:ln>
        </p:spPr>
      </p:pic>
      <p:pic>
        <p:nvPicPr>
          <p:cNvPr id="5" name="Picture 4" descr="F:\LOCAL-URDESA\PROYECTO.jpeg"/>
          <p:cNvPicPr/>
          <p:nvPr/>
        </p:nvPicPr>
        <p:blipFill>
          <a:blip r:embed="rId3" cstate="print"/>
          <a:srcRect/>
          <a:stretch>
            <a:fillRect/>
          </a:stretch>
        </p:blipFill>
        <p:spPr bwMode="auto">
          <a:xfrm>
            <a:off x="857224" y="4286256"/>
            <a:ext cx="2857520" cy="20717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1143000"/>
          </a:xfrm>
        </p:spPr>
        <p:txBody>
          <a:bodyPr/>
          <a:lstStyle/>
          <a:p>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MATRIZ LOCALIZACIÒN</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normAutofit/>
          </a:bodyPr>
          <a:lstStyle/>
          <a:p>
            <a:pPr algn="just"/>
            <a:r>
              <a:rPr lang="es-ES" sz="2000" dirty="0" smtClean="0"/>
              <a:t>En base al estudio de mercado y el análisis de la matriz de localización, se determinó que el negocio este ubicado en Urdesa Central, específicamente en la Av. Víctor Emilio Estrada y las Monjas, con un área de construcción de 90 m2 aprox. Planta baja. </a:t>
            </a:r>
            <a:endParaRPr lang="es-EC" sz="2000" dirty="0"/>
          </a:p>
        </p:txBody>
      </p:sp>
      <p:graphicFrame>
        <p:nvGraphicFramePr>
          <p:cNvPr id="6" name="Table 5"/>
          <p:cNvGraphicFramePr>
            <a:graphicFrameLocks noGrp="1"/>
          </p:cNvGraphicFramePr>
          <p:nvPr/>
        </p:nvGraphicFramePr>
        <p:xfrm>
          <a:off x="1357290" y="3429000"/>
          <a:ext cx="6715174" cy="2579138"/>
        </p:xfrm>
        <a:graphic>
          <a:graphicData uri="http://schemas.openxmlformats.org/drawingml/2006/table">
            <a:tbl>
              <a:tblPr>
                <a:tableStyleId>{775DCB02-9BB8-47FD-8907-85C794F793BA}</a:tableStyleId>
              </a:tblPr>
              <a:tblGrid>
                <a:gridCol w="1643074"/>
                <a:gridCol w="857256"/>
                <a:gridCol w="1071570"/>
                <a:gridCol w="1071570"/>
                <a:gridCol w="1071570"/>
                <a:gridCol w="1000134"/>
              </a:tblGrid>
              <a:tr h="264885">
                <a:tc>
                  <a:txBody>
                    <a:bodyPr/>
                    <a:lstStyle/>
                    <a:p>
                      <a:pPr>
                        <a:lnSpc>
                          <a:spcPct val="115000"/>
                        </a:lnSpc>
                        <a:spcAft>
                          <a:spcPts val="0"/>
                        </a:spcAft>
                      </a:pPr>
                      <a:endParaRPr lang="es-ES" sz="1400" dirty="0">
                        <a:latin typeface="Arial"/>
                        <a:ea typeface="Times New Roman"/>
                        <a:cs typeface="Times New Roman"/>
                      </a:endParaRPr>
                    </a:p>
                  </a:txBody>
                  <a:tcPr marL="44450" marR="44450" marT="0" marB="0" anchor="b"/>
                </a:tc>
                <a:tc>
                  <a:txBody>
                    <a:bodyPr/>
                    <a:lstStyle/>
                    <a:p>
                      <a:pPr>
                        <a:lnSpc>
                          <a:spcPct val="115000"/>
                        </a:lnSpc>
                        <a:spcAft>
                          <a:spcPts val="0"/>
                        </a:spcAft>
                      </a:pPr>
                      <a:endParaRPr lang="es-ES" sz="1400" dirty="0">
                        <a:latin typeface="Arial"/>
                        <a:ea typeface="Times New Roman"/>
                        <a:cs typeface="Times New Roman"/>
                      </a:endParaRPr>
                    </a:p>
                  </a:txBody>
                  <a:tcPr marL="44450" marR="44450" marT="0" marB="0" anchor="b"/>
                </a:tc>
                <a:tc gridSpan="2">
                  <a:txBody>
                    <a:bodyPr/>
                    <a:lstStyle/>
                    <a:p>
                      <a:pPr algn="ctr">
                        <a:lnSpc>
                          <a:spcPct val="115000"/>
                        </a:lnSpc>
                        <a:spcAft>
                          <a:spcPts val="0"/>
                        </a:spcAft>
                      </a:pPr>
                      <a:r>
                        <a:rPr lang="es-ES" sz="1400"/>
                        <a:t>Urdesa</a:t>
                      </a:r>
                      <a:endParaRPr lang="es-EC" sz="1400">
                        <a:latin typeface="Times New Roman"/>
                        <a:ea typeface="Times New Roman"/>
                        <a:cs typeface="Times New Roman"/>
                      </a:endParaRPr>
                    </a:p>
                  </a:txBody>
                  <a:tcPr marL="44450" marR="44450" marT="0" marB="0" anchor="b"/>
                </a:tc>
                <a:tc hMerge="1">
                  <a:txBody>
                    <a:bodyPr/>
                    <a:lstStyle/>
                    <a:p>
                      <a:endParaRPr lang="es-EC"/>
                    </a:p>
                  </a:txBody>
                  <a:tcPr/>
                </a:tc>
                <a:tc gridSpan="2">
                  <a:txBody>
                    <a:bodyPr/>
                    <a:lstStyle/>
                    <a:p>
                      <a:pPr algn="ctr">
                        <a:lnSpc>
                          <a:spcPct val="115000"/>
                        </a:lnSpc>
                        <a:spcAft>
                          <a:spcPts val="0"/>
                        </a:spcAft>
                      </a:pPr>
                      <a:r>
                        <a:rPr lang="es-ES" sz="1400"/>
                        <a:t>Kennedy</a:t>
                      </a:r>
                      <a:endParaRPr lang="es-EC" sz="1400">
                        <a:latin typeface="Times New Roman"/>
                        <a:ea typeface="Times New Roman"/>
                        <a:cs typeface="Times New Roman"/>
                      </a:endParaRPr>
                    </a:p>
                  </a:txBody>
                  <a:tcPr marL="44450" marR="44450" marT="0" marB="0" anchor="b"/>
                </a:tc>
                <a:tc hMerge="1">
                  <a:txBody>
                    <a:bodyPr/>
                    <a:lstStyle/>
                    <a:p>
                      <a:endParaRPr lang="es-EC"/>
                    </a:p>
                  </a:txBody>
                  <a:tcPr/>
                </a:tc>
              </a:tr>
              <a:tr h="515829">
                <a:tc>
                  <a:txBody>
                    <a:bodyPr/>
                    <a:lstStyle/>
                    <a:p>
                      <a:pPr>
                        <a:lnSpc>
                          <a:spcPct val="115000"/>
                        </a:lnSpc>
                        <a:spcAft>
                          <a:spcPts val="0"/>
                        </a:spcAft>
                      </a:pPr>
                      <a:endParaRPr lang="es-ES" sz="1400">
                        <a:solidFill>
                          <a:srgbClr val="000000"/>
                        </a:solidFill>
                        <a:latin typeface="Arial"/>
                        <a:ea typeface="Times New Roman"/>
                        <a:cs typeface="Times New Roman"/>
                      </a:endParaRPr>
                    </a:p>
                  </a:txBody>
                  <a:tcPr marL="44450" marR="44450" marT="0" marB="0" anchor="b"/>
                </a:tc>
                <a:tc>
                  <a:txBody>
                    <a:bodyPr/>
                    <a:lstStyle/>
                    <a:p>
                      <a:pPr>
                        <a:lnSpc>
                          <a:spcPct val="115000"/>
                        </a:lnSpc>
                        <a:spcAft>
                          <a:spcPts val="0"/>
                        </a:spcAft>
                      </a:pPr>
                      <a:r>
                        <a:rPr lang="es-ES" sz="1400" dirty="0"/>
                        <a:t>Peso asignado</a:t>
                      </a:r>
                      <a:endParaRPr lang="es-EC" sz="1400" dirty="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dirty="0"/>
                        <a:t>Calificación </a:t>
                      </a:r>
                      <a:endParaRPr lang="es-EC" sz="1400" dirty="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dirty="0"/>
                        <a:t>Calif. Ponderada</a:t>
                      </a:r>
                      <a:endParaRPr lang="es-EC" sz="1400" dirty="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a:t>Calificación </a:t>
                      </a:r>
                      <a:endParaRPr lang="es-EC" sz="140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S" sz="1400" dirty="0"/>
                        <a:t>Calif.  Ponderada</a:t>
                      </a:r>
                      <a:endParaRPr lang="es-EC" sz="1400" dirty="0">
                        <a:latin typeface="Times New Roman"/>
                        <a:ea typeface="Times New Roman"/>
                        <a:cs typeface="Times New Roman"/>
                      </a:endParaRPr>
                    </a:p>
                  </a:txBody>
                  <a:tcPr marL="44450" marR="44450" marT="0" marB="0" anchor="b"/>
                </a:tc>
              </a:tr>
              <a:tr h="411920">
                <a:tc>
                  <a:txBody>
                    <a:bodyPr/>
                    <a:lstStyle/>
                    <a:p>
                      <a:pPr>
                        <a:lnSpc>
                          <a:spcPct val="115000"/>
                        </a:lnSpc>
                        <a:spcAft>
                          <a:spcPts val="0"/>
                        </a:spcAft>
                      </a:pPr>
                      <a:r>
                        <a:rPr lang="es-ES" sz="1400" dirty="0"/>
                        <a:t>Cercanía del mercado</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0,4</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t>4,3</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1,72</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3,5</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1,4</a:t>
                      </a:r>
                      <a:endParaRPr lang="es-EC" sz="1400">
                        <a:latin typeface="Times New Roman"/>
                        <a:ea typeface="Times New Roman"/>
                        <a:cs typeface="Times New Roman"/>
                      </a:endParaRPr>
                    </a:p>
                  </a:txBody>
                  <a:tcPr marL="44450" marR="44450" marT="0" marB="0" anchor="b"/>
                </a:tc>
              </a:tr>
              <a:tr h="513041">
                <a:tc>
                  <a:txBody>
                    <a:bodyPr/>
                    <a:lstStyle/>
                    <a:p>
                      <a:pPr>
                        <a:lnSpc>
                          <a:spcPct val="115000"/>
                        </a:lnSpc>
                        <a:spcAft>
                          <a:spcPts val="0"/>
                        </a:spcAft>
                      </a:pPr>
                      <a:r>
                        <a:rPr lang="es-ES" sz="1400"/>
                        <a:t>Disponibilidad de pago</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0,25</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t>5</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t>1,25</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4</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1</a:t>
                      </a:r>
                      <a:endParaRPr lang="es-EC" sz="1400">
                        <a:latin typeface="Times New Roman"/>
                        <a:ea typeface="Times New Roman"/>
                        <a:cs typeface="Times New Roman"/>
                      </a:endParaRPr>
                    </a:p>
                  </a:txBody>
                  <a:tcPr marL="44450" marR="44450" marT="0" marB="0" anchor="b"/>
                </a:tc>
              </a:tr>
              <a:tr h="264885">
                <a:tc>
                  <a:txBody>
                    <a:bodyPr/>
                    <a:lstStyle/>
                    <a:p>
                      <a:pPr>
                        <a:lnSpc>
                          <a:spcPct val="115000"/>
                        </a:lnSpc>
                        <a:spcAft>
                          <a:spcPts val="0"/>
                        </a:spcAft>
                      </a:pPr>
                      <a:r>
                        <a:rPr lang="es-ES" sz="1400"/>
                        <a:t>Costos de Alquiler</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t>0,25</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4</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t>1</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5</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1,25</a:t>
                      </a:r>
                      <a:endParaRPr lang="es-EC" sz="1400">
                        <a:latin typeface="Times New Roman"/>
                        <a:ea typeface="Times New Roman"/>
                        <a:cs typeface="Times New Roman"/>
                      </a:endParaRPr>
                    </a:p>
                  </a:txBody>
                  <a:tcPr marL="44450" marR="44450" marT="0" marB="0" anchor="b"/>
                </a:tc>
              </a:tr>
              <a:tr h="264885">
                <a:tc>
                  <a:txBody>
                    <a:bodyPr/>
                    <a:lstStyle/>
                    <a:p>
                      <a:pPr>
                        <a:lnSpc>
                          <a:spcPct val="115000"/>
                        </a:lnSpc>
                        <a:spcAft>
                          <a:spcPts val="0"/>
                        </a:spcAft>
                      </a:pPr>
                      <a:r>
                        <a:rPr lang="es-ES" sz="1400"/>
                        <a:t>Requisitos legales</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0,1</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3</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dirty="0"/>
                        <a:t>0,3</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3</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0,3</a:t>
                      </a:r>
                      <a:endParaRPr lang="es-EC" sz="1400">
                        <a:latin typeface="Times New Roman"/>
                        <a:ea typeface="Times New Roman"/>
                        <a:cs typeface="Times New Roman"/>
                      </a:endParaRPr>
                    </a:p>
                  </a:txBody>
                  <a:tcPr marL="44450" marR="44450" marT="0" marB="0" anchor="b"/>
                </a:tc>
              </a:tr>
              <a:tr h="264885">
                <a:tc>
                  <a:txBody>
                    <a:bodyPr/>
                    <a:lstStyle/>
                    <a:p>
                      <a:pPr>
                        <a:lnSpc>
                          <a:spcPct val="115000"/>
                        </a:lnSpc>
                        <a:spcAft>
                          <a:spcPts val="0"/>
                        </a:spcAft>
                      </a:pPr>
                      <a:r>
                        <a:rPr lang="es-ES" sz="1400"/>
                        <a:t>Suma</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S" sz="1400"/>
                        <a:t>1</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endParaRPr lang="es-ES" sz="1400">
                        <a:latin typeface="Arial"/>
                        <a:ea typeface="Times New Roman"/>
                        <a:cs typeface="Times New Roman"/>
                      </a:endParaRPr>
                    </a:p>
                  </a:txBody>
                  <a:tcPr marL="44450" marR="44450" marT="0" marB="0" anchor="b"/>
                </a:tc>
                <a:tc>
                  <a:txBody>
                    <a:bodyPr/>
                    <a:lstStyle/>
                    <a:p>
                      <a:pPr algn="ctr">
                        <a:lnSpc>
                          <a:spcPct val="115000"/>
                        </a:lnSpc>
                        <a:spcAft>
                          <a:spcPts val="0"/>
                        </a:spcAft>
                      </a:pPr>
                      <a:r>
                        <a:rPr lang="es-ES" sz="1400" dirty="0"/>
                        <a:t>4,27</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endParaRPr lang="es-ES" sz="1400" dirty="0">
                        <a:latin typeface="Arial"/>
                        <a:ea typeface="Times New Roman"/>
                        <a:cs typeface="Times New Roman"/>
                      </a:endParaRPr>
                    </a:p>
                  </a:txBody>
                  <a:tcPr marL="44450" marR="44450" marT="0" marB="0" anchor="b"/>
                </a:tc>
                <a:tc>
                  <a:txBody>
                    <a:bodyPr/>
                    <a:lstStyle/>
                    <a:p>
                      <a:pPr algn="ctr">
                        <a:lnSpc>
                          <a:spcPct val="115000"/>
                        </a:lnSpc>
                        <a:spcAft>
                          <a:spcPts val="0"/>
                        </a:spcAft>
                      </a:pPr>
                      <a:r>
                        <a:rPr lang="es-ES" sz="1400" dirty="0"/>
                        <a:t>3,95</a:t>
                      </a:r>
                      <a:endParaRPr lang="es-EC" sz="1400" dirty="0">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Capacidad Total Instalada</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graphicFrame>
        <p:nvGraphicFramePr>
          <p:cNvPr id="4" name="Content Placeholder 3"/>
          <p:cNvGraphicFramePr>
            <a:graphicFrameLocks noGrp="1"/>
          </p:cNvGraphicFramePr>
          <p:nvPr>
            <p:ph idx="1"/>
          </p:nvPr>
        </p:nvGraphicFramePr>
        <p:xfrm>
          <a:off x="1214414" y="1500174"/>
          <a:ext cx="6858049" cy="1962912"/>
        </p:xfrm>
        <a:graphic>
          <a:graphicData uri="http://schemas.openxmlformats.org/drawingml/2006/table">
            <a:tbl>
              <a:tblPr>
                <a:tableStyleId>{775DCB02-9BB8-47FD-8907-85C794F793BA}</a:tableStyleId>
              </a:tblPr>
              <a:tblGrid>
                <a:gridCol w="1202661"/>
                <a:gridCol w="1201812"/>
                <a:gridCol w="966878"/>
                <a:gridCol w="1202661"/>
                <a:gridCol w="1201812"/>
                <a:gridCol w="1082225"/>
              </a:tblGrid>
              <a:tr h="464347">
                <a:tc>
                  <a:txBody>
                    <a:bodyPr/>
                    <a:lstStyle/>
                    <a:p>
                      <a:pPr>
                        <a:lnSpc>
                          <a:spcPct val="115000"/>
                        </a:lnSpc>
                        <a:spcAft>
                          <a:spcPts val="0"/>
                        </a:spcAft>
                      </a:pPr>
                      <a:r>
                        <a:rPr lang="es-EC" sz="1400" dirty="0"/>
                        <a:t>Área de Cafetería</a:t>
                      </a:r>
                      <a:endParaRPr lang="es-EC" sz="1400" dirty="0">
                        <a:latin typeface="Times New Roman"/>
                        <a:ea typeface="Times New Roman"/>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r>
              <a:tr h="464347">
                <a:tc>
                  <a:txBody>
                    <a:bodyPr/>
                    <a:lstStyle/>
                    <a:p>
                      <a:pPr algn="ctr">
                        <a:lnSpc>
                          <a:spcPct val="115000"/>
                        </a:lnSpc>
                        <a:spcAft>
                          <a:spcPts val="0"/>
                        </a:spcAft>
                      </a:pPr>
                      <a:r>
                        <a:rPr lang="es-EC" sz="1400"/>
                        <a:t>Horarios</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t>Desde</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Hasta</a:t>
                      </a:r>
                      <a:endParaRPr lang="es-EC" sz="140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C" sz="1400"/>
                        <a:t>Número de horas</a:t>
                      </a:r>
                      <a:endParaRPr lang="es-EC" sz="140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C" sz="1400"/>
                        <a:t>Ocupación Promedio</a:t>
                      </a:r>
                      <a:endParaRPr lang="es-EC" sz="1400">
                        <a:latin typeface="Times New Roman"/>
                        <a:ea typeface="Times New Roman"/>
                        <a:cs typeface="Times New Roman"/>
                      </a:endParaRPr>
                    </a:p>
                  </a:txBody>
                  <a:tcPr marL="44450" marR="44450" marT="0" marB="0" anchor="b"/>
                </a:tc>
                <a:tc>
                  <a:txBody>
                    <a:bodyPr/>
                    <a:lstStyle/>
                    <a:p>
                      <a:pPr>
                        <a:lnSpc>
                          <a:spcPct val="115000"/>
                        </a:lnSpc>
                        <a:spcAft>
                          <a:spcPts val="0"/>
                        </a:spcAft>
                      </a:pPr>
                      <a:r>
                        <a:rPr lang="es-EC" sz="1400"/>
                        <a:t>Total de Clientes</a:t>
                      </a:r>
                      <a:endParaRPr lang="es-EC" sz="1400">
                        <a:latin typeface="Times New Roman"/>
                        <a:ea typeface="Times New Roman"/>
                        <a:cs typeface="Times New Roman"/>
                      </a:endParaRPr>
                    </a:p>
                  </a:txBody>
                  <a:tcPr marL="44450" marR="44450" marT="0" marB="0" anchor="b"/>
                </a:tc>
              </a:tr>
              <a:tr h="464347">
                <a:tc>
                  <a:txBody>
                    <a:bodyPr/>
                    <a:lstStyle/>
                    <a:p>
                      <a:pPr algn="ctr">
                        <a:lnSpc>
                          <a:spcPct val="115000"/>
                        </a:lnSpc>
                        <a:spcAft>
                          <a:spcPts val="0"/>
                        </a:spcAft>
                      </a:pPr>
                      <a:r>
                        <a:rPr lang="es-EC" sz="1400"/>
                        <a:t>Mañana-Tarde-Noche</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t>8H00 am </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20h00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12</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t>480</a:t>
                      </a:r>
                      <a:endParaRPr lang="es-EC" sz="1400" dirty="0">
                        <a:latin typeface="Times New Roman"/>
                        <a:ea typeface="Times New Roman"/>
                        <a:cs typeface="Times New Roman"/>
                      </a:endParaRPr>
                    </a:p>
                  </a:txBody>
                  <a:tcPr marL="44450" marR="44450" marT="0" marB="0" anchor="b"/>
                </a:tc>
              </a:tr>
              <a:tr h="232174">
                <a:tc gridSpan="5">
                  <a:txBody>
                    <a:bodyPr/>
                    <a:lstStyle/>
                    <a:p>
                      <a:pPr algn="ctr">
                        <a:lnSpc>
                          <a:spcPct val="115000"/>
                        </a:lnSpc>
                        <a:spcAft>
                          <a:spcPts val="0"/>
                        </a:spcAft>
                      </a:pPr>
                      <a:r>
                        <a:rPr lang="es-EC" sz="1400"/>
                        <a:t>Capacidad Total instalada por día</a:t>
                      </a:r>
                      <a:endParaRPr lang="es-EC" sz="140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a:t>480</a:t>
                      </a:r>
                      <a:endParaRPr lang="es-EC" sz="1400">
                        <a:latin typeface="Times New Roman"/>
                        <a:ea typeface="Times New Roman"/>
                        <a:cs typeface="Times New Roman"/>
                      </a:endParaRPr>
                    </a:p>
                  </a:txBody>
                  <a:tcPr marL="44450" marR="44450" marT="0" marB="0" anchor="b"/>
                </a:tc>
              </a:tr>
              <a:tr h="232174">
                <a:tc gridSpan="5">
                  <a:txBody>
                    <a:bodyPr/>
                    <a:lstStyle/>
                    <a:p>
                      <a:pPr algn="ctr">
                        <a:lnSpc>
                          <a:spcPct val="115000"/>
                        </a:lnSpc>
                        <a:spcAft>
                          <a:spcPts val="0"/>
                        </a:spcAft>
                      </a:pPr>
                      <a:r>
                        <a:rPr lang="es-EC" sz="1400"/>
                        <a:t>Capacidad Total instalada por semana</a:t>
                      </a:r>
                      <a:endParaRPr lang="es-EC" sz="140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dirty="0"/>
                        <a:t>3.360</a:t>
                      </a:r>
                      <a:endParaRPr lang="es-EC" sz="1400" dirty="0">
                        <a:latin typeface="Times New Roman"/>
                        <a:ea typeface="Times New Roman"/>
                        <a:cs typeface="Times New Roman"/>
                      </a:endParaRPr>
                    </a:p>
                  </a:txBody>
                  <a:tcPr marL="44450" marR="44450" marT="0" marB="0" anchor="b"/>
                </a:tc>
              </a:tr>
            </a:tbl>
          </a:graphicData>
        </a:graphic>
      </p:graphicFrame>
      <p:graphicFrame>
        <p:nvGraphicFramePr>
          <p:cNvPr id="5" name="Table 4"/>
          <p:cNvGraphicFramePr>
            <a:graphicFrameLocks noGrp="1"/>
          </p:cNvGraphicFramePr>
          <p:nvPr/>
        </p:nvGraphicFramePr>
        <p:xfrm>
          <a:off x="1214414" y="3500438"/>
          <a:ext cx="6858047" cy="1717548"/>
        </p:xfrm>
        <a:graphic>
          <a:graphicData uri="http://schemas.openxmlformats.org/drawingml/2006/table">
            <a:tbl>
              <a:tblPr>
                <a:tableStyleId>{775DCB02-9BB8-47FD-8907-85C794F793BA}</a:tableStyleId>
              </a:tblPr>
              <a:tblGrid>
                <a:gridCol w="1366772"/>
                <a:gridCol w="1143411"/>
                <a:gridCol w="919244"/>
                <a:gridCol w="1028908"/>
                <a:gridCol w="1142604"/>
                <a:gridCol w="1257108"/>
              </a:tblGrid>
              <a:tr h="190500">
                <a:tc gridSpan="2">
                  <a:txBody>
                    <a:bodyPr/>
                    <a:lstStyle/>
                    <a:p>
                      <a:pPr algn="ctr">
                        <a:lnSpc>
                          <a:spcPct val="115000"/>
                        </a:lnSpc>
                        <a:spcAft>
                          <a:spcPts val="0"/>
                        </a:spcAft>
                      </a:pPr>
                      <a:r>
                        <a:rPr lang="es-EC" sz="1400" dirty="0"/>
                        <a:t>Área de Librería- Descanso</a:t>
                      </a:r>
                      <a:endParaRPr lang="es-EC" sz="1400" dirty="0">
                        <a:latin typeface="Times New Roman"/>
                        <a:ea typeface="Times New Roman"/>
                        <a:cs typeface="Times New Roman"/>
                      </a:endParaRPr>
                    </a:p>
                  </a:txBody>
                  <a:tcPr marL="44450" marR="44450" marT="0" marB="0" anchor="b"/>
                </a:tc>
                <a:tc hMerge="1">
                  <a:txBody>
                    <a:bodyPr/>
                    <a:lstStyle/>
                    <a:p>
                      <a:endParaRPr lang="es-EC"/>
                    </a:p>
                  </a:txBody>
                  <a:tcPr/>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r>
              <a:tr h="190500">
                <a:tc>
                  <a:txBody>
                    <a:bodyPr/>
                    <a:lstStyle/>
                    <a:p>
                      <a:pPr algn="ctr">
                        <a:lnSpc>
                          <a:spcPct val="115000"/>
                        </a:lnSpc>
                        <a:spcAft>
                          <a:spcPts val="0"/>
                        </a:spcAft>
                      </a:pPr>
                      <a:r>
                        <a:rPr lang="es-EC" sz="1400" dirty="0"/>
                        <a:t>Horarios</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Desde</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Hasta</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Número de horas</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Ocupación Promedio</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Total de Clientes</a:t>
                      </a:r>
                      <a:endParaRPr lang="es-EC" sz="1400">
                        <a:latin typeface="Times New Roman"/>
                        <a:ea typeface="Times New Roman"/>
                        <a:cs typeface="Times New Roman"/>
                      </a:endParaRPr>
                    </a:p>
                  </a:txBody>
                  <a:tcPr marL="44450" marR="44450" marT="0" marB="0" anchor="b"/>
                </a:tc>
              </a:tr>
              <a:tr h="190500">
                <a:tc>
                  <a:txBody>
                    <a:bodyPr/>
                    <a:lstStyle/>
                    <a:p>
                      <a:pPr algn="ctr">
                        <a:lnSpc>
                          <a:spcPct val="115000"/>
                        </a:lnSpc>
                        <a:spcAft>
                          <a:spcPts val="0"/>
                        </a:spcAft>
                      </a:pPr>
                      <a:r>
                        <a:rPr lang="es-EC" sz="1400" dirty="0"/>
                        <a:t>Mañana-Tarde-Noche</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8H00 am </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20h00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12</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168</a:t>
                      </a:r>
                      <a:endParaRPr lang="es-EC" sz="1400">
                        <a:latin typeface="Times New Roman"/>
                        <a:ea typeface="Times New Roman"/>
                        <a:cs typeface="Times New Roman"/>
                      </a:endParaRPr>
                    </a:p>
                  </a:txBody>
                  <a:tcPr marL="44450" marR="44450" marT="0" marB="0" anchor="b"/>
                </a:tc>
              </a:tr>
              <a:tr h="190500">
                <a:tc gridSpan="5">
                  <a:txBody>
                    <a:bodyPr/>
                    <a:lstStyle/>
                    <a:p>
                      <a:pPr algn="ctr">
                        <a:lnSpc>
                          <a:spcPct val="115000"/>
                        </a:lnSpc>
                        <a:spcAft>
                          <a:spcPts val="0"/>
                        </a:spcAft>
                      </a:pPr>
                      <a:r>
                        <a:rPr lang="es-EC" sz="1400"/>
                        <a:t>Capacidad Total instalada por día</a:t>
                      </a:r>
                      <a:endParaRPr lang="es-EC" sz="140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a:t>168</a:t>
                      </a:r>
                      <a:endParaRPr lang="es-EC" sz="1400">
                        <a:latin typeface="Times New Roman"/>
                        <a:ea typeface="Times New Roman"/>
                        <a:cs typeface="Times New Roman"/>
                      </a:endParaRPr>
                    </a:p>
                  </a:txBody>
                  <a:tcPr marL="44450" marR="44450" marT="0" marB="0" anchor="b"/>
                </a:tc>
              </a:tr>
              <a:tr h="190500">
                <a:tc gridSpan="5">
                  <a:txBody>
                    <a:bodyPr/>
                    <a:lstStyle/>
                    <a:p>
                      <a:pPr algn="ctr">
                        <a:lnSpc>
                          <a:spcPct val="115000"/>
                        </a:lnSpc>
                        <a:spcAft>
                          <a:spcPts val="0"/>
                        </a:spcAft>
                      </a:pPr>
                      <a:r>
                        <a:rPr lang="es-EC" sz="1400"/>
                        <a:t>Capacidad Total instalada por semana</a:t>
                      </a:r>
                      <a:endParaRPr lang="es-EC" sz="140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400" dirty="0"/>
                        <a:t>1.176</a:t>
                      </a:r>
                      <a:endParaRPr lang="es-EC" sz="1400" dirty="0">
                        <a:latin typeface="Times New Roman"/>
                        <a:ea typeface="Times New Roman"/>
                        <a:cs typeface="Times New Roman"/>
                      </a:endParaRPr>
                    </a:p>
                  </a:txBody>
                  <a:tcPr marL="44450" marR="44450" marT="0" marB="0" anchor="b"/>
                </a:tc>
              </a:tr>
            </a:tbl>
          </a:graphicData>
        </a:graphic>
      </p:graphicFrame>
      <p:graphicFrame>
        <p:nvGraphicFramePr>
          <p:cNvPr id="6" name="Table 5"/>
          <p:cNvGraphicFramePr>
            <a:graphicFrameLocks noGrp="1"/>
          </p:cNvGraphicFramePr>
          <p:nvPr/>
        </p:nvGraphicFramePr>
        <p:xfrm>
          <a:off x="1214414" y="5500702"/>
          <a:ext cx="6858048" cy="841248"/>
        </p:xfrm>
        <a:graphic>
          <a:graphicData uri="http://schemas.openxmlformats.org/drawingml/2006/table">
            <a:tbl>
              <a:tblPr>
                <a:tableStyleId>{775DCB02-9BB8-47FD-8907-85C794F793BA}</a:tableStyleId>
              </a:tblPr>
              <a:tblGrid>
                <a:gridCol w="1336069"/>
                <a:gridCol w="1112770"/>
                <a:gridCol w="1633798"/>
                <a:gridCol w="2775411"/>
              </a:tblGrid>
              <a:tr h="200025">
                <a:tc>
                  <a:txBody>
                    <a:bodyPr/>
                    <a:lstStyle/>
                    <a:p>
                      <a:pPr>
                        <a:lnSpc>
                          <a:spcPct val="115000"/>
                        </a:lnSpc>
                      </a:pPr>
                      <a:endParaRPr lang="es-EC" sz="1600" dirty="0">
                        <a:latin typeface="Arial"/>
                        <a:cs typeface="Times New Roman"/>
                      </a:endParaRPr>
                    </a:p>
                  </a:txBody>
                  <a:tcPr marL="44450" marR="44450" marT="0" marB="0" anchor="b"/>
                </a:tc>
                <a:tc>
                  <a:txBody>
                    <a:bodyPr/>
                    <a:lstStyle/>
                    <a:p>
                      <a:pPr>
                        <a:lnSpc>
                          <a:spcPct val="115000"/>
                        </a:lnSpc>
                      </a:pPr>
                      <a:endParaRPr lang="es-EC" sz="1600">
                        <a:latin typeface="Arial"/>
                        <a:cs typeface="Times New Roman"/>
                      </a:endParaRPr>
                    </a:p>
                  </a:txBody>
                  <a:tcPr marL="44450" marR="44450" marT="0" marB="0" anchor="b"/>
                </a:tc>
                <a:tc>
                  <a:txBody>
                    <a:bodyPr/>
                    <a:lstStyle/>
                    <a:p>
                      <a:pPr>
                        <a:lnSpc>
                          <a:spcPct val="115000"/>
                        </a:lnSpc>
                      </a:pPr>
                      <a:endParaRPr lang="es-EC" sz="1600">
                        <a:latin typeface="Arial"/>
                        <a:cs typeface="Times New Roman"/>
                      </a:endParaRPr>
                    </a:p>
                  </a:txBody>
                  <a:tcPr marL="44450" marR="44450" marT="0" marB="0" anchor="b"/>
                </a:tc>
                <a:tc>
                  <a:txBody>
                    <a:bodyPr/>
                    <a:lstStyle/>
                    <a:p>
                      <a:pPr algn="ctr">
                        <a:lnSpc>
                          <a:spcPct val="115000"/>
                        </a:lnSpc>
                        <a:spcAft>
                          <a:spcPts val="0"/>
                        </a:spcAft>
                      </a:pPr>
                      <a:r>
                        <a:rPr lang="es-EC" sz="1600"/>
                        <a:t>Total Clientes</a:t>
                      </a:r>
                      <a:endParaRPr lang="es-EC" sz="1600">
                        <a:latin typeface="Times New Roman"/>
                        <a:ea typeface="Times New Roman"/>
                        <a:cs typeface="Times New Roman"/>
                      </a:endParaRPr>
                    </a:p>
                  </a:txBody>
                  <a:tcPr marL="44450" marR="44450" marT="0" marB="0" anchor="b"/>
                </a:tc>
              </a:tr>
              <a:tr h="200025">
                <a:tc gridSpan="3">
                  <a:txBody>
                    <a:bodyPr/>
                    <a:lstStyle/>
                    <a:p>
                      <a:pPr>
                        <a:lnSpc>
                          <a:spcPct val="115000"/>
                        </a:lnSpc>
                        <a:spcAft>
                          <a:spcPts val="0"/>
                        </a:spcAft>
                      </a:pPr>
                      <a:r>
                        <a:rPr lang="es-EC" sz="1600" dirty="0"/>
                        <a:t>Total de Capacidad Instalada</a:t>
                      </a:r>
                      <a:endParaRPr lang="es-EC" sz="1600" dirty="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1600"/>
                        <a:t>4.536</a:t>
                      </a:r>
                      <a:endParaRPr lang="es-EC" sz="1600">
                        <a:latin typeface="Times New Roman"/>
                        <a:ea typeface="Times New Roman"/>
                        <a:cs typeface="Times New Roman"/>
                      </a:endParaRPr>
                    </a:p>
                  </a:txBody>
                  <a:tcPr marL="44450" marR="44450" marT="0" marB="0" anchor="b"/>
                </a:tc>
              </a:tr>
              <a:tr h="200025">
                <a:tc gridSpan="3">
                  <a:txBody>
                    <a:bodyPr/>
                    <a:lstStyle/>
                    <a:p>
                      <a:pPr>
                        <a:lnSpc>
                          <a:spcPct val="115000"/>
                        </a:lnSpc>
                        <a:spcAft>
                          <a:spcPts val="0"/>
                        </a:spcAft>
                      </a:pPr>
                      <a:r>
                        <a:rPr lang="es-EC" sz="1600"/>
                        <a:t>Total de Capacidad Instalada Mensual</a:t>
                      </a:r>
                      <a:endParaRPr lang="es-EC" sz="160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c>
                  <a:txBody>
                    <a:bodyPr/>
                    <a:lstStyle/>
                    <a:p>
                      <a:pPr algn="r">
                        <a:lnSpc>
                          <a:spcPct val="115000"/>
                        </a:lnSpc>
                        <a:spcAft>
                          <a:spcPts val="0"/>
                        </a:spcAft>
                      </a:pPr>
                      <a:r>
                        <a:rPr lang="es-EC" sz="1600" dirty="0"/>
                        <a:t>18.144</a:t>
                      </a:r>
                      <a:endParaRPr lang="es-EC" sz="1600" dirty="0">
                        <a:latin typeface="Times New Roman"/>
                        <a:ea typeface="Times New Roman"/>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Capacidad Proyectada Mensual</a:t>
            </a:r>
            <a:endParaRPr lang="es-EC"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571472" y="2786059"/>
          <a:ext cx="8229689" cy="2357456"/>
        </p:xfrm>
        <a:graphic>
          <a:graphicData uri="http://schemas.openxmlformats.org/drawingml/2006/table">
            <a:tbl>
              <a:tblPr>
                <a:tableStyleId>{08FB837D-C827-4EFA-A057-4D05807E0F7C}</a:tableStyleId>
              </a:tblPr>
              <a:tblGrid>
                <a:gridCol w="3329561"/>
                <a:gridCol w="1632534"/>
                <a:gridCol w="1633797"/>
                <a:gridCol w="1633797"/>
              </a:tblGrid>
              <a:tr h="300282">
                <a:tc rowSpan="2">
                  <a:txBody>
                    <a:bodyPr/>
                    <a:lstStyle/>
                    <a:p>
                      <a:pPr algn="l">
                        <a:lnSpc>
                          <a:spcPct val="115000"/>
                        </a:lnSpc>
                        <a:spcAft>
                          <a:spcPts val="0"/>
                        </a:spcAft>
                      </a:pPr>
                      <a:r>
                        <a:rPr lang="es-ES" sz="1400" dirty="0"/>
                        <a:t>Ciclos de Vida</a:t>
                      </a:r>
                      <a:endParaRPr lang="es-EC" sz="1400" dirty="0">
                        <a:latin typeface="Times New Roman"/>
                        <a:ea typeface="Times New Roman"/>
                        <a:cs typeface="Times New Roman"/>
                      </a:endParaRPr>
                    </a:p>
                  </a:txBody>
                  <a:tcPr marL="63366" marR="63366" marT="0" marB="0" anchor="ctr"/>
                </a:tc>
                <a:tc>
                  <a:txBody>
                    <a:bodyPr/>
                    <a:lstStyle/>
                    <a:p>
                      <a:pPr algn="l">
                        <a:lnSpc>
                          <a:spcPct val="115000"/>
                        </a:lnSpc>
                        <a:spcAft>
                          <a:spcPts val="0"/>
                        </a:spcAft>
                      </a:pPr>
                      <a:r>
                        <a:rPr lang="es-ES" sz="1400"/>
                        <a:t>Períodos</a:t>
                      </a:r>
                      <a:endParaRPr lang="es-EC" sz="1400">
                        <a:latin typeface="Times New Roman"/>
                        <a:ea typeface="Times New Roman"/>
                        <a:cs typeface="Times New Roman"/>
                      </a:endParaRPr>
                    </a:p>
                  </a:txBody>
                  <a:tcPr marL="63366" marR="63366" marT="0" marB="0" anchor="ctr"/>
                </a:tc>
                <a:tc>
                  <a:txBody>
                    <a:bodyPr/>
                    <a:lstStyle/>
                    <a:p>
                      <a:pPr algn="l">
                        <a:lnSpc>
                          <a:spcPct val="115000"/>
                        </a:lnSpc>
                        <a:spcAft>
                          <a:spcPts val="0"/>
                        </a:spcAft>
                      </a:pPr>
                      <a:r>
                        <a:rPr lang="es-ES" sz="1400"/>
                        <a:t>%</a:t>
                      </a:r>
                      <a:endParaRPr lang="es-EC" sz="1400">
                        <a:latin typeface="Times New Roman"/>
                        <a:ea typeface="Times New Roman"/>
                        <a:cs typeface="Times New Roman"/>
                      </a:endParaRPr>
                    </a:p>
                  </a:txBody>
                  <a:tcPr marL="63366" marR="63366" marT="0" marB="0" anchor="ctr"/>
                </a:tc>
                <a:tc>
                  <a:txBody>
                    <a:bodyPr/>
                    <a:lstStyle/>
                    <a:p>
                      <a:pPr algn="l">
                        <a:lnSpc>
                          <a:spcPct val="115000"/>
                        </a:lnSpc>
                        <a:spcAft>
                          <a:spcPts val="0"/>
                        </a:spcAft>
                      </a:pPr>
                      <a:r>
                        <a:rPr lang="es-ES" sz="1400"/>
                        <a:t>Clientes</a:t>
                      </a:r>
                      <a:endParaRPr lang="es-EC" sz="1400">
                        <a:latin typeface="Times New Roman"/>
                        <a:ea typeface="Times New Roman"/>
                        <a:cs typeface="Times New Roman"/>
                      </a:endParaRPr>
                    </a:p>
                  </a:txBody>
                  <a:tcPr marL="63366" marR="63366" marT="0" marB="0" anchor="ctr"/>
                </a:tc>
              </a:tr>
              <a:tr h="555764">
                <a:tc vMerge="1">
                  <a:txBody>
                    <a:bodyPr/>
                    <a:lstStyle/>
                    <a:p>
                      <a:endParaRPr lang="es-EC"/>
                    </a:p>
                  </a:txBody>
                  <a:tcPr/>
                </a:tc>
                <a:tc>
                  <a:txBody>
                    <a:bodyPr/>
                    <a:lstStyle/>
                    <a:p>
                      <a:pPr algn="l">
                        <a:lnSpc>
                          <a:spcPct val="115000"/>
                        </a:lnSpc>
                        <a:spcAft>
                          <a:spcPts val="0"/>
                        </a:spcAft>
                      </a:pPr>
                      <a:r>
                        <a:rPr lang="es-ES" sz="1400"/>
                        <a:t>(en meses)</a:t>
                      </a:r>
                      <a:endParaRPr lang="es-EC" sz="1400">
                        <a:latin typeface="Times New Roman"/>
                        <a:ea typeface="Times New Roman"/>
                        <a:cs typeface="Times New Roman"/>
                      </a:endParaRPr>
                    </a:p>
                  </a:txBody>
                  <a:tcPr marL="63366" marR="63366" marT="0" marB="0" anchor="ctr"/>
                </a:tc>
                <a:tc>
                  <a:txBody>
                    <a:bodyPr/>
                    <a:lstStyle/>
                    <a:p>
                      <a:pPr algn="l">
                        <a:lnSpc>
                          <a:spcPct val="115000"/>
                        </a:lnSpc>
                        <a:spcAft>
                          <a:spcPts val="0"/>
                        </a:spcAft>
                      </a:pPr>
                      <a:r>
                        <a:rPr lang="es-ES" sz="1400"/>
                        <a:t>Proyectado</a:t>
                      </a:r>
                      <a:endParaRPr lang="es-EC" sz="1400">
                        <a:latin typeface="Times New Roman"/>
                        <a:ea typeface="Times New Roman"/>
                        <a:cs typeface="Times New Roman"/>
                      </a:endParaRPr>
                    </a:p>
                  </a:txBody>
                  <a:tcPr marL="63366" marR="63366" marT="0" marB="0" anchor="ctr"/>
                </a:tc>
                <a:tc>
                  <a:txBody>
                    <a:bodyPr/>
                    <a:lstStyle/>
                    <a:p>
                      <a:pPr algn="l">
                        <a:lnSpc>
                          <a:spcPct val="115000"/>
                        </a:lnSpc>
                        <a:spcAft>
                          <a:spcPts val="0"/>
                        </a:spcAft>
                      </a:pPr>
                      <a:r>
                        <a:rPr lang="es-ES" sz="1400"/>
                        <a:t>por mes</a:t>
                      </a:r>
                      <a:endParaRPr lang="es-EC" sz="1400">
                        <a:latin typeface="Times New Roman"/>
                        <a:ea typeface="Times New Roman"/>
                        <a:cs typeface="Times New Roman"/>
                      </a:endParaRPr>
                    </a:p>
                  </a:txBody>
                  <a:tcPr marL="63366" marR="63366" marT="0" marB="0" anchor="ctr"/>
                </a:tc>
              </a:tr>
              <a:tr h="300282">
                <a:tc>
                  <a:txBody>
                    <a:bodyPr/>
                    <a:lstStyle/>
                    <a:p>
                      <a:pPr algn="l">
                        <a:lnSpc>
                          <a:spcPct val="115000"/>
                        </a:lnSpc>
                        <a:spcAft>
                          <a:spcPts val="0"/>
                        </a:spcAft>
                      </a:pPr>
                      <a:r>
                        <a:rPr lang="es-ES" sz="1400" dirty="0"/>
                        <a:t>Instalación del Negocio</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Mes 01 - 02</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a:t>0,00%</a:t>
                      </a:r>
                      <a:endParaRPr lang="es-EC" sz="140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a:t>0,00</a:t>
                      </a:r>
                      <a:endParaRPr lang="es-EC" sz="1400">
                        <a:latin typeface="Times New Roman"/>
                        <a:ea typeface="Times New Roman"/>
                        <a:cs typeface="Times New Roman"/>
                      </a:endParaRPr>
                    </a:p>
                  </a:txBody>
                  <a:tcPr marL="63366" marR="63366" marT="0" marB="0" anchor="b"/>
                </a:tc>
              </a:tr>
              <a:tr h="300282">
                <a:tc>
                  <a:txBody>
                    <a:bodyPr/>
                    <a:lstStyle/>
                    <a:p>
                      <a:pPr algn="l">
                        <a:lnSpc>
                          <a:spcPct val="115000"/>
                        </a:lnSpc>
                        <a:spcAft>
                          <a:spcPts val="0"/>
                        </a:spcAft>
                      </a:pPr>
                      <a:r>
                        <a:rPr lang="es-ES" sz="1400"/>
                        <a:t>Etapa de Crecimiento</a:t>
                      </a:r>
                      <a:endParaRPr lang="es-EC" sz="140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Mes 03 - 12</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a:t>50,00%</a:t>
                      </a:r>
                      <a:endParaRPr lang="es-EC" sz="140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a:t>9.072,00</a:t>
                      </a:r>
                      <a:endParaRPr lang="es-EC" sz="1400">
                        <a:latin typeface="Times New Roman"/>
                        <a:ea typeface="Times New Roman"/>
                        <a:cs typeface="Times New Roman"/>
                      </a:endParaRPr>
                    </a:p>
                  </a:txBody>
                  <a:tcPr marL="63366" marR="63366" marT="0" marB="0" anchor="b"/>
                </a:tc>
              </a:tr>
              <a:tr h="300282">
                <a:tc>
                  <a:txBody>
                    <a:bodyPr/>
                    <a:lstStyle/>
                    <a:p>
                      <a:pPr algn="l">
                        <a:lnSpc>
                          <a:spcPct val="115000"/>
                        </a:lnSpc>
                        <a:spcAft>
                          <a:spcPts val="0"/>
                        </a:spcAft>
                      </a:pPr>
                      <a:r>
                        <a:rPr lang="es-ES" sz="1400"/>
                        <a:t>Inicio Etapa de Madurez</a:t>
                      </a:r>
                      <a:endParaRPr lang="es-EC" sz="140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Mes 13 - 24</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70,00%</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a:t>12.700,80</a:t>
                      </a:r>
                      <a:endParaRPr lang="es-EC" sz="1400">
                        <a:latin typeface="Times New Roman"/>
                        <a:ea typeface="Times New Roman"/>
                        <a:cs typeface="Times New Roman"/>
                      </a:endParaRPr>
                    </a:p>
                  </a:txBody>
                  <a:tcPr marL="63366" marR="63366" marT="0" marB="0" anchor="b"/>
                </a:tc>
              </a:tr>
              <a:tr h="300282">
                <a:tc>
                  <a:txBody>
                    <a:bodyPr/>
                    <a:lstStyle/>
                    <a:p>
                      <a:pPr algn="l">
                        <a:lnSpc>
                          <a:spcPct val="115000"/>
                        </a:lnSpc>
                        <a:spcAft>
                          <a:spcPts val="0"/>
                        </a:spcAft>
                      </a:pPr>
                      <a:r>
                        <a:rPr lang="es-ES" sz="1400"/>
                        <a:t>Desarrollo de Madurez</a:t>
                      </a:r>
                      <a:endParaRPr lang="es-EC" sz="140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Mes 25 - 35</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90,00%</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16.329,60</a:t>
                      </a:r>
                      <a:endParaRPr lang="es-EC" sz="1400" dirty="0">
                        <a:latin typeface="Times New Roman"/>
                        <a:ea typeface="Times New Roman"/>
                        <a:cs typeface="Times New Roman"/>
                      </a:endParaRPr>
                    </a:p>
                  </a:txBody>
                  <a:tcPr marL="63366" marR="63366" marT="0" marB="0" anchor="b"/>
                </a:tc>
              </a:tr>
              <a:tr h="300282">
                <a:tc>
                  <a:txBody>
                    <a:bodyPr/>
                    <a:lstStyle/>
                    <a:p>
                      <a:pPr algn="l">
                        <a:lnSpc>
                          <a:spcPct val="115000"/>
                        </a:lnSpc>
                        <a:spcAft>
                          <a:spcPts val="0"/>
                        </a:spcAft>
                      </a:pPr>
                      <a:r>
                        <a:rPr lang="es-ES" sz="1400" dirty="0"/>
                        <a:t>Etapa de Madurez</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Mes 36 - 60</a:t>
                      </a:r>
                      <a:endParaRPr lang="es-EC" sz="1400" dirty="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a:t>150,00%</a:t>
                      </a:r>
                      <a:endParaRPr lang="es-EC" sz="1400">
                        <a:latin typeface="Times New Roman"/>
                        <a:ea typeface="Times New Roman"/>
                        <a:cs typeface="Times New Roman"/>
                      </a:endParaRPr>
                    </a:p>
                  </a:txBody>
                  <a:tcPr marL="63366" marR="63366" marT="0" marB="0" anchor="b"/>
                </a:tc>
                <a:tc>
                  <a:txBody>
                    <a:bodyPr/>
                    <a:lstStyle/>
                    <a:p>
                      <a:pPr algn="ctr">
                        <a:lnSpc>
                          <a:spcPct val="115000"/>
                        </a:lnSpc>
                        <a:spcAft>
                          <a:spcPts val="0"/>
                        </a:spcAft>
                      </a:pPr>
                      <a:r>
                        <a:rPr lang="es-ES" sz="1400" dirty="0"/>
                        <a:t>27.216,00</a:t>
                      </a:r>
                      <a:endParaRPr lang="es-EC" sz="1400" dirty="0">
                        <a:latin typeface="Times New Roman"/>
                        <a:ea typeface="Times New Roman"/>
                        <a:cs typeface="Times New Roman"/>
                      </a:endParaRPr>
                    </a:p>
                  </a:txBody>
                  <a:tcPr marL="63366" marR="63366" marT="0" marB="0" anchor="b"/>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428868"/>
            <a:ext cx="8229600" cy="11430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b="1" cap="all" dirty="0" smtClean="0">
                <a:ln/>
                <a:solidFill>
                  <a:schemeClr val="accent1"/>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Estudio Organizacional </a:t>
            </a:r>
            <a:endParaRPr lang="es-EC" b="1" cap="all" dirty="0">
              <a:ln/>
              <a:solidFill>
                <a:schemeClr val="accent1"/>
              </a:solidFill>
              <a:effectLst>
                <a:glow rad="101600">
                  <a:schemeClr val="accent1">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5299" name="Picture 3" descr="C:\Archivos de programa\Microsoft Office\MEDIA\CAGCAT10\j0302953.jpg"/>
          <p:cNvPicPr>
            <a:picLocks noChangeAspect="1" noChangeArrowheads="1"/>
          </p:cNvPicPr>
          <p:nvPr/>
        </p:nvPicPr>
        <p:blipFill>
          <a:blip r:embed="rId2"/>
          <a:srcRect/>
          <a:stretch>
            <a:fillRect/>
          </a:stretch>
        </p:blipFill>
        <p:spPr bwMode="auto">
          <a:xfrm>
            <a:off x="6286512" y="4143380"/>
            <a:ext cx="2109784" cy="2214578"/>
          </a:xfrm>
          <a:prstGeom prst="rect">
            <a:avLst/>
          </a:prstGeom>
          <a:noFill/>
        </p:spPr>
      </p:pic>
      <p:pic>
        <p:nvPicPr>
          <p:cNvPr id="55300" name="Picture 4" descr="C:\Archivos de programa\Microsoft Office\MEDIA\CAGCAT10\j0292020.wmf"/>
          <p:cNvPicPr>
            <a:picLocks noChangeAspect="1" noChangeArrowheads="1"/>
          </p:cNvPicPr>
          <p:nvPr/>
        </p:nvPicPr>
        <p:blipFill>
          <a:blip r:embed="rId3"/>
          <a:srcRect/>
          <a:stretch>
            <a:fillRect/>
          </a:stretch>
        </p:blipFill>
        <p:spPr bwMode="auto">
          <a:xfrm>
            <a:off x="928662" y="928670"/>
            <a:ext cx="1803268" cy="171134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Organigrama </a:t>
            </a:r>
            <a:endParaRPr lang="es-EC"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graphicFrame>
        <p:nvGraphicFramePr>
          <p:cNvPr id="4" name="Diagram 3"/>
          <p:cNvGraphicFramePr/>
          <p:nvPr/>
        </p:nvGraphicFramePr>
        <p:xfrm>
          <a:off x="1571604" y="2214554"/>
          <a:ext cx="5715040" cy="3500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928686"/>
          </a:xfrm>
        </p:spPr>
        <p:txBody>
          <a:bodyPr/>
          <a:lstStyle/>
          <a:p>
            <a:r>
              <a:rPr lang="es-E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Beneficios y Aportaciones</a:t>
            </a:r>
            <a:endParaRPr lang="es-EC"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3000364" y="1428736"/>
          <a:ext cx="3857652" cy="2017352"/>
        </p:xfrm>
        <a:graphic>
          <a:graphicData uri="http://schemas.openxmlformats.org/drawingml/2006/table">
            <a:tbl>
              <a:tblPr>
                <a:tableStyleId>{284E427A-3D55-4303-BF80-6455036E1DE7}</a:tableStyleId>
              </a:tblPr>
              <a:tblGrid>
                <a:gridCol w="2790643"/>
                <a:gridCol w="1067009"/>
              </a:tblGrid>
              <a:tr h="407877">
                <a:tc>
                  <a:txBody>
                    <a:bodyPr/>
                    <a:lstStyle/>
                    <a:p>
                      <a:pPr algn="ctr">
                        <a:lnSpc>
                          <a:spcPct val="115000"/>
                        </a:lnSpc>
                        <a:spcAft>
                          <a:spcPts val="0"/>
                        </a:spcAft>
                      </a:pPr>
                      <a:r>
                        <a:rPr lang="es-EC" sz="1400" dirty="0"/>
                        <a:t>TRABAJADORES</a:t>
                      </a:r>
                      <a:endParaRPr lang="es-EC" sz="1400" b="1"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t>SUELDO</a:t>
                      </a:r>
                      <a:endParaRPr lang="es-EC" sz="1400" b="1">
                        <a:latin typeface="Times New Roman"/>
                        <a:ea typeface="Times New Roman"/>
                        <a:cs typeface="Times New Roman"/>
                      </a:endParaRPr>
                    </a:p>
                  </a:txBody>
                  <a:tcPr marL="44450" marR="44450" marT="0" marB="0" anchor="ctr"/>
                </a:tc>
              </a:tr>
              <a:tr h="213371">
                <a:tc>
                  <a:txBody>
                    <a:bodyPr/>
                    <a:lstStyle/>
                    <a:p>
                      <a:pPr>
                        <a:lnSpc>
                          <a:spcPct val="115000"/>
                        </a:lnSpc>
                        <a:spcAft>
                          <a:spcPts val="0"/>
                        </a:spcAft>
                      </a:pPr>
                      <a:r>
                        <a:rPr lang="es-EC" sz="1400"/>
                        <a:t>ADMINISTRADOR</a:t>
                      </a:r>
                      <a:endParaRPr lang="es-EC" sz="1400" b="1">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$580,00</a:t>
                      </a:r>
                      <a:endParaRPr lang="es-EC" sz="1400" b="1">
                        <a:latin typeface="Times New Roman"/>
                        <a:ea typeface="Times New Roman"/>
                        <a:cs typeface="Times New Roman"/>
                      </a:endParaRPr>
                    </a:p>
                  </a:txBody>
                  <a:tcPr marL="44450" marR="44450" marT="0" marB="0" anchor="b"/>
                </a:tc>
              </a:tr>
              <a:tr h="213371">
                <a:tc>
                  <a:txBody>
                    <a:bodyPr/>
                    <a:lstStyle/>
                    <a:p>
                      <a:pPr>
                        <a:lnSpc>
                          <a:spcPct val="115000"/>
                        </a:lnSpc>
                        <a:spcAft>
                          <a:spcPts val="0"/>
                        </a:spcAft>
                      </a:pPr>
                      <a:r>
                        <a:rPr lang="es-EC" sz="1400"/>
                        <a:t>CHEF DE COCINA</a:t>
                      </a:r>
                      <a:endParaRPr lang="es-EC" sz="1400" b="1">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$280,00</a:t>
                      </a:r>
                      <a:endParaRPr lang="es-EC" sz="1400" b="1">
                        <a:latin typeface="Times New Roman"/>
                        <a:ea typeface="Times New Roman"/>
                        <a:cs typeface="Times New Roman"/>
                      </a:endParaRPr>
                    </a:p>
                  </a:txBody>
                  <a:tcPr marL="44450" marR="44450" marT="0" marB="0" anchor="b"/>
                </a:tc>
              </a:tr>
              <a:tr h="213371">
                <a:tc>
                  <a:txBody>
                    <a:bodyPr/>
                    <a:lstStyle/>
                    <a:p>
                      <a:pPr>
                        <a:lnSpc>
                          <a:spcPct val="115000"/>
                        </a:lnSpc>
                        <a:spcAft>
                          <a:spcPts val="0"/>
                        </a:spcAft>
                      </a:pPr>
                      <a:r>
                        <a:rPr lang="es-EC" sz="1400"/>
                        <a:t>MESERO</a:t>
                      </a:r>
                      <a:endParaRPr lang="es-EC" sz="1400" b="1">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$240,00</a:t>
                      </a:r>
                      <a:endParaRPr lang="es-EC" sz="1400" b="1">
                        <a:latin typeface="Times New Roman"/>
                        <a:ea typeface="Times New Roman"/>
                        <a:cs typeface="Times New Roman"/>
                      </a:endParaRPr>
                    </a:p>
                  </a:txBody>
                  <a:tcPr marL="44450" marR="44450" marT="0" marB="0" anchor="b"/>
                </a:tc>
              </a:tr>
              <a:tr h="213371">
                <a:tc>
                  <a:txBody>
                    <a:bodyPr/>
                    <a:lstStyle/>
                    <a:p>
                      <a:pPr>
                        <a:lnSpc>
                          <a:spcPct val="115000"/>
                        </a:lnSpc>
                        <a:spcAft>
                          <a:spcPts val="0"/>
                        </a:spcAft>
                      </a:pPr>
                      <a:r>
                        <a:rPr lang="es-EC" sz="1400" dirty="0"/>
                        <a:t>AYUDANTE DE LIBRERÍA</a:t>
                      </a:r>
                      <a:endParaRPr lang="es-EC" sz="1400" b="1"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$240,00</a:t>
                      </a:r>
                      <a:endParaRPr lang="es-EC" sz="1400" b="1">
                        <a:latin typeface="Times New Roman"/>
                        <a:ea typeface="Times New Roman"/>
                        <a:cs typeface="Times New Roman"/>
                      </a:endParaRPr>
                    </a:p>
                  </a:txBody>
                  <a:tcPr marL="44450" marR="44450" marT="0" marB="0" anchor="b"/>
                </a:tc>
              </a:tr>
              <a:tr h="213371">
                <a:tc>
                  <a:txBody>
                    <a:bodyPr/>
                    <a:lstStyle/>
                    <a:p>
                      <a:pPr>
                        <a:lnSpc>
                          <a:spcPct val="115000"/>
                        </a:lnSpc>
                        <a:spcAft>
                          <a:spcPts val="0"/>
                        </a:spcAft>
                      </a:pPr>
                      <a:r>
                        <a:rPr lang="es-EC" sz="1400"/>
                        <a:t>CAJERO</a:t>
                      </a:r>
                      <a:endParaRPr lang="es-EC" sz="1400" b="1">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$240,00</a:t>
                      </a:r>
                      <a:endParaRPr lang="es-EC" sz="1400" b="1">
                        <a:latin typeface="Times New Roman"/>
                        <a:ea typeface="Times New Roman"/>
                        <a:cs typeface="Times New Roman"/>
                      </a:endParaRPr>
                    </a:p>
                  </a:txBody>
                  <a:tcPr marL="44450" marR="44450" marT="0" marB="0" anchor="b"/>
                </a:tc>
              </a:tr>
              <a:tr h="382655">
                <a:tc>
                  <a:txBody>
                    <a:bodyPr/>
                    <a:lstStyle/>
                    <a:p>
                      <a:pPr>
                        <a:lnSpc>
                          <a:spcPct val="115000"/>
                        </a:lnSpc>
                      </a:pPr>
                      <a:endParaRPr lang="es-EC" sz="1400" b="1">
                        <a:latin typeface="Arial"/>
                        <a:cs typeface="Times New Roman"/>
                      </a:endParaRPr>
                    </a:p>
                  </a:txBody>
                  <a:tcPr marL="44450" marR="44450" marT="0" marB="0" anchor="b"/>
                </a:tc>
                <a:tc>
                  <a:txBody>
                    <a:bodyPr/>
                    <a:lstStyle/>
                    <a:p>
                      <a:pPr algn="ctr">
                        <a:lnSpc>
                          <a:spcPct val="115000"/>
                        </a:lnSpc>
                        <a:spcAft>
                          <a:spcPts val="0"/>
                        </a:spcAft>
                      </a:pPr>
                      <a:r>
                        <a:rPr lang="es-EC" sz="1400" dirty="0"/>
                        <a:t>$1.580,00</a:t>
                      </a:r>
                      <a:endParaRPr lang="es-EC" sz="1400" b="1" dirty="0">
                        <a:latin typeface="Times New Roman"/>
                        <a:ea typeface="Times New Roman"/>
                        <a:cs typeface="Times New Roman"/>
                      </a:endParaRPr>
                    </a:p>
                  </a:txBody>
                  <a:tcPr marL="44450" marR="44450" marT="0" marB="0" anchor="b"/>
                </a:tc>
              </a:tr>
            </a:tbl>
          </a:graphicData>
        </a:graphic>
      </p:graphicFrame>
      <p:graphicFrame>
        <p:nvGraphicFramePr>
          <p:cNvPr id="5" name="Table 4"/>
          <p:cNvGraphicFramePr>
            <a:graphicFrameLocks noGrp="1"/>
          </p:cNvGraphicFramePr>
          <p:nvPr/>
        </p:nvGraphicFramePr>
        <p:xfrm>
          <a:off x="1285852" y="3571876"/>
          <a:ext cx="6786610" cy="2699004"/>
        </p:xfrm>
        <a:graphic>
          <a:graphicData uri="http://schemas.openxmlformats.org/drawingml/2006/table">
            <a:tbl>
              <a:tblPr>
                <a:tableStyleId>{284E427A-3D55-4303-BF80-6455036E1DE7}</a:tableStyleId>
              </a:tblPr>
              <a:tblGrid>
                <a:gridCol w="2346197"/>
                <a:gridCol w="1082827"/>
                <a:gridCol w="1371735"/>
                <a:gridCol w="1985851"/>
              </a:tblGrid>
              <a:tr h="220829">
                <a:tc>
                  <a:txBody>
                    <a:bodyPr/>
                    <a:lstStyle/>
                    <a:p>
                      <a:pPr>
                        <a:lnSpc>
                          <a:spcPct val="115000"/>
                        </a:lnSpc>
                      </a:pPr>
                      <a:endParaRPr lang="es-EC" sz="1400" dirty="0">
                        <a:latin typeface="Arial"/>
                        <a:cs typeface="Times New Roman"/>
                      </a:endParaRPr>
                    </a:p>
                  </a:txBody>
                  <a:tcPr marL="44450" marR="44450" marT="0" marB="0" anchor="b"/>
                </a:tc>
                <a:tc gridSpan="3">
                  <a:txBody>
                    <a:bodyPr/>
                    <a:lstStyle/>
                    <a:p>
                      <a:pPr algn="ctr">
                        <a:lnSpc>
                          <a:spcPct val="115000"/>
                        </a:lnSpc>
                        <a:spcAft>
                          <a:spcPts val="0"/>
                        </a:spcAft>
                      </a:pPr>
                      <a:r>
                        <a:rPr lang="es-EC" sz="1400"/>
                        <a:t>AÑO 1</a:t>
                      </a:r>
                      <a:endParaRPr lang="es-EC" sz="1400">
                        <a:latin typeface="Times New Roman"/>
                        <a:ea typeface="Times New Roman"/>
                        <a:cs typeface="Times New Roman"/>
                      </a:endParaRPr>
                    </a:p>
                  </a:txBody>
                  <a:tcPr marL="44450" marR="44450" marT="0" marB="0" anchor="b"/>
                </a:tc>
                <a:tc hMerge="1">
                  <a:txBody>
                    <a:bodyPr/>
                    <a:lstStyle/>
                    <a:p>
                      <a:endParaRPr lang="es-EC"/>
                    </a:p>
                  </a:txBody>
                  <a:tcPr/>
                </a:tc>
                <a:tc hMerge="1">
                  <a:txBody>
                    <a:bodyPr/>
                    <a:lstStyle/>
                    <a:p>
                      <a:endParaRPr lang="es-EC"/>
                    </a:p>
                  </a:txBody>
                  <a:tcPr/>
                </a:tc>
              </a:tr>
              <a:tr h="644599">
                <a:tc>
                  <a:txBody>
                    <a:bodyPr/>
                    <a:lstStyle/>
                    <a:p>
                      <a:pPr algn="ctr">
                        <a:lnSpc>
                          <a:spcPct val="115000"/>
                        </a:lnSpc>
                        <a:spcAft>
                          <a:spcPts val="0"/>
                        </a:spcAft>
                      </a:pPr>
                      <a:r>
                        <a:rPr lang="es-EC" sz="1400" dirty="0"/>
                        <a:t>TRABAJADORES</a:t>
                      </a:r>
                      <a:endParaRPr lang="es-EC" sz="1400"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t>SUELDO</a:t>
                      </a:r>
                      <a:endParaRPr lang="es-EC" sz="1400" dirty="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t>APORTACION PERSONAL 9.35%</a:t>
                      </a:r>
                      <a:endParaRPr lang="es-EC" sz="1400">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t>APORTACION PERSONAL 12,15%</a:t>
                      </a:r>
                      <a:endParaRPr lang="es-EC" sz="1400">
                        <a:latin typeface="Times New Roman"/>
                        <a:ea typeface="Times New Roman"/>
                        <a:cs typeface="Times New Roman"/>
                      </a:endParaRPr>
                    </a:p>
                  </a:txBody>
                  <a:tcPr marL="44450" marR="44450" marT="0" marB="0" anchor="ctr"/>
                </a:tc>
              </a:tr>
              <a:tr h="202941">
                <a:tc>
                  <a:txBody>
                    <a:bodyPr/>
                    <a:lstStyle/>
                    <a:p>
                      <a:pPr>
                        <a:lnSpc>
                          <a:spcPct val="115000"/>
                        </a:lnSpc>
                        <a:spcAft>
                          <a:spcPts val="0"/>
                        </a:spcAft>
                      </a:pPr>
                      <a:r>
                        <a:rPr lang="es-EC" sz="1400"/>
                        <a:t>ADMINISTRADOR</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$580,00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t>$54,23</a:t>
                      </a:r>
                      <a:endParaRPr lang="es-EC" sz="1400" dirty="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$70,47</a:t>
                      </a:r>
                      <a:endParaRPr lang="es-EC" sz="1400">
                        <a:latin typeface="Times New Roman"/>
                        <a:ea typeface="Times New Roman"/>
                        <a:cs typeface="Times New Roman"/>
                      </a:endParaRPr>
                    </a:p>
                  </a:txBody>
                  <a:tcPr marL="44450" marR="44450" marT="0" marB="0" anchor="b"/>
                </a:tc>
              </a:tr>
              <a:tr h="202941">
                <a:tc>
                  <a:txBody>
                    <a:bodyPr/>
                    <a:lstStyle/>
                    <a:p>
                      <a:pPr>
                        <a:lnSpc>
                          <a:spcPct val="115000"/>
                        </a:lnSpc>
                        <a:spcAft>
                          <a:spcPts val="0"/>
                        </a:spcAft>
                      </a:pPr>
                      <a:r>
                        <a:rPr lang="es-EC" sz="1400"/>
                        <a:t>CHEF DE COCINA</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$280,00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$26,18</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$34,02</a:t>
                      </a:r>
                      <a:endParaRPr lang="es-EC" sz="1400">
                        <a:latin typeface="Times New Roman"/>
                        <a:ea typeface="Times New Roman"/>
                        <a:cs typeface="Times New Roman"/>
                      </a:endParaRPr>
                    </a:p>
                  </a:txBody>
                  <a:tcPr marL="44450" marR="44450" marT="0" marB="0" anchor="b"/>
                </a:tc>
              </a:tr>
              <a:tr h="202941">
                <a:tc>
                  <a:txBody>
                    <a:bodyPr/>
                    <a:lstStyle/>
                    <a:p>
                      <a:pPr>
                        <a:lnSpc>
                          <a:spcPct val="115000"/>
                        </a:lnSpc>
                        <a:spcAft>
                          <a:spcPts val="0"/>
                        </a:spcAft>
                      </a:pPr>
                      <a:r>
                        <a:rPr lang="es-EC" sz="1400"/>
                        <a:t>MESERO</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$240,00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$22,44</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$29,16</a:t>
                      </a:r>
                      <a:endParaRPr lang="es-EC" sz="1400">
                        <a:latin typeface="Times New Roman"/>
                        <a:ea typeface="Times New Roman"/>
                        <a:cs typeface="Times New Roman"/>
                      </a:endParaRPr>
                    </a:p>
                  </a:txBody>
                  <a:tcPr marL="44450" marR="44450" marT="0" marB="0" anchor="b"/>
                </a:tc>
              </a:tr>
              <a:tr h="202941">
                <a:tc>
                  <a:txBody>
                    <a:bodyPr/>
                    <a:lstStyle/>
                    <a:p>
                      <a:pPr>
                        <a:lnSpc>
                          <a:spcPct val="115000"/>
                        </a:lnSpc>
                        <a:spcAft>
                          <a:spcPts val="0"/>
                        </a:spcAft>
                      </a:pPr>
                      <a:r>
                        <a:rPr lang="es-EC" sz="1400"/>
                        <a:t>AYUDANTE DE LIBRERÍA</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$240,00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$22,44</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$29,16</a:t>
                      </a:r>
                      <a:endParaRPr lang="es-EC" sz="1400">
                        <a:latin typeface="Times New Roman"/>
                        <a:ea typeface="Times New Roman"/>
                        <a:cs typeface="Times New Roman"/>
                      </a:endParaRPr>
                    </a:p>
                  </a:txBody>
                  <a:tcPr marL="44450" marR="44450" marT="0" marB="0" anchor="b"/>
                </a:tc>
              </a:tr>
              <a:tr h="202941">
                <a:tc>
                  <a:txBody>
                    <a:bodyPr/>
                    <a:lstStyle/>
                    <a:p>
                      <a:pPr>
                        <a:lnSpc>
                          <a:spcPct val="115000"/>
                        </a:lnSpc>
                        <a:spcAft>
                          <a:spcPts val="0"/>
                        </a:spcAft>
                      </a:pPr>
                      <a:r>
                        <a:rPr lang="es-EC" sz="1400"/>
                        <a:t>CAJERO</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$240,00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$22,44</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$29,16</a:t>
                      </a:r>
                      <a:endParaRPr lang="es-EC" sz="1400">
                        <a:latin typeface="Times New Roman"/>
                        <a:ea typeface="Times New Roman"/>
                        <a:cs typeface="Times New Roman"/>
                      </a:endParaRPr>
                    </a:p>
                  </a:txBody>
                  <a:tcPr marL="44450" marR="44450" marT="0" marB="0" anchor="b"/>
                </a:tc>
              </a:tr>
              <a:tr h="202941">
                <a:tc>
                  <a:txBody>
                    <a:bodyPr/>
                    <a:lstStyle/>
                    <a:p>
                      <a:pPr>
                        <a:lnSpc>
                          <a:spcPct val="115000"/>
                        </a:lnSpc>
                      </a:pPr>
                      <a:endParaRPr lang="es-EC" sz="1400">
                        <a:latin typeface="Arial"/>
                        <a:cs typeface="Times New Roman"/>
                      </a:endParaRPr>
                    </a:p>
                  </a:txBody>
                  <a:tcPr marL="44450" marR="44450" marT="0" marB="0" anchor="b"/>
                </a:tc>
                <a:tc>
                  <a:txBody>
                    <a:bodyPr/>
                    <a:lstStyle/>
                    <a:p>
                      <a:pPr algn="ctr">
                        <a:lnSpc>
                          <a:spcPct val="115000"/>
                        </a:lnSpc>
                        <a:spcAft>
                          <a:spcPts val="0"/>
                        </a:spcAft>
                      </a:pPr>
                      <a:r>
                        <a:rPr lang="es-EC" sz="1400"/>
                        <a:t>$1.580,00</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$147,73</a:t>
                      </a:r>
                      <a:endParaRPr lang="es-EC" sz="1400">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t>$191,97</a:t>
                      </a:r>
                      <a:endParaRPr lang="es-EC" sz="1400">
                        <a:latin typeface="Times New Roman"/>
                        <a:ea typeface="Times New Roman"/>
                        <a:cs typeface="Times New Roman"/>
                      </a:endParaRPr>
                    </a:p>
                  </a:txBody>
                  <a:tcPr marL="44450" marR="44450" marT="0" marB="0" anchor="b"/>
                </a:tc>
              </a:tr>
              <a:tr h="202941">
                <a:tc>
                  <a:txBody>
                    <a:bodyPr/>
                    <a:lstStyle/>
                    <a:p>
                      <a:pPr>
                        <a:lnSpc>
                          <a:spcPct val="115000"/>
                        </a:lnSpc>
                        <a:spcAft>
                          <a:spcPts val="0"/>
                        </a:spcAft>
                      </a:pPr>
                      <a:r>
                        <a:rPr lang="es-EC" sz="1400"/>
                        <a:t>Descuento del 9,35%</a:t>
                      </a:r>
                      <a:endParaRPr lang="es-EC" sz="1400">
                        <a:latin typeface="Times New Roman"/>
                        <a:ea typeface="Times New Roman"/>
                        <a:cs typeface="Times New Roman"/>
                      </a:endParaRPr>
                    </a:p>
                  </a:txBody>
                  <a:tcPr marL="44450" marR="44450" marT="0" marB="0" anchor="b"/>
                </a:tc>
                <a:tc>
                  <a:txBody>
                    <a:bodyPr/>
                    <a:lstStyle/>
                    <a:p>
                      <a:pPr algn="r">
                        <a:lnSpc>
                          <a:spcPct val="115000"/>
                        </a:lnSpc>
                        <a:spcAft>
                          <a:spcPts val="0"/>
                        </a:spcAft>
                      </a:pPr>
                      <a:r>
                        <a:rPr lang="es-EC" sz="1400"/>
                        <a:t>$1.432,27</a:t>
                      </a:r>
                      <a:endParaRPr lang="es-EC" sz="1400">
                        <a:latin typeface="Times New Roman"/>
                        <a:ea typeface="Times New Roman"/>
                        <a:cs typeface="Times New Roman"/>
                      </a:endParaRPr>
                    </a:p>
                  </a:txBody>
                  <a:tcPr marL="44450" marR="44450" marT="0" marB="0" anchor="b"/>
                </a:tc>
                <a:tc>
                  <a:txBody>
                    <a:bodyPr/>
                    <a:lstStyle/>
                    <a:p>
                      <a:pPr>
                        <a:lnSpc>
                          <a:spcPct val="115000"/>
                        </a:lnSpc>
                      </a:pPr>
                      <a:endParaRPr lang="es-EC" sz="1400">
                        <a:latin typeface="Arial"/>
                        <a:cs typeface="Times New Roman"/>
                      </a:endParaRPr>
                    </a:p>
                  </a:txBody>
                  <a:tcPr marL="44450" marR="44450" marT="0" marB="0" anchor="b"/>
                </a:tc>
                <a:tc>
                  <a:txBody>
                    <a:bodyPr/>
                    <a:lstStyle/>
                    <a:p>
                      <a:pPr>
                        <a:lnSpc>
                          <a:spcPct val="115000"/>
                        </a:lnSpc>
                      </a:pPr>
                      <a:endParaRPr lang="es-EC" sz="1400" dirty="0">
                        <a:latin typeface="Arial"/>
                        <a:cs typeface="Times New Roman"/>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928934"/>
            <a:ext cx="8229600" cy="857256"/>
          </a:xfrm>
        </p:spPr>
        <p:style>
          <a:lnRef idx="1">
            <a:schemeClr val="accent4"/>
          </a:lnRef>
          <a:fillRef idx="2">
            <a:schemeClr val="accent4"/>
          </a:fillRef>
          <a:effectRef idx="1">
            <a:schemeClr val="accent4"/>
          </a:effectRef>
          <a:fontRef idx="minor">
            <a:schemeClr val="dk1"/>
          </a:fontRef>
        </p:style>
        <p:txBody>
          <a:bodyPr/>
          <a:lstStyle/>
          <a:p>
            <a:pPr algn="ctr"/>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Estudio Legal</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56322" name="Picture 2" descr="C:\Archivos de programa\Microsoft Office\MEDIA\CAGCAT10\j0186348.wmf"/>
          <p:cNvPicPr>
            <a:picLocks noChangeAspect="1" noChangeArrowheads="1"/>
          </p:cNvPicPr>
          <p:nvPr/>
        </p:nvPicPr>
        <p:blipFill>
          <a:blip r:embed="rId2"/>
          <a:srcRect/>
          <a:stretch>
            <a:fillRect/>
          </a:stretch>
        </p:blipFill>
        <p:spPr bwMode="auto">
          <a:xfrm>
            <a:off x="857224" y="928670"/>
            <a:ext cx="1289304" cy="1810512"/>
          </a:xfrm>
          <a:prstGeom prst="rect">
            <a:avLst/>
          </a:prstGeom>
          <a:noFill/>
        </p:spPr>
      </p:pic>
      <p:pic>
        <p:nvPicPr>
          <p:cNvPr id="56323" name="Picture 3" descr="C:\Archivos de programa\Microsoft Office\MEDIA\CAGCAT10\j0149481.wmf"/>
          <p:cNvPicPr>
            <a:picLocks noChangeAspect="1" noChangeArrowheads="1"/>
          </p:cNvPicPr>
          <p:nvPr/>
        </p:nvPicPr>
        <p:blipFill>
          <a:blip r:embed="rId3"/>
          <a:srcRect/>
          <a:stretch>
            <a:fillRect/>
          </a:stretch>
        </p:blipFill>
        <p:spPr bwMode="auto">
          <a:xfrm>
            <a:off x="6411913" y="4168775"/>
            <a:ext cx="2144712" cy="2179638"/>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1000132"/>
          </a:xfrm>
        </p:spPr>
        <p:txBody>
          <a:bodyPr/>
          <a:lstStyle/>
          <a:p>
            <a:r>
              <a:rPr lang="es-ES"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PERMISOS</a:t>
            </a:r>
            <a:endParaRPr lang="es-EC"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Content Placeholder 2"/>
          <p:cNvSpPr>
            <a:spLocks noGrp="1"/>
          </p:cNvSpPr>
          <p:nvPr>
            <p:ph idx="1"/>
          </p:nvPr>
        </p:nvSpPr>
        <p:spPr/>
        <p:txBody>
          <a:bodyPr>
            <a:normAutofit/>
          </a:bodyPr>
          <a:lstStyle/>
          <a:p>
            <a:r>
              <a:rPr lang="es-ES" sz="1800" dirty="0" smtClean="0"/>
              <a:t>Permiso  de tasa Municipal para el funcionamiento de negocio.</a:t>
            </a:r>
          </a:p>
          <a:p>
            <a:r>
              <a:rPr lang="es-ES" sz="1800" dirty="0" smtClean="0"/>
              <a:t>Registro de contribuyente(RUC).</a:t>
            </a:r>
          </a:p>
          <a:p>
            <a:r>
              <a:rPr lang="es-ES" sz="1800" dirty="0" smtClean="0"/>
              <a:t>Permiso Sanitario y certificado Sanitario.</a:t>
            </a:r>
          </a:p>
          <a:p>
            <a:r>
              <a:rPr lang="es-ES" sz="1800" dirty="0" smtClean="0"/>
              <a:t>Pago al Benemérito Cuerpo  de Bombero.</a:t>
            </a:r>
          </a:p>
          <a:p>
            <a:r>
              <a:rPr lang="es-ES" sz="1800" dirty="0" smtClean="0"/>
              <a:t>Permiso SAYCE(Autorización de Música).</a:t>
            </a:r>
          </a:p>
          <a:p>
            <a:r>
              <a:rPr lang="es-ES" sz="1800" dirty="0" smtClean="0"/>
              <a:t>Registro para Patentes de Personas Jurídicas.</a:t>
            </a:r>
          </a:p>
          <a:p>
            <a:r>
              <a:rPr lang="es-ES" sz="1800" dirty="0" smtClean="0"/>
              <a:t>Registro de la Marca.</a:t>
            </a:r>
          </a:p>
          <a:p>
            <a:r>
              <a:rPr lang="es-ES" sz="1800" dirty="0" smtClean="0"/>
              <a:t>Rótulos de Publicidad Exterior.</a:t>
            </a:r>
          </a:p>
          <a:p>
            <a:r>
              <a:rPr lang="es-ES" sz="1800" dirty="0" smtClean="0"/>
              <a:t>Inscribirse en la Superintendencia de Compañías para esto se contratará un abogado para los respectivas trámites. </a:t>
            </a:r>
          </a:p>
          <a:p>
            <a:endParaRPr lang="es-EC"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500174"/>
            <a:ext cx="8229600" cy="1143000"/>
          </a:xfrm>
        </p:spPr>
        <p:style>
          <a:lnRef idx="1">
            <a:schemeClr val="accent2"/>
          </a:lnRef>
          <a:fillRef idx="2">
            <a:schemeClr val="accent2"/>
          </a:fillRef>
          <a:effectRef idx="1">
            <a:schemeClr val="accent2"/>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rPr>
              <a:t>Estudio Financiero</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300" endPos="45500" dir="5400000" sy="-100000" algn="bl" rotWithShape="0"/>
              </a:effectLst>
            </a:endParaRPr>
          </a:p>
        </p:txBody>
      </p:sp>
      <p:pic>
        <p:nvPicPr>
          <p:cNvPr id="1028" name="Picture 4"/>
          <p:cNvPicPr>
            <a:picLocks noChangeAspect="1" noChangeArrowheads="1"/>
          </p:cNvPicPr>
          <p:nvPr/>
        </p:nvPicPr>
        <p:blipFill>
          <a:blip r:embed="rId2"/>
          <a:srcRect/>
          <a:stretch>
            <a:fillRect/>
          </a:stretch>
        </p:blipFill>
        <p:spPr bwMode="auto">
          <a:xfrm>
            <a:off x="3214678" y="3500438"/>
            <a:ext cx="2571755" cy="2400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r>
              <a:rPr lang="es-ES" dirty="0" smtClean="0"/>
              <a:t>CARACTERÍSTICAS DEL SERVICIO</a:t>
            </a:r>
            <a:endParaRPr lang="es-EC" dirty="0"/>
          </a:p>
        </p:txBody>
      </p:sp>
      <p:pic>
        <p:nvPicPr>
          <p:cNvPr id="4" name="Content Placeholder 3" descr="humitas.jpg"/>
          <p:cNvPicPr>
            <a:picLocks noGrp="1" noChangeAspect="1"/>
          </p:cNvPicPr>
          <p:nvPr>
            <p:ph idx="1"/>
          </p:nvPr>
        </p:nvPicPr>
        <p:blipFill>
          <a:blip r:embed="rId2"/>
          <a:stretch>
            <a:fillRect/>
          </a:stretch>
        </p:blipFill>
        <p:spPr>
          <a:xfrm>
            <a:off x="7572396" y="2071678"/>
            <a:ext cx="1357311" cy="1480703"/>
          </a:xfrm>
        </p:spPr>
      </p:pic>
      <p:pic>
        <p:nvPicPr>
          <p:cNvPr id="5" name="Picture 4" descr="JugodeNaranja.jpeg"/>
          <p:cNvPicPr>
            <a:picLocks noChangeAspect="1"/>
          </p:cNvPicPr>
          <p:nvPr/>
        </p:nvPicPr>
        <p:blipFill>
          <a:blip r:embed="rId3"/>
          <a:stretch>
            <a:fillRect/>
          </a:stretch>
        </p:blipFill>
        <p:spPr>
          <a:xfrm>
            <a:off x="7786710" y="3929066"/>
            <a:ext cx="1085845" cy="1435828"/>
          </a:xfrm>
          <a:prstGeom prst="rect">
            <a:avLst/>
          </a:prstGeom>
        </p:spPr>
      </p:pic>
      <p:pic>
        <p:nvPicPr>
          <p:cNvPr id="6" name="Picture 5" descr="cafe-con-leche.jpg"/>
          <p:cNvPicPr>
            <a:picLocks noChangeAspect="1"/>
          </p:cNvPicPr>
          <p:nvPr/>
        </p:nvPicPr>
        <p:blipFill>
          <a:blip r:embed="rId4" cstate="print"/>
          <a:stretch>
            <a:fillRect/>
          </a:stretch>
        </p:blipFill>
        <p:spPr>
          <a:xfrm flipH="1">
            <a:off x="7715272" y="5572140"/>
            <a:ext cx="1215578" cy="1004878"/>
          </a:xfrm>
          <a:prstGeom prst="rect">
            <a:avLst/>
          </a:prstGeom>
        </p:spPr>
      </p:pic>
      <p:pic>
        <p:nvPicPr>
          <p:cNvPr id="7" name="Picture 6" descr="revistas.jpg"/>
          <p:cNvPicPr>
            <a:picLocks noChangeAspect="1"/>
          </p:cNvPicPr>
          <p:nvPr/>
        </p:nvPicPr>
        <p:blipFill>
          <a:blip r:embed="rId5"/>
          <a:stretch>
            <a:fillRect/>
          </a:stretch>
        </p:blipFill>
        <p:spPr>
          <a:xfrm>
            <a:off x="0" y="5286388"/>
            <a:ext cx="1643042" cy="1301743"/>
          </a:xfrm>
          <a:prstGeom prst="rect">
            <a:avLst/>
          </a:prstGeom>
        </p:spPr>
      </p:pic>
      <p:pic>
        <p:nvPicPr>
          <p:cNvPr id="8" name="Picture 7" descr="product_thumb.php.jpeg"/>
          <p:cNvPicPr>
            <a:picLocks noChangeAspect="1"/>
          </p:cNvPicPr>
          <p:nvPr/>
        </p:nvPicPr>
        <p:blipFill>
          <a:blip r:embed="rId6" cstate="print"/>
          <a:stretch>
            <a:fillRect/>
          </a:stretch>
        </p:blipFill>
        <p:spPr>
          <a:xfrm>
            <a:off x="214282" y="3643314"/>
            <a:ext cx="1314788" cy="1214422"/>
          </a:xfrm>
          <a:prstGeom prst="rect">
            <a:avLst/>
          </a:prstGeom>
        </p:spPr>
      </p:pic>
      <p:pic>
        <p:nvPicPr>
          <p:cNvPr id="9" name="Picture 8" descr="MESA TOPAKA SILLA 126.bmp"/>
          <p:cNvPicPr>
            <a:picLocks noChangeAspect="1"/>
          </p:cNvPicPr>
          <p:nvPr/>
        </p:nvPicPr>
        <p:blipFill>
          <a:blip r:embed="rId7" cstate="print"/>
          <a:stretch>
            <a:fillRect/>
          </a:stretch>
        </p:blipFill>
        <p:spPr>
          <a:xfrm>
            <a:off x="0" y="2143116"/>
            <a:ext cx="1541853" cy="1233482"/>
          </a:xfrm>
          <a:prstGeom prst="rect">
            <a:avLst/>
          </a:prstGeom>
        </p:spPr>
      </p:pic>
      <p:sp>
        <p:nvSpPr>
          <p:cNvPr id="10" name="TextBox 9"/>
          <p:cNvSpPr txBox="1"/>
          <p:nvPr/>
        </p:nvSpPr>
        <p:spPr>
          <a:xfrm>
            <a:off x="1643042" y="1571612"/>
            <a:ext cx="5929354" cy="4801314"/>
          </a:xfrm>
          <a:prstGeom prst="rect">
            <a:avLst/>
          </a:prstGeom>
          <a:noFill/>
        </p:spPr>
        <p:txBody>
          <a:bodyPr wrap="square" rtlCol="0">
            <a:spAutoFit/>
          </a:bodyPr>
          <a:lstStyle/>
          <a:p>
            <a:r>
              <a:rPr lang="es-ES" dirty="0" smtClean="0"/>
              <a:t>El negocio consiste en dos áreas que ofrecerán:</a:t>
            </a:r>
          </a:p>
          <a:p>
            <a:endParaRPr lang="es-ES" dirty="0" smtClean="0"/>
          </a:p>
          <a:p>
            <a:pPr algn="just">
              <a:buFont typeface="Arial" pitchFamily="34" charset="0"/>
              <a:buChar char="•"/>
            </a:pPr>
            <a:r>
              <a:rPr lang="es-ES" dirty="0" smtClean="0"/>
              <a:t> Servicio de cafetería en la primer área donde el cliente podrá disfrutar de café, bebidas y aperitivos, que serán preparados con estrictas normas de higiene.</a:t>
            </a:r>
          </a:p>
          <a:p>
            <a:pPr algn="just">
              <a:buFont typeface="Arial" pitchFamily="34" charset="0"/>
              <a:buChar char="•"/>
            </a:pPr>
            <a:endParaRPr lang="es-ES" dirty="0" smtClean="0"/>
          </a:p>
          <a:p>
            <a:pPr algn="just">
              <a:buFont typeface="Arial" pitchFamily="34" charset="0"/>
              <a:buChar char="•"/>
            </a:pPr>
            <a:r>
              <a:rPr lang="es-ES" dirty="0" smtClean="0"/>
              <a:t> Servicio de Librería-Zona de Descanso la segunda área acondicionada con sillones reclinables personales, aire,  música instrumental para mayor confort del cliente</a:t>
            </a:r>
          </a:p>
          <a:p>
            <a:pPr algn="just"/>
            <a:endParaRPr lang="es-ES" dirty="0" smtClean="0"/>
          </a:p>
          <a:p>
            <a:pPr algn="just">
              <a:buFont typeface="Arial" pitchFamily="34" charset="0"/>
              <a:buChar char="•"/>
            </a:pPr>
            <a:r>
              <a:rPr lang="es-ES" dirty="0" smtClean="0"/>
              <a:t> El personal que labore en el negocio brindará atención de primera desde la llegada del consumidor.</a:t>
            </a:r>
          </a:p>
          <a:p>
            <a:pPr algn="just">
              <a:buFont typeface="Arial" pitchFamily="34" charset="0"/>
              <a:buChar char="•"/>
            </a:pPr>
            <a:endParaRPr lang="es-ES" dirty="0" smtClean="0"/>
          </a:p>
          <a:p>
            <a:pPr algn="just">
              <a:buFont typeface="Arial" pitchFamily="34" charset="0"/>
              <a:buChar char="•"/>
            </a:pPr>
            <a:r>
              <a:rPr lang="es-ES" dirty="0" smtClean="0"/>
              <a:t> El local tendrá una decoración orientada a la artesanía ecuatoriana para promover el turismo  y se pueda dar a conocer las diferentes variedades étnicas que tiene nuestro país.</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INVERSIONES</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Table 4"/>
          <p:cNvGraphicFramePr>
            <a:graphicFrameLocks noGrp="1"/>
          </p:cNvGraphicFramePr>
          <p:nvPr/>
        </p:nvGraphicFramePr>
        <p:xfrm>
          <a:off x="1643042" y="1714488"/>
          <a:ext cx="6143668" cy="2000264"/>
        </p:xfrm>
        <a:graphic>
          <a:graphicData uri="http://schemas.openxmlformats.org/drawingml/2006/table">
            <a:tbl>
              <a:tblPr>
                <a:tableStyleId>{69C7853C-536D-4A76-A0AE-DD22124D55A5}</a:tableStyleId>
              </a:tblPr>
              <a:tblGrid>
                <a:gridCol w="3189661"/>
                <a:gridCol w="1597211"/>
                <a:gridCol w="1356796"/>
              </a:tblGrid>
              <a:tr h="500066">
                <a:tc>
                  <a:txBody>
                    <a:bodyPr/>
                    <a:lstStyle/>
                    <a:p>
                      <a:pPr algn="ctr">
                        <a:lnSpc>
                          <a:spcPct val="150000"/>
                        </a:lnSpc>
                        <a:spcAft>
                          <a:spcPts val="0"/>
                        </a:spcAft>
                      </a:pPr>
                      <a:r>
                        <a:rPr lang="es-ES" sz="1800" b="1" dirty="0">
                          <a:latin typeface="Arial" pitchFamily="34" charset="0"/>
                          <a:cs typeface="Arial" pitchFamily="34" charset="0"/>
                        </a:rPr>
                        <a:t>TOTAL INVERSIÓN</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1" dirty="0">
                          <a:latin typeface="Arial" pitchFamily="34" charset="0"/>
                          <a:cs typeface="Arial" pitchFamily="34" charset="0"/>
                        </a:rPr>
                        <a:t>$36.987,70</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1" dirty="0">
                          <a:latin typeface="Arial" pitchFamily="34" charset="0"/>
                          <a:cs typeface="Arial" pitchFamily="34" charset="0"/>
                        </a:rPr>
                        <a:t>100%</a:t>
                      </a:r>
                      <a:endParaRPr lang="es-EC" sz="1800" b="1" dirty="0">
                        <a:latin typeface="Arial" pitchFamily="34" charset="0"/>
                        <a:ea typeface="Times New Roman"/>
                        <a:cs typeface="Arial" pitchFamily="34" charset="0"/>
                      </a:endParaRPr>
                    </a:p>
                  </a:txBody>
                  <a:tcPr marL="44450" marR="44450" marT="0" marB="0" anchor="b"/>
                </a:tc>
              </a:tr>
              <a:tr h="500066">
                <a:tc>
                  <a:txBody>
                    <a:bodyPr/>
                    <a:lstStyle/>
                    <a:p>
                      <a:pPr algn="ctr">
                        <a:lnSpc>
                          <a:spcPct val="150000"/>
                        </a:lnSpc>
                        <a:spcAft>
                          <a:spcPts val="0"/>
                        </a:spcAft>
                      </a:pPr>
                      <a:r>
                        <a:rPr lang="es-ES" sz="1800" dirty="0">
                          <a:latin typeface="Arial" pitchFamily="34" charset="0"/>
                          <a:cs typeface="Arial" pitchFamily="34" charset="0"/>
                        </a:rPr>
                        <a:t>Activos Fijos</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dirty="0">
                          <a:latin typeface="Arial" pitchFamily="34" charset="0"/>
                          <a:cs typeface="Arial" pitchFamily="34" charset="0"/>
                        </a:rPr>
                        <a:t>$29.090,40</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dirty="0">
                          <a:latin typeface="Arial" pitchFamily="34" charset="0"/>
                          <a:cs typeface="Arial" pitchFamily="34" charset="0"/>
                        </a:rPr>
                        <a:t>79%</a:t>
                      </a:r>
                      <a:endParaRPr lang="es-EC" sz="1800" b="1" dirty="0">
                        <a:latin typeface="Arial" pitchFamily="34" charset="0"/>
                        <a:ea typeface="Times New Roman"/>
                        <a:cs typeface="Arial" pitchFamily="34" charset="0"/>
                      </a:endParaRPr>
                    </a:p>
                  </a:txBody>
                  <a:tcPr marL="44450" marR="44450" marT="0" marB="0" anchor="b"/>
                </a:tc>
              </a:tr>
              <a:tr h="500066">
                <a:tc>
                  <a:txBody>
                    <a:bodyPr/>
                    <a:lstStyle/>
                    <a:p>
                      <a:pPr algn="ctr">
                        <a:lnSpc>
                          <a:spcPct val="150000"/>
                        </a:lnSpc>
                        <a:spcAft>
                          <a:spcPts val="0"/>
                        </a:spcAft>
                      </a:pPr>
                      <a:r>
                        <a:rPr lang="es-ES" sz="1800" dirty="0">
                          <a:latin typeface="Arial" pitchFamily="34" charset="0"/>
                          <a:cs typeface="Arial" pitchFamily="34" charset="0"/>
                        </a:rPr>
                        <a:t>Activos Diferidos</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dirty="0">
                          <a:latin typeface="Arial" pitchFamily="34" charset="0"/>
                          <a:cs typeface="Arial" pitchFamily="34" charset="0"/>
                        </a:rPr>
                        <a:t>$1.346,30</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dirty="0">
                          <a:latin typeface="Arial" pitchFamily="34" charset="0"/>
                          <a:cs typeface="Arial" pitchFamily="34" charset="0"/>
                        </a:rPr>
                        <a:t>4%</a:t>
                      </a:r>
                      <a:endParaRPr lang="es-EC" sz="1800" b="1" dirty="0">
                        <a:latin typeface="Arial" pitchFamily="34" charset="0"/>
                        <a:ea typeface="Times New Roman"/>
                        <a:cs typeface="Arial" pitchFamily="34" charset="0"/>
                      </a:endParaRPr>
                    </a:p>
                  </a:txBody>
                  <a:tcPr marL="44450" marR="44450" marT="0" marB="0" anchor="b"/>
                </a:tc>
              </a:tr>
              <a:tr h="500066">
                <a:tc>
                  <a:txBody>
                    <a:bodyPr/>
                    <a:lstStyle/>
                    <a:p>
                      <a:pPr algn="ctr">
                        <a:lnSpc>
                          <a:spcPct val="150000"/>
                        </a:lnSpc>
                        <a:spcAft>
                          <a:spcPts val="0"/>
                        </a:spcAft>
                      </a:pPr>
                      <a:r>
                        <a:rPr lang="es-ES" sz="1800" dirty="0">
                          <a:latin typeface="Arial" pitchFamily="34" charset="0"/>
                          <a:cs typeface="Arial" pitchFamily="34" charset="0"/>
                        </a:rPr>
                        <a:t>Capital de Trabajo</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dirty="0">
                          <a:latin typeface="Arial" pitchFamily="34" charset="0"/>
                          <a:cs typeface="Arial" pitchFamily="34" charset="0"/>
                        </a:rPr>
                        <a:t>$6.551,00</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dirty="0">
                          <a:latin typeface="Arial" pitchFamily="34" charset="0"/>
                          <a:cs typeface="Arial" pitchFamily="34" charset="0"/>
                        </a:rPr>
                        <a:t>18%</a:t>
                      </a:r>
                      <a:endParaRPr lang="es-EC" sz="1800" b="1" dirty="0">
                        <a:latin typeface="Arial" pitchFamily="34" charset="0"/>
                        <a:ea typeface="Times New Roman"/>
                        <a:cs typeface="Arial" pitchFamily="34" charset="0"/>
                      </a:endParaRPr>
                    </a:p>
                  </a:txBody>
                  <a:tcPr marL="44450" marR="44450" marT="0" marB="0" anchor="b"/>
                </a:tc>
              </a:tr>
            </a:tbl>
          </a:graphicData>
        </a:graphic>
      </p:graphicFrame>
      <p:graphicFrame>
        <p:nvGraphicFramePr>
          <p:cNvPr id="6" name="Table 5"/>
          <p:cNvGraphicFramePr>
            <a:graphicFrameLocks noGrp="1"/>
          </p:cNvGraphicFramePr>
          <p:nvPr/>
        </p:nvGraphicFramePr>
        <p:xfrm>
          <a:off x="1643042" y="4000504"/>
          <a:ext cx="6143668" cy="1643073"/>
        </p:xfrm>
        <a:graphic>
          <a:graphicData uri="http://schemas.openxmlformats.org/drawingml/2006/table">
            <a:tbl>
              <a:tblPr>
                <a:tableStyleId>{69C7853C-536D-4A76-A0AE-DD22124D55A5}</a:tableStyleId>
              </a:tblPr>
              <a:tblGrid>
                <a:gridCol w="3373981"/>
                <a:gridCol w="1334485"/>
                <a:gridCol w="1435202"/>
              </a:tblGrid>
              <a:tr h="547691">
                <a:tc>
                  <a:txBody>
                    <a:bodyPr/>
                    <a:lstStyle/>
                    <a:p>
                      <a:pPr>
                        <a:lnSpc>
                          <a:spcPct val="150000"/>
                        </a:lnSpc>
                        <a:spcAft>
                          <a:spcPts val="0"/>
                        </a:spcAft>
                      </a:pPr>
                      <a:r>
                        <a:rPr lang="es-ES" sz="1800" b="1" dirty="0">
                          <a:latin typeface="Arial" pitchFamily="34" charset="0"/>
                          <a:cs typeface="Arial" pitchFamily="34" charset="0"/>
                        </a:rPr>
                        <a:t>Inversión Total</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1" dirty="0">
                          <a:latin typeface="Arial" pitchFamily="34" charset="0"/>
                          <a:cs typeface="Arial" pitchFamily="34" charset="0"/>
                        </a:rPr>
                        <a:t>$36.987,70</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1" dirty="0">
                          <a:latin typeface="Arial" pitchFamily="34" charset="0"/>
                          <a:cs typeface="Arial" pitchFamily="34" charset="0"/>
                        </a:rPr>
                        <a:t>100%</a:t>
                      </a:r>
                      <a:endParaRPr lang="es-EC" sz="1800" b="1" dirty="0">
                        <a:latin typeface="Arial" pitchFamily="34" charset="0"/>
                        <a:ea typeface="Times New Roman"/>
                        <a:cs typeface="Arial" pitchFamily="34" charset="0"/>
                      </a:endParaRPr>
                    </a:p>
                  </a:txBody>
                  <a:tcPr marL="44450" marR="44450" marT="0" marB="0" anchor="b"/>
                </a:tc>
              </a:tr>
              <a:tr h="547691">
                <a:tc>
                  <a:txBody>
                    <a:bodyPr/>
                    <a:lstStyle/>
                    <a:p>
                      <a:pPr>
                        <a:lnSpc>
                          <a:spcPct val="150000"/>
                        </a:lnSpc>
                        <a:spcAft>
                          <a:spcPts val="0"/>
                        </a:spcAft>
                      </a:pPr>
                      <a:r>
                        <a:rPr lang="es-ES" sz="1800" b="0" dirty="0">
                          <a:latin typeface="Arial" pitchFamily="34" charset="0"/>
                          <a:cs typeface="Arial" pitchFamily="34" charset="0"/>
                        </a:rPr>
                        <a:t>Financiamiento</a:t>
                      </a:r>
                      <a:endParaRPr lang="es-EC" sz="1800" b="0"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0">
                          <a:latin typeface="Arial" pitchFamily="34" charset="0"/>
                          <a:cs typeface="Arial" pitchFamily="34" charset="0"/>
                        </a:rPr>
                        <a:t>$7.000,00</a:t>
                      </a:r>
                      <a:endParaRPr lang="es-EC" sz="1800" b="0">
                        <a:latin typeface="Arial" pitchFamily="34" charset="0"/>
                        <a:ea typeface="Times New Roman"/>
                        <a:cs typeface="Arial" pitchFamily="34" charset="0"/>
                      </a:endParaRPr>
                    </a:p>
                  </a:txBody>
                  <a:tcPr marL="44450" marR="44450" marT="0" marB="0" anchor="b"/>
                </a:tc>
                <a:tc>
                  <a:txBody>
                    <a:bodyPr/>
                    <a:lstStyle/>
                    <a:p>
                      <a:pPr marL="449580" indent="-449580" algn="ctr">
                        <a:lnSpc>
                          <a:spcPct val="150000"/>
                        </a:lnSpc>
                        <a:spcAft>
                          <a:spcPts val="0"/>
                        </a:spcAft>
                      </a:pPr>
                      <a:r>
                        <a:rPr lang="es-ES" sz="1800" b="0">
                          <a:latin typeface="Arial" pitchFamily="34" charset="0"/>
                          <a:cs typeface="Arial" pitchFamily="34" charset="0"/>
                        </a:rPr>
                        <a:t>19%</a:t>
                      </a:r>
                      <a:endParaRPr lang="es-EC" sz="1800" b="0">
                        <a:latin typeface="Arial" pitchFamily="34" charset="0"/>
                        <a:ea typeface="Times New Roman"/>
                        <a:cs typeface="Arial" pitchFamily="34" charset="0"/>
                      </a:endParaRPr>
                    </a:p>
                  </a:txBody>
                  <a:tcPr marL="44450" marR="44450" marT="0" marB="0" anchor="b"/>
                </a:tc>
              </a:tr>
              <a:tr h="547691">
                <a:tc>
                  <a:txBody>
                    <a:bodyPr/>
                    <a:lstStyle/>
                    <a:p>
                      <a:pPr>
                        <a:lnSpc>
                          <a:spcPct val="150000"/>
                        </a:lnSpc>
                        <a:spcAft>
                          <a:spcPts val="0"/>
                        </a:spcAft>
                      </a:pPr>
                      <a:r>
                        <a:rPr lang="es-ES" sz="1800" b="0" dirty="0">
                          <a:latin typeface="Arial" pitchFamily="34" charset="0"/>
                          <a:cs typeface="Arial" pitchFamily="34" charset="0"/>
                        </a:rPr>
                        <a:t>Aporte Propio</a:t>
                      </a:r>
                      <a:endParaRPr lang="es-EC" sz="1800" b="0"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0" dirty="0">
                          <a:latin typeface="Arial" pitchFamily="34" charset="0"/>
                          <a:cs typeface="Arial" pitchFamily="34" charset="0"/>
                        </a:rPr>
                        <a:t>$29.987,70</a:t>
                      </a:r>
                      <a:endParaRPr lang="es-EC" sz="1800" b="0"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0" dirty="0">
                          <a:latin typeface="Arial" pitchFamily="34" charset="0"/>
                          <a:cs typeface="Arial" pitchFamily="34" charset="0"/>
                        </a:rPr>
                        <a:t>81%</a:t>
                      </a:r>
                      <a:endParaRPr lang="es-EC" sz="1800" b="0" dirty="0">
                        <a:latin typeface="Arial" pitchFamily="34" charset="0"/>
                        <a:ea typeface="Times New Roman"/>
                        <a:cs typeface="Arial" pitchFamily="34" charset="0"/>
                      </a:endParaRPr>
                    </a:p>
                  </a:txBody>
                  <a:tcPr marL="44450" marR="44450" marT="0" marB="0" anchor="b"/>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82296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INVERSIONES</a:t>
            </a:r>
            <a:endParaRPr lang="es-EC"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Table 3"/>
          <p:cNvGraphicFramePr>
            <a:graphicFrameLocks noGrp="1"/>
          </p:cNvGraphicFramePr>
          <p:nvPr/>
        </p:nvGraphicFramePr>
        <p:xfrm>
          <a:off x="1928794" y="1643050"/>
          <a:ext cx="5643602" cy="4143403"/>
        </p:xfrm>
        <a:graphic>
          <a:graphicData uri="http://schemas.openxmlformats.org/drawingml/2006/table">
            <a:tbl>
              <a:tblPr>
                <a:tableStyleId>{69C7853C-536D-4A76-A0AE-DD22124D55A5}</a:tableStyleId>
              </a:tblPr>
              <a:tblGrid>
                <a:gridCol w="2588310"/>
                <a:gridCol w="1214515"/>
                <a:gridCol w="1840777"/>
              </a:tblGrid>
              <a:tr h="376673">
                <a:tc>
                  <a:txBody>
                    <a:bodyPr/>
                    <a:lstStyle/>
                    <a:p>
                      <a:pPr>
                        <a:lnSpc>
                          <a:spcPct val="150000"/>
                        </a:lnSpc>
                        <a:spcAft>
                          <a:spcPts val="0"/>
                        </a:spcAft>
                      </a:pPr>
                      <a:r>
                        <a:rPr lang="es-ES" sz="1500" b="1" dirty="0">
                          <a:latin typeface="Arial" pitchFamily="34" charset="0"/>
                          <a:cs typeface="Arial" pitchFamily="34" charset="0"/>
                        </a:rPr>
                        <a:t>INVERSIÓN INICIAL</a:t>
                      </a:r>
                      <a:endParaRPr lang="es-EC" sz="15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b="1">
                          <a:latin typeface="Arial" pitchFamily="34" charset="0"/>
                          <a:cs typeface="Arial" pitchFamily="34" charset="0"/>
                        </a:rPr>
                        <a:t>MONTO</a:t>
                      </a:r>
                      <a:endParaRPr lang="es-EC" sz="1500" b="1">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b="1" dirty="0">
                          <a:latin typeface="Arial" pitchFamily="34" charset="0"/>
                          <a:cs typeface="Arial" pitchFamily="34" charset="0"/>
                        </a:rPr>
                        <a:t>PARTICIPACION</a:t>
                      </a:r>
                      <a:endParaRPr lang="es-EC" sz="1500" b="1" dirty="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Maquinaria y Equipo</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$10.491,20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dirty="0">
                          <a:latin typeface="Arial" pitchFamily="34" charset="0"/>
                          <a:cs typeface="Arial" pitchFamily="34" charset="0"/>
                        </a:rPr>
                        <a:t>36,06%</a:t>
                      </a:r>
                      <a:endParaRPr lang="es-EC" sz="1500" dirty="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dirty="0">
                          <a:latin typeface="Arial" pitchFamily="34" charset="0"/>
                          <a:cs typeface="Arial" pitchFamily="34" charset="0"/>
                        </a:rPr>
                        <a:t>Menaje</a:t>
                      </a:r>
                      <a:endParaRPr lang="es-EC" sz="1500"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$849,45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2,92%</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Equipos de Oficina</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$1.284,00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4,41%</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Materiales de Oficina</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$17,00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0,06%</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Equipos de Computo</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$688,75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2,37%</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Muebles y Enseres</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$7.854,00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27,00%</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Gastos de Instalación</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$947,00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3,26%</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Gastos de Publicidad</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$6.272,00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21,56%</a:t>
                      </a:r>
                      <a:endParaRPr lang="es-EC" sz="150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a:latin typeface="Arial" pitchFamily="34" charset="0"/>
                          <a:cs typeface="Arial" pitchFamily="34" charset="0"/>
                        </a:rPr>
                        <a:t>Gastos Legales</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a:latin typeface="Arial" pitchFamily="34" charset="0"/>
                          <a:cs typeface="Arial" pitchFamily="34" charset="0"/>
                        </a:rPr>
                        <a:t>$687,00 </a:t>
                      </a:r>
                      <a:endParaRPr lang="es-EC" sz="15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dirty="0">
                          <a:latin typeface="Arial" pitchFamily="34" charset="0"/>
                          <a:cs typeface="Arial" pitchFamily="34" charset="0"/>
                        </a:rPr>
                        <a:t>2,36%</a:t>
                      </a:r>
                      <a:endParaRPr lang="es-EC" sz="1500" dirty="0">
                        <a:latin typeface="Arial" pitchFamily="34" charset="0"/>
                        <a:ea typeface="Times New Roman"/>
                        <a:cs typeface="Arial" pitchFamily="34" charset="0"/>
                      </a:endParaRPr>
                    </a:p>
                  </a:txBody>
                  <a:tcPr marL="44450" marR="44450" marT="0" marB="0" anchor="b"/>
                </a:tc>
              </a:tr>
              <a:tr h="376673">
                <a:tc>
                  <a:txBody>
                    <a:bodyPr/>
                    <a:lstStyle/>
                    <a:p>
                      <a:pPr>
                        <a:lnSpc>
                          <a:spcPct val="150000"/>
                        </a:lnSpc>
                        <a:spcAft>
                          <a:spcPts val="0"/>
                        </a:spcAft>
                      </a:pPr>
                      <a:r>
                        <a:rPr lang="es-ES" sz="1500" b="1">
                          <a:latin typeface="Arial" pitchFamily="34" charset="0"/>
                          <a:cs typeface="Arial" pitchFamily="34" charset="0"/>
                        </a:rPr>
                        <a:t>Total Inversión Inicial</a:t>
                      </a:r>
                      <a:endParaRPr lang="es-EC" sz="1500" b="1">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500" b="1" dirty="0">
                          <a:latin typeface="Arial" pitchFamily="34" charset="0"/>
                          <a:cs typeface="Arial" pitchFamily="34" charset="0"/>
                        </a:rPr>
                        <a:t>$29.090,40 </a:t>
                      </a:r>
                      <a:endParaRPr lang="es-EC" sz="1500" b="1" dirty="0">
                        <a:latin typeface="Arial" pitchFamily="34" charset="0"/>
                        <a:ea typeface="Times New Roman"/>
                        <a:cs typeface="Arial" pitchFamily="34" charset="0"/>
                      </a:endParaRPr>
                    </a:p>
                  </a:txBody>
                  <a:tcPr marL="44450" marR="44450" marT="0" marB="0" anchor="b"/>
                </a:tc>
                <a:tc>
                  <a:txBody>
                    <a:bodyPr/>
                    <a:lstStyle/>
                    <a:p>
                      <a:pPr>
                        <a:lnSpc>
                          <a:spcPct val="115000"/>
                        </a:lnSpc>
                      </a:pPr>
                      <a:endParaRPr lang="es-EC" sz="1500" dirty="0">
                        <a:latin typeface="Arial" pitchFamily="34" charset="0"/>
                        <a:cs typeface="Arial" pitchFamily="34" charset="0"/>
                      </a:endParaRPr>
                    </a:p>
                  </a:txBody>
                  <a:tcPr marL="44450" marR="44450" marT="0" marB="0" anchor="b"/>
                </a:tc>
              </a:tr>
            </a:tbl>
          </a:graphicData>
        </a:graphic>
      </p:graphicFrame>
      <p:pic>
        <p:nvPicPr>
          <p:cNvPr id="2050" name="Picture 2"/>
          <p:cNvPicPr>
            <a:picLocks noChangeAspect="1" noChangeArrowheads="1"/>
          </p:cNvPicPr>
          <p:nvPr/>
        </p:nvPicPr>
        <p:blipFill>
          <a:blip r:embed="rId2" cstate="print"/>
          <a:srcRect/>
          <a:stretch>
            <a:fillRect/>
          </a:stretch>
        </p:blipFill>
        <p:spPr bwMode="auto">
          <a:xfrm>
            <a:off x="7715272" y="1142984"/>
            <a:ext cx="1428728" cy="157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14282" y="1000108"/>
            <a:ext cx="1643042" cy="138441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7887026" y="5429264"/>
            <a:ext cx="1256974" cy="107157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0" y="2714620"/>
            <a:ext cx="1690688" cy="1690688"/>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srcRect/>
          <a:stretch>
            <a:fillRect/>
          </a:stretch>
        </p:blipFill>
        <p:spPr bwMode="auto">
          <a:xfrm>
            <a:off x="214282" y="5000636"/>
            <a:ext cx="1439501" cy="1447798"/>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cstate="print"/>
          <a:srcRect/>
          <a:stretch>
            <a:fillRect/>
          </a:stretch>
        </p:blipFill>
        <p:spPr bwMode="auto">
          <a:xfrm>
            <a:off x="7650316" y="3214686"/>
            <a:ext cx="1493684" cy="10953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lstStyle/>
          <a:p>
            <a:pPr algn="ctr"/>
            <a:r>
              <a:rPr lang="es-E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INVERSION DIFERIDA</a:t>
            </a:r>
            <a:endParaRPr lang="es-EC"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Table 3"/>
          <p:cNvGraphicFramePr>
            <a:graphicFrameLocks noGrp="1"/>
          </p:cNvGraphicFramePr>
          <p:nvPr/>
        </p:nvGraphicFramePr>
        <p:xfrm>
          <a:off x="1000100" y="1785926"/>
          <a:ext cx="7000924" cy="1646292"/>
        </p:xfrm>
        <a:graphic>
          <a:graphicData uri="http://schemas.openxmlformats.org/drawingml/2006/table">
            <a:tbl>
              <a:tblPr>
                <a:tableStyleId>{69C7853C-536D-4A76-A0AE-DD22124D55A5}</a:tableStyleId>
              </a:tblPr>
              <a:tblGrid>
                <a:gridCol w="3844770"/>
                <a:gridCol w="1520692"/>
                <a:gridCol w="1635462"/>
              </a:tblGrid>
              <a:tr h="411852">
                <a:tc>
                  <a:txBody>
                    <a:bodyPr/>
                    <a:lstStyle/>
                    <a:p>
                      <a:pPr algn="ctr">
                        <a:lnSpc>
                          <a:spcPct val="150000"/>
                        </a:lnSpc>
                        <a:spcAft>
                          <a:spcPts val="0"/>
                        </a:spcAft>
                      </a:pPr>
                      <a:r>
                        <a:rPr lang="es-ES" sz="1800" b="1" dirty="0">
                          <a:latin typeface="Arial" pitchFamily="34" charset="0"/>
                          <a:cs typeface="Arial" pitchFamily="34" charset="0"/>
                        </a:rPr>
                        <a:t>Descripción</a:t>
                      </a:r>
                      <a:endParaRPr lang="es-EC" sz="1800" b="1" dirty="0">
                        <a:latin typeface="Arial" pitchFamily="34" charset="0"/>
                        <a:ea typeface="Times New Roman"/>
                        <a:cs typeface="Arial" pitchFamily="34" charset="0"/>
                      </a:endParaRPr>
                    </a:p>
                  </a:txBody>
                  <a:tcPr marL="44450" marR="44450" marT="0" marB="0" anchor="ctr"/>
                </a:tc>
                <a:tc>
                  <a:txBody>
                    <a:bodyPr/>
                    <a:lstStyle/>
                    <a:p>
                      <a:pPr algn="ctr">
                        <a:lnSpc>
                          <a:spcPct val="150000"/>
                        </a:lnSpc>
                        <a:spcAft>
                          <a:spcPts val="0"/>
                        </a:spcAft>
                      </a:pPr>
                      <a:r>
                        <a:rPr lang="es-ES" sz="1800" b="1" dirty="0">
                          <a:latin typeface="Arial" pitchFamily="34" charset="0"/>
                          <a:cs typeface="Arial" pitchFamily="34" charset="0"/>
                        </a:rPr>
                        <a:t>USD</a:t>
                      </a:r>
                      <a:endParaRPr lang="es-EC" sz="1800" b="1" dirty="0">
                        <a:latin typeface="Arial" pitchFamily="34" charset="0"/>
                        <a:ea typeface="Times New Roman"/>
                        <a:cs typeface="Arial" pitchFamily="34" charset="0"/>
                      </a:endParaRPr>
                    </a:p>
                  </a:txBody>
                  <a:tcPr marL="44450" marR="44450" marT="0" marB="0" anchor="ctr"/>
                </a:tc>
                <a:tc>
                  <a:txBody>
                    <a:bodyPr/>
                    <a:lstStyle/>
                    <a:p>
                      <a:pPr algn="ctr">
                        <a:lnSpc>
                          <a:spcPct val="150000"/>
                        </a:lnSpc>
                        <a:spcAft>
                          <a:spcPts val="0"/>
                        </a:spcAft>
                      </a:pPr>
                      <a:r>
                        <a:rPr lang="es-ES" sz="1800" b="1" dirty="0">
                          <a:latin typeface="Arial" pitchFamily="34" charset="0"/>
                          <a:cs typeface="Arial" pitchFamily="34" charset="0"/>
                        </a:rPr>
                        <a:t>Porcentaje</a:t>
                      </a:r>
                      <a:endParaRPr lang="es-EC" sz="1800" b="1" dirty="0">
                        <a:latin typeface="Arial" pitchFamily="34" charset="0"/>
                        <a:ea typeface="Times New Roman"/>
                        <a:cs typeface="Arial" pitchFamily="34" charset="0"/>
                      </a:endParaRPr>
                    </a:p>
                  </a:txBody>
                  <a:tcPr marL="44450" marR="44450" marT="0" marB="0" anchor="ctr"/>
                </a:tc>
              </a:tr>
              <a:tr h="410407">
                <a:tc>
                  <a:txBody>
                    <a:bodyPr/>
                    <a:lstStyle/>
                    <a:p>
                      <a:pPr>
                        <a:lnSpc>
                          <a:spcPct val="150000"/>
                        </a:lnSpc>
                        <a:spcAft>
                          <a:spcPts val="0"/>
                        </a:spcAft>
                      </a:pPr>
                      <a:r>
                        <a:rPr lang="es-ES" sz="1800" dirty="0">
                          <a:latin typeface="Arial" pitchFamily="34" charset="0"/>
                          <a:cs typeface="Arial" pitchFamily="34" charset="0"/>
                        </a:rPr>
                        <a:t>Gastos de Puesta en Marcha</a:t>
                      </a:r>
                      <a:endParaRPr lang="es-EC" sz="1800"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a:latin typeface="Arial" pitchFamily="34" charset="0"/>
                          <a:cs typeface="Arial" pitchFamily="34" charset="0"/>
                        </a:rPr>
                        <a:t>$659,30</a:t>
                      </a:r>
                      <a:endParaRPr lang="es-EC" sz="18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a:latin typeface="Arial" pitchFamily="34" charset="0"/>
                          <a:cs typeface="Arial" pitchFamily="34" charset="0"/>
                        </a:rPr>
                        <a:t>49%</a:t>
                      </a:r>
                      <a:endParaRPr lang="es-EC" sz="1800">
                        <a:latin typeface="Arial" pitchFamily="34" charset="0"/>
                        <a:ea typeface="Times New Roman"/>
                        <a:cs typeface="Arial" pitchFamily="34" charset="0"/>
                      </a:endParaRPr>
                    </a:p>
                  </a:txBody>
                  <a:tcPr marL="44450" marR="44450" marT="0" marB="0" anchor="b"/>
                </a:tc>
              </a:tr>
              <a:tr h="410407">
                <a:tc>
                  <a:txBody>
                    <a:bodyPr/>
                    <a:lstStyle/>
                    <a:p>
                      <a:pPr>
                        <a:lnSpc>
                          <a:spcPct val="150000"/>
                        </a:lnSpc>
                        <a:spcAft>
                          <a:spcPts val="0"/>
                        </a:spcAft>
                      </a:pPr>
                      <a:r>
                        <a:rPr lang="es-ES" sz="1800" dirty="0">
                          <a:latin typeface="Arial" pitchFamily="34" charset="0"/>
                          <a:cs typeface="Arial" pitchFamily="34" charset="0"/>
                        </a:rPr>
                        <a:t>Gastos Legales</a:t>
                      </a:r>
                      <a:endParaRPr lang="es-EC" sz="1800"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a:latin typeface="Arial" pitchFamily="34" charset="0"/>
                          <a:cs typeface="Arial" pitchFamily="34" charset="0"/>
                        </a:rPr>
                        <a:t>$687,00</a:t>
                      </a:r>
                      <a:endParaRPr lang="es-EC" sz="180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a:latin typeface="Arial" pitchFamily="34" charset="0"/>
                          <a:cs typeface="Arial" pitchFamily="34" charset="0"/>
                        </a:rPr>
                        <a:t>51%</a:t>
                      </a:r>
                      <a:endParaRPr lang="es-EC" sz="1800">
                        <a:latin typeface="Arial" pitchFamily="34" charset="0"/>
                        <a:ea typeface="Times New Roman"/>
                        <a:cs typeface="Arial" pitchFamily="34" charset="0"/>
                      </a:endParaRPr>
                    </a:p>
                  </a:txBody>
                  <a:tcPr marL="44450" marR="44450" marT="0" marB="0" anchor="b"/>
                </a:tc>
              </a:tr>
              <a:tr h="410407">
                <a:tc>
                  <a:txBody>
                    <a:bodyPr/>
                    <a:lstStyle/>
                    <a:p>
                      <a:pPr>
                        <a:lnSpc>
                          <a:spcPct val="150000"/>
                        </a:lnSpc>
                        <a:spcAft>
                          <a:spcPts val="0"/>
                        </a:spcAft>
                      </a:pPr>
                      <a:r>
                        <a:rPr lang="es-ES" sz="1800" b="1" dirty="0">
                          <a:latin typeface="Arial" pitchFamily="34" charset="0"/>
                          <a:cs typeface="Arial" pitchFamily="34" charset="0"/>
                        </a:rPr>
                        <a:t>Total Inversión Diferida</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1" dirty="0">
                          <a:latin typeface="Arial" pitchFamily="34" charset="0"/>
                          <a:cs typeface="Arial" pitchFamily="34" charset="0"/>
                        </a:rPr>
                        <a:t>$1.346,30</a:t>
                      </a:r>
                      <a:endParaRPr lang="es-EC" sz="1800" b="1" dirty="0">
                        <a:latin typeface="Arial" pitchFamily="34" charset="0"/>
                        <a:ea typeface="Times New Roman"/>
                        <a:cs typeface="Arial" pitchFamily="34" charset="0"/>
                      </a:endParaRPr>
                    </a:p>
                  </a:txBody>
                  <a:tcPr marL="44450" marR="44450" marT="0" marB="0" anchor="b"/>
                </a:tc>
                <a:tc>
                  <a:txBody>
                    <a:bodyPr/>
                    <a:lstStyle/>
                    <a:p>
                      <a:pPr algn="ctr">
                        <a:lnSpc>
                          <a:spcPct val="150000"/>
                        </a:lnSpc>
                        <a:spcAft>
                          <a:spcPts val="0"/>
                        </a:spcAft>
                      </a:pPr>
                      <a:r>
                        <a:rPr lang="es-ES" sz="1800" b="1" dirty="0">
                          <a:latin typeface="Arial" pitchFamily="34" charset="0"/>
                          <a:cs typeface="Arial" pitchFamily="34" charset="0"/>
                        </a:rPr>
                        <a:t>100%</a:t>
                      </a:r>
                      <a:endParaRPr lang="es-EC" sz="1800" b="1" dirty="0">
                        <a:latin typeface="Arial" pitchFamily="34" charset="0"/>
                        <a:ea typeface="Times New Roman"/>
                        <a:cs typeface="Arial" pitchFamily="34" charset="0"/>
                      </a:endParaRPr>
                    </a:p>
                  </a:txBody>
                  <a:tcPr marL="44450" marR="44450" marT="0" marB="0" anchor="b"/>
                </a:tc>
              </a:tr>
            </a:tbl>
          </a:graphicData>
        </a:graphic>
      </p:graphicFrame>
      <p:pic>
        <p:nvPicPr>
          <p:cNvPr id="3074" name="Picture 2"/>
          <p:cNvPicPr>
            <a:picLocks noChangeAspect="1" noChangeArrowheads="1"/>
          </p:cNvPicPr>
          <p:nvPr/>
        </p:nvPicPr>
        <p:blipFill>
          <a:blip r:embed="rId2"/>
          <a:srcRect/>
          <a:stretch>
            <a:fillRect/>
          </a:stretch>
        </p:blipFill>
        <p:spPr bwMode="auto">
          <a:xfrm>
            <a:off x="571472" y="3981930"/>
            <a:ext cx="1500198" cy="159021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2643174" y="4071942"/>
            <a:ext cx="1658949" cy="1357322"/>
          </a:xfrm>
          <a:prstGeom prst="rect">
            <a:avLst/>
          </a:prstGeom>
          <a:noFill/>
          <a:ln w="9525">
            <a:noFill/>
            <a:miter lim="800000"/>
            <a:headEnd/>
            <a:tailEnd/>
          </a:ln>
          <a:effectLst/>
        </p:spPr>
      </p:pic>
      <p:pic>
        <p:nvPicPr>
          <p:cNvPr id="3077" name="Picture 5"/>
          <p:cNvPicPr>
            <a:picLocks noChangeAspect="1" noChangeArrowheads="1"/>
          </p:cNvPicPr>
          <p:nvPr/>
        </p:nvPicPr>
        <p:blipFill>
          <a:blip r:embed="rId4"/>
          <a:srcRect/>
          <a:stretch>
            <a:fillRect/>
          </a:stretch>
        </p:blipFill>
        <p:spPr bwMode="auto">
          <a:xfrm>
            <a:off x="4786314" y="3857628"/>
            <a:ext cx="1714512" cy="1742390"/>
          </a:xfrm>
          <a:prstGeom prst="rect">
            <a:avLst/>
          </a:prstGeom>
          <a:noFill/>
          <a:ln w="9525">
            <a:noFill/>
            <a:miter lim="800000"/>
            <a:headEnd/>
            <a:tailEnd/>
          </a:ln>
          <a:effectLst/>
        </p:spPr>
      </p:pic>
      <p:pic>
        <p:nvPicPr>
          <p:cNvPr id="3078" name="Picture 6"/>
          <p:cNvPicPr>
            <a:picLocks noChangeAspect="1" noChangeArrowheads="1"/>
          </p:cNvPicPr>
          <p:nvPr/>
        </p:nvPicPr>
        <p:blipFill>
          <a:blip r:embed="rId5"/>
          <a:srcRect/>
          <a:stretch>
            <a:fillRect/>
          </a:stretch>
        </p:blipFill>
        <p:spPr bwMode="auto">
          <a:xfrm>
            <a:off x="6858016" y="4000504"/>
            <a:ext cx="1513836" cy="15001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dirty="0" smtClean="0">
                <a:ln w="1905"/>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0" scaled="1"/>
                  <a:tileRect/>
                </a:gradFill>
                <a:effectLst>
                  <a:innerShdw blurRad="63500" dist="50800" dir="13500000">
                    <a:prstClr val="black">
                      <a:alpha val="50000"/>
                    </a:prstClr>
                  </a:innerShdw>
                </a:effectLst>
              </a:rPr>
              <a:t>Proyección de Ventas</a:t>
            </a:r>
            <a:endParaRPr lang="es-EC" b="1" dirty="0">
              <a:ln w="1905"/>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0" scaled="1"/>
                <a:tileRect/>
              </a:gradFill>
              <a:effectLst>
                <a:innerShdw blurRad="63500" dist="50800" dir="13500000">
                  <a:prstClr val="black">
                    <a:alpha val="50000"/>
                  </a:prstClr>
                </a:innerShdw>
              </a:effectLst>
            </a:endParaRPr>
          </a:p>
        </p:txBody>
      </p:sp>
      <p:graphicFrame>
        <p:nvGraphicFramePr>
          <p:cNvPr id="5" name="Table 4"/>
          <p:cNvGraphicFramePr>
            <a:graphicFrameLocks noGrp="1"/>
          </p:cNvGraphicFramePr>
          <p:nvPr/>
        </p:nvGraphicFramePr>
        <p:xfrm>
          <a:off x="428596" y="2071678"/>
          <a:ext cx="8143933" cy="3429027"/>
        </p:xfrm>
        <a:graphic>
          <a:graphicData uri="http://schemas.openxmlformats.org/drawingml/2006/table">
            <a:tbl>
              <a:tblPr>
                <a:tableStyleId>{69C7853C-536D-4A76-A0AE-DD22124D55A5}</a:tableStyleId>
              </a:tblPr>
              <a:tblGrid>
                <a:gridCol w="2286016"/>
                <a:gridCol w="1228615"/>
                <a:gridCol w="992310"/>
                <a:gridCol w="992310"/>
                <a:gridCol w="1328986"/>
                <a:gridCol w="1315696"/>
              </a:tblGrid>
              <a:tr h="346985">
                <a:tc rowSpan="2">
                  <a:txBody>
                    <a:bodyPr/>
                    <a:lstStyle/>
                    <a:p>
                      <a:pPr algn="ctr" fontAlgn="ctr"/>
                      <a:r>
                        <a:rPr lang="es-EC" sz="1500" b="1" u="none" strike="noStrike" dirty="0">
                          <a:latin typeface="Arial" pitchFamily="34" charset="0"/>
                          <a:cs typeface="Arial" pitchFamily="34" charset="0"/>
                        </a:rPr>
                        <a:t>Ciclos de Vida</a:t>
                      </a:r>
                      <a:endParaRPr lang="es-EC" sz="1500" b="1" i="0" u="none" strike="noStrike" dirty="0">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Períodos</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Clientes</a:t>
                      </a:r>
                      <a:endParaRPr lang="es-EC" sz="1500" b="1" i="0" u="none" strike="noStrike">
                        <a:latin typeface="Arial" pitchFamily="34" charset="0"/>
                        <a:cs typeface="Arial" pitchFamily="34" charset="0"/>
                      </a:endParaRPr>
                    </a:p>
                  </a:txBody>
                  <a:tcPr marL="0" marR="0" marT="0" marB="0" anchor="ctr"/>
                </a:tc>
                <a:tc rowSpan="2">
                  <a:txBody>
                    <a:bodyPr/>
                    <a:lstStyle/>
                    <a:p>
                      <a:pPr algn="ctr" fontAlgn="ctr"/>
                      <a:r>
                        <a:rPr lang="es-EC" sz="1500" b="1" u="none" strike="noStrike">
                          <a:latin typeface="Arial" pitchFamily="34" charset="0"/>
                          <a:cs typeface="Arial" pitchFamily="34" charset="0"/>
                        </a:rPr>
                        <a:t>Cons. Promed. x Per.</a:t>
                      </a:r>
                      <a:endParaRPr lang="es-EC" sz="1500" b="1" i="0" u="none" strike="noStrike">
                        <a:latin typeface="Arial" pitchFamily="34" charset="0"/>
                        <a:cs typeface="Arial" pitchFamily="34" charset="0"/>
                      </a:endParaRPr>
                    </a:p>
                  </a:txBody>
                  <a:tcPr marL="0" marR="0" marT="0" marB="0" anchor="ctr"/>
                </a:tc>
                <a:tc rowSpan="2">
                  <a:txBody>
                    <a:bodyPr/>
                    <a:lstStyle/>
                    <a:p>
                      <a:pPr algn="ctr" fontAlgn="ctr"/>
                      <a:r>
                        <a:rPr lang="es-EC" sz="1500" b="1" u="none" strike="noStrike" dirty="0">
                          <a:latin typeface="Arial" pitchFamily="34" charset="0"/>
                          <a:cs typeface="Arial" pitchFamily="34" charset="0"/>
                        </a:rPr>
                        <a:t>Ventas </a:t>
                      </a:r>
                      <a:r>
                        <a:rPr lang="es-EC" sz="1500" b="1" u="none" strike="noStrike" dirty="0" smtClean="0">
                          <a:latin typeface="Arial" pitchFamily="34" charset="0"/>
                          <a:cs typeface="Arial" pitchFamily="34" charset="0"/>
                        </a:rPr>
                        <a:t>por Periodo</a:t>
                      </a:r>
                      <a:endParaRPr lang="es-EC" sz="1500" b="1" i="0" u="none" strike="noStrike" dirty="0">
                        <a:latin typeface="Arial" pitchFamily="34" charset="0"/>
                        <a:cs typeface="Arial" pitchFamily="34" charset="0"/>
                      </a:endParaRPr>
                    </a:p>
                  </a:txBody>
                  <a:tcPr marL="0" marR="0" marT="0" marB="0" anchor="ctr"/>
                </a:tc>
              </a:tr>
              <a:tr h="1000132">
                <a:tc vMerge="1">
                  <a:txBody>
                    <a:bodyPr/>
                    <a:lstStyle/>
                    <a:p>
                      <a:endParaRPr lang="es-EC"/>
                    </a:p>
                  </a:txBody>
                  <a:tcPr/>
                </a:tc>
                <a:tc>
                  <a:txBody>
                    <a:bodyPr/>
                    <a:lstStyle/>
                    <a:p>
                      <a:pPr algn="ctr" fontAlgn="ctr"/>
                      <a:r>
                        <a:rPr lang="es-EC" sz="1500" b="1" u="none" strike="noStrike">
                          <a:latin typeface="Arial" pitchFamily="34" charset="0"/>
                          <a:cs typeface="Arial" pitchFamily="34" charset="0"/>
                        </a:rPr>
                        <a:t>(en meses)</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Proyectado</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dirty="0">
                          <a:latin typeface="Arial" pitchFamily="34" charset="0"/>
                          <a:cs typeface="Arial" pitchFamily="34" charset="0"/>
                        </a:rPr>
                        <a:t>por mes</a:t>
                      </a:r>
                      <a:endParaRPr lang="es-EC" sz="1500" b="1" i="0" u="none" strike="noStrike" dirty="0">
                        <a:latin typeface="Arial" pitchFamily="34" charset="0"/>
                        <a:cs typeface="Arial" pitchFamily="34" charset="0"/>
                      </a:endParaRPr>
                    </a:p>
                  </a:txBody>
                  <a:tcPr marL="0" marR="0" marT="0" marB="0" anchor="ctr"/>
                </a:tc>
                <a:tc vMerge="1">
                  <a:txBody>
                    <a:bodyPr/>
                    <a:lstStyle/>
                    <a:p>
                      <a:endParaRPr lang="es-EC"/>
                    </a:p>
                  </a:txBody>
                  <a:tcPr/>
                </a:tc>
                <a:tc vMerge="1">
                  <a:txBody>
                    <a:bodyPr/>
                    <a:lstStyle/>
                    <a:p>
                      <a:endParaRPr lang="es-EC"/>
                    </a:p>
                  </a:txBody>
                  <a:tcPr/>
                </a:tc>
              </a:tr>
              <a:tr h="346985">
                <a:tc>
                  <a:txBody>
                    <a:bodyPr/>
                    <a:lstStyle/>
                    <a:p>
                      <a:pPr algn="l" fontAlgn="b"/>
                      <a:r>
                        <a:rPr lang="es-EC" sz="1500" b="1" u="none" strike="noStrike">
                          <a:latin typeface="Arial" pitchFamily="34" charset="0"/>
                          <a:cs typeface="Arial" pitchFamily="34" charset="0"/>
                        </a:rPr>
                        <a:t>Instalación del Negocio</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Mes 01 - 02</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smtClean="0">
                          <a:latin typeface="Arial" pitchFamily="34" charset="0"/>
                          <a:cs typeface="Arial" pitchFamily="34" charset="0"/>
                        </a:rPr>
                        <a:t>0,00%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smtClean="0">
                          <a:latin typeface="Arial" pitchFamily="34" charset="0"/>
                          <a:cs typeface="Arial" pitchFamily="34" charset="0"/>
                        </a:rPr>
                        <a:t>0,00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$0,00</a:t>
                      </a:r>
                      <a:endParaRPr lang="es-EC" sz="1500" b="1" i="0" u="none" strike="noStrike">
                        <a:latin typeface="Arial" pitchFamily="34" charset="0"/>
                        <a:cs typeface="Arial" pitchFamily="34" charset="0"/>
                      </a:endParaRPr>
                    </a:p>
                  </a:txBody>
                  <a:tcPr marL="0" marR="0" marT="0" marB="0" anchor="b"/>
                </a:tc>
              </a:tr>
              <a:tr h="346985">
                <a:tc>
                  <a:txBody>
                    <a:bodyPr/>
                    <a:lstStyle/>
                    <a:p>
                      <a:pPr algn="l" fontAlgn="b"/>
                      <a:r>
                        <a:rPr lang="es-EC" sz="1500" b="1" u="none" strike="noStrike">
                          <a:latin typeface="Arial" pitchFamily="34" charset="0"/>
                          <a:cs typeface="Arial" pitchFamily="34" charset="0"/>
                        </a:rPr>
                        <a:t>Etapa de Crecimiento</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Mes 03 - 12</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50,00%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9.072,00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$6,62</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$60.066,36</a:t>
                      </a:r>
                      <a:endParaRPr lang="es-EC" sz="1500" b="1" i="0" u="none" strike="noStrike">
                        <a:latin typeface="Arial" pitchFamily="34" charset="0"/>
                        <a:cs typeface="Arial" pitchFamily="34" charset="0"/>
                      </a:endParaRPr>
                    </a:p>
                  </a:txBody>
                  <a:tcPr marL="0" marR="0" marT="0" marB="0" anchor="b"/>
                </a:tc>
              </a:tr>
              <a:tr h="346985">
                <a:tc>
                  <a:txBody>
                    <a:bodyPr/>
                    <a:lstStyle/>
                    <a:p>
                      <a:pPr algn="l" fontAlgn="b"/>
                      <a:r>
                        <a:rPr lang="es-EC" sz="1500" b="1" u="none" strike="noStrike">
                          <a:latin typeface="Arial" pitchFamily="34" charset="0"/>
                          <a:cs typeface="Arial" pitchFamily="34" charset="0"/>
                        </a:rPr>
                        <a:t>Inicio Etapa de Madurez</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Mes 13 - 24</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70,00%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12.700,80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$6,62</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$84.092,90</a:t>
                      </a:r>
                      <a:endParaRPr lang="es-EC" sz="1500" b="1" i="0" u="none" strike="noStrike">
                        <a:latin typeface="Arial" pitchFamily="34" charset="0"/>
                        <a:cs typeface="Arial" pitchFamily="34" charset="0"/>
                      </a:endParaRPr>
                    </a:p>
                  </a:txBody>
                  <a:tcPr marL="0" marR="0" marT="0" marB="0" anchor="b"/>
                </a:tc>
              </a:tr>
              <a:tr h="346985">
                <a:tc>
                  <a:txBody>
                    <a:bodyPr/>
                    <a:lstStyle/>
                    <a:p>
                      <a:pPr algn="l" fontAlgn="b"/>
                      <a:r>
                        <a:rPr lang="es-EC" sz="1500" b="1" u="none" strike="noStrike">
                          <a:latin typeface="Arial" pitchFamily="34" charset="0"/>
                          <a:cs typeface="Arial" pitchFamily="34" charset="0"/>
                        </a:rPr>
                        <a:t>Inicio de Madurez</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Mes 25 - 35</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90,00%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16.329,60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$7,02</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$114.588,07</a:t>
                      </a:r>
                      <a:endParaRPr lang="es-EC" sz="1500" b="1" i="0" u="none" strike="noStrike" dirty="0">
                        <a:latin typeface="Arial" pitchFamily="34" charset="0"/>
                        <a:cs typeface="Arial" pitchFamily="34" charset="0"/>
                      </a:endParaRPr>
                    </a:p>
                  </a:txBody>
                  <a:tcPr marL="0" marR="0" marT="0" marB="0" anchor="b"/>
                </a:tc>
              </a:tr>
              <a:tr h="346985">
                <a:tc>
                  <a:txBody>
                    <a:bodyPr/>
                    <a:lstStyle/>
                    <a:p>
                      <a:pPr algn="l" fontAlgn="b"/>
                      <a:r>
                        <a:rPr lang="es-EC" sz="1500" b="1" u="none" strike="noStrike">
                          <a:latin typeface="Arial" pitchFamily="34" charset="0"/>
                          <a:cs typeface="Arial" pitchFamily="34" charset="0"/>
                        </a:rPr>
                        <a:t>Etapa de Madurez</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Mes 36 - 60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150,00%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27.216,00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$7,02</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$190.980,12</a:t>
                      </a:r>
                      <a:endParaRPr lang="es-EC" sz="1500" b="1" i="0" u="none" strike="noStrike" dirty="0">
                        <a:latin typeface="Arial" pitchFamily="34" charset="0"/>
                        <a:cs typeface="Arial" pitchFamily="34" charset="0"/>
                      </a:endParaRPr>
                    </a:p>
                  </a:txBody>
                  <a:tcPr marL="0" marR="0" marT="0" marB="0" anchor="b"/>
                </a:tc>
              </a:tr>
              <a:tr h="346985">
                <a:tc>
                  <a:txBody>
                    <a:bodyPr/>
                    <a:lstStyle/>
                    <a:p>
                      <a:pPr algn="l" fontAlgn="b"/>
                      <a:endParaRPr lang="es-EC" sz="1500" b="1" i="0" u="none" strike="noStrike">
                        <a:latin typeface="Arial" pitchFamily="34" charset="0"/>
                        <a:cs typeface="Arial" pitchFamily="34" charset="0"/>
                      </a:endParaRPr>
                    </a:p>
                  </a:txBody>
                  <a:tcPr marL="0" marR="0" marT="0" marB="0" anchor="b"/>
                </a:tc>
                <a:tc>
                  <a:txBody>
                    <a:bodyPr/>
                    <a:lstStyle/>
                    <a:p>
                      <a:pPr algn="l"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$449.727,45</a:t>
                      </a:r>
                      <a:endParaRPr lang="es-EC" sz="1500" b="1" i="0" u="none" strike="noStrike" dirty="0">
                        <a:latin typeface="Arial" pitchFamily="34" charset="0"/>
                        <a:cs typeface="Arial" pitchFamily="34" charset="0"/>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b="1" dirty="0" smtClean="0">
                <a:ln w="1905"/>
                <a:gradFill flip="none" rotWithShape="1">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0" scaled="1"/>
                  <a:tileRect/>
                </a:gradFill>
                <a:effectLst>
                  <a:innerShdw blurRad="63500" dist="50800" dir="13500000">
                    <a:prstClr val="black">
                      <a:alpha val="50000"/>
                    </a:prstClr>
                  </a:innerShdw>
                </a:effectLst>
              </a:rPr>
              <a:t>Proyección de Costos</a:t>
            </a:r>
            <a:endParaRPr lang="es-EC" dirty="0"/>
          </a:p>
        </p:txBody>
      </p:sp>
      <p:graphicFrame>
        <p:nvGraphicFramePr>
          <p:cNvPr id="4" name="Table 3"/>
          <p:cNvGraphicFramePr>
            <a:graphicFrameLocks noGrp="1"/>
          </p:cNvGraphicFramePr>
          <p:nvPr/>
        </p:nvGraphicFramePr>
        <p:xfrm>
          <a:off x="571472" y="2071678"/>
          <a:ext cx="8001057" cy="4000525"/>
        </p:xfrm>
        <a:graphic>
          <a:graphicData uri="http://schemas.openxmlformats.org/drawingml/2006/table">
            <a:tbl>
              <a:tblPr>
                <a:tableStyleId>{69C7853C-536D-4A76-A0AE-DD22124D55A5}</a:tableStyleId>
              </a:tblPr>
              <a:tblGrid>
                <a:gridCol w="2150064"/>
                <a:gridCol w="1145526"/>
                <a:gridCol w="1145526"/>
                <a:gridCol w="934044"/>
                <a:gridCol w="1145526"/>
                <a:gridCol w="1480371"/>
              </a:tblGrid>
              <a:tr h="437595">
                <a:tc rowSpan="2">
                  <a:txBody>
                    <a:bodyPr/>
                    <a:lstStyle/>
                    <a:p>
                      <a:pPr algn="ctr" fontAlgn="ctr"/>
                      <a:r>
                        <a:rPr lang="es-EC" sz="1500" b="1" u="none" strike="noStrike" dirty="0">
                          <a:latin typeface="Arial" pitchFamily="34" charset="0"/>
                          <a:cs typeface="Arial" pitchFamily="34" charset="0"/>
                        </a:rPr>
                        <a:t>Ciclos de Vida</a:t>
                      </a:r>
                      <a:endParaRPr lang="es-EC" sz="1500" b="1" i="0" u="none" strike="noStrike" dirty="0">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Períodos</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Clientes</a:t>
                      </a:r>
                      <a:endParaRPr lang="es-EC" sz="1500" b="1" i="0" u="none" strike="noStrike">
                        <a:latin typeface="Arial" pitchFamily="34" charset="0"/>
                        <a:cs typeface="Arial" pitchFamily="34" charset="0"/>
                      </a:endParaRPr>
                    </a:p>
                  </a:txBody>
                  <a:tcPr marL="0" marR="0" marT="0" marB="0" anchor="ctr"/>
                </a:tc>
                <a:tc rowSpan="2">
                  <a:txBody>
                    <a:bodyPr/>
                    <a:lstStyle/>
                    <a:p>
                      <a:pPr algn="ctr" fontAlgn="ctr"/>
                      <a:r>
                        <a:rPr lang="es-EC" sz="1500" b="1" u="none" strike="noStrike">
                          <a:latin typeface="Arial" pitchFamily="34" charset="0"/>
                          <a:cs typeface="Arial" pitchFamily="34" charset="0"/>
                        </a:rPr>
                        <a:t>Cons. Promed. x Per.</a:t>
                      </a:r>
                      <a:endParaRPr lang="es-EC" sz="1500" b="1" i="0" u="none" strike="noStrike">
                        <a:latin typeface="Arial" pitchFamily="34" charset="0"/>
                        <a:cs typeface="Arial" pitchFamily="34" charset="0"/>
                      </a:endParaRPr>
                    </a:p>
                  </a:txBody>
                  <a:tcPr marL="0" marR="0" marT="0" marB="0" anchor="ctr"/>
                </a:tc>
                <a:tc rowSpan="2">
                  <a:txBody>
                    <a:bodyPr/>
                    <a:lstStyle/>
                    <a:p>
                      <a:pPr algn="ctr" fontAlgn="ctr"/>
                      <a:r>
                        <a:rPr lang="es-EC" sz="1500" b="1" u="none" strike="noStrike" dirty="0">
                          <a:latin typeface="Arial" pitchFamily="34" charset="0"/>
                          <a:cs typeface="Arial" pitchFamily="34" charset="0"/>
                        </a:rPr>
                        <a:t>Costos </a:t>
                      </a:r>
                      <a:r>
                        <a:rPr lang="es-EC" sz="1500" b="1" u="none" strike="noStrike" dirty="0" smtClean="0">
                          <a:latin typeface="Arial" pitchFamily="34" charset="0"/>
                          <a:cs typeface="Arial" pitchFamily="34" charset="0"/>
                        </a:rPr>
                        <a:t>por</a:t>
                      </a:r>
                      <a:r>
                        <a:rPr lang="es-EC" sz="1500" b="1" u="none" strike="noStrike" baseline="0" dirty="0" smtClean="0">
                          <a:latin typeface="Arial" pitchFamily="34" charset="0"/>
                          <a:cs typeface="Arial" pitchFamily="34" charset="0"/>
                        </a:rPr>
                        <a:t> Periodo</a:t>
                      </a:r>
                      <a:endParaRPr lang="es-EC" sz="1500" b="1" i="0" u="none" strike="noStrike" dirty="0">
                        <a:latin typeface="Arial" pitchFamily="34" charset="0"/>
                        <a:cs typeface="Arial" pitchFamily="34" charset="0"/>
                      </a:endParaRPr>
                    </a:p>
                  </a:txBody>
                  <a:tcPr marL="0" marR="0" marT="0" marB="0" anchor="ctr"/>
                </a:tc>
              </a:tr>
              <a:tr h="849450">
                <a:tc vMerge="1">
                  <a:txBody>
                    <a:bodyPr/>
                    <a:lstStyle/>
                    <a:p>
                      <a:endParaRPr lang="es-EC"/>
                    </a:p>
                  </a:txBody>
                  <a:tcPr/>
                </a:tc>
                <a:tc>
                  <a:txBody>
                    <a:bodyPr/>
                    <a:lstStyle/>
                    <a:p>
                      <a:pPr algn="ctr" fontAlgn="ctr"/>
                      <a:r>
                        <a:rPr lang="es-EC" sz="1500" b="1" u="none" strike="noStrike" dirty="0">
                          <a:latin typeface="Arial" pitchFamily="34" charset="0"/>
                          <a:cs typeface="Arial" pitchFamily="34" charset="0"/>
                        </a:rPr>
                        <a:t>(en meses)</a:t>
                      </a:r>
                      <a:endParaRPr lang="es-EC" sz="1500" b="1" i="0" u="none" strike="noStrike" dirty="0">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Proyectado</a:t>
                      </a:r>
                      <a:endParaRPr lang="es-EC" sz="1500" b="1" i="0" u="none" strike="noStrike">
                        <a:latin typeface="Arial" pitchFamily="34" charset="0"/>
                        <a:cs typeface="Arial" pitchFamily="34" charset="0"/>
                      </a:endParaRPr>
                    </a:p>
                  </a:txBody>
                  <a:tcPr marL="0" marR="0" marT="0" marB="0" anchor="ctr"/>
                </a:tc>
                <a:tc>
                  <a:txBody>
                    <a:bodyPr/>
                    <a:lstStyle/>
                    <a:p>
                      <a:pPr algn="ctr" fontAlgn="ctr"/>
                      <a:r>
                        <a:rPr lang="es-EC" sz="1500" b="1" u="none" strike="noStrike">
                          <a:latin typeface="Arial" pitchFamily="34" charset="0"/>
                          <a:cs typeface="Arial" pitchFamily="34" charset="0"/>
                        </a:rPr>
                        <a:t>por mes</a:t>
                      </a:r>
                      <a:endParaRPr lang="es-EC" sz="1500" b="1" i="0" u="none" strike="noStrike">
                        <a:latin typeface="Arial" pitchFamily="34" charset="0"/>
                        <a:cs typeface="Arial" pitchFamily="34" charset="0"/>
                      </a:endParaRPr>
                    </a:p>
                  </a:txBody>
                  <a:tcPr marL="0" marR="0" marT="0" marB="0" anchor="ctr"/>
                </a:tc>
                <a:tc vMerge="1">
                  <a:txBody>
                    <a:bodyPr/>
                    <a:lstStyle/>
                    <a:p>
                      <a:endParaRPr lang="es-EC"/>
                    </a:p>
                  </a:txBody>
                  <a:tcPr/>
                </a:tc>
                <a:tc vMerge="1">
                  <a:txBody>
                    <a:bodyPr/>
                    <a:lstStyle/>
                    <a:p>
                      <a:endParaRPr lang="es-EC"/>
                    </a:p>
                  </a:txBody>
                  <a:tcPr/>
                </a:tc>
              </a:tr>
              <a:tr h="481550">
                <a:tc>
                  <a:txBody>
                    <a:bodyPr/>
                    <a:lstStyle/>
                    <a:p>
                      <a:pPr algn="ctr" fontAlgn="b"/>
                      <a:r>
                        <a:rPr lang="es-EC" sz="1500" b="1" u="none" strike="noStrike">
                          <a:latin typeface="Arial" pitchFamily="34" charset="0"/>
                          <a:cs typeface="Arial" pitchFamily="34" charset="0"/>
                        </a:rPr>
                        <a:t>Instalación del Negocio</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Mes 01 - 02</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0,00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$0,00</a:t>
                      </a:r>
                      <a:endParaRPr lang="es-EC" sz="1500" b="1" i="0" u="none" strike="noStrike">
                        <a:latin typeface="Arial" pitchFamily="34" charset="0"/>
                        <a:cs typeface="Arial" pitchFamily="34" charset="0"/>
                      </a:endParaRPr>
                    </a:p>
                  </a:txBody>
                  <a:tcPr marL="0" marR="0" marT="0" marB="0" anchor="b"/>
                </a:tc>
              </a:tr>
              <a:tr h="437595">
                <a:tc>
                  <a:txBody>
                    <a:bodyPr/>
                    <a:lstStyle/>
                    <a:p>
                      <a:pPr algn="ctr" fontAlgn="b"/>
                      <a:r>
                        <a:rPr lang="es-EC" sz="1500" b="1" u="none" strike="noStrike">
                          <a:latin typeface="Arial" pitchFamily="34" charset="0"/>
                          <a:cs typeface="Arial" pitchFamily="34" charset="0"/>
                        </a:rPr>
                        <a:t>Etapa de Crecimiento</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Mes 03 - 12</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50,00%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9.072,00</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$3,77</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$34.201,44</a:t>
                      </a:r>
                      <a:endParaRPr lang="es-EC" sz="1500" b="1" i="0" u="none" strike="noStrike">
                        <a:latin typeface="Arial" pitchFamily="34" charset="0"/>
                        <a:cs typeface="Arial" pitchFamily="34" charset="0"/>
                      </a:endParaRPr>
                    </a:p>
                  </a:txBody>
                  <a:tcPr marL="0" marR="0" marT="0" marB="0" anchor="b"/>
                </a:tc>
              </a:tr>
              <a:tr h="481550">
                <a:tc>
                  <a:txBody>
                    <a:bodyPr/>
                    <a:lstStyle/>
                    <a:p>
                      <a:pPr algn="ctr" fontAlgn="b"/>
                      <a:r>
                        <a:rPr lang="es-EC" sz="1500" b="1" u="none" strike="noStrike">
                          <a:latin typeface="Arial" pitchFamily="34" charset="0"/>
                          <a:cs typeface="Arial" pitchFamily="34" charset="0"/>
                        </a:rPr>
                        <a:t>Inicio Etapa de Madurez</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Mes 13 - 24</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70,00%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12.700,80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$3,77</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$47.882,02</a:t>
                      </a:r>
                      <a:endParaRPr lang="es-EC" sz="1500" b="1" i="0" u="none" strike="noStrike">
                        <a:latin typeface="Arial" pitchFamily="34" charset="0"/>
                        <a:cs typeface="Arial" pitchFamily="34" charset="0"/>
                      </a:endParaRPr>
                    </a:p>
                  </a:txBody>
                  <a:tcPr marL="0" marR="0" marT="0" marB="0" anchor="b"/>
                </a:tc>
              </a:tr>
              <a:tr h="437595">
                <a:tc>
                  <a:txBody>
                    <a:bodyPr/>
                    <a:lstStyle/>
                    <a:p>
                      <a:pPr algn="ctr" fontAlgn="b"/>
                      <a:r>
                        <a:rPr lang="es-EC" sz="1500" b="1" u="none" strike="noStrike">
                          <a:latin typeface="Arial" pitchFamily="34" charset="0"/>
                          <a:cs typeface="Arial" pitchFamily="34" charset="0"/>
                        </a:rPr>
                        <a:t>Inicio de Madurez</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Mes 25 - 35</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90,00%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16.329,60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$4,00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$65.256,35</a:t>
                      </a:r>
                      <a:endParaRPr lang="es-EC" sz="1500" b="1" i="0" u="none" strike="noStrike" dirty="0">
                        <a:latin typeface="Arial" pitchFamily="34" charset="0"/>
                        <a:cs typeface="Arial" pitchFamily="34" charset="0"/>
                      </a:endParaRPr>
                    </a:p>
                  </a:txBody>
                  <a:tcPr marL="0" marR="0" marT="0" marB="0" anchor="b"/>
                </a:tc>
              </a:tr>
              <a:tr h="437595">
                <a:tc>
                  <a:txBody>
                    <a:bodyPr/>
                    <a:lstStyle/>
                    <a:p>
                      <a:pPr algn="ctr" fontAlgn="b"/>
                      <a:r>
                        <a:rPr lang="es-EC" sz="1500" b="1" u="none" strike="noStrike">
                          <a:latin typeface="Arial" pitchFamily="34" charset="0"/>
                          <a:cs typeface="Arial" pitchFamily="34" charset="0"/>
                        </a:rPr>
                        <a:t>Etapa de Madurez</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Mes 36 - 60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150,00%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27.216,00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a:latin typeface="Arial" pitchFamily="34" charset="0"/>
                          <a:cs typeface="Arial" pitchFamily="34" charset="0"/>
                        </a:rPr>
                        <a:t>$4,00</a:t>
                      </a:r>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$108.760,58</a:t>
                      </a:r>
                      <a:endParaRPr lang="es-EC" sz="1500" b="1" i="0" u="none" strike="noStrike" dirty="0">
                        <a:latin typeface="Arial" pitchFamily="34" charset="0"/>
                        <a:cs typeface="Arial" pitchFamily="34" charset="0"/>
                      </a:endParaRPr>
                    </a:p>
                  </a:txBody>
                  <a:tcPr marL="0" marR="0" marT="0" marB="0" anchor="b"/>
                </a:tc>
              </a:tr>
              <a:tr h="437595">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endParaRPr lang="es-EC" sz="1500" b="1" i="0" u="none" strike="noStrike">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$256.100,38</a:t>
                      </a:r>
                      <a:endParaRPr lang="es-EC" sz="1500" b="1" i="0" u="none" strike="noStrike" dirty="0">
                        <a:latin typeface="Arial" pitchFamily="34" charset="0"/>
                        <a:cs typeface="Arial" pitchFamily="34" charset="0"/>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8229600" cy="1143000"/>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Préstamo</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endParaRPr>
          </a:p>
        </p:txBody>
      </p:sp>
      <p:graphicFrame>
        <p:nvGraphicFramePr>
          <p:cNvPr id="4" name="Table 3"/>
          <p:cNvGraphicFramePr>
            <a:graphicFrameLocks noGrp="1"/>
          </p:cNvGraphicFramePr>
          <p:nvPr/>
        </p:nvGraphicFramePr>
        <p:xfrm>
          <a:off x="928662" y="1928802"/>
          <a:ext cx="7358114" cy="3786216"/>
        </p:xfrm>
        <a:graphic>
          <a:graphicData uri="http://schemas.openxmlformats.org/drawingml/2006/table">
            <a:tbl>
              <a:tblPr>
                <a:tableStyleId>{69C7853C-536D-4A76-A0AE-DD22124D55A5}</a:tableStyleId>
              </a:tblPr>
              <a:tblGrid>
                <a:gridCol w="1928826"/>
                <a:gridCol w="1857388"/>
                <a:gridCol w="1214446"/>
                <a:gridCol w="1000132"/>
                <a:gridCol w="1357322"/>
              </a:tblGrid>
              <a:tr h="540888">
                <a:tc>
                  <a:txBody>
                    <a:bodyPr/>
                    <a:lstStyle/>
                    <a:p>
                      <a:pPr algn="ctr" fontAlgn="b"/>
                      <a:r>
                        <a:rPr lang="es-EC" sz="1500" b="1" u="none" strike="noStrike" dirty="0">
                          <a:latin typeface="Arial" pitchFamily="34" charset="0"/>
                          <a:cs typeface="Arial" pitchFamily="34" charset="0"/>
                        </a:rPr>
                        <a:t>PERIDODO</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PAGO</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CAPITAL</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INTERES</a:t>
                      </a:r>
                      <a:endParaRPr lang="es-EC" sz="1500" b="1" i="0" u="none" strike="noStrike" dirty="0">
                        <a:latin typeface="Arial" pitchFamily="34" charset="0"/>
                        <a:cs typeface="Arial" pitchFamily="34" charset="0"/>
                      </a:endParaRPr>
                    </a:p>
                  </a:txBody>
                  <a:tcPr marL="0" marR="0" marT="0" marB="0" anchor="b"/>
                </a:tc>
                <a:tc>
                  <a:txBody>
                    <a:bodyPr/>
                    <a:lstStyle/>
                    <a:p>
                      <a:pPr algn="ctr" fontAlgn="b"/>
                      <a:r>
                        <a:rPr lang="es-EC" sz="1500" b="1" u="none" strike="noStrike" dirty="0">
                          <a:latin typeface="Arial" pitchFamily="34" charset="0"/>
                          <a:cs typeface="Arial" pitchFamily="34" charset="0"/>
                        </a:rPr>
                        <a:t>SALDO INSOLUTO</a:t>
                      </a:r>
                      <a:endParaRPr lang="es-EC" sz="1500" b="1" i="0" u="none" strike="noStrike" dirty="0">
                        <a:latin typeface="Arial" pitchFamily="34" charset="0"/>
                        <a:cs typeface="Arial" pitchFamily="34" charset="0"/>
                      </a:endParaRPr>
                    </a:p>
                  </a:txBody>
                  <a:tcPr marL="0" marR="0" marT="0" marB="0" anchor="b"/>
                </a:tc>
              </a:tr>
              <a:tr h="540888">
                <a:tc>
                  <a:txBody>
                    <a:bodyPr/>
                    <a:lstStyle/>
                    <a:p>
                      <a:pPr algn="ctr" fontAlgn="b"/>
                      <a:r>
                        <a:rPr lang="es-EC" sz="1500" u="none" strike="noStrike">
                          <a:latin typeface="Arial" pitchFamily="34" charset="0"/>
                          <a:cs typeface="Arial" pitchFamily="34" charset="0"/>
                        </a:rPr>
                        <a:t>0</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$0,00</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$0,00</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$0,00</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$7.000,00</a:t>
                      </a:r>
                      <a:endParaRPr lang="es-EC" sz="1500" b="1" i="0" u="none" strike="noStrike">
                        <a:solidFill>
                          <a:srgbClr val="FF0000"/>
                        </a:solidFill>
                        <a:latin typeface="Arial" pitchFamily="34" charset="0"/>
                        <a:cs typeface="Arial" pitchFamily="34" charset="0"/>
                      </a:endParaRPr>
                    </a:p>
                  </a:txBody>
                  <a:tcPr marL="0" marR="0" marT="0" marB="0" anchor="b"/>
                </a:tc>
              </a:tr>
              <a:tr h="540888">
                <a:tc>
                  <a:txBody>
                    <a:bodyPr/>
                    <a:lstStyle/>
                    <a:p>
                      <a:pPr algn="ctr" fontAlgn="b"/>
                      <a:r>
                        <a:rPr lang="es-EC" sz="1500" u="none" strike="noStrike" dirty="0">
                          <a:latin typeface="Arial" pitchFamily="34" charset="0"/>
                          <a:cs typeface="Arial" pitchFamily="34" charset="0"/>
                        </a:rPr>
                        <a:t>1</a:t>
                      </a:r>
                      <a:endParaRPr lang="es-EC" sz="1500" b="0" i="0" u="none" strike="noStrike" dirty="0">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$1.616,82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$1.266,82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$350,00</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$5.733,18</a:t>
                      </a:r>
                      <a:endParaRPr lang="es-EC" sz="1500" b="0" i="0" u="none" strike="noStrike">
                        <a:latin typeface="Arial" pitchFamily="34" charset="0"/>
                        <a:cs typeface="Arial" pitchFamily="34" charset="0"/>
                      </a:endParaRPr>
                    </a:p>
                  </a:txBody>
                  <a:tcPr marL="0" marR="0" marT="0" marB="0" anchor="b"/>
                </a:tc>
              </a:tr>
              <a:tr h="540888">
                <a:tc>
                  <a:txBody>
                    <a:bodyPr/>
                    <a:lstStyle/>
                    <a:p>
                      <a:pPr algn="ctr" fontAlgn="b"/>
                      <a:r>
                        <a:rPr lang="es-EC" sz="1500" u="none" strike="noStrike">
                          <a:latin typeface="Arial" pitchFamily="34" charset="0"/>
                          <a:cs typeface="Arial" pitchFamily="34" charset="0"/>
                        </a:rPr>
                        <a:t>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$1.616,82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$1.330,16</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$286,66</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$4.403,02</a:t>
                      </a:r>
                      <a:endParaRPr lang="es-EC" sz="1500" b="0" i="0" u="none" strike="noStrike">
                        <a:latin typeface="Arial" pitchFamily="34" charset="0"/>
                        <a:cs typeface="Arial" pitchFamily="34" charset="0"/>
                      </a:endParaRPr>
                    </a:p>
                  </a:txBody>
                  <a:tcPr marL="0" marR="0" marT="0" marB="0" anchor="b"/>
                </a:tc>
              </a:tr>
              <a:tr h="540888">
                <a:tc>
                  <a:txBody>
                    <a:bodyPr/>
                    <a:lstStyle/>
                    <a:p>
                      <a:pPr algn="ctr" fontAlgn="b"/>
                      <a:r>
                        <a:rPr lang="es-EC" sz="1500" u="none" strike="noStrike">
                          <a:latin typeface="Arial" pitchFamily="34" charset="0"/>
                          <a:cs typeface="Arial" pitchFamily="34" charset="0"/>
                        </a:rPr>
                        <a:t>3</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$1.616,82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$1.396,67</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$220,15</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$3.006,35</a:t>
                      </a:r>
                      <a:endParaRPr lang="es-EC" sz="1500" b="0" i="0" u="none" strike="noStrike">
                        <a:latin typeface="Arial" pitchFamily="34" charset="0"/>
                        <a:cs typeface="Arial" pitchFamily="34" charset="0"/>
                      </a:endParaRPr>
                    </a:p>
                  </a:txBody>
                  <a:tcPr marL="0" marR="0" marT="0" marB="0" anchor="b"/>
                </a:tc>
              </a:tr>
              <a:tr h="540888">
                <a:tc>
                  <a:txBody>
                    <a:bodyPr/>
                    <a:lstStyle/>
                    <a:p>
                      <a:pPr algn="ctr" fontAlgn="b"/>
                      <a:r>
                        <a:rPr lang="es-EC" sz="1500" u="none" strike="noStrike">
                          <a:latin typeface="Arial" pitchFamily="34" charset="0"/>
                          <a:cs typeface="Arial" pitchFamily="34" charset="0"/>
                        </a:rPr>
                        <a:t>4</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$1.616,82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$1.466,50</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$150,32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$1.539,85</a:t>
                      </a:r>
                      <a:endParaRPr lang="es-EC" sz="1500" b="0" i="0" u="none" strike="noStrike">
                        <a:latin typeface="Arial" pitchFamily="34" charset="0"/>
                        <a:cs typeface="Arial" pitchFamily="34" charset="0"/>
                      </a:endParaRPr>
                    </a:p>
                  </a:txBody>
                  <a:tcPr marL="0" marR="0" marT="0" marB="0" anchor="b"/>
                </a:tc>
              </a:tr>
              <a:tr h="540888">
                <a:tc>
                  <a:txBody>
                    <a:bodyPr/>
                    <a:lstStyle/>
                    <a:p>
                      <a:pPr algn="ctr" fontAlgn="b"/>
                      <a:r>
                        <a:rPr lang="es-EC" sz="1500" u="none" strike="noStrike">
                          <a:latin typeface="Arial" pitchFamily="34" charset="0"/>
                          <a:cs typeface="Arial" pitchFamily="34" charset="0"/>
                        </a:rPr>
                        <a:t>5</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$1.616,82</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$1.539,83</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a:latin typeface="Arial" pitchFamily="34" charset="0"/>
                          <a:cs typeface="Arial" pitchFamily="34" charset="0"/>
                        </a:rPr>
                        <a:t>$76,99</a:t>
                      </a:r>
                      <a:endParaRPr lang="es-EC" sz="1500" b="0" i="0" u="none" strike="noStrike">
                        <a:latin typeface="Arial" pitchFamily="34" charset="0"/>
                        <a:cs typeface="Arial" pitchFamily="34" charset="0"/>
                      </a:endParaRPr>
                    </a:p>
                  </a:txBody>
                  <a:tcPr marL="0" marR="0" marT="0" marB="0" anchor="b"/>
                </a:tc>
                <a:tc>
                  <a:txBody>
                    <a:bodyPr/>
                    <a:lstStyle/>
                    <a:p>
                      <a:pPr algn="ctr" fontAlgn="b"/>
                      <a:r>
                        <a:rPr lang="es-EC" sz="1500" u="none" strike="noStrike" dirty="0">
                          <a:latin typeface="Arial" pitchFamily="34" charset="0"/>
                          <a:cs typeface="Arial" pitchFamily="34" charset="0"/>
                        </a:rPr>
                        <a:t>$</a:t>
                      </a:r>
                      <a:r>
                        <a:rPr lang="es-EC" sz="1500" u="none" strike="noStrike" dirty="0" smtClean="0">
                          <a:latin typeface="Arial" pitchFamily="34" charset="0"/>
                          <a:cs typeface="Arial" pitchFamily="34" charset="0"/>
                        </a:rPr>
                        <a:t>0,00</a:t>
                      </a:r>
                      <a:endParaRPr lang="es-EC" sz="1500" b="0" i="0" u="none" strike="noStrike" dirty="0">
                        <a:solidFill>
                          <a:srgbClr val="FF0000"/>
                        </a:solidFill>
                        <a:latin typeface="Arial" pitchFamily="34" charset="0"/>
                        <a:cs typeface="Arial" pitchFamily="34" charset="0"/>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0"/>
          <a:ext cx="9143999" cy="6858002"/>
        </p:xfrm>
        <a:graphic>
          <a:graphicData uri="http://schemas.openxmlformats.org/drawingml/2006/table">
            <a:tbl>
              <a:tblPr>
                <a:tableStyleId>{69C7853C-536D-4A76-A0AE-DD22124D55A5}</a:tableStyleId>
              </a:tblPr>
              <a:tblGrid>
                <a:gridCol w="3439485"/>
                <a:gridCol w="990699"/>
                <a:gridCol w="942763"/>
                <a:gridCol w="942763"/>
                <a:gridCol w="942763"/>
                <a:gridCol w="942763"/>
                <a:gridCol w="942763"/>
              </a:tblGrid>
              <a:tr h="190500">
                <a:tc>
                  <a:txBody>
                    <a:bodyPr/>
                    <a:lstStyle/>
                    <a:p>
                      <a:pPr algn="l" fontAlgn="b"/>
                      <a:r>
                        <a:rPr lang="es-EC" sz="1200" u="none" strike="noStrike" dirty="0">
                          <a:latin typeface="Arial" pitchFamily="34" charset="0"/>
                          <a:cs typeface="Arial" pitchFamily="34" charset="0"/>
                        </a:rPr>
                        <a:t> </a:t>
                      </a:r>
                      <a:endParaRPr lang="es-EC" sz="1200" b="0"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AÑO 0</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AÑO 1</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a:latin typeface="Arial" pitchFamily="34" charset="0"/>
                          <a:cs typeface="Arial" pitchFamily="34" charset="0"/>
                        </a:rPr>
                        <a:t>AÑO 2</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b="1" u="none" strike="noStrike">
                          <a:latin typeface="Arial" pitchFamily="34" charset="0"/>
                          <a:cs typeface="Arial" pitchFamily="34" charset="0"/>
                        </a:rPr>
                        <a:t>AÑO 3</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AÑO 4</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AÑO 5</a:t>
                      </a:r>
                      <a:endParaRPr lang="es-EC" sz="1200" b="1" i="0" u="none" strike="noStrike" dirty="0">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Ventas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dirty="0">
                          <a:latin typeface="Arial" pitchFamily="34" charset="0"/>
                          <a:cs typeface="Arial" pitchFamily="34" charset="0"/>
                        </a:rPr>
                        <a:t> </a:t>
                      </a:r>
                      <a:endParaRPr lang="es-EC" sz="1200" b="0" i="0" u="none" strike="noStrike" dirty="0">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$60.066</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$84.093</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$122.227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$91.670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$91.670</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Costo de ventas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$34.201</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$47.882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$69.607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$52.205</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$52.205</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Utilidad Bruta</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$25.865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$36.211</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$52.621</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$39.465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$39.465</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GASTOS OPERACIONALES</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Sueldos y Salarios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$17.187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$17.187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$18.906</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$18.906</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$18.906</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Beneficios Sociales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$1.840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$1.840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$2.004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$2.004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$2.004</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dirty="0">
                          <a:latin typeface="Arial" pitchFamily="34" charset="0"/>
                          <a:cs typeface="Arial" pitchFamily="34" charset="0"/>
                        </a:rPr>
                        <a:t>Alquiler de Local</a:t>
                      </a:r>
                      <a:endParaRPr lang="es-EC" sz="1200" b="0" i="0" u="none" strike="noStrike" dirty="0">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$3.900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$3.900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$3.900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$3.900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$3.900</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Uniforme Personal</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$98</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$98</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$98</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$98</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$98</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Servicios Básicos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$2.280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$2.280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$2.280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$2.280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$2.280</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Limpieza</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$187</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Total Gastos Operacionales</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$25.492</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$25.492</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$27.375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$27.375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$27.375</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S" sz="1200" u="none" strike="noStrike">
                          <a:latin typeface="Arial" pitchFamily="34" charset="0"/>
                          <a:cs typeface="Arial" pitchFamily="34" charset="0"/>
                        </a:rPr>
                        <a:t>Gastos de Suscripciones y Publicidad</a:t>
                      </a:r>
                      <a:endParaRPr lang="es-ES"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Suscripciones a Revistas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$352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$352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$352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$352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$352</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Publicidad y Propagandas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$432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$784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$784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$784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$784</a:t>
                      </a:r>
                      <a:endParaRPr lang="es-EC" sz="1200" b="0" i="0" u="none" strike="noStrike">
                        <a:latin typeface="Arial" pitchFamily="34" charset="0"/>
                        <a:cs typeface="Arial" pitchFamily="34" charset="0"/>
                      </a:endParaRPr>
                    </a:p>
                  </a:txBody>
                  <a:tcPr marL="0" marR="0" marT="0" marB="0" anchor="b"/>
                </a:tc>
              </a:tr>
              <a:tr h="381001">
                <a:tc>
                  <a:txBody>
                    <a:bodyPr/>
                    <a:lstStyle/>
                    <a:p>
                      <a:pPr algn="l" fontAlgn="b"/>
                      <a:r>
                        <a:rPr lang="es-ES" sz="1200" u="none" strike="noStrike">
                          <a:latin typeface="Arial" pitchFamily="34" charset="0"/>
                          <a:cs typeface="Arial" pitchFamily="34" charset="0"/>
                        </a:rPr>
                        <a:t>Total Gastos de Suscripciones y Publicidad</a:t>
                      </a:r>
                      <a:endParaRPr lang="es-ES"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$784</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$1.137</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$1.137</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$1.137</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$1.137</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UTILIDAD OPERATIVA</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Depreciación</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Intereses del Préstamo</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$350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$280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$210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$140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$70</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Amortización</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Utilidad antes de Impuestos</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-$3.301</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$6.762</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$21.359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$8.274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$8.966</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Participación de Trabajadores</a:t>
                      </a:r>
                      <a:endParaRPr lang="es-EC" sz="1200" b="0" i="0" u="none" strike="noStrike">
                        <a:latin typeface="Arial" pitchFamily="34" charset="0"/>
                        <a:cs typeface="Arial" pitchFamily="34" charset="0"/>
                      </a:endParaRPr>
                    </a:p>
                  </a:txBody>
                  <a:tcPr marL="0" marR="0" marT="0" marB="0" anchor="b"/>
                </a:tc>
                <a:tc>
                  <a:txBody>
                    <a:bodyPr/>
                    <a:lstStyle/>
                    <a:p>
                      <a:pPr algn="r" fontAlgn="b"/>
                      <a:r>
                        <a:rPr lang="es-EC" sz="1200" u="none" strike="noStrike">
                          <a:latin typeface="Arial" pitchFamily="34" charset="0"/>
                          <a:cs typeface="Arial" pitchFamily="34" charset="0"/>
                        </a:rPr>
                        <a:t>15%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-$495</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$1.014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$3.204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$1.241</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$1.345</a:t>
                      </a:r>
                      <a:endParaRPr lang="es-EC" sz="1200" b="0" i="0" u="none" strike="noStrike">
                        <a:latin typeface="Arial" pitchFamily="34" charset="0"/>
                        <a:cs typeface="Arial" pitchFamily="34" charset="0"/>
                      </a:endParaRPr>
                    </a:p>
                  </a:txBody>
                  <a:tcPr marL="0" marR="0" marT="0" marB="0" anchor="b"/>
                </a:tc>
              </a:tr>
              <a:tr h="381001">
                <a:tc>
                  <a:txBody>
                    <a:bodyPr/>
                    <a:lstStyle/>
                    <a:p>
                      <a:pPr algn="l" fontAlgn="ctr"/>
                      <a:r>
                        <a:rPr lang="es-ES" sz="1200" u="none" strike="noStrike">
                          <a:latin typeface="Arial" pitchFamily="34" charset="0"/>
                          <a:cs typeface="Arial" pitchFamily="34" charset="0"/>
                        </a:rPr>
                        <a:t>UTILIDADES DESPUES DE PARTICIPACION TRABAJADORES</a:t>
                      </a:r>
                      <a:endParaRPr lang="es-ES" sz="1200" b="1" i="0" u="none" strike="noStrike">
                        <a:latin typeface="Arial" pitchFamily="34" charset="0"/>
                        <a:cs typeface="Arial" pitchFamily="34" charset="0"/>
                      </a:endParaRPr>
                    </a:p>
                  </a:txBody>
                  <a:tcPr marL="0" marR="0" marT="0" marB="0" anchor="ctr"/>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-$3.796</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$7.777</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$24.563</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$9.515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$10.311</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Impuesto a la Renta</a:t>
                      </a:r>
                      <a:endParaRPr lang="es-EC" sz="1200" b="0" i="0" u="none" strike="noStrike">
                        <a:latin typeface="Arial" pitchFamily="34" charset="0"/>
                        <a:cs typeface="Arial" pitchFamily="34" charset="0"/>
                      </a:endParaRPr>
                    </a:p>
                  </a:txBody>
                  <a:tcPr marL="0" marR="0" marT="0" marB="0" anchor="b"/>
                </a:tc>
                <a:tc>
                  <a:txBody>
                    <a:bodyPr/>
                    <a:lstStyle/>
                    <a:p>
                      <a:pPr algn="r" fontAlgn="b"/>
                      <a:r>
                        <a:rPr lang="es-EC" sz="1200" u="none" strike="noStrike">
                          <a:latin typeface="Arial" pitchFamily="34" charset="0"/>
                          <a:cs typeface="Arial" pitchFamily="34" charset="0"/>
                        </a:rPr>
                        <a:t>25%</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-$949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$1.944</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$6.141</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$2.379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$2.578</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UTILIDAD NETA</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-$4.746</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$9.721</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$30.704</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$11.894</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$12.888</a:t>
                      </a:r>
                      <a:endParaRPr lang="es-EC" sz="1200" b="1"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Depreciación</a:t>
                      </a:r>
                      <a:endParaRPr lang="es-EC" sz="1200" b="0" i="0" u="none" strike="noStrike">
                        <a:latin typeface="Arial" pitchFamily="34" charset="0"/>
                        <a:cs typeface="Arial" pitchFamily="34" charset="0"/>
                      </a:endParaRPr>
                    </a:p>
                  </a:txBody>
                  <a:tcPr marL="0" marR="0" marT="0" marB="0" anchor="b"/>
                </a:tc>
                <a:tc>
                  <a:txBody>
                    <a:bodyPr/>
                    <a:lstStyle/>
                    <a:p>
                      <a:pPr algn="l"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$2.270</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Amortización</a:t>
                      </a:r>
                      <a:endParaRPr lang="es-EC" sz="1200" b="0" i="0" u="none" strike="noStrike">
                        <a:latin typeface="Arial" pitchFamily="34" charset="0"/>
                        <a:cs typeface="Arial" pitchFamily="34" charset="0"/>
                      </a:endParaRPr>
                    </a:p>
                  </a:txBody>
                  <a:tcPr marL="0" marR="0" marT="0" marB="0" anchor="b"/>
                </a:tc>
                <a:tc>
                  <a:txBody>
                    <a:bodyPr/>
                    <a:lstStyle/>
                    <a:p>
                      <a:pPr algn="l"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$269</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(Inversión Inicial)</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$29.090</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(Capital de Trabajo)</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$6.551</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Préstamo</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$7.000</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(Reinversiones)</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1"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$3.276</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(Pago de Capital)</a:t>
                      </a:r>
                      <a:endParaRPr lang="es-EC" sz="1200" b="0" i="0" u="none" strike="noStrike">
                        <a:latin typeface="Arial" pitchFamily="34" charset="0"/>
                        <a:cs typeface="Arial" pitchFamily="34" charset="0"/>
                      </a:endParaRPr>
                    </a:p>
                  </a:txBody>
                  <a:tcPr marL="0" marR="0" marT="0" marB="0" anchor="b"/>
                </a:tc>
                <a:tc>
                  <a:txBody>
                    <a:bodyPr/>
                    <a:lstStyle/>
                    <a:p>
                      <a:pPr algn="l"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$1.617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$1.617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$1.617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$1.617</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$1.617</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u="none" strike="noStrike">
                          <a:latin typeface="Arial" pitchFamily="34" charset="0"/>
                          <a:cs typeface="Arial" pitchFamily="34" charset="0"/>
                        </a:rPr>
                        <a:t>Valor de Salvamento</a:t>
                      </a:r>
                      <a:endParaRPr lang="es-EC" sz="1200" b="0" i="0" u="none" strike="noStrike">
                        <a:latin typeface="Arial" pitchFamily="34" charset="0"/>
                        <a:cs typeface="Arial" pitchFamily="34" charset="0"/>
                      </a:endParaRPr>
                    </a:p>
                  </a:txBody>
                  <a:tcPr marL="0" marR="0" marT="0" marB="0" anchor="b"/>
                </a:tc>
                <a:tc>
                  <a:txBody>
                    <a:bodyPr/>
                    <a:lstStyle/>
                    <a:p>
                      <a:pPr algn="l"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 </a:t>
                      </a:r>
                      <a:endParaRPr lang="es-EC" sz="1200" b="0" i="0" u="none" strike="noStrike">
                        <a:latin typeface="Arial" pitchFamily="34" charset="0"/>
                        <a:cs typeface="Arial" pitchFamily="34" charset="0"/>
                      </a:endParaRPr>
                    </a:p>
                  </a:txBody>
                  <a:tcPr marL="0" marR="0" marT="0" marB="0" anchor="b"/>
                </a:tc>
                <a:tc>
                  <a:txBody>
                    <a:bodyPr/>
                    <a:lstStyle/>
                    <a:p>
                      <a:pPr algn="ctr" fontAlgn="b"/>
                      <a:r>
                        <a:rPr lang="es-EC" sz="1200" u="none" strike="noStrike">
                          <a:latin typeface="Arial" pitchFamily="34" charset="0"/>
                          <a:cs typeface="Arial" pitchFamily="34" charset="0"/>
                        </a:rPr>
                        <a:t>$76.083</a:t>
                      </a:r>
                      <a:endParaRPr lang="es-EC" sz="1200" b="0" i="0" u="none" strike="noStrike">
                        <a:latin typeface="Arial" pitchFamily="34" charset="0"/>
                        <a:cs typeface="Arial" pitchFamily="34" charset="0"/>
                      </a:endParaRPr>
                    </a:p>
                  </a:txBody>
                  <a:tcPr marL="0" marR="0" marT="0" marB="0" anchor="b"/>
                </a:tc>
              </a:tr>
              <a:tr h="190500">
                <a:tc>
                  <a:txBody>
                    <a:bodyPr/>
                    <a:lstStyle/>
                    <a:p>
                      <a:pPr algn="l" fontAlgn="b"/>
                      <a:r>
                        <a:rPr lang="es-EC" sz="1200" b="1" u="none" strike="noStrike" dirty="0">
                          <a:latin typeface="Arial" pitchFamily="34" charset="0"/>
                          <a:cs typeface="Arial" pitchFamily="34" charset="0"/>
                        </a:rPr>
                        <a:t>FLUJO NETO</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-$28.641</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-$4.361</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$10.105</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$27.812</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$12.278</a:t>
                      </a:r>
                      <a:endParaRPr lang="es-EC" sz="1200" b="1" i="0" u="none" strike="noStrike" dirty="0">
                        <a:latin typeface="Arial" pitchFamily="34" charset="0"/>
                        <a:cs typeface="Arial" pitchFamily="34" charset="0"/>
                      </a:endParaRPr>
                    </a:p>
                  </a:txBody>
                  <a:tcPr marL="0" marR="0" marT="0" marB="0" anchor="b"/>
                </a:tc>
                <a:tc>
                  <a:txBody>
                    <a:bodyPr/>
                    <a:lstStyle/>
                    <a:p>
                      <a:pPr algn="ctr" fontAlgn="b"/>
                      <a:r>
                        <a:rPr lang="es-EC" sz="1200" b="1" u="none" strike="noStrike" dirty="0">
                          <a:latin typeface="Arial" pitchFamily="34" charset="0"/>
                          <a:cs typeface="Arial" pitchFamily="34" charset="0"/>
                        </a:rPr>
                        <a:t>$13.272</a:t>
                      </a:r>
                      <a:endParaRPr lang="es-EC" sz="1200" b="1" i="0" u="none" strike="noStrike" dirty="0">
                        <a:latin typeface="Arial" pitchFamily="34" charset="0"/>
                        <a:cs typeface="Arial" pitchFamily="34" charset="0"/>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642918"/>
            <a:ext cx="8229600" cy="1081838"/>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5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mj-lt"/>
                <a:ea typeface="+mj-ea"/>
                <a:cs typeface="+mj-cs"/>
              </a:rPr>
              <a:t>Valor actual neto y </a:t>
            </a:r>
            <a:r>
              <a:rPr lang="es-ES" sz="5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mj-lt"/>
                <a:ea typeface="+mj-ea"/>
                <a:cs typeface="+mj-cs"/>
              </a:rPr>
              <a:t>tir</a:t>
            </a:r>
            <a:endParaRPr kumimoji="0" lang="es-EC" sz="5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Table 4"/>
          <p:cNvGraphicFramePr>
            <a:graphicFrameLocks noGrp="1"/>
          </p:cNvGraphicFramePr>
          <p:nvPr/>
        </p:nvGraphicFramePr>
        <p:xfrm>
          <a:off x="2143108" y="2000240"/>
          <a:ext cx="5214974" cy="1000132"/>
        </p:xfrm>
        <a:graphic>
          <a:graphicData uri="http://schemas.openxmlformats.org/drawingml/2006/table">
            <a:tbl>
              <a:tblPr>
                <a:tableStyleId>{69C7853C-536D-4A76-A0AE-DD22124D55A5}</a:tableStyleId>
              </a:tblPr>
              <a:tblGrid>
                <a:gridCol w="4048776"/>
                <a:gridCol w="1166198"/>
              </a:tblGrid>
              <a:tr h="500066">
                <a:tc>
                  <a:txBody>
                    <a:bodyPr/>
                    <a:lstStyle/>
                    <a:p>
                      <a:pPr algn="ctr" fontAlgn="b"/>
                      <a:r>
                        <a:rPr lang="es-EC" sz="2400" u="none" strike="noStrike" dirty="0">
                          <a:latin typeface="Arial" pitchFamily="34" charset="0"/>
                          <a:cs typeface="Arial" pitchFamily="34" charset="0"/>
                        </a:rPr>
                        <a:t>VAN</a:t>
                      </a:r>
                      <a:endParaRPr lang="es-EC" sz="2400" b="1" i="0" u="none" strike="noStrike" dirty="0">
                        <a:latin typeface="Arial" pitchFamily="34" charset="0"/>
                        <a:cs typeface="Arial" pitchFamily="34" charset="0"/>
                      </a:endParaRPr>
                    </a:p>
                  </a:txBody>
                  <a:tcPr marL="0" marR="0" marT="0" marB="0" anchor="b"/>
                </a:tc>
                <a:tc>
                  <a:txBody>
                    <a:bodyPr/>
                    <a:lstStyle/>
                    <a:p>
                      <a:pPr algn="ctr" fontAlgn="b"/>
                      <a:r>
                        <a:rPr lang="es-EC" sz="2400" u="none" strike="noStrike" dirty="0">
                          <a:latin typeface="Arial" pitchFamily="34" charset="0"/>
                          <a:cs typeface="Arial" pitchFamily="34" charset="0"/>
                        </a:rPr>
                        <a:t>$10.301</a:t>
                      </a:r>
                      <a:endParaRPr lang="es-EC" sz="2400" b="1" i="0" u="none" strike="noStrike" dirty="0">
                        <a:latin typeface="Arial" pitchFamily="34" charset="0"/>
                        <a:cs typeface="Arial" pitchFamily="34" charset="0"/>
                      </a:endParaRPr>
                    </a:p>
                  </a:txBody>
                  <a:tcPr marL="0" marR="0" marT="0" marB="0" anchor="b"/>
                </a:tc>
              </a:tr>
              <a:tr h="500066">
                <a:tc>
                  <a:txBody>
                    <a:bodyPr/>
                    <a:lstStyle/>
                    <a:p>
                      <a:pPr algn="ctr" fontAlgn="b"/>
                      <a:r>
                        <a:rPr lang="es-EC" sz="2400" u="none" strike="noStrike" dirty="0">
                          <a:latin typeface="Arial" pitchFamily="34" charset="0"/>
                          <a:cs typeface="Arial" pitchFamily="34" charset="0"/>
                        </a:rPr>
                        <a:t>TIR</a:t>
                      </a:r>
                      <a:endParaRPr lang="es-EC" sz="2400" b="1" i="0" u="none" strike="noStrike" dirty="0">
                        <a:latin typeface="Arial" pitchFamily="34" charset="0"/>
                        <a:cs typeface="Arial" pitchFamily="34" charset="0"/>
                      </a:endParaRPr>
                    </a:p>
                  </a:txBody>
                  <a:tcPr marL="0" marR="0" marT="0" marB="0" anchor="b"/>
                </a:tc>
                <a:tc>
                  <a:txBody>
                    <a:bodyPr/>
                    <a:lstStyle/>
                    <a:p>
                      <a:pPr algn="ctr" fontAlgn="b"/>
                      <a:r>
                        <a:rPr lang="es-EC" sz="2400" u="none" strike="noStrike" dirty="0">
                          <a:latin typeface="Arial" pitchFamily="34" charset="0"/>
                          <a:cs typeface="Arial" pitchFamily="34" charset="0"/>
                        </a:rPr>
                        <a:t>22,41%</a:t>
                      </a:r>
                      <a:endParaRPr lang="es-EC" sz="2400" b="1" i="0" u="none" strike="noStrike" dirty="0">
                        <a:latin typeface="Arial" pitchFamily="34" charset="0"/>
                        <a:cs typeface="Arial" pitchFamily="34" charset="0"/>
                      </a:endParaRPr>
                    </a:p>
                  </a:txBody>
                  <a:tcPr marL="0" marR="0" marT="0" marB="0" anchor="b"/>
                </a:tc>
              </a:tr>
            </a:tbl>
          </a:graphicData>
        </a:graphic>
      </p:graphicFrame>
      <p:sp>
        <p:nvSpPr>
          <p:cNvPr id="6" name="Title 1"/>
          <p:cNvSpPr txBox="1">
            <a:spLocks/>
          </p:cNvSpPr>
          <p:nvPr/>
        </p:nvSpPr>
        <p:spPr>
          <a:xfrm>
            <a:off x="571472" y="3071810"/>
            <a:ext cx="7572428" cy="785818"/>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E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latin typeface="+mj-lt"/>
                <a:ea typeface="+mj-ea"/>
                <a:cs typeface="+mj-cs"/>
              </a:rPr>
              <a:t>payback</a:t>
            </a:r>
            <a:endParaRPr kumimoji="0" lang="es-EC"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Table 6"/>
          <p:cNvGraphicFramePr>
            <a:graphicFrameLocks noGrp="1"/>
          </p:cNvGraphicFramePr>
          <p:nvPr/>
        </p:nvGraphicFramePr>
        <p:xfrm>
          <a:off x="1142976" y="4071942"/>
          <a:ext cx="7000924" cy="2071703"/>
        </p:xfrm>
        <a:graphic>
          <a:graphicData uri="http://schemas.openxmlformats.org/drawingml/2006/table">
            <a:tbl>
              <a:tblPr>
                <a:tableStyleId>{69C7853C-536D-4A76-A0AE-DD22124D55A5}</a:tableStyleId>
              </a:tblPr>
              <a:tblGrid>
                <a:gridCol w="1049614"/>
                <a:gridCol w="1196560"/>
                <a:gridCol w="1117838"/>
                <a:gridCol w="1873561"/>
                <a:gridCol w="1763351"/>
              </a:tblGrid>
              <a:tr h="776888">
                <a:tc>
                  <a:txBody>
                    <a:bodyPr/>
                    <a:lstStyle/>
                    <a:p>
                      <a:pPr algn="ctr" fontAlgn="ctr"/>
                      <a:r>
                        <a:rPr lang="es-EC" sz="1400" b="1" u="none" strike="noStrike" dirty="0">
                          <a:latin typeface="Arial" pitchFamily="34" charset="0"/>
                          <a:cs typeface="Arial" pitchFamily="34" charset="0"/>
                        </a:rPr>
                        <a:t>PERIODO</a:t>
                      </a:r>
                      <a:endParaRPr lang="es-EC" sz="1400" b="1" i="0" u="none" strike="noStrike" dirty="0">
                        <a:latin typeface="Arial" pitchFamily="34" charset="0"/>
                        <a:cs typeface="Arial" pitchFamily="34" charset="0"/>
                      </a:endParaRPr>
                    </a:p>
                  </a:txBody>
                  <a:tcPr marL="0" marR="0" marT="0" marB="0" anchor="ctr"/>
                </a:tc>
                <a:tc>
                  <a:txBody>
                    <a:bodyPr/>
                    <a:lstStyle/>
                    <a:p>
                      <a:pPr algn="ctr" fontAlgn="ctr"/>
                      <a:r>
                        <a:rPr lang="es-EC" sz="1400" b="1" u="none" strike="noStrike" dirty="0">
                          <a:latin typeface="Arial" pitchFamily="34" charset="0"/>
                          <a:cs typeface="Arial" pitchFamily="34" charset="0"/>
                        </a:rPr>
                        <a:t>SALDO DE INVERSION</a:t>
                      </a:r>
                      <a:endParaRPr lang="es-EC" sz="1400" b="1" i="0" u="none" strike="noStrike" dirty="0">
                        <a:latin typeface="Arial" pitchFamily="34" charset="0"/>
                        <a:cs typeface="Arial" pitchFamily="34" charset="0"/>
                      </a:endParaRPr>
                    </a:p>
                  </a:txBody>
                  <a:tcPr marL="0" marR="0" marT="0" marB="0" anchor="ctr"/>
                </a:tc>
                <a:tc>
                  <a:txBody>
                    <a:bodyPr/>
                    <a:lstStyle/>
                    <a:p>
                      <a:pPr algn="ctr" fontAlgn="ctr"/>
                      <a:r>
                        <a:rPr lang="es-EC" sz="1400" b="1" u="none" strike="noStrike" dirty="0">
                          <a:latin typeface="Arial" pitchFamily="34" charset="0"/>
                          <a:cs typeface="Arial" pitchFamily="34" charset="0"/>
                        </a:rPr>
                        <a:t>FLUJO DE CAJA</a:t>
                      </a:r>
                      <a:endParaRPr lang="es-EC" sz="1400" b="1" i="0" u="none" strike="noStrike" dirty="0">
                        <a:latin typeface="Arial" pitchFamily="34" charset="0"/>
                        <a:cs typeface="Arial" pitchFamily="34" charset="0"/>
                      </a:endParaRPr>
                    </a:p>
                  </a:txBody>
                  <a:tcPr marL="0" marR="0" marT="0" marB="0" anchor="ctr"/>
                </a:tc>
                <a:tc>
                  <a:txBody>
                    <a:bodyPr/>
                    <a:lstStyle/>
                    <a:p>
                      <a:pPr algn="ctr" fontAlgn="ctr"/>
                      <a:r>
                        <a:rPr lang="es-EC" sz="1400" b="1" u="none" strike="noStrike" dirty="0">
                          <a:latin typeface="Arial" pitchFamily="34" charset="0"/>
                          <a:cs typeface="Arial" pitchFamily="34" charset="0"/>
                        </a:rPr>
                        <a:t>RENTABILIDAD EXIGIDA</a:t>
                      </a:r>
                      <a:endParaRPr lang="es-EC" sz="1400" b="1" i="0" u="none" strike="noStrike" dirty="0">
                        <a:latin typeface="Arial" pitchFamily="34" charset="0"/>
                        <a:cs typeface="Arial" pitchFamily="34" charset="0"/>
                      </a:endParaRPr>
                    </a:p>
                  </a:txBody>
                  <a:tcPr marL="0" marR="0" marT="0" marB="0" anchor="ctr"/>
                </a:tc>
                <a:tc>
                  <a:txBody>
                    <a:bodyPr/>
                    <a:lstStyle/>
                    <a:p>
                      <a:pPr algn="ctr" fontAlgn="ctr"/>
                      <a:r>
                        <a:rPr lang="es-EC" sz="1400" b="1" u="none" strike="noStrike" dirty="0">
                          <a:latin typeface="Arial" pitchFamily="34" charset="0"/>
                          <a:cs typeface="Arial" pitchFamily="34" charset="0"/>
                        </a:rPr>
                        <a:t>RECUPERACION DE LA INVERSION</a:t>
                      </a:r>
                      <a:endParaRPr lang="es-EC" sz="1400" b="1" i="0" u="none" strike="noStrike" dirty="0">
                        <a:latin typeface="Arial" pitchFamily="34" charset="0"/>
                        <a:cs typeface="Arial" pitchFamily="34" charset="0"/>
                      </a:endParaRPr>
                    </a:p>
                  </a:txBody>
                  <a:tcPr marL="0" marR="0" marT="0" marB="0" anchor="ctr"/>
                </a:tc>
              </a:tr>
              <a:tr h="258963">
                <a:tc>
                  <a:txBody>
                    <a:bodyPr/>
                    <a:lstStyle/>
                    <a:p>
                      <a:pPr algn="ctr" fontAlgn="b"/>
                      <a:r>
                        <a:rPr lang="es-EC" sz="1400" u="none" strike="noStrike">
                          <a:latin typeface="Arial" pitchFamily="34" charset="0"/>
                          <a:cs typeface="Arial" pitchFamily="34" charset="0"/>
                        </a:rPr>
                        <a:t>1</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$28.641</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-$4.361</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$3.517</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-$7.879</a:t>
                      </a:r>
                      <a:endParaRPr lang="es-EC" sz="1400" b="0" i="0" u="none" strike="noStrike">
                        <a:latin typeface="Arial" pitchFamily="34" charset="0"/>
                        <a:cs typeface="Arial" pitchFamily="34" charset="0"/>
                      </a:endParaRPr>
                    </a:p>
                  </a:txBody>
                  <a:tcPr marL="0" marR="0" marT="0" marB="0" anchor="b"/>
                </a:tc>
              </a:tr>
              <a:tr h="258963">
                <a:tc>
                  <a:txBody>
                    <a:bodyPr/>
                    <a:lstStyle/>
                    <a:p>
                      <a:pPr algn="ctr" fontAlgn="b"/>
                      <a:r>
                        <a:rPr lang="es-EC" sz="1400" u="none" strike="noStrike">
                          <a:latin typeface="Arial" pitchFamily="34" charset="0"/>
                          <a:cs typeface="Arial" pitchFamily="34" charset="0"/>
                        </a:rPr>
                        <a:t>2</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$36.520</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$10.105</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$4.485</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$5.620</a:t>
                      </a:r>
                      <a:endParaRPr lang="es-EC" sz="1400" b="0" i="0" u="none" strike="noStrike">
                        <a:latin typeface="Arial" pitchFamily="34" charset="0"/>
                        <a:cs typeface="Arial" pitchFamily="34" charset="0"/>
                      </a:endParaRPr>
                    </a:p>
                  </a:txBody>
                  <a:tcPr marL="0" marR="0" marT="0" marB="0" anchor="b"/>
                </a:tc>
              </a:tr>
              <a:tr h="258963">
                <a:tc>
                  <a:txBody>
                    <a:bodyPr/>
                    <a:lstStyle/>
                    <a:p>
                      <a:pPr algn="ctr" fontAlgn="b"/>
                      <a:r>
                        <a:rPr lang="es-EC" sz="1400" u="none" strike="noStrike" dirty="0">
                          <a:latin typeface="Arial" pitchFamily="34" charset="0"/>
                          <a:cs typeface="Arial" pitchFamily="34" charset="0"/>
                        </a:rPr>
                        <a:t>3</a:t>
                      </a:r>
                      <a:endParaRPr lang="es-EC" sz="1400" b="0" i="0" u="none" strike="noStrike" dirty="0">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$30.899</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$27.812</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$3.794</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$24.018</a:t>
                      </a:r>
                      <a:endParaRPr lang="es-EC" sz="1400" b="0" i="0" u="none" strike="noStrike" dirty="0">
                        <a:latin typeface="Arial" pitchFamily="34" charset="0"/>
                        <a:cs typeface="Arial" pitchFamily="34" charset="0"/>
                      </a:endParaRPr>
                    </a:p>
                  </a:txBody>
                  <a:tcPr marL="0" marR="0" marT="0" marB="0" anchor="b"/>
                </a:tc>
              </a:tr>
              <a:tr h="258963">
                <a:tc>
                  <a:txBody>
                    <a:bodyPr/>
                    <a:lstStyle/>
                    <a:p>
                      <a:pPr algn="ctr" fontAlgn="b"/>
                      <a:r>
                        <a:rPr lang="es-EC" sz="1400" u="none" strike="noStrike">
                          <a:latin typeface="Arial" pitchFamily="34" charset="0"/>
                          <a:cs typeface="Arial" pitchFamily="34" charset="0"/>
                        </a:rPr>
                        <a:t>4</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$6.882</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$12.278</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$845</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$11.433</a:t>
                      </a:r>
                      <a:endParaRPr lang="es-EC" sz="1400" b="0" i="0" u="none" strike="noStrike">
                        <a:latin typeface="Arial" pitchFamily="34" charset="0"/>
                        <a:cs typeface="Arial" pitchFamily="34" charset="0"/>
                      </a:endParaRPr>
                    </a:p>
                  </a:txBody>
                  <a:tcPr marL="0" marR="0" marT="0" marB="0" anchor="b"/>
                </a:tc>
              </a:tr>
              <a:tr h="258963">
                <a:tc>
                  <a:txBody>
                    <a:bodyPr/>
                    <a:lstStyle/>
                    <a:p>
                      <a:pPr algn="ctr" fontAlgn="b"/>
                      <a:r>
                        <a:rPr lang="es-EC" sz="1400" u="none" strike="noStrike">
                          <a:latin typeface="Arial" pitchFamily="34" charset="0"/>
                          <a:cs typeface="Arial" pitchFamily="34" charset="0"/>
                        </a:rPr>
                        <a:t>5</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-$4.551</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$13.272</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-$559</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$13.831</a:t>
                      </a:r>
                      <a:endParaRPr lang="es-EC" sz="1400" b="0" i="0" u="none" strike="noStrike" dirty="0">
                        <a:latin typeface="Arial" pitchFamily="34" charset="0"/>
                        <a:cs typeface="Arial" pitchFamily="34" charset="0"/>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081838"/>
          </a:xfrm>
        </p:spPr>
        <p:txBody>
          <a:bodyPr/>
          <a:lstStyle/>
          <a:p>
            <a:pPr algn="ctr"/>
            <a:r>
              <a:rPr lang="es-E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rPr>
              <a:t>ANALISIS DE SENSIBILIDAD</a:t>
            </a:r>
            <a:endParaRPr lang="es-EC" dirty="0"/>
          </a:p>
        </p:txBody>
      </p:sp>
      <p:graphicFrame>
        <p:nvGraphicFramePr>
          <p:cNvPr id="4" name="Table 3"/>
          <p:cNvGraphicFramePr>
            <a:graphicFrameLocks noGrp="1"/>
          </p:cNvGraphicFramePr>
          <p:nvPr/>
        </p:nvGraphicFramePr>
        <p:xfrm>
          <a:off x="1928794" y="1857364"/>
          <a:ext cx="5429288" cy="1214445"/>
        </p:xfrm>
        <a:graphic>
          <a:graphicData uri="http://schemas.openxmlformats.org/drawingml/2006/table">
            <a:tbl>
              <a:tblPr>
                <a:tableStyleId>{69C7853C-536D-4A76-A0AE-DD22124D55A5}</a:tableStyleId>
              </a:tblPr>
              <a:tblGrid>
                <a:gridCol w="437431"/>
                <a:gridCol w="1003517"/>
                <a:gridCol w="913457"/>
                <a:gridCol w="964921"/>
                <a:gridCol w="1054981"/>
                <a:gridCol w="1054981"/>
              </a:tblGrid>
              <a:tr h="404815">
                <a:tc gridSpan="6">
                  <a:txBody>
                    <a:bodyPr/>
                    <a:lstStyle/>
                    <a:p>
                      <a:pPr algn="ctr" fontAlgn="b"/>
                      <a:r>
                        <a:rPr lang="es-EC" sz="1400" b="1" u="none" strike="noStrike" dirty="0">
                          <a:latin typeface="Arial" pitchFamily="34" charset="0"/>
                          <a:cs typeface="Arial" pitchFamily="34" charset="0"/>
                        </a:rPr>
                        <a:t>Variación Ingresos</a:t>
                      </a:r>
                      <a:endParaRPr lang="es-EC" sz="1400" b="1" i="0" u="none" strike="noStrike" dirty="0">
                        <a:latin typeface="Arial" pitchFamily="34" charset="0"/>
                        <a:cs typeface="Arial"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4815">
                <a:tc>
                  <a:txBody>
                    <a:bodyPr/>
                    <a:lstStyle/>
                    <a:p>
                      <a:pPr algn="l" fontAlgn="b"/>
                      <a:r>
                        <a:rPr lang="es-EC" sz="1400" u="none" strike="noStrike">
                          <a:latin typeface="Arial" pitchFamily="34" charset="0"/>
                          <a:cs typeface="Arial" pitchFamily="34" charset="0"/>
                        </a:rPr>
                        <a:t> </a:t>
                      </a:r>
                      <a:endParaRPr lang="es-EC" sz="1400" b="1"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-10%</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-5%</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0%</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5%</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10%</a:t>
                      </a:r>
                      <a:endParaRPr lang="es-EC" sz="1400" b="0" i="0" u="none" strike="noStrike">
                        <a:latin typeface="Arial" pitchFamily="34" charset="0"/>
                        <a:cs typeface="Arial" pitchFamily="34" charset="0"/>
                      </a:endParaRPr>
                    </a:p>
                  </a:txBody>
                  <a:tcPr marL="0" marR="0" marT="0" marB="0" anchor="b"/>
                </a:tc>
              </a:tr>
              <a:tr h="404815">
                <a:tc>
                  <a:txBody>
                    <a:bodyPr/>
                    <a:lstStyle/>
                    <a:p>
                      <a:pPr algn="l" fontAlgn="b"/>
                      <a:r>
                        <a:rPr lang="es-EC" sz="1400" u="none" strike="noStrike">
                          <a:latin typeface="Arial" pitchFamily="34" charset="0"/>
                          <a:cs typeface="Arial" pitchFamily="34" charset="0"/>
                        </a:rPr>
                        <a:t>VAN</a:t>
                      </a:r>
                      <a:endParaRPr lang="es-EC" sz="1400" b="1"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-$27.682</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-$8.691</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$10.301</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a:latin typeface="Arial" pitchFamily="34" charset="0"/>
                          <a:cs typeface="Arial" pitchFamily="34" charset="0"/>
                        </a:rPr>
                        <a:t>$29.293</a:t>
                      </a:r>
                      <a:endParaRPr lang="es-EC" sz="1400" b="0" i="0" u="none" strike="noStrike">
                        <a:latin typeface="Arial" pitchFamily="34" charset="0"/>
                        <a:cs typeface="Arial" pitchFamily="34" charset="0"/>
                      </a:endParaRPr>
                    </a:p>
                  </a:txBody>
                  <a:tcPr marL="0" marR="0" marT="0" marB="0" anchor="b"/>
                </a:tc>
                <a:tc>
                  <a:txBody>
                    <a:bodyPr/>
                    <a:lstStyle/>
                    <a:p>
                      <a:pPr algn="r" fontAlgn="b"/>
                      <a:r>
                        <a:rPr lang="es-EC" sz="1400" u="none" strike="noStrike" dirty="0">
                          <a:latin typeface="Arial" pitchFamily="34" charset="0"/>
                          <a:cs typeface="Arial" pitchFamily="34" charset="0"/>
                        </a:rPr>
                        <a:t>$48.284</a:t>
                      </a:r>
                      <a:endParaRPr lang="es-EC" sz="1400" b="0" i="0" u="none" strike="noStrike" dirty="0">
                        <a:latin typeface="Arial" pitchFamily="34" charset="0"/>
                        <a:cs typeface="Arial" pitchFamily="34" charset="0"/>
                      </a:endParaRPr>
                    </a:p>
                  </a:txBody>
                  <a:tcPr marL="0" marR="0" marT="0" marB="0" anchor="b"/>
                </a:tc>
              </a:tr>
            </a:tbl>
          </a:graphicData>
        </a:graphic>
      </p:graphicFrame>
      <p:graphicFrame>
        <p:nvGraphicFramePr>
          <p:cNvPr id="5" name="Chart 4"/>
          <p:cNvGraphicFramePr/>
          <p:nvPr/>
        </p:nvGraphicFramePr>
        <p:xfrm>
          <a:off x="1571604" y="3429000"/>
          <a:ext cx="607223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8596" y="642918"/>
            <a:ext cx="8229600" cy="1081838"/>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mj-ea"/>
                <a:cs typeface="+mj-cs"/>
              </a:rPr>
              <a:t>ANALISIS DE SENSIBILIDAD</a:t>
            </a:r>
            <a:endParaRPr kumimoji="0" lang="es-EC" sz="5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5" name="Table 4"/>
          <p:cNvGraphicFramePr>
            <a:graphicFrameLocks noGrp="1"/>
          </p:cNvGraphicFramePr>
          <p:nvPr/>
        </p:nvGraphicFramePr>
        <p:xfrm>
          <a:off x="1000100" y="1928802"/>
          <a:ext cx="6929486" cy="1214445"/>
        </p:xfrm>
        <a:graphic>
          <a:graphicData uri="http://schemas.openxmlformats.org/drawingml/2006/table">
            <a:tbl>
              <a:tblPr>
                <a:tableStyleId>{284E427A-3D55-4303-BF80-6455036E1DE7}</a:tableStyleId>
              </a:tblPr>
              <a:tblGrid>
                <a:gridCol w="558300"/>
                <a:gridCol w="1280805"/>
                <a:gridCol w="1165861"/>
                <a:gridCol w="1231544"/>
                <a:gridCol w="1346488"/>
                <a:gridCol w="1346488"/>
              </a:tblGrid>
              <a:tr h="404815">
                <a:tc gridSpan="6">
                  <a:txBody>
                    <a:bodyPr/>
                    <a:lstStyle/>
                    <a:p>
                      <a:pPr algn="ctr" fontAlgn="b"/>
                      <a:r>
                        <a:rPr lang="es-EC" sz="1400" u="none" strike="noStrike" dirty="0">
                          <a:latin typeface="Arial" pitchFamily="34" charset="0"/>
                          <a:cs typeface="Arial" pitchFamily="34" charset="0"/>
                        </a:rPr>
                        <a:t>Variación Costos</a:t>
                      </a:r>
                      <a:endParaRPr lang="es-EC" sz="1400" b="1" i="0" u="none" strike="noStrike" dirty="0">
                        <a:latin typeface="Arial" pitchFamily="34" charset="0"/>
                        <a:cs typeface="Arial" pitchFamily="34"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4815">
                <a:tc>
                  <a:txBody>
                    <a:bodyPr/>
                    <a:lstStyle/>
                    <a:p>
                      <a:pPr algn="ctr" fontAlgn="b"/>
                      <a:r>
                        <a:rPr lang="es-EC" sz="1400" u="none" strike="noStrike">
                          <a:latin typeface="Arial" pitchFamily="34" charset="0"/>
                          <a:cs typeface="Arial" pitchFamily="34" charset="0"/>
                        </a:rPr>
                        <a:t> </a:t>
                      </a:r>
                      <a:endParaRPr lang="es-EC" sz="1400" b="1" i="0" u="none" strike="noStrike">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-5%</a:t>
                      </a:r>
                      <a:endParaRPr lang="es-EC" sz="1400" b="1" i="0" u="none" strike="noStrike" dirty="0">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0%</a:t>
                      </a:r>
                      <a:endParaRPr lang="es-EC" sz="1400" b="1" i="0" u="none" strike="noStrike" dirty="0">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5%</a:t>
                      </a:r>
                      <a:endParaRPr lang="es-EC" sz="1400" b="1" i="0" u="none" strike="noStrike" dirty="0">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10%</a:t>
                      </a:r>
                      <a:endParaRPr lang="es-EC" sz="1400" b="1" i="0" u="none" strike="noStrike" dirty="0">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15%</a:t>
                      </a:r>
                      <a:endParaRPr lang="es-EC" sz="1400" b="1" i="0" u="none" strike="noStrike" dirty="0">
                        <a:latin typeface="Arial" pitchFamily="34" charset="0"/>
                        <a:cs typeface="Arial" pitchFamily="34" charset="0"/>
                      </a:endParaRPr>
                    </a:p>
                  </a:txBody>
                  <a:tcPr marL="0" marR="0" marT="0" marB="0" anchor="b"/>
                </a:tc>
              </a:tr>
              <a:tr h="404815">
                <a:tc>
                  <a:txBody>
                    <a:bodyPr/>
                    <a:lstStyle/>
                    <a:p>
                      <a:pPr algn="ctr" fontAlgn="b"/>
                      <a:r>
                        <a:rPr lang="es-EC" sz="1400" u="none" strike="noStrike" dirty="0">
                          <a:latin typeface="Arial" pitchFamily="34" charset="0"/>
                          <a:cs typeface="Arial" pitchFamily="34" charset="0"/>
                        </a:rPr>
                        <a:t>VAN</a:t>
                      </a:r>
                      <a:endParaRPr lang="es-EC" sz="1400" b="1" i="0" u="none" strike="noStrike" dirty="0">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$21.115,66</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$10.301</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-$513,62</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a:latin typeface="Arial" pitchFamily="34" charset="0"/>
                          <a:cs typeface="Arial" pitchFamily="34" charset="0"/>
                        </a:rPr>
                        <a:t>-$11.328,25</a:t>
                      </a:r>
                      <a:endParaRPr lang="es-EC" sz="1400" b="0" i="0" u="none" strike="noStrike">
                        <a:latin typeface="Arial" pitchFamily="34" charset="0"/>
                        <a:cs typeface="Arial" pitchFamily="34" charset="0"/>
                      </a:endParaRPr>
                    </a:p>
                  </a:txBody>
                  <a:tcPr marL="0" marR="0" marT="0" marB="0" anchor="b"/>
                </a:tc>
                <a:tc>
                  <a:txBody>
                    <a:bodyPr/>
                    <a:lstStyle/>
                    <a:p>
                      <a:pPr algn="ctr" fontAlgn="b"/>
                      <a:r>
                        <a:rPr lang="es-EC" sz="1400" u="none" strike="noStrike" dirty="0">
                          <a:latin typeface="Arial" pitchFamily="34" charset="0"/>
                          <a:cs typeface="Arial" pitchFamily="34" charset="0"/>
                        </a:rPr>
                        <a:t>-$22.142,89</a:t>
                      </a:r>
                      <a:endParaRPr lang="es-EC" sz="1400" b="0" i="0" u="none" strike="noStrike" dirty="0">
                        <a:latin typeface="Arial" pitchFamily="34" charset="0"/>
                        <a:cs typeface="Arial" pitchFamily="34" charset="0"/>
                      </a:endParaRPr>
                    </a:p>
                  </a:txBody>
                  <a:tcPr marL="0" marR="0" marT="0" marB="0" anchor="b"/>
                </a:tc>
              </a:tr>
            </a:tbl>
          </a:graphicData>
        </a:graphic>
      </p:graphicFrame>
      <p:graphicFrame>
        <p:nvGraphicFramePr>
          <p:cNvPr id="6" name="Chart 5"/>
          <p:cNvGraphicFramePr/>
          <p:nvPr/>
        </p:nvGraphicFramePr>
        <p:xfrm>
          <a:off x="1857356" y="3429000"/>
          <a:ext cx="5072098" cy="2928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CARACTERÍSTICAS DEL SERVICIO</a:t>
            </a:r>
            <a:endParaRPr lang="es-EC" dirty="0"/>
          </a:p>
        </p:txBody>
      </p:sp>
      <p:pic>
        <p:nvPicPr>
          <p:cNvPr id="4" name="Content Placeholder 3" descr="humitas.jpg"/>
          <p:cNvPicPr>
            <a:picLocks noGrp="1" noChangeAspect="1"/>
          </p:cNvPicPr>
          <p:nvPr>
            <p:ph idx="1"/>
          </p:nvPr>
        </p:nvPicPr>
        <p:blipFill>
          <a:blip r:embed="rId2"/>
          <a:stretch>
            <a:fillRect/>
          </a:stretch>
        </p:blipFill>
        <p:spPr>
          <a:xfrm>
            <a:off x="7572396" y="2071678"/>
            <a:ext cx="1357311" cy="1480703"/>
          </a:xfrm>
        </p:spPr>
      </p:pic>
      <p:pic>
        <p:nvPicPr>
          <p:cNvPr id="5" name="Picture 4" descr="JugodeNaranja.jpeg"/>
          <p:cNvPicPr>
            <a:picLocks noChangeAspect="1"/>
          </p:cNvPicPr>
          <p:nvPr/>
        </p:nvPicPr>
        <p:blipFill>
          <a:blip r:embed="rId3"/>
          <a:stretch>
            <a:fillRect/>
          </a:stretch>
        </p:blipFill>
        <p:spPr>
          <a:xfrm>
            <a:off x="7786710" y="3929066"/>
            <a:ext cx="1085845" cy="1435828"/>
          </a:xfrm>
          <a:prstGeom prst="rect">
            <a:avLst/>
          </a:prstGeom>
        </p:spPr>
      </p:pic>
      <p:pic>
        <p:nvPicPr>
          <p:cNvPr id="6" name="Picture 5" descr="cafe-con-leche.jpg"/>
          <p:cNvPicPr>
            <a:picLocks noChangeAspect="1"/>
          </p:cNvPicPr>
          <p:nvPr/>
        </p:nvPicPr>
        <p:blipFill>
          <a:blip r:embed="rId4" cstate="print"/>
          <a:stretch>
            <a:fillRect/>
          </a:stretch>
        </p:blipFill>
        <p:spPr>
          <a:xfrm flipH="1">
            <a:off x="7715272" y="5572140"/>
            <a:ext cx="1215578" cy="1004878"/>
          </a:xfrm>
          <a:prstGeom prst="rect">
            <a:avLst/>
          </a:prstGeom>
        </p:spPr>
      </p:pic>
      <p:pic>
        <p:nvPicPr>
          <p:cNvPr id="7" name="Picture 6" descr="revistas.jpg"/>
          <p:cNvPicPr>
            <a:picLocks noChangeAspect="1"/>
          </p:cNvPicPr>
          <p:nvPr/>
        </p:nvPicPr>
        <p:blipFill>
          <a:blip r:embed="rId5"/>
          <a:stretch>
            <a:fillRect/>
          </a:stretch>
        </p:blipFill>
        <p:spPr>
          <a:xfrm>
            <a:off x="0" y="5286388"/>
            <a:ext cx="1643042" cy="1301743"/>
          </a:xfrm>
          <a:prstGeom prst="rect">
            <a:avLst/>
          </a:prstGeom>
        </p:spPr>
      </p:pic>
      <p:pic>
        <p:nvPicPr>
          <p:cNvPr id="8" name="Picture 7" descr="product_thumb.php.jpeg"/>
          <p:cNvPicPr>
            <a:picLocks noChangeAspect="1"/>
          </p:cNvPicPr>
          <p:nvPr/>
        </p:nvPicPr>
        <p:blipFill>
          <a:blip r:embed="rId6" cstate="print"/>
          <a:stretch>
            <a:fillRect/>
          </a:stretch>
        </p:blipFill>
        <p:spPr>
          <a:xfrm>
            <a:off x="214282" y="3643314"/>
            <a:ext cx="1314788" cy="1214422"/>
          </a:xfrm>
          <a:prstGeom prst="rect">
            <a:avLst/>
          </a:prstGeom>
        </p:spPr>
      </p:pic>
      <p:pic>
        <p:nvPicPr>
          <p:cNvPr id="9" name="Picture 8" descr="MESA TOPAKA SILLA 126.bmp"/>
          <p:cNvPicPr>
            <a:picLocks noChangeAspect="1"/>
          </p:cNvPicPr>
          <p:nvPr/>
        </p:nvPicPr>
        <p:blipFill>
          <a:blip r:embed="rId7" cstate="print"/>
          <a:stretch>
            <a:fillRect/>
          </a:stretch>
        </p:blipFill>
        <p:spPr>
          <a:xfrm>
            <a:off x="0" y="2143116"/>
            <a:ext cx="1541853" cy="1233482"/>
          </a:xfrm>
          <a:prstGeom prst="rect">
            <a:avLst/>
          </a:prstGeom>
        </p:spPr>
      </p:pic>
      <p:sp>
        <p:nvSpPr>
          <p:cNvPr id="10" name="TextBox 9"/>
          <p:cNvSpPr txBox="1"/>
          <p:nvPr/>
        </p:nvSpPr>
        <p:spPr>
          <a:xfrm>
            <a:off x="1500166" y="2714620"/>
            <a:ext cx="5929354" cy="1754326"/>
          </a:xfrm>
          <a:prstGeom prst="rect">
            <a:avLst/>
          </a:prstGeom>
          <a:noFill/>
        </p:spPr>
        <p:txBody>
          <a:bodyPr wrap="square" rtlCol="0">
            <a:spAutoFit/>
          </a:bodyPr>
          <a:lstStyle/>
          <a:p>
            <a:pPr>
              <a:buFont typeface="Arial" pitchFamily="34" charset="0"/>
              <a:buChar char="•"/>
            </a:pPr>
            <a:r>
              <a:rPr lang="es-ES" dirty="0" smtClean="0"/>
              <a:t> Los aperitivos que se ofrecerán son típicos de las regiones del país, elaborados por el chef .</a:t>
            </a:r>
          </a:p>
          <a:p>
            <a:endParaRPr lang="es-ES" dirty="0" smtClean="0"/>
          </a:p>
          <a:p>
            <a:pPr>
              <a:buFont typeface="Arial" pitchFamily="34" charset="0"/>
              <a:buChar char="•"/>
            </a:pPr>
            <a:r>
              <a:rPr lang="es-ES" dirty="0" smtClean="0"/>
              <a:t>  En la preparación del café se utilizará granos de café nacional, para resaltar la buena producción de café que tiene el país.</a:t>
            </a:r>
            <a:endParaRPr lang="es-EC"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214554"/>
            <a:ext cx="8229600" cy="1081838"/>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6350" stA="55000" endA="300" endPos="45500" dir="5400000" sy="-100000" algn="bl" rotWithShape="0"/>
                </a:effectLst>
                <a:uLnTx/>
                <a:uFillTx/>
                <a:latin typeface="+mj-lt"/>
                <a:ea typeface="+mj-ea"/>
                <a:cs typeface="+mj-cs"/>
              </a:rPr>
              <a:t>Gracias</a:t>
            </a:r>
            <a:endParaRPr kumimoji="0" lang="es-EC"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vmercadosII.jpg"/>
          <p:cNvPicPr>
            <a:picLocks noChangeAspect="1"/>
          </p:cNvPicPr>
          <p:nvPr/>
        </p:nvPicPr>
        <p:blipFill>
          <a:blip r:embed="rId2"/>
          <a:stretch>
            <a:fillRect/>
          </a:stretch>
        </p:blipFill>
        <p:spPr>
          <a:xfrm>
            <a:off x="500034" y="857232"/>
            <a:ext cx="1949926" cy="1992316"/>
          </a:xfrm>
          <a:prstGeom prst="rect">
            <a:avLst/>
          </a:prstGeom>
        </p:spPr>
      </p:pic>
      <p:pic>
        <p:nvPicPr>
          <p:cNvPr id="5" name="Picture 4" descr="image1large.jpg"/>
          <p:cNvPicPr>
            <a:picLocks noChangeAspect="1"/>
          </p:cNvPicPr>
          <p:nvPr/>
        </p:nvPicPr>
        <p:blipFill>
          <a:blip r:embed="rId3" cstate="print"/>
          <a:stretch>
            <a:fillRect/>
          </a:stretch>
        </p:blipFill>
        <p:spPr>
          <a:xfrm>
            <a:off x="6572264" y="4786322"/>
            <a:ext cx="2257593" cy="1538926"/>
          </a:xfrm>
          <a:prstGeom prst="rect">
            <a:avLst/>
          </a:prstGeom>
        </p:spPr>
      </p:pic>
      <p:sp>
        <p:nvSpPr>
          <p:cNvPr id="6" name="Rectangle 5"/>
          <p:cNvSpPr/>
          <p:nvPr/>
        </p:nvSpPr>
        <p:spPr>
          <a:xfrm>
            <a:off x="-67081" y="2928934"/>
            <a:ext cx="9211081" cy="1754326"/>
          </a:xfrm>
          <a:prstGeom prst="rect">
            <a:avLst/>
          </a:prstGeom>
          <a:noFill/>
        </p:spPr>
        <p:txBody>
          <a:bodyPr wrap="square" lIns="91440" tIns="45720" rIns="91440" bIns="45720">
            <a:spAutoFit/>
          </a:bodyPr>
          <a:lstStyle/>
          <a:p>
            <a:pPr algn="ctr"/>
            <a:r>
              <a:rPr lang="es-E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INVESTIGACIÓN DE MERCADO</a:t>
            </a:r>
            <a:endParaRPr lang="es-EC"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s-ES" dirty="0" smtClean="0"/>
              <a:t>Perspectivas de la investigación</a:t>
            </a:r>
            <a:endParaRPr lang="es-EC" dirty="0"/>
          </a:p>
        </p:txBody>
      </p:sp>
      <p:sp>
        <p:nvSpPr>
          <p:cNvPr id="10" name="Rounded Rectangle 9"/>
          <p:cNvSpPr/>
          <p:nvPr/>
        </p:nvSpPr>
        <p:spPr>
          <a:xfrm>
            <a:off x="1571604" y="1714488"/>
            <a:ext cx="6215106" cy="4786346"/>
          </a:xfrm>
          <a:prstGeom prst="roundRect">
            <a:avLst/>
          </a:prstGeom>
          <a:solidFill>
            <a:schemeClr val="accent4">
              <a:lumMod val="75000"/>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60000"/>
              </a:lnSpc>
              <a:buNone/>
            </a:pPr>
            <a:r>
              <a:rPr lang="es-ES_tradnl" sz="1700" dirty="0" smtClean="0"/>
              <a:t>La investigación de mercado incluye desde la encuesta y el estudio pormenorizado del mismo hasta la elaboración de estadísticas para poder analizar las tendencias del consumidor con respecto al servicio de cafeterías en la ciudad, y de esa manera poder prever las cantidad de aperitivos y la localización de mercados más rentables para el servicio, estimación de costos, conocer el porcentaje de participación en el mercado que permita estimar la demanda del proyecto. El estudio de mercado permitirá tomar decisiones y crear estrategias que produzcan un efecto positivo tanto para el consumidor y para la empresa.</a:t>
            </a:r>
            <a:endParaRPr lang="es-EC" sz="1700" dirty="0"/>
          </a:p>
        </p:txBody>
      </p:sp>
      <p:sp>
        <p:nvSpPr>
          <p:cNvPr id="12" name="Down Arrow 11"/>
          <p:cNvSpPr/>
          <p:nvPr/>
        </p:nvSpPr>
        <p:spPr>
          <a:xfrm>
            <a:off x="4357686" y="1071546"/>
            <a:ext cx="571504" cy="785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500034" y="1428736"/>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835</TotalTime>
  <Words>2284</Words>
  <Application>Microsoft Office PowerPoint</Application>
  <PresentationFormat>On-screen Show (4:3)</PresentationFormat>
  <Paragraphs>987</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Flow</vt:lpstr>
      <vt:lpstr>PROYECTO DE CREACIÓN DE UNA CAFETERÍA Y LIBRERÍA-ZONA DE DESCANSO-3 EN 1-EN LA CUIDAD DE GUAYAQUIL </vt:lpstr>
      <vt:lpstr>Definición del Tema</vt:lpstr>
      <vt:lpstr>IMPORTANCIA DEL ESTUDIO</vt:lpstr>
      <vt:lpstr>CARACTERÍSTICAS DEL SERVICIO</vt:lpstr>
      <vt:lpstr>CARACTERÍSTICAS DEL SERVICIO</vt:lpstr>
      <vt:lpstr>Slide 6</vt:lpstr>
      <vt:lpstr>Slide 7</vt:lpstr>
      <vt:lpstr>Perspectivas de la investigación</vt:lpstr>
      <vt:lpstr>Slide 9</vt:lpstr>
      <vt:lpstr>Slide 10</vt:lpstr>
      <vt:lpstr>Slide 11</vt:lpstr>
      <vt:lpstr>Encuesta</vt:lpstr>
      <vt:lpstr>Slide 13</vt:lpstr>
      <vt:lpstr>Presentación e Interpretación de Resultados</vt:lpstr>
      <vt:lpstr>Slide 15</vt:lpstr>
      <vt:lpstr>Slide 16</vt:lpstr>
      <vt:lpstr>Variables relacionadas</vt:lpstr>
      <vt:lpstr>CONCLUSIONES</vt:lpstr>
      <vt:lpstr>Estimación de la Demanda de Mercado</vt:lpstr>
      <vt:lpstr>Estimación de la Demanda de Mercado</vt:lpstr>
      <vt:lpstr>Consumo Promedio por Persona</vt:lpstr>
      <vt:lpstr>PLAN DE MARKETING</vt:lpstr>
      <vt:lpstr>FODA</vt:lpstr>
      <vt:lpstr>Slide 24</vt:lpstr>
      <vt:lpstr>Slide 25</vt:lpstr>
      <vt:lpstr>Slide 26</vt:lpstr>
      <vt:lpstr>Slide 27</vt:lpstr>
      <vt:lpstr>Slide 28</vt:lpstr>
      <vt:lpstr>Slide 29</vt:lpstr>
      <vt:lpstr>Estudio Técnico</vt:lpstr>
      <vt:lpstr>MATRIZ LOCALIZACIÒN</vt:lpstr>
      <vt:lpstr>Capacidad Total Instalada</vt:lpstr>
      <vt:lpstr>Capacidad Proyectada Mensual</vt:lpstr>
      <vt:lpstr>Estudio Organizacional </vt:lpstr>
      <vt:lpstr>Organigrama </vt:lpstr>
      <vt:lpstr>Beneficios y Aportaciones</vt:lpstr>
      <vt:lpstr>Estudio Legal</vt:lpstr>
      <vt:lpstr>PERMISOS</vt:lpstr>
      <vt:lpstr>Estudio Financiero</vt:lpstr>
      <vt:lpstr>INVERSIONES</vt:lpstr>
      <vt:lpstr>INVERSIONES</vt:lpstr>
      <vt:lpstr>INVERSION DIFERIDA</vt:lpstr>
      <vt:lpstr>Proyección de Ventas</vt:lpstr>
      <vt:lpstr>Proyección de Costos</vt:lpstr>
      <vt:lpstr>Préstamo</vt:lpstr>
      <vt:lpstr>Slide 46</vt:lpstr>
      <vt:lpstr>Slide 47</vt:lpstr>
      <vt:lpstr>ANALISIS DE SENSIBILIDAD</vt:lpstr>
      <vt:lpstr>Slide 49</vt:lpstr>
      <vt:lpstr>Slide 50</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CREACIÓN DE UNA CAFETERÍA Y LIBRERÍA-ZONA DE DESCANSO-3 EN 1-EN LA CUIDAD DE GUAYAQUIL </dc:title>
  <dc:creator>Cliente</dc:creator>
  <cp:lastModifiedBy>Cliente</cp:lastModifiedBy>
  <cp:revision>136</cp:revision>
  <dcterms:created xsi:type="dcterms:W3CDTF">2010-05-03T23:45:19Z</dcterms:created>
  <dcterms:modified xsi:type="dcterms:W3CDTF">2010-05-04T19:00:10Z</dcterms:modified>
</cp:coreProperties>
</file>