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7" r:id="rId4"/>
    <p:sldId id="292" r:id="rId5"/>
    <p:sldId id="285" r:id="rId6"/>
    <p:sldId id="288" r:id="rId7"/>
    <p:sldId id="259" r:id="rId8"/>
    <p:sldId id="289" r:id="rId9"/>
    <p:sldId id="265" r:id="rId10"/>
    <p:sldId id="271" r:id="rId11"/>
    <p:sldId id="299" r:id="rId12"/>
    <p:sldId id="287" r:id="rId13"/>
    <p:sldId id="286" r:id="rId14"/>
    <p:sldId id="300" r:id="rId15"/>
    <p:sldId id="290" r:id="rId16"/>
    <p:sldId id="291" r:id="rId17"/>
    <p:sldId id="272" r:id="rId18"/>
    <p:sldId id="284" r:id="rId19"/>
    <p:sldId id="283" r:id="rId20"/>
    <p:sldId id="260" r:id="rId21"/>
    <p:sldId id="301" r:id="rId22"/>
    <p:sldId id="294" r:id="rId23"/>
    <p:sldId id="277" r:id="rId24"/>
    <p:sldId id="296" r:id="rId25"/>
    <p:sldId id="295" r:id="rId26"/>
    <p:sldId id="297" r:id="rId27"/>
    <p:sldId id="298" r:id="rId28"/>
    <p:sldId id="302" r:id="rId29"/>
    <p:sldId id="303" r:id="rId30"/>
    <p:sldId id="304" r:id="rId31"/>
    <p:sldId id="279" r:id="rId32"/>
    <p:sldId id="280" r:id="rId33"/>
    <p:sldId id="281"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51" autoAdjust="0"/>
    <p:restoredTop sz="94667" autoAdjust="0"/>
  </p:normalViewPr>
  <p:slideViewPr>
    <p:cSldViewPr>
      <p:cViewPr>
        <p:scale>
          <a:sx n="70" d="100"/>
          <a:sy n="70" d="100"/>
        </p:scale>
        <p:origin x="-906" y="-114"/>
      </p:cViewPr>
      <p:guideLst>
        <p:guide orient="horz" pos="2160"/>
        <p:guide pos="2880"/>
      </p:guideLst>
    </p:cSldViewPr>
  </p:slideViewPr>
  <p:outlineViewPr>
    <p:cViewPr>
      <p:scale>
        <a:sx n="33" d="100"/>
        <a:sy n="33" d="100"/>
      </p:scale>
      <p:origin x="0" y="98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ALKIR\Desktop\irni\tabla%20de%20medicion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ALKIR\Desktop\irni\tabla%20de%20medicio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4"/>
  <c:chart>
    <c:title>
      <c:tx>
        <c:rich>
          <a:bodyPr/>
          <a:lstStyle/>
          <a:p>
            <a:pPr>
              <a:defRPr/>
            </a:pPr>
            <a:r>
              <a:rPr lang="en-US" sz="1200" dirty="0"/>
              <a:t>Nº de </a:t>
            </a:r>
            <a:r>
              <a:rPr lang="en-US" sz="1200" dirty="0" err="1"/>
              <a:t>Mediciones</a:t>
            </a:r>
            <a:r>
              <a:rPr lang="en-US" sz="1200" dirty="0"/>
              <a:t> </a:t>
            </a:r>
            <a:r>
              <a:rPr lang="en-US" sz="1200" dirty="0" err="1"/>
              <a:t>por</a:t>
            </a:r>
            <a:r>
              <a:rPr lang="en-US" sz="1200" dirty="0"/>
              <a:t> </a:t>
            </a:r>
            <a:r>
              <a:rPr lang="en-US" sz="1200" dirty="0" err="1"/>
              <a:t>Rango</a:t>
            </a:r>
            <a:r>
              <a:rPr lang="en-US" sz="1200" dirty="0"/>
              <a:t> de </a:t>
            </a:r>
            <a:r>
              <a:rPr lang="en-US" sz="1200" dirty="0" err="1"/>
              <a:t>Relación</a:t>
            </a:r>
            <a:r>
              <a:rPr lang="en-US" sz="1200" dirty="0"/>
              <a:t> </a:t>
            </a:r>
            <a:r>
              <a:rPr lang="en-US" sz="1200" dirty="0" err="1"/>
              <a:t>Porcentual</a:t>
            </a:r>
            <a:r>
              <a:rPr lang="en-US" sz="1200" dirty="0"/>
              <a:t> al </a:t>
            </a:r>
            <a:r>
              <a:rPr lang="en-US" sz="1200" dirty="0" err="1"/>
              <a:t>Nivel</a:t>
            </a:r>
            <a:r>
              <a:rPr lang="en-US" sz="1200" dirty="0"/>
              <a:t> de </a:t>
            </a:r>
            <a:r>
              <a:rPr lang="en-US" sz="1200" dirty="0" err="1"/>
              <a:t>Referencia</a:t>
            </a:r>
            <a:r>
              <a:rPr lang="en-US" sz="1200" dirty="0"/>
              <a:t>. </a:t>
            </a:r>
            <a:r>
              <a:rPr lang="en-US" sz="1200" dirty="0" err="1"/>
              <a:t>Telefonía</a:t>
            </a:r>
            <a:r>
              <a:rPr lang="en-US" sz="1200" dirty="0"/>
              <a:t> </a:t>
            </a:r>
            <a:r>
              <a:rPr lang="en-US" sz="1200" dirty="0" err="1"/>
              <a:t>Movil</a:t>
            </a:r>
            <a:r>
              <a:rPr lang="en-US" sz="1200" dirty="0"/>
              <a:t> PORTA </a:t>
            </a:r>
            <a:r>
              <a:rPr lang="en-US" sz="1200" dirty="0" err="1"/>
              <a:t>Procedimiento</a:t>
            </a:r>
            <a:r>
              <a:rPr lang="en-US" sz="1200" dirty="0"/>
              <a:t> </a:t>
            </a:r>
            <a:r>
              <a:rPr lang="en-US" sz="1200" dirty="0" err="1"/>
              <a:t>Medición</a:t>
            </a:r>
            <a:r>
              <a:rPr lang="en-US" sz="1200" dirty="0"/>
              <a:t> 1</a:t>
            </a:r>
          </a:p>
        </c:rich>
      </c:tx>
      <c:layout>
        <c:manualLayout>
          <c:xMode val="edge"/>
          <c:yMode val="edge"/>
          <c:x val="0.10463212957111689"/>
          <c:y val="2.9647649503696028E-3"/>
        </c:manualLayout>
      </c:layout>
    </c:title>
    <c:view3D>
      <c:rotX val="30"/>
      <c:rotY val="50"/>
      <c:depthPercent val="100"/>
      <c:rAngAx val="1"/>
    </c:view3D>
    <c:plotArea>
      <c:layout/>
      <c:bar3DChart>
        <c:barDir val="bar"/>
        <c:grouping val="clustered"/>
        <c:ser>
          <c:idx val="0"/>
          <c:order val="0"/>
          <c:tx>
            <c:v>% Respecto al Total</c:v>
          </c:tx>
          <c:spPr>
            <a:solidFill>
              <a:schemeClr val="accent2">
                <a:lumMod val="75000"/>
              </a:schemeClr>
            </a:solidFill>
            <a:ln>
              <a:solidFill>
                <a:schemeClr val="accent2">
                  <a:lumMod val="60000"/>
                  <a:lumOff val="40000"/>
                </a:schemeClr>
              </a:solidFill>
            </a:ln>
          </c:spPr>
          <c:dLbls>
            <c:dLbl>
              <c:idx val="0"/>
              <c:layout>
                <c:manualLayout>
                  <c:x val="-1.1378664019410029E-2"/>
                  <c:y val="-4.4547023417002229E-2"/>
                </c:manualLayout>
              </c:layout>
              <c:tx>
                <c:rich>
                  <a:bodyPr/>
                  <a:lstStyle/>
                  <a:p>
                    <a:r>
                      <a:rPr lang="en-US" b="1"/>
                      <a:t>40,28%</a:t>
                    </a:r>
                  </a:p>
                </c:rich>
              </c:tx>
              <c:showVal val="1"/>
            </c:dLbl>
            <c:dLbl>
              <c:idx val="1"/>
              <c:layout/>
              <c:tx>
                <c:rich>
                  <a:bodyPr/>
                  <a:lstStyle/>
                  <a:p>
                    <a:r>
                      <a:rPr lang="en-US" b="1"/>
                      <a:t>23,61%</a:t>
                    </a:r>
                  </a:p>
                </c:rich>
              </c:tx>
              <c:showVal val="1"/>
            </c:dLbl>
            <c:dLbl>
              <c:idx val="2"/>
              <c:layout/>
              <c:tx>
                <c:rich>
                  <a:bodyPr/>
                  <a:lstStyle/>
                  <a:p>
                    <a:r>
                      <a:rPr lang="en-US" b="1"/>
                      <a:t>15,28%</a:t>
                    </a:r>
                  </a:p>
                </c:rich>
              </c:tx>
              <c:showVal val="1"/>
            </c:dLbl>
            <c:dLbl>
              <c:idx val="3"/>
              <c:layout/>
              <c:tx>
                <c:rich>
                  <a:bodyPr/>
                  <a:lstStyle/>
                  <a:p>
                    <a:r>
                      <a:rPr lang="en-US" b="1"/>
                      <a:t>5.56%</a:t>
                    </a:r>
                  </a:p>
                </c:rich>
              </c:tx>
              <c:showVal val="1"/>
            </c:dLbl>
            <c:dLbl>
              <c:idx val="4"/>
              <c:layout/>
              <c:tx>
                <c:rich>
                  <a:bodyPr/>
                  <a:lstStyle/>
                  <a:p>
                    <a:r>
                      <a:rPr lang="en-US" b="1"/>
                      <a:t>11,11%</a:t>
                    </a:r>
                  </a:p>
                </c:rich>
              </c:tx>
              <c:showVal val="1"/>
            </c:dLbl>
            <c:dLbl>
              <c:idx val="5"/>
              <c:layout/>
              <c:tx>
                <c:rich>
                  <a:bodyPr/>
                  <a:lstStyle/>
                  <a:p>
                    <a:r>
                      <a:rPr lang="en-US" b="1"/>
                      <a:t>4,17%</a:t>
                    </a:r>
                  </a:p>
                </c:rich>
              </c:tx>
              <c:showVal val="1"/>
            </c:dLbl>
            <c:dLbl>
              <c:idx val="6"/>
              <c:layout>
                <c:manualLayout>
                  <c:x val="7.4450691163395104E-3"/>
                  <c:y val="-7.3408029325687059E-3"/>
                </c:manualLayout>
              </c:layout>
              <c:tx>
                <c:rich>
                  <a:bodyPr/>
                  <a:lstStyle/>
                  <a:p>
                    <a:r>
                      <a:rPr lang="en-US" b="1"/>
                      <a:t>0,0%</a:t>
                    </a:r>
                  </a:p>
                </c:rich>
              </c:tx>
              <c:showVal val="1"/>
            </c:dLbl>
            <c:dLbl>
              <c:idx val="7"/>
              <c:tx>
                <c:rich>
                  <a:bodyPr/>
                  <a:lstStyle/>
                  <a:p>
                    <a:r>
                      <a:rPr lang="en-US" b="1"/>
                      <a:t>0%</a:t>
                    </a:r>
                  </a:p>
                </c:rich>
              </c:tx>
              <c:showVal val="1"/>
            </c:dLbl>
            <c:dLbl>
              <c:idx val="8"/>
              <c:tx>
                <c:rich>
                  <a:bodyPr/>
                  <a:lstStyle/>
                  <a:p>
                    <a:r>
                      <a:rPr lang="en-US" b="1"/>
                      <a:t>0%</a:t>
                    </a:r>
                  </a:p>
                </c:rich>
              </c:tx>
              <c:showVal val="1"/>
            </c:dLbl>
            <c:showVal val="1"/>
          </c:dLbls>
          <c:cat>
            <c:strRef>
              <c:f>'Resultados VS Limites Narda'!$S$11:$Y$11</c:f>
              <c:strCache>
                <c:ptCount val="7"/>
                <c:pt idx="0">
                  <c:v>&lt; 0,05%    </c:v>
                </c:pt>
                <c:pt idx="1">
                  <c:v> 0,05 a 0,1%</c:v>
                </c:pt>
                <c:pt idx="2">
                  <c:v>0,1 a 0,15%</c:v>
                </c:pt>
                <c:pt idx="3">
                  <c:v> 0,15 a 0,2%</c:v>
                </c:pt>
                <c:pt idx="4">
                  <c:v> 0,2 a 0,5%  </c:v>
                </c:pt>
                <c:pt idx="5">
                  <c:v>0,5 a 1%    </c:v>
                </c:pt>
                <c:pt idx="6">
                  <c:v>&gt; 1 %      </c:v>
                </c:pt>
              </c:strCache>
            </c:strRef>
          </c:cat>
          <c:val>
            <c:numRef>
              <c:f>'Resultados VS Limites Narda'!$S$12:$Y$12</c:f>
              <c:numCache>
                <c:formatCode>General</c:formatCode>
                <c:ptCount val="7"/>
                <c:pt idx="0">
                  <c:v>29</c:v>
                </c:pt>
                <c:pt idx="1">
                  <c:v>17</c:v>
                </c:pt>
                <c:pt idx="2">
                  <c:v>11</c:v>
                </c:pt>
                <c:pt idx="3">
                  <c:v>4</c:v>
                </c:pt>
                <c:pt idx="4">
                  <c:v>8</c:v>
                </c:pt>
                <c:pt idx="5">
                  <c:v>3</c:v>
                </c:pt>
                <c:pt idx="6">
                  <c:v>0</c:v>
                </c:pt>
              </c:numCache>
            </c:numRef>
          </c:val>
        </c:ser>
        <c:dLbls>
          <c:showVal val="1"/>
        </c:dLbls>
        <c:gapWidth val="300"/>
        <c:shape val="box"/>
        <c:axId val="63578496"/>
        <c:axId val="63580416"/>
        <c:axId val="0"/>
      </c:bar3DChart>
      <c:catAx>
        <c:axId val="63578496"/>
        <c:scaling>
          <c:orientation val="minMax"/>
        </c:scaling>
        <c:axPos val="l"/>
        <c:majorGridlines/>
        <c:title>
          <c:tx>
            <c:rich>
              <a:bodyPr/>
              <a:lstStyle/>
              <a:p>
                <a:pPr>
                  <a:defRPr/>
                </a:pPr>
                <a:r>
                  <a:rPr lang="en-US"/>
                  <a:t>Relación Porcentual</a:t>
                </a:r>
              </a:p>
            </c:rich>
          </c:tx>
          <c:layout/>
        </c:title>
        <c:majorTickMark val="none"/>
        <c:tickLblPos val="nextTo"/>
        <c:crossAx val="63580416"/>
        <c:crosses val="autoZero"/>
        <c:auto val="1"/>
        <c:lblAlgn val="ctr"/>
        <c:lblOffset val="100"/>
      </c:catAx>
      <c:valAx>
        <c:axId val="63580416"/>
        <c:scaling>
          <c:orientation val="minMax"/>
        </c:scaling>
        <c:axPos val="b"/>
        <c:majorGridlines/>
        <c:minorGridlines/>
        <c:title>
          <c:tx>
            <c:rich>
              <a:bodyPr/>
              <a:lstStyle/>
              <a:p>
                <a:pPr>
                  <a:defRPr/>
                </a:pPr>
                <a:r>
                  <a:rPr lang="es-ES"/>
                  <a:t>Número de Mediciones</a:t>
                </a:r>
              </a:p>
            </c:rich>
          </c:tx>
          <c:layout/>
        </c:title>
        <c:numFmt formatCode="General" sourceLinked="1"/>
        <c:tickLblPos val="nextTo"/>
        <c:crossAx val="63578496"/>
        <c:crosses val="autoZero"/>
        <c:crossBetween val="between"/>
      </c:valAx>
    </c:plotArea>
    <c:legend>
      <c:legendPos val="b"/>
      <c:layout>
        <c:manualLayout>
          <c:xMode val="edge"/>
          <c:yMode val="edge"/>
          <c:x val="0.61594402928062775"/>
          <c:y val="0.28856567336182815"/>
          <c:w val="0.35766546171966046"/>
          <c:h val="6.7325775394297002E-2"/>
        </c:manualLayout>
      </c:layout>
      <c:overlay val="1"/>
      <c:spPr>
        <a:solidFill>
          <a:srgbClr val="EEECE1">
            <a:lumMod val="90000"/>
          </a:srgbClr>
        </a:solidFill>
        <a:ln>
          <a:solidFill>
            <a:srgbClr val="1F497D">
              <a:lumMod val="60000"/>
              <a:lumOff val="40000"/>
            </a:srgbClr>
          </a:solidFill>
        </a:ln>
      </c:spPr>
    </c:legend>
    <c:plotVisOnly val="1"/>
  </c:chart>
  <c:spPr>
    <a:solidFill>
      <a:schemeClr val="lt1"/>
    </a:solidFill>
    <a:ln w="55000" cap="flat" cmpd="thickThin"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style val="7"/>
  <c:chart>
    <c:title>
      <c:tx>
        <c:rich>
          <a:bodyPr/>
          <a:lstStyle/>
          <a:p>
            <a:pPr>
              <a:defRPr/>
            </a:pPr>
            <a:r>
              <a:rPr lang="en-US" sz="1200" dirty="0"/>
              <a:t>Nº de </a:t>
            </a:r>
            <a:r>
              <a:rPr lang="en-US" sz="1200" dirty="0" err="1"/>
              <a:t>Mediciones</a:t>
            </a:r>
            <a:r>
              <a:rPr lang="en-US" sz="1200" dirty="0"/>
              <a:t> </a:t>
            </a:r>
            <a:r>
              <a:rPr lang="en-US" sz="1200" dirty="0" err="1"/>
              <a:t>por</a:t>
            </a:r>
            <a:r>
              <a:rPr lang="en-US" sz="1200" dirty="0"/>
              <a:t> </a:t>
            </a:r>
            <a:r>
              <a:rPr lang="en-US" sz="1200" dirty="0" err="1"/>
              <a:t>Rango</a:t>
            </a:r>
            <a:r>
              <a:rPr lang="en-US" sz="1200" dirty="0"/>
              <a:t> de </a:t>
            </a:r>
            <a:r>
              <a:rPr lang="en-US" sz="1200" dirty="0" err="1"/>
              <a:t>Relación</a:t>
            </a:r>
            <a:r>
              <a:rPr lang="en-US" sz="1200" dirty="0"/>
              <a:t> </a:t>
            </a:r>
            <a:r>
              <a:rPr lang="en-US" sz="1200" dirty="0" err="1"/>
              <a:t>Porcentual</a:t>
            </a:r>
            <a:r>
              <a:rPr lang="en-US" sz="1200" dirty="0"/>
              <a:t> al </a:t>
            </a:r>
            <a:r>
              <a:rPr lang="en-US" sz="1200" dirty="0" err="1"/>
              <a:t>Nivel</a:t>
            </a:r>
            <a:r>
              <a:rPr lang="en-US" sz="1200" dirty="0"/>
              <a:t> de </a:t>
            </a:r>
            <a:r>
              <a:rPr lang="en-US" sz="1200" dirty="0" err="1"/>
              <a:t>Referencia</a:t>
            </a:r>
            <a:r>
              <a:rPr lang="en-US" sz="1200" dirty="0"/>
              <a:t>. </a:t>
            </a:r>
            <a:r>
              <a:rPr lang="en-US" sz="1200" dirty="0" err="1"/>
              <a:t>Telefonía</a:t>
            </a:r>
            <a:r>
              <a:rPr lang="en-US" sz="1200" dirty="0"/>
              <a:t> </a:t>
            </a:r>
            <a:r>
              <a:rPr lang="en-US" sz="1200" dirty="0" err="1"/>
              <a:t>Móvil</a:t>
            </a:r>
            <a:r>
              <a:rPr lang="en-US" sz="1200" dirty="0"/>
              <a:t> MOVISTAR </a:t>
            </a:r>
            <a:r>
              <a:rPr lang="en-US" sz="1200" dirty="0" err="1"/>
              <a:t>Procedimiento</a:t>
            </a:r>
            <a:r>
              <a:rPr lang="en-US" sz="1200" dirty="0"/>
              <a:t> </a:t>
            </a:r>
            <a:r>
              <a:rPr lang="en-US" sz="1200" dirty="0" err="1"/>
              <a:t>Medición</a:t>
            </a:r>
            <a:r>
              <a:rPr lang="en-US" sz="1200" dirty="0"/>
              <a:t> 2</a:t>
            </a:r>
          </a:p>
        </c:rich>
      </c:tx>
      <c:layout/>
    </c:title>
    <c:view3D>
      <c:rotX val="30"/>
      <c:rotY val="50"/>
      <c:depthPercent val="100"/>
      <c:rAngAx val="1"/>
    </c:view3D>
    <c:plotArea>
      <c:layout/>
      <c:bar3DChart>
        <c:barDir val="bar"/>
        <c:grouping val="clustered"/>
        <c:ser>
          <c:idx val="0"/>
          <c:order val="0"/>
          <c:tx>
            <c:v>% Respecto al Total</c:v>
          </c:tx>
          <c:spPr>
            <a:solidFill>
              <a:srgbClr val="00CC00"/>
            </a:solidFill>
            <a:ln>
              <a:solidFill>
                <a:srgbClr val="92D050"/>
              </a:solidFill>
            </a:ln>
          </c:spPr>
          <c:dLbls>
            <c:dLbl>
              <c:idx val="0"/>
              <c:layout/>
              <c:tx>
                <c:rich>
                  <a:bodyPr/>
                  <a:lstStyle/>
                  <a:p>
                    <a:r>
                      <a:rPr lang="en-US" b="1"/>
                      <a:t>22,73%</a:t>
                    </a:r>
                  </a:p>
                </c:rich>
              </c:tx>
              <c:showVal val="1"/>
            </c:dLbl>
            <c:dLbl>
              <c:idx val="1"/>
              <c:layout/>
              <c:tx>
                <c:rich>
                  <a:bodyPr/>
                  <a:lstStyle/>
                  <a:p>
                    <a:r>
                      <a:rPr lang="en-US" b="1"/>
                      <a:t>42,42%</a:t>
                    </a:r>
                  </a:p>
                </c:rich>
              </c:tx>
              <c:showVal val="1"/>
            </c:dLbl>
            <c:dLbl>
              <c:idx val="2"/>
              <c:layout/>
              <c:tx>
                <c:rich>
                  <a:bodyPr/>
                  <a:lstStyle/>
                  <a:p>
                    <a:r>
                      <a:rPr lang="en-US" b="1"/>
                      <a:t>4,55%</a:t>
                    </a:r>
                  </a:p>
                </c:rich>
              </c:tx>
              <c:showVal val="1"/>
            </c:dLbl>
            <c:dLbl>
              <c:idx val="3"/>
              <c:layout/>
              <c:tx>
                <c:rich>
                  <a:bodyPr/>
                  <a:lstStyle/>
                  <a:p>
                    <a:r>
                      <a:rPr lang="en-US" b="1"/>
                      <a:t>18,18%</a:t>
                    </a:r>
                  </a:p>
                </c:rich>
              </c:tx>
              <c:showVal val="1"/>
            </c:dLbl>
            <c:dLbl>
              <c:idx val="4"/>
              <c:layout/>
              <c:tx>
                <c:rich>
                  <a:bodyPr/>
                  <a:lstStyle/>
                  <a:p>
                    <a:r>
                      <a:rPr lang="en-US" b="1"/>
                      <a:t>10,61%</a:t>
                    </a:r>
                  </a:p>
                </c:rich>
              </c:tx>
              <c:showVal val="1"/>
            </c:dLbl>
            <c:dLbl>
              <c:idx val="5"/>
              <c:layout/>
              <c:tx>
                <c:rich>
                  <a:bodyPr/>
                  <a:lstStyle/>
                  <a:p>
                    <a:r>
                      <a:rPr lang="en-US" b="1"/>
                      <a:t>1,52%</a:t>
                    </a:r>
                  </a:p>
                </c:rich>
              </c:tx>
              <c:showVal val="1"/>
            </c:dLbl>
            <c:dLbl>
              <c:idx val="6"/>
              <c:layout>
                <c:manualLayout>
                  <c:x val="-7.0539422928274824E-3"/>
                  <c:y val="3.8288290325332892E-3"/>
                </c:manualLayout>
              </c:layout>
              <c:tx>
                <c:rich>
                  <a:bodyPr/>
                  <a:lstStyle/>
                  <a:p>
                    <a:r>
                      <a:rPr lang="en-US" b="1"/>
                      <a:t>0,0%</a:t>
                    </a:r>
                  </a:p>
                </c:rich>
              </c:tx>
              <c:showVal val="1"/>
            </c:dLbl>
            <c:dLbl>
              <c:idx val="7"/>
              <c:tx>
                <c:rich>
                  <a:bodyPr/>
                  <a:lstStyle/>
                  <a:p>
                    <a:r>
                      <a:rPr lang="en-US" b="1"/>
                      <a:t>1,96%</a:t>
                    </a:r>
                  </a:p>
                </c:rich>
              </c:tx>
              <c:showVal val="1"/>
            </c:dLbl>
            <c:dLbl>
              <c:idx val="8"/>
              <c:tx>
                <c:rich>
                  <a:bodyPr/>
                  <a:lstStyle/>
                  <a:p>
                    <a:r>
                      <a:rPr lang="en-US" b="1"/>
                      <a:t>0%</a:t>
                    </a:r>
                  </a:p>
                </c:rich>
              </c:tx>
              <c:showVal val="1"/>
            </c:dLbl>
            <c:showVal val="1"/>
          </c:dLbls>
          <c:cat>
            <c:strRef>
              <c:f>'Resultados VS Limites F.Nose'!$AE$13:$AK$13</c:f>
              <c:strCache>
                <c:ptCount val="7"/>
                <c:pt idx="0">
                  <c:v>&lt; 0,025%      </c:v>
                </c:pt>
                <c:pt idx="1">
                  <c:v>0,025 a 0,05%</c:v>
                </c:pt>
                <c:pt idx="2">
                  <c:v> 0,05 a 0,1%   </c:v>
                </c:pt>
                <c:pt idx="3">
                  <c:v>0,1 a 0,15%  </c:v>
                </c:pt>
                <c:pt idx="4">
                  <c:v> 0,15 a 0,2%  </c:v>
                </c:pt>
                <c:pt idx="5">
                  <c:v> 0,2 a 0,5%   </c:v>
                </c:pt>
                <c:pt idx="6">
                  <c:v>&gt; 0,5%       </c:v>
                </c:pt>
              </c:strCache>
            </c:strRef>
          </c:cat>
          <c:val>
            <c:numRef>
              <c:f>'Resultados VS Limites F.Nose'!$AE$14:$AK$14</c:f>
              <c:numCache>
                <c:formatCode>General</c:formatCode>
                <c:ptCount val="7"/>
                <c:pt idx="0">
                  <c:v>15</c:v>
                </c:pt>
                <c:pt idx="1">
                  <c:v>28</c:v>
                </c:pt>
                <c:pt idx="2">
                  <c:v>3</c:v>
                </c:pt>
                <c:pt idx="3">
                  <c:v>12</c:v>
                </c:pt>
                <c:pt idx="4">
                  <c:v>7</c:v>
                </c:pt>
                <c:pt idx="5">
                  <c:v>1</c:v>
                </c:pt>
                <c:pt idx="6">
                  <c:v>0</c:v>
                </c:pt>
              </c:numCache>
            </c:numRef>
          </c:val>
        </c:ser>
        <c:dLbls>
          <c:showVal val="1"/>
        </c:dLbls>
        <c:gapWidth val="300"/>
        <c:shape val="box"/>
        <c:axId val="64880640"/>
        <c:axId val="64882560"/>
        <c:axId val="0"/>
      </c:bar3DChart>
      <c:catAx>
        <c:axId val="64880640"/>
        <c:scaling>
          <c:orientation val="minMax"/>
        </c:scaling>
        <c:axPos val="l"/>
        <c:majorGridlines/>
        <c:title>
          <c:tx>
            <c:rich>
              <a:bodyPr/>
              <a:lstStyle/>
              <a:p>
                <a:pPr>
                  <a:defRPr/>
                </a:pPr>
                <a:r>
                  <a:rPr lang="en-US"/>
                  <a:t>Relación Porcentual</a:t>
                </a:r>
              </a:p>
            </c:rich>
          </c:tx>
          <c:layout/>
        </c:title>
        <c:majorTickMark val="none"/>
        <c:tickLblPos val="nextTo"/>
        <c:crossAx val="64882560"/>
        <c:crosses val="autoZero"/>
        <c:auto val="1"/>
        <c:lblAlgn val="ctr"/>
        <c:lblOffset val="100"/>
      </c:catAx>
      <c:valAx>
        <c:axId val="64882560"/>
        <c:scaling>
          <c:orientation val="minMax"/>
        </c:scaling>
        <c:axPos val="b"/>
        <c:majorGridlines/>
        <c:minorGridlines/>
        <c:title>
          <c:tx>
            <c:rich>
              <a:bodyPr/>
              <a:lstStyle/>
              <a:p>
                <a:pPr>
                  <a:defRPr/>
                </a:pPr>
                <a:r>
                  <a:rPr lang="es-ES"/>
                  <a:t>Número de Mediciones</a:t>
                </a:r>
              </a:p>
            </c:rich>
          </c:tx>
          <c:layout/>
        </c:title>
        <c:numFmt formatCode="General" sourceLinked="1"/>
        <c:tickLblPos val="nextTo"/>
        <c:crossAx val="64880640"/>
        <c:crosses val="autoZero"/>
        <c:crossBetween val="between"/>
      </c:valAx>
    </c:plotArea>
    <c:legend>
      <c:legendPos val="r"/>
      <c:layout>
        <c:manualLayout>
          <c:xMode val="edge"/>
          <c:yMode val="edge"/>
          <c:x val="0.637515219434448"/>
          <c:y val="0.31404718986560393"/>
          <c:w val="0.33506545705787316"/>
          <c:h val="6.9236383764438414E-2"/>
        </c:manualLayout>
      </c:layout>
      <c:overlay val="1"/>
      <c:spPr>
        <a:solidFill>
          <a:srgbClr val="EEECE1">
            <a:lumMod val="90000"/>
          </a:srgbClr>
        </a:solidFill>
        <a:ln>
          <a:solidFill>
            <a:srgbClr val="1F497D">
              <a:lumMod val="60000"/>
              <a:lumOff val="40000"/>
            </a:srgbClr>
          </a:solidFill>
        </a:ln>
      </c:spPr>
    </c:legend>
    <c:plotVisOnly val="1"/>
  </c:chart>
  <c:spPr>
    <a:solidFill>
      <a:schemeClr val="lt1"/>
    </a:solidFill>
    <a:ln w="55000" cap="flat" cmpd="thickThin"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1"/>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7317485-6965-442C-882E-AFAA0C7C6BCD}" type="datetimeFigureOut">
              <a:rPr lang="es-ES" smtClean="0"/>
              <a:pPr/>
              <a:t>30/07/2010</a:t>
            </a:fld>
            <a:endParaRPr lang="es-E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BCFAB32-3300-4E41-8A83-C4F2A9576331}"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317485-6965-442C-882E-AFAA0C7C6BCD}" type="datetimeFigureOut">
              <a:rPr lang="es-ES" smtClean="0"/>
              <a:pPr/>
              <a:t>30/07/2010</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6BCFAB32-3300-4E41-8A83-C4F2A9576331}"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317485-6965-442C-882E-AFAA0C7C6BCD}" type="datetimeFigureOut">
              <a:rPr lang="es-ES" smtClean="0"/>
              <a:pPr/>
              <a:t>30/07/2010</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6BCFAB32-3300-4E41-8A83-C4F2A9576331}"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317485-6965-442C-882E-AFAA0C7C6BCD}" type="datetimeFigureOut">
              <a:rPr lang="es-ES" smtClean="0"/>
              <a:pPr/>
              <a:t>30/07/2010</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6BCFAB32-3300-4E41-8A83-C4F2A9576331}" type="slidenum">
              <a:rPr lang="es-ES" smtClean="0"/>
              <a:pPr/>
              <a:t>‹#›</a:t>
            </a:fld>
            <a:endParaRPr lang="es-E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7317485-6965-442C-882E-AFAA0C7C6BCD}" type="datetimeFigureOut">
              <a:rPr lang="es-ES" smtClean="0"/>
              <a:pPr/>
              <a:t>30/07/2010</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6BCFAB32-3300-4E41-8A83-C4F2A9576331}" type="slidenum">
              <a:rPr lang="es-ES" smtClean="0"/>
              <a:pPr/>
              <a:t>‹#›</a:t>
            </a:fld>
            <a:endParaRPr lang="es-E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317485-6965-442C-882E-AFAA0C7C6BCD}" type="datetimeFigureOut">
              <a:rPr lang="es-ES" smtClean="0"/>
              <a:pPr/>
              <a:t>30/07/2010</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6BCFAB32-3300-4E41-8A83-C4F2A9576331}" type="slidenum">
              <a:rPr lang="es-ES" smtClean="0"/>
              <a:pPr/>
              <a:t>‹#›</a:t>
            </a:fld>
            <a:endParaRPr lang="es-E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317485-6965-442C-882E-AFAA0C7C6BCD}" type="datetimeFigureOut">
              <a:rPr lang="es-ES" smtClean="0"/>
              <a:pPr/>
              <a:t>30/07/2010</a:t>
            </a:fld>
            <a:endParaRPr lang="es-ES"/>
          </a:p>
        </p:txBody>
      </p:sp>
      <p:sp>
        <p:nvSpPr>
          <p:cNvPr id="8" name="Footer Placeholder 7"/>
          <p:cNvSpPr>
            <a:spLocks noGrp="1"/>
          </p:cNvSpPr>
          <p:nvPr>
            <p:ph type="ftr" sz="quarter" idx="11"/>
          </p:nvPr>
        </p:nvSpPr>
        <p:spPr/>
        <p:txBody>
          <a:bodyPr/>
          <a:lstStyle>
            <a:extLst/>
          </a:lstStyle>
          <a:p>
            <a:endParaRPr lang="es-ES"/>
          </a:p>
        </p:txBody>
      </p:sp>
      <p:sp>
        <p:nvSpPr>
          <p:cNvPr id="9" name="Slide Number Placeholder 8"/>
          <p:cNvSpPr>
            <a:spLocks noGrp="1"/>
          </p:cNvSpPr>
          <p:nvPr>
            <p:ph type="sldNum" sz="quarter" idx="12"/>
          </p:nvPr>
        </p:nvSpPr>
        <p:spPr/>
        <p:txBody>
          <a:bodyPr/>
          <a:lstStyle>
            <a:extLst/>
          </a:lstStyle>
          <a:p>
            <a:fld id="{6BCFAB32-3300-4E41-8A83-C4F2A9576331}"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7317485-6965-442C-882E-AFAA0C7C6BCD}" type="datetimeFigureOut">
              <a:rPr lang="es-ES" smtClean="0"/>
              <a:pPr/>
              <a:t>30/07/2010</a:t>
            </a:fld>
            <a:endParaRPr lang="es-ES"/>
          </a:p>
        </p:txBody>
      </p:sp>
      <p:sp>
        <p:nvSpPr>
          <p:cNvPr id="4" name="Footer Placeholder 3"/>
          <p:cNvSpPr>
            <a:spLocks noGrp="1"/>
          </p:cNvSpPr>
          <p:nvPr>
            <p:ph type="ftr" sz="quarter" idx="11"/>
          </p:nvPr>
        </p:nvSpPr>
        <p:spPr/>
        <p:txBody>
          <a:bodyPr/>
          <a:lstStyle>
            <a:extLst/>
          </a:lstStyle>
          <a:p>
            <a:endParaRPr lang="es-ES"/>
          </a:p>
        </p:txBody>
      </p:sp>
      <p:sp>
        <p:nvSpPr>
          <p:cNvPr id="5" name="Slide Number Placeholder 4"/>
          <p:cNvSpPr>
            <a:spLocks noGrp="1"/>
          </p:cNvSpPr>
          <p:nvPr>
            <p:ph type="sldNum" sz="quarter" idx="12"/>
          </p:nvPr>
        </p:nvSpPr>
        <p:spPr/>
        <p:txBody>
          <a:bodyPr/>
          <a:lstStyle>
            <a:extLst/>
          </a:lstStyle>
          <a:p>
            <a:fld id="{6BCFAB32-3300-4E41-8A83-C4F2A9576331}" type="slidenum">
              <a:rPr lang="es-ES" smtClean="0"/>
              <a:pPr/>
              <a:t>‹#›</a:t>
            </a:fld>
            <a:endParaRPr lang="es-E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7317485-6965-442C-882E-AFAA0C7C6BCD}" type="datetimeFigureOut">
              <a:rPr lang="es-ES" smtClean="0"/>
              <a:pPr/>
              <a:t>30/07/2010</a:t>
            </a:fld>
            <a:endParaRPr lang="es-ES"/>
          </a:p>
        </p:txBody>
      </p:sp>
      <p:sp>
        <p:nvSpPr>
          <p:cNvPr id="3" name="Footer Placeholder 2"/>
          <p:cNvSpPr>
            <a:spLocks noGrp="1"/>
          </p:cNvSpPr>
          <p:nvPr>
            <p:ph type="ftr" sz="quarter" idx="11"/>
          </p:nvPr>
        </p:nvSpPr>
        <p:spPr/>
        <p:txBody>
          <a:bodyPr/>
          <a:lstStyle>
            <a:extLst/>
          </a:lstStyle>
          <a:p>
            <a:endParaRPr lang="es-ES"/>
          </a:p>
        </p:txBody>
      </p:sp>
      <p:sp>
        <p:nvSpPr>
          <p:cNvPr id="4" name="Slide Number Placeholder 3"/>
          <p:cNvSpPr>
            <a:spLocks noGrp="1"/>
          </p:cNvSpPr>
          <p:nvPr>
            <p:ph type="sldNum" sz="quarter" idx="12"/>
          </p:nvPr>
        </p:nvSpPr>
        <p:spPr/>
        <p:txBody>
          <a:bodyPr/>
          <a:lstStyle>
            <a:extLst/>
          </a:lstStyle>
          <a:p>
            <a:fld id="{6BCFAB32-3300-4E41-8A83-C4F2A9576331}"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7317485-6965-442C-882E-AFAA0C7C6BCD}" type="datetimeFigureOut">
              <a:rPr lang="es-ES" smtClean="0"/>
              <a:pPr/>
              <a:t>30/07/2010</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6BCFAB32-3300-4E41-8A83-C4F2A9576331}"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7317485-6965-442C-882E-AFAA0C7C6BCD}" type="datetimeFigureOut">
              <a:rPr lang="es-ES" smtClean="0"/>
              <a:pPr/>
              <a:t>30/07/2010</a:t>
            </a:fld>
            <a:endParaRPr lang="es-E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BCFAB32-3300-4E41-8A83-C4F2A9576331}" type="slidenum">
              <a:rPr lang="es-ES" smtClean="0"/>
              <a:pPr/>
              <a:t>‹#›</a:t>
            </a:fld>
            <a:endParaRPr lang="es-E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7317485-6965-442C-882E-AFAA0C7C6BCD}" type="datetimeFigureOut">
              <a:rPr lang="es-ES" smtClean="0"/>
              <a:pPr/>
              <a:t>30/07/2010</a:t>
            </a:fld>
            <a:endParaRPr lang="es-E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BCFAB32-3300-4E41-8A83-C4F2A9576331}"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9036" y="1268760"/>
            <a:ext cx="8568952" cy="2301240"/>
          </a:xfrm>
        </p:spPr>
        <p:txBody>
          <a:bodyPr>
            <a:noAutofit/>
          </a:bodyPr>
          <a:lstStyle/>
          <a:p>
            <a:pPr algn="r"/>
            <a:r>
              <a:rPr lang="es-ES" sz="3600" dirty="0" smtClean="0"/>
              <a:t>ANÁLISIS DE MEDICIONES DE RADIACIONES NO IONIZANTES EN AMBIENTES INTERIORES Y EXTERIORES EN PREDIOS DE LA ESPOL</a:t>
            </a:r>
            <a:endParaRPr lang="es-ES" sz="3600" dirty="0"/>
          </a:p>
        </p:txBody>
      </p:sp>
      <p:sp>
        <p:nvSpPr>
          <p:cNvPr id="3" name="Subtitle 2"/>
          <p:cNvSpPr>
            <a:spLocks noGrp="1"/>
          </p:cNvSpPr>
          <p:nvPr>
            <p:ph type="subTitle" idx="1"/>
          </p:nvPr>
        </p:nvSpPr>
        <p:spPr>
          <a:xfrm>
            <a:off x="323528" y="5445224"/>
            <a:ext cx="6480048" cy="1224136"/>
          </a:xfrm>
        </p:spPr>
        <p:txBody>
          <a:bodyPr>
            <a:normAutofit/>
          </a:bodyPr>
          <a:lstStyle/>
          <a:p>
            <a:pPr algn="l"/>
            <a:r>
              <a:rPr lang="es-ES" sz="2200" b="1" dirty="0" smtClean="0">
                <a:solidFill>
                  <a:schemeClr val="tx1"/>
                </a:solidFill>
              </a:rPr>
              <a:t>WILSON DIAZ GARCIA</a:t>
            </a:r>
          </a:p>
          <a:p>
            <a:pPr algn="l"/>
            <a:r>
              <a:rPr lang="es-ES" sz="2200" b="1" dirty="0" smtClean="0">
                <a:solidFill>
                  <a:schemeClr val="tx1"/>
                </a:solidFill>
              </a:rPr>
              <a:t>FELIPE PROAÑO SALVATIERRA</a:t>
            </a:r>
          </a:p>
          <a:p>
            <a:pPr algn="l"/>
            <a:endParaRPr lang="es-ES" sz="22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352" y="1481328"/>
            <a:ext cx="8229600" cy="4827992"/>
          </a:xfrm>
        </p:spPr>
        <p:txBody>
          <a:bodyPr>
            <a:normAutofit fontScale="85000" lnSpcReduction="10000"/>
          </a:bodyPr>
          <a:lstStyle/>
          <a:p>
            <a:pPr>
              <a:buNone/>
            </a:pPr>
            <a:r>
              <a:rPr lang="es-ES" dirty="0" smtClean="0"/>
              <a:t>Particularmente para las mediciones de Telefonía Móvil </a:t>
            </a:r>
          </a:p>
          <a:p>
            <a:pPr>
              <a:buNone/>
            </a:pPr>
            <a:endParaRPr lang="es-ES" dirty="0" smtClean="0"/>
          </a:p>
          <a:p>
            <a:pPr lvl="0"/>
            <a:r>
              <a:rPr lang="es-ES" dirty="0" smtClean="0"/>
              <a:t>Las mediciones se efectuarán en 12 puntos alrededor de las Radio Bases de Telefonía Móvil Celular de las Operadoras Porta y Movistar, existentes en los predios de ESPOL.</a:t>
            </a:r>
          </a:p>
          <a:p>
            <a:pPr lvl="0"/>
            <a:r>
              <a:rPr lang="es-ES" dirty="0" smtClean="0"/>
              <a:t>También se ejecutará las mediciones en el interior de las </a:t>
            </a:r>
            <a:r>
              <a:rPr lang="es-EC" dirty="0" smtClean="0"/>
              <a:t>edificaciones dentro del campus con mayor sensibilidad a las radiaciones de la radio bases de telefonía móvil.</a:t>
            </a:r>
          </a:p>
          <a:p>
            <a:pPr lvl="0"/>
            <a:r>
              <a:rPr lang="es-ES" dirty="0" smtClean="0"/>
              <a:t>Rango de frecuencia concesionada de CONECEL 860MHz-880MHz y 890MHz-891.5MHz, </a:t>
            </a:r>
          </a:p>
          <a:p>
            <a:pPr lvl="0"/>
            <a:r>
              <a:rPr lang="es-ES" dirty="0" smtClean="0"/>
              <a:t>Rango de frecuencia concesionada de OTECEL 880MHz-890MHz y 891.5MHz-894MHz</a:t>
            </a:r>
            <a:endParaRPr lang="es-ES" dirty="0"/>
          </a:p>
        </p:txBody>
      </p:sp>
      <p:sp>
        <p:nvSpPr>
          <p:cNvPr id="2" name="Title 1"/>
          <p:cNvSpPr>
            <a:spLocks noGrp="1"/>
          </p:cNvSpPr>
          <p:nvPr>
            <p:ph type="title"/>
          </p:nvPr>
        </p:nvSpPr>
        <p:spPr/>
        <p:txBody>
          <a:bodyPr>
            <a:normAutofit/>
          </a:bodyPr>
          <a:lstStyle/>
          <a:p>
            <a:r>
              <a:rPr lang="es-ES" dirty="0" smtClean="0"/>
              <a:t>Metodología de las Mediciones</a:t>
            </a:r>
            <a:endParaRPr lang="es-E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sz="2400" dirty="0" smtClean="0"/>
              <a:t>Distribución de las Mediciones de Telefonía Móvil.</a:t>
            </a:r>
          </a:p>
          <a:p>
            <a:pPr>
              <a:buNone/>
            </a:pPr>
            <a:endParaRPr lang="es-ES" dirty="0"/>
          </a:p>
        </p:txBody>
      </p:sp>
      <p:sp>
        <p:nvSpPr>
          <p:cNvPr id="3" name="Title 2"/>
          <p:cNvSpPr>
            <a:spLocks noGrp="1"/>
          </p:cNvSpPr>
          <p:nvPr>
            <p:ph type="title"/>
          </p:nvPr>
        </p:nvSpPr>
        <p:spPr/>
        <p:txBody>
          <a:bodyPr/>
          <a:lstStyle/>
          <a:p>
            <a:r>
              <a:rPr lang="es-ES" dirty="0" smtClean="0"/>
              <a:t>Metodología de las Mediciones</a:t>
            </a:r>
            <a:endParaRPr lang="es-ES" dirty="0"/>
          </a:p>
        </p:txBody>
      </p:sp>
      <p:pic>
        <p:nvPicPr>
          <p:cNvPr id="4" name="Picture 3"/>
          <p:cNvPicPr/>
          <p:nvPr/>
        </p:nvPicPr>
        <p:blipFill>
          <a:blip r:embed="rId2" cstate="print"/>
          <a:srcRect/>
          <a:stretch>
            <a:fillRect/>
          </a:stretch>
        </p:blipFill>
        <p:spPr bwMode="auto">
          <a:xfrm>
            <a:off x="2699792" y="1988840"/>
            <a:ext cx="4248472"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Distribución de las Mediciones de Telefonía Móvil.</a:t>
            </a:r>
            <a:endParaRPr lang="es-ES" dirty="0"/>
          </a:p>
        </p:txBody>
      </p:sp>
      <p:sp>
        <p:nvSpPr>
          <p:cNvPr id="3" name="Title 2"/>
          <p:cNvSpPr>
            <a:spLocks noGrp="1"/>
          </p:cNvSpPr>
          <p:nvPr>
            <p:ph type="title"/>
          </p:nvPr>
        </p:nvSpPr>
        <p:spPr/>
        <p:txBody>
          <a:bodyPr/>
          <a:lstStyle/>
          <a:p>
            <a:r>
              <a:rPr lang="es-ES" dirty="0" smtClean="0"/>
              <a:t>Metodología de las Mediciones</a:t>
            </a:r>
            <a:endParaRPr lang="es-ES" dirty="0"/>
          </a:p>
        </p:txBody>
      </p:sp>
      <p:pic>
        <p:nvPicPr>
          <p:cNvPr id="4" name="Picture 3"/>
          <p:cNvPicPr/>
          <p:nvPr/>
        </p:nvPicPr>
        <p:blipFill>
          <a:blip r:embed="rId2" cstate="print"/>
          <a:srcRect r="3368" b="7195"/>
          <a:stretch>
            <a:fillRect/>
          </a:stretch>
        </p:blipFill>
        <p:spPr bwMode="auto">
          <a:xfrm>
            <a:off x="3347864" y="2132856"/>
            <a:ext cx="3888432" cy="1296144"/>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373264" y="3573016"/>
            <a:ext cx="3888432" cy="29523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93663" indent="15875">
              <a:buNone/>
            </a:pPr>
            <a:r>
              <a:rPr lang="es-ES" dirty="0" smtClean="0"/>
              <a:t>Particularmente para las mediciones de Redes Wireless LAN</a:t>
            </a:r>
          </a:p>
          <a:p>
            <a:pPr>
              <a:buNone/>
            </a:pPr>
            <a:endParaRPr lang="es-ES" dirty="0" smtClean="0"/>
          </a:p>
          <a:p>
            <a:pPr lvl="0"/>
            <a:r>
              <a:rPr lang="es-ES" dirty="0" smtClean="0"/>
              <a:t>Red Wireless LAN “ESPOL”</a:t>
            </a:r>
          </a:p>
          <a:p>
            <a:pPr lvl="0"/>
            <a:r>
              <a:rPr lang="es-ES" dirty="0" smtClean="0"/>
              <a:t>Medición </a:t>
            </a:r>
            <a:r>
              <a:rPr lang="es-ES" dirty="0" smtClean="0"/>
              <a:t>en interiores </a:t>
            </a:r>
            <a:r>
              <a:rPr lang="es-ES" dirty="0" smtClean="0"/>
              <a:t>de la </a:t>
            </a:r>
            <a:r>
              <a:rPr lang="es-ES" dirty="0" smtClean="0"/>
              <a:t>intensidad de campo eléctrico del canal </a:t>
            </a:r>
            <a:r>
              <a:rPr lang="es-ES" dirty="0" smtClean="0"/>
              <a:t>inalámbrico utilizado en ese momento</a:t>
            </a:r>
            <a:r>
              <a:rPr lang="es-ES" dirty="0" smtClean="0"/>
              <a:t>.</a:t>
            </a:r>
            <a:endParaRPr lang="es-ES" dirty="0" smtClean="0"/>
          </a:p>
          <a:p>
            <a:pPr lvl="0"/>
            <a:r>
              <a:rPr lang="es-ES" dirty="0" smtClean="0"/>
              <a:t>Banda </a:t>
            </a:r>
            <a:r>
              <a:rPr lang="es-ES" dirty="0" smtClean="0"/>
              <a:t>de </a:t>
            </a:r>
            <a:r>
              <a:rPr lang="es-ES" dirty="0" smtClean="0"/>
              <a:t>uso WLAN, 2.4 </a:t>
            </a:r>
            <a:r>
              <a:rPr lang="es-ES" dirty="0" smtClean="0"/>
              <a:t>a 2.5 </a:t>
            </a:r>
            <a:r>
              <a:rPr lang="es-ES" dirty="0" err="1" smtClean="0"/>
              <a:t>GHz.</a:t>
            </a:r>
            <a:endParaRPr lang="es-ES" dirty="0" smtClean="0"/>
          </a:p>
          <a:p>
            <a:pPr lvl="0"/>
            <a:r>
              <a:rPr lang="es-ES" dirty="0" smtClean="0"/>
              <a:t>La medición se realizara a no más de 10 metros de la ubicación del punto de acceso wireless.</a:t>
            </a:r>
          </a:p>
          <a:p>
            <a:endParaRPr lang="es-ES" dirty="0"/>
          </a:p>
        </p:txBody>
      </p:sp>
      <p:sp>
        <p:nvSpPr>
          <p:cNvPr id="3" name="Title 2"/>
          <p:cNvSpPr>
            <a:spLocks noGrp="1"/>
          </p:cNvSpPr>
          <p:nvPr>
            <p:ph type="title"/>
          </p:nvPr>
        </p:nvSpPr>
        <p:spPr/>
        <p:txBody>
          <a:bodyPr/>
          <a:lstStyle/>
          <a:p>
            <a:r>
              <a:rPr lang="es-ES" dirty="0" smtClean="0"/>
              <a:t>Metodología de las Mediciones</a:t>
            </a:r>
            <a:endParaRPr lang="es-E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Metodología de las Mediciones</a:t>
            </a:r>
            <a:endParaRPr lang="es-ES" dirty="0"/>
          </a:p>
        </p:txBody>
      </p:sp>
      <p:sp>
        <p:nvSpPr>
          <p:cNvPr id="5" name="Content Placeholder 4"/>
          <p:cNvSpPr>
            <a:spLocks noGrp="1"/>
          </p:cNvSpPr>
          <p:nvPr>
            <p:ph idx="1"/>
          </p:nvPr>
        </p:nvSpPr>
        <p:spPr/>
        <p:txBody>
          <a:bodyPr/>
          <a:lstStyle/>
          <a:p>
            <a:r>
              <a:rPr lang="es-ES" dirty="0" smtClean="0"/>
              <a:t>Puntos de acceso Wireless LAN ESPOL</a:t>
            </a:r>
            <a:endParaRPr lang="es-ES" dirty="0"/>
          </a:p>
        </p:txBody>
      </p:sp>
      <p:pic>
        <p:nvPicPr>
          <p:cNvPr id="6" name="Picture 5"/>
          <p:cNvPicPr/>
          <p:nvPr/>
        </p:nvPicPr>
        <p:blipFill>
          <a:blip r:embed="rId2" cstate="print"/>
          <a:srcRect l="-3127" t="6947" r="3279"/>
          <a:stretch>
            <a:fillRect/>
          </a:stretch>
        </p:blipFill>
        <p:spPr bwMode="auto">
          <a:xfrm>
            <a:off x="3405187" y="2630487"/>
            <a:ext cx="2895005" cy="2670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525963"/>
          </a:xfrm>
        </p:spPr>
        <p:txBody>
          <a:bodyPr/>
          <a:lstStyle/>
          <a:p>
            <a:pPr marL="93663" indent="0">
              <a:buNone/>
            </a:pPr>
            <a:r>
              <a:rPr lang="es-ES" dirty="0" smtClean="0"/>
              <a:t>Distribución de las mediciones  de la Red Wireless LAN ESPOL</a:t>
            </a:r>
            <a:endParaRPr lang="es-ES" dirty="0"/>
          </a:p>
        </p:txBody>
      </p:sp>
      <p:sp>
        <p:nvSpPr>
          <p:cNvPr id="3" name="Title 2"/>
          <p:cNvSpPr>
            <a:spLocks noGrp="1"/>
          </p:cNvSpPr>
          <p:nvPr>
            <p:ph type="title"/>
          </p:nvPr>
        </p:nvSpPr>
        <p:spPr/>
        <p:txBody>
          <a:bodyPr/>
          <a:lstStyle/>
          <a:p>
            <a:r>
              <a:rPr lang="es-ES" dirty="0" smtClean="0"/>
              <a:t>Metodología de las Mediciones</a:t>
            </a:r>
            <a:endParaRPr lang="es-ES" dirty="0"/>
          </a:p>
        </p:txBody>
      </p:sp>
      <p:pic>
        <p:nvPicPr>
          <p:cNvPr id="1026" name="Picture 2"/>
          <p:cNvPicPr>
            <a:picLocks noChangeAspect="1" noChangeArrowheads="1"/>
          </p:cNvPicPr>
          <p:nvPr/>
        </p:nvPicPr>
        <p:blipFill>
          <a:blip r:embed="rId2" cstate="print"/>
          <a:srcRect r="2505"/>
          <a:stretch>
            <a:fillRect/>
          </a:stretch>
        </p:blipFill>
        <p:spPr bwMode="auto">
          <a:xfrm>
            <a:off x="2627784" y="2204864"/>
            <a:ext cx="4612048" cy="43204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s-ES" sz="2000" dirty="0" smtClean="0"/>
              <a:t>Para la Medición a Múltiples Fuentes</a:t>
            </a:r>
          </a:p>
          <a:p>
            <a:pPr>
              <a:buNone/>
            </a:pPr>
            <a:r>
              <a:rPr lang="es-ES" sz="2000" dirty="0" smtClean="0"/>
              <a:t> </a:t>
            </a:r>
          </a:p>
          <a:p>
            <a:pPr lvl="0"/>
            <a:r>
              <a:rPr lang="es-ES" sz="2000" dirty="0" smtClean="0"/>
              <a:t>Mediremos la contribución individual de varios sistemas de comunicación que funcionan a diferentes frecuencias entre ellas Broadcasting (Radio FM y Televisión Abierta) y Telefonía Móvil.</a:t>
            </a:r>
          </a:p>
          <a:p>
            <a:pPr lvl="0"/>
            <a:r>
              <a:rPr lang="es-ES" sz="2000" dirty="0" smtClean="0"/>
              <a:t>La ubicación del punto de medición se hará en el </a:t>
            </a:r>
            <a:r>
              <a:rPr lang="es-ES" sz="2000" dirty="0" smtClean="0"/>
              <a:t>lugar externo </a:t>
            </a:r>
            <a:r>
              <a:rPr lang="es-ES" sz="2000" dirty="0" smtClean="0"/>
              <a:t>más cercano a Cerro Azul, ya que posee una gran concentración de antenas de radio. </a:t>
            </a:r>
          </a:p>
          <a:p>
            <a:endParaRPr lang="es-ES" dirty="0"/>
          </a:p>
        </p:txBody>
      </p:sp>
      <p:sp>
        <p:nvSpPr>
          <p:cNvPr id="3" name="Title 2"/>
          <p:cNvSpPr>
            <a:spLocks noGrp="1"/>
          </p:cNvSpPr>
          <p:nvPr>
            <p:ph type="title"/>
          </p:nvPr>
        </p:nvSpPr>
        <p:spPr/>
        <p:txBody>
          <a:bodyPr/>
          <a:lstStyle/>
          <a:p>
            <a:r>
              <a:rPr lang="es-ES" dirty="0" smtClean="0"/>
              <a:t>Metodología de las Mediciones</a:t>
            </a:r>
            <a:endParaRPr lang="es-ES" dirty="0"/>
          </a:p>
        </p:txBody>
      </p:sp>
      <p:pic>
        <p:nvPicPr>
          <p:cNvPr id="4" name="Picture 3"/>
          <p:cNvPicPr/>
          <p:nvPr/>
        </p:nvPicPr>
        <p:blipFill>
          <a:blip r:embed="rId2" cstate="print"/>
          <a:srcRect/>
          <a:stretch>
            <a:fillRect/>
          </a:stretch>
        </p:blipFill>
        <p:spPr bwMode="auto">
          <a:xfrm>
            <a:off x="2123728" y="4797152"/>
            <a:ext cx="6264696" cy="122413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ES" dirty="0" smtClean="0"/>
              <a:t>ICNIRP</a:t>
            </a:r>
          </a:p>
          <a:p>
            <a:r>
              <a:rPr lang="es-ES" dirty="0" smtClean="0"/>
              <a:t>ITU-T K.52</a:t>
            </a:r>
          </a:p>
          <a:p>
            <a:r>
              <a:rPr lang="es-ES" smtClean="0"/>
              <a:t>ITU-T </a:t>
            </a:r>
            <a:r>
              <a:rPr lang="es-ES" dirty="0" smtClean="0"/>
              <a:t>K.61</a:t>
            </a:r>
          </a:p>
          <a:p>
            <a:r>
              <a:rPr lang="es-ES" dirty="0" smtClean="0"/>
              <a:t>CENELEC EN 54000</a:t>
            </a:r>
          </a:p>
          <a:p>
            <a:r>
              <a:rPr lang="es-ES" dirty="0" smtClean="0"/>
              <a:t>CENELEC EN 50383</a:t>
            </a:r>
          </a:p>
          <a:p>
            <a:r>
              <a:rPr lang="es-ES" dirty="0" smtClean="0"/>
              <a:t>Reglamento de Protección de Emisiones de Radiación No Ionizante generadas por el uso del Espectro Radioeléctrico</a:t>
            </a:r>
            <a:endParaRPr lang="es-ES" dirty="0"/>
          </a:p>
        </p:txBody>
      </p:sp>
      <p:sp>
        <p:nvSpPr>
          <p:cNvPr id="2" name="Title 1"/>
          <p:cNvSpPr>
            <a:spLocks noGrp="1"/>
          </p:cNvSpPr>
          <p:nvPr>
            <p:ph type="title"/>
          </p:nvPr>
        </p:nvSpPr>
        <p:spPr/>
        <p:txBody>
          <a:bodyPr>
            <a:normAutofit fontScale="90000"/>
          </a:bodyPr>
          <a:lstStyle/>
          <a:p>
            <a:r>
              <a:rPr lang="es-ES" dirty="0" smtClean="0"/>
              <a:t>Aplicación de Recomendaciones</a:t>
            </a:r>
            <a:endParaRPr lang="es-E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594515"/>
          </a:xfrm>
        </p:spPr>
        <p:txBody>
          <a:bodyPr>
            <a:normAutofit/>
          </a:bodyPr>
          <a:lstStyle/>
          <a:p>
            <a:r>
              <a:rPr lang="es-ES" sz="2500" dirty="0" smtClean="0"/>
              <a:t>Niveles de referencia para exposición poblacional a campos eléctricos y magnéticos</a:t>
            </a:r>
            <a:endParaRPr lang="es-ES" sz="2500" dirty="0"/>
          </a:p>
        </p:txBody>
      </p:sp>
      <p:sp>
        <p:nvSpPr>
          <p:cNvPr id="3" name="Title 2"/>
          <p:cNvSpPr>
            <a:spLocks noGrp="1"/>
          </p:cNvSpPr>
          <p:nvPr>
            <p:ph type="title"/>
          </p:nvPr>
        </p:nvSpPr>
        <p:spPr/>
        <p:txBody>
          <a:bodyPr/>
          <a:lstStyle/>
          <a:p>
            <a:r>
              <a:rPr lang="es-ES" dirty="0" smtClean="0"/>
              <a:t>Niveles de Referencia</a:t>
            </a:r>
            <a:endParaRPr lang="es-ES" dirty="0"/>
          </a:p>
        </p:txBody>
      </p:sp>
      <p:pic>
        <p:nvPicPr>
          <p:cNvPr id="3075" name="Picture 3"/>
          <p:cNvPicPr>
            <a:picLocks noChangeAspect="1" noChangeArrowheads="1"/>
          </p:cNvPicPr>
          <p:nvPr/>
        </p:nvPicPr>
        <p:blipFill>
          <a:blip r:embed="rId2" cstate="print"/>
          <a:srcRect/>
          <a:stretch>
            <a:fillRect/>
          </a:stretch>
        </p:blipFill>
        <p:spPr bwMode="auto">
          <a:xfrm>
            <a:off x="1547664" y="2492896"/>
            <a:ext cx="6724650" cy="3638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Niveles de referencia para las bandas de frecuencias analizadas.</a:t>
            </a:r>
            <a:endParaRPr lang="es-ES" dirty="0"/>
          </a:p>
        </p:txBody>
      </p:sp>
      <p:sp>
        <p:nvSpPr>
          <p:cNvPr id="3" name="Title 2"/>
          <p:cNvSpPr>
            <a:spLocks noGrp="1"/>
          </p:cNvSpPr>
          <p:nvPr>
            <p:ph type="title"/>
          </p:nvPr>
        </p:nvSpPr>
        <p:spPr>
          <a:xfrm>
            <a:off x="467544" y="404664"/>
            <a:ext cx="8229600" cy="1143000"/>
          </a:xfrm>
        </p:spPr>
        <p:txBody>
          <a:bodyPr/>
          <a:lstStyle/>
          <a:p>
            <a:r>
              <a:rPr lang="es-ES" dirty="0" smtClean="0"/>
              <a:t>Niveles de Referencia</a:t>
            </a:r>
            <a:endParaRPr lang="es-ES" dirty="0"/>
          </a:p>
        </p:txBody>
      </p:sp>
      <p:pic>
        <p:nvPicPr>
          <p:cNvPr id="1027" name="Picture 3"/>
          <p:cNvPicPr>
            <a:picLocks noChangeAspect="1" noChangeArrowheads="1"/>
          </p:cNvPicPr>
          <p:nvPr/>
        </p:nvPicPr>
        <p:blipFill>
          <a:blip r:embed="rId2" cstate="print"/>
          <a:srcRect l="2273" b="7683"/>
          <a:stretch>
            <a:fillRect/>
          </a:stretch>
        </p:blipFill>
        <p:spPr bwMode="auto">
          <a:xfrm>
            <a:off x="1979712" y="2420888"/>
            <a:ext cx="6287468" cy="374441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1328"/>
            <a:ext cx="8712968" cy="4755984"/>
          </a:xfrm>
        </p:spPr>
        <p:txBody>
          <a:bodyPr>
            <a:normAutofit/>
          </a:bodyPr>
          <a:lstStyle/>
          <a:p>
            <a:r>
              <a:rPr lang="es-ES" dirty="0" smtClean="0"/>
              <a:t>Desarrollo tecnológico, mayor exposición a radiaciones electromagnéticas. </a:t>
            </a:r>
          </a:p>
          <a:p>
            <a:r>
              <a:rPr lang="es-ES" dirty="0" smtClean="0"/>
              <a:t>ESPOL no es la excepción, ya que estamos expuestos a radiofrecuencias generadas por telefonía móvil, redes Wireless LAN y radiodifusión, </a:t>
            </a:r>
          </a:p>
          <a:p>
            <a:r>
              <a:rPr lang="es-ES" dirty="0" smtClean="0"/>
              <a:t>Este proyecto hace el análisis de radiaciones no Ionizantes en el campus </a:t>
            </a:r>
            <a:r>
              <a:rPr lang="es-ES" dirty="0" smtClean="0"/>
              <a:t>ESPOL, </a:t>
            </a:r>
            <a:r>
              <a:rPr lang="es-ES" dirty="0" smtClean="0"/>
              <a:t>con dos diferentes instrumentaciones de medición en lugares considerados de mayor sensibilidad.</a:t>
            </a:r>
          </a:p>
          <a:p>
            <a:endParaRPr lang="es-ES" dirty="0"/>
          </a:p>
        </p:txBody>
      </p:sp>
      <p:sp>
        <p:nvSpPr>
          <p:cNvPr id="2" name="Title 1"/>
          <p:cNvSpPr>
            <a:spLocks noGrp="1"/>
          </p:cNvSpPr>
          <p:nvPr>
            <p:ph type="title"/>
          </p:nvPr>
        </p:nvSpPr>
        <p:spPr>
          <a:xfrm>
            <a:off x="467544" y="332656"/>
            <a:ext cx="7467600" cy="1008112"/>
          </a:xfrm>
        </p:spPr>
        <p:txBody>
          <a:bodyPr>
            <a:normAutofit/>
          </a:bodyPr>
          <a:lstStyle/>
          <a:p>
            <a:r>
              <a:rPr lang="es-ES" dirty="0" smtClean="0"/>
              <a:t>Introducción</a:t>
            </a:r>
            <a:endParaRPr lang="es-E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56792"/>
            <a:ext cx="8352928" cy="4525963"/>
          </a:xfrm>
        </p:spPr>
        <p:txBody>
          <a:bodyPr>
            <a:normAutofit/>
          </a:bodyPr>
          <a:lstStyle/>
          <a:p>
            <a:pPr>
              <a:buNone/>
            </a:pPr>
            <a:r>
              <a:rPr lang="es-ES" dirty="0" smtClean="0"/>
              <a:t>Análisis a Múltiples Fuentes</a:t>
            </a:r>
          </a:p>
          <a:p>
            <a:endParaRPr lang="es-ES" dirty="0" smtClean="0"/>
          </a:p>
          <a:p>
            <a:endParaRPr lang="es-ES" dirty="0" smtClean="0"/>
          </a:p>
          <a:p>
            <a:endParaRPr lang="es-ES" dirty="0" smtClean="0"/>
          </a:p>
          <a:p>
            <a:endParaRPr lang="es-ES" dirty="0" smtClean="0"/>
          </a:p>
          <a:p>
            <a:r>
              <a:rPr lang="es-ES" i="1" dirty="0" err="1" smtClean="0"/>
              <a:t>Ei</a:t>
            </a:r>
            <a:r>
              <a:rPr lang="es-ES" i="1" dirty="0" smtClean="0"/>
              <a:t> : </a:t>
            </a:r>
            <a:r>
              <a:rPr lang="es-ES" dirty="0" smtClean="0"/>
              <a:t>es la intensidad de campo eléctrico a la frecuencia </a:t>
            </a:r>
            <a:r>
              <a:rPr lang="es-ES" i="1" dirty="0" smtClean="0"/>
              <a:t>i</a:t>
            </a:r>
            <a:endParaRPr lang="es-ES" dirty="0" smtClean="0"/>
          </a:p>
          <a:p>
            <a:r>
              <a:rPr lang="es-ES" i="1" dirty="0" smtClean="0"/>
              <a:t>El, i : </a:t>
            </a:r>
            <a:r>
              <a:rPr lang="es-ES" dirty="0" smtClean="0"/>
              <a:t>es el límite de referencia a la frecuencia </a:t>
            </a:r>
            <a:r>
              <a:rPr lang="es-ES" i="1" dirty="0" smtClean="0"/>
              <a:t>i</a:t>
            </a:r>
            <a:endParaRPr lang="es-ES" dirty="0" smtClean="0"/>
          </a:p>
          <a:p>
            <a:pPr>
              <a:buNone/>
            </a:pPr>
            <a:endParaRPr lang="es-ES" dirty="0"/>
          </a:p>
        </p:txBody>
      </p:sp>
      <p:sp>
        <p:nvSpPr>
          <p:cNvPr id="2" name="Title 1"/>
          <p:cNvSpPr>
            <a:spLocks noGrp="1"/>
          </p:cNvSpPr>
          <p:nvPr>
            <p:ph type="title"/>
          </p:nvPr>
        </p:nvSpPr>
        <p:spPr/>
        <p:txBody>
          <a:bodyPr>
            <a:normAutofit/>
          </a:bodyPr>
          <a:lstStyle/>
          <a:p>
            <a:r>
              <a:rPr lang="es-ES" dirty="0" smtClean="0"/>
              <a:t>Análisis de los Resultados</a:t>
            </a:r>
            <a:endParaRPr lang="es-ES" dirty="0"/>
          </a:p>
        </p:txBody>
      </p:sp>
      <p:pic>
        <p:nvPicPr>
          <p:cNvPr id="5123" name="Picture 3"/>
          <p:cNvPicPr>
            <a:picLocks noChangeAspect="1" noChangeArrowheads="1"/>
          </p:cNvPicPr>
          <p:nvPr/>
        </p:nvPicPr>
        <p:blipFill>
          <a:blip r:embed="rId2" cstate="print"/>
          <a:srcRect/>
          <a:stretch>
            <a:fillRect/>
          </a:stretch>
        </p:blipFill>
        <p:spPr bwMode="auto">
          <a:xfrm>
            <a:off x="2411760" y="2492896"/>
            <a:ext cx="4295775" cy="1171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Análisis a Múltiples </a:t>
            </a:r>
            <a:r>
              <a:rPr lang="es-ES" dirty="0" smtClean="0"/>
              <a:t>Fuentes</a:t>
            </a:r>
          </a:p>
          <a:p>
            <a:r>
              <a:rPr lang="es-ES" dirty="0" smtClean="0"/>
              <a:t>Ejemplo: Medición a múltiples fuentes con procedimiento de medición1 </a:t>
            </a:r>
            <a:endParaRPr lang="es-ES" dirty="0" smtClean="0"/>
          </a:p>
          <a:p>
            <a:pPr>
              <a:buNone/>
            </a:pPr>
            <a:endParaRPr lang="es-ES" dirty="0"/>
          </a:p>
        </p:txBody>
      </p:sp>
      <p:sp>
        <p:nvSpPr>
          <p:cNvPr id="3" name="Title 2"/>
          <p:cNvSpPr>
            <a:spLocks noGrp="1"/>
          </p:cNvSpPr>
          <p:nvPr>
            <p:ph type="title"/>
          </p:nvPr>
        </p:nvSpPr>
        <p:spPr/>
        <p:txBody>
          <a:bodyPr/>
          <a:lstStyle/>
          <a:p>
            <a:r>
              <a:rPr lang="es-ES" dirty="0" smtClean="0"/>
              <a:t>Análisis de los Resultados</a:t>
            </a:r>
            <a:endParaRPr lang="es-ES" dirty="0"/>
          </a:p>
        </p:txBody>
      </p:sp>
      <p:pic>
        <p:nvPicPr>
          <p:cNvPr id="4" name="Picture 3"/>
          <p:cNvPicPr/>
          <p:nvPr/>
        </p:nvPicPr>
        <p:blipFill>
          <a:blip r:embed="rId2" cstate="print"/>
          <a:srcRect/>
          <a:stretch>
            <a:fillRect/>
          </a:stretch>
        </p:blipFill>
        <p:spPr bwMode="auto">
          <a:xfrm>
            <a:off x="1979712" y="2924944"/>
            <a:ext cx="6048672"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4525963"/>
          </a:xfrm>
        </p:spPr>
        <p:txBody>
          <a:bodyPr/>
          <a:lstStyle/>
          <a:p>
            <a:r>
              <a:rPr lang="es-ES" dirty="0" smtClean="0"/>
              <a:t>Análisis a múltiples Fuentes</a:t>
            </a:r>
            <a:endParaRPr lang="es-ES" dirty="0"/>
          </a:p>
        </p:txBody>
      </p:sp>
      <p:sp>
        <p:nvSpPr>
          <p:cNvPr id="2" name="Title 1"/>
          <p:cNvSpPr>
            <a:spLocks noGrp="1"/>
          </p:cNvSpPr>
          <p:nvPr>
            <p:ph type="title"/>
          </p:nvPr>
        </p:nvSpPr>
        <p:spPr/>
        <p:txBody>
          <a:bodyPr>
            <a:normAutofit/>
          </a:bodyPr>
          <a:lstStyle/>
          <a:p>
            <a:r>
              <a:rPr lang="es-ES" dirty="0" smtClean="0"/>
              <a:t>Análisis de los Resultados</a:t>
            </a:r>
            <a:endParaRPr lang="es-ES" dirty="0"/>
          </a:p>
        </p:txBody>
      </p:sp>
      <p:pic>
        <p:nvPicPr>
          <p:cNvPr id="4" name="Picture 3"/>
          <p:cNvPicPr/>
          <p:nvPr/>
        </p:nvPicPr>
        <p:blipFill>
          <a:blip r:embed="rId2" cstate="print"/>
          <a:srcRect/>
          <a:stretch>
            <a:fillRect/>
          </a:stretch>
        </p:blipFill>
        <p:spPr bwMode="auto">
          <a:xfrm>
            <a:off x="683568" y="2060848"/>
            <a:ext cx="4032448" cy="3384376"/>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716016" y="3212976"/>
            <a:ext cx="4231005" cy="345313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525963"/>
          </a:xfrm>
        </p:spPr>
        <p:txBody>
          <a:bodyPr/>
          <a:lstStyle/>
          <a:p>
            <a:pPr marL="365760" lvl="2" indent="-256032" algn="just">
              <a:spcBef>
                <a:spcPts val="400"/>
              </a:spcBef>
              <a:buClr>
                <a:schemeClr val="accent1"/>
              </a:buClr>
              <a:buSzPct val="68000"/>
              <a:buFont typeface="Wingdings 3"/>
              <a:buChar char=""/>
            </a:pPr>
            <a:r>
              <a:rPr lang="es-ES" sz="2400" dirty="0" smtClean="0"/>
              <a:t>Cálculo de la Relación Porcentual  de las mediciones con respecto a los límites fijados por ICNIRP</a:t>
            </a:r>
          </a:p>
          <a:p>
            <a:pPr marL="365760" lvl="2" indent="-256032" algn="just">
              <a:spcBef>
                <a:spcPts val="400"/>
              </a:spcBef>
              <a:buClr>
                <a:schemeClr val="accent1"/>
              </a:buClr>
              <a:buSzPct val="68000"/>
              <a:buFont typeface="Wingdings 3"/>
              <a:buChar char=""/>
            </a:pPr>
            <a:r>
              <a:rPr lang="es-ES" sz="2400" dirty="0" smtClean="0"/>
              <a:t>Ilustraciones de las mediciones con respecto a los valores límites</a:t>
            </a:r>
            <a:r>
              <a:rPr lang="es-ES" sz="2400" dirty="0" smtClean="0"/>
              <a:t>.</a:t>
            </a:r>
          </a:p>
          <a:p>
            <a:pPr marL="365760" lvl="2" indent="-256032" algn="just">
              <a:spcBef>
                <a:spcPts val="400"/>
              </a:spcBef>
              <a:buClr>
                <a:schemeClr val="accent1"/>
              </a:buClr>
              <a:buSzPct val="68000"/>
              <a:buFont typeface="Wingdings 3"/>
              <a:buChar char=""/>
            </a:pPr>
            <a:r>
              <a:rPr lang="es-ES" sz="2400" dirty="0" smtClean="0"/>
              <a:t>Gráfico de la relación porcentual con respecto a los límites.</a:t>
            </a:r>
            <a:endParaRPr lang="es-ES" sz="2400" dirty="0" smtClean="0"/>
          </a:p>
          <a:p>
            <a:pPr marL="365760" lvl="2" indent="-256032" algn="just">
              <a:spcBef>
                <a:spcPts val="400"/>
              </a:spcBef>
              <a:buClr>
                <a:schemeClr val="accent1"/>
              </a:buClr>
              <a:buSzPct val="68000"/>
              <a:buFont typeface="Wingdings 3"/>
              <a:buChar char=""/>
            </a:pPr>
            <a:r>
              <a:rPr lang="es-ES" sz="2400" dirty="0" smtClean="0"/>
              <a:t>Citaremos algunos ejemplos.</a:t>
            </a:r>
            <a:endParaRPr lang="es-ES" sz="2000" dirty="0" smtClean="0"/>
          </a:p>
          <a:p>
            <a:endParaRPr lang="es-ES" dirty="0"/>
          </a:p>
        </p:txBody>
      </p:sp>
      <p:sp>
        <p:nvSpPr>
          <p:cNvPr id="2" name="Title 1"/>
          <p:cNvSpPr>
            <a:spLocks noGrp="1"/>
          </p:cNvSpPr>
          <p:nvPr>
            <p:ph type="title"/>
          </p:nvPr>
        </p:nvSpPr>
        <p:spPr>
          <a:xfrm>
            <a:off x="467544" y="188640"/>
            <a:ext cx="8229600" cy="1143000"/>
          </a:xfrm>
        </p:spPr>
        <p:txBody>
          <a:bodyPr>
            <a:normAutofit/>
          </a:bodyPr>
          <a:lstStyle/>
          <a:p>
            <a:r>
              <a:rPr lang="es-ES" dirty="0" smtClean="0"/>
              <a:t>Análisis de los Resultados</a:t>
            </a:r>
            <a:endParaRPr lang="es-E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Análisis de los Resultados</a:t>
            </a:r>
            <a:endParaRPr lang="es-E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51520" y="1916832"/>
            <a:ext cx="4032448" cy="3312368"/>
          </a:xfrm>
          <a:prstGeom prst="rect">
            <a:avLst/>
          </a:prstGeom>
          <a:noFill/>
          <a:ln w="38100" cmpd="thickThin">
            <a:solidFill>
              <a:schemeClr val="bg2">
                <a:lumMod val="50000"/>
              </a:schemeClr>
            </a:solidFill>
            <a:miter lim="800000"/>
            <a:headEnd/>
            <a:tailEnd/>
          </a:ln>
        </p:spPr>
      </p:pic>
      <p:graphicFrame>
        <p:nvGraphicFramePr>
          <p:cNvPr id="5" name="Chart 4"/>
          <p:cNvGraphicFramePr/>
          <p:nvPr/>
        </p:nvGraphicFramePr>
        <p:xfrm>
          <a:off x="4499992" y="2564904"/>
          <a:ext cx="4464496" cy="37061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1143000"/>
          </a:xfrm>
        </p:spPr>
        <p:txBody>
          <a:bodyPr/>
          <a:lstStyle/>
          <a:p>
            <a:r>
              <a:rPr lang="es-ES" dirty="0" smtClean="0"/>
              <a:t>Análisis de los Resultados</a:t>
            </a:r>
            <a:endParaRPr lang="es-ES" dirty="0"/>
          </a:p>
        </p:txBody>
      </p:sp>
      <p:graphicFrame>
        <p:nvGraphicFramePr>
          <p:cNvPr id="5" name="Chart 4"/>
          <p:cNvGraphicFramePr/>
          <p:nvPr/>
        </p:nvGraphicFramePr>
        <p:xfrm>
          <a:off x="4572000" y="2852936"/>
          <a:ext cx="4392488" cy="3672408"/>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cstate="print"/>
          <a:srcRect/>
          <a:stretch>
            <a:fillRect/>
          </a:stretch>
        </p:blipFill>
        <p:spPr bwMode="auto">
          <a:xfrm>
            <a:off x="328301" y="1340768"/>
            <a:ext cx="4050450" cy="3240360"/>
          </a:xfrm>
          <a:prstGeom prst="rect">
            <a:avLst/>
          </a:prstGeom>
          <a:noFill/>
          <a:ln w="38100" cmpd="thickThin">
            <a:solidFill>
              <a:schemeClr val="bg2">
                <a:lumMod val="50000"/>
              </a:schemeClr>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Análisis de Resultados</a:t>
            </a:r>
            <a:endParaRPr lang="es-ES" dirty="0"/>
          </a:p>
        </p:txBody>
      </p:sp>
      <p:pic>
        <p:nvPicPr>
          <p:cNvPr id="1028" name="Picture 4"/>
          <p:cNvPicPr>
            <a:picLocks noChangeAspect="1" noChangeArrowheads="1"/>
          </p:cNvPicPr>
          <p:nvPr/>
        </p:nvPicPr>
        <p:blipFill>
          <a:blip r:embed="rId2" cstate="print"/>
          <a:srcRect/>
          <a:stretch>
            <a:fillRect/>
          </a:stretch>
        </p:blipFill>
        <p:spPr bwMode="auto">
          <a:xfrm>
            <a:off x="251520" y="1772816"/>
            <a:ext cx="4219575" cy="3019425"/>
          </a:xfrm>
          <a:prstGeom prst="rect">
            <a:avLst/>
          </a:prstGeom>
          <a:noFill/>
          <a:ln w="38100" cmpd="thickThin">
            <a:solidFill>
              <a:schemeClr val="bg2">
                <a:lumMod val="50000"/>
              </a:schemeClr>
            </a:solid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673195" y="2996952"/>
            <a:ext cx="4227807" cy="3528392"/>
          </a:xfrm>
          <a:prstGeom prst="rect">
            <a:avLst/>
          </a:prstGeom>
          <a:noFill/>
          <a:ln w="38100" cmpd="thickThin">
            <a:solidFill>
              <a:schemeClr val="bg2">
                <a:lumMod val="50000"/>
              </a:schemeClr>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Análisis de Resultados</a:t>
            </a:r>
            <a:endParaRPr lang="es-ES" dirty="0"/>
          </a:p>
        </p:txBody>
      </p:sp>
      <p:pic>
        <p:nvPicPr>
          <p:cNvPr id="2050" name="Picture 2"/>
          <p:cNvPicPr>
            <a:picLocks noChangeAspect="1" noChangeArrowheads="1"/>
          </p:cNvPicPr>
          <p:nvPr/>
        </p:nvPicPr>
        <p:blipFill>
          <a:blip r:embed="rId2" cstate="print"/>
          <a:srcRect/>
          <a:stretch>
            <a:fillRect/>
          </a:stretch>
        </p:blipFill>
        <p:spPr bwMode="auto">
          <a:xfrm>
            <a:off x="467544" y="1556792"/>
            <a:ext cx="3888432" cy="4248472"/>
          </a:xfrm>
          <a:prstGeom prst="rect">
            <a:avLst/>
          </a:prstGeom>
          <a:noFill/>
          <a:ln w="38100" cmpd="thickThin">
            <a:solidFill>
              <a:schemeClr val="bg2">
                <a:lumMod val="50000"/>
              </a:schemeClr>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4008" y="2276872"/>
            <a:ext cx="4141071" cy="4106788"/>
          </a:xfrm>
          <a:prstGeom prst="rect">
            <a:avLst/>
          </a:prstGeom>
          <a:noFill/>
          <a:ln w="38100" cmpd="thickThin">
            <a:solidFill>
              <a:schemeClr val="bg2">
                <a:lumMod val="50000"/>
              </a:schemeClr>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525963"/>
          </a:xfrm>
        </p:spPr>
        <p:txBody>
          <a:bodyPr/>
          <a:lstStyle/>
          <a:p>
            <a:pPr marL="79375" lvl="2" indent="3175">
              <a:spcBef>
                <a:spcPts val="400"/>
              </a:spcBef>
              <a:buClr>
                <a:schemeClr val="accent1"/>
              </a:buClr>
              <a:buSzPct val="68000"/>
              <a:buNone/>
            </a:pPr>
            <a:r>
              <a:rPr lang="es-ES" sz="2400" dirty="0" smtClean="0"/>
              <a:t>Cálculo de Desviación Máxima de las mediciones con </a:t>
            </a:r>
            <a:r>
              <a:rPr lang="es-ES" sz="2400" dirty="0" smtClean="0"/>
              <a:t>respecto </a:t>
            </a:r>
            <a:r>
              <a:rPr lang="es-ES" sz="2400" dirty="0" smtClean="0"/>
              <a:t>al promedio de las alturas</a:t>
            </a:r>
            <a:r>
              <a:rPr lang="es-ES" sz="2400" dirty="0" smtClean="0"/>
              <a:t>.</a:t>
            </a:r>
          </a:p>
          <a:p>
            <a:pPr marL="79375" lvl="2" indent="3175">
              <a:spcBef>
                <a:spcPts val="400"/>
              </a:spcBef>
              <a:buClr>
                <a:schemeClr val="accent1"/>
              </a:buClr>
              <a:buSzPct val="68000"/>
              <a:buNone/>
            </a:pPr>
            <a:endParaRPr lang="es-ES" sz="2400" dirty="0" smtClean="0"/>
          </a:p>
          <a:p>
            <a:pPr marL="365760" lvl="2" indent="-256032">
              <a:spcBef>
                <a:spcPts val="400"/>
              </a:spcBef>
              <a:buClr>
                <a:schemeClr val="accent1"/>
              </a:buClr>
              <a:buSzPct val="68000"/>
              <a:buFont typeface="Wingdings 3"/>
              <a:buChar char=""/>
            </a:pPr>
            <a:r>
              <a:rPr lang="es-ES" sz="2400" dirty="0" smtClean="0"/>
              <a:t>Desviación máxima, poca variabilidad de los resultados de las mediciones </a:t>
            </a:r>
          </a:p>
          <a:p>
            <a:pPr marL="365760" lvl="2" indent="-256032">
              <a:spcBef>
                <a:spcPts val="400"/>
              </a:spcBef>
              <a:buClr>
                <a:schemeClr val="accent1"/>
              </a:buClr>
              <a:buSzPct val="68000"/>
              <a:buFont typeface="Wingdings 3"/>
              <a:buChar char=""/>
            </a:pPr>
            <a:r>
              <a:rPr lang="es-ES" sz="2400" dirty="0" smtClean="0"/>
              <a:t>El hecho de haber menos variabilidad hace al procedimiento mas confiable.</a:t>
            </a:r>
            <a:endParaRPr lang="es-ES" sz="2000" dirty="0" smtClean="0"/>
          </a:p>
        </p:txBody>
      </p:sp>
      <p:sp>
        <p:nvSpPr>
          <p:cNvPr id="2" name="Title 1"/>
          <p:cNvSpPr>
            <a:spLocks noGrp="1"/>
          </p:cNvSpPr>
          <p:nvPr>
            <p:ph type="title"/>
          </p:nvPr>
        </p:nvSpPr>
        <p:spPr/>
        <p:txBody>
          <a:bodyPr>
            <a:normAutofit/>
          </a:bodyPr>
          <a:lstStyle/>
          <a:p>
            <a:r>
              <a:rPr lang="es-ES" dirty="0" smtClean="0"/>
              <a:t>Análisis de los Resultados</a:t>
            </a:r>
            <a:endParaRPr lang="es-E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848"/>
            <a:ext cx="8229600" cy="1143000"/>
          </a:xfrm>
        </p:spPr>
        <p:txBody>
          <a:bodyPr>
            <a:normAutofit fontScale="90000"/>
          </a:bodyPr>
          <a:lstStyle/>
          <a:p>
            <a:r>
              <a:rPr lang="es-ES" dirty="0" smtClean="0"/>
              <a:t>Análisis de los Resultados</a:t>
            </a:r>
            <a:br>
              <a:rPr lang="es-ES" dirty="0" smtClean="0"/>
            </a:br>
            <a:endParaRPr lang="es-ES" dirty="0"/>
          </a:p>
        </p:txBody>
      </p:sp>
      <p:pic>
        <p:nvPicPr>
          <p:cNvPr id="5" name="Picture 4"/>
          <p:cNvPicPr/>
          <p:nvPr/>
        </p:nvPicPr>
        <p:blipFill>
          <a:blip r:embed="rId2" cstate="print"/>
          <a:srcRect/>
          <a:stretch>
            <a:fillRect/>
          </a:stretch>
        </p:blipFill>
        <p:spPr bwMode="auto">
          <a:xfrm>
            <a:off x="323528" y="980728"/>
            <a:ext cx="4608512" cy="324036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283968" y="3356992"/>
            <a:ext cx="4608512" cy="324036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s-ES" dirty="0" smtClean="0"/>
              <a:t>Las RNI son ondas electromagnéticas cuya energía no llega a ser tan elevada como para romper enlaces entre átomos o moléculas, es decir no es capaz de ionizar.</a:t>
            </a:r>
          </a:p>
          <a:p>
            <a:r>
              <a:rPr lang="es-ES" dirty="0" smtClean="0"/>
              <a:t>En los efectos biológicos de las radiaciones no ionizantes </a:t>
            </a:r>
            <a:r>
              <a:rPr lang="es-ES" dirty="0" smtClean="0"/>
              <a:t>de radiofrecuencia tenemos</a:t>
            </a:r>
            <a:r>
              <a:rPr lang="es-ES" dirty="0" smtClean="0"/>
              <a:t>, los térmicos y los no térmicos.</a:t>
            </a:r>
          </a:p>
          <a:p>
            <a:r>
              <a:rPr lang="es-ES" dirty="0" smtClean="0"/>
              <a:t>Las RNI comprende desde las emisiones de las líneas de alta tensión, radiocomunicaciones, hasta el ultravioleta.</a:t>
            </a:r>
          </a:p>
          <a:p>
            <a:endParaRPr lang="es-ES" dirty="0" smtClean="0"/>
          </a:p>
          <a:p>
            <a:endParaRPr lang="es-ES" dirty="0" smtClean="0"/>
          </a:p>
        </p:txBody>
      </p:sp>
      <p:sp>
        <p:nvSpPr>
          <p:cNvPr id="2" name="Title 1"/>
          <p:cNvSpPr>
            <a:spLocks noGrp="1"/>
          </p:cNvSpPr>
          <p:nvPr>
            <p:ph type="title"/>
          </p:nvPr>
        </p:nvSpPr>
        <p:spPr>
          <a:xfrm>
            <a:off x="467544" y="260648"/>
            <a:ext cx="7498080" cy="1143000"/>
          </a:xfrm>
        </p:spPr>
        <p:txBody>
          <a:bodyPr>
            <a:normAutofit/>
          </a:bodyPr>
          <a:lstStyle/>
          <a:p>
            <a:r>
              <a:rPr lang="es-ES" dirty="0" smtClean="0"/>
              <a:t>Radiaciones No Ionizantes</a:t>
            </a:r>
            <a:endParaRPr lang="es-E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Análisis de los Resultados</a:t>
            </a:r>
            <a:br>
              <a:rPr lang="es-ES" dirty="0" smtClean="0"/>
            </a:br>
            <a:endParaRPr lang="es-ES" dirty="0"/>
          </a:p>
        </p:txBody>
      </p:sp>
      <p:pic>
        <p:nvPicPr>
          <p:cNvPr id="4" name="Content Placeholder 3"/>
          <p:cNvPicPr>
            <a:picLocks noGrp="1"/>
          </p:cNvPicPr>
          <p:nvPr>
            <p:ph idx="1"/>
          </p:nvPr>
        </p:nvPicPr>
        <p:blipFill>
          <a:blip r:embed="rId2" cstate="print"/>
          <a:srcRect/>
          <a:stretch>
            <a:fillRect/>
          </a:stretch>
        </p:blipFill>
        <p:spPr bwMode="auto">
          <a:xfrm>
            <a:off x="1691680" y="1484784"/>
            <a:ext cx="6696744" cy="48965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s-ES" dirty="0" smtClean="0"/>
              <a:t>El análisis de los resultados combinado </a:t>
            </a:r>
            <a:r>
              <a:rPr lang="es-ES" dirty="0" smtClean="0"/>
              <a:t>a tres </a:t>
            </a:r>
            <a:r>
              <a:rPr lang="es-ES" dirty="0" smtClean="0"/>
              <a:t>alturas distintas, permite obtener resultados más </a:t>
            </a:r>
            <a:r>
              <a:rPr lang="es-ES" dirty="0" smtClean="0"/>
              <a:t>significativos.</a:t>
            </a:r>
            <a:endParaRPr lang="es-ES" dirty="0" smtClean="0"/>
          </a:p>
          <a:p>
            <a:pPr lvl="0"/>
            <a:r>
              <a:rPr lang="es-ES" dirty="0" smtClean="0"/>
              <a:t>La utilización de un segundo procedimiento de medición, diferente a la utilización del equipo Narda SRM-3000, se muestra como un gran aporte a las mediciones de RNI en nuestro país.</a:t>
            </a:r>
          </a:p>
          <a:p>
            <a:pPr lvl="0"/>
            <a:r>
              <a:rPr lang="es-ES" dirty="0" smtClean="0"/>
              <a:t>Otro aporte significativo es el análisis de mediciones de tecnologías diferentes a la telefonía móvil, como redes wireless LAN,  y análisis múltiples fuentes para redes de radiodifusión.</a:t>
            </a:r>
          </a:p>
          <a:p>
            <a:r>
              <a:rPr lang="es-ES" dirty="0" smtClean="0"/>
              <a:t>Las mediciones en ambientes exteriores e interiores fueron realizadas bajos los mismas condiciones de tiempo, espacio, tráfico y calibración,.</a:t>
            </a:r>
            <a:endParaRPr lang="es-ES" dirty="0"/>
          </a:p>
        </p:txBody>
      </p:sp>
      <p:sp>
        <p:nvSpPr>
          <p:cNvPr id="2" name="Title 1"/>
          <p:cNvSpPr>
            <a:spLocks noGrp="1"/>
          </p:cNvSpPr>
          <p:nvPr>
            <p:ph type="title"/>
          </p:nvPr>
        </p:nvSpPr>
        <p:spPr/>
        <p:txBody>
          <a:bodyPr/>
          <a:lstStyle/>
          <a:p>
            <a:r>
              <a:rPr lang="es-ES" dirty="0" smtClean="0"/>
              <a:t>Conclusiones</a:t>
            </a:r>
            <a:endParaRPr lang="es-E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507288" cy="5188032"/>
          </a:xfrm>
        </p:spPr>
        <p:txBody>
          <a:bodyPr>
            <a:normAutofit fontScale="85000" lnSpcReduction="20000"/>
          </a:bodyPr>
          <a:lstStyle/>
          <a:p>
            <a:pPr lvl="0"/>
            <a:r>
              <a:rPr lang="es-ES" dirty="0" smtClean="0"/>
              <a:t>El procedimiento de medición 1 </a:t>
            </a:r>
            <a:r>
              <a:rPr lang="es-ES" dirty="0" smtClean="0"/>
              <a:t>muestra </a:t>
            </a:r>
            <a:r>
              <a:rPr lang="es-ES" dirty="0" smtClean="0"/>
              <a:t>levemente menos desviación estándar en los valores de </a:t>
            </a:r>
            <a:r>
              <a:rPr lang="es-ES" dirty="0" smtClean="0"/>
              <a:t>relación </a:t>
            </a:r>
            <a:r>
              <a:rPr lang="es-ES" dirty="0" smtClean="0"/>
              <a:t>porcentual máxima de las </a:t>
            </a:r>
            <a:r>
              <a:rPr lang="es-ES" dirty="0" smtClean="0"/>
              <a:t>mediciones, siendo más confiable.</a:t>
            </a:r>
            <a:endParaRPr lang="es-ES" dirty="0" smtClean="0"/>
          </a:p>
          <a:p>
            <a:pPr lvl="0"/>
            <a:r>
              <a:rPr lang="es-ES" dirty="0" smtClean="0"/>
              <a:t>Del análisis de las mediciones a múltiples fuentes</a:t>
            </a:r>
            <a:r>
              <a:rPr lang="es-ES" dirty="0" smtClean="0"/>
              <a:t>, para </a:t>
            </a:r>
            <a:r>
              <a:rPr lang="es-ES" dirty="0" smtClean="0"/>
              <a:t>los dos procedimientos de medición, la contribución aditiva de las fuentes de telecomunicaciones, tiene una relación </a:t>
            </a:r>
            <a:r>
              <a:rPr lang="es-ES" dirty="0" smtClean="0"/>
              <a:t>porcentual, por </a:t>
            </a:r>
            <a:r>
              <a:rPr lang="es-ES" dirty="0" smtClean="0"/>
              <a:t>debajo al 0,1% al </a:t>
            </a:r>
            <a:r>
              <a:rPr lang="es-ES" dirty="0" smtClean="0"/>
              <a:t>límite.</a:t>
            </a:r>
            <a:endParaRPr lang="es-ES" dirty="0" smtClean="0"/>
          </a:p>
          <a:p>
            <a:pPr lvl="0"/>
            <a:r>
              <a:rPr lang="es-EC" dirty="0" smtClean="0"/>
              <a:t>Del conjunto de análisis realizados, todas las mediciones de Campo Eléctrico cumplen en todos los casos con los Niveles de Referencia ICNIRP de tal forma se demuestra que no hay riesgo alguno para las personas que transiten en la zona </a:t>
            </a:r>
            <a:r>
              <a:rPr lang="es-EC" dirty="0" smtClean="0"/>
              <a:t>poblacional en la ESPOL, </a:t>
            </a:r>
            <a:r>
              <a:rPr lang="es-EC" dirty="0" smtClean="0"/>
              <a:t>cumpliendo </a:t>
            </a:r>
            <a:r>
              <a:rPr lang="es-EC" dirty="0" smtClean="0"/>
              <a:t>las </a:t>
            </a:r>
            <a:r>
              <a:rPr lang="es-EC" dirty="0" smtClean="0"/>
              <a:t>recomendaciones internacionales y estatales para la exposición humana a radiofrecuencias</a:t>
            </a:r>
            <a:endParaRPr lang="es-ES" dirty="0" smtClean="0"/>
          </a:p>
          <a:p>
            <a:endParaRPr lang="es-ES" dirty="0"/>
          </a:p>
        </p:txBody>
      </p:sp>
      <p:sp>
        <p:nvSpPr>
          <p:cNvPr id="2" name="Title 1"/>
          <p:cNvSpPr>
            <a:spLocks noGrp="1"/>
          </p:cNvSpPr>
          <p:nvPr>
            <p:ph type="title"/>
          </p:nvPr>
        </p:nvSpPr>
        <p:spPr>
          <a:xfrm>
            <a:off x="467544" y="188640"/>
            <a:ext cx="8229600" cy="1143000"/>
          </a:xfrm>
        </p:spPr>
        <p:txBody>
          <a:bodyPr/>
          <a:lstStyle/>
          <a:p>
            <a:r>
              <a:rPr lang="es-ES" dirty="0" smtClean="0"/>
              <a:t>Conclusiones</a:t>
            </a:r>
            <a:endParaRPr lang="es-E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132856"/>
            <a:ext cx="8147248" cy="4525963"/>
          </a:xfrm>
        </p:spPr>
        <p:txBody>
          <a:bodyPr>
            <a:noAutofit/>
          </a:bodyPr>
          <a:lstStyle/>
          <a:p>
            <a:pPr algn="ctr">
              <a:buNone/>
            </a:pPr>
            <a:r>
              <a:rPr lang="es-ES" sz="16600" dirty="0" smtClean="0">
                <a:latin typeface="Brush Script MT" pitchFamily="66" charset="0"/>
              </a:rPr>
              <a:t>Gracias</a:t>
            </a:r>
            <a:endParaRPr lang="es-ES" sz="16600" dirty="0">
              <a:latin typeface="Brush Script MT" pitchFamily="66" charset="0"/>
            </a:endParaRPr>
          </a:p>
        </p:txBody>
      </p:sp>
      <p:sp>
        <p:nvSpPr>
          <p:cNvPr id="2" name="Title 1"/>
          <p:cNvSpPr>
            <a:spLocks noGrp="1"/>
          </p:cNvSpPr>
          <p:nvPr>
            <p:ph type="title"/>
          </p:nvPr>
        </p:nvSpPr>
        <p:spPr/>
        <p:txBody>
          <a:bodyPr/>
          <a:lstStyle/>
          <a:p>
            <a:endParaRPr lang="es-E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Espectro </a:t>
            </a:r>
            <a:r>
              <a:rPr lang="es-ES" dirty="0" err="1" smtClean="0"/>
              <a:t>Electrómagnetico</a:t>
            </a:r>
            <a:endParaRPr lang="es-ES" dirty="0"/>
          </a:p>
        </p:txBody>
      </p:sp>
      <p:pic>
        <p:nvPicPr>
          <p:cNvPr id="4" name="Picture 304" descr="C:\anibal\tesis\graficos tesis\espec.jpg"/>
          <p:cNvPicPr>
            <a:picLocks noGrp="1" noChangeAspect="1" noChangeArrowheads="1"/>
          </p:cNvPicPr>
          <p:nvPr>
            <p:ph idx="1"/>
          </p:nvPr>
        </p:nvPicPr>
        <p:blipFill>
          <a:blip r:embed="rId2" cstate="print"/>
          <a:srcRect/>
          <a:stretch>
            <a:fillRect/>
          </a:stretch>
        </p:blipFill>
        <p:spPr bwMode="auto">
          <a:xfrm>
            <a:off x="745787" y="1785516"/>
            <a:ext cx="7813317" cy="3785399"/>
          </a:xfrm>
          <a:prstGeom prst="rect">
            <a:avLst/>
          </a:prstGeom>
          <a:noFill/>
          <a:ln w="41275">
            <a:solidFill>
              <a:schemeClr val="tx1"/>
            </a:solidFill>
            <a:miter lim="800000"/>
            <a:headEnd/>
            <a:tailEnd/>
          </a:ln>
          <a:effectLst>
            <a:outerShdw dist="35921" dir="2700000" algn="ctr" rotWithShape="0">
              <a:schemeClr val="tx1"/>
            </a:outerShdw>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29600" cy="4525963"/>
          </a:xfrm>
        </p:spPr>
        <p:txBody>
          <a:bodyPr/>
          <a:lstStyle/>
          <a:p>
            <a:pPr lvl="0"/>
            <a:r>
              <a:rPr lang="es-ES" dirty="0" smtClean="0"/>
              <a:t>Medidor Selectivo de Radiación NARDA SMR 3000 Rango100 </a:t>
            </a:r>
            <a:r>
              <a:rPr lang="es-ES" dirty="0" err="1" smtClean="0"/>
              <a:t>kHz</a:t>
            </a:r>
            <a:r>
              <a:rPr lang="es-ES" dirty="0" smtClean="0"/>
              <a:t> a 3 GHz</a:t>
            </a:r>
          </a:p>
          <a:p>
            <a:pPr lvl="0"/>
            <a:r>
              <a:rPr lang="es-EC" dirty="0" smtClean="0"/>
              <a:t> Sonda de </a:t>
            </a:r>
            <a:r>
              <a:rPr lang="es-EC" smtClean="0"/>
              <a:t>tipo triaxial </a:t>
            </a:r>
            <a:r>
              <a:rPr lang="es-ES" smtClean="0"/>
              <a:t>Rango </a:t>
            </a:r>
            <a:r>
              <a:rPr lang="es-ES" dirty="0" smtClean="0"/>
              <a:t>75 a 3000 MHz (Antena del Narda SRM 3000)</a:t>
            </a:r>
          </a:p>
          <a:p>
            <a:endParaRPr lang="es-ES" dirty="0"/>
          </a:p>
        </p:txBody>
      </p:sp>
      <p:sp>
        <p:nvSpPr>
          <p:cNvPr id="3" name="Title 2"/>
          <p:cNvSpPr>
            <a:spLocks noGrp="1"/>
          </p:cNvSpPr>
          <p:nvPr>
            <p:ph type="title"/>
          </p:nvPr>
        </p:nvSpPr>
        <p:spPr/>
        <p:txBody>
          <a:bodyPr/>
          <a:lstStyle/>
          <a:p>
            <a:r>
              <a:rPr lang="es-ES" dirty="0" smtClean="0"/>
              <a:t>Procedimiento de medición 1</a:t>
            </a:r>
            <a:endParaRPr lang="es-ES" dirty="0"/>
          </a:p>
        </p:txBody>
      </p:sp>
      <p:pic>
        <p:nvPicPr>
          <p:cNvPr id="4" name="Picture 6"/>
          <p:cNvPicPr>
            <a:picLocks noChangeAspect="1" noChangeArrowheads="1"/>
          </p:cNvPicPr>
          <p:nvPr/>
        </p:nvPicPr>
        <p:blipFill>
          <a:blip r:embed="rId2" cstate="print"/>
          <a:srcRect/>
          <a:stretch>
            <a:fillRect/>
          </a:stretch>
        </p:blipFill>
        <p:spPr bwMode="auto">
          <a:xfrm>
            <a:off x="2839616" y="3570340"/>
            <a:ext cx="4320480" cy="28535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Pantalla principal del equipo Narda SRM 3000</a:t>
            </a:r>
            <a:endParaRPr lang="es-ES" dirty="0"/>
          </a:p>
        </p:txBody>
      </p:sp>
      <p:sp>
        <p:nvSpPr>
          <p:cNvPr id="3" name="Title 2"/>
          <p:cNvSpPr>
            <a:spLocks noGrp="1"/>
          </p:cNvSpPr>
          <p:nvPr>
            <p:ph type="title"/>
          </p:nvPr>
        </p:nvSpPr>
        <p:spPr/>
        <p:txBody>
          <a:bodyPr/>
          <a:lstStyle/>
          <a:p>
            <a:r>
              <a:rPr lang="es-ES" dirty="0" smtClean="0"/>
              <a:t>Procedimiento de medición 1</a:t>
            </a:r>
            <a:endParaRPr lang="es-ES" dirty="0"/>
          </a:p>
        </p:txBody>
      </p:sp>
      <p:pic>
        <p:nvPicPr>
          <p:cNvPr id="5" name="Picture 4" descr="C:\Users\WALKIR\Pictures\NARDA 1.jpg"/>
          <p:cNvPicPr/>
          <p:nvPr/>
        </p:nvPicPr>
        <p:blipFill>
          <a:blip r:embed="rId2" cstate="print"/>
          <a:srcRect r="1369"/>
          <a:stretch>
            <a:fillRect/>
          </a:stretch>
        </p:blipFill>
        <p:spPr bwMode="auto">
          <a:xfrm>
            <a:off x="2483768" y="2276872"/>
            <a:ext cx="5256584" cy="38884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smtClean="0"/>
              <a:t>Procedimiento de Medición 2</a:t>
            </a:r>
            <a:endParaRPr lang="es-ES" dirty="0"/>
          </a:p>
        </p:txBody>
      </p:sp>
      <p:sp>
        <p:nvSpPr>
          <p:cNvPr id="7" name="Content Placeholder 6"/>
          <p:cNvSpPr>
            <a:spLocks noGrp="1"/>
          </p:cNvSpPr>
          <p:nvPr>
            <p:ph idx="1"/>
          </p:nvPr>
        </p:nvSpPr>
        <p:spPr/>
        <p:txBody>
          <a:bodyPr/>
          <a:lstStyle/>
          <a:p>
            <a:pPr lvl="0"/>
            <a:r>
              <a:rPr lang="es-ES" dirty="0" smtClean="0"/>
              <a:t>Narda SMR 3000, </a:t>
            </a:r>
          </a:p>
          <a:p>
            <a:pPr lvl="0"/>
            <a:r>
              <a:rPr lang="es-ES" dirty="0" smtClean="0"/>
              <a:t>Antena Cónica Dipolo, Modelo PCD 8250, Marca </a:t>
            </a:r>
            <a:r>
              <a:rPr lang="es-ES" dirty="0" err="1" smtClean="0"/>
              <a:t>Field</a:t>
            </a:r>
            <a:r>
              <a:rPr lang="es-ES" dirty="0" smtClean="0"/>
              <a:t> Nose, rango de 80MHz a 2,5GHz.</a:t>
            </a:r>
          </a:p>
          <a:p>
            <a:r>
              <a:rPr lang="es-ES" dirty="0" smtClean="0"/>
              <a:t>Software Nose Pro</a:t>
            </a:r>
            <a:endParaRPr lang="es-ES" dirty="0"/>
          </a:p>
        </p:txBody>
      </p:sp>
      <p:pic>
        <p:nvPicPr>
          <p:cNvPr id="8" name="Content Placeholder 3"/>
          <p:cNvPicPr>
            <a:picLocks/>
          </p:cNvPicPr>
          <p:nvPr/>
        </p:nvPicPr>
        <p:blipFill>
          <a:blip r:embed="rId2" cstate="print"/>
          <a:srcRect/>
          <a:stretch>
            <a:fillRect/>
          </a:stretch>
        </p:blipFill>
        <p:spPr bwMode="auto">
          <a:xfrm>
            <a:off x="2818532" y="3356992"/>
            <a:ext cx="4824536" cy="30963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smtClean="0"/>
              <a:t>Pantalla principal del software Nose PRO</a:t>
            </a:r>
            <a:endParaRPr lang="es-ES" dirty="0"/>
          </a:p>
        </p:txBody>
      </p:sp>
      <p:sp>
        <p:nvSpPr>
          <p:cNvPr id="3" name="Title 2"/>
          <p:cNvSpPr>
            <a:spLocks noGrp="1"/>
          </p:cNvSpPr>
          <p:nvPr>
            <p:ph type="title"/>
          </p:nvPr>
        </p:nvSpPr>
        <p:spPr/>
        <p:txBody>
          <a:bodyPr/>
          <a:lstStyle/>
          <a:p>
            <a:r>
              <a:rPr lang="es-ES" dirty="0" smtClean="0"/>
              <a:t>Procedimiento de Medición 2</a:t>
            </a:r>
            <a:endParaRPr lang="es-ES" dirty="0"/>
          </a:p>
        </p:txBody>
      </p:sp>
      <p:pic>
        <p:nvPicPr>
          <p:cNvPr id="5" name="Imagen 1"/>
          <p:cNvPicPr/>
          <p:nvPr/>
        </p:nvPicPr>
        <p:blipFill>
          <a:blip r:embed="rId2" cstate="print"/>
          <a:srcRect b="4301"/>
          <a:stretch>
            <a:fillRect/>
          </a:stretch>
        </p:blipFill>
        <p:spPr bwMode="auto">
          <a:xfrm>
            <a:off x="1835696" y="1988840"/>
            <a:ext cx="5904656" cy="43924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s-ES" dirty="0" smtClean="0"/>
              <a:t>En todas las mediciones </a:t>
            </a:r>
          </a:p>
          <a:p>
            <a:pPr>
              <a:buNone/>
            </a:pPr>
            <a:r>
              <a:rPr lang="es-ES" b="1" dirty="0" smtClean="0"/>
              <a:t> </a:t>
            </a:r>
            <a:endParaRPr lang="es-ES" dirty="0" smtClean="0"/>
          </a:p>
          <a:p>
            <a:pPr lvl="0"/>
            <a:r>
              <a:rPr lang="es-ES" dirty="0" smtClean="0"/>
              <a:t>Se toma mediciones en las alturas de 1.1m, 1.5m y 1.7m, para cada punto</a:t>
            </a:r>
          </a:p>
          <a:p>
            <a:pPr lvl="0"/>
            <a:r>
              <a:rPr lang="es-ES" dirty="0" smtClean="0"/>
              <a:t>Las mediciones serán en horario de mayor tráfico</a:t>
            </a:r>
          </a:p>
          <a:p>
            <a:pPr lvl="0"/>
            <a:r>
              <a:rPr lang="es-ES" dirty="0" smtClean="0"/>
              <a:t>Se adjunta información referente de los puntos de medición como latitud, longitud, altura y referencia de ubicación.</a:t>
            </a:r>
          </a:p>
          <a:p>
            <a:pPr lvl="0"/>
            <a:r>
              <a:rPr lang="es-ES" dirty="0" smtClean="0"/>
              <a:t>Se </a:t>
            </a:r>
            <a:r>
              <a:rPr lang="es-ES" dirty="0" smtClean="0"/>
              <a:t>realizó los </a:t>
            </a:r>
            <a:r>
              <a:rPr lang="es-ES" dirty="0" smtClean="0"/>
              <a:t>dos procedimientos de medición en </a:t>
            </a:r>
            <a:r>
              <a:rPr lang="es-ES" dirty="0" smtClean="0"/>
              <a:t>cada punto </a:t>
            </a:r>
            <a:r>
              <a:rPr lang="es-ES" dirty="0" smtClean="0"/>
              <a:t>de medición.</a:t>
            </a:r>
          </a:p>
          <a:p>
            <a:endParaRPr lang="es-ES" dirty="0"/>
          </a:p>
        </p:txBody>
      </p:sp>
      <p:sp>
        <p:nvSpPr>
          <p:cNvPr id="2" name="Title 1"/>
          <p:cNvSpPr>
            <a:spLocks noGrp="1"/>
          </p:cNvSpPr>
          <p:nvPr>
            <p:ph type="title"/>
          </p:nvPr>
        </p:nvSpPr>
        <p:spPr/>
        <p:txBody>
          <a:bodyPr>
            <a:normAutofit/>
          </a:bodyPr>
          <a:lstStyle/>
          <a:p>
            <a:r>
              <a:rPr lang="es-ES" dirty="0" smtClean="0"/>
              <a:t>Metodología de las Mediciones</a:t>
            </a:r>
            <a:endParaRPr lang="es-ES"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1047</TotalTime>
  <Words>994</Words>
  <Application>Microsoft Office PowerPoint</Application>
  <PresentationFormat>On-screen Show (4:3)</PresentationFormat>
  <Paragraphs>131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Concourse</vt:lpstr>
      <vt:lpstr>ANÁLISIS DE MEDICIONES DE RADIACIONES NO IONIZANTES EN AMBIENTES INTERIORES Y EXTERIORES EN PREDIOS DE LA ESPOL</vt:lpstr>
      <vt:lpstr>Introducción</vt:lpstr>
      <vt:lpstr>Radiaciones No Ionizantes</vt:lpstr>
      <vt:lpstr>Espectro Electrómagnetico</vt:lpstr>
      <vt:lpstr>Procedimiento de medición 1</vt:lpstr>
      <vt:lpstr>Procedimiento de medición 1</vt:lpstr>
      <vt:lpstr>Procedimiento de Medición 2</vt:lpstr>
      <vt:lpstr>Procedimiento de Medición 2</vt:lpstr>
      <vt:lpstr>Metodología de las Mediciones</vt:lpstr>
      <vt:lpstr>Metodología de las Mediciones</vt:lpstr>
      <vt:lpstr>Metodología de las Mediciones</vt:lpstr>
      <vt:lpstr>Metodología de las Mediciones</vt:lpstr>
      <vt:lpstr>Metodología de las Mediciones</vt:lpstr>
      <vt:lpstr>Metodología de las Mediciones</vt:lpstr>
      <vt:lpstr>Metodología de las Mediciones</vt:lpstr>
      <vt:lpstr>Metodología de las Mediciones</vt:lpstr>
      <vt:lpstr>Aplicación de Recomendaciones</vt:lpstr>
      <vt:lpstr>Niveles de Referencia</vt:lpstr>
      <vt:lpstr>Niveles de Referencia</vt:lpstr>
      <vt:lpstr>Análisis de los Resultados</vt:lpstr>
      <vt:lpstr>Análisis de los Resultados</vt:lpstr>
      <vt:lpstr>Análisis de los Resultados</vt:lpstr>
      <vt:lpstr>Análisis de los Resultados</vt:lpstr>
      <vt:lpstr>Análisis de los Resultados</vt:lpstr>
      <vt:lpstr>Análisis de los Resultados</vt:lpstr>
      <vt:lpstr>Análisis de Resultados</vt:lpstr>
      <vt:lpstr>Análisis de Resultados</vt:lpstr>
      <vt:lpstr>Análisis de los Resultados</vt:lpstr>
      <vt:lpstr>Análisis de los Resultados </vt:lpstr>
      <vt:lpstr>Análisis de los Resultados </vt:lpstr>
      <vt:lpstr>Conclusiones</vt:lpstr>
      <vt:lpstr>Conclusiones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DE MEDICIONES DE RACIONES NO IONIZANTES EN AMBIENTES INTERIORES Y EXTERIORES EN PREDIOS DE ESPOL</dc:title>
  <dc:creator>WALKIR</dc:creator>
  <cp:lastModifiedBy>WALKIR</cp:lastModifiedBy>
  <cp:revision>89</cp:revision>
  <dcterms:created xsi:type="dcterms:W3CDTF">2010-07-26T17:09:02Z</dcterms:created>
  <dcterms:modified xsi:type="dcterms:W3CDTF">2010-07-30T07:30:11Z</dcterms:modified>
</cp:coreProperties>
</file>