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6" r:id="rId2"/>
    <p:sldId id="305" r:id="rId3"/>
    <p:sldId id="259" r:id="rId4"/>
    <p:sldId id="261" r:id="rId5"/>
    <p:sldId id="260" r:id="rId6"/>
    <p:sldId id="262" r:id="rId7"/>
    <p:sldId id="263" r:id="rId8"/>
    <p:sldId id="264" r:id="rId9"/>
    <p:sldId id="265" r:id="rId10"/>
    <p:sldId id="306" r:id="rId11"/>
    <p:sldId id="268" r:id="rId12"/>
    <p:sldId id="307" r:id="rId13"/>
    <p:sldId id="270" r:id="rId14"/>
    <p:sldId id="271" r:id="rId15"/>
    <p:sldId id="311" r:id="rId16"/>
    <p:sldId id="309" r:id="rId17"/>
    <p:sldId id="312" r:id="rId18"/>
    <p:sldId id="313" r:id="rId19"/>
    <p:sldId id="291" r:id="rId20"/>
    <p:sldId id="292" r:id="rId21"/>
    <p:sldId id="293" r:id="rId22"/>
    <p:sldId id="294" r:id="rId23"/>
    <p:sldId id="295" r:id="rId24"/>
    <p:sldId id="296" r:id="rId25"/>
    <p:sldId id="297" r:id="rId26"/>
    <p:sldId id="298" r:id="rId27"/>
    <p:sldId id="299" r:id="rId28"/>
    <p:sldId id="300" r:id="rId29"/>
    <p:sldId id="272" r:id="rId30"/>
    <p:sldId id="275" r:id="rId31"/>
    <p:sldId id="276" r:id="rId32"/>
    <p:sldId id="274" r:id="rId33"/>
    <p:sldId id="277" r:id="rId34"/>
    <p:sldId id="273" r:id="rId35"/>
    <p:sldId id="278" r:id="rId36"/>
    <p:sldId id="279" r:id="rId37"/>
    <p:sldId id="280" r:id="rId38"/>
    <p:sldId id="303" r:id="rId39"/>
    <p:sldId id="282" r:id="rId40"/>
    <p:sldId id="283" r:id="rId41"/>
    <p:sldId id="301" r:id="rId42"/>
    <p:sldId id="285" r:id="rId43"/>
    <p:sldId id="302" r:id="rId44"/>
    <p:sldId id="304" r:id="rId4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1FD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32" autoAdjust="0"/>
    <p:restoredTop sz="94660"/>
  </p:normalViewPr>
  <p:slideViewPr>
    <p:cSldViewPr>
      <p:cViewPr varScale="1">
        <p:scale>
          <a:sx n="46" d="100"/>
          <a:sy n="46" d="100"/>
        </p:scale>
        <p:origin x="-5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Usuario\Escritorio\parte%20financiera2%20arreglado%20algo%20de%20format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Usuario\Escritorio\parte%20financiera2%20arreglado%20algo%20de%20format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FIN%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a:pPr>
            <a:r>
              <a:rPr lang="es-ES"/>
              <a:t>PUNTO</a:t>
            </a:r>
            <a:r>
              <a:rPr lang="es-ES" baseline="0"/>
              <a:t> DE EQUILIBRIO DEL PROYECTO</a:t>
            </a:r>
            <a:endParaRPr lang="es-ES"/>
          </a:p>
        </c:rich>
      </c:tx>
      <c:layout>
        <c:manualLayout>
          <c:xMode val="edge"/>
          <c:yMode val="edge"/>
          <c:x val="0.26582000100306263"/>
          <c:y val="0"/>
        </c:manualLayout>
      </c:layout>
    </c:title>
    <c:plotArea>
      <c:layout>
        <c:manualLayout>
          <c:layoutTarget val="inner"/>
          <c:xMode val="edge"/>
          <c:yMode val="edge"/>
          <c:x val="0.20365933645186704"/>
          <c:y val="0.17161297210730159"/>
          <c:w val="0.78298293161420007"/>
          <c:h val="0.50681340440851974"/>
        </c:manualLayout>
      </c:layout>
      <c:lineChart>
        <c:grouping val="standard"/>
        <c:ser>
          <c:idx val="0"/>
          <c:order val="0"/>
          <c:tx>
            <c:strRef>
              <c:f>'FLUJO DE CAJA,PAYBACK'!$B$82</c:f>
              <c:strCache>
                <c:ptCount val="1"/>
                <c:pt idx="0">
                  <c:v>TOTAL DE INGRESOS</c:v>
                </c:pt>
              </c:strCache>
            </c:strRef>
          </c:tx>
          <c:cat>
            <c:numRef>
              <c:f>INVERSIONES!$AF$18:$AO$18</c:f>
              <c:numCache>
                <c:formatCode>0</c:formatCode>
                <c:ptCount val="10"/>
                <c:pt idx="0">
                  <c:v>521471.5563722899</c:v>
                </c:pt>
                <c:pt idx="1">
                  <c:v>534508.34528159944</c:v>
                </c:pt>
                <c:pt idx="2">
                  <c:v>547871.05391363741</c:v>
                </c:pt>
                <c:pt idx="3">
                  <c:v>561567.83026147785</c:v>
                </c:pt>
                <c:pt idx="4">
                  <c:v>575607.02601801429</c:v>
                </c:pt>
                <c:pt idx="5">
                  <c:v>589997.20166846388</c:v>
                </c:pt>
                <c:pt idx="6">
                  <c:v>604747.13171017659</c:v>
                </c:pt>
                <c:pt idx="7">
                  <c:v>619865.81000293244</c:v>
                </c:pt>
                <c:pt idx="8">
                  <c:v>635362.45525300445</c:v>
                </c:pt>
                <c:pt idx="9">
                  <c:v>651246.51663432945</c:v>
                </c:pt>
              </c:numCache>
            </c:numRef>
          </c:cat>
          <c:val>
            <c:numRef>
              <c:f>'FLUJO DE CAJA,PAYBACK'!$C$82:$L$82</c:f>
              <c:numCache>
                <c:formatCode>0.00</c:formatCode>
                <c:ptCount val="10"/>
                <c:pt idx="0">
                  <c:v>408379.1661703951</c:v>
                </c:pt>
                <c:pt idx="1">
                  <c:v>418588.64532465459</c:v>
                </c:pt>
                <c:pt idx="2">
                  <c:v>429053.3614577711</c:v>
                </c:pt>
                <c:pt idx="3">
                  <c:v>439779.69549421564</c:v>
                </c:pt>
                <c:pt idx="4">
                  <c:v>450774.18788157095</c:v>
                </c:pt>
                <c:pt idx="5">
                  <c:v>462043.54257861018</c:v>
                </c:pt>
                <c:pt idx="6">
                  <c:v>473594.63114307722</c:v>
                </c:pt>
                <c:pt idx="7">
                  <c:v>485434.49692165223</c:v>
                </c:pt>
                <c:pt idx="8">
                  <c:v>497570.35934469342</c:v>
                </c:pt>
                <c:pt idx="9">
                  <c:v>510009.61832831055</c:v>
                </c:pt>
              </c:numCache>
            </c:numRef>
          </c:val>
        </c:ser>
        <c:ser>
          <c:idx val="1"/>
          <c:order val="1"/>
          <c:tx>
            <c:strRef>
              <c:f>'FLUJO DE CAJA,PAYBACK'!$B$83</c:f>
              <c:strCache>
                <c:ptCount val="1"/>
                <c:pt idx="0">
                  <c:v>TOTAL DE EGRESOS</c:v>
                </c:pt>
              </c:strCache>
            </c:strRef>
          </c:tx>
          <c:cat>
            <c:numRef>
              <c:f>INVERSIONES!$AF$18:$AO$18</c:f>
              <c:numCache>
                <c:formatCode>0</c:formatCode>
                <c:ptCount val="10"/>
                <c:pt idx="0">
                  <c:v>521471.5563722899</c:v>
                </c:pt>
                <c:pt idx="1">
                  <c:v>534508.34528159944</c:v>
                </c:pt>
                <c:pt idx="2">
                  <c:v>547871.05391363741</c:v>
                </c:pt>
                <c:pt idx="3">
                  <c:v>561567.83026147785</c:v>
                </c:pt>
                <c:pt idx="4">
                  <c:v>575607.02601801429</c:v>
                </c:pt>
                <c:pt idx="5">
                  <c:v>589997.20166846388</c:v>
                </c:pt>
                <c:pt idx="6">
                  <c:v>604747.13171017659</c:v>
                </c:pt>
                <c:pt idx="7">
                  <c:v>619865.81000293244</c:v>
                </c:pt>
                <c:pt idx="8">
                  <c:v>635362.45525300445</c:v>
                </c:pt>
                <c:pt idx="9">
                  <c:v>651246.51663432945</c:v>
                </c:pt>
              </c:numCache>
            </c:numRef>
          </c:cat>
          <c:val>
            <c:numRef>
              <c:f>'FLUJO DE CAJA,PAYBACK'!$C$83:$L$83</c:f>
              <c:numCache>
                <c:formatCode>0.00</c:formatCode>
                <c:ptCount val="10"/>
                <c:pt idx="0">
                  <c:v>434821.31713518559</c:v>
                </c:pt>
                <c:pt idx="1">
                  <c:v>435704.23641054682</c:v>
                </c:pt>
                <c:pt idx="2">
                  <c:v>436693.10599894059</c:v>
                </c:pt>
                <c:pt idx="3">
                  <c:v>437800.63993794972</c:v>
                </c:pt>
                <c:pt idx="4">
                  <c:v>439041.07794963743</c:v>
                </c:pt>
                <c:pt idx="5">
                  <c:v>427463.65650721855</c:v>
                </c:pt>
                <c:pt idx="6">
                  <c:v>427463.65650721855</c:v>
                </c:pt>
                <c:pt idx="7">
                  <c:v>427463.65650721855</c:v>
                </c:pt>
                <c:pt idx="8">
                  <c:v>427463.65650721855</c:v>
                </c:pt>
                <c:pt idx="9">
                  <c:v>427463.65650721855</c:v>
                </c:pt>
              </c:numCache>
            </c:numRef>
          </c:val>
        </c:ser>
        <c:marker val="1"/>
        <c:axId val="55777152"/>
        <c:axId val="55783424"/>
      </c:lineChart>
      <c:catAx>
        <c:axId val="55777152"/>
        <c:scaling>
          <c:orientation val="minMax"/>
        </c:scaling>
        <c:axPos val="b"/>
        <c:title>
          <c:tx>
            <c:rich>
              <a:bodyPr/>
              <a:lstStyle/>
              <a:p>
                <a:pPr>
                  <a:defRPr lang="es-ES"/>
                </a:pPr>
                <a:r>
                  <a:rPr lang="es-ES"/>
                  <a:t>CANTIDADES</a:t>
                </a:r>
              </a:p>
            </c:rich>
          </c:tx>
          <c:layout>
            <c:manualLayout>
              <c:xMode val="edge"/>
              <c:yMode val="edge"/>
              <c:x val="0.44086300717187576"/>
              <c:y val="0.94449987299975247"/>
            </c:manualLayout>
          </c:layout>
        </c:title>
        <c:numFmt formatCode="0" sourceLinked="1"/>
        <c:tickLblPos val="nextTo"/>
        <c:txPr>
          <a:bodyPr/>
          <a:lstStyle/>
          <a:p>
            <a:pPr>
              <a:defRPr lang="es-ES"/>
            </a:pPr>
            <a:endParaRPr lang="es-EC"/>
          </a:p>
        </c:txPr>
        <c:crossAx val="55783424"/>
        <c:crosses val="autoZero"/>
        <c:auto val="1"/>
        <c:lblAlgn val="ctr"/>
        <c:lblOffset val="100"/>
      </c:catAx>
      <c:valAx>
        <c:axId val="55783424"/>
        <c:scaling>
          <c:orientation val="minMax"/>
        </c:scaling>
        <c:axPos val="l"/>
        <c:title>
          <c:tx>
            <c:rich>
              <a:bodyPr rot="-5400000" vert="horz"/>
              <a:lstStyle/>
              <a:p>
                <a:pPr>
                  <a:defRPr lang="es-ES"/>
                </a:pPr>
                <a:r>
                  <a:rPr lang="es-ES"/>
                  <a:t>DÓLARES</a:t>
                </a:r>
              </a:p>
            </c:rich>
          </c:tx>
          <c:layout>
            <c:manualLayout>
              <c:xMode val="edge"/>
              <c:yMode val="edge"/>
              <c:x val="6.1086187873012954E-2"/>
              <c:y val="0.40021920243840475"/>
            </c:manualLayout>
          </c:layout>
        </c:title>
        <c:numFmt formatCode="0.00" sourceLinked="1"/>
        <c:tickLblPos val="nextTo"/>
        <c:txPr>
          <a:bodyPr/>
          <a:lstStyle/>
          <a:p>
            <a:pPr>
              <a:defRPr lang="es-ES"/>
            </a:pPr>
            <a:endParaRPr lang="es-EC"/>
          </a:p>
        </c:txPr>
        <c:crossAx val="55777152"/>
        <c:crosses val="autoZero"/>
        <c:crossBetween val="between"/>
      </c:valAx>
      <c:spPr>
        <a:gradFill>
          <a:gsLst>
            <a:gs pos="0">
              <a:srgbClr val="5E9EFF"/>
            </a:gs>
            <a:gs pos="39999">
              <a:srgbClr val="85C2FF"/>
            </a:gs>
            <a:gs pos="70000">
              <a:srgbClr val="C4D6EB"/>
            </a:gs>
            <a:gs pos="100000">
              <a:srgbClr val="FFEBFA"/>
            </a:gs>
          </a:gsLst>
          <a:lin ang="5400000" scaled="0"/>
        </a:gradFill>
      </c:spPr>
    </c:plotArea>
    <c:legend>
      <c:legendPos val="r"/>
      <c:layout/>
      <c:txPr>
        <a:bodyPr/>
        <a:lstStyle/>
        <a:p>
          <a:pPr>
            <a:defRPr lang="es-ES"/>
          </a:pPr>
          <a:endParaRPr lang="es-EC"/>
        </a:p>
      </c:txPr>
    </c:legend>
    <c:plotVisOnly val="1"/>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a:pPr>
            <a:r>
              <a:rPr lang="es-ES" sz="1200"/>
              <a:t>PUNTO</a:t>
            </a:r>
            <a:r>
              <a:rPr lang="es-ES" sz="1200" baseline="0"/>
              <a:t> DE EQUILIBRIO EN DÓLARES</a:t>
            </a:r>
          </a:p>
          <a:p>
            <a:pPr>
              <a:defRPr lang="es-ES"/>
            </a:pPr>
            <a:endParaRPr lang="es-ES"/>
          </a:p>
        </c:rich>
      </c:tx>
      <c:layout>
        <c:manualLayout>
          <c:xMode val="edge"/>
          <c:yMode val="edge"/>
          <c:x val="0.38179223264072226"/>
          <c:y val="0"/>
        </c:manualLayout>
      </c:layout>
    </c:title>
    <c:plotArea>
      <c:layout>
        <c:manualLayout>
          <c:layoutTarget val="inner"/>
          <c:xMode val="edge"/>
          <c:yMode val="edge"/>
          <c:x val="0.19582841339654061"/>
          <c:y val="0.1007161077017318"/>
          <c:w val="0.64721981627296665"/>
          <c:h val="0.68590627807436899"/>
        </c:manualLayout>
      </c:layout>
      <c:lineChart>
        <c:grouping val="standard"/>
        <c:ser>
          <c:idx val="0"/>
          <c:order val="0"/>
          <c:tx>
            <c:v>DÓLARES</c:v>
          </c:tx>
          <c:dLbls>
            <c:txPr>
              <a:bodyPr/>
              <a:lstStyle/>
              <a:p>
                <a:pPr>
                  <a:defRPr lang="es-ES"/>
                </a:pPr>
                <a:endParaRPr lang="es-EC"/>
              </a:p>
            </c:txPr>
            <c:showVal val="1"/>
          </c:dLbls>
          <c:cat>
            <c:numRef>
              <c:f>'punto de equilibrio'!$C$11:$L$11</c:f>
              <c:numCache>
                <c:formatCode>General</c:formatCode>
                <c:ptCount val="10"/>
                <c:pt idx="0">
                  <c:v>521472</c:v>
                </c:pt>
                <c:pt idx="1">
                  <c:v>534508</c:v>
                </c:pt>
                <c:pt idx="2">
                  <c:v>547871</c:v>
                </c:pt>
                <c:pt idx="3">
                  <c:v>561568</c:v>
                </c:pt>
                <c:pt idx="4">
                  <c:v>575607</c:v>
                </c:pt>
                <c:pt idx="5">
                  <c:v>589997</c:v>
                </c:pt>
                <c:pt idx="6">
                  <c:v>604747</c:v>
                </c:pt>
                <c:pt idx="7">
                  <c:v>619866</c:v>
                </c:pt>
                <c:pt idx="8">
                  <c:v>635363</c:v>
                </c:pt>
                <c:pt idx="9">
                  <c:v>651247</c:v>
                </c:pt>
              </c:numCache>
            </c:numRef>
          </c:cat>
          <c:val>
            <c:numRef>
              <c:f>'punto de equilibrio'!$O$6:$X$6</c:f>
              <c:numCache>
                <c:formatCode>_("$"\ * #,##0_);_("$"\ * \(#,##0\);_("$"\ * "-"??_);_(@_)</c:formatCode>
                <c:ptCount val="10"/>
                <c:pt idx="0">
                  <c:v>553031.84504371544</c:v>
                </c:pt>
                <c:pt idx="1">
                  <c:v>499349.59067963262</c:v>
                </c:pt>
                <c:pt idx="2">
                  <c:v>457463.22424977884</c:v>
                </c:pt>
                <c:pt idx="3">
                  <c:v>424113.33178214217</c:v>
                </c:pt>
                <c:pt idx="4">
                  <c:v>397170.97272179014</c:v>
                </c:pt>
                <c:pt idx="5">
                  <c:v>326934.01659078099</c:v>
                </c:pt>
                <c:pt idx="6">
                  <c:v>306493.2891870137</c:v>
                </c:pt>
                <c:pt idx="7">
                  <c:v>288872.75943627598</c:v>
                </c:pt>
                <c:pt idx="8">
                  <c:v>273530.8156771682</c:v>
                </c:pt>
                <c:pt idx="9">
                  <c:v>260056.1776960158</c:v>
                </c:pt>
              </c:numCache>
            </c:numRef>
          </c:val>
        </c:ser>
        <c:ser>
          <c:idx val="1"/>
          <c:order val="1"/>
          <c:tx>
            <c:v>INGRESOS</c:v>
          </c:tx>
          <c:cat>
            <c:numRef>
              <c:f>'punto de equilibrio'!$C$11:$L$11</c:f>
              <c:numCache>
                <c:formatCode>General</c:formatCode>
                <c:ptCount val="10"/>
                <c:pt idx="0">
                  <c:v>521472</c:v>
                </c:pt>
                <c:pt idx="1">
                  <c:v>534508</c:v>
                </c:pt>
                <c:pt idx="2">
                  <c:v>547871</c:v>
                </c:pt>
                <c:pt idx="3">
                  <c:v>561568</c:v>
                </c:pt>
                <c:pt idx="4">
                  <c:v>575607</c:v>
                </c:pt>
                <c:pt idx="5">
                  <c:v>589997</c:v>
                </c:pt>
                <c:pt idx="6">
                  <c:v>604747</c:v>
                </c:pt>
                <c:pt idx="7">
                  <c:v>619866</c:v>
                </c:pt>
                <c:pt idx="8">
                  <c:v>635363</c:v>
                </c:pt>
                <c:pt idx="9">
                  <c:v>651247</c:v>
                </c:pt>
              </c:numCache>
            </c:numRef>
          </c:cat>
          <c:val>
            <c:numRef>
              <c:f>'FLUJO DE CAJA,PAYBACK'!$D$7:$M$7</c:f>
              <c:numCache>
                <c:formatCode>_("$"\ * #,##0_);_("$"\ * \(#,##0\);_("$"\ * "-"??_);_(@_)</c:formatCode>
                <c:ptCount val="10"/>
                <c:pt idx="0">
                  <c:v>408379.1661703951</c:v>
                </c:pt>
                <c:pt idx="1">
                  <c:v>418588.64532465459</c:v>
                </c:pt>
                <c:pt idx="2">
                  <c:v>429053.3614577711</c:v>
                </c:pt>
                <c:pt idx="3">
                  <c:v>439779.69549421564</c:v>
                </c:pt>
                <c:pt idx="4">
                  <c:v>450774.18788157095</c:v>
                </c:pt>
                <c:pt idx="5">
                  <c:v>462043.54257861018</c:v>
                </c:pt>
                <c:pt idx="6">
                  <c:v>473594.63114307722</c:v>
                </c:pt>
                <c:pt idx="7">
                  <c:v>485434.49692165223</c:v>
                </c:pt>
                <c:pt idx="8">
                  <c:v>497570.35934469342</c:v>
                </c:pt>
                <c:pt idx="9">
                  <c:v>510009.61832831055</c:v>
                </c:pt>
              </c:numCache>
            </c:numRef>
          </c:val>
        </c:ser>
        <c:marker val="1"/>
        <c:axId val="55829632"/>
        <c:axId val="55831168"/>
      </c:lineChart>
      <c:catAx>
        <c:axId val="55829632"/>
        <c:scaling>
          <c:orientation val="minMax"/>
        </c:scaling>
        <c:axPos val="b"/>
        <c:numFmt formatCode="General" sourceLinked="1"/>
        <c:tickLblPos val="nextTo"/>
        <c:txPr>
          <a:bodyPr/>
          <a:lstStyle/>
          <a:p>
            <a:pPr>
              <a:defRPr lang="es-ES"/>
            </a:pPr>
            <a:endParaRPr lang="es-EC"/>
          </a:p>
        </c:txPr>
        <c:crossAx val="55831168"/>
        <c:crosses val="autoZero"/>
        <c:auto val="1"/>
        <c:lblAlgn val="ctr"/>
        <c:lblOffset val="100"/>
      </c:catAx>
      <c:valAx>
        <c:axId val="55831168"/>
        <c:scaling>
          <c:orientation val="minMax"/>
        </c:scaling>
        <c:axPos val="l"/>
        <c:majorGridlines/>
        <c:numFmt formatCode="_(&quot;$&quot;\ * #,##0_);_(&quot;$&quot;\ * \(#,##0\);_(&quot;$&quot;\ * &quot;-&quot;??_);_(@_)" sourceLinked="1"/>
        <c:tickLblPos val="nextTo"/>
        <c:txPr>
          <a:bodyPr/>
          <a:lstStyle/>
          <a:p>
            <a:pPr>
              <a:defRPr lang="es-ES"/>
            </a:pPr>
            <a:endParaRPr lang="es-EC"/>
          </a:p>
        </c:txPr>
        <c:crossAx val="55829632"/>
        <c:crosses val="autoZero"/>
        <c:crossBetween val="between"/>
      </c:valAx>
      <c:spPr>
        <a:gradFill>
          <a:gsLst>
            <a:gs pos="0">
              <a:srgbClr val="5E9EFF"/>
            </a:gs>
            <a:gs pos="39999">
              <a:srgbClr val="85C2FF"/>
            </a:gs>
            <a:gs pos="70000">
              <a:srgbClr val="C4D6EB"/>
            </a:gs>
            <a:gs pos="100000">
              <a:srgbClr val="FFEBFA"/>
            </a:gs>
          </a:gsLst>
          <a:lin ang="5400000" scaled="0"/>
        </a:gradFill>
      </c:spPr>
    </c:plotArea>
    <c:legend>
      <c:legendPos val="r"/>
      <c:layout/>
      <c:txPr>
        <a:bodyPr/>
        <a:lstStyle/>
        <a:p>
          <a:pPr>
            <a:defRPr lang="es-ES"/>
          </a:pPr>
          <a:endParaRPr lang="es-EC"/>
        </a:p>
      </c:txPr>
    </c:legend>
    <c:plotVisOnly val="1"/>
  </c:chart>
  <c:spPr>
    <a:solidFill>
      <a:schemeClr val="accent6">
        <a:lumMod val="40000"/>
        <a:lumOff val="60000"/>
      </a:scheme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a:pPr>
            <a:r>
              <a:rPr lang="en-US" dirty="0"/>
              <a:t>ANALISIS DE SENSIBILIDAD </a:t>
            </a:r>
            <a:r>
              <a:rPr lang="en-US" dirty="0" smtClean="0"/>
              <a:t>VAN</a:t>
            </a:r>
            <a:r>
              <a:rPr lang="en-US" baseline="0" dirty="0" smtClean="0"/>
              <a:t> </a:t>
            </a:r>
            <a:r>
              <a:rPr lang="en-US" baseline="0" dirty="0"/>
              <a:t>VS </a:t>
            </a:r>
            <a:r>
              <a:rPr lang="en-US" baseline="0" dirty="0" smtClean="0"/>
              <a:t>TMAR</a:t>
            </a:r>
            <a:endParaRPr lang="en-US" dirty="0"/>
          </a:p>
        </c:rich>
      </c:tx>
      <c:layout>
        <c:manualLayout>
          <c:xMode val="edge"/>
          <c:yMode val="edge"/>
          <c:x val="0.16931923401343038"/>
          <c:y val="0"/>
        </c:manualLayout>
      </c:layout>
    </c:title>
    <c:plotArea>
      <c:layout/>
      <c:scatterChart>
        <c:scatterStyle val="lineMarker"/>
        <c:ser>
          <c:idx val="0"/>
          <c:order val="0"/>
          <c:tx>
            <c:strRef>
              <c:f>'SENSIBILIDAD TMAR VS VAN'!$N$34</c:f>
              <c:strCache>
                <c:ptCount val="1"/>
                <c:pt idx="0">
                  <c:v>VAN</c:v>
                </c:pt>
              </c:strCache>
            </c:strRef>
          </c:tx>
          <c:marker>
            <c:symbol val="none"/>
          </c:marker>
          <c:dLbls>
            <c:txPr>
              <a:bodyPr/>
              <a:lstStyle/>
              <a:p>
                <a:pPr>
                  <a:defRPr lang="es-ES"/>
                </a:pPr>
                <a:endParaRPr lang="es-EC"/>
              </a:p>
            </c:txPr>
            <c:dLblPos val="ctr"/>
            <c:showVal val="1"/>
            <c:showCatName val="1"/>
          </c:dLbls>
          <c:xVal>
            <c:numRef>
              <c:f>'SENSIBILIDAD TMAR VS VAN'!$O$35:$O$39</c:f>
              <c:numCache>
                <c:formatCode>0.00%</c:formatCode>
                <c:ptCount val="5"/>
                <c:pt idx="0">
                  <c:v>9.0000000000000066E-2</c:v>
                </c:pt>
                <c:pt idx="1">
                  <c:v>0.13196130600000044</c:v>
                </c:pt>
                <c:pt idx="2">
                  <c:v>0.15000000000000024</c:v>
                </c:pt>
                <c:pt idx="3">
                  <c:v>0.17</c:v>
                </c:pt>
                <c:pt idx="4">
                  <c:v>0.19000000000000003</c:v>
                </c:pt>
              </c:numCache>
            </c:numRef>
          </c:xVal>
          <c:yVal>
            <c:numRef>
              <c:f>'SENSIBILIDAD TMAR VS VAN'!$N$35:$N$39</c:f>
              <c:numCache>
                <c:formatCode>_("$"\ * #,##0.00_);_("$"\ * \(#,##0.00\);_("$"\ * "-"??_);_(@_)</c:formatCode>
                <c:ptCount val="5"/>
                <c:pt idx="0">
                  <c:v>61734.009671515763</c:v>
                </c:pt>
                <c:pt idx="1">
                  <c:v>42998.120279754497</c:v>
                </c:pt>
                <c:pt idx="2">
                  <c:v>13615.292283969655</c:v>
                </c:pt>
                <c:pt idx="3">
                  <c:v>2090.0832734709402</c:v>
                </c:pt>
                <c:pt idx="4">
                  <c:v>-7778.1564861607667</c:v>
                </c:pt>
              </c:numCache>
            </c:numRef>
          </c:yVal>
        </c:ser>
        <c:axId val="54009216"/>
        <c:axId val="54030336"/>
      </c:scatterChart>
      <c:valAx>
        <c:axId val="54009216"/>
        <c:scaling>
          <c:orientation val="minMax"/>
        </c:scaling>
        <c:axPos val="b"/>
        <c:numFmt formatCode="0.00%" sourceLinked="1"/>
        <c:tickLblPos val="nextTo"/>
        <c:txPr>
          <a:bodyPr/>
          <a:lstStyle/>
          <a:p>
            <a:pPr>
              <a:defRPr lang="es-ES"/>
            </a:pPr>
            <a:endParaRPr lang="es-EC"/>
          </a:p>
        </c:txPr>
        <c:crossAx val="54030336"/>
        <c:crosses val="autoZero"/>
        <c:crossBetween val="midCat"/>
      </c:valAx>
      <c:valAx>
        <c:axId val="54030336"/>
        <c:scaling>
          <c:orientation val="minMax"/>
        </c:scaling>
        <c:axPos val="l"/>
        <c:majorGridlines/>
        <c:numFmt formatCode="_(&quot;$&quot;\ * #,##0.00_);_(&quot;$&quot;\ * \(#,##0.00\);_(&quot;$&quot;\ * &quot;-&quot;??_);_(@_)" sourceLinked="1"/>
        <c:tickLblPos val="nextTo"/>
        <c:txPr>
          <a:bodyPr/>
          <a:lstStyle/>
          <a:p>
            <a:pPr>
              <a:defRPr lang="es-ES"/>
            </a:pPr>
            <a:endParaRPr lang="es-EC"/>
          </a:p>
        </c:txPr>
        <c:crossAx val="54009216"/>
        <c:crosses val="autoZero"/>
        <c:crossBetween val="midCat"/>
      </c:valAx>
      <c:spPr>
        <a:solidFill>
          <a:schemeClr val="accent6">
            <a:lumMod val="60000"/>
            <a:lumOff val="40000"/>
            <a:alpha val="41000"/>
          </a:schemeClr>
        </a:solidFill>
      </c:spPr>
    </c:plotArea>
    <c:plotVisOnly val="1"/>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9D3AC-3692-4168-AEFE-8A760CFCC578}" type="doc">
      <dgm:prSet loTypeId="urn:microsoft.com/office/officeart/2005/8/layout/hierarchy6" loCatId="hierarchy" qsTypeId="urn:microsoft.com/office/officeart/2005/8/quickstyle/simple3" qsCatId="simple" csTypeId="urn:microsoft.com/office/officeart/2005/8/colors/colorful1" csCatId="colorful" phldr="1"/>
      <dgm:spPr/>
    </dgm:pt>
    <dgm:pt modelId="{495F769F-96C1-4E92-B91D-67DAD4DC4208}">
      <dgm:prSet custT="1"/>
      <dgm:spPr/>
      <dgm:t>
        <a:bodyPr/>
        <a:lstStyle/>
        <a:p>
          <a:pPr marR="0" algn="ctr" rtl="0"/>
          <a:r>
            <a:rPr lang="es-ES" sz="2000" b="1" baseline="0" dirty="0" smtClean="0">
              <a:latin typeface="Calibri"/>
            </a:rPr>
            <a:t>GERENTE GENERAL</a:t>
          </a:r>
          <a:endParaRPr lang="es-ES" sz="2000" dirty="0" smtClean="0"/>
        </a:p>
      </dgm:t>
    </dgm:pt>
    <dgm:pt modelId="{8A67E4E7-B8AC-4543-BE77-6ED93475F796}" type="parTrans" cxnId="{38D0321D-8A3C-450E-B685-E795430B44D3}">
      <dgm:prSet/>
      <dgm:spPr/>
      <dgm:t>
        <a:bodyPr/>
        <a:lstStyle/>
        <a:p>
          <a:endParaRPr lang="es-ES"/>
        </a:p>
      </dgm:t>
    </dgm:pt>
    <dgm:pt modelId="{839C6A5B-6AD4-4CAB-9A7A-378A524DF97C}" type="sibTrans" cxnId="{38D0321D-8A3C-450E-B685-E795430B44D3}">
      <dgm:prSet/>
      <dgm:spPr/>
      <dgm:t>
        <a:bodyPr/>
        <a:lstStyle/>
        <a:p>
          <a:endParaRPr lang="es-ES"/>
        </a:p>
      </dgm:t>
    </dgm:pt>
    <dgm:pt modelId="{5E5467C2-77D2-4526-9E07-0D82CD35BF95}">
      <dgm:prSet/>
      <dgm:spPr/>
      <dgm:t>
        <a:bodyPr/>
        <a:lstStyle/>
        <a:p>
          <a:pPr marR="0" algn="ctr" rtl="0"/>
          <a:endParaRPr lang="es-ES" baseline="0" dirty="0" smtClean="0">
            <a:latin typeface="Times New Roman"/>
          </a:endParaRPr>
        </a:p>
        <a:p>
          <a:pPr marR="0" algn="ctr" rtl="0"/>
          <a:r>
            <a:rPr lang="es-ES" b="1" baseline="0" dirty="0" smtClean="0">
              <a:latin typeface="Calibri"/>
            </a:rPr>
            <a:t>DEPARTAMENTO</a:t>
          </a:r>
        </a:p>
        <a:p>
          <a:pPr marR="0" algn="ctr" rtl="0"/>
          <a:r>
            <a:rPr lang="es-ES" baseline="0" dirty="0" smtClean="0">
              <a:latin typeface="Calibri"/>
            </a:rPr>
            <a:t>PRODUCCIÓN Y LOGISTICA</a:t>
          </a:r>
          <a:endParaRPr lang="es-ES" dirty="0" smtClean="0"/>
        </a:p>
      </dgm:t>
    </dgm:pt>
    <dgm:pt modelId="{9E89167B-9656-4FC5-A33D-2BCC91C4EA74}" type="parTrans" cxnId="{26AF0848-926C-4D54-A1FB-DB9AE1B49819}">
      <dgm:prSet/>
      <dgm:spPr/>
      <dgm:t>
        <a:bodyPr/>
        <a:lstStyle/>
        <a:p>
          <a:endParaRPr lang="es-ES"/>
        </a:p>
      </dgm:t>
    </dgm:pt>
    <dgm:pt modelId="{9F1EA7AB-A47F-47B3-B029-8819D41E9949}" type="sibTrans" cxnId="{26AF0848-926C-4D54-A1FB-DB9AE1B49819}">
      <dgm:prSet/>
      <dgm:spPr/>
      <dgm:t>
        <a:bodyPr/>
        <a:lstStyle/>
        <a:p>
          <a:endParaRPr lang="es-ES"/>
        </a:p>
      </dgm:t>
    </dgm:pt>
    <dgm:pt modelId="{6027BC24-ABA0-404A-B372-3AD0366DEEDD}">
      <dgm:prSet/>
      <dgm:spPr/>
      <dgm:t>
        <a:bodyPr/>
        <a:lstStyle/>
        <a:p>
          <a:pPr marR="0" algn="ctr" rtl="0"/>
          <a:endParaRPr lang="es-ES" b="1" baseline="0" dirty="0" smtClean="0">
            <a:latin typeface="Times New Roman"/>
          </a:endParaRPr>
        </a:p>
        <a:p>
          <a:pPr marR="0" algn="ctr" rtl="0"/>
          <a:r>
            <a:rPr lang="es-ES" b="1" baseline="0" dirty="0" smtClean="0">
              <a:latin typeface="Calibri"/>
            </a:rPr>
            <a:t>DEPARTAMENTO </a:t>
          </a:r>
        </a:p>
        <a:p>
          <a:pPr marR="0" algn="ctr" rtl="0"/>
          <a:r>
            <a:rPr lang="es-ES" b="1" baseline="0" dirty="0" smtClean="0">
              <a:latin typeface="Calibri"/>
            </a:rPr>
            <a:t>MARKETING Y VENTAS</a:t>
          </a:r>
          <a:endParaRPr lang="es-ES" b="1" dirty="0" smtClean="0"/>
        </a:p>
      </dgm:t>
    </dgm:pt>
    <dgm:pt modelId="{C463BCED-6AA9-4021-8988-AB0F83F2F34B}" type="parTrans" cxnId="{25B6E77D-02AC-43E8-AC77-0CDFA2379A7E}">
      <dgm:prSet/>
      <dgm:spPr/>
      <dgm:t>
        <a:bodyPr/>
        <a:lstStyle/>
        <a:p>
          <a:endParaRPr lang="es-ES"/>
        </a:p>
      </dgm:t>
    </dgm:pt>
    <dgm:pt modelId="{0D9EAD05-5E77-4A05-9C2F-43CEB6521828}" type="sibTrans" cxnId="{25B6E77D-02AC-43E8-AC77-0CDFA2379A7E}">
      <dgm:prSet/>
      <dgm:spPr/>
      <dgm:t>
        <a:bodyPr/>
        <a:lstStyle/>
        <a:p>
          <a:endParaRPr lang="es-ES"/>
        </a:p>
      </dgm:t>
    </dgm:pt>
    <dgm:pt modelId="{5A520259-83E9-4DBE-8DDD-C2109CE33281}">
      <dgm:prSet/>
      <dgm:spPr/>
      <dgm:t>
        <a:bodyPr/>
        <a:lstStyle/>
        <a:p>
          <a:r>
            <a:rPr lang="es-ES" dirty="0"/>
            <a:t>SEGURIDAD</a:t>
          </a:r>
        </a:p>
      </dgm:t>
    </dgm:pt>
    <dgm:pt modelId="{720E1D47-407A-4A81-86EE-8FD0CE8FB3A7}" type="parTrans" cxnId="{0A0F3505-CD2A-4666-9DDC-A7D828A4A09D}">
      <dgm:prSet/>
      <dgm:spPr/>
      <dgm:t>
        <a:bodyPr/>
        <a:lstStyle/>
        <a:p>
          <a:endParaRPr lang="es-ES"/>
        </a:p>
      </dgm:t>
    </dgm:pt>
    <dgm:pt modelId="{2EDDE6CD-F83B-4869-95FE-CBF6202DA0D5}" type="sibTrans" cxnId="{0A0F3505-CD2A-4666-9DDC-A7D828A4A09D}">
      <dgm:prSet/>
      <dgm:spPr/>
      <dgm:t>
        <a:bodyPr/>
        <a:lstStyle/>
        <a:p>
          <a:endParaRPr lang="es-ES"/>
        </a:p>
      </dgm:t>
    </dgm:pt>
    <dgm:pt modelId="{281E472D-7E14-48FF-830C-E76063132367}" type="asst">
      <dgm:prSet/>
      <dgm:spPr/>
      <dgm:t>
        <a:bodyPr/>
        <a:lstStyle/>
        <a:p>
          <a:r>
            <a:rPr lang="es-ES" dirty="0"/>
            <a:t>VENDEDOR</a:t>
          </a:r>
        </a:p>
      </dgm:t>
    </dgm:pt>
    <dgm:pt modelId="{6F6B3066-9A3F-4FCB-87AE-4D8FC917657F}" type="parTrans" cxnId="{97FBFBC3-D25D-489B-A075-48C6881F2031}">
      <dgm:prSet/>
      <dgm:spPr/>
      <dgm:t>
        <a:bodyPr/>
        <a:lstStyle/>
        <a:p>
          <a:endParaRPr lang="es-ES"/>
        </a:p>
      </dgm:t>
    </dgm:pt>
    <dgm:pt modelId="{6BFA38C2-EC75-4870-ACE5-BEFF80632804}" type="sibTrans" cxnId="{97FBFBC3-D25D-489B-A075-48C6881F2031}">
      <dgm:prSet/>
      <dgm:spPr/>
      <dgm:t>
        <a:bodyPr/>
        <a:lstStyle/>
        <a:p>
          <a:endParaRPr lang="es-ES"/>
        </a:p>
      </dgm:t>
    </dgm:pt>
    <dgm:pt modelId="{A3EDC262-88DA-4C03-B84A-B2DB573D827C}">
      <dgm:prSet/>
      <dgm:spPr/>
      <dgm:t>
        <a:bodyPr/>
        <a:lstStyle/>
        <a:p>
          <a:r>
            <a:rPr lang="es-ES" b="1" dirty="0"/>
            <a:t>(3) OBREROS</a:t>
          </a:r>
        </a:p>
      </dgm:t>
    </dgm:pt>
    <dgm:pt modelId="{B658737B-412A-48C2-AD95-4D51061C1563}" type="parTrans" cxnId="{85F1D914-DE43-4D85-B4F8-8050C648C9CD}">
      <dgm:prSet/>
      <dgm:spPr/>
      <dgm:t>
        <a:bodyPr/>
        <a:lstStyle/>
        <a:p>
          <a:endParaRPr lang="es-ES"/>
        </a:p>
      </dgm:t>
    </dgm:pt>
    <dgm:pt modelId="{8140ED08-1AC0-4879-A97D-BBB65ABC7037}" type="sibTrans" cxnId="{85F1D914-DE43-4D85-B4F8-8050C648C9CD}">
      <dgm:prSet/>
      <dgm:spPr/>
      <dgm:t>
        <a:bodyPr/>
        <a:lstStyle/>
        <a:p>
          <a:endParaRPr lang="es-ES"/>
        </a:p>
      </dgm:t>
    </dgm:pt>
    <dgm:pt modelId="{EE27A713-78FA-41B8-8895-79E9FECFE701}" type="asst">
      <dgm:prSet/>
      <dgm:spPr/>
      <dgm:t>
        <a:bodyPr/>
        <a:lstStyle/>
        <a:p>
          <a:r>
            <a:rPr lang="es-ES" dirty="0"/>
            <a:t>ACTIVIDADES VARIAS</a:t>
          </a:r>
        </a:p>
      </dgm:t>
    </dgm:pt>
    <dgm:pt modelId="{1E80FEB0-AF7B-44F8-B600-54118D106AEF}" type="parTrans" cxnId="{4E3A8B9C-ACD6-40C5-BF1E-662B5EA983A0}">
      <dgm:prSet/>
      <dgm:spPr/>
      <dgm:t>
        <a:bodyPr/>
        <a:lstStyle/>
        <a:p>
          <a:endParaRPr lang="es-ES"/>
        </a:p>
      </dgm:t>
    </dgm:pt>
    <dgm:pt modelId="{D3B56B42-9501-484F-8DE7-BA79FD1BB683}" type="sibTrans" cxnId="{4E3A8B9C-ACD6-40C5-BF1E-662B5EA983A0}">
      <dgm:prSet/>
      <dgm:spPr/>
      <dgm:t>
        <a:bodyPr/>
        <a:lstStyle/>
        <a:p>
          <a:endParaRPr lang="es-ES"/>
        </a:p>
      </dgm:t>
    </dgm:pt>
    <dgm:pt modelId="{7D3548F3-2CB4-4E95-857A-B060FE0EAEDF}">
      <dgm:prSet/>
      <dgm:spPr/>
      <dgm:t>
        <a:bodyPr/>
        <a:lstStyle/>
        <a:p>
          <a:r>
            <a:rPr lang="es-ES" dirty="0"/>
            <a:t>CHOFER</a:t>
          </a:r>
        </a:p>
      </dgm:t>
    </dgm:pt>
    <dgm:pt modelId="{49E9BD4B-F299-4F34-990F-F3600DCC8E44}" type="parTrans" cxnId="{C9E7F9D2-1331-4DE9-AD38-3880A8B0D629}">
      <dgm:prSet/>
      <dgm:spPr/>
      <dgm:t>
        <a:bodyPr/>
        <a:lstStyle/>
        <a:p>
          <a:endParaRPr lang="es-EC"/>
        </a:p>
      </dgm:t>
    </dgm:pt>
    <dgm:pt modelId="{17A9EA8E-1BD3-4343-BE32-3FF9A39338F2}" type="sibTrans" cxnId="{C9E7F9D2-1331-4DE9-AD38-3880A8B0D629}">
      <dgm:prSet/>
      <dgm:spPr/>
      <dgm:t>
        <a:bodyPr/>
        <a:lstStyle/>
        <a:p>
          <a:endParaRPr lang="es-EC"/>
        </a:p>
      </dgm:t>
    </dgm:pt>
    <dgm:pt modelId="{72D88871-9994-4931-9998-BE7909A3E0E9}" type="pres">
      <dgm:prSet presAssocID="{C829D3AC-3692-4168-AEFE-8A760CFCC578}" presName="mainComposite" presStyleCnt="0">
        <dgm:presLayoutVars>
          <dgm:chPref val="1"/>
          <dgm:dir/>
          <dgm:animOne val="branch"/>
          <dgm:animLvl val="lvl"/>
          <dgm:resizeHandles val="exact"/>
        </dgm:presLayoutVars>
      </dgm:prSet>
      <dgm:spPr/>
    </dgm:pt>
    <dgm:pt modelId="{092C1404-ECD7-4438-B83E-B56E7DC3E0D4}" type="pres">
      <dgm:prSet presAssocID="{C829D3AC-3692-4168-AEFE-8A760CFCC578}" presName="hierFlow" presStyleCnt="0"/>
      <dgm:spPr/>
    </dgm:pt>
    <dgm:pt modelId="{17F84BDB-422D-4308-AA90-ED33AFBBAA9C}" type="pres">
      <dgm:prSet presAssocID="{C829D3AC-3692-4168-AEFE-8A760CFCC578}" presName="hierChild1" presStyleCnt="0">
        <dgm:presLayoutVars>
          <dgm:chPref val="1"/>
          <dgm:animOne val="branch"/>
          <dgm:animLvl val="lvl"/>
        </dgm:presLayoutVars>
      </dgm:prSet>
      <dgm:spPr/>
    </dgm:pt>
    <dgm:pt modelId="{DCD92097-45C4-412F-87A9-5E5036C378DE}" type="pres">
      <dgm:prSet presAssocID="{495F769F-96C1-4E92-B91D-67DAD4DC4208}" presName="Name14" presStyleCnt="0"/>
      <dgm:spPr/>
    </dgm:pt>
    <dgm:pt modelId="{4471594E-8FE5-4FE0-913F-3CD980D178B9}" type="pres">
      <dgm:prSet presAssocID="{495F769F-96C1-4E92-B91D-67DAD4DC4208}" presName="level1Shape" presStyleLbl="node0" presStyleIdx="0" presStyleCnt="1">
        <dgm:presLayoutVars>
          <dgm:chPref val="3"/>
        </dgm:presLayoutVars>
      </dgm:prSet>
      <dgm:spPr/>
      <dgm:t>
        <a:bodyPr/>
        <a:lstStyle/>
        <a:p>
          <a:endParaRPr lang="es-ES"/>
        </a:p>
      </dgm:t>
    </dgm:pt>
    <dgm:pt modelId="{CE87DBED-754A-4854-B409-22266F3E95C1}" type="pres">
      <dgm:prSet presAssocID="{495F769F-96C1-4E92-B91D-67DAD4DC4208}" presName="hierChild2" presStyleCnt="0"/>
      <dgm:spPr/>
    </dgm:pt>
    <dgm:pt modelId="{6E435F43-FCEB-48A0-8CCB-23A0A7EAAAD7}" type="pres">
      <dgm:prSet presAssocID="{9E89167B-9656-4FC5-A33D-2BCC91C4EA74}" presName="Name19" presStyleLbl="parChTrans1D2" presStyleIdx="0" presStyleCnt="3"/>
      <dgm:spPr/>
      <dgm:t>
        <a:bodyPr/>
        <a:lstStyle/>
        <a:p>
          <a:endParaRPr lang="es-ES"/>
        </a:p>
      </dgm:t>
    </dgm:pt>
    <dgm:pt modelId="{1548ED0A-1650-4566-A105-3C6480D4BDBC}" type="pres">
      <dgm:prSet presAssocID="{5E5467C2-77D2-4526-9E07-0D82CD35BF95}" presName="Name21" presStyleCnt="0"/>
      <dgm:spPr/>
    </dgm:pt>
    <dgm:pt modelId="{EA3ED325-FD79-4BAE-8B7B-D8CFB658F9A4}" type="pres">
      <dgm:prSet presAssocID="{5E5467C2-77D2-4526-9E07-0D82CD35BF95}" presName="level2Shape" presStyleLbl="node2" presStyleIdx="0" presStyleCnt="3"/>
      <dgm:spPr/>
      <dgm:t>
        <a:bodyPr/>
        <a:lstStyle/>
        <a:p>
          <a:endParaRPr lang="es-ES"/>
        </a:p>
      </dgm:t>
    </dgm:pt>
    <dgm:pt modelId="{7184C05F-587B-4DC7-9297-AB845CA360D5}" type="pres">
      <dgm:prSet presAssocID="{5E5467C2-77D2-4526-9E07-0D82CD35BF95}" presName="hierChild3" presStyleCnt="0"/>
      <dgm:spPr/>
    </dgm:pt>
    <dgm:pt modelId="{48E7A21B-FB9C-44B9-A40E-EEFA0F4C6B15}" type="pres">
      <dgm:prSet presAssocID="{49E9BD4B-F299-4F34-990F-F3600DCC8E44}" presName="Name19" presStyleLbl="parChTrans1D3" presStyleIdx="0" presStyleCnt="4"/>
      <dgm:spPr/>
      <dgm:t>
        <a:bodyPr/>
        <a:lstStyle/>
        <a:p>
          <a:endParaRPr lang="es-EC"/>
        </a:p>
      </dgm:t>
    </dgm:pt>
    <dgm:pt modelId="{6F288129-217A-4555-984F-0F4DFF890BF1}" type="pres">
      <dgm:prSet presAssocID="{7D3548F3-2CB4-4E95-857A-B060FE0EAEDF}" presName="Name21" presStyleCnt="0"/>
      <dgm:spPr/>
    </dgm:pt>
    <dgm:pt modelId="{7868A43D-C167-4902-B5F0-6575420D44BD}" type="pres">
      <dgm:prSet presAssocID="{7D3548F3-2CB4-4E95-857A-B060FE0EAEDF}" presName="level2Shape" presStyleLbl="node3" presStyleIdx="0" presStyleCnt="2" custLinFactNeighborX="9486" custLinFactNeighborY="-9520"/>
      <dgm:spPr/>
      <dgm:t>
        <a:bodyPr/>
        <a:lstStyle/>
        <a:p>
          <a:endParaRPr lang="es-EC"/>
        </a:p>
      </dgm:t>
    </dgm:pt>
    <dgm:pt modelId="{E28FB0A7-1793-43A6-803B-D0505AD23FF8}" type="pres">
      <dgm:prSet presAssocID="{7D3548F3-2CB4-4E95-857A-B060FE0EAEDF}" presName="hierChild3" presStyleCnt="0"/>
      <dgm:spPr/>
    </dgm:pt>
    <dgm:pt modelId="{66672990-3029-457C-A04C-06E37D301A33}" type="pres">
      <dgm:prSet presAssocID="{C463BCED-6AA9-4021-8988-AB0F83F2F34B}" presName="Name19" presStyleLbl="parChTrans1D2" presStyleIdx="1" presStyleCnt="3"/>
      <dgm:spPr/>
      <dgm:t>
        <a:bodyPr/>
        <a:lstStyle/>
        <a:p>
          <a:endParaRPr lang="es-ES"/>
        </a:p>
      </dgm:t>
    </dgm:pt>
    <dgm:pt modelId="{A75F12BB-BCFB-4FEB-883B-5FB1DD793691}" type="pres">
      <dgm:prSet presAssocID="{6027BC24-ABA0-404A-B372-3AD0366DEEDD}" presName="Name21" presStyleCnt="0"/>
      <dgm:spPr/>
    </dgm:pt>
    <dgm:pt modelId="{8B1198C3-FE99-4041-9CBD-D4A7FA3E6F22}" type="pres">
      <dgm:prSet presAssocID="{6027BC24-ABA0-404A-B372-3AD0366DEEDD}" presName="level2Shape" presStyleLbl="node2" presStyleIdx="1" presStyleCnt="3"/>
      <dgm:spPr/>
      <dgm:t>
        <a:bodyPr/>
        <a:lstStyle/>
        <a:p>
          <a:endParaRPr lang="es-ES"/>
        </a:p>
      </dgm:t>
    </dgm:pt>
    <dgm:pt modelId="{E9319DB2-1CE4-4932-BB16-211EB8F587AC}" type="pres">
      <dgm:prSet presAssocID="{6027BC24-ABA0-404A-B372-3AD0366DEEDD}" presName="hierChild3" presStyleCnt="0"/>
      <dgm:spPr/>
    </dgm:pt>
    <dgm:pt modelId="{FA42288F-2EAE-4A8B-8988-2783C81746C6}" type="pres">
      <dgm:prSet presAssocID="{6F6B3066-9A3F-4FCB-87AE-4D8FC917657F}" presName="Name19" presStyleLbl="parChTrans1D3" presStyleIdx="1" presStyleCnt="4"/>
      <dgm:spPr/>
      <dgm:t>
        <a:bodyPr/>
        <a:lstStyle/>
        <a:p>
          <a:endParaRPr lang="es-ES"/>
        </a:p>
      </dgm:t>
    </dgm:pt>
    <dgm:pt modelId="{FEE33ACF-B378-42E2-9420-0AC5753C0F64}" type="pres">
      <dgm:prSet presAssocID="{281E472D-7E14-48FF-830C-E76063132367}" presName="Name21" presStyleCnt="0"/>
      <dgm:spPr/>
    </dgm:pt>
    <dgm:pt modelId="{8B29686D-2F37-4A89-B25F-29B1231B8C98}" type="pres">
      <dgm:prSet presAssocID="{281E472D-7E14-48FF-830C-E76063132367}" presName="level2Shape" presStyleLbl="asst2" presStyleIdx="0" presStyleCnt="2"/>
      <dgm:spPr/>
      <dgm:t>
        <a:bodyPr/>
        <a:lstStyle/>
        <a:p>
          <a:endParaRPr lang="es-ES"/>
        </a:p>
      </dgm:t>
    </dgm:pt>
    <dgm:pt modelId="{A554B83C-90AB-4B71-8AF0-1E1C1ACDCEDC}" type="pres">
      <dgm:prSet presAssocID="{281E472D-7E14-48FF-830C-E76063132367}" presName="hierChild3" presStyleCnt="0"/>
      <dgm:spPr/>
    </dgm:pt>
    <dgm:pt modelId="{AC95E85A-137D-4FE4-9DD0-C13527FDB87E}" type="pres">
      <dgm:prSet presAssocID="{B658737B-412A-48C2-AD95-4D51061C1563}" presName="Name19" presStyleLbl="parChTrans1D2" presStyleIdx="2" presStyleCnt="3"/>
      <dgm:spPr/>
      <dgm:t>
        <a:bodyPr/>
        <a:lstStyle/>
        <a:p>
          <a:endParaRPr lang="es-ES"/>
        </a:p>
      </dgm:t>
    </dgm:pt>
    <dgm:pt modelId="{2B206CA3-7D3B-4657-AA39-529ACE5BCE5A}" type="pres">
      <dgm:prSet presAssocID="{A3EDC262-88DA-4C03-B84A-B2DB573D827C}" presName="Name21" presStyleCnt="0"/>
      <dgm:spPr/>
    </dgm:pt>
    <dgm:pt modelId="{FE70E415-861D-473D-857E-9312CA19B53D}" type="pres">
      <dgm:prSet presAssocID="{A3EDC262-88DA-4C03-B84A-B2DB573D827C}" presName="level2Shape" presStyleLbl="node2" presStyleIdx="2" presStyleCnt="3"/>
      <dgm:spPr/>
      <dgm:t>
        <a:bodyPr/>
        <a:lstStyle/>
        <a:p>
          <a:endParaRPr lang="es-ES"/>
        </a:p>
      </dgm:t>
    </dgm:pt>
    <dgm:pt modelId="{81E07582-0C5F-4EE5-8F73-DDC1446D766E}" type="pres">
      <dgm:prSet presAssocID="{A3EDC262-88DA-4C03-B84A-B2DB573D827C}" presName="hierChild3" presStyleCnt="0"/>
      <dgm:spPr/>
    </dgm:pt>
    <dgm:pt modelId="{F730459C-79E8-4AFC-8283-16C3B5962527}" type="pres">
      <dgm:prSet presAssocID="{720E1D47-407A-4A81-86EE-8FD0CE8FB3A7}" presName="Name19" presStyleLbl="parChTrans1D3" presStyleIdx="2" presStyleCnt="4"/>
      <dgm:spPr/>
      <dgm:t>
        <a:bodyPr/>
        <a:lstStyle/>
        <a:p>
          <a:endParaRPr lang="es-ES"/>
        </a:p>
      </dgm:t>
    </dgm:pt>
    <dgm:pt modelId="{83DF7B2C-66F9-4C62-958B-E46223DD9734}" type="pres">
      <dgm:prSet presAssocID="{5A520259-83E9-4DBE-8DDD-C2109CE33281}" presName="Name21" presStyleCnt="0"/>
      <dgm:spPr/>
    </dgm:pt>
    <dgm:pt modelId="{82A49FDB-E073-4114-8BF7-3D255C19A6F3}" type="pres">
      <dgm:prSet presAssocID="{5A520259-83E9-4DBE-8DDD-C2109CE33281}" presName="level2Shape" presStyleLbl="node3" presStyleIdx="1" presStyleCnt="2"/>
      <dgm:spPr/>
      <dgm:t>
        <a:bodyPr/>
        <a:lstStyle/>
        <a:p>
          <a:endParaRPr lang="es-ES"/>
        </a:p>
      </dgm:t>
    </dgm:pt>
    <dgm:pt modelId="{B3D6A61D-03BF-44A0-81AF-2E1E94746896}" type="pres">
      <dgm:prSet presAssocID="{5A520259-83E9-4DBE-8DDD-C2109CE33281}" presName="hierChild3" presStyleCnt="0"/>
      <dgm:spPr/>
    </dgm:pt>
    <dgm:pt modelId="{A8ACBB6C-DB1A-4D52-9653-AE0806032425}" type="pres">
      <dgm:prSet presAssocID="{1E80FEB0-AF7B-44F8-B600-54118D106AEF}" presName="Name19" presStyleLbl="parChTrans1D3" presStyleIdx="3" presStyleCnt="4"/>
      <dgm:spPr/>
      <dgm:t>
        <a:bodyPr/>
        <a:lstStyle/>
        <a:p>
          <a:endParaRPr lang="es-ES"/>
        </a:p>
      </dgm:t>
    </dgm:pt>
    <dgm:pt modelId="{45A59A27-9024-4D4D-AF80-6C9D38E6C058}" type="pres">
      <dgm:prSet presAssocID="{EE27A713-78FA-41B8-8895-79E9FECFE701}" presName="Name21" presStyleCnt="0"/>
      <dgm:spPr/>
    </dgm:pt>
    <dgm:pt modelId="{6EFA0BE5-B5DA-4F54-8646-6539EA45BEAA}" type="pres">
      <dgm:prSet presAssocID="{EE27A713-78FA-41B8-8895-79E9FECFE701}" presName="level2Shape" presStyleLbl="asst2" presStyleIdx="1" presStyleCnt="2"/>
      <dgm:spPr/>
      <dgm:t>
        <a:bodyPr/>
        <a:lstStyle/>
        <a:p>
          <a:endParaRPr lang="es-ES"/>
        </a:p>
      </dgm:t>
    </dgm:pt>
    <dgm:pt modelId="{BF758827-7D94-4373-915F-EDEFB1BB7982}" type="pres">
      <dgm:prSet presAssocID="{EE27A713-78FA-41B8-8895-79E9FECFE701}" presName="hierChild3" presStyleCnt="0"/>
      <dgm:spPr/>
    </dgm:pt>
    <dgm:pt modelId="{C4C2A6C8-B3E5-4291-83C5-9F1D39F1ED44}" type="pres">
      <dgm:prSet presAssocID="{C829D3AC-3692-4168-AEFE-8A760CFCC578}" presName="bgShapesFlow" presStyleCnt="0"/>
      <dgm:spPr/>
    </dgm:pt>
  </dgm:ptLst>
  <dgm:cxnLst>
    <dgm:cxn modelId="{4F5A9B76-9720-4183-88A9-D99CE5877E26}" type="presOf" srcId="{720E1D47-407A-4A81-86EE-8FD0CE8FB3A7}" destId="{F730459C-79E8-4AFC-8283-16C3B5962527}" srcOrd="0" destOrd="0" presId="urn:microsoft.com/office/officeart/2005/8/layout/hierarchy6"/>
    <dgm:cxn modelId="{2A65F465-2C7D-4A49-8B6A-C45F82E6B71A}" type="presOf" srcId="{B658737B-412A-48C2-AD95-4D51061C1563}" destId="{AC95E85A-137D-4FE4-9DD0-C13527FDB87E}" srcOrd="0" destOrd="0" presId="urn:microsoft.com/office/officeart/2005/8/layout/hierarchy6"/>
    <dgm:cxn modelId="{97FBFBC3-D25D-489B-A075-48C6881F2031}" srcId="{6027BC24-ABA0-404A-B372-3AD0366DEEDD}" destId="{281E472D-7E14-48FF-830C-E76063132367}" srcOrd="0" destOrd="0" parTransId="{6F6B3066-9A3F-4FCB-87AE-4D8FC917657F}" sibTransId="{6BFA38C2-EC75-4870-ACE5-BEFF80632804}"/>
    <dgm:cxn modelId="{85F1D914-DE43-4D85-B4F8-8050C648C9CD}" srcId="{495F769F-96C1-4E92-B91D-67DAD4DC4208}" destId="{A3EDC262-88DA-4C03-B84A-B2DB573D827C}" srcOrd="2" destOrd="0" parTransId="{B658737B-412A-48C2-AD95-4D51061C1563}" sibTransId="{8140ED08-1AC0-4879-A97D-BBB65ABC7037}"/>
    <dgm:cxn modelId="{A6CD5209-D5F8-4E2A-898B-E69E48BC5FF3}" type="presOf" srcId="{5A520259-83E9-4DBE-8DDD-C2109CE33281}" destId="{82A49FDB-E073-4114-8BF7-3D255C19A6F3}" srcOrd="0" destOrd="0" presId="urn:microsoft.com/office/officeart/2005/8/layout/hierarchy6"/>
    <dgm:cxn modelId="{25B6E77D-02AC-43E8-AC77-0CDFA2379A7E}" srcId="{495F769F-96C1-4E92-B91D-67DAD4DC4208}" destId="{6027BC24-ABA0-404A-B372-3AD0366DEEDD}" srcOrd="1" destOrd="0" parTransId="{C463BCED-6AA9-4021-8988-AB0F83F2F34B}" sibTransId="{0D9EAD05-5E77-4A05-9C2F-43CEB6521828}"/>
    <dgm:cxn modelId="{54358198-35E0-4CD0-90BD-F5C94DA14290}" type="presOf" srcId="{A3EDC262-88DA-4C03-B84A-B2DB573D827C}" destId="{FE70E415-861D-473D-857E-9312CA19B53D}" srcOrd="0" destOrd="0" presId="urn:microsoft.com/office/officeart/2005/8/layout/hierarchy6"/>
    <dgm:cxn modelId="{8F630C1C-0712-4B7D-84B0-D25EAA851BD0}" type="presOf" srcId="{EE27A713-78FA-41B8-8895-79E9FECFE701}" destId="{6EFA0BE5-B5DA-4F54-8646-6539EA45BEAA}" srcOrd="0" destOrd="0" presId="urn:microsoft.com/office/officeart/2005/8/layout/hierarchy6"/>
    <dgm:cxn modelId="{EC4573FA-FDFA-4DA2-9A08-9E6ECA1D83AC}" type="presOf" srcId="{6F6B3066-9A3F-4FCB-87AE-4D8FC917657F}" destId="{FA42288F-2EAE-4A8B-8988-2783C81746C6}" srcOrd="0" destOrd="0" presId="urn:microsoft.com/office/officeart/2005/8/layout/hierarchy6"/>
    <dgm:cxn modelId="{DB96C4C9-8466-4483-9985-49C846C5D17A}" type="presOf" srcId="{49E9BD4B-F299-4F34-990F-F3600DCC8E44}" destId="{48E7A21B-FB9C-44B9-A40E-EEFA0F4C6B15}" srcOrd="0" destOrd="0" presId="urn:microsoft.com/office/officeart/2005/8/layout/hierarchy6"/>
    <dgm:cxn modelId="{C5F11E8D-8B41-4C1E-8AE1-1F893D91B3DE}" type="presOf" srcId="{6027BC24-ABA0-404A-B372-3AD0366DEEDD}" destId="{8B1198C3-FE99-4041-9CBD-D4A7FA3E6F22}" srcOrd="0" destOrd="0" presId="urn:microsoft.com/office/officeart/2005/8/layout/hierarchy6"/>
    <dgm:cxn modelId="{6F4B7F8E-24EA-4EAB-8854-49225E8F0698}" type="presOf" srcId="{281E472D-7E14-48FF-830C-E76063132367}" destId="{8B29686D-2F37-4A89-B25F-29B1231B8C98}" srcOrd="0" destOrd="0" presId="urn:microsoft.com/office/officeart/2005/8/layout/hierarchy6"/>
    <dgm:cxn modelId="{C9E7F9D2-1331-4DE9-AD38-3880A8B0D629}" srcId="{5E5467C2-77D2-4526-9E07-0D82CD35BF95}" destId="{7D3548F3-2CB4-4E95-857A-B060FE0EAEDF}" srcOrd="0" destOrd="0" parTransId="{49E9BD4B-F299-4F34-990F-F3600DCC8E44}" sibTransId="{17A9EA8E-1BD3-4343-BE32-3FF9A39338F2}"/>
    <dgm:cxn modelId="{0A0F3505-CD2A-4666-9DDC-A7D828A4A09D}" srcId="{A3EDC262-88DA-4C03-B84A-B2DB573D827C}" destId="{5A520259-83E9-4DBE-8DDD-C2109CE33281}" srcOrd="0" destOrd="0" parTransId="{720E1D47-407A-4A81-86EE-8FD0CE8FB3A7}" sibTransId="{2EDDE6CD-F83B-4869-95FE-CBF6202DA0D5}"/>
    <dgm:cxn modelId="{4E3A8B9C-ACD6-40C5-BF1E-662B5EA983A0}" srcId="{A3EDC262-88DA-4C03-B84A-B2DB573D827C}" destId="{EE27A713-78FA-41B8-8895-79E9FECFE701}" srcOrd="1" destOrd="0" parTransId="{1E80FEB0-AF7B-44F8-B600-54118D106AEF}" sibTransId="{D3B56B42-9501-484F-8DE7-BA79FD1BB683}"/>
    <dgm:cxn modelId="{050FCEC6-A39C-4F5B-95F4-DF4394F23541}" type="presOf" srcId="{1E80FEB0-AF7B-44F8-B600-54118D106AEF}" destId="{A8ACBB6C-DB1A-4D52-9653-AE0806032425}" srcOrd="0" destOrd="0" presId="urn:microsoft.com/office/officeart/2005/8/layout/hierarchy6"/>
    <dgm:cxn modelId="{57AC3B01-C801-4F3C-88FF-27C4EB3D588C}" type="presOf" srcId="{C463BCED-6AA9-4021-8988-AB0F83F2F34B}" destId="{66672990-3029-457C-A04C-06E37D301A33}" srcOrd="0" destOrd="0" presId="urn:microsoft.com/office/officeart/2005/8/layout/hierarchy6"/>
    <dgm:cxn modelId="{26AF0848-926C-4D54-A1FB-DB9AE1B49819}" srcId="{495F769F-96C1-4E92-B91D-67DAD4DC4208}" destId="{5E5467C2-77D2-4526-9E07-0D82CD35BF95}" srcOrd="0" destOrd="0" parTransId="{9E89167B-9656-4FC5-A33D-2BCC91C4EA74}" sibTransId="{9F1EA7AB-A47F-47B3-B029-8819D41E9949}"/>
    <dgm:cxn modelId="{3E96A7AD-C702-44C9-9A93-63D2D640F5EA}" type="presOf" srcId="{7D3548F3-2CB4-4E95-857A-B060FE0EAEDF}" destId="{7868A43D-C167-4902-B5F0-6575420D44BD}" srcOrd="0" destOrd="0" presId="urn:microsoft.com/office/officeart/2005/8/layout/hierarchy6"/>
    <dgm:cxn modelId="{4695A8E8-A984-41EE-9B62-ED83F30E9D3E}" type="presOf" srcId="{C829D3AC-3692-4168-AEFE-8A760CFCC578}" destId="{72D88871-9994-4931-9998-BE7909A3E0E9}" srcOrd="0" destOrd="0" presId="urn:microsoft.com/office/officeart/2005/8/layout/hierarchy6"/>
    <dgm:cxn modelId="{5FFA5CFE-E86A-4CEB-8121-C36364B812F2}" type="presOf" srcId="{495F769F-96C1-4E92-B91D-67DAD4DC4208}" destId="{4471594E-8FE5-4FE0-913F-3CD980D178B9}" srcOrd="0" destOrd="0" presId="urn:microsoft.com/office/officeart/2005/8/layout/hierarchy6"/>
    <dgm:cxn modelId="{38D0321D-8A3C-450E-B685-E795430B44D3}" srcId="{C829D3AC-3692-4168-AEFE-8A760CFCC578}" destId="{495F769F-96C1-4E92-B91D-67DAD4DC4208}" srcOrd="0" destOrd="0" parTransId="{8A67E4E7-B8AC-4543-BE77-6ED93475F796}" sibTransId="{839C6A5B-6AD4-4CAB-9A7A-378A524DF97C}"/>
    <dgm:cxn modelId="{5BF474FD-5491-4F0C-AFB5-7FA0544B28BB}" type="presOf" srcId="{9E89167B-9656-4FC5-A33D-2BCC91C4EA74}" destId="{6E435F43-FCEB-48A0-8CCB-23A0A7EAAAD7}" srcOrd="0" destOrd="0" presId="urn:microsoft.com/office/officeart/2005/8/layout/hierarchy6"/>
    <dgm:cxn modelId="{D6CD1A46-53C4-4ABA-B3B4-614C4E08037E}" type="presOf" srcId="{5E5467C2-77D2-4526-9E07-0D82CD35BF95}" destId="{EA3ED325-FD79-4BAE-8B7B-D8CFB658F9A4}" srcOrd="0" destOrd="0" presId="urn:microsoft.com/office/officeart/2005/8/layout/hierarchy6"/>
    <dgm:cxn modelId="{EB9D6A98-3558-4014-AAE0-9765A7907282}" type="presParOf" srcId="{72D88871-9994-4931-9998-BE7909A3E0E9}" destId="{092C1404-ECD7-4438-B83E-B56E7DC3E0D4}" srcOrd="0" destOrd="0" presId="urn:microsoft.com/office/officeart/2005/8/layout/hierarchy6"/>
    <dgm:cxn modelId="{0DD1010B-F873-4FB7-A1AC-7F7997B8C801}" type="presParOf" srcId="{092C1404-ECD7-4438-B83E-B56E7DC3E0D4}" destId="{17F84BDB-422D-4308-AA90-ED33AFBBAA9C}" srcOrd="0" destOrd="0" presId="urn:microsoft.com/office/officeart/2005/8/layout/hierarchy6"/>
    <dgm:cxn modelId="{5872DA4C-A1A5-4DCF-968C-3832B0CA2C89}" type="presParOf" srcId="{17F84BDB-422D-4308-AA90-ED33AFBBAA9C}" destId="{DCD92097-45C4-412F-87A9-5E5036C378DE}" srcOrd="0" destOrd="0" presId="urn:microsoft.com/office/officeart/2005/8/layout/hierarchy6"/>
    <dgm:cxn modelId="{C8480452-097A-46A7-91BF-89219C35D7F0}" type="presParOf" srcId="{DCD92097-45C4-412F-87A9-5E5036C378DE}" destId="{4471594E-8FE5-4FE0-913F-3CD980D178B9}" srcOrd="0" destOrd="0" presId="urn:microsoft.com/office/officeart/2005/8/layout/hierarchy6"/>
    <dgm:cxn modelId="{A054CAA6-51AC-4E46-A1C5-1EA41AB4BC0F}" type="presParOf" srcId="{DCD92097-45C4-412F-87A9-5E5036C378DE}" destId="{CE87DBED-754A-4854-B409-22266F3E95C1}" srcOrd="1" destOrd="0" presId="urn:microsoft.com/office/officeart/2005/8/layout/hierarchy6"/>
    <dgm:cxn modelId="{2F98EE1B-BE71-4689-96D3-82261277B1C2}" type="presParOf" srcId="{CE87DBED-754A-4854-B409-22266F3E95C1}" destId="{6E435F43-FCEB-48A0-8CCB-23A0A7EAAAD7}" srcOrd="0" destOrd="0" presId="urn:microsoft.com/office/officeart/2005/8/layout/hierarchy6"/>
    <dgm:cxn modelId="{6DB2E33B-1354-4FCD-8645-BFF3F3BC4A9C}" type="presParOf" srcId="{CE87DBED-754A-4854-B409-22266F3E95C1}" destId="{1548ED0A-1650-4566-A105-3C6480D4BDBC}" srcOrd="1" destOrd="0" presId="urn:microsoft.com/office/officeart/2005/8/layout/hierarchy6"/>
    <dgm:cxn modelId="{BA2F2E2B-531C-4FF2-8A7D-FCE45C758B5A}" type="presParOf" srcId="{1548ED0A-1650-4566-A105-3C6480D4BDBC}" destId="{EA3ED325-FD79-4BAE-8B7B-D8CFB658F9A4}" srcOrd="0" destOrd="0" presId="urn:microsoft.com/office/officeart/2005/8/layout/hierarchy6"/>
    <dgm:cxn modelId="{48C37044-E9B0-4AE9-9B76-212CE239DFD0}" type="presParOf" srcId="{1548ED0A-1650-4566-A105-3C6480D4BDBC}" destId="{7184C05F-587B-4DC7-9297-AB845CA360D5}" srcOrd="1" destOrd="0" presId="urn:microsoft.com/office/officeart/2005/8/layout/hierarchy6"/>
    <dgm:cxn modelId="{18BAB72D-6CC7-4CC9-BAC8-886F7906C035}" type="presParOf" srcId="{7184C05F-587B-4DC7-9297-AB845CA360D5}" destId="{48E7A21B-FB9C-44B9-A40E-EEFA0F4C6B15}" srcOrd="0" destOrd="0" presId="urn:microsoft.com/office/officeart/2005/8/layout/hierarchy6"/>
    <dgm:cxn modelId="{0F3F88FC-E623-4CAB-928B-CCFCC7E5D501}" type="presParOf" srcId="{7184C05F-587B-4DC7-9297-AB845CA360D5}" destId="{6F288129-217A-4555-984F-0F4DFF890BF1}" srcOrd="1" destOrd="0" presId="urn:microsoft.com/office/officeart/2005/8/layout/hierarchy6"/>
    <dgm:cxn modelId="{6EF56DF6-D0EA-40D2-AC13-F09B01E1BDE3}" type="presParOf" srcId="{6F288129-217A-4555-984F-0F4DFF890BF1}" destId="{7868A43D-C167-4902-B5F0-6575420D44BD}" srcOrd="0" destOrd="0" presId="urn:microsoft.com/office/officeart/2005/8/layout/hierarchy6"/>
    <dgm:cxn modelId="{24E6A565-B5E4-4726-A99F-A672AA11F137}" type="presParOf" srcId="{6F288129-217A-4555-984F-0F4DFF890BF1}" destId="{E28FB0A7-1793-43A6-803B-D0505AD23FF8}" srcOrd="1" destOrd="0" presId="urn:microsoft.com/office/officeart/2005/8/layout/hierarchy6"/>
    <dgm:cxn modelId="{BA57B17B-E447-4DD1-B558-5E0D60C63F46}" type="presParOf" srcId="{CE87DBED-754A-4854-B409-22266F3E95C1}" destId="{66672990-3029-457C-A04C-06E37D301A33}" srcOrd="2" destOrd="0" presId="urn:microsoft.com/office/officeart/2005/8/layout/hierarchy6"/>
    <dgm:cxn modelId="{0C43C4FB-4E04-4EE5-8ADC-926275D24912}" type="presParOf" srcId="{CE87DBED-754A-4854-B409-22266F3E95C1}" destId="{A75F12BB-BCFB-4FEB-883B-5FB1DD793691}" srcOrd="3" destOrd="0" presId="urn:microsoft.com/office/officeart/2005/8/layout/hierarchy6"/>
    <dgm:cxn modelId="{D9A2109E-5F63-49DF-AA11-202CBF302091}" type="presParOf" srcId="{A75F12BB-BCFB-4FEB-883B-5FB1DD793691}" destId="{8B1198C3-FE99-4041-9CBD-D4A7FA3E6F22}" srcOrd="0" destOrd="0" presId="urn:microsoft.com/office/officeart/2005/8/layout/hierarchy6"/>
    <dgm:cxn modelId="{DDCFE024-EEAF-489A-B1DC-C1C6CF967502}" type="presParOf" srcId="{A75F12BB-BCFB-4FEB-883B-5FB1DD793691}" destId="{E9319DB2-1CE4-4932-BB16-211EB8F587AC}" srcOrd="1" destOrd="0" presId="urn:microsoft.com/office/officeart/2005/8/layout/hierarchy6"/>
    <dgm:cxn modelId="{3968630D-3061-40DC-A057-1E0A1E6F50CB}" type="presParOf" srcId="{E9319DB2-1CE4-4932-BB16-211EB8F587AC}" destId="{FA42288F-2EAE-4A8B-8988-2783C81746C6}" srcOrd="0" destOrd="0" presId="urn:microsoft.com/office/officeart/2005/8/layout/hierarchy6"/>
    <dgm:cxn modelId="{065B5FAF-87B6-45BE-8AA1-5BFFF1E75FBB}" type="presParOf" srcId="{E9319DB2-1CE4-4932-BB16-211EB8F587AC}" destId="{FEE33ACF-B378-42E2-9420-0AC5753C0F64}" srcOrd="1" destOrd="0" presId="urn:microsoft.com/office/officeart/2005/8/layout/hierarchy6"/>
    <dgm:cxn modelId="{2AB15FD3-6AD0-4388-9904-60781DF1CC5F}" type="presParOf" srcId="{FEE33ACF-B378-42E2-9420-0AC5753C0F64}" destId="{8B29686D-2F37-4A89-B25F-29B1231B8C98}" srcOrd="0" destOrd="0" presId="urn:microsoft.com/office/officeart/2005/8/layout/hierarchy6"/>
    <dgm:cxn modelId="{20780DF7-1552-45D1-A550-775CACD10533}" type="presParOf" srcId="{FEE33ACF-B378-42E2-9420-0AC5753C0F64}" destId="{A554B83C-90AB-4B71-8AF0-1E1C1ACDCEDC}" srcOrd="1" destOrd="0" presId="urn:microsoft.com/office/officeart/2005/8/layout/hierarchy6"/>
    <dgm:cxn modelId="{5B6657CD-7D5A-4079-ABC8-1AFAB9887A0E}" type="presParOf" srcId="{CE87DBED-754A-4854-B409-22266F3E95C1}" destId="{AC95E85A-137D-4FE4-9DD0-C13527FDB87E}" srcOrd="4" destOrd="0" presId="urn:microsoft.com/office/officeart/2005/8/layout/hierarchy6"/>
    <dgm:cxn modelId="{0228DADC-69C2-4A5C-9C8A-F0A5D0614449}" type="presParOf" srcId="{CE87DBED-754A-4854-B409-22266F3E95C1}" destId="{2B206CA3-7D3B-4657-AA39-529ACE5BCE5A}" srcOrd="5" destOrd="0" presId="urn:microsoft.com/office/officeart/2005/8/layout/hierarchy6"/>
    <dgm:cxn modelId="{8469EABD-E9A8-47F0-B0A7-33F74D3A56AA}" type="presParOf" srcId="{2B206CA3-7D3B-4657-AA39-529ACE5BCE5A}" destId="{FE70E415-861D-473D-857E-9312CA19B53D}" srcOrd="0" destOrd="0" presId="urn:microsoft.com/office/officeart/2005/8/layout/hierarchy6"/>
    <dgm:cxn modelId="{5F071A2B-E62E-4F86-9411-82B2890533EE}" type="presParOf" srcId="{2B206CA3-7D3B-4657-AA39-529ACE5BCE5A}" destId="{81E07582-0C5F-4EE5-8F73-DDC1446D766E}" srcOrd="1" destOrd="0" presId="urn:microsoft.com/office/officeart/2005/8/layout/hierarchy6"/>
    <dgm:cxn modelId="{666B67F3-88DE-44F5-A009-9CC9DCDC1E65}" type="presParOf" srcId="{81E07582-0C5F-4EE5-8F73-DDC1446D766E}" destId="{F730459C-79E8-4AFC-8283-16C3B5962527}" srcOrd="0" destOrd="0" presId="urn:microsoft.com/office/officeart/2005/8/layout/hierarchy6"/>
    <dgm:cxn modelId="{67B915A6-C79F-4FF0-8472-3D950199CF44}" type="presParOf" srcId="{81E07582-0C5F-4EE5-8F73-DDC1446D766E}" destId="{83DF7B2C-66F9-4C62-958B-E46223DD9734}" srcOrd="1" destOrd="0" presId="urn:microsoft.com/office/officeart/2005/8/layout/hierarchy6"/>
    <dgm:cxn modelId="{6B5354C1-6FF8-4FD2-9D78-E634C0267B94}" type="presParOf" srcId="{83DF7B2C-66F9-4C62-958B-E46223DD9734}" destId="{82A49FDB-E073-4114-8BF7-3D255C19A6F3}" srcOrd="0" destOrd="0" presId="urn:microsoft.com/office/officeart/2005/8/layout/hierarchy6"/>
    <dgm:cxn modelId="{5671D6AD-B4FF-48B0-BFE2-7A40FD09E5AE}" type="presParOf" srcId="{83DF7B2C-66F9-4C62-958B-E46223DD9734}" destId="{B3D6A61D-03BF-44A0-81AF-2E1E94746896}" srcOrd="1" destOrd="0" presId="urn:microsoft.com/office/officeart/2005/8/layout/hierarchy6"/>
    <dgm:cxn modelId="{FD222B6A-4268-4F1F-976B-EEF01AA1EE58}" type="presParOf" srcId="{81E07582-0C5F-4EE5-8F73-DDC1446D766E}" destId="{A8ACBB6C-DB1A-4D52-9653-AE0806032425}" srcOrd="2" destOrd="0" presId="urn:microsoft.com/office/officeart/2005/8/layout/hierarchy6"/>
    <dgm:cxn modelId="{51F5DD01-BF26-4846-81AF-A31B030180F0}" type="presParOf" srcId="{81E07582-0C5F-4EE5-8F73-DDC1446D766E}" destId="{45A59A27-9024-4D4D-AF80-6C9D38E6C058}" srcOrd="3" destOrd="0" presId="urn:microsoft.com/office/officeart/2005/8/layout/hierarchy6"/>
    <dgm:cxn modelId="{2E7FF473-B972-48A7-8E2F-F73A7225B188}" type="presParOf" srcId="{45A59A27-9024-4D4D-AF80-6C9D38E6C058}" destId="{6EFA0BE5-B5DA-4F54-8646-6539EA45BEAA}" srcOrd="0" destOrd="0" presId="urn:microsoft.com/office/officeart/2005/8/layout/hierarchy6"/>
    <dgm:cxn modelId="{0EBC1798-61D1-471A-A0F6-0F84107D4333}" type="presParOf" srcId="{45A59A27-9024-4D4D-AF80-6C9D38E6C058}" destId="{BF758827-7D94-4373-915F-EDEFB1BB7982}" srcOrd="1" destOrd="0" presId="urn:microsoft.com/office/officeart/2005/8/layout/hierarchy6"/>
    <dgm:cxn modelId="{1DD4EF0E-1CBD-4EA4-AA48-9DF390BC82C5}" type="presParOf" srcId="{72D88871-9994-4931-9998-BE7909A3E0E9}" destId="{C4C2A6C8-B3E5-4291-83C5-9F1D39F1ED44}" srcOrd="1" destOrd="0" presId="urn:microsoft.com/office/officeart/2005/8/layout/hierarchy6"/>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71594E-8FE5-4FE0-913F-3CD980D178B9}">
      <dsp:nvSpPr>
        <dsp:cNvPr id="0" name=""/>
        <dsp:cNvSpPr/>
      </dsp:nvSpPr>
      <dsp:spPr>
        <a:xfrm>
          <a:off x="2383957" y="502266"/>
          <a:ext cx="1464621" cy="976414"/>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R="0" lvl="0" algn="ctr" defTabSz="889000" rtl="0">
            <a:lnSpc>
              <a:spcPct val="90000"/>
            </a:lnSpc>
            <a:spcBef>
              <a:spcPct val="0"/>
            </a:spcBef>
            <a:spcAft>
              <a:spcPct val="35000"/>
            </a:spcAft>
          </a:pPr>
          <a:r>
            <a:rPr lang="es-ES" sz="2000" b="1" kern="1200" baseline="0" dirty="0" smtClean="0">
              <a:latin typeface="Calibri"/>
            </a:rPr>
            <a:t>GERENTE GENERAL</a:t>
          </a:r>
          <a:endParaRPr lang="es-ES" sz="2000" kern="1200" dirty="0" smtClean="0"/>
        </a:p>
      </dsp:txBody>
      <dsp:txXfrm>
        <a:off x="2383957" y="502266"/>
        <a:ext cx="1464621" cy="976414"/>
      </dsp:txXfrm>
    </dsp:sp>
    <dsp:sp modelId="{6E435F43-FCEB-48A0-8CCB-23A0A7EAAAD7}">
      <dsp:nvSpPr>
        <dsp:cNvPr id="0" name=""/>
        <dsp:cNvSpPr/>
      </dsp:nvSpPr>
      <dsp:spPr>
        <a:xfrm>
          <a:off x="736257" y="1478680"/>
          <a:ext cx="2380010" cy="390565"/>
        </a:xfrm>
        <a:custGeom>
          <a:avLst/>
          <a:gdLst/>
          <a:ahLst/>
          <a:cxnLst/>
          <a:rect l="0" t="0" r="0" b="0"/>
          <a:pathLst>
            <a:path>
              <a:moveTo>
                <a:pt x="2380010" y="0"/>
              </a:moveTo>
              <a:lnTo>
                <a:pt x="2380010" y="195282"/>
              </a:lnTo>
              <a:lnTo>
                <a:pt x="0" y="195282"/>
              </a:lnTo>
              <a:lnTo>
                <a:pt x="0" y="3905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3ED325-FD79-4BAE-8B7B-D8CFB658F9A4}">
      <dsp:nvSpPr>
        <dsp:cNvPr id="0" name=""/>
        <dsp:cNvSpPr/>
      </dsp:nvSpPr>
      <dsp:spPr>
        <a:xfrm>
          <a:off x="3946" y="1869246"/>
          <a:ext cx="1464621" cy="976414"/>
        </a:xfrm>
        <a:prstGeom prst="roundRect">
          <a:avLst>
            <a:gd name="adj" fmla="val 1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R="0" lvl="0" algn="ctr" defTabSz="533400" rtl="0">
            <a:lnSpc>
              <a:spcPct val="90000"/>
            </a:lnSpc>
            <a:spcBef>
              <a:spcPct val="0"/>
            </a:spcBef>
            <a:spcAft>
              <a:spcPct val="35000"/>
            </a:spcAft>
          </a:pPr>
          <a:endParaRPr lang="es-ES" sz="1200" kern="1200" baseline="0" dirty="0" smtClean="0">
            <a:latin typeface="Times New Roman"/>
          </a:endParaRPr>
        </a:p>
        <a:p>
          <a:pPr marR="0" lvl="0" algn="ctr" defTabSz="533400" rtl="0">
            <a:lnSpc>
              <a:spcPct val="90000"/>
            </a:lnSpc>
            <a:spcBef>
              <a:spcPct val="0"/>
            </a:spcBef>
            <a:spcAft>
              <a:spcPct val="35000"/>
            </a:spcAft>
          </a:pPr>
          <a:r>
            <a:rPr lang="es-ES" sz="1200" b="1" kern="1200" baseline="0" dirty="0" smtClean="0">
              <a:latin typeface="Calibri"/>
            </a:rPr>
            <a:t>DEPARTAMENTO</a:t>
          </a:r>
        </a:p>
        <a:p>
          <a:pPr marR="0" lvl="0" algn="ctr" defTabSz="533400" rtl="0">
            <a:lnSpc>
              <a:spcPct val="90000"/>
            </a:lnSpc>
            <a:spcBef>
              <a:spcPct val="0"/>
            </a:spcBef>
            <a:spcAft>
              <a:spcPct val="35000"/>
            </a:spcAft>
          </a:pPr>
          <a:r>
            <a:rPr lang="es-ES" sz="1200" kern="1200" baseline="0" dirty="0" smtClean="0">
              <a:latin typeface="Calibri"/>
            </a:rPr>
            <a:t>PRODUCCIÓN Y LOGISTICA</a:t>
          </a:r>
          <a:endParaRPr lang="es-ES" sz="1200" kern="1200" dirty="0" smtClean="0"/>
        </a:p>
      </dsp:txBody>
      <dsp:txXfrm>
        <a:off x="3946" y="1869246"/>
        <a:ext cx="1464621" cy="976414"/>
      </dsp:txXfrm>
    </dsp:sp>
    <dsp:sp modelId="{48E7A21B-FB9C-44B9-A40E-EEFA0F4C6B15}">
      <dsp:nvSpPr>
        <dsp:cNvPr id="0" name=""/>
        <dsp:cNvSpPr/>
      </dsp:nvSpPr>
      <dsp:spPr>
        <a:xfrm>
          <a:off x="736257" y="2845661"/>
          <a:ext cx="138934" cy="297611"/>
        </a:xfrm>
        <a:custGeom>
          <a:avLst/>
          <a:gdLst/>
          <a:ahLst/>
          <a:cxnLst/>
          <a:rect l="0" t="0" r="0" b="0"/>
          <a:pathLst>
            <a:path>
              <a:moveTo>
                <a:pt x="0" y="0"/>
              </a:moveTo>
              <a:lnTo>
                <a:pt x="0" y="148805"/>
              </a:lnTo>
              <a:lnTo>
                <a:pt x="138934" y="148805"/>
              </a:lnTo>
              <a:lnTo>
                <a:pt x="138934" y="2976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68A43D-C167-4902-B5F0-6575420D44BD}">
      <dsp:nvSpPr>
        <dsp:cNvPr id="0" name=""/>
        <dsp:cNvSpPr/>
      </dsp:nvSpPr>
      <dsp:spPr>
        <a:xfrm>
          <a:off x="142880" y="3143272"/>
          <a:ext cx="1464621" cy="976414"/>
        </a:xfrm>
        <a:prstGeom prst="roundRect">
          <a:avLst>
            <a:gd name="adj" fmla="val 10000"/>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CHOFER</a:t>
          </a:r>
        </a:p>
      </dsp:txBody>
      <dsp:txXfrm>
        <a:off x="142880" y="3143272"/>
        <a:ext cx="1464621" cy="976414"/>
      </dsp:txXfrm>
    </dsp:sp>
    <dsp:sp modelId="{66672990-3029-457C-A04C-06E37D301A33}">
      <dsp:nvSpPr>
        <dsp:cNvPr id="0" name=""/>
        <dsp:cNvSpPr/>
      </dsp:nvSpPr>
      <dsp:spPr>
        <a:xfrm>
          <a:off x="2640265" y="1478680"/>
          <a:ext cx="476002" cy="390565"/>
        </a:xfrm>
        <a:custGeom>
          <a:avLst/>
          <a:gdLst/>
          <a:ahLst/>
          <a:cxnLst/>
          <a:rect l="0" t="0" r="0" b="0"/>
          <a:pathLst>
            <a:path>
              <a:moveTo>
                <a:pt x="476002" y="0"/>
              </a:moveTo>
              <a:lnTo>
                <a:pt x="476002" y="195282"/>
              </a:lnTo>
              <a:lnTo>
                <a:pt x="0" y="195282"/>
              </a:lnTo>
              <a:lnTo>
                <a:pt x="0" y="3905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1198C3-FE99-4041-9CBD-D4A7FA3E6F22}">
      <dsp:nvSpPr>
        <dsp:cNvPr id="0" name=""/>
        <dsp:cNvSpPr/>
      </dsp:nvSpPr>
      <dsp:spPr>
        <a:xfrm>
          <a:off x="1907954" y="1869246"/>
          <a:ext cx="1464621" cy="976414"/>
        </a:xfrm>
        <a:prstGeom prst="roundRect">
          <a:avLst>
            <a:gd name="adj" fmla="val 1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R="0" lvl="0" algn="ctr" defTabSz="533400" rtl="0">
            <a:lnSpc>
              <a:spcPct val="90000"/>
            </a:lnSpc>
            <a:spcBef>
              <a:spcPct val="0"/>
            </a:spcBef>
            <a:spcAft>
              <a:spcPct val="35000"/>
            </a:spcAft>
          </a:pPr>
          <a:endParaRPr lang="es-ES" sz="1200" b="1" kern="1200" baseline="0" dirty="0" smtClean="0">
            <a:latin typeface="Times New Roman"/>
          </a:endParaRPr>
        </a:p>
        <a:p>
          <a:pPr marR="0" lvl="0" algn="ctr" defTabSz="533400" rtl="0">
            <a:lnSpc>
              <a:spcPct val="90000"/>
            </a:lnSpc>
            <a:spcBef>
              <a:spcPct val="0"/>
            </a:spcBef>
            <a:spcAft>
              <a:spcPct val="35000"/>
            </a:spcAft>
          </a:pPr>
          <a:r>
            <a:rPr lang="es-ES" sz="1200" b="1" kern="1200" baseline="0" dirty="0" smtClean="0">
              <a:latin typeface="Calibri"/>
            </a:rPr>
            <a:t>DEPARTAMENTO </a:t>
          </a:r>
        </a:p>
        <a:p>
          <a:pPr marR="0" lvl="0" algn="ctr" defTabSz="533400" rtl="0">
            <a:lnSpc>
              <a:spcPct val="90000"/>
            </a:lnSpc>
            <a:spcBef>
              <a:spcPct val="0"/>
            </a:spcBef>
            <a:spcAft>
              <a:spcPct val="35000"/>
            </a:spcAft>
          </a:pPr>
          <a:r>
            <a:rPr lang="es-ES" sz="1200" b="1" kern="1200" baseline="0" dirty="0" smtClean="0">
              <a:latin typeface="Calibri"/>
            </a:rPr>
            <a:t>MARKETING Y VENTAS</a:t>
          </a:r>
          <a:endParaRPr lang="es-ES" sz="1200" b="1" kern="1200" dirty="0" smtClean="0"/>
        </a:p>
      </dsp:txBody>
      <dsp:txXfrm>
        <a:off x="1907954" y="1869246"/>
        <a:ext cx="1464621" cy="976414"/>
      </dsp:txXfrm>
    </dsp:sp>
    <dsp:sp modelId="{FA42288F-2EAE-4A8B-8988-2783C81746C6}">
      <dsp:nvSpPr>
        <dsp:cNvPr id="0" name=""/>
        <dsp:cNvSpPr/>
      </dsp:nvSpPr>
      <dsp:spPr>
        <a:xfrm>
          <a:off x="2594545" y="2845661"/>
          <a:ext cx="91440" cy="390565"/>
        </a:xfrm>
        <a:custGeom>
          <a:avLst/>
          <a:gdLst/>
          <a:ahLst/>
          <a:cxnLst/>
          <a:rect l="0" t="0" r="0" b="0"/>
          <a:pathLst>
            <a:path>
              <a:moveTo>
                <a:pt x="45720" y="0"/>
              </a:moveTo>
              <a:lnTo>
                <a:pt x="45720" y="3905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29686D-2F37-4A89-B25F-29B1231B8C98}">
      <dsp:nvSpPr>
        <dsp:cNvPr id="0" name=""/>
        <dsp:cNvSpPr/>
      </dsp:nvSpPr>
      <dsp:spPr>
        <a:xfrm>
          <a:off x="1907954" y="3236227"/>
          <a:ext cx="1464621" cy="976414"/>
        </a:xfrm>
        <a:prstGeom prst="roundRect">
          <a:avLst>
            <a:gd name="adj" fmla="val 10000"/>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VENDEDOR</a:t>
          </a:r>
        </a:p>
      </dsp:txBody>
      <dsp:txXfrm>
        <a:off x="1907954" y="3236227"/>
        <a:ext cx="1464621" cy="976414"/>
      </dsp:txXfrm>
    </dsp:sp>
    <dsp:sp modelId="{AC95E85A-137D-4FE4-9DD0-C13527FDB87E}">
      <dsp:nvSpPr>
        <dsp:cNvPr id="0" name=""/>
        <dsp:cNvSpPr/>
      </dsp:nvSpPr>
      <dsp:spPr>
        <a:xfrm>
          <a:off x="3116267" y="1478680"/>
          <a:ext cx="2380010" cy="390565"/>
        </a:xfrm>
        <a:custGeom>
          <a:avLst/>
          <a:gdLst/>
          <a:ahLst/>
          <a:cxnLst/>
          <a:rect l="0" t="0" r="0" b="0"/>
          <a:pathLst>
            <a:path>
              <a:moveTo>
                <a:pt x="0" y="0"/>
              </a:moveTo>
              <a:lnTo>
                <a:pt x="0" y="195282"/>
              </a:lnTo>
              <a:lnTo>
                <a:pt x="2380010" y="195282"/>
              </a:lnTo>
              <a:lnTo>
                <a:pt x="2380010" y="3905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70E415-861D-473D-857E-9312CA19B53D}">
      <dsp:nvSpPr>
        <dsp:cNvPr id="0" name=""/>
        <dsp:cNvSpPr/>
      </dsp:nvSpPr>
      <dsp:spPr>
        <a:xfrm>
          <a:off x="4763967" y="1869246"/>
          <a:ext cx="1464621" cy="976414"/>
        </a:xfrm>
        <a:prstGeom prst="roundRect">
          <a:avLst>
            <a:gd name="adj" fmla="val 1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t>(3) OBREROS</a:t>
          </a:r>
        </a:p>
      </dsp:txBody>
      <dsp:txXfrm>
        <a:off x="4763967" y="1869246"/>
        <a:ext cx="1464621" cy="976414"/>
      </dsp:txXfrm>
    </dsp:sp>
    <dsp:sp modelId="{F730459C-79E8-4AFC-8283-16C3B5962527}">
      <dsp:nvSpPr>
        <dsp:cNvPr id="0" name=""/>
        <dsp:cNvSpPr/>
      </dsp:nvSpPr>
      <dsp:spPr>
        <a:xfrm>
          <a:off x="4544274" y="2845661"/>
          <a:ext cx="952004" cy="390565"/>
        </a:xfrm>
        <a:custGeom>
          <a:avLst/>
          <a:gdLst/>
          <a:ahLst/>
          <a:cxnLst/>
          <a:rect l="0" t="0" r="0" b="0"/>
          <a:pathLst>
            <a:path>
              <a:moveTo>
                <a:pt x="952004" y="0"/>
              </a:moveTo>
              <a:lnTo>
                <a:pt x="952004" y="195282"/>
              </a:lnTo>
              <a:lnTo>
                <a:pt x="0" y="195282"/>
              </a:lnTo>
              <a:lnTo>
                <a:pt x="0" y="3905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A49FDB-E073-4114-8BF7-3D255C19A6F3}">
      <dsp:nvSpPr>
        <dsp:cNvPr id="0" name=""/>
        <dsp:cNvSpPr/>
      </dsp:nvSpPr>
      <dsp:spPr>
        <a:xfrm>
          <a:off x="3811963" y="3236227"/>
          <a:ext cx="1464621" cy="976414"/>
        </a:xfrm>
        <a:prstGeom prst="roundRect">
          <a:avLst>
            <a:gd name="adj" fmla="val 10000"/>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SEGURIDAD</a:t>
          </a:r>
        </a:p>
      </dsp:txBody>
      <dsp:txXfrm>
        <a:off x="3811963" y="3236227"/>
        <a:ext cx="1464621" cy="976414"/>
      </dsp:txXfrm>
    </dsp:sp>
    <dsp:sp modelId="{A8ACBB6C-DB1A-4D52-9653-AE0806032425}">
      <dsp:nvSpPr>
        <dsp:cNvPr id="0" name=""/>
        <dsp:cNvSpPr/>
      </dsp:nvSpPr>
      <dsp:spPr>
        <a:xfrm>
          <a:off x="5496278" y="2845661"/>
          <a:ext cx="952004" cy="390565"/>
        </a:xfrm>
        <a:custGeom>
          <a:avLst/>
          <a:gdLst/>
          <a:ahLst/>
          <a:cxnLst/>
          <a:rect l="0" t="0" r="0" b="0"/>
          <a:pathLst>
            <a:path>
              <a:moveTo>
                <a:pt x="0" y="0"/>
              </a:moveTo>
              <a:lnTo>
                <a:pt x="0" y="195282"/>
              </a:lnTo>
              <a:lnTo>
                <a:pt x="952004" y="195282"/>
              </a:lnTo>
              <a:lnTo>
                <a:pt x="952004" y="3905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FA0BE5-B5DA-4F54-8646-6539EA45BEAA}">
      <dsp:nvSpPr>
        <dsp:cNvPr id="0" name=""/>
        <dsp:cNvSpPr/>
      </dsp:nvSpPr>
      <dsp:spPr>
        <a:xfrm>
          <a:off x="5715971" y="3236227"/>
          <a:ext cx="1464621" cy="976414"/>
        </a:xfrm>
        <a:prstGeom prst="roundRect">
          <a:avLst>
            <a:gd name="adj" fmla="val 10000"/>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ACTIVIDADES VARIAS</a:t>
          </a:r>
        </a:p>
      </dsp:txBody>
      <dsp:txXfrm>
        <a:off x="5715971" y="3236227"/>
        <a:ext cx="1464621" cy="9764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FA063-170D-49AC-9474-9BE2172C3194}" type="datetimeFigureOut">
              <a:rPr lang="es-ES" smtClean="0"/>
              <a:pPr/>
              <a:t>10/05/2010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9A43E-FE48-409D-AEC7-C805C26CD264}"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38</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40</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41</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42</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43</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44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F9A43E-FE48-409D-AEC7-C805C26CD264}"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2DF235D-C40B-4B16-AD8B-1339793DF381}" type="datetimeFigureOut">
              <a:rPr lang="es-ES" smtClean="0"/>
              <a:pPr/>
              <a:t>10/05/2010</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33F27D5-2BDB-4181-928F-FD1B2F4FF569}"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DF235D-C40B-4B16-AD8B-1339793DF381}" type="datetimeFigureOut">
              <a:rPr lang="es-ES" smtClean="0"/>
              <a:pPr/>
              <a:t>10/05/2010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33F27D5-2BDB-4181-928F-FD1B2F4FF56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62DF235D-C40B-4B16-AD8B-1339793DF381}" type="datetimeFigureOut">
              <a:rPr lang="es-ES" smtClean="0"/>
              <a:pPr/>
              <a:t>10/05/2010</a:t>
            </a:fld>
            <a:endParaRPr lang="es-ES"/>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33F27D5-2BDB-4181-928F-FD1B2F4FF56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DF235D-C40B-4B16-AD8B-1339793DF381}" type="datetimeFigureOut">
              <a:rPr lang="es-ES" smtClean="0"/>
              <a:pPr/>
              <a:t>10/05/2010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33F27D5-2BDB-4181-928F-FD1B2F4FF56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2DF235D-C40B-4B16-AD8B-1339793DF381}" type="datetimeFigureOut">
              <a:rPr lang="es-ES" smtClean="0"/>
              <a:pPr/>
              <a:t>10/05/2010</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433F27D5-2BDB-4181-928F-FD1B2F4FF569}"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2DF235D-C40B-4B16-AD8B-1339793DF381}" type="datetimeFigureOut">
              <a:rPr lang="es-ES" smtClean="0"/>
              <a:pPr/>
              <a:t>10/05/2010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33F27D5-2BDB-4181-928F-FD1B2F4FF56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2DF235D-C40B-4B16-AD8B-1339793DF381}" type="datetimeFigureOut">
              <a:rPr lang="es-ES" smtClean="0"/>
              <a:pPr/>
              <a:t>10/05/2010</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433F27D5-2BDB-4181-928F-FD1B2F4FF56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62DF235D-C40B-4B16-AD8B-1339793DF381}" type="datetimeFigureOut">
              <a:rPr lang="es-ES" smtClean="0"/>
              <a:pPr/>
              <a:t>10/05/2010</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433F27D5-2BDB-4181-928F-FD1B2F4FF56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62DF235D-C40B-4B16-AD8B-1339793DF381}" type="datetimeFigureOut">
              <a:rPr lang="es-ES" smtClean="0"/>
              <a:pPr/>
              <a:t>10/05/2010</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extLst/>
          </a:lstStyle>
          <a:p>
            <a:fld id="{433F27D5-2BDB-4181-928F-FD1B2F4FF56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2DF235D-C40B-4B16-AD8B-1339793DF381}" type="datetimeFigureOut">
              <a:rPr lang="es-ES" smtClean="0"/>
              <a:pPr/>
              <a:t>10/05/2010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33F27D5-2BDB-4181-928F-FD1B2F4FF56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62DF235D-C40B-4B16-AD8B-1339793DF381}" type="datetimeFigureOut">
              <a:rPr lang="es-ES" smtClean="0"/>
              <a:pPr/>
              <a:t>10/05/2010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33F27D5-2BDB-4181-928F-FD1B2F4FF569}" type="slidenum">
              <a:rPr lang="es-ES" smtClean="0"/>
              <a:pPr/>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2DF235D-C40B-4B16-AD8B-1339793DF381}" type="datetimeFigureOut">
              <a:rPr lang="es-ES" smtClean="0"/>
              <a:pPr/>
              <a:t>10/05/2010</a:t>
            </a:fld>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33F27D5-2BDB-4181-928F-FD1B2F4FF56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hyperlink" Target="http://images.google.com.ec/imgres?imgurl=http://yami178.files.wordpress.com/2009/09/dinero.jpg&amp;imgrefurl=http://yami178.wordpress.com/2009/09/27/cuida-a-tu-novia-te-la-podria-robar-un-geek/&amp;usg=__Hc-kY8unUjOvfXGDwg84qDNdYuE=&amp;h=300&amp;w=300&amp;sz=25&amp;hl=es&amp;start=2&amp;itbs=1&amp;tbnid=dSNlrnVQm8__EM:&amp;tbnh=116&amp;tbnw=116&amp;prev=/images?q=dinero&amp;hl=es&amp;gbv=2&amp;tbs=isch:1" TargetMode="External"/><Relationship Id="rId7"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merkaplaza.com/tienda/images/GRANADILLA.jpg" TargetMode="Externa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http://merkaplaza.com/tienda/images/GRANADILLA.jpg"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642910" y="3286124"/>
            <a:ext cx="7643866" cy="3000396"/>
          </a:xfrm>
        </p:spPr>
        <p:txBody>
          <a:bodyPr>
            <a:noAutofit/>
          </a:bodyPr>
          <a:lstStyle/>
          <a:p>
            <a:pPr algn="ctr"/>
            <a:r>
              <a:rPr lang="es-ES" sz="4000" dirty="0" smtClean="0">
                <a:latin typeface="Arial" pitchFamily="34" charset="0"/>
                <a:cs typeface="Arial" pitchFamily="34" charset="0"/>
              </a:rPr>
              <a:t/>
            </a:r>
            <a:br>
              <a:rPr lang="es-ES" sz="4000" dirty="0" smtClean="0">
                <a:latin typeface="Arial" pitchFamily="34" charset="0"/>
                <a:cs typeface="Arial" pitchFamily="34" charset="0"/>
              </a:rPr>
            </a:br>
            <a:r>
              <a:rPr lang="es-ES" sz="4000" dirty="0" smtClean="0">
                <a:latin typeface="Arial" pitchFamily="34" charset="0"/>
                <a:cs typeface="Arial" pitchFamily="34" charset="0"/>
              </a:rPr>
              <a:t/>
            </a:r>
            <a:br>
              <a:rPr lang="es-ES" sz="4000" dirty="0" smtClean="0">
                <a:latin typeface="Arial" pitchFamily="34" charset="0"/>
                <a:cs typeface="Arial" pitchFamily="34" charset="0"/>
              </a:rPr>
            </a:br>
            <a:r>
              <a:rPr lang="es-ES" sz="3200" dirty="0" smtClean="0">
                <a:solidFill>
                  <a:schemeClr val="tx1"/>
                </a:solidFill>
                <a:latin typeface="Arial" pitchFamily="34" charset="0"/>
                <a:cs typeface="Arial" pitchFamily="34" charset="0"/>
              </a:rPr>
              <a:t>Integrantes: </a:t>
            </a:r>
            <a:br>
              <a:rPr lang="es-ES" sz="3200" dirty="0" smtClean="0">
                <a:solidFill>
                  <a:schemeClr val="tx1"/>
                </a:solidFill>
                <a:latin typeface="Arial" pitchFamily="34" charset="0"/>
                <a:cs typeface="Arial" pitchFamily="34" charset="0"/>
              </a:rPr>
            </a:br>
            <a:r>
              <a:rPr lang="es-ES" sz="3200" dirty="0" smtClean="0">
                <a:solidFill>
                  <a:schemeClr val="tx1"/>
                </a:solidFill>
                <a:latin typeface="Arial" pitchFamily="34" charset="0"/>
                <a:cs typeface="Arial" pitchFamily="34" charset="0"/>
              </a:rPr>
              <a:t>Elvia Alcoser Guambo</a:t>
            </a:r>
            <a:br>
              <a:rPr lang="es-ES" sz="3200" dirty="0" smtClean="0">
                <a:solidFill>
                  <a:schemeClr val="tx1"/>
                </a:solidFill>
                <a:latin typeface="Arial" pitchFamily="34" charset="0"/>
                <a:cs typeface="Arial" pitchFamily="34" charset="0"/>
              </a:rPr>
            </a:br>
            <a:r>
              <a:rPr lang="es-ES" sz="3200" dirty="0" smtClean="0">
                <a:solidFill>
                  <a:schemeClr val="tx1"/>
                </a:solidFill>
                <a:latin typeface="Arial" pitchFamily="34" charset="0"/>
                <a:cs typeface="Arial" pitchFamily="34" charset="0"/>
              </a:rPr>
              <a:t>Andrea Soria Nieto</a:t>
            </a:r>
            <a:br>
              <a:rPr lang="es-ES" sz="3200" dirty="0" smtClean="0">
                <a:solidFill>
                  <a:schemeClr val="tx1"/>
                </a:solidFill>
                <a:latin typeface="Arial" pitchFamily="34" charset="0"/>
                <a:cs typeface="Arial" pitchFamily="34" charset="0"/>
              </a:rPr>
            </a:br>
            <a:r>
              <a:rPr lang="es-ES" sz="3200" dirty="0" smtClean="0">
                <a:solidFill>
                  <a:schemeClr val="tx1"/>
                </a:solidFill>
                <a:latin typeface="Arial" pitchFamily="34" charset="0"/>
                <a:cs typeface="Arial" pitchFamily="34" charset="0"/>
              </a:rPr>
              <a:t>Blanca Tenemaza Pacheco</a:t>
            </a:r>
            <a:br>
              <a:rPr lang="es-ES" sz="3200" dirty="0" smtClean="0">
                <a:solidFill>
                  <a:schemeClr val="tx1"/>
                </a:solidFill>
                <a:latin typeface="Arial" pitchFamily="34" charset="0"/>
                <a:cs typeface="Arial" pitchFamily="34" charset="0"/>
              </a:rPr>
            </a:br>
            <a:r>
              <a:rPr lang="es-ES" sz="4000" dirty="0" smtClean="0">
                <a:latin typeface="Arial" pitchFamily="34" charset="0"/>
                <a:cs typeface="Arial" pitchFamily="34" charset="0"/>
              </a:rPr>
              <a:t/>
            </a:r>
            <a:br>
              <a:rPr lang="es-ES" sz="4000" dirty="0" smtClean="0">
                <a:latin typeface="Arial" pitchFamily="34" charset="0"/>
                <a:cs typeface="Arial" pitchFamily="34" charset="0"/>
              </a:rPr>
            </a:br>
            <a:r>
              <a:rPr lang="es-ES" sz="2800" dirty="0" smtClean="0">
                <a:solidFill>
                  <a:srgbClr val="E11FD8"/>
                </a:solidFill>
                <a:latin typeface="Arial" pitchFamily="34" charset="0"/>
                <a:cs typeface="Arial" pitchFamily="34" charset="0"/>
              </a:rPr>
              <a:t>PROYECTO PARA LA COMERCIALIZACION Y PRODUCCION DEL JUGO DE GRANADILLA PARA BEBES DE 6 MESES A 2 AÑOS EN EL CANTON DE GUAYAQUIL</a:t>
            </a:r>
            <a:endParaRPr lang="es-ES" sz="2800" dirty="0">
              <a:solidFill>
                <a:srgbClr val="E11FD8"/>
              </a:solidFill>
              <a:latin typeface="Arial" pitchFamily="34" charset="0"/>
              <a:cs typeface="Arial" pitchFamily="34" charset="0"/>
            </a:endParaRPr>
          </a:p>
        </p:txBody>
      </p:sp>
      <p:sp>
        <p:nvSpPr>
          <p:cNvPr id="7" name="6 Rectángulo"/>
          <p:cNvSpPr/>
          <p:nvPr/>
        </p:nvSpPr>
        <p:spPr>
          <a:xfrm>
            <a:off x="500034" y="1"/>
            <a:ext cx="8072014"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ESCUELA SUPERIOR POLITECNICA DEL LITORAL</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156192" y="0"/>
            <a:ext cx="1987808" cy="1428736"/>
          </a:xfrm>
          <a:prstGeom prst="rect">
            <a:avLst/>
          </a:prstGeom>
          <a:noFill/>
        </p:spPr>
      </p:pic>
      <p:graphicFrame>
        <p:nvGraphicFramePr>
          <p:cNvPr id="5" name="Organigrama 3"/>
          <p:cNvGraphicFramePr/>
          <p:nvPr/>
        </p:nvGraphicFramePr>
        <p:xfrm>
          <a:off x="1071538" y="1571612"/>
          <a:ext cx="7184540" cy="4714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Rectángulo"/>
          <p:cNvSpPr/>
          <p:nvPr/>
        </p:nvSpPr>
        <p:spPr>
          <a:xfrm>
            <a:off x="1857356" y="1"/>
            <a:ext cx="5286412" cy="1384995"/>
          </a:xfrm>
          <a:prstGeom prst="rect">
            <a:avLst/>
          </a:prstGeom>
        </p:spPr>
        <p:txBody>
          <a:bodyPr wrap="square">
            <a:spAutoFit/>
          </a:bodyPr>
          <a:lstStyle/>
          <a:p>
            <a:pPr algn="ctr"/>
            <a:r>
              <a:rPr lang="es-ES" sz="2800" b="1" dirty="0" smtClean="0">
                <a:latin typeface="Arial" pitchFamily="34" charset="0"/>
                <a:cs typeface="Arial" pitchFamily="34" charset="0"/>
              </a:rPr>
              <a:t>ESTRUCTURA ORGANIZACIONAL DE LA EMPRESA BLANEL</a:t>
            </a:r>
            <a:endParaRPr lang="es-EC"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85818"/>
          </a:xfrm>
        </p:spPr>
        <p:txBody>
          <a:bodyPr>
            <a:normAutofit fontScale="90000"/>
          </a:bodyPr>
          <a:lstStyle/>
          <a:p>
            <a:pPr lvl="0" algn="ctr"/>
            <a:r>
              <a:rPr lang="es-ES" dirty="0" smtClean="0"/>
              <a:t/>
            </a:r>
            <a:br>
              <a:rPr lang="es-ES" dirty="0" smtClean="0"/>
            </a:br>
            <a:r>
              <a:rPr lang="es-ES" b="1" dirty="0" smtClean="0"/>
              <a:t>FODA DEL PROYECTO</a:t>
            </a:r>
            <a:endParaRPr lang="es-ES" dirty="0"/>
          </a:p>
        </p:txBody>
      </p:sp>
      <p:sp>
        <p:nvSpPr>
          <p:cNvPr id="3" name="2 Marcador de contenido"/>
          <p:cNvSpPr>
            <a:spLocks noGrp="1"/>
          </p:cNvSpPr>
          <p:nvPr>
            <p:ph idx="1"/>
          </p:nvPr>
        </p:nvSpPr>
        <p:spPr>
          <a:xfrm>
            <a:off x="357158" y="785794"/>
            <a:ext cx="8501090" cy="5572164"/>
          </a:xfrm>
        </p:spPr>
        <p:txBody>
          <a:bodyPr>
            <a:normAutofit fontScale="92500" lnSpcReduction="10000"/>
          </a:bodyPr>
          <a:lstStyle/>
          <a:p>
            <a:pPr lvl="0" algn="just">
              <a:buFont typeface="Wingdings" pitchFamily="2" charset="2"/>
              <a:buChar char="Ø"/>
            </a:pPr>
            <a:r>
              <a:rPr lang="es-MX" b="1" dirty="0" smtClean="0">
                <a:latin typeface="Arial" pitchFamily="34" charset="0"/>
                <a:cs typeface="Arial" pitchFamily="34" charset="0"/>
              </a:rPr>
              <a:t>Fortalezas</a:t>
            </a:r>
          </a:p>
          <a:p>
            <a:pPr algn="just">
              <a:buNone/>
            </a:pPr>
            <a:r>
              <a:rPr lang="es-MX" dirty="0" smtClean="0">
                <a:latin typeface="Arial" pitchFamily="34" charset="0"/>
                <a:cs typeface="Arial" pitchFamily="34" charset="0"/>
              </a:rPr>
              <a:t>    Las vitaminas y minerales de la granadilla tienen efectos, como  mejorar la digestión y la salud.</a:t>
            </a:r>
            <a:endParaRPr lang="es-ES" dirty="0" smtClean="0">
              <a:latin typeface="Arial" pitchFamily="34" charset="0"/>
              <a:cs typeface="Arial" pitchFamily="34" charset="0"/>
            </a:endParaRPr>
          </a:p>
          <a:p>
            <a:pPr algn="just">
              <a:buFont typeface="Wingdings" pitchFamily="2" charset="2"/>
              <a:buChar char="Ø"/>
            </a:pPr>
            <a:r>
              <a:rPr lang="es-MX" b="1" dirty="0" smtClean="0">
                <a:latin typeface="Arial" pitchFamily="34" charset="0"/>
                <a:cs typeface="Arial" pitchFamily="34" charset="0"/>
              </a:rPr>
              <a:t>Oportunidades</a:t>
            </a:r>
            <a:endParaRPr lang="es-ES" dirty="0" smtClean="0">
              <a:latin typeface="Arial" pitchFamily="34" charset="0"/>
              <a:cs typeface="Arial" pitchFamily="34" charset="0"/>
            </a:endParaRPr>
          </a:p>
          <a:p>
            <a:pPr algn="just">
              <a:buNone/>
            </a:pPr>
            <a:r>
              <a:rPr lang="es-MX" dirty="0" smtClean="0">
                <a:latin typeface="Arial" pitchFamily="34" charset="0"/>
                <a:cs typeface="Arial" pitchFamily="34" charset="0"/>
              </a:rPr>
              <a:t>   La tendencia actual de los consumidores se dirige a la compra de productos naturales que mejoren su salud y ayuden a prevenir enfermedades. </a:t>
            </a:r>
            <a:endParaRPr lang="es-ES" dirty="0" smtClean="0">
              <a:latin typeface="Arial" pitchFamily="34" charset="0"/>
              <a:cs typeface="Arial" pitchFamily="34" charset="0"/>
            </a:endParaRPr>
          </a:p>
          <a:p>
            <a:pPr lvl="0" algn="just">
              <a:buFont typeface="Wingdings" pitchFamily="2" charset="2"/>
              <a:buChar char="Ø"/>
            </a:pPr>
            <a:r>
              <a:rPr lang="es-MX" b="1" dirty="0" smtClean="0">
                <a:latin typeface="Arial" pitchFamily="34" charset="0"/>
                <a:cs typeface="Arial" pitchFamily="34" charset="0"/>
              </a:rPr>
              <a:t>Debilidades</a:t>
            </a:r>
          </a:p>
          <a:p>
            <a:pPr algn="just">
              <a:buNone/>
            </a:pPr>
            <a:r>
              <a:rPr lang="es-MX" dirty="0" smtClean="0">
                <a:latin typeface="Arial" pitchFamily="34" charset="0"/>
                <a:cs typeface="Arial" pitchFamily="34" charset="0"/>
              </a:rPr>
              <a:t>    Al ser una empresa nueva, habrá que enfrentar dificultades para conseguir el financiamiento.</a:t>
            </a:r>
          </a:p>
          <a:p>
            <a:pPr lvl="0" algn="just">
              <a:buFont typeface="Wingdings" pitchFamily="2" charset="2"/>
              <a:buChar char="Ø"/>
            </a:pPr>
            <a:r>
              <a:rPr lang="es-MX" b="1" dirty="0" smtClean="0">
                <a:latin typeface="Arial" pitchFamily="34" charset="0"/>
                <a:cs typeface="Arial" pitchFamily="34" charset="0"/>
              </a:rPr>
              <a:t>Amenazas</a:t>
            </a:r>
            <a:endParaRPr lang="es-ES" dirty="0" smtClean="0">
              <a:latin typeface="Arial" pitchFamily="34" charset="0"/>
              <a:cs typeface="Arial" pitchFamily="34" charset="0"/>
            </a:endParaRPr>
          </a:p>
          <a:p>
            <a:pPr algn="just">
              <a:buNone/>
            </a:pPr>
            <a:r>
              <a:rPr lang="es-MX" dirty="0" smtClean="0">
                <a:latin typeface="Arial" pitchFamily="34" charset="0"/>
                <a:cs typeface="Arial" pitchFamily="34" charset="0"/>
              </a:rPr>
              <a:t>    La Granadilla es una fruta exótica que todas las madres conocen y que prefieren realizarlo en casa, lo que inicialmente podría generar en los consumidores cierta resistencia a comprar el producto</a:t>
            </a:r>
            <a:endParaRPr lang="es-ES" dirty="0" smtClean="0">
              <a:latin typeface="Arial" pitchFamily="34" charset="0"/>
              <a:cs typeface="Arial" pitchFamily="34" charset="0"/>
            </a:endParaRPr>
          </a:p>
          <a:p>
            <a:pPr lvl="0"/>
            <a:endParaRPr lang="es-ES" dirty="0" smtClean="0"/>
          </a:p>
          <a:p>
            <a:endParaRPr lang="es-ES" dirty="0"/>
          </a:p>
        </p:txBody>
      </p:sp>
      <p:pic>
        <p:nvPicPr>
          <p:cNvPr id="4"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358082" y="0"/>
            <a:ext cx="1785918" cy="114298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354977" y="0"/>
            <a:ext cx="1789023" cy="1285860"/>
          </a:xfrm>
          <a:prstGeom prst="rect">
            <a:avLst/>
          </a:prstGeom>
          <a:noFill/>
        </p:spPr>
      </p:pic>
      <p:sp>
        <p:nvSpPr>
          <p:cNvPr id="2" name="1 Título"/>
          <p:cNvSpPr>
            <a:spLocks noGrp="1"/>
          </p:cNvSpPr>
          <p:nvPr>
            <p:ph type="title"/>
          </p:nvPr>
        </p:nvSpPr>
        <p:spPr>
          <a:xfrm>
            <a:off x="500034" y="357166"/>
            <a:ext cx="8229600" cy="1143000"/>
          </a:xfrm>
        </p:spPr>
        <p:txBody>
          <a:bodyPr>
            <a:noAutofit/>
          </a:bodyPr>
          <a:lstStyle/>
          <a:p>
            <a:pPr algn="ctr"/>
            <a:r>
              <a:rPr lang="es-ES" sz="4000" b="1" dirty="0" smtClean="0">
                <a:latin typeface="Arial" pitchFamily="34" charset="0"/>
                <a:cs typeface="Arial" pitchFamily="34" charset="0"/>
              </a:rPr>
              <a:t>Proyección de la demanda</a:t>
            </a:r>
            <a:r>
              <a:rPr lang="es-ES" sz="4000" dirty="0" smtClean="0"/>
              <a:t/>
            </a:r>
            <a:br>
              <a:rPr lang="es-ES" sz="4000" dirty="0" smtClean="0"/>
            </a:br>
            <a:endParaRPr lang="es-ES" sz="4000" dirty="0"/>
          </a:p>
        </p:txBody>
      </p:sp>
      <p:pic>
        <p:nvPicPr>
          <p:cNvPr id="1026" name="Picture 2"/>
          <p:cNvPicPr>
            <a:picLocks noGrp="1" noChangeAspect="1" noChangeArrowheads="1"/>
          </p:cNvPicPr>
          <p:nvPr>
            <p:ph idx="1"/>
          </p:nvPr>
        </p:nvPicPr>
        <p:blipFill>
          <a:blip r:embed="rId4" cstate="print"/>
          <a:srcRect/>
          <a:stretch>
            <a:fillRect/>
          </a:stretch>
        </p:blipFill>
        <p:spPr bwMode="auto">
          <a:xfrm>
            <a:off x="285720" y="2214554"/>
            <a:ext cx="8501090" cy="3357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714332"/>
            <a:ext cx="8229600" cy="6143668"/>
          </a:xfrm>
        </p:spPr>
        <p:txBody>
          <a:bodyPr>
            <a:normAutofit/>
          </a:bodyPr>
          <a:lstStyle/>
          <a:p>
            <a:pPr lvl="0">
              <a:buFont typeface="Wingdings" pitchFamily="2" charset="2"/>
              <a:buChar char="Ø"/>
            </a:pPr>
            <a:r>
              <a:rPr lang="es-MX" sz="3000" b="1" dirty="0" smtClean="0">
                <a:latin typeface="Arial" pitchFamily="34" charset="0"/>
                <a:cs typeface="Arial" pitchFamily="34" charset="0"/>
              </a:rPr>
              <a:t>Potenciales clientes</a:t>
            </a:r>
            <a:endParaRPr lang="es-ES" sz="3000" b="1" dirty="0" smtClean="0">
              <a:latin typeface="Arial" pitchFamily="34" charset="0"/>
              <a:cs typeface="Arial" pitchFamily="34" charset="0"/>
            </a:endParaRPr>
          </a:p>
          <a:p>
            <a:pPr algn="just"/>
            <a:r>
              <a:rPr lang="es-MX" sz="2400" dirty="0" smtClean="0">
                <a:latin typeface="Arial" pitchFamily="34" charset="0"/>
                <a:cs typeface="Arial" pitchFamily="34" charset="0"/>
              </a:rPr>
              <a:t>Debido a que es un producto realizado a base de granadilla, nuestros clientes potenciales serán aquellas madres de  nivel económico  bajo y medio que poseen trabajos y tienen bebes de entre 6 meses a 2 años de edad, con el fin de facilitarles el suministro de un jugo nutritivo de granadilla.</a:t>
            </a:r>
            <a:endParaRPr lang="es-ES" sz="2400" dirty="0" smtClean="0">
              <a:latin typeface="Arial" pitchFamily="34" charset="0"/>
              <a:cs typeface="Arial" pitchFamily="34" charset="0"/>
            </a:endParaRPr>
          </a:p>
          <a:p>
            <a:pPr algn="just">
              <a:buNone/>
            </a:pPr>
            <a:endParaRPr lang="es-ES" dirty="0" smtClean="0">
              <a:latin typeface="Arial" pitchFamily="34" charset="0"/>
              <a:cs typeface="Arial" pitchFamily="34" charset="0"/>
            </a:endParaRPr>
          </a:p>
          <a:p>
            <a:pPr lvl="0" algn="just">
              <a:buFont typeface="Wingdings" pitchFamily="2" charset="2"/>
              <a:buChar char="Ø"/>
            </a:pPr>
            <a:r>
              <a:rPr lang="es-MX" sz="3000" b="1" dirty="0" smtClean="0">
                <a:latin typeface="Arial" pitchFamily="34" charset="0"/>
                <a:cs typeface="Arial" pitchFamily="34" charset="0"/>
              </a:rPr>
              <a:t>Amenaza de nuevos competidores</a:t>
            </a:r>
            <a:endParaRPr lang="es-ES" sz="3000" dirty="0" smtClean="0">
              <a:latin typeface="Arial" pitchFamily="34" charset="0"/>
              <a:cs typeface="Arial" pitchFamily="34" charset="0"/>
            </a:endParaRPr>
          </a:p>
          <a:p>
            <a:pPr algn="just"/>
            <a:r>
              <a:rPr lang="es-MX" sz="2400" dirty="0" smtClean="0">
                <a:latin typeface="Arial" pitchFamily="34" charset="0"/>
                <a:cs typeface="Arial" pitchFamily="34" charset="0"/>
              </a:rPr>
              <a:t>Por el momento nuestro producto es 100% original, lo que nos facilita entrar al mercado de manera más rápida y sencilla, lo tenemos son competidores con productos sustitutos como la compota las cuales están en el mercado con marcas como Compota Gerber de Nestlé.</a:t>
            </a:r>
            <a:endParaRPr lang="es-ES" sz="2400" dirty="0" smtClean="0">
              <a:latin typeface="Arial" pitchFamily="34" charset="0"/>
              <a:cs typeface="Arial" pitchFamily="34" charset="0"/>
            </a:endParaRPr>
          </a:p>
          <a:p>
            <a:endParaRPr lang="es-ES" dirty="0"/>
          </a:p>
        </p:txBody>
      </p:sp>
      <p:pic>
        <p:nvPicPr>
          <p:cNvPr id="4"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354977" y="0"/>
            <a:ext cx="1789023" cy="128586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354977" y="0"/>
            <a:ext cx="1789023" cy="1285860"/>
          </a:xfrm>
          <a:prstGeom prst="rect">
            <a:avLst/>
          </a:prstGeom>
          <a:noFill/>
        </p:spPr>
      </p:pic>
      <p:sp>
        <p:nvSpPr>
          <p:cNvPr id="2" name="1 Título"/>
          <p:cNvSpPr>
            <a:spLocks noGrp="1"/>
          </p:cNvSpPr>
          <p:nvPr>
            <p:ph type="title"/>
          </p:nvPr>
        </p:nvSpPr>
        <p:spPr>
          <a:xfrm>
            <a:off x="428596" y="285728"/>
            <a:ext cx="8229600" cy="1143000"/>
          </a:xfrm>
        </p:spPr>
        <p:txBody>
          <a:bodyPr>
            <a:noAutofit/>
          </a:bodyPr>
          <a:lstStyle/>
          <a:p>
            <a:pPr algn="ctr"/>
            <a:r>
              <a:rPr lang="es-ES" sz="2800" b="1" cap="all" dirty="0" smtClean="0">
                <a:latin typeface="Arial" pitchFamily="34" charset="0"/>
                <a:cs typeface="Arial" pitchFamily="34" charset="0"/>
              </a:rPr>
              <a:t>Matriz de Crecimiento - Participación  </a:t>
            </a:r>
            <a:r>
              <a:rPr lang="es-ES" sz="2800" dirty="0" smtClean="0">
                <a:latin typeface="Arial" pitchFamily="34" charset="0"/>
                <a:cs typeface="Arial" pitchFamily="34" charset="0"/>
              </a:rPr>
              <a:t/>
            </a:r>
            <a:br>
              <a:rPr lang="es-ES" sz="2800" dirty="0" smtClean="0">
                <a:latin typeface="Arial" pitchFamily="34" charset="0"/>
                <a:cs typeface="Arial" pitchFamily="34" charset="0"/>
              </a:rPr>
            </a:br>
            <a:endParaRPr lang="es-ES" sz="2800" dirty="0">
              <a:latin typeface="Arial" pitchFamily="34" charset="0"/>
              <a:cs typeface="Arial" pitchFamily="34" charset="0"/>
            </a:endParaRPr>
          </a:p>
        </p:txBody>
      </p:sp>
      <p:sp>
        <p:nvSpPr>
          <p:cNvPr id="3" name="2 Marcador de contenido"/>
          <p:cNvSpPr>
            <a:spLocks noGrp="1"/>
          </p:cNvSpPr>
          <p:nvPr>
            <p:ph idx="1"/>
          </p:nvPr>
        </p:nvSpPr>
        <p:spPr>
          <a:xfrm>
            <a:off x="357158" y="3714752"/>
            <a:ext cx="8501122" cy="2857520"/>
          </a:xfrm>
        </p:spPr>
        <p:txBody>
          <a:bodyPr>
            <a:normAutofit lnSpcReduction="10000"/>
          </a:bodyPr>
          <a:lstStyle/>
          <a:p>
            <a:pPr algn="just">
              <a:buNone/>
            </a:pPr>
            <a:r>
              <a:rPr lang="es-EC" dirty="0" smtClean="0"/>
              <a:t>   </a:t>
            </a:r>
            <a:r>
              <a:rPr lang="es-EC" sz="2400" dirty="0" smtClean="0">
                <a:latin typeface="Arial" pitchFamily="34" charset="0"/>
                <a:cs typeface="Arial" pitchFamily="34" charset="0"/>
              </a:rPr>
              <a:t>Nuestro producto se encuentra en la posición interrogación por ser un producto nuevo, tiene una baja participación de mercado en una industria con una alta tasa de crecimiento y por este motivo requiere una gran cantidad de recursos para mantener su participación. </a:t>
            </a:r>
          </a:p>
          <a:p>
            <a:pPr algn="just">
              <a:buNone/>
            </a:pPr>
            <a:r>
              <a:rPr lang="es-EC" sz="2400" dirty="0" smtClean="0">
                <a:latin typeface="Arial" pitchFamily="34" charset="0"/>
                <a:cs typeface="Arial" pitchFamily="34" charset="0"/>
              </a:rPr>
              <a:t>    Lo que demuestra que debemos realizar una buena estrategia de marketing para poder competir con los líderes de la industria.</a:t>
            </a:r>
            <a:endParaRPr lang="es-ES" sz="2400" dirty="0" smtClean="0">
              <a:latin typeface="Arial" pitchFamily="34" charset="0"/>
              <a:cs typeface="Arial" pitchFamily="34" charset="0"/>
            </a:endParaRPr>
          </a:p>
          <a:p>
            <a:endParaRPr lang="es-ES" dirty="0"/>
          </a:p>
        </p:txBody>
      </p:sp>
      <p:pic>
        <p:nvPicPr>
          <p:cNvPr id="1026" name="Picture 2"/>
          <p:cNvPicPr>
            <a:picLocks noChangeAspect="1" noChangeArrowheads="1"/>
          </p:cNvPicPr>
          <p:nvPr/>
        </p:nvPicPr>
        <p:blipFill>
          <a:blip r:embed="rId4" cstate="print"/>
          <a:srcRect/>
          <a:stretch>
            <a:fillRect/>
          </a:stretch>
        </p:blipFill>
        <p:spPr bwMode="auto">
          <a:xfrm>
            <a:off x="1643042" y="1142984"/>
            <a:ext cx="5929354" cy="24318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6858016" y="0"/>
            <a:ext cx="2285984" cy="164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CuadroTexto"/>
          <p:cNvSpPr txBox="1"/>
          <p:nvPr/>
        </p:nvSpPr>
        <p:spPr>
          <a:xfrm>
            <a:off x="1071538" y="571480"/>
            <a:ext cx="5286412" cy="369332"/>
          </a:xfrm>
          <a:prstGeom prst="rect">
            <a:avLst/>
          </a:prstGeom>
          <a:noFill/>
        </p:spPr>
        <p:txBody>
          <a:bodyPr wrap="square" rtlCol="0">
            <a:spAutoFit/>
          </a:bodyPr>
          <a:lstStyle/>
          <a:p>
            <a:pPr algn="ctr"/>
            <a:r>
              <a:rPr lang="es-EC" b="1" dirty="0" smtClean="0"/>
              <a:t>ANALISIS DE LAS ENCUESTAS</a:t>
            </a:r>
            <a:endParaRPr lang="es-EC" b="1" dirty="0"/>
          </a:p>
        </p:txBody>
      </p:sp>
      <p:sp>
        <p:nvSpPr>
          <p:cNvPr id="5" name="4 CuadroTexto"/>
          <p:cNvSpPr txBox="1"/>
          <p:nvPr/>
        </p:nvSpPr>
        <p:spPr>
          <a:xfrm>
            <a:off x="714348" y="1000108"/>
            <a:ext cx="6072230" cy="646331"/>
          </a:xfrm>
          <a:prstGeom prst="rect">
            <a:avLst/>
          </a:prstGeom>
          <a:noFill/>
        </p:spPr>
        <p:txBody>
          <a:bodyPr wrap="square" rtlCol="0">
            <a:spAutoFit/>
          </a:bodyPr>
          <a:lstStyle/>
          <a:p>
            <a:r>
              <a:rPr lang="es-EC" b="1" dirty="0" smtClean="0"/>
              <a:t>Análisis general</a:t>
            </a:r>
            <a:endParaRPr lang="es-EC" dirty="0" smtClean="0"/>
          </a:p>
          <a:p>
            <a:endParaRPr lang="es-EC" dirty="0"/>
          </a:p>
        </p:txBody>
      </p:sp>
      <p:sp>
        <p:nvSpPr>
          <p:cNvPr id="6" name="5 CuadroTexto"/>
          <p:cNvSpPr txBox="1"/>
          <p:nvPr/>
        </p:nvSpPr>
        <p:spPr>
          <a:xfrm>
            <a:off x="0" y="1428736"/>
            <a:ext cx="9001156" cy="5355312"/>
          </a:xfrm>
          <a:prstGeom prst="rect">
            <a:avLst/>
          </a:prstGeom>
          <a:noFill/>
        </p:spPr>
        <p:txBody>
          <a:bodyPr wrap="square" rtlCol="0">
            <a:spAutoFit/>
          </a:bodyPr>
          <a:lstStyle/>
          <a:p>
            <a:pPr algn="just"/>
            <a:r>
              <a:rPr lang="es-EC" dirty="0" smtClean="0"/>
              <a:t>El 89% compra productos preparados para el bebe como complemento nutricional.</a:t>
            </a:r>
          </a:p>
          <a:p>
            <a:pPr algn="just"/>
            <a:r>
              <a:rPr lang="es-EC" dirty="0" smtClean="0"/>
              <a:t> </a:t>
            </a:r>
          </a:p>
          <a:p>
            <a:pPr algn="just"/>
            <a:r>
              <a:rPr lang="es-EC" dirty="0" smtClean="0"/>
              <a:t>El nivel de ingreso de las madres es aceptable para que puedan adquirir el producto ya que un 71% tiene  sueldo de 350 a 450.</a:t>
            </a:r>
          </a:p>
          <a:p>
            <a:pPr algn="just"/>
            <a:endParaRPr lang="es-EC" dirty="0" smtClean="0"/>
          </a:p>
          <a:p>
            <a:pPr algn="just"/>
            <a:r>
              <a:rPr lang="es-EC" dirty="0" smtClean="0"/>
              <a:t>Las personas con estudios secundarios son los que más tienen poder adquisitivo para comprar el producto en un 48%.</a:t>
            </a:r>
          </a:p>
          <a:p>
            <a:pPr algn="just"/>
            <a:endParaRPr lang="es-EC" dirty="0" smtClean="0"/>
          </a:p>
          <a:p>
            <a:pPr algn="just"/>
            <a:r>
              <a:rPr lang="es-EC" dirty="0" smtClean="0"/>
              <a:t>La edad recomendada por los pedíatras  para dar a los bebes complementos nutricionales es a partir de los 6 meses. Y por ende las madres toman referencia de esto.</a:t>
            </a:r>
          </a:p>
          <a:p>
            <a:pPr algn="just"/>
            <a:endParaRPr lang="es-EC" dirty="0" smtClean="0"/>
          </a:p>
          <a:p>
            <a:pPr algn="just"/>
            <a:r>
              <a:rPr lang="es-EC" dirty="0" smtClean="0"/>
              <a:t>El nivel de aceptación será moderado ya que existe la opción comprar otro tipo de producto  como compota. Existe un consumo de este tipo de producto el 62%.  El  76% de los consumidores pagan por  el frasco de compota entre $0.80  a $1.00 lo que nos da una referencia para colocar el precio de jugo.</a:t>
            </a:r>
          </a:p>
          <a:p>
            <a:pPr algn="just"/>
            <a:endParaRPr lang="es-EC" dirty="0" smtClean="0"/>
          </a:p>
          <a:p>
            <a:pPr algn="just"/>
            <a:r>
              <a:rPr lang="es-EC" dirty="0" smtClean="0"/>
              <a:t>El 80% si están de acuerdo con los completos nutricionales que están en el mercado, esto indica que es aceptable incursionar en el mercado.</a:t>
            </a:r>
          </a:p>
          <a:p>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2910" y="1000108"/>
            <a:ext cx="7929586" cy="646331"/>
          </a:xfrm>
          <a:prstGeom prst="rect">
            <a:avLst/>
          </a:prstGeom>
          <a:noFill/>
        </p:spPr>
        <p:txBody>
          <a:bodyPr wrap="square" rtlCol="0">
            <a:spAutoFit/>
          </a:bodyPr>
          <a:lstStyle/>
          <a:p>
            <a:r>
              <a:rPr lang="es-EC" b="1" dirty="0" smtClean="0"/>
              <a:t>Análisis de la aceptación del producto</a:t>
            </a:r>
            <a:endParaRPr lang="es-EC" dirty="0" smtClean="0"/>
          </a:p>
          <a:p>
            <a:endParaRPr lang="es-EC" dirty="0"/>
          </a:p>
        </p:txBody>
      </p:sp>
      <p:sp>
        <p:nvSpPr>
          <p:cNvPr id="5" name="4 CuadroTexto"/>
          <p:cNvSpPr txBox="1"/>
          <p:nvPr/>
        </p:nvSpPr>
        <p:spPr>
          <a:xfrm>
            <a:off x="0" y="1928802"/>
            <a:ext cx="8786874" cy="3970318"/>
          </a:xfrm>
          <a:prstGeom prst="rect">
            <a:avLst/>
          </a:prstGeom>
          <a:noFill/>
        </p:spPr>
        <p:txBody>
          <a:bodyPr wrap="square" rtlCol="0">
            <a:spAutoFit/>
          </a:bodyPr>
          <a:lstStyle/>
          <a:p>
            <a:pPr algn="just"/>
            <a:r>
              <a:rPr lang="es-EC" dirty="0" smtClean="0"/>
              <a:t>La aceptación del producto en el mercado es buena ya que es del  86% </a:t>
            </a:r>
          </a:p>
          <a:p>
            <a:pPr algn="just"/>
            <a:endParaRPr lang="es-EC" dirty="0" smtClean="0"/>
          </a:p>
          <a:p>
            <a:pPr algn="just"/>
            <a:r>
              <a:rPr lang="es-EC" dirty="0" smtClean="0"/>
              <a:t>El 48%  de las madres preferirían adquirir el producto en supermercado y un 28% en la tienda del barrio.</a:t>
            </a:r>
          </a:p>
          <a:p>
            <a:pPr algn="just"/>
            <a:endParaRPr lang="es-EC" dirty="0" smtClean="0"/>
          </a:p>
          <a:p>
            <a:pPr algn="just"/>
            <a:r>
              <a:rPr lang="es-EC" dirty="0" smtClean="0"/>
              <a:t>Para evitar la contaminación que los envases poseen el 74% prefiere en frascos de vidrio por la salubridad.</a:t>
            </a:r>
          </a:p>
          <a:p>
            <a:pPr algn="just"/>
            <a:endParaRPr lang="es-EC" dirty="0" smtClean="0"/>
          </a:p>
          <a:p>
            <a:pPr algn="just"/>
            <a:r>
              <a:rPr lang="es-EC" dirty="0" smtClean="0"/>
              <a:t>Según las encuestas las madres se preocupan por el bienestar de su niño y lo primordial de un producto es su calidad y precio en un53% y 30% respectivamente.</a:t>
            </a:r>
          </a:p>
          <a:p>
            <a:pPr algn="just"/>
            <a:endParaRPr lang="es-EC" dirty="0" smtClean="0"/>
          </a:p>
          <a:p>
            <a:pPr algn="just"/>
            <a:r>
              <a:rPr lang="es-EC" dirty="0" smtClean="0"/>
              <a:t>Un 56% prefiere el producto en 6 onzas. Y están dispuestos a pagar  por ello de 0.81-1.10 en un71%.</a:t>
            </a:r>
          </a:p>
          <a:p>
            <a:endParaRPr lang="es-EC" dirty="0"/>
          </a:p>
        </p:txBody>
      </p:sp>
      <p:pic>
        <p:nvPicPr>
          <p:cNvPr id="6"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6858016" y="0"/>
            <a:ext cx="2285984" cy="164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3108" y="1142984"/>
            <a:ext cx="4714908" cy="646331"/>
          </a:xfrm>
          <a:prstGeom prst="rect">
            <a:avLst/>
          </a:prstGeom>
          <a:noFill/>
        </p:spPr>
        <p:txBody>
          <a:bodyPr wrap="square" rtlCol="0">
            <a:spAutoFit/>
          </a:bodyPr>
          <a:lstStyle/>
          <a:p>
            <a:pPr algn="ctr"/>
            <a:r>
              <a:rPr lang="es-ES" b="1" dirty="0" smtClean="0"/>
              <a:t>ANÁLISIS DE LAS FUERZAS DE PORTER</a:t>
            </a:r>
            <a:endParaRPr lang="es-EC" dirty="0" smtClean="0"/>
          </a:p>
          <a:p>
            <a:pPr algn="ctr"/>
            <a:endParaRPr lang="es-EC" dirty="0"/>
          </a:p>
        </p:txBody>
      </p:sp>
      <p:grpSp>
        <p:nvGrpSpPr>
          <p:cNvPr id="2" name="Group 2"/>
          <p:cNvGrpSpPr>
            <a:grpSpLocks/>
          </p:cNvGrpSpPr>
          <p:nvPr/>
        </p:nvGrpSpPr>
        <p:grpSpPr bwMode="auto">
          <a:xfrm>
            <a:off x="1500080" y="2143116"/>
            <a:ext cx="6429506" cy="3275012"/>
            <a:chOff x="397" y="2296"/>
            <a:chExt cx="10592" cy="5581"/>
          </a:xfrm>
        </p:grpSpPr>
        <p:sp>
          <p:nvSpPr>
            <p:cNvPr id="2051" name="AutoShape 3"/>
            <p:cNvSpPr>
              <a:spLocks noChangeArrowheads="1"/>
            </p:cNvSpPr>
            <p:nvPr/>
          </p:nvSpPr>
          <p:spPr bwMode="auto">
            <a:xfrm>
              <a:off x="4469" y="4071"/>
              <a:ext cx="3575" cy="1689"/>
            </a:xfrm>
            <a:prstGeom prst="flowChartProcess">
              <a:avLst/>
            </a:prstGeom>
            <a:gradFill rotWithShape="0">
              <a:gsLst>
                <a:gs pos="0">
                  <a:srgbClr val="FFFFFF"/>
                </a:gs>
                <a:gs pos="100000">
                  <a:srgbClr val="CCC0D9"/>
                </a:gs>
              </a:gsLst>
              <a:lin ang="5400000" scaled="1"/>
            </a:gradFill>
            <a:ln w="12700">
              <a:solidFill>
                <a:srgbClr val="B2A1C7"/>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100" b="1" i="1" u="none" strike="noStrike" cap="none" normalizeH="0" baseline="0" smtClean="0">
                <a:ln>
                  <a:noFill/>
                </a:ln>
                <a:solidFill>
                  <a:srgbClr val="00008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1" i="1" u="none" strike="noStrike" cap="none" normalizeH="0" baseline="0" smtClean="0">
                  <a:ln>
                    <a:noFill/>
                  </a:ln>
                  <a:solidFill>
                    <a:srgbClr val="000080"/>
                  </a:solidFill>
                  <a:effectLst/>
                  <a:latin typeface="Arial" pitchFamily="34" charset="0"/>
                  <a:cs typeface="Arial" pitchFamily="34" charset="0"/>
                </a:rPr>
                <a:t>Competidores del Sector</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1" i="1" u="none" strike="noStrike" cap="none" normalizeH="0" baseline="0" smtClean="0">
                  <a:ln>
                    <a:noFill/>
                  </a:ln>
                  <a:solidFill>
                    <a:schemeClr val="tx1"/>
                  </a:solidFill>
                  <a:effectLst/>
                  <a:latin typeface="Arial" pitchFamily="34" charset="0"/>
                  <a:cs typeface="Arial" pitchFamily="34" charset="0"/>
                </a:rPr>
                <a:t>Nestlé</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052" name="AutoShape 4"/>
            <p:cNvSpPr>
              <a:spLocks noChangeArrowheads="1"/>
            </p:cNvSpPr>
            <p:nvPr/>
          </p:nvSpPr>
          <p:spPr bwMode="auto">
            <a:xfrm>
              <a:off x="4643" y="6602"/>
              <a:ext cx="3401" cy="1275"/>
            </a:xfrm>
            <a:prstGeom prst="flowChartProcess">
              <a:avLst/>
            </a:prstGeom>
            <a:gradFill rotWithShape="0">
              <a:gsLst>
                <a:gs pos="0">
                  <a:srgbClr val="FFFFFF"/>
                </a:gs>
                <a:gs pos="100000">
                  <a:srgbClr val="CCC0D9"/>
                </a:gs>
              </a:gsLst>
              <a:lin ang="5400000" scaled="1"/>
            </a:gradFill>
            <a:ln w="12700">
              <a:solidFill>
                <a:srgbClr val="B2A1C7"/>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1" i="1" u="none" strike="noStrike" cap="none" normalizeH="0" baseline="0" dirty="0" smtClean="0">
                  <a:ln>
                    <a:noFill/>
                  </a:ln>
                  <a:solidFill>
                    <a:srgbClr val="000080"/>
                  </a:solidFill>
                  <a:effectLst/>
                  <a:latin typeface="Arial" pitchFamily="34" charset="0"/>
                  <a:cs typeface="Arial" pitchFamily="34" charset="0"/>
                </a:rPr>
                <a:t>Sustitutos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Arial" pitchFamily="34" charset="0"/>
                  <a:cs typeface="Arial" pitchFamily="34" charset="0"/>
                </a:rPr>
                <a:t>Compotas, compuestos lácteos</a:t>
              </a:r>
              <a:r>
                <a:rPr lang="es-EC" sz="1100" dirty="0" smtClean="0">
                  <a:latin typeface="Arial" pitchFamily="34" charset="0"/>
                  <a:cs typeface="Arial" pitchFamily="34" charset="0"/>
                </a:rPr>
                <a:t>.</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AutoShape 5"/>
            <p:cNvSpPr>
              <a:spLocks noChangeArrowheads="1"/>
            </p:cNvSpPr>
            <p:nvPr/>
          </p:nvSpPr>
          <p:spPr bwMode="auto">
            <a:xfrm>
              <a:off x="397" y="4071"/>
              <a:ext cx="3296" cy="1689"/>
            </a:xfrm>
            <a:prstGeom prst="flowChartProcess">
              <a:avLst/>
            </a:prstGeom>
            <a:gradFill rotWithShape="0">
              <a:gsLst>
                <a:gs pos="0">
                  <a:srgbClr val="FFFFFF"/>
                </a:gs>
                <a:gs pos="100000">
                  <a:srgbClr val="CCC0D9"/>
                </a:gs>
              </a:gsLst>
              <a:lin ang="5400000" scaled="1"/>
            </a:gradFill>
            <a:ln w="12700">
              <a:solidFill>
                <a:srgbClr val="B2A1C7"/>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1" i="1" u="none" strike="noStrike" cap="none" normalizeH="0" baseline="0" dirty="0" smtClean="0">
                  <a:ln>
                    <a:noFill/>
                  </a:ln>
                  <a:solidFill>
                    <a:srgbClr val="000080"/>
                  </a:solidFill>
                  <a:effectLst/>
                  <a:latin typeface="Arial" pitchFamily="34" charset="0"/>
                  <a:cs typeface="Arial" pitchFamily="34" charset="0"/>
                </a:rPr>
                <a:t>Proveedores</a:t>
              </a:r>
            </a:p>
            <a:p>
              <a:pPr marL="0" marR="0" lvl="0" indent="0" defTabSz="914400" rtl="0" eaLnBrk="1" fontAlgn="base" latinLnBrk="0" hangingPunct="1">
                <a:lnSpc>
                  <a:spcPct val="100000"/>
                </a:lnSpc>
                <a:spcBef>
                  <a:spcPct val="0"/>
                </a:spcBef>
                <a:spcAft>
                  <a:spcPts val="1000"/>
                </a:spcAft>
                <a:buClrTx/>
                <a:buSzTx/>
                <a:buFontTx/>
                <a:buNone/>
                <a:tabLst/>
              </a:pPr>
              <a:r>
                <a:rPr kumimoji="0" lang="es-EC" sz="1100" b="1" i="1" u="none" strike="noStrike" cap="none" normalizeH="0" baseline="0" dirty="0" smtClean="0">
                  <a:ln>
                    <a:noFill/>
                  </a:ln>
                  <a:solidFill>
                    <a:schemeClr val="tx1"/>
                  </a:solidFill>
                  <a:effectLst/>
                  <a:latin typeface="Arial" pitchFamily="34" charset="0"/>
                  <a:cs typeface="Arial" pitchFamily="34" charset="0"/>
                </a:rPr>
                <a:t>Cadenas </a:t>
              </a:r>
              <a:r>
                <a:rPr lang="es-EC" sz="1100" b="1" i="1" dirty="0" smtClean="0">
                  <a:latin typeface="Arial" pitchFamily="34" charset="0"/>
                  <a:cs typeface="Arial" pitchFamily="34" charset="0"/>
                </a:rPr>
                <a:t>DE DISTRUIDORES SON COLOMBIANOS</a:t>
              </a:r>
              <a:endParaRPr kumimoji="0" lang="es-EC" sz="11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AutoShape 6"/>
            <p:cNvSpPr>
              <a:spLocks noChangeArrowheads="1"/>
            </p:cNvSpPr>
            <p:nvPr/>
          </p:nvSpPr>
          <p:spPr bwMode="auto">
            <a:xfrm>
              <a:off x="8799" y="4039"/>
              <a:ext cx="2190" cy="1721"/>
            </a:xfrm>
            <a:prstGeom prst="flowChartProcess">
              <a:avLst/>
            </a:prstGeom>
            <a:gradFill rotWithShape="0">
              <a:gsLst>
                <a:gs pos="0">
                  <a:srgbClr val="FFFFFF"/>
                </a:gs>
                <a:gs pos="100000">
                  <a:srgbClr val="CCC0D9"/>
                </a:gs>
              </a:gsLst>
              <a:lin ang="5400000" scaled="1"/>
            </a:gradFill>
            <a:ln w="12700">
              <a:solidFill>
                <a:srgbClr val="B2A1C7"/>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000" b="1" i="1" u="none" strike="noStrike" cap="none" normalizeH="0" baseline="0" smtClean="0">
                <a:ln>
                  <a:noFill/>
                </a:ln>
                <a:solidFill>
                  <a:srgbClr val="00008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1" i="1" u="none" strike="noStrike" cap="none" normalizeH="0" baseline="0" smtClean="0">
                  <a:ln>
                    <a:noFill/>
                  </a:ln>
                  <a:solidFill>
                    <a:srgbClr val="000080"/>
                  </a:solidFill>
                  <a:effectLst/>
                  <a:latin typeface="Arial" pitchFamily="34" charset="0"/>
                  <a:cs typeface="Arial" pitchFamily="34" charset="0"/>
                </a:rPr>
                <a:t>Clientes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1" i="1" u="none" strike="noStrike" cap="none" normalizeH="0" baseline="0" smtClean="0">
                  <a:ln>
                    <a:noFill/>
                  </a:ln>
                  <a:solidFill>
                    <a:schemeClr val="tx1"/>
                  </a:solidFill>
                  <a:effectLst/>
                  <a:latin typeface="Arial" pitchFamily="34" charset="0"/>
                  <a:cs typeface="Arial" pitchFamily="34" charset="0"/>
                </a:rPr>
                <a:t>Madres trabajadores</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AutoShape 7"/>
            <p:cNvSpPr>
              <a:spLocks noChangeArrowheads="1"/>
            </p:cNvSpPr>
            <p:nvPr/>
          </p:nvSpPr>
          <p:spPr bwMode="auto">
            <a:xfrm>
              <a:off x="4465" y="2296"/>
              <a:ext cx="3534" cy="1230"/>
            </a:xfrm>
            <a:prstGeom prst="flowChartProcess">
              <a:avLst/>
            </a:prstGeom>
            <a:gradFill rotWithShape="0">
              <a:gsLst>
                <a:gs pos="0">
                  <a:srgbClr val="FFFFFF"/>
                </a:gs>
                <a:gs pos="100000">
                  <a:srgbClr val="CCC0D9"/>
                </a:gs>
              </a:gsLst>
              <a:lin ang="5400000" scaled="1"/>
            </a:gradFill>
            <a:ln w="12700">
              <a:solidFill>
                <a:srgbClr val="B2A1C7"/>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1" i="1" u="none" strike="noStrike" cap="none" normalizeH="0" baseline="0" smtClean="0">
                  <a:ln>
                    <a:noFill/>
                  </a:ln>
                  <a:solidFill>
                    <a:srgbClr val="000080"/>
                  </a:solidFill>
                  <a:effectLst/>
                  <a:latin typeface="Arial" pitchFamily="34" charset="0"/>
                  <a:cs typeface="Arial" pitchFamily="34" charset="0"/>
                </a:rPr>
                <a:t>Competidores Potenciales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1" i="1" u="none" strike="noStrike" cap="none" normalizeH="0" baseline="0" smtClean="0">
                  <a:ln>
                    <a:noFill/>
                  </a:ln>
                  <a:solidFill>
                    <a:schemeClr val="tx1"/>
                  </a:solidFill>
                  <a:effectLst/>
                  <a:latin typeface="Arial" pitchFamily="34" charset="0"/>
                  <a:cs typeface="Arial" pitchFamily="34" charset="0"/>
                </a:rPr>
                <a:t>Compotas de Nestlé, san Marcos</a:t>
              </a:r>
              <a:r>
                <a:rPr kumimoji="0" lang="es-EC" sz="1100" b="1" i="1" u="none" strike="noStrike" cap="none" normalizeH="0" baseline="0" smtClean="0">
                  <a:ln>
                    <a:noFill/>
                  </a:ln>
                  <a:solidFill>
                    <a:schemeClr val="tx1"/>
                  </a:solidFill>
                  <a:effectLst/>
                  <a:latin typeface="Arial" pitchFamily="34" charset="0"/>
                  <a:cs typeface="Arial" pitchFamily="34" charset="0"/>
                </a:rPr>
                <a:t>, similac.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AutoShape 8"/>
            <p:cNvSpPr>
              <a:spLocks noChangeArrowheads="1"/>
            </p:cNvSpPr>
            <p:nvPr/>
          </p:nvSpPr>
          <p:spPr bwMode="auto">
            <a:xfrm>
              <a:off x="5999" y="3576"/>
              <a:ext cx="450" cy="463"/>
            </a:xfrm>
            <a:prstGeom prst="downArrow">
              <a:avLst>
                <a:gd name="adj1" fmla="val 50000"/>
                <a:gd name="adj2" fmla="val 25722"/>
              </a:avLst>
            </a:prstGeom>
            <a:gradFill rotWithShape="0">
              <a:gsLst>
                <a:gs pos="0">
                  <a:srgbClr val="FFFFFF"/>
                </a:gs>
                <a:gs pos="100000">
                  <a:srgbClr val="CCC0D9"/>
                </a:gs>
              </a:gsLst>
              <a:lin ang="5400000" scaled="1"/>
            </a:gradFill>
            <a:ln w="12700">
              <a:solidFill>
                <a:srgbClr val="B2A1C7"/>
              </a:solidFill>
              <a:miter lim="800000"/>
              <a:headEnd/>
              <a:tailEnd/>
            </a:ln>
            <a:effectLst/>
          </p:spPr>
          <p:txBody>
            <a:bodyPr vert="eaVert" wrap="square" lIns="91440" tIns="45720" rIns="91440" bIns="45720" numCol="1" anchor="t" anchorCtr="0" compatLnSpc="1">
              <a:prstTxWarp prst="textNoShape">
                <a:avLst/>
              </a:prstTxWarp>
            </a:bodyPr>
            <a:lstStyle/>
            <a:p>
              <a:endParaRPr lang="es-EC"/>
            </a:p>
          </p:txBody>
        </p:sp>
        <p:sp>
          <p:nvSpPr>
            <p:cNvPr id="2057" name="AutoShape 9"/>
            <p:cNvSpPr>
              <a:spLocks noChangeArrowheads="1"/>
            </p:cNvSpPr>
            <p:nvPr/>
          </p:nvSpPr>
          <p:spPr bwMode="auto">
            <a:xfrm rot="10800000">
              <a:off x="6099" y="5775"/>
              <a:ext cx="511" cy="779"/>
            </a:xfrm>
            <a:prstGeom prst="downArrow">
              <a:avLst>
                <a:gd name="adj1" fmla="val 50000"/>
                <a:gd name="adj2" fmla="val 38112"/>
              </a:avLst>
            </a:prstGeom>
            <a:gradFill rotWithShape="0">
              <a:gsLst>
                <a:gs pos="0">
                  <a:srgbClr val="FFFFFF"/>
                </a:gs>
                <a:gs pos="100000">
                  <a:srgbClr val="CCC0D9"/>
                </a:gs>
              </a:gsLst>
              <a:lin ang="5400000" scaled="1"/>
            </a:gradFill>
            <a:ln w="12700">
              <a:solidFill>
                <a:srgbClr val="B2A1C7"/>
              </a:solidFill>
              <a:miter lim="800000"/>
              <a:headEnd/>
              <a:tailEnd/>
            </a:ln>
            <a:effectLst/>
          </p:spPr>
          <p:txBody>
            <a:bodyPr vert="eaVert" wrap="square" lIns="91440" tIns="45720" rIns="91440" bIns="45720" numCol="1" anchor="t" anchorCtr="0" compatLnSpc="1">
              <a:prstTxWarp prst="textNoShape">
                <a:avLst/>
              </a:prstTxWarp>
            </a:bodyPr>
            <a:lstStyle/>
            <a:p>
              <a:endParaRPr lang="es-EC"/>
            </a:p>
          </p:txBody>
        </p:sp>
        <p:sp>
          <p:nvSpPr>
            <p:cNvPr id="2058" name="AutoShape 10"/>
            <p:cNvSpPr>
              <a:spLocks noChangeArrowheads="1"/>
            </p:cNvSpPr>
            <p:nvPr/>
          </p:nvSpPr>
          <p:spPr bwMode="auto">
            <a:xfrm rot="16200000">
              <a:off x="3855" y="4331"/>
              <a:ext cx="450" cy="774"/>
            </a:xfrm>
            <a:prstGeom prst="downArrow">
              <a:avLst>
                <a:gd name="adj1" fmla="val 50000"/>
                <a:gd name="adj2" fmla="val 43000"/>
              </a:avLst>
            </a:prstGeom>
            <a:gradFill rotWithShape="0">
              <a:gsLst>
                <a:gs pos="0">
                  <a:srgbClr val="FFFFFF"/>
                </a:gs>
                <a:gs pos="100000">
                  <a:srgbClr val="CCC0D9"/>
                </a:gs>
              </a:gsLst>
              <a:lin ang="5400000" scaled="1"/>
            </a:gradFill>
            <a:ln w="12700">
              <a:solidFill>
                <a:srgbClr val="B2A1C7"/>
              </a:solidFill>
              <a:miter lim="800000"/>
              <a:headEnd/>
              <a:tailEnd/>
            </a:ln>
            <a:effectLst/>
          </p:spPr>
          <p:txBody>
            <a:bodyPr vert="eaVert" wrap="square" lIns="91440" tIns="45720" rIns="91440" bIns="45720" numCol="1" anchor="t" anchorCtr="0" compatLnSpc="1">
              <a:prstTxWarp prst="textNoShape">
                <a:avLst/>
              </a:prstTxWarp>
            </a:bodyPr>
            <a:lstStyle/>
            <a:p>
              <a:endParaRPr lang="es-EC"/>
            </a:p>
          </p:txBody>
        </p:sp>
        <p:sp>
          <p:nvSpPr>
            <p:cNvPr id="2059" name="AutoShape 11"/>
            <p:cNvSpPr>
              <a:spLocks noChangeArrowheads="1"/>
            </p:cNvSpPr>
            <p:nvPr/>
          </p:nvSpPr>
          <p:spPr bwMode="auto">
            <a:xfrm rot="5400000">
              <a:off x="8161" y="4423"/>
              <a:ext cx="450" cy="774"/>
            </a:xfrm>
            <a:prstGeom prst="downArrow">
              <a:avLst>
                <a:gd name="adj1" fmla="val 50000"/>
                <a:gd name="adj2" fmla="val 43000"/>
              </a:avLst>
            </a:prstGeom>
            <a:gradFill rotWithShape="0">
              <a:gsLst>
                <a:gs pos="0">
                  <a:srgbClr val="FFFFFF"/>
                </a:gs>
                <a:gs pos="100000">
                  <a:srgbClr val="CCC0D9"/>
                </a:gs>
              </a:gsLst>
              <a:lin ang="5400000" scaled="1"/>
            </a:gradFill>
            <a:ln w="12700">
              <a:solidFill>
                <a:srgbClr val="B2A1C7"/>
              </a:solidFill>
              <a:miter lim="800000"/>
              <a:headEnd/>
              <a:tailEnd/>
            </a:ln>
            <a:effectLst/>
          </p:spPr>
          <p:txBody>
            <a:bodyPr vert="eaVert" wrap="square" lIns="91440" tIns="45720" rIns="91440" bIns="45720" numCol="1" anchor="t" anchorCtr="0" compatLnSpc="1">
              <a:prstTxWarp prst="textNoShape">
                <a:avLst/>
              </a:prstTxWarp>
            </a:bodyPr>
            <a:lstStyle/>
            <a:p>
              <a:endParaRPr lang="es-EC"/>
            </a:p>
          </p:txBody>
        </p:sp>
      </p:grpSp>
      <p:pic>
        <p:nvPicPr>
          <p:cNvPr id="15"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6858016" y="0"/>
            <a:ext cx="2285984" cy="164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28728" y="571480"/>
            <a:ext cx="3786214" cy="369332"/>
          </a:xfrm>
          <a:prstGeom prst="rect">
            <a:avLst/>
          </a:prstGeom>
          <a:noFill/>
        </p:spPr>
        <p:txBody>
          <a:bodyPr wrap="square" rtlCol="0">
            <a:spAutoFit/>
          </a:bodyPr>
          <a:lstStyle/>
          <a:p>
            <a:r>
              <a:rPr lang="es-EC" b="1" cap="all" dirty="0" smtClean="0"/>
              <a:t>Análisis de las 5 </a:t>
            </a:r>
            <a:r>
              <a:rPr lang="es-EC" b="1" cap="all" dirty="0" err="1" smtClean="0"/>
              <a:t>P’s</a:t>
            </a:r>
            <a:endParaRPr lang="es-EC" dirty="0"/>
          </a:p>
        </p:txBody>
      </p:sp>
      <p:sp>
        <p:nvSpPr>
          <p:cNvPr id="5" name="4 CuadroTexto"/>
          <p:cNvSpPr txBox="1"/>
          <p:nvPr/>
        </p:nvSpPr>
        <p:spPr>
          <a:xfrm>
            <a:off x="571472" y="1071546"/>
            <a:ext cx="5000660" cy="369332"/>
          </a:xfrm>
          <a:prstGeom prst="rect">
            <a:avLst/>
          </a:prstGeom>
          <a:noFill/>
        </p:spPr>
        <p:txBody>
          <a:bodyPr wrap="square" rtlCol="0">
            <a:spAutoFit/>
          </a:bodyPr>
          <a:lstStyle/>
          <a:p>
            <a:pPr lvl="0"/>
            <a:r>
              <a:rPr lang="es-EC" b="1" dirty="0" smtClean="0"/>
              <a:t>Distribución (Plaza)</a:t>
            </a:r>
            <a:endParaRPr lang="es-EC" dirty="0" smtClean="0"/>
          </a:p>
        </p:txBody>
      </p:sp>
      <p:sp>
        <p:nvSpPr>
          <p:cNvPr id="6" name="5 CuadroTexto"/>
          <p:cNvSpPr txBox="1"/>
          <p:nvPr/>
        </p:nvSpPr>
        <p:spPr>
          <a:xfrm>
            <a:off x="857224" y="1571612"/>
            <a:ext cx="6215106" cy="369332"/>
          </a:xfrm>
          <a:prstGeom prst="rect">
            <a:avLst/>
          </a:prstGeom>
          <a:noFill/>
        </p:spPr>
        <p:txBody>
          <a:bodyPr wrap="square" rtlCol="0">
            <a:spAutoFit/>
          </a:bodyPr>
          <a:lstStyle/>
          <a:p>
            <a:r>
              <a:rPr lang="es-EC" dirty="0" smtClean="0"/>
              <a:t>Productor-Distribuidor</a:t>
            </a:r>
            <a:endParaRPr lang="es-EC" dirty="0"/>
          </a:p>
        </p:txBody>
      </p:sp>
      <p:sp>
        <p:nvSpPr>
          <p:cNvPr id="7" name="6 CuadroTexto"/>
          <p:cNvSpPr txBox="1"/>
          <p:nvPr/>
        </p:nvSpPr>
        <p:spPr>
          <a:xfrm>
            <a:off x="571472" y="2000240"/>
            <a:ext cx="3714776" cy="369332"/>
          </a:xfrm>
          <a:prstGeom prst="rect">
            <a:avLst/>
          </a:prstGeom>
          <a:noFill/>
        </p:spPr>
        <p:txBody>
          <a:bodyPr wrap="square" rtlCol="0">
            <a:spAutoFit/>
          </a:bodyPr>
          <a:lstStyle/>
          <a:p>
            <a:pPr lvl="0"/>
            <a:r>
              <a:rPr lang="es-EC" b="1" dirty="0" smtClean="0"/>
              <a:t>Producto</a:t>
            </a:r>
            <a:endParaRPr lang="es-EC" dirty="0" smtClean="0"/>
          </a:p>
        </p:txBody>
      </p:sp>
      <p:sp>
        <p:nvSpPr>
          <p:cNvPr id="8" name="7 CuadroTexto"/>
          <p:cNvSpPr txBox="1"/>
          <p:nvPr/>
        </p:nvSpPr>
        <p:spPr>
          <a:xfrm>
            <a:off x="928662" y="2357430"/>
            <a:ext cx="3143272" cy="369332"/>
          </a:xfrm>
          <a:prstGeom prst="rect">
            <a:avLst/>
          </a:prstGeom>
          <a:noFill/>
        </p:spPr>
        <p:txBody>
          <a:bodyPr wrap="square" rtlCol="0">
            <a:spAutoFit/>
          </a:bodyPr>
          <a:lstStyle/>
          <a:p>
            <a:r>
              <a:rPr lang="es-EC" dirty="0" smtClean="0"/>
              <a:t>Jugo de granadilla </a:t>
            </a:r>
            <a:endParaRPr lang="es-EC" dirty="0"/>
          </a:p>
        </p:txBody>
      </p:sp>
      <p:sp>
        <p:nvSpPr>
          <p:cNvPr id="9" name="8 CuadroTexto"/>
          <p:cNvSpPr txBox="1"/>
          <p:nvPr/>
        </p:nvSpPr>
        <p:spPr>
          <a:xfrm>
            <a:off x="1000100" y="2786058"/>
            <a:ext cx="7572428" cy="923330"/>
          </a:xfrm>
          <a:prstGeom prst="rect">
            <a:avLst/>
          </a:prstGeom>
          <a:noFill/>
        </p:spPr>
        <p:txBody>
          <a:bodyPr wrap="square" rtlCol="0">
            <a:spAutoFit/>
          </a:bodyPr>
          <a:lstStyle/>
          <a:p>
            <a:pPr algn="just"/>
            <a:r>
              <a:rPr lang="es-EC" dirty="0" smtClean="0"/>
              <a:t>La presentación del producto será en envase vidrio con contenido de 180 ml (6 onzas, ¾ de taza) para un consumo recomendado diario por el </a:t>
            </a:r>
            <a:r>
              <a:rPr lang="es-EC" dirty="0" smtClean="0"/>
              <a:t>pediatra</a:t>
            </a:r>
            <a:r>
              <a:rPr lang="es-EC" dirty="0" smtClean="0"/>
              <a:t>.</a:t>
            </a:r>
            <a:endParaRPr lang="es-EC" dirty="0"/>
          </a:p>
        </p:txBody>
      </p:sp>
      <p:sp>
        <p:nvSpPr>
          <p:cNvPr id="10" name="9 CuadroTexto"/>
          <p:cNvSpPr txBox="1"/>
          <p:nvPr/>
        </p:nvSpPr>
        <p:spPr>
          <a:xfrm>
            <a:off x="642910" y="3714752"/>
            <a:ext cx="2214578" cy="646331"/>
          </a:xfrm>
          <a:prstGeom prst="rect">
            <a:avLst/>
          </a:prstGeom>
          <a:noFill/>
        </p:spPr>
        <p:txBody>
          <a:bodyPr wrap="square" rtlCol="0">
            <a:spAutoFit/>
          </a:bodyPr>
          <a:lstStyle/>
          <a:p>
            <a:pPr lvl="0"/>
            <a:r>
              <a:rPr lang="es-EC" b="1" dirty="0" smtClean="0"/>
              <a:t>Precio</a:t>
            </a:r>
            <a:endParaRPr lang="es-EC" dirty="0" smtClean="0"/>
          </a:p>
          <a:p>
            <a:endParaRPr lang="es-EC" dirty="0"/>
          </a:p>
        </p:txBody>
      </p:sp>
      <p:sp>
        <p:nvSpPr>
          <p:cNvPr id="11" name="10 CuadroTexto"/>
          <p:cNvSpPr txBox="1"/>
          <p:nvPr/>
        </p:nvSpPr>
        <p:spPr>
          <a:xfrm>
            <a:off x="1285852" y="4071942"/>
            <a:ext cx="5072098" cy="369332"/>
          </a:xfrm>
          <a:prstGeom prst="rect">
            <a:avLst/>
          </a:prstGeom>
          <a:noFill/>
        </p:spPr>
        <p:txBody>
          <a:bodyPr wrap="square" rtlCol="0">
            <a:spAutoFit/>
          </a:bodyPr>
          <a:lstStyle/>
          <a:p>
            <a:r>
              <a:rPr lang="es-EC" dirty="0" smtClean="0"/>
              <a:t>El (74%) está dispuesta a pagar entre $0.80 y $1.10 </a:t>
            </a:r>
            <a:endParaRPr lang="es-EC" dirty="0"/>
          </a:p>
        </p:txBody>
      </p:sp>
      <p:sp>
        <p:nvSpPr>
          <p:cNvPr id="13" name="12 CuadroTexto"/>
          <p:cNvSpPr txBox="1"/>
          <p:nvPr/>
        </p:nvSpPr>
        <p:spPr>
          <a:xfrm>
            <a:off x="1357290" y="4500570"/>
            <a:ext cx="7358114" cy="928694"/>
          </a:xfrm>
          <a:prstGeom prst="rect">
            <a:avLst/>
          </a:prstGeom>
          <a:noFill/>
        </p:spPr>
        <p:txBody>
          <a:bodyPr wrap="square" rtlCol="0">
            <a:spAutoFit/>
          </a:bodyPr>
          <a:lstStyle/>
          <a:p>
            <a:r>
              <a:rPr lang="es-EC" dirty="0" smtClean="0"/>
              <a:t>Utilizamos el método de la frecuencia esperada, dando como resultado $1.05. Este precio puede variar según nuestro flujo de caja ya que puede ser que no satisfaga nuestros costos.</a:t>
            </a:r>
            <a:endParaRPr lang="es-EC" dirty="0"/>
          </a:p>
        </p:txBody>
      </p:sp>
      <p:pic>
        <p:nvPicPr>
          <p:cNvPr id="14"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6858016" y="0"/>
            <a:ext cx="2285984" cy="164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6858016" y="0"/>
            <a:ext cx="2285984" cy="1643050"/>
          </a:xfrm>
          <a:prstGeom prst="rect">
            <a:avLst/>
          </a:prstGeom>
          <a:noFill/>
        </p:spPr>
      </p:pic>
      <p:sp>
        <p:nvSpPr>
          <p:cNvPr id="4" name="3 CuadroTexto"/>
          <p:cNvSpPr txBox="1"/>
          <p:nvPr/>
        </p:nvSpPr>
        <p:spPr>
          <a:xfrm>
            <a:off x="1000100" y="571480"/>
            <a:ext cx="5715040" cy="523220"/>
          </a:xfrm>
          <a:prstGeom prst="rect">
            <a:avLst/>
          </a:prstGeom>
          <a:noFill/>
        </p:spPr>
        <p:txBody>
          <a:bodyPr wrap="square" rtlCol="0">
            <a:spAutoFit/>
          </a:bodyPr>
          <a:lstStyle/>
          <a:p>
            <a:r>
              <a:rPr lang="es-EC" sz="2800" b="1" dirty="0" smtClean="0"/>
              <a:t>ESTUDIO TECNICO</a:t>
            </a:r>
            <a:endParaRPr lang="es-EC" sz="2800" b="1" dirty="0"/>
          </a:p>
        </p:txBody>
      </p:sp>
      <p:sp>
        <p:nvSpPr>
          <p:cNvPr id="5" name="4 CuadroTexto"/>
          <p:cNvSpPr txBox="1"/>
          <p:nvPr/>
        </p:nvSpPr>
        <p:spPr>
          <a:xfrm>
            <a:off x="5072066" y="214290"/>
            <a:ext cx="2000264" cy="430887"/>
          </a:xfrm>
          <a:prstGeom prst="rect">
            <a:avLst/>
          </a:prstGeom>
          <a:noFill/>
        </p:spPr>
        <p:txBody>
          <a:bodyPr wrap="square" rtlCol="0">
            <a:spAutoFit/>
          </a:bodyPr>
          <a:lstStyle/>
          <a:p>
            <a:r>
              <a:rPr lang="es-EC" sz="2200" b="1" dirty="0" smtClean="0">
                <a:solidFill>
                  <a:schemeClr val="bg1"/>
                </a:solidFill>
                <a:latin typeface="Arial" pitchFamily="34" charset="0"/>
                <a:cs typeface="Arial" pitchFamily="34" charset="0"/>
              </a:rPr>
              <a:t>CAPITULO III</a:t>
            </a:r>
            <a:endParaRPr lang="es-EC" sz="2200" b="1" dirty="0">
              <a:solidFill>
                <a:schemeClr val="bg1"/>
              </a:solidFill>
              <a:latin typeface="Arial" pitchFamily="34" charset="0"/>
              <a:cs typeface="Arial" pitchFamily="34" charset="0"/>
            </a:endParaRPr>
          </a:p>
        </p:txBody>
      </p:sp>
      <p:sp>
        <p:nvSpPr>
          <p:cNvPr id="6" name="5 CuadroTexto"/>
          <p:cNvSpPr txBox="1"/>
          <p:nvPr/>
        </p:nvSpPr>
        <p:spPr>
          <a:xfrm>
            <a:off x="785786" y="1285860"/>
            <a:ext cx="8001024" cy="3185487"/>
          </a:xfrm>
          <a:prstGeom prst="rect">
            <a:avLst/>
          </a:prstGeom>
          <a:noFill/>
        </p:spPr>
        <p:txBody>
          <a:bodyPr wrap="square" rtlCol="0">
            <a:spAutoFit/>
          </a:bodyPr>
          <a:lstStyle/>
          <a:p>
            <a:pPr>
              <a:lnSpc>
                <a:spcPct val="150000"/>
              </a:lnSpc>
              <a:buFont typeface="Wingdings" pitchFamily="2" charset="2"/>
              <a:buChar char="v"/>
            </a:pPr>
            <a:r>
              <a:rPr lang="es-EC" sz="2200" b="1" dirty="0" smtClean="0">
                <a:latin typeface="Arial" pitchFamily="34" charset="0"/>
                <a:cs typeface="Arial" pitchFamily="34" charset="0"/>
              </a:rPr>
              <a:t>Localización de la planta:</a:t>
            </a:r>
          </a:p>
          <a:p>
            <a:pPr>
              <a:lnSpc>
                <a:spcPct val="150000"/>
              </a:lnSpc>
            </a:pPr>
            <a:r>
              <a:rPr lang="es-EC" sz="2200" dirty="0">
                <a:latin typeface="Arial" pitchFamily="34" charset="0"/>
                <a:cs typeface="Arial" pitchFamily="34" charset="0"/>
              </a:rPr>
              <a:t> </a:t>
            </a:r>
            <a:r>
              <a:rPr lang="es-EC" sz="2200" dirty="0" smtClean="0">
                <a:latin typeface="Arial" pitchFamily="34" charset="0"/>
                <a:cs typeface="Arial" pitchFamily="34" charset="0"/>
              </a:rPr>
              <a:t>     Este estudio es importante ya que se determina un punto estratégico   para el desarrollo del proyecto.</a:t>
            </a:r>
          </a:p>
          <a:p>
            <a:pPr>
              <a:lnSpc>
                <a:spcPct val="150000"/>
              </a:lnSpc>
            </a:pPr>
            <a:r>
              <a:rPr lang="es-EC" sz="2200" b="1" dirty="0" smtClean="0">
                <a:latin typeface="Arial" pitchFamily="34" charset="0"/>
                <a:cs typeface="Arial" pitchFamily="34" charset="0"/>
              </a:rPr>
              <a:t>Ubicación: </a:t>
            </a:r>
            <a:r>
              <a:rPr lang="es-ES" sz="2200" dirty="0">
                <a:latin typeface="Arial" pitchFamily="34" charset="0"/>
                <a:cs typeface="Arial" pitchFamily="34" charset="0"/>
              </a:rPr>
              <a:t>Ubicado en  km. </a:t>
            </a:r>
            <a:r>
              <a:rPr lang="es-ES" sz="2200" dirty="0" smtClean="0">
                <a:latin typeface="Arial" pitchFamily="34" charset="0"/>
                <a:cs typeface="Arial" pitchFamily="34" charset="0"/>
              </a:rPr>
              <a:t>12 1/2  </a:t>
            </a:r>
            <a:r>
              <a:rPr lang="es-ES" sz="2200" dirty="0">
                <a:latin typeface="Arial" pitchFamily="34" charset="0"/>
                <a:cs typeface="Arial" pitchFamily="34" charset="0"/>
              </a:rPr>
              <a:t>Vía </a:t>
            </a:r>
            <a:r>
              <a:rPr lang="es-ES" sz="2200" dirty="0" smtClean="0">
                <a:latin typeface="Arial" pitchFamily="34" charset="0"/>
                <a:cs typeface="Arial" pitchFamily="34" charset="0"/>
              </a:rPr>
              <a:t>a Daule </a:t>
            </a:r>
          </a:p>
          <a:p>
            <a:pPr>
              <a:lnSpc>
                <a:spcPct val="150000"/>
              </a:lnSpc>
            </a:pPr>
            <a:r>
              <a:rPr lang="es-ES" sz="2200" dirty="0" smtClean="0">
                <a:latin typeface="Arial" pitchFamily="34" charset="0"/>
                <a:cs typeface="Arial" pitchFamily="34" charset="0"/>
              </a:rPr>
              <a:t>Tamaño de la planta: es en función de la producción.</a:t>
            </a:r>
          </a:p>
          <a:p>
            <a:endParaRPr lang="es-EC" dirty="0" smtClean="0"/>
          </a:p>
          <a:p>
            <a:endParaRPr lang="es-EC" dirty="0"/>
          </a:p>
        </p:txBody>
      </p:sp>
      <p:sp>
        <p:nvSpPr>
          <p:cNvPr id="7" name="6 CuadroTexto"/>
          <p:cNvSpPr txBox="1"/>
          <p:nvPr/>
        </p:nvSpPr>
        <p:spPr>
          <a:xfrm>
            <a:off x="928662" y="4071942"/>
            <a:ext cx="5214974" cy="2399439"/>
          </a:xfrm>
          <a:prstGeom prst="rect">
            <a:avLst/>
          </a:prstGeom>
          <a:noFill/>
        </p:spPr>
        <p:txBody>
          <a:bodyPr wrap="square" rtlCol="0">
            <a:spAutoFit/>
          </a:bodyPr>
          <a:lstStyle/>
          <a:p>
            <a:pPr>
              <a:buFont typeface="Wingdings" pitchFamily="2" charset="2"/>
              <a:buChar char="v"/>
            </a:pPr>
            <a:r>
              <a:rPr lang="es-EC" sz="2200" b="1" dirty="0" smtClean="0">
                <a:latin typeface="Arial" pitchFamily="34" charset="0"/>
                <a:cs typeface="Arial" pitchFamily="34" charset="0"/>
              </a:rPr>
              <a:t>Factores de Localización:</a:t>
            </a:r>
          </a:p>
          <a:p>
            <a:pPr lvl="1">
              <a:lnSpc>
                <a:spcPct val="150000"/>
              </a:lnSpc>
              <a:buFont typeface="Wingdings" pitchFamily="2" charset="2"/>
              <a:buChar char="Ø"/>
            </a:pPr>
            <a:r>
              <a:rPr lang="es-EC" sz="2200" dirty="0" smtClean="0">
                <a:latin typeface="Arial" pitchFamily="34" charset="0"/>
                <a:cs typeface="Arial" pitchFamily="34" charset="0"/>
              </a:rPr>
              <a:t>Transporte</a:t>
            </a:r>
          </a:p>
          <a:p>
            <a:pPr lvl="1">
              <a:lnSpc>
                <a:spcPct val="150000"/>
              </a:lnSpc>
              <a:buFont typeface="Wingdings" pitchFamily="2" charset="2"/>
              <a:buChar char="Ø"/>
            </a:pPr>
            <a:r>
              <a:rPr lang="es-EC" sz="2200" dirty="0" smtClean="0">
                <a:latin typeface="Arial" pitchFamily="34" charset="0"/>
                <a:cs typeface="Arial" pitchFamily="34" charset="0"/>
              </a:rPr>
              <a:t>Clima</a:t>
            </a:r>
          </a:p>
          <a:p>
            <a:pPr lvl="1">
              <a:lnSpc>
                <a:spcPct val="150000"/>
              </a:lnSpc>
              <a:buFont typeface="Wingdings" pitchFamily="2" charset="2"/>
              <a:buChar char="Ø"/>
            </a:pPr>
            <a:r>
              <a:rPr lang="es-EC" sz="2200" dirty="0" smtClean="0">
                <a:latin typeface="Arial" pitchFamily="34" charset="0"/>
                <a:cs typeface="Arial" pitchFamily="34" charset="0"/>
              </a:rPr>
              <a:t>Infraestructura</a:t>
            </a:r>
          </a:p>
          <a:p>
            <a:pPr lvl="1">
              <a:lnSpc>
                <a:spcPct val="150000"/>
              </a:lnSpc>
              <a:buFont typeface="Wingdings" pitchFamily="2" charset="2"/>
              <a:buChar char="Ø"/>
            </a:pPr>
            <a:r>
              <a:rPr lang="es-EC" sz="2200" dirty="0" smtClean="0">
                <a:latin typeface="Arial" pitchFamily="34" charset="0"/>
                <a:cs typeface="Arial" pitchFamily="34" charset="0"/>
              </a:rPr>
              <a:t>Servicios básicos</a:t>
            </a:r>
            <a:endParaRPr lang="es-EC"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785794"/>
            <a:ext cx="8229600" cy="857272"/>
          </a:xfrm>
        </p:spPr>
        <p:txBody>
          <a:bodyPr>
            <a:noAutofit/>
          </a:bodyPr>
          <a:lstStyle/>
          <a:p>
            <a:pPr lvl="1" algn="ctr" rtl="0">
              <a:spcBef>
                <a:spcPct val="0"/>
              </a:spcBef>
            </a:pPr>
            <a:r>
              <a:rPr lang="es-ES" sz="3600" b="1" cap="all" dirty="0" smtClean="0">
                <a:latin typeface="Arial" pitchFamily="34" charset="0"/>
                <a:cs typeface="Arial" pitchFamily="34" charset="0"/>
              </a:rPr>
              <a:t>antecedentes</a:t>
            </a:r>
            <a:r>
              <a:rPr lang="es-ES" sz="3600" dirty="0" smtClean="0"/>
              <a:t/>
            </a:r>
            <a:br>
              <a:rPr lang="es-ES" sz="3600" dirty="0" smtClean="0"/>
            </a:br>
            <a:endParaRPr lang="es-ES" sz="3600" dirty="0"/>
          </a:p>
        </p:txBody>
      </p:sp>
      <p:sp>
        <p:nvSpPr>
          <p:cNvPr id="3" name="2 Marcador de contenido"/>
          <p:cNvSpPr>
            <a:spLocks noGrp="1"/>
          </p:cNvSpPr>
          <p:nvPr>
            <p:ph idx="1"/>
          </p:nvPr>
        </p:nvSpPr>
        <p:spPr>
          <a:xfrm>
            <a:off x="857224" y="1643050"/>
            <a:ext cx="7300906" cy="3429024"/>
          </a:xfrm>
        </p:spPr>
        <p:txBody>
          <a:bodyPr>
            <a:normAutofit/>
          </a:bodyPr>
          <a:lstStyle/>
          <a:p>
            <a:pPr algn="just">
              <a:buFont typeface="Wingdings" pitchFamily="2" charset="2"/>
              <a:buChar char="Ø"/>
            </a:pPr>
            <a:r>
              <a:rPr lang="es-ES_tradnl" sz="2400" dirty="0" smtClean="0">
                <a:latin typeface="Arial" pitchFamily="34" charset="0"/>
                <a:cs typeface="Arial" pitchFamily="34" charset="0"/>
              </a:rPr>
              <a:t>El Origen de la granadilla es </a:t>
            </a:r>
            <a:r>
              <a:rPr lang="es-ES" sz="2400" dirty="0" smtClean="0">
                <a:latin typeface="Arial" pitchFamily="34" charset="0"/>
                <a:cs typeface="Arial" pitchFamily="34" charset="0"/>
              </a:rPr>
              <a:t>procedente de la América tropical. </a:t>
            </a:r>
          </a:p>
          <a:p>
            <a:pPr algn="just">
              <a:buFont typeface="Wingdings" pitchFamily="2" charset="2"/>
              <a:buChar char="Ø"/>
            </a:pPr>
            <a:r>
              <a:rPr lang="es-ES" sz="2400" dirty="0" smtClean="0">
                <a:latin typeface="Arial" pitchFamily="34" charset="0"/>
                <a:cs typeface="Arial" pitchFamily="34" charset="0"/>
              </a:rPr>
              <a:t>La granadilla es considerada como el fruto de la pasionaria, fruta de la pasión o la flor de la pasión.</a:t>
            </a:r>
          </a:p>
          <a:p>
            <a:pPr algn="just">
              <a:buNone/>
            </a:pPr>
            <a:endParaRPr lang="es-ES" sz="2400" dirty="0"/>
          </a:p>
        </p:txBody>
      </p:sp>
      <p:pic>
        <p:nvPicPr>
          <p:cNvPr id="4"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255584" y="0"/>
            <a:ext cx="1888416" cy="135729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785794"/>
            <a:ext cx="4643470" cy="430887"/>
          </a:xfrm>
          <a:prstGeom prst="rect">
            <a:avLst/>
          </a:prstGeom>
          <a:noFill/>
        </p:spPr>
        <p:txBody>
          <a:bodyPr wrap="square" rtlCol="0">
            <a:spAutoFit/>
          </a:bodyPr>
          <a:lstStyle/>
          <a:p>
            <a:pPr>
              <a:buFont typeface="Wingdings" pitchFamily="2" charset="2"/>
              <a:buChar char="Ø"/>
            </a:pPr>
            <a:r>
              <a:rPr lang="es-EC" sz="2200" b="1" dirty="0" smtClean="0">
                <a:latin typeface="Arial" pitchFamily="34" charset="0"/>
                <a:cs typeface="Arial" pitchFamily="34" charset="0"/>
              </a:rPr>
              <a:t>Macro localización</a:t>
            </a:r>
            <a:endParaRPr lang="es-EC" sz="2200" b="1" dirty="0">
              <a:latin typeface="Arial" pitchFamily="34" charset="0"/>
              <a:cs typeface="Arial" pitchFamily="34" charset="0"/>
            </a:endParaRPr>
          </a:p>
        </p:txBody>
      </p:sp>
      <p:sp>
        <p:nvSpPr>
          <p:cNvPr id="6" name="5 CuadroTexto"/>
          <p:cNvSpPr txBox="1"/>
          <p:nvPr/>
        </p:nvSpPr>
        <p:spPr>
          <a:xfrm>
            <a:off x="1071538" y="1643050"/>
            <a:ext cx="7000924" cy="1107996"/>
          </a:xfrm>
          <a:prstGeom prst="rect">
            <a:avLst/>
          </a:prstGeom>
          <a:noFill/>
        </p:spPr>
        <p:txBody>
          <a:bodyPr wrap="square" rtlCol="0">
            <a:spAutoFit/>
          </a:bodyPr>
          <a:lstStyle/>
          <a:p>
            <a:r>
              <a:rPr lang="es-EC" sz="2200" dirty="0" smtClean="0">
                <a:latin typeface="Arial" pitchFamily="34" charset="0"/>
                <a:cs typeface="Arial" pitchFamily="34" charset="0"/>
              </a:rPr>
              <a:t>Para la localización de la planta se considera los siguientes factores: materia prima, combustible, agua, energía eléctrica.</a:t>
            </a:r>
            <a:endParaRPr lang="es-EC" sz="2200" dirty="0">
              <a:latin typeface="Arial" pitchFamily="34" charset="0"/>
              <a:cs typeface="Arial" pitchFamily="34" charset="0"/>
            </a:endParaRPr>
          </a:p>
        </p:txBody>
      </p:sp>
      <p:sp>
        <p:nvSpPr>
          <p:cNvPr id="7" name="6 CuadroTexto"/>
          <p:cNvSpPr txBox="1"/>
          <p:nvPr/>
        </p:nvSpPr>
        <p:spPr>
          <a:xfrm>
            <a:off x="1214414" y="2786058"/>
            <a:ext cx="4143404" cy="430887"/>
          </a:xfrm>
          <a:prstGeom prst="rect">
            <a:avLst/>
          </a:prstGeom>
          <a:noFill/>
        </p:spPr>
        <p:txBody>
          <a:bodyPr wrap="square" rtlCol="0">
            <a:spAutoFit/>
          </a:bodyPr>
          <a:lstStyle/>
          <a:p>
            <a:pPr>
              <a:buFont typeface="Wingdings" pitchFamily="2" charset="2"/>
              <a:buChar char="Ø"/>
            </a:pPr>
            <a:r>
              <a:rPr lang="es-EC" sz="2200" b="1" dirty="0" smtClean="0">
                <a:latin typeface="Arial" pitchFamily="34" charset="0"/>
                <a:cs typeface="Arial" pitchFamily="34" charset="0"/>
              </a:rPr>
              <a:t>Micro localización</a:t>
            </a:r>
            <a:endParaRPr lang="es-EC" sz="2200" b="1" dirty="0">
              <a:latin typeface="Arial" pitchFamily="34" charset="0"/>
              <a:cs typeface="Arial" pitchFamily="34" charset="0"/>
            </a:endParaRPr>
          </a:p>
        </p:txBody>
      </p:sp>
      <p:sp>
        <p:nvSpPr>
          <p:cNvPr id="8" name="7 CuadroTexto"/>
          <p:cNvSpPr txBox="1"/>
          <p:nvPr/>
        </p:nvSpPr>
        <p:spPr>
          <a:xfrm>
            <a:off x="928662" y="3286124"/>
            <a:ext cx="6715172" cy="1723549"/>
          </a:xfrm>
          <a:prstGeom prst="rect">
            <a:avLst/>
          </a:prstGeom>
          <a:noFill/>
        </p:spPr>
        <p:txBody>
          <a:bodyPr wrap="square" rtlCol="0">
            <a:spAutoFit/>
          </a:bodyPr>
          <a:lstStyle/>
          <a:p>
            <a:r>
              <a:rPr lang="es-EC" sz="2200" dirty="0">
                <a:latin typeface="Arial" pitchFamily="34" charset="0"/>
                <a:cs typeface="Arial" pitchFamily="34" charset="0"/>
              </a:rPr>
              <a:t>Considerando el estudio de los factores de localización, se justifica la implementación de la productora del delicioso jugo de granadilla en la ciudad de Guayaquil.</a:t>
            </a:r>
          </a:p>
          <a:p>
            <a:endParaRPr lang="es-EC" dirty="0"/>
          </a:p>
        </p:txBody>
      </p:sp>
      <p:pic>
        <p:nvPicPr>
          <p:cNvPr id="9"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6858016" y="0"/>
            <a:ext cx="2285984" cy="16430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214290"/>
            <a:ext cx="5357850" cy="430887"/>
          </a:xfrm>
          <a:prstGeom prst="rect">
            <a:avLst/>
          </a:prstGeom>
          <a:noFill/>
        </p:spPr>
        <p:txBody>
          <a:bodyPr wrap="square" rtlCol="0">
            <a:spAutoFit/>
          </a:bodyPr>
          <a:lstStyle/>
          <a:p>
            <a:pPr>
              <a:buFont typeface="Wingdings" pitchFamily="2" charset="2"/>
              <a:buChar char="q"/>
            </a:pPr>
            <a:r>
              <a:rPr lang="es-EC" sz="2200" b="1" dirty="0" smtClean="0">
                <a:latin typeface="Arial" pitchFamily="34" charset="0"/>
                <a:cs typeface="Arial" pitchFamily="34" charset="0"/>
              </a:rPr>
              <a:t>Análisis de la micro localización</a:t>
            </a:r>
            <a:endParaRPr lang="es-EC" sz="2200" b="1" dirty="0">
              <a:latin typeface="Arial" pitchFamily="34" charset="0"/>
              <a:cs typeface="Arial" pitchFamily="34" charset="0"/>
            </a:endParaRPr>
          </a:p>
        </p:txBody>
      </p:sp>
      <p:sp>
        <p:nvSpPr>
          <p:cNvPr id="7" name="6 CuadroTexto"/>
          <p:cNvSpPr txBox="1"/>
          <p:nvPr/>
        </p:nvSpPr>
        <p:spPr>
          <a:xfrm>
            <a:off x="642910" y="928670"/>
            <a:ext cx="6072230" cy="1107996"/>
          </a:xfrm>
          <a:prstGeom prst="rect">
            <a:avLst/>
          </a:prstGeom>
          <a:noFill/>
        </p:spPr>
        <p:txBody>
          <a:bodyPr wrap="square" rtlCol="0">
            <a:spAutoFit/>
          </a:bodyPr>
          <a:lstStyle/>
          <a:p>
            <a:pPr>
              <a:buFont typeface="Wingdings" pitchFamily="2" charset="2"/>
              <a:buChar char="ü"/>
            </a:pPr>
            <a:r>
              <a:rPr lang="es-EC" sz="2200" dirty="0" smtClean="0">
                <a:latin typeface="Arial" pitchFamily="34" charset="0"/>
                <a:cs typeface="Arial" pitchFamily="34" charset="0"/>
              </a:rPr>
              <a:t>Se encuentra fuera de la contaminación</a:t>
            </a:r>
          </a:p>
          <a:p>
            <a:pPr>
              <a:buFont typeface="Wingdings" pitchFamily="2" charset="2"/>
              <a:buChar char="ü"/>
            </a:pPr>
            <a:r>
              <a:rPr lang="es-EC" sz="2200" dirty="0" smtClean="0">
                <a:latin typeface="Arial" pitchFamily="34" charset="0"/>
                <a:cs typeface="Arial" pitchFamily="34" charset="0"/>
              </a:rPr>
              <a:t>Las instalaciones son adecuadas para su funcionamiento</a:t>
            </a:r>
            <a:endParaRPr lang="es-EC" sz="2200" dirty="0">
              <a:latin typeface="Arial" pitchFamily="34" charset="0"/>
              <a:cs typeface="Arial" pitchFamily="34" charset="0"/>
            </a:endParaRPr>
          </a:p>
        </p:txBody>
      </p:sp>
      <p:sp>
        <p:nvSpPr>
          <p:cNvPr id="8" name="7 CuadroTexto"/>
          <p:cNvSpPr txBox="1"/>
          <p:nvPr/>
        </p:nvSpPr>
        <p:spPr>
          <a:xfrm>
            <a:off x="642910" y="2000240"/>
            <a:ext cx="6286544" cy="769441"/>
          </a:xfrm>
          <a:prstGeom prst="rect">
            <a:avLst/>
          </a:prstGeom>
          <a:noFill/>
        </p:spPr>
        <p:txBody>
          <a:bodyPr wrap="square" rtlCol="0">
            <a:spAutoFit/>
          </a:bodyPr>
          <a:lstStyle/>
          <a:p>
            <a:pPr>
              <a:buFont typeface="Wingdings" pitchFamily="2" charset="2"/>
              <a:buChar char="q"/>
            </a:pPr>
            <a:r>
              <a:rPr lang="es-EC" sz="2200" b="1" dirty="0" smtClean="0">
                <a:latin typeface="Arial" pitchFamily="34" charset="0"/>
                <a:cs typeface="Arial" pitchFamily="34" charset="0"/>
              </a:rPr>
              <a:t>Análisis sobre la  disponibilidad de suministros e insumos</a:t>
            </a:r>
            <a:endParaRPr lang="es-EC" sz="2200" b="1" dirty="0">
              <a:latin typeface="Arial" pitchFamily="34" charset="0"/>
              <a:cs typeface="Arial" pitchFamily="34" charset="0"/>
            </a:endParaRPr>
          </a:p>
        </p:txBody>
      </p:sp>
      <p:sp>
        <p:nvSpPr>
          <p:cNvPr id="9" name="8 CuadroTexto"/>
          <p:cNvSpPr txBox="1"/>
          <p:nvPr/>
        </p:nvSpPr>
        <p:spPr>
          <a:xfrm>
            <a:off x="1071538" y="2714620"/>
            <a:ext cx="5429288" cy="1046440"/>
          </a:xfrm>
          <a:prstGeom prst="rect">
            <a:avLst/>
          </a:prstGeom>
          <a:noFill/>
        </p:spPr>
        <p:txBody>
          <a:bodyPr wrap="square" rtlCol="0">
            <a:spAutoFit/>
          </a:bodyPr>
          <a:lstStyle/>
          <a:p>
            <a:pPr>
              <a:buFont typeface="Arial" pitchFamily="34" charset="0"/>
              <a:buChar char="•"/>
            </a:pPr>
            <a:r>
              <a:rPr lang="es-EC" sz="2200" b="1" dirty="0">
                <a:latin typeface="Arial" pitchFamily="34" charset="0"/>
                <a:cs typeface="Arial" pitchFamily="34" charset="0"/>
              </a:rPr>
              <a:t>Materia Prima</a:t>
            </a:r>
            <a:r>
              <a:rPr lang="es-EC" sz="2200" dirty="0">
                <a:latin typeface="Arial" pitchFamily="34" charset="0"/>
                <a:cs typeface="Arial" pitchFamily="34" charset="0"/>
              </a:rPr>
              <a:t>: Ganadilla y cebada procesada</a:t>
            </a:r>
          </a:p>
          <a:p>
            <a:endParaRPr lang="es-EC" dirty="0"/>
          </a:p>
        </p:txBody>
      </p:sp>
      <p:sp>
        <p:nvSpPr>
          <p:cNvPr id="10" name="9 CuadroTexto"/>
          <p:cNvSpPr txBox="1"/>
          <p:nvPr/>
        </p:nvSpPr>
        <p:spPr>
          <a:xfrm>
            <a:off x="1071538" y="3357562"/>
            <a:ext cx="5715040" cy="769441"/>
          </a:xfrm>
          <a:prstGeom prst="rect">
            <a:avLst/>
          </a:prstGeom>
          <a:noFill/>
        </p:spPr>
        <p:txBody>
          <a:bodyPr wrap="square" rtlCol="0">
            <a:spAutoFit/>
          </a:bodyPr>
          <a:lstStyle/>
          <a:p>
            <a:pPr>
              <a:buFont typeface="Arial" pitchFamily="34" charset="0"/>
              <a:buChar char="•"/>
            </a:pPr>
            <a:r>
              <a:rPr lang="es-EC" sz="2200" b="1" dirty="0">
                <a:latin typeface="Arial" pitchFamily="34" charset="0"/>
                <a:cs typeface="Arial" pitchFamily="34" charset="0"/>
              </a:rPr>
              <a:t>Insumos:</a:t>
            </a:r>
            <a:r>
              <a:rPr lang="es-EC" sz="2200" dirty="0">
                <a:latin typeface="Arial" pitchFamily="34" charset="0"/>
                <a:cs typeface="Arial" pitchFamily="34" charset="0"/>
              </a:rPr>
              <a:t> Agua, Azúcar, aditivos (acido cítrico, benzoato de sodio) y envases.</a:t>
            </a:r>
          </a:p>
        </p:txBody>
      </p:sp>
      <p:sp>
        <p:nvSpPr>
          <p:cNvPr id="11" name="10 CuadroTexto"/>
          <p:cNvSpPr txBox="1"/>
          <p:nvPr/>
        </p:nvSpPr>
        <p:spPr>
          <a:xfrm>
            <a:off x="642910" y="4286256"/>
            <a:ext cx="6715172" cy="2739211"/>
          </a:xfrm>
          <a:prstGeom prst="rect">
            <a:avLst/>
          </a:prstGeom>
          <a:noFill/>
        </p:spPr>
        <p:txBody>
          <a:bodyPr wrap="square" rtlCol="0">
            <a:spAutoFit/>
          </a:bodyPr>
          <a:lstStyle/>
          <a:p>
            <a:pPr>
              <a:buFont typeface="Wingdings" pitchFamily="2" charset="2"/>
              <a:buChar char="q"/>
            </a:pPr>
            <a:r>
              <a:rPr lang="es-EC" sz="2200" b="1" dirty="0">
                <a:latin typeface="Arial" pitchFamily="34" charset="0"/>
                <a:cs typeface="Arial" pitchFamily="34" charset="0"/>
              </a:rPr>
              <a:t>Para la compra de la materia prima se considera lo siguiente:</a:t>
            </a:r>
            <a:endParaRPr lang="es-EC" sz="2200" dirty="0">
              <a:latin typeface="Arial" pitchFamily="34" charset="0"/>
              <a:cs typeface="Arial" pitchFamily="34" charset="0"/>
            </a:endParaRPr>
          </a:p>
          <a:p>
            <a:pPr lvl="2"/>
            <a:r>
              <a:rPr lang="es-EC" sz="2200" dirty="0">
                <a:latin typeface="Arial" pitchFamily="34" charset="0"/>
                <a:cs typeface="Arial" pitchFamily="34" charset="0"/>
              </a:rPr>
              <a:t>• Las cantidades requeridas.</a:t>
            </a:r>
          </a:p>
          <a:p>
            <a:pPr lvl="2"/>
            <a:r>
              <a:rPr lang="es-EC" sz="2200" dirty="0">
                <a:latin typeface="Arial" pitchFamily="34" charset="0"/>
                <a:cs typeface="Arial" pitchFamily="34" charset="0"/>
              </a:rPr>
              <a:t>• Fuentes y cantidades disponibles.</a:t>
            </a:r>
          </a:p>
          <a:p>
            <a:pPr lvl="2"/>
            <a:r>
              <a:rPr lang="es-EC" sz="2200" dirty="0">
                <a:latin typeface="Arial" pitchFamily="34" charset="0"/>
                <a:cs typeface="Arial" pitchFamily="34" charset="0"/>
              </a:rPr>
              <a:t>• Costos de cada materia prima.</a:t>
            </a:r>
          </a:p>
          <a:p>
            <a:pPr lvl="2"/>
            <a:r>
              <a:rPr lang="es-EC" sz="2200" dirty="0">
                <a:latin typeface="Arial" pitchFamily="34" charset="0"/>
                <a:cs typeface="Arial" pitchFamily="34" charset="0"/>
              </a:rPr>
              <a:t>• Costos de transporte.</a:t>
            </a:r>
          </a:p>
          <a:p>
            <a:pPr lvl="2"/>
            <a:r>
              <a:rPr lang="es-EC" sz="2200" dirty="0">
                <a:latin typeface="Arial" pitchFamily="34" charset="0"/>
                <a:cs typeface="Arial" pitchFamily="34" charset="0"/>
              </a:rPr>
              <a:t>• Tamaño, embalaje.</a:t>
            </a:r>
          </a:p>
          <a:p>
            <a:endParaRPr lang="es-EC" dirty="0"/>
          </a:p>
        </p:txBody>
      </p:sp>
      <p:pic>
        <p:nvPicPr>
          <p:cNvPr id="12"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6858016" y="0"/>
            <a:ext cx="2285984" cy="16430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1000108"/>
            <a:ext cx="5072098" cy="400110"/>
          </a:xfrm>
          <a:prstGeom prst="rect">
            <a:avLst/>
          </a:prstGeom>
          <a:noFill/>
        </p:spPr>
        <p:txBody>
          <a:bodyPr wrap="square" rtlCol="0">
            <a:spAutoFit/>
          </a:bodyPr>
          <a:lstStyle/>
          <a:p>
            <a:pPr>
              <a:buFont typeface="Wingdings" pitchFamily="2" charset="2"/>
              <a:buChar char="v"/>
            </a:pPr>
            <a:r>
              <a:rPr lang="es-EC" sz="2000" b="1" dirty="0" smtClean="0">
                <a:latin typeface="Arial" pitchFamily="34" charset="0"/>
                <a:cs typeface="Arial" pitchFamily="34" charset="0"/>
              </a:rPr>
              <a:t>ESTUDIO DE PROCESO</a:t>
            </a:r>
            <a:endParaRPr lang="es-EC" sz="2000" b="1" dirty="0">
              <a:latin typeface="Arial" pitchFamily="34" charset="0"/>
              <a:cs typeface="Arial" pitchFamily="34" charset="0"/>
            </a:endParaRPr>
          </a:p>
        </p:txBody>
      </p:sp>
      <p:sp>
        <p:nvSpPr>
          <p:cNvPr id="5" name="4 CuadroTexto"/>
          <p:cNvSpPr txBox="1"/>
          <p:nvPr/>
        </p:nvSpPr>
        <p:spPr>
          <a:xfrm>
            <a:off x="1428728" y="2000240"/>
            <a:ext cx="6858048" cy="4770537"/>
          </a:xfrm>
          <a:prstGeom prst="rect">
            <a:avLst/>
          </a:prstGeom>
          <a:noFill/>
        </p:spPr>
        <p:txBody>
          <a:bodyPr wrap="square" rtlCol="0">
            <a:spAutoFit/>
          </a:bodyPr>
          <a:lstStyle/>
          <a:p>
            <a:pPr algn="just"/>
            <a:r>
              <a:rPr lang="es-EC" sz="2200" dirty="0" smtClean="0">
                <a:latin typeface="Arial" pitchFamily="34" charset="0"/>
                <a:cs typeface="Arial" pitchFamily="34" charset="0"/>
              </a:rPr>
              <a:t>GENERAL.- Un </a:t>
            </a:r>
            <a:r>
              <a:rPr lang="es-EC" sz="2200" dirty="0">
                <a:latin typeface="Arial" pitchFamily="34" charset="0"/>
                <a:cs typeface="Arial" pitchFamily="34" charset="0"/>
              </a:rPr>
              <a:t>jugo corresponde a extraer de granadilla su pulpa para luego agregar una cantidad de azúcar, agua saborizantes según la cantidad que requiera</a:t>
            </a:r>
            <a:r>
              <a:rPr lang="es-EC" sz="2200" dirty="0" smtClean="0">
                <a:latin typeface="Arial" pitchFamily="34" charset="0"/>
                <a:cs typeface="Arial" pitchFamily="34" charset="0"/>
              </a:rPr>
              <a:t>.</a:t>
            </a:r>
          </a:p>
          <a:p>
            <a:pPr algn="just"/>
            <a:endParaRPr lang="es-EC" sz="2200" dirty="0">
              <a:latin typeface="Arial" pitchFamily="34" charset="0"/>
              <a:cs typeface="Arial" pitchFamily="34" charset="0"/>
            </a:endParaRPr>
          </a:p>
          <a:p>
            <a:pPr algn="just"/>
            <a:r>
              <a:rPr lang="es-EC" sz="2200" dirty="0" smtClean="0">
                <a:latin typeface="Arial" pitchFamily="34" charset="0"/>
                <a:cs typeface="Arial" pitchFamily="34" charset="0"/>
              </a:rPr>
              <a:t>La </a:t>
            </a:r>
            <a:r>
              <a:rPr lang="es-EC" sz="2200" dirty="0">
                <a:latin typeface="Arial" pitchFamily="34" charset="0"/>
                <a:cs typeface="Arial" pitchFamily="34" charset="0"/>
              </a:rPr>
              <a:t>calidad del jugo estará siempre determinada por la calidad de la materia prima que se use. El componente más importante es la fruta, que será tan fresca ya que se usara el 60 % de la misma, </a:t>
            </a:r>
          </a:p>
          <a:p>
            <a:pPr algn="just"/>
            <a:r>
              <a:rPr lang="es-EC" sz="2200" dirty="0" smtClean="0">
                <a:latin typeface="Arial" pitchFamily="34" charset="0"/>
                <a:cs typeface="Arial" pitchFamily="34" charset="0"/>
              </a:rPr>
              <a:t>Harina </a:t>
            </a:r>
            <a:r>
              <a:rPr lang="es-EC" sz="2200" dirty="0">
                <a:latin typeface="Arial" pitchFamily="34" charset="0"/>
                <a:cs typeface="Arial" pitchFamily="34" charset="0"/>
              </a:rPr>
              <a:t>de cebada procesada es otro ingrediente adicional, debido a que corresponde el 15%. Este ingrediente se comprara por toneladas a los proveedores. </a:t>
            </a:r>
          </a:p>
          <a:p>
            <a:pPr algn="just"/>
            <a:endParaRPr lang="es-EC" dirty="0"/>
          </a:p>
        </p:txBody>
      </p:sp>
      <p:pic>
        <p:nvPicPr>
          <p:cNvPr id="6"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6858016" y="0"/>
            <a:ext cx="2285984" cy="16430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500042"/>
            <a:ext cx="7643866" cy="6555641"/>
          </a:xfrm>
          <a:prstGeom prst="rect">
            <a:avLst/>
          </a:prstGeom>
          <a:noFill/>
        </p:spPr>
        <p:txBody>
          <a:bodyPr wrap="square" rtlCol="0">
            <a:spAutoFit/>
          </a:bodyPr>
          <a:lstStyle/>
          <a:p>
            <a:pPr>
              <a:buFont typeface="Wingdings" pitchFamily="2" charset="2"/>
              <a:buChar char="Ø"/>
            </a:pPr>
            <a:r>
              <a:rPr lang="es-EC" sz="2400" b="1" dirty="0"/>
              <a:t>Componentes adicionales</a:t>
            </a:r>
            <a:endParaRPr lang="es-EC" sz="2400" dirty="0"/>
          </a:p>
          <a:p>
            <a:endParaRPr lang="es-EC" sz="2400" dirty="0"/>
          </a:p>
          <a:p>
            <a:endParaRPr lang="es-EC" sz="2400" dirty="0" smtClean="0"/>
          </a:p>
          <a:p>
            <a:r>
              <a:rPr lang="es-EC" sz="2400" dirty="0" smtClean="0"/>
              <a:t>     Son </a:t>
            </a:r>
            <a:r>
              <a:rPr lang="es-EC" sz="2400" dirty="0"/>
              <a:t>elementos adicionales para la elaboración del jugo para incrementar la calidad de las cuales podemos mencionar los siguientes.</a:t>
            </a:r>
          </a:p>
          <a:p>
            <a:pPr lvl="0"/>
            <a:endParaRPr lang="es-EC" sz="2400" dirty="0" smtClean="0"/>
          </a:p>
          <a:p>
            <a:pPr lvl="0">
              <a:buFont typeface="Wingdings" pitchFamily="2" charset="2"/>
              <a:buChar char="ü"/>
            </a:pPr>
            <a:r>
              <a:rPr lang="es-EC" sz="2400" dirty="0" smtClean="0"/>
              <a:t>El </a:t>
            </a:r>
            <a:r>
              <a:rPr lang="es-EC" sz="2400" dirty="0"/>
              <a:t>acido benzoato que nos servirá para conservar el jugo. </a:t>
            </a:r>
          </a:p>
          <a:p>
            <a:pPr lvl="0"/>
            <a:endParaRPr lang="es-EC" sz="2400" dirty="0" smtClean="0"/>
          </a:p>
          <a:p>
            <a:pPr lvl="0">
              <a:buFont typeface="Wingdings" pitchFamily="2" charset="2"/>
              <a:buChar char="ü"/>
            </a:pPr>
            <a:r>
              <a:rPr lang="es-EC" sz="2400" dirty="0" smtClean="0"/>
              <a:t>El </a:t>
            </a:r>
            <a:r>
              <a:rPr lang="es-EC" sz="2400" dirty="0"/>
              <a:t>acido ascórbico o vitamina C será otro de los elementos importantes para la realización de jugo.</a:t>
            </a:r>
          </a:p>
          <a:p>
            <a:pPr lvl="0">
              <a:buFont typeface="Wingdings" pitchFamily="2" charset="2"/>
              <a:buChar char="ü"/>
            </a:pPr>
            <a:endParaRPr lang="es-EC" sz="2400" dirty="0" smtClean="0"/>
          </a:p>
          <a:p>
            <a:pPr lvl="0">
              <a:buFont typeface="Wingdings" pitchFamily="2" charset="2"/>
              <a:buChar char="ü"/>
            </a:pPr>
            <a:r>
              <a:rPr lang="es-EC" sz="2400" dirty="0" smtClean="0"/>
              <a:t>Amarillo Huevo</a:t>
            </a:r>
          </a:p>
          <a:p>
            <a:pPr lvl="0"/>
            <a:endParaRPr lang="es-EC" sz="2400" dirty="0" smtClean="0"/>
          </a:p>
          <a:p>
            <a:pPr lvl="0">
              <a:buFont typeface="Wingdings" pitchFamily="2" charset="2"/>
              <a:buChar char="ü"/>
            </a:pPr>
            <a:r>
              <a:rPr lang="es-EC" sz="2400" dirty="0" smtClean="0"/>
              <a:t>Agua </a:t>
            </a:r>
          </a:p>
          <a:p>
            <a:pPr lvl="0"/>
            <a:endParaRPr lang="es-EC" dirty="0"/>
          </a:p>
          <a:p>
            <a:endParaRPr lang="es-EC" dirty="0"/>
          </a:p>
        </p:txBody>
      </p:sp>
      <p:pic>
        <p:nvPicPr>
          <p:cNvPr id="3"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6858016" y="0"/>
            <a:ext cx="2285984" cy="16430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6858016" y="0"/>
            <a:ext cx="2285984" cy="1643050"/>
          </a:xfrm>
          <a:prstGeom prst="rect">
            <a:avLst/>
          </a:prstGeom>
          <a:noFill/>
        </p:spPr>
      </p:pic>
      <p:sp>
        <p:nvSpPr>
          <p:cNvPr id="102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DIAGRAMA DE PROCESO PARA LA ELABORACION DE JUGO DE GRANADILLA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2" name="Picture 2"/>
          <p:cNvPicPr>
            <a:picLocks noChangeAspect="1" noChangeArrowheads="1"/>
          </p:cNvPicPr>
          <p:nvPr/>
        </p:nvPicPr>
        <p:blipFill>
          <a:blip r:embed="rId4" cstate="print"/>
          <a:srcRect/>
          <a:stretch>
            <a:fillRect/>
          </a:stretch>
        </p:blipFill>
        <p:spPr bwMode="auto">
          <a:xfrm>
            <a:off x="785786" y="795338"/>
            <a:ext cx="6572296" cy="606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428604"/>
            <a:ext cx="4929222" cy="400110"/>
          </a:xfrm>
          <a:prstGeom prst="rect">
            <a:avLst/>
          </a:prstGeom>
          <a:noFill/>
        </p:spPr>
        <p:txBody>
          <a:bodyPr wrap="square" rtlCol="0">
            <a:spAutoFit/>
          </a:bodyPr>
          <a:lstStyle/>
          <a:p>
            <a:pPr>
              <a:buFont typeface="Wingdings" pitchFamily="2" charset="2"/>
              <a:buChar char="q"/>
            </a:pPr>
            <a:r>
              <a:rPr lang="es-ES" sz="2000" b="1" dirty="0" smtClean="0"/>
              <a:t>Control de calidad</a:t>
            </a:r>
            <a:endParaRPr lang="es-EC" sz="2000" dirty="0"/>
          </a:p>
        </p:txBody>
      </p:sp>
      <p:graphicFrame>
        <p:nvGraphicFramePr>
          <p:cNvPr id="5" name="4 Tabla"/>
          <p:cNvGraphicFramePr>
            <a:graphicFrameLocks noGrp="1"/>
          </p:cNvGraphicFramePr>
          <p:nvPr/>
        </p:nvGraphicFramePr>
        <p:xfrm>
          <a:off x="1000100" y="1428736"/>
          <a:ext cx="7709834" cy="4414772"/>
        </p:xfrm>
        <a:graphic>
          <a:graphicData uri="http://schemas.openxmlformats.org/drawingml/2006/table">
            <a:tbl>
              <a:tblPr/>
              <a:tblGrid>
                <a:gridCol w="2420315"/>
                <a:gridCol w="5289519"/>
              </a:tblGrid>
              <a:tr h="337085">
                <a:tc>
                  <a:txBody>
                    <a:bodyPr/>
                    <a:lstStyle/>
                    <a:p>
                      <a:pPr algn="ctr">
                        <a:lnSpc>
                          <a:spcPct val="115000"/>
                        </a:lnSpc>
                        <a:spcAft>
                          <a:spcPts val="0"/>
                        </a:spcAft>
                      </a:pPr>
                      <a:r>
                        <a:rPr lang="es-ES" sz="1400" b="1" dirty="0">
                          <a:latin typeface="Arial"/>
                          <a:ea typeface="Times New Roman"/>
                        </a:rPr>
                        <a:t>Etapa del Proceso relevantes</a:t>
                      </a:r>
                      <a:endParaRPr lang="es-EC" sz="1400" dirty="0">
                        <a:latin typeface="Times New Roman"/>
                        <a:ea typeface="Times New Roman"/>
                      </a:endParaRPr>
                    </a:p>
                  </a:txBody>
                  <a:tcPr marL="66554" marR="6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s-ES" sz="1400" b="1" dirty="0">
                          <a:latin typeface="Arial"/>
                          <a:ea typeface="Times New Roman"/>
                        </a:rPr>
                        <a:t>Control de Calidad</a:t>
                      </a:r>
                      <a:endParaRPr lang="es-EC" sz="1400" dirty="0">
                        <a:latin typeface="Times New Roman"/>
                        <a:ea typeface="Times New Roman"/>
                      </a:endParaRPr>
                    </a:p>
                  </a:txBody>
                  <a:tcPr marL="66554" marR="6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513330">
                <a:tc>
                  <a:txBody>
                    <a:bodyPr/>
                    <a:lstStyle/>
                    <a:p>
                      <a:pPr algn="just">
                        <a:lnSpc>
                          <a:spcPct val="115000"/>
                        </a:lnSpc>
                        <a:spcAft>
                          <a:spcPts val="0"/>
                        </a:spcAft>
                      </a:pPr>
                      <a:r>
                        <a:rPr lang="es-ES" sz="1400" dirty="0">
                          <a:latin typeface="Arial"/>
                          <a:ea typeface="Times New Roman"/>
                        </a:rPr>
                        <a:t>Selección de la fruta</a:t>
                      </a:r>
                      <a:endParaRPr lang="es-EC" sz="1400" dirty="0">
                        <a:latin typeface="Times New Roman"/>
                        <a:ea typeface="Times New Roman"/>
                      </a:endParaRPr>
                    </a:p>
                  </a:txBody>
                  <a:tcPr marL="66554" marR="6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400">
                          <a:latin typeface="Arial"/>
                          <a:ea typeface="Times New Roman"/>
                        </a:rPr>
                        <a:t>Madura, sin hongos, insectos o magulladuras, en el color, tamaño y variedad.</a:t>
                      </a:r>
                      <a:endParaRPr lang="es-EC" sz="1400">
                        <a:latin typeface="Times New Roman"/>
                        <a:ea typeface="Times New Roman"/>
                      </a:endParaRPr>
                    </a:p>
                  </a:txBody>
                  <a:tcPr marL="66554" marR="6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085">
                <a:tc>
                  <a:txBody>
                    <a:bodyPr/>
                    <a:lstStyle/>
                    <a:p>
                      <a:pPr algn="just">
                        <a:lnSpc>
                          <a:spcPct val="115000"/>
                        </a:lnSpc>
                        <a:spcAft>
                          <a:spcPts val="0"/>
                        </a:spcAft>
                      </a:pPr>
                      <a:r>
                        <a:rPr lang="es-ES" sz="1400">
                          <a:latin typeface="Arial"/>
                          <a:ea typeface="Times New Roman"/>
                        </a:rPr>
                        <a:t>Acondicionamiento de la fruta</a:t>
                      </a:r>
                      <a:endParaRPr lang="es-EC" sz="1400">
                        <a:latin typeface="Times New Roman"/>
                        <a:ea typeface="Times New Roman"/>
                      </a:endParaRPr>
                    </a:p>
                  </a:txBody>
                  <a:tcPr marL="66554" marR="6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400" dirty="0">
                          <a:latin typeface="Arial"/>
                          <a:ea typeface="Times New Roman"/>
                        </a:rPr>
                        <a:t>Lavado, retirada la cáscara y libre de insectos</a:t>
                      </a:r>
                      <a:endParaRPr lang="es-EC" sz="1400" dirty="0">
                        <a:latin typeface="Times New Roman"/>
                        <a:ea typeface="Times New Roman"/>
                      </a:endParaRPr>
                    </a:p>
                  </a:txBody>
                  <a:tcPr marL="66554" marR="6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199">
                <a:tc>
                  <a:txBody>
                    <a:bodyPr/>
                    <a:lstStyle/>
                    <a:p>
                      <a:pPr algn="just">
                        <a:lnSpc>
                          <a:spcPct val="115000"/>
                        </a:lnSpc>
                        <a:spcAft>
                          <a:spcPts val="0"/>
                        </a:spcAft>
                      </a:pPr>
                      <a:r>
                        <a:rPr lang="es-ES" sz="1400">
                          <a:latin typeface="Arial"/>
                          <a:ea typeface="Times New Roman"/>
                        </a:rPr>
                        <a:t>Filtrado</a:t>
                      </a:r>
                      <a:endParaRPr lang="es-EC" sz="1400">
                        <a:latin typeface="Times New Roman"/>
                        <a:ea typeface="Times New Roman"/>
                      </a:endParaRPr>
                    </a:p>
                  </a:txBody>
                  <a:tcPr marL="66554" marR="6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400" dirty="0">
                          <a:latin typeface="Arial"/>
                          <a:ea typeface="Times New Roman"/>
                        </a:rPr>
                        <a:t>Asegurarse de obtener un jugo de apariencia cristalina.</a:t>
                      </a:r>
                      <a:endParaRPr lang="es-EC" sz="1400" dirty="0">
                        <a:latin typeface="Times New Roman"/>
                        <a:ea typeface="Times New Roman"/>
                      </a:endParaRPr>
                    </a:p>
                  </a:txBody>
                  <a:tcPr marL="66554" marR="6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698">
                <a:tc>
                  <a:txBody>
                    <a:bodyPr/>
                    <a:lstStyle/>
                    <a:p>
                      <a:pPr algn="just">
                        <a:lnSpc>
                          <a:spcPct val="115000"/>
                        </a:lnSpc>
                        <a:spcAft>
                          <a:spcPts val="0"/>
                        </a:spcAft>
                      </a:pPr>
                      <a:r>
                        <a:rPr lang="es-ES" sz="1400">
                          <a:latin typeface="Arial"/>
                          <a:ea typeface="Times New Roman"/>
                        </a:rPr>
                        <a:t>Pasteurizado</a:t>
                      </a:r>
                      <a:endParaRPr lang="es-EC" sz="1400">
                        <a:latin typeface="Times New Roman"/>
                        <a:ea typeface="Times New Roman"/>
                      </a:endParaRPr>
                    </a:p>
                  </a:txBody>
                  <a:tcPr marL="66554" marR="6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400" dirty="0">
                          <a:latin typeface="Arial"/>
                          <a:ea typeface="Times New Roman"/>
                        </a:rPr>
                        <a:t>A la temperatura correcta y durante el tiempo indicado, evitando que el producto </a:t>
                      </a:r>
                      <a:r>
                        <a:rPr lang="es-ES" sz="1400" dirty="0" smtClean="0">
                          <a:latin typeface="Arial"/>
                          <a:ea typeface="Times New Roman"/>
                        </a:rPr>
                        <a:t>se queme </a:t>
                      </a:r>
                      <a:r>
                        <a:rPr lang="es-ES" sz="1400" dirty="0">
                          <a:latin typeface="Arial"/>
                          <a:ea typeface="Times New Roman"/>
                        </a:rPr>
                        <a:t>y se adhiera a la superficie de la marmita. Mover constantemente permitiendo que el jugo se caliente de manera uniforme. Es aconsejable el uso de refractómetros para determinar el correcto contenido de los componentes adicionales.</a:t>
                      </a:r>
                      <a:endParaRPr lang="es-EC" sz="1400" dirty="0">
                        <a:latin typeface="Times New Roman"/>
                        <a:ea typeface="Times New Roman"/>
                      </a:endParaRPr>
                    </a:p>
                  </a:txBody>
                  <a:tcPr marL="66554" marR="6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8344">
                <a:tc>
                  <a:txBody>
                    <a:bodyPr/>
                    <a:lstStyle/>
                    <a:p>
                      <a:pPr algn="just">
                        <a:lnSpc>
                          <a:spcPct val="115000"/>
                        </a:lnSpc>
                        <a:spcAft>
                          <a:spcPts val="0"/>
                        </a:spcAft>
                      </a:pPr>
                      <a:r>
                        <a:rPr lang="es-ES" sz="1400">
                          <a:latin typeface="Arial"/>
                          <a:ea typeface="Times New Roman"/>
                        </a:rPr>
                        <a:t>Llenado/envasado</a:t>
                      </a:r>
                      <a:endParaRPr lang="es-EC" sz="1400">
                        <a:latin typeface="Times New Roman"/>
                        <a:ea typeface="Times New Roman"/>
                      </a:endParaRPr>
                    </a:p>
                  </a:txBody>
                  <a:tcPr marL="66554" marR="6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400" dirty="0">
                          <a:latin typeface="Arial"/>
                          <a:ea typeface="Times New Roman"/>
                        </a:rPr>
                        <a:t>El peso exacto, asegurándose que los envases se encuentren en perfectas condiciones y correctamente esterilizados</a:t>
                      </a:r>
                      <a:endParaRPr lang="es-EC" sz="1400" dirty="0">
                        <a:latin typeface="Times New Roman"/>
                        <a:ea typeface="Times New Roman"/>
                      </a:endParaRPr>
                    </a:p>
                  </a:txBody>
                  <a:tcPr marL="66554" marR="6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259">
                <a:tc>
                  <a:txBody>
                    <a:bodyPr/>
                    <a:lstStyle/>
                    <a:p>
                      <a:pPr algn="just">
                        <a:lnSpc>
                          <a:spcPct val="115000"/>
                        </a:lnSpc>
                        <a:spcAft>
                          <a:spcPts val="0"/>
                        </a:spcAft>
                      </a:pPr>
                      <a:r>
                        <a:rPr lang="es-ES" sz="1400">
                          <a:latin typeface="Arial"/>
                          <a:ea typeface="Times New Roman"/>
                        </a:rPr>
                        <a:t>Producto Final</a:t>
                      </a:r>
                      <a:endParaRPr lang="es-EC" sz="1400">
                        <a:latin typeface="Times New Roman"/>
                        <a:ea typeface="Times New Roman"/>
                      </a:endParaRPr>
                    </a:p>
                  </a:txBody>
                  <a:tcPr marL="66554" marR="6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400" dirty="0">
                          <a:latin typeface="Arial"/>
                          <a:ea typeface="Times New Roman"/>
                        </a:rPr>
                        <a:t>De buena apariencia, libre de contaminación.</a:t>
                      </a:r>
                      <a:endParaRPr lang="es-EC" sz="1400" dirty="0">
                        <a:latin typeface="Times New Roman"/>
                        <a:ea typeface="Times New Roman"/>
                      </a:endParaRPr>
                    </a:p>
                  </a:txBody>
                  <a:tcPr marL="66554" marR="6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000892" y="0"/>
            <a:ext cx="2143108" cy="135729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3108" y="714356"/>
            <a:ext cx="4786346" cy="646331"/>
          </a:xfrm>
          <a:prstGeom prst="rect">
            <a:avLst/>
          </a:prstGeom>
          <a:noFill/>
        </p:spPr>
        <p:txBody>
          <a:bodyPr wrap="square" rtlCol="0">
            <a:spAutoFit/>
          </a:bodyPr>
          <a:lstStyle/>
          <a:p>
            <a:r>
              <a:rPr lang="es-ES" b="1" dirty="0" smtClean="0"/>
              <a:t>Maquinaria</a:t>
            </a:r>
            <a:endParaRPr lang="es-EC" dirty="0" smtClean="0"/>
          </a:p>
          <a:p>
            <a:endParaRPr lang="es-EC" dirty="0"/>
          </a:p>
        </p:txBody>
      </p:sp>
      <p:sp>
        <p:nvSpPr>
          <p:cNvPr id="3" name="2 CuadroTexto"/>
          <p:cNvSpPr txBox="1"/>
          <p:nvPr/>
        </p:nvSpPr>
        <p:spPr>
          <a:xfrm>
            <a:off x="2071670" y="1928802"/>
            <a:ext cx="5786478" cy="369332"/>
          </a:xfrm>
          <a:prstGeom prst="rect">
            <a:avLst/>
          </a:prstGeom>
          <a:noFill/>
        </p:spPr>
        <p:txBody>
          <a:bodyPr wrap="square" rtlCol="0">
            <a:spAutoFit/>
          </a:bodyPr>
          <a:lstStyle/>
          <a:p>
            <a:endParaRPr lang="es-EC" dirty="0"/>
          </a:p>
        </p:txBody>
      </p:sp>
      <p:graphicFrame>
        <p:nvGraphicFramePr>
          <p:cNvPr id="4" name="3 Tabla"/>
          <p:cNvGraphicFramePr>
            <a:graphicFrameLocks noGrp="1"/>
          </p:cNvGraphicFramePr>
          <p:nvPr/>
        </p:nvGraphicFramePr>
        <p:xfrm>
          <a:off x="1571604" y="1357298"/>
          <a:ext cx="5215594" cy="2278380"/>
        </p:xfrm>
        <a:graphic>
          <a:graphicData uri="http://schemas.openxmlformats.org/drawingml/2006/table">
            <a:tbl>
              <a:tblPr/>
              <a:tblGrid>
                <a:gridCol w="2444459"/>
                <a:gridCol w="1554138"/>
                <a:gridCol w="1216997"/>
              </a:tblGrid>
              <a:tr h="133985">
                <a:tc>
                  <a:txBody>
                    <a:bodyPr/>
                    <a:lstStyle/>
                    <a:p>
                      <a:pPr algn="ctr">
                        <a:lnSpc>
                          <a:spcPct val="115000"/>
                        </a:lnSpc>
                        <a:spcAft>
                          <a:spcPts val="0"/>
                        </a:spcAft>
                      </a:pPr>
                      <a:r>
                        <a:rPr lang="es-ES" sz="1000" b="1" dirty="0">
                          <a:solidFill>
                            <a:srgbClr val="000000"/>
                          </a:solidFill>
                          <a:latin typeface="Calibri"/>
                          <a:ea typeface="Times New Roman"/>
                          <a:cs typeface="Calibri"/>
                        </a:rPr>
                        <a:t>Maquinaria</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s-ES" sz="1000" b="1" dirty="0">
                          <a:solidFill>
                            <a:srgbClr val="000000"/>
                          </a:solidFill>
                          <a:latin typeface="Calibri"/>
                          <a:ea typeface="Times New Roman"/>
                          <a:cs typeface="Calibri"/>
                        </a:rPr>
                        <a:t>Especificaciones</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s-ES" sz="1000" b="1" dirty="0">
                          <a:solidFill>
                            <a:srgbClr val="000000"/>
                          </a:solidFill>
                          <a:latin typeface="Calibri"/>
                          <a:ea typeface="Times New Roman"/>
                          <a:cs typeface="Calibri"/>
                        </a:rPr>
                        <a:t>Cantidad</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133985">
                <a:tc>
                  <a:txBody>
                    <a:bodyPr/>
                    <a:lstStyle/>
                    <a:p>
                      <a:pPr>
                        <a:lnSpc>
                          <a:spcPct val="115000"/>
                        </a:lnSpc>
                        <a:spcAft>
                          <a:spcPts val="0"/>
                        </a:spcAft>
                      </a:pPr>
                      <a:r>
                        <a:rPr lang="es-ES" sz="1000">
                          <a:solidFill>
                            <a:srgbClr val="000000"/>
                          </a:solidFill>
                          <a:latin typeface="Calibri"/>
                          <a:ea typeface="Times New Roman"/>
                          <a:cs typeface="Calibri"/>
                        </a:rPr>
                        <a:t>Filtradora de agua</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Acero inoxidable</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2</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985">
                <a:tc>
                  <a:txBody>
                    <a:bodyPr/>
                    <a:lstStyle/>
                    <a:p>
                      <a:pPr>
                        <a:lnSpc>
                          <a:spcPct val="115000"/>
                        </a:lnSpc>
                        <a:spcAft>
                          <a:spcPts val="0"/>
                        </a:spcAft>
                      </a:pPr>
                      <a:r>
                        <a:rPr lang="es-ES" sz="1000">
                          <a:solidFill>
                            <a:srgbClr val="000000"/>
                          </a:solidFill>
                          <a:latin typeface="Times New Roman"/>
                          <a:ea typeface="Times New Roman"/>
                        </a:rPr>
                        <a:t>Lavadora de inmersión</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Acero inoxidable</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985">
                <a:tc>
                  <a:txBody>
                    <a:bodyPr/>
                    <a:lstStyle/>
                    <a:p>
                      <a:pPr>
                        <a:lnSpc>
                          <a:spcPct val="115000"/>
                        </a:lnSpc>
                        <a:spcAft>
                          <a:spcPts val="0"/>
                        </a:spcAft>
                      </a:pPr>
                      <a:r>
                        <a:rPr lang="es-ES" sz="1000">
                          <a:solidFill>
                            <a:srgbClr val="000000"/>
                          </a:solidFill>
                          <a:latin typeface="Times New Roman"/>
                          <a:ea typeface="Times New Roman"/>
                        </a:rPr>
                        <a:t>Mesa de rodillos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Acero inoxidable</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985">
                <a:tc>
                  <a:txBody>
                    <a:bodyPr/>
                    <a:lstStyle/>
                    <a:p>
                      <a:pPr>
                        <a:lnSpc>
                          <a:spcPct val="115000"/>
                        </a:lnSpc>
                        <a:spcAft>
                          <a:spcPts val="0"/>
                        </a:spcAft>
                      </a:pPr>
                      <a:r>
                        <a:rPr lang="es-ES" sz="1000">
                          <a:solidFill>
                            <a:srgbClr val="000000"/>
                          </a:solidFill>
                          <a:latin typeface="Times New Roman"/>
                          <a:ea typeface="Times New Roman"/>
                        </a:rPr>
                        <a:t>Lavadora de cepillos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Acero inoxidable</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985">
                <a:tc>
                  <a:txBody>
                    <a:bodyPr/>
                    <a:lstStyle/>
                    <a:p>
                      <a:pPr>
                        <a:lnSpc>
                          <a:spcPct val="115000"/>
                        </a:lnSpc>
                        <a:spcAft>
                          <a:spcPts val="0"/>
                        </a:spcAft>
                      </a:pPr>
                      <a:r>
                        <a:rPr lang="es-ES" sz="1000">
                          <a:solidFill>
                            <a:srgbClr val="000000"/>
                          </a:solidFill>
                          <a:latin typeface="Times New Roman"/>
                          <a:ea typeface="Times New Roman"/>
                        </a:rPr>
                        <a:t>Elevador de cangilones(tornillo escaldador)</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Acero inoxidable</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985">
                <a:tc>
                  <a:txBody>
                    <a:bodyPr/>
                    <a:lstStyle/>
                    <a:p>
                      <a:pPr>
                        <a:lnSpc>
                          <a:spcPct val="115000"/>
                        </a:lnSpc>
                        <a:spcAft>
                          <a:spcPts val="0"/>
                        </a:spcAft>
                      </a:pPr>
                      <a:r>
                        <a:rPr lang="es-ES" sz="1000">
                          <a:solidFill>
                            <a:srgbClr val="000000"/>
                          </a:solidFill>
                          <a:latin typeface="Times New Roman"/>
                          <a:ea typeface="Times New Roman"/>
                        </a:rPr>
                        <a:t>Picadora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Times New Roman"/>
                          <a:ea typeface="Times New Roman"/>
                        </a:rPr>
                        <a:t>Estructura en hierro UPS80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latin typeface="Calibri"/>
                          <a:ea typeface="Times New Roman"/>
                          <a:cs typeface="Calibri"/>
                        </a:rPr>
                        <a:t>1</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985">
                <a:tc>
                  <a:txBody>
                    <a:bodyPr/>
                    <a:lstStyle/>
                    <a:p>
                      <a:pPr>
                        <a:lnSpc>
                          <a:spcPct val="115000"/>
                        </a:lnSpc>
                        <a:spcAft>
                          <a:spcPts val="0"/>
                        </a:spcAft>
                      </a:pPr>
                      <a:r>
                        <a:rPr lang="es-ES" sz="1000">
                          <a:solidFill>
                            <a:srgbClr val="000000"/>
                          </a:solidFill>
                          <a:latin typeface="Times New Roman"/>
                          <a:ea typeface="Times New Roman"/>
                        </a:rPr>
                        <a:t>Despulpadora</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Acero inoxidable</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985">
                <a:tc>
                  <a:txBody>
                    <a:bodyPr/>
                    <a:lstStyle/>
                    <a:p>
                      <a:pPr>
                        <a:lnSpc>
                          <a:spcPct val="115000"/>
                        </a:lnSpc>
                        <a:spcAft>
                          <a:spcPts val="0"/>
                        </a:spcAft>
                      </a:pPr>
                      <a:r>
                        <a:rPr lang="es-ES" sz="1000">
                          <a:solidFill>
                            <a:srgbClr val="000000"/>
                          </a:solidFill>
                          <a:latin typeface="Times New Roman"/>
                          <a:ea typeface="Times New Roman"/>
                        </a:rPr>
                        <a:t>Refinadora</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Acero inoxidable</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985">
                <a:tc>
                  <a:txBody>
                    <a:bodyPr/>
                    <a:lstStyle/>
                    <a:p>
                      <a:pPr>
                        <a:lnSpc>
                          <a:spcPct val="115000"/>
                        </a:lnSpc>
                        <a:spcAft>
                          <a:spcPts val="0"/>
                        </a:spcAft>
                      </a:pPr>
                      <a:r>
                        <a:rPr lang="es-ES" sz="1000">
                          <a:solidFill>
                            <a:srgbClr val="000000"/>
                          </a:solidFill>
                          <a:latin typeface="Times New Roman"/>
                          <a:ea typeface="Times New Roman"/>
                        </a:rPr>
                        <a:t>Tanque de balance y accesorios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Acero inoxidable</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985">
                <a:tc>
                  <a:txBody>
                    <a:bodyPr/>
                    <a:lstStyle/>
                    <a:p>
                      <a:pPr>
                        <a:lnSpc>
                          <a:spcPct val="115000"/>
                        </a:lnSpc>
                        <a:spcAft>
                          <a:spcPts val="0"/>
                        </a:spcAft>
                      </a:pPr>
                      <a:r>
                        <a:rPr lang="es-ES" sz="1000">
                          <a:solidFill>
                            <a:srgbClr val="000000"/>
                          </a:solidFill>
                          <a:latin typeface="Times New Roman"/>
                          <a:ea typeface="Times New Roman"/>
                        </a:rPr>
                        <a:t>Estructura área de despulpe</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Acero inoxidable</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95">
                <a:tc>
                  <a:txBody>
                    <a:bodyPr/>
                    <a:lstStyle/>
                    <a:p>
                      <a:pPr>
                        <a:lnSpc>
                          <a:spcPct val="115000"/>
                        </a:lnSpc>
                        <a:spcAft>
                          <a:spcPts val="0"/>
                        </a:spcAft>
                      </a:pPr>
                      <a:r>
                        <a:rPr lang="es-ES" sz="1000">
                          <a:solidFill>
                            <a:srgbClr val="000000"/>
                          </a:solidFill>
                          <a:latin typeface="Times New Roman"/>
                          <a:ea typeface="Times New Roman"/>
                        </a:rPr>
                        <a:t>Marmita a gas o vapor cap 200 kls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Acero inoxidable</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985">
                <a:tc>
                  <a:txBody>
                    <a:bodyPr/>
                    <a:lstStyle/>
                    <a:p>
                      <a:pPr>
                        <a:lnSpc>
                          <a:spcPct val="115000"/>
                        </a:lnSpc>
                        <a:spcAft>
                          <a:spcPts val="0"/>
                        </a:spcAft>
                      </a:pPr>
                      <a:r>
                        <a:rPr lang="es-ES" sz="1000" b="1">
                          <a:solidFill>
                            <a:srgbClr val="000000"/>
                          </a:solidFill>
                          <a:latin typeface="Times New Roman"/>
                          <a:ea typeface="Times New Roman"/>
                        </a:rPr>
                        <a:t>TOTAL</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b="1">
                          <a:solidFill>
                            <a:srgbClr val="000000"/>
                          </a:solidFill>
                          <a:latin typeface="Calibri"/>
                          <a:ea typeface="Times New Roman"/>
                          <a:cs typeface="Calibri"/>
                        </a:rPr>
                        <a:t>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b="1" dirty="0">
                          <a:solidFill>
                            <a:srgbClr val="000000"/>
                          </a:solidFill>
                          <a:latin typeface="Calibri"/>
                          <a:ea typeface="Times New Roman"/>
                          <a:cs typeface="Calibri"/>
                        </a:rPr>
                        <a:t> </a:t>
                      </a:r>
                      <a:r>
                        <a:rPr lang="es-ES" sz="1000" b="1" dirty="0" smtClean="0">
                          <a:solidFill>
                            <a:srgbClr val="000000"/>
                          </a:solidFill>
                          <a:latin typeface="Calibri"/>
                          <a:ea typeface="Times New Roman"/>
                          <a:cs typeface="Calibri"/>
                        </a:rPr>
                        <a:t>12</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1785918" y="4000504"/>
            <a:ext cx="4000528" cy="369332"/>
          </a:xfrm>
          <a:prstGeom prst="rect">
            <a:avLst/>
          </a:prstGeom>
          <a:noFill/>
        </p:spPr>
        <p:txBody>
          <a:bodyPr wrap="square" rtlCol="0">
            <a:spAutoFit/>
          </a:bodyPr>
          <a:lstStyle/>
          <a:p>
            <a:pPr marL="0" lvl="1"/>
            <a:r>
              <a:rPr lang="es-ES" b="1" dirty="0" smtClean="0"/>
              <a:t>Muebles y enseres</a:t>
            </a:r>
            <a:endParaRPr lang="es-EC" dirty="0" smtClean="0"/>
          </a:p>
        </p:txBody>
      </p:sp>
      <p:graphicFrame>
        <p:nvGraphicFramePr>
          <p:cNvPr id="6" name="5 Tabla"/>
          <p:cNvGraphicFramePr>
            <a:graphicFrameLocks noGrp="1"/>
          </p:cNvGraphicFramePr>
          <p:nvPr/>
        </p:nvGraphicFramePr>
        <p:xfrm>
          <a:off x="2928926" y="4643446"/>
          <a:ext cx="3225800" cy="876300"/>
        </p:xfrm>
        <a:graphic>
          <a:graphicData uri="http://schemas.openxmlformats.org/drawingml/2006/table">
            <a:tbl>
              <a:tblPr/>
              <a:tblGrid>
                <a:gridCol w="2057400"/>
                <a:gridCol w="1168400"/>
              </a:tblGrid>
              <a:tr h="161925">
                <a:tc>
                  <a:txBody>
                    <a:bodyPr/>
                    <a:lstStyle/>
                    <a:p>
                      <a:pPr>
                        <a:lnSpc>
                          <a:spcPct val="115000"/>
                        </a:lnSpc>
                        <a:spcAft>
                          <a:spcPts val="0"/>
                        </a:spcAft>
                      </a:pPr>
                      <a:r>
                        <a:rPr lang="es-ES" sz="1000" b="1" dirty="0">
                          <a:solidFill>
                            <a:srgbClr val="000000"/>
                          </a:solidFill>
                          <a:latin typeface="Calibri"/>
                          <a:ea typeface="Times New Roman"/>
                          <a:cs typeface="Calibri"/>
                        </a:rPr>
                        <a:t>DESCRIPCIÓN</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15000"/>
                        </a:lnSpc>
                        <a:spcAft>
                          <a:spcPts val="0"/>
                        </a:spcAft>
                      </a:pPr>
                      <a:r>
                        <a:rPr lang="es-ES" sz="1000" b="1" dirty="0">
                          <a:solidFill>
                            <a:srgbClr val="000000"/>
                          </a:solidFill>
                          <a:latin typeface="Calibri"/>
                          <a:ea typeface="Times New Roman"/>
                          <a:cs typeface="Calibri"/>
                        </a:rPr>
                        <a:t>CANTIDAD</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161925">
                <a:tc>
                  <a:txBody>
                    <a:bodyPr/>
                    <a:lstStyle/>
                    <a:p>
                      <a:pPr>
                        <a:lnSpc>
                          <a:spcPct val="115000"/>
                        </a:lnSpc>
                        <a:spcAft>
                          <a:spcPts val="0"/>
                        </a:spcAft>
                      </a:pPr>
                      <a:r>
                        <a:rPr lang="es-ES" sz="1000" dirty="0">
                          <a:solidFill>
                            <a:srgbClr val="000000"/>
                          </a:solidFill>
                          <a:latin typeface="Calibri"/>
                          <a:ea typeface="Times New Roman"/>
                          <a:cs typeface="Calibri"/>
                        </a:rPr>
                        <a:t>Escritorios Ejecutivos</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latin typeface="Calibri"/>
                          <a:ea typeface="Times New Roman"/>
                          <a:cs typeface="Calibri"/>
                        </a:rPr>
                        <a:t>6</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15000"/>
                        </a:lnSpc>
                        <a:spcAft>
                          <a:spcPts val="0"/>
                        </a:spcAft>
                      </a:pPr>
                      <a:r>
                        <a:rPr lang="es-ES" sz="1000">
                          <a:solidFill>
                            <a:srgbClr val="000000"/>
                          </a:solidFill>
                          <a:latin typeface="Calibri"/>
                          <a:ea typeface="Times New Roman"/>
                          <a:cs typeface="Calibri"/>
                        </a:rPr>
                        <a:t>Sillas de Oficina(Giratorias)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latin typeface="Calibri"/>
                          <a:ea typeface="Times New Roman"/>
                          <a:cs typeface="Calibri"/>
                        </a:rPr>
                        <a:t>6</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15000"/>
                        </a:lnSpc>
                        <a:spcAft>
                          <a:spcPts val="0"/>
                        </a:spcAft>
                      </a:pPr>
                      <a:r>
                        <a:rPr lang="es-ES" sz="1000">
                          <a:solidFill>
                            <a:srgbClr val="000000"/>
                          </a:solidFill>
                          <a:latin typeface="Calibri"/>
                          <a:ea typeface="Times New Roman"/>
                          <a:cs typeface="Calibri"/>
                        </a:rPr>
                        <a:t>Sillas amuebladas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14</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15000"/>
                        </a:lnSpc>
                        <a:spcAft>
                          <a:spcPts val="0"/>
                        </a:spcAft>
                      </a:pPr>
                      <a:r>
                        <a:rPr lang="es-ES" sz="1000" b="1">
                          <a:solidFill>
                            <a:srgbClr val="000000"/>
                          </a:solidFill>
                          <a:latin typeface="Calibri"/>
                          <a:ea typeface="Times New Roman"/>
                          <a:cs typeface="Calibri"/>
                        </a:rPr>
                        <a:t>TOTAL</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b="1" dirty="0">
                          <a:solidFill>
                            <a:srgbClr val="000000"/>
                          </a:solidFill>
                          <a:latin typeface="Calibri"/>
                          <a:ea typeface="Times New Roman"/>
                          <a:cs typeface="Calibri"/>
                        </a:rPr>
                        <a:t> </a:t>
                      </a:r>
                      <a:r>
                        <a:rPr lang="es-ES" sz="1000" b="1" dirty="0" smtClean="0">
                          <a:solidFill>
                            <a:srgbClr val="000000"/>
                          </a:solidFill>
                          <a:latin typeface="Calibri"/>
                          <a:ea typeface="Times New Roman"/>
                          <a:cs typeface="Calibri"/>
                        </a:rPr>
                        <a:t>26</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6858016" y="0"/>
            <a:ext cx="2285984" cy="16430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00166" y="500042"/>
            <a:ext cx="5072098" cy="369332"/>
          </a:xfrm>
          <a:prstGeom prst="rect">
            <a:avLst/>
          </a:prstGeom>
          <a:noFill/>
        </p:spPr>
        <p:txBody>
          <a:bodyPr wrap="square" rtlCol="0">
            <a:spAutoFit/>
          </a:bodyPr>
          <a:lstStyle/>
          <a:p>
            <a:pPr>
              <a:buFont typeface="Wingdings" pitchFamily="2" charset="2"/>
              <a:buChar char="q"/>
            </a:pPr>
            <a:r>
              <a:rPr lang="es-ES" b="1" dirty="0" smtClean="0"/>
              <a:t>Herramientas para los obreros</a:t>
            </a:r>
            <a:endParaRPr lang="es-EC" dirty="0"/>
          </a:p>
        </p:txBody>
      </p:sp>
      <p:graphicFrame>
        <p:nvGraphicFramePr>
          <p:cNvPr id="3" name="2 Tabla"/>
          <p:cNvGraphicFramePr>
            <a:graphicFrameLocks noGrp="1"/>
          </p:cNvGraphicFramePr>
          <p:nvPr/>
        </p:nvGraphicFramePr>
        <p:xfrm>
          <a:off x="2857488" y="1142984"/>
          <a:ext cx="3857652" cy="1574804"/>
        </p:xfrm>
        <a:graphic>
          <a:graphicData uri="http://schemas.openxmlformats.org/drawingml/2006/table">
            <a:tbl>
              <a:tblPr/>
              <a:tblGrid>
                <a:gridCol w="1769759"/>
                <a:gridCol w="1341697"/>
                <a:gridCol w="746196"/>
              </a:tblGrid>
              <a:tr h="174626">
                <a:tc>
                  <a:txBody>
                    <a:bodyPr/>
                    <a:lstStyle/>
                    <a:p>
                      <a:pPr algn="ctr">
                        <a:lnSpc>
                          <a:spcPct val="115000"/>
                        </a:lnSpc>
                        <a:spcAft>
                          <a:spcPts val="0"/>
                        </a:spcAft>
                      </a:pPr>
                      <a:r>
                        <a:rPr lang="es-ES" sz="1000" b="1" dirty="0">
                          <a:solidFill>
                            <a:srgbClr val="000000"/>
                          </a:solidFill>
                          <a:latin typeface="Calibri"/>
                          <a:ea typeface="Times New Roman"/>
                          <a:cs typeface="Calibri"/>
                        </a:rPr>
                        <a:t>DESCRIPCIÓN</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s-ES" sz="1000" b="1" dirty="0">
                          <a:solidFill>
                            <a:srgbClr val="000000"/>
                          </a:solidFill>
                          <a:latin typeface="Calibri"/>
                          <a:ea typeface="Times New Roman"/>
                          <a:cs typeface="Calibri"/>
                        </a:rPr>
                        <a:t>ESPECIFICACIONES</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s-ES" sz="1000" b="1" dirty="0">
                          <a:solidFill>
                            <a:srgbClr val="000000"/>
                          </a:solidFill>
                          <a:latin typeface="Calibri"/>
                          <a:ea typeface="Times New Roman"/>
                          <a:cs typeface="Calibri"/>
                        </a:rPr>
                        <a:t>CANTIDAD</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174626">
                <a:tc>
                  <a:txBody>
                    <a:bodyPr/>
                    <a:lstStyle/>
                    <a:p>
                      <a:pPr>
                        <a:lnSpc>
                          <a:spcPct val="115000"/>
                        </a:lnSpc>
                        <a:spcAft>
                          <a:spcPts val="0"/>
                        </a:spcAft>
                      </a:pPr>
                      <a:r>
                        <a:rPr lang="es-ES" sz="1000">
                          <a:solidFill>
                            <a:srgbClr val="000000"/>
                          </a:solidFill>
                          <a:latin typeface="Calibri"/>
                          <a:ea typeface="Times New Roman"/>
                          <a:cs typeface="Calibri"/>
                        </a:rPr>
                        <a:t>Mandiles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Cuerosil</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latin typeface="Calibri"/>
                          <a:ea typeface="Times New Roman"/>
                          <a:cs typeface="Calibri"/>
                        </a:rPr>
                        <a:t>10</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252">
                <a:tc>
                  <a:txBody>
                    <a:bodyPr/>
                    <a:lstStyle/>
                    <a:p>
                      <a:pPr>
                        <a:lnSpc>
                          <a:spcPct val="115000"/>
                        </a:lnSpc>
                        <a:spcAft>
                          <a:spcPts val="0"/>
                        </a:spcAft>
                      </a:pPr>
                      <a:r>
                        <a:rPr lang="es-ES" sz="1000">
                          <a:solidFill>
                            <a:srgbClr val="000000"/>
                          </a:solidFill>
                          <a:latin typeface="Calibri"/>
                          <a:ea typeface="Times New Roman"/>
                          <a:cs typeface="Calibri"/>
                        </a:rPr>
                        <a:t>Gorros para cubrir el cabello</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10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26">
                <a:tc>
                  <a:txBody>
                    <a:bodyPr/>
                    <a:lstStyle/>
                    <a:p>
                      <a:pPr>
                        <a:lnSpc>
                          <a:spcPct val="115000"/>
                        </a:lnSpc>
                        <a:spcAft>
                          <a:spcPts val="0"/>
                        </a:spcAft>
                      </a:pPr>
                      <a:r>
                        <a:rPr lang="es-ES" sz="1000">
                          <a:solidFill>
                            <a:srgbClr val="000000"/>
                          </a:solidFill>
                          <a:latin typeface="Calibri"/>
                          <a:ea typeface="Times New Roman"/>
                          <a:cs typeface="Calibri"/>
                        </a:rPr>
                        <a:t>Botas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Plásticas caña alta</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4</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26">
                <a:tc>
                  <a:txBody>
                    <a:bodyPr/>
                    <a:lstStyle/>
                    <a:p>
                      <a:pPr>
                        <a:lnSpc>
                          <a:spcPct val="115000"/>
                        </a:lnSpc>
                        <a:spcAft>
                          <a:spcPts val="0"/>
                        </a:spcAft>
                      </a:pPr>
                      <a:r>
                        <a:rPr lang="es-ES" sz="1000">
                          <a:solidFill>
                            <a:srgbClr val="000000"/>
                          </a:solidFill>
                          <a:latin typeface="Calibri"/>
                          <a:ea typeface="Times New Roman"/>
                          <a:cs typeface="Calibri"/>
                        </a:rPr>
                        <a:t>Respirador</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815 OGA, un filtro</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10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252">
                <a:tc>
                  <a:txBody>
                    <a:bodyPr/>
                    <a:lstStyle/>
                    <a:p>
                      <a:pPr>
                        <a:lnSpc>
                          <a:spcPct val="115000"/>
                        </a:lnSpc>
                        <a:spcAft>
                          <a:spcPts val="0"/>
                        </a:spcAft>
                      </a:pPr>
                      <a:r>
                        <a:rPr lang="es-ES" sz="1000">
                          <a:solidFill>
                            <a:srgbClr val="000000"/>
                          </a:solidFill>
                          <a:latin typeface="Calibri"/>
                          <a:ea typeface="Times New Roman"/>
                          <a:cs typeface="Calibri"/>
                        </a:rPr>
                        <a:t>Guantes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Plásticos uso múltiple</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10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26">
                <a:tc>
                  <a:txBody>
                    <a:bodyPr/>
                    <a:lstStyle/>
                    <a:p>
                      <a:pPr>
                        <a:lnSpc>
                          <a:spcPct val="115000"/>
                        </a:lnSpc>
                        <a:spcAft>
                          <a:spcPts val="0"/>
                        </a:spcAft>
                      </a:pPr>
                      <a:r>
                        <a:rPr lang="es-ES" sz="1000">
                          <a:solidFill>
                            <a:srgbClr val="000000"/>
                          </a:solidFill>
                          <a:latin typeface="Calibri"/>
                          <a:ea typeface="Times New Roman"/>
                          <a:cs typeface="Calibri"/>
                        </a:rPr>
                        <a:t>Suministros médicos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Generales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dirty="0">
                          <a:solidFill>
                            <a:srgbClr val="000000"/>
                          </a:solidFill>
                          <a:latin typeface="Calibri"/>
                          <a:ea typeface="Times New Roman"/>
                          <a:cs typeface="Calibri"/>
                        </a:rPr>
                        <a:t> </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CuadroTexto"/>
          <p:cNvSpPr txBox="1"/>
          <p:nvPr/>
        </p:nvSpPr>
        <p:spPr>
          <a:xfrm>
            <a:off x="1643042" y="3286124"/>
            <a:ext cx="3429024" cy="646331"/>
          </a:xfrm>
          <a:prstGeom prst="rect">
            <a:avLst/>
          </a:prstGeom>
          <a:noFill/>
        </p:spPr>
        <p:txBody>
          <a:bodyPr wrap="square" rtlCol="0">
            <a:spAutoFit/>
          </a:bodyPr>
          <a:lstStyle/>
          <a:p>
            <a:pPr marL="0" lvl="1">
              <a:buFont typeface="Wingdings" pitchFamily="2" charset="2"/>
              <a:buChar char="q"/>
            </a:pPr>
            <a:r>
              <a:rPr lang="es-ES" b="1" dirty="0" smtClean="0"/>
              <a:t>Equipos de Oficina</a:t>
            </a:r>
            <a:endParaRPr lang="es-EC" dirty="0" smtClean="0"/>
          </a:p>
          <a:p>
            <a:endParaRPr lang="es-EC" dirty="0"/>
          </a:p>
        </p:txBody>
      </p:sp>
      <p:graphicFrame>
        <p:nvGraphicFramePr>
          <p:cNvPr id="5" name="4 Tabla"/>
          <p:cNvGraphicFramePr>
            <a:graphicFrameLocks noGrp="1"/>
          </p:cNvGraphicFramePr>
          <p:nvPr/>
        </p:nvGraphicFramePr>
        <p:xfrm>
          <a:off x="2500298" y="4000504"/>
          <a:ext cx="4857785" cy="1680214"/>
        </p:xfrm>
        <a:graphic>
          <a:graphicData uri="http://schemas.openxmlformats.org/drawingml/2006/table">
            <a:tbl>
              <a:tblPr/>
              <a:tblGrid>
                <a:gridCol w="2740234"/>
                <a:gridCol w="1388954"/>
                <a:gridCol w="728597"/>
              </a:tblGrid>
              <a:tr h="157164">
                <a:tc>
                  <a:txBody>
                    <a:bodyPr/>
                    <a:lstStyle/>
                    <a:p>
                      <a:pPr>
                        <a:lnSpc>
                          <a:spcPct val="115000"/>
                        </a:lnSpc>
                        <a:spcAft>
                          <a:spcPts val="0"/>
                        </a:spcAft>
                      </a:pPr>
                      <a:r>
                        <a:rPr lang="es-ES" sz="1000" b="1">
                          <a:solidFill>
                            <a:srgbClr val="000000"/>
                          </a:solidFill>
                          <a:latin typeface="Calibri"/>
                          <a:ea typeface="Times New Roman"/>
                          <a:cs typeface="Calibri"/>
                        </a:rPr>
                        <a:t>DESCRIPCIÓN</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s-ES" sz="1000" b="1">
                          <a:solidFill>
                            <a:srgbClr val="000000"/>
                          </a:solidFill>
                          <a:latin typeface="Calibri"/>
                          <a:ea typeface="Times New Roman"/>
                          <a:cs typeface="Calibri"/>
                        </a:rPr>
                        <a:t>ESPECIFICACIONES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s-ES" sz="1000" b="1" dirty="0">
                          <a:solidFill>
                            <a:srgbClr val="000000"/>
                          </a:solidFill>
                          <a:latin typeface="Calibri"/>
                          <a:ea typeface="Times New Roman"/>
                          <a:cs typeface="Calibri"/>
                        </a:rPr>
                        <a:t>CANTIDAD</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314327">
                <a:tc>
                  <a:txBody>
                    <a:bodyPr/>
                    <a:lstStyle/>
                    <a:p>
                      <a:pPr>
                        <a:lnSpc>
                          <a:spcPct val="115000"/>
                        </a:lnSpc>
                        <a:spcAft>
                          <a:spcPts val="0"/>
                        </a:spcAft>
                      </a:pPr>
                      <a:r>
                        <a:rPr lang="es-ES" sz="1000">
                          <a:solidFill>
                            <a:srgbClr val="000000"/>
                          </a:solidFill>
                          <a:latin typeface="Calibri"/>
                          <a:ea typeface="Times New Roman"/>
                          <a:cs typeface="Calibri"/>
                        </a:rPr>
                        <a:t>SISTEMAS DE ALARMA (CÁMARAS Y ALARMAS)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Segurity</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latin typeface="Calibri"/>
                          <a:ea typeface="Times New Roman"/>
                          <a:cs typeface="Calibri"/>
                        </a:rPr>
                        <a:t>1</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a:lnSpc>
                          <a:spcPct val="115000"/>
                        </a:lnSpc>
                        <a:spcAft>
                          <a:spcPts val="0"/>
                        </a:spcAft>
                      </a:pPr>
                      <a:r>
                        <a:rPr lang="es-ES" sz="1000">
                          <a:solidFill>
                            <a:srgbClr val="000000"/>
                          </a:solidFill>
                          <a:latin typeface="Calibri"/>
                          <a:ea typeface="Times New Roman"/>
                          <a:cs typeface="Calibri"/>
                        </a:rPr>
                        <a:t>Computadoras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Pantalla plana, LG</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6</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a:lnSpc>
                          <a:spcPct val="115000"/>
                        </a:lnSpc>
                        <a:spcAft>
                          <a:spcPts val="0"/>
                        </a:spcAft>
                      </a:pPr>
                      <a:r>
                        <a:rPr lang="es-ES" sz="1000">
                          <a:solidFill>
                            <a:srgbClr val="000000"/>
                          </a:solidFill>
                          <a:latin typeface="Calibri"/>
                          <a:ea typeface="Times New Roman"/>
                          <a:cs typeface="Calibri"/>
                        </a:rPr>
                        <a:t>Impresora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Laser HP</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7">
                <a:tc>
                  <a:txBody>
                    <a:bodyPr/>
                    <a:lstStyle/>
                    <a:p>
                      <a:pPr>
                        <a:lnSpc>
                          <a:spcPct val="115000"/>
                        </a:lnSpc>
                        <a:spcAft>
                          <a:spcPts val="0"/>
                        </a:spcAft>
                      </a:pPr>
                      <a:r>
                        <a:rPr lang="es-ES" sz="1000">
                          <a:solidFill>
                            <a:srgbClr val="000000"/>
                          </a:solidFill>
                          <a:latin typeface="Calibri"/>
                          <a:ea typeface="Times New Roman"/>
                          <a:cs typeface="Calibri"/>
                        </a:rPr>
                        <a:t>Impresora</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Matricial EPSON FX 890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a:lnSpc>
                          <a:spcPct val="115000"/>
                        </a:lnSpc>
                        <a:spcAft>
                          <a:spcPts val="0"/>
                        </a:spcAft>
                      </a:pPr>
                      <a:r>
                        <a:rPr lang="es-ES" sz="1000">
                          <a:solidFill>
                            <a:srgbClr val="000000"/>
                          </a:solidFill>
                          <a:latin typeface="Calibri"/>
                          <a:ea typeface="Times New Roman"/>
                          <a:cs typeface="Calibri"/>
                        </a:rPr>
                        <a:t>Archivadores INDUSTRIALES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Artesco</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5</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a:lnSpc>
                          <a:spcPct val="115000"/>
                        </a:lnSpc>
                        <a:spcAft>
                          <a:spcPts val="0"/>
                        </a:spcAft>
                      </a:pPr>
                      <a:r>
                        <a:rPr lang="es-ES" sz="1000">
                          <a:solidFill>
                            <a:srgbClr val="000000"/>
                          </a:solidFill>
                          <a:latin typeface="Calibri"/>
                          <a:ea typeface="Times New Roman"/>
                          <a:cs typeface="Calibri"/>
                        </a:rPr>
                        <a:t>Teléfonos inhalámbricos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Panasonic</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Calibri"/>
                          <a:ea typeface="Times New Roman"/>
                          <a:cs typeface="Calibri"/>
                        </a:rPr>
                        <a:t>3</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a:lnSpc>
                          <a:spcPct val="115000"/>
                        </a:lnSpc>
                        <a:spcAft>
                          <a:spcPts val="0"/>
                        </a:spcAft>
                      </a:pPr>
                      <a:r>
                        <a:rPr lang="es-ES" sz="1000">
                          <a:solidFill>
                            <a:srgbClr val="000000"/>
                          </a:solidFill>
                          <a:latin typeface="Calibri"/>
                          <a:ea typeface="Times New Roman"/>
                          <a:cs typeface="Calibri"/>
                        </a:rPr>
                        <a:t>Acondicionador</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Calibri"/>
                          <a:ea typeface="Times New Roman"/>
                          <a:cs typeface="Calibri"/>
                        </a:rPr>
                        <a:t>Panasonic 24000 BTU</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latin typeface="Calibri"/>
                          <a:ea typeface="Times New Roman"/>
                          <a:cs typeface="Calibri"/>
                        </a:rPr>
                        <a:t>2</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6858016" y="0"/>
            <a:ext cx="2285984" cy="16430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14414" y="1214422"/>
            <a:ext cx="7429552" cy="2215991"/>
          </a:xfrm>
          <a:prstGeom prst="rect">
            <a:avLst/>
          </a:prstGeom>
          <a:noFill/>
        </p:spPr>
        <p:txBody>
          <a:bodyPr wrap="square" rtlCol="0">
            <a:spAutoFit/>
          </a:bodyPr>
          <a:lstStyle/>
          <a:p>
            <a:pPr>
              <a:buFont typeface="Wingdings" pitchFamily="2" charset="2"/>
              <a:buChar char="q"/>
            </a:pPr>
            <a:r>
              <a:rPr lang="es-ES" sz="2400" b="1" dirty="0" smtClean="0">
                <a:latin typeface="Arial" pitchFamily="34" charset="0"/>
                <a:cs typeface="Arial" pitchFamily="34" charset="0"/>
              </a:rPr>
              <a:t>Vehículo</a:t>
            </a:r>
            <a:endParaRPr lang="es-EC" sz="2400" dirty="0" smtClean="0">
              <a:latin typeface="Arial" pitchFamily="34" charset="0"/>
              <a:cs typeface="Arial" pitchFamily="34" charset="0"/>
            </a:endParaRPr>
          </a:p>
          <a:p>
            <a:r>
              <a:rPr lang="es-ES" sz="2400" b="1" dirty="0" smtClean="0">
                <a:latin typeface="Arial" pitchFamily="34" charset="0"/>
                <a:cs typeface="Arial" pitchFamily="34" charset="0"/>
              </a:rPr>
              <a:t> </a:t>
            </a:r>
            <a:endParaRPr lang="es-EC" sz="2400" dirty="0" smtClean="0">
              <a:latin typeface="Arial" pitchFamily="34" charset="0"/>
              <a:cs typeface="Arial" pitchFamily="34" charset="0"/>
            </a:endParaRPr>
          </a:p>
          <a:p>
            <a:r>
              <a:rPr lang="es-ES" sz="2400" dirty="0" smtClean="0">
                <a:latin typeface="Arial" pitchFamily="34" charset="0"/>
                <a:cs typeface="Arial" pitchFamily="34" charset="0"/>
              </a:rPr>
              <a:t>Un camión marca </a:t>
            </a:r>
            <a:r>
              <a:rPr lang="es-ES" sz="2400" dirty="0" err="1" smtClean="0">
                <a:latin typeface="Arial" pitchFamily="34" charset="0"/>
                <a:cs typeface="Arial" pitchFamily="34" charset="0"/>
              </a:rPr>
              <a:t>Hino</a:t>
            </a:r>
            <a:r>
              <a:rPr lang="es-ES" sz="2400" dirty="0" smtClean="0">
                <a:latin typeface="Arial" pitchFamily="34" charset="0"/>
                <a:cs typeface="Arial" pitchFamily="34" charset="0"/>
              </a:rPr>
              <a:t> </a:t>
            </a:r>
            <a:r>
              <a:rPr lang="es-ES" sz="2400" dirty="0" err="1" smtClean="0">
                <a:latin typeface="Arial" pitchFamily="34" charset="0"/>
                <a:cs typeface="Arial" pitchFamily="34" charset="0"/>
              </a:rPr>
              <a:t>Dutro</a:t>
            </a:r>
            <a:r>
              <a:rPr lang="es-ES" sz="2400" dirty="0" smtClean="0">
                <a:latin typeface="Arial" pitchFamily="34" charset="0"/>
                <a:cs typeface="Arial" pitchFamily="34" charset="0"/>
              </a:rPr>
              <a:t> con </a:t>
            </a:r>
            <a:r>
              <a:rPr lang="es-ES" sz="2400" dirty="0" err="1" smtClean="0">
                <a:latin typeface="Arial" pitchFamily="34" charset="0"/>
                <a:cs typeface="Arial" pitchFamily="34" charset="0"/>
              </a:rPr>
              <a:t>Thermokin</a:t>
            </a:r>
            <a:r>
              <a:rPr lang="es-ES" sz="2400" dirty="0" smtClean="0">
                <a:latin typeface="Arial" pitchFamily="34" charset="0"/>
                <a:cs typeface="Arial" pitchFamily="34" charset="0"/>
              </a:rPr>
              <a:t> año 2005,  este es necesario para la trasportación del producto terminado</a:t>
            </a:r>
            <a:r>
              <a:rPr lang="es-ES" dirty="0" smtClean="0"/>
              <a:t>.</a:t>
            </a:r>
            <a:endParaRPr lang="es-EC" dirty="0" smtClean="0"/>
          </a:p>
          <a:p>
            <a:endParaRPr lang="es-EC" dirty="0"/>
          </a:p>
        </p:txBody>
      </p:sp>
      <p:pic>
        <p:nvPicPr>
          <p:cNvPr id="3" name="2 Imagen" descr="http://imagenes.autocosmos.com/noticias/fotosbig/54024.jpg"/>
          <p:cNvPicPr/>
          <p:nvPr/>
        </p:nvPicPr>
        <p:blipFill>
          <a:blip r:embed="rId3" cstate="print"/>
          <a:srcRect/>
          <a:stretch>
            <a:fillRect/>
          </a:stretch>
        </p:blipFill>
        <p:spPr bwMode="auto">
          <a:xfrm>
            <a:off x="3000364" y="4000504"/>
            <a:ext cx="2969810" cy="2317291"/>
          </a:xfrm>
          <a:prstGeom prst="rect">
            <a:avLst/>
          </a:prstGeom>
          <a:noFill/>
          <a:ln w="9525">
            <a:noFill/>
            <a:miter lim="800000"/>
            <a:headEnd/>
            <a:tailEnd/>
          </a:ln>
        </p:spPr>
      </p:pic>
      <p:pic>
        <p:nvPicPr>
          <p:cNvPr id="4" name="Picture 3" descr="C:\Users\Luis Alcoser\Desktop\Sin título-1 copia 4.jpg"/>
          <p:cNvPicPr>
            <a:picLocks noChangeAspect="1" noChangeArrowheads="1"/>
          </p:cNvPicPr>
          <p:nvPr/>
        </p:nvPicPr>
        <p:blipFill>
          <a:blip r:embed="rId4" cstate="print">
            <a:lum bright="-10000"/>
          </a:blip>
          <a:srcRect/>
          <a:stretch>
            <a:fillRect/>
          </a:stretch>
        </p:blipFill>
        <p:spPr bwMode="auto">
          <a:xfrm>
            <a:off x="6858016" y="0"/>
            <a:ext cx="2285984" cy="16430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fdSNlrnVQm8__EM:" descr="http://t1.gstatic.com/images?q=tbn:dSNlrnVQm8__EM:http://yami178.files.wordpress.com/2009/09/dinero.jpg">
            <a:hlinkClick r:id="rId3"/>
          </p:cNvPr>
          <p:cNvPicPr/>
          <p:nvPr/>
        </p:nvPicPr>
        <p:blipFill>
          <a:blip r:embed="rId4" cstate="print">
            <a:lum bright="26000" contrast="16000"/>
          </a:blip>
          <a:srcRect/>
          <a:stretch>
            <a:fillRect/>
          </a:stretch>
        </p:blipFill>
        <p:spPr bwMode="auto">
          <a:xfrm>
            <a:off x="357158" y="1285860"/>
            <a:ext cx="4071966" cy="4643470"/>
          </a:xfrm>
          <a:prstGeom prst="rect">
            <a:avLst/>
          </a:prstGeom>
          <a:noFill/>
          <a:ln w="9525">
            <a:noFill/>
            <a:miter lim="800000"/>
            <a:headEnd/>
            <a:tailEnd/>
          </a:ln>
        </p:spPr>
      </p:pic>
      <p:pic>
        <p:nvPicPr>
          <p:cNvPr id="5" name="4 Imagen" descr="Ver imagen en tamaño completo">
            <a:hlinkClick r:id="rId5"/>
          </p:cNvPr>
          <p:cNvPicPr/>
          <p:nvPr/>
        </p:nvPicPr>
        <p:blipFill>
          <a:blip r:embed="rId6" cstate="print">
            <a:lum bright="38000" contrast="17000"/>
          </a:blip>
          <a:srcRect/>
          <a:stretch>
            <a:fillRect/>
          </a:stretch>
        </p:blipFill>
        <p:spPr bwMode="auto">
          <a:xfrm>
            <a:off x="4143372" y="571480"/>
            <a:ext cx="4429156" cy="5429288"/>
          </a:xfrm>
          <a:prstGeom prst="rect">
            <a:avLst/>
          </a:prstGeom>
          <a:ln w="9525">
            <a:noFill/>
            <a:miter lim="800000"/>
            <a:headEnd/>
            <a:tailEnd/>
          </a:ln>
        </p:spPr>
      </p:pic>
      <p:sp>
        <p:nvSpPr>
          <p:cNvPr id="2" name="1 Título"/>
          <p:cNvSpPr>
            <a:spLocks noGrp="1"/>
          </p:cNvSpPr>
          <p:nvPr>
            <p:ph type="title"/>
          </p:nvPr>
        </p:nvSpPr>
        <p:spPr>
          <a:xfrm>
            <a:off x="357158" y="0"/>
            <a:ext cx="8229600" cy="1928794"/>
          </a:xfrm>
        </p:spPr>
        <p:txBody>
          <a:bodyPr>
            <a:noAutofit/>
          </a:bodyPr>
          <a:lstStyle/>
          <a:p>
            <a:pPr algn="ctr"/>
            <a:r>
              <a:rPr lang="es-EC" sz="4800" b="1" dirty="0" smtClean="0">
                <a:latin typeface="Arial Black" pitchFamily="34" charset="0"/>
              </a:rPr>
              <a:t>CAPITULO IV</a:t>
            </a:r>
            <a:r>
              <a:rPr lang="es-EC" sz="4800" dirty="0" smtClean="0">
                <a:latin typeface="Arial Black" pitchFamily="34" charset="0"/>
              </a:rPr>
              <a:t/>
            </a:r>
            <a:br>
              <a:rPr lang="es-EC" sz="4800" dirty="0" smtClean="0">
                <a:latin typeface="Arial Black" pitchFamily="34" charset="0"/>
              </a:rPr>
            </a:br>
            <a:r>
              <a:rPr lang="es-EC" sz="4800" b="1" dirty="0" smtClean="0">
                <a:latin typeface="Arial Black" pitchFamily="34" charset="0"/>
              </a:rPr>
              <a:t>ESTUDIO FINANCIERO</a:t>
            </a:r>
            <a:endParaRPr lang="es-EC" sz="4800" dirty="0">
              <a:latin typeface="Arial Black" pitchFamily="34" charset="0"/>
            </a:endParaRPr>
          </a:p>
        </p:txBody>
      </p:sp>
      <p:sp>
        <p:nvSpPr>
          <p:cNvPr id="3" name="2 Marcador de contenido"/>
          <p:cNvSpPr>
            <a:spLocks noGrp="1"/>
          </p:cNvSpPr>
          <p:nvPr>
            <p:ph idx="1"/>
          </p:nvPr>
        </p:nvSpPr>
        <p:spPr>
          <a:xfrm>
            <a:off x="357158" y="2643182"/>
            <a:ext cx="8229600" cy="4525963"/>
          </a:xfrm>
        </p:spPr>
        <p:txBody>
          <a:bodyPr>
            <a:normAutofit/>
          </a:bodyPr>
          <a:lstStyle/>
          <a:p>
            <a:pPr algn="just">
              <a:buNone/>
            </a:pPr>
            <a:r>
              <a:rPr lang="es-EC" sz="3200" b="1" dirty="0" smtClean="0">
                <a:latin typeface="Arial" pitchFamily="34" charset="0"/>
                <a:ea typeface="Tahoma" pitchFamily="34" charset="0"/>
                <a:cs typeface="Arial" pitchFamily="34" charset="0"/>
              </a:rPr>
              <a:t>La realización de este proyecto requiere </a:t>
            </a:r>
            <a:r>
              <a:rPr lang="es-EC" sz="3200" b="1" dirty="0" smtClean="0">
                <a:latin typeface="Arial" pitchFamily="34" charset="0"/>
                <a:ea typeface="Tahoma" pitchFamily="34" charset="0"/>
                <a:cs typeface="Arial" pitchFamily="34" charset="0"/>
              </a:rPr>
              <a:t>de una gran inversión mediante </a:t>
            </a:r>
            <a:r>
              <a:rPr lang="es-EC" sz="3200" b="1" dirty="0" smtClean="0">
                <a:latin typeface="Arial" pitchFamily="34" charset="0"/>
                <a:ea typeface="Tahoma" pitchFamily="34" charset="0"/>
                <a:cs typeface="Arial" pitchFamily="34" charset="0"/>
              </a:rPr>
              <a:t>la </a:t>
            </a:r>
            <a:r>
              <a:rPr lang="es-EC" sz="3200" b="1" dirty="0" smtClean="0">
                <a:latin typeface="Arial" pitchFamily="34" charset="0"/>
                <a:ea typeface="Tahoma" pitchFamily="34" charset="0"/>
                <a:cs typeface="Arial" pitchFamily="34" charset="0"/>
              </a:rPr>
              <a:t>asignación de recursos propios y terceros para la adquisición de determinados bienes y servicios. El funcionamiento del proyecto gira alrededor de los ingresos y costos del mismo.</a:t>
            </a:r>
          </a:p>
          <a:p>
            <a:pPr algn="just">
              <a:buNone/>
            </a:pPr>
            <a:endParaRPr lang="es-EC" sz="3200" dirty="0"/>
          </a:p>
        </p:txBody>
      </p:sp>
      <p:pic>
        <p:nvPicPr>
          <p:cNvPr id="7" name="Picture 3" descr="C:\Users\Luis Alcoser\Desktop\Sin título-1 copia 4.jpg"/>
          <p:cNvPicPr>
            <a:picLocks noChangeAspect="1" noChangeArrowheads="1"/>
          </p:cNvPicPr>
          <p:nvPr/>
        </p:nvPicPr>
        <p:blipFill>
          <a:blip r:embed="rId7" cstate="print">
            <a:lum bright="-10000"/>
          </a:blip>
          <a:srcRect/>
          <a:stretch>
            <a:fillRect/>
          </a:stretch>
        </p:blipFill>
        <p:spPr bwMode="auto">
          <a:xfrm>
            <a:off x="7354977" y="0"/>
            <a:ext cx="1789023" cy="128586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428604"/>
            <a:ext cx="8229600" cy="1143000"/>
          </a:xfrm>
        </p:spPr>
        <p:txBody>
          <a:bodyPr>
            <a:noAutofit/>
          </a:bodyPr>
          <a:lstStyle/>
          <a:p>
            <a:pPr algn="ctr"/>
            <a:r>
              <a:rPr lang="es-ES" sz="2800" b="1" dirty="0" smtClean="0">
                <a:latin typeface="Arial" pitchFamily="34" charset="0"/>
                <a:cs typeface="Arial" pitchFamily="34" charset="0"/>
              </a:rPr>
              <a:t>PROBLEMAS Y OPORTUNIDADES</a:t>
            </a:r>
            <a:r>
              <a:rPr lang="es-ES" sz="2800" dirty="0" smtClean="0"/>
              <a:t/>
            </a:r>
            <a:br>
              <a:rPr lang="es-ES" sz="2800" dirty="0" smtClean="0"/>
            </a:br>
            <a:endParaRPr lang="es-ES" sz="2800" dirty="0"/>
          </a:p>
        </p:txBody>
      </p:sp>
      <p:sp>
        <p:nvSpPr>
          <p:cNvPr id="3" name="2 Marcador de contenido"/>
          <p:cNvSpPr>
            <a:spLocks noGrp="1"/>
          </p:cNvSpPr>
          <p:nvPr>
            <p:ph idx="1"/>
          </p:nvPr>
        </p:nvSpPr>
        <p:spPr>
          <a:xfrm>
            <a:off x="500034" y="1714488"/>
            <a:ext cx="8229600" cy="4389120"/>
          </a:xfrm>
        </p:spPr>
        <p:txBody>
          <a:bodyPr/>
          <a:lstStyle/>
          <a:p>
            <a:pPr algn="just"/>
            <a:r>
              <a:rPr lang="es-ES" dirty="0" smtClean="0">
                <a:latin typeface="Arial" pitchFamily="34" charset="0"/>
                <a:cs typeface="Arial" pitchFamily="34" charset="0"/>
              </a:rPr>
              <a:t>Teniendo en consideración que  la madre tradicional disponía de tiempo completo para su hogar y cuidado de sus hijos, ahora en los tiempos modernos la madre de familia también trabaja lo que en ocasiones no le permite cumplir con todos de roles de ama de casa y madre, esto ha ocasionado problemas de desnutrición en la alimentación del bebé </a:t>
            </a:r>
            <a:r>
              <a:rPr lang="es-ES" b="1" dirty="0" smtClean="0">
                <a:latin typeface="Arial" pitchFamily="34" charset="0"/>
                <a:cs typeface="Arial" pitchFamily="34" charset="0"/>
              </a:rPr>
              <a:t>(existiendo  35 niños de  desnutrición de cada 100 niños en el país).  </a:t>
            </a:r>
          </a:p>
          <a:p>
            <a:endParaRPr lang="es-ES" dirty="0">
              <a:latin typeface="Arial" pitchFamily="34" charset="0"/>
              <a:cs typeface="Arial" pitchFamily="34" charset="0"/>
            </a:endParaRPr>
          </a:p>
        </p:txBody>
      </p:sp>
      <p:pic>
        <p:nvPicPr>
          <p:cNvPr id="4"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454368" y="0"/>
            <a:ext cx="1689632" cy="121442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354977" y="0"/>
            <a:ext cx="1789023" cy="1285860"/>
          </a:xfrm>
          <a:prstGeom prst="rect">
            <a:avLst/>
          </a:prstGeom>
          <a:noFill/>
        </p:spPr>
      </p:pic>
      <p:sp>
        <p:nvSpPr>
          <p:cNvPr id="4" name="3 Título"/>
          <p:cNvSpPr>
            <a:spLocks noGrp="1"/>
          </p:cNvSpPr>
          <p:nvPr>
            <p:ph type="title"/>
          </p:nvPr>
        </p:nvSpPr>
        <p:spPr>
          <a:xfrm>
            <a:off x="428596" y="1500174"/>
            <a:ext cx="8229600" cy="2286016"/>
          </a:xfrm>
        </p:spPr>
        <p:txBody>
          <a:bodyPr>
            <a:normAutofit fontScale="90000"/>
          </a:bodyPr>
          <a:lstStyle/>
          <a:p>
            <a:pPr algn="l"/>
            <a:r>
              <a:rPr lang="es-EC" sz="3600" b="1" cap="all" dirty="0" smtClean="0">
                <a:solidFill>
                  <a:schemeClr val="tx1"/>
                </a:solidFill>
                <a:latin typeface="Arial" pitchFamily="34" charset="0"/>
                <a:cs typeface="Arial" pitchFamily="34" charset="0"/>
              </a:rPr>
              <a:t/>
            </a:r>
            <a:br>
              <a:rPr lang="es-EC" sz="3600" b="1" cap="all" dirty="0" smtClean="0">
                <a:solidFill>
                  <a:schemeClr val="tx1"/>
                </a:solidFill>
                <a:latin typeface="Arial" pitchFamily="34" charset="0"/>
                <a:cs typeface="Arial" pitchFamily="34" charset="0"/>
              </a:rPr>
            </a:br>
            <a:r>
              <a:rPr lang="es-EC" sz="3600" b="1" cap="all" dirty="0" smtClean="0">
                <a:solidFill>
                  <a:schemeClr val="tx1"/>
                </a:solidFill>
                <a:latin typeface="Arial" pitchFamily="34" charset="0"/>
                <a:cs typeface="Arial" pitchFamily="34" charset="0"/>
              </a:rPr>
              <a:t/>
            </a:r>
            <a:br>
              <a:rPr lang="es-EC" sz="3600" b="1" cap="all" dirty="0" smtClean="0">
                <a:solidFill>
                  <a:schemeClr val="tx1"/>
                </a:solidFill>
                <a:latin typeface="Arial" pitchFamily="34" charset="0"/>
                <a:cs typeface="Arial" pitchFamily="34" charset="0"/>
              </a:rPr>
            </a:br>
            <a:r>
              <a:rPr lang="es-EC" sz="3600" b="1" cap="all" dirty="0" smtClean="0">
                <a:solidFill>
                  <a:schemeClr val="tx1"/>
                </a:solidFill>
                <a:latin typeface="Arial" pitchFamily="34" charset="0"/>
                <a:cs typeface="Arial" pitchFamily="34" charset="0"/>
              </a:rPr>
              <a:t/>
            </a:r>
            <a:br>
              <a:rPr lang="es-EC" sz="3600" b="1" cap="all" dirty="0" smtClean="0">
                <a:solidFill>
                  <a:schemeClr val="tx1"/>
                </a:solidFill>
                <a:latin typeface="Arial" pitchFamily="34" charset="0"/>
                <a:cs typeface="Arial" pitchFamily="34" charset="0"/>
              </a:rPr>
            </a:br>
            <a:r>
              <a:rPr lang="es-EC" sz="3600" b="1" cap="all" dirty="0" smtClean="0">
                <a:solidFill>
                  <a:schemeClr val="tx1"/>
                </a:solidFill>
                <a:latin typeface="Arial" pitchFamily="34" charset="0"/>
                <a:cs typeface="Arial" pitchFamily="34" charset="0"/>
              </a:rPr>
              <a:t/>
            </a:r>
            <a:br>
              <a:rPr lang="es-EC" sz="3600" b="1" cap="all" dirty="0" smtClean="0">
                <a:solidFill>
                  <a:schemeClr val="tx1"/>
                </a:solidFill>
                <a:latin typeface="Arial" pitchFamily="34" charset="0"/>
                <a:cs typeface="Arial" pitchFamily="34" charset="0"/>
              </a:rPr>
            </a:br>
            <a:r>
              <a:rPr lang="es-EC" sz="3600" b="1" cap="all" dirty="0" smtClean="0">
                <a:solidFill>
                  <a:schemeClr val="tx1"/>
                </a:solidFill>
                <a:latin typeface="Arial" pitchFamily="34" charset="0"/>
                <a:cs typeface="Arial" pitchFamily="34" charset="0"/>
              </a:rPr>
              <a:t/>
            </a:r>
            <a:br>
              <a:rPr lang="es-EC" sz="3600" b="1" cap="all" dirty="0" smtClean="0">
                <a:solidFill>
                  <a:schemeClr val="tx1"/>
                </a:solidFill>
                <a:latin typeface="Arial" pitchFamily="34" charset="0"/>
                <a:cs typeface="Arial" pitchFamily="34" charset="0"/>
              </a:rPr>
            </a:br>
            <a:r>
              <a:rPr lang="es-EC" sz="3600" b="1" cap="all" dirty="0" smtClean="0">
                <a:solidFill>
                  <a:schemeClr val="tx1"/>
                </a:solidFill>
                <a:latin typeface="Arial" pitchFamily="34" charset="0"/>
                <a:cs typeface="Arial" pitchFamily="34" charset="0"/>
              </a:rPr>
              <a:t/>
            </a:r>
            <a:br>
              <a:rPr lang="es-EC" sz="3600" b="1" cap="all" dirty="0" smtClean="0">
                <a:solidFill>
                  <a:schemeClr val="tx1"/>
                </a:solidFill>
                <a:latin typeface="Arial" pitchFamily="34" charset="0"/>
                <a:cs typeface="Arial" pitchFamily="34" charset="0"/>
              </a:rPr>
            </a:br>
            <a:r>
              <a:rPr lang="es-EC" sz="3100" b="1" cap="all" dirty="0" smtClean="0">
                <a:solidFill>
                  <a:schemeClr val="tx1"/>
                </a:solidFill>
                <a:latin typeface="Arial" pitchFamily="34" charset="0"/>
                <a:cs typeface="Arial" pitchFamily="34" charset="0"/>
              </a:rPr>
              <a:t/>
            </a:r>
            <a:br>
              <a:rPr lang="es-EC" sz="3100" b="1" cap="all" dirty="0" smtClean="0">
                <a:solidFill>
                  <a:schemeClr val="tx1"/>
                </a:solidFill>
                <a:latin typeface="Arial" pitchFamily="34" charset="0"/>
                <a:cs typeface="Arial" pitchFamily="34" charset="0"/>
              </a:rPr>
            </a:br>
            <a:r>
              <a:rPr lang="es-EC" sz="3100" b="1" cap="all" dirty="0" smtClean="0">
                <a:solidFill>
                  <a:schemeClr val="tx1"/>
                </a:solidFill>
                <a:latin typeface="Arial" pitchFamily="34" charset="0"/>
                <a:cs typeface="Arial" pitchFamily="34" charset="0"/>
              </a:rPr>
              <a:t>Activos </a:t>
            </a:r>
            <a:r>
              <a:rPr lang="es-EC" sz="3100" b="1" cap="all" dirty="0">
                <a:solidFill>
                  <a:schemeClr val="tx1"/>
                </a:solidFill>
                <a:latin typeface="Arial" pitchFamily="34" charset="0"/>
                <a:cs typeface="Arial" pitchFamily="34" charset="0"/>
              </a:rPr>
              <a:t>fijos</a:t>
            </a:r>
            <a:r>
              <a:rPr lang="es-EC" sz="3100" dirty="0">
                <a:solidFill>
                  <a:schemeClr val="tx1"/>
                </a:solidFill>
                <a:latin typeface="Arial" pitchFamily="34" charset="0"/>
                <a:cs typeface="Arial" pitchFamily="34" charset="0"/>
              </a:rPr>
              <a:t/>
            </a:r>
            <a:br>
              <a:rPr lang="es-EC" sz="3100" dirty="0">
                <a:solidFill>
                  <a:schemeClr val="tx1"/>
                </a:solidFill>
                <a:latin typeface="Arial" pitchFamily="34" charset="0"/>
                <a:cs typeface="Arial" pitchFamily="34" charset="0"/>
              </a:rPr>
            </a:br>
            <a:r>
              <a:rPr lang="es-MX" sz="3100" dirty="0">
                <a:solidFill>
                  <a:schemeClr val="tx1"/>
                </a:solidFill>
                <a:latin typeface="Arial" pitchFamily="34" charset="0"/>
                <a:cs typeface="Arial" pitchFamily="34" charset="0"/>
              </a:rPr>
              <a:t>Son aquellos que se mantienen constantes durante el periodo completo de producción. Se incurre en los mismos por el simple transcurso del tiempo y no varían como resultado directo de cambios en el volumen.</a:t>
            </a:r>
            <a:r>
              <a:rPr lang="es-EC" sz="3100" dirty="0"/>
              <a:t/>
            </a:r>
            <a:br>
              <a:rPr lang="es-EC" sz="3100" dirty="0"/>
            </a:br>
            <a:endParaRPr lang="es-EC" sz="3100" dirty="0"/>
          </a:p>
        </p:txBody>
      </p:sp>
      <p:pic>
        <p:nvPicPr>
          <p:cNvPr id="9218" name="Picture 2"/>
          <p:cNvPicPr>
            <a:picLocks noChangeAspect="1" noChangeArrowheads="1"/>
          </p:cNvPicPr>
          <p:nvPr/>
        </p:nvPicPr>
        <p:blipFill>
          <a:blip r:embed="rId4" cstate="print"/>
          <a:srcRect/>
          <a:stretch>
            <a:fillRect/>
          </a:stretch>
        </p:blipFill>
        <p:spPr bwMode="auto">
          <a:xfrm>
            <a:off x="428596" y="3895912"/>
            <a:ext cx="4643470" cy="2962088"/>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354977" y="0"/>
            <a:ext cx="1789023" cy="1285860"/>
          </a:xfrm>
          <a:prstGeom prst="rect">
            <a:avLst/>
          </a:prstGeom>
          <a:noFill/>
        </p:spPr>
      </p:pic>
      <p:sp>
        <p:nvSpPr>
          <p:cNvPr id="2" name="1 Título"/>
          <p:cNvSpPr>
            <a:spLocks noGrp="1"/>
          </p:cNvSpPr>
          <p:nvPr>
            <p:ph type="title"/>
          </p:nvPr>
        </p:nvSpPr>
        <p:spPr>
          <a:xfrm>
            <a:off x="285720" y="3571876"/>
            <a:ext cx="8229600" cy="1143000"/>
          </a:xfrm>
        </p:spPr>
        <p:txBody>
          <a:bodyPr>
            <a:noAutofit/>
          </a:bodyPr>
          <a:lstStyle/>
          <a:p>
            <a:pPr algn="l"/>
            <a:r>
              <a:rPr lang="es-ES" sz="2600" b="1" dirty="0">
                <a:solidFill>
                  <a:schemeClr val="tx1"/>
                </a:solidFill>
                <a:latin typeface="Arial" pitchFamily="34" charset="0"/>
                <a:cs typeface="Arial" pitchFamily="34" charset="0"/>
              </a:rPr>
              <a:t>ACTIVOS DIFERIDOS:</a:t>
            </a:r>
            <a:r>
              <a:rPr lang="es-EC" sz="2600" dirty="0">
                <a:solidFill>
                  <a:schemeClr val="tx1"/>
                </a:solidFill>
                <a:latin typeface="Arial" pitchFamily="34" charset="0"/>
                <a:cs typeface="Arial" pitchFamily="34" charset="0"/>
              </a:rPr>
              <a:t/>
            </a:r>
            <a:br>
              <a:rPr lang="es-EC" sz="2600" dirty="0">
                <a:solidFill>
                  <a:schemeClr val="tx1"/>
                </a:solidFill>
                <a:latin typeface="Arial" pitchFamily="34" charset="0"/>
                <a:cs typeface="Arial" pitchFamily="34" charset="0"/>
              </a:rPr>
            </a:br>
            <a:r>
              <a:rPr lang="es-ES" sz="2600" dirty="0">
                <a:solidFill>
                  <a:schemeClr val="tx1"/>
                </a:solidFill>
                <a:latin typeface="Arial" pitchFamily="34" charset="0"/>
                <a:cs typeface="Arial" pitchFamily="34" charset="0"/>
              </a:rPr>
              <a:t>Los gastos legales forman parte del activo diferido, como son los gastos para realizar trámites de constitución (permiso municipal, afiliación a la cámara de industrias, registro mercantil, inscripción en la superintendencia de compañías), el respectivo Registro Sanitario, patentes de </a:t>
            </a:r>
            <a:r>
              <a:rPr lang="es-ES" sz="2600" dirty="0" smtClean="0">
                <a:solidFill>
                  <a:schemeClr val="tx1"/>
                </a:solidFill>
                <a:latin typeface="Arial" pitchFamily="34" charset="0"/>
                <a:cs typeface="Arial" pitchFamily="34" charset="0"/>
              </a:rPr>
              <a:t>marca.</a:t>
            </a:r>
            <a:r>
              <a:rPr lang="es-ES" sz="3200" dirty="0" smtClean="0"/>
              <a:t/>
            </a:r>
            <a:br>
              <a:rPr lang="es-ES" sz="3200" dirty="0" smtClean="0"/>
            </a:br>
            <a:endParaRPr lang="es-EC" sz="3200" dirty="0"/>
          </a:p>
        </p:txBody>
      </p:sp>
      <p:pic>
        <p:nvPicPr>
          <p:cNvPr id="12289" name="Picture 1"/>
          <p:cNvPicPr>
            <a:picLocks noChangeAspect="1" noChangeArrowheads="1"/>
          </p:cNvPicPr>
          <p:nvPr/>
        </p:nvPicPr>
        <p:blipFill>
          <a:blip r:embed="rId4" cstate="print"/>
          <a:srcRect/>
          <a:stretch>
            <a:fillRect/>
          </a:stretch>
        </p:blipFill>
        <p:spPr bwMode="auto">
          <a:xfrm>
            <a:off x="357158" y="4357694"/>
            <a:ext cx="5228170" cy="2143140"/>
          </a:xfrm>
          <a:prstGeom prst="rect">
            <a:avLst/>
          </a:prstGeom>
          <a:ln>
            <a:headEnd/>
            <a:tailEnd/>
          </a:ln>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1027" name="Picture 3"/>
          <p:cNvPicPr>
            <a:picLocks noGrp="1" noChangeAspect="1" noChangeArrowheads="1"/>
          </p:cNvPicPr>
          <p:nvPr>
            <p:ph idx="1"/>
          </p:nvPr>
        </p:nvPicPr>
        <p:blipFill>
          <a:blip r:embed="rId3" cstate="print"/>
          <a:srcRect/>
          <a:stretch>
            <a:fillRect/>
          </a:stretch>
        </p:blipFill>
        <p:spPr bwMode="auto">
          <a:xfrm>
            <a:off x="428597" y="214290"/>
            <a:ext cx="8358246" cy="5857916"/>
          </a:xfrm>
          <a:prstGeom prst="rect">
            <a:avLst/>
          </a:prstGeom>
          <a:ln>
            <a:headEnd/>
            <a:tailEnd/>
          </a:ln>
          <a:effectLst>
            <a:glow rad="139700">
              <a:schemeClr val="accent5">
                <a:satMod val="175000"/>
                <a:alpha val="4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pic>
      <p:sp>
        <p:nvSpPr>
          <p:cNvPr id="8" name="7 Rectángulo redondeado"/>
          <p:cNvSpPr/>
          <p:nvPr/>
        </p:nvSpPr>
        <p:spPr>
          <a:xfrm>
            <a:off x="3571868" y="1214422"/>
            <a:ext cx="1785950" cy="214314"/>
          </a:xfrm>
          <a:prstGeom prst="round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            6.366</a:t>
            </a:r>
          </a:p>
          <a:p>
            <a:pPr algn="ctr"/>
            <a:endParaRPr lang="es-EC" dirty="0"/>
          </a:p>
        </p:txBody>
      </p:sp>
      <p:sp>
        <p:nvSpPr>
          <p:cNvPr id="9" name="8 Rectángulo redondeado"/>
          <p:cNvSpPr/>
          <p:nvPr/>
        </p:nvSpPr>
        <p:spPr>
          <a:xfrm>
            <a:off x="7000892" y="1000108"/>
            <a:ext cx="1643074" cy="214314"/>
          </a:xfrm>
          <a:prstGeom prst="roundRect">
            <a:avLst/>
          </a:prstGeom>
          <a:effectLst>
            <a:glow rad="101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t>$         46.742</a:t>
            </a:r>
          </a:p>
          <a:p>
            <a:pPr algn="ctr"/>
            <a:endParaRPr lang="es-EC" dirty="0"/>
          </a:p>
        </p:txBody>
      </p:sp>
      <p:sp>
        <p:nvSpPr>
          <p:cNvPr id="10" name="9 Rectángulo redondeado"/>
          <p:cNvSpPr/>
          <p:nvPr/>
        </p:nvSpPr>
        <p:spPr>
          <a:xfrm>
            <a:off x="7000892" y="2143116"/>
            <a:ext cx="1643074" cy="357190"/>
          </a:xfrm>
          <a:prstGeom prst="roundRect">
            <a:avLst/>
          </a:prstGeom>
          <a:effectLst>
            <a:glow rad="101600">
              <a:schemeClr val="accent5">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smtClean="0"/>
              <a:t>$         70.113</a:t>
            </a:r>
          </a:p>
          <a:p>
            <a:pPr algn="ctr"/>
            <a:endParaRPr lang="es-EC" dirty="0"/>
          </a:p>
        </p:txBody>
      </p:sp>
      <p:sp>
        <p:nvSpPr>
          <p:cNvPr id="11" name="10 Rectángulo redondeado"/>
          <p:cNvSpPr/>
          <p:nvPr/>
        </p:nvSpPr>
        <p:spPr>
          <a:xfrm>
            <a:off x="3571868" y="5429264"/>
            <a:ext cx="1785950" cy="50006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b="1" dirty="0" smtClean="0"/>
              <a:t>$  110.489</a:t>
            </a:r>
          </a:p>
          <a:p>
            <a:pPr algn="ctr"/>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354977" y="0"/>
            <a:ext cx="1789023" cy="1285860"/>
          </a:xfrm>
          <a:prstGeom prst="rect">
            <a:avLst/>
          </a:prstGeom>
          <a:noFill/>
        </p:spPr>
      </p:pic>
      <p:sp>
        <p:nvSpPr>
          <p:cNvPr id="2" name="1 Título"/>
          <p:cNvSpPr>
            <a:spLocks noGrp="1"/>
          </p:cNvSpPr>
          <p:nvPr>
            <p:ph type="title"/>
          </p:nvPr>
        </p:nvSpPr>
        <p:spPr>
          <a:xfrm>
            <a:off x="285720" y="1357298"/>
            <a:ext cx="8229600" cy="1143000"/>
          </a:xfrm>
        </p:spPr>
        <p:txBody>
          <a:bodyPr>
            <a:noAutofit/>
          </a:bodyPr>
          <a:lstStyle/>
          <a:p>
            <a:pPr algn="l"/>
            <a:r>
              <a:rPr lang="es-ES" sz="2800" b="1" dirty="0" smtClean="0">
                <a:solidFill>
                  <a:schemeClr val="tx1"/>
                </a:solidFill>
                <a:latin typeface="Arial" pitchFamily="34" charset="0"/>
                <a:cs typeface="Arial" pitchFamily="34" charset="0"/>
              </a:rPr>
              <a:t>INGRESOS</a:t>
            </a:r>
            <a:r>
              <a:rPr lang="es-EC" sz="2800" dirty="0">
                <a:solidFill>
                  <a:schemeClr val="tx1"/>
                </a:solidFill>
                <a:latin typeface="Arial" pitchFamily="34" charset="0"/>
                <a:cs typeface="Arial" pitchFamily="34" charset="0"/>
              </a:rPr>
              <a:t/>
            </a:r>
            <a:br>
              <a:rPr lang="es-EC" sz="2800" dirty="0">
                <a:solidFill>
                  <a:schemeClr val="tx1"/>
                </a:solidFill>
                <a:latin typeface="Arial" pitchFamily="34" charset="0"/>
                <a:cs typeface="Arial" pitchFamily="34" charset="0"/>
              </a:rPr>
            </a:br>
            <a:r>
              <a:rPr lang="es-ES" sz="2800" dirty="0">
                <a:solidFill>
                  <a:schemeClr val="tx1"/>
                </a:solidFill>
                <a:latin typeface="Arial" pitchFamily="34" charset="0"/>
                <a:cs typeface="Arial" pitchFamily="34" charset="0"/>
              </a:rPr>
              <a:t>Los ingresos se darán de acuerdo a la producción de jugo de </a:t>
            </a:r>
            <a:r>
              <a:rPr lang="es-ES" sz="2800" dirty="0" smtClean="0">
                <a:solidFill>
                  <a:schemeClr val="tx1"/>
                </a:solidFill>
                <a:latin typeface="Arial" pitchFamily="34" charset="0"/>
                <a:cs typeface="Arial" pitchFamily="34" charset="0"/>
              </a:rPr>
              <a:t>granadilla con la demanda proyectada de  12781 habitantes, detallada a continuación. </a:t>
            </a:r>
            <a:endParaRPr lang="es-EC" sz="2800" dirty="0">
              <a:solidFill>
                <a:schemeClr val="tx1"/>
              </a:solidFill>
              <a:latin typeface="Arial" pitchFamily="34" charset="0"/>
              <a:cs typeface="Arial" pitchFamily="34" charset="0"/>
            </a:endParaRPr>
          </a:p>
        </p:txBody>
      </p:sp>
      <p:pic>
        <p:nvPicPr>
          <p:cNvPr id="10243" name="Picture 3"/>
          <p:cNvPicPr>
            <a:picLocks noChangeAspect="1" noChangeArrowheads="1"/>
          </p:cNvPicPr>
          <p:nvPr/>
        </p:nvPicPr>
        <p:blipFill>
          <a:blip r:embed="rId4" cstate="print"/>
          <a:srcRect/>
          <a:stretch>
            <a:fillRect/>
          </a:stretch>
        </p:blipFill>
        <p:spPr bwMode="auto">
          <a:xfrm>
            <a:off x="428596" y="2857496"/>
            <a:ext cx="8429684" cy="3286148"/>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9" name="8 Rectángulo redondeado"/>
          <p:cNvSpPr/>
          <p:nvPr/>
        </p:nvSpPr>
        <p:spPr>
          <a:xfrm>
            <a:off x="7358082" y="5786454"/>
            <a:ext cx="1357322" cy="35719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t> 12.781</a:t>
            </a:r>
            <a:endParaRPr lang="es-EC"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Ver imagen en tamaño completo">
            <a:hlinkClick r:id="rId3"/>
          </p:cNvPr>
          <p:cNvPicPr/>
          <p:nvPr/>
        </p:nvPicPr>
        <p:blipFill>
          <a:blip r:embed="rId4" cstate="print">
            <a:lum bright="38000" contrast="17000"/>
          </a:blip>
          <a:srcRect/>
          <a:stretch>
            <a:fillRect/>
          </a:stretch>
        </p:blipFill>
        <p:spPr bwMode="auto">
          <a:xfrm>
            <a:off x="4429124" y="428604"/>
            <a:ext cx="4429156" cy="5429288"/>
          </a:xfrm>
          <a:prstGeom prst="rect">
            <a:avLst/>
          </a:prstGeom>
          <a:ln w="9525">
            <a:noFill/>
            <a:miter lim="800000"/>
            <a:headEnd/>
            <a:tailEnd/>
          </a:ln>
        </p:spPr>
      </p:pic>
      <p:pic>
        <p:nvPicPr>
          <p:cNvPr id="4" name="Picture 3" descr="C:\Users\Luis Alcoser\Desktop\Sin título-1 copia 4.jpg"/>
          <p:cNvPicPr>
            <a:picLocks noChangeAspect="1" noChangeArrowheads="1"/>
          </p:cNvPicPr>
          <p:nvPr/>
        </p:nvPicPr>
        <p:blipFill>
          <a:blip r:embed="rId5" cstate="print">
            <a:lum bright="-10000"/>
          </a:blip>
          <a:srcRect/>
          <a:stretch>
            <a:fillRect/>
          </a:stretch>
        </p:blipFill>
        <p:spPr bwMode="auto">
          <a:xfrm>
            <a:off x="7354977" y="428604"/>
            <a:ext cx="1789023" cy="1285860"/>
          </a:xfrm>
          <a:prstGeom prst="rect">
            <a:avLst/>
          </a:prstGeom>
          <a:noFill/>
        </p:spPr>
      </p:pic>
      <p:sp>
        <p:nvSpPr>
          <p:cNvPr id="2" name="1 Título"/>
          <p:cNvSpPr>
            <a:spLocks noGrp="1"/>
          </p:cNvSpPr>
          <p:nvPr>
            <p:ph type="ctrTitle"/>
          </p:nvPr>
        </p:nvSpPr>
        <p:spPr>
          <a:xfrm>
            <a:off x="0" y="1214422"/>
            <a:ext cx="8715436" cy="4857784"/>
          </a:xfrm>
        </p:spPr>
        <p:txBody>
          <a:bodyPr>
            <a:normAutofit fontScale="90000"/>
          </a:bodyPr>
          <a:lstStyle/>
          <a:p>
            <a:pPr algn="just"/>
            <a:r>
              <a:rPr lang="es-EC" sz="3200" b="0" dirty="0" smtClean="0">
                <a:solidFill>
                  <a:schemeClr val="bg1"/>
                </a:solidFill>
                <a:latin typeface="Arial" pitchFamily="34" charset="0"/>
                <a:cs typeface="Arial" pitchFamily="34" charset="0"/>
              </a:rPr>
              <a:t>Debido </a:t>
            </a:r>
            <a:r>
              <a:rPr lang="es-EC" sz="3200" b="0" dirty="0">
                <a:solidFill>
                  <a:schemeClr val="bg1"/>
                </a:solidFill>
                <a:latin typeface="Arial" pitchFamily="34" charset="0"/>
                <a:cs typeface="Arial" pitchFamily="34" charset="0"/>
              </a:rPr>
              <a:t>a que nuestro proyecto es tipo industrial tendremos que tomar en consideración los costos totales que se encuentran fragmentados en costos fijos </a:t>
            </a:r>
            <a:r>
              <a:rPr lang="es-EC" sz="3200" b="0" dirty="0" smtClean="0">
                <a:solidFill>
                  <a:schemeClr val="bg1"/>
                </a:solidFill>
                <a:latin typeface="Arial" pitchFamily="34" charset="0"/>
                <a:cs typeface="Arial" pitchFamily="34" charset="0"/>
              </a:rPr>
              <a:t>y costos </a:t>
            </a:r>
            <a:r>
              <a:rPr lang="es-EC" sz="3200" b="0" dirty="0">
                <a:solidFill>
                  <a:schemeClr val="bg1"/>
                </a:solidFill>
                <a:latin typeface="Arial" pitchFamily="34" charset="0"/>
                <a:cs typeface="Arial" pitchFamily="34" charset="0"/>
              </a:rPr>
              <a:t>variables.</a:t>
            </a:r>
            <a:br>
              <a:rPr lang="es-EC" sz="3200" b="0" dirty="0">
                <a:solidFill>
                  <a:schemeClr val="bg1"/>
                </a:solidFill>
                <a:latin typeface="Arial" pitchFamily="34" charset="0"/>
                <a:cs typeface="Arial" pitchFamily="34" charset="0"/>
              </a:rPr>
            </a:br>
            <a:r>
              <a:rPr lang="es-EC" sz="3200" b="0" dirty="0">
                <a:solidFill>
                  <a:schemeClr val="bg1"/>
                </a:solidFill>
                <a:latin typeface="Arial" pitchFamily="34" charset="0"/>
                <a:cs typeface="Arial" pitchFamily="34" charset="0"/>
              </a:rPr>
              <a:t>Esta información nos permitirá determinar cuáles son los componentes económicos que afectarían en mayor cuantía a los diferentes ingresos o egresos de la empresa.</a:t>
            </a:r>
            <a:r>
              <a:rPr lang="es-EC" sz="3200" dirty="0">
                <a:solidFill>
                  <a:schemeClr val="bg1"/>
                </a:solidFill>
                <a:latin typeface="Arial" pitchFamily="34" charset="0"/>
                <a:cs typeface="Arial" pitchFamily="34" charset="0"/>
              </a:rPr>
              <a:t/>
            </a:r>
            <a:br>
              <a:rPr lang="es-EC" sz="3200" dirty="0">
                <a:solidFill>
                  <a:schemeClr val="bg1"/>
                </a:solidFill>
                <a:latin typeface="Arial" pitchFamily="34" charset="0"/>
                <a:cs typeface="Arial" pitchFamily="34" charset="0"/>
              </a:rPr>
            </a:br>
            <a:endParaRPr lang="es-EC" sz="3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4714876" y="642918"/>
            <a:ext cx="4143436" cy="1071570"/>
          </a:xfrm>
          <a:prstGeom prst="rect">
            <a:avLst/>
          </a:prstGeom>
          <a:ln w="25400" cap="flat" cmpd="sng" algn="ctr">
            <a:solidFill>
              <a:schemeClr val="accent3"/>
            </a:solidFill>
            <a:prstDash val="solid"/>
            <a:headEnd/>
            <a:tailEnd/>
          </a:ln>
        </p:spPr>
        <p:style>
          <a:lnRef idx="2">
            <a:schemeClr val="accent3"/>
          </a:lnRef>
          <a:fillRef idx="1">
            <a:schemeClr val="lt1"/>
          </a:fillRef>
          <a:effectRef idx="0">
            <a:schemeClr val="accent3"/>
          </a:effectRef>
          <a:fontRef idx="minor">
            <a:schemeClr val="dk1"/>
          </a:fontRef>
        </p:style>
      </p:pic>
      <p:sp>
        <p:nvSpPr>
          <p:cNvPr id="6" name="5 Rectángulo"/>
          <p:cNvSpPr/>
          <p:nvPr/>
        </p:nvSpPr>
        <p:spPr>
          <a:xfrm>
            <a:off x="0" y="0"/>
            <a:ext cx="8786842" cy="646331"/>
          </a:xfrm>
          <a:prstGeom prst="rect">
            <a:avLst/>
          </a:prstGeom>
        </p:spPr>
        <p:txBody>
          <a:bodyPr wrap="square">
            <a:spAutoFit/>
          </a:bodyPr>
          <a:lstStyle/>
          <a:p>
            <a:r>
              <a:rPr lang="es-ES" b="1" dirty="0" smtClean="0"/>
              <a:t>CONSUMIDORES SEGÚN LA ACEPTACIÓN DEL MERCADO EN UN MES</a:t>
            </a:r>
            <a:endParaRPr lang="es-EC" dirty="0" smtClean="0"/>
          </a:p>
          <a:p>
            <a:r>
              <a:rPr lang="es-ES" b="1" dirty="0" smtClean="0"/>
              <a:t>CON PROBABILIDAD DE CONSUMO DE 1 VEZ POR SEMANA</a:t>
            </a:r>
            <a:endParaRPr lang="es-EC" dirty="0"/>
          </a:p>
        </p:txBody>
      </p:sp>
      <p:pic>
        <p:nvPicPr>
          <p:cNvPr id="9218" name="Picture 2"/>
          <p:cNvPicPr>
            <a:picLocks noGrp="1" noChangeAspect="1" noChangeArrowheads="1"/>
          </p:cNvPicPr>
          <p:nvPr>
            <p:ph idx="1"/>
          </p:nvPr>
        </p:nvPicPr>
        <p:blipFill>
          <a:blip r:embed="rId4" cstate="print"/>
          <a:srcRect/>
          <a:stretch>
            <a:fillRect/>
          </a:stretch>
        </p:blipFill>
        <p:spPr bwMode="auto">
          <a:xfrm>
            <a:off x="285720" y="642918"/>
            <a:ext cx="4357718" cy="1000132"/>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9" name="Picture 2"/>
          <p:cNvPicPr>
            <a:picLocks noChangeAspect="1" noChangeArrowheads="1"/>
          </p:cNvPicPr>
          <p:nvPr/>
        </p:nvPicPr>
        <p:blipFill>
          <a:blip r:embed="rId5" cstate="print"/>
          <a:srcRect/>
          <a:stretch>
            <a:fillRect/>
          </a:stretch>
        </p:blipFill>
        <p:spPr bwMode="auto">
          <a:xfrm>
            <a:off x="285720" y="1928802"/>
            <a:ext cx="6229355" cy="2428892"/>
          </a:xfrm>
          <a:prstGeom prst="rect">
            <a:avLst/>
          </a:prstGeom>
          <a:ln w="25400" cap="flat" cmpd="sng" algn="ctr">
            <a:solidFill>
              <a:schemeClr val="accent4"/>
            </a:solidFill>
            <a:prstDash val="solid"/>
            <a:headEnd/>
            <a:tailEnd/>
          </a:ln>
        </p:spPr>
        <p:style>
          <a:lnRef idx="2">
            <a:schemeClr val="accent4"/>
          </a:lnRef>
          <a:fillRef idx="1">
            <a:schemeClr val="lt1"/>
          </a:fillRef>
          <a:effectRef idx="0">
            <a:schemeClr val="accent4"/>
          </a:effectRef>
          <a:fontRef idx="minor">
            <a:schemeClr val="dk1"/>
          </a:fontRef>
        </p:style>
      </p:pic>
      <p:pic>
        <p:nvPicPr>
          <p:cNvPr id="10" name="Picture 3"/>
          <p:cNvPicPr>
            <a:picLocks noChangeAspect="1" noChangeArrowheads="1"/>
          </p:cNvPicPr>
          <p:nvPr/>
        </p:nvPicPr>
        <p:blipFill>
          <a:blip r:embed="rId6" cstate="print"/>
          <a:srcRect/>
          <a:stretch>
            <a:fillRect/>
          </a:stretch>
        </p:blipFill>
        <p:spPr bwMode="auto">
          <a:xfrm>
            <a:off x="285720" y="4599304"/>
            <a:ext cx="6215106" cy="2258696"/>
          </a:xfrm>
          <a:prstGeom prst="rect">
            <a:avLst/>
          </a:prstGeom>
          <a:ln>
            <a:headEnd/>
            <a:tailEnd/>
          </a:ln>
        </p:spPr>
        <p:style>
          <a:lnRef idx="2">
            <a:schemeClr val="accent5"/>
          </a:lnRef>
          <a:fillRef idx="1">
            <a:schemeClr val="lt1"/>
          </a:fillRef>
          <a:effectRef idx="0">
            <a:schemeClr val="accent5"/>
          </a:effectRef>
          <a:fontRef idx="minor">
            <a:schemeClr val="dk1"/>
          </a:fontRef>
        </p:style>
      </p:pic>
      <p:sp>
        <p:nvSpPr>
          <p:cNvPr id="11" name="10 Rectángulo"/>
          <p:cNvSpPr/>
          <p:nvPr/>
        </p:nvSpPr>
        <p:spPr>
          <a:xfrm>
            <a:off x="285720" y="1643050"/>
            <a:ext cx="3071834" cy="369332"/>
          </a:xfrm>
          <a:prstGeom prst="rect">
            <a:avLst/>
          </a:prstGeom>
        </p:spPr>
        <p:txBody>
          <a:bodyPr wrap="square">
            <a:spAutoFit/>
          </a:bodyPr>
          <a:lstStyle/>
          <a:p>
            <a:r>
              <a:rPr lang="es-EC" b="1" dirty="0" smtClean="0"/>
              <a:t>Costos Directos</a:t>
            </a:r>
            <a:endParaRPr lang="es-EC" b="1" dirty="0"/>
          </a:p>
        </p:txBody>
      </p:sp>
      <p:sp>
        <p:nvSpPr>
          <p:cNvPr id="12" name="11 Rectángulo"/>
          <p:cNvSpPr/>
          <p:nvPr/>
        </p:nvSpPr>
        <p:spPr>
          <a:xfrm>
            <a:off x="285720" y="4357694"/>
            <a:ext cx="6072230" cy="369332"/>
          </a:xfrm>
          <a:prstGeom prst="rect">
            <a:avLst/>
          </a:prstGeom>
        </p:spPr>
        <p:txBody>
          <a:bodyPr wrap="square">
            <a:spAutoFit/>
          </a:bodyPr>
          <a:lstStyle/>
          <a:p>
            <a:r>
              <a:rPr lang="es-EC" b="1" dirty="0" smtClean="0"/>
              <a:t>Costos Indirectos</a:t>
            </a:r>
            <a:endParaRPr lang="es-EC" b="1" dirty="0"/>
          </a:p>
        </p:txBody>
      </p:sp>
      <p:sp>
        <p:nvSpPr>
          <p:cNvPr id="13" name="12 Rectángulo redondeado"/>
          <p:cNvSpPr/>
          <p:nvPr/>
        </p:nvSpPr>
        <p:spPr>
          <a:xfrm>
            <a:off x="4000496" y="6500810"/>
            <a:ext cx="2500330" cy="35719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t>$ 0,29</a:t>
            </a:r>
            <a:endParaRPr lang="es-EC" dirty="0"/>
          </a:p>
        </p:txBody>
      </p:sp>
      <p:sp>
        <p:nvSpPr>
          <p:cNvPr id="14" name="13 Rectángulo redondeado"/>
          <p:cNvSpPr/>
          <p:nvPr/>
        </p:nvSpPr>
        <p:spPr>
          <a:xfrm>
            <a:off x="5214942" y="3714752"/>
            <a:ext cx="1357322" cy="35719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t>$ 0,26</a:t>
            </a:r>
            <a:endParaRPr lang="es-EC" dirty="0"/>
          </a:p>
        </p:txBody>
      </p:sp>
      <p:graphicFrame>
        <p:nvGraphicFramePr>
          <p:cNvPr id="15" name="14 Tabla"/>
          <p:cNvGraphicFramePr>
            <a:graphicFrameLocks noGrp="1"/>
          </p:cNvGraphicFramePr>
          <p:nvPr/>
        </p:nvGraphicFramePr>
        <p:xfrm>
          <a:off x="6643702" y="1714488"/>
          <a:ext cx="2286016" cy="428628"/>
        </p:xfrm>
        <a:graphic>
          <a:graphicData uri="http://schemas.openxmlformats.org/drawingml/2006/table">
            <a:tbl>
              <a:tblPr/>
              <a:tblGrid>
                <a:gridCol w="1270009"/>
                <a:gridCol w="1016007"/>
              </a:tblGrid>
              <a:tr h="428628">
                <a:tc>
                  <a:txBody>
                    <a:bodyPr/>
                    <a:lstStyle/>
                    <a:p>
                      <a:pPr algn="l" fontAlgn="b"/>
                      <a:r>
                        <a:rPr lang="es-ES" sz="1100" b="0" i="0" u="none" strike="noStrike">
                          <a:solidFill>
                            <a:srgbClr val="000000"/>
                          </a:solidFill>
                          <a:latin typeface="Calibri"/>
                        </a:rPr>
                        <a:t>Cto producción</a:t>
                      </a:r>
                    </a:p>
                  </a:txBody>
                  <a:tcPr marL="0" marR="0" marT="0" marB="0" anchor="b">
                    <a:lnL>
                      <a:noFill/>
                    </a:lnL>
                    <a:lnR>
                      <a:noFill/>
                    </a:lnR>
                    <a:lnT>
                      <a:noFill/>
                    </a:lnT>
                    <a:lnB>
                      <a:noFill/>
                    </a:lnB>
                  </a:tcPr>
                </a:tc>
                <a:tc>
                  <a:txBody>
                    <a:bodyPr/>
                    <a:lstStyle/>
                    <a:p>
                      <a:pPr algn="r" fontAlgn="b"/>
                      <a:r>
                        <a:rPr lang="es-ES" sz="1100" b="0" i="0" u="none" strike="noStrike" dirty="0">
                          <a:solidFill>
                            <a:srgbClr val="000000"/>
                          </a:solidFill>
                          <a:latin typeface="Calibri"/>
                        </a:rPr>
                        <a:t>$ 0,54 </a:t>
                      </a: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srcRect/>
          <a:stretch>
            <a:fillRect/>
          </a:stretch>
        </p:blipFill>
        <p:spPr bwMode="auto">
          <a:xfrm>
            <a:off x="1571604" y="285728"/>
            <a:ext cx="6162675" cy="1714512"/>
          </a:xfrm>
          <a:prstGeom prst="rect">
            <a:avLst/>
          </a:prstGeom>
          <a:ln>
            <a:headEnd/>
            <a:tailEnd/>
          </a:ln>
        </p:spPr>
        <p:style>
          <a:lnRef idx="2">
            <a:schemeClr val="accent4"/>
          </a:lnRef>
          <a:fillRef idx="1">
            <a:schemeClr val="lt1"/>
          </a:fillRef>
          <a:effectRef idx="0">
            <a:schemeClr val="accent4"/>
          </a:effectRef>
          <a:fontRef idx="minor">
            <a:schemeClr val="dk1"/>
          </a:fontRef>
        </p:style>
      </p:pic>
      <p:pic>
        <p:nvPicPr>
          <p:cNvPr id="7173" name="Picture 5"/>
          <p:cNvPicPr>
            <a:picLocks noChangeAspect="1" noChangeArrowheads="1"/>
          </p:cNvPicPr>
          <p:nvPr/>
        </p:nvPicPr>
        <p:blipFill>
          <a:blip r:embed="rId4" cstate="print"/>
          <a:srcRect/>
          <a:stretch>
            <a:fillRect/>
          </a:stretch>
        </p:blipFill>
        <p:spPr bwMode="auto">
          <a:xfrm>
            <a:off x="642910" y="3143248"/>
            <a:ext cx="7705725" cy="2500330"/>
          </a:xfrm>
          <a:prstGeom prst="rect">
            <a:avLst/>
          </a:prstGeom>
          <a:ln>
            <a:headEnd/>
            <a:tailEnd/>
          </a:ln>
        </p:spPr>
        <p:style>
          <a:lnRef idx="2">
            <a:schemeClr val="accent3"/>
          </a:lnRef>
          <a:fillRef idx="1">
            <a:schemeClr val="lt1"/>
          </a:fillRef>
          <a:effectRef idx="0">
            <a:schemeClr val="accent3"/>
          </a:effectRef>
          <a:fontRef idx="minor">
            <a:schemeClr val="dk1"/>
          </a:fontRef>
        </p:style>
      </p:pic>
      <p:sp>
        <p:nvSpPr>
          <p:cNvPr id="11" name="10 Rectángulo redondeado"/>
          <p:cNvSpPr/>
          <p:nvPr/>
        </p:nvSpPr>
        <p:spPr>
          <a:xfrm>
            <a:off x="6500826" y="5286388"/>
            <a:ext cx="1928826" cy="285752"/>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t>$ 37.520,00</a:t>
            </a:r>
            <a:endParaRPr lang="es-EC" dirty="0"/>
          </a:p>
        </p:txBody>
      </p:sp>
      <p:sp>
        <p:nvSpPr>
          <p:cNvPr id="12" name="11 Rectángulo redondeado"/>
          <p:cNvSpPr/>
          <p:nvPr/>
        </p:nvSpPr>
        <p:spPr>
          <a:xfrm>
            <a:off x="6286512" y="1643050"/>
            <a:ext cx="1500198" cy="35719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t>$ 18.000</a:t>
            </a:r>
            <a:endParaRPr lang="es-EC"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354977" y="0"/>
            <a:ext cx="1789023" cy="1285860"/>
          </a:xfrm>
          <a:prstGeom prst="rect">
            <a:avLst/>
          </a:prstGeom>
          <a:noFill/>
        </p:spPr>
      </p:pic>
      <p:sp>
        <p:nvSpPr>
          <p:cNvPr id="28673" name="Rectangle 1"/>
          <p:cNvSpPr>
            <a:spLocks noChangeArrowheads="1"/>
          </p:cNvSpPr>
          <p:nvPr/>
        </p:nvSpPr>
        <p:spPr bwMode="auto">
          <a:xfrm>
            <a:off x="0" y="0"/>
            <a:ext cx="8941871"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Punto de Equilibrio</a:t>
            </a:r>
            <a:endParaRPr kumimoji="0" lang="es-EC"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graphicFrame>
        <p:nvGraphicFramePr>
          <p:cNvPr id="5" name="4 Gráfico"/>
          <p:cNvGraphicFramePr/>
          <p:nvPr/>
        </p:nvGraphicFramePr>
        <p:xfrm>
          <a:off x="214282" y="571480"/>
          <a:ext cx="7072362" cy="2857520"/>
        </p:xfrm>
        <a:graphic>
          <a:graphicData uri="http://schemas.openxmlformats.org/drawingml/2006/chart">
            <c:chart xmlns:c="http://schemas.openxmlformats.org/drawingml/2006/chart" xmlns:r="http://schemas.openxmlformats.org/officeDocument/2006/relationships" r:id="rId4"/>
          </a:graphicData>
        </a:graphic>
      </p:graphicFrame>
      <p:sp>
        <p:nvSpPr>
          <p:cNvPr id="6" name="5 Rectángulo"/>
          <p:cNvSpPr/>
          <p:nvPr/>
        </p:nvSpPr>
        <p:spPr>
          <a:xfrm>
            <a:off x="0" y="3500438"/>
            <a:ext cx="8929718" cy="369332"/>
          </a:xfrm>
          <a:prstGeom prst="rect">
            <a:avLst/>
          </a:prstGeom>
        </p:spPr>
        <p:txBody>
          <a:bodyPr wrap="square">
            <a:spAutoFit/>
          </a:bodyPr>
          <a:lstStyle/>
          <a:p>
            <a:r>
              <a:rPr lang="es-EC" b="1" dirty="0" smtClean="0">
                <a:solidFill>
                  <a:srgbClr val="000000"/>
                </a:solidFill>
                <a:latin typeface="Arial" pitchFamily="34" charset="0"/>
                <a:ea typeface="Times New Roman" pitchFamily="18" charset="0"/>
                <a:cs typeface="Arial" pitchFamily="34" charset="0"/>
              </a:rPr>
              <a:t>Se observa que la empresa se encuentra en equilibrio  en </a:t>
            </a:r>
            <a:r>
              <a:rPr lang="es-ES" b="1" dirty="0" smtClean="0">
                <a:solidFill>
                  <a:srgbClr val="000000"/>
                </a:solidFill>
                <a:latin typeface="Arial" pitchFamily="34" charset="0"/>
                <a:ea typeface="Times New Roman" pitchFamily="18" charset="0"/>
                <a:cs typeface="Arial" pitchFamily="34" charset="0"/>
              </a:rPr>
              <a:t>541561 unidades</a:t>
            </a:r>
            <a:endParaRPr lang="es-ES" b="1" dirty="0"/>
          </a:p>
        </p:txBody>
      </p:sp>
      <p:graphicFrame>
        <p:nvGraphicFramePr>
          <p:cNvPr id="7" name="6 Gráfico"/>
          <p:cNvGraphicFramePr/>
          <p:nvPr/>
        </p:nvGraphicFramePr>
        <p:xfrm>
          <a:off x="214282" y="3929066"/>
          <a:ext cx="7143800" cy="2357454"/>
        </p:xfrm>
        <a:graphic>
          <a:graphicData uri="http://schemas.openxmlformats.org/drawingml/2006/chart">
            <c:chart xmlns:c="http://schemas.openxmlformats.org/drawingml/2006/chart" xmlns:r="http://schemas.openxmlformats.org/officeDocument/2006/relationships" r:id="rId5"/>
          </a:graphicData>
        </a:graphic>
      </p:graphicFrame>
      <p:sp>
        <p:nvSpPr>
          <p:cNvPr id="8" name="7 Rectángulo"/>
          <p:cNvSpPr/>
          <p:nvPr/>
        </p:nvSpPr>
        <p:spPr>
          <a:xfrm>
            <a:off x="214282" y="6427113"/>
            <a:ext cx="7500990" cy="430887"/>
          </a:xfrm>
          <a:prstGeom prst="rect">
            <a:avLst/>
          </a:prstGeom>
        </p:spPr>
        <p:txBody>
          <a:bodyPr wrap="square">
            <a:spAutoFit/>
          </a:bodyPr>
          <a:lstStyle/>
          <a:p>
            <a:r>
              <a:rPr lang="es-EC" sz="2200" b="1" dirty="0"/>
              <a:t>El punto de Equilibrio en dólares  es de  </a:t>
            </a:r>
            <a:r>
              <a:rPr lang="es-ES" sz="2200" b="1" dirty="0"/>
              <a:t> 424.113</a:t>
            </a:r>
            <a:endParaRPr lang="es-EC" sz="22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4143404" cy="785794"/>
          </a:xfrm>
        </p:spPr>
        <p:txBody>
          <a:bodyPr>
            <a:normAutofit/>
          </a:bodyPr>
          <a:lstStyle/>
          <a:p>
            <a:r>
              <a:rPr lang="es-ES" dirty="0" smtClean="0"/>
              <a:t>BETA</a:t>
            </a:r>
            <a:endParaRPr lang="es-ES" dirty="0"/>
          </a:p>
        </p:txBody>
      </p:sp>
      <p:pic>
        <p:nvPicPr>
          <p:cNvPr id="68610" name="Picture 2"/>
          <p:cNvPicPr>
            <a:picLocks noGrp="1" noChangeAspect="1" noChangeArrowheads="1"/>
          </p:cNvPicPr>
          <p:nvPr>
            <p:ph idx="1"/>
          </p:nvPr>
        </p:nvPicPr>
        <p:blipFill>
          <a:blip r:embed="rId3" cstate="print"/>
          <a:srcRect/>
          <a:stretch>
            <a:fillRect/>
          </a:stretch>
        </p:blipFill>
        <p:spPr bwMode="auto">
          <a:xfrm>
            <a:off x="285720" y="857232"/>
            <a:ext cx="6215106" cy="1566864"/>
          </a:xfrm>
          <a:prstGeom prst="rect">
            <a:avLst/>
          </a:prstGeom>
          <a:ln>
            <a:headEnd/>
            <a:tailEnd/>
          </a:ln>
        </p:spPr>
        <p:style>
          <a:lnRef idx="2">
            <a:schemeClr val="accent4"/>
          </a:lnRef>
          <a:fillRef idx="1">
            <a:schemeClr val="lt1"/>
          </a:fillRef>
          <a:effectRef idx="0">
            <a:schemeClr val="accent4"/>
          </a:effectRef>
          <a:fontRef idx="minor">
            <a:schemeClr val="dk1"/>
          </a:fontRef>
        </p:style>
      </p:pic>
      <p:pic>
        <p:nvPicPr>
          <p:cNvPr id="68611" name="Picture 3"/>
          <p:cNvPicPr>
            <a:picLocks noChangeAspect="1" noChangeArrowheads="1"/>
          </p:cNvPicPr>
          <p:nvPr/>
        </p:nvPicPr>
        <p:blipFill>
          <a:blip r:embed="rId4" cstate="print"/>
          <a:srcRect/>
          <a:stretch>
            <a:fillRect/>
          </a:stretch>
        </p:blipFill>
        <p:spPr bwMode="auto">
          <a:xfrm>
            <a:off x="571472" y="4000504"/>
            <a:ext cx="5362575" cy="2033591"/>
          </a:xfrm>
          <a:prstGeom prst="rect">
            <a:avLst/>
          </a:prstGeom>
          <a:ln>
            <a:headEnd/>
            <a:tailEnd/>
          </a:ln>
        </p:spPr>
        <p:style>
          <a:lnRef idx="2">
            <a:schemeClr val="accent3"/>
          </a:lnRef>
          <a:fillRef idx="1">
            <a:schemeClr val="lt1"/>
          </a:fillRef>
          <a:effectRef idx="0">
            <a:schemeClr val="accent3"/>
          </a:effectRef>
          <a:fontRef idx="minor">
            <a:schemeClr val="dk1"/>
          </a:fontRef>
        </p:style>
      </p:pic>
      <p:graphicFrame>
        <p:nvGraphicFramePr>
          <p:cNvPr id="6" name="5 Tabla"/>
          <p:cNvGraphicFramePr>
            <a:graphicFrameLocks noGrp="1"/>
          </p:cNvGraphicFramePr>
          <p:nvPr/>
        </p:nvGraphicFramePr>
        <p:xfrm>
          <a:off x="285720" y="2786058"/>
          <a:ext cx="6858048" cy="731520"/>
        </p:xfrm>
        <a:graphic>
          <a:graphicData uri="http://schemas.openxmlformats.org/drawingml/2006/table">
            <a:tbl>
              <a:tblPr/>
              <a:tblGrid>
                <a:gridCol w="6858048"/>
              </a:tblGrid>
              <a:tr h="714380">
                <a:tc>
                  <a:txBody>
                    <a:bodyPr/>
                    <a:lstStyle/>
                    <a:p>
                      <a:pPr algn="ctr">
                        <a:lnSpc>
                          <a:spcPct val="200000"/>
                        </a:lnSpc>
                        <a:spcAft>
                          <a:spcPts val="0"/>
                        </a:spcAft>
                      </a:pPr>
                      <a:r>
                        <a:rPr lang="es-ES" sz="2400" b="1" dirty="0" smtClean="0">
                          <a:solidFill>
                            <a:srgbClr val="000000"/>
                          </a:solidFill>
                          <a:latin typeface="Calibri"/>
                          <a:ea typeface="Times New Roman"/>
                        </a:rPr>
                        <a:t>CÁLCULO </a:t>
                      </a:r>
                      <a:r>
                        <a:rPr lang="es-ES" sz="2400" b="1" dirty="0">
                          <a:solidFill>
                            <a:srgbClr val="000000"/>
                          </a:solidFill>
                          <a:latin typeface="Calibri"/>
                          <a:ea typeface="Times New Roman"/>
                        </a:rPr>
                        <a:t>DE LA TMAR</a:t>
                      </a:r>
                      <a:endParaRPr lang="es-ES" sz="2400" dirty="0">
                        <a:latin typeface="Times New Roman"/>
                        <a:ea typeface="Times New Roman"/>
                      </a:endParaRPr>
                    </a:p>
                  </a:txBody>
                  <a:tcPr marL="42999" marR="42999" marT="0" marB="0" anchor="b">
                    <a:lnL>
                      <a:noFill/>
                    </a:lnL>
                    <a:lnR>
                      <a:noFill/>
                    </a:lnR>
                    <a:lnT>
                      <a:noFill/>
                    </a:lnT>
                    <a:lnB>
                      <a:noFill/>
                    </a:lnB>
                  </a:tcPr>
                </a:tc>
              </a:tr>
            </a:tbl>
          </a:graphicData>
        </a:graphic>
      </p:graphicFrame>
      <p:sp>
        <p:nvSpPr>
          <p:cNvPr id="6861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29600" cy="1143000"/>
          </a:xfrm>
        </p:spPr>
        <p:txBody>
          <a:bodyPr>
            <a:normAutofit fontScale="90000"/>
          </a:bodyPr>
          <a:lstStyle/>
          <a:p>
            <a:pPr algn="ctr"/>
            <a:r>
              <a:rPr lang="es-EC" dirty="0"/>
              <a:t>DEMANDA SENSIBILIZADA </a:t>
            </a:r>
            <a:r>
              <a:rPr lang="es-EC" dirty="0" smtClean="0"/>
              <a:t> </a:t>
            </a:r>
            <a:r>
              <a:rPr lang="es-EC" dirty="0"/>
              <a:t>POR ESTACIONALIDAD</a:t>
            </a:r>
            <a:r>
              <a:rPr lang="es-EC" dirty="0" smtClean="0"/>
              <a:t> </a:t>
            </a:r>
            <a:endParaRPr lang="es-EC" dirty="0"/>
          </a:p>
        </p:txBody>
      </p:sp>
      <p:pic>
        <p:nvPicPr>
          <p:cNvPr id="8193" name="Picture 1"/>
          <p:cNvPicPr>
            <a:picLocks noGrp="1" noChangeAspect="1" noChangeArrowheads="1"/>
          </p:cNvPicPr>
          <p:nvPr>
            <p:ph idx="1"/>
          </p:nvPr>
        </p:nvPicPr>
        <p:blipFill>
          <a:blip r:embed="rId3" cstate="print"/>
          <a:srcRect/>
          <a:stretch>
            <a:fillRect/>
          </a:stretch>
        </p:blipFill>
        <p:spPr bwMode="auto">
          <a:xfrm>
            <a:off x="571472" y="1643050"/>
            <a:ext cx="8215370" cy="4000527"/>
          </a:xfrm>
          <a:prstGeom prst="rect">
            <a:avLst/>
          </a:prstGeom>
          <a:ln>
            <a:headEnd/>
            <a:tailEnd/>
          </a:ln>
        </p:spPr>
        <p:style>
          <a:lnRef idx="2">
            <a:schemeClr val="accent4"/>
          </a:lnRef>
          <a:fillRef idx="1">
            <a:schemeClr val="lt1"/>
          </a:fillRef>
          <a:effectRef idx="0">
            <a:schemeClr val="accent4"/>
          </a:effectRef>
          <a:fontRef idx="minor">
            <a:schemeClr val="dk1"/>
          </a:fontRef>
        </p:style>
      </p:pic>
      <p:sp>
        <p:nvSpPr>
          <p:cNvPr id="5" name="4 Rectángulo"/>
          <p:cNvSpPr/>
          <p:nvPr/>
        </p:nvSpPr>
        <p:spPr>
          <a:xfrm>
            <a:off x="571472" y="5643578"/>
            <a:ext cx="6429420" cy="492443"/>
          </a:xfrm>
          <a:prstGeom prst="rect">
            <a:avLst/>
          </a:prstGeom>
        </p:spPr>
        <p:txBody>
          <a:bodyPr wrap="square">
            <a:spAutoFit/>
          </a:bodyPr>
          <a:lstStyle/>
          <a:p>
            <a:r>
              <a:rPr lang="es-EC" sz="2600" b="1" dirty="0" smtClean="0"/>
              <a:t>A continuación se detalla un Flujo de Caja</a:t>
            </a:r>
            <a:endParaRPr lang="es-EC" sz="2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229600" cy="1285860"/>
          </a:xfrm>
        </p:spPr>
        <p:txBody>
          <a:bodyPr>
            <a:normAutofit fontScale="90000"/>
          </a:bodyPr>
          <a:lstStyle/>
          <a:p>
            <a:pPr algn="ctr"/>
            <a:r>
              <a:rPr lang="es-ES" dirty="0" smtClean="0"/>
              <a:t/>
            </a:r>
            <a:br>
              <a:rPr lang="es-ES" dirty="0" smtClean="0"/>
            </a:br>
            <a:r>
              <a:rPr lang="es-ES" b="1" dirty="0" smtClean="0"/>
              <a:t>VALORES NUTRICIONALES DE LA GRANADILLA</a:t>
            </a:r>
            <a:endParaRPr lang="es-E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928926" y="1428736"/>
            <a:ext cx="3466160" cy="4389437"/>
          </a:xfrm>
          <a:prstGeom prst="rect">
            <a:avLst/>
          </a:prstGeom>
          <a:noFill/>
          <a:ln w="9525">
            <a:noFill/>
            <a:miter lim="800000"/>
            <a:headEnd/>
            <a:tailEnd/>
          </a:ln>
          <a:effectLst/>
        </p:spPr>
      </p:pic>
      <p:pic>
        <p:nvPicPr>
          <p:cNvPr id="5" name="7 Imagen" descr="DSC03593.JPG"/>
          <p:cNvPicPr/>
          <p:nvPr/>
        </p:nvPicPr>
        <p:blipFill>
          <a:blip r:embed="rId4" cstate="print">
            <a:lum bright="20000"/>
          </a:blip>
          <a:stretch>
            <a:fillRect/>
          </a:stretch>
        </p:blipFill>
        <p:spPr>
          <a:xfrm>
            <a:off x="285720" y="1142984"/>
            <a:ext cx="2190859" cy="1071570"/>
          </a:xfrm>
          <a:prstGeom prst="rect">
            <a:avLst/>
          </a:prstGeom>
        </p:spPr>
      </p:pic>
      <p:pic>
        <p:nvPicPr>
          <p:cNvPr id="6" name="10 Imagen" descr="2.jpeg"/>
          <p:cNvPicPr/>
          <p:nvPr/>
        </p:nvPicPr>
        <p:blipFill>
          <a:blip r:embed="rId5" cstate="print"/>
          <a:stretch>
            <a:fillRect/>
          </a:stretch>
        </p:blipFill>
        <p:spPr>
          <a:xfrm>
            <a:off x="6643702" y="1071546"/>
            <a:ext cx="2238042" cy="114300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p:txBody>
          <a:bodyPr/>
          <a:lstStyle/>
          <a:p>
            <a:endParaRPr lang="es-EC"/>
          </a:p>
        </p:txBody>
      </p:sp>
      <p:pic>
        <p:nvPicPr>
          <p:cNvPr id="6146" name="Picture 2"/>
          <p:cNvPicPr>
            <a:picLocks noChangeAspect="1" noChangeArrowheads="1"/>
          </p:cNvPicPr>
          <p:nvPr/>
        </p:nvPicPr>
        <p:blipFill>
          <a:blip r:embed="rId3" cstate="print"/>
          <a:srcRect/>
          <a:stretch>
            <a:fillRect/>
          </a:stretch>
        </p:blipFill>
        <p:spPr bwMode="auto">
          <a:xfrm>
            <a:off x="-9525" y="9525"/>
            <a:ext cx="9163050" cy="6838950"/>
          </a:xfrm>
          <a:prstGeom prst="rect">
            <a:avLst/>
          </a:prstGeom>
          <a:ln>
            <a:headEnd/>
            <a:tailEnd/>
          </a:ln>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571472" y="642918"/>
            <a:ext cx="2643206" cy="3000396"/>
          </a:xfrm>
          <a:prstGeom prst="rect">
            <a:avLst/>
          </a:prstGeom>
          <a:ln>
            <a:headEnd/>
            <a:tailEnd/>
          </a:ln>
        </p:spPr>
        <p:style>
          <a:lnRef idx="2">
            <a:schemeClr val="accent3"/>
          </a:lnRef>
          <a:fillRef idx="1">
            <a:schemeClr val="lt1"/>
          </a:fillRef>
          <a:effectRef idx="0">
            <a:schemeClr val="accent3"/>
          </a:effectRef>
          <a:fontRef idx="minor">
            <a:schemeClr val="dk1"/>
          </a:fontRef>
        </p:style>
      </p:pic>
      <p:graphicFrame>
        <p:nvGraphicFramePr>
          <p:cNvPr id="8" name="3 Marcador de contenido"/>
          <p:cNvGraphicFramePr>
            <a:graphicFrameLocks/>
          </p:cNvGraphicFramePr>
          <p:nvPr/>
        </p:nvGraphicFramePr>
        <p:xfrm>
          <a:off x="3500430" y="571480"/>
          <a:ext cx="5072098" cy="3071834"/>
        </p:xfrm>
        <a:graphic>
          <a:graphicData uri="http://schemas.openxmlformats.org/drawingml/2006/chart">
            <c:chart xmlns:c="http://schemas.openxmlformats.org/drawingml/2006/chart" xmlns:r="http://schemas.openxmlformats.org/officeDocument/2006/relationships" r:id="rId4"/>
          </a:graphicData>
        </a:graphic>
      </p:graphicFrame>
      <p:sp>
        <p:nvSpPr>
          <p:cNvPr id="9" name="1 Título"/>
          <p:cNvSpPr>
            <a:spLocks noGrp="1"/>
          </p:cNvSpPr>
          <p:nvPr>
            <p:ph type="title"/>
          </p:nvPr>
        </p:nvSpPr>
        <p:spPr>
          <a:xfrm>
            <a:off x="0" y="0"/>
            <a:ext cx="9144000" cy="571480"/>
          </a:xfrm>
        </p:spPr>
        <p:txBody>
          <a:bodyPr>
            <a:normAutofit fontScale="90000"/>
          </a:bodyPr>
          <a:lstStyle/>
          <a:p>
            <a:r>
              <a:rPr lang="es-EC" dirty="0" smtClean="0"/>
              <a:t>ANÁLISIS DE SENSIBILIDAD</a:t>
            </a:r>
            <a:endParaRPr lang="es-EC" dirty="0"/>
          </a:p>
        </p:txBody>
      </p:sp>
      <p:graphicFrame>
        <p:nvGraphicFramePr>
          <p:cNvPr id="7" name="6 Marcador de contenido"/>
          <p:cNvGraphicFramePr>
            <a:graphicFrameLocks noGrp="1"/>
          </p:cNvGraphicFramePr>
          <p:nvPr>
            <p:ph idx="1"/>
          </p:nvPr>
        </p:nvGraphicFramePr>
        <p:xfrm>
          <a:off x="571472" y="3786193"/>
          <a:ext cx="8001057" cy="2643201"/>
        </p:xfrm>
        <a:graphic>
          <a:graphicData uri="http://schemas.openxmlformats.org/drawingml/2006/table">
            <a:tbl>
              <a:tblPr/>
              <a:tblGrid>
                <a:gridCol w="1403453"/>
                <a:gridCol w="1190183"/>
                <a:gridCol w="1730237"/>
                <a:gridCol w="820401"/>
                <a:gridCol w="1680360"/>
                <a:gridCol w="1176423"/>
              </a:tblGrid>
              <a:tr h="293689">
                <a:tc gridSpan="6">
                  <a:txBody>
                    <a:bodyPr/>
                    <a:lstStyle/>
                    <a:p>
                      <a:pPr algn="ctr">
                        <a:lnSpc>
                          <a:spcPct val="115000"/>
                        </a:lnSpc>
                        <a:spcAft>
                          <a:spcPts val="0"/>
                        </a:spcAft>
                      </a:pPr>
                      <a:r>
                        <a:rPr lang="es-ES" sz="1200" b="1" i="1" u="sng">
                          <a:latin typeface="Arial"/>
                          <a:ea typeface="Times New Roman"/>
                        </a:rPr>
                        <a:t>ANÁLISIS DE SENSIBILIDAD VAN vs INGRESOS</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3689">
                <a:tc>
                  <a:txBody>
                    <a:bodyPr/>
                    <a:lstStyle/>
                    <a:p>
                      <a:pPr>
                        <a:lnSpc>
                          <a:spcPct val="115000"/>
                        </a:lnSpc>
                        <a:spcAft>
                          <a:spcPts val="0"/>
                        </a:spcAft>
                      </a:pPr>
                      <a:r>
                        <a:rPr lang="es-ES" sz="1200">
                          <a:latin typeface="Arial"/>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Arial"/>
                          <a:ea typeface="Times New Roman"/>
                        </a:rPr>
                        <a:t> </a:t>
                      </a:r>
                      <a:endParaRPr lang="es-ES"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Arial"/>
                          <a:ea typeface="Times New Roman"/>
                        </a:rPr>
                        <a:t> </a:t>
                      </a:r>
                      <a:endParaRPr lang="es-ES"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Arial"/>
                          <a:ea typeface="Times New Roman"/>
                        </a:rPr>
                        <a:t> </a:t>
                      </a:r>
                      <a:endParaRPr lang="es-ES"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Arial"/>
                          <a:ea typeface="Times New Roman"/>
                        </a:rPr>
                        <a:t> </a:t>
                      </a:r>
                      <a:endParaRPr lang="es-ES"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Arial"/>
                          <a:ea typeface="Times New Roman"/>
                        </a:rPr>
                        <a:t> </a:t>
                      </a:r>
                      <a:endParaRPr lang="es-ES" sz="12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89">
                <a:tc>
                  <a:txBody>
                    <a:bodyPr/>
                    <a:lstStyle/>
                    <a:p>
                      <a:pPr algn="ctr">
                        <a:lnSpc>
                          <a:spcPct val="115000"/>
                        </a:lnSpc>
                        <a:spcAft>
                          <a:spcPts val="0"/>
                        </a:spcAft>
                      </a:pPr>
                      <a:r>
                        <a:rPr lang="es-ES" sz="1200" b="1">
                          <a:latin typeface="Arial"/>
                          <a:ea typeface="Times New Roman"/>
                        </a:rPr>
                        <a:t>Variable</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200" b="1">
                          <a:latin typeface="Arial"/>
                          <a:ea typeface="Times New Roman"/>
                        </a:rPr>
                        <a:t>Porcentaje</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200" b="1">
                          <a:latin typeface="Arial"/>
                          <a:ea typeface="Times New Roman"/>
                        </a:rPr>
                        <a:t>Variación</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200" b="1">
                          <a:latin typeface="Arial"/>
                          <a:ea typeface="Times New Roman"/>
                        </a:rPr>
                        <a:t>TIR</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200" b="1">
                          <a:latin typeface="Arial"/>
                          <a:ea typeface="Times New Roman"/>
                        </a:rPr>
                        <a:t>VAN</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ct val="115000"/>
                        </a:lnSpc>
                        <a:spcAft>
                          <a:spcPts val="0"/>
                        </a:spcAft>
                      </a:pPr>
                      <a:r>
                        <a:rPr lang="es-ES" sz="1200" b="1">
                          <a:latin typeface="Arial"/>
                          <a:ea typeface="Times New Roman"/>
                        </a:rPr>
                        <a:t>Resultado</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93689">
                <a:tc>
                  <a:txBody>
                    <a:bodyPr/>
                    <a:lstStyle/>
                    <a:p>
                      <a:pPr>
                        <a:lnSpc>
                          <a:spcPct val="115000"/>
                        </a:lnSpc>
                        <a:spcAft>
                          <a:spcPts val="0"/>
                        </a:spcAft>
                      </a:pPr>
                      <a:r>
                        <a:rPr lang="es-ES" sz="1200">
                          <a:latin typeface="Arial"/>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rPr>
                        <a:t>-15%</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rPr>
                        <a:t> $               0,666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Times New Roman"/>
                        </a:rPr>
                        <a:t>11,98%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Arial"/>
                          <a:ea typeface="Times New Roman"/>
                        </a:rPr>
                        <a:t> $        -8.801,16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Times New Roman"/>
                        </a:rPr>
                        <a:t>No Factible</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89">
                <a:tc>
                  <a:txBody>
                    <a:bodyPr/>
                    <a:lstStyle/>
                    <a:p>
                      <a:pPr>
                        <a:lnSpc>
                          <a:spcPct val="115000"/>
                        </a:lnSpc>
                        <a:spcAft>
                          <a:spcPts val="0"/>
                        </a:spcAft>
                      </a:pPr>
                      <a:r>
                        <a:rPr lang="es-ES" sz="1200">
                          <a:latin typeface="Arial"/>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rPr>
                        <a:t>-10%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rPr>
                        <a:t> $               0,705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Times New Roman"/>
                        </a:rPr>
                        <a:t>13,59%</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Arial"/>
                          <a:ea typeface="Times New Roman"/>
                        </a:rPr>
                        <a:t> $         2.698,43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Times New Roman"/>
                        </a:rPr>
                        <a:t>Factible</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89">
                <a:tc>
                  <a:txBody>
                    <a:bodyPr/>
                    <a:lstStyle/>
                    <a:p>
                      <a:pPr>
                        <a:lnSpc>
                          <a:spcPct val="115000"/>
                        </a:lnSpc>
                        <a:spcAft>
                          <a:spcPts val="0"/>
                        </a:spcAft>
                      </a:pPr>
                      <a:r>
                        <a:rPr lang="es-ES" sz="1200">
                          <a:latin typeface="Arial"/>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Arial"/>
                          <a:ea typeface="Times New Roman"/>
                        </a:rPr>
                        <a:t>-5%</a:t>
                      </a:r>
                      <a:endParaRPr lang="es-E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rgbClr val="000000"/>
                          </a:solidFill>
                          <a:latin typeface="Arial"/>
                          <a:ea typeface="Times New Roman"/>
                        </a:rPr>
                        <a:t> $               0,744 </a:t>
                      </a:r>
                      <a:endParaRPr lang="es-E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Arial"/>
                          <a:ea typeface="Times New Roman"/>
                        </a:rPr>
                        <a:t>15,38%</a:t>
                      </a:r>
                      <a:endParaRPr lang="es-E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rgbClr val="000000"/>
                          </a:solidFill>
                          <a:latin typeface="Arial"/>
                          <a:ea typeface="Times New Roman"/>
                        </a:rPr>
                        <a:t> $       14.198,01 </a:t>
                      </a:r>
                      <a:endParaRPr lang="es-E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latin typeface="Arial"/>
                          <a:ea typeface="Times New Roman"/>
                        </a:rPr>
                        <a:t>Factible</a:t>
                      </a:r>
                      <a:endParaRPr lang="es-E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89">
                <a:tc>
                  <a:txBody>
                    <a:bodyPr/>
                    <a:lstStyle/>
                    <a:p>
                      <a:pPr>
                        <a:lnSpc>
                          <a:spcPct val="115000"/>
                        </a:lnSpc>
                        <a:spcAft>
                          <a:spcPts val="0"/>
                        </a:spcAft>
                      </a:pPr>
                      <a:r>
                        <a:rPr lang="es-ES" sz="1200" b="1">
                          <a:latin typeface="Arial"/>
                          <a:ea typeface="Times New Roman"/>
                        </a:rPr>
                        <a:t>Precio Venta</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r">
                        <a:lnSpc>
                          <a:spcPct val="115000"/>
                        </a:lnSpc>
                        <a:spcAft>
                          <a:spcPts val="0"/>
                        </a:spcAft>
                      </a:pPr>
                      <a:r>
                        <a:rPr lang="es-ES" sz="1200" b="1" dirty="0">
                          <a:solidFill>
                            <a:srgbClr val="E11FD8"/>
                          </a:solidFill>
                          <a:latin typeface="Arial"/>
                          <a:ea typeface="Times New Roman"/>
                        </a:rPr>
                        <a:t>0%</a:t>
                      </a:r>
                      <a:endParaRPr lang="es-ES" sz="1200" dirty="0">
                        <a:solidFill>
                          <a:srgbClr val="E11FD8"/>
                        </a:solidFill>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dirty="0">
                          <a:solidFill>
                            <a:srgbClr val="E11FD8"/>
                          </a:solidFill>
                          <a:latin typeface="Arial"/>
                          <a:ea typeface="Times New Roman"/>
                        </a:rPr>
                        <a:t> $               0,783 </a:t>
                      </a:r>
                      <a:endParaRPr lang="es-ES" sz="1200" dirty="0">
                        <a:solidFill>
                          <a:srgbClr val="E11FD8"/>
                        </a:solidFill>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solidFill>
                            <a:srgbClr val="E11FD8"/>
                          </a:solidFill>
                          <a:latin typeface="Arial"/>
                          <a:ea typeface="Times New Roman"/>
                        </a:rPr>
                        <a:t>17,40%</a:t>
                      </a:r>
                      <a:endParaRPr lang="es-ES" sz="1200" dirty="0">
                        <a:solidFill>
                          <a:srgbClr val="E11FD8"/>
                        </a:solidFill>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dirty="0">
                          <a:solidFill>
                            <a:srgbClr val="E11FD8"/>
                          </a:solidFill>
                          <a:latin typeface="Arial"/>
                          <a:ea typeface="Times New Roman"/>
                        </a:rPr>
                        <a:t> $       25.697,60 </a:t>
                      </a:r>
                      <a:endParaRPr lang="es-ES" sz="1200" dirty="0">
                        <a:solidFill>
                          <a:srgbClr val="E11FD8"/>
                        </a:solidFill>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solidFill>
                            <a:srgbClr val="E11FD8"/>
                          </a:solidFill>
                          <a:latin typeface="Arial"/>
                          <a:ea typeface="Times New Roman"/>
                        </a:rPr>
                        <a:t>Factible</a:t>
                      </a:r>
                      <a:endParaRPr lang="es-ES" sz="1200" dirty="0">
                        <a:solidFill>
                          <a:srgbClr val="E11FD8"/>
                        </a:solidFill>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89">
                <a:tc>
                  <a:txBody>
                    <a:bodyPr/>
                    <a:lstStyle/>
                    <a:p>
                      <a:pPr>
                        <a:lnSpc>
                          <a:spcPct val="115000"/>
                        </a:lnSpc>
                        <a:spcAft>
                          <a:spcPts val="0"/>
                        </a:spcAft>
                      </a:pPr>
                      <a:r>
                        <a:rPr lang="es-ES" sz="1200">
                          <a:latin typeface="Arial"/>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rPr>
                        <a:t>5%</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rPr>
                        <a:t> $               0,822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Times New Roman"/>
                        </a:rPr>
                        <a:t>19,70%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Arial"/>
                          <a:ea typeface="Times New Roman"/>
                        </a:rPr>
                        <a:t> $       37.197,19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Times New Roman"/>
                        </a:rPr>
                        <a:t>Factible</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89">
                <a:tc>
                  <a:txBody>
                    <a:bodyPr/>
                    <a:lstStyle/>
                    <a:p>
                      <a:pPr>
                        <a:lnSpc>
                          <a:spcPct val="115000"/>
                        </a:lnSpc>
                        <a:spcAft>
                          <a:spcPts val="0"/>
                        </a:spcAft>
                      </a:pPr>
                      <a:r>
                        <a:rPr lang="es-ES" sz="1200">
                          <a:latin typeface="Arial"/>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rPr>
                        <a:t>10%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rPr>
                        <a:t> $               0,861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latin typeface="Arial"/>
                          <a:ea typeface="Times New Roman"/>
                        </a:rPr>
                        <a:t>22,34%</a:t>
                      </a:r>
                      <a:endParaRPr lang="es-E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latin typeface="Arial"/>
                          <a:ea typeface="Times New Roman"/>
                        </a:rPr>
                        <a:t> $       48.696,77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latin typeface="Arial"/>
                          <a:ea typeface="Times New Roman"/>
                        </a:rPr>
                        <a:t>Factible</a:t>
                      </a:r>
                      <a:endParaRPr lang="es-E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354977" y="0"/>
            <a:ext cx="1789023" cy="1285860"/>
          </a:xfrm>
          <a:prstGeom prst="rect">
            <a:avLst/>
          </a:prstGeom>
          <a:noFill/>
        </p:spPr>
      </p:pic>
      <p:sp>
        <p:nvSpPr>
          <p:cNvPr id="3" name="2 Marcador de contenido"/>
          <p:cNvSpPr>
            <a:spLocks noGrp="1"/>
          </p:cNvSpPr>
          <p:nvPr>
            <p:ph idx="1"/>
          </p:nvPr>
        </p:nvSpPr>
        <p:spPr>
          <a:xfrm>
            <a:off x="214282" y="357166"/>
            <a:ext cx="8643998" cy="5929354"/>
          </a:xfrm>
        </p:spPr>
        <p:txBody>
          <a:bodyPr>
            <a:normAutofit lnSpcReduction="10000"/>
          </a:bodyPr>
          <a:lstStyle/>
          <a:p>
            <a:pPr>
              <a:buNone/>
            </a:pPr>
            <a:r>
              <a:rPr lang="es-EC" b="1" dirty="0"/>
              <a:t>CONCLUSIONES:</a:t>
            </a:r>
            <a:endParaRPr lang="es-EC" dirty="0"/>
          </a:p>
          <a:p>
            <a:pPr algn="just">
              <a:buNone/>
            </a:pPr>
            <a:r>
              <a:rPr lang="es-EC" dirty="0"/>
              <a:t>Una vez concluido con el proyecto en todas sus partes se ha llegado a las siguientes conclusiones:</a:t>
            </a:r>
          </a:p>
          <a:p>
            <a:pPr algn="just">
              <a:buNone/>
            </a:pPr>
            <a:r>
              <a:rPr lang="es-EC" dirty="0"/>
              <a:t> </a:t>
            </a:r>
          </a:p>
          <a:p>
            <a:pPr algn="just">
              <a:buNone/>
            </a:pPr>
            <a:r>
              <a:rPr lang="es-EC" dirty="0"/>
              <a:t>1. De los resultados obtenidos en el estudio de mercado permiten manifestar que se podrá contar con un mercado en el ámbito local suficiente como para implementar una Microempresa Comercializadora y Productora de Jugo de Granadilla.</a:t>
            </a:r>
          </a:p>
          <a:p>
            <a:pPr algn="just">
              <a:buNone/>
            </a:pPr>
            <a:r>
              <a:rPr lang="es-EC" dirty="0"/>
              <a:t> </a:t>
            </a:r>
          </a:p>
          <a:p>
            <a:pPr algn="just">
              <a:buNone/>
            </a:pPr>
            <a:r>
              <a:rPr lang="es-EC" dirty="0"/>
              <a:t>2. Para alcanzar los objetivos del proyecto se requiere de una inversión de total de </a:t>
            </a:r>
            <a:r>
              <a:rPr lang="es-ES" b="1" dirty="0"/>
              <a:t> $   116.455. </a:t>
            </a:r>
            <a:r>
              <a:rPr lang="es-EC" dirty="0"/>
              <a:t>Esta alternativa de producir la deliciosa bebida de jugo de granadilla es rentable desde el punto de vista financiero por los siguientes identificadores:</a:t>
            </a:r>
          </a:p>
          <a:p>
            <a:endParaRPr lang="es-EC" dirty="0"/>
          </a:p>
          <a:p>
            <a:pPr>
              <a:buNone/>
            </a:pPr>
            <a:endParaRPr lang="es-EC"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072230"/>
          </a:xfrm>
        </p:spPr>
        <p:txBody>
          <a:bodyPr>
            <a:normAutofit fontScale="70000" lnSpcReduction="20000"/>
          </a:bodyPr>
          <a:lstStyle/>
          <a:p>
            <a:pPr>
              <a:buNone/>
            </a:pPr>
            <a:r>
              <a:rPr lang="es-EC" dirty="0" smtClean="0"/>
              <a:t> </a:t>
            </a:r>
          </a:p>
          <a:p>
            <a:pPr algn="just">
              <a:buFont typeface="Wingdings" pitchFamily="2" charset="2"/>
              <a:buChar char="Ø"/>
            </a:pPr>
            <a:r>
              <a:rPr lang="es-EC" dirty="0" smtClean="0"/>
              <a:t> TASA INTERNA DE RETORNO (TIR) = </a:t>
            </a:r>
            <a:r>
              <a:rPr lang="es-ES" b="1" dirty="0" smtClean="0"/>
              <a:t>17,40%</a:t>
            </a:r>
            <a:endParaRPr lang="es-EC" dirty="0" smtClean="0"/>
          </a:p>
          <a:p>
            <a:pPr algn="just">
              <a:buNone/>
            </a:pPr>
            <a:r>
              <a:rPr lang="es-ES" b="1" dirty="0" smtClean="0"/>
              <a:t> </a:t>
            </a:r>
            <a:endParaRPr lang="es-EC" dirty="0" smtClean="0"/>
          </a:p>
          <a:p>
            <a:pPr algn="just">
              <a:buNone/>
            </a:pPr>
            <a:r>
              <a:rPr lang="es-EC" dirty="0" smtClean="0"/>
              <a:t>El proyecto es aceptable puesto que es mayor al costo de capital.</a:t>
            </a:r>
          </a:p>
          <a:p>
            <a:pPr algn="just">
              <a:buFont typeface="Wingdings" pitchFamily="2" charset="2"/>
              <a:buChar char="Ø"/>
            </a:pPr>
            <a:r>
              <a:rPr lang="es-EC" dirty="0" smtClean="0"/>
              <a:t> TASA DE DESCUENTO (TMAR) = </a:t>
            </a:r>
            <a:r>
              <a:rPr lang="es-ES" b="1" dirty="0" smtClean="0"/>
              <a:t>13,20%</a:t>
            </a:r>
            <a:endParaRPr lang="es-EC" dirty="0" smtClean="0"/>
          </a:p>
          <a:p>
            <a:pPr algn="just">
              <a:buNone/>
            </a:pPr>
            <a:r>
              <a:rPr lang="es-ES" dirty="0" smtClean="0"/>
              <a:t> </a:t>
            </a:r>
            <a:endParaRPr lang="es-EC" dirty="0" smtClean="0"/>
          </a:p>
          <a:p>
            <a:pPr algn="just">
              <a:buNone/>
            </a:pPr>
            <a:r>
              <a:rPr lang="es-EC" dirty="0" smtClean="0"/>
              <a:t>Dado que la tasa interna de retorno (TIR= </a:t>
            </a:r>
            <a:r>
              <a:rPr lang="es-ES" b="1" dirty="0" smtClean="0"/>
              <a:t>17,40%</a:t>
            </a:r>
            <a:r>
              <a:rPr lang="es-EC" dirty="0" smtClean="0"/>
              <a:t>%) es mayor a la tasa de descuento (TMAR= </a:t>
            </a:r>
            <a:r>
              <a:rPr lang="es-ES" b="1" dirty="0" smtClean="0"/>
              <a:t>13,20% </a:t>
            </a:r>
            <a:r>
              <a:rPr lang="es-EC" dirty="0" smtClean="0"/>
              <a:t>nos corrobora que nuestro proyecto es rentable.</a:t>
            </a:r>
          </a:p>
          <a:p>
            <a:pPr algn="just">
              <a:buNone/>
            </a:pPr>
            <a:r>
              <a:rPr lang="es-EC" dirty="0" smtClean="0"/>
              <a:t> </a:t>
            </a:r>
          </a:p>
          <a:p>
            <a:pPr algn="just">
              <a:buFont typeface="Wingdings" pitchFamily="2" charset="2"/>
              <a:buChar char="Ø"/>
            </a:pPr>
            <a:r>
              <a:rPr lang="es-EC" dirty="0" smtClean="0"/>
              <a:t> </a:t>
            </a:r>
            <a:r>
              <a:rPr lang="es-EC" b="1" dirty="0" smtClean="0"/>
              <a:t>ANÁLISIS DE SENSIBILIDAD</a:t>
            </a:r>
          </a:p>
          <a:p>
            <a:pPr algn="just">
              <a:buNone/>
            </a:pPr>
            <a:r>
              <a:rPr lang="es-ES" dirty="0" smtClean="0"/>
              <a:t>El análisis de sensibilidad es una poderosa herramienta de evaluación que ayuda a complementar los criterios para fortalecer  aspectos del proyecto insuficientemente analizado.</a:t>
            </a:r>
            <a:endParaRPr lang="es-EC" dirty="0" smtClean="0"/>
          </a:p>
          <a:p>
            <a:pPr algn="just">
              <a:buNone/>
            </a:pPr>
            <a:r>
              <a:rPr lang="es-ES" dirty="0" smtClean="0"/>
              <a:t> </a:t>
            </a:r>
            <a:endParaRPr lang="es-EC" dirty="0" smtClean="0"/>
          </a:p>
          <a:p>
            <a:pPr algn="just">
              <a:buFont typeface="Wingdings" pitchFamily="2" charset="2"/>
              <a:buChar char="Ø"/>
            </a:pPr>
            <a:r>
              <a:rPr lang="es-ES" dirty="0" smtClean="0"/>
              <a:t>En los análisis respecto del </a:t>
            </a:r>
            <a:r>
              <a:rPr lang="es-ES" b="1" dirty="0" smtClean="0"/>
              <a:t>VAN  vs TMAR  </a:t>
            </a:r>
            <a:r>
              <a:rPr lang="es-ES" dirty="0" smtClean="0"/>
              <a:t>y  las variaciones  de los precios  con el análisis  del </a:t>
            </a:r>
            <a:r>
              <a:rPr lang="es-ES" b="1" dirty="0" smtClean="0"/>
              <a:t>VAN vs INGRESOS</a:t>
            </a:r>
            <a:r>
              <a:rPr lang="es-ES" dirty="0" smtClean="0"/>
              <a:t>, los cambios  porcentuales son muy sensibles debido a fluctuaciones que existen en el mercado por la baja participación del Beta del Sector de jugos en el mercado.</a:t>
            </a:r>
            <a:endParaRPr lang="es-EC" dirty="0" smtClean="0"/>
          </a:p>
          <a:p>
            <a:pPr algn="just">
              <a:buNone/>
            </a:pPr>
            <a:r>
              <a:rPr lang="es-ES" dirty="0" smtClean="0"/>
              <a:t> </a:t>
            </a:r>
            <a:endParaRPr lang="es-EC" dirty="0"/>
          </a:p>
        </p:txBody>
      </p:sp>
      <p:pic>
        <p:nvPicPr>
          <p:cNvPr id="4"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354977" y="0"/>
            <a:ext cx="1789023" cy="128586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00042"/>
            <a:ext cx="8372476" cy="4857784"/>
          </a:xfrm>
        </p:spPr>
        <p:txBody>
          <a:bodyPr>
            <a:normAutofit/>
          </a:bodyPr>
          <a:lstStyle/>
          <a:p>
            <a:pPr algn="ctr">
              <a:buNone/>
            </a:pPr>
            <a:r>
              <a:rPr lang="es-EC" sz="4000" b="1" dirty="0" smtClean="0">
                <a:latin typeface="Arial" pitchFamily="34" charset="0"/>
                <a:cs typeface="Arial" pitchFamily="34" charset="0"/>
              </a:rPr>
              <a:t>MUCHAS GRACIAS POR SU AMABLE ATENCIÓN </a:t>
            </a:r>
            <a:endParaRPr lang="es-EC" sz="4000" b="1" dirty="0">
              <a:latin typeface="Arial" pitchFamily="34" charset="0"/>
              <a:cs typeface="Arial" pitchFamily="34" charset="0"/>
            </a:endParaRPr>
          </a:p>
        </p:txBody>
      </p:sp>
      <p:pic>
        <p:nvPicPr>
          <p:cNvPr id="4"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571472" y="1714488"/>
            <a:ext cx="7929617" cy="51435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229600" cy="714372"/>
          </a:xfrm>
        </p:spPr>
        <p:txBody>
          <a:bodyPr>
            <a:normAutofit/>
          </a:bodyPr>
          <a:lstStyle/>
          <a:p>
            <a:pPr algn="ctr"/>
            <a:r>
              <a:rPr lang="es-ES" sz="3600" b="1" dirty="0" smtClean="0">
                <a:latin typeface="Arial" pitchFamily="34" charset="0"/>
                <a:cs typeface="Arial" pitchFamily="34" charset="0"/>
              </a:rPr>
              <a:t>PRODUCTO</a:t>
            </a:r>
            <a:endParaRPr lang="es-ES" sz="3600" b="1" dirty="0">
              <a:latin typeface="Arial" pitchFamily="34" charset="0"/>
              <a:cs typeface="Arial" pitchFamily="34" charset="0"/>
            </a:endParaRPr>
          </a:p>
        </p:txBody>
      </p:sp>
      <p:sp>
        <p:nvSpPr>
          <p:cNvPr id="3" name="2 Marcador de contenido"/>
          <p:cNvSpPr>
            <a:spLocks noGrp="1"/>
          </p:cNvSpPr>
          <p:nvPr>
            <p:ph idx="1"/>
          </p:nvPr>
        </p:nvSpPr>
        <p:spPr>
          <a:xfrm>
            <a:off x="571472" y="1071546"/>
            <a:ext cx="7972452" cy="3500462"/>
          </a:xfrm>
        </p:spPr>
        <p:txBody>
          <a:bodyPr>
            <a:normAutofit/>
          </a:bodyPr>
          <a:lstStyle/>
          <a:p>
            <a:pPr algn="just">
              <a:buNone/>
            </a:pPr>
            <a:r>
              <a:rPr lang="es-EC" sz="2400" dirty="0" smtClean="0">
                <a:latin typeface="Arial" pitchFamily="34" charset="0"/>
                <a:cs typeface="Arial" pitchFamily="34" charset="0"/>
              </a:rPr>
              <a:t>   Nuestro producto se trata de una bebida natural refrescante hecha a base de granadilla cuyo nombre de lanzamiento es </a:t>
            </a:r>
            <a:r>
              <a:rPr lang="es-EC" sz="2400" b="1" dirty="0" smtClean="0">
                <a:latin typeface="Arial" pitchFamily="34" charset="0"/>
                <a:cs typeface="Arial" pitchFamily="34" charset="0"/>
              </a:rPr>
              <a:t>“ Dulce Babydilla”</a:t>
            </a:r>
            <a:endParaRPr lang="es-ES" sz="2400" b="1" dirty="0" smtClean="0">
              <a:latin typeface="Arial" pitchFamily="34" charset="0"/>
              <a:cs typeface="Arial" pitchFamily="34" charset="0"/>
            </a:endParaRPr>
          </a:p>
          <a:p>
            <a:pPr algn="just">
              <a:buNone/>
            </a:pPr>
            <a:r>
              <a:rPr lang="es-EC" sz="2400" dirty="0" smtClean="0">
                <a:latin typeface="Arial" pitchFamily="34" charset="0"/>
                <a:cs typeface="Arial" pitchFamily="34" charset="0"/>
              </a:rPr>
              <a:t>   La presentación del producto será en envase de vidrio con contenido de 180 ml (6 onzas, ¾ de taza) para un consumo recomendado diario por el pediatra y la presentación 200ml en envase de vidrio.</a:t>
            </a:r>
            <a:endParaRPr lang="es-ES" sz="2400" dirty="0" smtClean="0">
              <a:latin typeface="Arial" pitchFamily="34" charset="0"/>
              <a:cs typeface="Arial" pitchFamily="34" charset="0"/>
            </a:endParaRPr>
          </a:p>
          <a:p>
            <a:pPr algn="just"/>
            <a:endParaRPr lang="es-ES" dirty="0">
              <a:latin typeface="Arial" pitchFamily="34" charset="0"/>
              <a:cs typeface="Arial" pitchFamily="34" charset="0"/>
            </a:endParaRPr>
          </a:p>
        </p:txBody>
      </p:sp>
      <p:pic>
        <p:nvPicPr>
          <p:cNvPr id="4" name="3 Imagen" descr="DSC03591.JPG"/>
          <p:cNvPicPr/>
          <p:nvPr/>
        </p:nvPicPr>
        <p:blipFill>
          <a:blip r:embed="rId3" cstate="print">
            <a:lum bright="10000"/>
          </a:blip>
          <a:stretch>
            <a:fillRect/>
          </a:stretch>
        </p:blipFill>
        <p:spPr>
          <a:xfrm>
            <a:off x="3071802" y="4357694"/>
            <a:ext cx="3125197" cy="2214578"/>
          </a:xfrm>
          <a:prstGeom prst="rect">
            <a:avLst/>
          </a:prstGeom>
        </p:spPr>
      </p:pic>
      <p:pic>
        <p:nvPicPr>
          <p:cNvPr id="5" name="Picture 3" descr="C:\Users\Luis Alcoser\Desktop\Sin título-1 copia 4.jpg"/>
          <p:cNvPicPr>
            <a:picLocks noChangeAspect="1" noChangeArrowheads="1"/>
          </p:cNvPicPr>
          <p:nvPr/>
        </p:nvPicPr>
        <p:blipFill>
          <a:blip r:embed="rId4" cstate="print">
            <a:lum bright="-10000"/>
          </a:blip>
          <a:srcRect/>
          <a:stretch>
            <a:fillRect/>
          </a:stretch>
        </p:blipFill>
        <p:spPr bwMode="auto">
          <a:xfrm>
            <a:off x="7429520" y="0"/>
            <a:ext cx="1714479" cy="114298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480"/>
            <a:ext cx="8229600" cy="1143000"/>
          </a:xfrm>
        </p:spPr>
        <p:txBody>
          <a:bodyPr>
            <a:noAutofit/>
          </a:bodyPr>
          <a:lstStyle/>
          <a:p>
            <a:pPr algn="ctr"/>
            <a:r>
              <a:rPr lang="es-MX" sz="3600" b="1" cap="all" dirty="0" smtClean="0">
                <a:latin typeface="Arial" pitchFamily="34" charset="0"/>
                <a:cs typeface="Arial" pitchFamily="34" charset="0"/>
              </a:rPr>
              <a:t>Definición del Producto</a:t>
            </a:r>
            <a:r>
              <a:rPr lang="es-ES" sz="3600" dirty="0" smtClean="0">
                <a:latin typeface="Arial" pitchFamily="34" charset="0"/>
                <a:cs typeface="Arial" pitchFamily="34" charset="0"/>
              </a:rPr>
              <a:t/>
            </a:r>
            <a:br>
              <a:rPr lang="es-ES" sz="3600" dirty="0" smtClean="0">
                <a:latin typeface="Arial" pitchFamily="34" charset="0"/>
                <a:cs typeface="Arial" pitchFamily="34" charset="0"/>
              </a:rPr>
            </a:b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500034" y="1214422"/>
            <a:ext cx="8186766" cy="5214974"/>
          </a:xfrm>
        </p:spPr>
        <p:txBody>
          <a:bodyPr>
            <a:normAutofit/>
          </a:bodyPr>
          <a:lstStyle/>
          <a:p>
            <a:pPr algn="just"/>
            <a:r>
              <a:rPr lang="es-EC" sz="2400" dirty="0" smtClean="0">
                <a:latin typeface="Arial" pitchFamily="34" charset="0"/>
                <a:cs typeface="Arial" pitchFamily="34" charset="0"/>
              </a:rPr>
              <a:t>El producto es un jugo 100% natural </a:t>
            </a:r>
            <a:r>
              <a:rPr lang="es-ES" sz="2400" dirty="0" smtClean="0">
                <a:latin typeface="Arial" pitchFamily="34" charset="0"/>
                <a:cs typeface="Arial" pitchFamily="34" charset="0"/>
              </a:rPr>
              <a:t>pulposo tan natural como los preparados en casa </a:t>
            </a:r>
            <a:r>
              <a:rPr lang="es-EC" sz="2400" dirty="0" smtClean="0">
                <a:latin typeface="Arial" pitchFamily="34" charset="0"/>
                <a:cs typeface="Arial" pitchFamily="34" charset="0"/>
              </a:rPr>
              <a:t>que aprovecha todas las bondades de la granadilla y está orientado no sólo a preparar el estómago para la sana digestión del niño, el cual contiene </a:t>
            </a:r>
            <a:r>
              <a:rPr lang="es-ES" sz="2400" dirty="0" smtClean="0">
                <a:latin typeface="Arial" pitchFamily="34" charset="0"/>
                <a:cs typeface="Arial" pitchFamily="34" charset="0"/>
              </a:rPr>
              <a:t>niveles altos de vitamina A y B2,  vitamina C, fósforo, hierro y calcio </a:t>
            </a:r>
            <a:endParaRPr lang="es-EC" sz="2400" dirty="0" smtClean="0">
              <a:latin typeface="Arial" pitchFamily="34" charset="0"/>
              <a:cs typeface="Arial" pitchFamily="34" charset="0"/>
            </a:endParaRPr>
          </a:p>
          <a:p>
            <a:pPr algn="just">
              <a:buNone/>
            </a:pPr>
            <a:endParaRPr lang="es-ES" dirty="0" smtClean="0">
              <a:latin typeface="Arial" pitchFamily="34" charset="0"/>
              <a:cs typeface="Arial" pitchFamily="34" charset="0"/>
            </a:endParaRPr>
          </a:p>
          <a:p>
            <a:endParaRPr lang="es-ES" dirty="0"/>
          </a:p>
        </p:txBody>
      </p:sp>
      <p:pic>
        <p:nvPicPr>
          <p:cNvPr id="4" name="0 Imagen" descr="BB.jpg"/>
          <p:cNvPicPr/>
          <p:nvPr/>
        </p:nvPicPr>
        <p:blipFill>
          <a:blip r:embed="rId3" cstate="print">
            <a:lum bright="10000"/>
          </a:blip>
          <a:stretch>
            <a:fillRect/>
          </a:stretch>
        </p:blipFill>
        <p:spPr>
          <a:xfrm>
            <a:off x="928662" y="4143380"/>
            <a:ext cx="2766681" cy="2083981"/>
          </a:xfrm>
          <a:prstGeom prst="rect">
            <a:avLst/>
          </a:prstGeom>
        </p:spPr>
      </p:pic>
      <p:pic>
        <p:nvPicPr>
          <p:cNvPr id="5" name="3 Imagen" descr="IMAGEN DE JUGO.jpg"/>
          <p:cNvPicPr/>
          <p:nvPr/>
        </p:nvPicPr>
        <p:blipFill>
          <a:blip r:embed="rId4" cstate="print">
            <a:lum bright="10000"/>
          </a:blip>
          <a:stretch>
            <a:fillRect/>
          </a:stretch>
        </p:blipFill>
        <p:spPr>
          <a:xfrm>
            <a:off x="5500694" y="4214818"/>
            <a:ext cx="2766680" cy="2073349"/>
          </a:xfrm>
          <a:prstGeom prst="rect">
            <a:avLst/>
          </a:prstGeom>
        </p:spPr>
      </p:pic>
      <p:pic>
        <p:nvPicPr>
          <p:cNvPr id="6" name="Picture 3" descr="C:\Users\Luis Alcoser\Desktop\Sin título-1 copia 4.jpg"/>
          <p:cNvPicPr>
            <a:picLocks noChangeAspect="1" noChangeArrowheads="1"/>
          </p:cNvPicPr>
          <p:nvPr/>
        </p:nvPicPr>
        <p:blipFill>
          <a:blip r:embed="rId5" cstate="print">
            <a:lum bright="-10000"/>
          </a:blip>
          <a:srcRect/>
          <a:stretch>
            <a:fillRect/>
          </a:stretch>
        </p:blipFill>
        <p:spPr bwMode="auto">
          <a:xfrm>
            <a:off x="7752544" y="1"/>
            <a:ext cx="1391456" cy="10001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8229600" cy="1142984"/>
          </a:xfrm>
        </p:spPr>
        <p:txBody>
          <a:bodyPr>
            <a:normAutofit fontScale="90000"/>
          </a:bodyPr>
          <a:lstStyle/>
          <a:p>
            <a:pPr algn="ctr"/>
            <a:r>
              <a:rPr lang="es-ES" sz="4000" b="1" dirty="0" smtClean="0">
                <a:latin typeface="Arial" pitchFamily="34" charset="0"/>
                <a:cs typeface="Arial" pitchFamily="34" charset="0"/>
              </a:rPr>
              <a:t>CARACTERISTICAS DEL PRODUCTO </a:t>
            </a:r>
            <a:r>
              <a:rPr lang="es-ES" dirty="0" smtClean="0"/>
              <a:t/>
            </a:r>
            <a:br>
              <a:rPr lang="es-ES" dirty="0" smtClean="0"/>
            </a:br>
            <a:endParaRPr lang="es-ES" dirty="0"/>
          </a:p>
        </p:txBody>
      </p:sp>
      <p:pic>
        <p:nvPicPr>
          <p:cNvPr id="5124" name="Picture 4"/>
          <p:cNvPicPr>
            <a:picLocks noGrp="1" noChangeAspect="1" noChangeArrowheads="1"/>
          </p:cNvPicPr>
          <p:nvPr>
            <p:ph idx="1"/>
          </p:nvPr>
        </p:nvPicPr>
        <p:blipFill>
          <a:blip r:embed="rId3" cstate="print"/>
          <a:srcRect/>
          <a:stretch>
            <a:fillRect/>
          </a:stretch>
        </p:blipFill>
        <p:spPr bwMode="auto">
          <a:xfrm>
            <a:off x="2857488" y="1285860"/>
            <a:ext cx="3116904" cy="2643206"/>
          </a:xfrm>
          <a:prstGeom prst="rect">
            <a:avLst/>
          </a:prstGeom>
          <a:noFill/>
          <a:ln w="9525">
            <a:noFill/>
            <a:miter lim="800000"/>
            <a:headEnd/>
            <a:tailEnd/>
          </a:ln>
          <a:effectLst/>
        </p:spPr>
      </p:pic>
      <p:sp>
        <p:nvSpPr>
          <p:cNvPr id="5125" name="Rectangle 5"/>
          <p:cNvSpPr>
            <a:spLocks noChangeArrowheads="1"/>
          </p:cNvSpPr>
          <p:nvPr/>
        </p:nvSpPr>
        <p:spPr bwMode="auto">
          <a:xfrm>
            <a:off x="642910" y="4143380"/>
            <a:ext cx="792961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28600" algn="dec"/>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Capacidad Total (ml): </a:t>
            </a:r>
            <a:r>
              <a:rPr lang="es-ES" sz="2000" dirty="0" smtClean="0">
                <a:latin typeface="Arial" pitchFamily="34" charset="0"/>
                <a:ea typeface="Times New Roman" pitchFamily="18" charset="0"/>
                <a:cs typeface="Arial" pitchFamily="34" charset="0"/>
              </a:rPr>
              <a:t>200</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Altura</a:t>
            </a: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Total (mm): </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64.06</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dec"/>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Capacidad Llenado (ml): </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180 	 </a:t>
            </a: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Diámetro Mayor (mm): </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65.20</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dec"/>
              </a:tabLst>
            </a:pPr>
            <a:r>
              <a:rPr kumimoji="0" lang="pt-B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Peso (gr): </a:t>
            </a: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99 			     </a:t>
            </a:r>
            <a:r>
              <a:rPr kumimoji="0" lang="pt-B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Panel Recto (mm): </a:t>
            </a: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0.00</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dec"/>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Tipo Terminado : </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TWIST</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dec"/>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Diámetro Nominal Terminado (mm): </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53       </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596" y="428604"/>
            <a:ext cx="8229600" cy="1143000"/>
          </a:xfrm>
        </p:spPr>
        <p:txBody>
          <a:bodyPr>
            <a:noAutofit/>
          </a:bodyPr>
          <a:lstStyle/>
          <a:p>
            <a:pPr algn="ctr"/>
            <a:r>
              <a:rPr lang="es-AR" sz="3200" b="1" cap="all" dirty="0" smtClean="0">
                <a:latin typeface="Arial" pitchFamily="34" charset="0"/>
                <a:cs typeface="Arial" pitchFamily="34" charset="0"/>
              </a:rPr>
              <a:t>O</a:t>
            </a:r>
            <a:r>
              <a:rPr lang="es-ES" sz="3200" b="1" cap="all" dirty="0" err="1" smtClean="0">
                <a:latin typeface="Arial" pitchFamily="34" charset="0"/>
                <a:cs typeface="Arial" pitchFamily="34" charset="0"/>
              </a:rPr>
              <a:t>bjetivos</a:t>
            </a:r>
            <a:r>
              <a:rPr lang="es-ES" sz="3200" b="1" cap="all" dirty="0" smtClean="0">
                <a:latin typeface="Arial" pitchFamily="34" charset="0"/>
                <a:cs typeface="Arial" pitchFamily="34" charset="0"/>
              </a:rPr>
              <a:t> vinculados al desarrollo</a:t>
            </a:r>
            <a:endParaRPr lang="es-ES" sz="3200" dirty="0">
              <a:latin typeface="Arial" pitchFamily="34" charset="0"/>
              <a:cs typeface="Arial" pitchFamily="34" charset="0"/>
            </a:endParaRPr>
          </a:p>
        </p:txBody>
      </p:sp>
      <p:sp>
        <p:nvSpPr>
          <p:cNvPr id="5" name="4 Marcador de contenido"/>
          <p:cNvSpPr>
            <a:spLocks noGrp="1"/>
          </p:cNvSpPr>
          <p:nvPr>
            <p:ph idx="1"/>
          </p:nvPr>
        </p:nvSpPr>
        <p:spPr>
          <a:xfrm>
            <a:off x="457200" y="1857364"/>
            <a:ext cx="8229600" cy="4467236"/>
          </a:xfrm>
        </p:spPr>
        <p:txBody>
          <a:bodyPr>
            <a:normAutofit/>
          </a:bodyPr>
          <a:lstStyle/>
          <a:p>
            <a:pPr algn="just">
              <a:buFont typeface="Wingdings" pitchFamily="2" charset="2"/>
              <a:buChar char="Ø"/>
            </a:pPr>
            <a:r>
              <a:rPr lang="es-ES" sz="2400" dirty="0" smtClean="0">
                <a:latin typeface="Arial" pitchFamily="34" charset="0"/>
                <a:cs typeface="Arial" pitchFamily="34" charset="0"/>
              </a:rPr>
              <a:t>Dar un valor agregado a la granadilla de pequeños grupos campesinos de tal manera que se revierta en un beneficio económico que genere su auto desarrollo. </a:t>
            </a:r>
          </a:p>
          <a:p>
            <a:pPr algn="just">
              <a:buFont typeface="Wingdings" pitchFamily="2" charset="2"/>
              <a:buChar char="Ø"/>
            </a:pPr>
            <a:r>
              <a:rPr lang="es-AR" sz="2400" dirty="0" smtClean="0">
                <a:latin typeface="Arial" pitchFamily="34" charset="0"/>
                <a:cs typeface="Arial" pitchFamily="34" charset="0"/>
              </a:rPr>
              <a:t>Desarrollar el jugo de granadilla y su  lanzamiento al mercado en un tiempo de seis meses previo un exhaustivo estudio de mercado del sector segmentado al que va dirigido.</a:t>
            </a:r>
            <a:endParaRPr lang="es-ES" sz="2400" dirty="0" smtClean="0">
              <a:latin typeface="Arial" pitchFamily="34" charset="0"/>
              <a:cs typeface="Arial" pitchFamily="34" charset="0"/>
            </a:endParaRPr>
          </a:p>
          <a:p>
            <a:pPr algn="just">
              <a:buFont typeface="Wingdings" pitchFamily="2" charset="2"/>
              <a:buChar char="Ø"/>
            </a:pPr>
            <a:r>
              <a:rPr lang="es-AR" sz="2400" dirty="0" smtClean="0">
                <a:latin typeface="Arial" pitchFamily="34" charset="0"/>
                <a:cs typeface="Arial" pitchFamily="34" charset="0"/>
              </a:rPr>
              <a:t>Implementar a nuestra empresa personal altamente calificado y financiamiento de nuestro proceso mediante préstamos bancarios.</a:t>
            </a:r>
            <a:endParaRPr lang="es-ES" sz="2400" dirty="0" smtClean="0">
              <a:latin typeface="Arial" pitchFamily="34" charset="0"/>
              <a:cs typeface="Arial" pitchFamily="34" charset="0"/>
            </a:endParaRPr>
          </a:p>
          <a:p>
            <a:endParaRPr lang="es-ES" dirty="0"/>
          </a:p>
        </p:txBody>
      </p:sp>
      <p:pic>
        <p:nvPicPr>
          <p:cNvPr id="6"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500958" y="0"/>
            <a:ext cx="1643042" cy="11809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642918"/>
            <a:ext cx="8229600" cy="1143000"/>
          </a:xfrm>
        </p:spPr>
        <p:txBody>
          <a:bodyPr>
            <a:noAutofit/>
          </a:bodyPr>
          <a:lstStyle/>
          <a:p>
            <a:pPr lvl="0" algn="ctr"/>
            <a:r>
              <a:rPr lang="es-ES" sz="4000" b="1" dirty="0" smtClean="0">
                <a:latin typeface="Arial" pitchFamily="34" charset="0"/>
                <a:cs typeface="Arial" pitchFamily="34" charset="0"/>
              </a:rPr>
              <a:t>OBJETIVO GENERAL</a:t>
            </a:r>
            <a:r>
              <a:rPr lang="es-ES" sz="4000" dirty="0" smtClean="0"/>
              <a:t/>
            </a:r>
            <a:br>
              <a:rPr lang="es-ES" sz="4000" dirty="0" smtClean="0"/>
            </a:br>
            <a:endParaRPr lang="es-ES" sz="4000" dirty="0"/>
          </a:p>
        </p:txBody>
      </p:sp>
      <p:sp>
        <p:nvSpPr>
          <p:cNvPr id="3" name="2 Marcador de contenido"/>
          <p:cNvSpPr>
            <a:spLocks noGrp="1"/>
          </p:cNvSpPr>
          <p:nvPr>
            <p:ph idx="1"/>
          </p:nvPr>
        </p:nvSpPr>
        <p:spPr>
          <a:xfrm>
            <a:off x="785786" y="1857364"/>
            <a:ext cx="7686700" cy="4286280"/>
          </a:xfrm>
        </p:spPr>
        <p:txBody>
          <a:bodyPr>
            <a:normAutofit/>
          </a:bodyPr>
          <a:lstStyle/>
          <a:p>
            <a:pPr algn="just">
              <a:buFont typeface="Wingdings" pitchFamily="2" charset="2"/>
              <a:buChar char="Ø"/>
            </a:pPr>
            <a:r>
              <a:rPr lang="es-ES" sz="2800" dirty="0" smtClean="0">
                <a:latin typeface="Arial" pitchFamily="34" charset="0"/>
                <a:cs typeface="Arial" pitchFamily="34" charset="0"/>
              </a:rPr>
              <a:t> </a:t>
            </a:r>
            <a:r>
              <a:rPr lang="es-EC" sz="2400" dirty="0" smtClean="0">
                <a:latin typeface="Arial" pitchFamily="34" charset="0"/>
                <a:cs typeface="Arial" pitchFamily="34" charset="0"/>
              </a:rPr>
              <a:t>Determinar la factibilidad de mercado al poder crear una empresa orientada a la elaboración de jugo de granadilla para los bebés de seis meses hasta los dos años de edad en el cantón de Guayaquil, en beneficio de una sana nutrición para el bebe.</a:t>
            </a:r>
            <a:endParaRPr lang="es-ES" sz="2400" dirty="0" smtClean="0">
              <a:latin typeface="Arial" pitchFamily="34" charset="0"/>
              <a:cs typeface="Arial" pitchFamily="34" charset="0"/>
            </a:endParaRPr>
          </a:p>
          <a:p>
            <a:pPr algn="just">
              <a:buFont typeface="Wingdings" pitchFamily="2" charset="2"/>
              <a:buChar char="Ø"/>
            </a:pPr>
            <a:endParaRPr lang="es-ES" sz="2400" dirty="0">
              <a:latin typeface="Arial" pitchFamily="34" charset="0"/>
              <a:cs typeface="Arial" pitchFamily="34" charset="0"/>
            </a:endParaRPr>
          </a:p>
        </p:txBody>
      </p:sp>
      <p:pic>
        <p:nvPicPr>
          <p:cNvPr id="4" name="Picture 3" descr="C:\Users\Luis Alcoser\Desktop\Sin título-1 copia 4.jpg"/>
          <p:cNvPicPr>
            <a:picLocks noChangeAspect="1" noChangeArrowheads="1"/>
          </p:cNvPicPr>
          <p:nvPr/>
        </p:nvPicPr>
        <p:blipFill>
          <a:blip r:embed="rId3" cstate="print">
            <a:lum bright="-10000"/>
          </a:blip>
          <a:srcRect/>
          <a:stretch>
            <a:fillRect/>
          </a:stretch>
        </p:blipFill>
        <p:spPr bwMode="auto">
          <a:xfrm>
            <a:off x="7143768" y="0"/>
            <a:ext cx="2000232" cy="143766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431</TotalTime>
  <Words>2130</Words>
  <Application>Microsoft Office PowerPoint</Application>
  <PresentationFormat>Presentación en pantalla (4:3)</PresentationFormat>
  <Paragraphs>409</Paragraphs>
  <Slides>44</Slides>
  <Notes>44</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Opulento</vt:lpstr>
      <vt:lpstr>  Integrantes:  Elvia Alcoser Guambo Andrea Soria Nieto Blanca Tenemaza Pacheco  PROYECTO PARA LA COMERCIALIZACION Y PRODUCCION DEL JUGO DE GRANADILLA PARA BEBES DE 6 MESES A 2 AÑOS EN EL CANTON DE GUAYAQUIL</vt:lpstr>
      <vt:lpstr>antecedentes </vt:lpstr>
      <vt:lpstr>PROBLEMAS Y OPORTUNIDADES </vt:lpstr>
      <vt:lpstr> VALORES NUTRICIONALES DE LA GRANADILLA</vt:lpstr>
      <vt:lpstr>PRODUCTO</vt:lpstr>
      <vt:lpstr>Definición del Producto </vt:lpstr>
      <vt:lpstr>CARACTERISTICAS DEL PRODUCTO  </vt:lpstr>
      <vt:lpstr>Objetivos vinculados al desarrollo</vt:lpstr>
      <vt:lpstr>OBJETIVO GENERAL </vt:lpstr>
      <vt:lpstr>Diapositiva 10</vt:lpstr>
      <vt:lpstr> FODA DEL PROYECTO</vt:lpstr>
      <vt:lpstr>Proyección de la demanda </vt:lpstr>
      <vt:lpstr>Diapositiva 13</vt:lpstr>
      <vt:lpstr>Matriz de Crecimiento - Participación   </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CAPITULO IV ESTUDIO FINANCIERO</vt:lpstr>
      <vt:lpstr>       Activos fijos Son aquellos que se mantienen constantes durante el periodo completo de producción. Se incurre en los mismos por el simple transcurso del tiempo y no varían como resultado directo de cambios en el volumen. </vt:lpstr>
      <vt:lpstr>ACTIVOS DIFERIDOS: Los gastos legales forman parte del activo diferido, como son los gastos para realizar trámites de constitución (permiso municipal, afiliación a la cámara de industrias, registro mercantil, inscripción en la superintendencia de compañías), el respectivo Registro Sanitario, patentes de marca. </vt:lpstr>
      <vt:lpstr>Diapositiva 32</vt:lpstr>
      <vt:lpstr>INGRESOS Los ingresos se darán de acuerdo a la producción de jugo de granadilla con la demanda proyectada de  12781 habitantes, detallada a continuación. </vt:lpstr>
      <vt:lpstr>Debido a que nuestro proyecto es tipo industrial tendremos que tomar en consideración los costos totales que se encuentran fragmentados en costos fijos y costos variables. Esta información nos permitirá determinar cuáles son los componentes económicos que afectarían en mayor cuantía a los diferentes ingresos o egresos de la empresa. </vt:lpstr>
      <vt:lpstr>Diapositiva 35</vt:lpstr>
      <vt:lpstr>Diapositiva 36</vt:lpstr>
      <vt:lpstr>Diapositiva 37</vt:lpstr>
      <vt:lpstr>BETA</vt:lpstr>
      <vt:lpstr>DEMANDA SENSIBILIZADA  POR ESTACIONALIDAD </vt:lpstr>
      <vt:lpstr>Diapositiva 40</vt:lpstr>
      <vt:lpstr>ANÁLISIS DE SENSIBILIDAD</vt:lpstr>
      <vt:lpstr>Diapositiva 42</vt:lpstr>
      <vt:lpstr>Diapositiva 43</vt:lpstr>
      <vt:lpstr>Diapositiva 44</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Valued Acer Customer</dc:creator>
  <cp:lastModifiedBy>BETSY</cp:lastModifiedBy>
  <cp:revision>58</cp:revision>
  <dcterms:created xsi:type="dcterms:W3CDTF">2010-03-11T20:32:54Z</dcterms:created>
  <dcterms:modified xsi:type="dcterms:W3CDTF">2010-05-10T05:28:03Z</dcterms:modified>
</cp:coreProperties>
</file>