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6"/>
  </p:notesMasterIdLst>
  <p:sldIdLst>
    <p:sldId id="310" r:id="rId2"/>
    <p:sldId id="30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7" r:id="rId39"/>
    <p:sldId id="293" r:id="rId40"/>
    <p:sldId id="294" r:id="rId41"/>
    <p:sldId id="295" r:id="rId42"/>
    <p:sldId id="326" r:id="rId43"/>
    <p:sldId id="298" r:id="rId44"/>
    <p:sldId id="299" r:id="rId45"/>
    <p:sldId id="304" r:id="rId46"/>
    <p:sldId id="305" r:id="rId47"/>
    <p:sldId id="306" r:id="rId48"/>
    <p:sldId id="307" r:id="rId49"/>
    <p:sldId id="308"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54" autoAdjust="0"/>
  </p:normalViewPr>
  <p:slideViewPr>
    <p:cSldViewPr>
      <p:cViewPr varScale="1">
        <p:scale>
          <a:sx n="75" d="100"/>
          <a:sy n="75" d="100"/>
        </p:scale>
        <p:origin x="-10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570748-23FC-41AF-BEF7-22E191821DBE}" type="datetimeFigureOut">
              <a:rPr lang="es-ES" smtClean="0"/>
              <a:pPr/>
              <a:t>02/06/2010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2C39CD-08F5-4D0D-978A-ABB5AE923CB7}"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EFEB93D-C6F9-4CB7-BE11-F45CB5CD90C5}"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29ADFDA5-BDFF-4B26-BCF4-994E594A4D82}" type="datetimeFigureOut">
              <a:rPr lang="es-ES" smtClean="0"/>
              <a:pPr/>
              <a:t>02/06/2010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AEFEB93D-C6F9-4CB7-BE11-F45CB5CD90C5}"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9ADFDA5-BDFF-4B26-BCF4-994E594A4D82}" type="datetimeFigureOut">
              <a:rPr lang="es-ES" smtClean="0"/>
              <a:pPr/>
              <a:t>02/06/2010</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EFEB93D-C6F9-4CB7-BE11-F45CB5CD90C5}"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28670"/>
            <a:ext cx="8229600" cy="4429156"/>
          </a:xfrm>
        </p:spPr>
        <p:txBody>
          <a:bodyPr>
            <a:normAutofit/>
          </a:bodyPr>
          <a:lstStyle/>
          <a:p>
            <a:r>
              <a:rPr lang="es-ES" dirty="0" smtClean="0"/>
              <a:t>ANALISIS DE PELIGROS Y PUNTOS DE CONTROL CRITICOS EN SUBESTACIONES ELECTRICAS EN BAJA TENSION DE LA FIEC</a:t>
            </a:r>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571503"/>
          </a:xfrm>
        </p:spPr>
        <p:txBody>
          <a:bodyPr>
            <a:normAutofit/>
          </a:bodyPr>
          <a:lstStyle/>
          <a:p>
            <a:r>
              <a:rPr lang="es-ES" sz="2000" b="1" dirty="0" smtClean="0"/>
              <a:t>Subestación Eléctrica “C/T 22”</a:t>
            </a:r>
            <a:endParaRPr lang="es-ES" sz="2000" b="1" dirty="0"/>
          </a:p>
        </p:txBody>
      </p:sp>
      <p:sp>
        <p:nvSpPr>
          <p:cNvPr id="3" name="2 Subtítulo"/>
          <p:cNvSpPr>
            <a:spLocks noGrp="1"/>
          </p:cNvSpPr>
          <p:nvPr>
            <p:ph type="subTitle" idx="1"/>
          </p:nvPr>
        </p:nvSpPr>
        <p:spPr>
          <a:xfrm>
            <a:off x="1371600" y="1142984"/>
            <a:ext cx="6400800" cy="4495816"/>
          </a:xfrm>
        </p:spPr>
        <p:txBody>
          <a:bodyPr>
            <a:normAutofit fontScale="92500" lnSpcReduction="20000"/>
          </a:bodyPr>
          <a:lstStyle/>
          <a:p>
            <a:r>
              <a:rPr lang="es-ES" sz="2000" dirty="0">
                <a:solidFill>
                  <a:srgbClr val="00B050"/>
                </a:solidFill>
              </a:rPr>
              <a:t>Ubicada junto al laboratorio de redes eléctricas y a los baños, por los alrededores se encuentra la </a:t>
            </a:r>
            <a:r>
              <a:rPr lang="es-ES" sz="2000" dirty="0" smtClean="0">
                <a:solidFill>
                  <a:srgbClr val="00B050"/>
                </a:solidFill>
              </a:rPr>
              <a:t>FEPOL</a:t>
            </a:r>
          </a:p>
          <a:p>
            <a:r>
              <a:rPr lang="es-ES" sz="2000" dirty="0">
                <a:solidFill>
                  <a:srgbClr val="00B050"/>
                </a:solidFill>
              </a:rPr>
              <a:t>abasteciendo de energía a los laboratorios de redes eléctricas, automatización, electrónica, sistemas digitales, </a:t>
            </a:r>
            <a:r>
              <a:rPr lang="es-ES" sz="2000" dirty="0" smtClean="0">
                <a:solidFill>
                  <a:srgbClr val="00B050"/>
                </a:solidFill>
              </a:rPr>
              <a:t>robótica</a:t>
            </a:r>
            <a:r>
              <a:rPr lang="es-ES" sz="2000" dirty="0">
                <a:solidFill>
                  <a:srgbClr val="00B050"/>
                </a:solidFill>
              </a:rPr>
              <a:t>, comunicaciones y aulas de </a:t>
            </a:r>
            <a:r>
              <a:rPr lang="es-ES" sz="2000" dirty="0" smtClean="0">
                <a:solidFill>
                  <a:srgbClr val="00B050"/>
                </a:solidFill>
              </a:rPr>
              <a:t>cátedra</a:t>
            </a:r>
          </a:p>
          <a:p>
            <a:r>
              <a:rPr lang="es-ES" sz="2000" dirty="0" smtClean="0">
                <a:solidFill>
                  <a:srgbClr val="00B050"/>
                </a:solidFill>
              </a:rPr>
              <a:t>     Características                Dato </a:t>
            </a:r>
            <a:r>
              <a:rPr lang="es-ES" sz="2000" dirty="0">
                <a:solidFill>
                  <a:srgbClr val="00B050"/>
                </a:solidFill>
              </a:rPr>
              <a:t>de instalación actual</a:t>
            </a:r>
          </a:p>
          <a:p>
            <a:r>
              <a:rPr lang="es-ES" sz="2000" dirty="0" smtClean="0">
                <a:solidFill>
                  <a:srgbClr val="00B050"/>
                </a:solidFill>
              </a:rPr>
              <a:t> Altura                                  4.5metros</a:t>
            </a:r>
            <a:endParaRPr lang="es-ES" sz="2000" dirty="0">
              <a:solidFill>
                <a:srgbClr val="00B050"/>
              </a:solidFill>
            </a:endParaRPr>
          </a:p>
          <a:p>
            <a:r>
              <a:rPr lang="es-ES" sz="2000" dirty="0" smtClean="0">
                <a:solidFill>
                  <a:srgbClr val="00B050"/>
                </a:solidFill>
              </a:rPr>
              <a:t>            Paredes                         Bloques </a:t>
            </a:r>
            <a:r>
              <a:rPr lang="es-ES" sz="2000" dirty="0">
                <a:solidFill>
                  <a:srgbClr val="00B050"/>
                </a:solidFill>
              </a:rPr>
              <a:t>de hormigón</a:t>
            </a:r>
          </a:p>
          <a:p>
            <a:r>
              <a:rPr lang="es-ES" sz="2000" dirty="0" smtClean="0">
                <a:solidFill>
                  <a:srgbClr val="00B050"/>
                </a:solidFill>
              </a:rPr>
              <a:t>                 Piso                       Losa </a:t>
            </a:r>
            <a:r>
              <a:rPr lang="es-ES" sz="2000" dirty="0">
                <a:solidFill>
                  <a:srgbClr val="00B050"/>
                </a:solidFill>
              </a:rPr>
              <a:t>de hormigón armado</a:t>
            </a:r>
          </a:p>
          <a:p>
            <a:r>
              <a:rPr lang="es-ES" sz="2000" dirty="0" smtClean="0">
                <a:solidFill>
                  <a:srgbClr val="00B050"/>
                </a:solidFill>
              </a:rPr>
              <a:t>              Cubierta                  Losa </a:t>
            </a:r>
            <a:r>
              <a:rPr lang="es-ES" sz="2000" dirty="0">
                <a:solidFill>
                  <a:srgbClr val="00B050"/>
                </a:solidFill>
              </a:rPr>
              <a:t>de hormigón armado</a:t>
            </a:r>
          </a:p>
          <a:p>
            <a:r>
              <a:rPr lang="es-ES" sz="2000" dirty="0">
                <a:solidFill>
                  <a:srgbClr val="00B050"/>
                </a:solidFill>
              </a:rPr>
              <a:t>Rejillas de ventilación</a:t>
            </a:r>
          </a:p>
          <a:p>
            <a:r>
              <a:rPr lang="es-ES" sz="2000" dirty="0">
                <a:solidFill>
                  <a:srgbClr val="00B050"/>
                </a:solidFill>
              </a:rPr>
              <a:t>frontal: 1.80m largo x 0.63m ancho</a:t>
            </a:r>
          </a:p>
          <a:p>
            <a:r>
              <a:rPr lang="es-ES" sz="2000" dirty="0">
                <a:solidFill>
                  <a:srgbClr val="00B050"/>
                </a:solidFill>
              </a:rPr>
              <a:t>1.60m largo x 0.63m ancho</a:t>
            </a:r>
          </a:p>
          <a:p>
            <a:r>
              <a:rPr lang="es-ES" sz="2000" dirty="0">
                <a:solidFill>
                  <a:srgbClr val="00B050"/>
                </a:solidFill>
              </a:rPr>
              <a:t>Lateral: 3.0m largo x 0.63m ancho</a:t>
            </a:r>
          </a:p>
          <a:p>
            <a:r>
              <a:rPr lang="es-ES" sz="2000" dirty="0">
                <a:solidFill>
                  <a:srgbClr val="00B050"/>
                </a:solidFill>
              </a:rPr>
              <a:t>Dimensiones </a:t>
            </a:r>
            <a:r>
              <a:rPr lang="es-ES" sz="2000" dirty="0" smtClean="0">
                <a:solidFill>
                  <a:srgbClr val="00B050"/>
                </a:solidFill>
              </a:rPr>
              <a:t>puerta    2.10 </a:t>
            </a:r>
            <a:r>
              <a:rPr lang="es-ES" sz="2000" dirty="0">
                <a:solidFill>
                  <a:srgbClr val="00B050"/>
                </a:solidFill>
              </a:rPr>
              <a:t>m de alto x 0.98m de ancho.</a:t>
            </a:r>
          </a:p>
          <a:p>
            <a:r>
              <a:rPr lang="es-ES" sz="2000" dirty="0" smtClean="0">
                <a:solidFill>
                  <a:srgbClr val="00B050"/>
                </a:solidFill>
              </a:rPr>
              <a:t>                               Puerta  </a:t>
            </a:r>
            <a:r>
              <a:rPr lang="es-ES" sz="2000" dirty="0">
                <a:solidFill>
                  <a:srgbClr val="00B050"/>
                </a:solidFill>
              </a:rPr>
              <a:t>de plancha metálica</a:t>
            </a:r>
          </a:p>
          <a:p>
            <a:endParaRPr lang="es-ES" sz="2000" dirty="0">
              <a:solidFill>
                <a:srgbClr val="00B05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500065"/>
          </a:xfrm>
        </p:spPr>
        <p:txBody>
          <a:bodyPr>
            <a:normAutofit/>
          </a:bodyPr>
          <a:lstStyle/>
          <a:p>
            <a:r>
              <a:rPr lang="es-ES" sz="2000" b="1" dirty="0" smtClean="0"/>
              <a:t>Subestación Eléctrica “C/T 22”</a:t>
            </a:r>
            <a:endParaRPr lang="es-ES" sz="2000" b="1" dirty="0"/>
          </a:p>
        </p:txBody>
      </p:sp>
      <p:sp>
        <p:nvSpPr>
          <p:cNvPr id="3" name="2 Subtítulo"/>
          <p:cNvSpPr>
            <a:spLocks noGrp="1"/>
          </p:cNvSpPr>
          <p:nvPr>
            <p:ph type="subTitle" idx="1"/>
          </p:nvPr>
        </p:nvSpPr>
        <p:spPr>
          <a:xfrm>
            <a:off x="1371600" y="1071546"/>
            <a:ext cx="6400800" cy="4567254"/>
          </a:xfrm>
        </p:spPr>
        <p:txBody>
          <a:bodyPr>
            <a:normAutofit fontScale="92500"/>
          </a:bodyPr>
          <a:lstStyle/>
          <a:p>
            <a:r>
              <a:rPr lang="es-ES" dirty="0">
                <a:solidFill>
                  <a:srgbClr val="92D050"/>
                </a:solidFill>
              </a:rPr>
              <a:t>Esta S/E cuenta con las siguientes características:</a:t>
            </a:r>
          </a:p>
          <a:p>
            <a:pPr lvl="0"/>
            <a:r>
              <a:rPr lang="es-ES" dirty="0">
                <a:solidFill>
                  <a:srgbClr val="92D050"/>
                </a:solidFill>
              </a:rPr>
              <a:t>3 Transformadores 1Ø marca “Westinghouse” de potencia 75 KVA cada uno.</a:t>
            </a:r>
          </a:p>
          <a:p>
            <a:pPr lvl="0"/>
            <a:r>
              <a:rPr lang="es-ES" dirty="0">
                <a:solidFill>
                  <a:srgbClr val="92D050"/>
                </a:solidFill>
              </a:rPr>
              <a:t>Conexión Y – Y  aterrizado</a:t>
            </a:r>
          </a:p>
          <a:p>
            <a:pPr lvl="0"/>
            <a:r>
              <a:rPr lang="es-ES" dirty="0">
                <a:solidFill>
                  <a:srgbClr val="92D050"/>
                </a:solidFill>
              </a:rPr>
              <a:t>13800 / 220 – 127  V 3Ø</a:t>
            </a:r>
          </a:p>
          <a:p>
            <a:pPr lvl="0"/>
            <a:r>
              <a:rPr lang="es-ES" dirty="0">
                <a:solidFill>
                  <a:srgbClr val="92D050"/>
                </a:solidFill>
              </a:rPr>
              <a:t>Potencia total del banco de transformadores de 225 KVA</a:t>
            </a:r>
          </a:p>
          <a:p>
            <a:pPr lvl="0"/>
            <a:r>
              <a:rPr lang="es-ES" dirty="0">
                <a:solidFill>
                  <a:srgbClr val="92D050"/>
                </a:solidFill>
              </a:rPr>
              <a:t>Breaker principal del tablero de distribución de 800A – 3 polos.</a:t>
            </a:r>
          </a:p>
          <a:p>
            <a:pPr lvl="0"/>
            <a:r>
              <a:rPr lang="es-ES" dirty="0">
                <a:solidFill>
                  <a:srgbClr val="92D050"/>
                </a:solidFill>
              </a:rPr>
              <a:t>1 tablero de distribución, 1 transformador 20kva.</a:t>
            </a:r>
          </a:p>
          <a:p>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000" b="1" dirty="0" smtClean="0"/>
              <a:t>Tablero de distribución de Subestación Eléctrica “C/T 22”</a:t>
            </a:r>
            <a:endParaRPr lang="es-ES"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500065"/>
          </a:xfrm>
        </p:spPr>
        <p:txBody>
          <a:bodyPr>
            <a:normAutofit/>
          </a:bodyPr>
          <a:lstStyle/>
          <a:p>
            <a:r>
              <a:rPr lang="es-ES" sz="2000" b="1" dirty="0" smtClean="0"/>
              <a:t>Subestación Eléctrica Tipo Padmounted</a:t>
            </a:r>
            <a:endParaRPr lang="es-ES" sz="2000" b="1" dirty="0"/>
          </a:p>
        </p:txBody>
      </p:sp>
      <p:sp>
        <p:nvSpPr>
          <p:cNvPr id="3" name="2 Subtítulo"/>
          <p:cNvSpPr>
            <a:spLocks noGrp="1"/>
          </p:cNvSpPr>
          <p:nvPr>
            <p:ph type="subTitle" idx="1"/>
          </p:nvPr>
        </p:nvSpPr>
        <p:spPr>
          <a:xfrm>
            <a:off x="1371600" y="1142984"/>
            <a:ext cx="6400800" cy="4495816"/>
          </a:xfrm>
        </p:spPr>
        <p:txBody>
          <a:bodyPr>
            <a:normAutofit fontScale="70000" lnSpcReduction="20000"/>
          </a:bodyPr>
          <a:lstStyle/>
          <a:p>
            <a:r>
              <a:rPr lang="es-ES" sz="2600" dirty="0">
                <a:solidFill>
                  <a:srgbClr val="92D050"/>
                </a:solidFill>
              </a:rPr>
              <a:t>Está ubicado entre la celda de media tensión y el nuevo edificio de gobierno de la </a:t>
            </a:r>
            <a:r>
              <a:rPr lang="es-ES" sz="2600" dirty="0" smtClean="0">
                <a:solidFill>
                  <a:srgbClr val="92D050"/>
                </a:solidFill>
              </a:rPr>
              <a:t>FIEC</a:t>
            </a:r>
          </a:p>
          <a:p>
            <a:endParaRPr lang="es-ES" sz="2600" dirty="0" smtClean="0">
              <a:solidFill>
                <a:srgbClr val="92D050"/>
              </a:solidFill>
            </a:endParaRPr>
          </a:p>
          <a:p>
            <a:r>
              <a:rPr lang="es-ES" sz="2600" dirty="0">
                <a:solidFill>
                  <a:srgbClr val="92D050"/>
                </a:solidFill>
              </a:rPr>
              <a:t>La energía eléctrica suministrada del transformador trifásico se reparte al cuarto de distribución ubicado al interior del edificio de la FIEC, en el mencionado cuarto existen 3 tableros de distribución eléctrica y un sistema de emergencia UPS. </a:t>
            </a:r>
            <a:endParaRPr lang="es-ES" sz="2600" dirty="0" smtClean="0">
              <a:solidFill>
                <a:srgbClr val="92D050"/>
              </a:solidFill>
            </a:endParaRPr>
          </a:p>
          <a:p>
            <a:endParaRPr lang="es-ES" sz="2600" dirty="0">
              <a:solidFill>
                <a:srgbClr val="92D050"/>
              </a:solidFill>
            </a:endParaRPr>
          </a:p>
          <a:p>
            <a:r>
              <a:rPr lang="es-ES" sz="2900" dirty="0" smtClean="0">
                <a:solidFill>
                  <a:srgbClr val="92D050"/>
                </a:solidFill>
              </a:rPr>
              <a:t>       Características             Dato </a:t>
            </a:r>
            <a:r>
              <a:rPr lang="es-ES" sz="2900" dirty="0">
                <a:solidFill>
                  <a:srgbClr val="92D050"/>
                </a:solidFill>
              </a:rPr>
              <a:t>de instalación </a:t>
            </a:r>
            <a:r>
              <a:rPr lang="es-ES" sz="2900" dirty="0" smtClean="0">
                <a:solidFill>
                  <a:srgbClr val="92D050"/>
                </a:solidFill>
              </a:rPr>
              <a:t>actual</a:t>
            </a:r>
          </a:p>
          <a:p>
            <a:r>
              <a:rPr lang="es-ES" sz="2900" dirty="0" smtClean="0">
                <a:solidFill>
                  <a:srgbClr val="92D050"/>
                </a:solidFill>
              </a:rPr>
              <a:t>Altura                             </a:t>
            </a:r>
            <a:r>
              <a:rPr lang="es-ES" sz="2900" dirty="0">
                <a:solidFill>
                  <a:srgbClr val="92D050"/>
                </a:solidFill>
              </a:rPr>
              <a:t>2.10 Metros</a:t>
            </a:r>
          </a:p>
          <a:p>
            <a:r>
              <a:rPr lang="es-ES" sz="2900" dirty="0" smtClean="0">
                <a:solidFill>
                  <a:srgbClr val="92D050"/>
                </a:solidFill>
              </a:rPr>
              <a:t>           Paredes                      Bloques </a:t>
            </a:r>
            <a:r>
              <a:rPr lang="es-ES" sz="2900" dirty="0">
                <a:solidFill>
                  <a:srgbClr val="92D050"/>
                </a:solidFill>
              </a:rPr>
              <a:t>de hormigón</a:t>
            </a:r>
          </a:p>
          <a:p>
            <a:r>
              <a:rPr lang="es-ES" sz="2900" dirty="0" smtClean="0">
                <a:solidFill>
                  <a:srgbClr val="92D050"/>
                </a:solidFill>
              </a:rPr>
              <a:t>                  Piso                   Losa </a:t>
            </a:r>
            <a:r>
              <a:rPr lang="es-ES" sz="2900" dirty="0">
                <a:solidFill>
                  <a:srgbClr val="92D050"/>
                </a:solidFill>
              </a:rPr>
              <a:t>de hormigón armado</a:t>
            </a:r>
          </a:p>
          <a:p>
            <a:r>
              <a:rPr lang="es-ES" sz="2900" dirty="0" smtClean="0">
                <a:solidFill>
                  <a:srgbClr val="92D050"/>
                </a:solidFill>
              </a:rPr>
              <a:t>               Cubierta               Losa </a:t>
            </a:r>
            <a:r>
              <a:rPr lang="es-ES" sz="2900" dirty="0">
                <a:solidFill>
                  <a:srgbClr val="92D050"/>
                </a:solidFill>
              </a:rPr>
              <a:t>de hormigón armado</a:t>
            </a:r>
          </a:p>
          <a:p>
            <a:r>
              <a:rPr lang="es-ES" sz="2900" dirty="0">
                <a:solidFill>
                  <a:srgbClr val="92D050"/>
                </a:solidFill>
              </a:rPr>
              <a:t>Dimensiones Puerta de cuarto de </a:t>
            </a:r>
            <a:r>
              <a:rPr lang="es-ES" sz="2900" dirty="0" smtClean="0">
                <a:solidFill>
                  <a:srgbClr val="92D050"/>
                </a:solidFill>
              </a:rPr>
              <a:t>Distribución</a:t>
            </a:r>
          </a:p>
          <a:p>
            <a:r>
              <a:rPr lang="es-ES" sz="2900" dirty="0" smtClean="0">
                <a:solidFill>
                  <a:srgbClr val="92D050"/>
                </a:solidFill>
              </a:rPr>
              <a:t>2 </a:t>
            </a:r>
            <a:r>
              <a:rPr lang="es-ES" sz="2900" dirty="0">
                <a:solidFill>
                  <a:srgbClr val="92D050"/>
                </a:solidFill>
              </a:rPr>
              <a:t>m de alto x 1.60 m de ancho.</a:t>
            </a:r>
          </a:p>
          <a:p>
            <a:r>
              <a:rPr lang="es-ES" sz="2900" dirty="0">
                <a:solidFill>
                  <a:srgbClr val="92D050"/>
                </a:solidFill>
              </a:rPr>
              <a:t>Puerta  de madera</a:t>
            </a:r>
          </a:p>
          <a:p>
            <a:endParaRPr lang="es-E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500065"/>
          </a:xfrm>
        </p:spPr>
        <p:txBody>
          <a:bodyPr>
            <a:normAutofit/>
          </a:bodyPr>
          <a:lstStyle/>
          <a:p>
            <a:r>
              <a:rPr lang="es-ES" sz="2000" b="1" dirty="0" smtClean="0"/>
              <a:t>Subestación Eléctrica Padmounted</a:t>
            </a:r>
            <a:endParaRPr lang="es-ES" sz="2000" b="1" dirty="0"/>
          </a:p>
        </p:txBody>
      </p:sp>
      <p:sp>
        <p:nvSpPr>
          <p:cNvPr id="3" name="2 Subtítulo"/>
          <p:cNvSpPr>
            <a:spLocks noGrp="1"/>
          </p:cNvSpPr>
          <p:nvPr>
            <p:ph type="subTitle" idx="1"/>
          </p:nvPr>
        </p:nvSpPr>
        <p:spPr>
          <a:xfrm>
            <a:off x="1371600" y="1428736"/>
            <a:ext cx="6400800" cy="4210064"/>
          </a:xfrm>
        </p:spPr>
        <p:txBody>
          <a:bodyPr>
            <a:normAutofit/>
          </a:bodyPr>
          <a:lstStyle/>
          <a:p>
            <a:r>
              <a:rPr lang="es-ES" sz="2200" dirty="0">
                <a:solidFill>
                  <a:srgbClr val="92D050"/>
                </a:solidFill>
              </a:rPr>
              <a:t>Esta S/E cuenta con las siguientes características:</a:t>
            </a:r>
          </a:p>
          <a:p>
            <a:pPr lvl="0"/>
            <a:r>
              <a:rPr lang="es-ES" sz="2200" dirty="0">
                <a:solidFill>
                  <a:srgbClr val="92D050"/>
                </a:solidFill>
              </a:rPr>
              <a:t>1 transformador 3Ø marca “</a:t>
            </a:r>
            <a:r>
              <a:rPr lang="es-ES" sz="2200" dirty="0" err="1">
                <a:solidFill>
                  <a:srgbClr val="92D050"/>
                </a:solidFill>
              </a:rPr>
              <a:t>Ecuatran</a:t>
            </a:r>
            <a:r>
              <a:rPr lang="es-ES" sz="2200" dirty="0">
                <a:solidFill>
                  <a:srgbClr val="92D050"/>
                </a:solidFill>
              </a:rPr>
              <a:t>” de potencia 600KVA (intemperie).</a:t>
            </a:r>
          </a:p>
          <a:p>
            <a:pPr lvl="0"/>
            <a:r>
              <a:rPr lang="es-ES" sz="2200" dirty="0">
                <a:solidFill>
                  <a:srgbClr val="92D050"/>
                </a:solidFill>
              </a:rPr>
              <a:t>13800 / 220 – 127 V 3Ø.</a:t>
            </a:r>
          </a:p>
          <a:p>
            <a:pPr lvl="0"/>
            <a:r>
              <a:rPr lang="es-ES" sz="2200" dirty="0">
                <a:solidFill>
                  <a:srgbClr val="92D050"/>
                </a:solidFill>
              </a:rPr>
              <a:t>3 tableros de distribución, además 1 UPS (40 </a:t>
            </a:r>
            <a:r>
              <a:rPr lang="es-ES" sz="2200" dirty="0" err="1">
                <a:solidFill>
                  <a:srgbClr val="92D050"/>
                </a:solidFill>
              </a:rPr>
              <a:t>Kva</a:t>
            </a:r>
            <a:r>
              <a:rPr lang="es-ES" sz="2200" dirty="0">
                <a:solidFill>
                  <a:srgbClr val="92D050"/>
                </a:solidFill>
              </a:rPr>
              <a:t>).</a:t>
            </a:r>
          </a:p>
          <a:p>
            <a:pPr lvl="0"/>
            <a:r>
              <a:rPr lang="es-ES" sz="2200" dirty="0">
                <a:solidFill>
                  <a:srgbClr val="92D050"/>
                </a:solidFill>
              </a:rPr>
              <a:t>Breaker principal del tablero de distribución de 2000A – 3 polos</a:t>
            </a:r>
            <a:r>
              <a:rPr lang="es-ES" dirty="0"/>
              <a:t>.</a:t>
            </a:r>
          </a:p>
          <a:p>
            <a:endParaRPr lang="es-E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428627"/>
          </a:xfrm>
        </p:spPr>
        <p:txBody>
          <a:bodyPr>
            <a:normAutofit/>
          </a:bodyPr>
          <a:lstStyle/>
          <a:p>
            <a:r>
              <a:rPr lang="es-ES" sz="2000" b="1" dirty="0" smtClean="0"/>
              <a:t>Tipos e Identificación de peligros en Subestaciones eléctricas de la FIEC</a:t>
            </a:r>
            <a:endParaRPr lang="es-ES" sz="2000" b="1" dirty="0"/>
          </a:p>
        </p:txBody>
      </p:sp>
      <p:sp>
        <p:nvSpPr>
          <p:cNvPr id="3" name="2 Subtítulo"/>
          <p:cNvSpPr>
            <a:spLocks noGrp="1"/>
          </p:cNvSpPr>
          <p:nvPr>
            <p:ph type="subTitle" idx="1"/>
          </p:nvPr>
        </p:nvSpPr>
        <p:spPr>
          <a:xfrm>
            <a:off x="1371600" y="857232"/>
            <a:ext cx="6400800" cy="4781568"/>
          </a:xfrm>
        </p:spPr>
        <p:txBody>
          <a:bodyPr/>
          <a:lstStyle/>
          <a:p>
            <a:endParaRPr lang="es-ES" sz="2000" dirty="0" smtClean="0"/>
          </a:p>
          <a:p>
            <a:endParaRPr lang="es-ES" sz="2000" dirty="0"/>
          </a:p>
          <a:p>
            <a:endParaRPr lang="es-ES" sz="2000" dirty="0" smtClean="0"/>
          </a:p>
          <a:p>
            <a:r>
              <a:rPr lang="es-ES" sz="2000" dirty="0" smtClean="0"/>
              <a:t>Los aspectos principales relacionados con la prevención de </a:t>
            </a:r>
          </a:p>
          <a:p>
            <a:r>
              <a:rPr lang="es-ES" sz="2000" dirty="0" smtClean="0"/>
              <a:t>los peligros en las subestaciones eléctricas se deben evaluar </a:t>
            </a:r>
          </a:p>
          <a:p>
            <a:r>
              <a:rPr lang="es-ES" sz="2000" dirty="0" smtClean="0"/>
              <a:t>en una guía o manual técnico de reparación y </a:t>
            </a:r>
          </a:p>
          <a:p>
            <a:r>
              <a:rPr lang="es-ES" sz="2000" dirty="0" smtClean="0"/>
              <a:t>mantenimiento, de esta forma se proporciona condiciones y </a:t>
            </a:r>
          </a:p>
          <a:p>
            <a:r>
              <a:rPr lang="es-ES" sz="2000" dirty="0" smtClean="0"/>
              <a:t>practicas seguras al trabajar al interior de ellas. </a:t>
            </a:r>
          </a:p>
          <a:p>
            <a:endParaRPr lang="es-ES" sz="2000" dirty="0" smtClean="0"/>
          </a:p>
          <a:p>
            <a:endParaRPr lang="es-E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500065"/>
          </a:xfrm>
        </p:spPr>
        <p:txBody>
          <a:bodyPr>
            <a:normAutofit/>
          </a:bodyPr>
          <a:lstStyle/>
          <a:p>
            <a:r>
              <a:rPr lang="es-ES" sz="2000" b="1" dirty="0" smtClean="0"/>
              <a:t>Peligros debido a la Seguridad</a:t>
            </a:r>
            <a:endParaRPr lang="es-ES" sz="2000" b="1" dirty="0"/>
          </a:p>
        </p:txBody>
      </p:sp>
      <p:sp>
        <p:nvSpPr>
          <p:cNvPr id="3" name="2 Subtítulo"/>
          <p:cNvSpPr>
            <a:spLocks noGrp="1"/>
          </p:cNvSpPr>
          <p:nvPr>
            <p:ph type="subTitle" idx="1"/>
          </p:nvPr>
        </p:nvSpPr>
        <p:spPr>
          <a:xfrm>
            <a:off x="1371600" y="928670"/>
            <a:ext cx="6400800" cy="4710130"/>
          </a:xfrm>
        </p:spPr>
        <p:txBody>
          <a:bodyPr>
            <a:normAutofit/>
          </a:bodyPr>
          <a:lstStyle/>
          <a:p>
            <a:pPr lvl="0"/>
            <a:r>
              <a:rPr lang="es-ES" sz="1800" b="1" dirty="0" smtClean="0">
                <a:solidFill>
                  <a:srgbClr val="FF0000"/>
                </a:solidFill>
              </a:rPr>
              <a:t>Inexistencia de sistemas de detección o extinción de incendios</a:t>
            </a:r>
            <a:r>
              <a:rPr lang="es-ES" sz="1800" dirty="0" smtClean="0"/>
              <a:t>.</a:t>
            </a:r>
          </a:p>
          <a:p>
            <a:r>
              <a:rPr lang="es-ES" sz="1800" dirty="0" smtClean="0"/>
              <a:t>Las tres subestaciones analizadas no cuentan con extintores de incendio o sensores de incendios. Debido a la falta de lo mencionado pueden existir riesgos de:</a:t>
            </a:r>
          </a:p>
          <a:p>
            <a:pPr lvl="0"/>
            <a:r>
              <a:rPr lang="es-ES" sz="1800" dirty="0" smtClean="0"/>
              <a:t>- Incendios de gran proporción.</a:t>
            </a:r>
          </a:p>
          <a:p>
            <a:pPr lvl="0"/>
            <a:r>
              <a:rPr lang="es-ES" sz="1800" dirty="0" smtClean="0"/>
              <a:t>- Daños a equipos eléctricos como consecuencia de incendios.</a:t>
            </a:r>
          </a:p>
          <a:p>
            <a:pPr>
              <a:buFontTx/>
              <a:buChar char="-"/>
            </a:pPr>
            <a:r>
              <a:rPr lang="es-ES" sz="1800" dirty="0" smtClean="0"/>
              <a:t>Perdidas materiales e inclusive humanas</a:t>
            </a:r>
          </a:p>
          <a:p>
            <a:pPr>
              <a:buFontTx/>
              <a:buChar char="-"/>
            </a:pPr>
            <a:endParaRPr lang="es-ES" sz="1800" dirty="0" smtClean="0"/>
          </a:p>
          <a:p>
            <a:pPr lvl="0"/>
            <a:r>
              <a:rPr lang="es-ES" sz="1800" b="1" dirty="0" smtClean="0">
                <a:solidFill>
                  <a:srgbClr val="FF0000"/>
                </a:solidFill>
              </a:rPr>
              <a:t>Falta de manual de procedimiento de seguridad y equipo de protección personal</a:t>
            </a:r>
            <a:r>
              <a:rPr lang="es-ES" sz="1800" b="1" dirty="0" smtClean="0"/>
              <a:t>.</a:t>
            </a:r>
          </a:p>
          <a:p>
            <a:r>
              <a:rPr lang="es-ES" sz="1800" dirty="0" smtClean="0"/>
              <a:t>La no utilización de los mismos provocaría al personal de mantenimiento:</a:t>
            </a:r>
          </a:p>
          <a:p>
            <a:pPr lvl="0"/>
            <a:r>
              <a:rPr lang="es-ES" sz="1800" dirty="0" smtClean="0"/>
              <a:t>- Descargas eléctricas.</a:t>
            </a:r>
          </a:p>
          <a:p>
            <a:pPr lvl="0"/>
            <a:r>
              <a:rPr lang="es-ES" sz="1800" dirty="0" smtClean="0"/>
              <a:t>- Cortes o lesiones leves.</a:t>
            </a:r>
          </a:p>
          <a:p>
            <a:pPr lvl="0"/>
            <a:endParaRPr lang="es-ES" sz="1800" dirty="0" smtClean="0"/>
          </a:p>
          <a:p>
            <a:pPr>
              <a:buFontTx/>
              <a:buChar char="-"/>
            </a:pPr>
            <a:endParaRPr lang="es-ES" sz="1800" dirty="0" smtClean="0"/>
          </a:p>
          <a:p>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6000" r="-26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428627"/>
          </a:xfrm>
        </p:spPr>
        <p:txBody>
          <a:bodyPr>
            <a:normAutofit/>
          </a:bodyPr>
          <a:lstStyle/>
          <a:p>
            <a:r>
              <a:rPr lang="es-ES" sz="2000" b="1" dirty="0" smtClean="0"/>
              <a:t>Peligros debido a la Seguridad</a:t>
            </a:r>
            <a:endParaRPr lang="es-ES" sz="2000" b="1" dirty="0"/>
          </a:p>
        </p:txBody>
      </p:sp>
      <p:sp>
        <p:nvSpPr>
          <p:cNvPr id="3" name="2 Subtítulo"/>
          <p:cNvSpPr>
            <a:spLocks noGrp="1"/>
          </p:cNvSpPr>
          <p:nvPr>
            <p:ph type="subTitle" idx="1"/>
          </p:nvPr>
        </p:nvSpPr>
        <p:spPr>
          <a:xfrm>
            <a:off x="1371600" y="928670"/>
            <a:ext cx="6400800" cy="4710130"/>
          </a:xfrm>
        </p:spPr>
        <p:txBody>
          <a:bodyPr/>
          <a:lstStyle/>
          <a:p>
            <a:r>
              <a:rPr lang="es-ES" sz="1800" b="1" dirty="0" smtClean="0">
                <a:solidFill>
                  <a:srgbClr val="FF0000"/>
                </a:solidFill>
              </a:rPr>
              <a:t>Falta de foso de recogida de aceite dieléctrico</a:t>
            </a:r>
          </a:p>
          <a:p>
            <a:r>
              <a:rPr lang="es-ES" sz="1800" dirty="0" smtClean="0">
                <a:solidFill>
                  <a:srgbClr val="00B050"/>
                </a:solidFill>
              </a:rPr>
              <a:t>En la figura se muestra al banco de transformadores de la subestación eléctrica “C/T 21”, sobre cuartones de madera; cabe recalcar que incumple con la norma del NEC 450-27(d), mencionada en el capítulo 4 sección 4.3.2 en la parte Normas o Estándares, donde expresa que los transformadores deben estar sobre una base de hormigón y contar con un foso recolector de aceite.</a:t>
            </a:r>
          </a:p>
          <a:p>
            <a:r>
              <a:rPr lang="es-ES" sz="1800" dirty="0" smtClean="0">
                <a:solidFill>
                  <a:srgbClr val="00B050"/>
                </a:solidFill>
              </a:rPr>
              <a:t> La falta de este foso para el aceite de los transformadores puede provocar:</a:t>
            </a:r>
          </a:p>
          <a:p>
            <a:pPr lvl="0"/>
            <a:r>
              <a:rPr lang="es-ES" sz="1800" dirty="0" smtClean="0">
                <a:solidFill>
                  <a:srgbClr val="00B050"/>
                </a:solidFill>
              </a:rPr>
              <a:t>- Posibles quemaduras.</a:t>
            </a:r>
          </a:p>
          <a:p>
            <a:pPr lvl="0"/>
            <a:r>
              <a:rPr lang="es-ES" sz="1800" dirty="0" smtClean="0">
                <a:solidFill>
                  <a:srgbClr val="00B050"/>
                </a:solidFill>
              </a:rPr>
              <a:t>- Contaminación del ambiente en la subestación.</a:t>
            </a:r>
          </a:p>
          <a:p>
            <a:r>
              <a:rPr lang="es-ES" sz="1800" dirty="0" smtClean="0">
                <a:solidFill>
                  <a:srgbClr val="00B050"/>
                </a:solidFill>
              </a:rPr>
              <a:t>  - Incendios y daños a equipos eléctricos. </a:t>
            </a:r>
            <a:endParaRPr lang="es-ES" sz="1800" b="1" dirty="0" smtClean="0">
              <a:solidFill>
                <a:srgbClr val="00B050"/>
              </a:solidFill>
            </a:endParaRPr>
          </a:p>
          <a:p>
            <a:endParaRPr lang="es-E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500065"/>
          </a:xfrm>
        </p:spPr>
        <p:txBody>
          <a:bodyPr>
            <a:normAutofit/>
          </a:bodyPr>
          <a:lstStyle/>
          <a:p>
            <a:r>
              <a:rPr lang="es-ES" sz="2000" b="1" dirty="0" smtClean="0"/>
              <a:t>Peligros debido a la Seguridad</a:t>
            </a:r>
            <a:endParaRPr lang="es-ES" sz="2000" b="1" dirty="0"/>
          </a:p>
        </p:txBody>
      </p:sp>
      <p:sp>
        <p:nvSpPr>
          <p:cNvPr id="3" name="2 Subtítulo"/>
          <p:cNvSpPr>
            <a:spLocks noGrp="1"/>
          </p:cNvSpPr>
          <p:nvPr>
            <p:ph type="subTitle" idx="1"/>
          </p:nvPr>
        </p:nvSpPr>
        <p:spPr>
          <a:xfrm>
            <a:off x="1371600" y="1142984"/>
            <a:ext cx="6400800" cy="4495816"/>
          </a:xfrm>
        </p:spPr>
        <p:txBody>
          <a:bodyPr>
            <a:normAutofit/>
          </a:bodyPr>
          <a:lstStyle/>
          <a:p>
            <a:pPr lvl="0"/>
            <a:r>
              <a:rPr lang="es-ES" sz="2000" b="1" dirty="0" smtClean="0">
                <a:solidFill>
                  <a:srgbClr val="FF0000"/>
                </a:solidFill>
              </a:rPr>
              <a:t>Espacios de seguridad entre equipos incorrectos. </a:t>
            </a:r>
          </a:p>
          <a:p>
            <a:r>
              <a:rPr lang="es-ES" dirty="0" smtClean="0">
                <a:solidFill>
                  <a:srgbClr val="92D050"/>
                </a:solidFill>
              </a:rPr>
              <a:t> </a:t>
            </a:r>
          </a:p>
          <a:p>
            <a:r>
              <a:rPr lang="es-ES" sz="2000" dirty="0" smtClean="0">
                <a:solidFill>
                  <a:srgbClr val="92D050"/>
                </a:solidFill>
              </a:rPr>
              <a:t>En la figura se aprecia claramente que los transformadores del “C/T 21” no cuentan con una separación de seguridad para brindar un correcto mantenimiento sin sufrir alguna consecuencia</a:t>
            </a:r>
          </a:p>
          <a:p>
            <a:r>
              <a:rPr lang="es-ES" sz="2000" dirty="0" smtClean="0">
                <a:solidFill>
                  <a:srgbClr val="92D050"/>
                </a:solidFill>
              </a:rPr>
              <a:t>La falta de espacio entre equipos puede provocar:</a:t>
            </a:r>
          </a:p>
          <a:p>
            <a:pPr lvl="0"/>
            <a:r>
              <a:rPr lang="es-ES" sz="2000" dirty="0" smtClean="0">
                <a:solidFill>
                  <a:srgbClr val="92D050"/>
                </a:solidFill>
              </a:rPr>
              <a:t>- Cortocircuitos y electrocución.</a:t>
            </a:r>
          </a:p>
          <a:p>
            <a:pPr lvl="0"/>
            <a:r>
              <a:rPr lang="es-ES" sz="2000" dirty="0" smtClean="0">
                <a:solidFill>
                  <a:srgbClr val="92D050"/>
                </a:solidFill>
              </a:rPr>
              <a:t>-   Enganches entre la vestimenta del personal y equipos eléctricos al momento de realizar alguna labor.</a:t>
            </a:r>
          </a:p>
          <a:p>
            <a:r>
              <a:rPr lang="es-ES" sz="2000" dirty="0" smtClean="0">
                <a:solidFill>
                  <a:srgbClr val="92D050"/>
                </a:solidFill>
              </a:rPr>
              <a:t> - Dificultad para realizar su mantenimiento respectivo</a:t>
            </a:r>
          </a:p>
          <a:p>
            <a:endParaRPr lang="es-ES" sz="2000" dirty="0">
              <a:solidFill>
                <a:srgbClr val="92D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357189"/>
          </a:xfrm>
        </p:spPr>
        <p:txBody>
          <a:bodyPr>
            <a:normAutofit/>
          </a:bodyPr>
          <a:lstStyle/>
          <a:p>
            <a:r>
              <a:rPr lang="es-ES" sz="2000" b="1" dirty="0" smtClean="0"/>
              <a:t>Peligros Eléctricos</a:t>
            </a:r>
            <a:endParaRPr lang="es-ES" sz="2000" b="1" dirty="0"/>
          </a:p>
        </p:txBody>
      </p:sp>
      <p:sp>
        <p:nvSpPr>
          <p:cNvPr id="3" name="2 Subtítulo"/>
          <p:cNvSpPr>
            <a:spLocks noGrp="1"/>
          </p:cNvSpPr>
          <p:nvPr>
            <p:ph type="subTitle" idx="1"/>
          </p:nvPr>
        </p:nvSpPr>
        <p:spPr>
          <a:xfrm>
            <a:off x="1371600" y="928670"/>
            <a:ext cx="6400800" cy="4710130"/>
          </a:xfrm>
        </p:spPr>
        <p:txBody>
          <a:bodyPr>
            <a:normAutofit fontScale="92500"/>
          </a:bodyPr>
          <a:lstStyle/>
          <a:p>
            <a:pPr lvl="0"/>
            <a:r>
              <a:rPr lang="es-ES" sz="2100" b="1" dirty="0" smtClean="0">
                <a:solidFill>
                  <a:srgbClr val="FF0000"/>
                </a:solidFill>
              </a:rPr>
              <a:t>Mal dimensionamiento en equipos de fuerza y control</a:t>
            </a:r>
            <a:r>
              <a:rPr lang="es-ES" sz="2100" dirty="0" smtClean="0"/>
              <a:t>.</a:t>
            </a:r>
          </a:p>
          <a:p>
            <a:r>
              <a:rPr lang="es-ES" sz="2100" dirty="0" smtClean="0"/>
              <a:t> </a:t>
            </a:r>
          </a:p>
          <a:p>
            <a:r>
              <a:rPr lang="es-ES" sz="2100" dirty="0" smtClean="0"/>
              <a:t>El incorrecto dimensionamiento en equipos de fuerza y control puede provocar:</a:t>
            </a:r>
          </a:p>
          <a:p>
            <a:pPr lvl="0"/>
            <a:r>
              <a:rPr lang="es-ES" sz="2100" dirty="0" smtClean="0"/>
              <a:t>- Sobrecalentamiento en conductores.</a:t>
            </a:r>
          </a:p>
          <a:p>
            <a:pPr lvl="0"/>
            <a:r>
              <a:rPr lang="es-ES" sz="2100" dirty="0" smtClean="0"/>
              <a:t>- Cortocircuitos.</a:t>
            </a:r>
          </a:p>
          <a:p>
            <a:r>
              <a:rPr lang="es-ES" sz="2100" dirty="0" smtClean="0"/>
              <a:t> </a:t>
            </a:r>
          </a:p>
          <a:p>
            <a:pPr lvl="0"/>
            <a:r>
              <a:rPr lang="es-ES" sz="2100" b="1" dirty="0" smtClean="0">
                <a:solidFill>
                  <a:srgbClr val="FF0000"/>
                </a:solidFill>
              </a:rPr>
              <a:t>Deficiente sistema de puesta a tierra</a:t>
            </a:r>
            <a:r>
              <a:rPr lang="es-ES" sz="2100" b="1" dirty="0" smtClean="0"/>
              <a:t>.</a:t>
            </a:r>
          </a:p>
          <a:p>
            <a:r>
              <a:rPr lang="es-ES" sz="2100" dirty="0" smtClean="0"/>
              <a:t> </a:t>
            </a:r>
          </a:p>
          <a:p>
            <a:r>
              <a:rPr lang="es-ES" sz="2100" dirty="0" smtClean="0"/>
              <a:t>La falta o el deficiente sistema de puesta a tierra pueden provocar:</a:t>
            </a:r>
          </a:p>
          <a:p>
            <a:pPr lvl="0"/>
            <a:r>
              <a:rPr lang="es-ES" sz="2100" dirty="0" smtClean="0"/>
              <a:t>- Corrientes indeseables.</a:t>
            </a:r>
          </a:p>
          <a:p>
            <a:pPr lvl="0"/>
            <a:r>
              <a:rPr lang="es-ES" sz="2100" dirty="0" smtClean="0"/>
              <a:t>- Tropiezos con posible electrocución del personal.</a:t>
            </a:r>
          </a:p>
          <a:p>
            <a:endParaRPr lang="es-E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785817"/>
          </a:xfrm>
        </p:spPr>
        <p:txBody>
          <a:bodyPr>
            <a:normAutofit/>
          </a:bodyPr>
          <a:lstStyle/>
          <a:p>
            <a:r>
              <a:rPr lang="es-ES" sz="2000" b="1" dirty="0" smtClean="0"/>
              <a:t>Descripción e Identificación del Escenario de Investigación </a:t>
            </a:r>
            <a:endParaRPr lang="es-ES" sz="2000" b="1" dirty="0"/>
          </a:p>
        </p:txBody>
      </p:sp>
      <p:sp>
        <p:nvSpPr>
          <p:cNvPr id="3" name="2 Subtítulo"/>
          <p:cNvSpPr>
            <a:spLocks noGrp="1"/>
          </p:cNvSpPr>
          <p:nvPr>
            <p:ph type="subTitle" idx="1"/>
          </p:nvPr>
        </p:nvSpPr>
        <p:spPr>
          <a:xfrm>
            <a:off x="1371600" y="1285860"/>
            <a:ext cx="6400800" cy="4352940"/>
          </a:xfrm>
        </p:spPr>
        <p:txBody>
          <a:bodyPr>
            <a:normAutofit/>
          </a:bodyPr>
          <a:lstStyle/>
          <a:p>
            <a:endParaRPr lang="es-ES" sz="2000" dirty="0" smtClean="0"/>
          </a:p>
          <a:p>
            <a:r>
              <a:rPr lang="es-ES" sz="2000" dirty="0" smtClean="0"/>
              <a:t>El escenario donde se va a desarrollar  el análisis de esta </a:t>
            </a:r>
          </a:p>
          <a:p>
            <a:r>
              <a:rPr lang="es-ES" sz="2000" dirty="0" smtClean="0"/>
              <a:t>investigación lo constituyen todos los cuartos  de la FIEC </a:t>
            </a:r>
          </a:p>
          <a:p>
            <a:r>
              <a:rPr lang="es-ES" sz="2000" dirty="0" smtClean="0"/>
              <a:t>que alojan bancos de transformadores, los mismos que los </a:t>
            </a:r>
          </a:p>
          <a:p>
            <a:r>
              <a:rPr lang="es-ES" sz="2000" dirty="0" smtClean="0"/>
              <a:t>llamaremos subestaciones eléctricas en baja tensión.</a:t>
            </a:r>
          </a:p>
          <a:p>
            <a:endParaRPr lang="es-ES" sz="2000" dirty="0" smtClean="0"/>
          </a:p>
          <a:p>
            <a:r>
              <a:rPr lang="es-ES" sz="2000" dirty="0" smtClean="0"/>
              <a:t> Otro escenario serán el transformador trifásico tipo </a:t>
            </a:r>
          </a:p>
          <a:p>
            <a:r>
              <a:rPr lang="es-ES" sz="2000" dirty="0" smtClean="0"/>
              <a:t>“Padmounted” y su respectivo cuarto distribuidor de </a:t>
            </a:r>
          </a:p>
          <a:p>
            <a:r>
              <a:rPr lang="es-ES" sz="2000" dirty="0" smtClean="0"/>
              <a:t>energía</a:t>
            </a:r>
            <a:endParaRPr lang="es-E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428627"/>
          </a:xfrm>
        </p:spPr>
        <p:txBody>
          <a:bodyPr>
            <a:normAutofit/>
          </a:bodyPr>
          <a:lstStyle/>
          <a:p>
            <a:r>
              <a:rPr lang="es-ES" sz="2000" b="1" dirty="0" smtClean="0"/>
              <a:t>Peligros Eléctricos</a:t>
            </a:r>
            <a:endParaRPr lang="es-ES" sz="2000" b="1" dirty="0"/>
          </a:p>
        </p:txBody>
      </p:sp>
      <p:sp>
        <p:nvSpPr>
          <p:cNvPr id="3" name="2 Subtítulo"/>
          <p:cNvSpPr>
            <a:spLocks noGrp="1"/>
          </p:cNvSpPr>
          <p:nvPr>
            <p:ph type="subTitle" idx="1"/>
          </p:nvPr>
        </p:nvSpPr>
        <p:spPr>
          <a:xfrm>
            <a:off x="1371600" y="928670"/>
            <a:ext cx="6400800" cy="4710130"/>
          </a:xfrm>
        </p:spPr>
        <p:txBody>
          <a:bodyPr>
            <a:normAutofit/>
          </a:bodyPr>
          <a:lstStyle/>
          <a:p>
            <a:pPr lvl="0"/>
            <a:r>
              <a:rPr lang="es-ES" sz="2000" b="1" dirty="0" smtClean="0">
                <a:solidFill>
                  <a:srgbClr val="FF0000"/>
                </a:solidFill>
              </a:rPr>
              <a:t>Sobrecarga en terminales de baja tensión en transformadores.</a:t>
            </a:r>
          </a:p>
          <a:p>
            <a:r>
              <a:rPr lang="es-ES" dirty="0" smtClean="0"/>
              <a:t> </a:t>
            </a:r>
          </a:p>
          <a:p>
            <a:r>
              <a:rPr lang="es-ES" sz="1800" dirty="0" smtClean="0">
                <a:solidFill>
                  <a:srgbClr val="92D050"/>
                </a:solidFill>
              </a:rPr>
              <a:t>La figura muestra un terminal de baja tensión de uno de los transformadores del “C/T 21” con demasiados conductores lo que puede provocar la presencia de puntos calientes y unidos a la deficiente ventilación inclusive dar inicio a un posible incendio. Este fenómeno puede acarrear: </a:t>
            </a:r>
          </a:p>
          <a:p>
            <a:pPr lvl="0"/>
            <a:r>
              <a:rPr lang="es-ES" sz="1800" dirty="0" smtClean="0">
                <a:solidFill>
                  <a:srgbClr val="92D050"/>
                </a:solidFill>
              </a:rPr>
              <a:t>- Calentamiento en terminales de baja tensión.</a:t>
            </a:r>
          </a:p>
          <a:p>
            <a:pPr lvl="1"/>
            <a:r>
              <a:rPr lang="es-ES" sz="1800" dirty="0" smtClean="0">
                <a:solidFill>
                  <a:srgbClr val="92D050"/>
                </a:solidFill>
              </a:rPr>
              <a:t>- Deterioro prematuro de terminales de baja tensión de los transformadores</a:t>
            </a:r>
            <a:r>
              <a:rPr lang="es-ES" dirty="0" smtClean="0">
                <a:solidFill>
                  <a:srgbClr val="92D050"/>
                </a:solidFill>
              </a:rPr>
              <a:t>. </a:t>
            </a:r>
          </a:p>
          <a:p>
            <a:endParaRPr lang="es-ES" sz="1800" dirty="0" smtClean="0"/>
          </a:p>
          <a:p>
            <a:endParaRPr lang="es-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428627"/>
          </a:xfrm>
        </p:spPr>
        <p:txBody>
          <a:bodyPr>
            <a:normAutofit/>
          </a:bodyPr>
          <a:lstStyle/>
          <a:p>
            <a:r>
              <a:rPr lang="es-ES" sz="2000" b="1" dirty="0" smtClean="0"/>
              <a:t>Peligros Eléctricos</a:t>
            </a:r>
            <a:endParaRPr lang="es-ES" sz="2000" b="1" dirty="0"/>
          </a:p>
        </p:txBody>
      </p:sp>
      <p:sp>
        <p:nvSpPr>
          <p:cNvPr id="3" name="2 Subtítulo"/>
          <p:cNvSpPr>
            <a:spLocks noGrp="1"/>
          </p:cNvSpPr>
          <p:nvPr>
            <p:ph type="subTitle" idx="1"/>
          </p:nvPr>
        </p:nvSpPr>
        <p:spPr>
          <a:xfrm>
            <a:off x="1371600" y="928670"/>
            <a:ext cx="6400800" cy="4710130"/>
          </a:xfrm>
        </p:spPr>
        <p:txBody>
          <a:bodyPr>
            <a:normAutofit/>
          </a:bodyPr>
          <a:lstStyle/>
          <a:p>
            <a:r>
              <a:rPr lang="es-ES" sz="1800" b="1" dirty="0" smtClean="0">
                <a:solidFill>
                  <a:srgbClr val="FF0000"/>
                </a:solidFill>
              </a:rPr>
              <a:t>Retiro incorrecto de revestimiento exterior de conductores</a:t>
            </a:r>
          </a:p>
          <a:p>
            <a:r>
              <a:rPr lang="es-ES" sz="1800" dirty="0" smtClean="0"/>
              <a:t>La figura muestra como quedan los conductores luego de hacer un retiro incorrecto de su revestimiento, esto puede provocar un cortocircuito al realizar algún movimiento involuntario de los conductores</a:t>
            </a:r>
          </a:p>
          <a:p>
            <a:endParaRPr lang="es-ES" sz="1800" dirty="0" smtClean="0"/>
          </a:p>
          <a:p>
            <a:endParaRPr lang="es-ES" sz="1800" dirty="0" smtClean="0"/>
          </a:p>
          <a:p>
            <a:endParaRPr lang="es-ES" sz="1800" dirty="0" smtClean="0"/>
          </a:p>
          <a:p>
            <a:endParaRPr lang="es-ES" sz="1800" dirty="0" smtClean="0"/>
          </a:p>
          <a:p>
            <a:endParaRPr lang="es-ES" sz="1800" dirty="0" smtClean="0"/>
          </a:p>
          <a:p>
            <a:endParaRPr lang="es-ES" sz="1800" dirty="0" smtClean="0"/>
          </a:p>
          <a:p>
            <a:endParaRPr lang="es-ES" sz="1800" dirty="0" smtClean="0"/>
          </a:p>
          <a:p>
            <a:endParaRPr lang="es-ES" sz="1800" dirty="0"/>
          </a:p>
        </p:txBody>
      </p:sp>
      <p:pic>
        <p:nvPicPr>
          <p:cNvPr id="4" name="3 Imagen"/>
          <p:cNvPicPr/>
          <p:nvPr/>
        </p:nvPicPr>
        <p:blipFill>
          <a:blip r:embed="rId2" cstate="print"/>
          <a:srcRect/>
          <a:stretch>
            <a:fillRect/>
          </a:stretch>
        </p:blipFill>
        <p:spPr bwMode="auto">
          <a:xfrm>
            <a:off x="3714744" y="2643182"/>
            <a:ext cx="1785950" cy="1643074"/>
          </a:xfrm>
          <a:prstGeom prst="rect">
            <a:avLst/>
          </a:prstGeom>
          <a:noFill/>
          <a:ln w="9525">
            <a:noFill/>
            <a:miter lim="800000"/>
            <a:headEnd/>
            <a:tailEnd/>
          </a:ln>
        </p:spPr>
      </p:pic>
      <p:pic>
        <p:nvPicPr>
          <p:cNvPr id="5" name="4 Imagen"/>
          <p:cNvPicPr/>
          <p:nvPr/>
        </p:nvPicPr>
        <p:blipFill>
          <a:blip r:embed="rId3" cstate="print">
            <a:lum bright="-36000" contrast="36000"/>
          </a:blip>
          <a:srcRect/>
          <a:stretch>
            <a:fillRect/>
          </a:stretch>
        </p:blipFill>
        <p:spPr bwMode="auto">
          <a:xfrm>
            <a:off x="3786182" y="4786322"/>
            <a:ext cx="1785950" cy="1781170"/>
          </a:xfrm>
          <a:prstGeom prst="rect">
            <a:avLst/>
          </a:prstGeom>
          <a:solidFill>
            <a:srgbClr val="000000"/>
          </a:solidFill>
          <a:ln w="9525">
            <a:solidFill>
              <a:srgbClr val="000000"/>
            </a:solidFill>
            <a:miter lim="800000"/>
            <a:headEnd/>
            <a:tailEnd/>
          </a:ln>
        </p:spPr>
      </p:pic>
      <p:sp>
        <p:nvSpPr>
          <p:cNvPr id="1026" name="AutoShape 2"/>
          <p:cNvSpPr>
            <a:spLocks noChangeArrowheads="1"/>
          </p:cNvSpPr>
          <p:nvPr/>
        </p:nvSpPr>
        <p:spPr bwMode="auto">
          <a:xfrm>
            <a:off x="3143240" y="3786190"/>
            <a:ext cx="576263" cy="100806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127000" cmpd="dbl">
            <a:noFill/>
            <a:miter lim="800000"/>
            <a:headEnd/>
            <a:tailEnd/>
          </a:ln>
          <a:effectLst/>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1000" b="-21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428627"/>
          </a:xfrm>
        </p:spPr>
        <p:txBody>
          <a:bodyPr>
            <a:normAutofit fontScale="90000"/>
          </a:bodyPr>
          <a:lstStyle/>
          <a:p>
            <a:pPr lvl="3" algn="ctr" rtl="0">
              <a:spcBef>
                <a:spcPct val="0"/>
              </a:spcBef>
            </a:pPr>
            <a:r>
              <a:rPr lang="es-ES" b="1" dirty="0"/>
              <a:t>Peligros debido al ambiente / lugar de trabajo. </a:t>
            </a:r>
            <a:r>
              <a:rPr lang="es-ES" dirty="0"/>
              <a:t/>
            </a:r>
            <a:br>
              <a:rPr lang="es-ES" dirty="0"/>
            </a:br>
            <a:endParaRPr lang="es-ES" dirty="0"/>
          </a:p>
        </p:txBody>
      </p:sp>
      <p:sp>
        <p:nvSpPr>
          <p:cNvPr id="3" name="2 Subtítulo"/>
          <p:cNvSpPr>
            <a:spLocks noGrp="1"/>
          </p:cNvSpPr>
          <p:nvPr>
            <p:ph type="subTitle" idx="1"/>
          </p:nvPr>
        </p:nvSpPr>
        <p:spPr>
          <a:xfrm>
            <a:off x="1371600" y="857232"/>
            <a:ext cx="6400800" cy="4781568"/>
          </a:xfrm>
        </p:spPr>
        <p:txBody>
          <a:bodyPr>
            <a:normAutofit/>
          </a:bodyPr>
          <a:lstStyle/>
          <a:p>
            <a:r>
              <a:rPr lang="es-ES" sz="1800" b="1" dirty="0" smtClean="0">
                <a:solidFill>
                  <a:srgbClr val="FF0000"/>
                </a:solidFill>
              </a:rPr>
              <a:t>Falta de limpieza</a:t>
            </a:r>
          </a:p>
          <a:p>
            <a:r>
              <a:rPr lang="es-ES" sz="1800" dirty="0" smtClean="0">
                <a:solidFill>
                  <a:srgbClr val="92D050"/>
                </a:solidFill>
              </a:rPr>
              <a:t>La figura muestra una clara evidencia de la falta de limpieza en las subestaciones eléctricas (“C/T 22”), lo que puede provocar:</a:t>
            </a:r>
          </a:p>
          <a:p>
            <a:pPr lvl="0"/>
            <a:r>
              <a:rPr lang="es-ES" sz="1800" dirty="0" smtClean="0">
                <a:solidFill>
                  <a:srgbClr val="92D050"/>
                </a:solidFill>
              </a:rPr>
              <a:t>Enfermedades ambientales (alergias).</a:t>
            </a:r>
          </a:p>
          <a:p>
            <a:pPr lvl="0"/>
            <a:r>
              <a:rPr lang="es-ES" sz="1800" dirty="0" smtClean="0">
                <a:solidFill>
                  <a:srgbClr val="92D050"/>
                </a:solidFill>
              </a:rPr>
              <a:t>Presencia de roedores.</a:t>
            </a:r>
          </a:p>
          <a:p>
            <a:r>
              <a:rPr lang="es-ES" sz="1800" dirty="0" smtClean="0">
                <a:solidFill>
                  <a:srgbClr val="92D050"/>
                </a:solidFill>
              </a:rPr>
              <a:t>Deterioro de equipos</a:t>
            </a:r>
          </a:p>
          <a:p>
            <a:endParaRPr lang="es-ES" sz="1800" dirty="0" smtClean="0">
              <a:solidFill>
                <a:srgbClr val="92D050"/>
              </a:solidFill>
            </a:endParaRPr>
          </a:p>
          <a:p>
            <a:pPr lvl="0"/>
            <a:r>
              <a:rPr lang="es-ES" sz="1800" b="1" dirty="0" smtClean="0">
                <a:solidFill>
                  <a:srgbClr val="FF0000"/>
                </a:solidFill>
              </a:rPr>
              <a:t>Tropiezos y/o caída de objetos</a:t>
            </a:r>
            <a:r>
              <a:rPr lang="es-ES" sz="1800" b="1" dirty="0" smtClean="0">
                <a:solidFill>
                  <a:srgbClr val="92D050"/>
                </a:solidFill>
              </a:rPr>
              <a:t>.</a:t>
            </a:r>
          </a:p>
          <a:p>
            <a:pPr lvl="0"/>
            <a:r>
              <a:rPr lang="es-ES" sz="1800" dirty="0" smtClean="0">
                <a:solidFill>
                  <a:srgbClr val="92D050"/>
                </a:solidFill>
              </a:rPr>
              <a:t>Golpes y lesiones físicas.</a:t>
            </a:r>
          </a:p>
          <a:p>
            <a:pPr lvl="0"/>
            <a:r>
              <a:rPr lang="es-ES" sz="1800" dirty="0" smtClean="0">
                <a:solidFill>
                  <a:srgbClr val="92D050"/>
                </a:solidFill>
              </a:rPr>
              <a:t>Choques eléctricos.</a:t>
            </a:r>
          </a:p>
          <a:p>
            <a:pPr lvl="0"/>
            <a:r>
              <a:rPr lang="es-ES" sz="1800" dirty="0" smtClean="0">
                <a:solidFill>
                  <a:srgbClr val="92D050"/>
                </a:solidFill>
              </a:rPr>
              <a:t>Electrocución.</a:t>
            </a:r>
          </a:p>
          <a:p>
            <a:pPr lvl="0"/>
            <a:r>
              <a:rPr lang="es-ES" sz="1800" dirty="0" smtClean="0">
                <a:solidFill>
                  <a:srgbClr val="92D050"/>
                </a:solidFill>
              </a:rPr>
              <a:t>Falta de energía eléctrica</a:t>
            </a:r>
            <a:r>
              <a:rPr lang="es-ES" sz="1800" dirty="0" smtClean="0"/>
              <a:t>.</a:t>
            </a:r>
          </a:p>
          <a:p>
            <a:endParaRPr lang="es-ES" sz="18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00065"/>
          </a:xfrm>
        </p:spPr>
        <p:txBody>
          <a:bodyPr>
            <a:noAutofit/>
          </a:bodyPr>
          <a:lstStyle/>
          <a:p>
            <a:pPr lvl="3" algn="ctr" rtl="0">
              <a:spcBef>
                <a:spcPct val="0"/>
              </a:spcBef>
            </a:pPr>
            <a:r>
              <a:rPr lang="es-ES" sz="1600" b="1" dirty="0"/>
              <a:t>Peligros debido al ambiente / lugar de trabajo. </a:t>
            </a:r>
            <a:r>
              <a:rPr lang="es-ES" sz="1600" dirty="0"/>
              <a:t/>
            </a:r>
            <a:br>
              <a:rPr lang="es-ES" sz="1600" dirty="0"/>
            </a:br>
            <a:endParaRPr lang="es-ES" sz="1600" dirty="0"/>
          </a:p>
        </p:txBody>
      </p:sp>
      <p:sp>
        <p:nvSpPr>
          <p:cNvPr id="3" name="2 Subtítulo"/>
          <p:cNvSpPr>
            <a:spLocks noGrp="1"/>
          </p:cNvSpPr>
          <p:nvPr>
            <p:ph type="subTitle" idx="1"/>
          </p:nvPr>
        </p:nvSpPr>
        <p:spPr>
          <a:xfrm>
            <a:off x="1371600" y="785794"/>
            <a:ext cx="6400800" cy="4853006"/>
          </a:xfrm>
        </p:spPr>
        <p:txBody>
          <a:bodyPr>
            <a:normAutofit fontScale="92500" lnSpcReduction="10000"/>
          </a:bodyPr>
          <a:lstStyle/>
          <a:p>
            <a:r>
              <a:rPr lang="es-ES" sz="1800" b="1" dirty="0" smtClean="0">
                <a:solidFill>
                  <a:srgbClr val="FF0000"/>
                </a:solidFill>
              </a:rPr>
              <a:t>Dimensiones incorrectas de edificación en subestaciones eléctricas</a:t>
            </a:r>
          </a:p>
          <a:p>
            <a:r>
              <a:rPr lang="es-ES" sz="1800" dirty="0" smtClean="0"/>
              <a:t>La instalación debe permitir la circulación del personal garantizando que se mantengan una distancia mínima de seguridad entre el personal y el equipo energizado.  Las figuras abajo mostradas dan un ejemplo que la subestación “C/T 22” y el cuarto de distribución de la Subestación “Padmounted” en la FIEC no cuentan con una distancia de seguridad ni para equipos ni para el personal dando mantenimiento</a:t>
            </a:r>
          </a:p>
          <a:p>
            <a:r>
              <a:rPr lang="es-ES" sz="1800" dirty="0" smtClean="0"/>
              <a:t>Las dimensiones incorrectas puede causar al personal:</a:t>
            </a:r>
          </a:p>
          <a:p>
            <a:pPr lvl="0"/>
            <a:r>
              <a:rPr lang="es-ES" sz="1800" dirty="0" smtClean="0"/>
              <a:t>- Impedimento al moverse libremente.</a:t>
            </a:r>
          </a:p>
          <a:p>
            <a:pPr lvl="0"/>
            <a:r>
              <a:rPr lang="es-ES" sz="1800" dirty="0" smtClean="0"/>
              <a:t>- Electrocución del personal de mantenimiento.</a:t>
            </a:r>
          </a:p>
          <a:p>
            <a:pPr lvl="0">
              <a:buFontTx/>
              <a:buChar char="-"/>
            </a:pPr>
            <a:r>
              <a:rPr lang="es-ES" sz="1800" dirty="0" smtClean="0"/>
              <a:t>Difícil acceso para la realización de algún mantenimiento</a:t>
            </a:r>
          </a:p>
          <a:p>
            <a:pPr lvl="0">
              <a:buFontTx/>
              <a:buChar char="-"/>
            </a:pPr>
            <a:endParaRPr lang="es-ES" sz="1800" dirty="0" smtClean="0"/>
          </a:p>
          <a:p>
            <a:pPr lvl="0"/>
            <a:r>
              <a:rPr lang="es-ES" sz="1800" b="1" dirty="0" smtClean="0"/>
              <a:t>No delimitación de zonas de trabajo.</a:t>
            </a:r>
          </a:p>
          <a:p>
            <a:pPr lvl="0"/>
            <a:r>
              <a:rPr lang="es-ES" sz="1800" dirty="0" smtClean="0"/>
              <a:t>- Presencia de personal no autorizado.</a:t>
            </a:r>
          </a:p>
          <a:p>
            <a:r>
              <a:rPr lang="es-ES" sz="1800" dirty="0" smtClean="0"/>
              <a:t>- Electrocución por falta de señalización</a:t>
            </a:r>
          </a:p>
          <a:p>
            <a:endParaRPr lang="es-ES"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t="8585"/>
          <a:stretch>
            <a:fillRect/>
          </a:stretch>
        </p:blipFill>
        <p:spPr bwMode="auto">
          <a:xfrm>
            <a:off x="2500298" y="285728"/>
            <a:ext cx="3286148" cy="2357454"/>
          </a:xfrm>
          <a:prstGeom prst="rect">
            <a:avLst/>
          </a:prstGeom>
          <a:noFill/>
          <a:ln w="9525">
            <a:noFill/>
            <a:miter lim="800000"/>
            <a:headEnd/>
            <a:tailEnd/>
          </a:ln>
        </p:spPr>
      </p:pic>
      <p:pic>
        <p:nvPicPr>
          <p:cNvPr id="3" name="2 Imagen"/>
          <p:cNvPicPr/>
          <p:nvPr/>
        </p:nvPicPr>
        <p:blipFill>
          <a:blip r:embed="rId3" cstate="print"/>
          <a:srcRect/>
          <a:stretch>
            <a:fillRect/>
          </a:stretch>
        </p:blipFill>
        <p:spPr bwMode="auto">
          <a:xfrm>
            <a:off x="2500298" y="3071810"/>
            <a:ext cx="3357586" cy="2571768"/>
          </a:xfrm>
          <a:prstGeom prst="rect">
            <a:avLst/>
          </a:prstGeom>
          <a:noFill/>
          <a:ln w="9525">
            <a:noFill/>
            <a:miter lim="800000"/>
            <a:headEnd/>
            <a:tailEnd/>
          </a:ln>
        </p:spPr>
      </p:pic>
      <p:sp>
        <p:nvSpPr>
          <p:cNvPr id="2050" name="AutoShape 2"/>
          <p:cNvSpPr>
            <a:spLocks noChangeArrowheads="1"/>
          </p:cNvSpPr>
          <p:nvPr/>
        </p:nvSpPr>
        <p:spPr bwMode="auto">
          <a:xfrm>
            <a:off x="2428860" y="1500174"/>
            <a:ext cx="1425575" cy="288925"/>
          </a:xfrm>
          <a:prstGeom prst="leftRightArrow">
            <a:avLst>
              <a:gd name="adj1" fmla="val 50000"/>
              <a:gd name="adj2" fmla="val 98681"/>
            </a:avLst>
          </a:prstGeom>
          <a:solidFill>
            <a:srgbClr val="FF0000"/>
          </a:solidFill>
          <a:ln w="127000" cmpd="dbl">
            <a:noFill/>
            <a:miter lim="800000"/>
            <a:headEnd/>
            <a:tailEnd/>
          </a:ln>
          <a:effectLst/>
        </p:spPr>
        <p:txBody>
          <a:bodyPr vert="horz" wrap="square" lIns="91440" tIns="45720" rIns="91440" bIns="45720" numCol="1" anchor="t" anchorCtr="0" compatLnSpc="1">
            <a:prstTxWarp prst="textNoShape">
              <a:avLst/>
            </a:prstTxWarp>
          </a:bodyPr>
          <a:lstStyle/>
          <a:p>
            <a:endParaRPr lang="es-ES"/>
          </a:p>
        </p:txBody>
      </p:sp>
      <p:sp>
        <p:nvSpPr>
          <p:cNvPr id="2051" name="AutoShape 3"/>
          <p:cNvSpPr>
            <a:spLocks noChangeArrowheads="1"/>
          </p:cNvSpPr>
          <p:nvPr/>
        </p:nvSpPr>
        <p:spPr bwMode="auto">
          <a:xfrm>
            <a:off x="4071934" y="1214422"/>
            <a:ext cx="1425575" cy="288925"/>
          </a:xfrm>
          <a:prstGeom prst="leftRightArrow">
            <a:avLst>
              <a:gd name="adj1" fmla="val 50000"/>
              <a:gd name="adj2" fmla="val 98681"/>
            </a:avLst>
          </a:prstGeom>
          <a:solidFill>
            <a:srgbClr val="FF0000"/>
          </a:solidFill>
          <a:ln w="127000" cmpd="dbl">
            <a:noFill/>
            <a:miter lim="800000"/>
            <a:headEnd/>
            <a:tailEnd/>
          </a:ln>
          <a:effectLst/>
        </p:spPr>
        <p:txBody>
          <a:bodyPr vert="horz" wrap="square" lIns="91440" tIns="45720" rIns="91440" bIns="45720" numCol="1" anchor="t" anchorCtr="0" compatLnSpc="1">
            <a:prstTxWarp prst="textNoShape">
              <a:avLst/>
            </a:prstTxWarp>
          </a:bodyPr>
          <a:lstStyle/>
          <a:p>
            <a:endParaRPr lang="es-ES"/>
          </a:p>
        </p:txBody>
      </p:sp>
      <p:sp>
        <p:nvSpPr>
          <p:cNvPr id="2052" name="AutoShape 4"/>
          <p:cNvSpPr>
            <a:spLocks noChangeArrowheads="1"/>
          </p:cNvSpPr>
          <p:nvPr/>
        </p:nvSpPr>
        <p:spPr bwMode="auto">
          <a:xfrm>
            <a:off x="2786050" y="4572008"/>
            <a:ext cx="1425575" cy="288925"/>
          </a:xfrm>
          <a:prstGeom prst="leftRightArrow">
            <a:avLst>
              <a:gd name="adj1" fmla="val 50000"/>
              <a:gd name="adj2" fmla="val 98681"/>
            </a:avLst>
          </a:prstGeom>
          <a:solidFill>
            <a:srgbClr val="FF0000"/>
          </a:solidFill>
          <a:ln w="127000" cmpd="dbl">
            <a:noFill/>
            <a:miter lim="800000"/>
            <a:headEnd/>
            <a:tailEnd/>
          </a:ln>
          <a:effectLst/>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642941"/>
          </a:xfrm>
        </p:spPr>
        <p:txBody>
          <a:bodyPr>
            <a:normAutofit/>
          </a:bodyPr>
          <a:lstStyle/>
          <a:p>
            <a:r>
              <a:rPr lang="es-ES" sz="2000" b="1" dirty="0" smtClean="0"/>
              <a:t>Peligros debido al ambiente / lugar de trabajo</a:t>
            </a:r>
            <a:endParaRPr lang="es-ES" sz="2000" dirty="0"/>
          </a:p>
        </p:txBody>
      </p:sp>
      <p:sp>
        <p:nvSpPr>
          <p:cNvPr id="3" name="2 Subtítulo"/>
          <p:cNvSpPr>
            <a:spLocks noGrp="1"/>
          </p:cNvSpPr>
          <p:nvPr>
            <p:ph type="subTitle" idx="1"/>
          </p:nvPr>
        </p:nvSpPr>
        <p:spPr>
          <a:xfrm>
            <a:off x="1371600" y="785794"/>
            <a:ext cx="6400800" cy="4853006"/>
          </a:xfrm>
        </p:spPr>
        <p:txBody>
          <a:bodyPr>
            <a:normAutofit/>
          </a:bodyPr>
          <a:lstStyle/>
          <a:p>
            <a:r>
              <a:rPr lang="es-ES" sz="1800" b="1" dirty="0" smtClean="0">
                <a:solidFill>
                  <a:srgbClr val="FF0000"/>
                </a:solidFill>
              </a:rPr>
              <a:t>Deficiencias o ausencias de señalización</a:t>
            </a:r>
          </a:p>
          <a:p>
            <a:r>
              <a:rPr lang="es-ES" sz="1800" dirty="0" smtClean="0"/>
              <a:t>La falta de señalización en los alrededores e interior de las subestaciones eléctricas puede ser un peligro en caso de no estar cerrados y entrar gente que desconozca de las normas de seguridad eléctrica, la figura muestra que los tableros de distribución al interior de la subestación no cuentan con señal de seguridad alguna, esto puede provocar:</a:t>
            </a:r>
          </a:p>
          <a:p>
            <a:endParaRPr lang="es-ES" sz="1800" dirty="0" smtClean="0"/>
          </a:p>
          <a:p>
            <a:pPr lvl="0"/>
            <a:r>
              <a:rPr lang="es-ES" sz="1800" dirty="0" smtClean="0"/>
              <a:t>- Electrocución involuntaria.</a:t>
            </a:r>
          </a:p>
          <a:p>
            <a:pPr lvl="0"/>
            <a:r>
              <a:rPr lang="es-ES" sz="1800" dirty="0" smtClean="0"/>
              <a:t>- Tropiezos con cables conductores de electricidad.</a:t>
            </a:r>
          </a:p>
          <a:p>
            <a:pPr lvl="0"/>
            <a:r>
              <a:rPr lang="es-ES" sz="1800" dirty="0" smtClean="0"/>
              <a:t>- Cortocircuitos.</a:t>
            </a:r>
          </a:p>
          <a:p>
            <a:r>
              <a:rPr lang="es-ES" sz="1800" dirty="0" smtClean="0"/>
              <a:t>- Falta de energía</a:t>
            </a:r>
            <a:endParaRPr lang="es-ES" sz="1800" b="1" dirty="0"/>
          </a:p>
        </p:txBody>
      </p:sp>
      <p:sp>
        <p:nvSpPr>
          <p:cNvPr id="3074" name="AutoShape 2"/>
          <p:cNvSpPr>
            <a:spLocks noChangeArrowheads="1"/>
          </p:cNvSpPr>
          <p:nvPr/>
        </p:nvSpPr>
        <p:spPr bwMode="auto">
          <a:xfrm>
            <a:off x="1928794" y="2786058"/>
            <a:ext cx="246062" cy="976313"/>
          </a:xfrm>
          <a:prstGeom prst="upArrow">
            <a:avLst>
              <a:gd name="adj1" fmla="val 50000"/>
              <a:gd name="adj2" fmla="val 99194"/>
            </a:avLst>
          </a:prstGeom>
          <a:solidFill>
            <a:srgbClr val="FF0000"/>
          </a:solidFill>
          <a:ln w="127000" cmpd="dbl">
            <a:noFill/>
            <a:miter lim="800000"/>
            <a:headEnd/>
            <a:tailEnd/>
          </a:ln>
          <a:effectLst/>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642941"/>
          </a:xfrm>
        </p:spPr>
        <p:txBody>
          <a:bodyPr>
            <a:normAutofit/>
          </a:bodyPr>
          <a:lstStyle/>
          <a:p>
            <a:pPr lvl="0"/>
            <a:r>
              <a:rPr lang="es-ES" sz="1800" b="1" dirty="0" smtClean="0"/>
              <a:t>Peligros Físicos</a:t>
            </a:r>
            <a:endParaRPr lang="es-ES" sz="1800" b="1" dirty="0"/>
          </a:p>
        </p:txBody>
      </p:sp>
      <p:sp>
        <p:nvSpPr>
          <p:cNvPr id="3" name="2 Subtítulo"/>
          <p:cNvSpPr>
            <a:spLocks noGrp="1"/>
          </p:cNvSpPr>
          <p:nvPr>
            <p:ph type="subTitle" idx="1"/>
          </p:nvPr>
        </p:nvSpPr>
        <p:spPr>
          <a:xfrm>
            <a:off x="1371600" y="785794"/>
            <a:ext cx="6400800" cy="4853006"/>
          </a:xfrm>
        </p:spPr>
        <p:txBody>
          <a:bodyPr>
            <a:normAutofit/>
          </a:bodyPr>
          <a:lstStyle/>
          <a:p>
            <a:pPr lvl="0"/>
            <a:r>
              <a:rPr lang="es-ES" sz="2000" dirty="0" smtClean="0">
                <a:solidFill>
                  <a:srgbClr val="FF0000"/>
                </a:solidFill>
              </a:rPr>
              <a:t>Iluminación insuficiente y/o mal ubicada</a:t>
            </a:r>
            <a:r>
              <a:rPr lang="es-ES" sz="1900" dirty="0" smtClean="0">
                <a:solidFill>
                  <a:srgbClr val="FF0000"/>
                </a:solidFill>
              </a:rPr>
              <a:t>.</a:t>
            </a:r>
          </a:p>
          <a:p>
            <a:r>
              <a:rPr lang="es-ES" sz="1900" dirty="0" smtClean="0">
                <a:solidFill>
                  <a:srgbClr val="FF0000"/>
                </a:solidFill>
              </a:rPr>
              <a:t> </a:t>
            </a:r>
          </a:p>
          <a:p>
            <a:r>
              <a:rPr lang="es-ES" sz="1900" dirty="0" smtClean="0">
                <a:solidFill>
                  <a:srgbClr val="92D050"/>
                </a:solidFill>
              </a:rPr>
              <a:t>Se puede señalar que todas las subestaciones no cuentan con iluminación de emergencia. En la “C/T 23” podemos apreciar una sola lámpara de fluorescente de 40 Wattios, iluminación insuficiente para una subestación en baja tensión.</a:t>
            </a:r>
          </a:p>
          <a:p>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7000" b="-37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00065"/>
          </a:xfrm>
        </p:spPr>
        <p:txBody>
          <a:bodyPr>
            <a:normAutofit/>
          </a:bodyPr>
          <a:lstStyle/>
          <a:p>
            <a:r>
              <a:rPr lang="es-ES" sz="1800" b="1" dirty="0" smtClean="0"/>
              <a:t>Peligros Físicos</a:t>
            </a:r>
            <a:endParaRPr lang="es-ES" sz="1800" b="1" dirty="0"/>
          </a:p>
        </p:txBody>
      </p:sp>
      <p:sp>
        <p:nvSpPr>
          <p:cNvPr id="3" name="2 Subtítulo"/>
          <p:cNvSpPr>
            <a:spLocks noGrp="1"/>
          </p:cNvSpPr>
          <p:nvPr>
            <p:ph type="subTitle" idx="1"/>
          </p:nvPr>
        </p:nvSpPr>
        <p:spPr>
          <a:xfrm>
            <a:off x="1371600" y="857232"/>
            <a:ext cx="6400800" cy="4781568"/>
          </a:xfrm>
        </p:spPr>
        <p:txBody>
          <a:bodyPr/>
          <a:lstStyle/>
          <a:p>
            <a:r>
              <a:rPr lang="es-ES" sz="1800" dirty="0" smtClean="0">
                <a:solidFill>
                  <a:srgbClr val="92D050"/>
                </a:solidFill>
              </a:rPr>
              <a:t>La figura  nos muestra la iluminación de la subestación eléctrica “C/T 22”, que se encuentra en las inmediaciones del banco de transformadores.</a:t>
            </a:r>
          </a:p>
          <a:p>
            <a:endParaRPr lang="es-ES" sz="1800" dirty="0" smtClean="0">
              <a:solidFill>
                <a:srgbClr val="92D050"/>
              </a:solidFill>
            </a:endParaRPr>
          </a:p>
          <a:p>
            <a:r>
              <a:rPr lang="es-ES" sz="1800" dirty="0" smtClean="0">
                <a:solidFill>
                  <a:srgbClr val="92D050"/>
                </a:solidFill>
              </a:rPr>
              <a:t>Estos detalles podrían causar al momento de trabajar:</a:t>
            </a:r>
          </a:p>
          <a:p>
            <a:pPr lvl="0"/>
            <a:r>
              <a:rPr lang="es-ES" sz="1800" dirty="0" smtClean="0">
                <a:solidFill>
                  <a:srgbClr val="92D050"/>
                </a:solidFill>
              </a:rPr>
              <a:t>Cansancio físico y mental.</a:t>
            </a:r>
          </a:p>
          <a:p>
            <a:pPr lvl="0"/>
            <a:r>
              <a:rPr lang="es-ES" sz="1800" dirty="0" smtClean="0">
                <a:solidFill>
                  <a:srgbClr val="92D050"/>
                </a:solidFill>
              </a:rPr>
              <a:t>Error al realizar alguna conexión eléctrica o mantenimiento.</a:t>
            </a:r>
          </a:p>
          <a:p>
            <a:pPr lvl="0"/>
            <a:r>
              <a:rPr lang="es-ES" sz="1800" dirty="0" smtClean="0">
                <a:solidFill>
                  <a:srgbClr val="92D050"/>
                </a:solidFill>
              </a:rPr>
              <a:t>Choques eléctricos no deseados.</a:t>
            </a:r>
          </a:p>
          <a:p>
            <a:pPr lvl="0"/>
            <a:r>
              <a:rPr lang="es-ES" sz="1800" dirty="0" smtClean="0">
                <a:solidFill>
                  <a:srgbClr val="92D050"/>
                </a:solidFill>
              </a:rPr>
              <a:t>Tropiezos o caídas </a:t>
            </a:r>
          </a:p>
          <a:p>
            <a:pPr lvl="0"/>
            <a:r>
              <a:rPr lang="es-ES" sz="1800" dirty="0" smtClean="0">
                <a:solidFill>
                  <a:srgbClr val="92D050"/>
                </a:solidFill>
              </a:rPr>
              <a:t>Cortocircuitos.</a:t>
            </a:r>
          </a:p>
          <a:p>
            <a:endParaRPr lang="es-ES" sz="2000" dirty="0" smtClean="0"/>
          </a:p>
          <a:p>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00065"/>
          </a:xfrm>
        </p:spPr>
        <p:txBody>
          <a:bodyPr>
            <a:normAutofit/>
          </a:bodyPr>
          <a:lstStyle/>
          <a:p>
            <a:r>
              <a:rPr lang="es-ES" sz="2000" b="1" dirty="0" smtClean="0"/>
              <a:t>Peligros Físicos</a:t>
            </a:r>
            <a:endParaRPr lang="es-ES" sz="2000" b="1" dirty="0"/>
          </a:p>
        </p:txBody>
      </p:sp>
      <p:sp>
        <p:nvSpPr>
          <p:cNvPr id="3" name="2 Subtítulo"/>
          <p:cNvSpPr>
            <a:spLocks noGrp="1"/>
          </p:cNvSpPr>
          <p:nvPr>
            <p:ph type="subTitle" idx="1"/>
          </p:nvPr>
        </p:nvSpPr>
        <p:spPr>
          <a:xfrm>
            <a:off x="1371600" y="1142984"/>
            <a:ext cx="6400800" cy="4495816"/>
          </a:xfrm>
        </p:spPr>
        <p:txBody>
          <a:bodyPr>
            <a:normAutofit/>
          </a:bodyPr>
          <a:lstStyle/>
          <a:p>
            <a:pPr lvl="0"/>
            <a:r>
              <a:rPr lang="es-ES" sz="2600" b="1" dirty="0" smtClean="0">
                <a:solidFill>
                  <a:srgbClr val="FF0000"/>
                </a:solidFill>
              </a:rPr>
              <a:t>Ventilación insuficiente</a:t>
            </a:r>
            <a:r>
              <a:rPr lang="es-ES" sz="2600" b="1" dirty="0" smtClean="0"/>
              <a:t>.</a:t>
            </a:r>
          </a:p>
          <a:p>
            <a:r>
              <a:rPr lang="es-ES" sz="2600" dirty="0" smtClean="0"/>
              <a:t> </a:t>
            </a:r>
          </a:p>
          <a:p>
            <a:r>
              <a:rPr lang="es-ES" sz="1900" dirty="0" smtClean="0">
                <a:solidFill>
                  <a:srgbClr val="92D050"/>
                </a:solidFill>
              </a:rPr>
              <a:t>En la figura se muestran las únicas aberturas de ventilación de la subestación eléctrica “C/T 21” de celosías de vidrio que en la mayoría del tiempo permanecen cerradas. Existe una abertura de ventilación en la puerta principal. Podemos mencionar que el banco de transformadores se encuentra bien alejado hacia la parte derecha contigua a la pared, tomando para esta ubicación la referencia de que estamos situados frente a la puerta de ingreso</a:t>
            </a:r>
          </a:p>
          <a:p>
            <a:endParaRPr lang="es-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428627"/>
          </a:xfrm>
        </p:spPr>
        <p:txBody>
          <a:bodyPr>
            <a:normAutofit/>
          </a:bodyPr>
          <a:lstStyle/>
          <a:p>
            <a:r>
              <a:rPr lang="es-ES" sz="2000" b="1" dirty="0" smtClean="0"/>
              <a:t>Peligros Físicos</a:t>
            </a:r>
            <a:endParaRPr lang="es-ES" sz="2000" b="1" dirty="0"/>
          </a:p>
        </p:txBody>
      </p:sp>
      <p:sp>
        <p:nvSpPr>
          <p:cNvPr id="3" name="2 Subtítulo"/>
          <p:cNvSpPr>
            <a:spLocks noGrp="1"/>
          </p:cNvSpPr>
          <p:nvPr>
            <p:ph type="subTitle" idx="1"/>
          </p:nvPr>
        </p:nvSpPr>
        <p:spPr>
          <a:xfrm>
            <a:off x="1371600" y="1071546"/>
            <a:ext cx="6400800" cy="4567254"/>
          </a:xfrm>
        </p:spPr>
        <p:txBody>
          <a:bodyPr>
            <a:normAutofit/>
          </a:bodyPr>
          <a:lstStyle/>
          <a:p>
            <a:r>
              <a:rPr lang="es-ES" sz="1800" dirty="0" smtClean="0">
                <a:solidFill>
                  <a:srgbClr val="92D050"/>
                </a:solidFill>
              </a:rPr>
              <a:t>En la figura se muestra las aberturas de ventilación de la subestación eléctrica “C/T 22”, al igual que la anterior subestación cuenta con celosías en parte frontal pero con la diferencia que si permanecen abiertas. La falta de una correcta ventilación puede provocar:</a:t>
            </a:r>
          </a:p>
          <a:p>
            <a:pPr lvl="0"/>
            <a:r>
              <a:rPr lang="es-ES" sz="1800" dirty="0" smtClean="0">
                <a:solidFill>
                  <a:srgbClr val="92D050"/>
                </a:solidFill>
              </a:rPr>
              <a:t>Sobrecalentamiento de los transformadores.</a:t>
            </a:r>
          </a:p>
          <a:p>
            <a:pPr lvl="0"/>
            <a:r>
              <a:rPr lang="es-ES" sz="1800" dirty="0" smtClean="0">
                <a:solidFill>
                  <a:srgbClr val="92D050"/>
                </a:solidFill>
              </a:rPr>
              <a:t>Fatiga laboral al realizar trabajo alguno.</a:t>
            </a:r>
          </a:p>
          <a:p>
            <a:pPr lvl="0"/>
            <a:r>
              <a:rPr lang="es-ES" sz="1800" dirty="0" smtClean="0">
                <a:solidFill>
                  <a:srgbClr val="92D050"/>
                </a:solidFill>
              </a:rPr>
              <a:t>Mal desempeño de los equipos eléctricos</a:t>
            </a:r>
            <a:r>
              <a:rPr lang="es-ES" dirty="0" smtClean="0">
                <a:solidFill>
                  <a:srgbClr val="92D050"/>
                </a:solidFill>
              </a:rPr>
              <a:t>.</a:t>
            </a:r>
          </a:p>
          <a:p>
            <a:endParaRPr lang="es-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000" b="1" dirty="0" smtClean="0"/>
              <a:t>Diagrama unifilar de conexión entre celda de media tensión y las subestaciones eléctricas de la FIEC</a:t>
            </a:r>
            <a:endParaRPr lang="es-ES" sz="2000" b="1" dirty="0"/>
          </a:p>
        </p:txBody>
      </p:sp>
      <p:pic>
        <p:nvPicPr>
          <p:cNvPr id="3" name="2 Imagen"/>
          <p:cNvPicPr/>
          <p:nvPr/>
        </p:nvPicPr>
        <p:blipFill>
          <a:blip r:embed="rId2" cstate="print"/>
          <a:srcRect/>
          <a:stretch>
            <a:fillRect/>
          </a:stretch>
        </p:blipFill>
        <p:spPr bwMode="auto">
          <a:xfrm>
            <a:off x="1643042" y="1571612"/>
            <a:ext cx="5715040" cy="471490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428627"/>
          </a:xfrm>
        </p:spPr>
        <p:txBody>
          <a:bodyPr>
            <a:normAutofit/>
          </a:bodyPr>
          <a:lstStyle/>
          <a:p>
            <a:r>
              <a:rPr lang="es-ES" sz="2000" dirty="0" smtClean="0"/>
              <a:t>Otros Peligros</a:t>
            </a:r>
            <a:endParaRPr lang="es-ES" sz="2000" dirty="0"/>
          </a:p>
        </p:txBody>
      </p:sp>
      <p:sp>
        <p:nvSpPr>
          <p:cNvPr id="3" name="2 Subtítulo"/>
          <p:cNvSpPr>
            <a:spLocks noGrp="1"/>
          </p:cNvSpPr>
          <p:nvPr>
            <p:ph type="subTitle" idx="1"/>
          </p:nvPr>
        </p:nvSpPr>
        <p:spPr>
          <a:xfrm>
            <a:off x="928662" y="857232"/>
            <a:ext cx="7500990" cy="5429288"/>
          </a:xfrm>
        </p:spPr>
        <p:txBody>
          <a:bodyPr>
            <a:normAutofit/>
          </a:bodyPr>
          <a:lstStyle/>
          <a:p>
            <a:pPr lvl="0"/>
            <a:r>
              <a:rPr lang="es-ES" sz="2000" b="1" dirty="0" smtClean="0">
                <a:solidFill>
                  <a:srgbClr val="FF0000"/>
                </a:solidFill>
              </a:rPr>
              <a:t>Sulfatación en dispositivos de fuerza y corrosión en partes metálicas de subestación eléctrica</a:t>
            </a:r>
            <a:r>
              <a:rPr lang="es-ES" sz="2000" b="1" dirty="0" smtClean="0"/>
              <a:t>.</a:t>
            </a:r>
          </a:p>
          <a:p>
            <a:r>
              <a:rPr lang="es-ES" sz="2000" b="1" dirty="0" smtClean="0"/>
              <a:t> </a:t>
            </a:r>
          </a:p>
          <a:p>
            <a:r>
              <a:rPr lang="es-ES" sz="2000" dirty="0" smtClean="0"/>
              <a:t>En las figuras  se evidencia la presencia de corrosión en canaletas y bases de transformadores; también existe en los tableros de distribución entre otras</a:t>
            </a:r>
          </a:p>
          <a:p>
            <a:endParaRPr lang="es-ES" sz="2000" dirty="0" smtClean="0"/>
          </a:p>
          <a:p>
            <a:endParaRPr lang="es-ES" sz="2000" dirty="0" smtClean="0"/>
          </a:p>
          <a:p>
            <a:endParaRPr lang="es-ES" sz="2000" dirty="0" smtClean="0"/>
          </a:p>
          <a:p>
            <a:endParaRPr lang="es-ES" sz="2000" dirty="0" smtClean="0"/>
          </a:p>
          <a:p>
            <a:endParaRPr lang="es-ES" sz="2000" dirty="0" smtClean="0"/>
          </a:p>
          <a:p>
            <a:endParaRPr lang="es-ES" sz="2000" dirty="0" smtClean="0"/>
          </a:p>
          <a:p>
            <a:endParaRPr lang="es-ES" sz="2000" dirty="0" smtClean="0"/>
          </a:p>
          <a:p>
            <a:r>
              <a:rPr lang="es-ES" sz="1600" b="1" dirty="0" smtClean="0"/>
              <a:t>Corrosión de soporte en “C/T 23”                   Corrosión en base de Transformador</a:t>
            </a:r>
          </a:p>
        </p:txBody>
      </p:sp>
      <p:pic>
        <p:nvPicPr>
          <p:cNvPr id="4" name="3 Imagen"/>
          <p:cNvPicPr/>
          <p:nvPr/>
        </p:nvPicPr>
        <p:blipFill>
          <a:blip r:embed="rId2" cstate="print"/>
          <a:srcRect r="5554" b="21225"/>
          <a:stretch>
            <a:fillRect/>
          </a:stretch>
        </p:blipFill>
        <p:spPr bwMode="auto">
          <a:xfrm>
            <a:off x="1357290" y="3429000"/>
            <a:ext cx="2357454" cy="1714512"/>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5143504" y="3429000"/>
            <a:ext cx="2567618" cy="1709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428627"/>
          </a:xfrm>
        </p:spPr>
        <p:txBody>
          <a:bodyPr>
            <a:normAutofit/>
          </a:bodyPr>
          <a:lstStyle/>
          <a:p>
            <a:r>
              <a:rPr lang="es-ES" sz="2000" b="1" dirty="0" smtClean="0"/>
              <a:t>Otros Peligros</a:t>
            </a:r>
            <a:endParaRPr lang="es-ES" sz="2000" b="1" dirty="0"/>
          </a:p>
        </p:txBody>
      </p:sp>
      <p:sp>
        <p:nvSpPr>
          <p:cNvPr id="3" name="2 Subtítulo"/>
          <p:cNvSpPr>
            <a:spLocks noGrp="1"/>
          </p:cNvSpPr>
          <p:nvPr>
            <p:ph type="subTitle" idx="1"/>
          </p:nvPr>
        </p:nvSpPr>
        <p:spPr>
          <a:xfrm>
            <a:off x="1371600" y="1071546"/>
            <a:ext cx="6400800" cy="4567254"/>
          </a:xfrm>
        </p:spPr>
        <p:txBody>
          <a:bodyPr>
            <a:normAutofit fontScale="70000" lnSpcReduction="20000"/>
          </a:bodyPr>
          <a:lstStyle/>
          <a:p>
            <a:r>
              <a:rPr lang="es-ES" sz="2000" dirty="0" smtClean="0"/>
              <a:t>Esto puede provocar:</a:t>
            </a:r>
          </a:p>
          <a:p>
            <a:pPr lvl="0"/>
            <a:r>
              <a:rPr lang="es-ES" sz="2000" dirty="0" smtClean="0"/>
              <a:t>Fisuras en transformadores</a:t>
            </a:r>
          </a:p>
          <a:p>
            <a:pPr lvl="0"/>
            <a:r>
              <a:rPr lang="es-ES" sz="2000" dirty="0" smtClean="0"/>
              <a:t>Derrames de aceite dieléctrico.</a:t>
            </a:r>
          </a:p>
          <a:p>
            <a:pPr lvl="0"/>
            <a:r>
              <a:rPr lang="es-ES" sz="2000" dirty="0" smtClean="0"/>
              <a:t>Mala conductividad de conductores eléctricos.</a:t>
            </a:r>
          </a:p>
          <a:p>
            <a:r>
              <a:rPr lang="es-ES" sz="2000" dirty="0" smtClean="0"/>
              <a:t>Deterioro de canaletas y armarios de distribución de energía</a:t>
            </a:r>
          </a:p>
          <a:p>
            <a:endParaRPr lang="es-ES" sz="2000" dirty="0" smtClean="0"/>
          </a:p>
          <a:p>
            <a:pPr lvl="0"/>
            <a:r>
              <a:rPr lang="es-ES" sz="2000" b="1" dirty="0" smtClean="0">
                <a:solidFill>
                  <a:srgbClr val="FF0000"/>
                </a:solidFill>
              </a:rPr>
              <a:t>Materiales no adecuados en la estructura de la subestación eléctrica</a:t>
            </a:r>
            <a:r>
              <a:rPr lang="es-ES" sz="2000" dirty="0" smtClean="0"/>
              <a:t>.</a:t>
            </a:r>
          </a:p>
          <a:p>
            <a:r>
              <a:rPr lang="es-ES" sz="2000" dirty="0" smtClean="0"/>
              <a:t> </a:t>
            </a:r>
          </a:p>
          <a:p>
            <a:r>
              <a:rPr lang="es-ES" sz="2000" dirty="0" smtClean="0"/>
              <a:t>Con esto se verían afectadas las edificaciones y consecuencias como:</a:t>
            </a:r>
          </a:p>
          <a:p>
            <a:pPr lvl="0"/>
            <a:r>
              <a:rPr lang="es-ES" sz="2000" dirty="0" smtClean="0"/>
              <a:t>Filtración  de agua</a:t>
            </a:r>
          </a:p>
          <a:p>
            <a:pPr lvl="0"/>
            <a:r>
              <a:rPr lang="es-ES" sz="2000" dirty="0" smtClean="0"/>
              <a:t>Resquebrajamiento de la estructura de hormigón de la subestación (paredes, piso, etc.).</a:t>
            </a:r>
          </a:p>
          <a:p>
            <a:r>
              <a:rPr lang="es-ES" sz="2000" dirty="0" smtClean="0"/>
              <a:t> </a:t>
            </a:r>
          </a:p>
          <a:p>
            <a:r>
              <a:rPr lang="es-ES" sz="2000" dirty="0" smtClean="0"/>
              <a:t> </a:t>
            </a:r>
          </a:p>
          <a:p>
            <a:pPr lvl="0"/>
            <a:r>
              <a:rPr lang="es-ES" sz="2000" b="1" dirty="0" smtClean="0">
                <a:solidFill>
                  <a:srgbClr val="FF0000"/>
                </a:solidFill>
              </a:rPr>
              <a:t>Colocación indebida de materiales que alojaran conductores</a:t>
            </a:r>
            <a:r>
              <a:rPr lang="es-ES" sz="2000" dirty="0" smtClean="0"/>
              <a:t>.</a:t>
            </a:r>
          </a:p>
          <a:p>
            <a:r>
              <a:rPr lang="es-ES" sz="2000" dirty="0" smtClean="0"/>
              <a:t> </a:t>
            </a:r>
          </a:p>
          <a:p>
            <a:r>
              <a:rPr lang="es-ES" sz="2000" dirty="0" smtClean="0"/>
              <a:t>La figura  nos muestra un claro ejemplo de cómo debería quedar instalada una funda sellada y la forma errónea de colocarlo. Esto puede provocar cortes a los conductores que se encuentran al interior de la misma.</a:t>
            </a:r>
          </a:p>
          <a:p>
            <a:endParaRPr lang="es-E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42853"/>
            <a:ext cx="7772400" cy="500065"/>
          </a:xfrm>
        </p:spPr>
        <p:txBody>
          <a:bodyPr>
            <a:normAutofit/>
          </a:bodyPr>
          <a:lstStyle/>
          <a:p>
            <a:r>
              <a:rPr lang="es-ES" sz="2000" b="1" dirty="0" smtClean="0"/>
              <a:t>Otros Peligros</a:t>
            </a:r>
            <a:endParaRPr lang="es-ES" sz="2000" b="1" dirty="0"/>
          </a:p>
        </p:txBody>
      </p:sp>
      <p:sp>
        <p:nvSpPr>
          <p:cNvPr id="3" name="2 Subtítulo"/>
          <p:cNvSpPr>
            <a:spLocks noGrp="1"/>
          </p:cNvSpPr>
          <p:nvPr>
            <p:ph type="subTitle" idx="1"/>
          </p:nvPr>
        </p:nvSpPr>
        <p:spPr>
          <a:xfrm>
            <a:off x="928662" y="857232"/>
            <a:ext cx="7429552" cy="5429288"/>
          </a:xfrm>
        </p:spPr>
        <p:txBody>
          <a:bodyPr/>
          <a:lstStyle/>
          <a:p>
            <a:endParaRPr lang="es-ES" dirty="0" smtClean="0"/>
          </a:p>
          <a:p>
            <a:endParaRPr lang="es-ES" dirty="0" smtClean="0"/>
          </a:p>
          <a:p>
            <a:endParaRPr lang="es-ES" dirty="0" smtClean="0"/>
          </a:p>
          <a:p>
            <a:pPr lvl="0"/>
            <a:endParaRPr lang="es-ES" sz="2000" dirty="0" smtClean="0"/>
          </a:p>
          <a:p>
            <a:pPr lvl="0"/>
            <a:r>
              <a:rPr lang="es-ES" sz="2000" b="1" dirty="0" smtClean="0">
                <a:solidFill>
                  <a:srgbClr val="FF0000"/>
                </a:solidFill>
              </a:rPr>
              <a:t>Conductores pelados sin encintado de seguridad</a:t>
            </a:r>
            <a:r>
              <a:rPr lang="es-ES" sz="2000" dirty="0" smtClean="0"/>
              <a:t>.</a:t>
            </a:r>
          </a:p>
          <a:p>
            <a:r>
              <a:rPr lang="es-ES" sz="2000" dirty="0" smtClean="0"/>
              <a:t>La figura nos presenta unos conductores pelados, sin colocar cinta aislante a fin de evitar un posible contacto eléctrico en el Cuarto de distribución  de la subestación Padmounted.</a:t>
            </a:r>
            <a:r>
              <a:rPr lang="es-ES" dirty="0" smtClean="0"/>
              <a:t>.</a:t>
            </a:r>
          </a:p>
          <a:p>
            <a:endParaRPr lang="es-ES" dirty="0" smtClean="0"/>
          </a:p>
          <a:p>
            <a:endParaRPr lang="es-ES" dirty="0"/>
          </a:p>
        </p:txBody>
      </p:sp>
      <p:pic>
        <p:nvPicPr>
          <p:cNvPr id="4" name="3 Imagen"/>
          <p:cNvPicPr/>
          <p:nvPr/>
        </p:nvPicPr>
        <p:blipFill>
          <a:blip r:embed="rId2" cstate="print"/>
          <a:srcRect/>
          <a:stretch>
            <a:fillRect/>
          </a:stretch>
        </p:blipFill>
        <p:spPr bwMode="auto">
          <a:xfrm>
            <a:off x="3214678" y="857232"/>
            <a:ext cx="2714644" cy="1857388"/>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3357554" y="4429132"/>
            <a:ext cx="2790825"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71503"/>
          </a:xfrm>
        </p:spPr>
        <p:txBody>
          <a:bodyPr>
            <a:norm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1000108"/>
            <a:ext cx="6400800" cy="4638692"/>
          </a:xfrm>
        </p:spPr>
        <p:txBody>
          <a:bodyPr>
            <a:normAutofit/>
          </a:bodyPr>
          <a:lstStyle/>
          <a:p>
            <a:endParaRPr lang="es-ES" sz="1900" dirty="0" smtClean="0"/>
          </a:p>
          <a:p>
            <a:r>
              <a:rPr lang="es-ES" sz="1900" dirty="0" smtClean="0"/>
              <a:t>El incumplimiento de las mínimas normas de seguridad incluso</a:t>
            </a:r>
          </a:p>
          <a:p>
            <a:r>
              <a:rPr lang="es-ES" sz="1900" dirty="0" smtClean="0"/>
              <a:t> en potencia limitada, pueden ser un peligro para los usuarios y </a:t>
            </a:r>
          </a:p>
          <a:p>
            <a:r>
              <a:rPr lang="es-ES" sz="1900" dirty="0" smtClean="0"/>
              <a:t>personal de mantenimiento de las subestaciones, el medio </a:t>
            </a:r>
          </a:p>
          <a:p>
            <a:r>
              <a:rPr lang="es-ES" sz="1900" dirty="0" smtClean="0"/>
              <a:t>ambiente y los bienes materiales. Las </a:t>
            </a:r>
            <a:r>
              <a:rPr lang="es-EC" sz="1900" dirty="0" smtClean="0"/>
              <a:t> normas que hemos </a:t>
            </a:r>
          </a:p>
          <a:p>
            <a:r>
              <a:rPr lang="es-EC" sz="1900" dirty="0" smtClean="0"/>
              <a:t>considerado son los más importantes para nuestra valoración </a:t>
            </a:r>
          </a:p>
          <a:p>
            <a:r>
              <a:rPr lang="es-EC" sz="1900" dirty="0" smtClean="0"/>
              <a:t>de riegos.</a:t>
            </a:r>
            <a:endParaRPr lang="es-ES" sz="1900" dirty="0" smtClean="0"/>
          </a:p>
          <a:p>
            <a:pPr lvl="0"/>
            <a:r>
              <a:rPr lang="es-EC" sz="1900" dirty="0" smtClean="0"/>
              <a:t>- Espacios de trabajo y distancias mínimas de seguridad en </a:t>
            </a:r>
          </a:p>
          <a:p>
            <a:pPr lvl="0"/>
            <a:r>
              <a:rPr lang="es-EC" sz="1900" dirty="0" smtClean="0"/>
              <a:t>subestaciones eléctricas.</a:t>
            </a:r>
          </a:p>
          <a:p>
            <a:pPr lvl="0"/>
            <a:r>
              <a:rPr lang="es-EC" sz="1900" dirty="0" smtClean="0"/>
              <a:t>- Iluminación en subestaciones eléctricas en baja </a:t>
            </a:r>
            <a:endParaRPr lang="es-ES" sz="1900" dirty="0" smtClean="0"/>
          </a:p>
          <a:p>
            <a:pPr lvl="0"/>
            <a:r>
              <a:rPr lang="es-EC" sz="1900" dirty="0" smtClean="0"/>
              <a:t>- Ventilación en subestaciones eléctricas en baja tensión</a:t>
            </a:r>
            <a:endParaRPr lang="es-ES" sz="1900" dirty="0" smtClean="0"/>
          </a:p>
          <a:p>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571503"/>
          </a:xfrm>
        </p:spPr>
        <p:txBody>
          <a:bodyPr>
            <a:normAutofit/>
          </a:bodyPr>
          <a:lstStyle/>
          <a:p>
            <a:r>
              <a:rPr lang="es-ES" sz="1800" b="1" dirty="0" smtClean="0"/>
              <a:t>Normas de seguridad Eléctrica</a:t>
            </a:r>
            <a:endParaRPr lang="es-ES" sz="1800" b="1" dirty="0"/>
          </a:p>
        </p:txBody>
      </p:sp>
      <p:sp>
        <p:nvSpPr>
          <p:cNvPr id="3" name="2 Subtítulo"/>
          <p:cNvSpPr>
            <a:spLocks noGrp="1"/>
          </p:cNvSpPr>
          <p:nvPr>
            <p:ph type="subTitle" idx="1"/>
          </p:nvPr>
        </p:nvSpPr>
        <p:spPr>
          <a:xfrm>
            <a:off x="1371600" y="857232"/>
            <a:ext cx="6400800" cy="4781568"/>
          </a:xfrm>
        </p:spPr>
        <p:txBody>
          <a:bodyPr>
            <a:normAutofit fontScale="92500" lnSpcReduction="20000"/>
          </a:bodyPr>
          <a:lstStyle/>
          <a:p>
            <a:r>
              <a:rPr lang="es-ES" sz="1800" dirty="0" smtClean="0"/>
              <a:t>Según el artículo 110 del NEC, “Requisitos para instalaciones eléctricas”; que indica el </a:t>
            </a:r>
            <a:r>
              <a:rPr lang="es-ES" sz="1800" b="1" dirty="0" smtClean="0"/>
              <a:t>espacio de trabajo alrededor de los equipos eléctricos</a:t>
            </a:r>
          </a:p>
          <a:p>
            <a:r>
              <a:rPr lang="es-ES" sz="1800" dirty="0" smtClean="0"/>
              <a:t>“</a:t>
            </a:r>
            <a:r>
              <a:rPr lang="es-ES" sz="1800" i="1" dirty="0" smtClean="0"/>
              <a:t>110-16(a). Espacio de trabajo alrededor de equipo eléctrico (de 600 V nominales o menos). a) Distancias de trabajo. Excepto si se exige o se permite otra cosa en esta norma, la medida del espacio de trabajo en dirección al acceso a las partes vivas que funcionen a 600 V nominales o menos a tierra y que puedan requerir examen, ajuste, servicio o mantenimiento mientras estén energizadas no debe ser inferior a la indicada en la Tabla 110-16(a). Las distancias se deben medir desde las partes vivas, si están expuestas o desde el frente o abertura de la envolvente, si están encerradas. Las paredes de concreto, ladrillo o azulejo se deben considerar conectadas a tierra. </a:t>
            </a:r>
            <a:endParaRPr lang="es-ES" sz="1800" dirty="0" smtClean="0"/>
          </a:p>
          <a:p>
            <a:r>
              <a:rPr lang="es-ES" sz="1800" i="1" dirty="0" smtClean="0"/>
              <a:t>Además de las dimensiones expresadas en la Tabla 110-16(a), el espacio de trabajo no debe ser inferior a 80cm. de ancho delante del equipo eléctrico. El espacio de trabajo debe estar libre y extenderse desde el piso o plataforma hasta la altura exigida por esta Sección. En todos los casos, el espacio de trabajo debe permitir abrir por lo menos 90° las puertas o paneles abisagrados del equipo. Dentro de los requisitos de altura de esta Sección, se permite equipo de la misma profundidad.”</a:t>
            </a:r>
            <a:endParaRPr lang="es-ES" sz="1800" dirty="0" smtClean="0"/>
          </a:p>
          <a:p>
            <a:endParaRPr lang="es-E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357189"/>
          </a:xfrm>
        </p:spPr>
        <p:txBody>
          <a:bodyPr>
            <a:norm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857232"/>
            <a:ext cx="6400800" cy="4781568"/>
          </a:xfrm>
        </p:spPr>
        <p:txBody>
          <a:bodyPr/>
          <a:lstStyle/>
          <a:p>
            <a:endParaRPr lang="es-ES" dirty="0" smtClean="0"/>
          </a:p>
          <a:p>
            <a:endParaRPr lang="es-ES" dirty="0" smtClean="0"/>
          </a:p>
          <a:p>
            <a:endParaRPr lang="es-ES" dirty="0" smtClean="0"/>
          </a:p>
          <a:p>
            <a:endParaRPr lang="es-ES" dirty="0" smtClean="0"/>
          </a:p>
          <a:p>
            <a:endParaRPr lang="es-ES" dirty="0" smtClean="0"/>
          </a:p>
          <a:p>
            <a:endParaRPr lang="es-ES" dirty="0"/>
          </a:p>
        </p:txBody>
      </p:sp>
      <p:pic>
        <p:nvPicPr>
          <p:cNvPr id="4" name="3 Imagen"/>
          <p:cNvPicPr/>
          <p:nvPr/>
        </p:nvPicPr>
        <p:blipFill>
          <a:blip r:embed="rId2" cstate="print"/>
          <a:srcRect/>
          <a:stretch>
            <a:fillRect/>
          </a:stretch>
        </p:blipFill>
        <p:spPr bwMode="auto">
          <a:xfrm>
            <a:off x="1714480" y="857232"/>
            <a:ext cx="5715040" cy="4714908"/>
          </a:xfrm>
          <a:prstGeom prst="rect">
            <a:avLst/>
          </a:prstGeom>
          <a:solidFill>
            <a:srgbClr val="000000"/>
          </a:solidFill>
          <a:ln w="9525">
            <a:solidFill>
              <a:srgbClr val="FFFFFF"/>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357189"/>
          </a:xfrm>
        </p:spPr>
        <p:txBody>
          <a:bodyPr>
            <a:no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857232"/>
            <a:ext cx="6400800" cy="5214974"/>
          </a:xfrm>
        </p:spPr>
        <p:txBody>
          <a:bodyPr>
            <a:normAutofit/>
          </a:bodyPr>
          <a:lstStyle/>
          <a:p>
            <a:r>
              <a:rPr lang="es-ES" sz="1600" dirty="0" smtClean="0"/>
              <a:t>Aquí representamos en forma grafica lo mencionado en el articulo 110-16(a), con respecto a las distancias mínimas alrededor de equipos que encuentran en las subestaciones eléctricas de la FIEC (solo las que contienen 3 transformadores). Cabe mencionar que se ha considerado un cuarto con un banco de tres transformadores monofásicos</a:t>
            </a:r>
          </a:p>
          <a:p>
            <a:endParaRPr lang="es-ES" sz="1600" dirty="0"/>
          </a:p>
        </p:txBody>
      </p:sp>
      <p:pic>
        <p:nvPicPr>
          <p:cNvPr id="4" name="3 Imagen"/>
          <p:cNvPicPr/>
          <p:nvPr/>
        </p:nvPicPr>
        <p:blipFill>
          <a:blip r:embed="rId2" cstate="print"/>
          <a:srcRect l="21870" t="26432" r="28924" b="21145"/>
          <a:stretch>
            <a:fillRect/>
          </a:stretch>
        </p:blipFill>
        <p:spPr bwMode="auto">
          <a:xfrm>
            <a:off x="2428860" y="2357430"/>
            <a:ext cx="4500594" cy="350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571503"/>
          </a:xfrm>
        </p:spPr>
        <p:txBody>
          <a:bodyPr>
            <a:norm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857232"/>
            <a:ext cx="6400800" cy="4781568"/>
          </a:xfrm>
        </p:spPr>
        <p:txBody>
          <a:bodyPr>
            <a:normAutofit/>
          </a:bodyPr>
          <a:lstStyle/>
          <a:p>
            <a:r>
              <a:rPr lang="es-ES" sz="1900" dirty="0" smtClean="0"/>
              <a:t>Con respecto a la altura del establecimiento nos ayudaremos del artículo 110 del NEC sección 110-16(e), que menciona lo siguiente:</a:t>
            </a:r>
          </a:p>
          <a:p>
            <a:r>
              <a:rPr lang="es-ES" sz="1900" dirty="0" smtClean="0"/>
              <a:t> </a:t>
            </a:r>
          </a:p>
          <a:p>
            <a:r>
              <a:rPr lang="es-ES" sz="1900" i="1" dirty="0" smtClean="0"/>
              <a:t>“110-16(e). Altura hasta el techo. La altura mínima hasta el techo de los espacios de trabajo alrededor de equipo de acometida, tableros de distribución de fuerza, paneles de alumbrado o de los centros de control de motores debe ser de 2m. Cuando el equipo eléctrico tenga más de 2m de altura, el espacio mínimo hasta el techo no debe ser inferior a la altura del equipo.</a:t>
            </a:r>
            <a:endParaRPr lang="es-ES" sz="1900" dirty="0" smtClean="0"/>
          </a:p>
          <a:p>
            <a:r>
              <a:rPr lang="es-ES" sz="1900" i="1" dirty="0" smtClean="0"/>
              <a:t>Excepción: El equipo de acometida o los paneles de alumbrado en unidades de vivienda existentes que no superen 200A”.</a:t>
            </a:r>
            <a:endParaRPr lang="es-ES" sz="1900" dirty="0" smtClean="0"/>
          </a:p>
          <a:p>
            <a:endParaRPr lang="es-E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00065"/>
          </a:xfrm>
        </p:spPr>
        <p:txBody>
          <a:bodyPr>
            <a:norm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928670"/>
            <a:ext cx="6400800" cy="4710130"/>
          </a:xfrm>
        </p:spPr>
        <p:txBody>
          <a:bodyPr>
            <a:normAutofit/>
          </a:bodyPr>
          <a:lstStyle/>
          <a:p>
            <a:r>
              <a:rPr lang="es-ES" sz="1400" dirty="0" smtClean="0"/>
              <a:t>En el NATSIM capítulo 14 “Cuarto para transformadores”, artículo 14.3 referente a “Características Constructivas”, expresa lo siguiente:</a:t>
            </a:r>
          </a:p>
          <a:p>
            <a:r>
              <a:rPr lang="es-ES" sz="1400" i="1" dirty="0" smtClean="0"/>
              <a:t>“14.3 Características Constructivas.- El cuarto de transformadores será construido con paredes de hormigón o de mampostería y columnas de hormigón armado. Los cuartos por razones de seguridad, deberán tener una losa superior de hormigón, a una altura libre mínima de 2.5metros, diseñada para soportar una carga máxima de acuerdo a su utilización.”</a:t>
            </a:r>
            <a:endParaRPr lang="es-ES" sz="1400" dirty="0" smtClean="0"/>
          </a:p>
          <a:p>
            <a:r>
              <a:rPr lang="es-ES" sz="1400" i="1" dirty="0" smtClean="0"/>
              <a:t> “La puerta de entrada tendrá dimensiones mínimas de 2 m de alto por 1m de ancho, construida en plancha metálica de 1/16” de espesor, con abatimiento hacia el exterior y con una resistencia al fuego, de acuerdo a lo que señala el numeral 450.43 del NEC.”</a:t>
            </a:r>
            <a:endParaRPr lang="es-ES" sz="1400" dirty="0" smtClean="0"/>
          </a:p>
          <a:p>
            <a:r>
              <a:rPr lang="es-ES" sz="1400" i="1" dirty="0" smtClean="0"/>
              <a:t>“El área mínima, rectangular y libre de los cuartos de transformadores, será de acuerdo a la siguiente tabla 1a:</a:t>
            </a:r>
          </a:p>
          <a:p>
            <a:endParaRPr lang="es-ES" sz="1400" dirty="0" smtClean="0"/>
          </a:p>
          <a:p>
            <a:endParaRPr lang="es-ES" dirty="0"/>
          </a:p>
        </p:txBody>
      </p:sp>
      <p:pic>
        <p:nvPicPr>
          <p:cNvPr id="4" name="3 Imagen"/>
          <p:cNvPicPr/>
          <p:nvPr/>
        </p:nvPicPr>
        <p:blipFill>
          <a:blip r:embed="rId2" cstate="print"/>
          <a:srcRect l="10229" t="29736" r="11464" b="32158"/>
          <a:stretch>
            <a:fillRect/>
          </a:stretch>
        </p:blipFill>
        <p:spPr bwMode="auto">
          <a:xfrm>
            <a:off x="1785918" y="3857628"/>
            <a:ext cx="5572164" cy="2357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714379"/>
          </a:xfrm>
        </p:spPr>
        <p:txBody>
          <a:bodyPr>
            <a:normAutofit/>
          </a:bodyPr>
          <a:lstStyle/>
          <a:p>
            <a:r>
              <a:rPr lang="es-ES" sz="2000" dirty="0" smtClean="0"/>
              <a:t>Normas de seguridad Eléctrica</a:t>
            </a:r>
            <a:endParaRPr lang="es-ES" sz="2000" dirty="0"/>
          </a:p>
        </p:txBody>
      </p:sp>
      <p:sp>
        <p:nvSpPr>
          <p:cNvPr id="3" name="2 Subtítulo"/>
          <p:cNvSpPr>
            <a:spLocks noGrp="1"/>
          </p:cNvSpPr>
          <p:nvPr>
            <p:ph type="subTitle" idx="1"/>
          </p:nvPr>
        </p:nvSpPr>
        <p:spPr>
          <a:xfrm>
            <a:off x="1371600" y="928670"/>
            <a:ext cx="6400800" cy="4710130"/>
          </a:xfrm>
        </p:spPr>
        <p:txBody>
          <a:bodyPr>
            <a:normAutofit/>
          </a:bodyPr>
          <a:lstStyle/>
          <a:p>
            <a:r>
              <a:rPr lang="es-ES" sz="1400" b="1" dirty="0" smtClean="0"/>
              <a:t>Iluminación en las Subestaciones Eléctricas</a:t>
            </a:r>
          </a:p>
          <a:p>
            <a:r>
              <a:rPr lang="es-ES" sz="1400" dirty="0" smtClean="0"/>
              <a:t>Para este punto usaremos el Articulo 924 “SUBESTACIONES” del NEC sección 924-5 “Instalación de Alumbrado” que se presenta en la tabla 11, dicho artículo dice textualmente lo siguiente: </a:t>
            </a:r>
          </a:p>
          <a:p>
            <a:r>
              <a:rPr lang="es-ES" sz="1400" dirty="0" smtClean="0"/>
              <a:t> </a:t>
            </a:r>
          </a:p>
          <a:p>
            <a:r>
              <a:rPr lang="es-ES" sz="1400" i="1" dirty="0" smtClean="0"/>
              <a:t>“924-5. Instalación de alumbrado. Los niveles de iluminación mínima sobre la superficie de trabajo, para locales o espacios, se muestran en la Tabla 924-5.</a:t>
            </a:r>
            <a:endParaRPr lang="es-ES" sz="1400" dirty="0" smtClean="0"/>
          </a:p>
          <a:p>
            <a:r>
              <a:rPr lang="es-ES" sz="1400" i="1" dirty="0" smtClean="0"/>
              <a:t>Excepción 1: No se requiere iluminación permanente en celdas de des conectadores y pequeños espacios similares ocupados por aparatos eléctricos.</a:t>
            </a:r>
            <a:endParaRPr lang="es-ES" sz="1400" dirty="0" smtClean="0"/>
          </a:p>
          <a:p>
            <a:r>
              <a:rPr lang="es-ES" sz="1400" i="1" dirty="0" smtClean="0"/>
              <a:t>Excepción 2: Las subestaciones de usuarios de tipo poste o pedestal quedan excluidas de los requerimientos a que se refiere esta Sección y pueden considerarse iluminadas con el alumbrado existente para otras áreas adyacentes.”</a:t>
            </a:r>
          </a:p>
          <a:p>
            <a:endParaRPr lang="es-ES" sz="1400" dirty="0" smtClean="0"/>
          </a:p>
          <a:p>
            <a:endParaRPr lang="es-ES" sz="1800" dirty="0"/>
          </a:p>
        </p:txBody>
      </p:sp>
      <p:pic>
        <p:nvPicPr>
          <p:cNvPr id="4" name="3 Imagen"/>
          <p:cNvPicPr/>
          <p:nvPr/>
        </p:nvPicPr>
        <p:blipFill>
          <a:blip r:embed="rId2" cstate="print"/>
          <a:srcRect/>
          <a:stretch>
            <a:fillRect/>
          </a:stretch>
        </p:blipFill>
        <p:spPr bwMode="auto">
          <a:xfrm>
            <a:off x="1857356" y="4000504"/>
            <a:ext cx="5643602" cy="2286016"/>
          </a:xfrm>
          <a:prstGeom prst="rect">
            <a:avLst/>
          </a:prstGeom>
          <a:solidFill>
            <a:srgbClr val="000000"/>
          </a:solidFill>
          <a:ln w="9525">
            <a:solidFill>
              <a:srgbClr val="FFFFFF"/>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714379"/>
          </a:xfrm>
        </p:spPr>
        <p:txBody>
          <a:bodyPr>
            <a:normAutofit/>
          </a:bodyPr>
          <a:lstStyle/>
          <a:p>
            <a:r>
              <a:rPr lang="es-ES" sz="2000" b="1" dirty="0" smtClean="0"/>
              <a:t>Subestación Eléctrica “C/T 23”</a:t>
            </a:r>
            <a:endParaRPr lang="es-ES" sz="2000" b="1" dirty="0"/>
          </a:p>
        </p:txBody>
      </p:sp>
      <p:sp>
        <p:nvSpPr>
          <p:cNvPr id="3" name="2 Subtítulo"/>
          <p:cNvSpPr>
            <a:spLocks noGrp="1"/>
          </p:cNvSpPr>
          <p:nvPr>
            <p:ph type="subTitle" idx="1"/>
          </p:nvPr>
        </p:nvSpPr>
        <p:spPr>
          <a:xfrm>
            <a:off x="1371600" y="1142984"/>
            <a:ext cx="6400800" cy="4643470"/>
          </a:xfrm>
        </p:spPr>
        <p:txBody>
          <a:bodyPr>
            <a:normAutofit/>
          </a:bodyPr>
          <a:lstStyle/>
          <a:p>
            <a:r>
              <a:rPr lang="es-ES" sz="1800" dirty="0">
                <a:solidFill>
                  <a:srgbClr val="92D050"/>
                </a:solidFill>
              </a:rPr>
              <a:t>Localizada justo atrás del ex–edificio de gobierno y administración de la FIEC frente al parqueadero de profesores, siendo independiente de alguna otra </a:t>
            </a:r>
            <a:r>
              <a:rPr lang="es-ES" sz="1800" dirty="0" smtClean="0">
                <a:solidFill>
                  <a:srgbClr val="92D050"/>
                </a:solidFill>
              </a:rPr>
              <a:t>estructura</a:t>
            </a:r>
          </a:p>
          <a:p>
            <a:r>
              <a:rPr lang="es-ES" sz="1800" dirty="0">
                <a:solidFill>
                  <a:srgbClr val="92D050"/>
                </a:solidFill>
              </a:rPr>
              <a:t>Esta S/E cuenta con las siguientes características:</a:t>
            </a:r>
          </a:p>
          <a:p>
            <a:pPr lvl="0"/>
            <a:r>
              <a:rPr lang="es-ES" sz="1800" dirty="0">
                <a:solidFill>
                  <a:srgbClr val="92D050"/>
                </a:solidFill>
              </a:rPr>
              <a:t>Banco de 3 transformadores 1Ø marca “Westinghouse” de potencia 37.5 KVA cada uno.</a:t>
            </a:r>
          </a:p>
          <a:p>
            <a:pPr lvl="0"/>
            <a:r>
              <a:rPr lang="es-ES" sz="1800" dirty="0">
                <a:solidFill>
                  <a:srgbClr val="92D050"/>
                </a:solidFill>
              </a:rPr>
              <a:t>Conexión Y – Y  aterrizado</a:t>
            </a:r>
          </a:p>
          <a:p>
            <a:pPr lvl="0"/>
            <a:r>
              <a:rPr lang="es-ES" sz="1800" dirty="0">
                <a:solidFill>
                  <a:srgbClr val="92D050"/>
                </a:solidFill>
              </a:rPr>
              <a:t>13800 / 220 – 127  V 3Ø</a:t>
            </a:r>
          </a:p>
          <a:p>
            <a:pPr lvl="0"/>
            <a:r>
              <a:rPr lang="es-ES" sz="1800" dirty="0">
                <a:solidFill>
                  <a:srgbClr val="92D050"/>
                </a:solidFill>
              </a:rPr>
              <a:t>Potencia total del banco de transformadores de 112.5 KVA</a:t>
            </a:r>
          </a:p>
          <a:p>
            <a:pPr lvl="0"/>
            <a:r>
              <a:rPr lang="es-ES" sz="1800" dirty="0">
                <a:solidFill>
                  <a:srgbClr val="92D050"/>
                </a:solidFill>
              </a:rPr>
              <a:t>Breaker principal del tablero de distribución de 350A - 3 polos.</a:t>
            </a:r>
          </a:p>
          <a:p>
            <a:pPr lvl="0"/>
            <a:r>
              <a:rPr lang="es-ES" sz="1800" dirty="0">
                <a:solidFill>
                  <a:srgbClr val="92D050"/>
                </a:solidFill>
              </a:rPr>
              <a:t>2 tableros de distribución junto con caja porta breaker para el nuevo comedor de la FIEC.</a:t>
            </a:r>
          </a:p>
          <a:p>
            <a:pPr lvl="0"/>
            <a:r>
              <a:rPr lang="es-ES" sz="1800" dirty="0">
                <a:solidFill>
                  <a:srgbClr val="92D050"/>
                </a:solidFill>
              </a:rPr>
              <a:t>Transformador de corriente.</a:t>
            </a:r>
          </a:p>
          <a:p>
            <a:endParaRPr lang="es-E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428627"/>
          </a:xfrm>
        </p:spPr>
        <p:txBody>
          <a:bodyPr>
            <a:normAutofit/>
          </a:bodyPr>
          <a:lstStyle/>
          <a:p>
            <a:r>
              <a:rPr lang="es-ES" sz="2000" b="1" dirty="0" smtClean="0"/>
              <a:t>Normas de Seguridad Eléctrica</a:t>
            </a:r>
            <a:endParaRPr lang="es-ES" sz="2000" b="1" dirty="0"/>
          </a:p>
        </p:txBody>
      </p:sp>
      <p:sp>
        <p:nvSpPr>
          <p:cNvPr id="3" name="2 Subtítulo"/>
          <p:cNvSpPr>
            <a:spLocks noGrp="1"/>
          </p:cNvSpPr>
          <p:nvPr>
            <p:ph type="subTitle" idx="1"/>
          </p:nvPr>
        </p:nvSpPr>
        <p:spPr>
          <a:xfrm>
            <a:off x="1371600" y="785794"/>
            <a:ext cx="6400800" cy="4853006"/>
          </a:xfrm>
        </p:spPr>
        <p:txBody>
          <a:bodyPr>
            <a:normAutofit/>
          </a:bodyPr>
          <a:lstStyle/>
          <a:p>
            <a:endParaRPr lang="es-ES" sz="1700" dirty="0" smtClean="0"/>
          </a:p>
          <a:p>
            <a:r>
              <a:rPr lang="es-ES" sz="1700" b="1" dirty="0" smtClean="0"/>
              <a:t>Ventilación en las Subestaciones Eléctricas</a:t>
            </a:r>
          </a:p>
          <a:p>
            <a:endParaRPr lang="es-ES" sz="1700" b="1" dirty="0" smtClean="0"/>
          </a:p>
          <a:p>
            <a:r>
              <a:rPr lang="es-ES" sz="1700" dirty="0" smtClean="0"/>
              <a:t>“REGLAMENTO COMPLEMENTARIO AL NEC PARA INSTALACIÓN DE CONDUCTORES Y EQUIPO ELÉCTRICO” de División de Energía Eléctrica de SAN JUAN – PUERTO RICO en su sección IX Articulo B - literal “I” dice:</a:t>
            </a:r>
          </a:p>
          <a:p>
            <a:r>
              <a:rPr lang="es-ES" sz="1700" dirty="0" smtClean="0"/>
              <a:t> </a:t>
            </a:r>
          </a:p>
          <a:p>
            <a:r>
              <a:rPr lang="es-ES" sz="1700" i="1" dirty="0" smtClean="0"/>
              <a:t>“3) Tamaño de las aberturas de ventilación. En caso de bóvedas o cuartos para transformadores ventilados por aire exterior sin que se usen tubos o canalizaciones, el área efectiva combinada de ventanas para ventilación no deberá ser menor de 8 pies cuadrados por cada 100 KVA de capacidad de transformadores. En ningún caso podrá ser menor de 4 pies cuadrados para capacidades menores de 50 KVA.”</a:t>
            </a:r>
            <a:endParaRPr lang="es-ES" sz="1700" dirty="0" smtClean="0"/>
          </a:p>
          <a:p>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571503"/>
          </a:xfrm>
        </p:spPr>
        <p:txBody>
          <a:bodyPr>
            <a:normAutofit/>
          </a:bodyPr>
          <a:lstStyle/>
          <a:p>
            <a:r>
              <a:rPr lang="es-ES" sz="2000" dirty="0" smtClean="0"/>
              <a:t>Normas de seguridad Eléctrica</a:t>
            </a:r>
            <a:endParaRPr lang="es-ES" sz="2000" dirty="0"/>
          </a:p>
        </p:txBody>
      </p:sp>
      <p:sp>
        <p:nvSpPr>
          <p:cNvPr id="3" name="2 Subtítulo"/>
          <p:cNvSpPr>
            <a:spLocks noGrp="1"/>
          </p:cNvSpPr>
          <p:nvPr>
            <p:ph type="subTitle" idx="1"/>
          </p:nvPr>
        </p:nvSpPr>
        <p:spPr>
          <a:xfrm>
            <a:off x="1371600" y="785794"/>
            <a:ext cx="6400800" cy="4853006"/>
          </a:xfrm>
        </p:spPr>
        <p:txBody>
          <a:bodyPr>
            <a:normAutofit/>
          </a:bodyPr>
          <a:lstStyle/>
          <a:p>
            <a:r>
              <a:rPr lang="es-ES" sz="1600" dirty="0" smtClean="0"/>
              <a:t>De acuerdo al artículo 450 “TRANSFORMADORES Y BOVEDAS PARA TRANSFORMADORES” del NEC en la sección 450-9 “Ventilación”:</a:t>
            </a:r>
          </a:p>
          <a:p>
            <a:endParaRPr lang="es-ES" sz="1600" dirty="0" smtClean="0"/>
          </a:p>
          <a:p>
            <a:r>
              <a:rPr lang="es-ES" sz="1900" i="1" dirty="0" smtClean="0"/>
              <a:t>En el caso de bóvedas con ventilación natural hacia el exterior, el área neta combinada de todas las aberturas de ventilación, después de restar áreas ocupadas por pantallas, rejas o celosías, no debe ser menor que 20 cm</a:t>
            </a:r>
            <a:r>
              <a:rPr lang="es-ES" sz="1900" i="1" baseline="30000" dirty="0" smtClean="0"/>
              <a:t>2</a:t>
            </a:r>
            <a:r>
              <a:rPr lang="es-ES" sz="1900" i="1" dirty="0" smtClean="0"/>
              <a:t> por cada </a:t>
            </a:r>
            <a:r>
              <a:rPr lang="es-ES" sz="1900" i="1" dirty="0" err="1" smtClean="0"/>
              <a:t>Kva</a:t>
            </a:r>
            <a:r>
              <a:rPr lang="es-ES" sz="1900" i="1" dirty="0" smtClean="0"/>
              <a:t>. de capacidad de los transformadores en servicio, excepto el caso de transformadores de capacidad menor que 50 </a:t>
            </a:r>
            <a:r>
              <a:rPr lang="es-ES" sz="1900" i="1" dirty="0" err="1" smtClean="0"/>
              <a:t>Kva</a:t>
            </a:r>
            <a:r>
              <a:rPr lang="es-ES" sz="1900" i="1" dirty="0" smtClean="0"/>
              <a:t>., donde el área neta no debe ser menor que 10 cm</a:t>
            </a:r>
            <a:r>
              <a:rPr lang="es-ES" sz="1900" i="1" baseline="30000" dirty="0" smtClean="0"/>
              <a:t>2</a:t>
            </a:r>
            <a:r>
              <a:rPr lang="es-ES" i="1" dirty="0" smtClean="0"/>
              <a:t>. </a:t>
            </a:r>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57224" y="1643050"/>
            <a:ext cx="7129463" cy="4454525"/>
          </a:xfrm>
          <a:prstGeom prst="rect">
            <a:avLst/>
          </a:prstGeom>
          <a:noFill/>
          <a:ln w="9525">
            <a:noFill/>
            <a:miter lim="800000"/>
            <a:headEnd/>
            <a:tailEnd/>
          </a:ln>
        </p:spPr>
      </p:pic>
      <p:sp>
        <p:nvSpPr>
          <p:cNvPr id="5" name="4 CuadroTexto"/>
          <p:cNvSpPr txBox="1"/>
          <p:nvPr/>
        </p:nvSpPr>
        <p:spPr>
          <a:xfrm>
            <a:off x="2000232" y="571480"/>
            <a:ext cx="4857784" cy="646331"/>
          </a:xfrm>
          <a:prstGeom prst="rect">
            <a:avLst/>
          </a:prstGeom>
          <a:noFill/>
        </p:spPr>
        <p:txBody>
          <a:bodyPr wrap="square" rtlCol="0">
            <a:spAutoFit/>
          </a:bodyPr>
          <a:lstStyle/>
          <a:p>
            <a:pPr algn="ctr"/>
            <a:r>
              <a:rPr lang="es-EC" dirty="0" smtClean="0"/>
              <a:t>DIMENSIONES DE EDIFICACION SUBESTACION ELECTRICA “C/T 21”</a:t>
            </a:r>
            <a:endParaRPr lang="es-EC"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428627"/>
          </a:xfrm>
        </p:spPr>
        <p:txBody>
          <a:bodyPr>
            <a:normAutofit/>
          </a:bodyPr>
          <a:lstStyle/>
          <a:p>
            <a:r>
              <a:rPr lang="es-ES" sz="2000" b="1" dirty="0" smtClean="0"/>
              <a:t>Verificación Subestación Eléctrica “C/T 21”</a:t>
            </a:r>
            <a:endParaRPr lang="es-ES" sz="2000" b="1" dirty="0"/>
          </a:p>
        </p:txBody>
      </p:sp>
      <p:sp>
        <p:nvSpPr>
          <p:cNvPr id="3" name="2 Subtítulo"/>
          <p:cNvSpPr>
            <a:spLocks noGrp="1"/>
          </p:cNvSpPr>
          <p:nvPr>
            <p:ph type="subTitle" idx="1"/>
          </p:nvPr>
        </p:nvSpPr>
        <p:spPr>
          <a:xfrm>
            <a:off x="1371600" y="928670"/>
            <a:ext cx="6400800" cy="4710130"/>
          </a:xfrm>
        </p:spPr>
        <p:txBody>
          <a:bodyPr/>
          <a:lstStyle/>
          <a:p>
            <a:endParaRPr lang="es-ES" dirty="0"/>
          </a:p>
        </p:txBody>
      </p:sp>
      <p:pic>
        <p:nvPicPr>
          <p:cNvPr id="4" name="3 Imagen"/>
          <p:cNvPicPr/>
          <p:nvPr/>
        </p:nvPicPr>
        <p:blipFill>
          <a:blip r:embed="rId2" cstate="print"/>
          <a:srcRect l="2469" t="16520" r="11817" b="9912"/>
          <a:stretch>
            <a:fillRect/>
          </a:stretch>
        </p:blipFill>
        <p:spPr bwMode="auto">
          <a:xfrm>
            <a:off x="1357290" y="857232"/>
            <a:ext cx="6572295" cy="4857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428627"/>
          </a:xfrm>
        </p:spPr>
        <p:txBody>
          <a:bodyPr>
            <a:normAutofit/>
          </a:bodyPr>
          <a:lstStyle/>
          <a:p>
            <a:r>
              <a:rPr lang="es-ES" sz="2000" b="1" dirty="0" smtClean="0"/>
              <a:t>Verificación Subestación Eléctrica “C/T 21”</a:t>
            </a:r>
            <a:endParaRPr lang="es-ES" sz="2000" b="1" dirty="0"/>
          </a:p>
        </p:txBody>
      </p:sp>
      <p:sp>
        <p:nvSpPr>
          <p:cNvPr id="3" name="2 Subtítulo"/>
          <p:cNvSpPr>
            <a:spLocks noGrp="1"/>
          </p:cNvSpPr>
          <p:nvPr>
            <p:ph type="subTitle" idx="1"/>
          </p:nvPr>
        </p:nvSpPr>
        <p:spPr>
          <a:xfrm>
            <a:off x="1371600" y="785794"/>
            <a:ext cx="6400800" cy="4853006"/>
          </a:xfrm>
        </p:spPr>
        <p:txBody>
          <a:bodyPr>
            <a:normAutofit/>
          </a:bodyPr>
          <a:lstStyle/>
          <a:p>
            <a:r>
              <a:rPr lang="es-ES" sz="1900" b="1" dirty="0" smtClean="0"/>
              <a:t> </a:t>
            </a:r>
            <a:endParaRPr lang="es-ES" sz="1900" dirty="0" smtClean="0"/>
          </a:p>
          <a:p>
            <a:r>
              <a:rPr lang="es-ES" sz="1900" dirty="0" smtClean="0"/>
              <a:t>(*) Debe darse mantenimiento a la iluminación, además ofrecer un cambio pertinente debido a que esta mal ubicada, inmediatamente arriba del banco de transformadores. </a:t>
            </a:r>
          </a:p>
          <a:p>
            <a:r>
              <a:rPr lang="es-ES" sz="1900" b="1" dirty="0" smtClean="0"/>
              <a:t> </a:t>
            </a:r>
            <a:endParaRPr lang="es-ES" sz="1900" dirty="0" smtClean="0"/>
          </a:p>
          <a:p>
            <a:r>
              <a:rPr lang="es-ES" sz="1900" b="1" dirty="0" smtClean="0"/>
              <a:t>* </a:t>
            </a:r>
            <a:r>
              <a:rPr lang="es-ES" sz="1900" dirty="0" smtClean="0"/>
              <a:t>Esta área de ventilación en la puerta principal, tiene unas dimensiones de 0,80m de ancho y 0,4m de largo. En cuanto a la salida de ventilación podemos mencionar que cuenta con una sola rejilla lateral de dimensiones de 3,22m de largo por 0,60m de ancho, pero de celosías de vidrio.</a:t>
            </a:r>
          </a:p>
          <a:p>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4291"/>
            <a:ext cx="7772400" cy="428627"/>
          </a:xfrm>
        </p:spPr>
        <p:txBody>
          <a:bodyPr>
            <a:normAutofit/>
          </a:bodyPr>
          <a:lstStyle/>
          <a:p>
            <a:r>
              <a:rPr lang="es-ES" sz="1600" b="1" dirty="0" smtClean="0"/>
              <a:t>Calculo de conductores y dispositivos de protección en Subestación Eléctrica “C/T 21”</a:t>
            </a:r>
            <a:endParaRPr lang="es-ES" sz="1600" b="1" dirty="0"/>
          </a:p>
        </p:txBody>
      </p:sp>
      <p:sp>
        <p:nvSpPr>
          <p:cNvPr id="3" name="2 Subtítulo"/>
          <p:cNvSpPr>
            <a:spLocks noGrp="1"/>
          </p:cNvSpPr>
          <p:nvPr>
            <p:ph type="subTitle" idx="1"/>
          </p:nvPr>
        </p:nvSpPr>
        <p:spPr>
          <a:xfrm>
            <a:off x="1371600" y="785794"/>
            <a:ext cx="6400800" cy="4853006"/>
          </a:xfrm>
        </p:spPr>
        <p:txBody>
          <a:bodyPr/>
          <a:lstStyle/>
          <a:p>
            <a:endParaRPr lang="es-ES" dirty="0"/>
          </a:p>
        </p:txBody>
      </p:sp>
      <p:pic>
        <p:nvPicPr>
          <p:cNvPr id="4" name="3 Imagen"/>
          <p:cNvPicPr/>
          <p:nvPr/>
        </p:nvPicPr>
        <p:blipFill>
          <a:blip r:embed="rId2" cstate="print"/>
          <a:srcRect l="1764" t="16079" r="2998" b="16740"/>
          <a:stretch>
            <a:fillRect/>
          </a:stretch>
        </p:blipFill>
        <p:spPr bwMode="auto">
          <a:xfrm>
            <a:off x="928662" y="785794"/>
            <a:ext cx="7286676" cy="5286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428627"/>
          </a:xfrm>
        </p:spPr>
        <p:txBody>
          <a:bodyPr>
            <a:normAutofit/>
          </a:bodyPr>
          <a:lstStyle/>
          <a:p>
            <a:r>
              <a:rPr lang="es-ES" sz="2000" b="1" dirty="0" smtClean="0"/>
              <a:t>Calculo de Iluminación en Subestación Eléctrica “C/T 21”</a:t>
            </a:r>
            <a:endParaRPr lang="es-ES" sz="2000" b="1" dirty="0"/>
          </a:p>
        </p:txBody>
      </p:sp>
      <p:sp>
        <p:nvSpPr>
          <p:cNvPr id="3" name="2 Subtítulo"/>
          <p:cNvSpPr>
            <a:spLocks noGrp="1"/>
          </p:cNvSpPr>
          <p:nvPr>
            <p:ph type="subTitle" idx="1"/>
          </p:nvPr>
        </p:nvSpPr>
        <p:spPr>
          <a:xfrm>
            <a:off x="1371600" y="928670"/>
            <a:ext cx="6400800" cy="4710130"/>
          </a:xfrm>
        </p:spPr>
        <p:txBody>
          <a:bodyPr/>
          <a:lstStyle/>
          <a:p>
            <a:r>
              <a:rPr lang="es-ES" dirty="0" smtClean="0"/>
              <a:t> </a:t>
            </a:r>
            <a:endParaRPr lang="es-ES" dirty="0"/>
          </a:p>
        </p:txBody>
      </p:sp>
      <p:pic>
        <p:nvPicPr>
          <p:cNvPr id="4" name="3 Imagen"/>
          <p:cNvPicPr/>
          <p:nvPr/>
        </p:nvPicPr>
        <p:blipFill>
          <a:blip r:embed="rId2" cstate="print"/>
          <a:srcRect l="2116" t="24009" r="11640" b="11013"/>
          <a:stretch>
            <a:fillRect/>
          </a:stretch>
        </p:blipFill>
        <p:spPr bwMode="auto">
          <a:xfrm>
            <a:off x="1643043" y="857232"/>
            <a:ext cx="5929354"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428627"/>
          </a:xfrm>
        </p:spPr>
        <p:txBody>
          <a:bodyPr>
            <a:normAutofit/>
          </a:bodyPr>
          <a:lstStyle/>
          <a:p>
            <a:r>
              <a:rPr lang="es-ES" sz="2000" b="1" dirty="0" smtClean="0"/>
              <a:t>Listas de Chequeo (Check list)</a:t>
            </a:r>
            <a:endParaRPr lang="es-ES" sz="2000" b="1" dirty="0"/>
          </a:p>
        </p:txBody>
      </p:sp>
      <p:sp>
        <p:nvSpPr>
          <p:cNvPr id="3" name="2 Subtítulo"/>
          <p:cNvSpPr>
            <a:spLocks noGrp="1"/>
          </p:cNvSpPr>
          <p:nvPr>
            <p:ph type="subTitle" idx="1"/>
          </p:nvPr>
        </p:nvSpPr>
        <p:spPr>
          <a:xfrm>
            <a:off x="1371600" y="1071546"/>
            <a:ext cx="6400800" cy="4567254"/>
          </a:xfrm>
        </p:spPr>
        <p:txBody>
          <a:bodyPr/>
          <a:lstStyle/>
          <a:p>
            <a:r>
              <a:rPr lang="es-ES" sz="2000" dirty="0" smtClean="0"/>
              <a:t>Aquí se presenta el modelo de lista de chequeo que usamos para identificar los peligros en las diferentes subestaciones eléctricas de la FIEC que elaboramos a base de la identificación de peligros y ayuda del personal técnico de mantenimiento de la ESPOL</a:t>
            </a:r>
          </a:p>
          <a:p>
            <a:endParaRPr lang="es-E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57224" y="0"/>
            <a:ext cx="7286676" cy="664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14348" y="55563"/>
            <a:ext cx="7500989" cy="6802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b="-4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642941"/>
          </a:xfrm>
        </p:spPr>
        <p:txBody>
          <a:bodyPr>
            <a:normAutofit/>
          </a:bodyPr>
          <a:lstStyle/>
          <a:p>
            <a:r>
              <a:rPr lang="es-ES" sz="2000" b="1" dirty="0" smtClean="0"/>
              <a:t>Subestación Eléctrica “C/T 23”</a:t>
            </a:r>
            <a:endParaRPr lang="es-ES" sz="2000" b="1" dirty="0"/>
          </a:p>
        </p:txBody>
      </p:sp>
      <p:sp>
        <p:nvSpPr>
          <p:cNvPr id="3" name="2 Subtítulo"/>
          <p:cNvSpPr>
            <a:spLocks noGrp="1"/>
          </p:cNvSpPr>
          <p:nvPr>
            <p:ph type="subTitle" idx="1"/>
          </p:nvPr>
        </p:nvSpPr>
        <p:spPr>
          <a:xfrm>
            <a:off x="1371600" y="1000108"/>
            <a:ext cx="6400800" cy="4638692"/>
          </a:xfrm>
        </p:spPr>
        <p:txBody>
          <a:bodyPr>
            <a:normAutofit fontScale="92500" lnSpcReduction="10000"/>
          </a:bodyPr>
          <a:lstStyle/>
          <a:p>
            <a:r>
              <a:rPr lang="es-ES" sz="2000" dirty="0">
                <a:solidFill>
                  <a:srgbClr val="92D050"/>
                </a:solidFill>
              </a:rPr>
              <a:t>Cuenta con conductores de interconexión en alta y en baja tensión para la distribución de energía hacia los tableros de distribución. </a:t>
            </a:r>
            <a:endParaRPr lang="es-ES" sz="2000" dirty="0" smtClean="0">
              <a:solidFill>
                <a:srgbClr val="92D050"/>
              </a:solidFill>
            </a:endParaRPr>
          </a:p>
          <a:p>
            <a:r>
              <a:rPr lang="es-ES" sz="2000" dirty="0" smtClean="0">
                <a:solidFill>
                  <a:srgbClr val="92D050"/>
                </a:solidFill>
              </a:rPr>
              <a:t>         Características        Dato </a:t>
            </a:r>
            <a:r>
              <a:rPr lang="es-ES" sz="2000" dirty="0">
                <a:solidFill>
                  <a:srgbClr val="92D050"/>
                </a:solidFill>
              </a:rPr>
              <a:t>de instalación </a:t>
            </a:r>
            <a:r>
              <a:rPr lang="es-ES" sz="2000" dirty="0" smtClean="0">
                <a:solidFill>
                  <a:srgbClr val="92D050"/>
                </a:solidFill>
              </a:rPr>
              <a:t>actual</a:t>
            </a:r>
          </a:p>
          <a:p>
            <a:r>
              <a:rPr lang="es-ES" sz="2000" dirty="0" smtClean="0">
                <a:solidFill>
                  <a:srgbClr val="92D050"/>
                </a:solidFill>
              </a:rPr>
              <a:t>Altura                             3.37metros</a:t>
            </a:r>
            <a:endParaRPr lang="es-ES" sz="2000" dirty="0">
              <a:solidFill>
                <a:srgbClr val="92D050"/>
              </a:solidFill>
            </a:endParaRPr>
          </a:p>
          <a:p>
            <a:r>
              <a:rPr lang="es-ES" sz="2000" dirty="0" smtClean="0">
                <a:solidFill>
                  <a:srgbClr val="92D050"/>
                </a:solidFill>
              </a:rPr>
              <a:t>          Paredes                    Bloques </a:t>
            </a:r>
            <a:r>
              <a:rPr lang="es-ES" sz="2000" dirty="0">
                <a:solidFill>
                  <a:srgbClr val="92D050"/>
                </a:solidFill>
              </a:rPr>
              <a:t>de hormigón</a:t>
            </a:r>
          </a:p>
          <a:p>
            <a:r>
              <a:rPr lang="es-ES" sz="2000" dirty="0" smtClean="0">
                <a:solidFill>
                  <a:srgbClr val="92D050"/>
                </a:solidFill>
              </a:rPr>
              <a:t>           Piso                Losa </a:t>
            </a:r>
            <a:r>
              <a:rPr lang="es-ES" sz="2000" dirty="0">
                <a:solidFill>
                  <a:srgbClr val="92D050"/>
                </a:solidFill>
              </a:rPr>
              <a:t>de hormigón armado</a:t>
            </a:r>
          </a:p>
          <a:p>
            <a:r>
              <a:rPr lang="es-ES" sz="2000" dirty="0" smtClean="0">
                <a:solidFill>
                  <a:srgbClr val="92D050"/>
                </a:solidFill>
              </a:rPr>
              <a:t>        Cubierta           Losa </a:t>
            </a:r>
            <a:r>
              <a:rPr lang="es-ES" sz="2000" dirty="0">
                <a:solidFill>
                  <a:srgbClr val="92D050"/>
                </a:solidFill>
              </a:rPr>
              <a:t>de hormigón </a:t>
            </a:r>
            <a:r>
              <a:rPr lang="es-ES" sz="2000" dirty="0" smtClean="0">
                <a:solidFill>
                  <a:srgbClr val="92D050"/>
                </a:solidFill>
              </a:rPr>
              <a:t>armado</a:t>
            </a:r>
          </a:p>
          <a:p>
            <a:r>
              <a:rPr lang="es-ES" sz="2000" dirty="0" smtClean="0">
                <a:solidFill>
                  <a:srgbClr val="92D050"/>
                </a:solidFill>
              </a:rPr>
              <a:t>Rejillas </a:t>
            </a:r>
            <a:r>
              <a:rPr lang="es-ES" sz="2000" dirty="0">
                <a:solidFill>
                  <a:srgbClr val="92D050"/>
                </a:solidFill>
              </a:rPr>
              <a:t>de </a:t>
            </a:r>
            <a:r>
              <a:rPr lang="es-ES" sz="2000" dirty="0" smtClean="0">
                <a:solidFill>
                  <a:srgbClr val="92D050"/>
                </a:solidFill>
              </a:rPr>
              <a:t>ventilación </a:t>
            </a:r>
            <a:endParaRPr lang="es-ES" sz="2000" dirty="0">
              <a:solidFill>
                <a:srgbClr val="92D050"/>
              </a:solidFill>
            </a:endParaRPr>
          </a:p>
          <a:p>
            <a:r>
              <a:rPr lang="es-ES" sz="2000" dirty="0" smtClean="0">
                <a:solidFill>
                  <a:srgbClr val="92D050"/>
                </a:solidFill>
              </a:rPr>
              <a:t>                      frontal     </a:t>
            </a:r>
            <a:r>
              <a:rPr lang="es-ES" sz="2000" dirty="0">
                <a:solidFill>
                  <a:srgbClr val="92D050"/>
                </a:solidFill>
              </a:rPr>
              <a:t>: </a:t>
            </a:r>
            <a:r>
              <a:rPr lang="es-ES" sz="2000" dirty="0" smtClean="0">
                <a:solidFill>
                  <a:srgbClr val="92D050"/>
                </a:solidFill>
              </a:rPr>
              <a:t>          2.04m </a:t>
            </a:r>
            <a:r>
              <a:rPr lang="es-ES" sz="2000" dirty="0">
                <a:solidFill>
                  <a:srgbClr val="92D050"/>
                </a:solidFill>
              </a:rPr>
              <a:t>largo x 0.49m ancho</a:t>
            </a:r>
          </a:p>
          <a:p>
            <a:r>
              <a:rPr lang="es-ES" sz="2000" dirty="0" smtClean="0">
                <a:solidFill>
                  <a:srgbClr val="92D050"/>
                </a:solidFill>
              </a:rPr>
              <a:t>                     posterior </a:t>
            </a:r>
            <a:r>
              <a:rPr lang="es-ES" sz="2000" dirty="0">
                <a:solidFill>
                  <a:srgbClr val="92D050"/>
                </a:solidFill>
              </a:rPr>
              <a:t>: </a:t>
            </a:r>
            <a:r>
              <a:rPr lang="es-ES" sz="2000" dirty="0" smtClean="0">
                <a:solidFill>
                  <a:srgbClr val="92D050"/>
                </a:solidFill>
              </a:rPr>
              <a:t>            3.25m </a:t>
            </a:r>
            <a:r>
              <a:rPr lang="es-ES" sz="2000" dirty="0">
                <a:solidFill>
                  <a:srgbClr val="92D050"/>
                </a:solidFill>
              </a:rPr>
              <a:t>largo x 0.49m ancho</a:t>
            </a:r>
          </a:p>
          <a:p>
            <a:r>
              <a:rPr lang="es-ES" sz="2000" dirty="0" smtClean="0">
                <a:solidFill>
                  <a:srgbClr val="92D050"/>
                </a:solidFill>
              </a:rPr>
              <a:t>                     lateral     :         (5m </a:t>
            </a:r>
            <a:r>
              <a:rPr lang="es-ES" sz="2000" dirty="0">
                <a:solidFill>
                  <a:srgbClr val="92D050"/>
                </a:solidFill>
              </a:rPr>
              <a:t>largo x 0.49m </a:t>
            </a:r>
            <a:r>
              <a:rPr lang="es-ES" sz="2000" dirty="0" smtClean="0">
                <a:solidFill>
                  <a:srgbClr val="92D050"/>
                </a:solidFill>
              </a:rPr>
              <a:t>ancho) x 2         </a:t>
            </a:r>
            <a:endParaRPr lang="es-ES" sz="2000" dirty="0">
              <a:solidFill>
                <a:srgbClr val="92D050"/>
              </a:solidFill>
            </a:endParaRPr>
          </a:p>
          <a:p>
            <a:r>
              <a:rPr lang="es-ES" sz="2000" dirty="0" smtClean="0">
                <a:solidFill>
                  <a:srgbClr val="92D050"/>
                </a:solidFill>
              </a:rPr>
              <a:t>         Dimensiones Puerta :    2.10m </a:t>
            </a:r>
            <a:r>
              <a:rPr lang="es-ES" sz="2000" dirty="0">
                <a:solidFill>
                  <a:srgbClr val="92D050"/>
                </a:solidFill>
              </a:rPr>
              <a:t>de alto x 0.98m de ancho.</a:t>
            </a:r>
          </a:p>
          <a:p>
            <a:r>
              <a:rPr lang="es-ES" sz="2000" dirty="0" smtClean="0">
                <a:solidFill>
                  <a:srgbClr val="92D050"/>
                </a:solidFill>
              </a:rPr>
              <a:t>                                          Puerta  </a:t>
            </a:r>
            <a:r>
              <a:rPr lang="es-ES" sz="2000" dirty="0">
                <a:solidFill>
                  <a:srgbClr val="92D050"/>
                </a:solidFill>
              </a:rPr>
              <a:t>de plancha metálica</a:t>
            </a:r>
          </a:p>
          <a:p>
            <a:endParaRPr lang="es-ES" sz="2000" dirty="0"/>
          </a:p>
          <a:p>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142976" y="285728"/>
            <a:ext cx="7772400" cy="684207"/>
          </a:xfrm>
          <a:prstGeom prst="rect">
            <a:avLst/>
          </a:prstGeom>
        </p:spPr>
        <p:txBody>
          <a:bodyPr vert="horz" lIns="0" rIns="0" bIns="0" anchor="b">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0" i="0" u="none" strike="noStrike" kern="1200" cap="none" spc="0" normalizeH="0" baseline="0" noProof="0" dirty="0" smtClean="0">
                <a:ln>
                  <a:noFill/>
                </a:ln>
                <a:solidFill>
                  <a:schemeClr val="tx2"/>
                </a:solidFill>
                <a:effectLst/>
                <a:uLnTx/>
                <a:uFillTx/>
                <a:latin typeface="Georgia" pitchFamily="18" charset="0"/>
                <a:ea typeface="+mj-ea"/>
                <a:cs typeface="+mj-cs"/>
              </a:rPr>
              <a:t>MÉTODOS DE VALORACIÓN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000" b="0" i="0" u="none" strike="noStrike" kern="1200" cap="none" spc="0" normalizeH="0" baseline="0" noProof="0" dirty="0" smtClean="0">
                <a:ln>
                  <a:noFill/>
                </a:ln>
                <a:solidFill>
                  <a:schemeClr val="tx2"/>
                </a:solidFill>
                <a:effectLst/>
                <a:uLnTx/>
                <a:uFillTx/>
                <a:latin typeface="Georgia" pitchFamily="18" charset="0"/>
                <a:ea typeface="+mj-ea"/>
                <a:cs typeface="+mj-cs"/>
              </a:rPr>
              <a:t>DE RIESGOS</a:t>
            </a:r>
            <a:endParaRPr kumimoji="0" lang="es-EC" sz="3000" b="0" i="0" u="none" strike="noStrike" kern="1200" cap="none" spc="0" normalizeH="0" baseline="0" noProof="0" dirty="0">
              <a:ln>
                <a:noFill/>
              </a:ln>
              <a:solidFill>
                <a:schemeClr val="tx2"/>
              </a:solidFill>
              <a:effectLst/>
              <a:uLnTx/>
              <a:uFillTx/>
              <a:latin typeface="Georgia" pitchFamily="18" charset="0"/>
              <a:ea typeface="+mj-ea"/>
              <a:cs typeface="+mj-cs"/>
            </a:endParaRPr>
          </a:p>
        </p:txBody>
      </p:sp>
      <p:sp>
        <p:nvSpPr>
          <p:cNvPr id="5" name="4 CuadroTexto"/>
          <p:cNvSpPr txBox="1"/>
          <p:nvPr/>
        </p:nvSpPr>
        <p:spPr>
          <a:xfrm>
            <a:off x="1142976" y="2143116"/>
            <a:ext cx="2714644" cy="369332"/>
          </a:xfrm>
          <a:prstGeom prst="rect">
            <a:avLst/>
          </a:prstGeom>
          <a:noFill/>
        </p:spPr>
        <p:txBody>
          <a:bodyPr wrap="square" rtlCol="0">
            <a:spAutoFit/>
          </a:bodyPr>
          <a:lstStyle/>
          <a:p>
            <a:r>
              <a:rPr lang="es-EC" dirty="0" smtClean="0"/>
              <a:t>1.- COMPARATIVOS</a:t>
            </a:r>
            <a:endParaRPr lang="es-EC" dirty="0"/>
          </a:p>
        </p:txBody>
      </p:sp>
      <p:sp>
        <p:nvSpPr>
          <p:cNvPr id="6" name="5 CuadroTexto"/>
          <p:cNvSpPr txBox="1"/>
          <p:nvPr/>
        </p:nvSpPr>
        <p:spPr>
          <a:xfrm>
            <a:off x="1142976" y="4214818"/>
            <a:ext cx="4071966" cy="369332"/>
          </a:xfrm>
          <a:prstGeom prst="rect">
            <a:avLst/>
          </a:prstGeom>
          <a:noFill/>
        </p:spPr>
        <p:txBody>
          <a:bodyPr wrap="square" rtlCol="0">
            <a:spAutoFit/>
          </a:bodyPr>
          <a:lstStyle/>
          <a:p>
            <a:r>
              <a:rPr lang="es-EC" dirty="0"/>
              <a:t>2</a:t>
            </a:r>
            <a:r>
              <a:rPr lang="es-EC" dirty="0" smtClean="0"/>
              <a:t>.- CUANTITATIVOS.</a:t>
            </a:r>
            <a:endParaRPr lang="es-EC" dirty="0"/>
          </a:p>
        </p:txBody>
      </p:sp>
      <p:sp>
        <p:nvSpPr>
          <p:cNvPr id="7" name="6 Abrir llave"/>
          <p:cNvSpPr/>
          <p:nvPr/>
        </p:nvSpPr>
        <p:spPr>
          <a:xfrm>
            <a:off x="3357554" y="1928802"/>
            <a:ext cx="214314"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8" name="7 Abrir llave"/>
          <p:cNvSpPr/>
          <p:nvPr/>
        </p:nvSpPr>
        <p:spPr>
          <a:xfrm>
            <a:off x="3357554" y="3357562"/>
            <a:ext cx="285752" cy="20002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9" name="8 CuadroTexto"/>
          <p:cNvSpPr txBox="1"/>
          <p:nvPr/>
        </p:nvSpPr>
        <p:spPr>
          <a:xfrm>
            <a:off x="3786182" y="3214686"/>
            <a:ext cx="4929222" cy="2308324"/>
          </a:xfrm>
          <a:prstGeom prst="rect">
            <a:avLst/>
          </a:prstGeom>
          <a:noFill/>
        </p:spPr>
        <p:txBody>
          <a:bodyPr wrap="square" rtlCol="0">
            <a:spAutoFit/>
          </a:bodyPr>
          <a:lstStyle/>
          <a:p>
            <a:pPr algn="just"/>
            <a:r>
              <a:rPr lang="es-ES" dirty="0" smtClean="0"/>
              <a:t>Introducen </a:t>
            </a:r>
            <a:r>
              <a:rPr lang="es-ES" dirty="0"/>
              <a:t>una valoración respecto a las frecuencias de ocurrencia de un determinado suceso, </a:t>
            </a:r>
            <a:r>
              <a:rPr lang="es-ES" dirty="0" smtClean="0"/>
              <a:t>para cuantificar daños. El mas conocido es el Método Fine que usa la siguiente formula:</a:t>
            </a:r>
          </a:p>
          <a:p>
            <a:pPr algn="just"/>
            <a:endParaRPr lang="es-ES" dirty="0"/>
          </a:p>
          <a:p>
            <a:pPr algn="just"/>
            <a:r>
              <a:rPr lang="es-ES" dirty="0"/>
              <a:t>Grado de riesgo (GR) = Consecuencias x Exposición x Probabilidad.</a:t>
            </a:r>
            <a:endParaRPr lang="es-EC" dirty="0"/>
          </a:p>
          <a:p>
            <a:endParaRPr lang="es-EC" dirty="0"/>
          </a:p>
        </p:txBody>
      </p:sp>
      <p:sp>
        <p:nvSpPr>
          <p:cNvPr id="10" name="9 Rectángulo"/>
          <p:cNvSpPr/>
          <p:nvPr/>
        </p:nvSpPr>
        <p:spPr>
          <a:xfrm>
            <a:off x="3643306" y="1857364"/>
            <a:ext cx="4857784" cy="923330"/>
          </a:xfrm>
          <a:prstGeom prst="rect">
            <a:avLst/>
          </a:prstGeom>
        </p:spPr>
        <p:txBody>
          <a:bodyPr wrap="square">
            <a:spAutoFit/>
          </a:bodyPr>
          <a:lstStyle/>
          <a:p>
            <a:pPr algn="just"/>
            <a:r>
              <a:rPr lang="es-ES" dirty="0" smtClean="0"/>
              <a:t>Análisis de sucesos  ocurrido en establecimientos parecidos al que se analiza. Manuales técnicos y Listas de comprobación </a:t>
            </a:r>
            <a:endParaRPr lang="es-EC"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428604"/>
            <a:ext cx="8229600" cy="561228"/>
          </a:xfrm>
        </p:spPr>
        <p:txBody>
          <a:bodyPr>
            <a:normAutofit/>
          </a:bodyPr>
          <a:lstStyle/>
          <a:p>
            <a:pPr algn="ctr"/>
            <a:r>
              <a:rPr lang="es-EC" sz="3000" dirty="0" smtClean="0">
                <a:latin typeface="Georgia" pitchFamily="18" charset="0"/>
              </a:rPr>
              <a:t>PLANEACIÓN DEL MÉTODO FINE</a:t>
            </a:r>
            <a:endParaRPr lang="es-EC" sz="3000" dirty="0">
              <a:latin typeface="Georgia" pitchFamily="18" charset="0"/>
            </a:endParaRPr>
          </a:p>
        </p:txBody>
      </p:sp>
      <p:sp>
        <p:nvSpPr>
          <p:cNvPr id="3" name="2 Marcador de contenido"/>
          <p:cNvSpPr>
            <a:spLocks noGrp="1"/>
          </p:cNvSpPr>
          <p:nvPr>
            <p:ph idx="1"/>
          </p:nvPr>
        </p:nvSpPr>
        <p:spPr/>
        <p:txBody>
          <a:bodyPr>
            <a:normAutofit/>
          </a:bodyPr>
          <a:lstStyle/>
          <a:p>
            <a:pPr lvl="0" algn="just"/>
            <a:r>
              <a:rPr lang="es-CO" dirty="0"/>
              <a:t>Recopilamos datos </a:t>
            </a:r>
            <a:r>
              <a:rPr lang="es-CO" dirty="0" smtClean="0"/>
              <a:t>al recorrer las </a:t>
            </a:r>
            <a:r>
              <a:rPr lang="es-CO" dirty="0"/>
              <a:t>instalaciones de las subestaciones </a:t>
            </a:r>
            <a:r>
              <a:rPr lang="es-CO" dirty="0" smtClean="0"/>
              <a:t>eléctricas. Aspectos como área de trabajo, fuente generadora del riesgo, efectos, etc.</a:t>
            </a:r>
            <a:endParaRPr lang="es-EC" dirty="0"/>
          </a:p>
          <a:p>
            <a:pPr lvl="0" algn="just"/>
            <a:r>
              <a:rPr lang="es-ES" dirty="0" smtClean="0"/>
              <a:t>Identificar </a:t>
            </a:r>
            <a:r>
              <a:rPr lang="es-ES" dirty="0"/>
              <a:t>las condiciones peligrosas </a:t>
            </a:r>
            <a:r>
              <a:rPr lang="es-ES" dirty="0" smtClean="0"/>
              <a:t>(inspecciones) </a:t>
            </a:r>
            <a:r>
              <a:rPr lang="es-ES" dirty="0"/>
              <a:t>a partir de una lista de </a:t>
            </a:r>
            <a:r>
              <a:rPr lang="es-ES" dirty="0" smtClean="0"/>
              <a:t>chequeo.  </a:t>
            </a:r>
          </a:p>
          <a:p>
            <a:pPr lvl="0" algn="just"/>
            <a:r>
              <a:rPr lang="es-ES" dirty="0" smtClean="0"/>
              <a:t>Valorar los factores de riesgo identificados, para jerarquizarlos. </a:t>
            </a:r>
            <a:endParaRPr lang="es-EC" dirty="0" smtClean="0"/>
          </a:p>
          <a:p>
            <a:pPr lvl="0" algn="just"/>
            <a:r>
              <a:rPr lang="es-ES" dirty="0" smtClean="0"/>
              <a:t>Sugerir medidas correctoras para eliminar o controlar el riesgo.</a:t>
            </a:r>
            <a:endParaRPr lang="es-EC" dirty="0" smtClean="0"/>
          </a:p>
          <a:p>
            <a:pPr lvl="0"/>
            <a:endParaRPr lang="es-EC" dirty="0"/>
          </a:p>
          <a:p>
            <a:pPr>
              <a:buNone/>
            </a:pPr>
            <a:endParaRPr lang="es-EC"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500166" y="357166"/>
            <a:ext cx="6858048" cy="1143000"/>
          </a:xfrm>
        </p:spPr>
        <p:txBody>
          <a:bodyPr>
            <a:normAutofit/>
          </a:bodyPr>
          <a:lstStyle/>
          <a:p>
            <a:pPr algn="ctr"/>
            <a:r>
              <a:rPr lang="es-EC" sz="3000" dirty="0" smtClean="0">
                <a:latin typeface="Georgia" pitchFamily="18" charset="0"/>
              </a:rPr>
              <a:t>ESCALAS PARA VALORACIÓN </a:t>
            </a:r>
            <a:br>
              <a:rPr lang="es-EC" sz="3000" dirty="0" smtClean="0">
                <a:latin typeface="Georgia" pitchFamily="18" charset="0"/>
              </a:rPr>
            </a:br>
            <a:r>
              <a:rPr lang="es-EC" sz="3000" dirty="0" smtClean="0">
                <a:latin typeface="Georgia" pitchFamily="18" charset="0"/>
              </a:rPr>
              <a:t>DE RIESGO</a:t>
            </a:r>
            <a:endParaRPr lang="es-EC" sz="3000" dirty="0">
              <a:latin typeface="Georgia"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071538" y="1643050"/>
            <a:ext cx="3786214" cy="224781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105283" y="3767340"/>
            <a:ext cx="3752469" cy="137617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142976" y="5021220"/>
            <a:ext cx="3714776" cy="1408176"/>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4857752" y="1643050"/>
            <a:ext cx="3929090" cy="1709664"/>
          </a:xfrm>
          <a:prstGeom prst="rect">
            <a:avLst/>
          </a:prstGeom>
          <a:noFill/>
          <a:ln w="9525">
            <a:noFill/>
            <a:miter lim="800000"/>
            <a:headEnd/>
            <a:tailEnd/>
          </a:ln>
          <a:effectLst/>
        </p:spPr>
      </p:pic>
      <p:sp>
        <p:nvSpPr>
          <p:cNvPr id="9" name="8 Rectángulo"/>
          <p:cNvSpPr/>
          <p:nvPr/>
        </p:nvSpPr>
        <p:spPr>
          <a:xfrm>
            <a:off x="5000628" y="3929066"/>
            <a:ext cx="3143272" cy="923330"/>
          </a:xfrm>
          <a:prstGeom prst="rect">
            <a:avLst/>
          </a:prstGeom>
        </p:spPr>
        <p:txBody>
          <a:bodyPr wrap="square">
            <a:spAutoFit/>
          </a:bodyPr>
          <a:lstStyle/>
          <a:p>
            <a:pPr algn="ctr"/>
            <a:r>
              <a:rPr lang="es-ES" dirty="0" smtClean="0"/>
              <a:t>Grado de riesgo (GR) =</a:t>
            </a:r>
          </a:p>
          <a:p>
            <a:pPr algn="ctr"/>
            <a:r>
              <a:rPr lang="es-ES" dirty="0" smtClean="0"/>
              <a:t> Consecuencias x Exposición x Probabilidad.</a:t>
            </a:r>
            <a:endParaRPr lang="es-EC"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643042" y="1857364"/>
            <a:ext cx="184731" cy="369332"/>
          </a:xfrm>
          <a:prstGeom prst="rect">
            <a:avLst/>
          </a:prstGeom>
          <a:noFill/>
        </p:spPr>
        <p:txBody>
          <a:bodyPr wrap="none" rtlCol="0">
            <a:spAutoFit/>
          </a:bodyPr>
          <a:lstStyle/>
          <a:p>
            <a:endParaRPr lang="es-EC" dirty="0"/>
          </a:p>
        </p:txBody>
      </p:sp>
      <p:sp>
        <p:nvSpPr>
          <p:cNvPr id="7" name="6 CuadroTexto"/>
          <p:cNvSpPr txBox="1"/>
          <p:nvPr/>
        </p:nvSpPr>
        <p:spPr>
          <a:xfrm>
            <a:off x="1000100" y="285728"/>
            <a:ext cx="7085594" cy="553998"/>
          </a:xfrm>
          <a:prstGeom prst="rect">
            <a:avLst/>
          </a:prstGeom>
          <a:noFill/>
        </p:spPr>
        <p:txBody>
          <a:bodyPr wrap="none" rtlCol="0">
            <a:spAutoFit/>
          </a:bodyPr>
          <a:lstStyle/>
          <a:p>
            <a:pPr algn="ctr"/>
            <a:r>
              <a:rPr lang="es-EC" sz="3000" dirty="0" smtClean="0">
                <a:latin typeface="Georgia" pitchFamily="18" charset="0"/>
              </a:rPr>
              <a:t>TABLA DE VALORACION DE RIESGOS</a:t>
            </a:r>
            <a:endParaRPr lang="es-EC" sz="3000" dirty="0">
              <a:latin typeface="Georgia" pitchFamily="18" charset="0"/>
            </a:endParaRPr>
          </a:p>
        </p:txBody>
      </p:sp>
      <p:pic>
        <p:nvPicPr>
          <p:cNvPr id="16385" name="Picture 1"/>
          <p:cNvPicPr>
            <a:picLocks noChangeAspect="1" noChangeArrowheads="1"/>
          </p:cNvPicPr>
          <p:nvPr/>
        </p:nvPicPr>
        <p:blipFill>
          <a:blip r:embed="rId2" cstate="print"/>
          <a:srcRect/>
          <a:stretch>
            <a:fillRect/>
          </a:stretch>
        </p:blipFill>
        <p:spPr bwMode="auto">
          <a:xfrm>
            <a:off x="1214413" y="928670"/>
            <a:ext cx="7857713" cy="5500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a:stretch>
            <a:fillRect/>
          </a:stretch>
        </p:blipFill>
        <p:spPr bwMode="auto">
          <a:xfrm>
            <a:off x="1285852" y="428604"/>
            <a:ext cx="6943725" cy="605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428728" y="500042"/>
            <a:ext cx="6886575"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1357290" y="500042"/>
            <a:ext cx="7000875"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714480" y="214290"/>
            <a:ext cx="6505575" cy="6372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71414"/>
            <a:ext cx="8229600" cy="1571636"/>
          </a:xfrm>
        </p:spPr>
        <p:txBody>
          <a:bodyPr>
            <a:normAutofit/>
          </a:bodyPr>
          <a:lstStyle/>
          <a:p>
            <a:pPr algn="ctr"/>
            <a:r>
              <a:rPr lang="es-ES" sz="2400" b="1" dirty="0" smtClean="0">
                <a:effectLst/>
                <a:latin typeface="Georgia" pitchFamily="18" charset="0"/>
              </a:rPr>
              <a:t>SOLUCIONES PARA LA PREVENCIÓN DE RIESGOS CRÌTICOS EN SUBESTACIONES ELÉCTRICAS FIEC</a:t>
            </a:r>
            <a:endParaRPr lang="es-EC" sz="2400" b="1" dirty="0">
              <a:effectLst/>
              <a:latin typeface="Georgia" pitchFamily="18" charset="0"/>
            </a:endParaRPr>
          </a:p>
        </p:txBody>
      </p:sp>
      <p:sp>
        <p:nvSpPr>
          <p:cNvPr id="3" name="2 Rectángulo"/>
          <p:cNvSpPr/>
          <p:nvPr/>
        </p:nvSpPr>
        <p:spPr>
          <a:xfrm>
            <a:off x="1214414" y="1928802"/>
            <a:ext cx="7572428" cy="400110"/>
          </a:xfrm>
          <a:prstGeom prst="rect">
            <a:avLst/>
          </a:prstGeom>
        </p:spPr>
        <p:txBody>
          <a:bodyPr wrap="square">
            <a:spAutoFit/>
          </a:bodyPr>
          <a:lstStyle/>
          <a:p>
            <a:pPr algn="ctr"/>
            <a:r>
              <a:rPr lang="es-ES" sz="2000" b="1" dirty="0" smtClean="0">
                <a:latin typeface="Georgia" pitchFamily="18" charset="0"/>
              </a:rPr>
              <a:t>1. Protecciones contra riesgos eléctricos.</a:t>
            </a:r>
            <a:endParaRPr lang="es-EC" sz="2000" dirty="0">
              <a:latin typeface="Georgia" pitchFamily="18" charset="0"/>
            </a:endParaRPr>
          </a:p>
        </p:txBody>
      </p:sp>
      <p:sp>
        <p:nvSpPr>
          <p:cNvPr id="5" name="4 Rectángulo"/>
          <p:cNvSpPr/>
          <p:nvPr/>
        </p:nvSpPr>
        <p:spPr>
          <a:xfrm>
            <a:off x="1357290" y="2857496"/>
            <a:ext cx="6858048" cy="1200329"/>
          </a:xfrm>
          <a:prstGeom prst="rect">
            <a:avLst/>
          </a:prstGeom>
        </p:spPr>
        <p:txBody>
          <a:bodyPr wrap="square">
            <a:spAutoFit/>
          </a:bodyPr>
          <a:lstStyle/>
          <a:p>
            <a:pPr algn="just"/>
            <a:r>
              <a:rPr lang="es-ES" dirty="0" smtClean="0"/>
              <a:t>- </a:t>
            </a:r>
            <a:r>
              <a:rPr lang="es-ES" dirty="0" smtClean="0">
                <a:latin typeface="Georgia" pitchFamily="18" charset="0"/>
              </a:rPr>
              <a:t>Usar  Interruptores automáticos con dispositivos de disparo de máxima corriente o cortacircuitos fusibles. Nota :  La mayoría de las subestaciones estudiadas (a excepción de la subestación tipo </a:t>
            </a:r>
            <a:r>
              <a:rPr lang="es-ES" dirty="0" err="1" smtClean="0">
                <a:latin typeface="Georgia" pitchFamily="18" charset="0"/>
              </a:rPr>
              <a:t>padmounted</a:t>
            </a:r>
            <a:r>
              <a:rPr lang="es-ES" dirty="0" smtClean="0">
                <a:latin typeface="Georgia" pitchFamily="18" charset="0"/>
              </a:rPr>
              <a:t>) usan protección en desuso</a:t>
            </a:r>
            <a:endParaRPr lang="es-EC" dirty="0">
              <a:latin typeface="Georgia" pitchFamily="18" charset="0"/>
            </a:endParaRPr>
          </a:p>
        </p:txBody>
      </p:sp>
      <p:sp>
        <p:nvSpPr>
          <p:cNvPr id="6" name="5 Rectángulo"/>
          <p:cNvSpPr/>
          <p:nvPr/>
        </p:nvSpPr>
        <p:spPr>
          <a:xfrm>
            <a:off x="1357290" y="4143380"/>
            <a:ext cx="6786610" cy="646331"/>
          </a:xfrm>
          <a:prstGeom prst="rect">
            <a:avLst/>
          </a:prstGeom>
        </p:spPr>
        <p:txBody>
          <a:bodyPr wrap="square">
            <a:spAutoFit/>
          </a:bodyPr>
          <a:lstStyle/>
          <a:p>
            <a:pPr algn="just"/>
            <a:r>
              <a:rPr lang="es-ES" dirty="0" smtClean="0"/>
              <a:t>- </a:t>
            </a:r>
            <a:r>
              <a:rPr lang="es-ES" dirty="0" err="1" smtClean="0">
                <a:latin typeface="Georgia" pitchFamily="18" charset="0"/>
              </a:rPr>
              <a:t>Aterrizamiento</a:t>
            </a:r>
            <a:r>
              <a:rPr lang="es-ES" dirty="0" smtClean="0">
                <a:latin typeface="Georgia" pitchFamily="18" charset="0"/>
              </a:rPr>
              <a:t> optimo y debidamente ubicado; de las partes metálicas de la subestación eléctrica</a:t>
            </a:r>
            <a:endParaRPr lang="es-EC" dirty="0">
              <a:latin typeface="Georgia" pitchFamily="18" charset="0"/>
            </a:endParaRPr>
          </a:p>
        </p:txBody>
      </p:sp>
      <p:sp>
        <p:nvSpPr>
          <p:cNvPr id="7" name="6 Rectángulo"/>
          <p:cNvSpPr/>
          <p:nvPr/>
        </p:nvSpPr>
        <p:spPr>
          <a:xfrm>
            <a:off x="1357290" y="4826675"/>
            <a:ext cx="7000924" cy="1477328"/>
          </a:xfrm>
          <a:prstGeom prst="rect">
            <a:avLst/>
          </a:prstGeom>
        </p:spPr>
        <p:txBody>
          <a:bodyPr wrap="square">
            <a:spAutoFit/>
          </a:bodyPr>
          <a:lstStyle/>
          <a:p>
            <a:pPr algn="just"/>
            <a:r>
              <a:rPr lang="es-ES" dirty="0" smtClean="0"/>
              <a:t>- </a:t>
            </a:r>
            <a:r>
              <a:rPr lang="es-ES" dirty="0" smtClean="0">
                <a:latin typeface="Georgia" pitchFamily="18" charset="0"/>
              </a:rPr>
              <a:t>Cumplir las normas de espaciamiento de seguridad entre equipos. Todas las subestaciones estudiadas sin excepción alguna no cumplen las normas del NEC artículo 110 “Requisitos para instalaciones eléctricas” aumentando la posibilidad de riesgos al personal de mantenimiento</a:t>
            </a:r>
            <a:endParaRPr lang="es-EC" dirty="0">
              <a:latin typeface="Georgia"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357290" y="1671568"/>
            <a:ext cx="752332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1530350" algn="l"/>
              </a:tabLst>
            </a:pPr>
            <a:r>
              <a:rPr kumimoji="0" lang="es-ES" sz="20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2. Protecciones   contra   efectos  térmicos .</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sp>
        <p:nvSpPr>
          <p:cNvPr id="5" name="1 Título"/>
          <p:cNvSpPr>
            <a:spLocks noGrp="1"/>
          </p:cNvSpPr>
          <p:nvPr>
            <p:ph type="title"/>
          </p:nvPr>
        </p:nvSpPr>
        <p:spPr>
          <a:xfrm>
            <a:off x="428596" y="71414"/>
            <a:ext cx="8229600" cy="1428760"/>
          </a:xfrm>
        </p:spPr>
        <p:txBody>
          <a:bodyPr>
            <a:normAutofit/>
          </a:bodyPr>
          <a:lstStyle/>
          <a:p>
            <a:pPr algn="ctr"/>
            <a:r>
              <a:rPr lang="es-ES" sz="2400" b="1" dirty="0" smtClean="0">
                <a:latin typeface="Georgia" pitchFamily="18" charset="0"/>
              </a:rPr>
              <a:t>SOLUCIONES PARA LA PREVENCIÓN DE RIESGOS CRÌTICOS EN SUBESTACIONES ELÉCTRICAS FIEC</a:t>
            </a:r>
            <a:endParaRPr lang="es-EC" sz="2400" dirty="0">
              <a:latin typeface="Georgia" pitchFamily="18" charset="0"/>
            </a:endParaRPr>
          </a:p>
        </p:txBody>
      </p:sp>
      <p:sp>
        <p:nvSpPr>
          <p:cNvPr id="1026" name="Rectangle 2"/>
          <p:cNvSpPr>
            <a:spLocks noChangeArrowheads="1"/>
          </p:cNvSpPr>
          <p:nvPr/>
        </p:nvSpPr>
        <p:spPr bwMode="auto">
          <a:xfrm>
            <a:off x="4979668" y="2977245"/>
            <a:ext cx="144972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928662" y="2357430"/>
            <a:ext cx="7429552" cy="1200329"/>
          </a:xfrm>
          <a:prstGeom prst="rect">
            <a:avLst/>
          </a:prstGeom>
          <a:noFill/>
        </p:spPr>
        <p:txBody>
          <a:bodyPr wrap="square" rtlCol="0">
            <a:spAutoFit/>
          </a:bodyPr>
          <a:lstStyle/>
          <a:p>
            <a:pPr lvl="0" algn="just"/>
            <a:r>
              <a:rPr lang="es-ES" dirty="0" smtClean="0">
                <a:latin typeface="Georgia" pitchFamily="18" charset="0"/>
              </a:rPr>
              <a:t>- Tener una buena ventilación, tanto de entrada como de salida en las subestaciones eléctricas. Cabe señalar que en las subestaciones “C/T 22” y “C/T 21”, es necesario la instalación de extractores de aire a fin de evitar aumentos de temperatura al interior.</a:t>
            </a:r>
            <a:endParaRPr lang="es-EC" dirty="0"/>
          </a:p>
        </p:txBody>
      </p:sp>
      <p:sp>
        <p:nvSpPr>
          <p:cNvPr id="9" name="8 CuadroTexto"/>
          <p:cNvSpPr txBox="1"/>
          <p:nvPr/>
        </p:nvSpPr>
        <p:spPr>
          <a:xfrm>
            <a:off x="1000100" y="3643314"/>
            <a:ext cx="7500990" cy="1754326"/>
          </a:xfrm>
          <a:prstGeom prst="rect">
            <a:avLst/>
          </a:prstGeom>
          <a:noFill/>
        </p:spPr>
        <p:txBody>
          <a:bodyPr wrap="square" rtlCol="0">
            <a:spAutoFit/>
          </a:bodyPr>
          <a:lstStyle/>
          <a:p>
            <a:pPr algn="just"/>
            <a:r>
              <a:rPr lang="es-ES" dirty="0" smtClean="0">
                <a:latin typeface="Georgia" pitchFamily="18" charset="0"/>
              </a:rPr>
              <a:t>- Evitar las sobrecargas en los terminales de baja tensión de los  transformadores que generan un calentamiento del material provocando la disminución de la conductividad de este equipo. Se puede solucionar instalando un tablero exclusivo para barras de distribución (ya que a los terminales de baja tensión se conectan no menos de 2 tableros de distribución).</a:t>
            </a:r>
            <a:endParaRPr lang="es-EC" dirty="0">
              <a:latin typeface="Georgia" pitchFamily="18" charset="0"/>
            </a:endParaRPr>
          </a:p>
        </p:txBody>
      </p:sp>
      <p:sp>
        <p:nvSpPr>
          <p:cNvPr id="11" name="10 CuadroTexto"/>
          <p:cNvSpPr txBox="1"/>
          <p:nvPr/>
        </p:nvSpPr>
        <p:spPr>
          <a:xfrm>
            <a:off x="785786" y="5929330"/>
            <a:ext cx="6286544" cy="369332"/>
          </a:xfrm>
          <a:prstGeom prst="rect">
            <a:avLst/>
          </a:prstGeom>
          <a:noFill/>
        </p:spPr>
        <p:txBody>
          <a:bodyPr wrap="square" rtlCol="0">
            <a:spAutoFit/>
          </a:bodyPr>
          <a:lstStyle/>
          <a:p>
            <a:endParaRPr lang="es-EC" dirty="0"/>
          </a:p>
        </p:txBody>
      </p:sp>
      <p:sp>
        <p:nvSpPr>
          <p:cNvPr id="12" name="11 CuadroTexto"/>
          <p:cNvSpPr txBox="1"/>
          <p:nvPr/>
        </p:nvSpPr>
        <p:spPr>
          <a:xfrm>
            <a:off x="1000100" y="5500702"/>
            <a:ext cx="7786742" cy="923330"/>
          </a:xfrm>
          <a:prstGeom prst="rect">
            <a:avLst/>
          </a:prstGeom>
          <a:noFill/>
        </p:spPr>
        <p:txBody>
          <a:bodyPr wrap="square" rtlCol="0">
            <a:spAutoFit/>
          </a:bodyPr>
          <a:lstStyle/>
          <a:p>
            <a:pPr lvl="0" algn="just"/>
            <a:r>
              <a:rPr lang="es-ES" dirty="0" smtClean="0"/>
              <a:t>- </a:t>
            </a:r>
            <a:r>
              <a:rPr lang="es-ES" dirty="0" smtClean="0">
                <a:latin typeface="Georgia" pitchFamily="18" charset="0"/>
              </a:rPr>
              <a:t>Las cargas conectadas a los transformadores no están bien distribuidas (variaciones de carga) provocando que uno o dos transformadores del banco trabajen más que los otros. </a:t>
            </a:r>
            <a:endParaRPr lang="es-EC" dirty="0">
              <a:latin typeface="Georgi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4000" b="-14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 </a:t>
            </a:r>
            <a:endParaRPr lang="es-ES" dirty="0"/>
          </a:p>
        </p:txBody>
      </p:sp>
      <p:sp>
        <p:nvSpPr>
          <p:cNvPr id="3" name="2 Subtítulo"/>
          <p:cNvSpPr>
            <a:spLocks noGrp="1"/>
          </p:cNvSpPr>
          <p:nvPr>
            <p:ph type="subTitle" idx="1"/>
          </p:nvPr>
        </p:nvSpPr>
        <p:spPr/>
        <p:txBody>
          <a:bodyPr/>
          <a:lstStyle/>
          <a:p>
            <a:r>
              <a:rPr lang="es-ES" dirty="0" smtClean="0"/>
              <a:t> </a:t>
            </a:r>
            <a:endParaRPr lang="es-E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28728" y="214290"/>
            <a:ext cx="7229468" cy="1071570"/>
          </a:xfrm>
        </p:spPr>
        <p:txBody>
          <a:bodyPr>
            <a:normAutofit fontScale="90000"/>
          </a:bodyPr>
          <a:lstStyle/>
          <a:p>
            <a:pPr algn="ctr"/>
            <a:r>
              <a:rPr lang="es-ES" sz="2400" b="1" dirty="0" smtClean="0">
                <a:latin typeface="Georgia" pitchFamily="18" charset="0"/>
              </a:rPr>
              <a:t>SOLUCIONES PARA LA PREVENCIÓN DE RIESGOS CRÌTICOS EN SUBESTACIONES ELÉCTRICAS FIEC</a:t>
            </a:r>
            <a:endParaRPr lang="es-EC" sz="2400" dirty="0">
              <a:latin typeface="Georgia" pitchFamily="18" charset="0"/>
            </a:endParaRPr>
          </a:p>
        </p:txBody>
      </p:sp>
      <p:sp>
        <p:nvSpPr>
          <p:cNvPr id="5" name="Rectangle 1"/>
          <p:cNvSpPr>
            <a:spLocks noChangeArrowheads="1"/>
          </p:cNvSpPr>
          <p:nvPr/>
        </p:nvSpPr>
        <p:spPr bwMode="auto">
          <a:xfrm>
            <a:off x="1571604" y="1582624"/>
            <a:ext cx="557216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ctr" defTabSz="914400" rtl="0" eaLnBrk="1" fontAlgn="base" latinLnBrk="0" hangingPunct="1">
              <a:lnSpc>
                <a:spcPct val="100000"/>
              </a:lnSpc>
              <a:spcBef>
                <a:spcPct val="0"/>
              </a:spcBef>
              <a:spcAft>
                <a:spcPct val="0"/>
              </a:spcAft>
              <a:buClrTx/>
              <a:buSzTx/>
              <a:tabLst>
                <a:tab pos="1530350" algn="l"/>
              </a:tabLst>
            </a:pPr>
            <a:r>
              <a:rPr lang="es-ES" sz="2000" b="1" dirty="0" smtClean="0">
                <a:latin typeface="Georgia" pitchFamily="18" charset="0"/>
                <a:ea typeface="Times New Roman" pitchFamily="18" charset="0"/>
                <a:cs typeface="Arial" pitchFamily="34" charset="0"/>
              </a:rPr>
              <a:t>3</a:t>
            </a:r>
            <a:r>
              <a:rPr kumimoji="0" lang="es-ES" sz="2000" b="1"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Protecciones   contra   incendios.</a:t>
            </a:r>
            <a:endParaRPr kumimoji="0" lang="es-ES" sz="2000" b="0" i="0" u="none" strike="noStrike" cap="none" normalizeH="0" baseline="0" dirty="0" smtClean="0">
              <a:ln>
                <a:noFill/>
              </a:ln>
              <a:solidFill>
                <a:schemeClr val="tx1"/>
              </a:solidFill>
              <a:effectLst/>
              <a:latin typeface="Georgia" pitchFamily="18" charset="0"/>
              <a:cs typeface="Arial" pitchFamily="34" charset="0"/>
            </a:endParaRPr>
          </a:p>
        </p:txBody>
      </p:sp>
      <p:sp>
        <p:nvSpPr>
          <p:cNvPr id="6" name="5 CuadroTexto"/>
          <p:cNvSpPr txBox="1"/>
          <p:nvPr/>
        </p:nvSpPr>
        <p:spPr>
          <a:xfrm>
            <a:off x="1285852" y="2143116"/>
            <a:ext cx="7500990" cy="1200329"/>
          </a:xfrm>
          <a:prstGeom prst="rect">
            <a:avLst/>
          </a:prstGeom>
          <a:noFill/>
        </p:spPr>
        <p:txBody>
          <a:bodyPr wrap="square" rtlCol="0">
            <a:spAutoFit/>
          </a:bodyPr>
          <a:lstStyle/>
          <a:p>
            <a:pPr lvl="0" algn="just"/>
            <a:r>
              <a:rPr lang="es-ES" dirty="0" smtClean="0"/>
              <a:t>- </a:t>
            </a:r>
            <a:r>
              <a:rPr lang="es-ES" dirty="0" smtClean="0">
                <a:latin typeface="Georgia" pitchFamily="18" charset="0"/>
              </a:rPr>
              <a:t>Colocar extintores, en lugares convenientes y claramente marcados; deben. Instalar un gabinete para extintor cercano a la puerta de ingreso de la subestación eléctrica, sin obstaculización alguna y ubicada a un máximo de 1.3 m sobre el piso.</a:t>
            </a:r>
            <a:endParaRPr lang="es-EC" dirty="0"/>
          </a:p>
        </p:txBody>
      </p:sp>
      <p:sp>
        <p:nvSpPr>
          <p:cNvPr id="7" name="6 CuadroTexto"/>
          <p:cNvSpPr txBox="1"/>
          <p:nvPr/>
        </p:nvSpPr>
        <p:spPr>
          <a:xfrm>
            <a:off x="1285852" y="3429000"/>
            <a:ext cx="7286676" cy="923330"/>
          </a:xfrm>
          <a:prstGeom prst="rect">
            <a:avLst/>
          </a:prstGeom>
          <a:noFill/>
        </p:spPr>
        <p:txBody>
          <a:bodyPr wrap="square" rtlCol="0">
            <a:spAutoFit/>
          </a:bodyPr>
          <a:lstStyle/>
          <a:p>
            <a:pPr lvl="0" algn="just"/>
            <a:r>
              <a:rPr lang="es-ES" dirty="0" smtClean="0">
                <a:latin typeface="Georgia" pitchFamily="18" charset="0"/>
              </a:rPr>
              <a:t>- Una apropiada instalación eléctrica, es decir que los calibres de conductores y sus accesorios estén bien dimensionados; además  dispositivos de protección calibrados técnicamente. </a:t>
            </a:r>
            <a:endParaRPr lang="es-EC" dirty="0"/>
          </a:p>
        </p:txBody>
      </p:sp>
      <p:sp>
        <p:nvSpPr>
          <p:cNvPr id="8" name="7 CuadroTexto"/>
          <p:cNvSpPr txBox="1"/>
          <p:nvPr/>
        </p:nvSpPr>
        <p:spPr>
          <a:xfrm>
            <a:off x="1428728" y="4429132"/>
            <a:ext cx="7286676" cy="923330"/>
          </a:xfrm>
          <a:prstGeom prst="rect">
            <a:avLst/>
          </a:prstGeom>
          <a:noFill/>
        </p:spPr>
        <p:txBody>
          <a:bodyPr wrap="square" rtlCol="0">
            <a:spAutoFit/>
          </a:bodyPr>
          <a:lstStyle/>
          <a:p>
            <a:pPr lvl="0" algn="just"/>
            <a:r>
              <a:rPr lang="es-ES" dirty="0" smtClean="0">
                <a:latin typeface="Georgia" pitchFamily="18" charset="0"/>
              </a:rPr>
              <a:t>- Pozo colector para recogida de aceite, se debe tener uno por cada transformador instalado en las subestaciones con la capacidad de contener la totalidad del aceite del transformador.</a:t>
            </a:r>
            <a:endParaRPr lang="es-EC" dirty="0">
              <a:latin typeface="Georgia" pitchFamily="18" charset="0"/>
            </a:endParaRPr>
          </a:p>
        </p:txBody>
      </p:sp>
      <p:sp>
        <p:nvSpPr>
          <p:cNvPr id="9" name="8 CuadroTexto"/>
          <p:cNvSpPr txBox="1"/>
          <p:nvPr/>
        </p:nvSpPr>
        <p:spPr>
          <a:xfrm>
            <a:off x="1214414" y="5429264"/>
            <a:ext cx="7572428" cy="923330"/>
          </a:xfrm>
          <a:prstGeom prst="rect">
            <a:avLst/>
          </a:prstGeom>
          <a:noFill/>
        </p:spPr>
        <p:txBody>
          <a:bodyPr wrap="square" rtlCol="0">
            <a:spAutoFit/>
          </a:bodyPr>
          <a:lstStyle/>
          <a:p>
            <a:pPr lvl="0" algn="just"/>
            <a:r>
              <a:rPr lang="es-ES" dirty="0" smtClean="0">
                <a:latin typeface="Georgia" pitchFamily="18" charset="0"/>
              </a:rPr>
              <a:t>- Obra civil resistente al fuego (techo y paredes). Según NEC debe tener una resistencia mínima al fuego de 3 horas ósea una construcción de concreto reforzado de 15 cm de espesor. </a:t>
            </a:r>
            <a:endParaRPr lang="es-EC"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71670" y="500042"/>
            <a:ext cx="4572000" cy="553998"/>
          </a:xfrm>
          <a:prstGeom prst="rect">
            <a:avLst/>
          </a:prstGeom>
        </p:spPr>
        <p:txBody>
          <a:bodyPr>
            <a:spAutoFit/>
          </a:bodyPr>
          <a:lstStyle/>
          <a:p>
            <a:pPr algn="ctr"/>
            <a:r>
              <a:rPr lang="es-ES" sz="3000" b="1" dirty="0" smtClean="0">
                <a:latin typeface="Georgia" pitchFamily="18" charset="0"/>
              </a:rPr>
              <a:t>CONCLUSIONES</a:t>
            </a:r>
            <a:endParaRPr lang="es-EC" sz="3000" b="1" dirty="0">
              <a:latin typeface="Georgia" pitchFamily="18" charset="0"/>
            </a:endParaRPr>
          </a:p>
        </p:txBody>
      </p:sp>
      <p:sp>
        <p:nvSpPr>
          <p:cNvPr id="6" name="5 CuadroTexto"/>
          <p:cNvSpPr txBox="1"/>
          <p:nvPr/>
        </p:nvSpPr>
        <p:spPr>
          <a:xfrm>
            <a:off x="1214414" y="1214422"/>
            <a:ext cx="7500990" cy="923330"/>
          </a:xfrm>
          <a:prstGeom prst="rect">
            <a:avLst/>
          </a:prstGeom>
          <a:noFill/>
        </p:spPr>
        <p:txBody>
          <a:bodyPr wrap="square" rtlCol="0">
            <a:spAutoFit/>
          </a:bodyPr>
          <a:lstStyle/>
          <a:p>
            <a:pPr lvl="0" algn="just"/>
            <a:r>
              <a:rPr lang="es-ES" dirty="0" smtClean="0">
                <a:latin typeface="Georgia" pitchFamily="18" charset="0"/>
              </a:rPr>
              <a:t>- El personal de mantenimiento no cuenta con lo mínimo elemental en equipo de protección personal, además de usar herramientas en desuso (sin aislamiento y sin operar correctamente).</a:t>
            </a:r>
            <a:endParaRPr lang="es-EC" dirty="0"/>
          </a:p>
        </p:txBody>
      </p:sp>
      <p:sp>
        <p:nvSpPr>
          <p:cNvPr id="7" name="6 CuadroTexto"/>
          <p:cNvSpPr txBox="1"/>
          <p:nvPr/>
        </p:nvSpPr>
        <p:spPr>
          <a:xfrm>
            <a:off x="1357290" y="2143116"/>
            <a:ext cx="7358114" cy="923330"/>
          </a:xfrm>
          <a:prstGeom prst="rect">
            <a:avLst/>
          </a:prstGeom>
          <a:noFill/>
        </p:spPr>
        <p:txBody>
          <a:bodyPr wrap="square" rtlCol="0">
            <a:spAutoFit/>
          </a:bodyPr>
          <a:lstStyle/>
          <a:p>
            <a:pPr lvl="0" algn="just"/>
            <a:r>
              <a:rPr lang="es-ES" dirty="0" smtClean="0">
                <a:latin typeface="Georgia" pitchFamily="18" charset="0"/>
              </a:rPr>
              <a:t>- Desconocimiento del personal de mantenimiento en los aspectos básicos de seguridad al dar mantenimiento a las subestaciones eléctricas.</a:t>
            </a:r>
            <a:endParaRPr lang="es-EC" dirty="0"/>
          </a:p>
        </p:txBody>
      </p:sp>
      <p:sp>
        <p:nvSpPr>
          <p:cNvPr id="8" name="7 CuadroTexto"/>
          <p:cNvSpPr txBox="1"/>
          <p:nvPr/>
        </p:nvSpPr>
        <p:spPr>
          <a:xfrm>
            <a:off x="1214414" y="3000372"/>
            <a:ext cx="7429552" cy="923330"/>
          </a:xfrm>
          <a:prstGeom prst="rect">
            <a:avLst/>
          </a:prstGeom>
          <a:noFill/>
        </p:spPr>
        <p:txBody>
          <a:bodyPr wrap="square" rtlCol="0">
            <a:spAutoFit/>
          </a:bodyPr>
          <a:lstStyle/>
          <a:p>
            <a:pPr lvl="0" algn="just"/>
            <a:r>
              <a:rPr lang="es-ES" dirty="0" smtClean="0">
                <a:latin typeface="Georgia" pitchFamily="18" charset="0"/>
              </a:rPr>
              <a:t>- El área de mantenimiento no cuenta con planos (diagramas unifilares) de las subestaciones eléctricas ni de sus futuros cambios (ingreso de nueva carga a alimentar.</a:t>
            </a:r>
            <a:endParaRPr lang="es-EC" dirty="0">
              <a:latin typeface="Georgia" pitchFamily="18" charset="0"/>
            </a:endParaRPr>
          </a:p>
        </p:txBody>
      </p:sp>
      <p:sp>
        <p:nvSpPr>
          <p:cNvPr id="9" name="8 CuadroTexto"/>
          <p:cNvSpPr txBox="1"/>
          <p:nvPr/>
        </p:nvSpPr>
        <p:spPr>
          <a:xfrm>
            <a:off x="1285852" y="4000504"/>
            <a:ext cx="7358114" cy="646331"/>
          </a:xfrm>
          <a:prstGeom prst="rect">
            <a:avLst/>
          </a:prstGeom>
          <a:noFill/>
        </p:spPr>
        <p:txBody>
          <a:bodyPr wrap="square" rtlCol="0">
            <a:spAutoFit/>
          </a:bodyPr>
          <a:lstStyle/>
          <a:p>
            <a:pPr lvl="0" algn="just"/>
            <a:r>
              <a:rPr lang="es-ES" dirty="0" smtClean="0">
                <a:latin typeface="Georgia" pitchFamily="18" charset="0"/>
              </a:rPr>
              <a:t>- Las subestaciones analizadas no cuentan con lo mínimo referente a la señalización de seguridad tanto interior como exterior.</a:t>
            </a:r>
            <a:endParaRPr lang="es-EC" dirty="0"/>
          </a:p>
        </p:txBody>
      </p:sp>
      <p:sp>
        <p:nvSpPr>
          <p:cNvPr id="10" name="9 CuadroTexto"/>
          <p:cNvSpPr txBox="1"/>
          <p:nvPr/>
        </p:nvSpPr>
        <p:spPr>
          <a:xfrm>
            <a:off x="1214414" y="4786322"/>
            <a:ext cx="7500990" cy="646331"/>
          </a:xfrm>
          <a:prstGeom prst="rect">
            <a:avLst/>
          </a:prstGeom>
          <a:noFill/>
        </p:spPr>
        <p:txBody>
          <a:bodyPr wrap="square" rtlCol="0">
            <a:spAutoFit/>
          </a:bodyPr>
          <a:lstStyle/>
          <a:p>
            <a:pPr lvl="0" algn="just"/>
            <a:r>
              <a:rPr lang="es-ES" dirty="0" smtClean="0">
                <a:latin typeface="Georgia" pitchFamily="18" charset="0"/>
              </a:rPr>
              <a:t>- Las subestaciones no cumplen con la protección contra incendios (obra civil, pozos colectores de aceite, aberturas de ventilación, etc.).</a:t>
            </a:r>
            <a:endParaRPr lang="es-EC" dirty="0"/>
          </a:p>
        </p:txBody>
      </p:sp>
      <p:sp>
        <p:nvSpPr>
          <p:cNvPr id="11" name="10 CuadroTexto"/>
          <p:cNvSpPr txBox="1"/>
          <p:nvPr/>
        </p:nvSpPr>
        <p:spPr>
          <a:xfrm>
            <a:off x="1142976" y="5572140"/>
            <a:ext cx="7572428" cy="923330"/>
          </a:xfrm>
          <a:prstGeom prst="rect">
            <a:avLst/>
          </a:prstGeom>
          <a:noFill/>
        </p:spPr>
        <p:txBody>
          <a:bodyPr wrap="square" rtlCol="0">
            <a:spAutoFit/>
          </a:bodyPr>
          <a:lstStyle/>
          <a:p>
            <a:pPr lvl="0" algn="just"/>
            <a:r>
              <a:rPr lang="es-ES" dirty="0" smtClean="0">
                <a:latin typeface="Georgia" pitchFamily="18" charset="0"/>
              </a:rPr>
              <a:t>- Las subestaciones eléctricas no cuentan con iluminación suficiente y correctamente ubicada; además de no contar con iluminación de emergencia.</a:t>
            </a:r>
            <a:endParaRPr lang="es-EC" dirty="0">
              <a:latin typeface="Georgia"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71670" y="500042"/>
            <a:ext cx="4572000" cy="553998"/>
          </a:xfrm>
          <a:prstGeom prst="rect">
            <a:avLst/>
          </a:prstGeom>
        </p:spPr>
        <p:txBody>
          <a:bodyPr>
            <a:spAutoFit/>
          </a:bodyPr>
          <a:lstStyle/>
          <a:p>
            <a:pPr algn="ctr"/>
            <a:r>
              <a:rPr lang="es-ES" sz="3000" b="1" dirty="0" smtClean="0">
                <a:latin typeface="Georgia" pitchFamily="18" charset="0"/>
              </a:rPr>
              <a:t>CONCLUSIONES</a:t>
            </a:r>
            <a:endParaRPr lang="es-EC" sz="3000" b="1" dirty="0">
              <a:latin typeface="Georgia" pitchFamily="18" charset="0"/>
            </a:endParaRPr>
          </a:p>
        </p:txBody>
      </p:sp>
      <p:sp>
        <p:nvSpPr>
          <p:cNvPr id="5" name="4 CuadroTexto"/>
          <p:cNvSpPr txBox="1"/>
          <p:nvPr/>
        </p:nvSpPr>
        <p:spPr>
          <a:xfrm>
            <a:off x="1214414" y="1214422"/>
            <a:ext cx="7429552" cy="646331"/>
          </a:xfrm>
          <a:prstGeom prst="rect">
            <a:avLst/>
          </a:prstGeom>
          <a:noFill/>
        </p:spPr>
        <p:txBody>
          <a:bodyPr wrap="square" rtlCol="0">
            <a:spAutoFit/>
          </a:bodyPr>
          <a:lstStyle/>
          <a:p>
            <a:pPr lvl="0" algn="just"/>
            <a:r>
              <a:rPr lang="es-ES" dirty="0" smtClean="0">
                <a:latin typeface="Georgia" pitchFamily="18" charset="0"/>
              </a:rPr>
              <a:t>- Las subestaciones eléctricas no cuentan con un buen sistema de </a:t>
            </a:r>
            <a:r>
              <a:rPr lang="es-ES" dirty="0" err="1" smtClean="0">
                <a:latin typeface="Georgia" pitchFamily="18" charset="0"/>
              </a:rPr>
              <a:t>aterrizamiento</a:t>
            </a:r>
            <a:r>
              <a:rPr lang="es-ES" dirty="0" smtClean="0">
                <a:latin typeface="Georgia" pitchFamily="18" charset="0"/>
              </a:rPr>
              <a:t>.</a:t>
            </a:r>
            <a:endParaRPr lang="es-EC" dirty="0">
              <a:latin typeface="Georgia" pitchFamily="18" charset="0"/>
            </a:endParaRPr>
          </a:p>
        </p:txBody>
      </p:sp>
      <p:sp>
        <p:nvSpPr>
          <p:cNvPr id="6" name="5 CuadroTexto"/>
          <p:cNvSpPr txBox="1"/>
          <p:nvPr/>
        </p:nvSpPr>
        <p:spPr>
          <a:xfrm>
            <a:off x="1142976" y="2000240"/>
            <a:ext cx="7500990" cy="923330"/>
          </a:xfrm>
          <a:prstGeom prst="rect">
            <a:avLst/>
          </a:prstGeom>
          <a:noFill/>
        </p:spPr>
        <p:txBody>
          <a:bodyPr wrap="square" rtlCol="0">
            <a:spAutoFit/>
          </a:bodyPr>
          <a:lstStyle/>
          <a:p>
            <a:pPr lvl="0" algn="just"/>
            <a:r>
              <a:rPr lang="es-ES" dirty="0" smtClean="0">
                <a:latin typeface="Georgia" pitchFamily="18" charset="0"/>
              </a:rPr>
              <a:t>- Los espacios de seguridad entre equipos en las subestaciones eléctricas no cumplen lo mínimo necesario aumentando la probabilidad de accidentes.</a:t>
            </a:r>
            <a:endParaRPr lang="es-EC" dirty="0"/>
          </a:p>
        </p:txBody>
      </p:sp>
      <p:sp>
        <p:nvSpPr>
          <p:cNvPr id="7" name="6 CuadroTexto"/>
          <p:cNvSpPr txBox="1"/>
          <p:nvPr/>
        </p:nvSpPr>
        <p:spPr>
          <a:xfrm>
            <a:off x="1285852" y="2857496"/>
            <a:ext cx="7358114" cy="923330"/>
          </a:xfrm>
          <a:prstGeom prst="rect">
            <a:avLst/>
          </a:prstGeom>
          <a:noFill/>
        </p:spPr>
        <p:txBody>
          <a:bodyPr wrap="square" rtlCol="0">
            <a:spAutoFit/>
          </a:bodyPr>
          <a:lstStyle/>
          <a:p>
            <a:pPr lvl="0" algn="just"/>
            <a:r>
              <a:rPr lang="es-ES" dirty="0" smtClean="0">
                <a:latin typeface="Georgia" pitchFamily="18" charset="0"/>
              </a:rPr>
              <a:t>- Las dimensiones en lo referente a la edificación de las subestaciones eléctricas no cumplen lo mínimo necesario; además están ubicadas en lugares de permanente paso de personas.</a:t>
            </a:r>
            <a:endParaRPr lang="es-EC" dirty="0">
              <a:latin typeface="Georgia" pitchFamily="18" charset="0"/>
            </a:endParaRPr>
          </a:p>
        </p:txBody>
      </p:sp>
      <p:sp>
        <p:nvSpPr>
          <p:cNvPr id="8" name="7 CuadroTexto"/>
          <p:cNvSpPr txBox="1"/>
          <p:nvPr/>
        </p:nvSpPr>
        <p:spPr>
          <a:xfrm>
            <a:off x="1285852" y="3929066"/>
            <a:ext cx="7358114" cy="646331"/>
          </a:xfrm>
          <a:prstGeom prst="rect">
            <a:avLst/>
          </a:prstGeom>
          <a:noFill/>
        </p:spPr>
        <p:txBody>
          <a:bodyPr wrap="square" rtlCol="0">
            <a:spAutoFit/>
          </a:bodyPr>
          <a:lstStyle/>
          <a:p>
            <a:pPr lvl="0" algn="just"/>
            <a:r>
              <a:rPr lang="es-ES" dirty="0" smtClean="0">
                <a:latin typeface="Georgia" pitchFamily="18" charset="0"/>
              </a:rPr>
              <a:t>- El equipo de protección de las subestaciones (</a:t>
            </a:r>
            <a:r>
              <a:rPr lang="es-ES" dirty="0" err="1" smtClean="0">
                <a:latin typeface="Georgia" pitchFamily="18" charset="0"/>
              </a:rPr>
              <a:t>breakers</a:t>
            </a:r>
            <a:r>
              <a:rPr lang="es-ES" dirty="0" smtClean="0">
                <a:latin typeface="Georgia" pitchFamily="18" charset="0"/>
              </a:rPr>
              <a:t>) están en desuso (no se aprecia los datos de seguridad del equipo).</a:t>
            </a:r>
            <a:endParaRPr lang="es-EC" dirty="0">
              <a:latin typeface="Georgia" pitchFamily="18" charset="0"/>
            </a:endParaRPr>
          </a:p>
        </p:txBody>
      </p:sp>
      <p:sp>
        <p:nvSpPr>
          <p:cNvPr id="9" name="8 CuadroTexto"/>
          <p:cNvSpPr txBox="1"/>
          <p:nvPr/>
        </p:nvSpPr>
        <p:spPr>
          <a:xfrm>
            <a:off x="1285852" y="4714884"/>
            <a:ext cx="7286676" cy="1200329"/>
          </a:xfrm>
          <a:prstGeom prst="rect">
            <a:avLst/>
          </a:prstGeom>
          <a:noFill/>
        </p:spPr>
        <p:txBody>
          <a:bodyPr wrap="square" rtlCol="0">
            <a:spAutoFit/>
          </a:bodyPr>
          <a:lstStyle/>
          <a:p>
            <a:pPr lvl="0" algn="just"/>
            <a:r>
              <a:rPr lang="es-ES" dirty="0" smtClean="0">
                <a:latin typeface="Georgia" pitchFamily="18" charset="0"/>
              </a:rPr>
              <a:t>- En la mayoría de las subestaciones se evidencio una sobrecarga en los terminales de baja tensión y además que las cargas no estaban bien distribuidas provocando que uno o dos transformadores trabajen más que los otros.</a:t>
            </a:r>
            <a:endParaRPr lang="es-EC"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71670" y="500042"/>
            <a:ext cx="4572000" cy="553998"/>
          </a:xfrm>
          <a:prstGeom prst="rect">
            <a:avLst/>
          </a:prstGeom>
        </p:spPr>
        <p:txBody>
          <a:bodyPr>
            <a:spAutoFit/>
          </a:bodyPr>
          <a:lstStyle/>
          <a:p>
            <a:pPr algn="ctr"/>
            <a:r>
              <a:rPr lang="es-ES" sz="3000" b="1" dirty="0" smtClean="0">
                <a:latin typeface="Georgia" pitchFamily="18" charset="0"/>
              </a:rPr>
              <a:t>RECOMENDACIONES</a:t>
            </a:r>
            <a:endParaRPr lang="es-EC" sz="3000" b="1" dirty="0">
              <a:latin typeface="Georgia" pitchFamily="18" charset="0"/>
            </a:endParaRPr>
          </a:p>
        </p:txBody>
      </p:sp>
      <p:sp>
        <p:nvSpPr>
          <p:cNvPr id="5" name="4 CuadroTexto"/>
          <p:cNvSpPr txBox="1"/>
          <p:nvPr/>
        </p:nvSpPr>
        <p:spPr>
          <a:xfrm>
            <a:off x="1214414" y="1285860"/>
            <a:ext cx="7643866" cy="1477328"/>
          </a:xfrm>
          <a:prstGeom prst="rect">
            <a:avLst/>
          </a:prstGeom>
          <a:noFill/>
        </p:spPr>
        <p:txBody>
          <a:bodyPr wrap="square" rtlCol="0">
            <a:spAutoFit/>
          </a:bodyPr>
          <a:lstStyle/>
          <a:p>
            <a:pPr lvl="0" algn="just"/>
            <a:r>
              <a:rPr lang="es-EC" dirty="0" smtClean="0">
                <a:latin typeface="Georgia" pitchFamily="18" charset="0"/>
              </a:rPr>
              <a:t>-  </a:t>
            </a:r>
            <a:r>
              <a:rPr lang="es-ES" dirty="0" smtClean="0">
                <a:latin typeface="Georgia" pitchFamily="18" charset="0"/>
              </a:rPr>
              <a:t>Instalación de fosos recolectores de aceite para los transformadores en todas las subestaciones eléctricas, incluida la subestación tipo </a:t>
            </a:r>
            <a:r>
              <a:rPr lang="es-ES" dirty="0" err="1" smtClean="0">
                <a:latin typeface="Georgia" pitchFamily="18" charset="0"/>
              </a:rPr>
              <a:t>Padmounted</a:t>
            </a:r>
            <a:r>
              <a:rPr lang="es-ES" dirty="0" smtClean="0">
                <a:latin typeface="Georgia" pitchFamily="18" charset="0"/>
              </a:rPr>
              <a:t>. Además de zanjas o desagües de emergencias para el desalojo de aceite en los transformadores.</a:t>
            </a:r>
            <a:endParaRPr lang="es-EC" dirty="0" smtClean="0">
              <a:latin typeface="Georgia" pitchFamily="18" charset="0"/>
            </a:endParaRPr>
          </a:p>
          <a:p>
            <a:endParaRPr lang="es-EC" dirty="0"/>
          </a:p>
        </p:txBody>
      </p:sp>
      <p:sp>
        <p:nvSpPr>
          <p:cNvPr id="6" name="5 CuadroTexto"/>
          <p:cNvSpPr txBox="1"/>
          <p:nvPr/>
        </p:nvSpPr>
        <p:spPr>
          <a:xfrm>
            <a:off x="1214414" y="2428868"/>
            <a:ext cx="7643866" cy="923330"/>
          </a:xfrm>
          <a:prstGeom prst="rect">
            <a:avLst/>
          </a:prstGeom>
          <a:noFill/>
        </p:spPr>
        <p:txBody>
          <a:bodyPr wrap="square" rtlCol="0">
            <a:spAutoFit/>
          </a:bodyPr>
          <a:lstStyle/>
          <a:p>
            <a:pPr lvl="0" algn="just"/>
            <a:r>
              <a:rPr lang="es-ES" dirty="0" smtClean="0">
                <a:latin typeface="Georgia" pitchFamily="18" charset="0"/>
              </a:rPr>
              <a:t>- Implementar un correcto sistema contra incendio que incluiría: instalación extintores de incendio, usar materiales adecuados en la edificación de subestación eléctrica, correcta ventilación.</a:t>
            </a:r>
            <a:endParaRPr lang="es-EC" dirty="0">
              <a:latin typeface="Georgia" pitchFamily="18" charset="0"/>
            </a:endParaRPr>
          </a:p>
        </p:txBody>
      </p:sp>
      <p:sp>
        <p:nvSpPr>
          <p:cNvPr id="7" name="6 CuadroTexto"/>
          <p:cNvSpPr txBox="1"/>
          <p:nvPr/>
        </p:nvSpPr>
        <p:spPr>
          <a:xfrm>
            <a:off x="1214414" y="3500438"/>
            <a:ext cx="6000792" cy="369332"/>
          </a:xfrm>
          <a:prstGeom prst="rect">
            <a:avLst/>
          </a:prstGeom>
          <a:noFill/>
        </p:spPr>
        <p:txBody>
          <a:bodyPr wrap="square" rtlCol="0">
            <a:spAutoFit/>
          </a:bodyPr>
          <a:lstStyle/>
          <a:p>
            <a:pPr algn="just"/>
            <a:r>
              <a:rPr lang="es-ES" dirty="0" smtClean="0">
                <a:latin typeface="Georgia" pitchFamily="18" charset="0"/>
              </a:rPr>
              <a:t>- Implementar un correcto sistema de </a:t>
            </a:r>
            <a:r>
              <a:rPr lang="es-ES" dirty="0" err="1" smtClean="0">
                <a:latin typeface="Georgia" pitchFamily="18" charset="0"/>
              </a:rPr>
              <a:t>aterrizamiento</a:t>
            </a:r>
            <a:r>
              <a:rPr lang="es-ES" dirty="0" smtClean="0">
                <a:latin typeface="Georgia" pitchFamily="18" charset="0"/>
              </a:rPr>
              <a:t>.</a:t>
            </a:r>
            <a:endParaRPr lang="es-EC" dirty="0">
              <a:latin typeface="Georgia" pitchFamily="18" charset="0"/>
            </a:endParaRPr>
          </a:p>
        </p:txBody>
      </p:sp>
      <p:sp>
        <p:nvSpPr>
          <p:cNvPr id="8" name="7 CuadroTexto"/>
          <p:cNvSpPr txBox="1"/>
          <p:nvPr/>
        </p:nvSpPr>
        <p:spPr>
          <a:xfrm>
            <a:off x="1285852" y="4071942"/>
            <a:ext cx="7500990" cy="646331"/>
          </a:xfrm>
          <a:prstGeom prst="rect">
            <a:avLst/>
          </a:prstGeom>
          <a:noFill/>
        </p:spPr>
        <p:txBody>
          <a:bodyPr wrap="square" rtlCol="0">
            <a:spAutoFit/>
          </a:bodyPr>
          <a:lstStyle/>
          <a:p>
            <a:pPr lvl="0" algn="just"/>
            <a:r>
              <a:rPr lang="es-ES" dirty="0" smtClean="0">
                <a:latin typeface="Georgia" pitchFamily="18" charset="0"/>
              </a:rPr>
              <a:t>- Implementar una iluminación correctamente ubicada; además proveer a todas las subestaciones estudiadas de iluminación de emergencia.</a:t>
            </a:r>
            <a:endParaRPr lang="es-EC" dirty="0"/>
          </a:p>
        </p:txBody>
      </p:sp>
      <p:sp>
        <p:nvSpPr>
          <p:cNvPr id="9" name="8 CuadroTexto"/>
          <p:cNvSpPr txBox="1"/>
          <p:nvPr/>
        </p:nvSpPr>
        <p:spPr>
          <a:xfrm>
            <a:off x="1285852" y="5000636"/>
            <a:ext cx="7358114" cy="923330"/>
          </a:xfrm>
          <a:prstGeom prst="rect">
            <a:avLst/>
          </a:prstGeom>
          <a:noFill/>
        </p:spPr>
        <p:txBody>
          <a:bodyPr wrap="square" rtlCol="0">
            <a:spAutoFit/>
          </a:bodyPr>
          <a:lstStyle/>
          <a:p>
            <a:pPr lvl="0" algn="just"/>
            <a:r>
              <a:rPr lang="es-ES" dirty="0" smtClean="0">
                <a:latin typeface="Georgia" pitchFamily="18" charset="0"/>
              </a:rPr>
              <a:t>- Proveer una señalización adecuada tanto al interior como al exterior de la subestación eléctrica. Incluir también diagramas unifilares de los tableros de distribución que alimenta la subestación.</a:t>
            </a:r>
            <a:endParaRPr lang="es-EC" dirty="0">
              <a:latin typeface="Georgia"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71670" y="500042"/>
            <a:ext cx="4572000" cy="553998"/>
          </a:xfrm>
          <a:prstGeom prst="rect">
            <a:avLst/>
          </a:prstGeom>
        </p:spPr>
        <p:txBody>
          <a:bodyPr>
            <a:spAutoFit/>
          </a:bodyPr>
          <a:lstStyle/>
          <a:p>
            <a:pPr algn="ctr"/>
            <a:r>
              <a:rPr lang="es-ES" sz="3000" b="1" dirty="0" smtClean="0">
                <a:latin typeface="Georgia" pitchFamily="18" charset="0"/>
              </a:rPr>
              <a:t>RECOMENDACIONES</a:t>
            </a:r>
            <a:endParaRPr lang="es-EC" sz="3000" b="1" dirty="0">
              <a:latin typeface="Georgia" pitchFamily="18" charset="0"/>
            </a:endParaRPr>
          </a:p>
        </p:txBody>
      </p:sp>
      <p:sp>
        <p:nvSpPr>
          <p:cNvPr id="5" name="4 CuadroTexto"/>
          <p:cNvSpPr txBox="1"/>
          <p:nvPr/>
        </p:nvSpPr>
        <p:spPr>
          <a:xfrm>
            <a:off x="1142976" y="1357298"/>
            <a:ext cx="7786742" cy="923330"/>
          </a:xfrm>
          <a:prstGeom prst="rect">
            <a:avLst/>
          </a:prstGeom>
          <a:noFill/>
        </p:spPr>
        <p:txBody>
          <a:bodyPr wrap="square" rtlCol="0">
            <a:spAutoFit/>
          </a:bodyPr>
          <a:lstStyle/>
          <a:p>
            <a:pPr lvl="0" algn="just"/>
            <a:r>
              <a:rPr lang="es-ES" dirty="0" smtClean="0">
                <a:latin typeface="Georgia" pitchFamily="18" charset="0"/>
              </a:rPr>
              <a:t>- Proveer una señalización adecuada tanto al interior como al exterior de la subestación eléctrica. Incluir también diagramas unifilares de los tableros de distribución que alimenta la subestación.</a:t>
            </a:r>
            <a:endParaRPr lang="es-EC" dirty="0">
              <a:latin typeface="Georgia" pitchFamily="18" charset="0"/>
            </a:endParaRPr>
          </a:p>
        </p:txBody>
      </p:sp>
      <p:sp>
        <p:nvSpPr>
          <p:cNvPr id="6" name="5 CuadroTexto"/>
          <p:cNvSpPr txBox="1"/>
          <p:nvPr/>
        </p:nvSpPr>
        <p:spPr>
          <a:xfrm>
            <a:off x="1214414" y="2500306"/>
            <a:ext cx="7643866" cy="646331"/>
          </a:xfrm>
          <a:prstGeom prst="rect">
            <a:avLst/>
          </a:prstGeom>
          <a:noFill/>
        </p:spPr>
        <p:txBody>
          <a:bodyPr wrap="square" rtlCol="0">
            <a:spAutoFit/>
          </a:bodyPr>
          <a:lstStyle/>
          <a:p>
            <a:pPr lvl="0" algn="just"/>
            <a:r>
              <a:rPr lang="es-ES" dirty="0" smtClean="0">
                <a:latin typeface="Georgia" pitchFamily="18" charset="0"/>
              </a:rPr>
              <a:t>- Proveer equipos de protección personal completa y herramientas de trabajo en perfecto estado con su respectivo aislante de seguridad. </a:t>
            </a:r>
            <a:endParaRPr lang="es-EC" dirty="0">
              <a:latin typeface="Georgia" pitchFamily="18" charset="0"/>
            </a:endParaRPr>
          </a:p>
        </p:txBody>
      </p:sp>
      <p:sp>
        <p:nvSpPr>
          <p:cNvPr id="7" name="6 CuadroTexto"/>
          <p:cNvSpPr txBox="1"/>
          <p:nvPr/>
        </p:nvSpPr>
        <p:spPr>
          <a:xfrm>
            <a:off x="1214414" y="3357562"/>
            <a:ext cx="7643866" cy="1200329"/>
          </a:xfrm>
          <a:prstGeom prst="rect">
            <a:avLst/>
          </a:prstGeom>
          <a:noFill/>
        </p:spPr>
        <p:txBody>
          <a:bodyPr wrap="square" rtlCol="0">
            <a:spAutoFit/>
          </a:bodyPr>
          <a:lstStyle/>
          <a:p>
            <a:pPr lvl="0" algn="just"/>
            <a:r>
              <a:rPr lang="es-ES" dirty="0" smtClean="0">
                <a:latin typeface="Georgia" pitchFamily="18" charset="0"/>
              </a:rPr>
              <a:t>- Realizar un estudio de cortocircuito con el fin de tener una coordinación efectiva en las protecciones de las subestaciones eléctricas. Nota: Por el momento las protecciones en las subestaciones “C/T 23”, “C/T 21” y “C/T 22” cuentan con protección en desuso que necesitan ser cambiadas.</a:t>
            </a:r>
            <a:endParaRPr lang="es-EC" dirty="0" smtClean="0">
              <a:latin typeface="Georgia" pitchFamily="18" charset="0"/>
            </a:endParaRPr>
          </a:p>
        </p:txBody>
      </p:sp>
      <p:sp>
        <p:nvSpPr>
          <p:cNvPr id="8" name="7 CuadroTexto"/>
          <p:cNvSpPr txBox="1"/>
          <p:nvPr/>
        </p:nvSpPr>
        <p:spPr>
          <a:xfrm>
            <a:off x="1214414" y="4714884"/>
            <a:ext cx="7643866" cy="646331"/>
          </a:xfrm>
          <a:prstGeom prst="rect">
            <a:avLst/>
          </a:prstGeom>
          <a:noFill/>
        </p:spPr>
        <p:txBody>
          <a:bodyPr wrap="square" rtlCol="0">
            <a:spAutoFit/>
          </a:bodyPr>
          <a:lstStyle/>
          <a:p>
            <a:pPr lvl="0" algn="just"/>
            <a:r>
              <a:rPr lang="es-ES" dirty="0" smtClean="0">
                <a:latin typeface="Georgia" pitchFamily="18" charset="0"/>
              </a:rPr>
              <a:t>- Adiestrar al personal de mantenimiento respecto a nociones básicas de seguridad al dar mantenimiento en las subestaciones eléctricas.</a:t>
            </a:r>
            <a:endParaRPr lang="es-EC" dirty="0">
              <a:latin typeface="Georgia" pitchFamily="18" charset="0"/>
            </a:endParaRPr>
          </a:p>
        </p:txBody>
      </p:sp>
      <p:sp>
        <p:nvSpPr>
          <p:cNvPr id="9" name="8 CuadroTexto"/>
          <p:cNvSpPr txBox="1"/>
          <p:nvPr/>
        </p:nvSpPr>
        <p:spPr>
          <a:xfrm>
            <a:off x="1142976" y="5572140"/>
            <a:ext cx="7786742" cy="646331"/>
          </a:xfrm>
          <a:prstGeom prst="rect">
            <a:avLst/>
          </a:prstGeom>
          <a:noFill/>
        </p:spPr>
        <p:txBody>
          <a:bodyPr wrap="square" rtlCol="0">
            <a:spAutoFit/>
          </a:bodyPr>
          <a:lstStyle/>
          <a:p>
            <a:pPr lvl="0" algn="just"/>
            <a:r>
              <a:rPr lang="es-ES" dirty="0" smtClean="0">
                <a:latin typeface="Georgia" pitchFamily="18" charset="0"/>
              </a:rPr>
              <a:t>- Proveer dimensiones adecuadas para el local donde están instaladas las subestaciones eléctricas, además de distancia seguridad entre equipos.</a:t>
            </a:r>
            <a:endParaRPr lang="es-EC" dirty="0">
              <a:latin typeface="Georgi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85729"/>
            <a:ext cx="7772400" cy="571503"/>
          </a:xfrm>
        </p:spPr>
        <p:txBody>
          <a:bodyPr>
            <a:normAutofit/>
          </a:bodyPr>
          <a:lstStyle/>
          <a:p>
            <a:r>
              <a:rPr lang="es-ES" sz="2000" b="1" dirty="0" smtClean="0"/>
              <a:t>Subestación Eléctrica “C/T 21”</a:t>
            </a:r>
            <a:endParaRPr lang="es-ES" sz="2000" b="1" dirty="0"/>
          </a:p>
        </p:txBody>
      </p:sp>
      <p:sp>
        <p:nvSpPr>
          <p:cNvPr id="3" name="2 Subtítulo"/>
          <p:cNvSpPr>
            <a:spLocks noGrp="1"/>
          </p:cNvSpPr>
          <p:nvPr>
            <p:ph type="subTitle" idx="1"/>
          </p:nvPr>
        </p:nvSpPr>
        <p:spPr>
          <a:xfrm>
            <a:off x="1371600" y="1214422"/>
            <a:ext cx="6400800" cy="4424378"/>
          </a:xfrm>
        </p:spPr>
        <p:txBody>
          <a:bodyPr>
            <a:normAutofit fontScale="92500" lnSpcReduction="10000"/>
          </a:bodyPr>
          <a:lstStyle/>
          <a:p>
            <a:r>
              <a:rPr lang="es-ES" sz="2300" dirty="0">
                <a:solidFill>
                  <a:srgbClr val="00B050"/>
                </a:solidFill>
              </a:rPr>
              <a:t>Ubicada contiguo al laboratorio de sistemas de potencia y frente al laboratorio de electrónica de </a:t>
            </a:r>
            <a:r>
              <a:rPr lang="es-ES" sz="2300" dirty="0" smtClean="0">
                <a:solidFill>
                  <a:srgbClr val="00B050"/>
                </a:solidFill>
              </a:rPr>
              <a:t>potencia</a:t>
            </a:r>
          </a:p>
          <a:p>
            <a:r>
              <a:rPr lang="es-ES" sz="2300" dirty="0" smtClean="0">
                <a:solidFill>
                  <a:srgbClr val="00B050"/>
                </a:solidFill>
              </a:rPr>
              <a:t>Características             Dato </a:t>
            </a:r>
            <a:r>
              <a:rPr lang="es-ES" sz="2300" dirty="0">
                <a:solidFill>
                  <a:srgbClr val="00B050"/>
                </a:solidFill>
              </a:rPr>
              <a:t>de instalación </a:t>
            </a:r>
            <a:r>
              <a:rPr lang="es-ES" sz="2300" dirty="0" smtClean="0">
                <a:solidFill>
                  <a:srgbClr val="00B050"/>
                </a:solidFill>
              </a:rPr>
              <a:t>actual </a:t>
            </a:r>
          </a:p>
          <a:p>
            <a:r>
              <a:rPr lang="es-ES" sz="2300" dirty="0" smtClean="0">
                <a:solidFill>
                  <a:srgbClr val="00B050"/>
                </a:solidFill>
              </a:rPr>
              <a:t> Altura                                    3.44metros</a:t>
            </a:r>
            <a:endParaRPr lang="es-ES" sz="2300" dirty="0">
              <a:solidFill>
                <a:srgbClr val="00B050"/>
              </a:solidFill>
            </a:endParaRPr>
          </a:p>
          <a:p>
            <a:r>
              <a:rPr lang="es-ES" sz="2300" dirty="0" smtClean="0">
                <a:solidFill>
                  <a:srgbClr val="00B050"/>
                </a:solidFill>
              </a:rPr>
              <a:t>Paredes                     Bloques </a:t>
            </a:r>
            <a:r>
              <a:rPr lang="es-ES" sz="2300" dirty="0">
                <a:solidFill>
                  <a:srgbClr val="00B050"/>
                </a:solidFill>
              </a:rPr>
              <a:t>de hormigón</a:t>
            </a:r>
          </a:p>
          <a:p>
            <a:r>
              <a:rPr lang="es-ES" sz="2300" dirty="0" smtClean="0">
                <a:solidFill>
                  <a:srgbClr val="00B050"/>
                </a:solidFill>
              </a:rPr>
              <a:t>          Piso                      Losa </a:t>
            </a:r>
            <a:r>
              <a:rPr lang="es-ES" sz="2300" dirty="0">
                <a:solidFill>
                  <a:srgbClr val="00B050"/>
                </a:solidFill>
              </a:rPr>
              <a:t>de hormigón armado</a:t>
            </a:r>
          </a:p>
          <a:p>
            <a:r>
              <a:rPr lang="es-ES" sz="2300" dirty="0" smtClean="0">
                <a:solidFill>
                  <a:srgbClr val="00B050"/>
                </a:solidFill>
              </a:rPr>
              <a:t>    Cubierta                    Losa </a:t>
            </a:r>
            <a:r>
              <a:rPr lang="es-ES" sz="2300" dirty="0">
                <a:solidFill>
                  <a:srgbClr val="00B050"/>
                </a:solidFill>
              </a:rPr>
              <a:t>de hormigón </a:t>
            </a:r>
            <a:r>
              <a:rPr lang="es-ES" sz="2300" dirty="0" smtClean="0">
                <a:solidFill>
                  <a:srgbClr val="00B050"/>
                </a:solidFill>
              </a:rPr>
              <a:t>armado </a:t>
            </a:r>
          </a:p>
          <a:p>
            <a:r>
              <a:rPr lang="es-ES" sz="2300" dirty="0" smtClean="0">
                <a:solidFill>
                  <a:srgbClr val="00B050"/>
                </a:solidFill>
              </a:rPr>
              <a:t> Rejillas </a:t>
            </a:r>
            <a:r>
              <a:rPr lang="es-ES" sz="2300" dirty="0">
                <a:solidFill>
                  <a:srgbClr val="00B050"/>
                </a:solidFill>
              </a:rPr>
              <a:t>de </a:t>
            </a:r>
            <a:r>
              <a:rPr lang="es-ES" sz="2300" dirty="0" smtClean="0">
                <a:solidFill>
                  <a:srgbClr val="00B050"/>
                </a:solidFill>
              </a:rPr>
              <a:t>ventilación   lateral</a:t>
            </a:r>
            <a:r>
              <a:rPr lang="es-ES" sz="2300" dirty="0">
                <a:solidFill>
                  <a:srgbClr val="00B050"/>
                </a:solidFill>
              </a:rPr>
              <a:t>: 3.22m largo x 0.60m </a:t>
            </a:r>
            <a:r>
              <a:rPr lang="es-ES" sz="2300" dirty="0" smtClean="0">
                <a:solidFill>
                  <a:srgbClr val="00B050"/>
                </a:solidFill>
              </a:rPr>
              <a:t> ancho</a:t>
            </a:r>
            <a:endParaRPr lang="es-ES" sz="2300" dirty="0">
              <a:solidFill>
                <a:srgbClr val="00B050"/>
              </a:solidFill>
            </a:endParaRPr>
          </a:p>
          <a:p>
            <a:r>
              <a:rPr lang="es-ES" sz="2300" dirty="0">
                <a:solidFill>
                  <a:srgbClr val="00B050"/>
                </a:solidFill>
              </a:rPr>
              <a:t>Dimensiones </a:t>
            </a:r>
            <a:r>
              <a:rPr lang="es-ES" sz="2300" dirty="0" smtClean="0">
                <a:solidFill>
                  <a:srgbClr val="00B050"/>
                </a:solidFill>
              </a:rPr>
              <a:t>Puerta   2.10 </a:t>
            </a:r>
            <a:r>
              <a:rPr lang="es-ES" sz="2300" dirty="0">
                <a:solidFill>
                  <a:srgbClr val="00B050"/>
                </a:solidFill>
              </a:rPr>
              <a:t>m de alto x 1.0m de ancho.</a:t>
            </a:r>
          </a:p>
          <a:p>
            <a:r>
              <a:rPr lang="es-ES" sz="2300" dirty="0" smtClean="0">
                <a:solidFill>
                  <a:srgbClr val="00B050"/>
                </a:solidFill>
              </a:rPr>
              <a:t>                                Puerta  </a:t>
            </a:r>
            <a:r>
              <a:rPr lang="es-ES" sz="2300" dirty="0">
                <a:solidFill>
                  <a:srgbClr val="00B050"/>
                </a:solidFill>
              </a:rPr>
              <a:t>de plancha metálica</a:t>
            </a:r>
          </a:p>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571503"/>
          </a:xfrm>
        </p:spPr>
        <p:txBody>
          <a:bodyPr>
            <a:normAutofit/>
          </a:bodyPr>
          <a:lstStyle/>
          <a:p>
            <a:r>
              <a:rPr lang="es-ES" sz="2000" b="1" dirty="0" smtClean="0"/>
              <a:t>Subestación Eléctrica “C/T 21”</a:t>
            </a:r>
            <a:endParaRPr lang="es-ES" sz="2000" b="1" dirty="0"/>
          </a:p>
        </p:txBody>
      </p:sp>
      <p:sp>
        <p:nvSpPr>
          <p:cNvPr id="3" name="2 Subtítulo"/>
          <p:cNvSpPr>
            <a:spLocks noGrp="1"/>
          </p:cNvSpPr>
          <p:nvPr>
            <p:ph type="subTitle" idx="1"/>
          </p:nvPr>
        </p:nvSpPr>
        <p:spPr>
          <a:xfrm>
            <a:off x="1371600" y="1214422"/>
            <a:ext cx="6400800" cy="4424378"/>
          </a:xfrm>
        </p:spPr>
        <p:txBody>
          <a:bodyPr>
            <a:normAutofit fontScale="85000" lnSpcReduction="10000"/>
          </a:bodyPr>
          <a:lstStyle/>
          <a:p>
            <a:r>
              <a:rPr lang="es-ES" dirty="0">
                <a:solidFill>
                  <a:srgbClr val="92D050"/>
                </a:solidFill>
              </a:rPr>
              <a:t>Esta S/E cuenta con las siguientes características:</a:t>
            </a:r>
          </a:p>
          <a:p>
            <a:pPr lvl="0"/>
            <a:r>
              <a:rPr lang="es-ES" dirty="0">
                <a:solidFill>
                  <a:srgbClr val="92D050"/>
                </a:solidFill>
              </a:rPr>
              <a:t>3 Transformadores 1Ø marca “Westinghouse” de potencia 100 KVA cada uno.         </a:t>
            </a:r>
          </a:p>
          <a:p>
            <a:pPr lvl="0"/>
            <a:r>
              <a:rPr lang="es-ES" dirty="0">
                <a:solidFill>
                  <a:srgbClr val="92D050"/>
                </a:solidFill>
              </a:rPr>
              <a:t>Conexión Y – Y  aterrizado</a:t>
            </a:r>
          </a:p>
          <a:p>
            <a:pPr lvl="0"/>
            <a:r>
              <a:rPr lang="es-ES" dirty="0">
                <a:solidFill>
                  <a:srgbClr val="92D050"/>
                </a:solidFill>
              </a:rPr>
              <a:t>13800 / 220 – 127  V 3Ø</a:t>
            </a:r>
          </a:p>
          <a:p>
            <a:pPr lvl="0"/>
            <a:r>
              <a:rPr lang="es-ES" dirty="0">
                <a:solidFill>
                  <a:srgbClr val="92D050"/>
                </a:solidFill>
              </a:rPr>
              <a:t>Potencia total del banco de transformadores de 300 KVA</a:t>
            </a:r>
          </a:p>
          <a:p>
            <a:pPr lvl="0"/>
            <a:r>
              <a:rPr lang="es-ES" dirty="0">
                <a:solidFill>
                  <a:srgbClr val="92D050"/>
                </a:solidFill>
              </a:rPr>
              <a:t>Breaker principal del tablero de distribución de 800A – 3 polos.</a:t>
            </a:r>
          </a:p>
          <a:p>
            <a:pPr lvl="0"/>
            <a:r>
              <a:rPr lang="es-ES" dirty="0">
                <a:solidFill>
                  <a:srgbClr val="92D050"/>
                </a:solidFill>
              </a:rPr>
              <a:t>1 tablero de distribución.</a:t>
            </a:r>
          </a:p>
          <a:p>
            <a:pPr lvl="0"/>
            <a:r>
              <a:rPr lang="es-ES" dirty="0">
                <a:solidFill>
                  <a:srgbClr val="92D050"/>
                </a:solidFill>
              </a:rPr>
              <a:t>1 caja porta breaker 3 polos 200 A</a:t>
            </a:r>
          </a:p>
          <a:p>
            <a:pPr lvl="0"/>
            <a:r>
              <a:rPr lang="es-ES" dirty="0">
                <a:solidFill>
                  <a:srgbClr val="92D050"/>
                </a:solidFill>
              </a:rPr>
              <a:t>Transformador de corriente</a:t>
            </a:r>
            <a:r>
              <a:rPr lang="es-ES" dirty="0"/>
              <a:t>.</a:t>
            </a:r>
          </a:p>
          <a:p>
            <a:endParaRPr lang="es-E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5000" b="-35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28605"/>
            <a:ext cx="7772400" cy="785817"/>
          </a:xfrm>
        </p:spPr>
        <p:txBody>
          <a:bodyPr>
            <a:normAutofit/>
          </a:bodyPr>
          <a:lstStyle/>
          <a:p>
            <a:r>
              <a:rPr lang="es-ES" sz="2000" dirty="0" smtClean="0"/>
              <a:t>Tablero de Distribución de Subestación Eléctrica “C/T 21”</a:t>
            </a:r>
            <a:endParaRPr lang="es-ES" sz="2000" dirty="0"/>
          </a:p>
        </p:txBody>
      </p:sp>
      <p:sp>
        <p:nvSpPr>
          <p:cNvPr id="3" name="2 Subtítulo"/>
          <p:cNvSpPr>
            <a:spLocks noGrp="1"/>
          </p:cNvSpPr>
          <p:nvPr>
            <p:ph type="subTitle" idx="1"/>
          </p:nvPr>
        </p:nvSpPr>
        <p:spPr/>
        <p:txBody>
          <a:bodyPr/>
          <a:lstStyle/>
          <a:p>
            <a:r>
              <a:rPr lang="es-ES" dirty="0" smtClean="0"/>
              <a:t> </a:t>
            </a:r>
            <a:endParaRPr lang="es-E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963</TotalTime>
  <Words>3623</Words>
  <Application>Microsoft Office PowerPoint</Application>
  <PresentationFormat>Presentación en pantalla (4:3)</PresentationFormat>
  <Paragraphs>374</Paragraphs>
  <Slides>64</Slides>
  <Notes>0</Notes>
  <HiddenSlides>0</HiddenSlides>
  <MMClips>0</MMClips>
  <ScaleCrop>false</ScaleCrop>
  <HeadingPairs>
    <vt:vector size="4" baseType="variant">
      <vt:variant>
        <vt:lpstr>Tema</vt:lpstr>
      </vt:variant>
      <vt:variant>
        <vt:i4>1</vt:i4>
      </vt:variant>
      <vt:variant>
        <vt:lpstr>Títulos de diapositiva</vt:lpstr>
      </vt:variant>
      <vt:variant>
        <vt:i4>64</vt:i4>
      </vt:variant>
    </vt:vector>
  </HeadingPairs>
  <TitlesOfParts>
    <vt:vector size="65" baseType="lpstr">
      <vt:lpstr>Flujo</vt:lpstr>
      <vt:lpstr>ANALISIS DE PELIGROS Y PUNTOS DE CONTROL CRITICOS EN SUBESTACIONES ELECTRICAS EN BAJA TENSION DE LA FIEC</vt:lpstr>
      <vt:lpstr>Descripción e Identificación del Escenario de Investigación </vt:lpstr>
      <vt:lpstr>Diagrama unifilar de conexión entre celda de media tensión y las subestaciones eléctricas de la FIEC</vt:lpstr>
      <vt:lpstr>Subestación Eléctrica “C/T 23”</vt:lpstr>
      <vt:lpstr>Subestación Eléctrica “C/T 23”</vt:lpstr>
      <vt:lpstr> </vt:lpstr>
      <vt:lpstr>Subestación Eléctrica “C/T 21”</vt:lpstr>
      <vt:lpstr>Subestación Eléctrica “C/T 21”</vt:lpstr>
      <vt:lpstr>Tablero de Distribución de Subestación Eléctrica “C/T 21”</vt:lpstr>
      <vt:lpstr>Subestación Eléctrica “C/T 22”</vt:lpstr>
      <vt:lpstr>Subestación Eléctrica “C/T 22”</vt:lpstr>
      <vt:lpstr>Tablero de distribución de Subestación Eléctrica “C/T 22”</vt:lpstr>
      <vt:lpstr>Subestación Eléctrica Tipo Padmounted</vt:lpstr>
      <vt:lpstr>Subestación Eléctrica Padmounted</vt:lpstr>
      <vt:lpstr>Tipos e Identificación de peligros en Subestaciones eléctricas de la FIEC</vt:lpstr>
      <vt:lpstr>Peligros debido a la Seguridad</vt:lpstr>
      <vt:lpstr>Peligros debido a la Seguridad</vt:lpstr>
      <vt:lpstr>Peligros debido a la Seguridad</vt:lpstr>
      <vt:lpstr>Peligros Eléctricos</vt:lpstr>
      <vt:lpstr>Peligros Eléctricos</vt:lpstr>
      <vt:lpstr>Peligros Eléctricos</vt:lpstr>
      <vt:lpstr>Peligros debido al ambiente / lugar de trabajo.  </vt:lpstr>
      <vt:lpstr>Peligros debido al ambiente / lugar de trabajo.  </vt:lpstr>
      <vt:lpstr>Diapositiva 24</vt:lpstr>
      <vt:lpstr>Peligros debido al ambiente / lugar de trabajo</vt:lpstr>
      <vt:lpstr>Peligros Físicos</vt:lpstr>
      <vt:lpstr>Peligros Físicos</vt:lpstr>
      <vt:lpstr>Peligros Físicos</vt:lpstr>
      <vt:lpstr>Peligros Físicos</vt:lpstr>
      <vt:lpstr>Otros Peligros</vt:lpstr>
      <vt:lpstr>Otros Peligros</vt:lpstr>
      <vt:lpstr>Otros Peligros</vt:lpstr>
      <vt:lpstr>Normas de Seguridad Eléctrica</vt:lpstr>
      <vt:lpstr>Normas de seguridad Eléctrica</vt:lpstr>
      <vt:lpstr>Normas de seguridad Eléctrica</vt:lpstr>
      <vt:lpstr>Normas de seguridad Eléctrica</vt:lpstr>
      <vt:lpstr>Normas de Seguridad Eléctrica</vt:lpstr>
      <vt:lpstr>Normas de seguridad Eléctrica</vt:lpstr>
      <vt:lpstr>Normas de seguridad Eléctrica</vt:lpstr>
      <vt:lpstr>Normas de Seguridad Eléctrica</vt:lpstr>
      <vt:lpstr>Normas de seguridad Eléctrica</vt:lpstr>
      <vt:lpstr>Diapositiva 42</vt:lpstr>
      <vt:lpstr>Verificación Subestación Eléctrica “C/T 21”</vt:lpstr>
      <vt:lpstr>Verificación Subestación Eléctrica “C/T 21”</vt:lpstr>
      <vt:lpstr>Calculo de conductores y dispositivos de protección en Subestación Eléctrica “C/T 21”</vt:lpstr>
      <vt:lpstr>Calculo de Iluminación en Subestación Eléctrica “C/T 21”</vt:lpstr>
      <vt:lpstr>Listas de Chequeo (Check list)</vt:lpstr>
      <vt:lpstr>Diapositiva 48</vt:lpstr>
      <vt:lpstr>Diapositiva 49</vt:lpstr>
      <vt:lpstr>Diapositiva 50</vt:lpstr>
      <vt:lpstr>PLANEACIÓN DEL MÉTODO FINE</vt:lpstr>
      <vt:lpstr>ESCALAS PARA VALORACIÓN  DE RIESGO</vt:lpstr>
      <vt:lpstr>Diapositiva 53</vt:lpstr>
      <vt:lpstr>Diapositiva 54</vt:lpstr>
      <vt:lpstr>Diapositiva 55</vt:lpstr>
      <vt:lpstr>Diapositiva 56</vt:lpstr>
      <vt:lpstr>Diapositiva 57</vt:lpstr>
      <vt:lpstr>SOLUCIONES PARA LA PREVENCIÓN DE RIESGOS CRÌTICOS EN SUBESTACIONES ELÉCTRICAS FIEC</vt:lpstr>
      <vt:lpstr>SOLUCIONES PARA LA PREVENCIÓN DE RIESGOS CRÌTICOS EN SUBESTACIONES ELÉCTRICAS FIEC</vt:lpstr>
      <vt:lpstr>SOLUCIONES PARA LA PREVENCIÓN DE RIESGOS CRÌTICOS EN SUBESTACIONES ELÉCTRICAS FIEC</vt:lpstr>
      <vt:lpstr>Diapositiva 61</vt:lpstr>
      <vt:lpstr>Diapositiva 62</vt:lpstr>
      <vt:lpstr>Diapositiva 63</vt:lpstr>
      <vt:lpstr>Diapositiva 64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ANALISIS DE PELIGROS Y PUNTOS DE CONTROL CRITICOS EN SUBESTACIONES ELECTRICAS EN BAJA TENSION DE LA FIEC</dc:title>
  <dc:creator>pc</dc:creator>
  <cp:lastModifiedBy>IVAN PILLIGUA</cp:lastModifiedBy>
  <cp:revision>80</cp:revision>
  <dcterms:created xsi:type="dcterms:W3CDTF">2010-06-01T00:08:16Z</dcterms:created>
  <dcterms:modified xsi:type="dcterms:W3CDTF">2010-06-02T17:49:08Z</dcterms:modified>
</cp:coreProperties>
</file>