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91" r:id="rId8"/>
    <p:sldId id="292" r:id="rId9"/>
    <p:sldId id="293" r:id="rId10"/>
    <p:sldId id="294" r:id="rId11"/>
    <p:sldId id="269" r:id="rId12"/>
    <p:sldId id="263"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5"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7" d="100"/>
          <a:sy n="77" d="100"/>
        </p:scale>
        <p:origin x="-6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524A981-EA60-417A-B308-AD202136A548}" type="datetimeFigureOut">
              <a:rPr lang="es-ES" smtClean="0"/>
              <a:pPr/>
              <a:t>21/09/2010</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0C07536-41A5-45ED-9F29-277C2758494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524A981-EA60-417A-B308-AD202136A548}" type="datetimeFigureOut">
              <a:rPr lang="es-ES" smtClean="0"/>
              <a:pPr/>
              <a:t>21/09/2010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0C07536-41A5-45ED-9F29-277C2758494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0524A981-EA60-417A-B308-AD202136A548}" type="datetimeFigureOut">
              <a:rPr lang="es-ES" smtClean="0"/>
              <a:pPr/>
              <a:t>21/09/2010</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0C07536-41A5-45ED-9F29-277C2758494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524A981-EA60-417A-B308-AD202136A548}" type="datetimeFigureOut">
              <a:rPr lang="es-ES" smtClean="0"/>
              <a:pPr/>
              <a:t>21/09/2010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0C07536-41A5-45ED-9F29-277C2758494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524A981-EA60-417A-B308-AD202136A548}" type="datetimeFigureOut">
              <a:rPr lang="es-ES" smtClean="0"/>
              <a:pPr/>
              <a:t>21/09/2010</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B0C07536-41A5-45ED-9F29-277C2758494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524A981-EA60-417A-B308-AD202136A548}" type="datetimeFigureOut">
              <a:rPr lang="es-ES" smtClean="0"/>
              <a:pPr/>
              <a:t>21/09/2010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0C07536-41A5-45ED-9F29-277C2758494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524A981-EA60-417A-B308-AD202136A548}" type="datetimeFigureOut">
              <a:rPr lang="es-ES" smtClean="0"/>
              <a:pPr/>
              <a:t>21/09/2010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B0C07536-41A5-45ED-9F29-277C2758494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524A981-EA60-417A-B308-AD202136A548}" type="datetimeFigureOut">
              <a:rPr lang="es-ES" smtClean="0"/>
              <a:pPr/>
              <a:t>21/09/2010</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0C07536-41A5-45ED-9F29-277C2758494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0524A981-EA60-417A-B308-AD202136A548}" type="datetimeFigureOut">
              <a:rPr lang="es-ES" smtClean="0"/>
              <a:pPr/>
              <a:t>21/09/2010</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B0C07536-41A5-45ED-9F29-277C2758494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524A981-EA60-417A-B308-AD202136A548}" type="datetimeFigureOut">
              <a:rPr lang="es-ES" smtClean="0"/>
              <a:pPr/>
              <a:t>21/09/2010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0C07536-41A5-45ED-9F29-277C2758494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0524A981-EA60-417A-B308-AD202136A548}" type="datetimeFigureOut">
              <a:rPr lang="es-ES" smtClean="0"/>
              <a:pPr/>
              <a:t>21/09/2010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0C07536-41A5-45ED-9F29-277C27584947}"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524A981-EA60-417A-B308-AD202136A548}" type="datetimeFigureOut">
              <a:rPr lang="es-ES" smtClean="0"/>
              <a:pPr/>
              <a:t>21/09/2010</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0C07536-41A5-45ED-9F29-277C2758494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71480"/>
            <a:ext cx="8001056" cy="1785950"/>
          </a:xfrm>
        </p:spPr>
        <p:txBody>
          <a:bodyPr>
            <a:noAutofit/>
          </a:bodyPr>
          <a:lstStyle/>
          <a:p>
            <a:r>
              <a:rPr lang="es-ES" sz="2400" b="1" dirty="0" smtClean="0"/>
              <a:t>PROYECTO </a:t>
            </a:r>
            <a:r>
              <a:rPr lang="es-ES" sz="2400" b="1" dirty="0"/>
              <a:t>DE PRODUCCION Y COMERCIALIZACION DE LAS GALLETAS “AMOR CON HAMBRE” EN LA CIUDAD DE GUAYAQUIL</a:t>
            </a:r>
            <a:r>
              <a:rPr lang="es-ES" sz="2400" dirty="0"/>
              <a:t/>
            </a:r>
            <a:br>
              <a:rPr lang="es-ES" sz="2400" dirty="0"/>
            </a:br>
            <a:endParaRPr lang="es-ES" sz="2400" dirty="0"/>
          </a:p>
        </p:txBody>
      </p:sp>
      <p:sp>
        <p:nvSpPr>
          <p:cNvPr id="3" name="2 Subtítulo"/>
          <p:cNvSpPr>
            <a:spLocks noGrp="1"/>
          </p:cNvSpPr>
          <p:nvPr>
            <p:ph type="subTitle" idx="1"/>
          </p:nvPr>
        </p:nvSpPr>
        <p:spPr>
          <a:xfrm>
            <a:off x="1357290" y="4786322"/>
            <a:ext cx="6072230" cy="1500198"/>
          </a:xfrm>
        </p:spPr>
        <p:txBody>
          <a:bodyPr>
            <a:normAutofit fontScale="92500" lnSpcReduction="20000"/>
          </a:bodyPr>
          <a:lstStyle/>
          <a:p>
            <a:endParaRPr lang="es-ES" sz="1600" b="1" dirty="0">
              <a:solidFill>
                <a:schemeClr val="tx1"/>
              </a:solidFill>
            </a:endParaRPr>
          </a:p>
          <a:p>
            <a:r>
              <a:rPr lang="es-ES" sz="1600" b="1" dirty="0" smtClean="0">
                <a:solidFill>
                  <a:schemeClr val="tx1"/>
                </a:solidFill>
              </a:rPr>
              <a:t>Elaborado por :</a:t>
            </a:r>
          </a:p>
          <a:p>
            <a:endParaRPr lang="es-ES" sz="1400" b="1" dirty="0" smtClean="0">
              <a:solidFill>
                <a:schemeClr val="tx1"/>
              </a:solidFill>
              <a:latin typeface="Book Antiqua" pitchFamily="18" charset="0"/>
            </a:endParaRPr>
          </a:p>
          <a:p>
            <a:r>
              <a:rPr lang="es-ES" sz="1400" b="1" dirty="0" smtClean="0">
                <a:solidFill>
                  <a:schemeClr val="tx1"/>
                </a:solidFill>
                <a:latin typeface="Book Antiqua" pitchFamily="18" charset="0"/>
              </a:rPr>
              <a:t>GHISLAINE FARAH ZAMBRANO</a:t>
            </a:r>
          </a:p>
          <a:p>
            <a:endParaRPr lang="es-ES" sz="1400" b="1" dirty="0" smtClean="0">
              <a:solidFill>
                <a:schemeClr val="tx1"/>
              </a:solidFill>
              <a:latin typeface="Book Antiqua" pitchFamily="18" charset="0"/>
            </a:endParaRPr>
          </a:p>
          <a:p>
            <a:r>
              <a:rPr lang="es-ES" sz="1400" b="1" dirty="0" smtClean="0">
                <a:solidFill>
                  <a:schemeClr val="tx1"/>
                </a:solidFill>
                <a:latin typeface="Book Antiqua" pitchFamily="18" charset="0"/>
              </a:rPr>
              <a:t>PAOLA ZEA VITERI </a:t>
            </a:r>
          </a:p>
          <a:p>
            <a:endParaRPr lang="es-ES" sz="1400" b="1" dirty="0" smtClean="0">
              <a:solidFill>
                <a:schemeClr val="tx1"/>
              </a:solidFill>
              <a:latin typeface="Book Antiqua" pitchFamily="18" charset="0"/>
            </a:endParaRPr>
          </a:p>
          <a:p>
            <a:pPr algn="r"/>
            <a:endParaRPr lang="es-ES" b="1" dirty="0" smtClean="0">
              <a:solidFill>
                <a:schemeClr val="tx1"/>
              </a:solidFill>
              <a:latin typeface="Book Antiqua" pitchFamily="18" charset="0"/>
            </a:endParaRPr>
          </a:p>
          <a:p>
            <a:endParaRPr lang="es-ES" dirty="0"/>
          </a:p>
        </p:txBody>
      </p:sp>
      <p:pic>
        <p:nvPicPr>
          <p:cNvPr id="1026" name="Picture 2"/>
          <p:cNvPicPr>
            <a:picLocks noChangeAspect="1" noChangeArrowheads="1"/>
          </p:cNvPicPr>
          <p:nvPr/>
        </p:nvPicPr>
        <p:blipFill>
          <a:blip r:embed="rId2"/>
          <a:srcRect/>
          <a:stretch>
            <a:fillRect/>
          </a:stretch>
        </p:blipFill>
        <p:spPr bwMode="auto">
          <a:xfrm>
            <a:off x="2928926" y="2000240"/>
            <a:ext cx="3605519" cy="27860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Amenazas:</a:t>
            </a:r>
            <a:endParaRPr lang="es-ES" dirty="0"/>
          </a:p>
        </p:txBody>
      </p:sp>
      <p:sp>
        <p:nvSpPr>
          <p:cNvPr id="3" name="2 Marcador de contenido"/>
          <p:cNvSpPr>
            <a:spLocks noGrp="1"/>
          </p:cNvSpPr>
          <p:nvPr>
            <p:ph idx="1"/>
          </p:nvPr>
        </p:nvSpPr>
        <p:spPr/>
        <p:txBody>
          <a:bodyPr/>
          <a:lstStyle/>
          <a:p>
            <a:r>
              <a:rPr lang="es-ES" dirty="0" smtClean="0"/>
              <a:t>Lealtad del público hacia los productos del mercado.</a:t>
            </a:r>
          </a:p>
          <a:p>
            <a:endParaRPr lang="es-ES" dirty="0" smtClean="0"/>
          </a:p>
          <a:p>
            <a:r>
              <a:rPr lang="es-ES" dirty="0" smtClean="0"/>
              <a:t>La situación económica debido a los cambios continuos que se presentan en el gobierno.</a:t>
            </a:r>
          </a:p>
          <a:p>
            <a:endParaRPr lang="es-ES" dirty="0" smtClean="0"/>
          </a:p>
          <a:p>
            <a:r>
              <a:rPr lang="es-ES" dirty="0" smtClean="0"/>
              <a:t>Las galletas que ingresan de los países extranjeros con precios muchos mas </a:t>
            </a:r>
            <a:r>
              <a:rPr lang="es-ES" dirty="0" err="1" smtClean="0"/>
              <a:t>economicos</a:t>
            </a:r>
            <a:r>
              <a:rPr lang="es-ES" dirty="0" smtClean="0"/>
              <a:t> ya que la moneda de ellos es débil en comparación con la nuestra.</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2976" y="357166"/>
            <a:ext cx="6329378" cy="751506"/>
          </a:xfrm>
        </p:spPr>
        <p:txBody>
          <a:bodyPr/>
          <a:lstStyle/>
          <a:p>
            <a:pPr algn="ctr"/>
            <a:r>
              <a:rPr lang="es-ES" dirty="0" smtClean="0"/>
              <a:t>Fuerzas de </a:t>
            </a:r>
            <a:r>
              <a:rPr lang="es-ES" dirty="0" err="1" smtClean="0"/>
              <a:t>porter</a:t>
            </a:r>
            <a:endParaRPr lang="es-ES" dirty="0"/>
          </a:p>
        </p:txBody>
      </p:sp>
      <p:sp>
        <p:nvSpPr>
          <p:cNvPr id="4" name="3 Rectángulo redondeado"/>
          <p:cNvSpPr/>
          <p:nvPr/>
        </p:nvSpPr>
        <p:spPr>
          <a:xfrm>
            <a:off x="3214678" y="1285860"/>
            <a:ext cx="1928826" cy="121444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dirty="0" smtClean="0"/>
              <a:t>Amenazas de nuevos competidores</a:t>
            </a:r>
          </a:p>
          <a:p>
            <a:pPr algn="ctr"/>
            <a:r>
              <a:rPr lang="es-ES" sz="1200" dirty="0" smtClean="0"/>
              <a:t>(La Universal, Nabisco, Nestlé) </a:t>
            </a:r>
            <a:endParaRPr lang="es-ES" sz="1200" dirty="0"/>
          </a:p>
        </p:txBody>
      </p:sp>
      <p:sp>
        <p:nvSpPr>
          <p:cNvPr id="5" name="4 Rectángulo redondeado"/>
          <p:cNvSpPr/>
          <p:nvPr/>
        </p:nvSpPr>
        <p:spPr>
          <a:xfrm>
            <a:off x="714348" y="3143248"/>
            <a:ext cx="1785950" cy="12144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600" dirty="0" smtClean="0"/>
              <a:t>Poder de negociación de los proveedores</a:t>
            </a:r>
          </a:p>
          <a:p>
            <a:pPr algn="ctr"/>
            <a:r>
              <a:rPr lang="es-ES" sz="1200" dirty="0" smtClean="0"/>
              <a:t>(Materia prima)</a:t>
            </a:r>
            <a:endParaRPr lang="es-ES" sz="1200" dirty="0"/>
          </a:p>
        </p:txBody>
      </p:sp>
      <p:sp>
        <p:nvSpPr>
          <p:cNvPr id="6" name="5 Rectángulo redondeado"/>
          <p:cNvSpPr/>
          <p:nvPr/>
        </p:nvSpPr>
        <p:spPr>
          <a:xfrm>
            <a:off x="3214678" y="5072074"/>
            <a:ext cx="1928826" cy="100013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600" dirty="0" smtClean="0"/>
              <a:t>Amenazas de productos sustitutos</a:t>
            </a:r>
          </a:p>
          <a:p>
            <a:pPr algn="ctr"/>
            <a:r>
              <a:rPr lang="es-ES" sz="1200" dirty="0" smtClean="0"/>
              <a:t>(Snacks)</a:t>
            </a:r>
            <a:endParaRPr lang="es-ES" sz="1200" dirty="0"/>
          </a:p>
        </p:txBody>
      </p:sp>
      <p:sp>
        <p:nvSpPr>
          <p:cNvPr id="8" name="7 Rectángulo redondeado"/>
          <p:cNvSpPr/>
          <p:nvPr/>
        </p:nvSpPr>
        <p:spPr>
          <a:xfrm>
            <a:off x="5929322" y="3286124"/>
            <a:ext cx="1785950" cy="128588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600" dirty="0" smtClean="0"/>
              <a:t>Poder de negociación de los clientes</a:t>
            </a:r>
          </a:p>
          <a:p>
            <a:pPr algn="ctr"/>
            <a:r>
              <a:rPr lang="es-ES" sz="1200" dirty="0" smtClean="0"/>
              <a:t>(Mi comisariato, Supermaxi)</a:t>
            </a:r>
            <a:endParaRPr lang="es-ES" sz="1200" dirty="0"/>
          </a:p>
        </p:txBody>
      </p:sp>
      <p:graphicFrame>
        <p:nvGraphicFramePr>
          <p:cNvPr id="70658" name="Object 2"/>
          <p:cNvGraphicFramePr>
            <a:graphicFrameLocks noChangeAspect="1"/>
          </p:cNvGraphicFramePr>
          <p:nvPr/>
        </p:nvGraphicFramePr>
        <p:xfrm>
          <a:off x="5572132" y="5786454"/>
          <a:ext cx="2247900" cy="752475"/>
        </p:xfrm>
        <a:graphic>
          <a:graphicData uri="http://schemas.openxmlformats.org/presentationml/2006/ole">
            <p:oleObj spid="_x0000_s71682" r:id="rId3" imgW="7457143" imgH="3742857" progId="">
              <p:embed/>
            </p:oleObj>
          </a:graphicData>
        </a:graphic>
      </p:graphicFrame>
      <p:sp>
        <p:nvSpPr>
          <p:cNvPr id="10" name="9 Flecha abajo"/>
          <p:cNvSpPr/>
          <p:nvPr/>
        </p:nvSpPr>
        <p:spPr>
          <a:xfrm>
            <a:off x="4071934" y="2571744"/>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2643174" y="3571876"/>
            <a:ext cx="35719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rriba"/>
          <p:cNvSpPr/>
          <p:nvPr/>
        </p:nvSpPr>
        <p:spPr>
          <a:xfrm>
            <a:off x="4000496" y="4572008"/>
            <a:ext cx="428628"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izquierda"/>
          <p:cNvSpPr/>
          <p:nvPr/>
        </p:nvSpPr>
        <p:spPr>
          <a:xfrm>
            <a:off x="5286380" y="3571876"/>
            <a:ext cx="428628"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3143240" y="3000372"/>
            <a:ext cx="2071702" cy="150019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smtClean="0"/>
              <a:t>Rivalidad entre los competidores existentes</a:t>
            </a:r>
            <a:endParaRPr lang="es-E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043758" cy="822944"/>
          </a:xfrm>
        </p:spPr>
        <p:txBody>
          <a:bodyPr/>
          <a:lstStyle/>
          <a:p>
            <a:pPr algn="ctr"/>
            <a:r>
              <a:rPr lang="es-ES" dirty="0" smtClean="0"/>
              <a:t>Marketing </a:t>
            </a:r>
            <a:r>
              <a:rPr lang="es-ES" dirty="0" err="1" smtClean="0"/>
              <a:t>mix</a:t>
            </a:r>
            <a:endParaRPr lang="es-ES" dirty="0"/>
          </a:p>
        </p:txBody>
      </p:sp>
      <p:sp>
        <p:nvSpPr>
          <p:cNvPr id="4" name="3 Rectángulo redondeado"/>
          <p:cNvSpPr/>
          <p:nvPr/>
        </p:nvSpPr>
        <p:spPr>
          <a:xfrm>
            <a:off x="785786" y="1500174"/>
            <a:ext cx="1714512"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PRODUCTO</a:t>
            </a:r>
            <a:endParaRPr lang="es-ES" dirty="0"/>
          </a:p>
        </p:txBody>
      </p:sp>
      <p:sp>
        <p:nvSpPr>
          <p:cNvPr id="9" name="8 Rectángulo redondeado"/>
          <p:cNvSpPr/>
          <p:nvPr/>
        </p:nvSpPr>
        <p:spPr>
          <a:xfrm>
            <a:off x="6072198" y="5214950"/>
            <a:ext cx="1857388" cy="10001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PUBLICIDAD</a:t>
            </a:r>
            <a:endParaRPr lang="es-ES" dirty="0"/>
          </a:p>
        </p:txBody>
      </p:sp>
      <p:sp>
        <p:nvSpPr>
          <p:cNvPr id="10" name="9 Rectángulo redondeado"/>
          <p:cNvSpPr/>
          <p:nvPr/>
        </p:nvSpPr>
        <p:spPr>
          <a:xfrm>
            <a:off x="785786" y="3214686"/>
            <a:ext cx="1571636" cy="10715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PRECIO</a:t>
            </a:r>
            <a:endParaRPr lang="es-ES" dirty="0"/>
          </a:p>
        </p:txBody>
      </p:sp>
      <p:sp>
        <p:nvSpPr>
          <p:cNvPr id="11" name="10 Rectángulo redondeado"/>
          <p:cNvSpPr/>
          <p:nvPr/>
        </p:nvSpPr>
        <p:spPr>
          <a:xfrm>
            <a:off x="3357554" y="5214950"/>
            <a:ext cx="1857388" cy="10001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PROMOCION</a:t>
            </a:r>
            <a:endParaRPr lang="es-ES" dirty="0"/>
          </a:p>
        </p:txBody>
      </p:sp>
      <p:sp>
        <p:nvSpPr>
          <p:cNvPr id="12" name="11 Rectángulo redondeado"/>
          <p:cNvSpPr/>
          <p:nvPr/>
        </p:nvSpPr>
        <p:spPr>
          <a:xfrm>
            <a:off x="857224" y="5143512"/>
            <a:ext cx="1571636" cy="10715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smtClean="0"/>
              <a:t>PLAZA</a:t>
            </a:r>
            <a:endParaRPr lang="es-ES" dirty="0"/>
          </a:p>
        </p:txBody>
      </p:sp>
      <p:sp>
        <p:nvSpPr>
          <p:cNvPr id="13" name="12 Flecha abajo"/>
          <p:cNvSpPr/>
          <p:nvPr/>
        </p:nvSpPr>
        <p:spPr>
          <a:xfrm>
            <a:off x="1357290" y="2571744"/>
            <a:ext cx="50006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derecha"/>
          <p:cNvSpPr/>
          <p:nvPr/>
        </p:nvSpPr>
        <p:spPr>
          <a:xfrm>
            <a:off x="2643174" y="5572140"/>
            <a:ext cx="42862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erecha"/>
          <p:cNvSpPr/>
          <p:nvPr/>
        </p:nvSpPr>
        <p:spPr>
          <a:xfrm>
            <a:off x="5429256" y="5572140"/>
            <a:ext cx="42862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abajo"/>
          <p:cNvSpPr/>
          <p:nvPr/>
        </p:nvSpPr>
        <p:spPr>
          <a:xfrm>
            <a:off x="1357290" y="4572008"/>
            <a:ext cx="50006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Picture 2"/>
          <p:cNvPicPr>
            <a:picLocks noGrp="1" noChangeAspect="1" noChangeArrowheads="1"/>
          </p:cNvPicPr>
          <p:nvPr>
            <p:ph idx="1"/>
          </p:nvPr>
        </p:nvPicPr>
        <p:blipFill>
          <a:blip r:embed="rId2"/>
          <a:srcRect/>
          <a:stretch>
            <a:fillRect/>
          </a:stretch>
        </p:blipFill>
        <p:spPr bwMode="auto">
          <a:xfrm>
            <a:off x="3929058" y="1285860"/>
            <a:ext cx="3665414" cy="3855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Estudio técnico</a:t>
            </a:r>
            <a:endParaRPr lang="es-ES" dirty="0"/>
          </a:p>
        </p:txBody>
      </p:sp>
      <p:sp>
        <p:nvSpPr>
          <p:cNvPr id="3" name="2 Marcador de contenido"/>
          <p:cNvSpPr>
            <a:spLocks noGrp="1"/>
          </p:cNvSpPr>
          <p:nvPr>
            <p:ph idx="1"/>
          </p:nvPr>
        </p:nvSpPr>
        <p:spPr/>
        <p:txBody>
          <a:bodyPr/>
          <a:lstStyle/>
          <a:p>
            <a:r>
              <a:rPr lang="es-ES" dirty="0" smtClean="0"/>
              <a:t>Objetivo:</a:t>
            </a:r>
          </a:p>
          <a:p>
            <a:pPr>
              <a:buNone/>
            </a:pPr>
            <a:endParaRPr lang="es-ES" dirty="0" smtClean="0"/>
          </a:p>
          <a:p>
            <a:r>
              <a:rPr lang="es-ES" sz="1800" dirty="0" smtClean="0"/>
              <a:t>verificar la posibilidad técnica de la fabricación  de las galletas “AMOR CON HAMBRE”</a:t>
            </a:r>
          </a:p>
          <a:p>
            <a:endParaRPr lang="es-ES" sz="1800" dirty="0" smtClean="0"/>
          </a:p>
          <a:p>
            <a:r>
              <a:rPr lang="es-ES" sz="1800" dirty="0" smtClean="0"/>
              <a:t>Determinar el tamaño óptimo de la planta</a:t>
            </a:r>
          </a:p>
          <a:p>
            <a:endParaRPr lang="es-ES" sz="1800" dirty="0" smtClean="0"/>
          </a:p>
          <a:p>
            <a:r>
              <a:rPr lang="es-ES" sz="1800" dirty="0" smtClean="0"/>
              <a:t> Evaluar  la  localización óptima</a:t>
            </a:r>
          </a:p>
          <a:p>
            <a:endParaRPr lang="es-ES" sz="1800" dirty="0" smtClean="0"/>
          </a:p>
          <a:p>
            <a:r>
              <a:rPr lang="es-ES" sz="1800" dirty="0" smtClean="0"/>
              <a:t>Valorizar  las  inversiones en cuanto a:</a:t>
            </a:r>
          </a:p>
          <a:p>
            <a:pPr marL="274320" lvl="3" indent="-274320">
              <a:spcBef>
                <a:spcPts val="600"/>
              </a:spcBef>
              <a:buClr>
                <a:schemeClr val="tx2"/>
              </a:buClr>
              <a:buSzPct val="73000"/>
              <a:buNone/>
            </a:pPr>
            <a:r>
              <a:rPr lang="es-ES" sz="1800" dirty="0" smtClean="0">
                <a:solidFill>
                  <a:schemeClr val="tx1"/>
                </a:solidFill>
              </a:rPr>
              <a:t>          Balance de Obras Físicas</a:t>
            </a:r>
          </a:p>
          <a:p>
            <a:pPr marL="274320" lvl="3" indent="-274320">
              <a:spcBef>
                <a:spcPts val="600"/>
              </a:spcBef>
              <a:buClr>
                <a:schemeClr val="tx2"/>
              </a:buClr>
              <a:buSzPct val="73000"/>
              <a:buNone/>
            </a:pPr>
            <a:r>
              <a:rPr lang="es-ES" sz="1800" dirty="0" smtClean="0">
                <a:solidFill>
                  <a:schemeClr val="tx1"/>
                </a:solidFill>
              </a:rPr>
              <a:t>          Balance  de Maquinaria y Equipos</a:t>
            </a:r>
          </a:p>
          <a:p>
            <a:pPr marL="274320" lvl="3" indent="-274320">
              <a:spcBef>
                <a:spcPts val="600"/>
              </a:spcBef>
              <a:buClr>
                <a:schemeClr val="tx2"/>
              </a:buClr>
              <a:buSzPct val="73000"/>
              <a:buNone/>
            </a:pPr>
            <a:r>
              <a:rPr lang="es-ES" sz="1800" dirty="0" smtClean="0">
                <a:solidFill>
                  <a:schemeClr val="tx1"/>
                </a:solidFill>
              </a:rPr>
              <a:t>          Balance de Personal</a:t>
            </a:r>
          </a:p>
        </p:txBody>
      </p:sp>
      <p:graphicFrame>
        <p:nvGraphicFramePr>
          <p:cNvPr id="73731" name="Object 3"/>
          <p:cNvGraphicFramePr>
            <a:graphicFrameLocks noChangeAspect="1"/>
          </p:cNvGraphicFramePr>
          <p:nvPr/>
        </p:nvGraphicFramePr>
        <p:xfrm>
          <a:off x="5429256" y="5786454"/>
          <a:ext cx="2247900" cy="752475"/>
        </p:xfrm>
        <a:graphic>
          <a:graphicData uri="http://schemas.openxmlformats.org/presentationml/2006/ole">
            <p:oleObj spid="_x0000_s73731" r:id="rId3" imgW="7457143" imgH="3742857"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5472122" cy="537192"/>
          </a:xfrm>
        </p:spPr>
        <p:txBody>
          <a:bodyPr>
            <a:normAutofit/>
          </a:bodyPr>
          <a:lstStyle/>
          <a:p>
            <a:pPr algn="ctr"/>
            <a:r>
              <a:rPr lang="es-ES" sz="2800" dirty="0" smtClean="0"/>
              <a:t>Proceso de producción:</a:t>
            </a:r>
            <a:endParaRPr lang="es-ES" sz="2800" dirty="0"/>
          </a:p>
        </p:txBody>
      </p:sp>
      <p:pic>
        <p:nvPicPr>
          <p:cNvPr id="72706" name="Objeto 7"/>
          <p:cNvPicPr>
            <a:picLocks noChangeArrowheads="1"/>
          </p:cNvPicPr>
          <p:nvPr/>
        </p:nvPicPr>
        <p:blipFill>
          <a:blip r:embed="rId3"/>
          <a:srcRect l="-467" t="-558" r="-403" b="-548"/>
          <a:stretch>
            <a:fillRect/>
          </a:stretch>
        </p:blipFill>
        <p:spPr bwMode="auto">
          <a:xfrm>
            <a:off x="2143108" y="1285860"/>
            <a:ext cx="3857652" cy="4940320"/>
          </a:xfrm>
          <a:prstGeom prst="rect">
            <a:avLst/>
          </a:prstGeom>
          <a:noFill/>
          <a:ln w="9525">
            <a:noFill/>
            <a:miter lim="800000"/>
            <a:headEnd/>
            <a:tailEnd/>
          </a:ln>
        </p:spPr>
      </p:pic>
      <p:graphicFrame>
        <p:nvGraphicFramePr>
          <p:cNvPr id="72707" name="Object 3"/>
          <p:cNvGraphicFramePr>
            <a:graphicFrameLocks noChangeAspect="1"/>
          </p:cNvGraphicFramePr>
          <p:nvPr/>
        </p:nvGraphicFramePr>
        <p:xfrm>
          <a:off x="5643570" y="5857892"/>
          <a:ext cx="2247900" cy="752475"/>
        </p:xfrm>
        <a:graphic>
          <a:graphicData uri="http://schemas.openxmlformats.org/presentationml/2006/ole">
            <p:oleObj spid="_x0000_s72707" r:id="rId4" imgW="7457143" imgH="3742857"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043758" cy="751506"/>
          </a:xfrm>
        </p:spPr>
        <p:txBody>
          <a:bodyPr/>
          <a:lstStyle/>
          <a:p>
            <a:pPr algn="ctr"/>
            <a:r>
              <a:rPr lang="es-ES" dirty="0" smtClean="0"/>
              <a:t>Proyección de la demanda:</a:t>
            </a:r>
            <a:endParaRPr lang="es-ES" dirty="0"/>
          </a:p>
        </p:txBody>
      </p:sp>
      <p:graphicFrame>
        <p:nvGraphicFramePr>
          <p:cNvPr id="4" name="3 Tabla"/>
          <p:cNvGraphicFramePr>
            <a:graphicFrameLocks noGrp="1"/>
          </p:cNvGraphicFramePr>
          <p:nvPr/>
        </p:nvGraphicFramePr>
        <p:xfrm>
          <a:off x="214282" y="2143116"/>
          <a:ext cx="2357454" cy="4380997"/>
        </p:xfrm>
        <a:graphic>
          <a:graphicData uri="http://schemas.openxmlformats.org/drawingml/2006/table">
            <a:tbl>
              <a:tblPr>
                <a:tableStyleId>{35758FB7-9AC5-4552-8A53-C91805E547FA}</a:tableStyleId>
              </a:tblPr>
              <a:tblGrid>
                <a:gridCol w="397185"/>
                <a:gridCol w="1960269"/>
              </a:tblGrid>
              <a:tr h="468196">
                <a:tc gridSpan="2">
                  <a:txBody>
                    <a:bodyPr/>
                    <a:lstStyle/>
                    <a:p>
                      <a:pPr algn="ctr">
                        <a:lnSpc>
                          <a:spcPct val="150000"/>
                        </a:lnSpc>
                        <a:spcAft>
                          <a:spcPts val="0"/>
                        </a:spcAft>
                      </a:pPr>
                      <a:r>
                        <a:rPr lang="es-ES" sz="1100" b="1" dirty="0"/>
                        <a:t>HABITANTES  DE  LA  CIUDAD  DE GUAYAQUIL</a:t>
                      </a:r>
                      <a:endParaRPr lang="es-ES" sz="1100" b="1" dirty="0">
                        <a:latin typeface="Calibri"/>
                        <a:ea typeface="Calibri"/>
                        <a:cs typeface="Times New Roman"/>
                      </a:endParaRPr>
                    </a:p>
                  </a:txBody>
                  <a:tcPr marL="44450" marR="44450" marT="0" marB="0" anchor="b"/>
                </a:tc>
                <a:tc hMerge="1">
                  <a:txBody>
                    <a:bodyPr/>
                    <a:lstStyle/>
                    <a:p>
                      <a:endParaRPr lang="es-ES"/>
                    </a:p>
                  </a:txBody>
                  <a:tcPr/>
                </a:tc>
              </a:tr>
              <a:tr h="274336">
                <a:tc gridSpan="2">
                  <a:txBody>
                    <a:bodyPr/>
                    <a:lstStyle/>
                    <a:p>
                      <a:pPr algn="ctr">
                        <a:lnSpc>
                          <a:spcPct val="150000"/>
                        </a:lnSpc>
                        <a:spcAft>
                          <a:spcPts val="0"/>
                        </a:spcAft>
                      </a:pPr>
                      <a:r>
                        <a:rPr lang="es-ES" sz="1100" dirty="0"/>
                        <a:t>POBLACION URBANA</a:t>
                      </a:r>
                      <a:endParaRPr lang="es-ES" sz="1100" dirty="0">
                        <a:latin typeface="Calibri"/>
                        <a:ea typeface="Calibri"/>
                        <a:cs typeface="Times New Roman"/>
                      </a:endParaRPr>
                    </a:p>
                  </a:txBody>
                  <a:tcPr marL="44450" marR="44450" marT="0" marB="0" anchor="b"/>
                </a:tc>
                <a:tc hMerge="1">
                  <a:txBody>
                    <a:bodyPr/>
                    <a:lstStyle/>
                    <a:p>
                      <a:endParaRPr lang="es-ES"/>
                    </a:p>
                  </a:txBody>
                  <a:tcPr/>
                </a:tc>
              </a:tr>
              <a:tr h="339455">
                <a:tc>
                  <a:txBody>
                    <a:bodyPr/>
                    <a:lstStyle/>
                    <a:p>
                      <a:pPr algn="ctr">
                        <a:lnSpc>
                          <a:spcPct val="150000"/>
                        </a:lnSpc>
                        <a:spcAft>
                          <a:spcPts val="0"/>
                        </a:spcAft>
                      </a:pPr>
                      <a:r>
                        <a:rPr lang="es-ES" sz="1100"/>
                        <a:t>AÑO</a:t>
                      </a:r>
                      <a:endParaRPr lang="es-ES" sz="1100">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a:t>HABITANTES</a:t>
                      </a:r>
                      <a:endParaRPr lang="es-ES" sz="1100">
                        <a:latin typeface="Calibri"/>
                        <a:ea typeface="Calibri"/>
                        <a:cs typeface="Times New Roman"/>
                      </a:endParaRPr>
                    </a:p>
                  </a:txBody>
                  <a:tcPr marL="44450" marR="44450" marT="0" marB="0" anchor="b"/>
                </a:tc>
              </a:tr>
              <a:tr h="397647">
                <a:tc>
                  <a:txBody>
                    <a:bodyPr/>
                    <a:lstStyle/>
                    <a:p>
                      <a:pPr algn="ctr">
                        <a:lnSpc>
                          <a:spcPct val="150000"/>
                        </a:lnSpc>
                        <a:spcAft>
                          <a:spcPts val="0"/>
                        </a:spcAft>
                      </a:pPr>
                      <a:r>
                        <a:rPr lang="es-ES" sz="1100"/>
                        <a:t>2001</a:t>
                      </a:r>
                      <a:endParaRPr lang="es-ES" sz="1100">
                        <a:latin typeface="Calibri"/>
                        <a:ea typeface="Calibri"/>
                        <a:cs typeface="Times New Roman"/>
                      </a:endParaRPr>
                    </a:p>
                  </a:txBody>
                  <a:tcPr marL="44450" marR="44450" marT="0" marB="0" anchor="b"/>
                </a:tc>
                <a:tc>
                  <a:txBody>
                    <a:bodyPr/>
                    <a:lstStyle/>
                    <a:p>
                      <a:pPr>
                        <a:lnSpc>
                          <a:spcPct val="150000"/>
                        </a:lnSpc>
                        <a:spcAft>
                          <a:spcPts val="0"/>
                        </a:spcAft>
                      </a:pPr>
                      <a:r>
                        <a:rPr lang="es-ES" sz="1100" dirty="0"/>
                        <a:t>                        1.985.379,00 </a:t>
                      </a:r>
                      <a:endParaRPr lang="es-ES" sz="1100" dirty="0">
                        <a:latin typeface="Calibri"/>
                        <a:ea typeface="Calibri"/>
                        <a:cs typeface="Times New Roman"/>
                      </a:endParaRPr>
                    </a:p>
                  </a:txBody>
                  <a:tcPr marL="44450" marR="44450" marT="0" marB="0" anchor="b"/>
                </a:tc>
              </a:tr>
              <a:tr h="274336">
                <a:tc>
                  <a:txBody>
                    <a:bodyPr/>
                    <a:lstStyle/>
                    <a:p>
                      <a:pPr algn="ctr">
                        <a:lnSpc>
                          <a:spcPct val="150000"/>
                        </a:lnSpc>
                        <a:spcAft>
                          <a:spcPts val="0"/>
                        </a:spcAft>
                      </a:pPr>
                      <a:r>
                        <a:rPr lang="es-ES" sz="1100"/>
                        <a:t>2002</a:t>
                      </a:r>
                      <a:endParaRPr lang="es-ES" sz="1100">
                        <a:latin typeface="Calibri"/>
                        <a:ea typeface="Calibri"/>
                        <a:cs typeface="Times New Roman"/>
                      </a:endParaRPr>
                    </a:p>
                  </a:txBody>
                  <a:tcPr marL="44450" marR="44450" marT="0" marB="0" anchor="b"/>
                </a:tc>
                <a:tc>
                  <a:txBody>
                    <a:bodyPr/>
                    <a:lstStyle/>
                    <a:p>
                      <a:pPr>
                        <a:lnSpc>
                          <a:spcPct val="150000"/>
                        </a:lnSpc>
                        <a:spcAft>
                          <a:spcPts val="0"/>
                        </a:spcAft>
                      </a:pPr>
                      <a:r>
                        <a:rPr lang="es-ES" sz="1100"/>
                        <a:t>                        2.035.013,48 </a:t>
                      </a:r>
                      <a:endParaRPr lang="es-ES" sz="1100">
                        <a:latin typeface="Calibri"/>
                        <a:ea typeface="Calibri"/>
                        <a:cs typeface="Times New Roman"/>
                      </a:endParaRPr>
                    </a:p>
                  </a:txBody>
                  <a:tcPr marL="44450" marR="44450" marT="0" marB="0" anchor="b"/>
                </a:tc>
              </a:tr>
              <a:tr h="274336">
                <a:tc>
                  <a:txBody>
                    <a:bodyPr/>
                    <a:lstStyle/>
                    <a:p>
                      <a:pPr algn="ctr">
                        <a:lnSpc>
                          <a:spcPct val="150000"/>
                        </a:lnSpc>
                        <a:spcAft>
                          <a:spcPts val="0"/>
                        </a:spcAft>
                      </a:pPr>
                      <a:r>
                        <a:rPr lang="es-ES" sz="1100"/>
                        <a:t>2003</a:t>
                      </a:r>
                      <a:endParaRPr lang="es-ES" sz="1100">
                        <a:latin typeface="Calibri"/>
                        <a:ea typeface="Calibri"/>
                        <a:cs typeface="Times New Roman"/>
                      </a:endParaRPr>
                    </a:p>
                  </a:txBody>
                  <a:tcPr marL="44450" marR="44450" marT="0" marB="0" anchor="b"/>
                </a:tc>
                <a:tc>
                  <a:txBody>
                    <a:bodyPr/>
                    <a:lstStyle/>
                    <a:p>
                      <a:pPr>
                        <a:lnSpc>
                          <a:spcPct val="150000"/>
                        </a:lnSpc>
                        <a:spcAft>
                          <a:spcPts val="0"/>
                        </a:spcAft>
                      </a:pPr>
                      <a:r>
                        <a:rPr lang="es-ES" sz="1100"/>
                        <a:t>                        2.085.888,81 </a:t>
                      </a:r>
                      <a:endParaRPr lang="es-ES" sz="1100">
                        <a:latin typeface="Calibri"/>
                        <a:ea typeface="Calibri"/>
                        <a:cs typeface="Times New Roman"/>
                      </a:endParaRPr>
                    </a:p>
                  </a:txBody>
                  <a:tcPr marL="44450" marR="44450" marT="0" marB="0" anchor="b"/>
                </a:tc>
              </a:tr>
              <a:tr h="397647">
                <a:tc>
                  <a:txBody>
                    <a:bodyPr/>
                    <a:lstStyle/>
                    <a:p>
                      <a:pPr algn="ctr">
                        <a:lnSpc>
                          <a:spcPct val="150000"/>
                        </a:lnSpc>
                        <a:spcAft>
                          <a:spcPts val="0"/>
                        </a:spcAft>
                      </a:pPr>
                      <a:r>
                        <a:rPr lang="es-ES" sz="1100"/>
                        <a:t>2004</a:t>
                      </a:r>
                      <a:endParaRPr lang="es-ES" sz="1100">
                        <a:latin typeface="Calibri"/>
                        <a:ea typeface="Calibri"/>
                        <a:cs typeface="Times New Roman"/>
                      </a:endParaRPr>
                    </a:p>
                  </a:txBody>
                  <a:tcPr marL="44450" marR="44450" marT="0" marB="0" anchor="b"/>
                </a:tc>
                <a:tc>
                  <a:txBody>
                    <a:bodyPr/>
                    <a:lstStyle/>
                    <a:p>
                      <a:pPr>
                        <a:lnSpc>
                          <a:spcPct val="150000"/>
                        </a:lnSpc>
                        <a:spcAft>
                          <a:spcPts val="0"/>
                        </a:spcAft>
                      </a:pPr>
                      <a:r>
                        <a:rPr lang="es-ES" sz="1100"/>
                        <a:t>                        2.138.036,03 </a:t>
                      </a:r>
                      <a:endParaRPr lang="es-ES" sz="1100">
                        <a:latin typeface="Calibri"/>
                        <a:ea typeface="Calibri"/>
                        <a:cs typeface="Times New Roman"/>
                      </a:endParaRPr>
                    </a:p>
                  </a:txBody>
                  <a:tcPr marL="44450" marR="44450" marT="0" marB="0" anchor="b"/>
                </a:tc>
              </a:tr>
              <a:tr h="274336">
                <a:tc>
                  <a:txBody>
                    <a:bodyPr/>
                    <a:lstStyle/>
                    <a:p>
                      <a:pPr algn="ctr">
                        <a:lnSpc>
                          <a:spcPct val="150000"/>
                        </a:lnSpc>
                        <a:spcAft>
                          <a:spcPts val="0"/>
                        </a:spcAft>
                      </a:pPr>
                      <a:r>
                        <a:rPr lang="es-ES" sz="1100"/>
                        <a:t>2005</a:t>
                      </a:r>
                      <a:endParaRPr lang="es-ES" sz="1100">
                        <a:latin typeface="Calibri"/>
                        <a:ea typeface="Calibri"/>
                        <a:cs typeface="Times New Roman"/>
                      </a:endParaRPr>
                    </a:p>
                  </a:txBody>
                  <a:tcPr marL="44450" marR="44450" marT="0" marB="0" anchor="b"/>
                </a:tc>
                <a:tc>
                  <a:txBody>
                    <a:bodyPr/>
                    <a:lstStyle/>
                    <a:p>
                      <a:pPr>
                        <a:lnSpc>
                          <a:spcPct val="150000"/>
                        </a:lnSpc>
                        <a:spcAft>
                          <a:spcPts val="0"/>
                        </a:spcAft>
                      </a:pPr>
                      <a:r>
                        <a:rPr lang="es-ES" sz="1100"/>
                        <a:t>                        2.191.486,93 </a:t>
                      </a:r>
                      <a:endParaRPr lang="es-ES" sz="1100">
                        <a:latin typeface="Calibri"/>
                        <a:ea typeface="Calibri"/>
                        <a:cs typeface="Times New Roman"/>
                      </a:endParaRPr>
                    </a:p>
                  </a:txBody>
                  <a:tcPr marL="44450" marR="44450" marT="0" marB="0" anchor="b"/>
                </a:tc>
              </a:tr>
              <a:tr h="274336">
                <a:tc>
                  <a:txBody>
                    <a:bodyPr/>
                    <a:lstStyle/>
                    <a:p>
                      <a:pPr algn="ctr">
                        <a:lnSpc>
                          <a:spcPct val="150000"/>
                        </a:lnSpc>
                        <a:spcAft>
                          <a:spcPts val="0"/>
                        </a:spcAft>
                      </a:pPr>
                      <a:r>
                        <a:rPr lang="es-ES" sz="1100"/>
                        <a:t>2006</a:t>
                      </a:r>
                      <a:endParaRPr lang="es-ES" sz="1100">
                        <a:latin typeface="Calibri"/>
                        <a:ea typeface="Calibri"/>
                        <a:cs typeface="Times New Roman"/>
                      </a:endParaRPr>
                    </a:p>
                  </a:txBody>
                  <a:tcPr marL="44450" marR="44450" marT="0" marB="0" anchor="b"/>
                </a:tc>
                <a:tc>
                  <a:txBody>
                    <a:bodyPr/>
                    <a:lstStyle/>
                    <a:p>
                      <a:pPr>
                        <a:lnSpc>
                          <a:spcPct val="150000"/>
                        </a:lnSpc>
                        <a:spcAft>
                          <a:spcPts val="0"/>
                        </a:spcAft>
                      </a:pPr>
                      <a:r>
                        <a:rPr lang="es-ES" sz="1100"/>
                        <a:t>                        2.246.274,11 </a:t>
                      </a:r>
                      <a:endParaRPr lang="es-ES" sz="1100">
                        <a:latin typeface="Calibri"/>
                        <a:ea typeface="Calibri"/>
                        <a:cs typeface="Times New Roman"/>
                      </a:endParaRPr>
                    </a:p>
                  </a:txBody>
                  <a:tcPr marL="44450" marR="44450" marT="0" marB="0" anchor="b"/>
                </a:tc>
              </a:tr>
              <a:tr h="274336">
                <a:tc>
                  <a:txBody>
                    <a:bodyPr/>
                    <a:lstStyle/>
                    <a:p>
                      <a:pPr algn="ctr">
                        <a:lnSpc>
                          <a:spcPct val="150000"/>
                        </a:lnSpc>
                        <a:spcAft>
                          <a:spcPts val="0"/>
                        </a:spcAft>
                      </a:pPr>
                      <a:r>
                        <a:rPr lang="es-ES" sz="1100"/>
                        <a:t>2007</a:t>
                      </a:r>
                      <a:endParaRPr lang="es-ES" sz="1100">
                        <a:latin typeface="Calibri"/>
                        <a:ea typeface="Calibri"/>
                        <a:cs typeface="Times New Roman"/>
                      </a:endParaRPr>
                    </a:p>
                  </a:txBody>
                  <a:tcPr marL="44450" marR="44450" marT="0" marB="0" anchor="b"/>
                </a:tc>
                <a:tc>
                  <a:txBody>
                    <a:bodyPr/>
                    <a:lstStyle/>
                    <a:p>
                      <a:pPr>
                        <a:lnSpc>
                          <a:spcPct val="150000"/>
                        </a:lnSpc>
                        <a:spcAft>
                          <a:spcPts val="0"/>
                        </a:spcAft>
                      </a:pPr>
                      <a:r>
                        <a:rPr lang="es-ES" sz="1100"/>
                        <a:t>                        2.302.430,96 </a:t>
                      </a:r>
                      <a:endParaRPr lang="es-ES" sz="1100">
                        <a:latin typeface="Calibri"/>
                        <a:ea typeface="Calibri"/>
                        <a:cs typeface="Times New Roman"/>
                      </a:endParaRPr>
                    </a:p>
                  </a:txBody>
                  <a:tcPr marL="44450" marR="44450" marT="0" marB="0" anchor="b"/>
                </a:tc>
              </a:tr>
              <a:tr h="274336">
                <a:tc>
                  <a:txBody>
                    <a:bodyPr/>
                    <a:lstStyle/>
                    <a:p>
                      <a:pPr algn="ctr">
                        <a:lnSpc>
                          <a:spcPct val="150000"/>
                        </a:lnSpc>
                        <a:spcAft>
                          <a:spcPts val="0"/>
                        </a:spcAft>
                      </a:pPr>
                      <a:r>
                        <a:rPr lang="es-ES" sz="1100"/>
                        <a:t>2008</a:t>
                      </a:r>
                      <a:endParaRPr lang="es-ES" sz="1100">
                        <a:latin typeface="Calibri"/>
                        <a:ea typeface="Calibri"/>
                        <a:cs typeface="Times New Roman"/>
                      </a:endParaRPr>
                    </a:p>
                  </a:txBody>
                  <a:tcPr marL="44450" marR="44450" marT="0" marB="0" anchor="b"/>
                </a:tc>
                <a:tc>
                  <a:txBody>
                    <a:bodyPr/>
                    <a:lstStyle/>
                    <a:p>
                      <a:pPr>
                        <a:lnSpc>
                          <a:spcPct val="150000"/>
                        </a:lnSpc>
                        <a:spcAft>
                          <a:spcPts val="0"/>
                        </a:spcAft>
                      </a:pPr>
                      <a:r>
                        <a:rPr lang="es-ES" sz="1100"/>
                        <a:t>                        2.359.991,73 </a:t>
                      </a:r>
                      <a:endParaRPr lang="es-ES" sz="1100">
                        <a:latin typeface="Calibri"/>
                        <a:ea typeface="Calibri"/>
                        <a:cs typeface="Times New Roman"/>
                      </a:endParaRPr>
                    </a:p>
                  </a:txBody>
                  <a:tcPr marL="44450" marR="44450" marT="0" marB="0" anchor="b"/>
                </a:tc>
              </a:tr>
              <a:tr h="274336">
                <a:tc>
                  <a:txBody>
                    <a:bodyPr/>
                    <a:lstStyle/>
                    <a:p>
                      <a:pPr algn="ctr">
                        <a:lnSpc>
                          <a:spcPct val="150000"/>
                        </a:lnSpc>
                        <a:spcAft>
                          <a:spcPts val="0"/>
                        </a:spcAft>
                      </a:pPr>
                      <a:r>
                        <a:rPr lang="es-ES" sz="1100"/>
                        <a:t>2009</a:t>
                      </a:r>
                      <a:endParaRPr lang="es-ES" sz="1100">
                        <a:latin typeface="Calibri"/>
                        <a:ea typeface="Calibri"/>
                        <a:cs typeface="Times New Roman"/>
                      </a:endParaRPr>
                    </a:p>
                  </a:txBody>
                  <a:tcPr marL="44450" marR="44450" marT="0" marB="0" anchor="b"/>
                </a:tc>
                <a:tc>
                  <a:txBody>
                    <a:bodyPr/>
                    <a:lstStyle/>
                    <a:p>
                      <a:pPr>
                        <a:lnSpc>
                          <a:spcPct val="150000"/>
                        </a:lnSpc>
                        <a:spcAft>
                          <a:spcPts val="0"/>
                        </a:spcAft>
                      </a:pPr>
                      <a:r>
                        <a:rPr lang="es-ES" sz="1100"/>
                        <a:t>                        2.418.991,53 </a:t>
                      </a:r>
                      <a:endParaRPr lang="es-ES" sz="1100">
                        <a:latin typeface="Calibri"/>
                        <a:ea typeface="Calibri"/>
                        <a:cs typeface="Times New Roman"/>
                      </a:endParaRPr>
                    </a:p>
                  </a:txBody>
                  <a:tcPr marL="44450" marR="44450" marT="0" marB="0" anchor="b"/>
                </a:tc>
              </a:tr>
              <a:tr h="274336">
                <a:tc>
                  <a:txBody>
                    <a:bodyPr/>
                    <a:lstStyle/>
                    <a:p>
                      <a:pPr algn="ctr">
                        <a:lnSpc>
                          <a:spcPct val="150000"/>
                        </a:lnSpc>
                        <a:spcAft>
                          <a:spcPts val="0"/>
                        </a:spcAft>
                      </a:pPr>
                      <a:r>
                        <a:rPr lang="es-ES" sz="1100"/>
                        <a:t>2010</a:t>
                      </a:r>
                      <a:endParaRPr lang="es-ES" sz="1100">
                        <a:latin typeface="Calibri"/>
                        <a:ea typeface="Calibri"/>
                        <a:cs typeface="Times New Roman"/>
                      </a:endParaRPr>
                    </a:p>
                  </a:txBody>
                  <a:tcPr marL="44450" marR="44450" marT="0" marB="0" anchor="b"/>
                </a:tc>
                <a:tc>
                  <a:txBody>
                    <a:bodyPr/>
                    <a:lstStyle/>
                    <a:p>
                      <a:pPr algn="r">
                        <a:lnSpc>
                          <a:spcPct val="150000"/>
                        </a:lnSpc>
                        <a:spcAft>
                          <a:spcPts val="0"/>
                        </a:spcAft>
                      </a:pPr>
                      <a:r>
                        <a:rPr lang="es-ES" sz="1200" dirty="0"/>
                        <a:t>                        </a:t>
                      </a:r>
                      <a:r>
                        <a:rPr lang="es-ES" sz="1200" b="1" dirty="0"/>
                        <a:t>2.780.280,80</a:t>
                      </a:r>
                      <a:r>
                        <a:rPr lang="es-ES" sz="1200" dirty="0"/>
                        <a:t> </a:t>
                      </a:r>
                      <a:endParaRPr lang="es-ES" sz="1200" dirty="0">
                        <a:solidFill>
                          <a:schemeClr val="accent5">
                            <a:lumMod val="75000"/>
                          </a:schemeClr>
                        </a:solidFill>
                        <a:latin typeface="Calibri"/>
                        <a:ea typeface="Calibri"/>
                        <a:cs typeface="Times New Roman"/>
                      </a:endParaRPr>
                    </a:p>
                  </a:txBody>
                  <a:tcPr marL="44450" marR="44450" marT="0" marB="0" anchor="b"/>
                </a:tc>
              </a:tr>
            </a:tbl>
          </a:graphicData>
        </a:graphic>
      </p:graphicFrame>
      <p:graphicFrame>
        <p:nvGraphicFramePr>
          <p:cNvPr id="6" name="5 Tabla"/>
          <p:cNvGraphicFramePr>
            <a:graphicFrameLocks noGrp="1"/>
          </p:cNvGraphicFramePr>
          <p:nvPr/>
        </p:nvGraphicFramePr>
        <p:xfrm>
          <a:off x="2857488" y="1428736"/>
          <a:ext cx="5072098" cy="4500594"/>
        </p:xfrm>
        <a:graphic>
          <a:graphicData uri="http://schemas.openxmlformats.org/drawingml/2006/table">
            <a:tbl>
              <a:tblPr>
                <a:tableStyleId>{284E427A-3D55-4303-BF80-6455036E1DE7}</a:tableStyleId>
              </a:tblPr>
              <a:tblGrid>
                <a:gridCol w="3860698"/>
                <a:gridCol w="1019223"/>
                <a:gridCol w="192177"/>
              </a:tblGrid>
              <a:tr h="329714">
                <a:tc>
                  <a:txBody>
                    <a:bodyPr/>
                    <a:lstStyle/>
                    <a:p>
                      <a:pPr algn="ctr" fontAlgn="b"/>
                      <a:r>
                        <a:rPr lang="es-ES" sz="1100" b="1" u="none" strike="noStrike" dirty="0"/>
                        <a:t>PROYECCION DE LA DEMANDA ANUAL</a:t>
                      </a:r>
                      <a:endParaRPr lang="es-ES" sz="1100" b="1" i="0" u="none" strike="noStrike" dirty="0">
                        <a:solidFill>
                          <a:srgbClr val="000000"/>
                        </a:solidFill>
                        <a:latin typeface="Calibri"/>
                      </a:endParaRPr>
                    </a:p>
                  </a:txBody>
                  <a:tcPr marL="9525" marR="9525" marT="9525" marB="0" anchor="b"/>
                </a:tc>
                <a:tc>
                  <a:txBody>
                    <a:bodyPr/>
                    <a:lstStyle/>
                    <a:p>
                      <a:pPr algn="l" fontAlgn="b"/>
                      <a:endParaRPr lang="es-ES" sz="1100" b="0" i="0" u="none" strike="noStrike">
                        <a:solidFill>
                          <a:srgbClr val="000000"/>
                        </a:solidFill>
                        <a:latin typeface="Calibri"/>
                      </a:endParaRPr>
                    </a:p>
                  </a:txBody>
                  <a:tcPr marL="9525" marR="9525" marT="9525" marB="0" anchor="b"/>
                </a:tc>
                <a:tc>
                  <a:txBody>
                    <a:bodyPr/>
                    <a:lstStyle/>
                    <a:p>
                      <a:pPr algn="l" fontAlgn="b"/>
                      <a:endParaRPr lang="es-ES" sz="1100" b="0" i="0" u="none" strike="noStrike">
                        <a:solidFill>
                          <a:srgbClr val="000000"/>
                        </a:solidFill>
                        <a:latin typeface="Calibri"/>
                      </a:endParaRPr>
                    </a:p>
                  </a:txBody>
                  <a:tcPr marL="9525" marR="9525" marT="9525" marB="0" anchor="b"/>
                </a:tc>
              </a:tr>
              <a:tr h="544028">
                <a:tc>
                  <a:txBody>
                    <a:bodyPr/>
                    <a:lstStyle/>
                    <a:p>
                      <a:pPr algn="l" fontAlgn="b"/>
                      <a:r>
                        <a:rPr lang="es-ES" sz="1000" u="none" strike="noStrike" dirty="0"/>
                        <a:t>POBLACION DE GUAYAQUIL (ESTIMACION 2010)</a:t>
                      </a:r>
                      <a:endParaRPr lang="es-ES" sz="1000" b="1" i="0" u="none" strike="noStrike" dirty="0">
                        <a:solidFill>
                          <a:srgbClr val="000000"/>
                        </a:solidFill>
                        <a:latin typeface="Calibri"/>
                      </a:endParaRPr>
                    </a:p>
                  </a:txBody>
                  <a:tcPr marL="9525" marR="9525" marT="9525" marB="0" anchor="b"/>
                </a:tc>
                <a:tc>
                  <a:txBody>
                    <a:bodyPr/>
                    <a:lstStyle/>
                    <a:p>
                      <a:pPr algn="r" fontAlgn="b"/>
                      <a:r>
                        <a:rPr lang="es-ES" sz="1200" b="1" u="none" strike="noStrike" dirty="0" smtClean="0"/>
                        <a:t>2780280,80</a:t>
                      </a:r>
                      <a:endParaRPr lang="es-ES" sz="1200" b="1" i="0" u="none" strike="noStrike" dirty="0">
                        <a:solidFill>
                          <a:schemeClr val="accent5">
                            <a:lumMod val="75000"/>
                          </a:schemeClr>
                        </a:solidFill>
                        <a:latin typeface="Calibri"/>
                      </a:endParaRPr>
                    </a:p>
                  </a:txBody>
                  <a:tcPr marL="9525" marR="9525" marT="9525" marB="0" anchor="b"/>
                </a:tc>
                <a:tc>
                  <a:txBody>
                    <a:bodyPr/>
                    <a:lstStyle/>
                    <a:p>
                      <a:pPr algn="l" fontAlgn="b"/>
                      <a:r>
                        <a:rPr lang="es-ES" sz="1200" u="none" strike="noStrike" dirty="0"/>
                        <a:t> </a:t>
                      </a:r>
                      <a:endParaRPr lang="es-ES" sz="1200" b="1" i="0" u="none" strike="noStrike" dirty="0">
                        <a:solidFill>
                          <a:schemeClr val="accent5">
                            <a:lumMod val="75000"/>
                          </a:schemeClr>
                        </a:solidFill>
                        <a:latin typeface="Calibri"/>
                      </a:endParaRPr>
                    </a:p>
                  </a:txBody>
                  <a:tcPr marL="9525" marR="9525" marT="9525" marB="0" anchor="b"/>
                </a:tc>
              </a:tr>
              <a:tr h="379170">
                <a:tc>
                  <a:txBody>
                    <a:bodyPr/>
                    <a:lstStyle/>
                    <a:p>
                      <a:pPr algn="l" fontAlgn="b"/>
                      <a:r>
                        <a:rPr lang="es-ES" sz="1000" u="none" strike="noStrike" dirty="0"/>
                        <a:t>PORCENTAJE DE LA POBLACION ENTRE 12- 38AÑOS DE EDAD</a:t>
                      </a:r>
                      <a:endParaRPr lang="es-ES" sz="1000" b="1" i="0" u="none" strike="noStrike" dirty="0">
                        <a:solidFill>
                          <a:srgbClr val="000000"/>
                        </a:solidFill>
                        <a:latin typeface="Calibri"/>
                      </a:endParaRPr>
                    </a:p>
                  </a:txBody>
                  <a:tcPr marL="9525" marR="9525" marT="9525" marB="0" anchor="b"/>
                </a:tc>
                <a:tc>
                  <a:txBody>
                    <a:bodyPr/>
                    <a:lstStyle/>
                    <a:p>
                      <a:pPr algn="r" fontAlgn="b"/>
                      <a:r>
                        <a:rPr lang="es-ES" sz="1000" u="none" strike="noStrike" dirty="0"/>
                        <a:t>30</a:t>
                      </a:r>
                      <a:endParaRPr lang="es-ES" sz="1000" b="1" i="0" u="none" strike="noStrike" dirty="0">
                        <a:solidFill>
                          <a:srgbClr val="000000"/>
                        </a:solidFill>
                        <a:latin typeface="Calibri"/>
                      </a:endParaRPr>
                    </a:p>
                  </a:txBody>
                  <a:tcPr marL="9525" marR="9525" marT="9525" marB="0" anchor="b"/>
                </a:tc>
                <a:tc>
                  <a:txBody>
                    <a:bodyPr/>
                    <a:lstStyle/>
                    <a:p>
                      <a:pPr algn="l" fontAlgn="b"/>
                      <a:r>
                        <a:rPr lang="es-ES" sz="1100" u="none" strike="noStrike"/>
                        <a:t>%</a:t>
                      </a:r>
                      <a:endParaRPr lang="es-ES" sz="1100" b="0" i="0" u="none" strike="noStrike">
                        <a:solidFill>
                          <a:srgbClr val="000000"/>
                        </a:solidFill>
                        <a:latin typeface="Calibri"/>
                      </a:endParaRPr>
                    </a:p>
                  </a:txBody>
                  <a:tcPr marL="9525" marR="9525" marT="9525" marB="0" anchor="b"/>
                </a:tc>
              </a:tr>
              <a:tr h="577000">
                <a:tc>
                  <a:txBody>
                    <a:bodyPr/>
                    <a:lstStyle/>
                    <a:p>
                      <a:pPr algn="l" fontAlgn="b"/>
                      <a:r>
                        <a:rPr lang="es-ES" sz="1000" u="none" strike="noStrike" dirty="0"/>
                        <a:t>PORCENTAJES DE LAS PERSONAS ENCUESTADAS DISPUESTAS A CONSUMIR AMOR CON HAMBRE (ANUAL)</a:t>
                      </a:r>
                      <a:endParaRPr lang="es-ES" sz="1000" b="1" i="0" u="none" strike="noStrike" dirty="0">
                        <a:solidFill>
                          <a:srgbClr val="000000"/>
                        </a:solidFill>
                        <a:latin typeface="Calibri"/>
                      </a:endParaRPr>
                    </a:p>
                  </a:txBody>
                  <a:tcPr marL="9525" marR="9525" marT="9525" marB="0" anchor="b"/>
                </a:tc>
                <a:tc>
                  <a:txBody>
                    <a:bodyPr/>
                    <a:lstStyle/>
                    <a:p>
                      <a:pPr algn="r" fontAlgn="b"/>
                      <a:r>
                        <a:rPr lang="es-ES" sz="1000" u="none" strike="noStrike"/>
                        <a:t>81</a:t>
                      </a:r>
                      <a:endParaRPr lang="es-ES" sz="1000" b="1" i="0" u="none" strike="noStrike">
                        <a:solidFill>
                          <a:srgbClr val="000000"/>
                        </a:solidFill>
                        <a:latin typeface="Calibri"/>
                      </a:endParaRPr>
                    </a:p>
                  </a:txBody>
                  <a:tcPr marL="9525" marR="9525" marT="9525" marB="0" anchor="b"/>
                </a:tc>
                <a:tc>
                  <a:txBody>
                    <a:bodyPr/>
                    <a:lstStyle/>
                    <a:p>
                      <a:pPr algn="l" fontAlgn="b"/>
                      <a:r>
                        <a:rPr lang="es-ES" sz="1100" u="none" strike="noStrike"/>
                        <a:t>%</a:t>
                      </a:r>
                      <a:endParaRPr lang="es-ES" sz="1100" b="0" i="0" u="none" strike="noStrike">
                        <a:solidFill>
                          <a:srgbClr val="000000"/>
                        </a:solidFill>
                        <a:latin typeface="Calibri"/>
                      </a:endParaRPr>
                    </a:p>
                  </a:txBody>
                  <a:tcPr marL="9525" marR="9525" marT="9525" marB="0" anchor="b"/>
                </a:tc>
              </a:tr>
              <a:tr h="675913">
                <a:tc>
                  <a:txBody>
                    <a:bodyPr/>
                    <a:lstStyle/>
                    <a:p>
                      <a:pPr algn="l" fontAlgn="b"/>
                      <a:r>
                        <a:rPr lang="es-ES" sz="1000" u="none" strike="noStrike" dirty="0"/>
                        <a:t>UNIDADES  DISPUESTAS A COMPRAR EN EL AÑO ( una vez por semana)</a:t>
                      </a:r>
                      <a:endParaRPr lang="es-ES" sz="1000" b="1" i="0" u="none" strike="noStrike" dirty="0">
                        <a:solidFill>
                          <a:srgbClr val="000000"/>
                        </a:solidFill>
                        <a:latin typeface="Calibri"/>
                      </a:endParaRPr>
                    </a:p>
                  </a:txBody>
                  <a:tcPr marL="9525" marR="9525" marT="9525" marB="0" anchor="b"/>
                </a:tc>
                <a:tc>
                  <a:txBody>
                    <a:bodyPr/>
                    <a:lstStyle/>
                    <a:p>
                      <a:pPr algn="r" fontAlgn="b"/>
                      <a:r>
                        <a:rPr lang="es-ES" sz="1000" u="none" strike="noStrike"/>
                        <a:t>48</a:t>
                      </a:r>
                      <a:endParaRPr lang="es-ES" sz="1000" b="1" i="0" u="none" strike="noStrike">
                        <a:solidFill>
                          <a:srgbClr val="000000"/>
                        </a:solidFill>
                        <a:latin typeface="Calibri"/>
                      </a:endParaRPr>
                    </a:p>
                  </a:txBody>
                  <a:tcPr marL="9525" marR="9525" marT="9525" marB="0" anchor="b"/>
                </a:tc>
                <a:tc>
                  <a:txBody>
                    <a:bodyPr/>
                    <a:lstStyle/>
                    <a:p>
                      <a:pPr algn="l" fontAlgn="b"/>
                      <a:r>
                        <a:rPr lang="es-ES" sz="1100" u="none" strike="noStrike"/>
                        <a:t> </a:t>
                      </a:r>
                      <a:endParaRPr lang="es-ES" sz="1100" b="0" i="0" u="none" strike="noStrike">
                        <a:solidFill>
                          <a:srgbClr val="000000"/>
                        </a:solidFill>
                        <a:latin typeface="Calibri"/>
                      </a:endParaRPr>
                    </a:p>
                  </a:txBody>
                  <a:tcPr marL="9525" marR="9525" marT="9525" marB="0" anchor="b"/>
                </a:tc>
              </a:tr>
              <a:tr h="329714">
                <a:tc>
                  <a:txBody>
                    <a:bodyPr/>
                    <a:lstStyle/>
                    <a:p>
                      <a:pPr algn="l" fontAlgn="b"/>
                      <a:r>
                        <a:rPr lang="es-ES" sz="1000" u="none" strike="noStrike" dirty="0"/>
                        <a:t> </a:t>
                      </a:r>
                      <a:endParaRPr lang="es-ES" sz="1000" b="1" i="0" u="none" strike="noStrike" dirty="0">
                        <a:solidFill>
                          <a:srgbClr val="000000"/>
                        </a:solidFill>
                        <a:latin typeface="Calibri"/>
                      </a:endParaRPr>
                    </a:p>
                  </a:txBody>
                  <a:tcPr marL="9525" marR="9525" marT="9525" marB="0" anchor="b"/>
                </a:tc>
                <a:tc>
                  <a:txBody>
                    <a:bodyPr/>
                    <a:lstStyle/>
                    <a:p>
                      <a:pPr algn="l" fontAlgn="b"/>
                      <a:r>
                        <a:rPr lang="es-ES" sz="1000" u="none" strike="noStrike"/>
                        <a:t> </a:t>
                      </a:r>
                      <a:endParaRPr lang="es-ES" sz="1000" b="1" i="0" u="none" strike="noStrike">
                        <a:solidFill>
                          <a:srgbClr val="000000"/>
                        </a:solidFill>
                        <a:latin typeface="Calibri"/>
                      </a:endParaRPr>
                    </a:p>
                  </a:txBody>
                  <a:tcPr marL="9525" marR="9525" marT="9525" marB="0" anchor="b"/>
                </a:tc>
                <a:tc>
                  <a:txBody>
                    <a:bodyPr/>
                    <a:lstStyle/>
                    <a:p>
                      <a:pPr algn="l" fontAlgn="b"/>
                      <a:r>
                        <a:rPr lang="es-ES" sz="1100" u="none" strike="noStrike"/>
                        <a:t> </a:t>
                      </a:r>
                      <a:endParaRPr lang="es-ES" sz="1100" b="0" i="0" u="none" strike="noStrike">
                        <a:solidFill>
                          <a:srgbClr val="000000"/>
                        </a:solidFill>
                        <a:latin typeface="Calibri"/>
                      </a:endParaRPr>
                    </a:p>
                  </a:txBody>
                  <a:tcPr marL="9525" marR="9525" marT="9525" marB="0" anchor="b"/>
                </a:tc>
              </a:tr>
              <a:tr h="329714">
                <a:tc>
                  <a:txBody>
                    <a:bodyPr/>
                    <a:lstStyle/>
                    <a:p>
                      <a:pPr algn="l" fontAlgn="b"/>
                      <a:r>
                        <a:rPr lang="es-ES" sz="1000" u="none" strike="noStrike"/>
                        <a:t>DEMANDA ANUAL EN UNIDADES</a:t>
                      </a:r>
                      <a:endParaRPr lang="es-ES" sz="1000" b="1" i="0" u="none" strike="noStrike">
                        <a:solidFill>
                          <a:srgbClr val="000000"/>
                        </a:solidFill>
                        <a:latin typeface="Calibri"/>
                      </a:endParaRPr>
                    </a:p>
                  </a:txBody>
                  <a:tcPr marL="9525" marR="9525" marT="9525" marB="0" anchor="b"/>
                </a:tc>
                <a:tc>
                  <a:txBody>
                    <a:bodyPr/>
                    <a:lstStyle/>
                    <a:p>
                      <a:pPr algn="l" fontAlgn="b"/>
                      <a:r>
                        <a:rPr lang="es-ES" sz="1000" u="none" strike="noStrike"/>
                        <a:t>    32.429.195,22 </a:t>
                      </a:r>
                      <a:endParaRPr lang="es-ES" sz="1000" b="1" i="0" u="none" strike="noStrike">
                        <a:solidFill>
                          <a:srgbClr val="000000"/>
                        </a:solidFill>
                        <a:latin typeface="Calibri"/>
                      </a:endParaRPr>
                    </a:p>
                  </a:txBody>
                  <a:tcPr marL="9525" marR="9525" marT="9525" marB="0" anchor="b"/>
                </a:tc>
                <a:tc>
                  <a:txBody>
                    <a:bodyPr/>
                    <a:lstStyle/>
                    <a:p>
                      <a:pPr algn="l" fontAlgn="b"/>
                      <a:r>
                        <a:rPr lang="es-ES" sz="1100" u="none" strike="noStrike"/>
                        <a:t> </a:t>
                      </a:r>
                      <a:endParaRPr lang="es-ES" sz="1100" b="0" i="0" u="none" strike="noStrike">
                        <a:solidFill>
                          <a:srgbClr val="000000"/>
                        </a:solidFill>
                        <a:latin typeface="Calibri"/>
                      </a:endParaRPr>
                    </a:p>
                  </a:txBody>
                  <a:tcPr marL="9525" marR="9525" marT="9525" marB="0" anchor="b"/>
                </a:tc>
              </a:tr>
              <a:tr h="675913">
                <a:tc>
                  <a:txBody>
                    <a:bodyPr/>
                    <a:lstStyle/>
                    <a:p>
                      <a:pPr algn="l" fontAlgn="b"/>
                      <a:r>
                        <a:rPr lang="es-ES" sz="1000" u="none" strike="noStrike"/>
                        <a:t>PORCENTAJES DE PARTICIPACION DE MERCADO PARA "VAMFED"</a:t>
                      </a:r>
                      <a:endParaRPr lang="es-ES" sz="1000" b="1" i="0" u="none" strike="noStrike">
                        <a:solidFill>
                          <a:srgbClr val="000000"/>
                        </a:solidFill>
                        <a:latin typeface="Calibri"/>
                      </a:endParaRPr>
                    </a:p>
                  </a:txBody>
                  <a:tcPr marL="9525" marR="9525" marT="9525" marB="0" anchor="b"/>
                </a:tc>
                <a:tc>
                  <a:txBody>
                    <a:bodyPr/>
                    <a:lstStyle/>
                    <a:p>
                      <a:pPr algn="r" fontAlgn="b"/>
                      <a:r>
                        <a:rPr lang="es-ES" sz="1000" u="none" strike="noStrike" dirty="0"/>
                        <a:t>5</a:t>
                      </a:r>
                      <a:endParaRPr lang="es-ES" sz="1000" b="1" i="0" u="none" strike="noStrike" dirty="0">
                        <a:solidFill>
                          <a:srgbClr val="000000"/>
                        </a:solidFill>
                        <a:latin typeface="Calibri"/>
                      </a:endParaRPr>
                    </a:p>
                  </a:txBody>
                  <a:tcPr marL="9525" marR="9525" marT="9525" marB="0" anchor="b"/>
                </a:tc>
                <a:tc>
                  <a:txBody>
                    <a:bodyPr/>
                    <a:lstStyle/>
                    <a:p>
                      <a:pPr algn="l" fontAlgn="b"/>
                      <a:r>
                        <a:rPr lang="es-ES" sz="1100" u="none" strike="noStrike"/>
                        <a:t>%</a:t>
                      </a:r>
                      <a:endParaRPr lang="es-ES" sz="1100" b="0" i="0" u="none" strike="noStrike">
                        <a:solidFill>
                          <a:srgbClr val="000000"/>
                        </a:solidFill>
                        <a:latin typeface="Calibri"/>
                      </a:endParaRPr>
                    </a:p>
                  </a:txBody>
                  <a:tcPr marL="9525" marR="9525" marT="9525" marB="0" anchor="b"/>
                </a:tc>
              </a:tr>
              <a:tr h="329714">
                <a:tc>
                  <a:txBody>
                    <a:bodyPr/>
                    <a:lstStyle/>
                    <a:p>
                      <a:pPr algn="l" fontAlgn="b"/>
                      <a:r>
                        <a:rPr lang="es-ES" sz="1000" u="none" strike="noStrike"/>
                        <a:t>DEMANDA  ANUAL TOTAL ESTIMADA EN UNIDADES</a:t>
                      </a:r>
                      <a:endParaRPr lang="es-ES" sz="1000" b="1" i="0" u="none" strike="noStrike">
                        <a:solidFill>
                          <a:srgbClr val="000000"/>
                        </a:solidFill>
                        <a:latin typeface="Calibri"/>
                      </a:endParaRPr>
                    </a:p>
                  </a:txBody>
                  <a:tcPr marL="9525" marR="9525" marT="9525" marB="0" anchor="b"/>
                </a:tc>
                <a:tc>
                  <a:txBody>
                    <a:bodyPr/>
                    <a:lstStyle/>
                    <a:p>
                      <a:pPr algn="l" fontAlgn="b"/>
                      <a:r>
                        <a:rPr lang="es-ES" sz="1000" u="none" strike="noStrike" dirty="0"/>
                        <a:t>      1.621.459,76 </a:t>
                      </a:r>
                      <a:endParaRPr lang="es-ES" sz="1000" b="1" i="0" u="none" strike="noStrike" dirty="0">
                        <a:solidFill>
                          <a:srgbClr val="000000"/>
                        </a:solidFill>
                        <a:latin typeface="Calibri"/>
                      </a:endParaRPr>
                    </a:p>
                  </a:txBody>
                  <a:tcPr marL="9525" marR="9525" marT="9525" marB="0" anchor="b"/>
                </a:tc>
                <a:tc>
                  <a:txBody>
                    <a:bodyPr/>
                    <a:lstStyle/>
                    <a:p>
                      <a:pPr algn="l" fontAlgn="b"/>
                      <a:r>
                        <a:rPr lang="es-ES" sz="1100" u="none" strike="noStrike"/>
                        <a:t> </a:t>
                      </a:r>
                      <a:endParaRPr lang="es-ES" sz="1100" b="0" i="0" u="none" strike="noStrike">
                        <a:solidFill>
                          <a:srgbClr val="000000"/>
                        </a:solidFill>
                        <a:latin typeface="Calibri"/>
                      </a:endParaRPr>
                    </a:p>
                  </a:txBody>
                  <a:tcPr marL="9525" marR="9525" marT="9525" marB="0" anchor="b"/>
                </a:tc>
              </a:tr>
              <a:tr h="329714">
                <a:tc>
                  <a:txBody>
                    <a:bodyPr/>
                    <a:lstStyle/>
                    <a:p>
                      <a:pPr algn="l" fontAlgn="b"/>
                      <a:r>
                        <a:rPr lang="es-ES" sz="1000" u="none" strike="noStrike" dirty="0"/>
                        <a:t>DEMANDADIARIA  TOTAL ESTIMADA EN UNIDADES</a:t>
                      </a:r>
                      <a:endParaRPr lang="es-ES" sz="1000" b="1" i="0" u="none" strike="noStrike" dirty="0">
                        <a:solidFill>
                          <a:srgbClr val="000000"/>
                        </a:solidFill>
                        <a:latin typeface="Calibri"/>
                      </a:endParaRPr>
                    </a:p>
                  </a:txBody>
                  <a:tcPr marL="9525" marR="9525" marT="9525" marB="0" anchor="b"/>
                </a:tc>
                <a:tc>
                  <a:txBody>
                    <a:bodyPr/>
                    <a:lstStyle/>
                    <a:p>
                      <a:pPr algn="l" fontAlgn="b"/>
                      <a:r>
                        <a:rPr lang="es-ES" sz="1000" u="none" strike="noStrike"/>
                        <a:t>              4.504,05 </a:t>
                      </a:r>
                      <a:endParaRPr lang="es-ES" sz="1000" b="1" i="0" u="none" strike="noStrike">
                        <a:solidFill>
                          <a:srgbClr val="000000"/>
                        </a:solidFill>
                        <a:latin typeface="Calibri"/>
                      </a:endParaRPr>
                    </a:p>
                  </a:txBody>
                  <a:tcPr marL="9525" marR="9525" marT="9525" marB="0" anchor="b"/>
                </a:tc>
                <a:tc>
                  <a:txBody>
                    <a:bodyPr/>
                    <a:lstStyle/>
                    <a:p>
                      <a:pPr algn="l" fontAlgn="b"/>
                      <a:r>
                        <a:rPr lang="es-ES" sz="1100" u="none" strike="noStrike" dirty="0"/>
                        <a:t> </a:t>
                      </a:r>
                      <a:endParaRPr lang="es-ES" sz="1100" b="0" i="0" u="none" strike="noStrike" dirty="0">
                        <a:solidFill>
                          <a:srgbClr val="000000"/>
                        </a:solidFill>
                        <a:latin typeface="Calibri"/>
                      </a:endParaRPr>
                    </a:p>
                  </a:txBody>
                  <a:tcPr marL="9525" marR="9525" marT="9525" marB="0" anchor="b"/>
                </a:tc>
              </a:tr>
            </a:tbl>
          </a:graphicData>
        </a:graphic>
      </p:graphicFrame>
      <p:graphicFrame>
        <p:nvGraphicFramePr>
          <p:cNvPr id="74753" name="Object 1"/>
          <p:cNvGraphicFramePr>
            <a:graphicFrameLocks noChangeAspect="1"/>
          </p:cNvGraphicFramePr>
          <p:nvPr/>
        </p:nvGraphicFramePr>
        <p:xfrm>
          <a:off x="5715008" y="6034111"/>
          <a:ext cx="2247900" cy="752475"/>
        </p:xfrm>
        <a:graphic>
          <a:graphicData uri="http://schemas.openxmlformats.org/presentationml/2006/ole">
            <p:oleObj spid="_x0000_s74753" r:id="rId3" imgW="7457143" imgH="3742857"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043758" cy="680068"/>
          </a:xfrm>
        </p:spPr>
        <p:txBody>
          <a:bodyPr/>
          <a:lstStyle/>
          <a:p>
            <a:pPr algn="ctr"/>
            <a:r>
              <a:rPr lang="es-ES" dirty="0" smtClean="0"/>
              <a:t>PROYECCION DE LA DEMANDA</a:t>
            </a:r>
            <a:endParaRPr lang="es-ES" dirty="0"/>
          </a:p>
        </p:txBody>
      </p:sp>
      <p:sp>
        <p:nvSpPr>
          <p:cNvPr id="3" name="2 Marcador de contenido"/>
          <p:cNvSpPr>
            <a:spLocks noGrp="1"/>
          </p:cNvSpPr>
          <p:nvPr>
            <p:ph idx="1"/>
          </p:nvPr>
        </p:nvSpPr>
        <p:spPr>
          <a:xfrm>
            <a:off x="457200" y="1214422"/>
            <a:ext cx="7400948" cy="1285884"/>
          </a:xfrm>
        </p:spPr>
        <p:txBody>
          <a:bodyPr>
            <a:noAutofit/>
          </a:bodyPr>
          <a:lstStyle/>
          <a:p>
            <a:pPr algn="ctr"/>
            <a:endParaRPr lang="es-ES" sz="1600" dirty="0" smtClean="0"/>
          </a:p>
          <a:p>
            <a:pPr algn="ctr"/>
            <a:r>
              <a:rPr lang="es-ES" sz="1600" dirty="0" smtClean="0"/>
              <a:t>Considerando que la tasa de crecimiento de la población  dispuesta a consumir nuestro producto es del 6%, se puede proyectar la demanda para los 10 años siguientes.</a:t>
            </a:r>
            <a:endParaRPr lang="es-ES" sz="1600" dirty="0"/>
          </a:p>
        </p:txBody>
      </p:sp>
      <p:graphicFrame>
        <p:nvGraphicFramePr>
          <p:cNvPr id="7" name="6 Tabla"/>
          <p:cNvGraphicFramePr>
            <a:graphicFrameLocks noGrp="1"/>
          </p:cNvGraphicFramePr>
          <p:nvPr/>
        </p:nvGraphicFramePr>
        <p:xfrm>
          <a:off x="214283" y="3000372"/>
          <a:ext cx="7786743" cy="1785950"/>
        </p:xfrm>
        <a:graphic>
          <a:graphicData uri="http://schemas.openxmlformats.org/drawingml/2006/table">
            <a:tbl>
              <a:tblPr>
                <a:tableStyleId>{69C7853C-536D-4A76-A0AE-DD22124D55A5}</a:tableStyleId>
              </a:tblPr>
              <a:tblGrid>
                <a:gridCol w="766098"/>
                <a:gridCol w="766098"/>
                <a:gridCol w="766098"/>
                <a:gridCol w="626808"/>
                <a:gridCol w="766098"/>
                <a:gridCol w="766098"/>
                <a:gridCol w="626808"/>
                <a:gridCol w="766098"/>
                <a:gridCol w="636522"/>
                <a:gridCol w="598490"/>
                <a:gridCol w="701527"/>
              </a:tblGrid>
              <a:tr h="471861">
                <a:tc>
                  <a:txBody>
                    <a:bodyPr/>
                    <a:lstStyle/>
                    <a:p>
                      <a:pPr algn="l" fontAlgn="b"/>
                      <a:r>
                        <a:rPr lang="es-ES" sz="1100" b="1" u="none" strike="noStrike" dirty="0"/>
                        <a:t>AÑO</a:t>
                      </a:r>
                      <a:endParaRPr lang="es-ES" sz="1100" b="1" i="0" u="none" strike="noStrike" dirty="0">
                        <a:solidFill>
                          <a:srgbClr val="000000"/>
                        </a:solidFill>
                        <a:latin typeface="Calibri"/>
                      </a:endParaRPr>
                    </a:p>
                  </a:txBody>
                  <a:tcPr marL="5335" marR="5335" marT="5335" marB="0" anchor="b"/>
                </a:tc>
                <a:tc>
                  <a:txBody>
                    <a:bodyPr/>
                    <a:lstStyle/>
                    <a:p>
                      <a:pPr algn="ctr" fontAlgn="b"/>
                      <a:r>
                        <a:rPr lang="es-ES" sz="1100" b="1" u="none" strike="noStrike" dirty="0"/>
                        <a:t>1</a:t>
                      </a:r>
                      <a:endParaRPr lang="es-ES" sz="1100" b="1" i="0" u="none" strike="noStrike" dirty="0">
                        <a:solidFill>
                          <a:srgbClr val="000000"/>
                        </a:solidFill>
                        <a:latin typeface="Calibri"/>
                      </a:endParaRPr>
                    </a:p>
                  </a:txBody>
                  <a:tcPr marL="5335" marR="5335" marT="5335" marB="0" anchor="b"/>
                </a:tc>
                <a:tc>
                  <a:txBody>
                    <a:bodyPr/>
                    <a:lstStyle/>
                    <a:p>
                      <a:pPr algn="ctr" fontAlgn="b"/>
                      <a:r>
                        <a:rPr lang="es-ES" sz="1100" b="1" u="none" strike="noStrike" dirty="0"/>
                        <a:t>2</a:t>
                      </a:r>
                      <a:endParaRPr lang="es-ES" sz="1100" b="1" i="0" u="none" strike="noStrike" dirty="0">
                        <a:solidFill>
                          <a:srgbClr val="000000"/>
                        </a:solidFill>
                        <a:latin typeface="Calibri"/>
                      </a:endParaRPr>
                    </a:p>
                  </a:txBody>
                  <a:tcPr marL="5335" marR="5335" marT="5335" marB="0" anchor="b"/>
                </a:tc>
                <a:tc>
                  <a:txBody>
                    <a:bodyPr/>
                    <a:lstStyle/>
                    <a:p>
                      <a:pPr algn="ctr" fontAlgn="b"/>
                      <a:r>
                        <a:rPr lang="es-ES" sz="1100" b="1" u="none" strike="noStrike" dirty="0"/>
                        <a:t>3</a:t>
                      </a:r>
                      <a:endParaRPr lang="es-ES" sz="1100" b="1" i="0" u="none" strike="noStrike" dirty="0">
                        <a:solidFill>
                          <a:srgbClr val="000000"/>
                        </a:solidFill>
                        <a:latin typeface="Calibri"/>
                      </a:endParaRPr>
                    </a:p>
                  </a:txBody>
                  <a:tcPr marL="5335" marR="5335" marT="5335" marB="0" anchor="b"/>
                </a:tc>
                <a:tc>
                  <a:txBody>
                    <a:bodyPr/>
                    <a:lstStyle/>
                    <a:p>
                      <a:pPr algn="ctr" fontAlgn="b"/>
                      <a:r>
                        <a:rPr lang="es-ES" sz="1100" b="1" u="none" strike="noStrike" dirty="0"/>
                        <a:t>4</a:t>
                      </a:r>
                      <a:endParaRPr lang="es-ES" sz="1100" b="1" i="0" u="none" strike="noStrike" dirty="0">
                        <a:solidFill>
                          <a:srgbClr val="000000"/>
                        </a:solidFill>
                        <a:latin typeface="Calibri"/>
                      </a:endParaRPr>
                    </a:p>
                  </a:txBody>
                  <a:tcPr marL="5335" marR="5335" marT="5335" marB="0" anchor="b"/>
                </a:tc>
                <a:tc>
                  <a:txBody>
                    <a:bodyPr/>
                    <a:lstStyle/>
                    <a:p>
                      <a:pPr algn="ctr" fontAlgn="b"/>
                      <a:r>
                        <a:rPr lang="es-ES" sz="1100" b="1" u="none" strike="noStrike" dirty="0"/>
                        <a:t>5</a:t>
                      </a:r>
                      <a:endParaRPr lang="es-ES" sz="1100" b="1" i="0" u="none" strike="noStrike" dirty="0">
                        <a:solidFill>
                          <a:srgbClr val="000000"/>
                        </a:solidFill>
                        <a:latin typeface="Calibri"/>
                      </a:endParaRPr>
                    </a:p>
                  </a:txBody>
                  <a:tcPr marL="5335" marR="5335" marT="5335" marB="0" anchor="b"/>
                </a:tc>
                <a:tc>
                  <a:txBody>
                    <a:bodyPr/>
                    <a:lstStyle/>
                    <a:p>
                      <a:pPr algn="ctr" fontAlgn="b"/>
                      <a:r>
                        <a:rPr lang="es-ES" sz="1100" b="1" u="none" strike="noStrike" dirty="0"/>
                        <a:t>6</a:t>
                      </a:r>
                      <a:endParaRPr lang="es-ES" sz="1100" b="1" i="0" u="none" strike="noStrike" dirty="0">
                        <a:solidFill>
                          <a:srgbClr val="000000"/>
                        </a:solidFill>
                        <a:latin typeface="Calibri"/>
                      </a:endParaRPr>
                    </a:p>
                  </a:txBody>
                  <a:tcPr marL="5335" marR="5335" marT="5335" marB="0" anchor="b"/>
                </a:tc>
                <a:tc>
                  <a:txBody>
                    <a:bodyPr/>
                    <a:lstStyle/>
                    <a:p>
                      <a:pPr algn="ctr" fontAlgn="b"/>
                      <a:r>
                        <a:rPr lang="es-ES" sz="1100" b="1" u="none" strike="noStrike" dirty="0"/>
                        <a:t>7</a:t>
                      </a:r>
                      <a:endParaRPr lang="es-ES" sz="1100" b="1" i="0" u="none" strike="noStrike" dirty="0">
                        <a:solidFill>
                          <a:srgbClr val="000000"/>
                        </a:solidFill>
                        <a:latin typeface="Calibri"/>
                      </a:endParaRPr>
                    </a:p>
                  </a:txBody>
                  <a:tcPr marL="5335" marR="5335" marT="5335" marB="0" anchor="b"/>
                </a:tc>
                <a:tc>
                  <a:txBody>
                    <a:bodyPr/>
                    <a:lstStyle/>
                    <a:p>
                      <a:pPr algn="ctr" fontAlgn="b"/>
                      <a:r>
                        <a:rPr lang="es-ES" sz="1100" b="1" u="none" strike="noStrike" dirty="0"/>
                        <a:t>8</a:t>
                      </a:r>
                      <a:endParaRPr lang="es-ES" sz="1100" b="1" i="0" u="none" strike="noStrike" dirty="0">
                        <a:solidFill>
                          <a:srgbClr val="000000"/>
                        </a:solidFill>
                        <a:latin typeface="Calibri"/>
                      </a:endParaRPr>
                    </a:p>
                  </a:txBody>
                  <a:tcPr marL="5335" marR="5335" marT="5335" marB="0" anchor="b"/>
                </a:tc>
                <a:tc>
                  <a:txBody>
                    <a:bodyPr/>
                    <a:lstStyle/>
                    <a:p>
                      <a:pPr algn="ctr" fontAlgn="b"/>
                      <a:r>
                        <a:rPr lang="es-ES" sz="1100" b="1" u="none" strike="noStrike"/>
                        <a:t>9</a:t>
                      </a:r>
                      <a:endParaRPr lang="es-ES" sz="1100" b="1" i="0" u="none" strike="noStrike">
                        <a:solidFill>
                          <a:srgbClr val="000000"/>
                        </a:solidFill>
                        <a:latin typeface="Calibri"/>
                      </a:endParaRPr>
                    </a:p>
                  </a:txBody>
                  <a:tcPr marL="5335" marR="5335" marT="5335" marB="0" anchor="b"/>
                </a:tc>
                <a:tc>
                  <a:txBody>
                    <a:bodyPr/>
                    <a:lstStyle/>
                    <a:p>
                      <a:pPr algn="ctr" fontAlgn="b"/>
                      <a:r>
                        <a:rPr lang="es-ES" sz="1100" b="1" u="none" strike="noStrike" dirty="0"/>
                        <a:t>10</a:t>
                      </a:r>
                      <a:endParaRPr lang="es-ES" sz="1100" b="1" i="0" u="none" strike="noStrike" dirty="0">
                        <a:solidFill>
                          <a:srgbClr val="000000"/>
                        </a:solidFill>
                        <a:latin typeface="Calibri"/>
                      </a:endParaRPr>
                    </a:p>
                  </a:txBody>
                  <a:tcPr marL="5335" marR="5335" marT="5335" marB="0" anchor="b"/>
                </a:tc>
              </a:tr>
              <a:tr h="793749">
                <a:tc>
                  <a:txBody>
                    <a:bodyPr/>
                    <a:lstStyle/>
                    <a:p>
                      <a:pPr algn="l" fontAlgn="b"/>
                      <a:r>
                        <a:rPr lang="es-ES" sz="1100" b="1" u="none" strike="noStrike" dirty="0"/>
                        <a:t>DEMANDA  DIARIA</a:t>
                      </a:r>
                      <a:endParaRPr lang="es-ES" sz="110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4.504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4.774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5.061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5.364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5.686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6.027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6.389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6.772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7.179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7.610 </a:t>
                      </a:r>
                      <a:endParaRPr lang="es-ES" sz="1050" b="1" i="0" u="none" strike="noStrike" dirty="0">
                        <a:solidFill>
                          <a:srgbClr val="000000"/>
                        </a:solidFill>
                        <a:latin typeface="Calibri"/>
                      </a:endParaRPr>
                    </a:p>
                  </a:txBody>
                  <a:tcPr marL="5335" marR="5335" marT="5335" marB="0" anchor="b"/>
                </a:tc>
              </a:tr>
              <a:tr h="520340">
                <a:tc>
                  <a:txBody>
                    <a:bodyPr/>
                    <a:lstStyle/>
                    <a:p>
                      <a:pPr algn="l" fontAlgn="b"/>
                      <a:r>
                        <a:rPr lang="es-ES" sz="1100" b="1" u="none" strike="noStrike" dirty="0"/>
                        <a:t>DEMANDA ANUAL</a:t>
                      </a:r>
                      <a:endParaRPr lang="es-ES" sz="1100" b="1" i="0" u="none" strike="noStrike" dirty="0">
                        <a:solidFill>
                          <a:srgbClr val="000000"/>
                        </a:solidFill>
                        <a:latin typeface="Calibri"/>
                      </a:endParaRPr>
                    </a:p>
                  </a:txBody>
                  <a:tcPr marL="5335" marR="5335" marT="5335" marB="0" anchor="b"/>
                </a:tc>
                <a:tc>
                  <a:txBody>
                    <a:bodyPr/>
                    <a:lstStyle/>
                    <a:p>
                      <a:pPr algn="ctr" fontAlgn="b"/>
                      <a:r>
                        <a:rPr lang="es-ES" sz="1050" u="none" strike="noStrike"/>
                        <a:t>               1.621.460   </a:t>
                      </a:r>
                      <a:endParaRPr lang="es-ES" sz="1050" b="1" i="0" u="none" strike="noStrike">
                        <a:solidFill>
                          <a:srgbClr val="000000"/>
                        </a:solidFill>
                        <a:latin typeface="Calibri"/>
                      </a:endParaRPr>
                    </a:p>
                  </a:txBody>
                  <a:tcPr marL="5335" marR="5335" marT="5335" marB="0" anchor="b"/>
                </a:tc>
                <a:tc>
                  <a:txBody>
                    <a:bodyPr/>
                    <a:lstStyle/>
                    <a:p>
                      <a:pPr algn="ctr" fontAlgn="b"/>
                      <a:r>
                        <a:rPr lang="es-ES" sz="1050" u="none" strike="noStrike"/>
                        <a:t>           1.718.747   </a:t>
                      </a:r>
                      <a:endParaRPr lang="es-ES" sz="1050" b="1" i="0" u="none" strike="noStrike">
                        <a:solidFill>
                          <a:srgbClr val="000000"/>
                        </a:solidFill>
                        <a:latin typeface="Calibri"/>
                      </a:endParaRPr>
                    </a:p>
                  </a:txBody>
                  <a:tcPr marL="5335" marR="5335" marT="5335" marB="0" anchor="b"/>
                </a:tc>
                <a:tc>
                  <a:txBody>
                    <a:bodyPr/>
                    <a:lstStyle/>
                    <a:p>
                      <a:pPr algn="ctr" fontAlgn="b"/>
                      <a:r>
                        <a:rPr lang="es-ES" sz="1050" u="none" strike="noStrike"/>
                        <a:t>        1.821.872   </a:t>
                      </a:r>
                      <a:endParaRPr lang="es-ES" sz="1050" b="1" i="0" u="none" strike="noStrike">
                        <a:solidFill>
                          <a:srgbClr val="000000"/>
                        </a:solidFill>
                        <a:latin typeface="Calibri"/>
                      </a:endParaRPr>
                    </a:p>
                  </a:txBody>
                  <a:tcPr marL="5335" marR="5335" marT="5335" marB="0" anchor="b"/>
                </a:tc>
                <a:tc>
                  <a:txBody>
                    <a:bodyPr/>
                    <a:lstStyle/>
                    <a:p>
                      <a:pPr algn="ctr" fontAlgn="b"/>
                      <a:r>
                        <a:rPr lang="es-ES" sz="1050" u="none" strike="noStrike" dirty="0"/>
                        <a:t>        1.931.185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2.047.056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2.169.879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2.300.072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2.438.076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2.584.361   </a:t>
                      </a:r>
                      <a:endParaRPr lang="es-ES" sz="1050" b="1" i="0" u="none" strike="noStrike" dirty="0">
                        <a:solidFill>
                          <a:srgbClr val="000000"/>
                        </a:solidFill>
                        <a:latin typeface="Calibri"/>
                      </a:endParaRPr>
                    </a:p>
                  </a:txBody>
                  <a:tcPr marL="5335" marR="5335" marT="5335" marB="0" anchor="b"/>
                </a:tc>
                <a:tc>
                  <a:txBody>
                    <a:bodyPr/>
                    <a:lstStyle/>
                    <a:p>
                      <a:pPr algn="ctr" fontAlgn="b"/>
                      <a:r>
                        <a:rPr lang="es-ES" sz="1050" u="none" strike="noStrike" dirty="0"/>
                        <a:t>           2.739.422   </a:t>
                      </a:r>
                      <a:endParaRPr lang="es-ES" sz="1050" b="1" i="0" u="none" strike="noStrike" dirty="0">
                        <a:solidFill>
                          <a:srgbClr val="000000"/>
                        </a:solidFill>
                        <a:latin typeface="Calibri"/>
                      </a:endParaRPr>
                    </a:p>
                  </a:txBody>
                  <a:tcPr marL="5335" marR="5335" marT="5335" marB="0" anchor="b"/>
                </a:tc>
              </a:tr>
            </a:tbl>
          </a:graphicData>
        </a:graphic>
      </p:graphicFrame>
      <p:graphicFrame>
        <p:nvGraphicFramePr>
          <p:cNvPr id="76801" name="Object 1"/>
          <p:cNvGraphicFramePr>
            <a:graphicFrameLocks noChangeAspect="1"/>
          </p:cNvGraphicFramePr>
          <p:nvPr/>
        </p:nvGraphicFramePr>
        <p:xfrm>
          <a:off x="5429250" y="5786438"/>
          <a:ext cx="2247900" cy="752475"/>
        </p:xfrm>
        <a:graphic>
          <a:graphicData uri="http://schemas.openxmlformats.org/presentationml/2006/ole">
            <p:oleObj spid="_x0000_s76801" r:id="rId3" imgW="7457143" imgH="3742857" progId="">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42852"/>
            <a:ext cx="7115196" cy="965820"/>
          </a:xfrm>
        </p:spPr>
        <p:txBody>
          <a:bodyPr>
            <a:normAutofit/>
          </a:bodyPr>
          <a:lstStyle/>
          <a:p>
            <a:pPr algn="ctr"/>
            <a:r>
              <a:rPr lang="es-ES" sz="2800" dirty="0" smtClean="0"/>
              <a:t>DETERMINACION DEL TAMAÑO DEL PROYECTO</a:t>
            </a:r>
            <a:endParaRPr lang="es-ES" sz="2800" dirty="0"/>
          </a:p>
        </p:txBody>
      </p:sp>
      <p:sp>
        <p:nvSpPr>
          <p:cNvPr id="3" name="2 Marcador de contenido"/>
          <p:cNvSpPr>
            <a:spLocks noGrp="1"/>
          </p:cNvSpPr>
          <p:nvPr>
            <p:ph idx="1"/>
          </p:nvPr>
        </p:nvSpPr>
        <p:spPr>
          <a:xfrm>
            <a:off x="428596" y="1357298"/>
            <a:ext cx="7500990" cy="571504"/>
          </a:xfrm>
        </p:spPr>
        <p:txBody>
          <a:bodyPr>
            <a:normAutofit/>
          </a:bodyPr>
          <a:lstStyle/>
          <a:p>
            <a:pPr algn="ctr"/>
            <a:r>
              <a:rPr lang="es-EC" sz="1500" dirty="0" smtClean="0"/>
              <a:t>El elemento más importante que hemos considerado para determinar el tamaño del proyecto es  la cuantía de la demanda actual y futura que ha de atenderse.</a:t>
            </a:r>
          </a:p>
          <a:p>
            <a:endParaRPr lang="es-ES" dirty="0"/>
          </a:p>
        </p:txBody>
      </p:sp>
      <p:graphicFrame>
        <p:nvGraphicFramePr>
          <p:cNvPr id="5" name="4 Tabla"/>
          <p:cNvGraphicFramePr>
            <a:graphicFrameLocks noGrp="1"/>
          </p:cNvGraphicFramePr>
          <p:nvPr/>
        </p:nvGraphicFramePr>
        <p:xfrm>
          <a:off x="1071538" y="2143116"/>
          <a:ext cx="6000790" cy="740976"/>
        </p:xfrm>
        <a:graphic>
          <a:graphicData uri="http://schemas.openxmlformats.org/drawingml/2006/table">
            <a:tbl>
              <a:tblPr/>
              <a:tblGrid>
                <a:gridCol w="1696589"/>
                <a:gridCol w="1496464"/>
                <a:gridCol w="1003617"/>
                <a:gridCol w="800503"/>
                <a:gridCol w="1003617"/>
              </a:tblGrid>
              <a:tr h="317791">
                <a:tc>
                  <a:txBody>
                    <a:bodyPr/>
                    <a:lstStyle/>
                    <a:p>
                      <a:pPr algn="ctr" fontAlgn="b"/>
                      <a:r>
                        <a:rPr lang="es-ES" sz="1100" b="1" i="0" u="none" strike="noStrike" dirty="0">
                          <a:solidFill>
                            <a:schemeClr val="tx1"/>
                          </a:solidFill>
                          <a:latin typeface="Calibri"/>
                        </a:rPr>
                        <a:t>OPCION TECNOLÓGICA</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ES" sz="1100" b="1" i="0" u="none" strike="noStrike" dirty="0">
                          <a:solidFill>
                            <a:schemeClr val="tx1"/>
                          </a:solidFill>
                          <a:latin typeface="Calibri"/>
                        </a:rPr>
                        <a:t>Capacidad producción</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ES" sz="1100" b="1" i="0" u="none" strike="noStrike">
                          <a:solidFill>
                            <a:schemeClr val="tx1"/>
                          </a:solidFill>
                          <a:latin typeface="Calibri"/>
                        </a:rPr>
                        <a:t>Costo fijo anual</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ES" sz="1100" b="1" i="0" u="none" strike="noStrike">
                          <a:solidFill>
                            <a:schemeClr val="tx1"/>
                          </a:solidFill>
                          <a:latin typeface="Calibri"/>
                        </a:rPr>
                        <a:t>Costo Variable</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ES" sz="1100" b="1" i="0" u="none" strike="noStrike" dirty="0">
                          <a:solidFill>
                            <a:schemeClr val="tx1"/>
                          </a:solidFill>
                          <a:latin typeface="Calibri"/>
                        </a:rPr>
                        <a:t>Inversión</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r>
              <a:tr h="198294">
                <a:tc>
                  <a:txBody>
                    <a:bodyPr/>
                    <a:lstStyle/>
                    <a:p>
                      <a:pPr algn="ctr" fontAlgn="b"/>
                      <a:r>
                        <a:rPr lang="es-ES" sz="1100" b="1" i="0" u="none" strike="noStrike">
                          <a:solidFill>
                            <a:schemeClr val="tx1"/>
                          </a:solidFill>
                          <a:latin typeface="Calibri"/>
                        </a:rPr>
                        <a:t>MAQUINARIA A</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s-ES" sz="1100" b="1" i="0" u="none" strike="noStrike" dirty="0">
                          <a:solidFill>
                            <a:schemeClr val="tx1"/>
                          </a:solidFill>
                          <a:latin typeface="Calibri"/>
                        </a:rPr>
                        <a:t>1728000 Unidades/año</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1" i="0" u="none" strike="noStrike" dirty="0">
                          <a:solidFill>
                            <a:schemeClr val="tx1"/>
                          </a:solidFill>
                          <a:latin typeface="Calibri"/>
                        </a:rPr>
                        <a:t>7500</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1" i="0" u="none" strike="noStrike" dirty="0">
                          <a:solidFill>
                            <a:schemeClr val="tx1"/>
                          </a:solidFill>
                          <a:latin typeface="Calibri"/>
                        </a:rPr>
                        <a:t>0,11</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1" i="0" u="none" strike="noStrike">
                          <a:solidFill>
                            <a:schemeClr val="tx1"/>
                          </a:solidFill>
                          <a:latin typeface="Calibri"/>
                        </a:rPr>
                        <a:t>36500</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r>
              <a:tr h="198294">
                <a:tc>
                  <a:txBody>
                    <a:bodyPr/>
                    <a:lstStyle/>
                    <a:p>
                      <a:pPr algn="ctr" fontAlgn="b"/>
                      <a:r>
                        <a:rPr lang="es-ES" sz="1100" b="1" i="0" u="none" strike="noStrike">
                          <a:solidFill>
                            <a:schemeClr val="tx1"/>
                          </a:solidFill>
                          <a:latin typeface="Calibri"/>
                        </a:rPr>
                        <a:t>MAQUINARIA B</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s-ES" sz="1100" b="1" i="0" u="none" strike="noStrike">
                          <a:solidFill>
                            <a:schemeClr val="tx1"/>
                          </a:solidFill>
                          <a:latin typeface="Calibri"/>
                        </a:rPr>
                        <a:t>2937600 Unidades/año</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1" i="0" u="none" strike="noStrike">
                          <a:solidFill>
                            <a:schemeClr val="tx1"/>
                          </a:solidFill>
                          <a:latin typeface="Calibri"/>
                        </a:rPr>
                        <a:t>4200</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1" i="0" u="none" strike="noStrike">
                          <a:solidFill>
                            <a:schemeClr val="tx1"/>
                          </a:solidFill>
                          <a:latin typeface="Calibri"/>
                        </a:rPr>
                        <a:t>0,09</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1" i="0" u="none" strike="noStrike" dirty="0">
                          <a:solidFill>
                            <a:schemeClr val="tx1"/>
                          </a:solidFill>
                          <a:latin typeface="Calibri"/>
                        </a:rPr>
                        <a:t>48550</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r>
            </a:tbl>
          </a:graphicData>
        </a:graphic>
      </p:graphicFrame>
      <p:graphicFrame>
        <p:nvGraphicFramePr>
          <p:cNvPr id="6" name="5 Tabla"/>
          <p:cNvGraphicFramePr>
            <a:graphicFrameLocks noGrp="1"/>
          </p:cNvGraphicFramePr>
          <p:nvPr/>
        </p:nvGraphicFramePr>
        <p:xfrm>
          <a:off x="357158" y="3000372"/>
          <a:ext cx="3786215" cy="2759856"/>
        </p:xfrm>
        <a:graphic>
          <a:graphicData uri="http://schemas.openxmlformats.org/drawingml/2006/table">
            <a:tbl>
              <a:tblPr/>
              <a:tblGrid>
                <a:gridCol w="436871"/>
                <a:gridCol w="634699"/>
                <a:gridCol w="714380"/>
                <a:gridCol w="571504"/>
                <a:gridCol w="627831"/>
                <a:gridCol w="436871"/>
                <a:gridCol w="364059"/>
              </a:tblGrid>
              <a:tr h="246786">
                <a:tc>
                  <a:txBody>
                    <a:bodyPr/>
                    <a:lstStyle/>
                    <a:p>
                      <a:pPr algn="ctr" fontAlgn="b"/>
                      <a:r>
                        <a:rPr lang="es-ES" sz="800" b="1" i="0" u="none" strike="noStrike" dirty="0">
                          <a:solidFill>
                            <a:srgbClr val="000000"/>
                          </a:solidFill>
                          <a:latin typeface="Calibri"/>
                        </a:rPr>
                        <a:t>Año</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s-ES" sz="800" b="1" i="0" u="none" strike="noStrike" dirty="0">
                          <a:solidFill>
                            <a:srgbClr val="000000"/>
                          </a:solidFill>
                          <a:latin typeface="Calibri"/>
                        </a:rPr>
                        <a:t>Producción</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s-ES" sz="800" b="1" i="0" u="none" strike="noStrike" dirty="0">
                          <a:solidFill>
                            <a:srgbClr val="000000"/>
                          </a:solidFill>
                          <a:latin typeface="Calibri"/>
                        </a:rPr>
                        <a:t>Ingresos</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s-ES" sz="800" b="1" i="0" u="none" strike="noStrike">
                          <a:solidFill>
                            <a:srgbClr val="000000"/>
                          </a:solidFill>
                          <a:latin typeface="Calibri"/>
                        </a:rPr>
                        <a:t>Costos Fijos</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s-ES" sz="800" b="1" i="0" u="none" strike="noStrike">
                          <a:solidFill>
                            <a:srgbClr val="000000"/>
                          </a:solidFill>
                          <a:latin typeface="Calibri"/>
                        </a:rPr>
                        <a:t>Costos variables</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s-ES" sz="800" b="1" i="0" u="none" strike="noStrike">
                          <a:solidFill>
                            <a:srgbClr val="000000"/>
                          </a:solidFill>
                          <a:latin typeface="Calibri"/>
                        </a:rPr>
                        <a:t>Costo total</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s-ES" sz="800" b="1" i="0" u="none" strike="noStrike" dirty="0">
                          <a:solidFill>
                            <a:srgbClr val="000000"/>
                          </a:solidFill>
                          <a:latin typeface="Calibri"/>
                        </a:rPr>
                        <a:t>Flujo Anual</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46786">
                <a:tc>
                  <a:txBody>
                    <a:bodyPr/>
                    <a:lstStyle/>
                    <a:p>
                      <a:pPr algn="r" fontAlgn="b"/>
                      <a:r>
                        <a:rPr lang="es-ES" sz="800" b="1" i="0" u="none" strike="noStrike" dirty="0">
                          <a:solidFill>
                            <a:srgbClr val="000000"/>
                          </a:solidFill>
                          <a:latin typeface="Calibri"/>
                        </a:rPr>
                        <a:t>1</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1.621.460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486.438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7500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178.361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185861</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300.577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46786">
                <a:tc>
                  <a:txBody>
                    <a:bodyPr/>
                    <a:lstStyle/>
                    <a:p>
                      <a:pPr algn="r" fontAlgn="b"/>
                      <a:r>
                        <a:rPr lang="es-ES" sz="800" b="1" i="0" u="none" strike="noStrike" dirty="0">
                          <a:solidFill>
                            <a:srgbClr val="000000"/>
                          </a:solidFill>
                          <a:latin typeface="Calibri"/>
                        </a:rPr>
                        <a:t>2</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1.718.747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515.624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7500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189.062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196562</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319.062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46786">
                <a:tc>
                  <a:txBody>
                    <a:bodyPr/>
                    <a:lstStyle/>
                    <a:p>
                      <a:pPr algn="r" fontAlgn="b"/>
                      <a:r>
                        <a:rPr lang="es-ES" sz="800" b="1" i="0" u="none" strike="noStrike">
                          <a:solidFill>
                            <a:srgbClr val="000000"/>
                          </a:solidFill>
                          <a:latin typeface="Calibri"/>
                        </a:rPr>
                        <a:t>3</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1.728.000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518.400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7500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190.080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197580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320.820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46786">
                <a:tc>
                  <a:txBody>
                    <a:bodyPr/>
                    <a:lstStyle/>
                    <a:p>
                      <a:pPr algn="r" fontAlgn="b"/>
                      <a:r>
                        <a:rPr lang="es-ES" sz="800" b="1" i="0" u="none" strike="noStrike">
                          <a:solidFill>
                            <a:srgbClr val="000000"/>
                          </a:solidFill>
                          <a:latin typeface="Calibri"/>
                        </a:rPr>
                        <a:t>4</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1.728.000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518.400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7500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190.080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197580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320.820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46786">
                <a:tc>
                  <a:txBody>
                    <a:bodyPr/>
                    <a:lstStyle/>
                    <a:p>
                      <a:pPr algn="r" fontAlgn="b"/>
                      <a:r>
                        <a:rPr lang="es-ES" sz="800" b="1" i="0" u="none" strike="noStrike">
                          <a:solidFill>
                            <a:srgbClr val="000000"/>
                          </a:solidFill>
                          <a:latin typeface="Calibri"/>
                        </a:rPr>
                        <a:t>5</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1.728.000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518.400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7500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190.080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197580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320.820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46786">
                <a:tc>
                  <a:txBody>
                    <a:bodyPr/>
                    <a:lstStyle/>
                    <a:p>
                      <a:pPr algn="r" fontAlgn="b"/>
                      <a:r>
                        <a:rPr lang="es-ES" sz="800" b="1" i="0" u="none" strike="noStrike">
                          <a:solidFill>
                            <a:srgbClr val="000000"/>
                          </a:solidFill>
                          <a:latin typeface="Calibri"/>
                        </a:rPr>
                        <a:t>6</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1.728.000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518.400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7500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190.080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197580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320.820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46786">
                <a:tc>
                  <a:txBody>
                    <a:bodyPr/>
                    <a:lstStyle/>
                    <a:p>
                      <a:pPr algn="r" fontAlgn="b"/>
                      <a:r>
                        <a:rPr lang="es-ES" sz="800" b="1" i="0" u="none" strike="noStrike">
                          <a:solidFill>
                            <a:srgbClr val="000000"/>
                          </a:solidFill>
                          <a:latin typeface="Calibri"/>
                        </a:rPr>
                        <a:t>7</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1.728.000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518.400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7500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190.080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197580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320.820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46786">
                <a:tc>
                  <a:txBody>
                    <a:bodyPr/>
                    <a:lstStyle/>
                    <a:p>
                      <a:pPr algn="r" fontAlgn="b"/>
                      <a:r>
                        <a:rPr lang="es-ES" sz="800" b="1" i="0" u="none" strike="noStrike">
                          <a:solidFill>
                            <a:srgbClr val="000000"/>
                          </a:solidFill>
                          <a:latin typeface="Calibri"/>
                        </a:rPr>
                        <a:t>8</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1.728.000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518.400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7500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190.080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197580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320.820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46786">
                <a:tc>
                  <a:txBody>
                    <a:bodyPr/>
                    <a:lstStyle/>
                    <a:p>
                      <a:pPr algn="r" fontAlgn="b"/>
                      <a:r>
                        <a:rPr lang="es-ES" sz="800" b="1" i="0" u="none" strike="noStrike">
                          <a:solidFill>
                            <a:srgbClr val="000000"/>
                          </a:solidFill>
                          <a:latin typeface="Calibri"/>
                        </a:rPr>
                        <a:t>9</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1.728.000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518.400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7500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190.080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197580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320.820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46786">
                <a:tc>
                  <a:txBody>
                    <a:bodyPr/>
                    <a:lstStyle/>
                    <a:p>
                      <a:pPr algn="r" fontAlgn="b"/>
                      <a:r>
                        <a:rPr lang="es-ES" sz="800" b="1" i="0" u="none" strike="noStrike">
                          <a:solidFill>
                            <a:srgbClr val="000000"/>
                          </a:solidFill>
                          <a:latin typeface="Calibri"/>
                        </a:rPr>
                        <a:t>10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1.728.000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518.400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7500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                 190.080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a:solidFill>
                            <a:srgbClr val="000000"/>
                          </a:solidFill>
                          <a:latin typeface="Calibri"/>
                        </a:rPr>
                        <a:t>197580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b"/>
                      <a:r>
                        <a:rPr lang="es-ES" sz="800" b="1" i="0" u="none" strike="noStrike" dirty="0">
                          <a:solidFill>
                            <a:srgbClr val="000000"/>
                          </a:solidFill>
                          <a:latin typeface="Calibri"/>
                        </a:rPr>
                        <a:t>          320.820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7" name="6 Tabla"/>
          <p:cNvGraphicFramePr>
            <a:graphicFrameLocks noGrp="1"/>
          </p:cNvGraphicFramePr>
          <p:nvPr/>
        </p:nvGraphicFramePr>
        <p:xfrm>
          <a:off x="4286248" y="3000372"/>
          <a:ext cx="3714776" cy="2759856"/>
        </p:xfrm>
        <a:graphic>
          <a:graphicData uri="http://schemas.openxmlformats.org/drawingml/2006/table">
            <a:tbl>
              <a:tblPr/>
              <a:tblGrid>
                <a:gridCol w="312810"/>
                <a:gridCol w="687322"/>
                <a:gridCol w="571504"/>
                <a:gridCol w="500066"/>
                <a:gridCol w="571504"/>
                <a:gridCol w="642942"/>
                <a:gridCol w="428628"/>
              </a:tblGrid>
              <a:tr h="126659">
                <a:tc>
                  <a:txBody>
                    <a:bodyPr/>
                    <a:lstStyle/>
                    <a:p>
                      <a:pPr algn="r" fontAlgn="b"/>
                      <a:r>
                        <a:rPr lang="es-ES" sz="800" b="1" i="0" u="none" strike="noStrike" dirty="0">
                          <a:solidFill>
                            <a:srgbClr val="000000"/>
                          </a:solidFill>
                          <a:latin typeface="Calibri"/>
                        </a:rPr>
                        <a:t>Año</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Producción</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Ingresos</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Costos Fijos</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Costos variables</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Costo total</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Flujo Anual</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229252">
                <a:tc>
                  <a:txBody>
                    <a:bodyPr/>
                    <a:lstStyle/>
                    <a:p>
                      <a:pPr algn="r" fontAlgn="b"/>
                      <a:r>
                        <a:rPr lang="es-ES" sz="800" b="1" i="0" u="none" strike="noStrike">
                          <a:solidFill>
                            <a:srgbClr val="000000"/>
                          </a:solidFill>
                          <a:latin typeface="Calibri"/>
                        </a:rPr>
                        <a:t>1</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                                1.621.460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486.438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4200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145.931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150131</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336.307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229252">
                <a:tc>
                  <a:txBody>
                    <a:bodyPr/>
                    <a:lstStyle/>
                    <a:p>
                      <a:pPr algn="r" fontAlgn="b"/>
                      <a:r>
                        <a:rPr lang="es-ES" sz="800" b="1" i="0" u="none" strike="noStrike">
                          <a:solidFill>
                            <a:srgbClr val="000000"/>
                          </a:solidFill>
                          <a:latin typeface="Calibri"/>
                        </a:rPr>
                        <a:t>2</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                                1.718.747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515.624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4200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154.687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158887</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356.737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229252">
                <a:tc>
                  <a:txBody>
                    <a:bodyPr/>
                    <a:lstStyle/>
                    <a:p>
                      <a:pPr algn="r" fontAlgn="b"/>
                      <a:r>
                        <a:rPr lang="es-ES" sz="800" b="1" i="0" u="none" strike="noStrike">
                          <a:solidFill>
                            <a:srgbClr val="000000"/>
                          </a:solidFill>
                          <a:latin typeface="Calibri"/>
                        </a:rPr>
                        <a:t>3</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1.821.872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546.562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4200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163.968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168168,4969</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378.393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229252">
                <a:tc>
                  <a:txBody>
                    <a:bodyPr/>
                    <a:lstStyle/>
                    <a:p>
                      <a:pPr algn="r" fontAlgn="b"/>
                      <a:r>
                        <a:rPr lang="es-ES" sz="800" b="1" i="0" u="none" strike="noStrike">
                          <a:solidFill>
                            <a:srgbClr val="000000"/>
                          </a:solidFill>
                          <a:latin typeface="Calibri"/>
                        </a:rPr>
                        <a:t>4</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1.931.185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                 579.355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4200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173.807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178006,6067</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401.349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229252">
                <a:tc>
                  <a:txBody>
                    <a:bodyPr/>
                    <a:lstStyle/>
                    <a:p>
                      <a:pPr algn="r" fontAlgn="b"/>
                      <a:r>
                        <a:rPr lang="es-ES" sz="800" b="1" i="0" u="none" strike="noStrike">
                          <a:solidFill>
                            <a:srgbClr val="000000"/>
                          </a:solidFill>
                          <a:latin typeface="Calibri"/>
                        </a:rPr>
                        <a:t>5</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                                2.047.056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614.117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4200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184.235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188435,0031</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425.682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229252">
                <a:tc>
                  <a:txBody>
                    <a:bodyPr/>
                    <a:lstStyle/>
                    <a:p>
                      <a:pPr algn="r" fontAlgn="b"/>
                      <a:r>
                        <a:rPr lang="es-ES" sz="800" b="1" i="0" u="none" strike="noStrike">
                          <a:solidFill>
                            <a:srgbClr val="000000"/>
                          </a:solidFill>
                          <a:latin typeface="Calibri"/>
                        </a:rPr>
                        <a:t>6</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2.169.879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650.964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4200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195.289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199489,1032</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451.475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229252">
                <a:tc>
                  <a:txBody>
                    <a:bodyPr/>
                    <a:lstStyle/>
                    <a:p>
                      <a:pPr algn="r" fontAlgn="b"/>
                      <a:r>
                        <a:rPr lang="es-ES" sz="800" b="1" i="0" u="none" strike="noStrike">
                          <a:solidFill>
                            <a:srgbClr val="000000"/>
                          </a:solidFill>
                          <a:latin typeface="Calibri"/>
                        </a:rPr>
                        <a:t>7</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2.300.072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690.021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4200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                 207.006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211206,4494</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478.815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229252">
                <a:tc>
                  <a:txBody>
                    <a:bodyPr/>
                    <a:lstStyle/>
                    <a:p>
                      <a:pPr algn="r" fontAlgn="b"/>
                      <a:r>
                        <a:rPr lang="es-ES" sz="800" b="1" i="0" u="none" strike="noStrike">
                          <a:solidFill>
                            <a:srgbClr val="000000"/>
                          </a:solidFill>
                          <a:latin typeface="Calibri"/>
                        </a:rPr>
                        <a:t>8</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2.438.076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731.423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4200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                 219.427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223626,8364</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507.796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229252">
                <a:tc>
                  <a:txBody>
                    <a:bodyPr/>
                    <a:lstStyle/>
                    <a:p>
                      <a:pPr algn="r" fontAlgn="b"/>
                      <a:r>
                        <a:rPr lang="es-ES" sz="800" b="1" i="0" u="none" strike="noStrike">
                          <a:solidFill>
                            <a:srgbClr val="000000"/>
                          </a:solidFill>
                          <a:latin typeface="Calibri"/>
                        </a:rPr>
                        <a:t>9</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2.584.361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775.308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4200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                 232.592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236792,4466</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538.516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229252">
                <a:tc>
                  <a:txBody>
                    <a:bodyPr/>
                    <a:lstStyle/>
                    <a:p>
                      <a:pPr algn="r" fontAlgn="b"/>
                      <a:r>
                        <a:rPr lang="es-ES" sz="800" b="1" i="0" u="none" strike="noStrike">
                          <a:solidFill>
                            <a:srgbClr val="000000"/>
                          </a:solidFill>
                          <a:latin typeface="Calibri"/>
                        </a:rPr>
                        <a:t>10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2.739.422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821.827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4200</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a:solidFill>
                            <a:srgbClr val="000000"/>
                          </a:solidFill>
                          <a:latin typeface="Calibri"/>
                        </a:rPr>
                        <a:t>                 246.548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250747,9934</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800" b="1" i="0" u="none" strike="noStrike" dirty="0">
                          <a:solidFill>
                            <a:srgbClr val="000000"/>
                          </a:solidFill>
                          <a:latin typeface="Calibri"/>
                        </a:rPr>
                        <a:t>          571.079   </a:t>
                      </a:r>
                    </a:p>
                  </a:txBody>
                  <a:tcPr marL="7056" marR="7056" marT="7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graphicFrame>
        <p:nvGraphicFramePr>
          <p:cNvPr id="8" name="7 Tabla"/>
          <p:cNvGraphicFramePr>
            <a:graphicFrameLocks noGrp="1"/>
          </p:cNvGraphicFramePr>
          <p:nvPr/>
        </p:nvGraphicFramePr>
        <p:xfrm>
          <a:off x="5429256" y="5881706"/>
          <a:ext cx="1803400" cy="190500"/>
        </p:xfrm>
        <a:graphic>
          <a:graphicData uri="http://schemas.openxmlformats.org/drawingml/2006/table">
            <a:tbl>
              <a:tblPr/>
              <a:tblGrid>
                <a:gridCol w="1803400"/>
              </a:tblGrid>
              <a:tr h="190500">
                <a:tc>
                  <a:txBody>
                    <a:bodyPr/>
                    <a:lstStyle/>
                    <a:p>
                      <a:pPr algn="ctr" fontAlgn="b"/>
                      <a:r>
                        <a:rPr lang="es-ES" sz="1100" b="1" i="0" u="none" strike="noStrike" dirty="0">
                          <a:solidFill>
                            <a:srgbClr val="000000"/>
                          </a:solidFill>
                          <a:latin typeface="Calibri"/>
                        </a:rPr>
                        <a:t>ALTERNATIVA 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graphicFrame>
        <p:nvGraphicFramePr>
          <p:cNvPr id="9" name="8 Tabla"/>
          <p:cNvGraphicFramePr>
            <a:graphicFrameLocks noGrp="1"/>
          </p:cNvGraphicFramePr>
          <p:nvPr/>
        </p:nvGraphicFramePr>
        <p:xfrm>
          <a:off x="1214414" y="5881706"/>
          <a:ext cx="1803400" cy="190500"/>
        </p:xfrm>
        <a:graphic>
          <a:graphicData uri="http://schemas.openxmlformats.org/drawingml/2006/table">
            <a:tbl>
              <a:tblPr>
                <a:tableStyleId>{775DCB02-9BB8-47FD-8907-85C794F793BA}</a:tableStyleId>
              </a:tblPr>
              <a:tblGrid>
                <a:gridCol w="1803400"/>
              </a:tblGrid>
              <a:tr h="190500">
                <a:tc>
                  <a:txBody>
                    <a:bodyPr/>
                    <a:lstStyle/>
                    <a:p>
                      <a:pPr algn="ctr" fontAlgn="b"/>
                      <a:r>
                        <a:rPr lang="es-ES" sz="1100" u="none" strike="noStrike" dirty="0"/>
                        <a:t>ALTERNATIVA  A </a:t>
                      </a:r>
                      <a:endParaRPr lang="es-ES" sz="1100" b="1" i="0" u="none" strike="noStrike" dirty="0">
                        <a:solidFill>
                          <a:srgbClr val="000000"/>
                        </a:solidFill>
                        <a:latin typeface="Calibri"/>
                      </a:endParaRPr>
                    </a:p>
                  </a:txBody>
                  <a:tcPr marL="9525" marR="9525" marT="9525" marB="0" anchor="b"/>
                </a:tc>
              </a:tr>
            </a:tbl>
          </a:graphicData>
        </a:graphic>
      </p:graphicFrame>
      <p:graphicFrame>
        <p:nvGraphicFramePr>
          <p:cNvPr id="10" name="9 Tabla"/>
          <p:cNvGraphicFramePr>
            <a:graphicFrameLocks noGrp="1"/>
          </p:cNvGraphicFramePr>
          <p:nvPr/>
        </p:nvGraphicFramePr>
        <p:xfrm>
          <a:off x="428596" y="6215082"/>
          <a:ext cx="3390900" cy="192405"/>
        </p:xfrm>
        <a:graphic>
          <a:graphicData uri="http://schemas.openxmlformats.org/drawingml/2006/table">
            <a:tbl>
              <a:tblPr>
                <a:tableStyleId>{775DCB02-9BB8-47FD-8907-85C794F793BA}</a:tableStyleId>
              </a:tblPr>
              <a:tblGrid>
                <a:gridCol w="1801713"/>
                <a:gridCol w="1589187"/>
              </a:tblGrid>
              <a:tr h="190500">
                <a:tc>
                  <a:txBody>
                    <a:bodyPr/>
                    <a:lstStyle/>
                    <a:p>
                      <a:pPr algn="l" fontAlgn="b"/>
                      <a:r>
                        <a:rPr lang="es-ES" sz="1200" b="1" u="none" strike="noStrike" dirty="0"/>
                        <a:t>VAN</a:t>
                      </a:r>
                      <a:endParaRPr lang="es-ES" sz="1200" b="1" i="0" u="none" strike="noStrike" dirty="0">
                        <a:solidFill>
                          <a:srgbClr val="000000"/>
                        </a:solidFill>
                        <a:latin typeface="Calibri"/>
                      </a:endParaRPr>
                    </a:p>
                  </a:txBody>
                  <a:tcPr marL="9525" marR="9525" marT="9525" marB="0" anchor="b"/>
                </a:tc>
                <a:tc>
                  <a:txBody>
                    <a:bodyPr/>
                    <a:lstStyle/>
                    <a:p>
                      <a:pPr algn="r" fontAlgn="b"/>
                      <a:r>
                        <a:rPr lang="es-ES" sz="1200" b="1" u="none" strike="noStrike" dirty="0"/>
                        <a:t>$ 1.337.265,02 </a:t>
                      </a:r>
                      <a:endParaRPr lang="es-ES" sz="1200" b="1" i="0" u="none" strike="noStrike" dirty="0">
                        <a:solidFill>
                          <a:srgbClr val="000000"/>
                        </a:solidFill>
                        <a:latin typeface="Calibri"/>
                      </a:endParaRPr>
                    </a:p>
                  </a:txBody>
                  <a:tcPr marL="9525" marR="9525" marT="9525" marB="0" anchor="b"/>
                </a:tc>
              </a:tr>
            </a:tbl>
          </a:graphicData>
        </a:graphic>
      </p:graphicFrame>
      <p:graphicFrame>
        <p:nvGraphicFramePr>
          <p:cNvPr id="11" name="10 Tabla"/>
          <p:cNvGraphicFramePr>
            <a:graphicFrameLocks noGrp="1"/>
          </p:cNvGraphicFramePr>
          <p:nvPr/>
        </p:nvGraphicFramePr>
        <p:xfrm>
          <a:off x="4429124" y="6215082"/>
          <a:ext cx="3390900" cy="192405"/>
        </p:xfrm>
        <a:graphic>
          <a:graphicData uri="http://schemas.openxmlformats.org/drawingml/2006/table">
            <a:tbl>
              <a:tblPr/>
              <a:tblGrid>
                <a:gridCol w="1801713"/>
                <a:gridCol w="1589187"/>
              </a:tblGrid>
              <a:tr h="190500">
                <a:tc>
                  <a:txBody>
                    <a:bodyPr/>
                    <a:lstStyle/>
                    <a:p>
                      <a:pPr algn="l" fontAlgn="b"/>
                      <a:r>
                        <a:rPr lang="es-ES" sz="1200" b="1" i="0" u="none" strike="noStrike" dirty="0">
                          <a:solidFill>
                            <a:srgbClr val="000000"/>
                          </a:solidFill>
                          <a:latin typeface="Calibri"/>
                        </a:rPr>
                        <a:t>VAN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r" fontAlgn="b"/>
                      <a:r>
                        <a:rPr lang="es-ES" sz="1200" b="1" i="0" u="none" strike="noStrike" dirty="0">
                          <a:solidFill>
                            <a:srgbClr val="000000"/>
                          </a:solidFill>
                          <a:latin typeface="Calibri"/>
                        </a:rPr>
                        <a:t>$ 1.728.803,66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graphicFrame>
        <p:nvGraphicFramePr>
          <p:cNvPr id="12" name="11 Tabla"/>
          <p:cNvGraphicFramePr>
            <a:graphicFrameLocks noGrp="1"/>
          </p:cNvGraphicFramePr>
          <p:nvPr/>
        </p:nvGraphicFramePr>
        <p:xfrm>
          <a:off x="5715008" y="6500834"/>
          <a:ext cx="1066800" cy="190500"/>
        </p:xfrm>
        <a:graphic>
          <a:graphicData uri="http://schemas.openxmlformats.org/drawingml/2006/table">
            <a:tbl>
              <a:tblPr/>
              <a:tblGrid>
                <a:gridCol w="1066800"/>
              </a:tblGrid>
              <a:tr h="190500">
                <a:tc>
                  <a:txBody>
                    <a:bodyPr/>
                    <a:lstStyle/>
                    <a:p>
                      <a:pPr algn="ctr" fontAlgn="b"/>
                      <a:r>
                        <a:rPr lang="es-ES" sz="1100" b="1" i="0" u="none" strike="noStrike" dirty="0">
                          <a:solidFill>
                            <a:srgbClr val="000000"/>
                          </a:solidFill>
                          <a:latin typeface="Calibri"/>
                        </a:rPr>
                        <a:t>MEJOR OPCION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Estudio de la localización:</a:t>
            </a:r>
            <a:endParaRPr lang="es-ES" dirty="0"/>
          </a:p>
        </p:txBody>
      </p:sp>
      <p:graphicFrame>
        <p:nvGraphicFramePr>
          <p:cNvPr id="4" name="3 Tabla"/>
          <p:cNvGraphicFramePr>
            <a:graphicFrameLocks noGrp="1"/>
          </p:cNvGraphicFramePr>
          <p:nvPr/>
        </p:nvGraphicFramePr>
        <p:xfrm>
          <a:off x="928662" y="2285992"/>
          <a:ext cx="6410986" cy="3116481"/>
        </p:xfrm>
        <a:graphic>
          <a:graphicData uri="http://schemas.openxmlformats.org/drawingml/2006/table">
            <a:tbl>
              <a:tblPr>
                <a:tableStyleId>{D113A9D2-9D6B-4929-AA2D-F23B5EE8CBE7}</a:tableStyleId>
              </a:tblPr>
              <a:tblGrid>
                <a:gridCol w="1879520"/>
                <a:gridCol w="434088"/>
                <a:gridCol w="1016404"/>
                <a:gridCol w="1058753"/>
                <a:gridCol w="984642"/>
                <a:gridCol w="1037579"/>
              </a:tblGrid>
              <a:tr h="428628">
                <a:tc gridSpan="6">
                  <a:txBody>
                    <a:bodyPr/>
                    <a:lstStyle/>
                    <a:p>
                      <a:pPr algn="ctr" fontAlgn="b"/>
                      <a:r>
                        <a:rPr lang="es-ES" sz="1400" b="1" u="none" strike="noStrike" dirty="0">
                          <a:latin typeface="Arial" pitchFamily="34" charset="0"/>
                          <a:cs typeface="Arial" pitchFamily="34" charset="0"/>
                        </a:rPr>
                        <a:t>ESTUDIO DE LOCALIZACIÓN</a:t>
                      </a:r>
                      <a:endParaRPr lang="es-ES" sz="14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83979">
                <a:tc>
                  <a:txBody>
                    <a:bodyPr/>
                    <a:lstStyle/>
                    <a:p>
                      <a:pPr algn="l" fontAlgn="b"/>
                      <a:r>
                        <a:rPr lang="es-ES" sz="1100" u="none" strike="noStrike" dirty="0">
                          <a:latin typeface="Arial" pitchFamily="34" charset="0"/>
                          <a:cs typeface="Arial" pitchFamily="34" charset="0"/>
                        </a:rPr>
                        <a:t> </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es-ES" sz="1100" u="none" strike="noStrike">
                          <a:latin typeface="Arial" pitchFamily="34" charset="0"/>
                          <a:cs typeface="Arial" pitchFamily="34" charset="0"/>
                        </a:rPr>
                        <a:t> </a:t>
                      </a:r>
                      <a:endParaRPr lang="es-ES" sz="1100" b="0" i="0" u="none" strike="noStrike">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gridSpan="2">
                  <a:txBody>
                    <a:bodyPr/>
                    <a:lstStyle/>
                    <a:p>
                      <a:pPr algn="ctr" fontAlgn="b"/>
                      <a:r>
                        <a:rPr lang="es-ES" sz="1800" b="1" u="none" strike="noStrike" dirty="0">
                          <a:latin typeface="Arial" pitchFamily="34" charset="0"/>
                          <a:cs typeface="Arial" pitchFamily="34" charset="0"/>
                        </a:rPr>
                        <a:t>SAUCES</a:t>
                      </a:r>
                      <a:endParaRPr lang="es-ES" sz="18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hMerge="1">
                  <a:txBody>
                    <a:bodyPr/>
                    <a:lstStyle/>
                    <a:p>
                      <a:endParaRPr lang="es-ES"/>
                    </a:p>
                  </a:txBody>
                  <a:tcPr/>
                </a:tc>
                <a:tc gridSpan="2">
                  <a:txBody>
                    <a:bodyPr/>
                    <a:lstStyle/>
                    <a:p>
                      <a:pPr algn="ctr" fontAlgn="b"/>
                      <a:r>
                        <a:rPr lang="es-ES" sz="1100" b="1" u="none" strike="noStrike" dirty="0">
                          <a:latin typeface="Arial" pitchFamily="34" charset="0"/>
                          <a:cs typeface="Arial" pitchFamily="34" charset="0"/>
                        </a:rPr>
                        <a:t>PRADERA</a:t>
                      </a:r>
                      <a:endParaRPr lang="es-ES" sz="11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hMerge="1">
                  <a:txBody>
                    <a:bodyPr/>
                    <a:lstStyle/>
                    <a:p>
                      <a:endParaRPr lang="es-ES"/>
                    </a:p>
                  </a:txBody>
                  <a:tcPr/>
                </a:tc>
              </a:tr>
              <a:tr h="383979">
                <a:tc>
                  <a:txBody>
                    <a:bodyPr/>
                    <a:lstStyle/>
                    <a:p>
                      <a:pPr algn="ctr" fontAlgn="b"/>
                      <a:r>
                        <a:rPr lang="es-ES" sz="1000" b="1" u="none" strike="noStrike" dirty="0">
                          <a:latin typeface="Arial" pitchFamily="34" charset="0"/>
                          <a:cs typeface="Arial" pitchFamily="34" charset="0"/>
                        </a:rPr>
                        <a:t>FACTOR</a:t>
                      </a:r>
                      <a:endParaRPr lang="es-ES" sz="10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latin typeface="Arial" pitchFamily="34" charset="0"/>
                          <a:cs typeface="Arial" pitchFamily="34" charset="0"/>
                        </a:rPr>
                        <a:t>PESO</a:t>
                      </a:r>
                      <a:endParaRPr lang="es-ES" sz="10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latin typeface="Arial" pitchFamily="34" charset="0"/>
                          <a:cs typeface="Arial" pitchFamily="34" charset="0"/>
                        </a:rPr>
                        <a:t>CALIFICACIÓN</a:t>
                      </a:r>
                      <a:endParaRPr lang="es-ES" sz="10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latin typeface="Arial" pitchFamily="34" charset="0"/>
                          <a:cs typeface="Arial" pitchFamily="34" charset="0"/>
                        </a:rPr>
                        <a:t>PONDERACIÓN</a:t>
                      </a:r>
                      <a:endParaRPr lang="es-ES" sz="10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latin typeface="Arial" pitchFamily="34" charset="0"/>
                          <a:cs typeface="Arial" pitchFamily="34" charset="0"/>
                        </a:rPr>
                        <a:t>CALIFICACIÓN</a:t>
                      </a:r>
                      <a:endParaRPr lang="es-ES" sz="10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latin typeface="Arial" pitchFamily="34" charset="0"/>
                          <a:cs typeface="Arial" pitchFamily="34" charset="0"/>
                        </a:rPr>
                        <a:t>PONDERACIÓN</a:t>
                      </a:r>
                      <a:endParaRPr lang="es-ES" sz="10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83979">
                <a:tc>
                  <a:txBody>
                    <a:bodyPr/>
                    <a:lstStyle/>
                    <a:p>
                      <a:pPr algn="ctr" fontAlgn="b"/>
                      <a:r>
                        <a:rPr lang="es-ES" sz="1100" u="none" strike="noStrike" dirty="0">
                          <a:latin typeface="Arial" pitchFamily="34" charset="0"/>
                          <a:cs typeface="Arial" pitchFamily="34" charset="0"/>
                        </a:rPr>
                        <a:t>Materia Prima Disponible</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a:latin typeface="Arial" pitchFamily="34" charset="0"/>
                          <a:cs typeface="Arial" pitchFamily="34" charset="0"/>
                        </a:rPr>
                        <a:t>45%</a:t>
                      </a:r>
                      <a:endParaRPr lang="es-ES" sz="1100" b="0" i="0" u="none" strike="noStrike">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9</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4,05</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7</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a:latin typeface="Arial" pitchFamily="34" charset="0"/>
                          <a:cs typeface="Arial" pitchFamily="34" charset="0"/>
                        </a:rPr>
                        <a:t>3,15</a:t>
                      </a:r>
                      <a:endParaRPr lang="es-ES" sz="1100" b="0" i="0" u="none" strike="noStrike">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83979">
                <a:tc>
                  <a:txBody>
                    <a:bodyPr/>
                    <a:lstStyle/>
                    <a:p>
                      <a:pPr algn="ctr" fontAlgn="b"/>
                      <a:r>
                        <a:rPr lang="es-ES" sz="1100" u="none" strike="noStrike" dirty="0">
                          <a:latin typeface="Arial" pitchFamily="34" charset="0"/>
                          <a:cs typeface="Arial" pitchFamily="34" charset="0"/>
                        </a:rPr>
                        <a:t>Cercanía del Mercado</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15%</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9</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1,35</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6</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a:latin typeface="Arial" pitchFamily="34" charset="0"/>
                          <a:cs typeface="Arial" pitchFamily="34" charset="0"/>
                        </a:rPr>
                        <a:t>0,9</a:t>
                      </a:r>
                      <a:endParaRPr lang="es-ES" sz="1100" b="0" i="0" u="none" strike="noStrike">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83979">
                <a:tc>
                  <a:txBody>
                    <a:bodyPr/>
                    <a:lstStyle/>
                    <a:p>
                      <a:pPr algn="ctr" fontAlgn="b"/>
                      <a:r>
                        <a:rPr lang="es-ES" sz="1100" u="none" strike="noStrike" dirty="0">
                          <a:latin typeface="Arial" pitchFamily="34" charset="0"/>
                          <a:cs typeface="Arial" pitchFamily="34" charset="0"/>
                        </a:rPr>
                        <a:t>Disponibilidad de Mano de Obra</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20%</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7</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1,4</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7</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1,4</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83979">
                <a:tc>
                  <a:txBody>
                    <a:bodyPr/>
                    <a:lstStyle/>
                    <a:p>
                      <a:pPr algn="ctr" fontAlgn="b"/>
                      <a:r>
                        <a:rPr lang="es-ES" sz="1100" u="none" strike="noStrike" dirty="0">
                          <a:latin typeface="Arial" pitchFamily="34" charset="0"/>
                          <a:cs typeface="Arial" pitchFamily="34" charset="0"/>
                        </a:rPr>
                        <a:t>Costos de Insumos</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a:latin typeface="Arial" pitchFamily="34" charset="0"/>
                          <a:cs typeface="Arial" pitchFamily="34" charset="0"/>
                        </a:rPr>
                        <a:t>20%</a:t>
                      </a:r>
                      <a:endParaRPr lang="es-ES" sz="1100" b="0" i="0" u="none" strike="noStrike">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8</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1,6</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8</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u="none" strike="noStrike" dirty="0">
                          <a:latin typeface="Arial" pitchFamily="34" charset="0"/>
                          <a:cs typeface="Arial" pitchFamily="34" charset="0"/>
                        </a:rPr>
                        <a:t>1,6</a:t>
                      </a:r>
                      <a:endParaRPr lang="es-ES" sz="1100" b="0"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83979">
                <a:tc>
                  <a:txBody>
                    <a:bodyPr/>
                    <a:lstStyle/>
                    <a:p>
                      <a:pPr algn="ctr" fontAlgn="b"/>
                      <a:r>
                        <a:rPr kumimoji="0" lang="es-ES" sz="1400" b="1" u="none" strike="noStrike" kern="1200" dirty="0" smtClean="0">
                          <a:solidFill>
                            <a:schemeClr val="lt1"/>
                          </a:solidFill>
                          <a:latin typeface="Arial" pitchFamily="34" charset="0"/>
                          <a:ea typeface="+mn-ea"/>
                          <a:cs typeface="Arial" pitchFamily="34" charset="0"/>
                        </a:rPr>
                        <a:t>TOTAL</a:t>
                      </a:r>
                      <a:endParaRPr kumimoji="0" lang="es-ES" sz="1400" b="1" u="none" strike="noStrike" kern="1200" dirty="0">
                        <a:solidFill>
                          <a:schemeClr val="lt1"/>
                        </a:solidFill>
                        <a:latin typeface="Arial" pitchFamily="34" charset="0"/>
                        <a:ea typeface="+mn-ea"/>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200" b="1" u="none" strike="noStrike" dirty="0">
                          <a:latin typeface="Arial" pitchFamily="34" charset="0"/>
                          <a:cs typeface="Arial" pitchFamily="34" charset="0"/>
                        </a:rPr>
                        <a:t>100%</a:t>
                      </a:r>
                      <a:endParaRPr lang="es-ES" sz="12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200" b="1" u="none" strike="noStrike" dirty="0">
                          <a:latin typeface="Arial" pitchFamily="34" charset="0"/>
                          <a:cs typeface="Arial" pitchFamily="34" charset="0"/>
                        </a:rPr>
                        <a:t> </a:t>
                      </a:r>
                      <a:endParaRPr lang="es-ES" sz="12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2000" b="1" u="none" strike="noStrike" dirty="0">
                          <a:latin typeface="Arial" pitchFamily="34" charset="0"/>
                          <a:cs typeface="Arial" pitchFamily="34" charset="0"/>
                        </a:rPr>
                        <a:t>8,4</a:t>
                      </a:r>
                      <a:endParaRPr lang="es-ES" sz="2000" b="1" i="0" u="none" strike="noStrike" dirty="0">
                        <a:solidFill>
                          <a:srgbClr val="FDE9D9"/>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200" b="1" u="none" strike="noStrike" dirty="0">
                          <a:latin typeface="Arial" pitchFamily="34" charset="0"/>
                          <a:cs typeface="Arial" pitchFamily="34" charset="0"/>
                        </a:rPr>
                        <a:t> </a:t>
                      </a:r>
                      <a:endParaRPr lang="es-ES" sz="12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200" b="1" u="none" strike="noStrike" dirty="0">
                          <a:latin typeface="Arial" pitchFamily="34" charset="0"/>
                          <a:cs typeface="Arial" pitchFamily="34" charset="0"/>
                        </a:rPr>
                        <a:t>7,05</a:t>
                      </a:r>
                      <a:endParaRPr lang="es-ES" sz="1200" b="1" i="0" u="none" strike="noStrike" dirty="0">
                        <a:solidFill>
                          <a:srgbClr val="000000"/>
                        </a:solidFill>
                        <a:latin typeface="Arial" pitchFamily="34" charset="0"/>
                        <a:ea typeface="Arial Unicode MS" pitchFamily="34" charset="-128"/>
                        <a:cs typeface="Arial" pitchFamily="34" charset="0"/>
                      </a:endParaRPr>
                    </a:p>
                  </a:txBody>
                  <a:tcPr marL="9485" marR="9485" marT="948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bl>
          </a:graphicData>
        </a:graphic>
      </p:graphicFrame>
      <p:graphicFrame>
        <p:nvGraphicFramePr>
          <p:cNvPr id="78849" name="Object 1"/>
          <p:cNvGraphicFramePr>
            <a:graphicFrameLocks noChangeAspect="1"/>
          </p:cNvGraphicFramePr>
          <p:nvPr/>
        </p:nvGraphicFramePr>
        <p:xfrm>
          <a:off x="5429250" y="5786438"/>
          <a:ext cx="2247900" cy="752475"/>
        </p:xfrm>
        <a:graphic>
          <a:graphicData uri="http://schemas.openxmlformats.org/presentationml/2006/ole">
            <p:oleObj spid="_x0000_s78849" r:id="rId3" imgW="7457143" imgH="3742857" progId="">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428604"/>
            <a:ext cx="7186634" cy="751506"/>
          </a:xfrm>
        </p:spPr>
        <p:txBody>
          <a:bodyPr>
            <a:normAutofit fontScale="90000"/>
          </a:bodyPr>
          <a:lstStyle/>
          <a:p>
            <a:pPr algn="ctr"/>
            <a:r>
              <a:rPr lang="es-ES" dirty="0" smtClean="0"/>
              <a:t>VALORACIÓN DE LAS INVERSIONES:</a:t>
            </a:r>
            <a:endParaRPr lang="es-ES" dirty="0"/>
          </a:p>
        </p:txBody>
      </p:sp>
      <p:graphicFrame>
        <p:nvGraphicFramePr>
          <p:cNvPr id="4" name="3 Tabla"/>
          <p:cNvGraphicFramePr>
            <a:graphicFrameLocks noGrp="1"/>
          </p:cNvGraphicFramePr>
          <p:nvPr/>
        </p:nvGraphicFramePr>
        <p:xfrm>
          <a:off x="1214414" y="1571612"/>
          <a:ext cx="6143668" cy="3863840"/>
        </p:xfrm>
        <a:graphic>
          <a:graphicData uri="http://schemas.openxmlformats.org/drawingml/2006/table">
            <a:tbl>
              <a:tblPr>
                <a:tableStyleId>{327F97BB-C833-4FB7-BDE5-3F7075034690}</a:tableStyleId>
              </a:tblPr>
              <a:tblGrid>
                <a:gridCol w="1904992"/>
                <a:gridCol w="1357322"/>
                <a:gridCol w="785818"/>
                <a:gridCol w="1071570"/>
                <a:gridCol w="1023966"/>
              </a:tblGrid>
              <a:tr h="309760">
                <a:tc gridSpan="5">
                  <a:txBody>
                    <a:bodyPr/>
                    <a:lstStyle/>
                    <a:p>
                      <a:pPr algn="ctr" fontAlgn="b"/>
                      <a:r>
                        <a:rPr lang="es-ES" sz="1200" b="1" u="none" strike="noStrike" dirty="0"/>
                        <a:t>BALANCE DE OBRAS FISICAS</a:t>
                      </a:r>
                      <a:endParaRPr lang="es-ES" sz="12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0355">
                <a:tc>
                  <a:txBody>
                    <a:bodyPr/>
                    <a:lstStyle/>
                    <a:p>
                      <a:pPr algn="ctr" fontAlgn="b"/>
                      <a:r>
                        <a:rPr lang="es-ES" sz="1100" b="1" u="none" strike="noStrike" dirty="0"/>
                        <a:t>Rubro</a:t>
                      </a:r>
                      <a:endParaRPr lang="es-ES" sz="1100" b="1" i="0" u="none" strike="noStrike" dirty="0">
                        <a:solidFill>
                          <a:srgbClr val="632523"/>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b="1" u="none" strike="noStrike" dirty="0"/>
                        <a:t>Unidad de Medida</a:t>
                      </a:r>
                      <a:endParaRPr lang="es-ES" sz="1100" b="1" i="0" u="none" strike="noStrike" dirty="0">
                        <a:solidFill>
                          <a:srgbClr val="632523"/>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b="1" u="none" strike="noStrike" dirty="0"/>
                        <a:t>Cantidad</a:t>
                      </a:r>
                      <a:endParaRPr lang="es-ES" sz="1100" b="1" i="0" u="none" strike="noStrike" dirty="0">
                        <a:solidFill>
                          <a:srgbClr val="632523"/>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b="1" u="none" strike="noStrike" dirty="0"/>
                        <a:t>Costo Unitario</a:t>
                      </a:r>
                      <a:endParaRPr lang="es-ES" sz="1100" b="1" i="0" u="none" strike="noStrike" dirty="0">
                        <a:solidFill>
                          <a:srgbClr val="632523"/>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100" b="1" u="none" strike="noStrike" dirty="0"/>
                        <a:t>Costo Total</a:t>
                      </a:r>
                      <a:endParaRPr lang="es-ES" sz="1100" b="1" i="0" u="none" strike="noStrike" dirty="0">
                        <a:solidFill>
                          <a:srgbClr val="632523"/>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26443">
                <a:tc>
                  <a:txBody>
                    <a:bodyPr/>
                    <a:lstStyle/>
                    <a:p>
                      <a:pPr algn="ctr" fontAlgn="b"/>
                      <a:r>
                        <a:rPr lang="es-ES" sz="1000" b="1" u="none" strike="noStrike" dirty="0"/>
                        <a:t>TERRENO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a:t>m2</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a:t>600</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  </a:t>
                      </a:r>
                      <a:r>
                        <a:rPr lang="es-ES" sz="1000" b="1" u="none" strike="noStrike" baseline="0" dirty="0" smtClean="0"/>
                        <a:t> </a:t>
                      </a:r>
                      <a:r>
                        <a:rPr lang="es-ES" sz="1000" b="1" u="none" strike="noStrike" dirty="0" smtClean="0"/>
                        <a:t> </a:t>
                      </a:r>
                      <a:r>
                        <a:rPr lang="es-ES" sz="1000" b="1" u="none" strike="noStrike" dirty="0"/>
                        <a:t>40,00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 </a:t>
                      </a:r>
                      <a:r>
                        <a:rPr lang="es-ES" sz="1000" b="1" u="none" strike="noStrike" dirty="0" smtClean="0"/>
                        <a:t> 24.000,00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26443">
                <a:tc>
                  <a:txBody>
                    <a:bodyPr/>
                    <a:lstStyle/>
                    <a:p>
                      <a:pPr algn="ctr" fontAlgn="b"/>
                      <a:r>
                        <a:rPr lang="es-ES" sz="1000" b="1" u="none" strike="noStrike"/>
                        <a:t>PLANTA (5 Oficinas y 1 sala de reunión)</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m2</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a:t>100</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 </a:t>
                      </a:r>
                      <a:r>
                        <a:rPr lang="es-ES" sz="1000" b="1" u="none" strike="noStrike" dirty="0" smtClean="0"/>
                        <a:t> </a:t>
                      </a:r>
                      <a:r>
                        <a:rPr lang="es-ES" sz="1000" b="1" u="none" strike="noStrike" dirty="0"/>
                        <a:t>100,00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 </a:t>
                      </a:r>
                      <a:r>
                        <a:rPr lang="es-ES" sz="1000" b="1" u="none" strike="noStrike" dirty="0" smtClean="0"/>
                        <a:t> 10.000,00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26443">
                <a:tc>
                  <a:txBody>
                    <a:bodyPr/>
                    <a:lstStyle/>
                    <a:p>
                      <a:pPr algn="ctr" fontAlgn="b"/>
                      <a:r>
                        <a:rPr lang="es-ES" sz="1000" b="1" u="none" strike="noStrike"/>
                        <a:t>INSTALACIÓN DE BAÑOS</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puntos</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a:t>10</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 </a:t>
                      </a:r>
                      <a:r>
                        <a:rPr lang="es-ES" sz="1000" b="1" u="none" strike="noStrike" baseline="0" dirty="0" smtClean="0"/>
                        <a:t>  </a:t>
                      </a:r>
                      <a:r>
                        <a:rPr lang="es-ES" sz="1000" b="1" u="none" strike="noStrike" dirty="0" smtClean="0"/>
                        <a:t> </a:t>
                      </a:r>
                      <a:r>
                        <a:rPr lang="es-ES" sz="1000" b="1" u="none" strike="noStrike" dirty="0"/>
                        <a:t>75,00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  </a:t>
                      </a:r>
                      <a:r>
                        <a:rPr lang="es-ES" sz="1000" b="1" u="none" strike="noStrike" dirty="0" smtClean="0"/>
                        <a:t>    </a:t>
                      </a:r>
                      <a:r>
                        <a:rPr lang="es-ES" sz="1000" b="1" u="none" strike="noStrike" dirty="0"/>
                        <a:t>750,00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26443">
                <a:tc>
                  <a:txBody>
                    <a:bodyPr/>
                    <a:lstStyle/>
                    <a:p>
                      <a:pPr algn="ctr" fontAlgn="b"/>
                      <a:r>
                        <a:rPr lang="es-ES" sz="1000" b="1" u="none" strike="noStrike"/>
                        <a:t>CASETA DE VIGILANCIA</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Unidad</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4</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a:t>
                      </a:r>
                      <a:r>
                        <a:rPr lang="es-ES" sz="1000" b="1" u="none" strike="noStrike" dirty="0" smtClean="0"/>
                        <a:t>$  </a:t>
                      </a:r>
                      <a:r>
                        <a:rPr lang="es-ES" sz="1000" b="1" u="none" strike="noStrike" dirty="0"/>
                        <a:t>250,00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a:t>
                      </a:r>
                      <a:r>
                        <a:rPr lang="es-ES" sz="1000" b="1" u="none" strike="noStrike" dirty="0" smtClean="0"/>
                        <a:t>$  </a:t>
                      </a:r>
                      <a:r>
                        <a:rPr lang="es-ES" sz="1000" b="1" u="none" strike="noStrike" dirty="0"/>
                        <a:t>1.000,00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26443">
                <a:tc>
                  <a:txBody>
                    <a:bodyPr/>
                    <a:lstStyle/>
                    <a:p>
                      <a:pPr algn="ctr" fontAlgn="b"/>
                      <a:r>
                        <a:rPr lang="es-ES" sz="1000" b="1" u="none" strike="noStrike"/>
                        <a:t>Redes de Agua Potable</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a:t>puntos</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a:t>12</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a:t>
                      </a:r>
                      <a:r>
                        <a:rPr lang="es-ES" sz="1000" b="1" u="none" strike="noStrike" dirty="0" smtClean="0"/>
                        <a:t>$  </a:t>
                      </a:r>
                      <a:r>
                        <a:rPr lang="es-ES" sz="1000" b="1" u="none" strike="noStrike" dirty="0"/>
                        <a:t>300,00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a:t>
                      </a:r>
                      <a:r>
                        <a:rPr lang="es-ES" sz="1000" b="1" u="none" strike="noStrike" dirty="0" smtClean="0"/>
                        <a:t>$  </a:t>
                      </a:r>
                      <a:r>
                        <a:rPr lang="es-ES" sz="1000" b="1" u="none" strike="noStrike" dirty="0"/>
                        <a:t>3.600,00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26443">
                <a:tc rowSpan="3">
                  <a:txBody>
                    <a:bodyPr/>
                    <a:lstStyle/>
                    <a:p>
                      <a:pPr algn="ctr" fontAlgn="ctr"/>
                      <a:r>
                        <a:rPr lang="es-ES" sz="1000" b="1" u="none" strike="noStrike"/>
                        <a:t>Redes Eléctricas</a:t>
                      </a:r>
                      <a:endParaRPr lang="es-ES" sz="1000" b="1" i="0" u="none" strike="noStrike">
                        <a:solidFill>
                          <a:srgbClr val="000000"/>
                        </a:solidFill>
                        <a:latin typeface="Calibri"/>
                      </a:endParaRPr>
                    </a:p>
                  </a:txBody>
                  <a:tcPr marL="9018" marR="9018" marT="901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a:t>puntos de iluminación</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40</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a:t>
                      </a:r>
                      <a:r>
                        <a:rPr lang="es-ES" sz="1000" b="1" u="none" strike="noStrike" dirty="0" smtClean="0"/>
                        <a:t>$  </a:t>
                      </a:r>
                      <a:r>
                        <a:rPr lang="es-ES" sz="1000" b="1" u="none" strike="noStrike" dirty="0"/>
                        <a:t>100,00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a:t>
                      </a:r>
                      <a:r>
                        <a:rPr lang="es-ES" sz="1000" b="1" u="none" strike="noStrike" dirty="0" smtClean="0"/>
                        <a:t>$  </a:t>
                      </a:r>
                      <a:r>
                        <a:rPr lang="es-ES" sz="1000" b="1" u="none" strike="noStrike" dirty="0"/>
                        <a:t>4.000,00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26443">
                <a:tc vMerge="1">
                  <a:txBody>
                    <a:bodyPr/>
                    <a:lstStyle/>
                    <a:p>
                      <a:endParaRPr lang="es-ES"/>
                    </a:p>
                  </a:txBody>
                  <a:tcPr/>
                </a:tc>
                <a:tc>
                  <a:txBody>
                    <a:bodyPr/>
                    <a:lstStyle/>
                    <a:p>
                      <a:pPr algn="ctr" fontAlgn="b"/>
                      <a:r>
                        <a:rPr lang="es-ES" sz="1000" b="1" u="none" strike="noStrike"/>
                        <a:t>puntos electricos</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a:t>45</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 </a:t>
                      </a:r>
                      <a:r>
                        <a:rPr lang="es-ES" sz="1000" b="1" u="none" strike="noStrike" dirty="0" smtClean="0"/>
                        <a:t> </a:t>
                      </a:r>
                      <a:r>
                        <a:rPr lang="es-ES" sz="1000" b="1" u="none" strike="noStrike" baseline="0" dirty="0" smtClean="0"/>
                        <a:t>  </a:t>
                      </a:r>
                      <a:r>
                        <a:rPr lang="es-ES" sz="1000" b="1" u="none" strike="noStrike" dirty="0" smtClean="0"/>
                        <a:t>90,00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a:t>
                      </a:r>
                      <a:r>
                        <a:rPr lang="es-ES" sz="1000" b="1" u="none" strike="noStrike" dirty="0" smtClean="0"/>
                        <a:t>$  </a:t>
                      </a:r>
                      <a:r>
                        <a:rPr lang="es-ES" sz="1000" b="1" u="none" strike="noStrike" dirty="0"/>
                        <a:t>4.050,00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26443">
                <a:tc vMerge="1">
                  <a:txBody>
                    <a:bodyPr/>
                    <a:lstStyle/>
                    <a:p>
                      <a:endParaRPr lang="es-ES"/>
                    </a:p>
                  </a:txBody>
                  <a:tcPr/>
                </a:tc>
                <a:tc>
                  <a:txBody>
                    <a:bodyPr/>
                    <a:lstStyle/>
                    <a:p>
                      <a:pPr algn="ctr" fontAlgn="b"/>
                      <a:r>
                        <a:rPr lang="es-ES" sz="1000" b="1" u="none" strike="noStrike"/>
                        <a:t>tablero</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a:t>4</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 </a:t>
                      </a:r>
                      <a:r>
                        <a:rPr lang="es-ES" sz="1000" b="1" u="none" strike="noStrike" dirty="0" smtClean="0"/>
                        <a:t> </a:t>
                      </a:r>
                      <a:r>
                        <a:rPr lang="es-ES" sz="1000" b="1" u="none" strike="noStrike" dirty="0"/>
                        <a:t>500,00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a:t>
                      </a:r>
                      <a:r>
                        <a:rPr lang="es-ES" sz="1000" b="1" u="none" strike="noStrike" dirty="0" smtClean="0"/>
                        <a:t>$  </a:t>
                      </a:r>
                      <a:r>
                        <a:rPr lang="es-ES" sz="1000" b="1" u="none" strike="noStrike" dirty="0"/>
                        <a:t>2.000,00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26443">
                <a:tc>
                  <a:txBody>
                    <a:bodyPr/>
                    <a:lstStyle/>
                    <a:p>
                      <a:pPr algn="ctr" fontAlgn="b"/>
                      <a:r>
                        <a:rPr lang="es-ES" sz="1000" b="1" u="none" strike="noStrike"/>
                        <a:t>BODEGA</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a:t>m2</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a:t>20</a:t>
                      </a:r>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a:t>
                      </a:r>
                      <a:r>
                        <a:rPr lang="es-ES" sz="1000" b="1" u="none" strike="noStrike" dirty="0" smtClean="0"/>
                        <a:t>$</a:t>
                      </a:r>
                      <a:r>
                        <a:rPr lang="es-ES" sz="1000" b="1" u="none" strike="noStrike" baseline="0" dirty="0" smtClean="0"/>
                        <a:t> </a:t>
                      </a:r>
                      <a:r>
                        <a:rPr lang="es-ES" sz="1000" b="1" u="none" strike="noStrike" dirty="0" smtClean="0"/>
                        <a:t> </a:t>
                      </a:r>
                      <a:r>
                        <a:rPr lang="es-ES" sz="1000" b="1" u="none" strike="noStrike" dirty="0"/>
                        <a:t>250,00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000" b="1" u="none" strike="noStrike" dirty="0"/>
                        <a:t> </a:t>
                      </a:r>
                      <a:r>
                        <a:rPr lang="es-ES" sz="1000" b="1" u="none" strike="noStrike" dirty="0" smtClean="0"/>
                        <a:t>$  </a:t>
                      </a:r>
                      <a:r>
                        <a:rPr lang="es-ES" sz="1000" b="1" u="none" strike="noStrike" dirty="0"/>
                        <a:t>5.000,00 </a:t>
                      </a:r>
                      <a:endParaRPr lang="es-ES" sz="10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58112">
                <a:tc>
                  <a:txBody>
                    <a:bodyPr/>
                    <a:lstStyle/>
                    <a:p>
                      <a:pPr algn="ctr" fontAlgn="b"/>
                      <a:r>
                        <a:rPr lang="es-ES" sz="1400" b="1" u="none" strike="noStrike" dirty="0"/>
                        <a:t>TOTAL</a:t>
                      </a:r>
                      <a:endParaRPr lang="es-ES" sz="14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endParaRPr lang="es-ES" sz="1000" b="1" i="0" u="none" strike="noStrike">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ES" sz="1400" b="1" u="none" strike="noStrike" dirty="0"/>
                        <a:t> </a:t>
                      </a:r>
                      <a:r>
                        <a:rPr lang="es-ES" sz="1400" b="1" u="none" strike="noStrike" dirty="0" smtClean="0"/>
                        <a:t>$54.400,00 </a:t>
                      </a:r>
                      <a:endParaRPr lang="es-ES" sz="1400" b="1" i="0" u="none" strike="noStrike" dirty="0">
                        <a:solidFill>
                          <a:srgbClr val="000000"/>
                        </a:solidFill>
                        <a:latin typeface="Calibri"/>
                      </a:endParaRPr>
                    </a:p>
                  </a:txBody>
                  <a:tcPr marL="9018" marR="9018" marT="901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bl>
          </a:graphicData>
        </a:graphic>
      </p:graphicFrame>
      <p:graphicFrame>
        <p:nvGraphicFramePr>
          <p:cNvPr id="79873" name="Object 1"/>
          <p:cNvGraphicFramePr>
            <a:graphicFrameLocks noChangeAspect="1"/>
          </p:cNvGraphicFramePr>
          <p:nvPr/>
        </p:nvGraphicFramePr>
        <p:xfrm>
          <a:off x="5429250" y="5786438"/>
          <a:ext cx="2247900" cy="752475"/>
        </p:xfrm>
        <a:graphic>
          <a:graphicData uri="http://schemas.openxmlformats.org/presentationml/2006/ole">
            <p:oleObj spid="_x0000_s79873" r:id="rId3" imgW="7457143" imgH="3742857" progId="">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INTRODUCCION</a:t>
            </a:r>
            <a:endParaRPr lang="es-ES" dirty="0"/>
          </a:p>
        </p:txBody>
      </p:sp>
      <p:sp>
        <p:nvSpPr>
          <p:cNvPr id="3" name="2 Marcador de contenido"/>
          <p:cNvSpPr>
            <a:spLocks noGrp="1"/>
          </p:cNvSpPr>
          <p:nvPr>
            <p:ph idx="1"/>
          </p:nvPr>
        </p:nvSpPr>
        <p:spPr>
          <a:xfrm>
            <a:off x="457200" y="1609416"/>
            <a:ext cx="7543824" cy="3462658"/>
          </a:xfrm>
        </p:spPr>
        <p:txBody>
          <a:bodyPr>
            <a:normAutofit/>
          </a:bodyPr>
          <a:lstStyle/>
          <a:p>
            <a:pPr marL="342900" lvl="2" indent="-342900"/>
            <a:endParaRPr lang="es-ES" b="1" dirty="0" smtClean="0"/>
          </a:p>
          <a:p>
            <a:pPr marL="342900" lvl="2" indent="-342900">
              <a:buNone/>
            </a:pPr>
            <a:r>
              <a:rPr lang="es-ES" b="1" dirty="0" smtClean="0"/>
              <a:t>  ¿</a:t>
            </a:r>
            <a:r>
              <a:rPr lang="es-ES" b="1" dirty="0"/>
              <a:t>QUÉ ES VAMFED</a:t>
            </a:r>
            <a:r>
              <a:rPr lang="es-ES" b="1" dirty="0" smtClean="0"/>
              <a:t>?</a:t>
            </a:r>
          </a:p>
          <a:p>
            <a:pPr marL="342900" lvl="2" indent="-342900">
              <a:buNone/>
            </a:pPr>
            <a:r>
              <a:rPr lang="es-ES" sz="2000" b="1" dirty="0" smtClean="0"/>
              <a:t>  </a:t>
            </a:r>
          </a:p>
          <a:p>
            <a:pPr marL="342900" lvl="2" indent="-342900">
              <a:buNone/>
            </a:pPr>
            <a:r>
              <a:rPr lang="es-ES" b="1" dirty="0" smtClean="0"/>
              <a:t>               </a:t>
            </a:r>
            <a:r>
              <a:rPr lang="es-ES" sz="2000" b="1" dirty="0" smtClean="0"/>
              <a:t>¿</a:t>
            </a:r>
            <a:r>
              <a:rPr lang="es-ES" sz="2000" b="1" dirty="0"/>
              <a:t>CÓMO SE LLEVARÁ A CABO</a:t>
            </a:r>
            <a:r>
              <a:rPr lang="es-ES" sz="2000" b="1" dirty="0" smtClean="0"/>
              <a:t>?</a:t>
            </a:r>
            <a:endParaRPr lang="es-ES" b="1" dirty="0"/>
          </a:p>
          <a:p>
            <a:pPr marL="342900" lvl="2" indent="-342900">
              <a:buNone/>
            </a:pPr>
            <a:endParaRPr lang="es-ES" sz="2000" b="1" dirty="0" smtClean="0"/>
          </a:p>
          <a:p>
            <a:pPr marL="342900" lvl="2" indent="-342900">
              <a:buNone/>
            </a:pPr>
            <a:r>
              <a:rPr lang="es-ES" b="1" dirty="0" smtClean="0"/>
              <a:t>                               </a:t>
            </a:r>
            <a:r>
              <a:rPr lang="es-ES" sz="2000" b="1" dirty="0" smtClean="0"/>
              <a:t>¿</a:t>
            </a:r>
            <a:r>
              <a:rPr lang="es-ES" sz="2000" b="1" dirty="0"/>
              <a:t>A QUIÉN VA A SER DIRIGIDO</a:t>
            </a:r>
            <a:r>
              <a:rPr lang="es-ES" sz="2000" b="1" dirty="0" smtClean="0"/>
              <a:t>?</a:t>
            </a:r>
          </a:p>
          <a:p>
            <a:endParaRPr lang="es-ES" sz="2000" b="1" dirty="0"/>
          </a:p>
          <a:p>
            <a:pPr>
              <a:buNone/>
            </a:pPr>
            <a:r>
              <a:rPr lang="es-ES" sz="2000" b="1" dirty="0" smtClean="0"/>
              <a:t>                                                ¿</a:t>
            </a:r>
            <a:r>
              <a:rPr lang="es-ES" sz="2000" b="1" dirty="0"/>
              <a:t>CUÁLES SON SUS </a:t>
            </a:r>
            <a:r>
              <a:rPr lang="es-ES" sz="2000" b="1" dirty="0" smtClean="0"/>
              <a:t>BENEFICIOS?</a:t>
            </a:r>
          </a:p>
          <a:p>
            <a:pPr>
              <a:buNone/>
            </a:pPr>
            <a:endParaRPr lang="es-ES" sz="3200"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6321" name="Object 1"/>
          <p:cNvGraphicFramePr>
            <a:graphicFrameLocks noChangeAspect="1"/>
          </p:cNvGraphicFramePr>
          <p:nvPr/>
        </p:nvGraphicFramePr>
        <p:xfrm>
          <a:off x="5429256" y="5429264"/>
          <a:ext cx="2247900" cy="752475"/>
        </p:xfrm>
        <a:graphic>
          <a:graphicData uri="http://schemas.openxmlformats.org/presentationml/2006/ole">
            <p:oleObj spid="_x0000_s56321" r:id="rId3" imgW="7457143" imgH="3742857"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28"/>
            <a:ext cx="7239000" cy="677246"/>
          </a:xfrm>
        </p:spPr>
        <p:txBody>
          <a:bodyPr>
            <a:normAutofit/>
          </a:bodyPr>
          <a:lstStyle/>
          <a:p>
            <a:pPr algn="ctr"/>
            <a:r>
              <a:rPr lang="es-ES" sz="2800" dirty="0" smtClean="0"/>
              <a:t>BALANCE DE EQUIPOS Y MAQUINARIAS</a:t>
            </a:r>
            <a:endParaRPr lang="es-ES" sz="2800" dirty="0"/>
          </a:p>
        </p:txBody>
      </p:sp>
      <p:graphicFrame>
        <p:nvGraphicFramePr>
          <p:cNvPr id="4" name="3 Tabla"/>
          <p:cNvGraphicFramePr>
            <a:graphicFrameLocks noGrp="1"/>
          </p:cNvGraphicFramePr>
          <p:nvPr/>
        </p:nvGraphicFramePr>
        <p:xfrm>
          <a:off x="2477028" y="1085855"/>
          <a:ext cx="4189944" cy="4256731"/>
        </p:xfrm>
        <a:graphic>
          <a:graphicData uri="http://schemas.openxmlformats.org/drawingml/2006/table">
            <a:tbl>
              <a:tblPr/>
              <a:tblGrid>
                <a:gridCol w="1855019"/>
                <a:gridCol w="811457"/>
                <a:gridCol w="785152"/>
                <a:gridCol w="738316"/>
              </a:tblGrid>
              <a:tr h="184308">
                <a:tc gridSpan="4">
                  <a:txBody>
                    <a:bodyPr/>
                    <a:lstStyle/>
                    <a:p>
                      <a:pPr algn="ctr" fontAlgn="b"/>
                      <a:r>
                        <a:rPr lang="es-ES" sz="1100" b="1" i="0" u="none" strike="noStrike" dirty="0">
                          <a:solidFill>
                            <a:srgbClr val="000000"/>
                          </a:solidFill>
                          <a:latin typeface="Arial" pitchFamily="34" charset="0"/>
                          <a:cs typeface="Arial" pitchFamily="34" charset="0"/>
                        </a:rPr>
                        <a:t>VALORACION DE ACTIVOS FIJOS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84308">
                <a:tc>
                  <a:txBody>
                    <a:bodyPr/>
                    <a:lstStyle/>
                    <a:p>
                      <a:pPr algn="ctr" fontAlgn="b"/>
                      <a:r>
                        <a:rPr lang="es-ES" sz="1050" b="1" i="0" u="none" strike="noStrike" dirty="0">
                          <a:solidFill>
                            <a:srgbClr val="000000"/>
                          </a:solidFill>
                          <a:latin typeface="Arial" pitchFamily="34" charset="0"/>
                          <a:cs typeface="Arial" pitchFamily="34" charset="0"/>
                        </a:rPr>
                        <a:t>MAQUINAS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ES" sz="1050" b="1" i="0" u="none" strike="noStrike" dirty="0">
                          <a:solidFill>
                            <a:srgbClr val="000000"/>
                          </a:solidFill>
                          <a:latin typeface="Arial" pitchFamily="34" charset="0"/>
                          <a:cs typeface="Arial" pitchFamily="34" charset="0"/>
                        </a:rPr>
                        <a:t>CANTIDAD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ES" sz="1050" b="1" i="0" u="none" strike="noStrike" dirty="0">
                          <a:solidFill>
                            <a:srgbClr val="000000"/>
                          </a:solidFill>
                          <a:latin typeface="Arial" pitchFamily="34" charset="0"/>
                          <a:cs typeface="Arial" pitchFamily="34" charset="0"/>
                        </a:rPr>
                        <a:t>Precio Unitario</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ES" sz="1050" b="1" i="0" u="none" strike="noStrike" dirty="0">
                          <a:solidFill>
                            <a:srgbClr val="000000"/>
                          </a:solidFill>
                          <a:latin typeface="Arial" pitchFamily="34" charset="0"/>
                          <a:cs typeface="Arial" pitchFamily="34" charset="0"/>
                        </a:rPr>
                        <a:t>Precio Total</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r>
              <a:tr h="368617">
                <a:tc>
                  <a:txBody>
                    <a:bodyPr/>
                    <a:lstStyle/>
                    <a:p>
                      <a:pPr algn="l" fontAlgn="b"/>
                      <a:r>
                        <a:rPr lang="es-ES" sz="1100" b="0" i="0" u="none" strike="noStrike" dirty="0">
                          <a:solidFill>
                            <a:srgbClr val="000000"/>
                          </a:solidFill>
                          <a:latin typeface="Arial" pitchFamily="34" charset="0"/>
                          <a:cs typeface="Arial" pitchFamily="34" charset="0"/>
                        </a:rPr>
                        <a:t>Maquina </a:t>
                      </a:r>
                      <a:r>
                        <a:rPr lang="es-ES" sz="1100" b="0" i="0" u="none" strike="noStrike" dirty="0" smtClean="0">
                          <a:solidFill>
                            <a:srgbClr val="000000"/>
                          </a:solidFill>
                          <a:latin typeface="Arial" pitchFamily="34" charset="0"/>
                          <a:cs typeface="Arial" pitchFamily="34" charset="0"/>
                        </a:rPr>
                        <a:t>Amasadora</a:t>
                      </a:r>
                      <a:endParaRPr lang="es-ES" sz="1100" b="0" i="0" u="none" strike="noStrike" dirty="0">
                        <a:solidFill>
                          <a:srgbClr val="000000"/>
                        </a:solidFill>
                        <a:latin typeface="Arial" pitchFamily="34" charset="0"/>
                        <a:cs typeface="Arial" pitchFamily="34" charset="0"/>
                      </a:endParaRP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1</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smtClean="0">
                          <a:solidFill>
                            <a:srgbClr val="000000"/>
                          </a:solidFill>
                          <a:latin typeface="Arial" pitchFamily="34" charset="0"/>
                          <a:cs typeface="Arial" pitchFamily="34" charset="0"/>
                        </a:rPr>
                        <a:t>$   11500</a:t>
                      </a:r>
                      <a:endParaRPr lang="es-ES" sz="1100" b="0" i="0" u="none" strike="noStrike" dirty="0">
                        <a:solidFill>
                          <a:srgbClr val="000000"/>
                        </a:solidFill>
                        <a:latin typeface="Arial" pitchFamily="34" charset="0"/>
                        <a:cs typeface="Arial" pitchFamily="34" charset="0"/>
                      </a:endParaRP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smtClean="0">
                          <a:solidFill>
                            <a:srgbClr val="000000"/>
                          </a:solidFill>
                          <a:latin typeface="Arial" pitchFamily="34" charset="0"/>
                          <a:cs typeface="Arial" pitchFamily="34" charset="0"/>
                        </a:rPr>
                        <a:t>$</a:t>
                      </a:r>
                      <a:r>
                        <a:rPr lang="es-ES" sz="1100" b="0" i="0" u="none" strike="noStrike" baseline="0" dirty="0" smtClean="0">
                          <a:solidFill>
                            <a:srgbClr val="000000"/>
                          </a:solidFill>
                          <a:latin typeface="Arial" pitchFamily="34" charset="0"/>
                          <a:cs typeface="Arial" pitchFamily="34" charset="0"/>
                        </a:rPr>
                        <a:t>   </a:t>
                      </a:r>
                      <a:r>
                        <a:rPr lang="es-ES" sz="1100" b="0" i="0" u="none" strike="noStrike" dirty="0" smtClean="0">
                          <a:solidFill>
                            <a:srgbClr val="000000"/>
                          </a:solidFill>
                          <a:latin typeface="Arial" pitchFamily="34" charset="0"/>
                          <a:cs typeface="Arial" pitchFamily="34" charset="0"/>
                        </a:rPr>
                        <a:t>11500</a:t>
                      </a:r>
                      <a:endParaRPr lang="es-ES" sz="1100" b="0" i="0" u="none" strike="noStrike" dirty="0">
                        <a:solidFill>
                          <a:srgbClr val="000000"/>
                        </a:solidFill>
                        <a:latin typeface="Arial" pitchFamily="34" charset="0"/>
                        <a:cs typeface="Arial" pitchFamily="34" charset="0"/>
                      </a:endParaRP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l" fontAlgn="b"/>
                      <a:r>
                        <a:rPr lang="es-ES" sz="1100" b="0" i="0" u="none" strike="noStrike" dirty="0">
                          <a:solidFill>
                            <a:srgbClr val="000000"/>
                          </a:solidFill>
                          <a:latin typeface="Arial" pitchFamily="34" charset="0"/>
                          <a:cs typeface="Arial" pitchFamily="34" charset="0"/>
                        </a:rPr>
                        <a:t>Maquina Moldeadora</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1</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13000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13000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l" fontAlgn="b"/>
                      <a:r>
                        <a:rPr lang="es-ES" sz="1100" b="0" i="0" u="none" strike="noStrike" dirty="0">
                          <a:solidFill>
                            <a:srgbClr val="000000"/>
                          </a:solidFill>
                          <a:latin typeface="Arial" pitchFamily="34" charset="0"/>
                          <a:cs typeface="Arial" pitchFamily="34" charset="0"/>
                        </a:rPr>
                        <a:t>Horno</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1</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12850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12850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l" fontAlgn="b"/>
                      <a:r>
                        <a:rPr lang="es-ES" sz="1100" b="0" i="0" u="none" strike="noStrike">
                          <a:solidFill>
                            <a:srgbClr val="000000"/>
                          </a:solidFill>
                          <a:latin typeface="Arial" pitchFamily="34" charset="0"/>
                          <a:cs typeface="Arial" pitchFamily="34" charset="0"/>
                        </a:rPr>
                        <a:t>Espigueros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3</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400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1200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l" fontAlgn="b"/>
                      <a:r>
                        <a:rPr lang="es-ES" sz="1100" b="0" i="0" u="none" strike="noStrike">
                          <a:solidFill>
                            <a:srgbClr val="000000"/>
                          </a:solidFill>
                          <a:latin typeface="Arial" pitchFamily="34" charset="0"/>
                          <a:cs typeface="Arial" pitchFamily="34" charset="0"/>
                        </a:rPr>
                        <a:t>Maquina Empacadora</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1</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10000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a:solidFill>
                            <a:srgbClr val="000000"/>
                          </a:solidFill>
                          <a:latin typeface="Arial" pitchFamily="34" charset="0"/>
                          <a:cs typeface="Arial" pitchFamily="34" charset="0"/>
                        </a:rPr>
                        <a:t>10000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ctr" fontAlgn="b"/>
                      <a:r>
                        <a:rPr lang="es-ES" sz="1100" b="1" i="0" u="none" strike="noStrike" dirty="0">
                          <a:solidFill>
                            <a:srgbClr val="000000"/>
                          </a:solidFill>
                          <a:latin typeface="Arial" pitchFamily="34" charset="0"/>
                          <a:cs typeface="Arial" pitchFamily="34" charset="0"/>
                        </a:rPr>
                        <a:t>EQUIPOS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r>
              <a:tr h="193524">
                <a:tc>
                  <a:txBody>
                    <a:bodyPr/>
                    <a:lstStyle/>
                    <a:p>
                      <a:pPr algn="l" fontAlgn="b"/>
                      <a:r>
                        <a:rPr lang="es-ES" sz="1100" b="0" i="0" u="none" strike="noStrike" dirty="0">
                          <a:solidFill>
                            <a:srgbClr val="000000"/>
                          </a:solidFill>
                          <a:latin typeface="Arial" pitchFamily="34" charset="0"/>
                          <a:cs typeface="Arial" pitchFamily="34" charset="0"/>
                        </a:rPr>
                        <a:t>Computadoras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10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700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7000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l" fontAlgn="b"/>
                      <a:r>
                        <a:rPr lang="es-ES" sz="1100" b="0" i="0" u="none" strike="noStrike" dirty="0">
                          <a:solidFill>
                            <a:srgbClr val="000000"/>
                          </a:solidFill>
                          <a:latin typeface="Arial" pitchFamily="34" charset="0"/>
                          <a:cs typeface="Arial" pitchFamily="34" charset="0"/>
                        </a:rPr>
                        <a:t>Impresoras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a:solidFill>
                            <a:srgbClr val="000000"/>
                          </a:solidFill>
                          <a:latin typeface="Arial" pitchFamily="34" charset="0"/>
                          <a:cs typeface="Arial" pitchFamily="34" charset="0"/>
                        </a:rPr>
                        <a:t>3</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69</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207</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l" fontAlgn="b"/>
                      <a:r>
                        <a:rPr lang="es-ES" sz="1100" b="0" i="0" u="none" strike="noStrike" dirty="0">
                          <a:solidFill>
                            <a:srgbClr val="000000"/>
                          </a:solidFill>
                          <a:latin typeface="Arial" pitchFamily="34" charset="0"/>
                          <a:cs typeface="Arial" pitchFamily="34" charset="0"/>
                        </a:rPr>
                        <a:t>Fax</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a:solidFill>
                            <a:srgbClr val="000000"/>
                          </a:solidFill>
                          <a:latin typeface="Arial" pitchFamily="34" charset="0"/>
                          <a:cs typeface="Arial" pitchFamily="34" charset="0"/>
                        </a:rPr>
                        <a:t>1</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54</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54</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l" fontAlgn="b"/>
                      <a:r>
                        <a:rPr lang="es-ES" sz="1100" b="0" i="0" u="none" strike="noStrike">
                          <a:solidFill>
                            <a:srgbClr val="000000"/>
                          </a:solidFill>
                          <a:latin typeface="Arial" pitchFamily="34" charset="0"/>
                          <a:cs typeface="Arial" pitchFamily="34" charset="0"/>
                        </a:rPr>
                        <a:t>Teléfonos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a:solidFill>
                            <a:srgbClr val="000000"/>
                          </a:solidFill>
                          <a:latin typeface="Arial" pitchFamily="34" charset="0"/>
                          <a:cs typeface="Arial" pitchFamily="34" charset="0"/>
                        </a:rPr>
                        <a:t>6</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38</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a:solidFill>
                            <a:srgbClr val="000000"/>
                          </a:solidFill>
                          <a:latin typeface="Arial" pitchFamily="34" charset="0"/>
                          <a:cs typeface="Arial" pitchFamily="34" charset="0"/>
                        </a:rPr>
                        <a:t>228</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l" fontAlgn="b"/>
                      <a:r>
                        <a:rPr lang="es-ES" sz="1100" b="0" i="0" u="none" strike="noStrike">
                          <a:solidFill>
                            <a:srgbClr val="000000"/>
                          </a:solidFill>
                          <a:latin typeface="Arial" pitchFamily="34" charset="0"/>
                          <a:cs typeface="Arial" pitchFamily="34" charset="0"/>
                        </a:rPr>
                        <a:t>Copiadora</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1</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350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350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ctr" fontAlgn="b"/>
                      <a:r>
                        <a:rPr lang="es-ES" sz="1100" b="1" i="0" u="none" strike="noStrike" dirty="0">
                          <a:solidFill>
                            <a:srgbClr val="000000"/>
                          </a:solidFill>
                          <a:latin typeface="Arial" pitchFamily="34" charset="0"/>
                          <a:cs typeface="Arial" pitchFamily="34" charset="0"/>
                        </a:rPr>
                        <a:t>MUEBLES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ES" sz="1100" b="0" i="0" u="none" strike="noStrike">
                          <a:solidFill>
                            <a:srgbClr val="000000"/>
                          </a:solidFill>
                          <a:latin typeface="Arial" pitchFamily="34" charset="0"/>
                          <a:cs typeface="Arial" pitchFamily="34" charset="0"/>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r>
              <a:tr h="184308">
                <a:tc>
                  <a:txBody>
                    <a:bodyPr/>
                    <a:lstStyle/>
                    <a:p>
                      <a:pPr algn="l" fontAlgn="b"/>
                      <a:r>
                        <a:rPr lang="es-ES" sz="1100" b="0" i="0" u="none" strike="noStrike" dirty="0">
                          <a:solidFill>
                            <a:srgbClr val="000000"/>
                          </a:solidFill>
                          <a:latin typeface="Arial" pitchFamily="34" charset="0"/>
                          <a:cs typeface="Arial" pitchFamily="34" charset="0"/>
                        </a:rPr>
                        <a:t>Escritorios Gerenciales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140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700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l" fontAlgn="b"/>
                      <a:r>
                        <a:rPr lang="es-ES" sz="1100" b="0" i="0" u="none" strike="noStrike" dirty="0">
                          <a:solidFill>
                            <a:srgbClr val="000000"/>
                          </a:solidFill>
                          <a:latin typeface="Arial" pitchFamily="34" charset="0"/>
                          <a:cs typeface="Arial" pitchFamily="34" charset="0"/>
                        </a:rPr>
                        <a:t>Escritorios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a:solidFill>
                            <a:srgbClr val="000000"/>
                          </a:solidFill>
                          <a:latin typeface="Arial" pitchFamily="34" charset="0"/>
                          <a:cs typeface="Arial" pitchFamily="34" charset="0"/>
                        </a:rPr>
                        <a:t>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85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425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l" fontAlgn="b"/>
                      <a:r>
                        <a:rPr lang="es-ES" sz="1100" b="0" i="0" u="none" strike="noStrike" dirty="0">
                          <a:solidFill>
                            <a:srgbClr val="000000"/>
                          </a:solidFill>
                          <a:latin typeface="Arial" pitchFamily="34" charset="0"/>
                          <a:cs typeface="Arial" pitchFamily="34" charset="0"/>
                        </a:rPr>
                        <a:t>Sillas de Oficina</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a:solidFill>
                            <a:srgbClr val="000000"/>
                          </a:solidFill>
                          <a:latin typeface="Arial" pitchFamily="34" charset="0"/>
                          <a:cs typeface="Arial" pitchFamily="34" charset="0"/>
                        </a:rPr>
                        <a:t>38</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190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l" fontAlgn="b"/>
                      <a:r>
                        <a:rPr lang="es-ES" sz="1100" b="0" i="0" u="none" strike="noStrike">
                          <a:solidFill>
                            <a:srgbClr val="000000"/>
                          </a:solidFill>
                          <a:latin typeface="Arial" pitchFamily="34" charset="0"/>
                          <a:cs typeface="Arial" pitchFamily="34" charset="0"/>
                        </a:rPr>
                        <a:t>Sillas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27</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135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84308">
                <a:tc>
                  <a:txBody>
                    <a:bodyPr/>
                    <a:lstStyle/>
                    <a:p>
                      <a:pPr algn="ctr" fontAlgn="b"/>
                      <a:r>
                        <a:rPr lang="es-ES" sz="1100" b="1" i="0" u="none" strike="noStrike" dirty="0">
                          <a:solidFill>
                            <a:srgbClr val="000000"/>
                          </a:solidFill>
                          <a:latin typeface="Arial" pitchFamily="34" charset="0"/>
                          <a:cs typeface="Arial" pitchFamily="34" charset="0"/>
                        </a:rPr>
                        <a:t>VEHICULO</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ES" sz="1100" b="1" i="0" u="none" strike="noStrike">
                          <a:solidFill>
                            <a:srgbClr val="000000"/>
                          </a:solidFill>
                          <a:latin typeface="Arial" pitchFamily="34" charset="0"/>
                          <a:cs typeface="Arial" pitchFamily="34" charset="0"/>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1" i="0" u="none" strike="noStrike" dirty="0">
                          <a:solidFill>
                            <a:srgbClr val="000000"/>
                          </a:solidFill>
                          <a:latin typeface="Arial" pitchFamily="34" charset="0"/>
                          <a:cs typeface="Arial" pitchFamily="34" charset="0"/>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es-ES" sz="1100" b="1" i="0" u="none" strike="noStrike" dirty="0">
                          <a:solidFill>
                            <a:srgbClr val="000000"/>
                          </a:solidFill>
                          <a:latin typeface="Arial" pitchFamily="34" charset="0"/>
                          <a:cs typeface="Arial" pitchFamily="34" charset="0"/>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r>
              <a:tr h="184308">
                <a:tc>
                  <a:txBody>
                    <a:bodyPr/>
                    <a:lstStyle/>
                    <a:p>
                      <a:pPr algn="l" fontAlgn="b"/>
                      <a:r>
                        <a:rPr lang="es-ES" sz="1100" b="0" i="0" u="none" strike="noStrike" dirty="0">
                          <a:solidFill>
                            <a:srgbClr val="000000"/>
                          </a:solidFill>
                          <a:latin typeface="Arial" pitchFamily="34" charset="0"/>
                          <a:cs typeface="Arial" pitchFamily="34" charset="0"/>
                        </a:rPr>
                        <a:t>Camión</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100" b="0" i="0" u="none" strike="noStrike" dirty="0">
                          <a:solidFill>
                            <a:srgbClr val="000000"/>
                          </a:solidFill>
                          <a:latin typeface="Arial" pitchFamily="34" charset="0"/>
                          <a:cs typeface="Arial" pitchFamily="34" charset="0"/>
                        </a:rPr>
                        <a:t>2</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27000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100" b="0" i="0" u="none" strike="noStrike" dirty="0">
                          <a:solidFill>
                            <a:srgbClr val="000000"/>
                          </a:solidFill>
                          <a:latin typeface="Arial" pitchFamily="34" charset="0"/>
                          <a:cs typeface="Arial" pitchFamily="34" charset="0"/>
                        </a:rPr>
                        <a:t>54000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32099">
                <a:tc>
                  <a:txBody>
                    <a:bodyPr/>
                    <a:lstStyle/>
                    <a:p>
                      <a:pPr algn="l" fontAlgn="b"/>
                      <a:r>
                        <a:rPr lang="es-ES" sz="1100" b="1" i="0" u="none" strike="noStrike" dirty="0">
                          <a:solidFill>
                            <a:srgbClr val="000000"/>
                          </a:solidFill>
                          <a:latin typeface="Arial" pitchFamily="34" charset="0"/>
                          <a:cs typeface="Arial" pitchFamily="34" charset="0"/>
                        </a:rPr>
                        <a:t>TOTAL DE ACTIVOS FIJOS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s-ES" sz="1100" b="0" i="0" u="none" strike="noStrike">
                        <a:solidFill>
                          <a:srgbClr val="000000"/>
                        </a:solidFill>
                        <a:latin typeface="Arial" pitchFamily="34" charset="0"/>
                        <a:cs typeface="Arial" pitchFamily="34" charset="0"/>
                      </a:endParaRPr>
                    </a:p>
                  </a:txBody>
                  <a:tcPr marL="9215" marR="9215" marT="92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s-ES" sz="1100" b="0" i="0" u="none" strike="noStrike" dirty="0">
                        <a:solidFill>
                          <a:srgbClr val="000000"/>
                        </a:solidFill>
                        <a:latin typeface="Arial" pitchFamily="34" charset="0"/>
                        <a:cs typeface="Arial" pitchFamily="34" charset="0"/>
                      </a:endParaRPr>
                    </a:p>
                  </a:txBody>
                  <a:tcPr marL="9215" marR="9215" marT="92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ES" sz="1100" b="0" i="0" u="none" strike="noStrike" dirty="0" smtClean="0">
                          <a:solidFill>
                            <a:srgbClr val="000000"/>
                          </a:solidFill>
                          <a:latin typeface="Arial" pitchFamily="34" charset="0"/>
                          <a:cs typeface="Arial" pitchFamily="34" charset="0"/>
                        </a:rPr>
                        <a:t> </a:t>
                      </a:r>
                      <a:r>
                        <a:rPr lang="es-ES" sz="1200" b="1" i="0" u="none" strike="noStrike" dirty="0" smtClean="0">
                          <a:solidFill>
                            <a:srgbClr val="000000"/>
                          </a:solidFill>
                          <a:latin typeface="Arial" pitchFamily="34" charset="0"/>
                          <a:cs typeface="Arial" pitchFamily="34" charset="0"/>
                        </a:rPr>
                        <a:t>$ 111839</a:t>
                      </a:r>
                      <a:endParaRPr lang="es-ES" sz="1200" b="1" i="0" u="none" strike="noStrike" dirty="0">
                        <a:solidFill>
                          <a:srgbClr val="000000"/>
                        </a:solidFill>
                        <a:latin typeface="Arial" pitchFamily="34" charset="0"/>
                        <a:cs typeface="Arial" pitchFamily="34" charset="0"/>
                      </a:endParaRP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80897" name="Object 1"/>
          <p:cNvGraphicFramePr>
            <a:graphicFrameLocks noChangeAspect="1"/>
          </p:cNvGraphicFramePr>
          <p:nvPr/>
        </p:nvGraphicFramePr>
        <p:xfrm>
          <a:off x="5429250" y="5786438"/>
          <a:ext cx="2247900" cy="752475"/>
        </p:xfrm>
        <a:graphic>
          <a:graphicData uri="http://schemas.openxmlformats.org/presentationml/2006/ole">
            <p:oleObj spid="_x0000_s80897" r:id="rId3" imgW="7457143" imgH="3742857" progId="">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571480"/>
            <a:ext cx="5257808" cy="537192"/>
          </a:xfrm>
        </p:spPr>
        <p:txBody>
          <a:bodyPr>
            <a:normAutofit fontScale="90000"/>
          </a:bodyPr>
          <a:lstStyle/>
          <a:p>
            <a:r>
              <a:rPr lang="es-ES" dirty="0" smtClean="0"/>
              <a:t>Balance del personal</a:t>
            </a:r>
            <a:endParaRPr lang="es-ES" dirty="0"/>
          </a:p>
        </p:txBody>
      </p:sp>
      <p:graphicFrame>
        <p:nvGraphicFramePr>
          <p:cNvPr id="5" name="4 Tabla"/>
          <p:cNvGraphicFramePr>
            <a:graphicFrameLocks noGrp="1"/>
          </p:cNvGraphicFramePr>
          <p:nvPr/>
        </p:nvGraphicFramePr>
        <p:xfrm>
          <a:off x="428595" y="1500169"/>
          <a:ext cx="7143802" cy="3145759"/>
        </p:xfrm>
        <a:graphic>
          <a:graphicData uri="http://schemas.openxmlformats.org/drawingml/2006/table">
            <a:tbl>
              <a:tblPr/>
              <a:tblGrid>
                <a:gridCol w="1650758"/>
                <a:gridCol w="569227"/>
                <a:gridCol w="633265"/>
                <a:gridCol w="633265"/>
                <a:gridCol w="633265"/>
                <a:gridCol w="633265"/>
                <a:gridCol w="806406"/>
                <a:gridCol w="796920"/>
                <a:gridCol w="787431"/>
              </a:tblGrid>
              <a:tr h="325398">
                <a:tc rowSpan="2">
                  <a:txBody>
                    <a:bodyPr/>
                    <a:lstStyle/>
                    <a:p>
                      <a:pPr algn="ctr" fontAlgn="ctr"/>
                      <a:r>
                        <a:rPr lang="es-ES" sz="1050" b="0" i="0" u="none" strike="noStrike" dirty="0">
                          <a:solidFill>
                            <a:srgbClr val="000000"/>
                          </a:solidFill>
                          <a:latin typeface="Arial" pitchFamily="34" charset="0"/>
                          <a:cs typeface="Arial" pitchFamily="34" charset="0"/>
                        </a:rPr>
                        <a:t>CARGO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fontAlgn="ctr"/>
                      <a:r>
                        <a:rPr lang="es-ES" sz="1050" b="0" i="0" u="none" strike="noStrike">
                          <a:solidFill>
                            <a:srgbClr val="000000"/>
                          </a:solidFill>
                          <a:latin typeface="Arial" pitchFamily="34" charset="0"/>
                          <a:cs typeface="Arial" pitchFamily="34" charset="0"/>
                        </a:rPr>
                        <a:t># PUESTO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algn="ctr" fontAlgn="b"/>
                      <a:r>
                        <a:rPr lang="es-ES" sz="1050" b="0" i="0" u="none" strike="noStrike" dirty="0">
                          <a:solidFill>
                            <a:srgbClr val="000000"/>
                          </a:solidFill>
                          <a:latin typeface="Calibri"/>
                        </a:rPr>
                        <a:t>REMUNERACIÓN MENSUAL</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s-ES"/>
                    </a:p>
                  </a:txBody>
                  <a:tcPr/>
                </a:tc>
                <a:tc gridSpan="2">
                  <a:txBody>
                    <a:bodyPr/>
                    <a:lstStyle/>
                    <a:p>
                      <a:pPr algn="ctr" fontAlgn="b"/>
                      <a:r>
                        <a:rPr lang="es-ES" sz="1050" b="0" i="0" u="none" strike="noStrike">
                          <a:solidFill>
                            <a:srgbClr val="000000"/>
                          </a:solidFill>
                          <a:latin typeface="Calibri"/>
                        </a:rPr>
                        <a:t>REMUNERACIÓN ANUAL</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s-ES"/>
                    </a:p>
                  </a:txBody>
                  <a:tcPr/>
                </a:tc>
                <a:tc rowSpan="2">
                  <a:txBody>
                    <a:bodyPr/>
                    <a:lstStyle/>
                    <a:p>
                      <a:pPr algn="ctr" fontAlgn="ctr"/>
                      <a:r>
                        <a:rPr lang="es-ES" sz="1050" b="0" i="0" u="none" strike="noStrike" dirty="0">
                          <a:solidFill>
                            <a:srgbClr val="000000"/>
                          </a:solidFill>
                          <a:latin typeface="Arial" pitchFamily="34" charset="0"/>
                          <a:cs typeface="Arial" pitchFamily="34" charset="0"/>
                        </a:rPr>
                        <a:t>DECIMO TERCERO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fontAlgn="ctr"/>
                      <a:r>
                        <a:rPr lang="es-ES" sz="1050" b="0" i="0" u="none" strike="noStrike" dirty="0">
                          <a:solidFill>
                            <a:srgbClr val="000000"/>
                          </a:solidFill>
                          <a:latin typeface="Arial" pitchFamily="34" charset="0"/>
                          <a:cs typeface="Arial" pitchFamily="34" charset="0"/>
                        </a:rPr>
                        <a:t>DECIMO CUARTO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fontAlgn="ctr"/>
                      <a:r>
                        <a:rPr lang="es-ES" sz="1050" b="0" i="0" u="none" strike="noStrike" dirty="0">
                          <a:solidFill>
                            <a:srgbClr val="000000"/>
                          </a:solidFill>
                          <a:latin typeface="Arial" pitchFamily="34" charset="0"/>
                          <a:cs typeface="Arial" pitchFamily="34" charset="0"/>
                        </a:rPr>
                        <a:t>TOTAL</a:t>
                      </a:r>
                    </a:p>
                  </a:txBody>
                  <a:tcPr marL="6064" marR="6064" marT="60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8133">
                <a:tc vMerge="1">
                  <a:txBody>
                    <a:bodyPr/>
                    <a:lstStyle/>
                    <a:p>
                      <a:endParaRPr lang="es-ES"/>
                    </a:p>
                  </a:txBody>
                  <a:tcPr/>
                </a:tc>
                <a:tc vMerge="1">
                  <a:txBody>
                    <a:bodyPr/>
                    <a:lstStyle/>
                    <a:p>
                      <a:endParaRPr lang="es-ES"/>
                    </a:p>
                  </a:txBody>
                  <a:tcPr/>
                </a:tc>
                <a:tc>
                  <a:txBody>
                    <a:bodyPr/>
                    <a:lstStyle/>
                    <a:p>
                      <a:pPr algn="ctr" fontAlgn="b"/>
                      <a:r>
                        <a:rPr lang="es-ES" sz="1000" b="0" i="0" u="none" strike="noStrike" dirty="0">
                          <a:solidFill>
                            <a:srgbClr val="000000"/>
                          </a:solidFill>
                          <a:latin typeface="Arial" pitchFamily="34" charset="0"/>
                          <a:cs typeface="Arial" pitchFamily="34" charset="0"/>
                        </a:rPr>
                        <a:t>UNITARIA</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000" b="0" i="0" u="none" strike="noStrike" dirty="0">
                          <a:solidFill>
                            <a:srgbClr val="000000"/>
                          </a:solidFill>
                          <a:latin typeface="Arial" pitchFamily="34" charset="0"/>
                          <a:cs typeface="Arial" pitchFamily="34" charset="0"/>
                        </a:rPr>
                        <a:t>TOTAL</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000" b="0" i="0" u="none" strike="noStrike" dirty="0">
                          <a:solidFill>
                            <a:srgbClr val="000000"/>
                          </a:solidFill>
                          <a:latin typeface="Arial" pitchFamily="34" charset="0"/>
                          <a:cs typeface="Arial" pitchFamily="34" charset="0"/>
                        </a:rPr>
                        <a:t>UNITARIA</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s-ES" sz="1000" b="0" i="0" u="none" strike="noStrike" dirty="0">
                          <a:solidFill>
                            <a:srgbClr val="000000"/>
                          </a:solidFill>
                          <a:latin typeface="Arial" pitchFamily="34" charset="0"/>
                          <a:cs typeface="Arial" pitchFamily="34" charset="0"/>
                        </a:rPr>
                        <a:t>TOTAL</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es-ES"/>
                    </a:p>
                  </a:txBody>
                  <a:tcPr/>
                </a:tc>
                <a:tc vMerge="1">
                  <a:txBody>
                    <a:bodyPr/>
                    <a:lstStyle/>
                    <a:p>
                      <a:endParaRPr lang="es-ES"/>
                    </a:p>
                  </a:txBody>
                  <a:tcPr/>
                </a:tc>
                <a:tc vMerge="1">
                  <a:txBody>
                    <a:bodyPr/>
                    <a:lstStyle/>
                    <a:p>
                      <a:endParaRPr lang="es-ES"/>
                    </a:p>
                  </a:txBody>
                  <a:tcPr/>
                </a:tc>
              </a:tr>
              <a:tr h="165724">
                <a:tc>
                  <a:txBody>
                    <a:bodyPr/>
                    <a:lstStyle/>
                    <a:p>
                      <a:pPr algn="l" fontAlgn="ctr"/>
                      <a:r>
                        <a:rPr lang="es-ES" sz="1050" b="0" i="0" u="none" strike="noStrike" dirty="0">
                          <a:solidFill>
                            <a:srgbClr val="000000"/>
                          </a:solidFill>
                          <a:latin typeface="Arial" pitchFamily="34" charset="0"/>
                          <a:cs typeface="Arial" pitchFamily="34" charset="0"/>
                        </a:rPr>
                        <a:t>Gerente General</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050" b="0" i="0" u="none" strike="noStrike">
                          <a:solidFill>
                            <a:srgbClr val="000000"/>
                          </a:solidFill>
                          <a:latin typeface="Arial" pitchFamily="34" charset="0"/>
                          <a:cs typeface="Arial" pitchFamily="34" charset="0"/>
                        </a:rPr>
                        <a:t>1</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1100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1100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13200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13200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1100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14540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398">
                <a:tc>
                  <a:txBody>
                    <a:bodyPr/>
                    <a:lstStyle/>
                    <a:p>
                      <a:pPr algn="l" fontAlgn="b"/>
                      <a:r>
                        <a:rPr lang="es-ES" sz="1050" b="0" i="0" u="none" strike="noStrike" dirty="0">
                          <a:solidFill>
                            <a:srgbClr val="000000"/>
                          </a:solidFill>
                          <a:latin typeface="Arial" pitchFamily="34" charset="0"/>
                          <a:cs typeface="Arial" pitchFamily="34" charset="0"/>
                        </a:rPr>
                        <a:t>Jefe Financiero y Administrativo</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9600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9600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10640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323">
                <a:tc>
                  <a:txBody>
                    <a:bodyPr/>
                    <a:lstStyle/>
                    <a:p>
                      <a:pPr algn="l" fontAlgn="b"/>
                      <a:r>
                        <a:rPr lang="es-ES" sz="1050" b="0" i="0" u="none" strike="noStrike">
                          <a:solidFill>
                            <a:srgbClr val="000000"/>
                          </a:solidFill>
                          <a:latin typeface="Arial" pitchFamily="34" charset="0"/>
                          <a:cs typeface="Arial" pitchFamily="34" charset="0"/>
                        </a:rPr>
                        <a:t>Jefe de RRHH</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9600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9600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10640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323">
                <a:tc>
                  <a:txBody>
                    <a:bodyPr/>
                    <a:lstStyle/>
                    <a:p>
                      <a:pPr algn="l" fontAlgn="b"/>
                      <a:r>
                        <a:rPr lang="es-ES" sz="1050" b="0" i="0" u="none" strike="noStrike">
                          <a:solidFill>
                            <a:srgbClr val="000000"/>
                          </a:solidFill>
                          <a:latin typeface="Arial" pitchFamily="34" charset="0"/>
                          <a:cs typeface="Arial" pitchFamily="34" charset="0"/>
                        </a:rPr>
                        <a:t>Jefe de Marketing y Ventas</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9600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9600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10640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323">
                <a:tc>
                  <a:txBody>
                    <a:bodyPr/>
                    <a:lstStyle/>
                    <a:p>
                      <a:pPr algn="l" fontAlgn="b"/>
                      <a:r>
                        <a:rPr lang="es-ES" sz="1050" b="0" i="0" u="none" strike="noStrike" dirty="0">
                          <a:solidFill>
                            <a:srgbClr val="000000"/>
                          </a:solidFill>
                          <a:latin typeface="Arial" pitchFamily="34" charset="0"/>
                          <a:cs typeface="Arial" pitchFamily="34" charset="0"/>
                        </a:rPr>
                        <a:t>Jefe de </a:t>
                      </a:r>
                      <a:r>
                        <a:rPr lang="es-ES" sz="1050" b="0" i="0" u="none" strike="noStrike" dirty="0" smtClean="0">
                          <a:solidFill>
                            <a:srgbClr val="000000"/>
                          </a:solidFill>
                          <a:latin typeface="Arial" pitchFamily="34" charset="0"/>
                          <a:cs typeface="Arial" pitchFamily="34" charset="0"/>
                        </a:rPr>
                        <a:t>Producción</a:t>
                      </a:r>
                      <a:endParaRPr lang="es-ES" sz="1050" b="0" i="0" u="none" strike="noStrike" dirty="0">
                        <a:solidFill>
                          <a:srgbClr val="000000"/>
                        </a:solidFill>
                        <a:latin typeface="Arial" pitchFamily="34" charset="0"/>
                        <a:cs typeface="Arial" pitchFamily="34" charset="0"/>
                      </a:endParaRP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9600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9600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10640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323">
                <a:tc>
                  <a:txBody>
                    <a:bodyPr/>
                    <a:lstStyle/>
                    <a:p>
                      <a:pPr algn="l" fontAlgn="b"/>
                      <a:r>
                        <a:rPr lang="es-ES" sz="1050" b="0" i="0" u="none" strike="noStrike" dirty="0">
                          <a:solidFill>
                            <a:srgbClr val="000000"/>
                          </a:solidFill>
                          <a:latin typeface="Arial" pitchFamily="34" charset="0"/>
                          <a:cs typeface="Arial" pitchFamily="34" charset="0"/>
                        </a:rPr>
                        <a:t>Contador</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7200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7200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8040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323">
                <a:tc>
                  <a:txBody>
                    <a:bodyPr/>
                    <a:lstStyle/>
                    <a:p>
                      <a:pPr algn="l" fontAlgn="b"/>
                      <a:r>
                        <a:rPr lang="es-ES" sz="1050" b="0" i="0" u="none" strike="noStrike" dirty="0">
                          <a:solidFill>
                            <a:srgbClr val="000000"/>
                          </a:solidFill>
                          <a:latin typeface="Arial" pitchFamily="34" charset="0"/>
                          <a:cs typeface="Arial" pitchFamily="34" charset="0"/>
                        </a:rPr>
                        <a:t>Asistente de Nómina</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1</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5440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323">
                <a:tc>
                  <a:txBody>
                    <a:bodyPr/>
                    <a:lstStyle/>
                    <a:p>
                      <a:pPr algn="l" fontAlgn="b"/>
                      <a:r>
                        <a:rPr lang="es-ES" sz="1050" b="0" i="0" u="none" strike="noStrike">
                          <a:solidFill>
                            <a:srgbClr val="000000"/>
                          </a:solidFill>
                          <a:latin typeface="Arial" pitchFamily="34" charset="0"/>
                          <a:cs typeface="Arial" pitchFamily="34" charset="0"/>
                        </a:rPr>
                        <a:t>Asistente de compra</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1</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5440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323">
                <a:tc>
                  <a:txBody>
                    <a:bodyPr/>
                    <a:lstStyle/>
                    <a:p>
                      <a:pPr algn="l" fontAlgn="b"/>
                      <a:r>
                        <a:rPr lang="es-ES" sz="1050" b="0" i="0" u="none" strike="noStrike">
                          <a:solidFill>
                            <a:srgbClr val="000000"/>
                          </a:solidFill>
                          <a:latin typeface="Arial" pitchFamily="34" charset="0"/>
                          <a:cs typeface="Arial" pitchFamily="34" charset="0"/>
                        </a:rPr>
                        <a:t>Vendedores</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8</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300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2400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3600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28800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300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29340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323">
                <a:tc>
                  <a:txBody>
                    <a:bodyPr/>
                    <a:lstStyle/>
                    <a:p>
                      <a:pPr algn="l" fontAlgn="b"/>
                      <a:r>
                        <a:rPr lang="es-ES" sz="1050" b="0" i="0" u="none" strike="noStrike">
                          <a:solidFill>
                            <a:srgbClr val="000000"/>
                          </a:solidFill>
                          <a:latin typeface="Arial" pitchFamily="34" charset="0"/>
                          <a:cs typeface="Arial" pitchFamily="34" charset="0"/>
                        </a:rPr>
                        <a:t>Bodeguero</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300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300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3600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3600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300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4140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323">
                <a:tc>
                  <a:txBody>
                    <a:bodyPr/>
                    <a:lstStyle/>
                    <a:p>
                      <a:pPr algn="l" fontAlgn="b"/>
                      <a:r>
                        <a:rPr lang="es-ES" sz="1050" b="0" i="0" u="none" strike="noStrike">
                          <a:solidFill>
                            <a:srgbClr val="000000"/>
                          </a:solidFill>
                          <a:latin typeface="Arial" pitchFamily="34" charset="0"/>
                          <a:cs typeface="Arial" pitchFamily="34" charset="0"/>
                        </a:rPr>
                        <a:t>Chofer</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3</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300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900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3600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10800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300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11340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323">
                <a:tc>
                  <a:txBody>
                    <a:bodyPr/>
                    <a:lstStyle/>
                    <a:p>
                      <a:pPr algn="l" fontAlgn="b"/>
                      <a:r>
                        <a:rPr lang="es-ES" sz="1050" b="0" i="0" u="none" strike="noStrike">
                          <a:solidFill>
                            <a:srgbClr val="000000"/>
                          </a:solidFill>
                          <a:latin typeface="Arial" pitchFamily="34" charset="0"/>
                          <a:cs typeface="Arial" pitchFamily="34" charset="0"/>
                        </a:rPr>
                        <a:t>Guardia</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4</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350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1400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dirty="0">
                          <a:solidFill>
                            <a:srgbClr val="000000"/>
                          </a:solidFill>
                          <a:latin typeface="Arial" pitchFamily="34" charset="0"/>
                          <a:cs typeface="Arial" pitchFamily="34" charset="0"/>
                        </a:rPr>
                        <a:t>4200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16800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350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240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pitchFamily="34" charset="0"/>
                          <a:cs typeface="Arial" pitchFamily="34" charset="0"/>
                        </a:rPr>
                        <a:t>17390</a:t>
                      </a: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398">
                <a:tc>
                  <a:txBody>
                    <a:bodyPr/>
                    <a:lstStyle/>
                    <a:p>
                      <a:pPr algn="l" fontAlgn="b"/>
                      <a:r>
                        <a:rPr lang="es-ES" sz="1050" b="0" i="0" u="none" strike="noStrike" dirty="0">
                          <a:solidFill>
                            <a:srgbClr val="000000"/>
                          </a:solidFill>
                          <a:latin typeface="Arial" pitchFamily="34" charset="0"/>
                          <a:cs typeface="Arial" pitchFamily="34" charset="0"/>
                        </a:rPr>
                        <a:t>TOTAL DE EMPLEADOS</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s-ES" sz="1050" b="0" i="0" u="none" strike="noStrike">
                          <a:solidFill>
                            <a:srgbClr val="000000"/>
                          </a:solidFill>
                          <a:latin typeface="Arial" pitchFamily="34" charset="0"/>
                          <a:cs typeface="Arial" pitchFamily="34" charset="0"/>
                        </a:rPr>
                        <a:t>24</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endParaRPr lang="es-ES" sz="1050" b="0" i="0" u="none" strike="noStrike" dirty="0">
                        <a:solidFill>
                          <a:srgbClr val="000000"/>
                        </a:solidFill>
                        <a:latin typeface="Arial" pitchFamily="34" charset="0"/>
                        <a:cs typeface="Arial" pitchFamily="34" charset="0"/>
                      </a:endParaRP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es-ES" sz="1050" b="0" i="0" u="none" strike="noStrike" dirty="0">
                          <a:solidFill>
                            <a:srgbClr val="000000"/>
                          </a:solidFill>
                          <a:latin typeface="Arial" pitchFamily="34" charset="0"/>
                          <a:cs typeface="Arial" pitchFamily="34" charset="0"/>
                        </a:rPr>
                        <a:t>9600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endParaRPr lang="es-ES" sz="1050" b="0" i="0" u="none" strike="noStrike" dirty="0">
                        <a:solidFill>
                          <a:srgbClr val="000000"/>
                        </a:solidFill>
                        <a:latin typeface="Arial" pitchFamily="34" charset="0"/>
                        <a:cs typeface="Arial" pitchFamily="34" charset="0"/>
                      </a:endParaRP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es-ES" sz="1050" b="0" i="0" u="none" strike="noStrike" dirty="0">
                          <a:solidFill>
                            <a:srgbClr val="000000"/>
                          </a:solidFill>
                          <a:latin typeface="Arial" pitchFamily="34" charset="0"/>
                          <a:cs typeface="Arial" pitchFamily="34" charset="0"/>
                        </a:rPr>
                        <a:t>115200</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endParaRPr lang="es-ES" sz="1050" b="0" i="0" u="none" strike="noStrike" dirty="0">
                        <a:solidFill>
                          <a:srgbClr val="000000"/>
                        </a:solidFill>
                        <a:latin typeface="Arial" pitchFamily="34" charset="0"/>
                        <a:cs typeface="Arial" pitchFamily="34" charset="0"/>
                      </a:endParaRP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endParaRPr lang="es-ES" sz="1050" b="0" i="0" u="none" strike="noStrike" dirty="0">
                        <a:solidFill>
                          <a:srgbClr val="000000"/>
                        </a:solidFill>
                        <a:latin typeface="Arial" pitchFamily="34" charset="0"/>
                        <a:cs typeface="Arial" pitchFamily="34" charset="0"/>
                      </a:endParaRPr>
                    </a:p>
                  </a:txBody>
                  <a:tcPr marL="6064" marR="6064" marT="606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r>
                        <a:rPr lang="es-ES" sz="1050" b="0" i="0" u="none" strike="noStrike" dirty="0">
                          <a:solidFill>
                            <a:srgbClr val="000000"/>
                          </a:solidFill>
                          <a:latin typeface="Arial" pitchFamily="34" charset="0"/>
                          <a:cs typeface="Arial" pitchFamily="34" charset="0"/>
                        </a:rPr>
                        <a:t>          </a:t>
                      </a:r>
                      <a:r>
                        <a:rPr lang="es-ES" sz="1050" b="0" i="0" u="none" strike="noStrike" dirty="0" smtClean="0">
                          <a:solidFill>
                            <a:srgbClr val="000000"/>
                          </a:solidFill>
                          <a:latin typeface="Arial" pitchFamily="34" charset="0"/>
                          <a:cs typeface="Arial" pitchFamily="34" charset="0"/>
                        </a:rPr>
                        <a:t>   $123.690,00   </a:t>
                      </a:r>
                      <a:endParaRPr lang="es-ES" sz="1050" b="0" i="0" u="none" strike="noStrike" dirty="0">
                        <a:solidFill>
                          <a:srgbClr val="000000"/>
                        </a:solidFill>
                        <a:latin typeface="Arial" pitchFamily="34" charset="0"/>
                        <a:cs typeface="Arial" pitchFamily="34" charset="0"/>
                      </a:endParaRPr>
                    </a:p>
                  </a:txBody>
                  <a:tcPr marL="6064" marR="6064" marT="60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81921" name="Object 1"/>
          <p:cNvGraphicFramePr>
            <a:graphicFrameLocks noChangeAspect="1"/>
          </p:cNvGraphicFramePr>
          <p:nvPr/>
        </p:nvGraphicFramePr>
        <p:xfrm>
          <a:off x="5429250" y="5786438"/>
          <a:ext cx="2247900" cy="752475"/>
        </p:xfrm>
        <a:graphic>
          <a:graphicData uri="http://schemas.openxmlformats.org/presentationml/2006/ole">
            <p:oleObj spid="_x0000_s81921" r:id="rId3" imgW="7457143" imgH="3742857" progId="">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7258072" cy="537192"/>
          </a:xfrm>
        </p:spPr>
        <p:txBody>
          <a:bodyPr>
            <a:normAutofit fontScale="90000"/>
          </a:bodyPr>
          <a:lstStyle/>
          <a:p>
            <a:pPr algn="ctr"/>
            <a:r>
              <a:rPr lang="es-ES" dirty="0" smtClean="0"/>
              <a:t>Estudio financiero:</a:t>
            </a:r>
            <a:endParaRPr lang="es-ES" dirty="0"/>
          </a:p>
        </p:txBody>
      </p:sp>
      <p:sp>
        <p:nvSpPr>
          <p:cNvPr id="4" name="3 Redondear rectángulo de esquina diagonal"/>
          <p:cNvSpPr/>
          <p:nvPr/>
        </p:nvSpPr>
        <p:spPr>
          <a:xfrm>
            <a:off x="2000232" y="1785926"/>
            <a:ext cx="4214842" cy="64294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 la última etapa del análisis de viabilidad de un proyecto</a:t>
            </a:r>
            <a:endParaRPr lang="es-ES" dirty="0"/>
          </a:p>
        </p:txBody>
      </p:sp>
      <p:sp>
        <p:nvSpPr>
          <p:cNvPr id="5" name="4 Redondear rectángulo de esquina diagonal"/>
          <p:cNvSpPr/>
          <p:nvPr/>
        </p:nvSpPr>
        <p:spPr>
          <a:xfrm>
            <a:off x="1643042" y="2928934"/>
            <a:ext cx="5000660" cy="857256"/>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400" dirty="0" smtClean="0"/>
              <a:t>Objetivo principal es ordenar y sistematizar la información de índole monetaria que se proporcionaron en las etapas anteriores</a:t>
            </a:r>
            <a:endParaRPr lang="es-ES" sz="1400" dirty="0"/>
          </a:p>
        </p:txBody>
      </p:sp>
      <p:sp>
        <p:nvSpPr>
          <p:cNvPr id="6" name="5 Redondear rectángulo de esquina diagonal"/>
          <p:cNvSpPr/>
          <p:nvPr/>
        </p:nvSpPr>
        <p:spPr>
          <a:xfrm>
            <a:off x="1071538" y="4286256"/>
            <a:ext cx="6143668" cy="1143008"/>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600" dirty="0" smtClean="0"/>
              <a:t>Se realizarán los cuadros analíticos y antecedentes adicionales para la elaboración de este proyecto y evaluar su rentabilidad.</a:t>
            </a:r>
            <a:endParaRPr lang="es-ES" sz="1600" dirty="0"/>
          </a:p>
        </p:txBody>
      </p:sp>
      <p:graphicFrame>
        <p:nvGraphicFramePr>
          <p:cNvPr id="82946" name="Object 2"/>
          <p:cNvGraphicFramePr>
            <a:graphicFrameLocks noChangeAspect="1"/>
          </p:cNvGraphicFramePr>
          <p:nvPr/>
        </p:nvGraphicFramePr>
        <p:xfrm>
          <a:off x="5429250" y="5786438"/>
          <a:ext cx="2247900" cy="752475"/>
        </p:xfrm>
        <a:graphic>
          <a:graphicData uri="http://schemas.openxmlformats.org/presentationml/2006/ole">
            <p:oleObj spid="_x0000_s82946" r:id="rId3" imgW="7457143" imgH="3742857" progId="">
              <p:embed/>
            </p:oleObj>
          </a:graphicData>
        </a:graphic>
      </p:graphicFrame>
      <p:sp>
        <p:nvSpPr>
          <p:cNvPr id="10" name="9 Flecha abajo"/>
          <p:cNvSpPr/>
          <p:nvPr/>
        </p:nvSpPr>
        <p:spPr>
          <a:xfrm>
            <a:off x="4071934" y="2500306"/>
            <a:ext cx="42862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a:off x="4071934" y="3857628"/>
            <a:ext cx="428628" cy="35719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115196" cy="751506"/>
          </a:xfrm>
        </p:spPr>
        <p:txBody>
          <a:bodyPr/>
          <a:lstStyle/>
          <a:p>
            <a:r>
              <a:rPr lang="es-ES" dirty="0" smtClean="0"/>
              <a:t>INVERSION INICIAL:</a:t>
            </a:r>
            <a:endParaRPr lang="es-ES" dirty="0"/>
          </a:p>
        </p:txBody>
      </p:sp>
      <p:graphicFrame>
        <p:nvGraphicFramePr>
          <p:cNvPr id="4" name="3 Tabla"/>
          <p:cNvGraphicFramePr>
            <a:graphicFrameLocks noGrp="1"/>
          </p:cNvGraphicFramePr>
          <p:nvPr/>
        </p:nvGraphicFramePr>
        <p:xfrm>
          <a:off x="2000232" y="2071678"/>
          <a:ext cx="4786346" cy="1128416"/>
        </p:xfrm>
        <a:graphic>
          <a:graphicData uri="http://schemas.openxmlformats.org/drawingml/2006/table">
            <a:tbl>
              <a:tblPr>
                <a:tableStyleId>{284E427A-3D55-4303-BF80-6455036E1DE7}</a:tableStyleId>
              </a:tblPr>
              <a:tblGrid>
                <a:gridCol w="3823240"/>
                <a:gridCol w="963106"/>
              </a:tblGrid>
              <a:tr h="233364">
                <a:tc gridSpan="2">
                  <a:txBody>
                    <a:bodyPr/>
                    <a:lstStyle/>
                    <a:p>
                      <a:pPr algn="ctr" fontAlgn="b"/>
                      <a:r>
                        <a:rPr lang="es-ES" sz="1200" b="1" u="none" strike="noStrike" dirty="0"/>
                        <a:t>INVERSION INICIAL</a:t>
                      </a:r>
                      <a:endParaRPr lang="es-ES" sz="1200" b="1" i="0" u="none" strike="noStrike" dirty="0">
                        <a:solidFill>
                          <a:srgbClr val="000000"/>
                        </a:solidFill>
                        <a:latin typeface="Arial"/>
                      </a:endParaRPr>
                    </a:p>
                  </a:txBody>
                  <a:tcPr marL="9525" marR="9525" marT="9525" marB="0" anchor="b"/>
                </a:tc>
                <a:tc hMerge="1">
                  <a:txBody>
                    <a:bodyPr/>
                    <a:lstStyle/>
                    <a:p>
                      <a:endParaRPr lang="es-ES"/>
                    </a:p>
                  </a:txBody>
                  <a:tcPr/>
                </a:tc>
              </a:tr>
              <a:tr h="223763">
                <a:tc>
                  <a:txBody>
                    <a:bodyPr/>
                    <a:lstStyle/>
                    <a:p>
                      <a:pPr algn="l" fontAlgn="b"/>
                      <a:r>
                        <a:rPr lang="es-ES" sz="1050" u="none" strike="noStrike" dirty="0"/>
                        <a:t>INVERSION DE ACTIVOS DIFERIDOS (Gastos de Constitución)</a:t>
                      </a:r>
                      <a:endParaRPr lang="es-ES" sz="1050" b="0" i="0" u="none" strike="noStrike" dirty="0">
                        <a:solidFill>
                          <a:srgbClr val="000000"/>
                        </a:solidFill>
                        <a:latin typeface="Arial"/>
                      </a:endParaRPr>
                    </a:p>
                  </a:txBody>
                  <a:tcPr marL="9525" marR="9525" marT="9525" marB="0" anchor="b"/>
                </a:tc>
                <a:tc>
                  <a:txBody>
                    <a:bodyPr/>
                    <a:lstStyle/>
                    <a:p>
                      <a:pPr algn="l" fontAlgn="b"/>
                      <a:r>
                        <a:rPr lang="es-ES" sz="1050" u="none" strike="noStrike" dirty="0"/>
                        <a:t> $ </a:t>
                      </a:r>
                      <a:r>
                        <a:rPr lang="es-ES" sz="1050" u="none" strike="noStrike" dirty="0" smtClean="0"/>
                        <a:t>        </a:t>
                      </a:r>
                      <a:r>
                        <a:rPr lang="es-ES" sz="1050" u="none" strike="noStrike" dirty="0"/>
                        <a:t>5.850 </a:t>
                      </a:r>
                      <a:endParaRPr lang="es-ES" sz="1050" b="0" i="0" u="none" strike="noStrike" dirty="0">
                        <a:solidFill>
                          <a:srgbClr val="000000"/>
                        </a:solidFill>
                        <a:latin typeface="Calibri"/>
                      </a:endParaRPr>
                    </a:p>
                  </a:txBody>
                  <a:tcPr marL="9525" marR="9525" marT="9525" marB="0" anchor="b"/>
                </a:tc>
              </a:tr>
              <a:tr h="223763">
                <a:tc>
                  <a:txBody>
                    <a:bodyPr/>
                    <a:lstStyle/>
                    <a:p>
                      <a:pPr algn="l" fontAlgn="b"/>
                      <a:r>
                        <a:rPr lang="es-ES" sz="1050" u="none" strike="noStrike" dirty="0"/>
                        <a:t>CAPITAL DE TRABAJO</a:t>
                      </a:r>
                      <a:endParaRPr lang="es-ES" sz="1050" b="0" i="0" u="none" strike="noStrike" dirty="0">
                        <a:solidFill>
                          <a:srgbClr val="000000"/>
                        </a:solidFill>
                        <a:latin typeface="Arial"/>
                      </a:endParaRPr>
                    </a:p>
                  </a:txBody>
                  <a:tcPr marL="9525" marR="9525" marT="9525" marB="0" anchor="b"/>
                </a:tc>
                <a:tc>
                  <a:txBody>
                    <a:bodyPr/>
                    <a:lstStyle/>
                    <a:p>
                      <a:pPr algn="l" fontAlgn="b"/>
                      <a:r>
                        <a:rPr lang="es-ES" sz="1050" u="none" strike="noStrike" dirty="0"/>
                        <a:t> </a:t>
                      </a:r>
                      <a:r>
                        <a:rPr lang="es-ES" sz="1050" u="none" strike="noStrike" dirty="0" smtClean="0"/>
                        <a:t>$        42.091 </a:t>
                      </a:r>
                      <a:endParaRPr lang="es-ES" sz="1050" b="0" i="0" u="none" strike="noStrike" dirty="0">
                        <a:solidFill>
                          <a:srgbClr val="000000"/>
                        </a:solidFill>
                        <a:latin typeface="Calibri"/>
                      </a:endParaRPr>
                    </a:p>
                  </a:txBody>
                  <a:tcPr marL="9525" marR="9525" marT="9525" marB="0" anchor="b"/>
                </a:tc>
              </a:tr>
              <a:tr h="223763">
                <a:tc>
                  <a:txBody>
                    <a:bodyPr/>
                    <a:lstStyle/>
                    <a:p>
                      <a:pPr algn="l" fontAlgn="b"/>
                      <a:r>
                        <a:rPr lang="es-ES" sz="1050" u="none" strike="noStrike" dirty="0"/>
                        <a:t>INVERSION DE ACTIVOS FIJOS </a:t>
                      </a:r>
                      <a:endParaRPr lang="es-ES" sz="1050" b="0" i="0" u="none" strike="noStrike" dirty="0">
                        <a:solidFill>
                          <a:srgbClr val="000000"/>
                        </a:solidFill>
                        <a:latin typeface="Arial"/>
                      </a:endParaRPr>
                    </a:p>
                  </a:txBody>
                  <a:tcPr marL="9525" marR="9525" marT="9525" marB="0" anchor="b"/>
                </a:tc>
                <a:tc>
                  <a:txBody>
                    <a:bodyPr/>
                    <a:lstStyle/>
                    <a:p>
                      <a:pPr algn="l" fontAlgn="b"/>
                      <a:r>
                        <a:rPr lang="es-ES" sz="1050" u="none" strike="noStrike" dirty="0"/>
                        <a:t> </a:t>
                      </a:r>
                      <a:r>
                        <a:rPr lang="es-ES" sz="1050" u="none" strike="noStrike" dirty="0" smtClean="0"/>
                        <a:t>$  </a:t>
                      </a:r>
                      <a:r>
                        <a:rPr lang="es-ES" sz="1050" u="none" strike="noStrike" baseline="0" dirty="0" smtClean="0"/>
                        <a:t> </a:t>
                      </a:r>
                      <a:r>
                        <a:rPr lang="es-ES" sz="1050" u="none" strike="noStrike" dirty="0" smtClean="0"/>
                        <a:t> </a:t>
                      </a:r>
                      <a:r>
                        <a:rPr lang="es-ES" sz="1050" u="none" strike="noStrike" baseline="0" dirty="0" smtClean="0"/>
                        <a:t>  166.239</a:t>
                      </a:r>
                      <a:endParaRPr lang="es-ES" sz="1050" b="0" i="0" u="none" strike="noStrike" dirty="0">
                        <a:solidFill>
                          <a:srgbClr val="000000"/>
                        </a:solidFill>
                        <a:latin typeface="Calibri"/>
                      </a:endParaRPr>
                    </a:p>
                  </a:txBody>
                  <a:tcPr marL="9525" marR="9525" marT="9525" marB="0" anchor="b"/>
                </a:tc>
              </a:tr>
              <a:tr h="223763">
                <a:tc>
                  <a:txBody>
                    <a:bodyPr/>
                    <a:lstStyle/>
                    <a:p>
                      <a:pPr algn="l" fontAlgn="b"/>
                      <a:r>
                        <a:rPr lang="es-ES" sz="1200" b="1" u="none" strike="noStrike" dirty="0"/>
                        <a:t>INVERSIÓN TOTAL</a:t>
                      </a:r>
                      <a:endParaRPr lang="es-ES" sz="1200" b="1" i="0" u="none" strike="noStrike" dirty="0">
                        <a:solidFill>
                          <a:srgbClr val="000000"/>
                        </a:solidFill>
                        <a:latin typeface="Calibri"/>
                      </a:endParaRPr>
                    </a:p>
                  </a:txBody>
                  <a:tcPr marL="9525" marR="9525" marT="9525" marB="0" anchor="b"/>
                </a:tc>
                <a:tc>
                  <a:txBody>
                    <a:bodyPr/>
                    <a:lstStyle/>
                    <a:p>
                      <a:pPr algn="l" fontAlgn="b"/>
                      <a:r>
                        <a:rPr lang="es-ES" sz="1200" b="1" u="none" strike="noStrike" dirty="0"/>
                        <a:t> $ </a:t>
                      </a:r>
                      <a:r>
                        <a:rPr lang="es-ES" sz="1200" b="1" u="none" strike="noStrike" baseline="0" dirty="0" smtClean="0"/>
                        <a:t>   168</a:t>
                      </a:r>
                      <a:r>
                        <a:rPr lang="es-ES" sz="1200" b="1" u="none" strike="noStrike" dirty="0" smtClean="0"/>
                        <a:t>.580 </a:t>
                      </a:r>
                      <a:endParaRPr lang="es-ES" sz="1200" b="1" i="0" u="none" strike="noStrike" dirty="0">
                        <a:solidFill>
                          <a:srgbClr val="000000"/>
                        </a:solidFill>
                        <a:latin typeface="Calibri"/>
                      </a:endParaRPr>
                    </a:p>
                  </a:txBody>
                  <a:tcPr marL="9525" marR="9525" marT="9525" marB="0" anchor="b"/>
                </a:tc>
              </a:tr>
            </a:tbl>
          </a:graphicData>
        </a:graphic>
      </p:graphicFrame>
      <p:graphicFrame>
        <p:nvGraphicFramePr>
          <p:cNvPr id="5" name="4 Tabla"/>
          <p:cNvGraphicFramePr>
            <a:graphicFrameLocks noGrp="1"/>
          </p:cNvGraphicFramePr>
          <p:nvPr/>
        </p:nvGraphicFramePr>
        <p:xfrm>
          <a:off x="500034" y="3857628"/>
          <a:ext cx="3643338" cy="1268539"/>
        </p:xfrm>
        <a:graphic>
          <a:graphicData uri="http://schemas.openxmlformats.org/drawingml/2006/table">
            <a:tbl>
              <a:tblPr>
                <a:tableStyleId>{35758FB7-9AC5-4552-8A53-C91805E547FA}</a:tableStyleId>
              </a:tblPr>
              <a:tblGrid>
                <a:gridCol w="2914670"/>
                <a:gridCol w="728668"/>
              </a:tblGrid>
              <a:tr h="341249">
                <a:tc gridSpan="2">
                  <a:txBody>
                    <a:bodyPr/>
                    <a:lstStyle/>
                    <a:p>
                      <a:pPr algn="ctr" fontAlgn="b"/>
                      <a:r>
                        <a:rPr lang="es-ES" sz="1100" b="1" u="none" strike="noStrike" dirty="0"/>
                        <a:t>GASTO DE CONSTITUCION (INVERSION DE ACTIVOS DIFERIDOS)</a:t>
                      </a:r>
                      <a:endParaRPr lang="es-ES" sz="1100" b="1" i="0" u="none" strike="noStrike" dirty="0">
                        <a:solidFill>
                          <a:srgbClr val="000000"/>
                        </a:solidFill>
                        <a:latin typeface="Calibri"/>
                      </a:endParaRPr>
                    </a:p>
                  </a:txBody>
                  <a:tcPr marL="9525" marR="9525" marT="9525" marB="0" anchor="b"/>
                </a:tc>
                <a:tc hMerge="1">
                  <a:txBody>
                    <a:bodyPr/>
                    <a:lstStyle/>
                    <a:p>
                      <a:endParaRPr lang="es-ES"/>
                    </a:p>
                  </a:txBody>
                  <a:tcPr/>
                </a:tc>
              </a:tr>
              <a:tr h="369574">
                <a:tc>
                  <a:txBody>
                    <a:bodyPr/>
                    <a:lstStyle/>
                    <a:p>
                      <a:pPr algn="l" fontAlgn="b"/>
                      <a:r>
                        <a:rPr lang="es-ES" sz="1000" u="none" strike="noStrike" dirty="0"/>
                        <a:t>Permisos de Constitución (RUC, </a:t>
                      </a:r>
                      <a:r>
                        <a:rPr lang="es-ES" sz="1000" u="none" strike="noStrike" dirty="0" smtClean="0"/>
                        <a:t>Bomberos, Salud, Tasas Municipales, </a:t>
                      </a:r>
                      <a:r>
                        <a:rPr lang="es-ES" sz="1000" u="none" strike="noStrike" dirty="0"/>
                        <a:t>patente, tierra, OTROS)</a:t>
                      </a:r>
                      <a:endParaRPr lang="es-ES" sz="1000" b="0"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a:t>
                      </a:r>
                      <a:r>
                        <a:rPr lang="es-ES" sz="1100" u="none" strike="noStrike" baseline="0" dirty="0" smtClean="0"/>
                        <a:t>    </a:t>
                      </a:r>
                      <a:r>
                        <a:rPr lang="es-ES" sz="1100" u="none" strike="noStrike" dirty="0" smtClean="0"/>
                        <a:t>2.800</a:t>
                      </a:r>
                      <a:endParaRPr lang="es-ES" sz="1100" b="1" i="0" u="none" strike="noStrike" dirty="0">
                        <a:solidFill>
                          <a:srgbClr val="000000"/>
                        </a:solidFill>
                        <a:latin typeface="Calibri"/>
                      </a:endParaRPr>
                    </a:p>
                  </a:txBody>
                  <a:tcPr marL="9525" marR="9525" marT="9525" marB="0" anchor="b"/>
                </a:tc>
              </a:tr>
              <a:tr h="184720">
                <a:tc>
                  <a:txBody>
                    <a:bodyPr/>
                    <a:lstStyle/>
                    <a:p>
                      <a:pPr algn="l" fontAlgn="b"/>
                      <a:r>
                        <a:rPr lang="es-ES" sz="1000" u="none" strike="noStrike" dirty="0"/>
                        <a:t>Lanzamiento de nuevo producto </a:t>
                      </a:r>
                      <a:endParaRPr lang="es-ES" sz="1000" b="0"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1.800</a:t>
                      </a:r>
                      <a:endParaRPr lang="es-ES" sz="1100" b="1" i="0" u="none" strike="noStrike" dirty="0">
                        <a:solidFill>
                          <a:srgbClr val="000000"/>
                        </a:solidFill>
                        <a:latin typeface="Calibri"/>
                      </a:endParaRPr>
                    </a:p>
                  </a:txBody>
                  <a:tcPr marL="9525" marR="9525" marT="9525" marB="0" anchor="b"/>
                </a:tc>
              </a:tr>
              <a:tr h="184720">
                <a:tc>
                  <a:txBody>
                    <a:bodyPr/>
                    <a:lstStyle/>
                    <a:p>
                      <a:pPr algn="l" fontAlgn="b"/>
                      <a:r>
                        <a:rPr lang="es-ES" sz="1000" u="none" strike="noStrike" dirty="0"/>
                        <a:t>Capacitación del personal</a:t>
                      </a:r>
                      <a:endParaRPr lang="es-ES" sz="1000" b="0"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1.250</a:t>
                      </a:r>
                      <a:endParaRPr lang="es-ES" sz="1100" b="1" i="0" u="none" strike="noStrike" dirty="0">
                        <a:solidFill>
                          <a:srgbClr val="000000"/>
                        </a:solidFill>
                        <a:latin typeface="Calibri"/>
                      </a:endParaRPr>
                    </a:p>
                  </a:txBody>
                  <a:tcPr marL="9525" marR="9525" marT="9525" marB="0" anchor="b"/>
                </a:tc>
              </a:tr>
              <a:tr h="184720">
                <a:tc>
                  <a:txBody>
                    <a:bodyPr/>
                    <a:lstStyle/>
                    <a:p>
                      <a:pPr algn="l" fontAlgn="b"/>
                      <a:r>
                        <a:rPr lang="es-ES" sz="1100" b="1" u="none" strike="noStrike" dirty="0"/>
                        <a:t>TOTAL</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b="1" u="none" strike="noStrike" dirty="0" smtClean="0"/>
                        <a:t>$   5.850</a:t>
                      </a:r>
                      <a:endParaRPr lang="es-ES" sz="1100" b="1" i="0" u="none" strike="noStrike" dirty="0">
                        <a:solidFill>
                          <a:srgbClr val="000000"/>
                        </a:solidFill>
                        <a:latin typeface="Calibri"/>
                      </a:endParaRPr>
                    </a:p>
                  </a:txBody>
                  <a:tcPr marL="9525" marR="9525" marT="9525" marB="0" anchor="b"/>
                </a:tc>
              </a:tr>
            </a:tbl>
          </a:graphicData>
        </a:graphic>
      </p:graphicFrame>
      <p:graphicFrame>
        <p:nvGraphicFramePr>
          <p:cNvPr id="6" name="5 Tabla"/>
          <p:cNvGraphicFramePr>
            <a:graphicFrameLocks noGrp="1"/>
          </p:cNvGraphicFramePr>
          <p:nvPr/>
        </p:nvGraphicFramePr>
        <p:xfrm>
          <a:off x="4500562" y="3857629"/>
          <a:ext cx="3286148" cy="1285883"/>
        </p:xfrm>
        <a:graphic>
          <a:graphicData uri="http://schemas.openxmlformats.org/drawingml/2006/table">
            <a:tbl>
              <a:tblPr>
                <a:tableStyleId>{69C7853C-536D-4A76-A0AE-DD22124D55A5}</a:tableStyleId>
              </a:tblPr>
              <a:tblGrid>
                <a:gridCol w="2563195"/>
                <a:gridCol w="722953"/>
              </a:tblGrid>
              <a:tr h="269110">
                <a:tc gridSpan="2">
                  <a:txBody>
                    <a:bodyPr/>
                    <a:lstStyle/>
                    <a:p>
                      <a:pPr algn="ctr" fontAlgn="b"/>
                      <a:r>
                        <a:rPr lang="es-ES" sz="1200" b="1" i="0" u="none" strike="noStrike" dirty="0" smtClean="0">
                          <a:solidFill>
                            <a:schemeClr val="tx1"/>
                          </a:solidFill>
                          <a:latin typeface="Calibri"/>
                        </a:rPr>
                        <a:t>INVERSION</a:t>
                      </a:r>
                      <a:r>
                        <a:rPr lang="es-ES" sz="1200" b="1" i="0" u="none" strike="noStrike" baseline="0" dirty="0" smtClean="0">
                          <a:solidFill>
                            <a:schemeClr val="tx1"/>
                          </a:solidFill>
                          <a:latin typeface="Calibri"/>
                        </a:rPr>
                        <a:t> DE ACTIVOS FIJOS</a:t>
                      </a:r>
                      <a:endParaRPr lang="es-ES" sz="1200" b="1" i="0" u="none" strike="noStrike" dirty="0">
                        <a:solidFill>
                          <a:schemeClr val="tx1"/>
                        </a:solidFill>
                        <a:latin typeface="Calibri"/>
                      </a:endParaRPr>
                    </a:p>
                  </a:txBody>
                  <a:tcPr marL="9525" marR="9525" marT="9525" marB="0" anchor="b"/>
                </a:tc>
                <a:tc hMerge="1">
                  <a:txBody>
                    <a:bodyPr/>
                    <a:lstStyle/>
                    <a:p>
                      <a:endParaRPr lang="es-ES"/>
                    </a:p>
                  </a:txBody>
                  <a:tcPr/>
                </a:tc>
              </a:tr>
              <a:tr h="269110">
                <a:tc>
                  <a:txBody>
                    <a:bodyPr/>
                    <a:lstStyle/>
                    <a:p>
                      <a:pPr algn="l" fontAlgn="b"/>
                      <a:r>
                        <a:rPr lang="es-ES" sz="1000" b="0" u="none" strike="noStrike" dirty="0"/>
                        <a:t>BALANCE DE OBRAS FISICAS</a:t>
                      </a:r>
                      <a:endParaRPr lang="es-ES" sz="1000" b="0" i="0" u="none" strike="noStrike" dirty="0">
                        <a:solidFill>
                          <a:srgbClr val="000000"/>
                        </a:solidFill>
                        <a:latin typeface="Calibri"/>
                      </a:endParaRPr>
                    </a:p>
                  </a:txBody>
                  <a:tcPr marL="9525" marR="9525" marT="9525" marB="0" anchor="b"/>
                </a:tc>
                <a:tc>
                  <a:txBody>
                    <a:bodyPr/>
                    <a:lstStyle/>
                    <a:p>
                      <a:pPr algn="r" fontAlgn="b"/>
                      <a:r>
                        <a:rPr lang="es-ES" sz="1000" b="0" u="none" strike="noStrike" dirty="0" smtClean="0"/>
                        <a:t>$     54.400</a:t>
                      </a:r>
                      <a:endParaRPr lang="es-ES" sz="1000" b="0" i="0" u="none" strike="noStrike" dirty="0">
                        <a:solidFill>
                          <a:srgbClr val="000000"/>
                        </a:solidFill>
                        <a:latin typeface="Calibri"/>
                      </a:endParaRPr>
                    </a:p>
                  </a:txBody>
                  <a:tcPr marL="9525" marR="9525" marT="9525" marB="0" anchor="b"/>
                </a:tc>
              </a:tr>
              <a:tr h="478553">
                <a:tc>
                  <a:txBody>
                    <a:bodyPr/>
                    <a:lstStyle/>
                    <a:p>
                      <a:pPr algn="l" fontAlgn="b"/>
                      <a:r>
                        <a:rPr lang="es-ES" sz="1000" b="0" u="none" strike="noStrike" dirty="0"/>
                        <a:t>INVERSIÓN DE MAQUINARIAS, VEHICULO, MUEBLES Y </a:t>
                      </a:r>
                      <a:r>
                        <a:rPr lang="es-ES" sz="1000" b="0" u="none" strike="noStrike" dirty="0" smtClean="0"/>
                        <a:t>EQUIPO DE COMPUTACIÓN</a:t>
                      </a:r>
                      <a:endParaRPr lang="es-ES" sz="1000" b="0" i="0" u="none" strike="noStrike" dirty="0">
                        <a:solidFill>
                          <a:srgbClr val="000000"/>
                        </a:solidFill>
                        <a:latin typeface="Calibri"/>
                      </a:endParaRPr>
                    </a:p>
                  </a:txBody>
                  <a:tcPr marL="9525" marR="9525" marT="9525" marB="0" anchor="b"/>
                </a:tc>
                <a:tc>
                  <a:txBody>
                    <a:bodyPr/>
                    <a:lstStyle/>
                    <a:p>
                      <a:pPr algn="r" fontAlgn="b"/>
                      <a:r>
                        <a:rPr lang="es-ES" sz="1000" b="0" i="0" u="none" strike="noStrike" dirty="0" smtClean="0">
                          <a:solidFill>
                            <a:srgbClr val="000000"/>
                          </a:solidFill>
                          <a:latin typeface="Calibri"/>
                        </a:rPr>
                        <a:t>111.839</a:t>
                      </a:r>
                      <a:endParaRPr lang="es-ES" sz="1000" b="0" i="0" u="none" strike="noStrike" dirty="0">
                        <a:solidFill>
                          <a:srgbClr val="000000"/>
                        </a:solidFill>
                        <a:latin typeface="Calibri"/>
                      </a:endParaRPr>
                    </a:p>
                  </a:txBody>
                  <a:tcPr marL="9525" marR="9525" marT="9525" marB="0" anchor="b"/>
                </a:tc>
              </a:tr>
              <a:tr h="269110">
                <a:tc>
                  <a:txBody>
                    <a:bodyPr/>
                    <a:lstStyle/>
                    <a:p>
                      <a:pPr algn="l" fontAlgn="b"/>
                      <a:r>
                        <a:rPr lang="es-ES" sz="1100" b="1" u="none" strike="noStrike"/>
                        <a:t>TOTAL</a:t>
                      </a:r>
                      <a:endParaRPr lang="es-ES" sz="1100" b="1" i="0" u="none" strike="noStrike">
                        <a:solidFill>
                          <a:srgbClr val="FFFFFF"/>
                        </a:solidFill>
                        <a:latin typeface="Calibri"/>
                      </a:endParaRPr>
                    </a:p>
                  </a:txBody>
                  <a:tcPr marL="9525" marR="9525" marT="9525" marB="0" anchor="b"/>
                </a:tc>
                <a:tc>
                  <a:txBody>
                    <a:bodyPr/>
                    <a:lstStyle/>
                    <a:p>
                      <a:pPr algn="r" fontAlgn="b"/>
                      <a:r>
                        <a:rPr lang="es-ES" sz="1100" b="1" u="none" strike="noStrike" dirty="0" smtClean="0"/>
                        <a:t>$ 166.239</a:t>
                      </a:r>
                      <a:endParaRPr lang="es-ES" sz="1100" b="1" i="0" u="none" strike="noStrike" dirty="0">
                        <a:solidFill>
                          <a:srgbClr val="FFFFFF"/>
                        </a:solidFill>
                        <a:latin typeface="Calibri"/>
                      </a:endParaRPr>
                    </a:p>
                  </a:txBody>
                  <a:tcPr marL="9525" marR="9525" marT="9525" marB="0" anchor="b"/>
                </a:tc>
              </a:tr>
            </a:tbl>
          </a:graphicData>
        </a:graphic>
      </p:graphicFrame>
      <p:graphicFrame>
        <p:nvGraphicFramePr>
          <p:cNvPr id="83969" name="Object 1"/>
          <p:cNvGraphicFramePr>
            <a:graphicFrameLocks noChangeAspect="1"/>
          </p:cNvGraphicFramePr>
          <p:nvPr/>
        </p:nvGraphicFramePr>
        <p:xfrm>
          <a:off x="5429250" y="5786438"/>
          <a:ext cx="2247900" cy="752475"/>
        </p:xfrm>
        <a:graphic>
          <a:graphicData uri="http://schemas.openxmlformats.org/presentationml/2006/ole">
            <p:oleObj spid="_x0000_s83969" r:id="rId3" imgW="7457143" imgH="3742857" progId="">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6900882" cy="751506"/>
          </a:xfrm>
        </p:spPr>
        <p:txBody>
          <a:bodyPr/>
          <a:lstStyle/>
          <a:p>
            <a:r>
              <a:rPr lang="es-ES" dirty="0" smtClean="0"/>
              <a:t>CAPITAL DE TRABAJO</a:t>
            </a:r>
            <a:endParaRPr lang="es-ES" dirty="0"/>
          </a:p>
        </p:txBody>
      </p:sp>
      <p:graphicFrame>
        <p:nvGraphicFramePr>
          <p:cNvPr id="4" name="3 Tabla"/>
          <p:cNvGraphicFramePr>
            <a:graphicFrameLocks noGrp="1"/>
          </p:cNvGraphicFramePr>
          <p:nvPr/>
        </p:nvGraphicFramePr>
        <p:xfrm>
          <a:off x="785786" y="2786058"/>
          <a:ext cx="6929485" cy="1165702"/>
        </p:xfrm>
        <a:graphic>
          <a:graphicData uri="http://schemas.openxmlformats.org/drawingml/2006/table">
            <a:tbl>
              <a:tblPr>
                <a:tableStyleId>{775DCB02-9BB8-47FD-8907-85C794F793BA}</a:tableStyleId>
              </a:tblPr>
              <a:tblGrid>
                <a:gridCol w="1737307"/>
                <a:gridCol w="812248"/>
                <a:gridCol w="879934"/>
                <a:gridCol w="857373"/>
                <a:gridCol w="925059"/>
                <a:gridCol w="803786"/>
                <a:gridCol w="913778"/>
              </a:tblGrid>
              <a:tr h="160952">
                <a:tc>
                  <a:txBody>
                    <a:bodyPr/>
                    <a:lstStyle/>
                    <a:p>
                      <a:pPr algn="l" fontAlgn="b"/>
                      <a:r>
                        <a:rPr lang="es-ES" sz="900" u="none" strike="noStrike" dirty="0"/>
                        <a:t> </a:t>
                      </a:r>
                      <a:endParaRPr lang="es-ES" sz="900" b="0" i="0" u="none" strike="noStrike" dirty="0">
                        <a:solidFill>
                          <a:srgbClr val="000000"/>
                        </a:solidFill>
                        <a:latin typeface="Calibri"/>
                      </a:endParaRPr>
                    </a:p>
                  </a:txBody>
                  <a:tcPr marL="7446" marR="7446" marT="7446" marB="0" anchor="b"/>
                </a:tc>
                <a:tc>
                  <a:txBody>
                    <a:bodyPr/>
                    <a:lstStyle/>
                    <a:p>
                      <a:pPr algn="l" fontAlgn="b"/>
                      <a:r>
                        <a:rPr lang="es-ES" sz="900" u="none" strike="noStrike"/>
                        <a:t>ENERO</a:t>
                      </a:r>
                      <a:endParaRPr lang="es-ES" sz="900" b="1" i="0" u="none" strike="noStrike">
                        <a:solidFill>
                          <a:srgbClr val="000000"/>
                        </a:solidFill>
                        <a:latin typeface="Calibri"/>
                      </a:endParaRPr>
                    </a:p>
                  </a:txBody>
                  <a:tcPr marL="7446" marR="7446" marT="7446" marB="0" anchor="b"/>
                </a:tc>
                <a:tc>
                  <a:txBody>
                    <a:bodyPr/>
                    <a:lstStyle/>
                    <a:p>
                      <a:pPr algn="l" fontAlgn="b"/>
                      <a:r>
                        <a:rPr lang="es-ES" sz="900" u="none" strike="noStrike"/>
                        <a:t>FEBRERO</a:t>
                      </a:r>
                      <a:endParaRPr lang="es-ES" sz="900" b="1" i="0" u="none" strike="noStrike">
                        <a:solidFill>
                          <a:srgbClr val="000000"/>
                        </a:solidFill>
                        <a:latin typeface="Calibri"/>
                      </a:endParaRPr>
                    </a:p>
                  </a:txBody>
                  <a:tcPr marL="7446" marR="7446" marT="7446" marB="0" anchor="b"/>
                </a:tc>
                <a:tc>
                  <a:txBody>
                    <a:bodyPr/>
                    <a:lstStyle/>
                    <a:p>
                      <a:pPr algn="l" fontAlgn="b"/>
                      <a:r>
                        <a:rPr lang="es-ES" sz="900" u="none" strike="noStrike"/>
                        <a:t>MARZO</a:t>
                      </a:r>
                      <a:endParaRPr lang="es-ES" sz="900" b="1" i="0" u="none" strike="noStrike">
                        <a:solidFill>
                          <a:srgbClr val="000000"/>
                        </a:solidFill>
                        <a:latin typeface="Calibri"/>
                      </a:endParaRPr>
                    </a:p>
                  </a:txBody>
                  <a:tcPr marL="7446" marR="7446" marT="7446" marB="0" anchor="b"/>
                </a:tc>
                <a:tc>
                  <a:txBody>
                    <a:bodyPr/>
                    <a:lstStyle/>
                    <a:p>
                      <a:pPr algn="l" fontAlgn="b"/>
                      <a:r>
                        <a:rPr lang="es-ES" sz="900" u="none" strike="noStrike"/>
                        <a:t>ABRIL</a:t>
                      </a:r>
                      <a:endParaRPr lang="es-ES" sz="900" b="1" i="0" u="none" strike="noStrike">
                        <a:solidFill>
                          <a:srgbClr val="000000"/>
                        </a:solidFill>
                        <a:latin typeface="Calibri"/>
                      </a:endParaRPr>
                    </a:p>
                  </a:txBody>
                  <a:tcPr marL="7446" marR="7446" marT="7446" marB="0" anchor="b"/>
                </a:tc>
                <a:tc>
                  <a:txBody>
                    <a:bodyPr/>
                    <a:lstStyle/>
                    <a:p>
                      <a:pPr algn="l" fontAlgn="b"/>
                      <a:r>
                        <a:rPr lang="es-ES" sz="900" u="none" strike="noStrike"/>
                        <a:t>MAYO</a:t>
                      </a:r>
                      <a:endParaRPr lang="es-ES" sz="900" b="1" i="0" u="none" strike="noStrike">
                        <a:solidFill>
                          <a:srgbClr val="000000"/>
                        </a:solidFill>
                        <a:latin typeface="Calibri"/>
                      </a:endParaRPr>
                    </a:p>
                  </a:txBody>
                  <a:tcPr marL="7446" marR="7446" marT="7446" marB="0" anchor="b"/>
                </a:tc>
                <a:tc>
                  <a:txBody>
                    <a:bodyPr/>
                    <a:lstStyle/>
                    <a:p>
                      <a:pPr algn="l" fontAlgn="b"/>
                      <a:r>
                        <a:rPr lang="es-ES" sz="900" u="none" strike="noStrike" dirty="0"/>
                        <a:t>JUNIO</a:t>
                      </a:r>
                      <a:endParaRPr lang="es-ES" sz="900" b="1" i="0" u="none" strike="noStrike" dirty="0">
                        <a:solidFill>
                          <a:srgbClr val="000000"/>
                        </a:solidFill>
                        <a:latin typeface="Calibri"/>
                      </a:endParaRPr>
                    </a:p>
                  </a:txBody>
                  <a:tcPr marL="7446" marR="7446" marT="7446" marB="0" anchor="b"/>
                </a:tc>
              </a:tr>
              <a:tr h="196238">
                <a:tc>
                  <a:txBody>
                    <a:bodyPr/>
                    <a:lstStyle/>
                    <a:p>
                      <a:pPr algn="l" fontAlgn="b"/>
                      <a:r>
                        <a:rPr lang="es-ES" sz="900" u="none" strike="noStrike" dirty="0"/>
                        <a:t>INGRESO MENSUAL</a:t>
                      </a:r>
                      <a:endParaRPr lang="es-ES" sz="900" b="0" i="0" u="none" strike="noStrike" dirty="0">
                        <a:solidFill>
                          <a:srgbClr val="000000"/>
                        </a:solidFill>
                        <a:latin typeface="Calibri"/>
                      </a:endParaRPr>
                    </a:p>
                  </a:txBody>
                  <a:tcPr marL="7446" marR="7446" marT="7446" marB="0" anchor="b"/>
                </a:tc>
                <a:tc>
                  <a:txBody>
                    <a:bodyPr/>
                    <a:lstStyle/>
                    <a:p>
                      <a:pPr algn="l" fontAlgn="b"/>
                      <a:r>
                        <a:rPr lang="es-ES" sz="900" u="none" strike="noStrike" dirty="0"/>
                        <a:t>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    </a:t>
                      </a:r>
                      <a:r>
                        <a:rPr lang="es-ES" sz="900" u="none" strike="noStrike" dirty="0" smtClean="0"/>
                        <a:t>19.862,88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smtClean="0"/>
                        <a:t>$   28.375,55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   </a:t>
                      </a:r>
                      <a:r>
                        <a:rPr lang="es-ES" sz="900" u="none" strike="noStrike" dirty="0" smtClean="0"/>
                        <a:t>34.050,65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   </a:t>
                      </a:r>
                      <a:r>
                        <a:rPr lang="es-ES" sz="900" u="none" strike="noStrike" dirty="0" smtClean="0"/>
                        <a:t>36.482,84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    </a:t>
                      </a:r>
                      <a:r>
                        <a:rPr lang="es-ES" sz="900" u="none" strike="noStrike" dirty="0" smtClean="0"/>
                        <a:t>44.995,51 </a:t>
                      </a:r>
                      <a:endParaRPr lang="es-ES" sz="900" b="0" i="0" u="none" strike="noStrike" dirty="0">
                        <a:solidFill>
                          <a:srgbClr val="000000"/>
                        </a:solidFill>
                        <a:latin typeface="Calibri"/>
                      </a:endParaRPr>
                    </a:p>
                  </a:txBody>
                  <a:tcPr marL="7446" marR="7446" marT="7446" marB="0" anchor="b"/>
                </a:tc>
              </a:tr>
              <a:tr h="263373">
                <a:tc>
                  <a:txBody>
                    <a:bodyPr/>
                    <a:lstStyle/>
                    <a:p>
                      <a:pPr algn="l" fontAlgn="b"/>
                      <a:r>
                        <a:rPr lang="es-ES" sz="900" u="none" strike="noStrike" dirty="0"/>
                        <a:t>EGRESO MENSUAL</a:t>
                      </a:r>
                      <a:endParaRPr lang="es-ES" sz="900" b="0" i="0" u="none" strike="noStrike" dirty="0">
                        <a:solidFill>
                          <a:srgbClr val="000000"/>
                        </a:solidFill>
                        <a:latin typeface="Calibri"/>
                      </a:endParaRPr>
                    </a:p>
                  </a:txBody>
                  <a:tcPr marL="7446" marR="7446" marT="7446" marB="0" anchor="b"/>
                </a:tc>
                <a:tc>
                  <a:txBody>
                    <a:bodyPr/>
                    <a:lstStyle/>
                    <a:p>
                      <a:pPr algn="l" fontAlgn="b"/>
                      <a:r>
                        <a:rPr lang="es-ES" sz="900" u="none" strike="noStrike" dirty="0"/>
                        <a:t> $   </a:t>
                      </a:r>
                      <a:r>
                        <a:rPr lang="es-ES" sz="900" u="none" strike="noStrike" dirty="0" smtClean="0"/>
                        <a:t>27.968,26 </a:t>
                      </a:r>
                      <a:endParaRPr lang="es-ES" sz="900" b="0" i="0" u="none" strike="noStrike" dirty="0">
                        <a:solidFill>
                          <a:srgbClr val="000000"/>
                        </a:solidFill>
                        <a:latin typeface="Calibri"/>
                      </a:endParaRPr>
                    </a:p>
                  </a:txBody>
                  <a:tcPr marL="7446" marR="7446" marT="7446" marB="0" anchor="b"/>
                </a:tc>
                <a:tc>
                  <a:txBody>
                    <a:bodyPr/>
                    <a:lstStyle/>
                    <a:p>
                      <a:pPr algn="l" fontAlgn="b"/>
                      <a:r>
                        <a:rPr lang="es-ES" sz="900" u="none" strike="noStrike" dirty="0"/>
                        <a:t> </a:t>
                      </a:r>
                      <a:r>
                        <a:rPr lang="es-ES" sz="900" u="none" strike="noStrike" dirty="0" smtClean="0"/>
                        <a:t>   </a:t>
                      </a:r>
                      <a:r>
                        <a:rPr lang="es-ES" sz="900" u="none" strike="noStrike" baseline="0" dirty="0" smtClean="0"/>
                        <a:t> </a:t>
                      </a:r>
                      <a:r>
                        <a:rPr lang="es-ES" sz="900" u="none" strike="noStrike" dirty="0" smtClean="0"/>
                        <a:t>$   </a:t>
                      </a:r>
                      <a:r>
                        <a:rPr lang="es-ES" sz="900" u="none" strike="noStrike" dirty="0"/>
                        <a:t>30.779,02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a:t>
                      </a:r>
                      <a:r>
                        <a:rPr lang="es-ES" sz="900" u="none" strike="noStrike" dirty="0" smtClean="0"/>
                        <a:t>$   31.582,10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smtClean="0"/>
                        <a:t>     </a:t>
                      </a:r>
                      <a:r>
                        <a:rPr lang="es-ES" sz="900" u="none" strike="noStrike" baseline="0" dirty="0" smtClean="0"/>
                        <a:t> </a:t>
                      </a:r>
                      <a:r>
                        <a:rPr lang="es-ES" sz="900" u="none" strike="noStrike" dirty="0" smtClean="0"/>
                        <a:t> $  32.385,17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 </a:t>
                      </a:r>
                      <a:r>
                        <a:rPr lang="es-ES" sz="900" u="none" strike="noStrike" dirty="0" smtClean="0"/>
                        <a:t>  33.589,78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  </a:t>
                      </a:r>
                      <a:r>
                        <a:rPr lang="es-ES" sz="900" u="none" strike="noStrike" dirty="0" smtClean="0"/>
                        <a:t>  34.794,40 </a:t>
                      </a:r>
                      <a:endParaRPr lang="es-ES" sz="900" b="0" i="0" u="none" strike="noStrike" dirty="0">
                        <a:solidFill>
                          <a:srgbClr val="000000"/>
                        </a:solidFill>
                        <a:latin typeface="Calibri"/>
                      </a:endParaRPr>
                    </a:p>
                  </a:txBody>
                  <a:tcPr marL="7446" marR="7446" marT="7446" marB="0" anchor="b"/>
                </a:tc>
              </a:tr>
              <a:tr h="263373">
                <a:tc>
                  <a:txBody>
                    <a:bodyPr/>
                    <a:lstStyle/>
                    <a:p>
                      <a:pPr algn="l" fontAlgn="b"/>
                      <a:r>
                        <a:rPr lang="es-ES" sz="900" u="none" strike="noStrike" dirty="0"/>
                        <a:t>SALDO MENSUAL</a:t>
                      </a:r>
                      <a:endParaRPr lang="es-ES" sz="900" b="0" i="0" u="none" strike="noStrike" dirty="0">
                        <a:solidFill>
                          <a:srgbClr val="000000"/>
                        </a:solidFill>
                        <a:latin typeface="Calibri"/>
                      </a:endParaRPr>
                    </a:p>
                  </a:txBody>
                  <a:tcPr marL="7446" marR="7446" marT="7446" marB="0" anchor="b"/>
                </a:tc>
                <a:tc>
                  <a:txBody>
                    <a:bodyPr/>
                    <a:lstStyle/>
                    <a:p>
                      <a:pPr algn="l" fontAlgn="b"/>
                      <a:r>
                        <a:rPr lang="es-ES" sz="900" u="none" strike="noStrike" dirty="0"/>
                        <a:t> </a:t>
                      </a:r>
                      <a:r>
                        <a:rPr lang="es-ES" sz="900" u="none" strike="noStrike" dirty="0" smtClean="0"/>
                        <a:t>$  </a:t>
                      </a:r>
                      <a:r>
                        <a:rPr lang="es-ES" sz="900" u="none" strike="noStrike" dirty="0"/>
                        <a:t>-27.968,26 </a:t>
                      </a:r>
                      <a:endParaRPr lang="es-ES" sz="900" b="0" i="0" u="none" strike="noStrike" dirty="0">
                        <a:solidFill>
                          <a:srgbClr val="000000"/>
                        </a:solidFill>
                        <a:latin typeface="Calibri"/>
                      </a:endParaRPr>
                    </a:p>
                  </a:txBody>
                  <a:tcPr marL="7446" marR="7446" marT="7446" marB="0" anchor="b"/>
                </a:tc>
                <a:tc>
                  <a:txBody>
                    <a:bodyPr/>
                    <a:lstStyle/>
                    <a:p>
                      <a:pPr algn="l" fontAlgn="b"/>
                      <a:r>
                        <a:rPr lang="es-ES" sz="900" u="none" strike="noStrike" dirty="0"/>
                        <a:t> </a:t>
                      </a:r>
                      <a:r>
                        <a:rPr lang="es-ES" sz="900" u="none" strike="noStrike" dirty="0" smtClean="0"/>
                        <a:t>    $  -</a:t>
                      </a:r>
                      <a:r>
                        <a:rPr lang="es-ES" sz="900" u="none" strike="noStrike" dirty="0"/>
                        <a:t>10.916,14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 </a:t>
                      </a:r>
                      <a:r>
                        <a:rPr lang="es-ES" sz="900" u="none" strike="noStrike" dirty="0" smtClean="0"/>
                        <a:t>   </a:t>
                      </a:r>
                      <a:r>
                        <a:rPr lang="es-ES" sz="900" u="none" strike="noStrike" dirty="0"/>
                        <a:t>-3.206,55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a:t>
                      </a:r>
                      <a:r>
                        <a:rPr lang="es-ES" sz="900" u="none" strike="noStrike" dirty="0" smtClean="0"/>
                        <a:t>                        $    1.665,48</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    </a:t>
                      </a:r>
                      <a:r>
                        <a:rPr lang="es-ES" sz="900" u="none" strike="noStrike" dirty="0" smtClean="0"/>
                        <a:t>2.893,06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 </a:t>
                      </a:r>
                      <a:r>
                        <a:rPr lang="es-ES" sz="900" u="none" strike="noStrike" dirty="0" smtClean="0"/>
                        <a:t>   </a:t>
                      </a:r>
                      <a:r>
                        <a:rPr lang="es-ES" sz="900" u="none" strike="noStrike" dirty="0"/>
                        <a:t>10.201,11 </a:t>
                      </a:r>
                      <a:endParaRPr lang="es-ES" sz="900" b="0" i="0" u="none" strike="noStrike" dirty="0">
                        <a:solidFill>
                          <a:srgbClr val="000000"/>
                        </a:solidFill>
                        <a:latin typeface="Calibri"/>
                      </a:endParaRPr>
                    </a:p>
                  </a:txBody>
                  <a:tcPr marL="7446" marR="7446" marT="7446" marB="0" anchor="b"/>
                </a:tc>
              </a:tr>
              <a:tr h="263373">
                <a:tc>
                  <a:txBody>
                    <a:bodyPr/>
                    <a:lstStyle/>
                    <a:p>
                      <a:pPr algn="l" fontAlgn="b"/>
                      <a:r>
                        <a:rPr lang="es-ES" sz="900" u="none" strike="noStrike" dirty="0"/>
                        <a:t>SALDO ACUMULADO</a:t>
                      </a:r>
                      <a:endParaRPr lang="es-ES" sz="900" b="1" i="0" u="none" strike="noStrike" dirty="0">
                        <a:solidFill>
                          <a:srgbClr val="000000"/>
                        </a:solidFill>
                        <a:latin typeface="Calibri"/>
                      </a:endParaRPr>
                    </a:p>
                  </a:txBody>
                  <a:tcPr marL="7446" marR="7446" marT="7446" marB="0" anchor="b"/>
                </a:tc>
                <a:tc>
                  <a:txBody>
                    <a:bodyPr/>
                    <a:lstStyle/>
                    <a:p>
                      <a:pPr algn="l" fontAlgn="b"/>
                      <a:r>
                        <a:rPr lang="es-ES" sz="900" u="none" strike="noStrike" dirty="0"/>
                        <a:t> $ </a:t>
                      </a:r>
                      <a:r>
                        <a:rPr lang="es-ES" sz="900" u="none" strike="noStrike" dirty="0" smtClean="0"/>
                        <a:t> </a:t>
                      </a:r>
                      <a:r>
                        <a:rPr lang="es-ES" sz="900" u="none" strike="noStrike" dirty="0"/>
                        <a:t>-27.968,26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a:t>
                      </a:r>
                      <a:r>
                        <a:rPr lang="es-ES" sz="900" u="none" strike="noStrike" dirty="0" smtClean="0"/>
                        <a:t>$    </a:t>
                      </a:r>
                      <a:r>
                        <a:rPr lang="es-ES" sz="900" u="none" strike="noStrike" dirty="0"/>
                        <a:t>-38.884,40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a:t>
                      </a:r>
                      <a:r>
                        <a:rPr lang="es-ES" sz="900" b="1" u="none" strike="noStrike" dirty="0" smtClean="0"/>
                        <a:t>$ </a:t>
                      </a:r>
                      <a:r>
                        <a:rPr lang="es-ES" sz="900" b="1" u="none" strike="noStrike" baseline="0" dirty="0" smtClean="0"/>
                        <a:t> </a:t>
                      </a:r>
                      <a:r>
                        <a:rPr lang="es-ES" sz="900" b="1" u="none" strike="noStrike" dirty="0" smtClean="0"/>
                        <a:t>-</a:t>
                      </a:r>
                      <a:r>
                        <a:rPr lang="es-ES" sz="900" b="1" u="none" strike="noStrike" dirty="0"/>
                        <a:t>42.090,95 </a:t>
                      </a:r>
                      <a:endParaRPr lang="es-ES" sz="900" b="1" i="0" u="none" strike="noStrike" dirty="0">
                        <a:solidFill>
                          <a:srgbClr val="000000"/>
                        </a:solidFill>
                        <a:latin typeface="Calibri"/>
                      </a:endParaRPr>
                    </a:p>
                  </a:txBody>
                  <a:tcPr marL="7446" marR="7446" marT="7446" marB="0" anchor="b">
                    <a:solidFill>
                      <a:srgbClr val="FFFF00"/>
                    </a:solidFill>
                  </a:tcPr>
                </a:tc>
                <a:tc>
                  <a:txBody>
                    <a:bodyPr/>
                    <a:lstStyle/>
                    <a:p>
                      <a:pPr algn="r" fontAlgn="b"/>
                      <a:r>
                        <a:rPr lang="es-ES" sz="900" u="none" strike="noStrike" dirty="0"/>
                        <a:t> $ </a:t>
                      </a:r>
                      <a:r>
                        <a:rPr lang="es-ES" sz="900" u="none" strike="noStrike" dirty="0" smtClean="0"/>
                        <a:t>-</a:t>
                      </a:r>
                      <a:r>
                        <a:rPr lang="es-ES" sz="900" u="none" strike="noStrike" dirty="0"/>
                        <a:t>40.425,47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 </a:t>
                      </a:r>
                      <a:r>
                        <a:rPr lang="es-ES" sz="900" u="none" strike="noStrike" dirty="0" smtClean="0"/>
                        <a:t> </a:t>
                      </a:r>
                      <a:r>
                        <a:rPr lang="es-ES" sz="900" u="none" strike="noStrike" dirty="0"/>
                        <a:t>-37.532,41 </a:t>
                      </a:r>
                      <a:endParaRPr lang="es-ES" sz="900" b="0" i="0" u="none" strike="noStrike" dirty="0">
                        <a:solidFill>
                          <a:srgbClr val="000000"/>
                        </a:solidFill>
                        <a:latin typeface="Calibri"/>
                      </a:endParaRPr>
                    </a:p>
                  </a:txBody>
                  <a:tcPr marL="7446" marR="7446" marT="7446" marB="0" anchor="b"/>
                </a:tc>
                <a:tc>
                  <a:txBody>
                    <a:bodyPr/>
                    <a:lstStyle/>
                    <a:p>
                      <a:pPr algn="r" fontAlgn="b"/>
                      <a:r>
                        <a:rPr lang="es-ES" sz="900" u="none" strike="noStrike" dirty="0"/>
                        <a:t> $  </a:t>
                      </a:r>
                      <a:r>
                        <a:rPr lang="es-ES" sz="900" u="none" strike="noStrike" dirty="0" smtClean="0"/>
                        <a:t>-27.331,30 </a:t>
                      </a:r>
                      <a:endParaRPr lang="es-ES" sz="900" b="0" i="0" u="none" strike="noStrike" dirty="0">
                        <a:solidFill>
                          <a:srgbClr val="000000"/>
                        </a:solidFill>
                        <a:latin typeface="Calibri"/>
                      </a:endParaRPr>
                    </a:p>
                  </a:txBody>
                  <a:tcPr marL="7446" marR="7446" marT="7446" marB="0" anchor="b"/>
                </a:tc>
              </a:tr>
            </a:tbl>
          </a:graphicData>
        </a:graphic>
      </p:graphicFrame>
      <p:graphicFrame>
        <p:nvGraphicFramePr>
          <p:cNvPr id="5" name="4 Tabla"/>
          <p:cNvGraphicFramePr>
            <a:graphicFrameLocks noGrp="1"/>
          </p:cNvGraphicFramePr>
          <p:nvPr/>
        </p:nvGraphicFramePr>
        <p:xfrm>
          <a:off x="2571736" y="4286256"/>
          <a:ext cx="5310182" cy="1214446"/>
        </p:xfrm>
        <a:graphic>
          <a:graphicData uri="http://schemas.openxmlformats.org/drawingml/2006/table">
            <a:tbl>
              <a:tblPr>
                <a:tableStyleId>{775DCB02-9BB8-47FD-8907-85C794F793BA}</a:tableStyleId>
              </a:tblPr>
              <a:tblGrid>
                <a:gridCol w="785818"/>
                <a:gridCol w="928694"/>
                <a:gridCol w="857256"/>
                <a:gridCol w="928694"/>
                <a:gridCol w="836383"/>
                <a:gridCol w="973337"/>
              </a:tblGrid>
              <a:tr h="189710">
                <a:tc>
                  <a:txBody>
                    <a:bodyPr/>
                    <a:lstStyle/>
                    <a:p>
                      <a:pPr marL="0" algn="r" rtl="0" eaLnBrk="1" fontAlgn="b" latinLnBrk="0" hangingPunct="1"/>
                      <a:r>
                        <a:rPr kumimoji="0" lang="es-ES" sz="900" u="none" strike="noStrike" kern="1200" dirty="0"/>
                        <a:t>JULIO</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AGOSTO</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SEPTIEMBRE</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OCTUBRE</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NOVIEMBRE</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DICIEMBRE</a:t>
                      </a:r>
                      <a:endParaRPr kumimoji="0" lang="es-ES" sz="900" b="0" i="0" u="none" strike="noStrike" kern="1200" dirty="0">
                        <a:solidFill>
                          <a:srgbClr val="000000"/>
                        </a:solidFill>
                        <a:latin typeface="Calibri"/>
                        <a:ea typeface="+mn-ea"/>
                        <a:cs typeface="+mn-cs"/>
                      </a:endParaRPr>
                    </a:p>
                  </a:txBody>
                  <a:tcPr marL="9485" marR="9485" marT="9485" marB="0" anchor="b"/>
                </a:tc>
              </a:tr>
              <a:tr h="238918">
                <a:tc>
                  <a:txBody>
                    <a:bodyPr/>
                    <a:lstStyle/>
                    <a:p>
                      <a:pPr marL="0" algn="r" rtl="0" eaLnBrk="1" fontAlgn="b" latinLnBrk="0" hangingPunct="1"/>
                      <a:r>
                        <a:rPr kumimoji="0" lang="es-ES" sz="900" u="none" strike="noStrike" kern="1200" dirty="0"/>
                        <a:t> $ </a:t>
                      </a:r>
                      <a:r>
                        <a:rPr kumimoji="0" lang="es-ES" sz="900" u="none" strike="noStrike" kern="1200" dirty="0" smtClean="0"/>
                        <a:t>48.643,79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48.643,79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48.643,79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48.643,79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51.481,35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  </a:t>
                      </a:r>
                      <a:r>
                        <a:rPr kumimoji="0" lang="es-ES" sz="900" u="none" strike="noStrike" kern="1200" dirty="0"/>
                        <a:t>58.372,55 </a:t>
                      </a:r>
                      <a:endParaRPr kumimoji="0" lang="es-ES" sz="900" b="0" i="0" u="none" strike="noStrike" kern="1200" dirty="0">
                        <a:solidFill>
                          <a:srgbClr val="000000"/>
                        </a:solidFill>
                        <a:latin typeface="Calibri"/>
                        <a:ea typeface="+mn-ea"/>
                        <a:cs typeface="+mn-cs"/>
                      </a:endParaRPr>
                    </a:p>
                  </a:txBody>
                  <a:tcPr marL="9485" marR="9485" marT="9485" marB="0" anchor="b"/>
                </a:tc>
              </a:tr>
              <a:tr h="285752">
                <a:tc>
                  <a:txBody>
                    <a:bodyPr/>
                    <a:lstStyle/>
                    <a:p>
                      <a:pPr marL="0" algn="r" rtl="0" eaLnBrk="1" fontAlgn="b" latinLnBrk="0" hangingPunct="1"/>
                      <a:r>
                        <a:rPr kumimoji="0" lang="es-ES" sz="900" u="none" strike="noStrike" kern="1200" dirty="0"/>
                        <a:t> $  </a:t>
                      </a:r>
                      <a:r>
                        <a:rPr kumimoji="0" lang="es-ES" sz="900" u="none" strike="noStrike" kern="1200" dirty="0" smtClean="0"/>
                        <a:t>34.794,40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baseline="0" dirty="0" smtClean="0"/>
                        <a:t> </a:t>
                      </a:r>
                      <a:r>
                        <a:rPr kumimoji="0" lang="es-ES" sz="900" u="none" strike="noStrike" kern="1200" dirty="0" smtClean="0"/>
                        <a:t>34.794,40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34.794,40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35.195,93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36.400,55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 </a:t>
                      </a:r>
                      <a:r>
                        <a:rPr kumimoji="0" lang="es-ES" sz="900" u="none" strike="noStrike" kern="1200" dirty="0"/>
                        <a:t>38.041,86 </a:t>
                      </a:r>
                      <a:endParaRPr kumimoji="0" lang="es-ES" sz="900" b="0" i="0" u="none" strike="noStrike" kern="1200" dirty="0">
                        <a:solidFill>
                          <a:srgbClr val="000000"/>
                        </a:solidFill>
                        <a:latin typeface="Calibri"/>
                        <a:ea typeface="+mn-ea"/>
                        <a:cs typeface="+mn-cs"/>
                      </a:endParaRPr>
                    </a:p>
                  </a:txBody>
                  <a:tcPr marL="9485" marR="9485" marT="9485" marB="0" anchor="b"/>
                </a:tc>
              </a:tr>
              <a:tr h="285752">
                <a:tc>
                  <a:txBody>
                    <a:bodyPr/>
                    <a:lstStyle/>
                    <a:p>
                      <a:pPr marL="0" algn="r" rtl="0" eaLnBrk="1" fontAlgn="b" latinLnBrk="0" hangingPunct="1"/>
                      <a:r>
                        <a:rPr kumimoji="0" lang="es-ES" sz="900" u="none" strike="noStrike" kern="1200" dirty="0"/>
                        <a:t> $  </a:t>
                      </a:r>
                      <a:r>
                        <a:rPr kumimoji="0" lang="es-ES" sz="900" u="none" strike="noStrike" kern="1200" dirty="0" smtClean="0"/>
                        <a:t>13.849,40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13.849,40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 </a:t>
                      </a:r>
                      <a:r>
                        <a:rPr kumimoji="0" lang="es-ES" sz="900" u="none" strike="noStrike" kern="1200" dirty="0"/>
                        <a:t>13.849,40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13.447,86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15.080,80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  </a:t>
                      </a:r>
                      <a:r>
                        <a:rPr kumimoji="0" lang="es-ES" sz="900" u="none" strike="noStrike" kern="1200" dirty="0"/>
                        <a:t>20.330,70 </a:t>
                      </a:r>
                      <a:endParaRPr kumimoji="0" lang="es-ES" sz="900" b="0" i="0" u="none" strike="noStrike" kern="1200" dirty="0">
                        <a:solidFill>
                          <a:srgbClr val="000000"/>
                        </a:solidFill>
                        <a:latin typeface="Calibri"/>
                        <a:ea typeface="+mn-ea"/>
                        <a:cs typeface="+mn-cs"/>
                      </a:endParaRPr>
                    </a:p>
                  </a:txBody>
                  <a:tcPr marL="9485" marR="9485" marT="9485" marB="0" anchor="b"/>
                </a:tc>
              </a:tr>
              <a:tr h="214314">
                <a:tc>
                  <a:txBody>
                    <a:bodyPr/>
                    <a:lstStyle/>
                    <a:p>
                      <a:pPr marL="0" algn="r" rtl="0" eaLnBrk="1" fontAlgn="b" latinLnBrk="0" hangingPunct="1"/>
                      <a:r>
                        <a:rPr kumimoji="0" lang="es-ES" sz="900" u="none" strike="noStrike" kern="1200" dirty="0"/>
                        <a:t> $ </a:t>
                      </a:r>
                      <a:r>
                        <a:rPr kumimoji="0" lang="es-ES" sz="900" u="none" strike="noStrike" kern="1200" dirty="0" smtClean="0"/>
                        <a:t>13.481,91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 367,49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 </a:t>
                      </a:r>
                      <a:r>
                        <a:rPr kumimoji="0" lang="es-ES" sz="900" u="none" strike="noStrike" kern="1200" dirty="0"/>
                        <a:t>14.216,89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27.664,75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 </a:t>
                      </a:r>
                      <a:r>
                        <a:rPr kumimoji="0" lang="es-ES" sz="900" u="none" strike="noStrike" kern="1200" dirty="0" smtClean="0"/>
                        <a:t>42.745,55 </a:t>
                      </a:r>
                      <a:endParaRPr kumimoji="0" lang="es-ES" sz="900" b="0" i="0" u="none" strike="noStrike" kern="1200" dirty="0">
                        <a:solidFill>
                          <a:srgbClr val="000000"/>
                        </a:solidFill>
                        <a:latin typeface="Calibri"/>
                        <a:ea typeface="+mn-ea"/>
                        <a:cs typeface="+mn-cs"/>
                      </a:endParaRPr>
                    </a:p>
                  </a:txBody>
                  <a:tcPr marL="9485" marR="9485" marT="9485" marB="0" anchor="b"/>
                </a:tc>
                <a:tc>
                  <a:txBody>
                    <a:bodyPr/>
                    <a:lstStyle/>
                    <a:p>
                      <a:pPr marL="0" algn="r" rtl="0" eaLnBrk="1" fontAlgn="b" latinLnBrk="0" hangingPunct="1"/>
                      <a:r>
                        <a:rPr kumimoji="0" lang="es-ES" sz="900" u="none" strike="noStrike" kern="1200" dirty="0"/>
                        <a:t> </a:t>
                      </a:r>
                      <a:r>
                        <a:rPr kumimoji="0" lang="es-ES" sz="900" u="none" strike="noStrike" kern="1200" dirty="0" smtClean="0"/>
                        <a:t>$</a:t>
                      </a:r>
                      <a:r>
                        <a:rPr kumimoji="0" lang="es-ES" sz="900" u="none" strike="noStrike" kern="1200" baseline="0" dirty="0" smtClean="0"/>
                        <a:t>  </a:t>
                      </a:r>
                      <a:r>
                        <a:rPr kumimoji="0" lang="es-ES" sz="900" u="none" strike="noStrike" kern="1200" dirty="0" smtClean="0"/>
                        <a:t> </a:t>
                      </a:r>
                      <a:r>
                        <a:rPr kumimoji="0" lang="es-ES" sz="900" u="none" strike="noStrike" kern="1200" dirty="0"/>
                        <a:t>63.076,24 </a:t>
                      </a:r>
                      <a:endParaRPr kumimoji="0" lang="es-ES" sz="900" b="0" i="0" u="none" strike="noStrike" kern="1200" dirty="0">
                        <a:solidFill>
                          <a:srgbClr val="000000"/>
                        </a:solidFill>
                        <a:latin typeface="Calibri"/>
                        <a:ea typeface="+mn-ea"/>
                        <a:cs typeface="+mn-cs"/>
                      </a:endParaRPr>
                    </a:p>
                  </a:txBody>
                  <a:tcPr marL="9485" marR="9485" marT="9485" marB="0" anchor="b"/>
                </a:tc>
              </a:tr>
            </a:tbl>
          </a:graphicData>
        </a:graphic>
      </p:graphicFrame>
      <p:graphicFrame>
        <p:nvGraphicFramePr>
          <p:cNvPr id="6" name="5 Tabla"/>
          <p:cNvGraphicFramePr>
            <a:graphicFrameLocks noGrp="1"/>
          </p:cNvGraphicFramePr>
          <p:nvPr/>
        </p:nvGraphicFramePr>
        <p:xfrm>
          <a:off x="857224" y="4429132"/>
          <a:ext cx="1714512" cy="1071570"/>
        </p:xfrm>
        <a:graphic>
          <a:graphicData uri="http://schemas.openxmlformats.org/drawingml/2006/table">
            <a:tbl>
              <a:tblPr>
                <a:tableStyleId>{775DCB02-9BB8-47FD-8907-85C794F793BA}</a:tableStyleId>
              </a:tblPr>
              <a:tblGrid>
                <a:gridCol w="1714512"/>
              </a:tblGrid>
              <a:tr h="285752">
                <a:tc>
                  <a:txBody>
                    <a:bodyPr/>
                    <a:lstStyle/>
                    <a:p>
                      <a:pPr marL="0" algn="l" rtl="0" eaLnBrk="1" fontAlgn="b" latinLnBrk="0" hangingPunct="1"/>
                      <a:r>
                        <a:rPr kumimoji="0" lang="es-ES" sz="900" u="none" strike="noStrike" kern="1200" dirty="0"/>
                        <a:t>INGRESO MENSUAL</a:t>
                      </a:r>
                      <a:endParaRPr kumimoji="0" lang="es-ES" sz="900" b="1" i="0" u="none" strike="noStrike" kern="1200" dirty="0">
                        <a:solidFill>
                          <a:srgbClr val="000000"/>
                        </a:solidFill>
                        <a:latin typeface="Calibri"/>
                        <a:ea typeface="+mn-ea"/>
                        <a:cs typeface="+mn-cs"/>
                      </a:endParaRPr>
                    </a:p>
                  </a:txBody>
                  <a:tcPr marL="9525" marR="9525" marT="9525" marB="0" anchor="b"/>
                </a:tc>
              </a:tr>
              <a:tr h="285752">
                <a:tc>
                  <a:txBody>
                    <a:bodyPr/>
                    <a:lstStyle/>
                    <a:p>
                      <a:pPr marL="0" algn="l" rtl="0" eaLnBrk="1" fontAlgn="b" latinLnBrk="0" hangingPunct="1"/>
                      <a:r>
                        <a:rPr kumimoji="0" lang="es-ES" sz="900" u="none" strike="noStrike" kern="1200" dirty="0"/>
                        <a:t>EGRESO MENSUAL</a:t>
                      </a:r>
                      <a:endParaRPr kumimoji="0" lang="es-ES" sz="900" b="1" i="0" u="none" strike="noStrike" kern="1200" dirty="0">
                        <a:solidFill>
                          <a:srgbClr val="000000"/>
                        </a:solidFill>
                        <a:latin typeface="Calibri"/>
                        <a:ea typeface="+mn-ea"/>
                        <a:cs typeface="+mn-cs"/>
                      </a:endParaRPr>
                    </a:p>
                  </a:txBody>
                  <a:tcPr marL="9525" marR="9525" marT="9525" marB="0" anchor="b"/>
                </a:tc>
              </a:tr>
              <a:tr h="285752">
                <a:tc>
                  <a:txBody>
                    <a:bodyPr/>
                    <a:lstStyle/>
                    <a:p>
                      <a:pPr marL="0" algn="l" rtl="0" eaLnBrk="1" fontAlgn="b" latinLnBrk="0" hangingPunct="1"/>
                      <a:r>
                        <a:rPr kumimoji="0" lang="es-ES" sz="900" u="none" strike="noStrike" kern="1200" dirty="0"/>
                        <a:t>SALDO MENSUAL</a:t>
                      </a:r>
                      <a:endParaRPr kumimoji="0" lang="es-ES" sz="900" b="1" i="0" u="none" strike="noStrike" kern="1200" dirty="0">
                        <a:solidFill>
                          <a:srgbClr val="000000"/>
                        </a:solidFill>
                        <a:latin typeface="Calibri"/>
                        <a:ea typeface="+mn-ea"/>
                        <a:cs typeface="+mn-cs"/>
                      </a:endParaRPr>
                    </a:p>
                  </a:txBody>
                  <a:tcPr marL="9525" marR="9525" marT="9525" marB="0" anchor="b"/>
                </a:tc>
              </a:tr>
              <a:tr h="214314">
                <a:tc>
                  <a:txBody>
                    <a:bodyPr/>
                    <a:lstStyle/>
                    <a:p>
                      <a:pPr marL="0" algn="l" rtl="0" eaLnBrk="1" fontAlgn="b" latinLnBrk="0" hangingPunct="1"/>
                      <a:r>
                        <a:rPr kumimoji="0" lang="es-ES" sz="900" u="none" strike="noStrike" kern="1200" dirty="0"/>
                        <a:t>SALDO ACUMULADO</a:t>
                      </a:r>
                      <a:endParaRPr kumimoji="0" lang="es-ES" sz="900" b="1" i="0" u="none" strike="noStrike" kern="1200" dirty="0">
                        <a:solidFill>
                          <a:srgbClr val="000000"/>
                        </a:solidFill>
                        <a:latin typeface="Calibri"/>
                        <a:ea typeface="+mn-ea"/>
                        <a:cs typeface="+mn-cs"/>
                      </a:endParaRPr>
                    </a:p>
                  </a:txBody>
                  <a:tcPr marL="9525" marR="9525" marT="9525" marB="0" anchor="b"/>
                </a:tc>
              </a:tr>
            </a:tbl>
          </a:graphicData>
        </a:graphic>
      </p:graphicFrame>
      <p:graphicFrame>
        <p:nvGraphicFramePr>
          <p:cNvPr id="7" name="6 Tabla"/>
          <p:cNvGraphicFramePr>
            <a:graphicFrameLocks noGrp="1"/>
          </p:cNvGraphicFramePr>
          <p:nvPr/>
        </p:nvGraphicFramePr>
        <p:xfrm>
          <a:off x="785786" y="5786454"/>
          <a:ext cx="2870200" cy="190500"/>
        </p:xfrm>
        <a:graphic>
          <a:graphicData uri="http://schemas.openxmlformats.org/drawingml/2006/table">
            <a:tbl>
              <a:tblPr>
                <a:tableStyleId>{69C7853C-536D-4A76-A0AE-DD22124D55A5}</a:tableStyleId>
              </a:tblPr>
              <a:tblGrid>
                <a:gridCol w="1955800"/>
                <a:gridCol w="914400"/>
              </a:tblGrid>
              <a:tr h="190500">
                <a:tc>
                  <a:txBody>
                    <a:bodyPr/>
                    <a:lstStyle/>
                    <a:p>
                      <a:pPr algn="l" fontAlgn="b"/>
                      <a:r>
                        <a:rPr lang="es-ES" sz="1100" u="none" strike="noStrike" dirty="0"/>
                        <a:t>CAPITAL DE TRABAJO</a:t>
                      </a:r>
                      <a:endParaRPr lang="es-ES" sz="1100" b="1" i="0" u="none" strike="noStrike" dirty="0">
                        <a:solidFill>
                          <a:srgbClr val="000000"/>
                        </a:solidFill>
                        <a:latin typeface="Calibri"/>
                      </a:endParaRPr>
                    </a:p>
                  </a:txBody>
                  <a:tcPr marL="9525" marR="9525" marT="9525" marB="0" anchor="b">
                    <a:solidFill>
                      <a:schemeClr val="accent4">
                        <a:lumMod val="60000"/>
                        <a:lumOff val="40000"/>
                      </a:schemeClr>
                    </a:solidFill>
                  </a:tcPr>
                </a:tc>
                <a:tc>
                  <a:txBody>
                    <a:bodyPr/>
                    <a:lstStyle/>
                    <a:p>
                      <a:pPr algn="l" fontAlgn="b"/>
                      <a:r>
                        <a:rPr lang="es-ES" sz="1100" u="none" strike="noStrike" dirty="0"/>
                        <a:t> $ </a:t>
                      </a:r>
                      <a:r>
                        <a:rPr lang="es-ES" sz="1100" u="none" strike="noStrike" dirty="0" smtClean="0"/>
                        <a:t>-</a:t>
                      </a:r>
                      <a:r>
                        <a:rPr lang="es-ES" sz="1100" u="none" strike="noStrike" dirty="0"/>
                        <a:t>42.090,95 </a:t>
                      </a:r>
                      <a:endParaRPr lang="es-ES" sz="1100" b="1" i="0" u="none" strike="noStrike" dirty="0">
                        <a:solidFill>
                          <a:srgbClr val="FFFFFF"/>
                        </a:solidFill>
                        <a:latin typeface="Calibri"/>
                      </a:endParaRPr>
                    </a:p>
                  </a:txBody>
                  <a:tcPr marL="9525" marR="9525" marT="9525" marB="0" anchor="b">
                    <a:solidFill>
                      <a:srgbClr val="FFFF00"/>
                    </a:solidFill>
                  </a:tcPr>
                </a:tc>
              </a:tr>
            </a:tbl>
          </a:graphicData>
        </a:graphic>
      </p:graphicFrame>
      <p:sp>
        <p:nvSpPr>
          <p:cNvPr id="8" name="7 Rectángulo redondeado"/>
          <p:cNvSpPr/>
          <p:nvPr/>
        </p:nvSpPr>
        <p:spPr>
          <a:xfrm>
            <a:off x="2000232" y="1071546"/>
            <a:ext cx="500066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es l</a:t>
            </a:r>
            <a:r>
              <a:rPr lang="es-ES" sz="1400" dirty="0" smtClean="0"/>
              <a:t>a </a:t>
            </a:r>
            <a:r>
              <a:rPr lang="es-ES" sz="1400" dirty="0" smtClean="0"/>
              <a:t>medida de la capacidad que tiene una empresa para continuar con el normal desarrollo de sus actividades en el corto plazo. Se calcula como el excedente de activos de corto plazo sobre pasivos de corto plazo</a:t>
            </a:r>
            <a:endParaRPr lang="es-E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6972320" cy="751506"/>
          </a:xfrm>
        </p:spPr>
        <p:txBody>
          <a:bodyPr/>
          <a:lstStyle/>
          <a:p>
            <a:pPr algn="ctr"/>
            <a:r>
              <a:rPr lang="es-ES" dirty="0" smtClean="0"/>
              <a:t>Costos de producción:</a:t>
            </a:r>
            <a:endParaRPr lang="es-ES" dirty="0"/>
          </a:p>
        </p:txBody>
      </p:sp>
      <p:graphicFrame>
        <p:nvGraphicFramePr>
          <p:cNvPr id="4" name="3 Tabla"/>
          <p:cNvGraphicFramePr>
            <a:graphicFrameLocks noGrp="1"/>
          </p:cNvGraphicFramePr>
          <p:nvPr/>
        </p:nvGraphicFramePr>
        <p:xfrm>
          <a:off x="2000232" y="1571612"/>
          <a:ext cx="4357718" cy="1204504"/>
        </p:xfrm>
        <a:graphic>
          <a:graphicData uri="http://schemas.openxmlformats.org/drawingml/2006/table">
            <a:tbl>
              <a:tblPr>
                <a:tableStyleId>{284E427A-3D55-4303-BF80-6455036E1DE7}</a:tableStyleId>
              </a:tblPr>
              <a:tblGrid>
                <a:gridCol w="2980347"/>
                <a:gridCol w="1377371"/>
              </a:tblGrid>
              <a:tr h="405497">
                <a:tc>
                  <a:txBody>
                    <a:bodyPr/>
                    <a:lstStyle/>
                    <a:p>
                      <a:pPr algn="l" fontAlgn="b"/>
                      <a:r>
                        <a:rPr lang="es-ES" sz="1400" b="1" u="none" strike="noStrike" dirty="0">
                          <a:latin typeface="Arial" pitchFamily="34" charset="0"/>
                          <a:cs typeface="Arial" pitchFamily="34" charset="0"/>
                        </a:rPr>
                        <a:t>Costo fijo x Producir</a:t>
                      </a:r>
                      <a:endParaRPr lang="es-ES" sz="1400" b="1"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ctr"/>
                      <a:r>
                        <a:rPr lang="es-ES" sz="1400" b="1" u="none" strike="noStrike">
                          <a:latin typeface="Arial" pitchFamily="34" charset="0"/>
                          <a:cs typeface="Arial" pitchFamily="34" charset="0"/>
                        </a:rPr>
                        <a:t>                         0,19   </a:t>
                      </a:r>
                      <a:endParaRPr lang="es-ES" sz="1400" b="1" i="0" u="none" strike="noStrike">
                        <a:solidFill>
                          <a:srgbClr val="000000"/>
                        </a:solidFill>
                        <a:latin typeface="Arial" pitchFamily="34" charset="0"/>
                        <a:cs typeface="Arial" pitchFamily="34" charset="0"/>
                      </a:endParaRPr>
                    </a:p>
                  </a:txBody>
                  <a:tcPr marL="9525" marR="9525" marT="9525" marB="0" anchor="ctr"/>
                </a:tc>
              </a:tr>
              <a:tr h="332014">
                <a:tc>
                  <a:txBody>
                    <a:bodyPr/>
                    <a:lstStyle/>
                    <a:p>
                      <a:pPr algn="l" fontAlgn="b"/>
                      <a:r>
                        <a:rPr lang="es-ES" sz="1400" b="1" u="none" strike="noStrike" dirty="0">
                          <a:latin typeface="Arial" pitchFamily="34" charset="0"/>
                          <a:cs typeface="Arial" pitchFamily="34" charset="0"/>
                        </a:rPr>
                        <a:t>Costo variable x producir</a:t>
                      </a:r>
                      <a:endParaRPr lang="es-ES" sz="1400" b="1"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s-ES" sz="1400" b="1" u="none" strike="noStrike">
                          <a:latin typeface="Arial" pitchFamily="34" charset="0"/>
                          <a:cs typeface="Arial" pitchFamily="34" charset="0"/>
                        </a:rPr>
                        <a:t>0,07</a:t>
                      </a:r>
                      <a:endParaRPr lang="es-ES" sz="1400" b="1" i="0" u="none" strike="noStrike">
                        <a:solidFill>
                          <a:srgbClr val="000000"/>
                        </a:solidFill>
                        <a:latin typeface="Arial" pitchFamily="34" charset="0"/>
                        <a:cs typeface="Arial" pitchFamily="34" charset="0"/>
                      </a:endParaRPr>
                    </a:p>
                  </a:txBody>
                  <a:tcPr marL="9525" marR="9525" marT="9525" marB="0" anchor="b"/>
                </a:tc>
              </a:tr>
              <a:tr h="405497">
                <a:tc>
                  <a:txBody>
                    <a:bodyPr/>
                    <a:lstStyle/>
                    <a:p>
                      <a:pPr algn="l" fontAlgn="b"/>
                      <a:r>
                        <a:rPr lang="es-ES" sz="1400" b="1" u="none" strike="noStrike" dirty="0">
                          <a:latin typeface="Arial" pitchFamily="34" charset="0"/>
                          <a:cs typeface="Arial" pitchFamily="34" charset="0"/>
                        </a:rPr>
                        <a:t>Costo Total del Producto</a:t>
                      </a:r>
                      <a:endParaRPr lang="es-ES" sz="1400" b="1"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s-ES" sz="1400" b="1" u="none" strike="noStrike" dirty="0">
                          <a:latin typeface="Arial" pitchFamily="34" charset="0"/>
                          <a:cs typeface="Arial" pitchFamily="34" charset="0"/>
                        </a:rPr>
                        <a:t>                         0,26   </a:t>
                      </a:r>
                      <a:endParaRPr lang="es-ES" sz="1400" b="1" i="0" u="none" strike="noStrike" dirty="0">
                        <a:solidFill>
                          <a:srgbClr val="000000"/>
                        </a:solidFill>
                        <a:latin typeface="Arial" pitchFamily="34" charset="0"/>
                        <a:cs typeface="Arial" pitchFamily="34" charset="0"/>
                      </a:endParaRPr>
                    </a:p>
                  </a:txBody>
                  <a:tcPr marL="9525" marR="9525" marT="9525" marB="0" anchor="b"/>
                </a:tc>
              </a:tr>
            </a:tbl>
          </a:graphicData>
        </a:graphic>
      </p:graphicFrame>
      <p:graphicFrame>
        <p:nvGraphicFramePr>
          <p:cNvPr id="5" name="4 Tabla"/>
          <p:cNvGraphicFramePr>
            <a:graphicFrameLocks noGrp="1"/>
          </p:cNvGraphicFramePr>
          <p:nvPr/>
        </p:nvGraphicFramePr>
        <p:xfrm>
          <a:off x="214282" y="3286124"/>
          <a:ext cx="4071965" cy="2106930"/>
        </p:xfrm>
        <a:graphic>
          <a:graphicData uri="http://schemas.openxmlformats.org/drawingml/2006/table">
            <a:tbl>
              <a:tblPr>
                <a:tableStyleId>{3C2FFA5D-87B4-456A-9821-1D502468CF0F}</a:tableStyleId>
              </a:tblPr>
              <a:tblGrid>
                <a:gridCol w="1272999"/>
                <a:gridCol w="775224"/>
                <a:gridCol w="946589"/>
                <a:gridCol w="1077153"/>
              </a:tblGrid>
              <a:tr h="0">
                <a:tc gridSpan="4">
                  <a:txBody>
                    <a:bodyPr/>
                    <a:lstStyle/>
                    <a:p>
                      <a:pPr algn="ctr" fontAlgn="b"/>
                      <a:r>
                        <a:rPr lang="es-ES" sz="1100" u="none" strike="noStrike" dirty="0"/>
                        <a:t>COSTOS VARIABLES</a:t>
                      </a:r>
                      <a:endParaRPr lang="es-ES" sz="1100" b="1" i="0" u="none" strike="noStrike" dirty="0">
                        <a:solidFill>
                          <a:srgbClr val="000000"/>
                        </a:solidFill>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r>
              <a:tr h="171451">
                <a:tc gridSpan="4">
                  <a:txBody>
                    <a:bodyPr/>
                    <a:lstStyle/>
                    <a:p>
                      <a:pPr algn="ctr" fontAlgn="b"/>
                      <a:r>
                        <a:rPr lang="es-ES" sz="1100" u="none" strike="noStrike" dirty="0"/>
                        <a:t>COMPOSICION DE 20 GR</a:t>
                      </a:r>
                      <a:endParaRPr lang="es-ES" sz="1100" b="1" i="0" u="none" strike="noStrike" dirty="0">
                        <a:solidFill>
                          <a:srgbClr val="FFFFFF"/>
                        </a:solidFill>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r>
              <a:tr h="171451">
                <a:tc>
                  <a:txBody>
                    <a:bodyPr/>
                    <a:lstStyle/>
                    <a:p>
                      <a:pPr algn="l" fontAlgn="b"/>
                      <a:r>
                        <a:rPr lang="es-ES" sz="1100" u="none" strike="noStrike" dirty="0"/>
                        <a:t>Rubro</a:t>
                      </a:r>
                      <a:endParaRPr lang="es-ES" sz="1100" b="1" i="0" u="none" strike="noStrike" dirty="0">
                        <a:solidFill>
                          <a:srgbClr val="000000"/>
                        </a:solidFill>
                        <a:latin typeface="Calibri"/>
                      </a:endParaRPr>
                    </a:p>
                  </a:txBody>
                  <a:tcPr marL="9525" marR="9525" marT="9525" marB="0" anchor="b"/>
                </a:tc>
                <a:tc>
                  <a:txBody>
                    <a:bodyPr/>
                    <a:lstStyle/>
                    <a:p>
                      <a:pPr algn="l" fontAlgn="b"/>
                      <a:r>
                        <a:rPr lang="es-ES" sz="1100" u="none" strike="noStrike"/>
                        <a:t>CANTIDAD</a:t>
                      </a:r>
                      <a:endParaRPr lang="es-ES" sz="1100" b="1" i="0" u="none" strike="noStrike">
                        <a:solidFill>
                          <a:srgbClr val="000000"/>
                        </a:solidFill>
                        <a:latin typeface="Calibri"/>
                      </a:endParaRPr>
                    </a:p>
                  </a:txBody>
                  <a:tcPr marL="9525" marR="9525" marT="9525" marB="0" anchor="b"/>
                </a:tc>
                <a:tc>
                  <a:txBody>
                    <a:bodyPr/>
                    <a:lstStyle/>
                    <a:p>
                      <a:pPr algn="l" fontAlgn="b"/>
                      <a:r>
                        <a:rPr lang="es-ES" sz="1100" u="none" strike="noStrike"/>
                        <a:t>PRECIO UNITARIO</a:t>
                      </a:r>
                      <a:endParaRPr lang="es-ES" sz="1100" b="1" i="0" u="none" strike="noStrike">
                        <a:solidFill>
                          <a:srgbClr val="000000"/>
                        </a:solidFill>
                        <a:latin typeface="Calibri"/>
                      </a:endParaRPr>
                    </a:p>
                  </a:txBody>
                  <a:tcPr marL="9525" marR="9525" marT="9525" marB="0" anchor="b"/>
                </a:tc>
                <a:tc>
                  <a:txBody>
                    <a:bodyPr/>
                    <a:lstStyle/>
                    <a:p>
                      <a:pPr algn="l" fontAlgn="b"/>
                      <a:r>
                        <a:rPr lang="es-ES" sz="1100" u="none" strike="noStrike"/>
                        <a:t>COSTOS MENSUALES</a:t>
                      </a:r>
                      <a:endParaRPr lang="es-ES" sz="1100" b="1" i="0" u="none" strike="noStrike">
                        <a:solidFill>
                          <a:srgbClr val="000000"/>
                        </a:solidFill>
                        <a:latin typeface="Calibri"/>
                      </a:endParaRPr>
                    </a:p>
                  </a:txBody>
                  <a:tcPr marL="9525" marR="9525" marT="9525" marB="0" anchor="b"/>
                </a:tc>
              </a:tr>
              <a:tr h="171451">
                <a:tc>
                  <a:txBody>
                    <a:bodyPr/>
                    <a:lstStyle/>
                    <a:p>
                      <a:pPr algn="l" fontAlgn="b"/>
                      <a:r>
                        <a:rPr lang="es-ES" sz="1100" u="none" strike="noStrike"/>
                        <a:t>Harina</a:t>
                      </a:r>
                      <a:endParaRPr lang="es-ES" sz="1100" b="0" i="0" u="none" strike="noStrike">
                        <a:solidFill>
                          <a:srgbClr val="000000"/>
                        </a:solidFill>
                        <a:latin typeface="Calibri"/>
                      </a:endParaRPr>
                    </a:p>
                  </a:txBody>
                  <a:tcPr marL="9525" marR="9525" marT="9525" marB="0" anchor="b"/>
                </a:tc>
                <a:tc>
                  <a:txBody>
                    <a:bodyPr/>
                    <a:lstStyle/>
                    <a:p>
                      <a:pPr algn="l" fontAlgn="b"/>
                      <a:r>
                        <a:rPr lang="es-ES" sz="1100" u="none" strike="noStrike" dirty="0"/>
                        <a:t>20gr</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a:t>0,0008</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0,0091</a:t>
                      </a:r>
                      <a:endParaRPr lang="es-ES" sz="1100" b="0" i="0" u="none" strike="noStrike">
                        <a:solidFill>
                          <a:srgbClr val="000000"/>
                        </a:solidFill>
                        <a:latin typeface="Calibri"/>
                      </a:endParaRPr>
                    </a:p>
                  </a:txBody>
                  <a:tcPr marL="9525" marR="9525" marT="9525" marB="0" anchor="b"/>
                </a:tc>
              </a:tr>
              <a:tr h="171451">
                <a:tc>
                  <a:txBody>
                    <a:bodyPr/>
                    <a:lstStyle/>
                    <a:p>
                      <a:pPr algn="l" fontAlgn="b"/>
                      <a:r>
                        <a:rPr lang="es-ES" sz="1100" u="none" strike="noStrike"/>
                        <a:t>Manteca</a:t>
                      </a:r>
                      <a:endParaRPr lang="es-ES" sz="1100" b="0" i="0" u="none" strike="noStrike">
                        <a:solidFill>
                          <a:srgbClr val="000000"/>
                        </a:solidFill>
                        <a:latin typeface="Calibri"/>
                      </a:endParaRPr>
                    </a:p>
                  </a:txBody>
                  <a:tcPr marL="9525" marR="9525" marT="9525" marB="0" anchor="b"/>
                </a:tc>
                <a:tc>
                  <a:txBody>
                    <a:bodyPr/>
                    <a:lstStyle/>
                    <a:p>
                      <a:pPr algn="l" fontAlgn="b"/>
                      <a:r>
                        <a:rPr lang="es-ES" sz="1100" u="none" strike="noStrike" dirty="0"/>
                        <a:t>5gr</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a:t>0,0014</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0,0168</a:t>
                      </a:r>
                      <a:endParaRPr lang="es-ES" sz="1100" b="0" i="0" u="none" strike="noStrike">
                        <a:solidFill>
                          <a:srgbClr val="000000"/>
                        </a:solidFill>
                        <a:latin typeface="Calibri"/>
                      </a:endParaRPr>
                    </a:p>
                  </a:txBody>
                  <a:tcPr marL="9525" marR="9525" marT="9525" marB="0" anchor="b"/>
                </a:tc>
              </a:tr>
              <a:tr h="171451">
                <a:tc>
                  <a:txBody>
                    <a:bodyPr/>
                    <a:lstStyle/>
                    <a:p>
                      <a:pPr algn="l" fontAlgn="b"/>
                      <a:r>
                        <a:rPr lang="es-ES" sz="1100" u="none" strike="noStrike"/>
                        <a:t>Azucar</a:t>
                      </a:r>
                      <a:endParaRPr lang="es-ES" sz="1100" b="0" i="0" u="none" strike="noStrike">
                        <a:solidFill>
                          <a:srgbClr val="000000"/>
                        </a:solidFill>
                        <a:latin typeface="Calibri"/>
                      </a:endParaRPr>
                    </a:p>
                  </a:txBody>
                  <a:tcPr marL="9525" marR="9525" marT="9525" marB="0" anchor="b"/>
                </a:tc>
                <a:tc>
                  <a:txBody>
                    <a:bodyPr/>
                    <a:lstStyle/>
                    <a:p>
                      <a:pPr algn="l" fontAlgn="b"/>
                      <a:r>
                        <a:rPr lang="es-ES" sz="1100" u="none" strike="noStrike" dirty="0"/>
                        <a:t>5 gr</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a:t>0,0008</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0,0096</a:t>
                      </a:r>
                      <a:endParaRPr lang="es-ES" sz="1100" b="0" i="0" u="none" strike="noStrike">
                        <a:solidFill>
                          <a:srgbClr val="000000"/>
                        </a:solidFill>
                        <a:latin typeface="Calibri"/>
                      </a:endParaRPr>
                    </a:p>
                  </a:txBody>
                  <a:tcPr marL="9525" marR="9525" marT="9525" marB="0" anchor="b"/>
                </a:tc>
              </a:tr>
              <a:tr h="171451">
                <a:tc>
                  <a:txBody>
                    <a:bodyPr/>
                    <a:lstStyle/>
                    <a:p>
                      <a:pPr algn="l" fontAlgn="b"/>
                      <a:r>
                        <a:rPr lang="es-ES" sz="1100" u="none" strike="noStrike"/>
                        <a:t>Polvo Hornear</a:t>
                      </a:r>
                      <a:endParaRPr lang="es-ES" sz="1100" b="0" i="0" u="none" strike="noStrike">
                        <a:solidFill>
                          <a:srgbClr val="000000"/>
                        </a:solidFill>
                        <a:latin typeface="Calibri"/>
                      </a:endParaRPr>
                    </a:p>
                  </a:txBody>
                  <a:tcPr marL="9525" marR="9525" marT="9525" marB="0" anchor="b"/>
                </a:tc>
                <a:tc>
                  <a:txBody>
                    <a:bodyPr/>
                    <a:lstStyle/>
                    <a:p>
                      <a:pPr algn="l" fontAlgn="b"/>
                      <a:r>
                        <a:rPr lang="es-ES" sz="1100" u="none" strike="noStrike" dirty="0"/>
                        <a:t>0,2 gr</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dirty="0"/>
                        <a:t>0,0006</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a:t>0,0066</a:t>
                      </a:r>
                      <a:endParaRPr lang="es-ES" sz="1100" b="0" i="0" u="none" strike="noStrike">
                        <a:solidFill>
                          <a:srgbClr val="000000"/>
                        </a:solidFill>
                        <a:latin typeface="Calibri"/>
                      </a:endParaRPr>
                    </a:p>
                  </a:txBody>
                  <a:tcPr marL="9525" marR="9525" marT="9525" marB="0" anchor="b"/>
                </a:tc>
              </a:tr>
              <a:tr h="171451">
                <a:tc>
                  <a:txBody>
                    <a:bodyPr/>
                    <a:lstStyle/>
                    <a:p>
                      <a:pPr algn="l" fontAlgn="b"/>
                      <a:r>
                        <a:rPr lang="es-ES" sz="1100" u="none" strike="noStrike"/>
                        <a:t>Mano de Obra Directa</a:t>
                      </a:r>
                      <a:endParaRPr lang="es-ES" sz="1100" b="0" i="0" u="none" strike="noStrike">
                        <a:solidFill>
                          <a:srgbClr val="000000"/>
                        </a:solidFill>
                        <a:latin typeface="Calibri"/>
                      </a:endParaRPr>
                    </a:p>
                  </a:txBody>
                  <a:tcPr marL="9525" marR="9525" marT="9525" marB="0" anchor="b"/>
                </a:tc>
                <a:tc>
                  <a:txBody>
                    <a:bodyPr/>
                    <a:lstStyle/>
                    <a:p>
                      <a:pPr algn="l" fontAlgn="b"/>
                      <a:r>
                        <a:rPr lang="es-ES" sz="1100" u="none" strike="noStrike"/>
                        <a:t>1 unidad</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dirty="0"/>
                        <a:t>0,03</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a:t>0,031</a:t>
                      </a:r>
                      <a:endParaRPr lang="es-ES" sz="1100" b="0" i="0" u="none" strike="noStrike">
                        <a:solidFill>
                          <a:srgbClr val="000000"/>
                        </a:solidFill>
                        <a:latin typeface="Calibri"/>
                      </a:endParaRPr>
                    </a:p>
                  </a:txBody>
                  <a:tcPr marL="9525" marR="9525" marT="9525" marB="0" anchor="b"/>
                </a:tc>
              </a:tr>
              <a:tr h="171451">
                <a:tc>
                  <a:txBody>
                    <a:bodyPr/>
                    <a:lstStyle/>
                    <a:p>
                      <a:pPr algn="l" fontAlgn="b"/>
                      <a:r>
                        <a:rPr lang="es-ES" sz="1100" u="none" strike="noStrike"/>
                        <a:t>Empaque de 20 gr</a:t>
                      </a:r>
                      <a:endParaRPr lang="es-ES" sz="1100" b="0" i="0" u="none" strike="noStrike">
                        <a:solidFill>
                          <a:srgbClr val="000000"/>
                        </a:solidFill>
                        <a:latin typeface="Calibri"/>
                      </a:endParaRPr>
                    </a:p>
                  </a:txBody>
                  <a:tcPr marL="9525" marR="9525" marT="9525" marB="0" anchor="b"/>
                </a:tc>
                <a:tc>
                  <a:txBody>
                    <a:bodyPr/>
                    <a:lstStyle/>
                    <a:p>
                      <a:pPr algn="l" fontAlgn="b"/>
                      <a:r>
                        <a:rPr lang="es-ES" sz="1100" u="none" strike="noStrike"/>
                        <a:t>1 unidad</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dirty="0"/>
                        <a:t>0,001</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a:t>0,001</a:t>
                      </a:r>
                      <a:endParaRPr lang="es-ES" sz="1100" b="0" i="0" u="none" strike="noStrike">
                        <a:solidFill>
                          <a:srgbClr val="000000"/>
                        </a:solidFill>
                        <a:latin typeface="Calibri"/>
                      </a:endParaRPr>
                    </a:p>
                  </a:txBody>
                  <a:tcPr marL="9525" marR="9525" marT="9525" marB="0" anchor="b"/>
                </a:tc>
              </a:tr>
              <a:tr h="171451">
                <a:tc gridSpan="3">
                  <a:txBody>
                    <a:bodyPr/>
                    <a:lstStyle/>
                    <a:p>
                      <a:pPr algn="l" fontAlgn="b"/>
                      <a:r>
                        <a:rPr lang="es-ES" sz="1100" b="1" u="none" strike="noStrike" dirty="0"/>
                        <a:t>Costo Variable Total de 20 gr. De VAMFED</a:t>
                      </a:r>
                      <a:endParaRPr lang="es-ES" sz="1100" b="1" i="0" u="none" strike="noStrike" dirty="0">
                        <a:solidFill>
                          <a:srgbClr val="FFFFFF"/>
                        </a:solidFill>
                        <a:latin typeface="Calibri"/>
                      </a:endParaRPr>
                    </a:p>
                  </a:txBody>
                  <a:tcPr marL="9525" marR="9525" marT="9525" marB="0" anchor="b"/>
                </a:tc>
                <a:tc hMerge="1">
                  <a:txBody>
                    <a:bodyPr/>
                    <a:lstStyle/>
                    <a:p>
                      <a:endParaRPr lang="es-ES"/>
                    </a:p>
                  </a:txBody>
                  <a:tcPr/>
                </a:tc>
                <a:tc hMerge="1">
                  <a:txBody>
                    <a:bodyPr/>
                    <a:lstStyle/>
                    <a:p>
                      <a:endParaRPr lang="es-ES"/>
                    </a:p>
                  </a:txBody>
                  <a:tcPr/>
                </a:tc>
                <a:tc>
                  <a:txBody>
                    <a:bodyPr/>
                    <a:lstStyle/>
                    <a:p>
                      <a:pPr algn="r" fontAlgn="b"/>
                      <a:r>
                        <a:rPr lang="es-ES" sz="1100" b="1" u="none" strike="noStrike" dirty="0"/>
                        <a:t>0,07</a:t>
                      </a:r>
                      <a:endParaRPr lang="es-ES" sz="1100" b="1" i="0" u="none" strike="noStrike" dirty="0">
                        <a:solidFill>
                          <a:srgbClr val="000000"/>
                        </a:solidFill>
                        <a:latin typeface="Calibri"/>
                      </a:endParaRPr>
                    </a:p>
                  </a:txBody>
                  <a:tcPr marL="9525" marR="9525" marT="9525" marB="0" anchor="b"/>
                </a:tc>
              </a:tr>
            </a:tbl>
          </a:graphicData>
        </a:graphic>
      </p:graphicFrame>
      <p:graphicFrame>
        <p:nvGraphicFramePr>
          <p:cNvPr id="6" name="5 Tabla"/>
          <p:cNvGraphicFramePr>
            <a:graphicFrameLocks noGrp="1"/>
          </p:cNvGraphicFramePr>
          <p:nvPr/>
        </p:nvGraphicFramePr>
        <p:xfrm>
          <a:off x="4500562" y="3214686"/>
          <a:ext cx="3429024" cy="2927076"/>
        </p:xfrm>
        <a:graphic>
          <a:graphicData uri="http://schemas.openxmlformats.org/drawingml/2006/table">
            <a:tbl>
              <a:tblPr>
                <a:tableStyleId>{775DCB02-9BB8-47FD-8907-85C794F793BA}</a:tableStyleId>
              </a:tblPr>
              <a:tblGrid>
                <a:gridCol w="1457569"/>
                <a:gridCol w="887622"/>
                <a:gridCol w="1083833"/>
              </a:tblGrid>
              <a:tr h="165653">
                <a:tc gridSpan="3">
                  <a:txBody>
                    <a:bodyPr/>
                    <a:lstStyle/>
                    <a:p>
                      <a:pPr algn="ctr" fontAlgn="b"/>
                      <a:r>
                        <a:rPr lang="es-ES" sz="1100" u="none" strike="noStrike" dirty="0"/>
                        <a:t>COSTOS FIJOS</a:t>
                      </a:r>
                      <a:endParaRPr lang="es-ES" sz="1100" b="1" i="0" u="none" strike="noStrike" dirty="0">
                        <a:solidFill>
                          <a:srgbClr val="FFFFFF"/>
                        </a:solidFill>
                        <a:latin typeface="Calibri"/>
                      </a:endParaRPr>
                    </a:p>
                  </a:txBody>
                  <a:tcPr marL="9525" marR="9525" marT="9525" marB="0" anchor="b"/>
                </a:tc>
                <a:tc hMerge="1">
                  <a:txBody>
                    <a:bodyPr/>
                    <a:lstStyle/>
                    <a:p>
                      <a:endParaRPr lang="es-ES"/>
                    </a:p>
                  </a:txBody>
                  <a:tcPr/>
                </a:tc>
                <a:tc hMerge="1">
                  <a:txBody>
                    <a:bodyPr/>
                    <a:lstStyle/>
                    <a:p>
                      <a:endParaRPr lang="es-ES"/>
                    </a:p>
                  </a:txBody>
                  <a:tcPr/>
                </a:tc>
              </a:tr>
              <a:tr h="165653">
                <a:tc>
                  <a:txBody>
                    <a:bodyPr/>
                    <a:lstStyle/>
                    <a:p>
                      <a:pPr algn="ctr" fontAlgn="b"/>
                      <a:r>
                        <a:rPr lang="es-ES" sz="1100" u="none" strike="noStrike"/>
                        <a:t>RUBROS</a:t>
                      </a:r>
                      <a:endParaRPr lang="es-ES" sz="1100" b="1" i="0" u="none" strike="noStrike">
                        <a:solidFill>
                          <a:srgbClr val="000000"/>
                        </a:solidFill>
                        <a:latin typeface="Calibri"/>
                      </a:endParaRPr>
                    </a:p>
                  </a:txBody>
                  <a:tcPr marL="9525" marR="9525" marT="9525" marB="0" anchor="b"/>
                </a:tc>
                <a:tc>
                  <a:txBody>
                    <a:bodyPr/>
                    <a:lstStyle/>
                    <a:p>
                      <a:pPr algn="ctr" fontAlgn="b"/>
                      <a:r>
                        <a:rPr lang="es-ES" sz="1100" u="none" strike="noStrike"/>
                        <a:t>MENSUAL</a:t>
                      </a:r>
                      <a:endParaRPr lang="es-ES" sz="1100" b="1" i="0" u="none" strike="noStrike">
                        <a:solidFill>
                          <a:srgbClr val="000000"/>
                        </a:solidFill>
                        <a:latin typeface="Calibri"/>
                      </a:endParaRPr>
                    </a:p>
                  </a:txBody>
                  <a:tcPr marL="9525" marR="9525" marT="9525" marB="0" anchor="b"/>
                </a:tc>
                <a:tc>
                  <a:txBody>
                    <a:bodyPr/>
                    <a:lstStyle/>
                    <a:p>
                      <a:pPr algn="ctr" fontAlgn="b"/>
                      <a:r>
                        <a:rPr lang="es-ES" sz="1100" u="none" strike="noStrike"/>
                        <a:t>ANUAL</a:t>
                      </a:r>
                      <a:endParaRPr lang="es-ES" sz="1100" b="1" i="0" u="none" strike="noStrike">
                        <a:solidFill>
                          <a:srgbClr val="000000"/>
                        </a:solidFill>
                        <a:latin typeface="Calibri"/>
                      </a:endParaRPr>
                    </a:p>
                  </a:txBody>
                  <a:tcPr marL="9525" marR="9525" marT="9525" marB="0" anchor="b"/>
                </a:tc>
              </a:tr>
              <a:tr h="165653">
                <a:tc>
                  <a:txBody>
                    <a:bodyPr/>
                    <a:lstStyle/>
                    <a:p>
                      <a:pPr algn="l" fontAlgn="b"/>
                      <a:r>
                        <a:rPr lang="es-ES" sz="1100" u="none" strike="noStrike"/>
                        <a:t>Seguro</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dirty="0"/>
                        <a:t>600</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a:t>7200</a:t>
                      </a:r>
                      <a:endParaRPr lang="es-ES" sz="1100" b="0" i="0" u="none" strike="noStrike">
                        <a:solidFill>
                          <a:srgbClr val="000000"/>
                        </a:solidFill>
                        <a:latin typeface="Calibri"/>
                      </a:endParaRPr>
                    </a:p>
                  </a:txBody>
                  <a:tcPr marL="9525" marR="9525" marT="9525" marB="0" anchor="b"/>
                </a:tc>
              </a:tr>
              <a:tr h="165653">
                <a:tc>
                  <a:txBody>
                    <a:bodyPr/>
                    <a:lstStyle/>
                    <a:p>
                      <a:pPr algn="l" fontAlgn="b"/>
                      <a:r>
                        <a:rPr lang="es-ES" sz="1100" u="none" strike="noStrike"/>
                        <a:t>Sueldos y Salarios</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dirty="0"/>
                        <a:t>10308</a:t>
                      </a:r>
                      <a:endParaRPr lang="es-ES" sz="1100" b="0" i="0" u="none" strike="noStrike" dirty="0">
                        <a:solidFill>
                          <a:srgbClr val="000000"/>
                        </a:solidFill>
                        <a:latin typeface="Calibri"/>
                      </a:endParaRPr>
                    </a:p>
                  </a:txBody>
                  <a:tcPr marL="9525" marR="9525" marT="9525" marB="0" anchor="b"/>
                </a:tc>
                <a:tc>
                  <a:txBody>
                    <a:bodyPr/>
                    <a:lstStyle/>
                    <a:p>
                      <a:pPr algn="r" fontAlgn="b"/>
                      <a:r>
                        <a:rPr lang="es-ES" sz="1100" u="none" strike="noStrike"/>
                        <a:t>123690</a:t>
                      </a:r>
                      <a:endParaRPr lang="es-ES" sz="1100" b="0" i="0" u="none" strike="noStrike">
                        <a:solidFill>
                          <a:srgbClr val="000000"/>
                        </a:solidFill>
                        <a:latin typeface="Calibri"/>
                      </a:endParaRPr>
                    </a:p>
                  </a:txBody>
                  <a:tcPr marL="9525" marR="9525" marT="9525" marB="0" anchor="b"/>
                </a:tc>
              </a:tr>
              <a:tr h="165653">
                <a:tc>
                  <a:txBody>
                    <a:bodyPr/>
                    <a:lstStyle/>
                    <a:p>
                      <a:pPr algn="l" fontAlgn="b"/>
                      <a:r>
                        <a:rPr lang="es-ES" sz="1100" u="none" strike="noStrike"/>
                        <a:t>Teléfono</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350</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dirty="0"/>
                        <a:t>4200</a:t>
                      </a:r>
                      <a:endParaRPr lang="es-ES" sz="1100" b="0" i="0" u="none" strike="noStrike" dirty="0">
                        <a:solidFill>
                          <a:srgbClr val="000000"/>
                        </a:solidFill>
                        <a:latin typeface="Calibri"/>
                      </a:endParaRPr>
                    </a:p>
                  </a:txBody>
                  <a:tcPr marL="9525" marR="9525" marT="9525" marB="0" anchor="b"/>
                </a:tc>
              </a:tr>
              <a:tr h="165653">
                <a:tc>
                  <a:txBody>
                    <a:bodyPr/>
                    <a:lstStyle/>
                    <a:p>
                      <a:pPr algn="l" fontAlgn="b"/>
                      <a:r>
                        <a:rPr lang="es-ES" sz="1100" u="none" strike="noStrike"/>
                        <a:t>Luz</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750</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9000</a:t>
                      </a:r>
                      <a:endParaRPr lang="es-ES" sz="1100" b="0" i="0" u="none" strike="noStrike">
                        <a:solidFill>
                          <a:srgbClr val="000000"/>
                        </a:solidFill>
                        <a:latin typeface="Calibri"/>
                      </a:endParaRPr>
                    </a:p>
                  </a:txBody>
                  <a:tcPr marL="9525" marR="9525" marT="9525" marB="0" anchor="b"/>
                </a:tc>
              </a:tr>
              <a:tr h="165653">
                <a:tc>
                  <a:txBody>
                    <a:bodyPr/>
                    <a:lstStyle/>
                    <a:p>
                      <a:pPr algn="l" fontAlgn="b"/>
                      <a:r>
                        <a:rPr lang="es-ES" sz="1100" u="none" strike="noStrike"/>
                        <a:t>Internet</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300</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dirty="0"/>
                        <a:t>3600</a:t>
                      </a:r>
                      <a:endParaRPr lang="es-ES" sz="1100" b="0" i="0" u="none" strike="noStrike" dirty="0">
                        <a:solidFill>
                          <a:srgbClr val="000000"/>
                        </a:solidFill>
                        <a:latin typeface="Calibri"/>
                      </a:endParaRPr>
                    </a:p>
                  </a:txBody>
                  <a:tcPr marL="9525" marR="9525" marT="9525" marB="0" anchor="b"/>
                </a:tc>
              </a:tr>
              <a:tr h="165653">
                <a:tc>
                  <a:txBody>
                    <a:bodyPr/>
                    <a:lstStyle/>
                    <a:p>
                      <a:pPr algn="l" fontAlgn="b"/>
                      <a:r>
                        <a:rPr lang="es-ES" sz="1100" u="none" strike="noStrike"/>
                        <a:t>Agua</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650</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dirty="0"/>
                        <a:t>7800</a:t>
                      </a:r>
                      <a:endParaRPr lang="es-ES" sz="1100" b="0" i="0" u="none" strike="noStrike" dirty="0">
                        <a:solidFill>
                          <a:srgbClr val="000000"/>
                        </a:solidFill>
                        <a:latin typeface="Calibri"/>
                      </a:endParaRPr>
                    </a:p>
                  </a:txBody>
                  <a:tcPr marL="9525" marR="9525" marT="9525" marB="0" anchor="b"/>
                </a:tc>
              </a:tr>
              <a:tr h="165653">
                <a:tc>
                  <a:txBody>
                    <a:bodyPr/>
                    <a:lstStyle/>
                    <a:p>
                      <a:pPr algn="l" fontAlgn="b"/>
                      <a:r>
                        <a:rPr lang="es-ES" sz="1100" u="none" strike="noStrike"/>
                        <a:t>G. Administrativo</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800</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dirty="0"/>
                        <a:t>9600</a:t>
                      </a:r>
                      <a:endParaRPr lang="es-ES" sz="1100" b="0" i="0" u="none" strike="noStrike" dirty="0">
                        <a:solidFill>
                          <a:srgbClr val="000000"/>
                        </a:solidFill>
                        <a:latin typeface="Calibri"/>
                      </a:endParaRPr>
                    </a:p>
                  </a:txBody>
                  <a:tcPr marL="9525" marR="9525" marT="9525" marB="0" anchor="b"/>
                </a:tc>
              </a:tr>
              <a:tr h="165653">
                <a:tc>
                  <a:txBody>
                    <a:bodyPr/>
                    <a:lstStyle/>
                    <a:p>
                      <a:pPr algn="l" fontAlgn="b"/>
                      <a:r>
                        <a:rPr lang="es-ES" sz="1100" u="none" strike="noStrike"/>
                        <a:t>G. Distribución y Ventas</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900</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dirty="0"/>
                        <a:t>10800</a:t>
                      </a:r>
                      <a:endParaRPr lang="es-ES" sz="1100" b="0" i="0" u="none" strike="noStrike" dirty="0">
                        <a:solidFill>
                          <a:srgbClr val="000000"/>
                        </a:solidFill>
                        <a:latin typeface="Calibri"/>
                      </a:endParaRPr>
                    </a:p>
                  </a:txBody>
                  <a:tcPr marL="9525" marR="9525" marT="9525" marB="0" anchor="b"/>
                </a:tc>
              </a:tr>
              <a:tr h="298176">
                <a:tc>
                  <a:txBody>
                    <a:bodyPr/>
                    <a:lstStyle/>
                    <a:p>
                      <a:pPr algn="l" fontAlgn="b"/>
                      <a:r>
                        <a:rPr lang="es-ES" sz="1100" u="none" strike="noStrike"/>
                        <a:t>G. Publicidad</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a:t>10500</a:t>
                      </a:r>
                      <a:endParaRPr lang="es-ES" sz="1100" b="0" i="0" u="none" strike="noStrike">
                        <a:solidFill>
                          <a:srgbClr val="000000"/>
                        </a:solidFill>
                        <a:latin typeface="Calibri"/>
                      </a:endParaRPr>
                    </a:p>
                  </a:txBody>
                  <a:tcPr marL="9525" marR="9525" marT="9525" marB="0" anchor="b"/>
                </a:tc>
                <a:tc>
                  <a:txBody>
                    <a:bodyPr/>
                    <a:lstStyle/>
                    <a:p>
                      <a:pPr algn="r" fontAlgn="b"/>
                      <a:r>
                        <a:rPr lang="es-ES" sz="1100" u="none" strike="noStrike" dirty="0"/>
                        <a:t>126000</a:t>
                      </a:r>
                      <a:endParaRPr lang="es-ES" sz="1100" b="0" i="0" u="none" strike="noStrike" dirty="0">
                        <a:solidFill>
                          <a:srgbClr val="000000"/>
                        </a:solidFill>
                        <a:latin typeface="Calibri"/>
                      </a:endParaRPr>
                    </a:p>
                  </a:txBody>
                  <a:tcPr marL="9525" marR="9525" marT="9525" marB="0" anchor="b"/>
                </a:tc>
              </a:tr>
              <a:tr h="165653">
                <a:tc>
                  <a:txBody>
                    <a:bodyPr/>
                    <a:lstStyle/>
                    <a:p>
                      <a:pPr algn="r" fontAlgn="b"/>
                      <a:r>
                        <a:rPr lang="es-ES" sz="1100" u="none" strike="noStrike"/>
                        <a:t>TOTAL</a:t>
                      </a:r>
                      <a:endParaRPr lang="es-ES" sz="1100" b="1" i="0" u="none" strike="noStrike">
                        <a:solidFill>
                          <a:srgbClr val="FFFFFF"/>
                        </a:solidFill>
                        <a:latin typeface="Calibri"/>
                      </a:endParaRPr>
                    </a:p>
                  </a:txBody>
                  <a:tcPr marL="9525" marR="9525" marT="9525" marB="0" anchor="b"/>
                </a:tc>
                <a:tc>
                  <a:txBody>
                    <a:bodyPr/>
                    <a:lstStyle/>
                    <a:p>
                      <a:pPr algn="r" fontAlgn="b"/>
                      <a:r>
                        <a:rPr lang="es-ES" sz="1100" u="none" strike="noStrike" dirty="0"/>
                        <a:t>        25.157,50   </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a:t>            301.890,00   </a:t>
                      </a:r>
                      <a:endParaRPr lang="es-ES" sz="1100" b="1" i="0" u="none" strike="noStrike" dirty="0">
                        <a:solidFill>
                          <a:srgbClr val="000000"/>
                        </a:solidFill>
                        <a:latin typeface="Calibri"/>
                      </a:endParaRPr>
                    </a:p>
                  </a:txBody>
                  <a:tcPr marL="9525" marR="9525" marT="9525" marB="0" anchor="b"/>
                </a:tc>
              </a:tr>
              <a:tr h="165653">
                <a:tc gridSpan="2">
                  <a:txBody>
                    <a:bodyPr/>
                    <a:lstStyle/>
                    <a:p>
                      <a:pPr algn="l" fontAlgn="b"/>
                      <a:r>
                        <a:rPr lang="es-ES" sz="1200" b="1" u="none" strike="noStrike" dirty="0"/>
                        <a:t>Costo fijo x Producir</a:t>
                      </a:r>
                      <a:endParaRPr lang="es-ES" sz="1200" b="1" i="0" u="none" strike="noStrike" dirty="0">
                        <a:solidFill>
                          <a:srgbClr val="000000"/>
                        </a:solidFill>
                        <a:latin typeface="Calibri"/>
                      </a:endParaRPr>
                    </a:p>
                  </a:txBody>
                  <a:tcPr marL="9525" marR="9525" marT="9525" marB="0" anchor="b"/>
                </a:tc>
                <a:tc hMerge="1">
                  <a:txBody>
                    <a:bodyPr/>
                    <a:lstStyle/>
                    <a:p>
                      <a:endParaRPr lang="es-ES"/>
                    </a:p>
                  </a:txBody>
                  <a:tcPr/>
                </a:tc>
                <a:tc>
                  <a:txBody>
                    <a:bodyPr/>
                    <a:lstStyle/>
                    <a:p>
                      <a:pPr algn="r" fontAlgn="ctr"/>
                      <a:r>
                        <a:rPr lang="es-ES" sz="1100" u="none" strike="noStrike" dirty="0"/>
                        <a:t>                         </a:t>
                      </a:r>
                      <a:r>
                        <a:rPr lang="es-ES" sz="1100" b="1" u="none" strike="noStrike" dirty="0"/>
                        <a:t>0,19</a:t>
                      </a:r>
                      <a:r>
                        <a:rPr lang="es-ES" sz="1100" u="none" strike="noStrike" dirty="0"/>
                        <a:t>   </a:t>
                      </a:r>
                      <a:endParaRPr lang="es-ES" sz="1100" b="0" i="0" u="none" strike="noStrike" dirty="0">
                        <a:solidFill>
                          <a:srgbClr val="000000"/>
                        </a:solidFill>
                        <a:latin typeface="Calibri"/>
                      </a:endParaRPr>
                    </a:p>
                  </a:txBody>
                  <a:tcPr marL="9525" marR="9525" marT="9525" marB="0" anchor="ctr"/>
                </a:tc>
              </a:tr>
            </a:tbl>
          </a:graphicData>
        </a:graphic>
      </p:graphicFrame>
      <p:graphicFrame>
        <p:nvGraphicFramePr>
          <p:cNvPr id="7" name="6 Tabla"/>
          <p:cNvGraphicFramePr>
            <a:graphicFrameLocks noGrp="1"/>
          </p:cNvGraphicFramePr>
          <p:nvPr/>
        </p:nvGraphicFramePr>
        <p:xfrm>
          <a:off x="642910" y="5572140"/>
          <a:ext cx="3492499" cy="381000"/>
        </p:xfrm>
        <a:graphic>
          <a:graphicData uri="http://schemas.openxmlformats.org/drawingml/2006/table">
            <a:tbl>
              <a:tblPr/>
              <a:tblGrid>
                <a:gridCol w="2388603"/>
                <a:gridCol w="1103896"/>
              </a:tblGrid>
              <a:tr h="190500">
                <a:tc>
                  <a:txBody>
                    <a:bodyPr/>
                    <a:lstStyle/>
                    <a:p>
                      <a:pPr algn="l" fontAlgn="b"/>
                      <a:r>
                        <a:rPr lang="es-ES" sz="1100" b="1" i="0" u="none" strike="noStrike">
                          <a:solidFill>
                            <a:srgbClr val="000000"/>
                          </a:solidFill>
                          <a:latin typeface="Calibri"/>
                        </a:rPr>
                        <a:t>Precio Final del Consumidor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s-ES" sz="1100" b="0" i="0" u="none" strike="noStrike">
                          <a:solidFill>
                            <a:srgbClr val="000000"/>
                          </a:solidFill>
                          <a:latin typeface="Calibri"/>
                        </a:rPr>
                        <a:t>$ 0,35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r>
              <a:tr h="190500">
                <a:tc>
                  <a:txBody>
                    <a:bodyPr/>
                    <a:lstStyle/>
                    <a:p>
                      <a:pPr algn="l" fontAlgn="b"/>
                      <a:r>
                        <a:rPr lang="es-ES" sz="1100" b="1" i="0" u="none" strike="noStrike">
                          <a:solidFill>
                            <a:srgbClr val="000000"/>
                          </a:solidFill>
                          <a:latin typeface="Calibri"/>
                        </a:rPr>
                        <a:t>Precio a Distribuidores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s-ES" sz="1100" b="0" i="0" u="none" strike="noStrike" dirty="0">
                          <a:solidFill>
                            <a:srgbClr val="000000"/>
                          </a:solidFill>
                          <a:latin typeface="Calibri"/>
                        </a:rPr>
                        <a:t> $   </a:t>
                      </a:r>
                      <a:r>
                        <a:rPr lang="es-ES" sz="1100" b="0" i="0" u="none" strike="noStrike" dirty="0" smtClean="0">
                          <a:solidFill>
                            <a:srgbClr val="000000"/>
                          </a:solidFill>
                          <a:latin typeface="Calibri"/>
                        </a:rPr>
                        <a:t> </a:t>
                      </a:r>
                      <a:r>
                        <a:rPr lang="es-ES" sz="1100" b="0" i="0" u="none" strike="noStrike" dirty="0">
                          <a:solidFill>
                            <a:srgbClr val="000000"/>
                          </a:solidFill>
                          <a:latin typeface="Calibri"/>
                        </a:rPr>
                        <a:t>0,30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Depreciación:</a:t>
            </a:r>
            <a:endParaRPr lang="es-ES" dirty="0"/>
          </a:p>
        </p:txBody>
      </p:sp>
      <p:graphicFrame>
        <p:nvGraphicFramePr>
          <p:cNvPr id="4" name="3 Tabla"/>
          <p:cNvGraphicFramePr>
            <a:graphicFrameLocks noGrp="1"/>
          </p:cNvGraphicFramePr>
          <p:nvPr/>
        </p:nvGraphicFramePr>
        <p:xfrm>
          <a:off x="500034" y="2143116"/>
          <a:ext cx="7143801" cy="3605152"/>
        </p:xfrm>
        <a:graphic>
          <a:graphicData uri="http://schemas.openxmlformats.org/drawingml/2006/table">
            <a:tbl>
              <a:tblPr/>
              <a:tblGrid>
                <a:gridCol w="1531309"/>
                <a:gridCol w="602823"/>
                <a:gridCol w="519675"/>
                <a:gridCol w="803764"/>
                <a:gridCol w="720617"/>
                <a:gridCol w="914628"/>
                <a:gridCol w="776047"/>
                <a:gridCol w="720617"/>
                <a:gridCol w="554321"/>
              </a:tblGrid>
              <a:tr h="304815">
                <a:tc gridSpan="9">
                  <a:txBody>
                    <a:bodyPr/>
                    <a:lstStyle/>
                    <a:p>
                      <a:pPr algn="ctr" fontAlgn="b"/>
                      <a:r>
                        <a:rPr lang="es-ES" sz="1400" b="1" i="0" u="none" strike="noStrike" dirty="0">
                          <a:solidFill>
                            <a:schemeClr val="tx1"/>
                          </a:solidFill>
                          <a:latin typeface="Arial" pitchFamily="34" charset="0"/>
                          <a:cs typeface="Arial" pitchFamily="34" charset="0"/>
                        </a:rPr>
                        <a:t>MÉTODO CONTABLE</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4815">
                <a:tc gridSpan="9">
                  <a:txBody>
                    <a:bodyPr/>
                    <a:lstStyle/>
                    <a:p>
                      <a:pPr algn="ctr" fontAlgn="b"/>
                      <a:r>
                        <a:rPr lang="es-ES" sz="1400" b="1" i="0" u="none" strike="noStrike" dirty="0">
                          <a:solidFill>
                            <a:schemeClr val="tx1"/>
                          </a:solidFill>
                          <a:latin typeface="Arial" pitchFamily="34" charset="0"/>
                          <a:cs typeface="Arial" pitchFamily="34" charset="0"/>
                        </a:rPr>
                        <a:t>VALORACION DE ACTIVOS FIJOS  PARA UN FLUJO DE 10 AÑOS</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09632">
                <a:tc>
                  <a:txBody>
                    <a:bodyPr/>
                    <a:lstStyle/>
                    <a:p>
                      <a:pPr algn="l" fontAlgn="b"/>
                      <a:r>
                        <a:rPr lang="es-ES" sz="1050" b="1" i="0" u="none" strike="noStrike" dirty="0">
                          <a:solidFill>
                            <a:schemeClr val="tx1"/>
                          </a:solidFill>
                          <a:latin typeface="Calibri"/>
                        </a:rPr>
                        <a:t>ACTIVO</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50" b="1" i="0" u="none" strike="noStrike" dirty="0">
                          <a:solidFill>
                            <a:schemeClr val="tx1"/>
                          </a:solidFill>
                          <a:latin typeface="Calibri"/>
                        </a:rPr>
                        <a:t>VALOR DE COMPRA</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50" b="1" i="0" u="none" strike="noStrike" dirty="0">
                          <a:solidFill>
                            <a:schemeClr val="tx1"/>
                          </a:solidFill>
                          <a:latin typeface="Calibri"/>
                        </a:rPr>
                        <a:t>VIDA CONTABLE</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50" b="1" i="0" u="none" strike="noStrike" dirty="0">
                          <a:solidFill>
                            <a:schemeClr val="tx1"/>
                          </a:solidFill>
                          <a:latin typeface="Calibri"/>
                        </a:rPr>
                        <a:t>DEPRECIACION ANUAL</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50" b="1" i="0" u="none" strike="noStrike">
                          <a:solidFill>
                            <a:schemeClr val="tx1"/>
                          </a:solidFill>
                          <a:latin typeface="Calibri"/>
                        </a:rPr>
                        <a:t>REINVERSION EN 10 AÑOS</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50" b="1" i="0" u="none" strike="noStrike" dirty="0">
                          <a:solidFill>
                            <a:schemeClr val="tx1"/>
                          </a:solidFill>
                          <a:latin typeface="Calibri"/>
                        </a:rPr>
                        <a:t>TOTAL DE REINVERSION</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50" b="1" i="0" u="none" strike="noStrike">
                          <a:solidFill>
                            <a:schemeClr val="tx1"/>
                          </a:solidFill>
                          <a:latin typeface="Calibri"/>
                        </a:rPr>
                        <a:t>AÑOS DEPRECIANDOSE</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50" b="1" i="0" u="none" strike="noStrike">
                          <a:solidFill>
                            <a:schemeClr val="tx1"/>
                          </a:solidFill>
                          <a:latin typeface="Calibri"/>
                        </a:rPr>
                        <a:t>DEPRECIACION ACUMULADA</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50" b="1" i="0" u="none" strike="noStrike" dirty="0">
                          <a:solidFill>
                            <a:schemeClr val="tx1"/>
                          </a:solidFill>
                          <a:latin typeface="Calibri"/>
                        </a:rPr>
                        <a:t>VALOR EN LIBRO</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304815">
                <a:tc>
                  <a:txBody>
                    <a:bodyPr/>
                    <a:lstStyle/>
                    <a:p>
                      <a:pPr algn="l" fontAlgn="b"/>
                      <a:r>
                        <a:rPr lang="es-ES" sz="1200" b="0" i="0" u="none" strike="noStrike" dirty="0">
                          <a:solidFill>
                            <a:srgbClr val="000000"/>
                          </a:solidFill>
                          <a:latin typeface="Arial" pitchFamily="34" charset="0"/>
                          <a:cs typeface="Arial" pitchFamily="34" charset="0"/>
                        </a:rPr>
                        <a:t>Terreno</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24000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 </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 </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 </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 </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 </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 </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24000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04815">
                <a:tc>
                  <a:txBody>
                    <a:bodyPr/>
                    <a:lstStyle/>
                    <a:p>
                      <a:pPr algn="l" fontAlgn="b"/>
                      <a:r>
                        <a:rPr lang="es-ES" sz="1200" b="0" i="0" u="none" strike="noStrike" dirty="0">
                          <a:solidFill>
                            <a:srgbClr val="000000"/>
                          </a:solidFill>
                          <a:latin typeface="Arial" pitchFamily="34" charset="0"/>
                          <a:cs typeface="Arial" pitchFamily="34" charset="0"/>
                        </a:rPr>
                        <a:t>Inversión Inicial en Construcciones</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30400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50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608</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1</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30400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10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6080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24320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04815">
                <a:tc>
                  <a:txBody>
                    <a:bodyPr/>
                    <a:lstStyle/>
                    <a:p>
                      <a:pPr algn="l" fontAlgn="b"/>
                      <a:r>
                        <a:rPr lang="es-ES" sz="1200" b="0" i="0" u="none" strike="noStrike">
                          <a:solidFill>
                            <a:srgbClr val="000000"/>
                          </a:solidFill>
                          <a:latin typeface="Arial" pitchFamily="34" charset="0"/>
                          <a:cs typeface="Arial" pitchFamily="34" charset="0"/>
                        </a:rPr>
                        <a:t>Maquinaria</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48550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10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4855</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1</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48550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10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48550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04815">
                <a:tc>
                  <a:txBody>
                    <a:bodyPr/>
                    <a:lstStyle/>
                    <a:p>
                      <a:pPr algn="l" fontAlgn="b"/>
                      <a:r>
                        <a:rPr lang="es-ES" sz="1200" b="0" i="0" u="none" strike="noStrike">
                          <a:solidFill>
                            <a:srgbClr val="000000"/>
                          </a:solidFill>
                          <a:latin typeface="Arial" pitchFamily="34" charset="0"/>
                          <a:cs typeface="Arial" pitchFamily="34" charset="0"/>
                        </a:rPr>
                        <a:t>Muebles y Enseres</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1450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10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145</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1</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1450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10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1450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04815">
                <a:tc>
                  <a:txBody>
                    <a:bodyPr/>
                    <a:lstStyle/>
                    <a:p>
                      <a:pPr algn="l" fontAlgn="b"/>
                      <a:r>
                        <a:rPr lang="es-ES" sz="1200" b="0" i="0" u="none" strike="noStrike">
                          <a:solidFill>
                            <a:srgbClr val="000000"/>
                          </a:solidFill>
                          <a:latin typeface="Arial" pitchFamily="34" charset="0"/>
                          <a:cs typeface="Arial" pitchFamily="34" charset="0"/>
                        </a:rPr>
                        <a:t>Equipo de Computación</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7839</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3</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2613</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4</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31356</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10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26130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5226</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20057">
                <a:tc>
                  <a:txBody>
                    <a:bodyPr/>
                    <a:lstStyle/>
                    <a:p>
                      <a:pPr algn="l" fontAlgn="b"/>
                      <a:r>
                        <a:rPr lang="es-ES" sz="1200" b="0" i="0" u="none" strike="noStrike">
                          <a:solidFill>
                            <a:srgbClr val="000000"/>
                          </a:solidFill>
                          <a:latin typeface="Arial" pitchFamily="34" charset="0"/>
                          <a:cs typeface="Arial" pitchFamily="34" charset="0"/>
                        </a:rPr>
                        <a:t>Vehiculo</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54000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5</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10800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2</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108000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10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dirty="0">
                          <a:solidFill>
                            <a:srgbClr val="000000"/>
                          </a:solidFill>
                          <a:latin typeface="Arial" pitchFamily="34" charset="0"/>
                          <a:cs typeface="Arial" pitchFamily="34" charset="0"/>
                        </a:rPr>
                        <a:t>108000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s-ES" sz="1200" b="0" i="0" u="none" strike="noStrike">
                          <a:solidFill>
                            <a:srgbClr val="000000"/>
                          </a:solidFill>
                          <a:latin typeface="Arial" pitchFamily="34" charset="0"/>
                          <a:cs typeface="Arial" pitchFamily="34" charset="0"/>
                        </a:rPr>
                        <a:t>0</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04815">
                <a:tc>
                  <a:txBody>
                    <a:bodyPr/>
                    <a:lstStyle/>
                    <a:p>
                      <a:pPr algn="l" fontAlgn="b"/>
                      <a:endParaRPr lang="es-ES" sz="1200" b="0" i="0" u="none" strike="noStrike">
                        <a:solidFill>
                          <a:srgbClr val="000000"/>
                        </a:solidFill>
                        <a:latin typeface="Arial" pitchFamily="34" charset="0"/>
                        <a:cs typeface="Arial" pitchFamily="34" charset="0"/>
                      </a:endParaRPr>
                    </a:p>
                  </a:txBody>
                  <a:tcPr marL="5915" marR="5915" marT="59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s-ES" sz="1200" b="0" i="0" u="none" strike="noStrike">
                          <a:solidFill>
                            <a:srgbClr val="FFFFFF"/>
                          </a:solidFill>
                          <a:latin typeface="Arial" pitchFamily="34" charset="0"/>
                          <a:cs typeface="Arial" pitchFamily="34" charset="0"/>
                        </a:rPr>
                        <a:t>Depreciación Acumulada</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a:txBody>
                    <a:bodyPr/>
                    <a:lstStyle/>
                    <a:p>
                      <a:pPr algn="r" fontAlgn="b"/>
                      <a:r>
                        <a:rPr lang="es-ES" sz="1200" b="1" i="0" u="none" strike="noStrike" dirty="0">
                          <a:solidFill>
                            <a:srgbClr val="000000"/>
                          </a:solidFill>
                          <a:latin typeface="Arial" pitchFamily="34" charset="0"/>
                          <a:cs typeface="Arial" pitchFamily="34" charset="0"/>
                        </a:rPr>
                        <a:t>19021</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s-ES" sz="1200" b="0" i="0" u="none" strike="noStrike">
                          <a:solidFill>
                            <a:srgbClr val="000000"/>
                          </a:solidFill>
                          <a:latin typeface="Arial" pitchFamily="34" charset="0"/>
                          <a:cs typeface="Arial" pitchFamily="34" charset="0"/>
                        </a:rPr>
                        <a:t> </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s-ES" sz="1200" b="0" i="0" u="none" strike="noStrike">
                          <a:solidFill>
                            <a:srgbClr val="000000"/>
                          </a:solidFill>
                          <a:latin typeface="Arial" pitchFamily="34" charset="0"/>
                          <a:cs typeface="Arial" pitchFamily="34" charset="0"/>
                        </a:rPr>
                        <a:t> </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2">
                  <a:txBody>
                    <a:bodyPr/>
                    <a:lstStyle/>
                    <a:p>
                      <a:pPr algn="r" fontAlgn="b"/>
                      <a:r>
                        <a:rPr lang="es-ES" sz="1200" b="0" i="0" u="none" strike="noStrike" dirty="0">
                          <a:solidFill>
                            <a:srgbClr val="FFFFFF"/>
                          </a:solidFill>
                          <a:latin typeface="Arial" pitchFamily="34" charset="0"/>
                          <a:cs typeface="Arial" pitchFamily="34" charset="0"/>
                        </a:rPr>
                        <a:t>Valor de Desecho</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a:txBody>
                    <a:bodyPr/>
                    <a:lstStyle/>
                    <a:p>
                      <a:pPr algn="r" fontAlgn="b"/>
                      <a:r>
                        <a:rPr lang="es-ES" sz="1200" b="1" i="0" u="none" strike="noStrike" dirty="0">
                          <a:solidFill>
                            <a:srgbClr val="000000"/>
                          </a:solidFill>
                          <a:latin typeface="Arial" pitchFamily="34" charset="0"/>
                          <a:cs typeface="Arial" pitchFamily="34" charset="0"/>
                        </a:rPr>
                        <a:t>53546</a:t>
                      </a:r>
                    </a:p>
                  </a:txBody>
                  <a:tcPr marL="5915" marR="5915" marT="59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Estructura financiera:</a:t>
            </a:r>
            <a:endParaRPr lang="es-ES" dirty="0"/>
          </a:p>
        </p:txBody>
      </p:sp>
      <p:graphicFrame>
        <p:nvGraphicFramePr>
          <p:cNvPr id="4" name="3 Tabla"/>
          <p:cNvGraphicFramePr>
            <a:graphicFrameLocks noGrp="1"/>
          </p:cNvGraphicFramePr>
          <p:nvPr/>
        </p:nvGraphicFramePr>
        <p:xfrm>
          <a:off x="1785918" y="1857364"/>
          <a:ext cx="4786346" cy="1476384"/>
        </p:xfrm>
        <a:graphic>
          <a:graphicData uri="http://schemas.openxmlformats.org/drawingml/2006/table">
            <a:tbl>
              <a:tblPr>
                <a:tableStyleId>{284E427A-3D55-4303-BF80-6455036E1DE7}</a:tableStyleId>
              </a:tblPr>
              <a:tblGrid>
                <a:gridCol w="1811265"/>
                <a:gridCol w="1557052"/>
                <a:gridCol w="1418029"/>
              </a:tblGrid>
              <a:tr h="738192">
                <a:tc>
                  <a:txBody>
                    <a:bodyPr/>
                    <a:lstStyle/>
                    <a:p>
                      <a:pPr algn="ctr" fontAlgn="b"/>
                      <a:r>
                        <a:rPr lang="es-ES" sz="1400" b="1" u="none" strike="noStrike" dirty="0"/>
                        <a:t>PRESTAMO</a:t>
                      </a:r>
                      <a:endParaRPr lang="es-ES" sz="1400" b="1"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s-ES" sz="1400" b="1" u="none" strike="noStrike" dirty="0"/>
                        <a:t>CAPITAL PROPIO </a:t>
                      </a:r>
                      <a:endParaRPr lang="es-ES" sz="1400" b="1"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s-ES" sz="1400" b="1" u="none" strike="noStrike" dirty="0"/>
                        <a:t>INVERSIÓN TOTAL</a:t>
                      </a:r>
                      <a:endParaRPr lang="es-ES" sz="1400" b="1" i="0" u="none" strike="noStrike" dirty="0">
                        <a:solidFill>
                          <a:srgbClr val="000000"/>
                        </a:solidFill>
                        <a:latin typeface="Arial" pitchFamily="34" charset="0"/>
                        <a:cs typeface="Arial" pitchFamily="34" charset="0"/>
                      </a:endParaRPr>
                    </a:p>
                  </a:txBody>
                  <a:tcPr marL="9525" marR="9525" marT="9525" marB="0" anchor="b"/>
                </a:tc>
              </a:tr>
              <a:tr h="738192">
                <a:tc>
                  <a:txBody>
                    <a:bodyPr/>
                    <a:lstStyle/>
                    <a:p>
                      <a:pPr algn="ctr" fontAlgn="b"/>
                      <a:r>
                        <a:rPr lang="es-ES" sz="1400" u="none" strike="noStrike"/>
                        <a:t>$ 128.508</a:t>
                      </a:r>
                      <a:endParaRPr lang="es-ES" sz="14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es-ES" sz="1400" u="none" strike="noStrike" dirty="0"/>
                        <a:t>$ 85.672</a:t>
                      </a:r>
                      <a:endParaRPr lang="es-ES" sz="1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s-ES" sz="1400" u="none" strike="noStrike" dirty="0"/>
                        <a:t>$ 214.180</a:t>
                      </a:r>
                      <a:endParaRPr lang="es-ES" sz="1400" b="0" i="0" u="none" strike="noStrike" dirty="0">
                        <a:solidFill>
                          <a:srgbClr val="000000"/>
                        </a:solidFill>
                        <a:latin typeface="Arial" pitchFamily="34" charset="0"/>
                        <a:cs typeface="Arial" pitchFamily="34" charset="0"/>
                      </a:endParaRPr>
                    </a:p>
                  </a:txBody>
                  <a:tcPr marL="9525" marR="9525" marT="9525" marB="0" anchor="b"/>
                </a:tc>
              </a:tr>
            </a:tbl>
          </a:graphicData>
        </a:graphic>
      </p:graphicFrame>
      <p:graphicFrame>
        <p:nvGraphicFramePr>
          <p:cNvPr id="5" name="4 Tabla"/>
          <p:cNvGraphicFramePr>
            <a:graphicFrameLocks noGrp="1"/>
          </p:cNvGraphicFramePr>
          <p:nvPr/>
        </p:nvGraphicFramePr>
        <p:xfrm>
          <a:off x="2857488" y="3857628"/>
          <a:ext cx="2643206" cy="2286015"/>
        </p:xfrm>
        <a:graphic>
          <a:graphicData uri="http://schemas.openxmlformats.org/drawingml/2006/table">
            <a:tbl>
              <a:tblPr>
                <a:tableStyleId>{284E427A-3D55-4303-BF80-6455036E1DE7}</a:tableStyleId>
              </a:tblPr>
              <a:tblGrid>
                <a:gridCol w="1354986"/>
                <a:gridCol w="1288220"/>
              </a:tblGrid>
              <a:tr h="457203">
                <a:tc>
                  <a:txBody>
                    <a:bodyPr/>
                    <a:lstStyle/>
                    <a:p>
                      <a:pPr algn="ctr" fontAlgn="b"/>
                      <a:r>
                        <a:rPr lang="es-ES" sz="1100" b="1" u="none" strike="noStrike" dirty="0">
                          <a:latin typeface="Arial" pitchFamily="34" charset="0"/>
                          <a:cs typeface="Arial" pitchFamily="34" charset="0"/>
                        </a:rPr>
                        <a:t>TASA ANUAL</a:t>
                      </a:r>
                      <a:endParaRPr lang="es-ES" sz="1100" b="1"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s-ES" sz="1100" u="none" strike="noStrike" dirty="0">
                          <a:latin typeface="Arial" pitchFamily="34" charset="0"/>
                          <a:cs typeface="Arial" pitchFamily="34" charset="0"/>
                        </a:rPr>
                        <a:t>11,00%</a:t>
                      </a:r>
                      <a:endParaRPr lang="es-ES" sz="1100" b="1" i="0" u="none" strike="noStrike" dirty="0">
                        <a:solidFill>
                          <a:srgbClr val="000000"/>
                        </a:solidFill>
                        <a:latin typeface="Arial" pitchFamily="34" charset="0"/>
                        <a:cs typeface="Arial" pitchFamily="34" charset="0"/>
                      </a:endParaRPr>
                    </a:p>
                  </a:txBody>
                  <a:tcPr marL="9525" marR="9525" marT="9525" marB="0" anchor="b"/>
                </a:tc>
              </a:tr>
              <a:tr h="457203">
                <a:tc>
                  <a:txBody>
                    <a:bodyPr/>
                    <a:lstStyle/>
                    <a:p>
                      <a:pPr algn="ctr" fontAlgn="b"/>
                      <a:r>
                        <a:rPr lang="es-ES" sz="1100" b="1" u="none" strike="noStrike" dirty="0">
                          <a:latin typeface="Arial" pitchFamily="34" charset="0"/>
                          <a:cs typeface="Arial" pitchFamily="34" charset="0"/>
                        </a:rPr>
                        <a:t>TASA MENSUAL</a:t>
                      </a:r>
                      <a:endParaRPr lang="es-ES" sz="1100" b="1"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s-ES" sz="1100" u="none" strike="noStrike" dirty="0">
                          <a:latin typeface="Arial" pitchFamily="34" charset="0"/>
                          <a:cs typeface="Arial" pitchFamily="34" charset="0"/>
                        </a:rPr>
                        <a:t>0,92%</a:t>
                      </a:r>
                      <a:endParaRPr lang="es-ES" sz="1100" b="1" i="0" u="none" strike="noStrike" dirty="0">
                        <a:solidFill>
                          <a:srgbClr val="000000"/>
                        </a:solidFill>
                        <a:latin typeface="Arial" pitchFamily="34" charset="0"/>
                        <a:cs typeface="Arial" pitchFamily="34" charset="0"/>
                      </a:endParaRPr>
                    </a:p>
                  </a:txBody>
                  <a:tcPr marL="9525" marR="9525" marT="9525" marB="0" anchor="b"/>
                </a:tc>
              </a:tr>
              <a:tr h="457203">
                <a:tc>
                  <a:txBody>
                    <a:bodyPr/>
                    <a:lstStyle/>
                    <a:p>
                      <a:pPr algn="ctr" fontAlgn="b"/>
                      <a:r>
                        <a:rPr lang="es-ES" sz="1100" b="1" u="none" strike="noStrike" dirty="0">
                          <a:latin typeface="Arial" pitchFamily="34" charset="0"/>
                          <a:cs typeface="Arial" pitchFamily="34" charset="0"/>
                        </a:rPr>
                        <a:t>Nº DE PAGOS</a:t>
                      </a:r>
                      <a:endParaRPr lang="es-ES" sz="1100" b="1"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s-ES" sz="1100" u="none" strike="noStrike" dirty="0">
                          <a:latin typeface="Arial" pitchFamily="34" charset="0"/>
                          <a:cs typeface="Arial" pitchFamily="34" charset="0"/>
                        </a:rPr>
                        <a:t>120</a:t>
                      </a:r>
                      <a:endParaRPr lang="es-ES" sz="1100" b="1" i="0" u="none" strike="noStrike" dirty="0">
                        <a:solidFill>
                          <a:srgbClr val="000000"/>
                        </a:solidFill>
                        <a:latin typeface="Arial" pitchFamily="34" charset="0"/>
                        <a:cs typeface="Arial" pitchFamily="34" charset="0"/>
                      </a:endParaRPr>
                    </a:p>
                  </a:txBody>
                  <a:tcPr marL="9525" marR="9525" marT="9525" marB="0" anchor="b"/>
                </a:tc>
              </a:tr>
              <a:tr h="457203">
                <a:tc>
                  <a:txBody>
                    <a:bodyPr/>
                    <a:lstStyle/>
                    <a:p>
                      <a:pPr algn="ctr" fontAlgn="b"/>
                      <a:r>
                        <a:rPr lang="es-ES" sz="1100" b="1" u="none" strike="noStrike" dirty="0">
                          <a:latin typeface="Arial" pitchFamily="34" charset="0"/>
                          <a:cs typeface="Arial" pitchFamily="34" charset="0"/>
                        </a:rPr>
                        <a:t>CUOTAS</a:t>
                      </a:r>
                      <a:endParaRPr lang="es-ES" sz="1100" b="1"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s-ES" sz="1100" u="none" strike="noStrike" dirty="0">
                          <a:latin typeface="Arial" pitchFamily="34" charset="0"/>
                          <a:cs typeface="Arial" pitchFamily="34" charset="0"/>
                        </a:rPr>
                        <a:t>$ 1.770</a:t>
                      </a:r>
                      <a:endParaRPr lang="es-ES" sz="1100" b="1" i="0" u="none" strike="noStrike" dirty="0">
                        <a:solidFill>
                          <a:srgbClr val="000000"/>
                        </a:solidFill>
                        <a:latin typeface="Arial" pitchFamily="34" charset="0"/>
                        <a:cs typeface="Arial" pitchFamily="34" charset="0"/>
                      </a:endParaRPr>
                    </a:p>
                  </a:txBody>
                  <a:tcPr marL="9525" marR="9525" marT="9525" marB="0" anchor="b"/>
                </a:tc>
              </a:tr>
              <a:tr h="457203">
                <a:tc>
                  <a:txBody>
                    <a:bodyPr/>
                    <a:lstStyle/>
                    <a:p>
                      <a:pPr algn="ctr" fontAlgn="b"/>
                      <a:r>
                        <a:rPr lang="es-ES" sz="1100" b="1" u="none" strike="noStrike" dirty="0">
                          <a:latin typeface="Arial" pitchFamily="34" charset="0"/>
                          <a:cs typeface="Arial" pitchFamily="34" charset="0"/>
                        </a:rPr>
                        <a:t>VALOR DE DEUDA</a:t>
                      </a:r>
                      <a:endParaRPr lang="es-ES" sz="1100" b="1"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s-ES" sz="1100" u="none" strike="noStrike" dirty="0">
                          <a:latin typeface="Arial" pitchFamily="34" charset="0"/>
                          <a:cs typeface="Arial" pitchFamily="34" charset="0"/>
                        </a:rPr>
                        <a:t>$ 127.318</a:t>
                      </a:r>
                      <a:endParaRPr lang="es-ES" sz="1100" b="1" i="0" u="none" strike="noStrike" dirty="0">
                        <a:solidFill>
                          <a:srgbClr val="000000"/>
                        </a:solidFill>
                        <a:latin typeface="Arial" pitchFamily="34" charset="0"/>
                        <a:cs typeface="Arial" pitchFamily="34" charset="0"/>
                      </a:endParaRPr>
                    </a:p>
                  </a:txBody>
                  <a:tcPr marL="9525" marR="9525" marT="9525" marB="0" anchor="b"/>
                </a:tc>
              </a:tr>
            </a:tbl>
          </a:graphicData>
        </a:graphic>
      </p:graphicFrame>
      <p:graphicFrame>
        <p:nvGraphicFramePr>
          <p:cNvPr id="89089" name="Object 1"/>
          <p:cNvGraphicFramePr>
            <a:graphicFrameLocks noChangeAspect="1"/>
          </p:cNvGraphicFramePr>
          <p:nvPr/>
        </p:nvGraphicFramePr>
        <p:xfrm>
          <a:off x="5715008" y="5857892"/>
          <a:ext cx="2247900" cy="752475"/>
        </p:xfrm>
        <a:graphic>
          <a:graphicData uri="http://schemas.openxmlformats.org/presentationml/2006/ole">
            <p:oleObj spid="_x0000_s89089" r:id="rId3" imgW="7457143" imgH="3742857" progId="">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115196" cy="822944"/>
          </a:xfrm>
        </p:spPr>
        <p:txBody>
          <a:bodyPr/>
          <a:lstStyle/>
          <a:p>
            <a:r>
              <a:rPr lang="es-ES" dirty="0" smtClean="0"/>
              <a:t>Flujo de caja:</a:t>
            </a:r>
            <a:endParaRPr lang="es-ES" dirty="0"/>
          </a:p>
        </p:txBody>
      </p:sp>
      <p:graphicFrame>
        <p:nvGraphicFramePr>
          <p:cNvPr id="4" name="3 Tabla"/>
          <p:cNvGraphicFramePr>
            <a:graphicFrameLocks noGrp="1"/>
          </p:cNvGraphicFramePr>
          <p:nvPr/>
        </p:nvGraphicFramePr>
        <p:xfrm>
          <a:off x="1500166" y="4143380"/>
          <a:ext cx="4643470" cy="1163418"/>
        </p:xfrm>
        <a:graphic>
          <a:graphicData uri="http://schemas.openxmlformats.org/drawingml/2006/table">
            <a:tbl>
              <a:tblPr>
                <a:tableStyleId>{775DCB02-9BB8-47FD-8907-85C794F793BA}</a:tableStyleId>
              </a:tblPr>
              <a:tblGrid>
                <a:gridCol w="3231337"/>
                <a:gridCol w="1412133"/>
              </a:tblGrid>
              <a:tr h="428628">
                <a:tc>
                  <a:txBody>
                    <a:bodyPr/>
                    <a:lstStyle/>
                    <a:p>
                      <a:pPr algn="l" fontAlgn="b"/>
                      <a:r>
                        <a:rPr lang="es-ES" sz="1600" u="none" strike="noStrike" dirty="0"/>
                        <a:t>TMAR</a:t>
                      </a:r>
                      <a:endParaRPr lang="es-ES" sz="1600" b="1" i="0" u="none" strike="noStrike" dirty="0">
                        <a:solidFill>
                          <a:schemeClr val="bg1"/>
                        </a:solidFill>
                        <a:latin typeface="Arial" pitchFamily="34" charset="0"/>
                        <a:cs typeface="Arial" pitchFamily="34" charset="0"/>
                      </a:endParaRPr>
                    </a:p>
                  </a:txBody>
                  <a:tcPr marL="9525" marR="9525" marT="9525" marB="0" anchor="b"/>
                </a:tc>
                <a:tc>
                  <a:txBody>
                    <a:bodyPr/>
                    <a:lstStyle/>
                    <a:p>
                      <a:pPr algn="r" fontAlgn="b"/>
                      <a:r>
                        <a:rPr lang="es-ES" sz="1600" u="none" strike="noStrike"/>
                        <a:t>21%</a:t>
                      </a:r>
                      <a:endParaRPr lang="es-ES" sz="1600" b="1" i="0" u="none" strike="noStrike">
                        <a:solidFill>
                          <a:schemeClr val="bg1"/>
                        </a:solidFill>
                        <a:latin typeface="Arial" pitchFamily="34" charset="0"/>
                        <a:cs typeface="Arial" pitchFamily="34" charset="0"/>
                      </a:endParaRPr>
                    </a:p>
                  </a:txBody>
                  <a:tcPr marL="9525" marR="9525" marT="9525" marB="0" anchor="b"/>
                </a:tc>
              </a:tr>
              <a:tr h="367395">
                <a:tc>
                  <a:txBody>
                    <a:bodyPr/>
                    <a:lstStyle/>
                    <a:p>
                      <a:pPr algn="l" fontAlgn="b"/>
                      <a:r>
                        <a:rPr lang="es-ES" sz="1600" u="none" strike="noStrike" dirty="0"/>
                        <a:t>VAN (21%)</a:t>
                      </a:r>
                      <a:endParaRPr lang="es-ES" sz="1600" b="1" i="0" u="none" strike="noStrike" dirty="0">
                        <a:solidFill>
                          <a:schemeClr val="bg1"/>
                        </a:solidFill>
                        <a:latin typeface="Arial" pitchFamily="34" charset="0"/>
                        <a:cs typeface="Arial" pitchFamily="34" charset="0"/>
                      </a:endParaRPr>
                    </a:p>
                  </a:txBody>
                  <a:tcPr marL="9525" marR="9525" marT="9525" marB="0" anchor="b"/>
                </a:tc>
                <a:tc>
                  <a:txBody>
                    <a:bodyPr/>
                    <a:lstStyle/>
                    <a:p>
                      <a:pPr algn="r" fontAlgn="b"/>
                      <a:r>
                        <a:rPr lang="es-ES" sz="1600" u="none" strike="noStrike" dirty="0"/>
                        <a:t> $  </a:t>
                      </a:r>
                      <a:r>
                        <a:rPr lang="es-ES" sz="1600" u="none" strike="noStrike" dirty="0" smtClean="0"/>
                        <a:t>188.160,73</a:t>
                      </a:r>
                      <a:endParaRPr lang="es-ES" sz="1600" b="1" i="0" u="none" strike="noStrike" dirty="0">
                        <a:solidFill>
                          <a:schemeClr val="bg1"/>
                        </a:solidFill>
                        <a:latin typeface="Arial" pitchFamily="34" charset="0"/>
                        <a:cs typeface="Arial" pitchFamily="34" charset="0"/>
                      </a:endParaRPr>
                    </a:p>
                  </a:txBody>
                  <a:tcPr marL="9525" marR="9525" marT="9525" marB="0" anchor="b"/>
                </a:tc>
              </a:tr>
              <a:tr h="367395">
                <a:tc>
                  <a:txBody>
                    <a:bodyPr/>
                    <a:lstStyle/>
                    <a:p>
                      <a:pPr algn="l" fontAlgn="b"/>
                      <a:r>
                        <a:rPr lang="es-ES" sz="1600" u="none" strike="noStrike" dirty="0"/>
                        <a:t>TIR</a:t>
                      </a:r>
                      <a:endParaRPr lang="es-ES" sz="1600" b="1" i="0" u="none" strike="noStrike" dirty="0">
                        <a:solidFill>
                          <a:schemeClr val="bg1"/>
                        </a:solidFill>
                        <a:latin typeface="Arial" pitchFamily="34" charset="0"/>
                        <a:cs typeface="Arial" pitchFamily="34" charset="0"/>
                      </a:endParaRPr>
                    </a:p>
                  </a:txBody>
                  <a:tcPr marL="9525" marR="9525" marT="9525" marB="0" anchor="b"/>
                </a:tc>
                <a:tc>
                  <a:txBody>
                    <a:bodyPr/>
                    <a:lstStyle/>
                    <a:p>
                      <a:pPr algn="r" fontAlgn="b"/>
                      <a:r>
                        <a:rPr lang="es-ES" sz="1600" u="none" strike="noStrike" dirty="0"/>
                        <a:t>53,46%</a:t>
                      </a:r>
                      <a:endParaRPr lang="es-ES" sz="1600" b="1" i="0" u="none" strike="noStrike" dirty="0">
                        <a:solidFill>
                          <a:schemeClr val="bg1"/>
                        </a:solidFill>
                        <a:latin typeface="Arial" pitchFamily="34" charset="0"/>
                        <a:cs typeface="Arial" pitchFamily="34" charset="0"/>
                      </a:endParaRPr>
                    </a:p>
                  </a:txBody>
                  <a:tcPr marL="9525" marR="9525" marT="9525" marB="0" anchor="b"/>
                </a:tc>
              </a:tr>
            </a:tbl>
          </a:graphicData>
        </a:graphic>
      </p:graphicFrame>
      <p:sp>
        <p:nvSpPr>
          <p:cNvPr id="5" name="4 Redondear rectángulo de esquina diagonal"/>
          <p:cNvSpPr/>
          <p:nvPr/>
        </p:nvSpPr>
        <p:spPr>
          <a:xfrm>
            <a:off x="1285852" y="2643182"/>
            <a:ext cx="6215106" cy="121444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Tasa que se exige de retorno del proyecto es del 21%, dado que la tasa del préstamo bancario es de 11%.</a:t>
            </a:r>
            <a:endParaRPr lang="es-ES" dirty="0"/>
          </a:p>
        </p:txBody>
      </p:sp>
      <p:graphicFrame>
        <p:nvGraphicFramePr>
          <p:cNvPr id="6" name="5 Tabla"/>
          <p:cNvGraphicFramePr>
            <a:graphicFrameLocks noGrp="1"/>
          </p:cNvGraphicFramePr>
          <p:nvPr/>
        </p:nvGraphicFramePr>
        <p:xfrm>
          <a:off x="357158" y="5500702"/>
          <a:ext cx="4500594" cy="785818"/>
        </p:xfrm>
        <a:graphic>
          <a:graphicData uri="http://schemas.openxmlformats.org/drawingml/2006/table">
            <a:tbl>
              <a:tblPr>
                <a:tableStyleId>{08FB837D-C827-4EFA-A057-4D05807E0F7C}</a:tableStyleId>
              </a:tblPr>
              <a:tblGrid>
                <a:gridCol w="3131912"/>
                <a:gridCol w="1368682"/>
              </a:tblGrid>
              <a:tr h="419103">
                <a:tc>
                  <a:txBody>
                    <a:bodyPr/>
                    <a:lstStyle/>
                    <a:p>
                      <a:pPr algn="l" fontAlgn="b"/>
                      <a:r>
                        <a:rPr lang="es-ES" sz="1400" b="1" u="none" strike="noStrike" dirty="0"/>
                        <a:t>PRECIO DE VENTA</a:t>
                      </a:r>
                      <a:endParaRPr lang="es-ES" sz="1400" b="1" i="0" u="none" strike="noStrike" dirty="0">
                        <a:solidFill>
                          <a:srgbClr val="000000"/>
                        </a:solidFill>
                        <a:latin typeface="Arial"/>
                      </a:endParaRPr>
                    </a:p>
                  </a:txBody>
                  <a:tcPr marL="9525" marR="9525" marT="9525" marB="0" anchor="b"/>
                </a:tc>
                <a:tc>
                  <a:txBody>
                    <a:bodyPr/>
                    <a:lstStyle/>
                    <a:p>
                      <a:pPr algn="r" fontAlgn="b"/>
                      <a:r>
                        <a:rPr lang="es-ES" sz="1400" b="1" u="none" strike="noStrike" dirty="0"/>
                        <a:t> $ </a:t>
                      </a:r>
                      <a:r>
                        <a:rPr lang="es-ES" sz="1400" b="1" u="none" strike="noStrike" dirty="0" smtClean="0"/>
                        <a:t> </a:t>
                      </a:r>
                      <a:r>
                        <a:rPr lang="es-ES" sz="1400" b="1" u="none" strike="noStrike" dirty="0"/>
                        <a:t>0,30 </a:t>
                      </a:r>
                      <a:endParaRPr lang="es-ES" sz="1400" b="1" i="0" u="none" strike="noStrike" dirty="0">
                        <a:solidFill>
                          <a:srgbClr val="000000"/>
                        </a:solidFill>
                        <a:latin typeface="Arial"/>
                      </a:endParaRPr>
                    </a:p>
                  </a:txBody>
                  <a:tcPr marL="9525" marR="9525" marT="9525" marB="0" anchor="b"/>
                </a:tc>
              </a:tr>
              <a:tr h="366715">
                <a:tc>
                  <a:txBody>
                    <a:bodyPr/>
                    <a:lstStyle/>
                    <a:p>
                      <a:pPr algn="l" fontAlgn="b"/>
                      <a:r>
                        <a:rPr lang="es-ES" sz="1400" b="1" u="none" strike="noStrike" dirty="0"/>
                        <a:t>CRECIMIENTO DE VENTAS</a:t>
                      </a:r>
                      <a:endParaRPr lang="es-ES" sz="1400" b="1" i="0" u="none" strike="noStrike" dirty="0">
                        <a:solidFill>
                          <a:srgbClr val="000000"/>
                        </a:solidFill>
                        <a:latin typeface="Arial"/>
                      </a:endParaRPr>
                    </a:p>
                  </a:txBody>
                  <a:tcPr marL="9525" marR="9525" marT="9525" marB="0" anchor="b"/>
                </a:tc>
                <a:tc>
                  <a:txBody>
                    <a:bodyPr/>
                    <a:lstStyle/>
                    <a:p>
                      <a:pPr algn="r" fontAlgn="b"/>
                      <a:r>
                        <a:rPr lang="es-ES" sz="1400" b="1" u="none" strike="noStrike" dirty="0"/>
                        <a:t>6%</a:t>
                      </a:r>
                      <a:endParaRPr lang="es-ES" sz="1400" b="1" i="0" u="none" strike="noStrike" dirty="0">
                        <a:solidFill>
                          <a:srgbClr val="000000"/>
                        </a:solidFill>
                        <a:latin typeface="Arial"/>
                      </a:endParaRPr>
                    </a:p>
                  </a:txBody>
                  <a:tcPr marL="9525" marR="9525" marT="9525" marB="0" anchor="b"/>
                </a:tc>
              </a:tr>
            </a:tbl>
          </a:graphicData>
        </a:graphic>
      </p:graphicFrame>
      <p:graphicFrame>
        <p:nvGraphicFramePr>
          <p:cNvPr id="90113" name="Object 1"/>
          <p:cNvGraphicFramePr>
            <a:graphicFrameLocks noChangeAspect="1"/>
          </p:cNvGraphicFramePr>
          <p:nvPr/>
        </p:nvGraphicFramePr>
        <p:xfrm>
          <a:off x="5643570" y="5929330"/>
          <a:ext cx="2247900" cy="752475"/>
        </p:xfrm>
        <a:graphic>
          <a:graphicData uri="http://schemas.openxmlformats.org/presentationml/2006/ole">
            <p:oleObj spid="_x0000_s90113" r:id="rId3" imgW="7457143" imgH="3742857" progId="">
              <p:embed/>
            </p:oleObj>
          </a:graphicData>
        </a:graphic>
      </p:graphicFrame>
      <p:sp>
        <p:nvSpPr>
          <p:cNvPr id="7" name="6 Rectángulo redondeado"/>
          <p:cNvSpPr/>
          <p:nvPr/>
        </p:nvSpPr>
        <p:spPr>
          <a:xfrm>
            <a:off x="1357290" y="1357298"/>
            <a:ext cx="600079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El flujo de caja es la acumulación neta de activos líquidos en un periodo determinado y, por lo tanto, constituye un indicador importante de la liquidez de una </a:t>
            </a:r>
            <a:r>
              <a:rPr lang="es-ES" sz="1600" dirty="0" smtClean="0"/>
              <a:t>empresa.</a:t>
            </a:r>
            <a:endParaRPr lang="es-E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85722" y="285722"/>
          <a:ext cx="7715303" cy="6072230"/>
        </p:xfrm>
        <a:graphic>
          <a:graphicData uri="http://schemas.openxmlformats.org/drawingml/2006/table">
            <a:tbl>
              <a:tblPr/>
              <a:tblGrid>
                <a:gridCol w="2167579"/>
                <a:gridCol w="858031"/>
                <a:gridCol w="832042"/>
                <a:gridCol w="983323"/>
                <a:gridCol w="907682"/>
                <a:gridCol w="1058964"/>
                <a:gridCol w="907682"/>
              </a:tblGrid>
              <a:tr h="164019">
                <a:tc>
                  <a:txBody>
                    <a:bodyPr/>
                    <a:lstStyle/>
                    <a:p>
                      <a:pPr algn="l" fontAlgn="b"/>
                      <a:r>
                        <a:rPr lang="es-ES" sz="700" b="1" i="0" u="none" strike="noStrike" dirty="0">
                          <a:solidFill>
                            <a:srgbClr val="FFFFFF"/>
                          </a:solidFill>
                          <a:latin typeface="Arial" pitchFamily="34" charset="0"/>
                          <a:cs typeface="Arial" pitchFamily="34" charset="0"/>
                        </a:rPr>
                        <a:t>AÑOS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ES" sz="700" b="1" i="0" u="none" strike="noStrike">
                          <a:solidFill>
                            <a:srgbClr val="FFFFFF"/>
                          </a:solidFill>
                          <a:latin typeface="Arial" pitchFamily="34" charset="0"/>
                          <a:cs typeface="Arial" pitchFamily="34" charset="0"/>
                        </a:rPr>
                        <a:t>0</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ES" sz="700" b="1" i="0" u="none" strike="noStrike">
                          <a:solidFill>
                            <a:srgbClr val="FFFFFF"/>
                          </a:solidFill>
                          <a:latin typeface="Arial" pitchFamily="34" charset="0"/>
                          <a:cs typeface="Arial" pitchFamily="34" charset="0"/>
                        </a:rPr>
                        <a:t>1</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ES" sz="700" b="1" i="0" u="none" strike="noStrike" dirty="0">
                          <a:solidFill>
                            <a:srgbClr val="FFFFFF"/>
                          </a:solidFill>
                          <a:latin typeface="Arial" pitchFamily="34" charset="0"/>
                          <a:cs typeface="Arial" pitchFamily="34" charset="0"/>
                        </a:rPr>
                        <a:t>2</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ES" sz="700" b="1" i="0" u="none" strike="noStrike" dirty="0">
                          <a:solidFill>
                            <a:srgbClr val="FFFFFF"/>
                          </a:solidFill>
                          <a:latin typeface="Arial" pitchFamily="34" charset="0"/>
                          <a:cs typeface="Arial" pitchFamily="34" charset="0"/>
                        </a:rPr>
                        <a:t>3</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ES" sz="700" b="1" i="0" u="none" strike="noStrike" dirty="0">
                          <a:solidFill>
                            <a:srgbClr val="FFFFFF"/>
                          </a:solidFill>
                          <a:latin typeface="Arial" pitchFamily="34" charset="0"/>
                          <a:cs typeface="Arial" pitchFamily="34" charset="0"/>
                        </a:rPr>
                        <a:t>4</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ES" sz="700" b="1" i="0" u="none" strike="noStrike" dirty="0">
                          <a:solidFill>
                            <a:srgbClr val="FFFFFF"/>
                          </a:solidFill>
                          <a:latin typeface="Arial" pitchFamily="34" charset="0"/>
                          <a:cs typeface="Arial" pitchFamily="34" charset="0"/>
                        </a:rPr>
                        <a:t>5</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155818">
                <a:tc>
                  <a:txBody>
                    <a:bodyPr/>
                    <a:lstStyle/>
                    <a:p>
                      <a:pPr algn="l" fontAlgn="b"/>
                      <a:r>
                        <a:rPr lang="es-ES" sz="700" b="0" i="0" u="none" strike="noStrike" dirty="0">
                          <a:solidFill>
                            <a:srgbClr val="000000"/>
                          </a:solidFill>
                          <a:latin typeface="Arial" pitchFamily="34" charset="0"/>
                          <a:cs typeface="Arial" pitchFamily="34" charset="0"/>
                        </a:rPr>
                        <a:t>Ventas-Unidades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dirty="0">
                          <a:solidFill>
                            <a:srgbClr val="000000"/>
                          </a:solidFill>
                          <a:latin typeface="Arial" pitchFamily="34" charset="0"/>
                          <a:cs typeface="Arial" pitchFamily="34" charset="0"/>
                        </a:rPr>
                        <a:t>         1.621.460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dirty="0">
                          <a:solidFill>
                            <a:srgbClr val="000000"/>
                          </a:solidFill>
                          <a:latin typeface="Arial" pitchFamily="34" charset="0"/>
                          <a:cs typeface="Arial" pitchFamily="34" charset="0"/>
                        </a:rPr>
                        <a:t>               1.718.747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1.821.872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1.931.185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2.047.056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19">
                <a:tc>
                  <a:txBody>
                    <a:bodyPr/>
                    <a:lstStyle/>
                    <a:p>
                      <a:pPr algn="l" fontAlgn="b"/>
                      <a:r>
                        <a:rPr lang="es-ES" sz="700" b="1" i="0" u="none" strike="noStrike" dirty="0">
                          <a:solidFill>
                            <a:srgbClr val="000000"/>
                          </a:solidFill>
                          <a:latin typeface="Arial" pitchFamily="34" charset="0"/>
                          <a:cs typeface="Arial" pitchFamily="34" charset="0"/>
                        </a:rPr>
                        <a:t>TOTAL DE INGRESO</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486.437,93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515.624,20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546.561,66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579.355,36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614.116,68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19">
                <a:tc>
                  <a:txBody>
                    <a:bodyPr/>
                    <a:lstStyle/>
                    <a:p>
                      <a:pPr algn="l" fontAlgn="b"/>
                      <a:r>
                        <a:rPr lang="es-ES" sz="700" b="1" i="0" u="none" strike="noStrike" dirty="0">
                          <a:solidFill>
                            <a:srgbClr val="000000"/>
                          </a:solidFill>
                          <a:latin typeface="Arial" pitchFamily="34" charset="0"/>
                          <a:cs typeface="Arial" pitchFamily="34" charset="0"/>
                        </a:rPr>
                        <a:t>Compra de Materia Prima(HARINA)</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dirty="0">
                          <a:solidFill>
                            <a:srgbClr val="000000"/>
                          </a:solidFill>
                          <a:latin typeface="Arial" pitchFamily="34" charset="0"/>
                          <a:cs typeface="Arial" pitchFamily="34" charset="0"/>
                        </a:rPr>
                        <a:t>Costo por Gramo</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0,001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0,001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0,001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0,001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0,001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Gramos Utilizado</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dirty="0">
                          <a:solidFill>
                            <a:srgbClr val="000000"/>
                          </a:solidFill>
                          <a:latin typeface="Arial" pitchFamily="34" charset="0"/>
                          <a:cs typeface="Arial" pitchFamily="34" charset="0"/>
                        </a:rPr>
                        <a:t>20</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32.429.195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34.374.947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36.437.444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38.623.690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40.941.112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Desperdicio por Gramo</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dirty="0">
                          <a:solidFill>
                            <a:srgbClr val="000000"/>
                          </a:solidFill>
                          <a:latin typeface="Arial" pitchFamily="34" charset="0"/>
                          <a:cs typeface="Arial" pitchFamily="34" charset="0"/>
                        </a:rPr>
                        <a:t>4,5%</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1.111,41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1.178,10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1.248,79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1.323,71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1.403,14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Costo de Ventas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25.809,52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27.358,09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28.999,57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30.739,55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32.583,92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19">
                <a:tc>
                  <a:txBody>
                    <a:bodyPr/>
                    <a:lstStyle/>
                    <a:p>
                      <a:pPr algn="l" fontAlgn="b"/>
                      <a:r>
                        <a:rPr lang="es-ES" sz="700" b="1" i="0" u="none" strike="noStrike">
                          <a:solidFill>
                            <a:srgbClr val="000000"/>
                          </a:solidFill>
                          <a:latin typeface="Arial" pitchFamily="34" charset="0"/>
                          <a:cs typeface="Arial" pitchFamily="34" charset="0"/>
                        </a:rPr>
                        <a:t>UTILIDAD BRUTA EN VENTA</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460.628,41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488.266,11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517.562,08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548.615,81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581.532,75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19">
                <a:tc>
                  <a:txBody>
                    <a:bodyPr/>
                    <a:lstStyle/>
                    <a:p>
                      <a:pPr algn="l" fontAlgn="b"/>
                      <a:r>
                        <a:rPr lang="es-ES" sz="700" b="1" i="0" u="none" strike="noStrike">
                          <a:solidFill>
                            <a:srgbClr val="000000"/>
                          </a:solidFill>
                          <a:latin typeface="Arial" pitchFamily="34" charset="0"/>
                          <a:cs typeface="Arial" pitchFamily="34" charset="0"/>
                        </a:rPr>
                        <a:t>EGRESOS O COSTOS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Costos Variables o Producción</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105.642,34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111.980,88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118.699,74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125.821,72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133.371,02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Costos Fijos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301.890,00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301.890,00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301.890,00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301.890,00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301.890,00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19">
                <a:tc>
                  <a:txBody>
                    <a:bodyPr/>
                    <a:lstStyle/>
                    <a:p>
                      <a:pPr algn="l" fontAlgn="b"/>
                      <a:r>
                        <a:rPr lang="es-ES" sz="700" b="1" i="0" u="none" strike="noStrike">
                          <a:solidFill>
                            <a:srgbClr val="000000"/>
                          </a:solidFill>
                          <a:latin typeface="Arial" pitchFamily="34" charset="0"/>
                          <a:cs typeface="Arial" pitchFamily="34" charset="0"/>
                        </a:rPr>
                        <a:t>Total Egresos o Costos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407.532,34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413.870,88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420.589,74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427.711,72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435.261,02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038">
                <a:tc>
                  <a:txBody>
                    <a:bodyPr/>
                    <a:lstStyle/>
                    <a:p>
                      <a:pPr algn="l" fontAlgn="b"/>
                      <a:r>
                        <a:rPr lang="es-ES" sz="700" b="1" i="0" u="none" strike="noStrike">
                          <a:solidFill>
                            <a:srgbClr val="000000"/>
                          </a:solidFill>
                          <a:latin typeface="Arial" pitchFamily="34" charset="0"/>
                          <a:cs typeface="Arial" pitchFamily="34" charset="0"/>
                        </a:rPr>
                        <a:t>UTILIDAD ANTES DE INTERESES E IMPUESTOS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S" sz="700" b="1"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53.096,07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74.395,23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96.972,34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120.904,09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146.271,73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Depreciacion</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48">
                <a:tc>
                  <a:txBody>
                    <a:bodyPr/>
                    <a:lstStyle/>
                    <a:p>
                      <a:pPr algn="l" fontAlgn="b"/>
                      <a:r>
                        <a:rPr lang="es-ES" sz="700" b="0" i="0" u="none" strike="noStrike">
                          <a:solidFill>
                            <a:srgbClr val="000000"/>
                          </a:solidFill>
                          <a:latin typeface="Arial" pitchFamily="34" charset="0"/>
                          <a:cs typeface="Arial" pitchFamily="34" charset="0"/>
                        </a:rPr>
                        <a:t>Intereses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-$ 13.766,41</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dirty="0">
                          <a:solidFill>
                            <a:srgbClr val="000000"/>
                          </a:solidFill>
                          <a:latin typeface="Arial" pitchFamily="34" charset="0"/>
                          <a:cs typeface="Arial" pitchFamily="34" charset="0"/>
                        </a:rPr>
                        <a:t>-$ 12.901,31</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-$ 11.936,09</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-$ 10.859,18</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-$ 9.657,64</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19">
                <a:tc>
                  <a:txBody>
                    <a:bodyPr/>
                    <a:lstStyle/>
                    <a:p>
                      <a:pPr algn="l" fontAlgn="b"/>
                      <a:r>
                        <a:rPr lang="es-ES" sz="700" b="1" i="0" u="none" strike="noStrike">
                          <a:solidFill>
                            <a:srgbClr val="000000"/>
                          </a:solidFill>
                          <a:latin typeface="Arial" pitchFamily="34" charset="0"/>
                          <a:cs typeface="Arial" pitchFamily="34" charset="0"/>
                        </a:rPr>
                        <a:t>UTILIDAD ANTES DE IMPUESTOS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20.308,65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42.472,93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66.015,26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91.023,91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117.593,09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Participacion de los Trabadores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-3.046,30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-6.370,94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-9.902,29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-13.653,59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-17.638,96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621">
                <a:tc>
                  <a:txBody>
                    <a:bodyPr/>
                    <a:lstStyle/>
                    <a:p>
                      <a:pPr algn="l" fontAlgn="b"/>
                      <a:r>
                        <a:rPr lang="es-ES" sz="700" b="0" i="0" u="none" strike="noStrike">
                          <a:solidFill>
                            <a:srgbClr val="000000"/>
                          </a:solidFill>
                          <a:latin typeface="Arial" pitchFamily="34" charset="0"/>
                          <a:cs typeface="Arial" pitchFamily="34" charset="0"/>
                        </a:rPr>
                        <a:t>Impuesto</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-4.315,59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-9.025,50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-14.028,24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-19.342,58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-24.988,53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19">
                <a:tc>
                  <a:txBody>
                    <a:bodyPr/>
                    <a:lstStyle/>
                    <a:p>
                      <a:pPr algn="l" fontAlgn="b"/>
                      <a:r>
                        <a:rPr lang="es-ES" sz="700" b="1" i="0" u="none" strike="noStrike">
                          <a:solidFill>
                            <a:srgbClr val="000000"/>
                          </a:solidFill>
                          <a:latin typeface="Arial" pitchFamily="34" charset="0"/>
                          <a:cs typeface="Arial" pitchFamily="34" charset="0"/>
                        </a:rPr>
                        <a:t>UTILIDAD NETA</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12.946,77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27.076,49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42.084,73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58.027,74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74.965,59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Depreciacion</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19">
                <a:tc>
                  <a:txBody>
                    <a:bodyPr/>
                    <a:lstStyle/>
                    <a:p>
                      <a:pPr algn="l" fontAlgn="b"/>
                      <a:r>
                        <a:rPr lang="es-ES" sz="700" b="1" i="0" u="none" strike="noStrike">
                          <a:solidFill>
                            <a:srgbClr val="000000"/>
                          </a:solidFill>
                          <a:latin typeface="Arial" pitchFamily="34" charset="0"/>
                          <a:cs typeface="Arial" pitchFamily="34" charset="0"/>
                        </a:rPr>
                        <a:t>Otros Ingresos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Venta de Activos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1.959,75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13.500,00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19">
                <a:tc>
                  <a:txBody>
                    <a:bodyPr/>
                    <a:lstStyle/>
                    <a:p>
                      <a:pPr algn="l" fontAlgn="b"/>
                      <a:r>
                        <a:rPr lang="es-ES" sz="700" b="1" i="0" u="none" strike="noStrike">
                          <a:solidFill>
                            <a:srgbClr val="000000"/>
                          </a:solidFill>
                          <a:latin typeface="Arial" pitchFamily="34" charset="0"/>
                          <a:cs typeface="Arial" pitchFamily="34" charset="0"/>
                        </a:rPr>
                        <a:t>Reemplazo de Activos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Compra de Activos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-7.839,00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               -54.000,00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Inversión de Activos Fijos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-166.239,00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Inversión de Activos Diferidos</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-5.850,00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Prestamo</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128.507,97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Amortizacion</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-$ 7.475,96</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-$ 8.341,06</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-$ 9.306,28</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-$ 10.383,19</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700" b="0" i="0" u="none" strike="noStrike">
                          <a:solidFill>
                            <a:srgbClr val="000000"/>
                          </a:solidFill>
                          <a:latin typeface="Arial" pitchFamily="34" charset="0"/>
                          <a:cs typeface="Arial" pitchFamily="34" charset="0"/>
                        </a:rPr>
                        <a:t>-$ 11.584,73</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Capital de trabajo</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          -42.090,95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18">
                <a:tc>
                  <a:txBody>
                    <a:bodyPr/>
                    <a:lstStyle/>
                    <a:p>
                      <a:pPr algn="l" fontAlgn="b"/>
                      <a:r>
                        <a:rPr lang="es-ES" sz="700" b="0" i="0" u="none" strike="noStrike">
                          <a:solidFill>
                            <a:srgbClr val="000000"/>
                          </a:solidFill>
                          <a:latin typeface="Arial" pitchFamily="34" charset="0"/>
                          <a:cs typeface="Arial" pitchFamily="34" charset="0"/>
                        </a:rPr>
                        <a:t>Valor de desecho</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dirty="0">
                          <a:solidFill>
                            <a:srgbClr val="000000"/>
                          </a:solidFill>
                          <a:latin typeface="Arial" pitchFamily="34" charset="0"/>
                          <a:cs typeface="Arial" pitchFamily="34" charset="0"/>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19">
                <a:tc>
                  <a:txBody>
                    <a:bodyPr/>
                    <a:lstStyle/>
                    <a:p>
                      <a:pPr algn="l" fontAlgn="b"/>
                      <a:r>
                        <a:rPr lang="es-ES" sz="700" b="1" i="0" u="none" strike="noStrike">
                          <a:solidFill>
                            <a:srgbClr val="000000"/>
                          </a:solidFill>
                          <a:latin typeface="Arial" pitchFamily="34" charset="0"/>
                          <a:cs typeface="Arial" pitchFamily="34" charset="0"/>
                        </a:rPr>
                        <a:t>Flujo de Caja</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700" b="0" i="0" u="none" strike="noStrike">
                          <a:solidFill>
                            <a:srgbClr val="000000"/>
                          </a:solidFill>
                          <a:latin typeface="Arial" pitchFamily="34" charset="0"/>
                          <a:cs typeface="Arial" pitchFamily="34" charset="0"/>
                        </a:rPr>
                        <a:t> $          -85.671,98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700" b="0" i="0" u="none" strike="noStrike">
                          <a:solidFill>
                            <a:srgbClr val="000000"/>
                          </a:solidFill>
                          <a:latin typeface="Arial" pitchFamily="34" charset="0"/>
                          <a:cs typeface="Arial" pitchFamily="34" charset="0"/>
                        </a:rPr>
                        <a:t> $        24.491,81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700" b="0" i="0" u="none" strike="noStrike">
                          <a:solidFill>
                            <a:srgbClr val="000000"/>
                          </a:solidFill>
                          <a:latin typeface="Arial" pitchFamily="34" charset="0"/>
                          <a:cs typeface="Arial" pitchFamily="34" charset="0"/>
                        </a:rPr>
                        <a:t> $              37.756,43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700" b="0" i="0" u="none" strike="noStrike">
                          <a:solidFill>
                            <a:srgbClr val="000000"/>
                          </a:solidFill>
                          <a:latin typeface="Arial" pitchFamily="34" charset="0"/>
                          <a:cs typeface="Arial" pitchFamily="34" charset="0"/>
                        </a:rPr>
                        <a:t> $            45.920,19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700" b="0" i="0" u="none" strike="noStrike">
                          <a:solidFill>
                            <a:srgbClr val="000000"/>
                          </a:solidFill>
                          <a:latin typeface="Arial" pitchFamily="34" charset="0"/>
                          <a:cs typeface="Arial" pitchFamily="34" charset="0"/>
                        </a:rPr>
                        <a:t> $           66.665,55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700" b="0" i="0" u="none" strike="noStrike" dirty="0">
                          <a:solidFill>
                            <a:srgbClr val="000000"/>
                          </a:solidFill>
                          <a:latin typeface="Arial" pitchFamily="34" charset="0"/>
                          <a:cs typeface="Arial" pitchFamily="34" charset="0"/>
                        </a:rPr>
                        <a:t> $                41.901,87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ALCANCE</a:t>
            </a:r>
            <a:endParaRPr lang="es-ES" dirty="0"/>
          </a:p>
        </p:txBody>
      </p:sp>
      <p:sp>
        <p:nvSpPr>
          <p:cNvPr id="3" name="2 Marcador de contenido"/>
          <p:cNvSpPr>
            <a:spLocks noGrp="1"/>
          </p:cNvSpPr>
          <p:nvPr>
            <p:ph idx="1"/>
          </p:nvPr>
        </p:nvSpPr>
        <p:spPr>
          <a:xfrm>
            <a:off x="457200" y="1609416"/>
            <a:ext cx="6900882" cy="3391220"/>
          </a:xfrm>
        </p:spPr>
        <p:txBody>
          <a:bodyPr>
            <a:normAutofit/>
          </a:bodyPr>
          <a:lstStyle/>
          <a:p>
            <a:pPr lvl="0" algn="ctr">
              <a:buNone/>
            </a:pPr>
            <a:endParaRPr lang="es-ES" sz="2400" dirty="0" smtClean="0"/>
          </a:p>
          <a:p>
            <a:pPr lvl="0" algn="ctr">
              <a:buNone/>
            </a:pPr>
            <a:endParaRPr lang="es-ES" sz="2400" b="1" dirty="0" smtClean="0"/>
          </a:p>
          <a:p>
            <a:pPr lvl="0" algn="ctr">
              <a:buNone/>
            </a:pPr>
            <a:r>
              <a:rPr lang="es-ES" sz="2400" b="1" dirty="0" smtClean="0"/>
              <a:t>lograr </a:t>
            </a:r>
            <a:r>
              <a:rPr lang="es-ES" sz="2400" b="1" dirty="0"/>
              <a:t>el posicionamiento de las tradicionales galletas Amor con Hambre en la ciudad de Guayaquil</a:t>
            </a:r>
            <a:r>
              <a:rPr lang="es-ES" sz="2400" dirty="0"/>
              <a:t>, trayendo mano de obra de la </a:t>
            </a:r>
            <a:r>
              <a:rPr lang="es-ES" sz="2400" dirty="0" smtClean="0"/>
              <a:t>Parroquia</a:t>
            </a:r>
            <a:endParaRPr lang="es-ES" dirty="0"/>
          </a:p>
        </p:txBody>
      </p:sp>
      <p:graphicFrame>
        <p:nvGraphicFramePr>
          <p:cNvPr id="55297" name="Object 1"/>
          <p:cNvGraphicFramePr>
            <a:graphicFrameLocks noChangeAspect="1"/>
          </p:cNvGraphicFramePr>
          <p:nvPr/>
        </p:nvGraphicFramePr>
        <p:xfrm>
          <a:off x="5429250" y="5429250"/>
          <a:ext cx="2247900" cy="752475"/>
        </p:xfrm>
        <a:graphic>
          <a:graphicData uri="http://schemas.openxmlformats.org/presentationml/2006/ole">
            <p:oleObj spid="_x0000_s55297" r:id="rId3" imgW="7457143" imgH="3742857" progId="">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428596" y="214296"/>
          <a:ext cx="7643866" cy="6061325"/>
        </p:xfrm>
        <a:graphic>
          <a:graphicData uri="http://schemas.openxmlformats.org/drawingml/2006/table">
            <a:tbl>
              <a:tblPr/>
              <a:tblGrid>
                <a:gridCol w="1600211"/>
                <a:gridCol w="1600211"/>
                <a:gridCol w="1600211"/>
                <a:gridCol w="1600211"/>
                <a:gridCol w="1243022"/>
              </a:tblGrid>
              <a:tr h="160159">
                <a:tc>
                  <a:txBody>
                    <a:bodyPr/>
                    <a:lstStyle/>
                    <a:p>
                      <a:pPr algn="ctr" fontAlgn="b"/>
                      <a:r>
                        <a:rPr lang="es-ES" sz="600" b="1" i="0" u="none" strike="noStrike" dirty="0">
                          <a:solidFill>
                            <a:srgbClr val="FFFFFF"/>
                          </a:solidFill>
                          <a:latin typeface="Arial"/>
                        </a:rPr>
                        <a:t>6</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ES" sz="600" b="1" i="0" u="none" strike="noStrike">
                          <a:solidFill>
                            <a:srgbClr val="FFFFFF"/>
                          </a:solidFill>
                          <a:latin typeface="Arial"/>
                        </a:rPr>
                        <a:t>7</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ES" sz="600" b="1" i="0" u="none" strike="noStrike">
                          <a:solidFill>
                            <a:srgbClr val="FFFFFF"/>
                          </a:solidFill>
                          <a:latin typeface="Arial"/>
                        </a:rPr>
                        <a:t>8</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ES" sz="600" b="1" i="0" u="none" strike="noStrike" dirty="0">
                          <a:solidFill>
                            <a:srgbClr val="FFFFFF"/>
                          </a:solidFill>
                          <a:latin typeface="Arial"/>
                        </a:rPr>
                        <a:t>9</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ES" sz="600" b="1" i="0" u="none" strike="noStrike" dirty="0">
                          <a:solidFill>
                            <a:srgbClr val="FFFFFF"/>
                          </a:solidFill>
                          <a:latin typeface="Arial"/>
                        </a:rPr>
                        <a:t>10</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152152">
                <a:tc>
                  <a:txBody>
                    <a:bodyPr/>
                    <a:lstStyle/>
                    <a:p>
                      <a:pPr algn="r" fontAlgn="b"/>
                      <a:r>
                        <a:rPr lang="es-ES" sz="1000" b="0" i="0" u="none" strike="noStrike" dirty="0">
                          <a:solidFill>
                            <a:srgbClr val="000000"/>
                          </a:solidFill>
                          <a:latin typeface="Arial"/>
                        </a:rPr>
                        <a:t>                 2.169.879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dirty="0">
                          <a:solidFill>
                            <a:srgbClr val="000000"/>
                          </a:solidFill>
                          <a:latin typeface="Arial"/>
                        </a:rPr>
                        <a:t>                 2.300.072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dirty="0">
                          <a:solidFill>
                            <a:srgbClr val="000000"/>
                          </a:solidFill>
                          <a:latin typeface="Arial"/>
                        </a:rPr>
                        <a:t>                 2.438.076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                 2.584.361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                 2.739.422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159">
                <a:tc>
                  <a:txBody>
                    <a:bodyPr/>
                    <a:lstStyle/>
                    <a:p>
                      <a:pPr algn="l" fontAlgn="b"/>
                      <a:r>
                        <a:rPr lang="es-ES" sz="1000" b="0" i="0" u="none" strike="noStrike">
                          <a:solidFill>
                            <a:srgbClr val="000000"/>
                          </a:solidFill>
                          <a:latin typeface="Arial"/>
                        </a:rPr>
                        <a:t> $              650.963,68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              690.021,50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              731.422,79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775.308,16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821.826,64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dirty="0">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159">
                <a:tc>
                  <a:txBody>
                    <a:bodyPr/>
                    <a:lstStyle/>
                    <a:p>
                      <a:pPr algn="l" fontAlgn="b"/>
                      <a:r>
                        <a:rPr lang="es-ES" sz="1000" b="0" i="0" u="none" strike="noStrike" dirty="0">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                       0,001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0,001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0,001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0,001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0,001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43.397.578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46.001.433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48.761.519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51.687.210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54.788.443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                  1.487,32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1.576,56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1.671,16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1.771,43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1.877,71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                34.538,96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                36.611,30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38.807,97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41.136,45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43.604,64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159">
                <a:tc>
                  <a:txBody>
                    <a:bodyPr/>
                    <a:lstStyle/>
                    <a:p>
                      <a:pPr algn="l" fontAlgn="b"/>
                      <a:r>
                        <a:rPr lang="es-ES" sz="1000" b="0" i="0" u="none" strike="noStrike">
                          <a:solidFill>
                            <a:srgbClr val="000000"/>
                          </a:solidFill>
                          <a:latin typeface="Arial"/>
                        </a:rPr>
                        <a:t> $              616.424,72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              653.410,20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692.614,82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734.171,70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778.222,01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159">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              141.373,29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              149.855,68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158.847,02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168.377,84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178.480,52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              301.890,00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301.890,00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301.890,00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301.890,00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301.890,00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159">
                <a:tc>
                  <a:txBody>
                    <a:bodyPr/>
                    <a:lstStyle/>
                    <a:p>
                      <a:pPr algn="l" fontAlgn="b"/>
                      <a:r>
                        <a:rPr lang="es-ES" sz="1000" b="0" i="0" u="none" strike="noStrike">
                          <a:solidFill>
                            <a:srgbClr val="000000"/>
                          </a:solidFill>
                          <a:latin typeface="Arial"/>
                        </a:rPr>
                        <a:t> $              443.263,29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451.745,68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              460.737,02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470.267,84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480.370,52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9">
                <a:tc>
                  <a:txBody>
                    <a:bodyPr/>
                    <a:lstStyle/>
                    <a:p>
                      <a:pPr algn="l" fontAlgn="b"/>
                      <a:r>
                        <a:rPr lang="es-ES" sz="1000" b="0" i="0" u="none" strike="noStrike">
                          <a:solidFill>
                            <a:srgbClr val="000000"/>
                          </a:solidFill>
                          <a:latin typeface="Arial"/>
                        </a:rPr>
                        <a:t> $              173.161,43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201.664,52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              231.877,79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263.903,86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297.851,49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604">
                <a:tc>
                  <a:txBody>
                    <a:bodyPr/>
                    <a:lstStyle/>
                    <a:p>
                      <a:pPr algn="r" fontAlgn="b"/>
                      <a:r>
                        <a:rPr lang="es-ES" sz="1000" b="0" i="0" u="none" strike="noStrike">
                          <a:solidFill>
                            <a:srgbClr val="000000"/>
                          </a:solidFill>
                          <a:latin typeface="Arial"/>
                        </a:rPr>
                        <a:t>-$ 8.317,07</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-$ 6.821,37</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-$ 5.152,59</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-$ 3.290,70</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-$ 1.213,36</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159">
                <a:tc>
                  <a:txBody>
                    <a:bodyPr/>
                    <a:lstStyle/>
                    <a:p>
                      <a:pPr algn="l" fontAlgn="b"/>
                      <a:r>
                        <a:rPr lang="es-ES" sz="1000" b="0" i="0" u="none" strike="noStrike">
                          <a:solidFill>
                            <a:srgbClr val="000000"/>
                          </a:solidFill>
                          <a:latin typeface="Arial"/>
                        </a:rPr>
                        <a:t> $              145.823,36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175.822,15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207.704,20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241.592,16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277.617,13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               -21.873,50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-26.373,32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               -31.155,63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-36.238,82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-41.642,57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183">
                <a:tc>
                  <a:txBody>
                    <a:bodyPr/>
                    <a:lstStyle/>
                    <a:p>
                      <a:pPr algn="l" fontAlgn="b"/>
                      <a:r>
                        <a:rPr lang="es-ES" sz="1000" b="0" i="0" u="none" strike="noStrike">
                          <a:solidFill>
                            <a:srgbClr val="000000"/>
                          </a:solidFill>
                          <a:latin typeface="Arial"/>
                        </a:rPr>
                        <a:t> $               -30.987,46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-37.362,21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-44.137,14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-51.338,33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-58.993,64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159">
                <a:tc>
                  <a:txBody>
                    <a:bodyPr/>
                    <a:lstStyle/>
                    <a:p>
                      <a:pPr algn="l" fontAlgn="b"/>
                      <a:r>
                        <a:rPr lang="es-ES" sz="1000" b="0" i="0" u="none" strike="noStrike">
                          <a:solidFill>
                            <a:srgbClr val="000000"/>
                          </a:solidFill>
                          <a:latin typeface="Arial"/>
                        </a:rPr>
                        <a:t> $                92.962,39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112.086,62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132.411,43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              154.015,00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176.980,92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19.021,00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159">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                  1.959,75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                  1.959,75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13.500,00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159">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                 -7.839,00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-7.839,00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-54.000,00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24.000,00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r" fontAlgn="b"/>
                      <a:r>
                        <a:rPr lang="es-ES" sz="1000" b="0" i="0" u="none" strike="noStrike">
                          <a:solidFill>
                            <a:srgbClr val="000000"/>
                          </a:solidFill>
                          <a:latin typeface="Arial"/>
                        </a:rPr>
                        <a:t>-$ 12.925,30</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-$ 14.421,00</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-$ 16.089,78</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-$ 17.951,67</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dirty="0">
                          <a:solidFill>
                            <a:srgbClr val="000000"/>
                          </a:solidFill>
                          <a:latin typeface="Arial"/>
                        </a:rPr>
                        <a:t>-$ 20.029,01</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42.090,95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52">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53.546,00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159">
                <a:tc>
                  <a:txBody>
                    <a:bodyPr/>
                    <a:lstStyle/>
                    <a:p>
                      <a:pPr algn="l" fontAlgn="b"/>
                      <a:r>
                        <a:rPr lang="es-ES" sz="1000" b="0" i="0" u="none" strike="noStrike">
                          <a:solidFill>
                            <a:srgbClr val="000000"/>
                          </a:solidFill>
                          <a:latin typeface="Arial"/>
                        </a:rPr>
                        <a:t> $                93.178,85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latin typeface="Arial"/>
                        </a:rPr>
                        <a:t> $              116.686,62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1000" b="0" i="0" u="none" strike="noStrike">
                          <a:solidFill>
                            <a:srgbClr val="000000"/>
                          </a:solidFill>
                          <a:latin typeface="Arial"/>
                        </a:rPr>
                        <a:t> $              135.342,65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1000" b="0" i="0" u="none" strike="noStrike">
                          <a:solidFill>
                            <a:srgbClr val="000000"/>
                          </a:solidFill>
                          <a:latin typeface="Arial"/>
                        </a:rPr>
                        <a:t> $              149.205,08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latin typeface="Arial"/>
                        </a:rPr>
                        <a:t> $              255.109,86 </a:t>
                      </a:r>
                    </a:p>
                  </a:txBody>
                  <a:tcPr marL="5490" marR="5490" marT="5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043758" cy="680068"/>
          </a:xfrm>
        </p:spPr>
        <p:txBody>
          <a:bodyPr/>
          <a:lstStyle/>
          <a:p>
            <a:r>
              <a:rPr lang="es-ES" dirty="0" smtClean="0"/>
              <a:t>Payback:</a:t>
            </a:r>
            <a:endParaRPr lang="es-ES" dirty="0"/>
          </a:p>
        </p:txBody>
      </p:sp>
      <p:sp>
        <p:nvSpPr>
          <p:cNvPr id="4" name="3 Rectángulo redondeado"/>
          <p:cNvSpPr/>
          <p:nvPr/>
        </p:nvSpPr>
        <p:spPr>
          <a:xfrm>
            <a:off x="928662" y="1142984"/>
            <a:ext cx="6500858"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s-ES" dirty="0" smtClean="0"/>
              <a:t>Denominado plazo de recuperación, es una técnica que tienen las empresas para hacerse una idea aproximada del tiempo que tardarán en recuperar el desembolso inicial en una inversión. </a:t>
            </a:r>
            <a:endParaRPr lang="es-ES" dirty="0"/>
          </a:p>
        </p:txBody>
      </p:sp>
      <p:graphicFrame>
        <p:nvGraphicFramePr>
          <p:cNvPr id="5" name="4 Tabla"/>
          <p:cNvGraphicFramePr>
            <a:graphicFrameLocks noGrp="1"/>
          </p:cNvGraphicFramePr>
          <p:nvPr/>
        </p:nvGraphicFramePr>
        <p:xfrm>
          <a:off x="1071539" y="2786059"/>
          <a:ext cx="6572297" cy="3442949"/>
        </p:xfrm>
        <a:graphic>
          <a:graphicData uri="http://schemas.openxmlformats.org/drawingml/2006/table">
            <a:tbl>
              <a:tblPr>
                <a:tableStyleId>{3C2FFA5D-87B4-456A-9821-1D502468CF0F}</a:tableStyleId>
              </a:tblPr>
              <a:tblGrid>
                <a:gridCol w="533836"/>
                <a:gridCol w="997660"/>
                <a:gridCol w="1137680"/>
                <a:gridCol w="1023912"/>
                <a:gridCol w="1312710"/>
                <a:gridCol w="1566499"/>
              </a:tblGrid>
              <a:tr h="163877">
                <a:tc gridSpan="6">
                  <a:txBody>
                    <a:bodyPr/>
                    <a:lstStyle/>
                    <a:p>
                      <a:pPr algn="ctr" fontAlgn="b"/>
                      <a:r>
                        <a:rPr lang="es-ES" sz="1000" b="1" u="none" strike="noStrike" dirty="0"/>
                        <a:t>RECUPERACIÓN DE INVERSIÓN</a:t>
                      </a:r>
                      <a:endParaRPr lang="es-ES" sz="1000" b="1" i="0" u="none" strike="noStrike" dirty="0">
                        <a:solidFill>
                          <a:srgbClr val="FFFFFF"/>
                        </a:solidFill>
                        <a:latin typeface="Calibri"/>
                      </a:endParaRPr>
                    </a:p>
                  </a:txBody>
                  <a:tcPr marL="8092" marR="8092" marT="8092"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8967">
                <a:tc>
                  <a:txBody>
                    <a:bodyPr/>
                    <a:lstStyle/>
                    <a:p>
                      <a:pPr algn="l" fontAlgn="b"/>
                      <a:r>
                        <a:rPr lang="es-ES" sz="900" b="1" u="none" strike="noStrike"/>
                        <a:t>TMAR</a:t>
                      </a:r>
                      <a:endParaRPr lang="es-ES" sz="900" b="1" i="0" u="none" strike="noStrike">
                        <a:solidFill>
                          <a:srgbClr val="000000"/>
                        </a:solidFill>
                        <a:latin typeface="Calibri"/>
                      </a:endParaRPr>
                    </a:p>
                  </a:txBody>
                  <a:tcPr marL="8092" marR="8092" marT="8092" marB="0" anchor="b"/>
                </a:tc>
                <a:tc>
                  <a:txBody>
                    <a:bodyPr/>
                    <a:lstStyle/>
                    <a:p>
                      <a:pPr algn="l" fontAlgn="b"/>
                      <a:r>
                        <a:rPr lang="es-ES" sz="900" b="1" u="none" strike="noStrike"/>
                        <a:t>PERIODO(AÑOS)</a:t>
                      </a:r>
                      <a:endParaRPr lang="es-ES" sz="900" b="1" i="0" u="none" strike="noStrike">
                        <a:solidFill>
                          <a:srgbClr val="000000"/>
                        </a:solidFill>
                        <a:latin typeface="Calibri"/>
                      </a:endParaRPr>
                    </a:p>
                  </a:txBody>
                  <a:tcPr marL="8092" marR="8092" marT="8092" marB="0" anchor="b"/>
                </a:tc>
                <a:tc>
                  <a:txBody>
                    <a:bodyPr/>
                    <a:lstStyle/>
                    <a:p>
                      <a:pPr algn="l" fontAlgn="b"/>
                      <a:r>
                        <a:rPr lang="es-ES" sz="1000" b="1" u="none" strike="noStrike"/>
                        <a:t>SALDO INVERSIÓN</a:t>
                      </a:r>
                      <a:endParaRPr lang="es-ES" sz="1000" b="1" i="0" u="none" strike="noStrike">
                        <a:solidFill>
                          <a:srgbClr val="000000"/>
                        </a:solidFill>
                        <a:latin typeface="Calibri"/>
                      </a:endParaRPr>
                    </a:p>
                  </a:txBody>
                  <a:tcPr marL="8092" marR="8092" marT="8092" marB="0" anchor="b"/>
                </a:tc>
                <a:tc>
                  <a:txBody>
                    <a:bodyPr/>
                    <a:lstStyle/>
                    <a:p>
                      <a:pPr algn="l" fontAlgn="b"/>
                      <a:r>
                        <a:rPr lang="es-ES" sz="1000" b="1" u="none" strike="noStrike"/>
                        <a:t>FLUJO DE CAJA</a:t>
                      </a:r>
                      <a:endParaRPr lang="es-ES" sz="1000" b="1" i="0" u="none" strike="noStrike">
                        <a:solidFill>
                          <a:srgbClr val="000000"/>
                        </a:solidFill>
                        <a:latin typeface="Calibri"/>
                      </a:endParaRPr>
                    </a:p>
                  </a:txBody>
                  <a:tcPr marL="8092" marR="8092" marT="8092" marB="0" anchor="b"/>
                </a:tc>
                <a:tc>
                  <a:txBody>
                    <a:bodyPr/>
                    <a:lstStyle/>
                    <a:p>
                      <a:pPr algn="l" fontAlgn="b"/>
                      <a:r>
                        <a:rPr lang="es-ES" sz="1000" b="1" u="none" strike="noStrike"/>
                        <a:t>RENTABILIDAD EXIGIDA</a:t>
                      </a:r>
                      <a:endParaRPr lang="es-ES" sz="1000" b="1" i="0" u="none" strike="noStrike">
                        <a:solidFill>
                          <a:srgbClr val="000000"/>
                        </a:solidFill>
                        <a:latin typeface="Calibri"/>
                      </a:endParaRPr>
                    </a:p>
                  </a:txBody>
                  <a:tcPr marL="8092" marR="8092" marT="8092" marB="0" anchor="b"/>
                </a:tc>
                <a:tc>
                  <a:txBody>
                    <a:bodyPr/>
                    <a:lstStyle/>
                    <a:p>
                      <a:pPr algn="l" fontAlgn="b"/>
                      <a:r>
                        <a:rPr lang="es-ES" sz="1000" b="1" u="none" strike="noStrike" dirty="0"/>
                        <a:t>RECUPERACIÓN INVERSIÓN</a:t>
                      </a:r>
                      <a:endParaRPr lang="es-ES" sz="1000" b="1" i="0" u="none" strike="noStrike" dirty="0">
                        <a:solidFill>
                          <a:srgbClr val="000000"/>
                        </a:solidFill>
                        <a:latin typeface="Calibri"/>
                      </a:endParaRPr>
                    </a:p>
                  </a:txBody>
                  <a:tcPr marL="8092" marR="8092" marT="8092" marB="0" anchor="b"/>
                </a:tc>
              </a:tr>
              <a:tr h="296618">
                <a:tc>
                  <a:txBody>
                    <a:bodyPr/>
                    <a:lstStyle/>
                    <a:p>
                      <a:pPr algn="r" fontAlgn="b"/>
                      <a:r>
                        <a:rPr lang="es-ES" sz="900" b="1" u="none" strike="noStrike"/>
                        <a:t>21%</a:t>
                      </a:r>
                      <a:endParaRPr lang="es-ES" sz="900" b="1" i="0" u="none" strike="noStrike">
                        <a:solidFill>
                          <a:srgbClr val="000000"/>
                        </a:solidFill>
                        <a:latin typeface="Calibri"/>
                      </a:endParaRPr>
                    </a:p>
                  </a:txBody>
                  <a:tcPr marL="8092" marR="8092" marT="8092" marB="0" anchor="b"/>
                </a:tc>
                <a:tc>
                  <a:txBody>
                    <a:bodyPr/>
                    <a:lstStyle/>
                    <a:p>
                      <a:pPr algn="r" fontAlgn="b"/>
                      <a:r>
                        <a:rPr lang="es-ES" sz="900" b="1" u="none" strike="noStrike"/>
                        <a:t>1</a:t>
                      </a:r>
                      <a:endParaRPr lang="es-ES" sz="900" b="1" i="0" u="none" strike="noStrike">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85.671,98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24.491,81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17.991,12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6.500,69 </a:t>
                      </a:r>
                      <a:endParaRPr lang="es-ES" sz="1000" b="1" i="0" u="none" strike="noStrike" dirty="0">
                        <a:solidFill>
                          <a:srgbClr val="000000"/>
                        </a:solidFill>
                        <a:latin typeface="Calibri"/>
                      </a:endParaRPr>
                    </a:p>
                  </a:txBody>
                  <a:tcPr marL="8092" marR="8092" marT="8092" marB="0" anchor="b"/>
                </a:tc>
              </a:tr>
              <a:tr h="296618">
                <a:tc>
                  <a:txBody>
                    <a:bodyPr/>
                    <a:lstStyle/>
                    <a:p>
                      <a:pPr algn="l" fontAlgn="b"/>
                      <a:r>
                        <a:rPr lang="es-ES" sz="900" b="1" u="none" strike="noStrike"/>
                        <a:t> </a:t>
                      </a:r>
                      <a:endParaRPr lang="es-ES" sz="900" b="1" i="0" u="none" strike="noStrike">
                        <a:solidFill>
                          <a:srgbClr val="000000"/>
                        </a:solidFill>
                        <a:latin typeface="Calibri"/>
                      </a:endParaRPr>
                    </a:p>
                  </a:txBody>
                  <a:tcPr marL="8092" marR="8092" marT="8092" marB="0" anchor="b"/>
                </a:tc>
                <a:tc>
                  <a:txBody>
                    <a:bodyPr/>
                    <a:lstStyle/>
                    <a:p>
                      <a:pPr algn="r" fontAlgn="b"/>
                      <a:r>
                        <a:rPr lang="es-ES" sz="900" b="1" u="none" strike="noStrike"/>
                        <a:t>2</a:t>
                      </a:r>
                      <a:endParaRPr lang="es-ES" sz="900" b="1" i="0" u="none" strike="noStrike">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79.171,29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37.756,43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16.625,97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21.130,46 </a:t>
                      </a:r>
                      <a:endParaRPr lang="es-ES" sz="1000" b="1" i="0" u="none" strike="noStrike" dirty="0">
                        <a:solidFill>
                          <a:srgbClr val="000000"/>
                        </a:solidFill>
                        <a:latin typeface="Calibri"/>
                      </a:endParaRPr>
                    </a:p>
                  </a:txBody>
                  <a:tcPr marL="8092" marR="8092" marT="8092" marB="0" anchor="b"/>
                </a:tc>
              </a:tr>
              <a:tr h="296618">
                <a:tc>
                  <a:txBody>
                    <a:bodyPr/>
                    <a:lstStyle/>
                    <a:p>
                      <a:pPr algn="l" fontAlgn="b"/>
                      <a:r>
                        <a:rPr lang="es-ES" sz="900" b="1" u="none" strike="noStrike"/>
                        <a:t> </a:t>
                      </a:r>
                      <a:endParaRPr lang="es-ES" sz="900" b="1" i="0" u="none" strike="noStrike">
                        <a:solidFill>
                          <a:srgbClr val="000000"/>
                        </a:solidFill>
                        <a:latin typeface="Calibri"/>
                      </a:endParaRPr>
                    </a:p>
                  </a:txBody>
                  <a:tcPr marL="8092" marR="8092" marT="8092" marB="0" anchor="b"/>
                </a:tc>
                <a:tc>
                  <a:txBody>
                    <a:bodyPr/>
                    <a:lstStyle/>
                    <a:p>
                      <a:pPr algn="r" fontAlgn="b"/>
                      <a:r>
                        <a:rPr lang="es-ES" sz="900" b="1" u="none" strike="noStrike"/>
                        <a:t>3</a:t>
                      </a:r>
                      <a:endParaRPr lang="es-ES" sz="900" b="1" i="0" u="none" strike="noStrike">
                        <a:solidFill>
                          <a:srgbClr val="000000"/>
                        </a:solidFill>
                        <a:latin typeface="Calibri"/>
                      </a:endParaRPr>
                    </a:p>
                  </a:txBody>
                  <a:tcPr marL="8092" marR="8092" marT="8092" marB="0" anchor="b"/>
                </a:tc>
                <a:tc>
                  <a:txBody>
                    <a:bodyPr/>
                    <a:lstStyle/>
                    <a:p>
                      <a:pPr algn="r" fontAlgn="b"/>
                      <a:r>
                        <a:rPr lang="es-ES" sz="1000" b="1" u="none" strike="noStrike" dirty="0"/>
                        <a:t> </a:t>
                      </a:r>
                      <a:r>
                        <a:rPr lang="es-ES" sz="1000" b="1" u="none" strike="noStrike" dirty="0" smtClean="0"/>
                        <a:t>$     58.040,83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45.920,19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12.188,57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33.731,62 </a:t>
                      </a:r>
                      <a:endParaRPr lang="es-ES" sz="1000" b="1" i="0" u="none" strike="noStrike" dirty="0">
                        <a:solidFill>
                          <a:srgbClr val="000000"/>
                        </a:solidFill>
                        <a:latin typeface="Calibri"/>
                      </a:endParaRPr>
                    </a:p>
                  </a:txBody>
                  <a:tcPr marL="8092" marR="8092" marT="8092" marB="0" anchor="b"/>
                </a:tc>
              </a:tr>
              <a:tr h="296618">
                <a:tc>
                  <a:txBody>
                    <a:bodyPr/>
                    <a:lstStyle/>
                    <a:p>
                      <a:pPr algn="l" fontAlgn="b"/>
                      <a:r>
                        <a:rPr lang="es-ES" sz="900" b="1" u="none" strike="noStrike"/>
                        <a:t> </a:t>
                      </a:r>
                      <a:endParaRPr lang="es-ES" sz="900" b="1" i="0" u="none" strike="noStrike">
                        <a:solidFill>
                          <a:srgbClr val="000000"/>
                        </a:solidFill>
                        <a:latin typeface="Calibri"/>
                      </a:endParaRPr>
                    </a:p>
                  </a:txBody>
                  <a:tcPr marL="8092" marR="8092" marT="8092" marB="0" anchor="b"/>
                </a:tc>
                <a:tc>
                  <a:txBody>
                    <a:bodyPr/>
                    <a:lstStyle/>
                    <a:p>
                      <a:pPr algn="r" fontAlgn="b"/>
                      <a:r>
                        <a:rPr lang="es-ES" sz="900" b="1" u="none" strike="noStrike"/>
                        <a:t>4</a:t>
                      </a:r>
                      <a:endParaRPr lang="es-ES" sz="900" b="1" i="0" u="none" strike="noStrike">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24.309,21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66.665,55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5.104,93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61.560,61 </a:t>
                      </a:r>
                      <a:endParaRPr lang="es-ES" sz="1000" b="1" i="0" u="none" strike="noStrike" dirty="0">
                        <a:solidFill>
                          <a:srgbClr val="000000"/>
                        </a:solidFill>
                        <a:latin typeface="Calibri"/>
                      </a:endParaRPr>
                    </a:p>
                  </a:txBody>
                  <a:tcPr marL="8092" marR="8092" marT="8092" marB="0" anchor="b"/>
                </a:tc>
              </a:tr>
              <a:tr h="296618">
                <a:tc>
                  <a:txBody>
                    <a:bodyPr/>
                    <a:lstStyle/>
                    <a:p>
                      <a:pPr algn="l" fontAlgn="b"/>
                      <a:r>
                        <a:rPr lang="es-ES" sz="900" b="1" u="none" strike="noStrike"/>
                        <a:t> </a:t>
                      </a:r>
                      <a:endParaRPr lang="es-ES" sz="900" b="1" i="0" u="none" strike="noStrike">
                        <a:solidFill>
                          <a:srgbClr val="000000"/>
                        </a:solidFill>
                        <a:latin typeface="Calibri"/>
                      </a:endParaRPr>
                    </a:p>
                  </a:txBody>
                  <a:tcPr marL="8092" marR="8092" marT="8092" marB="0" anchor="b"/>
                </a:tc>
                <a:tc>
                  <a:txBody>
                    <a:bodyPr/>
                    <a:lstStyle/>
                    <a:p>
                      <a:pPr algn="r" fontAlgn="b"/>
                      <a:r>
                        <a:rPr lang="es-ES" sz="1200" b="1" u="none" strike="noStrike" dirty="0"/>
                        <a:t>5</a:t>
                      </a:r>
                      <a:endParaRPr lang="es-ES" sz="1200" b="1" i="0" u="none" strike="noStrike" dirty="0">
                        <a:solidFill>
                          <a:srgbClr val="000000"/>
                        </a:solidFill>
                        <a:latin typeface="Calibri"/>
                      </a:endParaRPr>
                    </a:p>
                  </a:txBody>
                  <a:tcPr marL="8092" marR="8092" marT="8092" marB="0" anchor="b">
                    <a:solidFill>
                      <a:schemeClr val="bg2">
                        <a:lumMod val="50000"/>
                      </a:schemeClr>
                    </a:solidFill>
                  </a:tcPr>
                </a:tc>
                <a:tc>
                  <a:txBody>
                    <a:bodyPr/>
                    <a:lstStyle/>
                    <a:p>
                      <a:pPr algn="r" fontAlgn="b"/>
                      <a:r>
                        <a:rPr lang="es-ES" sz="1200" b="1" u="none" strike="noStrike" dirty="0"/>
                        <a:t> $ </a:t>
                      </a:r>
                      <a:r>
                        <a:rPr lang="es-ES" sz="1200" b="1" u="none" strike="noStrike" dirty="0" smtClean="0"/>
                        <a:t>  </a:t>
                      </a:r>
                      <a:r>
                        <a:rPr lang="es-ES" sz="1200" b="1" u="none" strike="noStrike" dirty="0"/>
                        <a:t>-37.251,40 </a:t>
                      </a:r>
                      <a:endParaRPr lang="es-ES" sz="1200" b="1" i="0" u="none" strike="noStrike" dirty="0">
                        <a:solidFill>
                          <a:srgbClr val="000000"/>
                        </a:solidFill>
                        <a:latin typeface="Calibri"/>
                      </a:endParaRPr>
                    </a:p>
                  </a:txBody>
                  <a:tcPr marL="8092" marR="8092" marT="8092" marB="0" anchor="b">
                    <a:solidFill>
                      <a:schemeClr val="bg2">
                        <a:lumMod val="50000"/>
                      </a:schemeClr>
                    </a:solidFill>
                  </a:tcPr>
                </a:tc>
                <a:tc>
                  <a:txBody>
                    <a:bodyPr/>
                    <a:lstStyle/>
                    <a:p>
                      <a:pPr algn="r" fontAlgn="b"/>
                      <a:r>
                        <a:rPr lang="es-ES" sz="1200" b="1" u="none" strike="noStrike" dirty="0"/>
                        <a:t> $   </a:t>
                      </a:r>
                      <a:r>
                        <a:rPr lang="es-ES" sz="1200" b="1" u="none" strike="noStrike" dirty="0" smtClean="0"/>
                        <a:t>41.901,87 </a:t>
                      </a:r>
                      <a:endParaRPr lang="es-ES" sz="1200" b="1" i="0" u="none" strike="noStrike" dirty="0">
                        <a:solidFill>
                          <a:srgbClr val="000000"/>
                        </a:solidFill>
                        <a:latin typeface="Calibri"/>
                      </a:endParaRPr>
                    </a:p>
                  </a:txBody>
                  <a:tcPr marL="8092" marR="8092" marT="8092" marB="0" anchor="b">
                    <a:solidFill>
                      <a:schemeClr val="bg2">
                        <a:lumMod val="50000"/>
                      </a:schemeClr>
                    </a:solidFill>
                  </a:tcPr>
                </a:tc>
                <a:tc>
                  <a:txBody>
                    <a:bodyPr/>
                    <a:lstStyle/>
                    <a:p>
                      <a:pPr algn="r" fontAlgn="b"/>
                      <a:r>
                        <a:rPr lang="es-ES" sz="1200" b="1" u="none" strike="noStrike" dirty="0"/>
                        <a:t> $ </a:t>
                      </a:r>
                      <a:r>
                        <a:rPr lang="es-ES" sz="1200" b="1" u="none" strike="noStrike" baseline="0" dirty="0" smtClean="0"/>
                        <a:t>  </a:t>
                      </a:r>
                      <a:r>
                        <a:rPr lang="es-ES" sz="1200" b="1" u="none" strike="noStrike" dirty="0" smtClean="0"/>
                        <a:t>  </a:t>
                      </a:r>
                      <a:r>
                        <a:rPr lang="es-ES" sz="1200" b="1" u="none" strike="noStrike" dirty="0"/>
                        <a:t>-7.822,79 </a:t>
                      </a:r>
                      <a:endParaRPr lang="es-ES" sz="1200" b="1" i="0" u="none" strike="noStrike" dirty="0">
                        <a:solidFill>
                          <a:srgbClr val="000000"/>
                        </a:solidFill>
                        <a:latin typeface="Calibri"/>
                      </a:endParaRPr>
                    </a:p>
                  </a:txBody>
                  <a:tcPr marL="8092" marR="8092" marT="8092" marB="0" anchor="b">
                    <a:solidFill>
                      <a:schemeClr val="bg2">
                        <a:lumMod val="50000"/>
                      </a:schemeClr>
                    </a:solidFill>
                  </a:tcPr>
                </a:tc>
                <a:tc>
                  <a:txBody>
                    <a:bodyPr/>
                    <a:lstStyle/>
                    <a:p>
                      <a:pPr algn="r" fontAlgn="b"/>
                      <a:r>
                        <a:rPr lang="es-ES" sz="1200" b="1" u="none" strike="noStrike" dirty="0"/>
                        <a:t> $  </a:t>
                      </a:r>
                      <a:r>
                        <a:rPr lang="es-ES" sz="1200" b="1" u="none" strike="noStrike" dirty="0" smtClean="0"/>
                        <a:t>     </a:t>
                      </a:r>
                      <a:r>
                        <a:rPr lang="es-ES" sz="1200" b="1" u="none" strike="noStrike" dirty="0"/>
                        <a:t>49.724,66 </a:t>
                      </a:r>
                      <a:endParaRPr lang="es-ES" sz="1200" b="1" i="0" u="none" strike="noStrike" dirty="0">
                        <a:solidFill>
                          <a:srgbClr val="000000"/>
                        </a:solidFill>
                        <a:latin typeface="Calibri"/>
                      </a:endParaRPr>
                    </a:p>
                  </a:txBody>
                  <a:tcPr marL="8092" marR="8092" marT="8092" marB="0" anchor="b">
                    <a:solidFill>
                      <a:schemeClr val="bg2">
                        <a:lumMod val="50000"/>
                      </a:schemeClr>
                    </a:solidFill>
                  </a:tcPr>
                </a:tc>
              </a:tr>
              <a:tr h="296618">
                <a:tc>
                  <a:txBody>
                    <a:bodyPr/>
                    <a:lstStyle/>
                    <a:p>
                      <a:pPr algn="l" fontAlgn="b"/>
                      <a:r>
                        <a:rPr lang="es-ES" sz="900" b="1" u="none" strike="noStrike"/>
                        <a:t> </a:t>
                      </a:r>
                      <a:endParaRPr lang="es-ES" sz="900" b="1" i="0" u="none" strike="noStrike">
                        <a:solidFill>
                          <a:srgbClr val="000000"/>
                        </a:solidFill>
                        <a:latin typeface="Calibri"/>
                      </a:endParaRPr>
                    </a:p>
                  </a:txBody>
                  <a:tcPr marL="8092" marR="8092" marT="8092" marB="0" anchor="b"/>
                </a:tc>
                <a:tc>
                  <a:txBody>
                    <a:bodyPr/>
                    <a:lstStyle/>
                    <a:p>
                      <a:pPr algn="r" fontAlgn="b"/>
                      <a:r>
                        <a:rPr lang="es-ES" sz="900" b="1" u="none" strike="noStrike"/>
                        <a:t>6</a:t>
                      </a:r>
                      <a:endParaRPr lang="es-ES" sz="900" b="1" i="0" u="none" strike="noStrike">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-86.976,06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93.178,85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-18.264,97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111.443,82 </a:t>
                      </a:r>
                      <a:endParaRPr lang="es-ES" sz="1000" b="1" i="0" u="none" strike="noStrike" dirty="0">
                        <a:solidFill>
                          <a:srgbClr val="000000"/>
                        </a:solidFill>
                        <a:latin typeface="Calibri"/>
                      </a:endParaRPr>
                    </a:p>
                  </a:txBody>
                  <a:tcPr marL="8092" marR="8092" marT="8092" marB="0" anchor="b"/>
                </a:tc>
              </a:tr>
              <a:tr h="296618">
                <a:tc>
                  <a:txBody>
                    <a:bodyPr/>
                    <a:lstStyle/>
                    <a:p>
                      <a:pPr algn="l" fontAlgn="b"/>
                      <a:r>
                        <a:rPr lang="es-ES" sz="900" b="1" u="none" strike="noStrike"/>
                        <a:t> </a:t>
                      </a:r>
                      <a:endParaRPr lang="es-ES" sz="900" b="1" i="0" u="none" strike="noStrike">
                        <a:solidFill>
                          <a:srgbClr val="000000"/>
                        </a:solidFill>
                        <a:latin typeface="Calibri"/>
                      </a:endParaRPr>
                    </a:p>
                  </a:txBody>
                  <a:tcPr marL="8092" marR="8092" marT="8092" marB="0" anchor="b"/>
                </a:tc>
                <a:tc>
                  <a:txBody>
                    <a:bodyPr/>
                    <a:lstStyle/>
                    <a:p>
                      <a:pPr algn="r" fontAlgn="b"/>
                      <a:r>
                        <a:rPr lang="es-ES" sz="900" b="1" u="none" strike="noStrike"/>
                        <a:t>7</a:t>
                      </a:r>
                      <a:endParaRPr lang="es-ES" sz="900" b="1" i="0" u="none" strike="noStrike">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a:t>
                      </a:r>
                      <a:r>
                        <a:rPr lang="es-ES" sz="1000" b="1" u="none" strike="noStrike" dirty="0"/>
                        <a:t>198.419,88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116.686,62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-41.668,18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158.354,80 </a:t>
                      </a:r>
                      <a:endParaRPr lang="es-ES" sz="1000" b="1" i="0" u="none" strike="noStrike" dirty="0">
                        <a:solidFill>
                          <a:srgbClr val="000000"/>
                        </a:solidFill>
                        <a:latin typeface="Calibri"/>
                      </a:endParaRPr>
                    </a:p>
                  </a:txBody>
                  <a:tcPr marL="8092" marR="8092" marT="8092" marB="0" anchor="b"/>
                </a:tc>
              </a:tr>
              <a:tr h="296618">
                <a:tc>
                  <a:txBody>
                    <a:bodyPr/>
                    <a:lstStyle/>
                    <a:p>
                      <a:pPr algn="l" fontAlgn="b"/>
                      <a:r>
                        <a:rPr lang="es-ES" sz="900" b="1" u="none" strike="noStrike"/>
                        <a:t> </a:t>
                      </a:r>
                      <a:endParaRPr lang="es-ES" sz="900" b="1" i="0" u="none" strike="noStrike">
                        <a:solidFill>
                          <a:srgbClr val="000000"/>
                        </a:solidFill>
                        <a:latin typeface="Calibri"/>
                      </a:endParaRPr>
                    </a:p>
                  </a:txBody>
                  <a:tcPr marL="8092" marR="8092" marT="8092" marB="0" anchor="b"/>
                </a:tc>
                <a:tc>
                  <a:txBody>
                    <a:bodyPr/>
                    <a:lstStyle/>
                    <a:p>
                      <a:pPr algn="r" fontAlgn="b"/>
                      <a:r>
                        <a:rPr lang="es-ES" sz="900" b="1" u="none" strike="noStrike"/>
                        <a:t>8</a:t>
                      </a:r>
                      <a:endParaRPr lang="es-ES" sz="900" b="1" i="0" u="none" strike="noStrike">
                        <a:solidFill>
                          <a:srgbClr val="000000"/>
                        </a:solidFill>
                        <a:latin typeface="Calibri"/>
                      </a:endParaRPr>
                    </a:p>
                  </a:txBody>
                  <a:tcPr marL="8092" marR="8092" marT="8092" marB="0" anchor="b"/>
                </a:tc>
                <a:tc>
                  <a:txBody>
                    <a:bodyPr/>
                    <a:lstStyle/>
                    <a:p>
                      <a:pPr algn="r" fontAlgn="b"/>
                      <a:r>
                        <a:rPr lang="es-ES" sz="1000" b="1" u="none" strike="noStrike" dirty="0"/>
                        <a:t> </a:t>
                      </a:r>
                      <a:r>
                        <a:rPr lang="es-ES" sz="1000" b="1" u="none" strike="noStrike" dirty="0" smtClean="0"/>
                        <a:t>$ </a:t>
                      </a:r>
                      <a:r>
                        <a:rPr lang="es-ES" sz="1000" b="1" u="none" strike="noStrike" dirty="0"/>
                        <a:t>-356.774,68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135.342,65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-74.922,68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210.265,33 </a:t>
                      </a:r>
                      <a:endParaRPr lang="es-ES" sz="1000" b="1" i="0" u="none" strike="noStrike" dirty="0">
                        <a:solidFill>
                          <a:srgbClr val="000000"/>
                        </a:solidFill>
                        <a:latin typeface="Calibri"/>
                      </a:endParaRPr>
                    </a:p>
                  </a:txBody>
                  <a:tcPr marL="8092" marR="8092" marT="8092" marB="0" anchor="b"/>
                </a:tc>
              </a:tr>
              <a:tr h="296618">
                <a:tc>
                  <a:txBody>
                    <a:bodyPr/>
                    <a:lstStyle/>
                    <a:p>
                      <a:pPr algn="l" fontAlgn="b"/>
                      <a:r>
                        <a:rPr lang="es-ES" sz="900" b="1" u="none" strike="noStrike"/>
                        <a:t> </a:t>
                      </a:r>
                      <a:endParaRPr lang="es-ES" sz="900" b="1" i="0" u="none" strike="noStrike">
                        <a:solidFill>
                          <a:srgbClr val="000000"/>
                        </a:solidFill>
                        <a:latin typeface="Calibri"/>
                      </a:endParaRPr>
                    </a:p>
                  </a:txBody>
                  <a:tcPr marL="8092" marR="8092" marT="8092" marB="0" anchor="b"/>
                </a:tc>
                <a:tc>
                  <a:txBody>
                    <a:bodyPr/>
                    <a:lstStyle/>
                    <a:p>
                      <a:pPr algn="r" fontAlgn="b"/>
                      <a:r>
                        <a:rPr lang="es-ES" sz="900" b="1" u="none" strike="noStrike"/>
                        <a:t>9</a:t>
                      </a:r>
                      <a:endParaRPr lang="es-ES" sz="900" b="1" i="0" u="none" strike="noStrike">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a:t>
                      </a:r>
                      <a:r>
                        <a:rPr lang="es-ES" sz="1000" b="1" u="none" strike="noStrike" dirty="0"/>
                        <a:t>567.040,01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149.205,08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a:t>
                      </a:r>
                      <a:r>
                        <a:rPr lang="es-ES" sz="1000" b="1" u="none" strike="noStrike" dirty="0" smtClean="0"/>
                        <a:t>$ -</a:t>
                      </a:r>
                      <a:r>
                        <a:rPr lang="es-ES" sz="1000" b="1" u="none" strike="noStrike" dirty="0"/>
                        <a:t>119.078,40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268.283,49 </a:t>
                      </a:r>
                      <a:endParaRPr lang="es-ES" sz="1000" b="1" i="0" u="none" strike="noStrike" dirty="0">
                        <a:solidFill>
                          <a:srgbClr val="000000"/>
                        </a:solidFill>
                        <a:latin typeface="Calibri"/>
                      </a:endParaRPr>
                    </a:p>
                  </a:txBody>
                  <a:tcPr marL="8092" marR="8092" marT="8092" marB="0" anchor="b"/>
                </a:tc>
              </a:tr>
              <a:tr h="296618">
                <a:tc>
                  <a:txBody>
                    <a:bodyPr/>
                    <a:lstStyle/>
                    <a:p>
                      <a:pPr algn="l" fontAlgn="b"/>
                      <a:r>
                        <a:rPr lang="es-ES" sz="900" b="1" u="none" strike="noStrike"/>
                        <a:t> </a:t>
                      </a:r>
                      <a:endParaRPr lang="es-ES" sz="900" b="1" i="0" u="none" strike="noStrike">
                        <a:solidFill>
                          <a:srgbClr val="000000"/>
                        </a:solidFill>
                        <a:latin typeface="Calibri"/>
                      </a:endParaRPr>
                    </a:p>
                  </a:txBody>
                  <a:tcPr marL="8092" marR="8092" marT="8092" marB="0" anchor="b"/>
                </a:tc>
                <a:tc>
                  <a:txBody>
                    <a:bodyPr/>
                    <a:lstStyle/>
                    <a:p>
                      <a:pPr algn="r" fontAlgn="b"/>
                      <a:r>
                        <a:rPr lang="es-ES" sz="900" b="1" u="none" strike="noStrike"/>
                        <a:t>10</a:t>
                      </a:r>
                      <a:endParaRPr lang="es-ES" sz="900" b="1" i="0" u="none" strike="noStrike">
                        <a:solidFill>
                          <a:srgbClr val="000000"/>
                        </a:solidFill>
                        <a:latin typeface="Calibri"/>
                      </a:endParaRPr>
                    </a:p>
                  </a:txBody>
                  <a:tcPr marL="8092" marR="8092" marT="8092" marB="0" anchor="b"/>
                </a:tc>
                <a:tc>
                  <a:txBody>
                    <a:bodyPr/>
                    <a:lstStyle/>
                    <a:p>
                      <a:pPr algn="r" fontAlgn="b"/>
                      <a:r>
                        <a:rPr lang="es-ES" sz="1000" b="1" u="none" strike="noStrike" dirty="0"/>
                        <a:t> </a:t>
                      </a:r>
                      <a:r>
                        <a:rPr lang="es-ES" sz="1000" b="1" u="none" strike="noStrike" dirty="0" smtClean="0"/>
                        <a:t>$ </a:t>
                      </a:r>
                      <a:r>
                        <a:rPr lang="es-ES" sz="1000" b="1" u="none" strike="noStrike" dirty="0"/>
                        <a:t>-835.323,50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a:t>
                      </a:r>
                      <a:r>
                        <a:rPr lang="es-ES" sz="1000" b="1" u="none" strike="noStrike" dirty="0" smtClean="0"/>
                        <a:t>$255.109,86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a:t>
                      </a:r>
                      <a:r>
                        <a:rPr lang="es-ES" sz="1000" b="1" u="none" strike="noStrike" dirty="0"/>
                        <a:t>175.417,94 </a:t>
                      </a:r>
                      <a:endParaRPr lang="es-ES" sz="1000" b="1" i="0" u="none" strike="noStrike" dirty="0">
                        <a:solidFill>
                          <a:srgbClr val="000000"/>
                        </a:solidFill>
                        <a:latin typeface="Calibri"/>
                      </a:endParaRPr>
                    </a:p>
                  </a:txBody>
                  <a:tcPr marL="8092" marR="8092" marT="8092" marB="0" anchor="b"/>
                </a:tc>
                <a:tc>
                  <a:txBody>
                    <a:bodyPr/>
                    <a:lstStyle/>
                    <a:p>
                      <a:pPr algn="r" fontAlgn="b"/>
                      <a:r>
                        <a:rPr lang="es-ES" sz="1000" b="1" u="none" strike="noStrike" dirty="0"/>
                        <a:t> $  </a:t>
                      </a:r>
                      <a:r>
                        <a:rPr lang="es-ES" sz="1000" b="1" u="none" strike="noStrike" dirty="0" smtClean="0"/>
                        <a:t>   </a:t>
                      </a:r>
                      <a:r>
                        <a:rPr lang="es-ES" sz="1000" b="1" u="none" strike="noStrike" dirty="0"/>
                        <a:t>430.527,80 </a:t>
                      </a:r>
                      <a:endParaRPr lang="es-ES" sz="1000" b="1" i="0" u="none" strike="noStrike" dirty="0">
                        <a:solidFill>
                          <a:srgbClr val="000000"/>
                        </a:solidFill>
                        <a:latin typeface="Calibri"/>
                      </a:endParaRPr>
                    </a:p>
                  </a:txBody>
                  <a:tcPr marL="8092" marR="8092" marT="8092" marB="0" anchor="b"/>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7043758" cy="571504"/>
          </a:xfrm>
        </p:spPr>
        <p:txBody>
          <a:bodyPr>
            <a:normAutofit fontScale="90000"/>
          </a:bodyPr>
          <a:lstStyle/>
          <a:p>
            <a:r>
              <a:rPr lang="es-ES" dirty="0" smtClean="0"/>
              <a:t>ANALISIS DE SENSIBILIDAD:</a:t>
            </a:r>
            <a:endParaRPr lang="es-ES" dirty="0"/>
          </a:p>
        </p:txBody>
      </p:sp>
      <p:graphicFrame>
        <p:nvGraphicFramePr>
          <p:cNvPr id="4" name="3 Tabla"/>
          <p:cNvGraphicFramePr>
            <a:graphicFrameLocks noGrp="1"/>
          </p:cNvGraphicFramePr>
          <p:nvPr/>
        </p:nvGraphicFramePr>
        <p:xfrm>
          <a:off x="714349" y="3286125"/>
          <a:ext cx="7072363" cy="2428892"/>
        </p:xfrm>
        <a:graphic>
          <a:graphicData uri="http://schemas.openxmlformats.org/drawingml/2006/table">
            <a:tbl>
              <a:tblPr>
                <a:tableStyleId>{284E427A-3D55-4303-BF80-6455036E1DE7}</a:tableStyleId>
              </a:tblPr>
              <a:tblGrid>
                <a:gridCol w="1308733"/>
                <a:gridCol w="892713"/>
                <a:gridCol w="1447408"/>
                <a:gridCol w="1479188"/>
                <a:gridCol w="996717"/>
                <a:gridCol w="947604"/>
              </a:tblGrid>
              <a:tr h="208870">
                <a:tc>
                  <a:txBody>
                    <a:bodyPr/>
                    <a:lstStyle/>
                    <a:p>
                      <a:pPr algn="ctr" fontAlgn="b"/>
                      <a:r>
                        <a:rPr lang="es-ES" sz="1200" u="none" strike="noStrike" dirty="0"/>
                        <a:t>Variable</a:t>
                      </a:r>
                      <a:endParaRPr lang="es-ES" sz="1200" b="1" i="0" u="none" strike="noStrike" dirty="0">
                        <a:solidFill>
                          <a:srgbClr val="000000"/>
                        </a:solidFill>
                        <a:latin typeface="Arial"/>
                      </a:endParaRPr>
                    </a:p>
                  </a:txBody>
                  <a:tcPr marL="7483" marR="7483" marT="7483" marB="0" anchor="b"/>
                </a:tc>
                <a:tc>
                  <a:txBody>
                    <a:bodyPr/>
                    <a:lstStyle/>
                    <a:p>
                      <a:pPr algn="ctr" fontAlgn="b"/>
                      <a:r>
                        <a:rPr lang="es-ES" sz="1200" u="none" strike="noStrike" dirty="0"/>
                        <a:t>Porcentaje</a:t>
                      </a:r>
                      <a:endParaRPr lang="es-ES" sz="1200" b="1" i="0" u="none" strike="noStrike" dirty="0">
                        <a:solidFill>
                          <a:srgbClr val="000000"/>
                        </a:solidFill>
                        <a:latin typeface="Arial"/>
                      </a:endParaRPr>
                    </a:p>
                  </a:txBody>
                  <a:tcPr marL="7483" marR="7483" marT="7483" marB="0" anchor="b"/>
                </a:tc>
                <a:tc>
                  <a:txBody>
                    <a:bodyPr/>
                    <a:lstStyle/>
                    <a:p>
                      <a:pPr algn="ctr" fontAlgn="b"/>
                      <a:r>
                        <a:rPr lang="es-ES" sz="1200" u="none" strike="noStrike"/>
                        <a:t>Variación</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VAN</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TIR</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Resultado</a:t>
                      </a:r>
                      <a:endParaRPr lang="es-ES" sz="1200" b="1" i="0" u="none" strike="noStrike">
                        <a:solidFill>
                          <a:srgbClr val="000000"/>
                        </a:solidFill>
                        <a:latin typeface="Arial"/>
                      </a:endParaRPr>
                    </a:p>
                  </a:txBody>
                  <a:tcPr marL="7483" marR="7483" marT="7483" marB="0" anchor="b"/>
                </a:tc>
              </a:tr>
              <a:tr h="417742">
                <a:tc>
                  <a:txBody>
                    <a:bodyPr/>
                    <a:lstStyle/>
                    <a:p>
                      <a:pPr algn="l" fontAlgn="b"/>
                      <a:r>
                        <a:rPr lang="es-ES" sz="1200" u="none" strike="noStrike"/>
                        <a:t> </a:t>
                      </a:r>
                      <a:endParaRPr lang="es-ES" sz="1200" b="1" i="0" u="none" strike="noStrike">
                        <a:solidFill>
                          <a:srgbClr val="000000"/>
                        </a:solidFill>
                        <a:latin typeface="Arial"/>
                      </a:endParaRPr>
                    </a:p>
                  </a:txBody>
                  <a:tcPr marL="7483" marR="7483" marT="7483" marB="0" anchor="b"/>
                </a:tc>
                <a:tc>
                  <a:txBody>
                    <a:bodyPr/>
                    <a:lstStyle/>
                    <a:p>
                      <a:pPr algn="r" fontAlgn="b"/>
                      <a:r>
                        <a:rPr lang="es-ES" sz="1200" u="none" strike="noStrike" dirty="0"/>
                        <a:t>-15%</a:t>
                      </a:r>
                      <a:endParaRPr lang="es-ES" sz="1200" b="1" i="0" u="none" strike="noStrike" dirty="0">
                        <a:solidFill>
                          <a:srgbClr val="000000"/>
                        </a:solidFill>
                        <a:latin typeface="Arial"/>
                      </a:endParaRPr>
                    </a:p>
                  </a:txBody>
                  <a:tcPr marL="7483" marR="7483" marT="7483" marB="0" anchor="b"/>
                </a:tc>
                <a:tc>
                  <a:txBody>
                    <a:bodyPr/>
                    <a:lstStyle/>
                    <a:p>
                      <a:pPr algn="l" fontAlgn="b"/>
                      <a:r>
                        <a:rPr lang="es-ES" sz="1200" u="none" strike="noStrike" dirty="0"/>
                        <a:t> $                  0,255 </a:t>
                      </a:r>
                      <a:endParaRPr lang="es-ES" sz="1200" b="1" i="0" u="none" strike="noStrike" dirty="0">
                        <a:solidFill>
                          <a:srgbClr val="000000"/>
                        </a:solidFill>
                        <a:latin typeface="Arial"/>
                      </a:endParaRPr>
                    </a:p>
                  </a:txBody>
                  <a:tcPr marL="7483" marR="7483" marT="7483" marB="0" anchor="b"/>
                </a:tc>
                <a:tc>
                  <a:txBody>
                    <a:bodyPr/>
                    <a:lstStyle/>
                    <a:p>
                      <a:pPr algn="l" fontAlgn="b"/>
                      <a:r>
                        <a:rPr lang="es-ES" sz="1200" u="none" strike="noStrike" dirty="0"/>
                        <a:t> $         -89.738,06 </a:t>
                      </a:r>
                      <a:endParaRPr lang="es-ES" sz="1200" b="1" i="0" u="none" strike="noStrike" dirty="0">
                        <a:solidFill>
                          <a:srgbClr val="000000"/>
                        </a:solidFill>
                        <a:latin typeface="Arial"/>
                      </a:endParaRPr>
                    </a:p>
                  </a:txBody>
                  <a:tcPr marL="7483" marR="7483" marT="7483" marB="0" anchor="b"/>
                </a:tc>
                <a:tc>
                  <a:txBody>
                    <a:bodyPr/>
                    <a:lstStyle/>
                    <a:p>
                      <a:pPr algn="ctr" fontAlgn="b"/>
                      <a:r>
                        <a:rPr lang="es-ES" sz="1200" u="none" strike="noStrike"/>
                        <a:t>8,97%</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No Factible</a:t>
                      </a:r>
                      <a:endParaRPr lang="es-ES" sz="1200" b="1" i="0" u="none" strike="noStrike">
                        <a:solidFill>
                          <a:srgbClr val="000000"/>
                        </a:solidFill>
                        <a:latin typeface="Arial"/>
                      </a:endParaRPr>
                    </a:p>
                  </a:txBody>
                  <a:tcPr marL="7483" marR="7483" marT="7483" marB="0" anchor="b"/>
                </a:tc>
              </a:tr>
              <a:tr h="300380">
                <a:tc>
                  <a:txBody>
                    <a:bodyPr/>
                    <a:lstStyle/>
                    <a:p>
                      <a:pPr algn="l" fontAlgn="b"/>
                      <a:r>
                        <a:rPr lang="es-ES" sz="1200" u="none" strike="noStrike"/>
                        <a:t> </a:t>
                      </a:r>
                      <a:endParaRPr lang="es-ES" sz="1200" b="1" i="0" u="none" strike="noStrike">
                        <a:solidFill>
                          <a:srgbClr val="000000"/>
                        </a:solidFill>
                        <a:latin typeface="Arial"/>
                      </a:endParaRPr>
                    </a:p>
                  </a:txBody>
                  <a:tcPr marL="7483" marR="7483" marT="7483" marB="0" anchor="b"/>
                </a:tc>
                <a:tc>
                  <a:txBody>
                    <a:bodyPr/>
                    <a:lstStyle/>
                    <a:p>
                      <a:pPr algn="r" fontAlgn="b"/>
                      <a:r>
                        <a:rPr lang="es-ES" sz="1200" u="none" strike="noStrike"/>
                        <a:t>-10%</a:t>
                      </a:r>
                      <a:endParaRPr lang="es-ES" sz="1200" b="1" i="0" u="none" strike="noStrike">
                        <a:solidFill>
                          <a:srgbClr val="000000"/>
                        </a:solidFill>
                        <a:latin typeface="Arial"/>
                      </a:endParaRPr>
                    </a:p>
                  </a:txBody>
                  <a:tcPr marL="7483" marR="7483" marT="7483" marB="0" anchor="b"/>
                </a:tc>
                <a:tc>
                  <a:txBody>
                    <a:bodyPr/>
                    <a:lstStyle/>
                    <a:p>
                      <a:pPr algn="l" fontAlgn="b"/>
                      <a:r>
                        <a:rPr lang="es-ES" sz="1200" u="none" strike="noStrike" dirty="0"/>
                        <a:t> $                  0,270 </a:t>
                      </a:r>
                      <a:endParaRPr lang="es-ES" sz="1200" b="1" i="0" u="none" strike="noStrike" dirty="0">
                        <a:solidFill>
                          <a:srgbClr val="000000"/>
                        </a:solidFill>
                        <a:latin typeface="Arial"/>
                      </a:endParaRPr>
                    </a:p>
                  </a:txBody>
                  <a:tcPr marL="7483" marR="7483" marT="7483" marB="0" anchor="b"/>
                </a:tc>
                <a:tc>
                  <a:txBody>
                    <a:bodyPr/>
                    <a:lstStyle/>
                    <a:p>
                      <a:pPr algn="l" fontAlgn="b"/>
                      <a:r>
                        <a:rPr lang="es-ES" sz="1200" u="none" strike="noStrike" dirty="0"/>
                        <a:t> $                865,19 </a:t>
                      </a:r>
                      <a:endParaRPr lang="es-ES" sz="1200" b="1" i="0" u="none" strike="noStrike" dirty="0">
                        <a:solidFill>
                          <a:srgbClr val="000000"/>
                        </a:solidFill>
                        <a:latin typeface="Arial"/>
                      </a:endParaRPr>
                    </a:p>
                  </a:txBody>
                  <a:tcPr marL="7483" marR="7483" marT="7483" marB="0" anchor="b"/>
                </a:tc>
                <a:tc>
                  <a:txBody>
                    <a:bodyPr/>
                    <a:lstStyle/>
                    <a:p>
                      <a:pPr algn="ctr" fontAlgn="b"/>
                      <a:r>
                        <a:rPr lang="es-ES" sz="1200" u="none" strike="noStrike" dirty="0"/>
                        <a:t>21,12%</a:t>
                      </a:r>
                      <a:endParaRPr lang="es-ES" sz="1200" b="1" i="0" u="none" strike="noStrike" dirty="0">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1" i="0" u="none" strike="noStrike">
                        <a:solidFill>
                          <a:srgbClr val="000000"/>
                        </a:solidFill>
                        <a:latin typeface="Arial"/>
                      </a:endParaRPr>
                    </a:p>
                  </a:txBody>
                  <a:tcPr marL="7483" marR="7483" marT="7483" marB="0" anchor="b"/>
                </a:tc>
              </a:tr>
              <a:tr h="300380">
                <a:tc>
                  <a:txBody>
                    <a:bodyPr/>
                    <a:lstStyle/>
                    <a:p>
                      <a:pPr algn="l" fontAlgn="b"/>
                      <a:r>
                        <a:rPr lang="es-ES" sz="1200" u="none" strike="noStrike"/>
                        <a:t> </a:t>
                      </a:r>
                      <a:endParaRPr lang="es-ES" sz="1200" b="1" i="0" u="none" strike="noStrike">
                        <a:solidFill>
                          <a:srgbClr val="000000"/>
                        </a:solidFill>
                        <a:latin typeface="Arial"/>
                      </a:endParaRPr>
                    </a:p>
                  </a:txBody>
                  <a:tcPr marL="7483" marR="7483" marT="7483" marB="0" anchor="b"/>
                </a:tc>
                <a:tc>
                  <a:txBody>
                    <a:bodyPr/>
                    <a:lstStyle/>
                    <a:p>
                      <a:pPr algn="r" fontAlgn="b"/>
                      <a:r>
                        <a:rPr lang="es-ES" sz="1200" u="none" strike="noStrike"/>
                        <a:t>-5%</a:t>
                      </a:r>
                      <a:endParaRPr lang="es-ES" sz="1200" b="1" i="0" u="none" strike="noStrike">
                        <a:solidFill>
                          <a:srgbClr val="000000"/>
                        </a:solidFill>
                        <a:latin typeface="Arial"/>
                      </a:endParaRPr>
                    </a:p>
                  </a:txBody>
                  <a:tcPr marL="7483" marR="7483" marT="7483" marB="0" anchor="b"/>
                </a:tc>
                <a:tc>
                  <a:txBody>
                    <a:bodyPr/>
                    <a:lstStyle/>
                    <a:p>
                      <a:pPr algn="l" fontAlgn="b"/>
                      <a:r>
                        <a:rPr lang="es-ES" sz="1200" u="none" strike="noStrike"/>
                        <a:t> $                  0,285 </a:t>
                      </a:r>
                      <a:endParaRPr lang="es-ES" sz="1200" b="1" i="0" u="none" strike="noStrike">
                        <a:solidFill>
                          <a:srgbClr val="000000"/>
                        </a:solidFill>
                        <a:latin typeface="Arial"/>
                      </a:endParaRPr>
                    </a:p>
                  </a:txBody>
                  <a:tcPr marL="7483" marR="7483" marT="7483" marB="0" anchor="b"/>
                </a:tc>
                <a:tc>
                  <a:txBody>
                    <a:bodyPr/>
                    <a:lstStyle/>
                    <a:p>
                      <a:pPr algn="l" fontAlgn="b"/>
                      <a:r>
                        <a:rPr lang="es-ES" sz="1200" u="none" strike="noStrike" dirty="0"/>
                        <a:t> $           86.281,71 </a:t>
                      </a:r>
                      <a:endParaRPr lang="es-ES" sz="1200" b="1" i="0" u="none" strike="noStrike" dirty="0">
                        <a:solidFill>
                          <a:srgbClr val="000000"/>
                        </a:solidFill>
                        <a:latin typeface="Arial"/>
                      </a:endParaRPr>
                    </a:p>
                  </a:txBody>
                  <a:tcPr marL="7483" marR="7483" marT="7483" marB="0" anchor="b"/>
                </a:tc>
                <a:tc>
                  <a:txBody>
                    <a:bodyPr/>
                    <a:lstStyle/>
                    <a:p>
                      <a:pPr algn="ctr" fontAlgn="b"/>
                      <a:r>
                        <a:rPr lang="es-ES" sz="1200" u="none" strike="noStrike"/>
                        <a:t>34,29%</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1" i="0" u="none" strike="noStrike">
                        <a:solidFill>
                          <a:srgbClr val="000000"/>
                        </a:solidFill>
                        <a:latin typeface="Arial"/>
                      </a:endParaRPr>
                    </a:p>
                  </a:txBody>
                  <a:tcPr marL="7483" marR="7483" marT="7483" marB="0" anchor="b"/>
                </a:tc>
              </a:tr>
              <a:tr h="300380">
                <a:tc>
                  <a:txBody>
                    <a:bodyPr/>
                    <a:lstStyle/>
                    <a:p>
                      <a:pPr algn="l" fontAlgn="b"/>
                      <a:r>
                        <a:rPr lang="es-ES" sz="1200" u="none" strike="noStrike"/>
                        <a:t>Precio Venta</a:t>
                      </a:r>
                      <a:endParaRPr lang="es-ES" sz="1200" b="1" i="0" u="none" strike="noStrike">
                        <a:solidFill>
                          <a:srgbClr val="000000"/>
                        </a:solidFill>
                        <a:latin typeface="Arial"/>
                      </a:endParaRPr>
                    </a:p>
                  </a:txBody>
                  <a:tcPr marL="7483" marR="7483" marT="7483" marB="0" anchor="b"/>
                </a:tc>
                <a:tc>
                  <a:txBody>
                    <a:bodyPr/>
                    <a:lstStyle/>
                    <a:p>
                      <a:pPr algn="r" fontAlgn="b"/>
                      <a:r>
                        <a:rPr lang="es-ES" sz="1200" u="none" strike="noStrike" dirty="0"/>
                        <a:t>0%</a:t>
                      </a:r>
                      <a:endParaRPr lang="es-ES" sz="1200" b="1" i="0" u="none" strike="noStrike" dirty="0">
                        <a:solidFill>
                          <a:srgbClr val="3F3151"/>
                        </a:solidFill>
                        <a:latin typeface="Arial"/>
                      </a:endParaRPr>
                    </a:p>
                  </a:txBody>
                  <a:tcPr marL="7483" marR="7483" marT="7483" marB="0" anchor="b">
                    <a:solidFill>
                      <a:schemeClr val="accent2">
                        <a:lumMod val="75000"/>
                      </a:schemeClr>
                    </a:solidFill>
                  </a:tcPr>
                </a:tc>
                <a:tc>
                  <a:txBody>
                    <a:bodyPr/>
                    <a:lstStyle/>
                    <a:p>
                      <a:pPr algn="l" fontAlgn="b"/>
                      <a:r>
                        <a:rPr lang="es-ES" sz="1200" u="none" strike="noStrike" dirty="0"/>
                        <a:t> $                  0,300 </a:t>
                      </a:r>
                      <a:endParaRPr lang="es-ES" sz="1200" b="1" i="0" u="none" strike="noStrike" dirty="0">
                        <a:solidFill>
                          <a:srgbClr val="000000"/>
                        </a:solidFill>
                        <a:latin typeface="Arial"/>
                      </a:endParaRPr>
                    </a:p>
                  </a:txBody>
                  <a:tcPr marL="7483" marR="7483" marT="7483" marB="0" anchor="b">
                    <a:solidFill>
                      <a:schemeClr val="accent2">
                        <a:lumMod val="75000"/>
                      </a:schemeClr>
                    </a:solidFill>
                  </a:tcPr>
                </a:tc>
                <a:tc>
                  <a:txBody>
                    <a:bodyPr/>
                    <a:lstStyle/>
                    <a:p>
                      <a:pPr algn="l" fontAlgn="b"/>
                      <a:r>
                        <a:rPr lang="es-ES" sz="1200" u="none" strike="noStrike" dirty="0"/>
                        <a:t> $        165.544,90 </a:t>
                      </a:r>
                      <a:endParaRPr lang="es-ES" sz="1200" b="1" i="0" u="none" strike="noStrike" dirty="0">
                        <a:solidFill>
                          <a:srgbClr val="000000"/>
                        </a:solidFill>
                        <a:latin typeface="Arial"/>
                      </a:endParaRPr>
                    </a:p>
                  </a:txBody>
                  <a:tcPr marL="7483" marR="7483" marT="7483" marB="0" anchor="b">
                    <a:solidFill>
                      <a:schemeClr val="accent2">
                        <a:lumMod val="75000"/>
                      </a:schemeClr>
                    </a:solidFill>
                  </a:tcPr>
                </a:tc>
                <a:tc>
                  <a:txBody>
                    <a:bodyPr/>
                    <a:lstStyle/>
                    <a:p>
                      <a:pPr algn="ctr" fontAlgn="b"/>
                      <a:r>
                        <a:rPr lang="es-ES" sz="1200" u="none" strike="noStrike" dirty="0"/>
                        <a:t>47,76%</a:t>
                      </a:r>
                      <a:endParaRPr lang="es-ES" sz="1200" b="1" i="0" u="none" strike="noStrike" dirty="0">
                        <a:solidFill>
                          <a:srgbClr val="000000"/>
                        </a:solidFill>
                        <a:latin typeface="Arial"/>
                      </a:endParaRPr>
                    </a:p>
                  </a:txBody>
                  <a:tcPr marL="7483" marR="7483" marT="7483" marB="0" anchor="b">
                    <a:solidFill>
                      <a:schemeClr val="accent2">
                        <a:lumMod val="75000"/>
                      </a:schemeClr>
                    </a:solidFill>
                  </a:tcPr>
                </a:tc>
                <a:tc>
                  <a:txBody>
                    <a:bodyPr/>
                    <a:lstStyle/>
                    <a:p>
                      <a:pPr algn="ctr" fontAlgn="b"/>
                      <a:r>
                        <a:rPr lang="es-ES" sz="1200" u="none" strike="noStrike" dirty="0"/>
                        <a:t>Factible</a:t>
                      </a:r>
                      <a:endParaRPr lang="es-ES" sz="1200" b="1" i="0" u="none" strike="noStrike" dirty="0">
                        <a:solidFill>
                          <a:srgbClr val="000000"/>
                        </a:solidFill>
                        <a:latin typeface="Arial"/>
                      </a:endParaRPr>
                    </a:p>
                  </a:txBody>
                  <a:tcPr marL="7483" marR="7483" marT="7483" marB="0" anchor="b">
                    <a:solidFill>
                      <a:schemeClr val="accent2">
                        <a:lumMod val="75000"/>
                      </a:schemeClr>
                    </a:solidFill>
                  </a:tcPr>
                </a:tc>
              </a:tr>
              <a:tr h="300380">
                <a:tc>
                  <a:txBody>
                    <a:bodyPr/>
                    <a:lstStyle/>
                    <a:p>
                      <a:pPr algn="l" fontAlgn="b"/>
                      <a:r>
                        <a:rPr lang="es-ES" sz="1200" u="none" strike="noStrike"/>
                        <a:t> </a:t>
                      </a:r>
                      <a:endParaRPr lang="es-ES" sz="1200" b="1" i="0" u="none" strike="noStrike">
                        <a:solidFill>
                          <a:srgbClr val="000000"/>
                        </a:solidFill>
                        <a:latin typeface="Arial"/>
                      </a:endParaRPr>
                    </a:p>
                  </a:txBody>
                  <a:tcPr marL="7483" marR="7483" marT="7483" marB="0" anchor="b"/>
                </a:tc>
                <a:tc>
                  <a:txBody>
                    <a:bodyPr/>
                    <a:lstStyle/>
                    <a:p>
                      <a:pPr algn="r" fontAlgn="b"/>
                      <a:r>
                        <a:rPr lang="es-ES" sz="1200" u="none" strike="noStrike"/>
                        <a:t>5%</a:t>
                      </a:r>
                      <a:endParaRPr lang="es-ES" sz="1200" b="1" i="0" u="none" strike="noStrike">
                        <a:solidFill>
                          <a:srgbClr val="000000"/>
                        </a:solidFill>
                        <a:latin typeface="Arial"/>
                      </a:endParaRPr>
                    </a:p>
                  </a:txBody>
                  <a:tcPr marL="7483" marR="7483" marT="7483" marB="0" anchor="b"/>
                </a:tc>
                <a:tc>
                  <a:txBody>
                    <a:bodyPr/>
                    <a:lstStyle/>
                    <a:p>
                      <a:pPr algn="l" fontAlgn="b"/>
                      <a:r>
                        <a:rPr lang="es-ES" sz="1200" u="none" strike="noStrike"/>
                        <a:t> $                  0,315 </a:t>
                      </a:r>
                      <a:endParaRPr lang="es-ES" sz="1200" b="1" i="0" u="none" strike="noStrike">
                        <a:solidFill>
                          <a:srgbClr val="000000"/>
                        </a:solidFill>
                        <a:latin typeface="Arial"/>
                      </a:endParaRPr>
                    </a:p>
                  </a:txBody>
                  <a:tcPr marL="7483" marR="7483" marT="7483" marB="0" anchor="b"/>
                </a:tc>
                <a:tc>
                  <a:txBody>
                    <a:bodyPr/>
                    <a:lstStyle/>
                    <a:p>
                      <a:pPr algn="l" fontAlgn="b"/>
                      <a:r>
                        <a:rPr lang="es-ES" sz="1200" u="none" strike="noStrike" dirty="0"/>
                        <a:t> $        242.800,94 </a:t>
                      </a:r>
                      <a:endParaRPr lang="es-ES" sz="1200" b="1" i="0" u="none" strike="noStrike" dirty="0">
                        <a:solidFill>
                          <a:srgbClr val="000000"/>
                        </a:solidFill>
                        <a:latin typeface="Arial"/>
                      </a:endParaRPr>
                    </a:p>
                  </a:txBody>
                  <a:tcPr marL="7483" marR="7483" marT="7483" marB="0" anchor="b"/>
                </a:tc>
                <a:tc>
                  <a:txBody>
                    <a:bodyPr/>
                    <a:lstStyle/>
                    <a:p>
                      <a:pPr algn="ctr" fontAlgn="b"/>
                      <a:r>
                        <a:rPr lang="es-ES" sz="1200" u="none" strike="noStrike" dirty="0"/>
                        <a:t>61,77%</a:t>
                      </a:r>
                      <a:endParaRPr lang="es-ES" sz="1200" b="1" i="0" u="none" strike="noStrike" dirty="0">
                        <a:solidFill>
                          <a:srgbClr val="000000"/>
                        </a:solidFill>
                        <a:latin typeface="Arial"/>
                      </a:endParaRPr>
                    </a:p>
                  </a:txBody>
                  <a:tcPr marL="7483" marR="7483" marT="7483" marB="0" anchor="b"/>
                </a:tc>
                <a:tc>
                  <a:txBody>
                    <a:bodyPr/>
                    <a:lstStyle/>
                    <a:p>
                      <a:pPr algn="ctr" fontAlgn="b"/>
                      <a:r>
                        <a:rPr lang="es-ES" sz="1200" u="none" strike="noStrike" dirty="0"/>
                        <a:t>Factible</a:t>
                      </a:r>
                      <a:endParaRPr lang="es-ES" sz="1200" b="1" i="0" u="none" strike="noStrike" dirty="0">
                        <a:solidFill>
                          <a:srgbClr val="000000"/>
                        </a:solidFill>
                        <a:latin typeface="Arial"/>
                      </a:endParaRPr>
                    </a:p>
                  </a:txBody>
                  <a:tcPr marL="7483" marR="7483" marT="7483" marB="0" anchor="b"/>
                </a:tc>
              </a:tr>
              <a:tr h="300380">
                <a:tc>
                  <a:txBody>
                    <a:bodyPr/>
                    <a:lstStyle/>
                    <a:p>
                      <a:pPr algn="l" fontAlgn="b"/>
                      <a:r>
                        <a:rPr lang="es-ES" sz="1200" u="none" strike="noStrike"/>
                        <a:t> </a:t>
                      </a:r>
                      <a:endParaRPr lang="es-ES" sz="1200" b="1" i="0" u="none" strike="noStrike">
                        <a:solidFill>
                          <a:srgbClr val="000000"/>
                        </a:solidFill>
                        <a:latin typeface="Arial"/>
                      </a:endParaRPr>
                    </a:p>
                  </a:txBody>
                  <a:tcPr marL="7483" marR="7483" marT="7483" marB="0" anchor="b"/>
                </a:tc>
                <a:tc>
                  <a:txBody>
                    <a:bodyPr/>
                    <a:lstStyle/>
                    <a:p>
                      <a:pPr algn="r" fontAlgn="b"/>
                      <a:r>
                        <a:rPr lang="es-ES" sz="1200" u="none" strike="noStrike"/>
                        <a:t>10%</a:t>
                      </a:r>
                      <a:endParaRPr lang="es-ES" sz="1200" b="1" i="0" u="none" strike="noStrike">
                        <a:solidFill>
                          <a:srgbClr val="000000"/>
                        </a:solidFill>
                        <a:latin typeface="Arial"/>
                      </a:endParaRPr>
                    </a:p>
                  </a:txBody>
                  <a:tcPr marL="7483" marR="7483" marT="7483" marB="0" anchor="b"/>
                </a:tc>
                <a:tc>
                  <a:txBody>
                    <a:bodyPr/>
                    <a:lstStyle/>
                    <a:p>
                      <a:pPr algn="l" fontAlgn="b"/>
                      <a:r>
                        <a:rPr lang="es-ES" sz="1200" u="none" strike="noStrike"/>
                        <a:t> $                  0,330 </a:t>
                      </a:r>
                      <a:endParaRPr lang="es-ES" sz="1200" b="1" i="0" u="none" strike="noStrike">
                        <a:solidFill>
                          <a:srgbClr val="000000"/>
                        </a:solidFill>
                        <a:latin typeface="Arial"/>
                      </a:endParaRPr>
                    </a:p>
                  </a:txBody>
                  <a:tcPr marL="7483" marR="7483" marT="7483" marB="0" anchor="b"/>
                </a:tc>
                <a:tc>
                  <a:txBody>
                    <a:bodyPr/>
                    <a:lstStyle/>
                    <a:p>
                      <a:pPr algn="l" fontAlgn="b"/>
                      <a:r>
                        <a:rPr lang="es-ES" sz="1200" u="none" strike="noStrike"/>
                        <a:t> $        320.056,99 </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dirty="0"/>
                        <a:t>76,73%</a:t>
                      </a:r>
                      <a:endParaRPr lang="es-ES" sz="1200" b="1" i="0" u="none" strike="noStrike" dirty="0">
                        <a:solidFill>
                          <a:srgbClr val="000000"/>
                        </a:solidFill>
                        <a:latin typeface="Arial"/>
                      </a:endParaRPr>
                    </a:p>
                  </a:txBody>
                  <a:tcPr marL="7483" marR="7483" marT="7483" marB="0" anchor="b"/>
                </a:tc>
                <a:tc>
                  <a:txBody>
                    <a:bodyPr/>
                    <a:lstStyle/>
                    <a:p>
                      <a:pPr algn="ctr" fontAlgn="b"/>
                      <a:r>
                        <a:rPr lang="es-ES" sz="1200" u="none" strike="noStrike" dirty="0"/>
                        <a:t>Factible</a:t>
                      </a:r>
                      <a:endParaRPr lang="es-ES" sz="1200" b="1" i="0" u="none" strike="noStrike" dirty="0">
                        <a:solidFill>
                          <a:srgbClr val="000000"/>
                        </a:solidFill>
                        <a:latin typeface="Arial"/>
                      </a:endParaRPr>
                    </a:p>
                  </a:txBody>
                  <a:tcPr marL="7483" marR="7483" marT="7483" marB="0" anchor="b"/>
                </a:tc>
              </a:tr>
              <a:tr h="300380">
                <a:tc>
                  <a:txBody>
                    <a:bodyPr/>
                    <a:lstStyle/>
                    <a:p>
                      <a:pPr algn="l" fontAlgn="b"/>
                      <a:r>
                        <a:rPr lang="es-ES" sz="1200" u="none" strike="noStrike"/>
                        <a:t> </a:t>
                      </a:r>
                      <a:endParaRPr lang="es-ES" sz="1200" b="1" i="0" u="none" strike="noStrike">
                        <a:solidFill>
                          <a:srgbClr val="000000"/>
                        </a:solidFill>
                        <a:latin typeface="Arial"/>
                      </a:endParaRPr>
                    </a:p>
                  </a:txBody>
                  <a:tcPr marL="7483" marR="7483" marT="7483" marB="0" anchor="b"/>
                </a:tc>
                <a:tc>
                  <a:txBody>
                    <a:bodyPr/>
                    <a:lstStyle/>
                    <a:p>
                      <a:pPr algn="r" fontAlgn="b"/>
                      <a:r>
                        <a:rPr lang="es-ES" sz="1200" u="none" strike="noStrike"/>
                        <a:t>15%</a:t>
                      </a:r>
                      <a:endParaRPr lang="es-ES" sz="1200" b="1" i="0" u="none" strike="noStrike">
                        <a:solidFill>
                          <a:srgbClr val="000000"/>
                        </a:solidFill>
                        <a:latin typeface="Arial"/>
                      </a:endParaRPr>
                    </a:p>
                  </a:txBody>
                  <a:tcPr marL="7483" marR="7483" marT="7483" marB="0" anchor="b"/>
                </a:tc>
                <a:tc>
                  <a:txBody>
                    <a:bodyPr/>
                    <a:lstStyle/>
                    <a:p>
                      <a:pPr algn="l" fontAlgn="b"/>
                      <a:r>
                        <a:rPr lang="es-ES" sz="1200" u="none" strike="noStrike"/>
                        <a:t> $                  0,345 </a:t>
                      </a:r>
                      <a:endParaRPr lang="es-ES" sz="1200" b="1" i="0" u="none" strike="noStrike">
                        <a:solidFill>
                          <a:srgbClr val="000000"/>
                        </a:solidFill>
                        <a:latin typeface="Arial"/>
                      </a:endParaRPr>
                    </a:p>
                  </a:txBody>
                  <a:tcPr marL="7483" marR="7483" marT="7483" marB="0" anchor="b"/>
                </a:tc>
                <a:tc>
                  <a:txBody>
                    <a:bodyPr/>
                    <a:lstStyle/>
                    <a:p>
                      <a:pPr algn="l" fontAlgn="b"/>
                      <a:r>
                        <a:rPr lang="es-ES" sz="1200" u="none" strike="noStrike"/>
                        <a:t> $        396.701,79 </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92,09%</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dirty="0"/>
                        <a:t>Factible</a:t>
                      </a:r>
                      <a:endParaRPr lang="es-ES" sz="1200" b="1" i="0" u="none" strike="noStrike" dirty="0">
                        <a:solidFill>
                          <a:srgbClr val="000000"/>
                        </a:solidFill>
                        <a:latin typeface="Arial"/>
                      </a:endParaRPr>
                    </a:p>
                  </a:txBody>
                  <a:tcPr marL="7483" marR="7483" marT="7483" marB="0" anchor="b"/>
                </a:tc>
              </a:tr>
            </a:tbl>
          </a:graphicData>
        </a:graphic>
      </p:graphicFrame>
      <p:sp>
        <p:nvSpPr>
          <p:cNvPr id="5" name="4 Rectángulo redondeado"/>
          <p:cNvSpPr/>
          <p:nvPr/>
        </p:nvSpPr>
        <p:spPr>
          <a:xfrm>
            <a:off x="2000232" y="2571744"/>
            <a:ext cx="4714908"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RESPECTO AL PRECIO</a:t>
            </a:r>
            <a:endParaRPr lang="es-ES" dirty="0"/>
          </a:p>
        </p:txBody>
      </p:sp>
      <p:graphicFrame>
        <p:nvGraphicFramePr>
          <p:cNvPr id="94209" name="Object 1"/>
          <p:cNvGraphicFramePr>
            <a:graphicFrameLocks noChangeAspect="1"/>
          </p:cNvGraphicFramePr>
          <p:nvPr/>
        </p:nvGraphicFramePr>
        <p:xfrm>
          <a:off x="5429250" y="5786438"/>
          <a:ext cx="2247900" cy="752475"/>
        </p:xfrm>
        <a:graphic>
          <a:graphicData uri="http://schemas.openxmlformats.org/presentationml/2006/ole">
            <p:oleObj spid="_x0000_s94209" r:id="rId3" imgW="7457143" imgH="3742857" progId="">
              <p:embed/>
            </p:oleObj>
          </a:graphicData>
        </a:graphic>
      </p:graphicFrame>
      <p:sp>
        <p:nvSpPr>
          <p:cNvPr id="6" name="5 Rectángulo redondeado"/>
          <p:cNvSpPr/>
          <p:nvPr/>
        </p:nvSpPr>
        <p:spPr>
          <a:xfrm>
            <a:off x="1142976" y="1214422"/>
            <a:ext cx="6715172"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Permite diseñar escenarios en los cuales podremos analizar posibles resultados de nuestro proyecto, cambiando los valores de sus variables y restricciones financieras y </a:t>
            </a:r>
            <a:r>
              <a:rPr lang="es-ES" dirty="0" err="1" smtClean="0"/>
              <a:t>asi</a:t>
            </a:r>
            <a:r>
              <a:rPr lang="es-ES" dirty="0" smtClean="0"/>
              <a:t> determinar como estas afectan el resultado final</a:t>
            </a:r>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928794" y="1714488"/>
            <a:ext cx="4714908"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ANALISIS RESPECTO A LA DEMANDA</a:t>
            </a:r>
            <a:endParaRPr lang="es-ES" dirty="0"/>
          </a:p>
        </p:txBody>
      </p:sp>
      <p:graphicFrame>
        <p:nvGraphicFramePr>
          <p:cNvPr id="5" name="4 Tabla"/>
          <p:cNvGraphicFramePr>
            <a:graphicFrameLocks noGrp="1"/>
          </p:cNvGraphicFramePr>
          <p:nvPr/>
        </p:nvGraphicFramePr>
        <p:xfrm>
          <a:off x="785785" y="2583443"/>
          <a:ext cx="6786611" cy="2488634"/>
        </p:xfrm>
        <a:graphic>
          <a:graphicData uri="http://schemas.openxmlformats.org/drawingml/2006/table">
            <a:tbl>
              <a:tblPr>
                <a:tableStyleId>{3C2FFA5D-87B4-456A-9821-1D502468CF0F}</a:tableStyleId>
              </a:tblPr>
              <a:tblGrid>
                <a:gridCol w="1255855"/>
                <a:gridCol w="856643"/>
                <a:gridCol w="1388927"/>
                <a:gridCol w="1419423"/>
                <a:gridCol w="956447"/>
                <a:gridCol w="909316"/>
              </a:tblGrid>
              <a:tr h="264280">
                <a:tc>
                  <a:txBody>
                    <a:bodyPr/>
                    <a:lstStyle/>
                    <a:p>
                      <a:pPr algn="ctr" fontAlgn="b"/>
                      <a:r>
                        <a:rPr lang="es-ES" sz="1200" u="none" strike="noStrike" dirty="0"/>
                        <a:t>Variable</a:t>
                      </a:r>
                      <a:endParaRPr lang="es-ES" sz="1200" b="1" i="0" u="none" strike="noStrike" dirty="0">
                        <a:solidFill>
                          <a:srgbClr val="000000"/>
                        </a:solidFill>
                        <a:latin typeface="Arial"/>
                      </a:endParaRPr>
                    </a:p>
                  </a:txBody>
                  <a:tcPr marL="7483" marR="7483" marT="7483" marB="0" anchor="b"/>
                </a:tc>
                <a:tc>
                  <a:txBody>
                    <a:bodyPr/>
                    <a:lstStyle/>
                    <a:p>
                      <a:pPr algn="ctr" fontAlgn="b"/>
                      <a:r>
                        <a:rPr lang="es-ES" sz="1200" u="none" strike="noStrike"/>
                        <a:t>Porcentaje</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Variación</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VAN</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TIR</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Resultado</a:t>
                      </a:r>
                      <a:endParaRPr lang="es-ES" sz="1200" b="1" i="0" u="none" strike="noStrike">
                        <a:solidFill>
                          <a:srgbClr val="000000"/>
                        </a:solidFill>
                        <a:latin typeface="Arial"/>
                      </a:endParaRPr>
                    </a:p>
                  </a:txBody>
                  <a:tcPr marL="7483" marR="7483" marT="7483" marB="0" anchor="b"/>
                </a:tc>
              </a:tr>
              <a:tr h="627663">
                <a:tc>
                  <a:txBody>
                    <a:bodyPr/>
                    <a:lstStyle/>
                    <a:p>
                      <a:pPr algn="l" fontAlgn="b"/>
                      <a:r>
                        <a:rPr lang="es-ES" sz="1200" u="none" strike="noStrike"/>
                        <a:t>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dirty="0"/>
                        <a:t>-15%</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dirty="0"/>
                        <a:t>           1.378.241   </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a:t> $         -15.974,39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18,74%</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No Factible</a:t>
                      </a:r>
                      <a:endParaRPr lang="es-ES" sz="1200" b="0" i="0" u="none" strike="noStrike">
                        <a:solidFill>
                          <a:srgbClr val="000000"/>
                        </a:solidFill>
                        <a:latin typeface="Arial"/>
                      </a:endParaRPr>
                    </a:p>
                  </a:txBody>
                  <a:tcPr marL="7483" marR="7483" marT="7483" marB="0" anchor="b"/>
                </a:tc>
              </a:tr>
              <a:tr h="264280">
                <a:tc>
                  <a:txBody>
                    <a:bodyPr/>
                    <a:lstStyle/>
                    <a:p>
                      <a:pPr algn="l" fontAlgn="b"/>
                      <a:r>
                        <a:rPr lang="es-ES" sz="1200" u="none" strike="noStrike"/>
                        <a:t>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-10%</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dirty="0"/>
                        <a:t>           1.459.314   </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a:t> $           47.976,45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28,18%</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0" i="0" u="none" strike="noStrike">
                        <a:solidFill>
                          <a:srgbClr val="000000"/>
                        </a:solidFill>
                        <a:latin typeface="Arial"/>
                      </a:endParaRPr>
                    </a:p>
                  </a:txBody>
                  <a:tcPr marL="7483" marR="7483" marT="7483" marB="0" anchor="b"/>
                </a:tc>
              </a:tr>
              <a:tr h="264280">
                <a:tc>
                  <a:txBody>
                    <a:bodyPr/>
                    <a:lstStyle/>
                    <a:p>
                      <a:pPr algn="l" fontAlgn="b"/>
                      <a:r>
                        <a:rPr lang="es-ES" sz="1200" u="none" strike="noStrike"/>
                        <a:t>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-5%</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           1.540.387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dirty="0"/>
                        <a:t> $        108.396,56 </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a:t>37,97%</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0" i="0" u="none" strike="noStrike">
                        <a:solidFill>
                          <a:srgbClr val="000000"/>
                        </a:solidFill>
                        <a:latin typeface="Arial"/>
                      </a:endParaRPr>
                    </a:p>
                  </a:txBody>
                  <a:tcPr marL="7483" marR="7483" marT="7483" marB="0" anchor="b"/>
                </a:tc>
              </a:tr>
              <a:tr h="264280">
                <a:tc>
                  <a:txBody>
                    <a:bodyPr/>
                    <a:lstStyle/>
                    <a:p>
                      <a:pPr algn="l" fontAlgn="b"/>
                      <a:r>
                        <a:rPr lang="es-ES" sz="1200" u="none" strike="noStrike"/>
                        <a:t>Demanda</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dirty="0"/>
                        <a:t>0</a:t>
                      </a:r>
                      <a:endParaRPr lang="es-ES" sz="1200" b="1" i="0" u="none" strike="noStrike" dirty="0">
                        <a:solidFill>
                          <a:srgbClr val="000000"/>
                        </a:solidFill>
                        <a:latin typeface="Arial"/>
                      </a:endParaRPr>
                    </a:p>
                  </a:txBody>
                  <a:tcPr marL="7483" marR="7483" marT="7483" marB="0" anchor="b">
                    <a:solidFill>
                      <a:schemeClr val="accent1">
                        <a:lumMod val="60000"/>
                        <a:lumOff val="40000"/>
                      </a:schemeClr>
                    </a:solidFill>
                  </a:tcPr>
                </a:tc>
                <a:tc>
                  <a:txBody>
                    <a:bodyPr/>
                    <a:lstStyle/>
                    <a:p>
                      <a:pPr algn="ctr" fontAlgn="b"/>
                      <a:r>
                        <a:rPr lang="es-ES" sz="1200" u="none" strike="noStrike" dirty="0"/>
                        <a:t>           1.621.460   </a:t>
                      </a:r>
                      <a:endParaRPr lang="es-ES" sz="1200" b="1" i="0" u="none" strike="noStrike" dirty="0">
                        <a:solidFill>
                          <a:srgbClr val="000000"/>
                        </a:solidFill>
                        <a:latin typeface="Arial"/>
                      </a:endParaRPr>
                    </a:p>
                  </a:txBody>
                  <a:tcPr marL="7483" marR="7483" marT="7483" marB="0" anchor="b">
                    <a:solidFill>
                      <a:schemeClr val="accent1">
                        <a:lumMod val="60000"/>
                        <a:lumOff val="40000"/>
                      </a:schemeClr>
                    </a:solidFill>
                  </a:tcPr>
                </a:tc>
                <a:tc>
                  <a:txBody>
                    <a:bodyPr/>
                    <a:lstStyle/>
                    <a:p>
                      <a:pPr algn="l" fontAlgn="b"/>
                      <a:r>
                        <a:rPr lang="es-ES" sz="1200" u="none" strike="noStrike" dirty="0"/>
                        <a:t> $        165.544,90 </a:t>
                      </a:r>
                      <a:endParaRPr lang="es-ES" sz="1200" b="1" i="0" u="none" strike="noStrike" dirty="0">
                        <a:solidFill>
                          <a:srgbClr val="000000"/>
                        </a:solidFill>
                        <a:latin typeface="Arial"/>
                      </a:endParaRPr>
                    </a:p>
                  </a:txBody>
                  <a:tcPr marL="7483" marR="7483" marT="7483" marB="0" anchor="b">
                    <a:solidFill>
                      <a:schemeClr val="accent1">
                        <a:lumMod val="60000"/>
                        <a:lumOff val="40000"/>
                      </a:schemeClr>
                    </a:solidFill>
                  </a:tcPr>
                </a:tc>
                <a:tc>
                  <a:txBody>
                    <a:bodyPr/>
                    <a:lstStyle/>
                    <a:p>
                      <a:pPr algn="ctr" fontAlgn="b"/>
                      <a:r>
                        <a:rPr lang="es-ES" sz="1200" u="none" strike="noStrike" dirty="0"/>
                        <a:t>47,76%</a:t>
                      </a:r>
                      <a:endParaRPr lang="es-ES" sz="1200" b="1" i="0" u="none" strike="noStrike" dirty="0">
                        <a:solidFill>
                          <a:srgbClr val="000000"/>
                        </a:solidFill>
                        <a:latin typeface="Arial"/>
                      </a:endParaRPr>
                    </a:p>
                  </a:txBody>
                  <a:tcPr marL="7483" marR="7483" marT="7483" marB="0" anchor="b">
                    <a:solidFill>
                      <a:schemeClr val="accent1">
                        <a:lumMod val="60000"/>
                        <a:lumOff val="40000"/>
                      </a:schemeClr>
                    </a:solidFill>
                  </a:tcPr>
                </a:tc>
                <a:tc>
                  <a:txBody>
                    <a:bodyPr/>
                    <a:lstStyle/>
                    <a:p>
                      <a:pPr algn="ctr" fontAlgn="b"/>
                      <a:r>
                        <a:rPr lang="es-ES" sz="1200" u="none" strike="noStrike" dirty="0"/>
                        <a:t>Factible</a:t>
                      </a:r>
                      <a:endParaRPr lang="es-ES" sz="1200" b="1" i="0" u="none" strike="noStrike" dirty="0">
                        <a:solidFill>
                          <a:srgbClr val="000000"/>
                        </a:solidFill>
                        <a:latin typeface="Arial"/>
                      </a:endParaRPr>
                    </a:p>
                  </a:txBody>
                  <a:tcPr marL="7483" marR="7483" marT="7483" marB="0" anchor="b">
                    <a:solidFill>
                      <a:schemeClr val="accent1">
                        <a:lumMod val="60000"/>
                        <a:lumOff val="40000"/>
                      </a:schemeClr>
                    </a:solidFill>
                  </a:tcPr>
                </a:tc>
              </a:tr>
              <a:tr h="264280">
                <a:tc>
                  <a:txBody>
                    <a:bodyPr/>
                    <a:lstStyle/>
                    <a:p>
                      <a:pPr algn="l" fontAlgn="b"/>
                      <a:r>
                        <a:rPr lang="es-ES" sz="1200" u="none" strike="noStrike"/>
                        <a:t> </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5%</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           1.702.533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dirty="0"/>
                        <a:t> $        221.870,74 </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dirty="0"/>
                        <a:t>57,87%</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0" i="0" u="none" strike="noStrike">
                        <a:solidFill>
                          <a:srgbClr val="000000"/>
                        </a:solidFill>
                        <a:latin typeface="Arial"/>
                      </a:endParaRPr>
                    </a:p>
                  </a:txBody>
                  <a:tcPr marL="7483" marR="7483" marT="7483" marB="0" anchor="b"/>
                </a:tc>
              </a:tr>
              <a:tr h="264280">
                <a:tc>
                  <a:txBody>
                    <a:bodyPr/>
                    <a:lstStyle/>
                    <a:p>
                      <a:pPr algn="l" fontAlgn="b"/>
                      <a:r>
                        <a:rPr lang="es-ES" sz="1200" u="none" strike="noStrike"/>
                        <a:t>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10%</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           1.783.606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dirty="0"/>
                        <a:t> $        278.196,59 </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dirty="0"/>
                        <a:t>68,48%</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0" i="0" u="none" strike="noStrike">
                        <a:solidFill>
                          <a:srgbClr val="000000"/>
                        </a:solidFill>
                        <a:latin typeface="Arial"/>
                      </a:endParaRPr>
                    </a:p>
                  </a:txBody>
                  <a:tcPr marL="7483" marR="7483" marT="7483" marB="0" anchor="b"/>
                </a:tc>
              </a:tr>
              <a:tr h="275291">
                <a:tc>
                  <a:txBody>
                    <a:bodyPr/>
                    <a:lstStyle/>
                    <a:p>
                      <a:pPr algn="l" fontAlgn="b"/>
                      <a:r>
                        <a:rPr lang="es-ES" sz="1200" u="none" strike="noStrike"/>
                        <a:t>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15%</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           1.864.679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 $        334.472,31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dirty="0"/>
                        <a:t>79,53%</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dirty="0"/>
                        <a:t>Factible</a:t>
                      </a:r>
                      <a:endParaRPr lang="es-ES" sz="1200" b="0" i="0" u="none" strike="noStrike" dirty="0">
                        <a:solidFill>
                          <a:srgbClr val="000000"/>
                        </a:solidFill>
                        <a:latin typeface="Arial"/>
                      </a:endParaRPr>
                    </a:p>
                  </a:txBody>
                  <a:tcPr marL="7483" marR="7483" marT="7483" marB="0" anchor="b"/>
                </a:tc>
              </a:tr>
            </a:tbl>
          </a:graphicData>
        </a:graphic>
      </p:graphicFrame>
      <p:graphicFrame>
        <p:nvGraphicFramePr>
          <p:cNvPr id="96257" name="Object 1"/>
          <p:cNvGraphicFramePr>
            <a:graphicFrameLocks noChangeAspect="1"/>
          </p:cNvGraphicFramePr>
          <p:nvPr/>
        </p:nvGraphicFramePr>
        <p:xfrm>
          <a:off x="5429250" y="5786438"/>
          <a:ext cx="2247900" cy="752475"/>
        </p:xfrm>
        <a:graphic>
          <a:graphicData uri="http://schemas.openxmlformats.org/presentationml/2006/ole">
            <p:oleObj spid="_x0000_s96257" r:id="rId3" imgW="7457143" imgH="3742857" progId="">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928794" y="1071546"/>
            <a:ext cx="5072098"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ANALISIS RESPECTO A COSTOS TOTALES</a:t>
            </a:r>
            <a:endParaRPr lang="es-ES" dirty="0"/>
          </a:p>
        </p:txBody>
      </p:sp>
      <p:graphicFrame>
        <p:nvGraphicFramePr>
          <p:cNvPr id="5" name="4 Tabla"/>
          <p:cNvGraphicFramePr>
            <a:graphicFrameLocks noGrp="1"/>
          </p:cNvGraphicFramePr>
          <p:nvPr/>
        </p:nvGraphicFramePr>
        <p:xfrm>
          <a:off x="1142977" y="2706904"/>
          <a:ext cx="6477024" cy="2150855"/>
        </p:xfrm>
        <a:graphic>
          <a:graphicData uri="http://schemas.openxmlformats.org/drawingml/2006/table">
            <a:tbl>
              <a:tblPr>
                <a:tableStyleId>{69C7853C-536D-4A76-A0AE-DD22124D55A5}</a:tableStyleId>
              </a:tblPr>
              <a:tblGrid>
                <a:gridCol w="1198567"/>
                <a:gridCol w="817566"/>
                <a:gridCol w="1325567"/>
                <a:gridCol w="1354672"/>
                <a:gridCol w="912816"/>
                <a:gridCol w="867836"/>
              </a:tblGrid>
              <a:tr h="267464">
                <a:tc>
                  <a:txBody>
                    <a:bodyPr/>
                    <a:lstStyle/>
                    <a:p>
                      <a:pPr algn="ctr" fontAlgn="b"/>
                      <a:r>
                        <a:rPr lang="es-ES" sz="1200" u="none" strike="noStrike" dirty="0"/>
                        <a:t>Variable</a:t>
                      </a:r>
                      <a:endParaRPr lang="es-ES" sz="1200" b="1" i="0" u="none" strike="noStrike" dirty="0">
                        <a:solidFill>
                          <a:srgbClr val="000000"/>
                        </a:solidFill>
                        <a:latin typeface="Arial"/>
                      </a:endParaRPr>
                    </a:p>
                  </a:txBody>
                  <a:tcPr marL="7483" marR="7483" marT="7483" marB="0" anchor="b"/>
                </a:tc>
                <a:tc>
                  <a:txBody>
                    <a:bodyPr/>
                    <a:lstStyle/>
                    <a:p>
                      <a:pPr algn="ctr" fontAlgn="b"/>
                      <a:r>
                        <a:rPr lang="es-ES" sz="1200" u="none" strike="noStrike"/>
                        <a:t>Porcentaje</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Variación</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VAN</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TIR</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Resultado</a:t>
                      </a:r>
                      <a:endParaRPr lang="es-ES" sz="1200" b="1" i="0" u="none" strike="noStrike">
                        <a:solidFill>
                          <a:srgbClr val="000000"/>
                        </a:solidFill>
                        <a:latin typeface="Arial"/>
                      </a:endParaRPr>
                    </a:p>
                  </a:txBody>
                  <a:tcPr marL="7483" marR="7483" marT="7483" marB="0" anchor="b"/>
                </a:tc>
              </a:tr>
              <a:tr h="267464">
                <a:tc>
                  <a:txBody>
                    <a:bodyPr/>
                    <a:lstStyle/>
                    <a:p>
                      <a:pPr algn="ctr" fontAlgn="b"/>
                      <a:r>
                        <a:rPr lang="es-ES" sz="1200" u="none" strike="noStrike"/>
                        <a:t> </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dirty="0"/>
                        <a:t>-15%</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dirty="0"/>
                        <a:t> $        346.402,49 </a:t>
                      </a:r>
                      <a:endParaRPr lang="es-ES" sz="1200" b="0" i="0" u="none" strike="noStrike" dirty="0">
                        <a:solidFill>
                          <a:srgbClr val="000000"/>
                        </a:solidFill>
                        <a:latin typeface="Arial"/>
                      </a:endParaRPr>
                    </a:p>
                  </a:txBody>
                  <a:tcPr marL="7483" marR="7483" marT="7483" marB="0" anchor="b"/>
                </a:tc>
                <a:tc>
                  <a:txBody>
                    <a:bodyPr/>
                    <a:lstStyle/>
                    <a:p>
                      <a:pPr algn="l" fontAlgn="b"/>
                      <a:r>
                        <a:rPr lang="es-ES" sz="1200" u="none" strike="noStrike"/>
                        <a:t> $        338.996,29 </a:t>
                      </a:r>
                      <a:endParaRPr lang="es-ES" sz="1200" b="0" i="0" u="none" strike="noStrike">
                        <a:solidFill>
                          <a:srgbClr val="000000"/>
                        </a:solidFill>
                        <a:latin typeface="Arial"/>
                      </a:endParaRPr>
                    </a:p>
                  </a:txBody>
                  <a:tcPr marL="7483" marR="7483" marT="7483" marB="0" anchor="b"/>
                </a:tc>
                <a:tc>
                  <a:txBody>
                    <a:bodyPr/>
                    <a:lstStyle/>
                    <a:p>
                      <a:pPr algn="r" fontAlgn="b"/>
                      <a:r>
                        <a:rPr lang="es-ES" sz="1200" u="none" strike="noStrike"/>
                        <a:t>85,04%</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0" i="0" u="none" strike="noStrike">
                        <a:solidFill>
                          <a:srgbClr val="000000"/>
                        </a:solidFill>
                        <a:latin typeface="Arial"/>
                      </a:endParaRPr>
                    </a:p>
                  </a:txBody>
                  <a:tcPr marL="7483" marR="7483" marT="7483" marB="0" anchor="b"/>
                </a:tc>
              </a:tr>
              <a:tr h="267464">
                <a:tc>
                  <a:txBody>
                    <a:bodyPr/>
                    <a:lstStyle/>
                    <a:p>
                      <a:pPr algn="ctr" fontAlgn="b"/>
                      <a:r>
                        <a:rPr lang="es-ES" sz="1200" u="none" strike="noStrike"/>
                        <a:t> </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-10%</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dirty="0"/>
                        <a:t> $        366.779,11 </a:t>
                      </a:r>
                      <a:endParaRPr lang="es-ES" sz="1200" b="0" i="0" u="none" strike="noStrike" dirty="0">
                        <a:solidFill>
                          <a:srgbClr val="000000"/>
                        </a:solidFill>
                        <a:latin typeface="Arial"/>
                      </a:endParaRPr>
                    </a:p>
                  </a:txBody>
                  <a:tcPr marL="7483" marR="7483" marT="7483" marB="0" anchor="b"/>
                </a:tc>
                <a:tc>
                  <a:txBody>
                    <a:bodyPr/>
                    <a:lstStyle/>
                    <a:p>
                      <a:pPr algn="l" fontAlgn="b"/>
                      <a:r>
                        <a:rPr lang="es-ES" sz="1200" u="none" strike="noStrike"/>
                        <a:t> $        281.773,36 </a:t>
                      </a:r>
                      <a:endParaRPr lang="es-ES" sz="1200" b="0" i="0" u="none" strike="noStrike">
                        <a:solidFill>
                          <a:srgbClr val="000000"/>
                        </a:solidFill>
                        <a:latin typeface="Arial"/>
                      </a:endParaRPr>
                    </a:p>
                  </a:txBody>
                  <a:tcPr marL="7483" marR="7483" marT="7483" marB="0" anchor="b"/>
                </a:tc>
                <a:tc>
                  <a:txBody>
                    <a:bodyPr/>
                    <a:lstStyle/>
                    <a:p>
                      <a:pPr algn="r" fontAlgn="b"/>
                      <a:r>
                        <a:rPr lang="es-ES" sz="1200" u="none" strike="noStrike"/>
                        <a:t>71,90%</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0" i="0" u="none" strike="noStrike">
                        <a:solidFill>
                          <a:srgbClr val="000000"/>
                        </a:solidFill>
                        <a:latin typeface="Arial"/>
                      </a:endParaRPr>
                    </a:p>
                  </a:txBody>
                  <a:tcPr marL="7483" marR="7483" marT="7483" marB="0" anchor="b"/>
                </a:tc>
              </a:tr>
              <a:tr h="267464">
                <a:tc>
                  <a:txBody>
                    <a:bodyPr/>
                    <a:lstStyle/>
                    <a:p>
                      <a:pPr algn="ctr" fontAlgn="b"/>
                      <a:r>
                        <a:rPr lang="es-ES" sz="1200" u="none" strike="noStrike"/>
                        <a:t> </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-5%</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 $        387.155,73 </a:t>
                      </a:r>
                      <a:endParaRPr lang="es-ES" sz="1200" b="0" i="0" u="none" strike="noStrike">
                        <a:solidFill>
                          <a:srgbClr val="000000"/>
                        </a:solidFill>
                        <a:latin typeface="Arial"/>
                      </a:endParaRPr>
                    </a:p>
                  </a:txBody>
                  <a:tcPr marL="7483" marR="7483" marT="7483" marB="0" anchor="b"/>
                </a:tc>
                <a:tc>
                  <a:txBody>
                    <a:bodyPr/>
                    <a:lstStyle/>
                    <a:p>
                      <a:pPr algn="l" fontAlgn="b"/>
                      <a:r>
                        <a:rPr lang="es-ES" sz="1200" u="none" strike="noStrike"/>
                        <a:t> $        223.659,13 </a:t>
                      </a:r>
                      <a:endParaRPr lang="es-ES" sz="1200" b="0" i="0" u="none" strike="noStrike">
                        <a:solidFill>
                          <a:srgbClr val="000000"/>
                        </a:solidFill>
                        <a:latin typeface="Arial"/>
                      </a:endParaRPr>
                    </a:p>
                  </a:txBody>
                  <a:tcPr marL="7483" marR="7483" marT="7483" marB="0" anchor="b"/>
                </a:tc>
                <a:tc>
                  <a:txBody>
                    <a:bodyPr/>
                    <a:lstStyle/>
                    <a:p>
                      <a:pPr algn="r" fontAlgn="b"/>
                      <a:r>
                        <a:rPr lang="es-ES" sz="1200" u="none" strike="noStrike"/>
                        <a:t>59,25%</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0" i="0" u="none" strike="noStrike">
                        <a:solidFill>
                          <a:srgbClr val="000000"/>
                        </a:solidFill>
                        <a:latin typeface="Arial"/>
                      </a:endParaRPr>
                    </a:p>
                  </a:txBody>
                  <a:tcPr marL="7483" marR="7483" marT="7483" marB="0" anchor="b"/>
                </a:tc>
              </a:tr>
              <a:tr h="267464">
                <a:tc>
                  <a:txBody>
                    <a:bodyPr/>
                    <a:lstStyle/>
                    <a:p>
                      <a:pPr algn="l" fontAlgn="b"/>
                      <a:r>
                        <a:rPr lang="es-ES" sz="1200" u="none" strike="noStrike"/>
                        <a:t>Costos Totales</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0</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 $        407.532,34 </a:t>
                      </a:r>
                      <a:endParaRPr lang="es-ES" sz="1200" b="1" i="0" u="none" strike="noStrike">
                        <a:solidFill>
                          <a:srgbClr val="000000"/>
                        </a:solidFill>
                        <a:latin typeface="Arial"/>
                      </a:endParaRPr>
                    </a:p>
                  </a:txBody>
                  <a:tcPr marL="7483" marR="7483" marT="7483" marB="0" anchor="b"/>
                </a:tc>
                <a:tc>
                  <a:txBody>
                    <a:bodyPr/>
                    <a:lstStyle/>
                    <a:p>
                      <a:pPr algn="l" fontAlgn="b"/>
                      <a:r>
                        <a:rPr lang="es-ES" sz="1200" u="none" strike="noStrike" dirty="0"/>
                        <a:t> $        165.544,90 </a:t>
                      </a:r>
                      <a:endParaRPr lang="es-ES" sz="1200" b="1" i="0" u="none" strike="noStrike" dirty="0">
                        <a:solidFill>
                          <a:srgbClr val="000000"/>
                        </a:solidFill>
                        <a:latin typeface="Arial"/>
                      </a:endParaRPr>
                    </a:p>
                  </a:txBody>
                  <a:tcPr marL="7483" marR="7483" marT="7483" marB="0" anchor="b"/>
                </a:tc>
                <a:tc>
                  <a:txBody>
                    <a:bodyPr/>
                    <a:lstStyle/>
                    <a:p>
                      <a:pPr algn="r" fontAlgn="b"/>
                      <a:r>
                        <a:rPr lang="es-ES" sz="1200" u="none" strike="noStrike"/>
                        <a:t>47,76%</a:t>
                      </a:r>
                      <a:endParaRPr lang="es-ES" sz="1200" b="1" i="0" u="none" strike="noStrike">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1" i="0" u="none" strike="noStrike">
                        <a:solidFill>
                          <a:srgbClr val="000000"/>
                        </a:solidFill>
                        <a:latin typeface="Arial"/>
                      </a:endParaRPr>
                    </a:p>
                  </a:txBody>
                  <a:tcPr marL="7483" marR="7483" marT="7483" marB="0" anchor="b"/>
                </a:tc>
              </a:tr>
              <a:tr h="267464">
                <a:tc>
                  <a:txBody>
                    <a:bodyPr/>
                    <a:lstStyle/>
                    <a:p>
                      <a:pPr algn="l" fontAlgn="b"/>
                      <a:r>
                        <a:rPr lang="es-ES" sz="1200" u="none" strike="noStrike"/>
                        <a:t>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5%</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 $        427.908,96 </a:t>
                      </a:r>
                      <a:endParaRPr lang="es-ES" sz="1200" b="0" i="0" u="none" strike="noStrike">
                        <a:solidFill>
                          <a:srgbClr val="000000"/>
                        </a:solidFill>
                        <a:latin typeface="Arial"/>
                      </a:endParaRPr>
                    </a:p>
                  </a:txBody>
                  <a:tcPr marL="7483" marR="7483" marT="7483" marB="0" anchor="b"/>
                </a:tc>
                <a:tc>
                  <a:txBody>
                    <a:bodyPr/>
                    <a:lstStyle/>
                    <a:p>
                      <a:pPr algn="l" fontAlgn="b"/>
                      <a:r>
                        <a:rPr lang="es-ES" sz="1200" u="none" strike="noStrike" dirty="0"/>
                        <a:t> $        106.114,63 </a:t>
                      </a:r>
                      <a:endParaRPr lang="es-ES" sz="1200" b="0" i="0" u="none" strike="noStrike" dirty="0">
                        <a:solidFill>
                          <a:srgbClr val="000000"/>
                        </a:solidFill>
                        <a:latin typeface="Arial"/>
                      </a:endParaRPr>
                    </a:p>
                  </a:txBody>
                  <a:tcPr marL="7483" marR="7483" marT="7483" marB="0" anchor="b"/>
                </a:tc>
                <a:tc>
                  <a:txBody>
                    <a:bodyPr/>
                    <a:lstStyle/>
                    <a:p>
                      <a:pPr algn="r" fontAlgn="b"/>
                      <a:r>
                        <a:rPr lang="es-ES" sz="1200" u="none" strike="noStrike"/>
                        <a:t>37,10%</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1" i="0" u="none" strike="noStrike">
                        <a:solidFill>
                          <a:srgbClr val="000000"/>
                        </a:solidFill>
                        <a:latin typeface="Arial"/>
                      </a:endParaRPr>
                    </a:p>
                  </a:txBody>
                  <a:tcPr marL="7483" marR="7483" marT="7483" marB="0" anchor="b"/>
                </a:tc>
              </a:tr>
              <a:tr h="267464">
                <a:tc>
                  <a:txBody>
                    <a:bodyPr/>
                    <a:lstStyle/>
                    <a:p>
                      <a:pPr algn="ctr" fontAlgn="b"/>
                      <a:r>
                        <a:rPr lang="es-ES" sz="1200" u="none" strike="noStrike"/>
                        <a:t>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10%</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 $        448.285,58 </a:t>
                      </a:r>
                      <a:endParaRPr lang="es-ES" sz="1200" b="0" i="0" u="none" strike="noStrike">
                        <a:solidFill>
                          <a:srgbClr val="000000"/>
                        </a:solidFill>
                        <a:latin typeface="Arial"/>
                      </a:endParaRPr>
                    </a:p>
                  </a:txBody>
                  <a:tcPr marL="7483" marR="7483" marT="7483" marB="0" anchor="b"/>
                </a:tc>
                <a:tc>
                  <a:txBody>
                    <a:bodyPr/>
                    <a:lstStyle/>
                    <a:p>
                      <a:pPr algn="l" fontAlgn="b"/>
                      <a:r>
                        <a:rPr lang="es-ES" sz="1200" u="none" strike="noStrike"/>
                        <a:t> $           42.201,65 </a:t>
                      </a:r>
                      <a:endParaRPr lang="es-ES" sz="1200" b="0" i="0" u="none" strike="noStrike">
                        <a:solidFill>
                          <a:srgbClr val="000000"/>
                        </a:solidFill>
                        <a:latin typeface="Arial"/>
                      </a:endParaRPr>
                    </a:p>
                  </a:txBody>
                  <a:tcPr marL="7483" marR="7483" marT="7483" marB="0" anchor="b"/>
                </a:tc>
                <a:tc>
                  <a:txBody>
                    <a:bodyPr/>
                    <a:lstStyle/>
                    <a:p>
                      <a:pPr algn="r" fontAlgn="b"/>
                      <a:r>
                        <a:rPr lang="es-ES" sz="1200" u="none" strike="noStrike" dirty="0"/>
                        <a:t>26,90%</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a:t>Factible</a:t>
                      </a:r>
                      <a:endParaRPr lang="es-ES" sz="1200" b="0" i="0" u="none" strike="noStrike">
                        <a:solidFill>
                          <a:srgbClr val="000000"/>
                        </a:solidFill>
                        <a:latin typeface="Arial"/>
                      </a:endParaRPr>
                    </a:p>
                  </a:txBody>
                  <a:tcPr marL="7483" marR="7483" marT="7483" marB="0" anchor="b"/>
                </a:tc>
              </a:tr>
              <a:tr h="278607">
                <a:tc>
                  <a:txBody>
                    <a:bodyPr/>
                    <a:lstStyle/>
                    <a:p>
                      <a:pPr algn="ctr" fontAlgn="b"/>
                      <a:r>
                        <a:rPr lang="es-ES" sz="1200" u="none" strike="noStrike"/>
                        <a:t> </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15%</a:t>
                      </a:r>
                      <a:endParaRPr lang="es-ES" sz="1200" b="0" i="0" u="none" strike="noStrike">
                        <a:solidFill>
                          <a:srgbClr val="000000"/>
                        </a:solidFill>
                        <a:latin typeface="Arial"/>
                      </a:endParaRPr>
                    </a:p>
                  </a:txBody>
                  <a:tcPr marL="7483" marR="7483" marT="7483" marB="0" anchor="b"/>
                </a:tc>
                <a:tc>
                  <a:txBody>
                    <a:bodyPr/>
                    <a:lstStyle/>
                    <a:p>
                      <a:pPr algn="ctr" fontAlgn="b"/>
                      <a:r>
                        <a:rPr lang="es-ES" sz="1200" u="none" strike="noStrike"/>
                        <a:t> $        468.662,19 </a:t>
                      </a:r>
                      <a:endParaRPr lang="es-ES" sz="1200" b="0" i="0" u="none" strike="noStrike">
                        <a:solidFill>
                          <a:srgbClr val="000000"/>
                        </a:solidFill>
                        <a:latin typeface="Arial"/>
                      </a:endParaRPr>
                    </a:p>
                  </a:txBody>
                  <a:tcPr marL="7483" marR="7483" marT="7483" marB="0" anchor="b"/>
                </a:tc>
                <a:tc>
                  <a:txBody>
                    <a:bodyPr/>
                    <a:lstStyle/>
                    <a:p>
                      <a:pPr algn="l" fontAlgn="b"/>
                      <a:r>
                        <a:rPr lang="es-ES" sz="1200" u="none" strike="noStrike"/>
                        <a:t> $         -25.175,27 </a:t>
                      </a:r>
                      <a:endParaRPr lang="es-ES" sz="1200" b="0" i="0" u="none" strike="noStrike">
                        <a:solidFill>
                          <a:srgbClr val="000000"/>
                        </a:solidFill>
                        <a:latin typeface="Arial"/>
                      </a:endParaRPr>
                    </a:p>
                  </a:txBody>
                  <a:tcPr marL="7483" marR="7483" marT="7483" marB="0" anchor="b"/>
                </a:tc>
                <a:tc>
                  <a:txBody>
                    <a:bodyPr/>
                    <a:lstStyle/>
                    <a:p>
                      <a:pPr algn="r" fontAlgn="b"/>
                      <a:r>
                        <a:rPr lang="es-ES" sz="1200" u="none" strike="noStrike" dirty="0"/>
                        <a:t>17,77%</a:t>
                      </a:r>
                      <a:endParaRPr lang="es-ES" sz="1200" b="0" i="0" u="none" strike="noStrike" dirty="0">
                        <a:solidFill>
                          <a:srgbClr val="000000"/>
                        </a:solidFill>
                        <a:latin typeface="Arial"/>
                      </a:endParaRPr>
                    </a:p>
                  </a:txBody>
                  <a:tcPr marL="7483" marR="7483" marT="7483" marB="0" anchor="b"/>
                </a:tc>
                <a:tc>
                  <a:txBody>
                    <a:bodyPr/>
                    <a:lstStyle/>
                    <a:p>
                      <a:pPr algn="ctr" fontAlgn="b"/>
                      <a:r>
                        <a:rPr lang="es-ES" sz="1200" u="none" strike="noStrike" dirty="0"/>
                        <a:t>No Factible</a:t>
                      </a:r>
                      <a:endParaRPr lang="es-ES" sz="1200" b="0" i="0" u="none" strike="noStrike" dirty="0">
                        <a:solidFill>
                          <a:srgbClr val="000000"/>
                        </a:solidFill>
                        <a:latin typeface="Arial"/>
                      </a:endParaRPr>
                    </a:p>
                  </a:txBody>
                  <a:tcPr marL="7483" marR="7483" marT="7483" marB="0" anchor="b"/>
                </a:tc>
              </a:tr>
            </a:tbl>
          </a:graphicData>
        </a:graphic>
      </p:graphicFrame>
      <p:graphicFrame>
        <p:nvGraphicFramePr>
          <p:cNvPr id="95233" name="Object 1"/>
          <p:cNvGraphicFramePr>
            <a:graphicFrameLocks noChangeAspect="1"/>
          </p:cNvGraphicFramePr>
          <p:nvPr/>
        </p:nvGraphicFramePr>
        <p:xfrm>
          <a:off x="5429250" y="5786438"/>
          <a:ext cx="2247900" cy="752475"/>
        </p:xfrm>
        <a:graphic>
          <a:graphicData uri="http://schemas.openxmlformats.org/presentationml/2006/ole">
            <p:oleObj spid="_x0000_s95233" r:id="rId3" imgW="7457143" imgH="3742857" progId="">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fontScale="85000" lnSpcReduction="20000"/>
          </a:bodyPr>
          <a:lstStyle/>
          <a:p>
            <a:pPr lvl="0" algn="ctr">
              <a:buFont typeface="Wingdings" pitchFamily="2" charset="2"/>
              <a:buChar char="Ø"/>
            </a:pPr>
            <a:r>
              <a:rPr lang="es-ES" sz="2800" dirty="0" smtClean="0">
                <a:latin typeface="Arial" pitchFamily="34" charset="0"/>
                <a:cs typeface="Arial" pitchFamily="34" charset="0"/>
              </a:rPr>
              <a:t> Es rentable: VAN positivo el cual es $  188.160,73 y una tasa interna de retorno (TIR) de 53,46%, la misma que es mayor a la tasa mínima atractiva de retorno (TMAR) de 21% determinada por los inversionistas.</a:t>
            </a:r>
          </a:p>
          <a:p>
            <a:pPr lvl="0" algn="ctr">
              <a:buFont typeface="Wingdings" pitchFamily="2" charset="2"/>
              <a:buChar char="Ø"/>
            </a:pPr>
            <a:endParaRPr lang="es-ES" sz="2800" dirty="0" smtClean="0">
              <a:latin typeface="Arial" pitchFamily="34" charset="0"/>
              <a:cs typeface="Arial" pitchFamily="34" charset="0"/>
            </a:endParaRPr>
          </a:p>
          <a:p>
            <a:pPr algn="ctr">
              <a:buFont typeface="Wingdings" pitchFamily="2" charset="2"/>
              <a:buChar char="Ø"/>
            </a:pPr>
            <a:r>
              <a:rPr lang="es-ES" sz="2800" dirty="0" smtClean="0">
                <a:latin typeface="Arial" pitchFamily="34" charset="0"/>
                <a:cs typeface="Arial" pitchFamily="34" charset="0"/>
              </a:rPr>
              <a:t>Para que el proyecto sea factible, hemos considerado que el Precio tendrá una variación de $0,05 y la cantidad de demanda para que el proyecto sea factibles y no se presenten pérdidas es de </a:t>
            </a:r>
            <a:r>
              <a:rPr lang="es-EC" sz="2800" dirty="0" smtClean="0">
                <a:latin typeface="Arial" pitchFamily="34" charset="0"/>
                <a:cs typeface="Arial" pitchFamily="34" charset="0"/>
              </a:rPr>
              <a:t>1.378.241 </a:t>
            </a:r>
            <a:r>
              <a:rPr lang="es-ES" sz="2800" dirty="0" smtClean="0">
                <a:latin typeface="Arial" pitchFamily="34" charset="0"/>
                <a:cs typeface="Arial" pitchFamily="34" charset="0"/>
              </a:rPr>
              <a:t>unidades, además si los costos totales superan </a:t>
            </a:r>
            <a:r>
              <a:rPr lang="es-EC" sz="2800" dirty="0" smtClean="0">
                <a:latin typeface="Arial" pitchFamily="34" charset="0"/>
                <a:cs typeface="Arial" pitchFamily="34" charset="0"/>
              </a:rPr>
              <a:t> $  468.662,19 </a:t>
            </a:r>
            <a:r>
              <a:rPr lang="es-ES" sz="2800" dirty="0" smtClean="0">
                <a:latin typeface="Arial" pitchFamily="34" charset="0"/>
                <a:cs typeface="Arial" pitchFamily="34" charset="0"/>
              </a:rPr>
              <a:t>puede que el Van sea negativo y lo más recomendables es no seguir con el proyecto.</a:t>
            </a:r>
          </a:p>
          <a:p>
            <a:endParaRPr lang="es-ES" dirty="0"/>
          </a:p>
        </p:txBody>
      </p:sp>
      <p:graphicFrame>
        <p:nvGraphicFramePr>
          <p:cNvPr id="97283" name="Object 3"/>
          <p:cNvGraphicFramePr>
            <a:graphicFrameLocks noChangeAspect="1"/>
          </p:cNvGraphicFramePr>
          <p:nvPr/>
        </p:nvGraphicFramePr>
        <p:xfrm>
          <a:off x="5643570" y="5929330"/>
          <a:ext cx="2247900" cy="752475"/>
        </p:xfrm>
        <a:graphic>
          <a:graphicData uri="http://schemas.openxmlformats.org/presentationml/2006/ole">
            <p:oleObj spid="_x0000_s97283" r:id="rId3" imgW="7457143" imgH="3742857" progId="">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idx="1"/>
          </p:nvPr>
        </p:nvSpPr>
        <p:spPr>
          <a:xfrm>
            <a:off x="457200" y="2071678"/>
            <a:ext cx="7239000" cy="4384058"/>
          </a:xfrm>
        </p:spPr>
        <p:txBody>
          <a:bodyPr/>
          <a:lstStyle/>
          <a:p>
            <a:pPr algn="just">
              <a:buNone/>
            </a:pPr>
            <a:endParaRPr lang="es-ES" dirty="0" smtClean="0"/>
          </a:p>
          <a:p>
            <a:pPr algn="just"/>
            <a:r>
              <a:rPr lang="es-ES" dirty="0" smtClean="0"/>
              <a:t>Se recomienda tomar en consideración el presente proyecto en nuestro país, debido a que es rentable y factible y a la vez brinda fuente empleo en la ciudad de Guayaquil y a los habitantes de Progreso, permitiendo dinamizar la economía del país.</a:t>
            </a:r>
            <a:endParaRPr lang="es-ES" dirty="0"/>
          </a:p>
        </p:txBody>
      </p:sp>
      <p:graphicFrame>
        <p:nvGraphicFramePr>
          <p:cNvPr id="98306" name="Object 2"/>
          <p:cNvGraphicFramePr>
            <a:graphicFrameLocks noChangeAspect="1"/>
          </p:cNvGraphicFramePr>
          <p:nvPr/>
        </p:nvGraphicFramePr>
        <p:xfrm>
          <a:off x="5643563" y="5929313"/>
          <a:ext cx="2247900" cy="752475"/>
        </p:xfrm>
        <a:graphic>
          <a:graphicData uri="http://schemas.openxmlformats.org/presentationml/2006/ole">
            <p:oleObj spid="_x0000_s98306" r:id="rId3" imgW="7457143" imgH="3742857" progId="">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500306"/>
            <a:ext cx="7215238" cy="1857388"/>
          </a:xfrm>
        </p:spPr>
        <p:txBody>
          <a:bodyPr>
            <a:noAutofit/>
          </a:bodyPr>
          <a:lstStyle/>
          <a:p>
            <a:pPr algn="ctr"/>
            <a:r>
              <a:rPr lang="es-ES" sz="8000" dirty="0" smtClean="0"/>
              <a:t>Gracias!!!</a:t>
            </a:r>
            <a:endParaRPr lang="es-ES" sz="8000" dirty="0"/>
          </a:p>
        </p:txBody>
      </p:sp>
      <p:graphicFrame>
        <p:nvGraphicFramePr>
          <p:cNvPr id="106498" name="Object 2"/>
          <p:cNvGraphicFramePr>
            <a:graphicFrameLocks noChangeAspect="1"/>
          </p:cNvGraphicFramePr>
          <p:nvPr/>
        </p:nvGraphicFramePr>
        <p:xfrm>
          <a:off x="5643563" y="5929313"/>
          <a:ext cx="2247900" cy="752475"/>
        </p:xfrm>
        <a:graphic>
          <a:graphicData uri="http://schemas.openxmlformats.org/presentationml/2006/ole">
            <p:oleObj spid="_x0000_s106498" r:id="rId3" imgW="7457143" imgH="3742857" progId="">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sp>
        <p:nvSpPr>
          <p:cNvPr id="3" name="2 Marcador de contenido"/>
          <p:cNvSpPr>
            <a:spLocks noGrp="1"/>
          </p:cNvSpPr>
          <p:nvPr>
            <p:ph idx="1"/>
          </p:nvPr>
        </p:nvSpPr>
        <p:spPr>
          <a:xfrm>
            <a:off x="457200" y="1609416"/>
            <a:ext cx="6900882" cy="3319782"/>
          </a:xfrm>
        </p:spPr>
        <p:txBody>
          <a:bodyPr>
            <a:normAutofit fontScale="92500"/>
          </a:bodyPr>
          <a:lstStyle/>
          <a:p>
            <a:pPr lvl="0">
              <a:buNone/>
            </a:pPr>
            <a:endParaRPr lang="es-ES" sz="2400" b="1" dirty="0"/>
          </a:p>
          <a:p>
            <a:pPr lvl="0">
              <a:buNone/>
            </a:pPr>
            <a:r>
              <a:rPr lang="es-ES" sz="2400" b="1" dirty="0" smtClean="0"/>
              <a:t>OBJETIVO GENERAL:</a:t>
            </a:r>
          </a:p>
          <a:p>
            <a:pPr lvl="0">
              <a:buNone/>
            </a:pPr>
            <a:endParaRPr lang="es-ES" sz="2400" b="1" dirty="0"/>
          </a:p>
          <a:p>
            <a:pPr lvl="0" algn="ctr">
              <a:buNone/>
            </a:pPr>
            <a:r>
              <a:rPr lang="es-ES" sz="2400" dirty="0" smtClean="0"/>
              <a:t>Valorar el ejercicio financiero basado en la producción  y comercialización de las galletas Amor con hambre en el mercado de Guayaquil. </a:t>
            </a:r>
          </a:p>
          <a:p>
            <a:pPr>
              <a:buNone/>
            </a:pPr>
            <a:endParaRPr lang="es-ES" sz="2400" dirty="0"/>
          </a:p>
          <a:p>
            <a:pPr lvl="0" algn="ctr">
              <a:buNone/>
            </a:pPr>
            <a:r>
              <a:rPr lang="es-ES" sz="2400" dirty="0" smtClean="0"/>
              <a:t>    </a:t>
            </a:r>
            <a:endParaRPr lang="es-ES" dirty="0"/>
          </a:p>
        </p:txBody>
      </p:sp>
      <p:graphicFrame>
        <p:nvGraphicFramePr>
          <p:cNvPr id="54273" name="Object 1"/>
          <p:cNvGraphicFramePr>
            <a:graphicFrameLocks noChangeAspect="1"/>
          </p:cNvGraphicFramePr>
          <p:nvPr/>
        </p:nvGraphicFramePr>
        <p:xfrm>
          <a:off x="5429250" y="5429250"/>
          <a:ext cx="2247900" cy="752475"/>
        </p:xfrm>
        <a:graphic>
          <a:graphicData uri="http://schemas.openxmlformats.org/presentationml/2006/ole">
            <p:oleObj spid="_x0000_s54273" r:id="rId3" imgW="7457143" imgH="3742857"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6972320" cy="751506"/>
          </a:xfrm>
        </p:spPr>
        <p:txBody>
          <a:bodyPr>
            <a:normAutofit/>
          </a:bodyPr>
          <a:lstStyle/>
          <a:p>
            <a:r>
              <a:rPr lang="es-ES" sz="3600" b="1" dirty="0"/>
              <a:t>OBJETIVOS ESPECIFICOS:</a:t>
            </a:r>
            <a:endParaRPr lang="es-ES" sz="3600" dirty="0"/>
          </a:p>
        </p:txBody>
      </p:sp>
      <p:sp>
        <p:nvSpPr>
          <p:cNvPr id="3" name="2 Marcador de contenido"/>
          <p:cNvSpPr>
            <a:spLocks noGrp="1"/>
          </p:cNvSpPr>
          <p:nvPr>
            <p:ph idx="1"/>
          </p:nvPr>
        </p:nvSpPr>
        <p:spPr>
          <a:xfrm>
            <a:off x="571472" y="1357298"/>
            <a:ext cx="7215238" cy="4286280"/>
          </a:xfrm>
        </p:spPr>
        <p:txBody>
          <a:bodyPr>
            <a:normAutofit fontScale="92500" lnSpcReduction="10000"/>
          </a:bodyPr>
          <a:lstStyle/>
          <a:p>
            <a:pPr>
              <a:buNone/>
            </a:pPr>
            <a:endParaRPr lang="es-ES" sz="2400" dirty="0" smtClean="0"/>
          </a:p>
          <a:p>
            <a:r>
              <a:rPr lang="es-ES" sz="2400" dirty="0" smtClean="0"/>
              <a:t>Desarrollar </a:t>
            </a:r>
            <a:r>
              <a:rPr lang="es-ES" sz="2400" dirty="0"/>
              <a:t>una investigación profunda y exhaustiva de nuestro mercado </a:t>
            </a:r>
            <a:r>
              <a:rPr lang="es-ES" sz="2400" dirty="0" smtClean="0"/>
              <a:t>objetivo.</a:t>
            </a:r>
          </a:p>
          <a:p>
            <a:pPr>
              <a:buNone/>
            </a:pPr>
            <a:endParaRPr lang="es-ES" sz="2400" dirty="0" smtClean="0"/>
          </a:p>
          <a:p>
            <a:r>
              <a:rPr lang="es-ES" sz="2400" dirty="0"/>
              <a:t>Establecer alianzas con diferentes cadenas de </a:t>
            </a:r>
            <a:r>
              <a:rPr lang="es-ES" sz="2400" dirty="0" smtClean="0"/>
              <a:t>supermercados.</a:t>
            </a:r>
          </a:p>
          <a:p>
            <a:pPr>
              <a:buNone/>
            </a:pPr>
            <a:endParaRPr lang="es-ES" sz="2400" dirty="0" smtClean="0"/>
          </a:p>
          <a:p>
            <a:r>
              <a:rPr lang="es-ES" sz="2400" dirty="0"/>
              <a:t>Ser pioneros en la comercialización de esta </a:t>
            </a:r>
            <a:r>
              <a:rPr lang="es-ES" sz="2400" dirty="0" smtClean="0"/>
              <a:t>galleta.</a:t>
            </a:r>
          </a:p>
          <a:p>
            <a:endParaRPr lang="es-ES" sz="2400" dirty="0" smtClean="0"/>
          </a:p>
          <a:p>
            <a:r>
              <a:rPr lang="es-ES" sz="2400" dirty="0"/>
              <a:t>Alcanzar los objetivos antes mencionados de una manera eficiente y eficaz logrando desarrollarlos en un corto plazo.</a:t>
            </a:r>
          </a:p>
        </p:txBody>
      </p:sp>
      <p:graphicFrame>
        <p:nvGraphicFramePr>
          <p:cNvPr id="53249" name="Object 1"/>
          <p:cNvGraphicFramePr>
            <a:graphicFrameLocks noChangeAspect="1"/>
          </p:cNvGraphicFramePr>
          <p:nvPr/>
        </p:nvGraphicFramePr>
        <p:xfrm>
          <a:off x="5429250" y="5429250"/>
          <a:ext cx="2247900" cy="752475"/>
        </p:xfrm>
        <a:graphic>
          <a:graphicData uri="http://schemas.openxmlformats.org/presentationml/2006/ole">
            <p:oleObj spid="_x0000_s53249" r:id="rId3" imgW="7457143" imgH="3742857"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ANALISIS FODA</a:t>
            </a:r>
            <a:endParaRPr lang="es-ES" dirty="0"/>
          </a:p>
        </p:txBody>
      </p:sp>
      <p:sp>
        <p:nvSpPr>
          <p:cNvPr id="16" name="15 Flecha cuádruple"/>
          <p:cNvSpPr/>
          <p:nvPr/>
        </p:nvSpPr>
        <p:spPr>
          <a:xfrm>
            <a:off x="3428992" y="3000372"/>
            <a:ext cx="1428760" cy="1143008"/>
          </a:xfrm>
          <a:prstGeom prst="quad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7" name="16 Rectángulo redondeado"/>
          <p:cNvSpPr/>
          <p:nvPr/>
        </p:nvSpPr>
        <p:spPr>
          <a:xfrm>
            <a:off x="3071802" y="2071678"/>
            <a:ext cx="2214578"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FORTALEZAS</a:t>
            </a:r>
            <a:endParaRPr lang="es-ES" dirty="0"/>
          </a:p>
        </p:txBody>
      </p:sp>
      <p:sp>
        <p:nvSpPr>
          <p:cNvPr id="18" name="17 Rectángulo redondeado"/>
          <p:cNvSpPr/>
          <p:nvPr/>
        </p:nvSpPr>
        <p:spPr>
          <a:xfrm>
            <a:off x="5214942" y="3214686"/>
            <a:ext cx="2214578" cy="78581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DEBILIDADES</a:t>
            </a:r>
            <a:endParaRPr lang="es-ES" dirty="0"/>
          </a:p>
        </p:txBody>
      </p:sp>
      <p:sp>
        <p:nvSpPr>
          <p:cNvPr id="19" name="18 Rectángulo redondeado"/>
          <p:cNvSpPr/>
          <p:nvPr/>
        </p:nvSpPr>
        <p:spPr>
          <a:xfrm>
            <a:off x="1000100" y="3286124"/>
            <a:ext cx="2214578" cy="7858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OPORTUNIDADES</a:t>
            </a:r>
            <a:endParaRPr lang="es-ES" dirty="0"/>
          </a:p>
        </p:txBody>
      </p:sp>
      <p:sp>
        <p:nvSpPr>
          <p:cNvPr id="20" name="19 Rectángulo redondeado"/>
          <p:cNvSpPr/>
          <p:nvPr/>
        </p:nvSpPr>
        <p:spPr>
          <a:xfrm>
            <a:off x="3071802" y="4643446"/>
            <a:ext cx="2214578" cy="78581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AMENAZAS</a:t>
            </a:r>
            <a:endParaRPr lang="es-ES" dirty="0"/>
          </a:p>
        </p:txBody>
      </p:sp>
      <p:graphicFrame>
        <p:nvGraphicFramePr>
          <p:cNvPr id="52225" name="Object 1"/>
          <p:cNvGraphicFramePr>
            <a:graphicFrameLocks noChangeAspect="1"/>
          </p:cNvGraphicFramePr>
          <p:nvPr/>
        </p:nvGraphicFramePr>
        <p:xfrm>
          <a:off x="5429250" y="5429250"/>
          <a:ext cx="2247900" cy="752475"/>
        </p:xfrm>
        <a:graphic>
          <a:graphicData uri="http://schemas.openxmlformats.org/presentationml/2006/ole">
            <p:oleObj spid="_x0000_s52225" r:id="rId3" imgW="7457143" imgH="3742857"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FORTALEZAS:</a:t>
            </a:r>
            <a:endParaRPr lang="es-ES" dirty="0"/>
          </a:p>
        </p:txBody>
      </p:sp>
      <p:sp>
        <p:nvSpPr>
          <p:cNvPr id="3" name="2 Marcador de contenido"/>
          <p:cNvSpPr>
            <a:spLocks noGrp="1"/>
          </p:cNvSpPr>
          <p:nvPr>
            <p:ph idx="1"/>
          </p:nvPr>
        </p:nvSpPr>
        <p:spPr/>
        <p:txBody>
          <a:bodyPr>
            <a:normAutofit/>
          </a:bodyPr>
          <a:lstStyle/>
          <a:p>
            <a:pPr lvl="0" algn="just"/>
            <a:r>
              <a:rPr lang="es-ES" sz="2000" dirty="0" smtClean="0"/>
              <a:t>E</a:t>
            </a:r>
            <a:r>
              <a:rPr lang="es-ES" sz="2000" dirty="0" smtClean="0"/>
              <a:t>l </a:t>
            </a:r>
            <a:r>
              <a:rPr lang="es-ES" sz="2000" dirty="0" smtClean="0"/>
              <a:t>público en general conoce el producto y el mismo es aceptado</a:t>
            </a:r>
            <a:r>
              <a:rPr lang="es-ES" sz="2000" dirty="0" smtClean="0"/>
              <a:t>.</a:t>
            </a:r>
          </a:p>
          <a:p>
            <a:pPr lvl="0" algn="just">
              <a:buNone/>
            </a:pPr>
            <a:endParaRPr lang="es-ES" sz="2000" dirty="0" smtClean="0"/>
          </a:p>
          <a:p>
            <a:pPr lvl="0" algn="just"/>
            <a:r>
              <a:rPr lang="es-ES" sz="2000" dirty="0" smtClean="0"/>
              <a:t>G</a:t>
            </a:r>
            <a:r>
              <a:rPr lang="es-ES" sz="2000" dirty="0" smtClean="0"/>
              <a:t>racias </a:t>
            </a:r>
            <a:r>
              <a:rPr lang="es-ES" sz="2000" dirty="0" smtClean="0"/>
              <a:t>a la </a:t>
            </a:r>
            <a:r>
              <a:rPr lang="es-ES" sz="2000" dirty="0" smtClean="0"/>
              <a:t>tecnología, </a:t>
            </a:r>
            <a:r>
              <a:rPr lang="es-ES" sz="2000" dirty="0" smtClean="0"/>
              <a:t>vamos a mejorar el producto dejándole su sabor tradicional, </a:t>
            </a:r>
            <a:r>
              <a:rPr lang="es-ES" sz="2000" dirty="0" smtClean="0"/>
              <a:t>con un mejor empaque</a:t>
            </a:r>
            <a:r>
              <a:rPr lang="es-ES" sz="2000" dirty="0" smtClean="0"/>
              <a:t>, para de esta forma captar mayor mercado</a:t>
            </a:r>
            <a:r>
              <a:rPr lang="es-ES" sz="2000" dirty="0" smtClean="0"/>
              <a:t>.</a:t>
            </a:r>
          </a:p>
          <a:p>
            <a:pPr lvl="0" algn="just"/>
            <a:endParaRPr lang="es-ES" sz="2000" dirty="0" smtClean="0"/>
          </a:p>
          <a:p>
            <a:pPr lvl="0" algn="just">
              <a:buNone/>
            </a:pPr>
            <a:endParaRPr lang="es-ES" sz="2000" dirty="0" smtClean="0"/>
          </a:p>
          <a:p>
            <a:pPr lvl="0" algn="just"/>
            <a:r>
              <a:rPr lang="es-ES" sz="2000" dirty="0" smtClean="0"/>
              <a:t>El equipo humano con el cual cuenta la organización es un grupo que se caracteriza por tener cualidades sumamente importantes ya que los mismos son creativos de iniciativa propia, dinámicos, cooperadores, etc.</a:t>
            </a:r>
          </a:p>
          <a:p>
            <a:pPr algn="just"/>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Oportunidades:</a:t>
            </a:r>
            <a:endParaRPr lang="es-ES" dirty="0"/>
          </a:p>
        </p:txBody>
      </p:sp>
      <p:sp>
        <p:nvSpPr>
          <p:cNvPr id="3" name="2 Marcador de contenido"/>
          <p:cNvSpPr>
            <a:spLocks noGrp="1"/>
          </p:cNvSpPr>
          <p:nvPr>
            <p:ph idx="1"/>
          </p:nvPr>
        </p:nvSpPr>
        <p:spPr/>
        <p:txBody>
          <a:bodyPr/>
          <a:lstStyle/>
          <a:p>
            <a:r>
              <a:rPr lang="es-ES" dirty="0" smtClean="0"/>
              <a:t>industrialización </a:t>
            </a:r>
            <a:r>
              <a:rPr lang="es-ES" dirty="0" smtClean="0"/>
              <a:t>un </a:t>
            </a:r>
            <a:r>
              <a:rPr lang="es-ES" dirty="0" smtClean="0"/>
              <a:t>producto.</a:t>
            </a:r>
          </a:p>
          <a:p>
            <a:pPr>
              <a:buNone/>
            </a:pPr>
            <a:endParaRPr lang="es-ES" dirty="0" smtClean="0"/>
          </a:p>
          <a:p>
            <a:r>
              <a:rPr lang="es-ES" dirty="0" smtClean="0"/>
              <a:t>La producción de la galleta no es costosa.</a:t>
            </a:r>
          </a:p>
          <a:p>
            <a:endParaRPr lang="es-ES" dirty="0" smtClean="0"/>
          </a:p>
          <a:p>
            <a:r>
              <a:rPr lang="es-ES" dirty="0" smtClean="0"/>
              <a:t>Las campañas que realiza el estado </a:t>
            </a:r>
            <a:r>
              <a:rPr lang="es-ES" dirty="0" smtClean="0"/>
              <a:t>acerca de consumir lo nuestro nos ayuda mucho ya que en la mente de las personas esta presente que deben consumir productos nacionales</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Debilidades:</a:t>
            </a:r>
            <a:endParaRPr lang="es-ES" dirty="0"/>
          </a:p>
        </p:txBody>
      </p:sp>
      <p:sp>
        <p:nvSpPr>
          <p:cNvPr id="3" name="2 Marcador de contenido"/>
          <p:cNvSpPr>
            <a:spLocks noGrp="1"/>
          </p:cNvSpPr>
          <p:nvPr>
            <p:ph idx="1"/>
          </p:nvPr>
        </p:nvSpPr>
        <p:spPr/>
        <p:txBody>
          <a:bodyPr/>
          <a:lstStyle/>
          <a:p>
            <a:r>
              <a:rPr lang="es-ES" dirty="0" smtClean="0"/>
              <a:t>Existe gran variedad de galletas para entrar en el mercado tendremos fuertes competencias.</a:t>
            </a:r>
          </a:p>
          <a:p>
            <a:pPr>
              <a:buNone/>
            </a:pPr>
            <a:endParaRPr lang="es-ES" dirty="0" smtClean="0"/>
          </a:p>
          <a:p>
            <a:pPr lvl="0"/>
            <a:r>
              <a:rPr lang="es-ES" dirty="0" smtClean="0"/>
              <a:t>Esta galleta es consumida generalmente en temporada playera por lo que tendríamos que ver si la galleta tendría aceptación en el mercado guayaquileño.</a:t>
            </a:r>
          </a:p>
          <a:p>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948</TotalTime>
  <Words>3632</Words>
  <Application>Microsoft Office PowerPoint</Application>
  <PresentationFormat>Presentación en pantalla (4:3)</PresentationFormat>
  <Paragraphs>1615</Paragraphs>
  <Slides>37</Slides>
  <Notes>0</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37</vt:i4>
      </vt:variant>
    </vt:vector>
  </HeadingPairs>
  <TitlesOfParts>
    <vt:vector size="38" baseType="lpstr">
      <vt:lpstr>Opulento</vt:lpstr>
      <vt:lpstr>PROYECTO DE PRODUCCION Y COMERCIALIZACION DE LAS GALLETAS “AMOR CON HAMBRE” EN LA CIUDAD DE GUAYAQUIL </vt:lpstr>
      <vt:lpstr>INTRODUCCION</vt:lpstr>
      <vt:lpstr>ALCANCE</vt:lpstr>
      <vt:lpstr>OBJETIVOS:</vt:lpstr>
      <vt:lpstr>OBJETIVOS ESPECIFICOS:</vt:lpstr>
      <vt:lpstr>ANALISIS FODA</vt:lpstr>
      <vt:lpstr>FORTALEZAS:</vt:lpstr>
      <vt:lpstr>Oportunidades:</vt:lpstr>
      <vt:lpstr>Debilidades:</vt:lpstr>
      <vt:lpstr>Amenazas:</vt:lpstr>
      <vt:lpstr>Fuerzas de porter</vt:lpstr>
      <vt:lpstr>Marketing mix</vt:lpstr>
      <vt:lpstr>Estudio técnico</vt:lpstr>
      <vt:lpstr>Proceso de producción:</vt:lpstr>
      <vt:lpstr>Proyección de la demanda:</vt:lpstr>
      <vt:lpstr>PROYECCION DE LA DEMANDA</vt:lpstr>
      <vt:lpstr>DETERMINACION DEL TAMAÑO DEL PROYECTO</vt:lpstr>
      <vt:lpstr>Estudio de la localización:</vt:lpstr>
      <vt:lpstr>VALORACIÓN DE LAS INVERSIONES:</vt:lpstr>
      <vt:lpstr>BALANCE DE EQUIPOS Y MAQUINARIAS</vt:lpstr>
      <vt:lpstr>Balance del personal</vt:lpstr>
      <vt:lpstr>Estudio financiero:</vt:lpstr>
      <vt:lpstr>INVERSION INICIAL:</vt:lpstr>
      <vt:lpstr>CAPITAL DE TRABAJO</vt:lpstr>
      <vt:lpstr>Costos de producción:</vt:lpstr>
      <vt:lpstr>Depreciación:</vt:lpstr>
      <vt:lpstr>Estructura financiera:</vt:lpstr>
      <vt:lpstr>Flujo de caja:</vt:lpstr>
      <vt:lpstr>Diapositiva 29</vt:lpstr>
      <vt:lpstr>Diapositiva 30</vt:lpstr>
      <vt:lpstr>Payback:</vt:lpstr>
      <vt:lpstr>ANALISIS DE SENSIBILIDAD:</vt:lpstr>
      <vt:lpstr>Diapositiva 33</vt:lpstr>
      <vt:lpstr>Diapositiva 34</vt:lpstr>
      <vt:lpstr>CONCLUSIONES:</vt:lpstr>
      <vt:lpstr>RECOMENDACIONES:</vt:lpstr>
      <vt:lpstr>Gracias!!!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PROYECTO DE PRODUCCION Y COMERCIALIZACION DE LAS GALLETAS “AMOR CON HAMBRE” EN LA CIUDAD DE GUAYAQUIL </dc:title>
  <dc:creator>perrez</dc:creator>
  <cp:lastModifiedBy>G¡g¡P</cp:lastModifiedBy>
  <cp:revision>103</cp:revision>
  <dcterms:created xsi:type="dcterms:W3CDTF">2010-09-18T12:38:10Z</dcterms:created>
  <dcterms:modified xsi:type="dcterms:W3CDTF">2010-09-21T19:55:23Z</dcterms:modified>
</cp:coreProperties>
</file>