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4"/>
  </p:notesMasterIdLst>
  <p:sldIdLst>
    <p:sldId id="313" r:id="rId2"/>
    <p:sldId id="256" r:id="rId3"/>
    <p:sldId id="257" r:id="rId4"/>
    <p:sldId id="262" r:id="rId5"/>
    <p:sldId id="259" r:id="rId6"/>
    <p:sldId id="263" r:id="rId7"/>
    <p:sldId id="264" r:id="rId8"/>
    <p:sldId id="265" r:id="rId9"/>
    <p:sldId id="266" r:id="rId10"/>
    <p:sldId id="267" r:id="rId11"/>
    <p:sldId id="311" r:id="rId12"/>
    <p:sldId id="312" r:id="rId13"/>
    <p:sldId id="271" r:id="rId14"/>
    <p:sldId id="272" r:id="rId15"/>
    <p:sldId id="349" r:id="rId16"/>
    <p:sldId id="35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316" r:id="rId28"/>
    <p:sldId id="320" r:id="rId29"/>
    <p:sldId id="317" r:id="rId30"/>
    <p:sldId id="318" r:id="rId31"/>
    <p:sldId id="283" r:id="rId32"/>
    <p:sldId id="284" r:id="rId33"/>
    <p:sldId id="285" r:id="rId34"/>
    <p:sldId id="321" r:id="rId35"/>
    <p:sldId id="323" r:id="rId36"/>
    <p:sldId id="324" r:id="rId37"/>
    <p:sldId id="322" r:id="rId38"/>
    <p:sldId id="325" r:id="rId39"/>
    <p:sldId id="286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338" r:id="rId53"/>
    <p:sldId id="339" r:id="rId54"/>
    <p:sldId id="340" r:id="rId55"/>
    <p:sldId id="341" r:id="rId56"/>
    <p:sldId id="342" r:id="rId57"/>
    <p:sldId id="343" r:id="rId58"/>
    <p:sldId id="344" r:id="rId59"/>
    <p:sldId id="345" r:id="rId60"/>
    <p:sldId id="346" r:id="rId61"/>
    <p:sldId id="347" r:id="rId62"/>
    <p:sldId id="348" r:id="rId6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32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Configuraci&#243;n%20local\Temp\Capitulo6%20vOK2-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Configuraci&#243;n%20local\Temp\Capitulo6%20vOK2-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layout/>
      <c:txPr>
        <a:bodyPr/>
        <a:lstStyle/>
        <a:p>
          <a:pPr>
            <a:defRPr lang="es-EC" sz="2000">
              <a:solidFill>
                <a:schemeClr val="bg1"/>
              </a:solidFill>
            </a:defRPr>
          </a:pPr>
          <a:endParaRPr lang="es-ES"/>
        </a:p>
      </c:txPr>
    </c:title>
    <c:plotArea>
      <c:layout>
        <c:manualLayout>
          <c:layoutTarget val="inner"/>
          <c:xMode val="edge"/>
          <c:yMode val="edge"/>
          <c:x val="0.12437841160023028"/>
          <c:y val="0.23469465712245274"/>
          <c:w val="0.8283602212575335"/>
          <c:h val="0.60884555978143562"/>
        </c:manualLayout>
      </c:layout>
      <c:scatterChart>
        <c:scatterStyle val="smoothMarker"/>
        <c:ser>
          <c:idx val="0"/>
          <c:order val="0"/>
          <c:tx>
            <c:strRef>
              <c:f>A.Rie!$C$10</c:f>
              <c:strCache>
                <c:ptCount val="1"/>
                <c:pt idx="0">
                  <c:v>TIR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2.7210884353741447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0"/>
                  <c:y val="2.2675736961451386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lang="es-EC"/>
                </a:pPr>
                <a:endParaRPr lang="es-ES"/>
              </a:p>
            </c:txPr>
            <c:showVal val="1"/>
          </c:dLbls>
          <c:xVal>
            <c:strRef>
              <c:f>A.Rie!$B$11:$B$13</c:f>
              <c:strCache>
                <c:ptCount val="3"/>
                <c:pt idx="0">
                  <c:v>E1</c:v>
                </c:pt>
                <c:pt idx="1">
                  <c:v>E2</c:v>
                </c:pt>
                <c:pt idx="2">
                  <c:v>E3</c:v>
                </c:pt>
              </c:strCache>
            </c:strRef>
          </c:xVal>
          <c:yVal>
            <c:numRef>
              <c:f>A.Rie!$C$11:$C$13</c:f>
              <c:numCache>
                <c:formatCode>0%</c:formatCode>
                <c:ptCount val="3"/>
                <c:pt idx="0">
                  <c:v>7.8822104050861916E-2</c:v>
                </c:pt>
                <c:pt idx="1">
                  <c:v>4.2150722587097303E-2</c:v>
                </c:pt>
                <c:pt idx="2">
                  <c:v>6.2983185758354585E-2</c:v>
                </c:pt>
              </c:numCache>
            </c:numRef>
          </c:yVal>
          <c:smooth val="1"/>
        </c:ser>
        <c:axId val="77804672"/>
        <c:axId val="77806208"/>
      </c:scatterChart>
      <c:valAx>
        <c:axId val="7780467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s-EC" sz="1000" b="0" i="0" u="none" strike="noStrike" baseline="0">
                <a:solidFill>
                  <a:srgbClr val="FFFFFF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77806208"/>
        <c:crosses val="autoZero"/>
        <c:crossBetween val="midCat"/>
      </c:valAx>
      <c:valAx>
        <c:axId val="7780620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s-EC">
                <a:solidFill>
                  <a:schemeClr val="bg1"/>
                </a:solidFill>
              </a:defRPr>
            </a:pPr>
            <a:endParaRPr lang="es-ES"/>
          </a:p>
        </c:txPr>
        <c:crossAx val="77804672"/>
        <c:crosses val="autoZero"/>
        <c:crossBetween val="midCat"/>
      </c:valAx>
      <c:spPr>
        <a:solidFill>
          <a:schemeClr val="bg1"/>
        </a:solidFill>
      </c:spPr>
    </c:plotArea>
    <c:plotVisOnly val="1"/>
    <c:dispBlanksAs val="gap"/>
  </c:chart>
  <c:spPr>
    <a:solidFill>
      <a:srgbClr val="92D050">
        <a:alpha val="74000"/>
      </a:srgb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layout/>
      <c:txPr>
        <a:bodyPr/>
        <a:lstStyle/>
        <a:p>
          <a:pPr>
            <a:defRPr lang="es-EC" sz="2000">
              <a:solidFill>
                <a:schemeClr val="bg1"/>
              </a:solidFill>
            </a:defRPr>
          </a:pPr>
          <a:endParaRPr lang="es-ES"/>
        </a:p>
      </c:txPr>
    </c:title>
    <c:plotArea>
      <c:layout>
        <c:manualLayout>
          <c:layoutTarget val="inner"/>
          <c:xMode val="edge"/>
          <c:yMode val="edge"/>
          <c:x val="0.24691417562253076"/>
          <c:y val="0.23549488054607637"/>
          <c:w val="0.70370540052421326"/>
          <c:h val="0.6075085324232109"/>
        </c:manualLayout>
      </c:layout>
      <c:scatterChart>
        <c:scatterStyle val="smoothMarker"/>
        <c:ser>
          <c:idx val="0"/>
          <c:order val="0"/>
          <c:tx>
            <c:strRef>
              <c:f>A.Rie!$D$10</c:f>
              <c:strCache>
                <c:ptCount val="1"/>
                <c:pt idx="0">
                  <c:v>VAN</c:v>
                </c:pt>
              </c:strCache>
            </c:strRef>
          </c:tx>
          <c:dLbls>
            <c:dLbl>
              <c:idx val="0"/>
              <c:layout>
                <c:manualLayout>
                  <c:x val="-2.9629629629629738E-2"/>
                  <c:y val="-1.820250284414108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0.24691358024691443"/>
                  <c:y val="0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7.2427983539094784E-2"/>
                  <c:y val="-5.4607508532423313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lang="es-EC"/>
                </a:pPr>
                <a:endParaRPr lang="es-ES"/>
              </a:p>
            </c:txPr>
            <c:showVal val="1"/>
          </c:dLbls>
          <c:yVal>
            <c:numRef>
              <c:f>A.Rie!$D$11:$D$13</c:f>
              <c:numCache>
                <c:formatCode>_("$"\ * #,##0.00_);_("$"\ * \(#,##0.00\);_("$"\ * "-"??_);_(@_)</c:formatCode>
                <c:ptCount val="3"/>
                <c:pt idx="0">
                  <c:v>42435.485704400009</c:v>
                </c:pt>
                <c:pt idx="1">
                  <c:v>23389.829805595058</c:v>
                </c:pt>
                <c:pt idx="2">
                  <c:v>38941.744453978179</c:v>
                </c:pt>
              </c:numCache>
            </c:numRef>
          </c:yVal>
          <c:smooth val="1"/>
        </c:ser>
        <c:axId val="77834496"/>
        <c:axId val="77848576"/>
      </c:scatterChart>
      <c:valAx>
        <c:axId val="7783449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s-EC" sz="1000" b="0" i="0" u="none" strike="noStrike" baseline="0">
                <a:solidFill>
                  <a:srgbClr val="FFFFFF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77848576"/>
        <c:crosses val="autoZero"/>
        <c:crossBetween val="midCat"/>
      </c:valAx>
      <c:valAx>
        <c:axId val="77848576"/>
        <c:scaling>
          <c:orientation val="minMax"/>
        </c:scaling>
        <c:axPos val="l"/>
        <c:majorGridlines/>
        <c:numFmt formatCode="_(&quot;$&quot;\ * #,##0.00_);_(&quot;$&quot;\ * \(#,##0.00\);_(&quot;$&quot;\ * &quot;-&quot;??_);_(@_)" sourceLinked="1"/>
        <c:tickLblPos val="nextTo"/>
        <c:txPr>
          <a:bodyPr/>
          <a:lstStyle/>
          <a:p>
            <a:pPr>
              <a:defRPr lang="es-EC">
                <a:solidFill>
                  <a:schemeClr val="bg1"/>
                </a:solidFill>
              </a:defRPr>
            </a:pPr>
            <a:endParaRPr lang="es-ES"/>
          </a:p>
        </c:txPr>
        <c:crossAx val="77834496"/>
        <c:crosses val="autoZero"/>
        <c:crossBetween val="midCat"/>
      </c:valAx>
      <c:spPr>
        <a:solidFill>
          <a:schemeClr val="bg1"/>
        </a:solidFill>
      </c:spPr>
    </c:plotArea>
    <c:plotVisOnly val="1"/>
    <c:dispBlanksAs val="gap"/>
  </c:chart>
  <c:spPr>
    <a:solidFill>
      <a:srgbClr val="92D050">
        <a:alpha val="70000"/>
      </a:srgbClr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D76D5-BB22-41D6-A542-DCE22F17E722}" type="datetimeFigureOut">
              <a:rPr lang="en-US" smtClean="0"/>
              <a:pPr/>
              <a:t>10/2/2009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4B770-4D88-48BA-9860-33E3032C09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B770-4D88-48BA-9860-33E3032C093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11153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Black" pitchFamily="34" charset="0"/>
              </a:defRPr>
            </a:lvl1pPr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14348" y="3000372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dirty="0" smtClean="0"/>
              <a:t>Haga clic para modificar el estilo de subtítulo del patrón</a:t>
            </a:r>
            <a:endParaRPr kumimoji="0" lang="en-US" dirty="0"/>
          </a:p>
        </p:txBody>
      </p:sp>
      <p:grpSp>
        <p:nvGrpSpPr>
          <p:cNvPr id="2" name="1 Grupo"/>
          <p:cNvGrpSpPr/>
          <p:nvPr/>
        </p:nvGrpSpPr>
        <p:grpSpPr>
          <a:xfrm>
            <a:off x="-3765" y="6286520"/>
            <a:ext cx="9147765" cy="578568"/>
            <a:chOff x="-3765" y="4832896"/>
            <a:chExt cx="9147765" cy="2032192"/>
          </a:xfrm>
          <a:solidFill>
            <a:srgbClr val="92D050"/>
          </a:solidFill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grp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8E677C-783D-4B4C-8AEA-F2FA6A7D71F4}" type="datetimeFigureOut">
              <a:rPr lang="es-ES" smtClean="0"/>
              <a:pPr/>
              <a:t>02/10/2009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469172-CAA5-45D0-AE72-A724EEB751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3357586"/>
          </a:xfrm>
        </p:spPr>
        <p:txBody>
          <a:bodyPr>
            <a:normAutofit/>
          </a:bodyPr>
          <a:lstStyle/>
          <a:p>
            <a:pPr algn="ctr"/>
            <a:r>
              <a:rPr lang="es-ES" sz="3200" dirty="0" smtClean="0"/>
              <a:t>Plan de Negocios </a:t>
            </a:r>
            <a:br>
              <a:rPr lang="es-ES" sz="3200" dirty="0" smtClean="0"/>
            </a:br>
            <a:r>
              <a:rPr lang="es-ES" sz="3200" dirty="0" smtClean="0"/>
              <a:t>para la creación de una </a:t>
            </a:r>
            <a:br>
              <a:rPr lang="es-ES" sz="3200" dirty="0" smtClean="0"/>
            </a:br>
            <a:r>
              <a:rPr lang="es-ES" sz="3200" dirty="0" smtClean="0"/>
              <a:t>Escuela de Pos-Grado en Tecnologías Informáticas y de Telecomunicaciones para la </a:t>
            </a:r>
            <a:br>
              <a:rPr lang="es-ES" sz="3200" dirty="0" smtClean="0"/>
            </a:br>
            <a:r>
              <a:rPr lang="es-ES" sz="3200" dirty="0" smtClean="0"/>
              <a:t>FIEC - ESPOL</a:t>
            </a:r>
            <a:endParaRPr lang="es-ES" sz="32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85786" y="5572140"/>
            <a:ext cx="7772400" cy="642942"/>
          </a:xfrm>
        </p:spPr>
        <p:txBody>
          <a:bodyPr>
            <a:normAutofit lnSpcReduction="10000"/>
          </a:bodyPr>
          <a:lstStyle/>
          <a:p>
            <a:pPr algn="r"/>
            <a:r>
              <a:rPr lang="es-ES" sz="1800" dirty="0" err="1" smtClean="0"/>
              <a:t>Hortencia</a:t>
            </a:r>
            <a:r>
              <a:rPr lang="es-ES" sz="1800" dirty="0" smtClean="0"/>
              <a:t> E. </a:t>
            </a:r>
            <a:r>
              <a:rPr lang="es-ES" sz="1800" dirty="0" err="1" smtClean="0"/>
              <a:t>Asanza</a:t>
            </a:r>
            <a:r>
              <a:rPr lang="es-ES" sz="1800" dirty="0" smtClean="0"/>
              <a:t> S.</a:t>
            </a:r>
          </a:p>
          <a:p>
            <a:pPr algn="r"/>
            <a:r>
              <a:rPr lang="es-ES" sz="1800" dirty="0" smtClean="0"/>
              <a:t>Eddy L. Bernal E.</a:t>
            </a:r>
            <a:endParaRPr lang="es-ES" sz="1800" dirty="0"/>
          </a:p>
        </p:txBody>
      </p:sp>
      <p:grpSp>
        <p:nvGrpSpPr>
          <p:cNvPr id="8" name="7 Grupo"/>
          <p:cNvGrpSpPr/>
          <p:nvPr/>
        </p:nvGrpSpPr>
        <p:grpSpPr>
          <a:xfrm>
            <a:off x="3929058" y="4786322"/>
            <a:ext cx="1567794" cy="650822"/>
            <a:chOff x="1571604" y="5392806"/>
            <a:chExt cx="1567794" cy="650822"/>
          </a:xfrm>
        </p:grpSpPr>
        <p:pic>
          <p:nvPicPr>
            <p:cNvPr id="1026" name="Imagen 41" descr="index_r35_c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71604" y="5392806"/>
              <a:ext cx="678225" cy="650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14546" y="5500702"/>
              <a:ext cx="924852" cy="477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00100" y="571480"/>
            <a:ext cx="7772400" cy="642941"/>
          </a:xfrm>
        </p:spPr>
        <p:txBody>
          <a:bodyPr>
            <a:normAutofit/>
          </a:bodyPr>
          <a:lstStyle/>
          <a:p>
            <a:r>
              <a:rPr lang="es-EC" sz="3200" u="sng" dirty="0" smtClean="0"/>
              <a:t>Análisis de Competitividad</a:t>
            </a:r>
            <a:endParaRPr lang="en-US" sz="3200" u="sng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r>
              <a:rPr lang="es-EC" dirty="0" smtClean="0"/>
              <a:t>Análisis de la competencia</a:t>
            </a:r>
            <a:r>
              <a:rPr lang="en-US" dirty="0" smtClean="0"/>
              <a:t>:</a:t>
            </a:r>
            <a:endParaRPr lang="es-EC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42976" y="2285992"/>
          <a:ext cx="7072362" cy="3808270"/>
        </p:xfrm>
        <a:graphic>
          <a:graphicData uri="http://schemas.openxmlformats.org/drawingml/2006/table">
            <a:tbl>
              <a:tblPr/>
              <a:tblGrid>
                <a:gridCol w="3536181"/>
                <a:gridCol w="3536181"/>
              </a:tblGrid>
              <a:tr h="355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Universidad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Posgrado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7910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/>
                          <a:ea typeface="Times New Roman"/>
                        </a:rPr>
                        <a:t>NIVEL LOCAL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/>
                          <a:ea typeface="Times New Roman"/>
                        </a:rPr>
                        <a:t>Católica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Maestría  en Telecomunicaciones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01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latin typeface="Arial"/>
                          <a:ea typeface="Times New Roman"/>
                        </a:rPr>
                        <a:t>Guayaquil: FCA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Arial"/>
                          <a:ea typeface="Times New Roman"/>
                        </a:rPr>
                        <a:t>Maestría en Administración de Telecomunicaciones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680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/>
                          <a:ea typeface="Times New Roman"/>
                        </a:rPr>
                        <a:t>NIVEL INTERNACIONAL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0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latin typeface="Arial"/>
                          <a:ea typeface="Times New Roman"/>
                        </a:rPr>
                        <a:t>Monterey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latin typeface="Arial"/>
                          <a:ea typeface="Times New Roman"/>
                        </a:rPr>
                        <a:t>(México)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Arial"/>
                          <a:ea typeface="Times New Roman"/>
                        </a:rPr>
                        <a:t>Maestría en Ciencias con Especialidad en Ingeniería Electrónica (Telecomunicaciones)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01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Arial"/>
                          <a:ea typeface="Times New Roman"/>
                        </a:rPr>
                        <a:t>Maestría en Administración de las Telecomunicaciones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01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/>
                          <a:ea typeface="Times New Roman"/>
                        </a:rPr>
                        <a:t>Politécnica de Valencia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latin typeface="Arial"/>
                          <a:ea typeface="Times New Roman"/>
                        </a:rPr>
                        <a:t>(España)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Arial"/>
                          <a:ea typeface="Times New Roman"/>
                        </a:rPr>
                        <a:t>Maestría en Tecnologías, Sistemas y Redes de Comunicación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423" marR="68423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5" name="2 Título"/>
          <p:cNvSpPr txBox="1">
            <a:spLocks/>
          </p:cNvSpPr>
          <p:nvPr/>
        </p:nvSpPr>
        <p:spPr>
          <a:xfrm>
            <a:off x="714348" y="1428736"/>
            <a:ext cx="7772400" cy="686753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Análisis de la Competencia</a:t>
            </a: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00100" y="0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es-EC" sz="2800" u="sng" dirty="0" smtClean="0"/>
              <a:t>Análisis de Competitividad</a:t>
            </a:r>
            <a:endParaRPr lang="en-US" sz="2800" u="sng" dirty="0"/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857224" y="500042"/>
            <a:ext cx="7772400" cy="428628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R="64008" lvl="0" defTabSz="914400" fontAlgn="auto"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buSzPct val="68000"/>
              <a:tabLst/>
              <a:defRPr/>
            </a:pPr>
            <a:r>
              <a:rPr lang="es-EC" sz="2000" b="1" u="sng" dirty="0" smtClean="0">
                <a:latin typeface="+mj-lt"/>
              </a:rPr>
              <a:t>Análisis de la Competencia</a:t>
            </a:r>
            <a:endParaRPr lang="en-US" sz="2000" b="1" u="sng" dirty="0">
              <a:latin typeface="+mj-lt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28596" y="936785"/>
          <a:ext cx="8501122" cy="5921215"/>
        </p:xfrm>
        <a:graphic>
          <a:graphicData uri="http://schemas.openxmlformats.org/drawingml/2006/table">
            <a:tbl>
              <a:tblPr/>
              <a:tblGrid>
                <a:gridCol w="414688"/>
                <a:gridCol w="2347490"/>
                <a:gridCol w="1384711"/>
                <a:gridCol w="1036722"/>
                <a:gridCol w="1036722"/>
                <a:gridCol w="1244067"/>
                <a:gridCol w="1036722"/>
              </a:tblGrid>
              <a:tr h="6237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Maestría en Administración de Telecomunicaciones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Maestría en Telecomunicaciones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Maestría en Ciencias con Especialidad en Ingeniería Electrónica (Telecomunicaciones)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Maestría en Administración de las Telecomunicaciones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Maestría en Tecnologías, Sistemas y Redes de Comunicación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UG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UCSG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ITM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ITM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UPV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Diseño &amp; desarrollo de productos tecnológicos innovadores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Seminario de innovación y creatividad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Sistemas de competitividad para organizaciones tecnológicas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Seminario de innovación y creatividad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Seguridad y auditoria de organizaciones tecnológicas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Seguridad y auditoría de la información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Criptografía y seguridad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Administración estratégica para organizaciones tecnológicas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Gestión estratégica y de operaciones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Gerencia estratégica en las telecomunicaciones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Estrategia de competitividad tecnológica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Introducción a la ingeniería 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Remedial MTL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Herramientas informáticas y probabilidad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Probabilidad y procesos estocásticos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Probabilidad y procesos estocásticos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Sistemas de ingeniería 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Simulación de sistemas tecnológicos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Diseño electrónico asistido por computadora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Programación en lenguaje C y simulación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Tecnologías y redes de transporte y acceso para aplicaciones de alta velocidad y banda ancha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latin typeface="Arial"/>
                          <a:ea typeface="Times New Roman"/>
                        </a:rPr>
                        <a:t>Análisis y planeación de redes acceso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Análisis  de tráfico  en  redes  de telecomunicaciones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Gestión de tráfico y calidad de servicio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latin typeface="Arial"/>
                          <a:ea typeface="Times New Roman"/>
                        </a:rPr>
                        <a:t>Tópicos especiales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latin typeface="Arial"/>
                          <a:ea typeface="Times New Roman"/>
                        </a:rPr>
                        <a:t>(tecnología en boga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Sistemas de comunicaciones digitales: telefonía, transmisión sobre IP, aplicaciones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Sistemas y redes telefónicas 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sistemas telefónicos digitales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latin typeface="Arial"/>
                          <a:ea typeface="Times New Roman"/>
                        </a:rPr>
                        <a:t>Fundamentos de sistemas y redes de comunicaciones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Sistemas y redes de telecomunicaciones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Teoría de la comunicación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Principios de comunicación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Redes de telecomunicaciones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Redes de área local / redes de área local inalámbricas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Comunicaciones inalámbricas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y móviles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latin typeface="Arial"/>
                          <a:ea typeface="Times New Roman"/>
                        </a:rPr>
                        <a:t>Sistemas inalámbricos de banda ancha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Sistemas de comunicación personales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Sistemas de transmisión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Comunicaciones móviles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Sistemas de comunicaciones  por fibra óptica  y aplicaciones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latin typeface="Arial"/>
                          <a:ea typeface="Times New Roman"/>
                        </a:rPr>
                        <a:t>Sistemas de telecomunicaciones ópticos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Sistemas de transmisión ópticos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Sistemas de comunicaciones ópticas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Tecnologías y servicios de localización.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Redes atm, voz sobre IP y frame relay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Comportamiento organizacional y RRHH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Comportamiento Organizacional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Comportamiento organizacional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Economía y finanzas en organizaciones tecnológicas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Marco regulatorio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Marco jurídico de las empresas tecnológicas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Administración y plan de negocios de empresas tecnológicas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Administración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Formulación y gestión de proyectos tecnológicos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Formulación y gestión de proyectos tecnológicos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diseño y gestión de redes de computadoras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gestión de redes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Administración de proyectos de tecnología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latin typeface="Arial"/>
                          <a:ea typeface="Times New Roman"/>
                        </a:rPr>
                        <a:t>Evaluación  social de proyectos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Gestión ambiental y social de las empresas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143" marR="61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00100" y="428604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C" sz="2400" u="sng" dirty="0" smtClean="0"/>
              <a:t>Análisis de Competitividad</a:t>
            </a:r>
            <a:endParaRPr lang="en-US" sz="2400" u="sng" dirty="0"/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571472" y="785794"/>
            <a:ext cx="7772400" cy="500066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Análisis posición competitiva</a:t>
            </a:r>
            <a:endParaRPr kumimoji="0" lang="en-US" sz="2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85786" y="1500174"/>
          <a:ext cx="7715302" cy="5064589"/>
        </p:xfrm>
        <a:graphic>
          <a:graphicData uri="http://schemas.openxmlformats.org/drawingml/2006/table">
            <a:tbl>
              <a:tblPr/>
              <a:tblGrid>
                <a:gridCol w="1438973"/>
                <a:gridCol w="484511"/>
                <a:gridCol w="373823"/>
                <a:gridCol w="625302"/>
                <a:gridCol w="380621"/>
                <a:gridCol w="412661"/>
                <a:gridCol w="553450"/>
                <a:gridCol w="385474"/>
                <a:gridCol w="439847"/>
                <a:gridCol w="413633"/>
                <a:gridCol w="553450"/>
                <a:gridCol w="687446"/>
                <a:gridCol w="553450"/>
                <a:gridCol w="412661"/>
              </a:tblGrid>
              <a:tr h="139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latin typeface="Arial"/>
                          <a:ea typeface="Times New Roman"/>
                        </a:rPr>
                        <a:t>        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El titulo es aceptado  a nivel  internacional.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Pensum académico acorde a las necesidades del sector productivo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Profesores con un alto nivel de conocimiento, con Maestrías o 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Superior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Profesores con experiencia en el área del sector empresarial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Cursos con casos prácticos acorde a la realidad del sector productivos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La tesis de graduación se desarrolle paralelamente con los últimos niveles del posgrado.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Horarios ejecutivos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Material del curso diseñado para optimizar el tiempo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Los cursos  son dictados de forma modular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Aulas con aire acondicionado, mobiliarios cómodos y con una capacidad máxima de 40 estudiantes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cuenta con equipos y laboratorios actualizados y especializados en correspondencia con las necesidades del programa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Cuenta con recursos bibliográficos  con los materiales y medios pedagógicos adecuados.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Varios planes de financiamiento 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2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las mallas curriculares sean competitivas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exista un buen nivel de enseñanza 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tenga un proceso ágil de graduación 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disponga de una buena metodología 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la duración no sea extensa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el costo sea accesible 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haya facilidades de pago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Descuentos  por pagos anticipados según el monto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disponga de laboratorios con tecnología de vanguardia 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la infraestructura sea moderna 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las aulas posean un ambiente agradable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tenga un horario conveniente </a:t>
                      </a:r>
                      <a:endParaRPr lang="es-ES" sz="8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4105" marR="34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785786" y="1857364"/>
            <a:ext cx="7858180" cy="928694"/>
          </a:xfrm>
        </p:spPr>
        <p:txBody>
          <a:bodyPr>
            <a:noAutofit/>
          </a:bodyPr>
          <a:lstStyle/>
          <a:p>
            <a:pPr algn="l"/>
            <a:r>
              <a:rPr lang="es-EC" sz="2800" u="sng" dirty="0" smtClean="0">
                <a:effectLst/>
                <a:latin typeface="+mj-lt"/>
              </a:rPr>
              <a:t>Factores Críticos del Éxito y Ventaja Competitiva</a:t>
            </a:r>
            <a:endParaRPr lang="en-US" sz="2800" dirty="0">
              <a:effectLst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928662" y="3214686"/>
            <a:ext cx="7715304" cy="2714644"/>
          </a:xfrm>
        </p:spPr>
        <p:txBody>
          <a:bodyPr>
            <a:noAutofit/>
          </a:bodyPr>
          <a:lstStyle/>
          <a:p>
            <a:pPr marL="271463" lvl="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s-EC" sz="2200" b="0" dirty="0" smtClean="0">
                <a:latin typeface="+mn-lt"/>
              </a:rPr>
              <a:t> Perfil profesional acorde al sector productivo.</a:t>
            </a:r>
            <a:endParaRPr lang="en-US" sz="2200" b="0" dirty="0" smtClean="0">
              <a:latin typeface="+mn-lt"/>
            </a:endParaRPr>
          </a:p>
          <a:p>
            <a:pPr marL="728663" lvl="1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s-EC" sz="2100" b="1" u="sng" dirty="0" smtClean="0">
                <a:latin typeface="+mn-lt"/>
              </a:rPr>
              <a:t>Malla innovadora</a:t>
            </a:r>
          </a:p>
          <a:p>
            <a:pPr marL="271463" lvl="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s-EC" sz="2200" b="0" dirty="0" smtClean="0">
                <a:latin typeface="+mn-lt"/>
              </a:rPr>
              <a:t> Calidad en la enseñanza.</a:t>
            </a:r>
            <a:endParaRPr lang="en-US" sz="2200" b="0" dirty="0" smtClean="0">
              <a:latin typeface="+mn-lt"/>
            </a:endParaRPr>
          </a:p>
          <a:p>
            <a:pPr marL="271463" lvl="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s-EC" sz="2200" b="0" dirty="0" smtClean="0">
                <a:latin typeface="+mn-lt"/>
              </a:rPr>
              <a:t> Planes de financiamiento para los profesionales</a:t>
            </a:r>
          </a:p>
          <a:p>
            <a:pPr marL="271463" lvl="0" algn="just">
              <a:lnSpc>
                <a:spcPct val="170000"/>
              </a:lnSpc>
              <a:buFont typeface="Wingdings" pitchFamily="2" charset="2"/>
              <a:buChar char="ü"/>
            </a:pPr>
            <a:endParaRPr lang="es-EC" sz="2200" b="0" dirty="0" smtClean="0">
              <a:latin typeface="+mn-lt"/>
            </a:endParaRPr>
          </a:p>
          <a:p>
            <a:pPr lvl="0" algn="just">
              <a:buNone/>
            </a:pPr>
            <a:endParaRPr lang="es-EC" sz="2000" dirty="0" smtClean="0">
              <a:latin typeface="+mn-lt"/>
            </a:endParaRPr>
          </a:p>
          <a:p>
            <a:pPr lvl="0"/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071538" y="714356"/>
            <a:ext cx="7772400" cy="64294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Análisis de Competitividad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615315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Plan de Mercadeo</a:t>
            </a:r>
            <a:endParaRPr lang="en-US" sz="3200" u="sng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500034" y="1857364"/>
            <a:ext cx="8072494" cy="4000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s-EC" sz="2000" u="sng" dirty="0" smtClean="0">
                <a:latin typeface="+mn-lt"/>
              </a:rPr>
              <a:t>Objetivos: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1900" b="0" dirty="0" smtClean="0">
                <a:latin typeface="+mn-lt"/>
              </a:rPr>
              <a:t> Informar a los egresados sobre la existencia de la maestría.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1900" b="0" dirty="0" smtClean="0">
                <a:latin typeface="+mn-lt"/>
              </a:rPr>
              <a:t> Planes de financiamiento</a:t>
            </a:r>
          </a:p>
          <a:p>
            <a:pPr>
              <a:lnSpc>
                <a:spcPct val="150000"/>
              </a:lnSpc>
            </a:pPr>
            <a:endParaRPr lang="es-EC" sz="2000" dirty="0" smtClean="0">
              <a:latin typeface="+mn-lt"/>
            </a:endParaRPr>
          </a:p>
          <a:p>
            <a:pPr>
              <a:lnSpc>
                <a:spcPct val="150000"/>
              </a:lnSpc>
              <a:buNone/>
            </a:pPr>
            <a:r>
              <a:rPr lang="es-EC" sz="2000" u="sng" dirty="0" smtClean="0">
                <a:latin typeface="+mn-lt"/>
              </a:rPr>
              <a:t>Estrategias: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1900" b="0" dirty="0" smtClean="0">
                <a:latin typeface="+mn-lt"/>
              </a:rPr>
              <a:t> Investigación de mercado de posibles aspirantes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1900" b="0" dirty="0" smtClean="0">
                <a:latin typeface="+mn-lt"/>
              </a:rPr>
              <a:t> Contratación de agencias de publicidad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1900" b="0" dirty="0" smtClean="0">
                <a:latin typeface="+mn-lt"/>
              </a:rPr>
              <a:t> Planificación de las casas abiertas </a:t>
            </a:r>
          </a:p>
          <a:p>
            <a:endParaRPr lang="es-EC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615315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Plan de Mercadeo</a:t>
            </a:r>
            <a:endParaRPr lang="en-US" sz="3200" u="sng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500034" y="1857364"/>
            <a:ext cx="8072494" cy="4000528"/>
          </a:xfrm>
        </p:spPr>
        <p:txBody>
          <a:bodyPr>
            <a:noAutofit/>
          </a:bodyPr>
          <a:lstStyle/>
          <a:p>
            <a:pPr lvl="2"/>
            <a:r>
              <a:rPr lang="es-EC" sz="2400" b="1" dirty="0" smtClean="0"/>
              <a:t>Plan de Acción</a:t>
            </a:r>
            <a:endParaRPr lang="es-ES" sz="2400" dirty="0" smtClean="0"/>
          </a:p>
          <a:p>
            <a:r>
              <a:rPr lang="es-EC" dirty="0" smtClean="0"/>
              <a:t> </a:t>
            </a:r>
            <a:endParaRPr lang="es-ES" dirty="0" smtClean="0"/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C" sz="1400" b="0" dirty="0" smtClean="0"/>
              <a:t>Cronograma de entrega de volantes a los estudiantes de cada una de las facultades de ingeniería eléctrica. </a:t>
            </a:r>
            <a:endParaRPr lang="es-ES" sz="1400" b="0" dirty="0" smtClean="0"/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C" sz="1400" b="0" dirty="0" smtClean="0"/>
              <a:t>Elaboración del programa crediticio para los aspirantes a la maestría</a:t>
            </a:r>
            <a:r>
              <a:rPr lang="es-EC" sz="1400" b="0" dirty="0" smtClean="0"/>
              <a:t>.</a:t>
            </a:r>
            <a:endParaRPr lang="es-ES" sz="1400" b="0" dirty="0" smtClean="0"/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C" sz="1400" b="0" dirty="0" smtClean="0"/>
              <a:t>Contactar a las autoridades de las universidades extranjeras para estrechar relaciones de intercambio en el campo académico, científico y tecnológico</a:t>
            </a:r>
            <a:r>
              <a:rPr lang="es-EC" sz="1400" b="0" dirty="0" smtClean="0"/>
              <a:t>.</a:t>
            </a:r>
            <a:endParaRPr lang="es-ES" sz="1400" b="0" dirty="0" smtClean="0"/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C" sz="1400" b="0" dirty="0" smtClean="0"/>
              <a:t>Publicación en la página web de la maestría con la malla curricular, planes de financiamiento, cronograma de actividades y demás servicios</a:t>
            </a:r>
            <a:r>
              <a:rPr lang="es-EC" sz="1400" b="0" dirty="0" smtClean="0"/>
              <a:t>.</a:t>
            </a:r>
            <a:endParaRPr lang="es-ES" sz="1400" b="0" dirty="0" smtClean="0"/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C" sz="1400" b="0" dirty="0" smtClean="0"/>
              <a:t>Visitas a los decanos de la facultad de eléctrica de diferentes universidades de la ciudad de Guayaquil</a:t>
            </a:r>
            <a:r>
              <a:rPr lang="es-EC" sz="1400" b="0" dirty="0" smtClean="0"/>
              <a:t>.</a:t>
            </a:r>
            <a:endParaRPr lang="es-ES" sz="1400" b="0" dirty="0" smtClean="0"/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C" sz="1400" b="0" dirty="0" smtClean="0"/>
              <a:t>Ejecución de actividades de las casas abiertas </a:t>
            </a:r>
            <a:endParaRPr lang="es-ES" sz="1400" b="0" dirty="0" smtClean="0"/>
          </a:p>
          <a:p>
            <a:endParaRPr lang="es-EC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615315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Plan de Mercadeo</a:t>
            </a:r>
            <a:endParaRPr lang="en-US" sz="3200" u="sng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500034" y="1857364"/>
            <a:ext cx="8072494" cy="4000528"/>
          </a:xfrm>
        </p:spPr>
        <p:txBody>
          <a:bodyPr>
            <a:noAutofit/>
          </a:bodyPr>
          <a:lstStyle/>
          <a:p>
            <a:pPr lvl="2"/>
            <a:r>
              <a:rPr lang="es-EC" sz="2400" b="1" dirty="0" smtClean="0"/>
              <a:t>Plan de Contingencia</a:t>
            </a:r>
            <a:endParaRPr lang="es-ES" sz="2400" dirty="0" smtClean="0"/>
          </a:p>
          <a:p>
            <a:r>
              <a:rPr lang="es-EC" dirty="0" smtClean="0"/>
              <a:t> </a:t>
            </a:r>
            <a:endParaRPr lang="es-ES" sz="1800" dirty="0" smtClean="0"/>
          </a:p>
          <a:p>
            <a:pPr lvl="0" algn="just">
              <a:buFont typeface="Arial" pitchFamily="34" charset="0"/>
              <a:buChar char="•"/>
            </a:pPr>
            <a:r>
              <a:rPr lang="es-EC" sz="1600" b="0" dirty="0" smtClean="0"/>
              <a:t>Elaboración y difusión de </a:t>
            </a:r>
            <a:r>
              <a:rPr lang="es-EC" sz="1600" b="0" dirty="0" err="1" smtClean="0"/>
              <a:t>spots</a:t>
            </a:r>
            <a:r>
              <a:rPr lang="es-EC" sz="1600" b="0" dirty="0" smtClean="0"/>
              <a:t> publicitarios en medios de comunicación masiva tales como televisión, radio, diarios de mayor circulación, etc.</a:t>
            </a:r>
            <a:endParaRPr lang="es-ES" sz="1600" b="0" dirty="0" smtClean="0"/>
          </a:p>
          <a:p>
            <a:pPr algn="just"/>
            <a:endParaRPr lang="es-ES" sz="1600" b="0" dirty="0" smtClean="0"/>
          </a:p>
          <a:p>
            <a:pPr lvl="0" algn="just">
              <a:buFont typeface="Arial" pitchFamily="34" charset="0"/>
              <a:buChar char="•"/>
            </a:pPr>
            <a:r>
              <a:rPr lang="es-EC" sz="1600" b="0" dirty="0" smtClean="0"/>
              <a:t>Planificación de descuentos en la inversión del ingreso y becas en el rendimiento académico.</a:t>
            </a:r>
            <a:endParaRPr lang="es-ES" sz="1600" b="0" dirty="0" smtClean="0"/>
          </a:p>
          <a:p>
            <a:pPr algn="just"/>
            <a:endParaRPr lang="es-ES" sz="1600" b="0" dirty="0" smtClean="0"/>
          </a:p>
          <a:p>
            <a:pPr lvl="0" algn="just">
              <a:buFont typeface="Arial" pitchFamily="34" charset="0"/>
              <a:buChar char="•"/>
            </a:pPr>
            <a:r>
              <a:rPr lang="es-EC" sz="1600" b="0" dirty="0" smtClean="0"/>
              <a:t>Presentación de oportunidades laborales mediante visitas a empresas que se desenvuelvan en el campo de las telecomunicaciones. </a:t>
            </a:r>
            <a:endParaRPr lang="es-ES" sz="1600" b="0" dirty="0" smtClean="0"/>
          </a:p>
          <a:p>
            <a:endParaRPr lang="es-EC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71538" y="285728"/>
            <a:ext cx="7772400" cy="1115381"/>
          </a:xfrm>
        </p:spPr>
        <p:txBody>
          <a:bodyPr/>
          <a:lstStyle/>
          <a:p>
            <a:r>
              <a:rPr lang="es-EC" dirty="0" smtClean="0"/>
              <a:t>Plan de Calidad Total</a:t>
            </a:r>
            <a:endParaRPr lang="en-US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772400" cy="500066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es-EC" sz="2400" b="1" dirty="0" smtClean="0"/>
              <a:t>Modelo de calidad total</a:t>
            </a:r>
            <a:endParaRPr lang="en-US" sz="2400" dirty="0" smtClean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714480" y="2357430"/>
            <a:ext cx="6000792" cy="3429024"/>
            <a:chOff x="3260" y="9228"/>
            <a:chExt cx="6235" cy="3036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3260" y="9228"/>
              <a:ext cx="6235" cy="303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3557" y="10556"/>
              <a:ext cx="5650" cy="328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Sistema de Calidad de la Escuela de Posgrado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3985" y="9384"/>
              <a:ext cx="4794" cy="6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Requerimientos del Mercado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Maestrantes - Sociedad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3849" y="11486"/>
              <a:ext cx="2310" cy="5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Criterios del CONEA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6584" y="11486"/>
              <a:ext cx="2310" cy="5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Criterios de Malcolm Baldrige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6140" y="9995"/>
              <a:ext cx="480" cy="481"/>
            </a:xfrm>
            <a:prstGeom prst="downArrow">
              <a:avLst>
                <a:gd name="adj1" fmla="val 50000"/>
                <a:gd name="adj2" fmla="val 25052"/>
              </a:avLst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33" name="AutoShape 9"/>
            <p:cNvSpPr>
              <a:spLocks noChangeArrowheads="1"/>
            </p:cNvSpPr>
            <p:nvPr/>
          </p:nvSpPr>
          <p:spPr bwMode="auto">
            <a:xfrm flipV="1">
              <a:off x="4748" y="10911"/>
              <a:ext cx="480" cy="511"/>
            </a:xfrm>
            <a:prstGeom prst="downArrow">
              <a:avLst>
                <a:gd name="adj1" fmla="val 50000"/>
                <a:gd name="adj2" fmla="val 26615"/>
              </a:avLst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 flipV="1">
              <a:off x="7372" y="10911"/>
              <a:ext cx="480" cy="511"/>
            </a:xfrm>
            <a:prstGeom prst="downArrow">
              <a:avLst>
                <a:gd name="adj1" fmla="val 50000"/>
                <a:gd name="adj2" fmla="val 26615"/>
              </a:avLst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772400" cy="615315"/>
          </a:xfrm>
        </p:spPr>
        <p:txBody>
          <a:bodyPr>
            <a:normAutofit/>
          </a:bodyPr>
          <a:lstStyle/>
          <a:p>
            <a:r>
              <a:rPr lang="es-EC" sz="2800" u="sng" dirty="0" smtClean="0">
                <a:effectLst/>
              </a:rPr>
              <a:t>Requerimientos del Mercado</a:t>
            </a:r>
            <a:endParaRPr lang="en-US" sz="2800" u="sng" dirty="0">
              <a:effectLst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</p:nvPr>
        </p:nvGraphicFramePr>
        <p:xfrm>
          <a:off x="500034" y="1142984"/>
          <a:ext cx="8429683" cy="5286386"/>
        </p:xfrm>
        <a:graphic>
          <a:graphicData uri="http://schemas.openxmlformats.org/drawingml/2006/table">
            <a:tbl>
              <a:tblPr/>
              <a:tblGrid>
                <a:gridCol w="1533249"/>
                <a:gridCol w="2777040"/>
                <a:gridCol w="1658025"/>
                <a:gridCol w="2461369"/>
              </a:tblGrid>
              <a:tr h="323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COMUNIDAD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REQUERIMIENTO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PROCESO ESPOL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PROCESO POSGRADO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43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Maestrante –Sociedad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el titulo sea aceptado  a nivel  internacional.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Diseño y desarrollo curricular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3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Maestrante –Sociedad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el pensum académico acorde a las necesidades del sector productivo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Docencia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Diseño y desarrollo curricular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647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Maestrante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los profesores tengan un alto nivel de conocimiento, con Maestrías o Superior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Docencia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Personal académico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3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Maestrante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los profesores tengan experiencia en el área del sector empresarial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Docencia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Personal académico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647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Maestrante –Sociedad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existan cursos con casos prácticos acorde a la realidad del sector productivos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Diseño y desarrollo curricular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55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Maestrante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la tesis de graduación se desarrolle paralelamente con los últimos niveles del posgrado.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Diseño y desarrollo curricular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Maestrante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existan horarios ejecutivos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Planificación  académica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Maestrante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los cursos  sean dictados de forma modular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Diseño y desarrollo curricular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Maestrante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Material del curso diseñado para optimizar el tiempo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Docencia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Diseño y desarrollo curricular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Maestrante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tenga varios planes de financiamiento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Financiero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 smtClean="0">
                          <a:latin typeface="Arial"/>
                          <a:ea typeface="Times New Roman"/>
                        </a:rPr>
                        <a:t>Recursos</a:t>
                      </a:r>
                      <a:r>
                        <a:rPr lang="es-EC" sz="1000" baseline="0" dirty="0" smtClean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C" sz="1000" dirty="0" smtClean="0">
                          <a:latin typeface="Arial"/>
                          <a:ea typeface="Times New Roman"/>
                        </a:rPr>
                        <a:t>Financieros.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4252" marR="4252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00100" y="357166"/>
            <a:ext cx="7772400" cy="642942"/>
          </a:xfrm>
        </p:spPr>
        <p:txBody>
          <a:bodyPr>
            <a:normAutofit/>
          </a:bodyPr>
          <a:lstStyle/>
          <a:p>
            <a:pPr algn="r"/>
            <a:r>
              <a:rPr lang="es-EC" sz="2800" u="sng" dirty="0" smtClean="0">
                <a:effectLst/>
              </a:rPr>
              <a:t>Requerimientos del CONEA</a:t>
            </a:r>
            <a:endParaRPr lang="en-US" sz="2800" u="sng" dirty="0">
              <a:effectLst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09" y="1071546"/>
          <a:ext cx="8001056" cy="5185720"/>
        </p:xfrm>
        <a:graphic>
          <a:graphicData uri="http://schemas.openxmlformats.org/drawingml/2006/table">
            <a:tbl>
              <a:tblPr/>
              <a:tblGrid>
                <a:gridCol w="1285885"/>
                <a:gridCol w="4643470"/>
                <a:gridCol w="1000132"/>
                <a:gridCol w="1071569"/>
              </a:tblGrid>
              <a:tr h="372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COMUNIDAD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NECESIDAD / ESTANDAR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PROCESO ESPOL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PROCESO POSTGRADO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320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CONEA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C" sz="11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+mn-cs"/>
                        </a:rPr>
                        <a:t>Que el programa posea la reglamentación e instancias organizativas pertinentes a su naturaleza y nivel.</a:t>
                      </a:r>
                      <a:endParaRPr kumimoji="0" lang="en-US" sz="110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C" sz="11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+mn-cs"/>
                        </a:rPr>
                        <a:t>Planificación estratégica</a:t>
                      </a:r>
                      <a:endParaRPr kumimoji="0" lang="en-US" sz="110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C" sz="110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+mn-cs"/>
                        </a:rPr>
                        <a:t>Planificación Organización</a:t>
                      </a:r>
                      <a:endParaRPr kumimoji="0" lang="en-US" sz="110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80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CONEA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Que el egresado haya adquirido las competencias declaradas  en el diseño curricular.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Enseñanza Aprendizaje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14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CONEA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Que los egresados se titulen  en el tiempo previsto en el programa.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Planificación Académica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640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CONEA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Que el programa haya definido y aplicado en forma clara los criterios académicos que sustentan la permanencia, promoción y graduación de los maestrantes.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Enseñanza Aprendizaje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80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CONEA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Que todos los profesores  tengan un título o grado académico igual o superior al que otorga el programa.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Recursos humanos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Personal Académico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640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CONEA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Que los profesores del programa, posean experiencia en la actividad docente, hayan participado en equipos de trabajo interdisciplinario y realizado tutorías.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Recursos humanos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Personal Académico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618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CONEA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Que los profesores cumplan con regularidad los horarios y calendarios de trabajo establecidos por el programa.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Planificación estratégica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Enseñanza Aprendizaje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80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CONEA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Que los profesores durante su trabajo desarrollen rigurosamente los contenidos programados.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Planificación estratégica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Enseñanza Aprendizaje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22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CONEA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3024" marR="1302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Que exista un buen liderazgo  en la coordinación general del programa.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Planificación estratégica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Gestión Maestría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857232"/>
            <a:ext cx="7772400" cy="827083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Arial Black" pitchFamily="34" charset="0"/>
              </a:rPr>
              <a:t>Antecedentes</a:t>
            </a:r>
            <a:endParaRPr lang="es-E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42976" y="2143116"/>
            <a:ext cx="7215238" cy="4000528"/>
          </a:xfrm>
        </p:spPr>
        <p:txBody>
          <a:bodyPr>
            <a:normAutofit fontScale="85000" lnSpcReduction="20000"/>
          </a:bodyPr>
          <a:lstStyle/>
          <a:p>
            <a:pPr marL="1746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  <a:tabLst>
                <a:tab pos="508000" algn="l"/>
              </a:tabLst>
            </a:pPr>
            <a:r>
              <a:rPr lang="es-EC" sz="2800" dirty="0" smtClean="0">
                <a:solidFill>
                  <a:schemeClr val="tx1"/>
                </a:solidFill>
                <a:latin typeface="+mj-lt"/>
              </a:rPr>
              <a:t> La FIEC no cuenta con una escuela de 	posgrado</a:t>
            </a:r>
            <a:r>
              <a:rPr lang="es-EC" sz="2800" dirty="0" smtClean="0">
                <a:solidFill>
                  <a:schemeClr val="tx1"/>
                </a:solidFill>
                <a:latin typeface="+mj-lt"/>
                <a:ea typeface="Times New Roman"/>
              </a:rPr>
              <a:t>.</a:t>
            </a:r>
          </a:p>
          <a:p>
            <a:pPr marL="1746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  <a:tabLst>
                <a:tab pos="508000" algn="l"/>
              </a:tabLst>
            </a:pPr>
            <a:r>
              <a:rPr lang="es-EC" sz="2800" dirty="0" smtClean="0">
                <a:solidFill>
                  <a:schemeClr val="tx1"/>
                </a:solidFill>
                <a:latin typeface="+mj-lt"/>
              </a:rPr>
              <a:t> Profesionales tienen </a:t>
            </a:r>
            <a:r>
              <a:rPr lang="es-EC" sz="2800" dirty="0">
                <a:solidFill>
                  <a:schemeClr val="tx1"/>
                </a:solidFill>
                <a:latin typeface="+mj-lt"/>
              </a:rPr>
              <a:t>la necesidad de </a:t>
            </a:r>
            <a:r>
              <a:rPr lang="es-EC" sz="2800" dirty="0" smtClean="0">
                <a:solidFill>
                  <a:schemeClr val="tx1"/>
                </a:solidFill>
                <a:latin typeface="+mj-lt"/>
              </a:rPr>
              <a:t>	obtener </a:t>
            </a:r>
            <a:r>
              <a:rPr lang="es-EC" sz="2800" dirty="0">
                <a:solidFill>
                  <a:schemeClr val="tx1"/>
                </a:solidFill>
                <a:latin typeface="+mj-lt"/>
              </a:rPr>
              <a:t>un título de cuarto </a:t>
            </a:r>
            <a:r>
              <a:rPr lang="es-EC" sz="2800" dirty="0" smtClean="0">
                <a:solidFill>
                  <a:schemeClr val="tx1"/>
                </a:solidFill>
                <a:latin typeface="+mj-lt"/>
              </a:rPr>
              <a:t>nivel.</a:t>
            </a:r>
          </a:p>
          <a:p>
            <a:pPr marL="1746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  <a:tabLst>
                <a:tab pos="508000" algn="l"/>
              </a:tabLst>
            </a:pPr>
            <a:r>
              <a:rPr lang="es-EC" sz="2800" dirty="0" smtClean="0">
                <a:solidFill>
                  <a:schemeClr val="tx1"/>
                </a:solidFill>
                <a:latin typeface="+mj-lt"/>
              </a:rPr>
              <a:t> La sociedad demanda profesionales mas 	competitivos en el área de 	telecomunicaciones .</a:t>
            </a:r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 smtClean="0"/>
          </a:p>
          <a:p>
            <a:pPr algn="just">
              <a:buFont typeface="Arial" pitchFamily="34" charset="0"/>
              <a:buChar char="•"/>
            </a:pP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00100" y="428604"/>
            <a:ext cx="7772400" cy="686753"/>
          </a:xfrm>
        </p:spPr>
        <p:txBody>
          <a:bodyPr>
            <a:normAutofit/>
          </a:bodyPr>
          <a:lstStyle/>
          <a:p>
            <a:r>
              <a:rPr lang="es-EC" sz="2800" u="sng" dirty="0" smtClean="0">
                <a:effectLst/>
              </a:rPr>
              <a:t>Requerimientos de Malcolm </a:t>
            </a:r>
            <a:r>
              <a:rPr lang="es-EC" sz="2800" u="sng" dirty="0" err="1" smtClean="0">
                <a:effectLst/>
              </a:rPr>
              <a:t>Baldrige</a:t>
            </a:r>
            <a:endParaRPr lang="en-US" sz="2800" u="sng" dirty="0">
              <a:effectLst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10" y="1214422"/>
          <a:ext cx="8001056" cy="5128322"/>
        </p:xfrm>
        <a:graphic>
          <a:graphicData uri="http://schemas.openxmlformats.org/drawingml/2006/table">
            <a:tbl>
              <a:tblPr/>
              <a:tblGrid>
                <a:gridCol w="1448309"/>
                <a:gridCol w="3980979"/>
                <a:gridCol w="1150584"/>
                <a:gridCol w="1421184"/>
              </a:tblGrid>
              <a:tr h="445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COMUNIDAD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NECESIDAD / ESTANDAR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PROCESO ESPOL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PROCESO PREGRADO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59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Malcolm </a:t>
                      </a:r>
                      <a:r>
                        <a:rPr lang="es-EC" sz="1200" dirty="0" err="1">
                          <a:latin typeface="Arial"/>
                          <a:ea typeface="Times New Roman"/>
                        </a:rPr>
                        <a:t>Baldrige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El personal conoce la misión del Postgrado (lo que está tratando de lograr)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Docencia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Gestión Maestría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98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Malcolm Baldrige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Los directivos de la Carrera usan valores para guiar al personal.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Gestión Maestría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9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Malcolm Baldrige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A medida que planea para el futuro, los directivos del Postgrado le preguntan al personal sobre sus ideas.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Planificación Estratégica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Planificación Académica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98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Malcolm Baldrige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Los directivos comparten información sobre la Carrera.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Docencia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Gestión Maestría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9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Malcolm Baldrige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El Postgrado tiene normas y éticas superiores.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Diseño y Desarrollo Curricular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9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Malcolm Baldrige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Los directivos de la Carrera hacen conocer al personal lo que se estima es más importante.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Docencia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Gestión Maestría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45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Malcolm Baldrige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Los directivos del Postgrado le preguntan al personal lo que piensa.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Planificación Estratégica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Gestión Maestría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98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Malcolm Baldrige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El Postgrado tiene un Gobierno definido.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Docencia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Gestión Maestría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9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Malcolm Baldrige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Los directivos y el personal del Postgrado tienen un comportamiento que es legal y ético.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Docencia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Gestión Maestría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3344" marR="63344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71538" y="642918"/>
            <a:ext cx="7772400" cy="686753"/>
          </a:xfrm>
        </p:spPr>
        <p:txBody>
          <a:bodyPr>
            <a:normAutofit/>
          </a:bodyPr>
          <a:lstStyle/>
          <a:p>
            <a:r>
              <a:rPr lang="es-EC" sz="3200" u="sng" dirty="0" smtClean="0"/>
              <a:t>Proceso Académico</a:t>
            </a:r>
            <a:endParaRPr lang="en-US" sz="3200" u="sng" dirty="0"/>
          </a:p>
        </p:txBody>
      </p:sp>
      <p:sp>
        <p:nvSpPr>
          <p:cNvPr id="41000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0961" name="Group 1"/>
          <p:cNvGrpSpPr>
            <a:grpSpLocks noChangeAspect="1"/>
          </p:cNvGrpSpPr>
          <p:nvPr/>
        </p:nvGrpSpPr>
        <p:grpSpPr bwMode="auto">
          <a:xfrm>
            <a:off x="1071538" y="1571612"/>
            <a:ext cx="7358114" cy="4071913"/>
            <a:chOff x="2330" y="3255"/>
            <a:chExt cx="8263" cy="4042"/>
          </a:xfrm>
        </p:grpSpPr>
        <p:sp>
          <p:nvSpPr>
            <p:cNvPr id="40999" name="AutoShape 39"/>
            <p:cNvSpPr>
              <a:spLocks noChangeAspect="1" noChangeArrowheads="1" noTextEdit="1"/>
            </p:cNvSpPr>
            <p:nvPr/>
          </p:nvSpPr>
          <p:spPr bwMode="auto">
            <a:xfrm>
              <a:off x="2330" y="3279"/>
              <a:ext cx="8263" cy="4018"/>
            </a:xfrm>
            <a:prstGeom prst="rect">
              <a:avLst/>
            </a:prstGeom>
            <a:solidFill>
              <a:srgbClr val="D6E3BC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grpSp>
          <p:nvGrpSpPr>
            <p:cNvPr id="40962" name="Group 2"/>
            <p:cNvGrpSpPr>
              <a:grpSpLocks/>
            </p:cNvGrpSpPr>
            <p:nvPr/>
          </p:nvGrpSpPr>
          <p:grpSpPr bwMode="auto">
            <a:xfrm>
              <a:off x="2465" y="3255"/>
              <a:ext cx="7964" cy="3600"/>
              <a:chOff x="1816" y="11266"/>
              <a:chExt cx="9105" cy="4142"/>
            </a:xfrm>
          </p:grpSpPr>
          <p:grpSp>
            <p:nvGrpSpPr>
              <p:cNvPr id="40964" name="Group 4"/>
              <p:cNvGrpSpPr>
                <a:grpSpLocks/>
              </p:cNvGrpSpPr>
              <p:nvPr/>
            </p:nvGrpSpPr>
            <p:grpSpPr bwMode="auto">
              <a:xfrm>
                <a:off x="2176" y="11266"/>
                <a:ext cx="8745" cy="4142"/>
                <a:chOff x="2176" y="11266"/>
                <a:chExt cx="8745" cy="4142"/>
              </a:xfrm>
            </p:grpSpPr>
            <p:sp>
              <p:nvSpPr>
                <p:cNvPr id="40998" name="Rectangle 38"/>
                <p:cNvSpPr>
                  <a:spLocks noChangeArrowheads="1"/>
                </p:cNvSpPr>
                <p:nvPr/>
              </p:nvSpPr>
              <p:spPr bwMode="auto">
                <a:xfrm>
                  <a:off x="3256" y="11626"/>
                  <a:ext cx="1440" cy="720"/>
                </a:xfrm>
                <a:prstGeom prst="rect">
                  <a:avLst/>
                </a:prstGeom>
                <a:solidFill>
                  <a:srgbClr val="9BBB59"/>
                </a:solidFill>
                <a:ln w="9525">
                  <a:solidFill>
                    <a:srgbClr val="92D05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C" sz="1200" b="1" i="0" u="none" strike="noStrike" cap="none" normalizeH="0" baseline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ADMISION</a:t>
                  </a:r>
                  <a:endParaRPr kumimoji="0" lang="es-EC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997" name="Rectangle 37"/>
                <p:cNvSpPr>
                  <a:spLocks noChangeArrowheads="1"/>
                </p:cNvSpPr>
                <p:nvPr/>
              </p:nvSpPr>
              <p:spPr bwMode="auto">
                <a:xfrm>
                  <a:off x="2896" y="13066"/>
                  <a:ext cx="1440" cy="901"/>
                </a:xfrm>
                <a:prstGeom prst="rect">
                  <a:avLst/>
                </a:prstGeom>
                <a:solidFill>
                  <a:srgbClr val="9BBB59"/>
                </a:solidFill>
                <a:ln w="9525">
                  <a:solidFill>
                    <a:srgbClr val="92D050"/>
                  </a:solidFill>
                  <a:miter lim="800000"/>
                  <a:headEnd/>
                  <a:tailEnd/>
                </a:ln>
              </p:spPr>
              <p:txBody>
                <a:bodyPr vert="horz" wrap="square" lIns="18000" tIns="45720" rIns="1800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C" sz="1200" b="1" i="0" u="none" strike="noStrike" cap="none" normalizeH="0" baseline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DISEÑO Y DESARROLLO CURRICULAR</a:t>
                  </a:r>
                  <a:endParaRPr kumimoji="0" lang="es-EC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996" name="Rectangle 36"/>
                <p:cNvSpPr>
                  <a:spLocks noChangeArrowheads="1"/>
                </p:cNvSpPr>
                <p:nvPr/>
              </p:nvSpPr>
              <p:spPr bwMode="auto">
                <a:xfrm>
                  <a:off x="4696" y="14326"/>
                  <a:ext cx="1440" cy="719"/>
                </a:xfrm>
                <a:prstGeom prst="rect">
                  <a:avLst/>
                </a:prstGeom>
                <a:solidFill>
                  <a:srgbClr val="9BBB59"/>
                </a:solidFill>
                <a:ln w="9525">
                  <a:solidFill>
                    <a:srgbClr val="92D05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C" sz="1200" b="1" i="0" u="none" strike="noStrike" cap="none" normalizeH="0" baseline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PERSONAL ACADEMICO</a:t>
                  </a:r>
                  <a:endParaRPr kumimoji="0" lang="es-EC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995" name="Rectangle 35"/>
                <p:cNvSpPr>
                  <a:spLocks noChangeArrowheads="1"/>
                </p:cNvSpPr>
                <p:nvPr/>
              </p:nvSpPr>
              <p:spPr bwMode="auto">
                <a:xfrm>
                  <a:off x="8221" y="11986"/>
                  <a:ext cx="1440" cy="718"/>
                </a:xfrm>
                <a:prstGeom prst="rect">
                  <a:avLst/>
                </a:prstGeom>
                <a:solidFill>
                  <a:srgbClr val="9BBB59"/>
                </a:solidFill>
                <a:ln w="9525">
                  <a:solidFill>
                    <a:srgbClr val="92D050"/>
                  </a:solidFill>
                  <a:miter lim="800000"/>
                  <a:headEnd/>
                  <a:tailEnd/>
                </a:ln>
              </p:spPr>
              <p:txBody>
                <a:bodyPr vert="horz" wrap="square" lIns="18000" tIns="45720" rIns="1800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C" sz="1200" b="1" i="0" u="none" strike="noStrike" cap="none" normalizeH="0" baseline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GRADUACION</a:t>
                  </a:r>
                  <a:endParaRPr kumimoji="0" lang="es-EC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994" name="Rectangle 34"/>
                <p:cNvSpPr>
                  <a:spLocks noChangeArrowheads="1"/>
                </p:cNvSpPr>
                <p:nvPr/>
              </p:nvSpPr>
              <p:spPr bwMode="auto">
                <a:xfrm>
                  <a:off x="4616" y="13066"/>
                  <a:ext cx="1605" cy="719"/>
                </a:xfrm>
                <a:prstGeom prst="rect">
                  <a:avLst/>
                </a:prstGeom>
                <a:solidFill>
                  <a:srgbClr val="9BBB59"/>
                </a:solidFill>
                <a:ln w="9525">
                  <a:solidFill>
                    <a:srgbClr val="92D050"/>
                  </a:solidFill>
                  <a:miter lim="800000"/>
                  <a:headEnd/>
                  <a:tailEnd/>
                </a:ln>
              </p:spPr>
              <p:txBody>
                <a:bodyPr vert="horz" wrap="square" lIns="0" tIns="45720" rIns="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C" sz="1200" b="1" i="0" u="none" strike="noStrike" cap="none" normalizeH="0" baseline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PLANIFICACIÓN  ACADEMICA</a:t>
                  </a:r>
                  <a:endParaRPr kumimoji="0" lang="es-EC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993" name="Rectangle 33"/>
                <p:cNvSpPr>
                  <a:spLocks noChangeArrowheads="1"/>
                </p:cNvSpPr>
                <p:nvPr/>
              </p:nvSpPr>
              <p:spPr bwMode="auto">
                <a:xfrm>
                  <a:off x="6496" y="13066"/>
                  <a:ext cx="1440" cy="719"/>
                </a:xfrm>
                <a:prstGeom prst="rect">
                  <a:avLst/>
                </a:prstGeom>
                <a:solidFill>
                  <a:srgbClr val="9BBB59"/>
                </a:solidFill>
                <a:ln w="9525">
                  <a:solidFill>
                    <a:srgbClr val="92D05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C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REGISTRO ACADEMICO</a:t>
                  </a:r>
                  <a:endParaRPr kumimoji="0" lang="es-EC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992" name="Rectangle 32"/>
                <p:cNvSpPr>
                  <a:spLocks noChangeArrowheads="1"/>
                </p:cNvSpPr>
                <p:nvPr/>
              </p:nvSpPr>
              <p:spPr bwMode="auto">
                <a:xfrm>
                  <a:off x="8221" y="13066"/>
                  <a:ext cx="1440" cy="719"/>
                </a:xfrm>
                <a:prstGeom prst="rect">
                  <a:avLst/>
                </a:prstGeom>
                <a:solidFill>
                  <a:srgbClr val="9BBB59"/>
                </a:solidFill>
                <a:ln w="9525">
                  <a:solidFill>
                    <a:srgbClr val="92D050"/>
                  </a:solidFill>
                  <a:miter lim="800000"/>
                  <a:headEnd/>
                  <a:tailEnd/>
                </a:ln>
              </p:spPr>
              <p:txBody>
                <a:bodyPr vert="horz" wrap="square" lIns="0" tIns="45720" rIns="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C" sz="1200" b="1" i="0" u="none" strike="noStrike" cap="none" normalizeH="0" baseline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ENSEÑANZA APRENDIZAJE</a:t>
                  </a:r>
                  <a:endParaRPr kumimoji="0" lang="es-EC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991" name="Oval 31"/>
                <p:cNvSpPr>
                  <a:spLocks noChangeArrowheads="1"/>
                </p:cNvSpPr>
                <p:nvPr/>
              </p:nvSpPr>
              <p:spPr bwMode="auto">
                <a:xfrm>
                  <a:off x="10201" y="11806"/>
                  <a:ext cx="720" cy="3270"/>
                </a:xfrm>
                <a:prstGeom prst="ellipse">
                  <a:avLst/>
                </a:prstGeom>
                <a:solidFill>
                  <a:srgbClr val="F79646"/>
                </a:solidFill>
                <a:ln w="9525">
                  <a:solidFill>
                    <a:srgbClr val="FFC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C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CL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C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IENTES</a:t>
                  </a:r>
                  <a:endParaRPr kumimoji="0" lang="es-EC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990" name="Line 30"/>
                <p:cNvSpPr>
                  <a:spLocks noChangeShapeType="1"/>
                </p:cNvSpPr>
                <p:nvPr/>
              </p:nvSpPr>
              <p:spPr bwMode="auto">
                <a:xfrm>
                  <a:off x="2536" y="13427"/>
                  <a:ext cx="360" cy="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536" y="11986"/>
                  <a:ext cx="0" cy="144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8" name="Line 28"/>
                <p:cNvSpPr>
                  <a:spLocks noChangeShapeType="1"/>
                </p:cNvSpPr>
                <p:nvPr/>
              </p:nvSpPr>
              <p:spPr bwMode="auto">
                <a:xfrm>
                  <a:off x="2536" y="11986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7" name="Line 27"/>
                <p:cNvSpPr>
                  <a:spLocks noChangeShapeType="1"/>
                </p:cNvSpPr>
                <p:nvPr/>
              </p:nvSpPr>
              <p:spPr bwMode="auto">
                <a:xfrm>
                  <a:off x="4336" y="13427"/>
                  <a:ext cx="280" cy="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6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6221" y="13427"/>
                  <a:ext cx="275" cy="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5" name="Line 25"/>
                <p:cNvSpPr>
                  <a:spLocks noChangeShapeType="1"/>
                </p:cNvSpPr>
                <p:nvPr/>
              </p:nvSpPr>
              <p:spPr bwMode="auto">
                <a:xfrm>
                  <a:off x="7936" y="13427"/>
                  <a:ext cx="285" cy="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4" name="Line 24"/>
                <p:cNvSpPr>
                  <a:spLocks noChangeShapeType="1"/>
                </p:cNvSpPr>
                <p:nvPr/>
              </p:nvSpPr>
              <p:spPr bwMode="auto">
                <a:xfrm>
                  <a:off x="3796" y="12346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3" name="Line 23"/>
                <p:cNvSpPr>
                  <a:spLocks noChangeShapeType="1"/>
                </p:cNvSpPr>
                <p:nvPr/>
              </p:nvSpPr>
              <p:spPr bwMode="auto">
                <a:xfrm>
                  <a:off x="3796" y="12707"/>
                  <a:ext cx="3420" cy="0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2" name="Line 22"/>
                <p:cNvSpPr>
                  <a:spLocks noChangeShapeType="1"/>
                </p:cNvSpPr>
                <p:nvPr/>
              </p:nvSpPr>
              <p:spPr bwMode="auto">
                <a:xfrm>
                  <a:off x="5416" y="12707"/>
                  <a:ext cx="0" cy="359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1" name="Line 21"/>
                <p:cNvSpPr>
                  <a:spLocks noChangeShapeType="1"/>
                </p:cNvSpPr>
                <p:nvPr/>
              </p:nvSpPr>
              <p:spPr bwMode="auto">
                <a:xfrm>
                  <a:off x="7216" y="12707"/>
                  <a:ext cx="0" cy="359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80" name="Line 20"/>
                <p:cNvSpPr>
                  <a:spLocks noChangeShapeType="1"/>
                </p:cNvSpPr>
                <p:nvPr/>
              </p:nvSpPr>
              <p:spPr bwMode="auto">
                <a:xfrm>
                  <a:off x="9016" y="13066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8941" y="12707"/>
                  <a:ext cx="1" cy="359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8" name="Line 18"/>
                <p:cNvSpPr>
                  <a:spLocks noChangeShapeType="1"/>
                </p:cNvSpPr>
                <p:nvPr/>
              </p:nvSpPr>
              <p:spPr bwMode="auto">
                <a:xfrm>
                  <a:off x="9661" y="12346"/>
                  <a:ext cx="570" cy="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7" name="Line 17"/>
                <p:cNvSpPr>
                  <a:spLocks noChangeShapeType="1"/>
                </p:cNvSpPr>
                <p:nvPr/>
              </p:nvSpPr>
              <p:spPr bwMode="auto">
                <a:xfrm>
                  <a:off x="5416" y="13786"/>
                  <a:ext cx="0" cy="540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6" name="Line 16"/>
                <p:cNvSpPr>
                  <a:spLocks noChangeShapeType="1"/>
                </p:cNvSpPr>
                <p:nvPr/>
              </p:nvSpPr>
              <p:spPr bwMode="auto">
                <a:xfrm>
                  <a:off x="9691" y="13427"/>
                  <a:ext cx="540" cy="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5" name="Line 15"/>
                <p:cNvSpPr>
                  <a:spLocks noChangeShapeType="1"/>
                </p:cNvSpPr>
                <p:nvPr/>
              </p:nvSpPr>
              <p:spPr bwMode="auto">
                <a:xfrm>
                  <a:off x="8971" y="13786"/>
                  <a:ext cx="1" cy="90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6136" y="14687"/>
                  <a:ext cx="2805" cy="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7396" y="13786"/>
                  <a:ext cx="0" cy="90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2" name="Line 12"/>
                <p:cNvSpPr>
                  <a:spLocks noChangeShapeType="1"/>
                </p:cNvSpPr>
                <p:nvPr/>
              </p:nvSpPr>
              <p:spPr bwMode="auto">
                <a:xfrm>
                  <a:off x="10561" y="14506"/>
                  <a:ext cx="1" cy="90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1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2176" y="15407"/>
                  <a:ext cx="8384" cy="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70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176" y="14866"/>
                  <a:ext cx="1" cy="541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6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2176" y="11266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68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212" y="11408"/>
                  <a:ext cx="8438" cy="54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67" name="Line 7"/>
                <p:cNvSpPr>
                  <a:spLocks noChangeShapeType="1"/>
                </p:cNvSpPr>
                <p:nvPr/>
              </p:nvSpPr>
              <p:spPr bwMode="auto">
                <a:xfrm>
                  <a:off x="10576" y="11266"/>
                  <a:ext cx="1" cy="540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66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5761" y="15407"/>
                  <a:ext cx="1440" cy="1"/>
                </a:xfrm>
                <a:prstGeom prst="line">
                  <a:avLst/>
                </a:prstGeom>
                <a:noFill/>
                <a:ln w="1587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965" name="Line 5"/>
                <p:cNvSpPr>
                  <a:spLocks noChangeShapeType="1"/>
                </p:cNvSpPr>
                <p:nvPr/>
              </p:nvSpPr>
              <p:spPr bwMode="auto">
                <a:xfrm>
                  <a:off x="5881" y="11462"/>
                  <a:ext cx="1080" cy="0"/>
                </a:xfrm>
                <a:prstGeom prst="line">
                  <a:avLst/>
                </a:prstGeom>
                <a:noFill/>
                <a:ln w="1587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/>
                </a:p>
              </p:txBody>
            </p:sp>
          </p:grpSp>
          <p:sp>
            <p:nvSpPr>
              <p:cNvPr id="40963" name="Oval 3"/>
              <p:cNvSpPr>
                <a:spLocks noChangeArrowheads="1"/>
              </p:cNvSpPr>
              <p:nvPr/>
            </p:nvSpPr>
            <p:spPr bwMode="auto">
              <a:xfrm>
                <a:off x="1816" y="11986"/>
                <a:ext cx="720" cy="3174"/>
              </a:xfrm>
              <a:prstGeom prst="ellipse">
                <a:avLst/>
              </a:prstGeom>
              <a:solidFill>
                <a:srgbClr val="F79646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C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CL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C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IENTES</a:t>
                </a:r>
                <a:endParaRPr kumimoji="0" lang="es-EC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C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71538" y="785794"/>
            <a:ext cx="7772400" cy="615315"/>
          </a:xfrm>
        </p:spPr>
        <p:txBody>
          <a:bodyPr>
            <a:normAutofit/>
          </a:bodyPr>
          <a:lstStyle/>
          <a:p>
            <a:r>
              <a:rPr lang="es-EC" sz="3200" u="sng" dirty="0" smtClean="0">
                <a:effectLst/>
              </a:rPr>
              <a:t>Procesos de Gestión y de Apoyo</a:t>
            </a:r>
            <a:endParaRPr lang="en-US" sz="3200" u="sng" dirty="0">
              <a:effectLst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857224" y="2143116"/>
            <a:ext cx="7772400" cy="4000528"/>
          </a:xfrm>
        </p:spPr>
        <p:txBody>
          <a:bodyPr>
            <a:noAutofit/>
          </a:bodyPr>
          <a:lstStyle/>
          <a:p>
            <a:pPr algn="just"/>
            <a:r>
              <a:rPr lang="es-EC" dirty="0" smtClean="0">
                <a:latin typeface="+mn-lt"/>
              </a:rPr>
              <a:t>Gestión de la Maestría</a:t>
            </a:r>
          </a:p>
          <a:p>
            <a:pPr algn="just">
              <a:buNone/>
            </a:pPr>
            <a:endParaRPr lang="es-EC" dirty="0" smtClean="0">
              <a:latin typeface="+mn-lt"/>
            </a:endParaRPr>
          </a:p>
          <a:p>
            <a:pPr algn="just"/>
            <a:r>
              <a:rPr lang="es-EC" dirty="0" smtClean="0">
                <a:latin typeface="+mn-lt"/>
              </a:rPr>
              <a:t>Planificación, Organización, Administración</a:t>
            </a:r>
          </a:p>
          <a:p>
            <a:pPr algn="just">
              <a:buNone/>
            </a:pPr>
            <a:endParaRPr lang="es-EC" dirty="0" smtClean="0">
              <a:latin typeface="+mn-lt"/>
            </a:endParaRPr>
          </a:p>
          <a:p>
            <a:pPr algn="just"/>
            <a:r>
              <a:rPr lang="es-EC" dirty="0" smtClean="0">
                <a:latin typeface="+mn-lt"/>
              </a:rPr>
              <a:t>Servicios de Apoyo para la Formación Profesional</a:t>
            </a:r>
          </a:p>
          <a:p>
            <a:pPr lvl="1" algn="just"/>
            <a:r>
              <a:rPr lang="es-EC" sz="2400" dirty="0" smtClean="0"/>
              <a:t>Docentes: Labor de enseñanza y tutoría</a:t>
            </a:r>
          </a:p>
          <a:p>
            <a:pPr lvl="1" algn="just"/>
            <a:r>
              <a:rPr lang="es-EC" sz="2400" dirty="0" smtClean="0"/>
              <a:t>Recursos Financieros</a:t>
            </a:r>
          </a:p>
          <a:p>
            <a:pPr lvl="1" algn="just"/>
            <a:r>
              <a:rPr lang="es-EC" sz="2400" dirty="0" smtClean="0"/>
              <a:t>Infraestructura y Equipamiento</a:t>
            </a:r>
          </a:p>
          <a:p>
            <a:pPr lvl="1" algn="just"/>
            <a:r>
              <a:rPr lang="es-EC" sz="2400" dirty="0" smtClean="0"/>
              <a:t>Grupos de Interés</a:t>
            </a:r>
          </a:p>
          <a:p>
            <a:pPr lvl="1"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772400" cy="615315"/>
          </a:xfrm>
        </p:spPr>
        <p:txBody>
          <a:bodyPr>
            <a:normAutofit/>
          </a:bodyPr>
          <a:lstStyle/>
          <a:p>
            <a:r>
              <a:rPr lang="es-EC" sz="2800" u="sng" dirty="0" smtClean="0">
                <a:effectLst/>
              </a:rPr>
              <a:t>Indicadores de Calidad del estudiante</a:t>
            </a:r>
            <a:endParaRPr lang="es-EC" sz="2800" u="sng" dirty="0">
              <a:effectLst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7" y="1142984"/>
          <a:ext cx="8001056" cy="5286413"/>
        </p:xfrm>
        <a:graphic>
          <a:graphicData uri="http://schemas.openxmlformats.org/drawingml/2006/table">
            <a:tbl>
              <a:tblPr/>
              <a:tblGrid>
                <a:gridCol w="1882602"/>
                <a:gridCol w="3686761"/>
                <a:gridCol w="2431693"/>
              </a:tblGrid>
              <a:tr h="575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 cap="all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nECESIDADES</a:t>
                      </a:r>
                      <a:r>
                        <a:rPr lang="es-EC" sz="1100" b="1" cap="all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 DEL MAESTRANTE-</a:t>
                      </a:r>
                      <a:r>
                        <a:rPr lang="es-EC" sz="1100" b="1" cap="all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sOCIEDAD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 cap="all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Requerimientos del MAESTRANTE-</a:t>
                      </a:r>
                      <a:r>
                        <a:rPr lang="es-EC" sz="1100" b="1" cap="all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sOCIEDAD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 cap="all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CTQs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5754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las mallas curriculares sean competitivas.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El titulo es aceptado  a nivel  internacional.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incluye contenido de certificaciones y normas internacionales &gt;= 1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40175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Pensum académico acorde a las necesidades del sector productivo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# de asignaturas de la malla acorde al sector publico &gt;= 16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4017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exista un buen nivel de enseñanza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Profesores con un alto nivel de conocimiento, con Maestrías o superior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# títulos de maestrías obtenidos &gt;= 1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40175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Profesores con experiencia en el área del sector empresarial.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# de años con experiencia profesional, en el sector &gt;= 5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86899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Cuenta con equipos y laboratorios actualizados y especializados en correspondencia con las necesidades del programa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latin typeface="Arial"/>
                          <a:ea typeface="Times New Roman"/>
                        </a:rPr>
                        <a:t>% de equipos e infraestructura  actualizados  &gt;= 75%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80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tenga un proceso ágil de graduación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La tesis de graduación se desarrolla paralelamente con los últimos niveles del postgrado.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Avance del proyecto de graduación al egresar ≥ 50%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67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disponga de una buena metodología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Los cursos  son dictados de forma modular</a:t>
                      </a:r>
                      <a:r>
                        <a:rPr lang="es-EC" sz="1100" dirty="0">
                          <a:latin typeface="Arial"/>
                          <a:ea typeface="Times New Roman"/>
                        </a:rPr>
                        <a:t>.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La malla contiene módulos con estructura definida de asignaturas con un tiempo de duración  ≤ 1 mes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401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la duración no sea extensa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La tesis de graduación se desarrolle paralelamente con los últimos niveles del postgrado.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Avance del proyecto de graduación al egresar ≥ 50%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40175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Material del curso diseñado para optimizar el tiempo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latin typeface="Arial"/>
                          <a:ea typeface="Times New Roman"/>
                        </a:rPr>
                        <a:t># de años con experiencia profesional como docente  &gt;= 3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686753"/>
          </a:xfrm>
        </p:spPr>
        <p:txBody>
          <a:bodyPr>
            <a:noAutofit/>
          </a:bodyPr>
          <a:lstStyle/>
          <a:p>
            <a:r>
              <a:rPr lang="es-EC" sz="2800" u="sng" dirty="0" smtClean="0">
                <a:effectLst/>
              </a:rPr>
              <a:t>Indicadores de Calidad del estudiante</a:t>
            </a:r>
            <a:endParaRPr lang="es-EC" sz="2800" u="sng" dirty="0">
              <a:effectLst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24" y="1071545"/>
          <a:ext cx="7786742" cy="5214974"/>
        </p:xfrm>
        <a:graphic>
          <a:graphicData uri="http://schemas.openxmlformats.org/drawingml/2006/table">
            <a:tbl>
              <a:tblPr/>
              <a:tblGrid>
                <a:gridCol w="2000264"/>
                <a:gridCol w="3214710"/>
                <a:gridCol w="2571768"/>
              </a:tblGrid>
              <a:tr h="532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C" sz="1100" b="1" kern="1200" cap="all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+mn-cs"/>
                        </a:rPr>
                        <a:t>nECESIDADES</a:t>
                      </a:r>
                      <a:r>
                        <a:rPr kumimoji="0" lang="es-EC" sz="1100" b="1" kern="1200" cap="all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+mn-cs"/>
                        </a:rPr>
                        <a:t> DEL MAESTRANTE-</a:t>
                      </a:r>
                      <a:r>
                        <a:rPr kumimoji="0" lang="es-EC" sz="1100" b="1" kern="1200" cap="all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+mn-cs"/>
                        </a:rPr>
                        <a:t>sOCIEDAD</a:t>
                      </a:r>
                      <a:endParaRPr kumimoji="0" lang="en-US" sz="1100" b="1" kern="1200" cap="all" dirty="0">
                        <a:solidFill>
                          <a:srgbClr val="FFFFFF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C" sz="1100" b="1" kern="1200" cap="all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+mn-cs"/>
                        </a:rPr>
                        <a:t>Requerimientos del MAESTRANTE-</a:t>
                      </a:r>
                      <a:r>
                        <a:rPr kumimoji="0" lang="es-EC" sz="1100" b="1" kern="1200" cap="all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+mn-cs"/>
                        </a:rPr>
                        <a:t>sOCIEDAD</a:t>
                      </a:r>
                      <a:endParaRPr kumimoji="0" lang="en-US" sz="1100" b="1" kern="1200" cap="all" dirty="0">
                        <a:solidFill>
                          <a:srgbClr val="FFFFFF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C" sz="1100" b="1" kern="1200" cap="all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+mn-cs"/>
                        </a:rPr>
                        <a:t>CTQs</a:t>
                      </a:r>
                      <a:endParaRPr kumimoji="0" lang="en-US" sz="1100" b="1" kern="1200" cap="all" dirty="0">
                        <a:solidFill>
                          <a:srgbClr val="FFFFFF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7911" marR="47911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32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el costo sea accesible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Varios planes de financiamiento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Monto a financiar &gt;= 50%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65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haya facilidades de pago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Varios planes de financiamiento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Monto a financiar &gt;= 50%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132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disponga de laboratorios con tecnología de vanguardia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Cuenta con equipos y laboratorios actualizados y especializados en correspondencia con las necesidades del programa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% de equipos e infraestructura  actualizados  &gt;= 75%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896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la infraestructura sea moderna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Aulas con aire acondicionado , mobiliarios cómodos y con una capacidad máxima de 20 maestrantes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% de equipos e infraestructura  actualizados  &gt;= 75%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838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las aulas posean un ambiente agradable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Aulas con aire acondicionado , mobiliarios cómodos y con una capacidad máxima de 20 maestrantes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% de equipos e infraestructura  actualizados  &gt;= 75%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72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Que tenga un horario conveniente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Horarios regulares y ejecutivos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% de maestrantes satisfechos con el horario escogido &gt;= 75%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115381"/>
          </a:xfrm>
        </p:spPr>
        <p:txBody>
          <a:bodyPr>
            <a:normAutofit/>
          </a:bodyPr>
          <a:lstStyle/>
          <a:p>
            <a:r>
              <a:rPr lang="es-ES" dirty="0" smtClean="0"/>
              <a:t>PLAN ACADEMICO</a:t>
            </a:r>
            <a:endParaRPr lang="es-EC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857224" y="1643050"/>
            <a:ext cx="8001056" cy="464347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C" b="1" u="sng" dirty="0" smtClean="0">
                <a:latin typeface="+mn-lt"/>
              </a:rPr>
              <a:t>Perfiles Profesionales</a:t>
            </a:r>
          </a:p>
          <a:p>
            <a:pPr algn="just">
              <a:buNone/>
            </a:pPr>
            <a:endParaRPr lang="es-EC" sz="800" b="1" dirty="0" smtClean="0">
              <a:latin typeface="+mn-lt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</a:t>
            </a:r>
            <a:r>
              <a:rPr lang="es-EC" sz="2000" dirty="0" smtClean="0">
                <a:latin typeface="+mn-lt"/>
              </a:rPr>
              <a:t>Máster en Ingeniería  especialización en Telecomunicaciones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Máster en Ingeniería especialización en Gestión de          Telecomunicaciones</a:t>
            </a:r>
            <a:endParaRPr lang="en-US" sz="2000" b="0" dirty="0" smtClean="0">
              <a:latin typeface="+mn-lt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Máster en Ingeniería especialización en Gestión tecnológica.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Máster en Ingeniería especialización en Tecnología Informática. </a:t>
            </a:r>
            <a:endParaRPr lang="en-US" sz="2000" b="0" dirty="0" smtClean="0">
              <a:latin typeface="+mn-lt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Máster en Ingeniería especialización en Gestión de Tecnología Informática.</a:t>
            </a:r>
          </a:p>
          <a:p>
            <a:pPr algn="just">
              <a:buNone/>
            </a:pPr>
            <a:endParaRPr lang="en-US" sz="2000" dirty="0" smtClean="0">
              <a:latin typeface="+mn-lt"/>
            </a:endParaRPr>
          </a:p>
          <a:p>
            <a:pPr algn="just">
              <a:buNone/>
            </a:pPr>
            <a:endParaRPr lang="en-US" sz="2000" dirty="0" smtClean="0">
              <a:latin typeface="+mn-lt"/>
            </a:endParaRPr>
          </a:p>
          <a:p>
            <a:pPr algn="just">
              <a:buNone/>
            </a:pPr>
            <a:endParaRPr lang="es-EC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714348" y="0"/>
            <a:ext cx="8201028" cy="615315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s-EC" sz="2800" b="1" u="sng" kern="1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Planificación Curricular de las carreras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714356"/>
            <a:ext cx="7772400" cy="357190"/>
          </a:xfrm>
        </p:spPr>
        <p:txBody>
          <a:bodyPr>
            <a:normAutofit fontScale="85000" lnSpcReduction="20000"/>
          </a:bodyPr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S" sz="2400" b="1" dirty="0" smtClean="0"/>
              <a:t>Máster en Ingeniería  Especialización en Telecomunicaciones</a:t>
            </a:r>
            <a:endParaRPr lang="es-EC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85722" y="1493837"/>
          <a:ext cx="8429683" cy="4610224"/>
        </p:xfrm>
        <a:graphic>
          <a:graphicData uri="http://schemas.openxmlformats.org/drawingml/2006/table">
            <a:tbl>
              <a:tblPr/>
              <a:tblGrid>
                <a:gridCol w="177028"/>
                <a:gridCol w="1792177"/>
                <a:gridCol w="177028"/>
                <a:gridCol w="1766825"/>
                <a:gridCol w="177028"/>
                <a:gridCol w="2089573"/>
                <a:gridCol w="177028"/>
                <a:gridCol w="2072996"/>
              </a:tblGrid>
              <a:tr h="37866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latin typeface="Arial"/>
                          <a:ea typeface="Times New Roman"/>
                        </a:rPr>
                        <a:t>COMPETITIVIDAD &amp; INNOVACION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INGENIERIA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BÁSICA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TELECOMUNICACIONES (I)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TELECOMUNICACIONES (II)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44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2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Diseño &amp; desarrollo de productos tecnológicos innovadores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Introducción a la Ingeniería Eléctrica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Tecnologías y redes de transporte y acceso para aplicaciones de alta velocidad y banda ancha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Sistemas de comunicaciones  por fibra óptica  y aplicaciones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52592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689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Sistemas de competitividad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Herramientas informáticas y probabilidad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Fundamentos de sistemas y redes de comunicaciones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Comunicaciones inalámbricas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Y móviles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52592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2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Seguridad y auditoria de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Generalidades teóricas de sistemas de Ingeniería Eléctrica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Análisis  de tráfico  en  redes  de telecomunicaciones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Tecnologías y servicios de localización.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52592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2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Administración estratégica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Modelamiento de sistemas tecnológicos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Sistemas de comunicaciones digitales: telefonía, transmisión sobre IP, aplicaciones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Tópicos especiales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(tecnología en boga)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52592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21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innovación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Ingeniera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telecomunicaciones I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Proyecto de telecomunicaciones II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714348" y="0"/>
            <a:ext cx="8201028" cy="615315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s-EC" sz="2800" b="1" u="sng" kern="1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Planificación Curricular de las carreras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714356"/>
            <a:ext cx="7772400" cy="357190"/>
          </a:xfrm>
        </p:spPr>
        <p:txBody>
          <a:bodyPr>
            <a:normAutofit fontScale="70000" lnSpcReduction="20000"/>
          </a:bodyPr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S" sz="2400" b="1" dirty="0" smtClean="0"/>
              <a:t>Máster en Ingeniería Especialización en Gestión de Telecomunicaciones</a:t>
            </a:r>
            <a:endParaRPr lang="es-EC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28596" y="1214420"/>
          <a:ext cx="8215369" cy="4923791"/>
        </p:xfrm>
        <a:graphic>
          <a:graphicData uri="http://schemas.openxmlformats.org/drawingml/2006/table">
            <a:tbl>
              <a:tblPr/>
              <a:tblGrid>
                <a:gridCol w="182398"/>
                <a:gridCol w="1843363"/>
                <a:gridCol w="182398"/>
                <a:gridCol w="1644785"/>
                <a:gridCol w="182398"/>
                <a:gridCol w="2180343"/>
                <a:gridCol w="182398"/>
                <a:gridCol w="1817286"/>
              </a:tblGrid>
              <a:tr h="26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latin typeface="Arial"/>
                          <a:ea typeface="Times New Roman"/>
                        </a:rPr>
                        <a:t>COMPETITIVIDAD &amp; INNOVACION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INGENIERIA BÁSICA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TELECOMUNICACIONES (I)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GESTION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Diseño &amp; desarrollo de productos tecnológicos innovadores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Introducción a la Ingeniería Eléctrica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Tecnologías y redes de transporte y acceso para aplicaciones de alta velocidad y banda ancha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Comportamiento organizacional y RRHH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64390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Sistemas de competitividad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Herramientas informáticas y probabilidad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Fundamentos de sistemas y redes de comunicaciones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Economía y finanzas en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72439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Seguridad y auditoria de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Generalidades teóricas de sistemas de Ingeniería Eléctrica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Análisis  de tráfico  en  redes  de telecomunicaciones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Marco regulatorio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94975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Administración estratégica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Modelamiento de sistemas tecnológicos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Sistemas de comunicaciones digitales: telefonía, transmisión sobre IP, aplicaciones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Opcional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64390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innovación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Ingeniera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telecomunicaciones I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Proyecto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714348" y="0"/>
            <a:ext cx="8201028" cy="615315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s-EC" sz="2800" b="1" u="sng" kern="1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Planificación Curricular de las carreras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714356"/>
            <a:ext cx="7772400" cy="357190"/>
          </a:xfrm>
        </p:spPr>
        <p:txBody>
          <a:bodyPr>
            <a:normAutofit fontScale="85000" lnSpcReduction="20000"/>
          </a:bodyPr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S" sz="2400" b="1" dirty="0" smtClean="0"/>
              <a:t>Máster en Ingeniería Especialización en Gestión tecnológica.</a:t>
            </a:r>
            <a:endParaRPr lang="es-EC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57158" y="1214422"/>
          <a:ext cx="8429686" cy="4718320"/>
        </p:xfrm>
        <a:graphic>
          <a:graphicData uri="http://schemas.openxmlformats.org/drawingml/2006/table">
            <a:tbl>
              <a:tblPr/>
              <a:tblGrid>
                <a:gridCol w="195468"/>
                <a:gridCol w="1974809"/>
                <a:gridCol w="195468"/>
                <a:gridCol w="1762070"/>
                <a:gridCol w="195468"/>
                <a:gridCol w="2148865"/>
                <a:gridCol w="195468"/>
                <a:gridCol w="1762070"/>
              </a:tblGrid>
              <a:tr h="35082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latin typeface="Arial"/>
                          <a:ea typeface="Times New Roman"/>
                        </a:rPr>
                        <a:t>COMPETITIVIDAD &amp; INNOVACION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INGENIERIA BÁSICA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GESTION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PROYECTOS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4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Diseño &amp; desarrollo de productos tecnológicos innovadores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Introducción a la Ingeniería Eléctrica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Comportamiento organizacional y RRHH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Formulación y gestión de proyectos tecnológicos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63555"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41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Sistemas de competitividad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Herramientas informáticas y probabilidad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Economía y finanzas en organizaciones tecnológicas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Evaluación  social de proyectos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71499"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4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Seguridad y auditoria de organizaciones tecnológicas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Generalidades teóricas de sistemas de Ingeniería Eléctrica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Marco regulatorio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Administración y plan de negocios de empresas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63555"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4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Administración estratégica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Modelamiento de sistemas tecnológicos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Opcional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Opcional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63555"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32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innovación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Ingeniera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Proyecto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714348" y="0"/>
            <a:ext cx="8201028" cy="615315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s-EC" sz="2800" b="1" u="sng" kern="1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Planificación Curricular de las carreras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714356"/>
            <a:ext cx="7772400" cy="357190"/>
          </a:xfrm>
        </p:spPr>
        <p:txBody>
          <a:bodyPr>
            <a:normAutofit fontScale="77500" lnSpcReduction="20000"/>
          </a:bodyPr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S" sz="2400" b="1" dirty="0" smtClean="0"/>
              <a:t>Máster en Ingeniería Especialización en Tecnología Informática</a:t>
            </a:r>
            <a:endParaRPr lang="es-EC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57158" y="1214422"/>
          <a:ext cx="8429686" cy="4928632"/>
        </p:xfrm>
        <a:graphic>
          <a:graphicData uri="http://schemas.openxmlformats.org/drawingml/2006/table">
            <a:tbl>
              <a:tblPr/>
              <a:tblGrid>
                <a:gridCol w="195468"/>
                <a:gridCol w="1974809"/>
                <a:gridCol w="195468"/>
                <a:gridCol w="1762070"/>
                <a:gridCol w="195468"/>
                <a:gridCol w="2148865"/>
                <a:gridCol w="195468"/>
                <a:gridCol w="1762070"/>
              </a:tblGrid>
              <a:tr h="35082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latin typeface="Arial"/>
                          <a:ea typeface="Times New Roman"/>
                        </a:rPr>
                        <a:t>COMPETITIVIDAD &amp; INNOVACION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INGENIERIA BÁSICA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1" dirty="0" smtClean="0">
                          <a:latin typeface="Arial"/>
                          <a:ea typeface="Times New Roman"/>
                        </a:rPr>
                        <a:t>TECNOLOGÍA INFORMÁTICA (I)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1" dirty="0" smtClean="0">
                          <a:latin typeface="Arial"/>
                          <a:ea typeface="Times New Roman"/>
                        </a:rPr>
                        <a:t>TECNOLOGÍA INFORMÁTICA (II)</a:t>
                      </a:r>
                      <a:endParaRPr lang="es-ES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4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Diseño &amp; desarrollo de productos tecnológicos innovadores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Introducción a la Ingeniería Eléctrica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555"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41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Sistemas de competitividad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Herramientas informáticas y probabilidad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1499"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4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Seguridad y auditoria de organizaciones tecnológicas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Generalidades teóricas de sistemas de Ingeniería Eléctrica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555"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4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Administración estratégica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Modelamiento de sistemas tecnológicos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555"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32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innovación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Ingeniera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Proyecto de 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Tecnología Informática</a:t>
                      </a: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 I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Proyecto de 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Tecnología Informática</a:t>
                      </a: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 II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8201028" cy="972505"/>
          </a:xfrm>
        </p:spPr>
        <p:txBody>
          <a:bodyPr>
            <a:noAutofit/>
          </a:bodyPr>
          <a:lstStyle/>
          <a:p>
            <a:r>
              <a:rPr lang="es-EC" sz="2800" u="sng" dirty="0" smtClean="0">
                <a:effectLst/>
              </a:rPr>
              <a:t>Innovación, Emprendimiento y Competitividad</a:t>
            </a:r>
            <a:endParaRPr lang="es-ES" sz="2800" u="sng" dirty="0">
              <a:effectLst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85786" y="1500174"/>
            <a:ext cx="785818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endParaRPr lang="es-EC" sz="1400" b="1" u="sng" dirty="0" smtClean="0"/>
          </a:p>
          <a:p>
            <a:pPr algn="just">
              <a:spcBef>
                <a:spcPts val="0"/>
              </a:spcBef>
            </a:pPr>
            <a:r>
              <a:rPr lang="es-EC" sz="2000" b="1" u="sng" dirty="0" smtClean="0"/>
              <a:t>Innovación</a:t>
            </a:r>
          </a:p>
          <a:p>
            <a:pPr algn="just">
              <a:spcBef>
                <a:spcPts val="0"/>
              </a:spcBef>
            </a:pPr>
            <a:endParaRPr lang="es-EC" sz="1400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C" sz="1600" dirty="0" smtClean="0"/>
              <a:t>Selección, organización y utilización creativas de recursos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C" sz="1600" dirty="0" smtClean="0"/>
              <a:t>Genera mejoras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s-EC" sz="1600" dirty="0" smtClean="0"/>
              <a:t>Introducción de elementos nuevos y diferentes</a:t>
            </a:r>
          </a:p>
          <a:p>
            <a:pPr algn="just">
              <a:spcBef>
                <a:spcPts val="0"/>
              </a:spcBef>
            </a:pPr>
            <a:endParaRPr lang="es-EC" sz="1400" dirty="0" smtClean="0"/>
          </a:p>
          <a:p>
            <a:pPr algn="just">
              <a:spcBef>
                <a:spcPts val="0"/>
              </a:spcBef>
            </a:pPr>
            <a:r>
              <a:rPr lang="es-EC" sz="2000" b="1" u="sng" dirty="0" smtClean="0"/>
              <a:t>Emprendimiento</a:t>
            </a:r>
          </a:p>
          <a:p>
            <a:pPr algn="just">
              <a:spcBef>
                <a:spcPts val="0"/>
              </a:spcBef>
            </a:pPr>
            <a:endParaRPr lang="es-ES" sz="1400" dirty="0" smtClean="0"/>
          </a:p>
          <a:p>
            <a:pPr algn="just">
              <a:spcBef>
                <a:spcPts val="0"/>
              </a:spcBef>
            </a:pPr>
            <a:r>
              <a:rPr lang="es-EC" sz="1600" dirty="0" smtClean="0"/>
              <a:t>Capacidad de una persona para hacer un esfuerzo adicional por alcanzar una meta u objetivo.</a:t>
            </a:r>
          </a:p>
          <a:p>
            <a:pPr algn="just">
              <a:spcBef>
                <a:spcPts val="0"/>
              </a:spcBef>
            </a:pPr>
            <a:endParaRPr lang="es-EC" sz="1400" dirty="0" smtClean="0"/>
          </a:p>
          <a:p>
            <a:pPr algn="just"/>
            <a:r>
              <a:rPr lang="es-EC" sz="2000" b="1" u="sng" dirty="0" smtClean="0"/>
              <a:t>Competitividad</a:t>
            </a:r>
          </a:p>
          <a:p>
            <a:pPr algn="just"/>
            <a:endParaRPr lang="es-EC" sz="1400" dirty="0" smtClean="0"/>
          </a:p>
          <a:p>
            <a:pPr algn="just"/>
            <a:r>
              <a:rPr lang="es-EC" sz="1600" dirty="0" smtClean="0"/>
              <a:t>Posición en relación a otros competidores</a:t>
            </a:r>
          </a:p>
          <a:p>
            <a:endParaRPr lang="es-ES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714348" y="0"/>
            <a:ext cx="8201028" cy="615315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s-EC" sz="2800" b="1" u="sng" kern="1200" dirty="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rPr>
              <a:t>Planificación Curricular de las carreras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714356"/>
            <a:ext cx="7772400" cy="357190"/>
          </a:xfrm>
        </p:spPr>
        <p:txBody>
          <a:bodyPr>
            <a:normAutofit fontScale="62500" lnSpcReduction="20000"/>
          </a:bodyPr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S" sz="2400" b="1" dirty="0" smtClean="0"/>
              <a:t>Máster en Ingeniería Especialización en Gestión de Tecnología Informática</a:t>
            </a:r>
            <a:endParaRPr lang="es-EC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28596" y="1214420"/>
          <a:ext cx="8215369" cy="4879367"/>
        </p:xfrm>
        <a:graphic>
          <a:graphicData uri="http://schemas.openxmlformats.org/drawingml/2006/table">
            <a:tbl>
              <a:tblPr/>
              <a:tblGrid>
                <a:gridCol w="182398"/>
                <a:gridCol w="1843363"/>
                <a:gridCol w="182398"/>
                <a:gridCol w="1644785"/>
                <a:gridCol w="182398"/>
                <a:gridCol w="2180343"/>
                <a:gridCol w="182398"/>
                <a:gridCol w="1817286"/>
              </a:tblGrid>
              <a:tr h="26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latin typeface="Arial"/>
                          <a:ea typeface="Times New Roman"/>
                        </a:rPr>
                        <a:t>COMPETITIVIDAD &amp; INNOVACION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>
                          <a:latin typeface="Arial"/>
                          <a:ea typeface="Times New Roman"/>
                        </a:rPr>
                        <a:t>INGENIERIA BÁSICA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1" dirty="0" smtClean="0">
                          <a:latin typeface="Arial"/>
                          <a:ea typeface="Times New Roman"/>
                        </a:rPr>
                        <a:t>TECNOLOGÍA INFORMÁTICA (I)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b="1" dirty="0">
                          <a:latin typeface="Arial"/>
                          <a:ea typeface="Times New Roman"/>
                        </a:rPr>
                        <a:t>GESTION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Diseño &amp; desarrollo de productos tecnológicos innovadores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Introducción a la Ingeniería Eléctrica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Comportamiento organizacional y RRHH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64390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Sistemas de competitividad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Herramientas informáticas y probabilidad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Economía y finanzas en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72439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Seguridad y auditoria de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Generalidades teóricas de sistemas de Ingeniería Eléctrica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Marco regulatorio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94975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Administración estratégica para organizaciones tecnológicas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Modelamiento de sistemas tecnológicos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Materia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 de Tecnología Informática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Opcional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64390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8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innovación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latin typeface="Arial"/>
                          <a:ea typeface="Times New Roman"/>
                        </a:rPr>
                        <a:t>Proyecto de Ingeniera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Proyecto de </a:t>
                      </a:r>
                      <a:r>
                        <a:rPr lang="es-EC" sz="1200" baseline="0" dirty="0" smtClean="0">
                          <a:latin typeface="Arial"/>
                          <a:ea typeface="Times New Roman"/>
                        </a:rPr>
                        <a:t>Tecnología Informática</a:t>
                      </a:r>
                      <a:r>
                        <a:rPr lang="es-EC" sz="1200" dirty="0" smtClean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C" sz="1200" dirty="0">
                          <a:latin typeface="Arial"/>
                          <a:ea typeface="Times New Roman"/>
                        </a:rPr>
                        <a:t>I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200"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latin typeface="Arial"/>
                          <a:ea typeface="Times New Roman"/>
                        </a:rPr>
                        <a:t>Proyecto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7843838" cy="928694"/>
          </a:xfrm>
        </p:spPr>
        <p:txBody>
          <a:bodyPr>
            <a:noAutofit/>
          </a:bodyPr>
          <a:lstStyle/>
          <a:p>
            <a:r>
              <a:rPr lang="es-EC" sz="4400" dirty="0" smtClean="0"/>
              <a:t>PLAN ADMINISTRATIVO</a:t>
            </a:r>
            <a:endParaRPr lang="es-EC" sz="4400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7772400" cy="500066"/>
          </a:xfrm>
        </p:spPr>
        <p:txBody>
          <a:bodyPr/>
          <a:lstStyle/>
          <a:p>
            <a:r>
              <a:rPr lang="es-EC" b="1" dirty="0" smtClean="0"/>
              <a:t>Infraestructura física y académica adecuada</a:t>
            </a:r>
            <a:endParaRPr lang="es-EC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071670" y="2071678"/>
          <a:ext cx="5000660" cy="4097345"/>
        </p:xfrm>
        <a:graphic>
          <a:graphicData uri="http://schemas.openxmlformats.org/drawingml/2006/table">
            <a:tbl>
              <a:tblPr/>
              <a:tblGrid>
                <a:gridCol w="3863531"/>
                <a:gridCol w="1137129"/>
              </a:tblGrid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Materiales y equipos de oficina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Cantidad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Archivo de 4 gavetas 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Archivo aéreo 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Mesa para sala de reuniones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Silla en conjunto para salas de espera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Sillas de oficina para administrativo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Escritorios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Acondicionador de aire </a:t>
                      </a:r>
                      <a:r>
                        <a:rPr lang="es-EC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split</a:t>
                      </a: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24000 </a:t>
                      </a:r>
                      <a:r>
                        <a:rPr lang="es-EC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btu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Teléfonos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Bebedor de agua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Computadoras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Equipo multifunción (Imp. Cop. Fax) 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Cubículos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20 </a:t>
                      </a:r>
                      <a:r>
                        <a:rPr lang="es-ES" sz="1400" dirty="0" err="1">
                          <a:latin typeface="Arial"/>
                          <a:ea typeface="Times New Roman"/>
                        </a:rPr>
                        <a:t>mts</a:t>
                      </a:r>
                      <a:r>
                        <a:rPr lang="es-ES" sz="1400" dirty="0">
                          <a:latin typeface="Arial"/>
                          <a:ea typeface="Times New Roman"/>
                        </a:rPr>
                        <a:t>.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0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Remodelaciones y adecuaciones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85786" y="642918"/>
            <a:ext cx="7772400" cy="500066"/>
          </a:xfrm>
        </p:spPr>
        <p:txBody>
          <a:bodyPr/>
          <a:lstStyle/>
          <a:p>
            <a:r>
              <a:rPr lang="es-EC" b="1" dirty="0" smtClean="0"/>
              <a:t>Infraestructura física y académica adecuada</a:t>
            </a:r>
            <a:endParaRPr lang="es-EC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785918" y="1142984"/>
          <a:ext cx="5357849" cy="4786342"/>
        </p:xfrm>
        <a:graphic>
          <a:graphicData uri="http://schemas.openxmlformats.org/drawingml/2006/table">
            <a:tbl>
              <a:tblPr/>
              <a:tblGrid>
                <a:gridCol w="3850131"/>
                <a:gridCol w="1507718"/>
              </a:tblGrid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Materiales y equipos de oficina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cantidad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Escritorio para cátedra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Silla para cátedra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Escritorios estilo universitario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Pizarra acrílica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Pantalla de proyector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Acondicionador de aire Split 24000 btu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Portátiles para maestrantes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Proyector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Equipo multifunción (Imp. Cop.) 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Remodelaciones y adecuaciones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36195" anchor="b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1000100" y="785794"/>
            <a:ext cx="7772400" cy="615315"/>
          </a:xfrm>
        </p:spPr>
        <p:txBody>
          <a:bodyPr>
            <a:normAutofit/>
          </a:bodyPr>
          <a:lstStyle/>
          <a:p>
            <a:r>
              <a:rPr lang="es-EC" sz="3000" u="sng" dirty="0" smtClean="0">
                <a:effectLst/>
              </a:rPr>
              <a:t> Perfil del Personal Docente</a:t>
            </a:r>
            <a:endParaRPr lang="es-EC" sz="3000" u="sng" dirty="0">
              <a:effectLst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85786" y="1928802"/>
            <a:ext cx="7929618" cy="4143404"/>
          </a:xfrm>
        </p:spPr>
        <p:txBody>
          <a:bodyPr>
            <a:noAutofit/>
          </a:bodyPr>
          <a:lstStyle/>
          <a:p>
            <a:pPr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Debe poseer un posgrado mínimo de maestría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Dominio en los contenidos a dictar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Experiencia en la docencia mínimo tres años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Experiencia comprobada en el área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Desarrollo de competencias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Aptitudes de acuerdo a los lineamiento de las ESPOL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Ética y responsabilidad profesional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Desarrollo de habilidades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s-EC" sz="2000" b="0" dirty="0" smtClean="0">
                <a:latin typeface="+mn-lt"/>
              </a:rPr>
              <a:t> Diseño y redacción de planificaciones y evaluaciones educativas</a:t>
            </a:r>
          </a:p>
          <a:p>
            <a:pPr algn="just"/>
            <a:endParaRPr lang="es-EC" sz="2000" b="0" dirty="0" smtClean="0">
              <a:latin typeface="+mn-lt"/>
            </a:endParaRPr>
          </a:p>
          <a:p>
            <a:pPr algn="just"/>
            <a:endParaRPr lang="es-EC" sz="2000" b="0" dirty="0" smtClean="0">
              <a:latin typeface="+mn-lt"/>
            </a:endParaRPr>
          </a:p>
          <a:p>
            <a:pPr algn="just"/>
            <a:endParaRPr lang="es-EC" sz="20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1071547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Estatuto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772400" cy="4572032"/>
          </a:xfrm>
        </p:spPr>
        <p:txBody>
          <a:bodyPr/>
          <a:lstStyle/>
          <a:p>
            <a:r>
              <a:rPr lang="es-EC" sz="1800" b="1" dirty="0" smtClean="0"/>
              <a:t>TÍTULO I: ORGANIZACIÓN</a:t>
            </a:r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El Posgrado será organizado y dirigido por la FIEC a través de su Escuela de Posgrado, cuyo director será nombrado por el Consejo Directivo de la FIEC.</a:t>
            </a:r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Cada programa de posgrado será dirigido por un coordinador nombrado por el Consejo directivo.</a:t>
            </a:r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Se contará con un Consejo Académico Asesor a ser nombrado por el Consejo Directivo (CD) de la FIEC.</a:t>
            </a:r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El Programa contará además con una Comisión de Admisión constituida por el Coordinador del Programa y los miembros del Consejo Académico Asesor. </a:t>
            </a:r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endParaRPr lang="es-EC" sz="1400" dirty="0" smtClean="0"/>
          </a:p>
          <a:p>
            <a:r>
              <a:rPr lang="es-EC" sz="1800" dirty="0" smtClean="0"/>
              <a:t>TÍTULO II: REQUISITOS DE INGRESO</a:t>
            </a:r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Podrán postularse los profesionales que posean titulo de tercer nivel.</a:t>
            </a:r>
          </a:p>
          <a:p>
            <a:pPr marL="4763" lvl="1" algn="just">
              <a:buFont typeface="Arial" pitchFamily="34" charset="0"/>
              <a:buChar char="•"/>
            </a:pPr>
            <a:r>
              <a:rPr lang="es-ES" sz="1400" dirty="0" smtClean="0"/>
              <a:t>Serán pre-seleccionados por la comisión de admisión del programa que emitirá un informe a al dirección quien será la encargada de la selección definitiva.</a:t>
            </a:r>
          </a:p>
          <a:p>
            <a:pPr marL="4763" lvl="1" algn="just">
              <a:buFont typeface="Arial" pitchFamily="34" charset="0"/>
              <a:buChar char="•"/>
            </a:pPr>
            <a:r>
              <a:rPr lang="es-EC" sz="1400" dirty="0" smtClean="0"/>
              <a:t>El ingreso del postulante quedará sujeto al pago de la matrícula.</a:t>
            </a:r>
            <a:endParaRPr lang="es-ES" sz="1400" dirty="0" smtClean="0"/>
          </a:p>
          <a:p>
            <a:pPr marL="4763" lvl="1" algn="just">
              <a:buFont typeface="Arial" pitchFamily="34" charset="0"/>
              <a:buChar char="•"/>
            </a:pP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1071547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Estatuto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772400" cy="357190"/>
          </a:xfrm>
        </p:spPr>
        <p:txBody>
          <a:bodyPr>
            <a:normAutofit lnSpcReduction="10000"/>
          </a:bodyPr>
          <a:lstStyle/>
          <a:p>
            <a:r>
              <a:rPr lang="es-EC" sz="1800" b="1" dirty="0" smtClean="0"/>
              <a:t>TÍTULO III: </a:t>
            </a:r>
            <a:r>
              <a:rPr lang="es-EC" sz="1800" dirty="0" smtClean="0"/>
              <a:t>PLAN DE ESTUDIOS Y TITULACIÓN</a:t>
            </a:r>
            <a:endParaRPr lang="es-EC" sz="1800" b="1" dirty="0" smtClean="0"/>
          </a:p>
          <a:p>
            <a:pPr marL="4763" lvl="1" algn="just">
              <a:buFont typeface="Arial" pitchFamily="34" charset="0"/>
              <a:buChar char="•"/>
            </a:pPr>
            <a:endParaRPr lang="es-ES" sz="14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14280" y="1928802"/>
          <a:ext cx="8643998" cy="4315152"/>
        </p:xfrm>
        <a:graphic>
          <a:graphicData uri="http://schemas.openxmlformats.org/drawingml/2006/table">
            <a:tbl>
              <a:tblPr/>
              <a:tblGrid>
                <a:gridCol w="171167"/>
                <a:gridCol w="1966297"/>
                <a:gridCol w="171167"/>
                <a:gridCol w="1754474"/>
                <a:gridCol w="171167"/>
                <a:gridCol w="2139606"/>
                <a:gridCol w="171167"/>
                <a:gridCol w="2098953"/>
              </a:tblGrid>
              <a:tr h="260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 dirty="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COMPETITIVIDAD &amp; INNOVACION</a:t>
                      </a:r>
                      <a:endParaRPr lang="es-ES" sz="1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INGENIERIA BÁSICA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TELECOMUNICACIONES (I)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TELECOMUNICACIONES (II)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3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Diseño &amp; desarrollo de productos tecnológicos innovadores </a:t>
                      </a:r>
                      <a:endParaRPr lang="es-ES" sz="1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Introducción a la Ingeniería Eléctrica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Tecnologías y redes de transporte y acceso para aplicaciones de alta velocidad y banda ancha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Sistemas de comunicaciones  por fibra óptica  y aplicaciones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50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1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 dirty="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9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Sistemas de competitividad para organizaciones tecnológicas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Herramientas informáticas, probabilidad </a:t>
                      </a:r>
                      <a:endParaRPr lang="es-ES" sz="1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Fundamentos de sistemas y redes de comunicaciones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Comunicaciones inalámbricas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Y móviles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00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0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Seguridad y auditoria de organizaciones tecnológicas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Sistemas de Ingeniería Eléctrica</a:t>
                      </a:r>
                      <a:endParaRPr lang="es-ES" sz="1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Análisis  de tráfico  en  redes  de telecomunicaciones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Tecnologías y servicios de localización. 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00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0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Administración estratégica para organizaciones tecnológicas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Modelamiento de sistemas tecnológicos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 dirty="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Sistemas de comunicaciones digitales: telefonía, transmisión sobre IP, aplicaciones</a:t>
                      </a:r>
                      <a:endParaRPr lang="es-ES" sz="1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Tópicos especiales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(tecnología en boga)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01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Proyecto de innovación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Proyecto de Ingeniera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 dirty="0">
                          <a:latin typeface="Arial"/>
                          <a:ea typeface="Times New Roman"/>
                        </a:rPr>
                        <a:t>Proyecto de telecomunicaciones I</a:t>
                      </a:r>
                      <a:endParaRPr lang="es-ES" sz="1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000">
                          <a:latin typeface="Arial"/>
                          <a:ea typeface="Times New Roman"/>
                        </a:rPr>
                        <a:t>Proyecto de telecomunicaciones II</a:t>
                      </a:r>
                      <a:endParaRPr lang="es-ES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00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 dirty="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 dirty="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000" dirty="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700">
                        <a:latin typeface="Arial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700" b="1" dirty="0">
                          <a:latin typeface="Arial"/>
                          <a:ea typeface="Times New Roman"/>
                        </a:rPr>
                        <a:t>PROYECTO DE GRADO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1071547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Estatuto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772400" cy="4572032"/>
          </a:xfrm>
        </p:spPr>
        <p:txBody>
          <a:bodyPr/>
          <a:lstStyle/>
          <a:p>
            <a:r>
              <a:rPr lang="es-EC" sz="1800" dirty="0" smtClean="0"/>
              <a:t>TITULO V: DE LA EVALUACIÓN</a:t>
            </a:r>
            <a:endParaRPr lang="es-ES" sz="1800" dirty="0" smtClean="0"/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S" sz="1400" dirty="0" smtClean="0"/>
              <a:t>Será determinada por el Profesor de cada asignatura y deberá contar con la aprobación del Coordinador del Programa</a:t>
            </a:r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La escala de valoración será:</a:t>
            </a:r>
          </a:p>
          <a:p>
            <a:pPr marL="4763" lvl="1" algn="just">
              <a:spcBef>
                <a:spcPts val="600"/>
              </a:spcBef>
            </a:pPr>
            <a:endParaRPr lang="es-EC" sz="1400" dirty="0" smtClean="0"/>
          </a:p>
          <a:p>
            <a:pPr marL="461963" lvl="2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S" sz="1400" dirty="0" smtClean="0"/>
              <a:t>0 a 59 = 1 (Reprobado) </a:t>
            </a:r>
          </a:p>
          <a:p>
            <a:pPr marL="461963" lvl="2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S" sz="1400" dirty="0" smtClean="0"/>
              <a:t>60 a 69 = 2 (Aprobado)</a:t>
            </a:r>
          </a:p>
          <a:p>
            <a:pPr marL="461963" lvl="2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S" sz="1400" dirty="0" smtClean="0"/>
              <a:t>70 a 79 = 3 (Aprobado) </a:t>
            </a:r>
          </a:p>
          <a:p>
            <a:pPr marL="461963" lvl="2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S" sz="1400" dirty="0" smtClean="0"/>
              <a:t>80 a 89 = 4 (Aprobado)-Distinguido </a:t>
            </a:r>
          </a:p>
          <a:p>
            <a:pPr marL="461963" lvl="2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S" sz="1400" dirty="0" smtClean="0"/>
              <a:t>90 a 100 = 5 (Aprobado)-Sobresaliente</a:t>
            </a:r>
          </a:p>
          <a:p>
            <a:pPr marL="461963" lvl="2" algn="just">
              <a:spcBef>
                <a:spcPts val="600"/>
              </a:spcBef>
            </a:pPr>
            <a:endParaRPr lang="es-ES" sz="1400" dirty="0" smtClean="0"/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En caso que el alumno obtenga un resultado inferior al 60% en las evaluaciones, podrá someterse por una sola vez a las evaluaciones que acuerden el Profesor y la Dirección del Programa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1071547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Estatuto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772400" cy="4572032"/>
          </a:xfrm>
        </p:spPr>
        <p:txBody>
          <a:bodyPr/>
          <a:lstStyle/>
          <a:p>
            <a:endParaRPr lang="es-EC" sz="1800" dirty="0" smtClean="0"/>
          </a:p>
          <a:p>
            <a:r>
              <a:rPr lang="es-EC" sz="1800" dirty="0" smtClean="0"/>
              <a:t>TÍTULO IV: PROGRAMA DE GRADUACIÓN</a:t>
            </a:r>
          </a:p>
          <a:p>
            <a:endParaRPr lang="es-ES" sz="1800" dirty="0" smtClean="0"/>
          </a:p>
          <a:p>
            <a:pPr marL="4763" lvl="1" algn="just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Para acceder al programa de Graduación:</a:t>
            </a:r>
          </a:p>
          <a:p>
            <a:pPr marL="4763" lvl="1" algn="just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s-EC" sz="1400" dirty="0" smtClean="0"/>
          </a:p>
          <a:p>
            <a:pPr marL="461963" lvl="2" algn="just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Acreditar un rendimiento mínimo de 60% en cada asignatura.</a:t>
            </a:r>
          </a:p>
          <a:p>
            <a:pPr marL="461963" lvl="2" algn="just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Contar con un Tutor de Tesis.</a:t>
            </a:r>
          </a:p>
          <a:p>
            <a:pPr marL="461963" lvl="2" algn="just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Haber desarrollado como mínimo 192 horas de investigación certificadas por un tutor del programa y plasmada en una monografía (este trabajo podrá ser parte o base de la Tesis de Maestría).</a:t>
            </a:r>
          </a:p>
          <a:p>
            <a:pPr marL="461963" lvl="2" algn="just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Tener aprobado el tema de investigación como Tesis.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1071547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Estatuto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772400" cy="4572032"/>
          </a:xfrm>
        </p:spPr>
        <p:txBody>
          <a:bodyPr/>
          <a:lstStyle/>
          <a:p>
            <a:endParaRPr lang="es-EC" sz="1800" dirty="0" smtClean="0"/>
          </a:p>
          <a:p>
            <a:r>
              <a:rPr lang="es-EC" sz="1800" dirty="0" smtClean="0"/>
              <a:t>TITULO VI: OTORGAMIENTO DE TÍTULOS</a:t>
            </a:r>
          </a:p>
          <a:p>
            <a:endParaRPr lang="es-ES" sz="1800" dirty="0" smtClean="0"/>
          </a:p>
          <a:p>
            <a:pPr marL="4763"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EC" sz="1400" dirty="0" smtClean="0"/>
              <a:t>La Escuela de Posgrado remitirá el expediente del alumno al Consejo Directivo de la FIEC para que su conocimiento y a su vez lo eleve a la respectiva instancia para dar inicio al trámite de otorgamiento de la titulación.</a:t>
            </a:r>
          </a:p>
          <a:p>
            <a:pPr marL="4763" lvl="1" algn="just">
              <a:spcBef>
                <a:spcPts val="600"/>
              </a:spcBef>
            </a:pPr>
            <a:endParaRPr lang="es-EC" sz="1400" dirty="0" smtClean="0"/>
          </a:p>
          <a:p>
            <a:r>
              <a:rPr lang="es-EC" sz="1800" dirty="0" smtClean="0"/>
              <a:t>TITULO FINAL</a:t>
            </a:r>
            <a:endParaRPr lang="es-ES" sz="1800" dirty="0" smtClean="0"/>
          </a:p>
          <a:p>
            <a:r>
              <a:rPr lang="es-EC" dirty="0" smtClean="0"/>
              <a:t> </a:t>
            </a: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C" sz="1400" b="0" dirty="0" smtClean="0">
                <a:latin typeface="+mn-lt"/>
              </a:rPr>
              <a:t>Las situaciones no previstas en el presente Reglamento serán resueltas por la Dirección del Programa, previa consulta con el Consejo Asesor del Programa y/o, cuando corresponda, a instancias superiores de la </a:t>
            </a:r>
            <a:endParaRPr lang="es-ES" sz="1400" b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857224" y="785794"/>
            <a:ext cx="7772400" cy="758191"/>
          </a:xfrm>
        </p:spPr>
        <p:txBody>
          <a:bodyPr>
            <a:normAutofit/>
          </a:bodyPr>
          <a:lstStyle/>
          <a:p>
            <a:r>
              <a:rPr lang="es-EC" sz="3200" u="sng" dirty="0" smtClean="0">
                <a:effectLst/>
              </a:rPr>
              <a:t>Orgánico Funcional</a:t>
            </a:r>
            <a:endParaRPr lang="es-EC" sz="3200" u="sng" dirty="0">
              <a:effectLst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38" y="2143116"/>
            <a:ext cx="6972300" cy="3714775"/>
            <a:chOff x="2565" y="8590"/>
            <a:chExt cx="8415" cy="385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5220" y="9774"/>
              <a:ext cx="2370" cy="555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9BBB59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Director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2565" y="10946"/>
              <a:ext cx="2370" cy="851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9BBB59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Personal Administrativo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5220" y="8590"/>
              <a:ext cx="2370" cy="765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9BBB59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Consejo Directivo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FIEC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6420" y="9354"/>
              <a:ext cx="0" cy="4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>
              <a:off x="3930" y="10644"/>
              <a:ext cx="577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>
              <a:off x="3915" y="10644"/>
              <a:ext cx="0" cy="30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6420" y="10329"/>
              <a:ext cx="0" cy="6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034" name="Group 10"/>
            <p:cNvGrpSpPr>
              <a:grpSpLocks/>
            </p:cNvGrpSpPr>
            <p:nvPr/>
          </p:nvGrpSpPr>
          <p:grpSpPr bwMode="auto">
            <a:xfrm>
              <a:off x="5250" y="10946"/>
              <a:ext cx="2370" cy="1499"/>
              <a:chOff x="3135" y="10946"/>
              <a:chExt cx="2370" cy="1499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3135" y="10946"/>
                <a:ext cx="2370" cy="555"/>
              </a:xfrm>
              <a:prstGeom prst="rect">
                <a:avLst/>
              </a:prstGeom>
              <a:solidFill>
                <a:srgbClr val="FFFFFF"/>
              </a:solidFill>
              <a:ln w="63500" cmpd="thickThin">
                <a:solidFill>
                  <a:srgbClr val="9BBB59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SimSun" pitchFamily="2" charset="-122"/>
                    <a:cs typeface="Arial" pitchFamily="34" charset="0"/>
                  </a:rPr>
                  <a:t>Coordinador 1</a:t>
                </a:r>
                <a:endPara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135" y="11890"/>
                <a:ext cx="2370" cy="555"/>
              </a:xfrm>
              <a:prstGeom prst="rect">
                <a:avLst/>
              </a:prstGeom>
              <a:solidFill>
                <a:srgbClr val="FFFFFF"/>
              </a:solidFill>
              <a:ln w="63500" cmpd="thickThin">
                <a:solidFill>
                  <a:srgbClr val="9BBB59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SimSun" pitchFamily="2" charset="-122"/>
                    <a:cs typeface="Arial" pitchFamily="34" charset="0"/>
                  </a:rPr>
                  <a:t>Personal Docente</a:t>
                </a:r>
                <a:endPara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37" name="AutoShape 13"/>
              <p:cNvCxnSpPr>
                <a:cxnSpLocks noChangeShapeType="1"/>
              </p:cNvCxnSpPr>
              <p:nvPr/>
            </p:nvCxnSpPr>
            <p:spPr bwMode="auto">
              <a:xfrm>
                <a:off x="4230" y="11501"/>
                <a:ext cx="0" cy="38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8610" y="10945"/>
              <a:ext cx="2370" cy="1499"/>
              <a:chOff x="3135" y="10946"/>
              <a:chExt cx="2370" cy="1499"/>
            </a:xfrm>
          </p:grpSpPr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3135" y="10946"/>
                <a:ext cx="2370" cy="555"/>
              </a:xfrm>
              <a:prstGeom prst="rect">
                <a:avLst/>
              </a:prstGeom>
              <a:solidFill>
                <a:srgbClr val="FFFFFF"/>
              </a:solidFill>
              <a:ln w="63500" cmpd="thickThin">
                <a:solidFill>
                  <a:srgbClr val="9BBB59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SimSun" pitchFamily="2" charset="-122"/>
                    <a:cs typeface="Arial" pitchFamily="34" charset="0"/>
                  </a:rPr>
                  <a:t>Coordinador N</a:t>
                </a:r>
                <a:endPara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3135" y="11890"/>
                <a:ext cx="2370" cy="555"/>
              </a:xfrm>
              <a:prstGeom prst="rect">
                <a:avLst/>
              </a:prstGeom>
              <a:solidFill>
                <a:srgbClr val="FFFFFF"/>
              </a:solidFill>
              <a:ln w="63500" cmpd="thickThin">
                <a:solidFill>
                  <a:srgbClr val="9BBB59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zh-CN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SimSun" pitchFamily="2" charset="-122"/>
                    <a:cs typeface="Arial" pitchFamily="34" charset="0"/>
                  </a:rPr>
                  <a:t>Personal Docente</a:t>
                </a:r>
                <a:endPara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41" name="AutoShape 17"/>
              <p:cNvCxnSpPr>
                <a:cxnSpLocks noChangeShapeType="1"/>
              </p:cNvCxnSpPr>
              <p:nvPr/>
            </p:nvCxnSpPr>
            <p:spPr bwMode="auto">
              <a:xfrm>
                <a:off x="4230" y="11501"/>
                <a:ext cx="0" cy="38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cxnSp>
          <p:nvCxnSpPr>
            <p:cNvPr id="1042" name="AutoShape 18"/>
            <p:cNvCxnSpPr>
              <a:cxnSpLocks noChangeShapeType="1"/>
            </p:cNvCxnSpPr>
            <p:nvPr/>
          </p:nvCxnSpPr>
          <p:spPr bwMode="auto">
            <a:xfrm>
              <a:off x="9690" y="10644"/>
              <a:ext cx="0" cy="30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>
              <a:off x="7740" y="12165"/>
              <a:ext cx="73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>
              <a:off x="7740" y="11250"/>
              <a:ext cx="73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0100" y="714356"/>
            <a:ext cx="7772400" cy="758191"/>
          </a:xfrm>
        </p:spPr>
        <p:txBody>
          <a:bodyPr>
            <a:normAutofit/>
          </a:bodyPr>
          <a:lstStyle/>
          <a:p>
            <a:r>
              <a:rPr lang="es-EC" sz="4000" b="1" u="sng" dirty="0"/>
              <a:t>Plan de Negocios</a:t>
            </a:r>
            <a:endParaRPr lang="es-ES" sz="40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1071538" y="1928802"/>
            <a:ext cx="7486648" cy="428628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C" sz="2000" dirty="0" smtClean="0">
                <a:latin typeface="+mn-lt"/>
              </a:rPr>
              <a:t>Documento </a:t>
            </a:r>
            <a:r>
              <a:rPr lang="es-EC" sz="2000" dirty="0">
                <a:latin typeface="+mn-lt"/>
              </a:rPr>
              <a:t>que expone el propósito general de una </a:t>
            </a:r>
            <a:r>
              <a:rPr lang="es-EC" sz="2000" dirty="0" smtClean="0">
                <a:latin typeface="+mn-lt"/>
              </a:rPr>
              <a:t>empresa, </a:t>
            </a:r>
            <a:r>
              <a:rPr lang="es-EC" sz="2000" dirty="0">
                <a:latin typeface="+mn-lt"/>
              </a:rPr>
              <a:t>y normalmente incluye</a:t>
            </a:r>
            <a:r>
              <a:rPr lang="es-EC" sz="2000" dirty="0" smtClean="0">
                <a:latin typeface="+mn-lt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000" dirty="0">
              <a:latin typeface="+mn-lt"/>
            </a:endParaRPr>
          </a:p>
          <a:p>
            <a:pPr lvl="2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dirty="0">
                <a:latin typeface="+mn-lt"/>
              </a:rPr>
              <a:t> </a:t>
            </a:r>
            <a:r>
              <a:rPr lang="es-EC" sz="2000" dirty="0" smtClean="0">
                <a:latin typeface="+mn-lt"/>
              </a:rPr>
              <a:t>Introducción </a:t>
            </a:r>
            <a:endParaRPr lang="es-ES" sz="2000" dirty="0">
              <a:latin typeface="+mn-lt"/>
            </a:endParaRPr>
          </a:p>
          <a:p>
            <a:pPr lvl="2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dirty="0" smtClean="0">
                <a:latin typeface="+mn-lt"/>
              </a:rPr>
              <a:t> Plan de Mercado </a:t>
            </a:r>
            <a:endParaRPr lang="es-ES" sz="2000" dirty="0" smtClean="0">
              <a:latin typeface="+mn-lt"/>
            </a:endParaRPr>
          </a:p>
          <a:p>
            <a:pPr lvl="2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dirty="0" smtClean="0">
                <a:latin typeface="+mn-lt"/>
              </a:rPr>
              <a:t> Plan </a:t>
            </a:r>
            <a:r>
              <a:rPr lang="es-EC" sz="2000" dirty="0">
                <a:latin typeface="+mn-lt"/>
              </a:rPr>
              <a:t>técnico 	</a:t>
            </a:r>
            <a:endParaRPr lang="es-ES" sz="2000" dirty="0">
              <a:latin typeface="+mn-lt"/>
            </a:endParaRPr>
          </a:p>
          <a:p>
            <a:pPr lvl="2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dirty="0" smtClean="0">
                <a:latin typeface="+mn-lt"/>
              </a:rPr>
              <a:t> Plan </a:t>
            </a:r>
            <a:r>
              <a:rPr lang="es-EC" sz="2000" dirty="0">
                <a:latin typeface="+mn-lt"/>
              </a:rPr>
              <a:t>administrativo, legal y social </a:t>
            </a:r>
            <a:endParaRPr lang="es-ES" sz="2000" dirty="0">
              <a:latin typeface="+mn-lt"/>
            </a:endParaRPr>
          </a:p>
          <a:p>
            <a:pPr lvl="2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C" sz="2000" dirty="0" smtClean="0">
                <a:latin typeface="+mn-lt"/>
              </a:rPr>
              <a:t> Plan </a:t>
            </a:r>
            <a:r>
              <a:rPr lang="es-EC" sz="2000" dirty="0">
                <a:latin typeface="+mn-lt"/>
              </a:rPr>
              <a:t>Económico</a:t>
            </a:r>
            <a:endParaRPr lang="es-ES" sz="2000" dirty="0">
              <a:latin typeface="+mn-lt"/>
            </a:endParaRPr>
          </a:p>
          <a:p>
            <a:endParaRPr lang="es-ES" sz="2000" dirty="0">
              <a:latin typeface="+mn-lt"/>
            </a:endParaRPr>
          </a:p>
          <a:p>
            <a:endParaRPr lang="es-ES" sz="2000" dirty="0"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214686"/>
            <a:ext cx="20002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0100" y="857232"/>
            <a:ext cx="7772400" cy="785819"/>
          </a:xfrm>
        </p:spPr>
        <p:txBody>
          <a:bodyPr>
            <a:noAutofit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Arial Black" pitchFamily="34" charset="0"/>
              </a:rPr>
              <a:t>Plan </a:t>
            </a:r>
            <a:r>
              <a:rPr lang="es-ES" dirty="0" err="1" smtClean="0">
                <a:solidFill>
                  <a:schemeClr val="tx1"/>
                </a:solidFill>
                <a:latin typeface="Arial Black" pitchFamily="34" charset="0"/>
              </a:rPr>
              <a:t>Econ</a:t>
            </a:r>
            <a:r>
              <a:rPr lang="es-EC" dirty="0" smtClean="0">
                <a:solidFill>
                  <a:schemeClr val="tx1"/>
                </a:solidFill>
                <a:latin typeface="Arial Black" pitchFamily="34" charset="0"/>
              </a:rPr>
              <a:t>ó</a:t>
            </a:r>
            <a:r>
              <a:rPr lang="es-ES" dirty="0" smtClean="0">
                <a:solidFill>
                  <a:schemeClr val="tx1"/>
                </a:solidFill>
                <a:latin typeface="Arial Black" pitchFamily="34" charset="0"/>
              </a:rPr>
              <a:t>mico</a:t>
            </a:r>
            <a:endParaRPr lang="es-E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071678"/>
            <a:ext cx="7572428" cy="3571900"/>
          </a:xfrm>
        </p:spPr>
        <p:txBody>
          <a:bodyPr>
            <a:normAutofit/>
          </a:bodyPr>
          <a:lstStyle/>
          <a:p>
            <a:pPr marL="369888" algn="just">
              <a:lnSpc>
                <a:spcPct val="200000"/>
              </a:lnSpc>
            </a:pPr>
            <a:r>
              <a:rPr lang="es-ES" sz="2800" dirty="0" smtClean="0">
                <a:solidFill>
                  <a:schemeClr val="tx1"/>
                </a:solidFill>
              </a:rPr>
              <a:t>Proyecciones en base a criterios:</a:t>
            </a:r>
          </a:p>
          <a:p>
            <a:pPr marL="369888" lvl="1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s-ES" sz="2400" dirty="0" smtClean="0"/>
              <a:t> Cupo por aula: 30 maestrantes</a:t>
            </a:r>
          </a:p>
          <a:p>
            <a:pPr marL="369888" lvl="1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s-ES" sz="2400" dirty="0" smtClean="0"/>
              <a:t> 2 periodos (duración maestría) = 4 años</a:t>
            </a:r>
            <a:endParaRPr lang="es-ES" sz="2400" dirty="0"/>
          </a:p>
          <a:p>
            <a:pPr marL="369888" lvl="1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s-ES" sz="2400" dirty="0" smtClean="0"/>
              <a:t> Metas de periodos: 1 y 2 maestrías</a:t>
            </a:r>
          </a:p>
          <a:p>
            <a:pPr algn="just"/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785786" y="500042"/>
            <a:ext cx="7772400" cy="571504"/>
          </a:xfrm>
        </p:spPr>
        <p:txBody>
          <a:bodyPr>
            <a:normAutofit/>
          </a:bodyPr>
          <a:lstStyle/>
          <a:p>
            <a:pPr algn="r"/>
            <a:r>
              <a:rPr lang="en-US" sz="2400" u="sng" dirty="0" err="1" smtClean="0">
                <a:solidFill>
                  <a:schemeClr val="tx1"/>
                </a:solidFill>
                <a:latin typeface="Arial Black" pitchFamily="34" charset="0"/>
              </a:rPr>
              <a:t>Inversi</a:t>
            </a:r>
            <a:r>
              <a:rPr lang="es-EC" sz="2400" u="sng" dirty="0" smtClean="0">
                <a:solidFill>
                  <a:schemeClr val="tx1"/>
                </a:solidFill>
                <a:latin typeface="Arial Black" pitchFamily="34" charset="0"/>
              </a:rPr>
              <a:t>ó</a:t>
            </a:r>
            <a:r>
              <a:rPr lang="en-US" sz="2400" u="sng" dirty="0" smtClean="0">
                <a:solidFill>
                  <a:schemeClr val="tx1"/>
                </a:solidFill>
                <a:latin typeface="Arial Black" pitchFamily="34" charset="0"/>
              </a:rPr>
              <a:t>n en </a:t>
            </a:r>
            <a:r>
              <a:rPr lang="en-US" sz="2400" u="sng" dirty="0" err="1" smtClean="0">
                <a:solidFill>
                  <a:schemeClr val="tx1"/>
                </a:solidFill>
                <a:latin typeface="Arial Black" pitchFamily="34" charset="0"/>
              </a:rPr>
              <a:t>Activos</a:t>
            </a:r>
            <a:endParaRPr lang="en-US" sz="2400" u="sng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57488" y="1071546"/>
            <a:ext cx="37862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Primer Periodo</a:t>
            </a:r>
            <a:endParaRPr lang="en-US" dirty="0" smtClean="0"/>
          </a:p>
          <a:p>
            <a:pPr algn="ctr"/>
            <a:r>
              <a:rPr lang="es-ES" sz="1200" b="1" dirty="0" smtClean="0"/>
              <a:t>(Expresado en USD)</a:t>
            </a:r>
            <a:endParaRPr lang="en-US" sz="12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000231" y="1571616"/>
          <a:ext cx="5429289" cy="5170920"/>
        </p:xfrm>
        <a:graphic>
          <a:graphicData uri="http://schemas.openxmlformats.org/drawingml/2006/table">
            <a:tbl>
              <a:tblPr/>
              <a:tblGrid>
                <a:gridCol w="3081842"/>
                <a:gridCol w="721282"/>
                <a:gridCol w="721282"/>
                <a:gridCol w="904883"/>
              </a:tblGrid>
              <a:tr h="23660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ACTIVOS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UNIDAD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PRECIO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TOTAL</a:t>
                      </a:r>
                      <a:b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</a:br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INVERSIÓN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14196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OFICINA PRINCIPAL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Muebles de Oficina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1.395,00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Archivo de 4 gavetas 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120,00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120,00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Archivo aéreo 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85,00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255,00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Mesa para sala de reuniones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300,00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300,00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Silla en conjunto para salas de espera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150,00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Sillas de oficina para administrativo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120,00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Escritorios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450,00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Equipos de Oficina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1.110,00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Acondicionador de aire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split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24000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btu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900,00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900,00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Teléfonos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150,00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Bebedor de agua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60,00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60,00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Equipos de Computación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3.350,00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Computadoras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850,00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2.550,00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Equipo multifunción (Imp.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Cop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 Fax) 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800,00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800,00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Gastos de Instalación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1.500,00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Remodelaciones y adecuaciones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1.500,00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1.500,00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ACTIVOS OFICINA PRINCIPAL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7.355,00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4196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SALON DE CLASES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Muebles de Oficina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1.635,00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Escritorio para cátedra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45,00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  45,00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Silla para cátedra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40,00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Escritorios estilo universitario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1.200,00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Pizarra acrílica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200,00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Pantalla de proyector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150,00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Equipos de Oficina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 900,00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Acondicionador de aire Split 24000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btu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900,00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900,00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Equipos de Computación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19.300,00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Portátiles para maestrantes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600,00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18.000,00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520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Proyector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700,00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700,00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Equipo multifunción (Imp. Cop.) 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600,00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600,00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Gastos de Instalación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1.500,00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196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Remodelaciones y adecuaciones</a:t>
                      </a:r>
                    </a:p>
                  </a:txBody>
                  <a:tcPr marL="9689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1.500,00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1.500,00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9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ACTIVOS SALON DE CLASES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23.335,00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419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TOTAL INVERSION EN ACTIVOS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$ 30.690,00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785786" y="500042"/>
            <a:ext cx="7772400" cy="571504"/>
          </a:xfrm>
        </p:spPr>
        <p:txBody>
          <a:bodyPr>
            <a:normAutofit/>
          </a:bodyPr>
          <a:lstStyle/>
          <a:p>
            <a:pPr algn="r"/>
            <a:r>
              <a:rPr lang="en-US" sz="2400" u="sng" dirty="0" err="1" smtClean="0">
                <a:solidFill>
                  <a:schemeClr val="tx1"/>
                </a:solidFill>
                <a:latin typeface="Arial Black" pitchFamily="34" charset="0"/>
              </a:rPr>
              <a:t>Inversi</a:t>
            </a:r>
            <a:r>
              <a:rPr lang="es-EC" sz="2400" u="sng" dirty="0" smtClean="0">
                <a:solidFill>
                  <a:schemeClr val="tx1"/>
                </a:solidFill>
                <a:latin typeface="Arial Black" pitchFamily="34" charset="0"/>
              </a:rPr>
              <a:t>ó</a:t>
            </a:r>
            <a:r>
              <a:rPr lang="en-US" sz="2400" u="sng" dirty="0" smtClean="0">
                <a:solidFill>
                  <a:schemeClr val="tx1"/>
                </a:solidFill>
                <a:latin typeface="Arial Black" pitchFamily="34" charset="0"/>
              </a:rPr>
              <a:t>n en </a:t>
            </a:r>
            <a:r>
              <a:rPr lang="en-US" sz="2400" u="sng" dirty="0" err="1" smtClean="0">
                <a:solidFill>
                  <a:schemeClr val="tx1"/>
                </a:solidFill>
                <a:latin typeface="Arial Black" pitchFamily="34" charset="0"/>
              </a:rPr>
              <a:t>Activos</a:t>
            </a:r>
            <a:endParaRPr lang="en-US" sz="2400" u="sng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57488" y="1785926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Segundo Periodo</a:t>
            </a:r>
            <a:endParaRPr lang="en-US" dirty="0" smtClean="0"/>
          </a:p>
          <a:p>
            <a:pPr algn="ctr"/>
            <a:r>
              <a:rPr lang="es-ES" sz="1400" b="1" dirty="0" smtClean="0"/>
              <a:t>(Expresado en USD)</a:t>
            </a:r>
            <a:endParaRPr lang="en-US" sz="14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00100" y="2571744"/>
          <a:ext cx="7572428" cy="2361784"/>
        </p:xfrm>
        <a:graphic>
          <a:graphicData uri="http://schemas.openxmlformats.org/drawingml/2006/table">
            <a:tbl>
              <a:tblPr/>
              <a:tblGrid>
                <a:gridCol w="4228257"/>
                <a:gridCol w="938459"/>
                <a:gridCol w="938459"/>
                <a:gridCol w="1467253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ACTIVOS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UNIDAD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PRECIO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b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INVERSIÓN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85752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SALON DE CLASES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39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Equipos de Computación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$     </a:t>
                      </a:r>
                      <a:r>
                        <a:rPr lang="es-E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1.500,00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517236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Portátiles para maestrantes </a:t>
                      </a:r>
                      <a:r>
                        <a:rPr lang="es-E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(actualización</a:t>
                      </a:r>
                      <a:r>
                        <a:rPr lang="es-E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</a:t>
                      </a:r>
                      <a:r>
                        <a:rPr lang="es-E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50,00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1.500,00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671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ACTIVOS SALON DE CLASES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1.500,00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432958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TOTAL INVERSION EN ACTIVOS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 $ </a:t>
                      </a:r>
                      <a:r>
                        <a:rPr lang="es-ES" sz="16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   </a:t>
                      </a: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3.175,00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785786" y="500042"/>
            <a:ext cx="7772400" cy="571504"/>
          </a:xfrm>
        </p:spPr>
        <p:txBody>
          <a:bodyPr>
            <a:normAutofit/>
          </a:bodyPr>
          <a:lstStyle/>
          <a:p>
            <a:pPr algn="r"/>
            <a:r>
              <a:rPr lang="en-US" sz="2400" u="sng" dirty="0" smtClean="0">
                <a:solidFill>
                  <a:schemeClr val="tx1"/>
                </a:solidFill>
                <a:latin typeface="Arial Black" pitchFamily="34" charset="0"/>
              </a:rPr>
              <a:t>Capital de </a:t>
            </a:r>
            <a:r>
              <a:rPr lang="en-US" sz="2400" u="sng" dirty="0" err="1" smtClean="0">
                <a:solidFill>
                  <a:schemeClr val="tx1"/>
                </a:solidFill>
                <a:latin typeface="Arial Black" pitchFamily="34" charset="0"/>
              </a:rPr>
              <a:t>Trabajo</a:t>
            </a:r>
            <a:endParaRPr lang="en-US" sz="2400" u="sng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928926" y="1285860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(Expresado en USD)</a:t>
            </a:r>
            <a:endParaRPr lang="en-US" sz="16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357290" y="1731702"/>
          <a:ext cx="6858049" cy="4777604"/>
        </p:xfrm>
        <a:graphic>
          <a:graphicData uri="http://schemas.openxmlformats.org/drawingml/2006/table">
            <a:tbl>
              <a:tblPr/>
              <a:tblGrid>
                <a:gridCol w="3357586"/>
                <a:gridCol w="1857388"/>
                <a:gridCol w="1643075"/>
              </a:tblGrid>
              <a:tr h="3399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1er. Período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2do. Período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de Personal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28.912,20 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8.240,11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Sueldos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16.800,00 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6.100,00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Beneficios Sociales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4.300,20 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2.096,11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Movilización y Transporte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132,00 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  44,00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Docentes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7.680,00 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       -  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Suministros, Materiales y Otros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6.696,30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4.765,00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Material de Oficina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1.105,00 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1.415,00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Material Académico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970,30 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   -  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Material Didáctico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  33,00 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   -  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Alimentación y Refrigerio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1.488,00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   -  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Publicidad y difusion 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700,00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1.400,00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Imprevistos y varios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20410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2.400,00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1.950,00 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13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 $        35.608,50 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  $      13.005,11 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785786" y="1000108"/>
            <a:ext cx="7772400" cy="571504"/>
          </a:xfrm>
        </p:spPr>
        <p:txBody>
          <a:bodyPr>
            <a:noAutofit/>
          </a:bodyPr>
          <a:lstStyle/>
          <a:p>
            <a:pPr algn="r"/>
            <a:r>
              <a:rPr lang="en-US" sz="3200" u="sng" dirty="0" smtClean="0">
                <a:solidFill>
                  <a:schemeClr val="tx1"/>
                </a:solidFill>
                <a:latin typeface="Arial Black" pitchFamily="34" charset="0"/>
              </a:rPr>
              <a:t>Fuentes de </a:t>
            </a:r>
            <a:r>
              <a:rPr lang="en-US" sz="3200" u="sng" dirty="0" err="1" smtClean="0">
                <a:solidFill>
                  <a:schemeClr val="tx1"/>
                </a:solidFill>
                <a:latin typeface="Arial Black" pitchFamily="34" charset="0"/>
              </a:rPr>
              <a:t>Financiamiento</a:t>
            </a:r>
            <a:endParaRPr lang="en-US" sz="3200" u="sng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1142976" y="2214554"/>
            <a:ext cx="7500990" cy="3429024"/>
          </a:xfrm>
          <a:prstGeom prst="rect">
            <a:avLst/>
          </a:prstGeom>
        </p:spPr>
        <p:txBody>
          <a:bodyPr vert="horz" lIns="45720" rIns="45720">
            <a:normAutofit fontScale="92500" lnSpcReduction="10000"/>
          </a:bodyPr>
          <a:lstStyle/>
          <a:p>
            <a:pPr lvl="1" algn="just">
              <a:lnSpc>
                <a:spcPct val="20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es-ES" sz="2400" dirty="0" smtClean="0"/>
              <a:t> Préstamo bancario al 11.33% a 24 meses</a:t>
            </a:r>
          </a:p>
          <a:p>
            <a:pPr marL="457200" marR="0" lvl="1" indent="0" algn="just" defTabSz="914400" rtl="0" eaLnBrk="1" fontAlgn="auto" latinLnBrk="0" hangingPunct="1">
              <a:lnSpc>
                <a:spcPct val="2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Gestión autofinanciada: cobros semestrales</a:t>
            </a:r>
          </a:p>
          <a:p>
            <a:pPr lvl="3" algn="just">
              <a:lnSpc>
                <a:spcPct val="20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50% al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inicio</a:t>
            </a:r>
          </a:p>
          <a:p>
            <a:pPr lvl="3" algn="just">
              <a:lnSpc>
                <a:spcPct val="20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30% treinta días después</a:t>
            </a:r>
          </a:p>
          <a:p>
            <a:pPr lvl="3" algn="just">
              <a:lnSpc>
                <a:spcPct val="20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ü"/>
              <a:defRPr/>
            </a:pPr>
            <a:r>
              <a:rPr lang="es-ES" sz="2400" dirty="0" smtClean="0"/>
              <a:t> 20% sesenta días después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615315"/>
          </a:xfrm>
        </p:spPr>
        <p:txBody>
          <a:bodyPr>
            <a:normAutofit/>
          </a:bodyPr>
          <a:lstStyle/>
          <a:p>
            <a:r>
              <a:rPr lang="es-ES" sz="3200" u="sng" dirty="0" smtClean="0"/>
              <a:t>Estado de Resultados</a:t>
            </a:r>
            <a:endParaRPr lang="es-ES" sz="3200" u="sng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772400" cy="500066"/>
          </a:xfrm>
        </p:spPr>
        <p:txBody>
          <a:bodyPr/>
          <a:lstStyle/>
          <a:p>
            <a:pPr algn="l"/>
            <a:r>
              <a:rPr lang="es-ES" u="sng" dirty="0" smtClean="0"/>
              <a:t>Ingresos</a:t>
            </a:r>
            <a:endParaRPr lang="es-ES" u="sng" dirty="0"/>
          </a:p>
        </p:txBody>
      </p:sp>
      <p:sp>
        <p:nvSpPr>
          <p:cNvPr id="7" name="6 CuadroTexto"/>
          <p:cNvSpPr txBox="1"/>
          <p:nvPr/>
        </p:nvSpPr>
        <p:spPr>
          <a:xfrm>
            <a:off x="2857488" y="2500307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b="1" dirty="0" smtClean="0"/>
              <a:t>Ingresos Anuales Proyectados</a:t>
            </a:r>
            <a:endParaRPr lang="es-ES" dirty="0" smtClean="0"/>
          </a:p>
          <a:p>
            <a:pPr algn="ctr"/>
            <a:r>
              <a:rPr lang="es-EC" sz="1400" b="1" dirty="0" smtClean="0"/>
              <a:t>(Expresados en USD)</a:t>
            </a:r>
            <a:endParaRPr lang="es-ES" sz="1400" dirty="0" smtClean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85786" y="3429000"/>
          <a:ext cx="7858179" cy="1500198"/>
        </p:xfrm>
        <a:graphic>
          <a:graphicData uri="http://schemas.openxmlformats.org/drawingml/2006/table">
            <a:tbl>
              <a:tblPr/>
              <a:tblGrid>
                <a:gridCol w="1325286"/>
                <a:gridCol w="1654661"/>
                <a:gridCol w="1651739"/>
                <a:gridCol w="1651739"/>
                <a:gridCol w="1574754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Primer Período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Segundo Período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76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AÑOS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1ero.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2do.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3ero.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4to.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469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INGRESOS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109.090,89 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130.909,07 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177.272,64 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212.727,17 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59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TOTALES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$      239.999,96 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$      389.999,81 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7772400" cy="543877"/>
          </a:xfrm>
        </p:spPr>
        <p:txBody>
          <a:bodyPr>
            <a:normAutofit/>
          </a:bodyPr>
          <a:lstStyle/>
          <a:p>
            <a:r>
              <a:rPr lang="es-ES" sz="2800" u="sng" dirty="0" smtClean="0"/>
              <a:t>Estado de Resultados</a:t>
            </a:r>
            <a:endParaRPr lang="es-ES" sz="2800" u="sng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57224" y="1000108"/>
            <a:ext cx="7772400" cy="35719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s-ES" u="sng" dirty="0" smtClean="0"/>
              <a:t>Egresos</a:t>
            </a:r>
            <a:endParaRPr lang="es-ES" u="sng" dirty="0"/>
          </a:p>
        </p:txBody>
      </p:sp>
      <p:sp>
        <p:nvSpPr>
          <p:cNvPr id="7" name="6 CuadroTexto"/>
          <p:cNvSpPr txBox="1"/>
          <p:nvPr/>
        </p:nvSpPr>
        <p:spPr>
          <a:xfrm>
            <a:off x="3000364" y="1285860"/>
            <a:ext cx="350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b="1" dirty="0" smtClean="0"/>
              <a:t>Gastos Anuales Proyectados</a:t>
            </a:r>
            <a:endParaRPr lang="es-ES" dirty="0" smtClean="0"/>
          </a:p>
          <a:p>
            <a:pPr algn="ctr"/>
            <a:r>
              <a:rPr lang="es-EC" sz="1400" b="1" dirty="0" smtClean="0"/>
              <a:t>(Expresados en USD)</a:t>
            </a:r>
            <a:endParaRPr lang="es-ES" sz="1400" dirty="0" smtClean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071537" y="1885094"/>
          <a:ext cx="7358116" cy="4930716"/>
        </p:xfrm>
        <a:graphic>
          <a:graphicData uri="http://schemas.openxmlformats.org/drawingml/2006/table">
            <a:tbl>
              <a:tblPr/>
              <a:tblGrid>
                <a:gridCol w="2687106"/>
                <a:gridCol w="1073548"/>
                <a:gridCol w="1155063"/>
                <a:gridCol w="1200436"/>
                <a:gridCol w="1241963"/>
              </a:tblGrid>
              <a:tr h="1632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21017" marR="21017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PRIMER PERIODO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SEGUNDO PERIODO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32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21017" marR="21017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1er. AÑO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2do. AÑO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3er. AÑO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4to. AÑO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OPERACIONALES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78.672,50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89.950,38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$ 115.319,78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$ 134.375,78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1276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de Personal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61.664,40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68.303,28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97.440,68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$ 107.040,68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Sueldos Administrativos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33.600,00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33.600,00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36.600,00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36.600,00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Beneficios Sociales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8.600,40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11.399,28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12.576,68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12.576,68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Movilización y Transporte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264,00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264,00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264,00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264,00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Honorarios Profesionales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19.200,00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23.040,00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48.000,00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57.600,00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1276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Suministros de oficina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4.053,60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3.892,60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7.013,60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6.869,60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Material de Oficina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2.074,00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1.938,00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3.143,00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3.024,00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Material Académico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1.940,60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1.940,60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3.818,60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3.818,60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Material Didáctico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39,00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14,00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52,00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27,00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1276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Alimentación y Refrigerio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2.976,00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2.976,00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5.856,00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5.856,00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Refrigerios Académicos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2.976,00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2.976,00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5.856,00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5.856,00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1276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de Publicidad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1.400,00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1.400,00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2.800,00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2.800,00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Publicidad y Difusión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1.400,00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1.400,00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2.800,00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2.800,00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1276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Depreciaciones y Amortizaciones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8.578,50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8.578,50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2.209,50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2.209,50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Depreciaciones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7.978,50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7.978,50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1.609,50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1.609,50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Amortizaciones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600,00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600,00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600,00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600,00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86038">
                <a:tc>
                  <a:txBody>
                    <a:bodyPr/>
                    <a:lstStyle/>
                    <a:p>
                      <a:pPr indent="1276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Impuestos, Contribuciones y Otros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    -  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4.800,00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    -  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9.600,00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86038">
                <a:tc>
                  <a:txBody>
                    <a:bodyPr/>
                    <a:lstStyle/>
                    <a:p>
                      <a:pPr indent="342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Derechos de Grado y Legalización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    -  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4.800,00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    -  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9.600,00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FINANCIEROS Y OTROS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29.331,13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31.283,47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40.142,37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47.332,15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1276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Financieros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5.331,14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2.483,48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1.142,39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532,17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Intereses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5.331,14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2.483,48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1.142,39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532,17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1276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Otros Gastos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24.000,00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28.799,99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38.999,98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46.799,98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Participación a la </a:t>
                      </a:r>
                      <a:r>
                        <a:rPr lang="es-ES" sz="11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FIEC (10%)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10.909,09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13.090,91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17.727,26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21.272,72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Participación a la </a:t>
                      </a:r>
                      <a:r>
                        <a:rPr lang="es-ES" sz="11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ESPOL (10%)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10.909,09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13.090,91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17.727,26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21.272,72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3211">
                <a:tc>
                  <a:txBody>
                    <a:bodyPr/>
                    <a:lstStyle/>
                    <a:p>
                      <a:pPr indent="381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Imprevistos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2.181,82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2.618,18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3.545,45 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4.254,54 </a:t>
                      </a:r>
                      <a:endParaRPr lang="es-ES" sz="1100" dirty="0">
                        <a:latin typeface="Times New Roman"/>
                        <a:ea typeface="Times New Roman"/>
                      </a:endParaRPr>
                    </a:p>
                  </a:txBody>
                  <a:tcPr marL="21017" marR="210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543877"/>
          </a:xfrm>
        </p:spPr>
        <p:txBody>
          <a:bodyPr>
            <a:normAutofit/>
          </a:bodyPr>
          <a:lstStyle/>
          <a:p>
            <a:r>
              <a:rPr lang="es-ES" sz="2800" u="sng" dirty="0" smtClean="0"/>
              <a:t>Estado de Resultados</a:t>
            </a:r>
            <a:endParaRPr lang="es-ES" sz="2800" u="sng" dirty="0"/>
          </a:p>
        </p:txBody>
      </p:sp>
      <p:sp>
        <p:nvSpPr>
          <p:cNvPr id="7" name="6 CuadroTexto"/>
          <p:cNvSpPr txBox="1"/>
          <p:nvPr/>
        </p:nvSpPr>
        <p:spPr>
          <a:xfrm>
            <a:off x="3000364" y="1285860"/>
            <a:ext cx="36433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600" b="1" dirty="0" smtClean="0"/>
              <a:t>Estado de Resultados Proyectado</a:t>
            </a:r>
          </a:p>
          <a:p>
            <a:pPr algn="ctr"/>
            <a:r>
              <a:rPr lang="es-EC" sz="1400" b="1" dirty="0" smtClean="0"/>
              <a:t>(Expresado en USD)</a:t>
            </a:r>
            <a:endParaRPr lang="es-ES" sz="1400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214414" y="2143116"/>
          <a:ext cx="7072362" cy="4345726"/>
        </p:xfrm>
        <a:graphic>
          <a:graphicData uri="http://schemas.openxmlformats.org/drawingml/2006/table">
            <a:tbl>
              <a:tblPr/>
              <a:tblGrid>
                <a:gridCol w="2812106"/>
                <a:gridCol w="1057636"/>
                <a:gridCol w="1067540"/>
                <a:gridCol w="1067540"/>
                <a:gridCol w="1067540"/>
              </a:tblGrid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1er. AÑO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2do. AÑO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3er. AÑO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4to. AÑO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INGRESOS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$ 109.090,89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$ 130.909,07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$ 177.272,64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$ 212.727,17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EGRESOS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OPERACIONALES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de Personal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61.664,40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68.303,28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97.440,68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$ 107.040,68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Suministros de oficina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4.053,60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3.892,60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7.013,60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6.869,60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Alimentación y Refrigerio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2.976,00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2.976,00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5.856,00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5.856,00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de Publicidad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1.400,00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1.400,00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2.800,00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2.800,00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52623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Depreciaciones y Amortizaciones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8.578,50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8.578,50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2.209,50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2.209,50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52623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Impuestos, Contribuciones y Otros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  -  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4.800,00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  -  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9.600,00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de Gastos Operacionales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78.672,50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89.950,38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$ 115.319,78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$ 134.375,78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UTILIDAD OPERACIONAL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30.418,39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49.958,69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61.952,86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78.351,39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 indent="2552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indent="2552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FINANCIEROS Y OTROS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indent="2552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Financieros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5.331,14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2.483,48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1.142,39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532,17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 indent="25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Otros Gastos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24.000,00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28.799,99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38.999,98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46.799,98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de Gastos Financieros y Otros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29.331,13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31.283,47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40.142,37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47.332,15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Calibri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UTILIDAD NETA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dbl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1.087,26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dbl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9.675,21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dbl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21.810,49 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u="db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31.019,24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6214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70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es-ES" sz="700" dirty="0">
                        <a:latin typeface="Times New Roman"/>
                        <a:ea typeface="Times New Roman"/>
                      </a:endParaRPr>
                    </a:p>
                  </a:txBody>
                  <a:tcPr marL="25220" marR="252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7772400" cy="714380"/>
          </a:xfrm>
        </p:spPr>
        <p:txBody>
          <a:bodyPr>
            <a:normAutofit/>
          </a:bodyPr>
          <a:lstStyle/>
          <a:p>
            <a:r>
              <a:rPr lang="es-ES" sz="3600" u="sng" dirty="0" smtClean="0"/>
              <a:t>Flujo de Caja</a:t>
            </a:r>
            <a:endParaRPr lang="es-ES" sz="3600" u="sng" dirty="0"/>
          </a:p>
        </p:txBody>
      </p:sp>
      <p:sp>
        <p:nvSpPr>
          <p:cNvPr id="7" name="6 CuadroTexto"/>
          <p:cNvSpPr txBox="1"/>
          <p:nvPr/>
        </p:nvSpPr>
        <p:spPr>
          <a:xfrm>
            <a:off x="2714612" y="1571612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Primer Período</a:t>
            </a:r>
            <a:endParaRPr lang="es-ES" dirty="0" smtClean="0"/>
          </a:p>
          <a:p>
            <a:pPr algn="ctr"/>
            <a:r>
              <a:rPr lang="es-EC" sz="1400" b="1" dirty="0" smtClean="0"/>
              <a:t>(Expresado en USD)</a:t>
            </a:r>
            <a:endParaRPr lang="es-ES" sz="1400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857224" y="107154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 smtClean="0"/>
              <a:t>Tabla de Amortización del Préstamo</a:t>
            </a:r>
            <a:endParaRPr lang="es-ES" sz="2400" u="sng" dirty="0" smtClean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071538" y="2143116"/>
          <a:ext cx="7643869" cy="3461255"/>
        </p:xfrm>
        <a:graphic>
          <a:graphicData uri="http://schemas.openxmlformats.org/drawingml/2006/table">
            <a:tbl>
              <a:tblPr/>
              <a:tblGrid>
                <a:gridCol w="495101"/>
                <a:gridCol w="845293"/>
                <a:gridCol w="845293"/>
                <a:gridCol w="833218"/>
                <a:gridCol w="845293"/>
                <a:gridCol w="495101"/>
                <a:gridCol w="809067"/>
                <a:gridCol w="809067"/>
                <a:gridCol w="796991"/>
                <a:gridCol w="869445"/>
              </a:tblGrid>
              <a:tr h="191444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CAPITAL: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70.000,00 </a:t>
                      </a:r>
                    </a:p>
                  </a:txBody>
                  <a:tcPr marL="7223" marR="7223" marT="7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444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INTERES ANUAL: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11,33%</a:t>
                      </a:r>
                    </a:p>
                  </a:txBody>
                  <a:tcPr marL="7223" marR="7223" marT="7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1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1er. Año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2do. Año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233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MESES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 CAPITAL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INTERES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SALDO CAPITAL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MESES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 CAPITAL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INTERES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SALDO CAPITAL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-  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-  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-  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70.000,00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Saldo anterior 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39.960,86 </a:t>
                      </a:r>
                    </a:p>
                  </a:txBody>
                  <a:tcPr marL="7223" marR="7223" marT="72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-  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-  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-  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70.000,00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3.161,40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375,63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36.799,46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-  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-  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-  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70.000,00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3.191,11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345,91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33.608,35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2.879,03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658,00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67.120,97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3.221,11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315,92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30.387,24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2.906,09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630,94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64.214,88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3.251,39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285,64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27.135,85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2.933,41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603,62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61.281,47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3.281,95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255,08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23.853,90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2.960,98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576,05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58.320,49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3.312,80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224,23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20.541,10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2.988,82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548,21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55.331,68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3.343,94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193,09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17.197,16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3.016,91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520,12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52.314,77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3.375,37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161,65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13.821,78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3.045,27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491,76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49.269,50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3.407,10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129,92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10.414,68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3.073,89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463,13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46.195,60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3.439,13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97,90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6.975,55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3.102,79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434,24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43.092,81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3.471,46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65,57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3.504,09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144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3.131,96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405,07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39.960,86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3.537,03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3.504,09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32,94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0,00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1444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35.370,28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30.039,14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5.331,14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42.444,34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39.960,86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2.483,48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857488" y="5929330"/>
          <a:ext cx="4143404" cy="752475"/>
        </p:xfrm>
        <a:graphic>
          <a:graphicData uri="http://schemas.openxmlformats.org/drawingml/2006/table">
            <a:tbl>
              <a:tblPr/>
              <a:tblGrid>
                <a:gridCol w="1039564"/>
                <a:gridCol w="1039564"/>
                <a:gridCol w="1024712"/>
                <a:gridCol w="103956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PAGO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INTERES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1er Año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35.370,28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30.039,14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5.331,14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2do Año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42.444,34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39.960,86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2.483,48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 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 $  77.814,62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 $ 70.000,00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$    7.814,62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Título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7772400" cy="714380"/>
          </a:xfrm>
        </p:spPr>
        <p:txBody>
          <a:bodyPr>
            <a:normAutofit/>
          </a:bodyPr>
          <a:lstStyle/>
          <a:p>
            <a:r>
              <a:rPr lang="es-ES" sz="3600" u="sng" dirty="0" smtClean="0"/>
              <a:t>Flujo de Caja</a:t>
            </a:r>
            <a:endParaRPr lang="es-ES" sz="3600" u="sng" dirty="0"/>
          </a:p>
        </p:txBody>
      </p:sp>
      <p:sp>
        <p:nvSpPr>
          <p:cNvPr id="8" name="7 CuadroTexto"/>
          <p:cNvSpPr txBox="1"/>
          <p:nvPr/>
        </p:nvSpPr>
        <p:spPr>
          <a:xfrm>
            <a:off x="2714612" y="1571612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Segundo Período</a:t>
            </a:r>
            <a:endParaRPr lang="es-ES" dirty="0" smtClean="0"/>
          </a:p>
          <a:p>
            <a:pPr algn="ctr"/>
            <a:r>
              <a:rPr lang="es-EC" sz="1400" b="1" dirty="0" smtClean="0"/>
              <a:t>(Expresado en USD)</a:t>
            </a:r>
            <a:endParaRPr lang="es-ES" sz="1400" dirty="0" smtClean="0"/>
          </a:p>
        </p:txBody>
      </p:sp>
      <p:sp>
        <p:nvSpPr>
          <p:cNvPr id="9" name="8 CuadroTexto"/>
          <p:cNvSpPr txBox="1"/>
          <p:nvPr/>
        </p:nvSpPr>
        <p:spPr>
          <a:xfrm>
            <a:off x="857224" y="107154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 smtClean="0"/>
              <a:t>Tabla de Amortización del Préstamo</a:t>
            </a:r>
            <a:endParaRPr lang="es-ES" sz="2400" u="sng" dirty="0" smtClean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928662" y="2143116"/>
          <a:ext cx="7405719" cy="3457147"/>
        </p:xfrm>
        <a:graphic>
          <a:graphicData uri="http://schemas.openxmlformats.org/drawingml/2006/table">
            <a:tbl>
              <a:tblPr/>
              <a:tblGrid>
                <a:gridCol w="479676"/>
                <a:gridCol w="818958"/>
                <a:gridCol w="818958"/>
                <a:gridCol w="807258"/>
                <a:gridCol w="818958"/>
                <a:gridCol w="479676"/>
                <a:gridCol w="783859"/>
                <a:gridCol w="783859"/>
                <a:gridCol w="772161"/>
                <a:gridCol w="842356"/>
              </a:tblGrid>
              <a:tr h="191776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CAPITAL: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15.000,00 </a:t>
                      </a:r>
                    </a:p>
                  </a:txBody>
                  <a:tcPr marL="7223" marR="7223" marT="72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INTERES ANUAL: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11,33%</a:t>
                      </a:r>
                    </a:p>
                  </a:txBody>
                  <a:tcPr marL="7223" marR="7223" marT="72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6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3er. Año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4to. Año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28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MESES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 CAPITAL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INTERES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SALDO CAPITAL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MESES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 CAPITAL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INTERES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SALDO CAPITAL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- 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- 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       - 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15.000,00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Saldo anterior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8.563,04 </a:t>
                      </a:r>
                    </a:p>
                  </a:txBody>
                  <a:tcPr marL="7223" marR="7223" marT="72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- 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- 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- 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15.000,00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677,44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80,49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7.885,60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- 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- 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-  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15.000,00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683,81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74,12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7.201,79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616,93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141,00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14.383,07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690,24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67,70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6.511,55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622,73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135,20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13.760,33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696,73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61,21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5.814,82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628,59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129,35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13.131,74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703,28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54,66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5.111,55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634,50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123,44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12.497,25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709,89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48,05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4.401,66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640,46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117,47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11.856,79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716,56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41,38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3.685,10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646,48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111,45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11.210,31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723,29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34,64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2.961,81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652,56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105,38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10.557,75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730,09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27,84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2.231,72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658,69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99,24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9.899,06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736,96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20,98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1.494,76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664,88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93,05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9.234,17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743,88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14,05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750,88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671,13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86,80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8.563,04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757,93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750,88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7,06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0,00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7.579,35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6.436,96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1.142,39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9.095,21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8.563,04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532,17 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285984" y="5715016"/>
          <a:ext cx="4786345" cy="857255"/>
        </p:xfrm>
        <a:graphic>
          <a:graphicData uri="http://schemas.openxmlformats.org/drawingml/2006/table">
            <a:tbl>
              <a:tblPr/>
              <a:tblGrid>
                <a:gridCol w="1200875"/>
                <a:gridCol w="1200875"/>
                <a:gridCol w="1183720"/>
                <a:gridCol w="1200875"/>
              </a:tblGrid>
              <a:tr h="217027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PAGO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INTERES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3er Año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7.579,35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6.436,96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1.142,39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61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4to Año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9.095,21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8.563,04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$        532,17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2787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 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 $  16.674,56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 $ 15.000,00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$    1.674,56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857224" y="1357298"/>
            <a:ext cx="7772400" cy="85725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C" sz="2300" b="0" dirty="0" smtClean="0">
                <a:latin typeface="+mn-lt"/>
              </a:rPr>
              <a:t>El </a:t>
            </a:r>
            <a:r>
              <a:rPr lang="es-EC" sz="2300" b="0" dirty="0">
                <a:latin typeface="+mn-lt"/>
              </a:rPr>
              <a:t>Modelo de Excelencia Malcolm </a:t>
            </a:r>
            <a:r>
              <a:rPr lang="es-EC" sz="2300" b="0" dirty="0" err="1">
                <a:latin typeface="+mn-lt"/>
              </a:rPr>
              <a:t>Baldrige</a:t>
            </a:r>
            <a:r>
              <a:rPr lang="es-EC" sz="2300" b="0" dirty="0">
                <a:latin typeface="+mn-lt"/>
              </a:rPr>
              <a:t> es una herramienta para la evaluación, mejora y planificación hacia la gestión de excelencia. </a:t>
            </a:r>
            <a:endParaRPr lang="es-EC" sz="2300" b="0" dirty="0" smtClean="0">
              <a:latin typeface="+mn-lt"/>
            </a:endParaRPr>
          </a:p>
          <a:p>
            <a:pPr marL="0" indent="0">
              <a:buNone/>
            </a:pPr>
            <a:endParaRPr lang="es-EC" sz="2200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8058152" cy="472439"/>
          </a:xfrm>
        </p:spPr>
        <p:txBody>
          <a:bodyPr>
            <a:noAutofit/>
          </a:bodyPr>
          <a:lstStyle/>
          <a:p>
            <a:r>
              <a:rPr lang="es-ES" sz="2800" u="sng" dirty="0" smtClean="0"/>
              <a:t>Modelo de Excelencia Malcolm  Baldrige</a:t>
            </a:r>
            <a:endParaRPr lang="es-ES" sz="2800" u="sng" dirty="0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928662" y="2143116"/>
            <a:ext cx="7286676" cy="4214842"/>
            <a:chOff x="2637" y="5778"/>
            <a:chExt cx="8131" cy="5004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2637" y="5778"/>
              <a:ext cx="8131" cy="500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 rot="5400000">
              <a:off x="6176" y="3764"/>
              <a:ext cx="814" cy="5182"/>
            </a:xfrm>
            <a:prstGeom prst="moon">
              <a:avLst>
                <a:gd name="adj" fmla="val 875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vert270" wrap="square" lIns="0" tIns="10800" rIns="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Perfil organizacional, Entorno, Relaciones y Desafíos</a:t>
              </a: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2743" y="8043"/>
              <a:ext cx="1418" cy="75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1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Liderazgo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4565" y="7239"/>
              <a:ext cx="1724" cy="8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s-E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Planeamiento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estratégico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4565" y="8675"/>
              <a:ext cx="1724" cy="8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18000" tIns="4572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s-E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3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Enfoque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 de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clientes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 y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mercado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6798" y="7239"/>
              <a:ext cx="1724" cy="8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s-E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5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s-E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Enfoque del recurso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humano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4161" y="9929"/>
              <a:ext cx="4786" cy="76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0" tIns="45720" rIns="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4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Medición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,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análisis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y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Administración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 del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conocimiento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6798" y="8675"/>
              <a:ext cx="1724" cy="8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18000" tIns="4572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s-E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6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Gestión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 de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procesos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8932" y="8043"/>
              <a:ext cx="1724" cy="8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18000" tIns="4572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s-E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7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Resultados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 del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negocio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60" name="AutoShape 12"/>
            <p:cNvCxnSpPr>
              <a:cxnSpLocks noChangeShapeType="1"/>
            </p:cNvCxnSpPr>
            <p:nvPr/>
          </p:nvCxnSpPr>
          <p:spPr bwMode="auto">
            <a:xfrm flipV="1">
              <a:off x="4202" y="7692"/>
              <a:ext cx="275" cy="3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061" name="AutoShape 13"/>
            <p:cNvCxnSpPr>
              <a:cxnSpLocks noChangeShapeType="1"/>
            </p:cNvCxnSpPr>
            <p:nvPr/>
          </p:nvCxnSpPr>
          <p:spPr bwMode="auto">
            <a:xfrm>
              <a:off x="4202" y="8798"/>
              <a:ext cx="275" cy="3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062" name="AutoShape 14"/>
            <p:cNvCxnSpPr>
              <a:cxnSpLocks noChangeShapeType="1"/>
            </p:cNvCxnSpPr>
            <p:nvPr/>
          </p:nvCxnSpPr>
          <p:spPr bwMode="auto">
            <a:xfrm>
              <a:off x="8521" y="7692"/>
              <a:ext cx="386" cy="3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63" name="AutoShape 15"/>
            <p:cNvCxnSpPr>
              <a:cxnSpLocks noChangeShapeType="1"/>
            </p:cNvCxnSpPr>
            <p:nvPr/>
          </p:nvCxnSpPr>
          <p:spPr bwMode="auto">
            <a:xfrm flipV="1">
              <a:off x="8537" y="8906"/>
              <a:ext cx="370" cy="3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64" name="AutoShape 16"/>
            <p:cNvCxnSpPr>
              <a:cxnSpLocks noChangeShapeType="1"/>
            </p:cNvCxnSpPr>
            <p:nvPr/>
          </p:nvCxnSpPr>
          <p:spPr bwMode="auto">
            <a:xfrm>
              <a:off x="5412" y="8153"/>
              <a:ext cx="0" cy="4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065" name="AutoShape 17"/>
            <p:cNvCxnSpPr>
              <a:cxnSpLocks noChangeShapeType="1"/>
            </p:cNvCxnSpPr>
            <p:nvPr/>
          </p:nvCxnSpPr>
          <p:spPr bwMode="auto">
            <a:xfrm>
              <a:off x="7678" y="8159"/>
              <a:ext cx="0" cy="4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066" name="AutoShape 18"/>
            <p:cNvSpPr>
              <a:spLocks noChangeArrowheads="1"/>
            </p:cNvSpPr>
            <p:nvPr/>
          </p:nvSpPr>
          <p:spPr bwMode="auto">
            <a:xfrm>
              <a:off x="6269" y="8217"/>
              <a:ext cx="549" cy="325"/>
            </a:xfrm>
            <a:prstGeom prst="leftRightArrow">
              <a:avLst>
                <a:gd name="adj1" fmla="val 50000"/>
                <a:gd name="adj2" fmla="val 33785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2067" name="AutoShape 19"/>
            <p:cNvSpPr>
              <a:spLocks noChangeArrowheads="1"/>
            </p:cNvSpPr>
            <p:nvPr/>
          </p:nvSpPr>
          <p:spPr bwMode="auto">
            <a:xfrm>
              <a:off x="6412" y="9378"/>
              <a:ext cx="336" cy="457"/>
            </a:xfrm>
            <a:prstGeom prst="upDownArrow">
              <a:avLst>
                <a:gd name="adj1" fmla="val 50000"/>
                <a:gd name="adj2" fmla="val 27202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2068" name="Arc 20"/>
            <p:cNvSpPr>
              <a:spLocks/>
            </p:cNvSpPr>
            <p:nvPr/>
          </p:nvSpPr>
          <p:spPr bwMode="auto">
            <a:xfrm rot="10800000" flipV="1">
              <a:off x="3514" y="6857"/>
              <a:ext cx="848" cy="1081"/>
            </a:xfrm>
            <a:custGeom>
              <a:avLst/>
              <a:gdLst>
                <a:gd name="G0" fmla="+- 0 0 0"/>
                <a:gd name="G1" fmla="+- 20475 0 0"/>
                <a:gd name="G2" fmla="+- 21600 0 0"/>
                <a:gd name="T0" fmla="*/ 6880 w 21598"/>
                <a:gd name="T1" fmla="*/ 0 h 20475"/>
                <a:gd name="T2" fmla="*/ 21598 w 21598"/>
                <a:gd name="T3" fmla="*/ 20180 h 20475"/>
                <a:gd name="T4" fmla="*/ 0 w 21598"/>
                <a:gd name="T5" fmla="*/ 20475 h 20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8" h="20475" fill="none" extrusionOk="0">
                  <a:moveTo>
                    <a:pt x="6879" y="0"/>
                  </a:moveTo>
                  <a:cubicBezTo>
                    <a:pt x="15572" y="2920"/>
                    <a:pt x="21472" y="11011"/>
                    <a:pt x="21597" y="20180"/>
                  </a:cubicBezTo>
                </a:path>
                <a:path w="21598" h="20475" stroke="0" extrusionOk="0">
                  <a:moveTo>
                    <a:pt x="6879" y="0"/>
                  </a:moveTo>
                  <a:cubicBezTo>
                    <a:pt x="15572" y="2920"/>
                    <a:pt x="21472" y="11011"/>
                    <a:pt x="21597" y="20180"/>
                  </a:cubicBezTo>
                  <a:lnTo>
                    <a:pt x="0" y="20475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2069" name="Arc 21"/>
            <p:cNvSpPr>
              <a:spLocks/>
            </p:cNvSpPr>
            <p:nvPr/>
          </p:nvSpPr>
          <p:spPr bwMode="auto">
            <a:xfrm rot="-10800000" flipH="1" flipV="1">
              <a:off x="8746" y="6821"/>
              <a:ext cx="848" cy="1081"/>
            </a:xfrm>
            <a:custGeom>
              <a:avLst/>
              <a:gdLst>
                <a:gd name="G0" fmla="+- 0 0 0"/>
                <a:gd name="G1" fmla="+- 20475 0 0"/>
                <a:gd name="G2" fmla="+- 21600 0 0"/>
                <a:gd name="T0" fmla="*/ 6880 w 21598"/>
                <a:gd name="T1" fmla="*/ 0 h 20475"/>
                <a:gd name="T2" fmla="*/ 21598 w 21598"/>
                <a:gd name="T3" fmla="*/ 20180 h 20475"/>
                <a:gd name="T4" fmla="*/ 0 w 21598"/>
                <a:gd name="T5" fmla="*/ 20475 h 20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8" h="20475" fill="none" extrusionOk="0">
                  <a:moveTo>
                    <a:pt x="6879" y="0"/>
                  </a:moveTo>
                  <a:cubicBezTo>
                    <a:pt x="15572" y="2920"/>
                    <a:pt x="21472" y="11011"/>
                    <a:pt x="21597" y="20180"/>
                  </a:cubicBezTo>
                </a:path>
                <a:path w="21598" h="20475" stroke="0" extrusionOk="0">
                  <a:moveTo>
                    <a:pt x="6879" y="0"/>
                  </a:moveTo>
                  <a:cubicBezTo>
                    <a:pt x="15572" y="2920"/>
                    <a:pt x="21472" y="11011"/>
                    <a:pt x="21597" y="20180"/>
                  </a:cubicBezTo>
                  <a:lnTo>
                    <a:pt x="0" y="20475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2070" name="Arc 22"/>
            <p:cNvSpPr>
              <a:spLocks/>
            </p:cNvSpPr>
            <p:nvPr/>
          </p:nvSpPr>
          <p:spPr bwMode="auto">
            <a:xfrm rot="-10800000">
              <a:off x="3532" y="8856"/>
              <a:ext cx="848" cy="1081"/>
            </a:xfrm>
            <a:custGeom>
              <a:avLst/>
              <a:gdLst>
                <a:gd name="G0" fmla="+- 0 0 0"/>
                <a:gd name="G1" fmla="+- 20475 0 0"/>
                <a:gd name="G2" fmla="+- 21600 0 0"/>
                <a:gd name="T0" fmla="*/ 6880 w 21598"/>
                <a:gd name="T1" fmla="*/ 0 h 20475"/>
                <a:gd name="T2" fmla="*/ 21598 w 21598"/>
                <a:gd name="T3" fmla="*/ 20180 h 20475"/>
                <a:gd name="T4" fmla="*/ 0 w 21598"/>
                <a:gd name="T5" fmla="*/ 20475 h 20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8" h="20475" fill="none" extrusionOk="0">
                  <a:moveTo>
                    <a:pt x="6879" y="0"/>
                  </a:moveTo>
                  <a:cubicBezTo>
                    <a:pt x="15572" y="2920"/>
                    <a:pt x="21472" y="11011"/>
                    <a:pt x="21597" y="20180"/>
                  </a:cubicBezTo>
                </a:path>
                <a:path w="21598" h="20475" stroke="0" extrusionOk="0">
                  <a:moveTo>
                    <a:pt x="6879" y="0"/>
                  </a:moveTo>
                  <a:cubicBezTo>
                    <a:pt x="15572" y="2920"/>
                    <a:pt x="21472" y="11011"/>
                    <a:pt x="21597" y="20180"/>
                  </a:cubicBezTo>
                  <a:lnTo>
                    <a:pt x="0" y="20475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2071" name="Arc 23"/>
            <p:cNvSpPr>
              <a:spLocks/>
            </p:cNvSpPr>
            <p:nvPr/>
          </p:nvSpPr>
          <p:spPr bwMode="auto">
            <a:xfrm rot="10800000" flipH="1">
              <a:off x="8776" y="8917"/>
              <a:ext cx="848" cy="1081"/>
            </a:xfrm>
            <a:custGeom>
              <a:avLst/>
              <a:gdLst>
                <a:gd name="G0" fmla="+- 0 0 0"/>
                <a:gd name="G1" fmla="+- 20475 0 0"/>
                <a:gd name="G2" fmla="+- 21600 0 0"/>
                <a:gd name="T0" fmla="*/ 6880 w 21598"/>
                <a:gd name="T1" fmla="*/ 0 h 20475"/>
                <a:gd name="T2" fmla="*/ 21598 w 21598"/>
                <a:gd name="T3" fmla="*/ 20180 h 20475"/>
                <a:gd name="T4" fmla="*/ 0 w 21598"/>
                <a:gd name="T5" fmla="*/ 20475 h 20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8" h="20475" fill="none" extrusionOk="0">
                  <a:moveTo>
                    <a:pt x="6879" y="0"/>
                  </a:moveTo>
                  <a:cubicBezTo>
                    <a:pt x="15572" y="2920"/>
                    <a:pt x="21472" y="11011"/>
                    <a:pt x="21597" y="20180"/>
                  </a:cubicBezTo>
                </a:path>
                <a:path w="21598" h="20475" stroke="0" extrusionOk="0">
                  <a:moveTo>
                    <a:pt x="6879" y="0"/>
                  </a:moveTo>
                  <a:cubicBezTo>
                    <a:pt x="15572" y="2920"/>
                    <a:pt x="21472" y="11011"/>
                    <a:pt x="21597" y="20180"/>
                  </a:cubicBezTo>
                  <a:lnTo>
                    <a:pt x="0" y="20475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500066"/>
          </a:xfrm>
        </p:spPr>
        <p:txBody>
          <a:bodyPr>
            <a:normAutofit fontScale="90000"/>
          </a:bodyPr>
          <a:lstStyle/>
          <a:p>
            <a:r>
              <a:rPr lang="es-ES" sz="3600" u="sng" dirty="0" smtClean="0"/>
              <a:t>Flujo de Caja</a:t>
            </a:r>
            <a:endParaRPr lang="es-ES" sz="3600" u="sng" dirty="0"/>
          </a:p>
        </p:txBody>
      </p:sp>
      <p:sp>
        <p:nvSpPr>
          <p:cNvPr id="7" name="6 CuadroTexto"/>
          <p:cNvSpPr txBox="1"/>
          <p:nvPr/>
        </p:nvSpPr>
        <p:spPr>
          <a:xfrm>
            <a:off x="3000364" y="857232"/>
            <a:ext cx="3643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600" b="1" dirty="0" smtClean="0"/>
              <a:t>Estructura del Flujo de Caja </a:t>
            </a:r>
            <a:endParaRPr lang="es-ES" sz="1600" dirty="0" smtClean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357422" y="1275472"/>
          <a:ext cx="4857784" cy="5582528"/>
        </p:xfrm>
        <a:graphic>
          <a:graphicData uri="http://schemas.openxmlformats.org/drawingml/2006/table">
            <a:tbl>
              <a:tblPr/>
              <a:tblGrid>
                <a:gridCol w="4857784"/>
              </a:tblGrid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INGRESOS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Posgrado: Maestría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DE INGRESOS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Calibri"/>
                        <a:ea typeface="Times New Roman"/>
                      </a:endParaRPr>
                    </a:p>
                  </a:txBody>
                  <a:tcPr marL="23519" marR="2351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(-) EGRESOS OPERACIONALES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de Personal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Suministros de oficina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Alimentación y Refrigerio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de Publicidad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Depreciaciones y Amortizaciones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Impuestos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 Contribuciones y Otros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= FLUJO OPERACIONAL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709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23519" marR="2351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2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(-) EGRESOS FINANCIEROS Y OTROS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245244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Financieros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Otros Gastos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48">
                <a:tc>
                  <a:txBody>
                    <a:bodyPr/>
                    <a:lstStyle/>
                    <a:p>
                      <a:pPr indent="127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(+) DEPRECIACIONES Y AMORTIZACIONES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127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(+) FINANCIAMIENTO EXTERNO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127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(+) RECUPERACIÓN DE INVERSIÓN ACTIVOS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1276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(+) RECUPERACIÓN CAPITAL DE TRABAJO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(-) INVERSIÓN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Activos Fijos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indent="381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Capital de Trabajo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(-) PAGO CAPITAL DE PRÉSTAMO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757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= FLUJO NETO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23519" marR="235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7772400" cy="543877"/>
          </a:xfrm>
        </p:spPr>
        <p:txBody>
          <a:bodyPr>
            <a:normAutofit/>
          </a:bodyPr>
          <a:lstStyle/>
          <a:p>
            <a:r>
              <a:rPr lang="es-ES" sz="2800" u="sng" dirty="0" smtClean="0"/>
              <a:t>Balance General</a:t>
            </a:r>
            <a:endParaRPr lang="es-ES" sz="2800" u="sng" dirty="0"/>
          </a:p>
        </p:txBody>
      </p:sp>
      <p:sp>
        <p:nvSpPr>
          <p:cNvPr id="7" name="6 CuadroTexto"/>
          <p:cNvSpPr txBox="1"/>
          <p:nvPr/>
        </p:nvSpPr>
        <p:spPr>
          <a:xfrm>
            <a:off x="2928926" y="785794"/>
            <a:ext cx="35004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600" b="1" dirty="0" smtClean="0"/>
              <a:t>Balance General Proyectado</a:t>
            </a:r>
            <a:endParaRPr lang="es-ES" sz="1600" dirty="0" smtClean="0"/>
          </a:p>
          <a:p>
            <a:pPr algn="ctr"/>
            <a:r>
              <a:rPr lang="es-EC" sz="1400" b="1" dirty="0" smtClean="0"/>
              <a:t>(Expresado en USD)</a:t>
            </a:r>
            <a:endParaRPr lang="es-ES" sz="1400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00167" y="1500168"/>
          <a:ext cx="6500856" cy="5212080"/>
        </p:xfrm>
        <a:graphic>
          <a:graphicData uri="http://schemas.openxmlformats.org/drawingml/2006/table">
            <a:tbl>
              <a:tblPr/>
              <a:tblGrid>
                <a:gridCol w="2495278"/>
                <a:gridCol w="991964"/>
                <a:gridCol w="1057056"/>
                <a:gridCol w="971580"/>
                <a:gridCol w="984978"/>
              </a:tblGrid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1er. AÑO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2do. AÑO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3er. AÑO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4to. AÑO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ACTIVOS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ACTIVO CORRIENTE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Caja - Bancos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19.660,45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(2.046,70)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29.220,67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53.886,37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ACTIVO CORRIENTE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19.660,45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(2.046,70)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29.220,67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53.886,37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ACTIVO FIJO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Muebles de Oficina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3.030,00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2.727,00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2.424,00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2.121,00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Equipos de Oficina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2.010,00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1.809,00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1.608,00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1.407,00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Equipos de Computación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22.650,00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15.175,50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9.201,00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8.095,50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(-) Depreciación Acumulada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(7.978,50)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(7.978,50)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(1.609,50)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(1.609,50)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ACTIVOS FIJOS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   19.711,50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11.733,00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11.623,50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10.014,00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ACTIVO DIFERIDO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Gastos de Instalación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      3.000,00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2.400,00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1.800,00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1.200,00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(-) Amortización Acumulada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(600,00)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(600,00)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(600,00)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(600,00)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ACTIVO DIFERIDO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2.400,00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1.800,00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1.200,00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600,00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ACTIVOS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db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41.771,95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db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11.486,30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db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42.044,17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db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64.500,37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PASIVO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PASIVO CORRIENTE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Beneficios Sociales por Pagar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723,83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723,83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908,17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908,17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PASIVO CORRIENTE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723,83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723,83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908,17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908,17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PASIVO LARGO PLAZO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Préstamo Bancario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39.960,86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 0,00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8.563,04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         0,00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PASIVO LARGO PLAZO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39.960,86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 0,00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8.563,04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    0,00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PASIVO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40.684,69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723,83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       9.471,21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   908,17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PATRIMONIO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Utilidad Años Anteriores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$</a:t>
                      </a:r>
                      <a:r>
                        <a:rPr lang="es-ES" sz="900" u="non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    -</a:t>
                      </a:r>
                      <a:r>
                        <a:rPr lang="es-ES" sz="9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1.087,26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10.762,47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32.572,96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Utilidad Neta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1.087,26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9.675,21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21.810,49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C" sz="9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31.019,24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PATRIMONIO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$      1.087,26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10.762,47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32.572,96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63.592,20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 dirty="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900">
                        <a:latin typeface="Calibri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PASIVO Y PATRIMONIO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dbl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41.771,95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dbl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11.486,30 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dbl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  42.044,17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db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$   64.500,37 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3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b="1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latin typeface="Times New Roman"/>
                        <a:ea typeface="Times New Roman"/>
                      </a:endParaRPr>
                    </a:p>
                  </a:txBody>
                  <a:tcPr marL="15275" marR="152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758191"/>
          </a:xfrm>
        </p:spPr>
        <p:txBody>
          <a:bodyPr>
            <a:normAutofit/>
          </a:bodyPr>
          <a:lstStyle/>
          <a:p>
            <a:r>
              <a:rPr lang="es-ES" sz="3200" u="sng" dirty="0" smtClean="0"/>
              <a:t>Evaluación Económica</a:t>
            </a:r>
            <a:endParaRPr lang="es-ES" sz="3200" u="sng" dirty="0"/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5720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45720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45720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857224" y="2357430"/>
            <a:ext cx="757242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alifornian FB" pitchFamily="18" charset="0"/>
              </a:rPr>
              <a:t>TIR= 8%</a:t>
            </a:r>
          </a:p>
          <a:p>
            <a:pPr algn="ctr"/>
            <a:endParaRPr lang="es-ES" sz="3600" dirty="0" smtClean="0">
              <a:latin typeface="Californian FB" pitchFamily="18" charset="0"/>
            </a:endParaRPr>
          </a:p>
          <a:p>
            <a:pPr algn="ctr"/>
            <a:r>
              <a:rPr lang="es-ES" sz="3600" dirty="0" smtClean="0">
                <a:latin typeface="Californian FB" pitchFamily="18" charset="0"/>
              </a:rPr>
              <a:t>VAN = $ </a:t>
            </a:r>
            <a:r>
              <a:rPr lang="es-EC" sz="3600" dirty="0" smtClean="0">
                <a:latin typeface="Californian FB" pitchFamily="18" charset="0"/>
              </a:rPr>
              <a:t>42.435,49</a:t>
            </a:r>
            <a:r>
              <a:rPr lang="es-ES" sz="3600" dirty="0" smtClean="0">
                <a:latin typeface="Californian FB" pitchFamily="18" charset="0"/>
              </a:rPr>
              <a:t> USD</a:t>
            </a:r>
          </a:p>
          <a:p>
            <a:pPr algn="ctr"/>
            <a:endParaRPr lang="es-ES" sz="3600" dirty="0" smtClean="0">
              <a:latin typeface="Californian FB" pitchFamily="18" charset="0"/>
            </a:endParaRPr>
          </a:p>
          <a:p>
            <a:pPr algn="ctr"/>
            <a:r>
              <a:rPr lang="es-ES" sz="3600" dirty="0" smtClean="0">
                <a:latin typeface="Californian FB" pitchFamily="18" charset="0"/>
              </a:rPr>
              <a:t>B/C = 1,79</a:t>
            </a:r>
          </a:p>
          <a:p>
            <a:pPr algn="ctr"/>
            <a:endParaRPr lang="es-ES" sz="2800" dirty="0"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571504"/>
          </a:xfrm>
        </p:spPr>
        <p:txBody>
          <a:bodyPr>
            <a:noAutofit/>
          </a:bodyPr>
          <a:lstStyle/>
          <a:p>
            <a:r>
              <a:rPr lang="es-ES" sz="3200" u="sng" dirty="0" smtClean="0"/>
              <a:t>Análisis de Sensibilidad</a:t>
            </a:r>
            <a:endParaRPr lang="es-ES" sz="3200" u="sng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85786" y="2071678"/>
            <a:ext cx="7858180" cy="571504"/>
          </a:xfrm>
        </p:spPr>
        <p:txBody>
          <a:bodyPr>
            <a:noAutofit/>
          </a:bodyPr>
          <a:lstStyle/>
          <a:p>
            <a:r>
              <a:rPr lang="es-ES" u="sng" dirty="0" smtClean="0">
                <a:latin typeface="+mn-lt"/>
              </a:rPr>
              <a:t>Posibles escenarios de la Escuela de Posgrado</a:t>
            </a:r>
          </a:p>
        </p:txBody>
      </p:sp>
      <p:sp>
        <p:nvSpPr>
          <p:cNvPr id="7" name="4 Subtítulo"/>
          <p:cNvSpPr txBox="1">
            <a:spLocks/>
          </p:cNvSpPr>
          <p:nvPr/>
        </p:nvSpPr>
        <p:spPr>
          <a:xfrm>
            <a:off x="642910" y="2857496"/>
            <a:ext cx="8286808" cy="3357586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R="64008" lvl="1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</a:pPr>
            <a:r>
              <a:rPr kumimoji="0" lang="es-EC" sz="20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Escenario # 1 (E1): </a:t>
            </a:r>
            <a:r>
              <a:rPr lang="es-EC" sz="2000" dirty="0" smtClean="0"/>
              <a:t>Cupo de 30 maestrantes e inversión  </a:t>
            </a:r>
          </a:p>
          <a:p>
            <a:pPr marR="64008" lvl="1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C" sz="2000" dirty="0" smtClean="0"/>
              <a:t>   realizada por la escuela</a:t>
            </a:r>
            <a:r>
              <a:rPr kumimoji="0" lang="es-EC" sz="20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s-ES" sz="2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64008" lvl="1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</a:pPr>
            <a:r>
              <a:rPr kumimoji="0" lang="es-EC" sz="20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Escenario # 2 (E2): </a:t>
            </a:r>
            <a:r>
              <a:rPr lang="es-EC" sz="2000" dirty="0" smtClean="0"/>
              <a:t>Cupo de 25 maestrantes e inversión </a:t>
            </a:r>
          </a:p>
          <a:p>
            <a:pPr marR="64008" lvl="1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C" sz="2000" dirty="0" smtClean="0"/>
              <a:t>   compartida con la FIEC.</a:t>
            </a:r>
            <a:endParaRPr kumimoji="0" lang="es-ES" sz="2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64008" lvl="1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</a:pPr>
            <a:r>
              <a:rPr kumimoji="0" lang="es-EC" sz="20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Escenario # 3 (E3): </a:t>
            </a:r>
            <a:r>
              <a:rPr lang="es-EC" sz="2000" dirty="0" smtClean="0"/>
              <a:t>Cupo de 20 maestrantes e inversión </a:t>
            </a:r>
          </a:p>
          <a:p>
            <a:pPr marR="64008" lvl="1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EC" sz="2000" dirty="0" smtClean="0"/>
              <a:t>   realizada completamente por la FIEC.</a:t>
            </a:r>
            <a:endParaRPr kumimoji="0" lang="es-ES" sz="2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571504"/>
          </a:xfrm>
        </p:spPr>
        <p:txBody>
          <a:bodyPr>
            <a:noAutofit/>
          </a:bodyPr>
          <a:lstStyle/>
          <a:p>
            <a:r>
              <a:rPr lang="es-ES" sz="3200" u="sng" dirty="0" smtClean="0"/>
              <a:t>Análisis de Sensibilidad</a:t>
            </a:r>
            <a:endParaRPr lang="es-ES" sz="3200" u="sng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14348" y="2000240"/>
            <a:ext cx="7772400" cy="500066"/>
          </a:xfrm>
        </p:spPr>
        <p:txBody>
          <a:bodyPr>
            <a:normAutofit/>
          </a:bodyPr>
          <a:lstStyle/>
          <a:p>
            <a:r>
              <a:rPr lang="es-ES" sz="2000" dirty="0" smtClean="0"/>
              <a:t>Resultados de los posibles escenarios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571604" y="2857496"/>
          <a:ext cx="6245971" cy="2471307"/>
        </p:xfrm>
        <a:graphic>
          <a:graphicData uri="http://schemas.openxmlformats.org/drawingml/2006/table">
            <a:tbl>
              <a:tblPr/>
              <a:tblGrid>
                <a:gridCol w="612079"/>
                <a:gridCol w="984161"/>
                <a:gridCol w="856392"/>
                <a:gridCol w="1035960"/>
                <a:gridCol w="1035960"/>
                <a:gridCol w="620712"/>
                <a:gridCol w="1100707"/>
              </a:tblGrid>
              <a:tr h="4665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</a:rPr>
                        <a:t># Maestrantes</a:t>
                      </a:r>
                      <a:endParaRPr lang="es-E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</a:rPr>
                        <a:t>Precio Maestría</a:t>
                      </a:r>
                      <a:endParaRPr lang="es-E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1er</a:t>
                      </a:r>
                      <a:br>
                        <a:rPr lang="es-E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2do.</a:t>
                      </a:r>
                      <a:br>
                        <a:rPr lang="es-E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1er</a:t>
                      </a:r>
                      <a:br>
                        <a:rPr lang="es-E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2do.</a:t>
                      </a:r>
                      <a:br>
                        <a:rPr lang="es-E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TIR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VAN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466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</a:t>
                      </a:r>
                      <a:r>
                        <a:rPr lang="es-ES" sz="1400" baseline="-25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 8.000,00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6.500,00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8%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$ 42.435,49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</a:t>
                      </a:r>
                      <a:r>
                        <a:rPr lang="es-ES" sz="1400" baseline="-25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 7.000,00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 6.000,00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4%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$ 23.389,83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</a:t>
                      </a:r>
                      <a:r>
                        <a:rPr lang="es-ES" sz="1400" baseline="-25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 7.500,00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 7.500,00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6%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$ 38.941,74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571504"/>
          </a:xfrm>
        </p:spPr>
        <p:txBody>
          <a:bodyPr>
            <a:noAutofit/>
          </a:bodyPr>
          <a:lstStyle/>
          <a:p>
            <a:r>
              <a:rPr lang="es-ES" sz="3200" u="sng" dirty="0" smtClean="0"/>
              <a:t>Análisis de Sensibilidad</a:t>
            </a:r>
            <a:endParaRPr lang="es-ES" sz="3200" u="sng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772400" cy="642942"/>
          </a:xfrm>
        </p:spPr>
        <p:txBody>
          <a:bodyPr>
            <a:normAutofit fontScale="92500" lnSpcReduction="20000"/>
          </a:bodyPr>
          <a:lstStyle/>
          <a:p>
            <a:r>
              <a:rPr lang="es-ES" sz="2000" dirty="0" smtClean="0"/>
              <a:t>Comportamiento de la TIR y el VAN </a:t>
            </a:r>
          </a:p>
          <a:p>
            <a:r>
              <a:rPr lang="es-ES" sz="2000" dirty="0" smtClean="0"/>
              <a:t>según los posibles escenarios</a:t>
            </a:r>
          </a:p>
        </p:txBody>
      </p:sp>
      <p:graphicFrame>
        <p:nvGraphicFramePr>
          <p:cNvPr id="6" name="5 Gráfico"/>
          <p:cNvGraphicFramePr/>
          <p:nvPr/>
        </p:nvGraphicFramePr>
        <p:xfrm>
          <a:off x="642910" y="2571744"/>
          <a:ext cx="3786214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8 Gráfico"/>
          <p:cNvGraphicFramePr/>
          <p:nvPr/>
        </p:nvGraphicFramePr>
        <p:xfrm>
          <a:off x="4643438" y="2571744"/>
          <a:ext cx="4286280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571504"/>
          </a:xfrm>
        </p:spPr>
        <p:txBody>
          <a:bodyPr>
            <a:noAutofit/>
          </a:bodyPr>
          <a:lstStyle/>
          <a:p>
            <a:r>
              <a:rPr lang="es-ES" sz="3200" u="sng" dirty="0" smtClean="0"/>
              <a:t>Análisis de Riesgo</a:t>
            </a:r>
            <a:endParaRPr lang="es-ES" sz="3200" u="sng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428728" y="1928802"/>
            <a:ext cx="6715172" cy="714380"/>
          </a:xfrm>
        </p:spPr>
        <p:txBody>
          <a:bodyPr>
            <a:normAutofit fontScale="92500" lnSpcReduction="10000"/>
          </a:bodyPr>
          <a:lstStyle/>
          <a:p>
            <a:r>
              <a:rPr lang="es-ES" sz="2000" dirty="0" smtClean="0"/>
              <a:t>Probabilidades de los posibles escenarios</a:t>
            </a:r>
          </a:p>
          <a:p>
            <a:r>
              <a:rPr lang="es-ES" sz="2000" dirty="0" smtClean="0"/>
              <a:t>y sus resultados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357290" y="2928935"/>
          <a:ext cx="6572295" cy="2664161"/>
        </p:xfrm>
        <a:graphic>
          <a:graphicData uri="http://schemas.openxmlformats.org/drawingml/2006/table">
            <a:tbl>
              <a:tblPr/>
              <a:tblGrid>
                <a:gridCol w="586577"/>
                <a:gridCol w="586577"/>
                <a:gridCol w="943152"/>
                <a:gridCol w="820708"/>
                <a:gridCol w="992794"/>
                <a:gridCol w="992794"/>
                <a:gridCol w="594849"/>
                <a:gridCol w="1054844"/>
              </a:tblGrid>
              <a:tr h="4329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# Maestrantes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Precio Maestría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2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Prob.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1er</a:t>
                      </a:r>
                      <a:b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2do.</a:t>
                      </a:r>
                      <a:b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1er</a:t>
                      </a:r>
                      <a:b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2do.</a:t>
                      </a:r>
                      <a:b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TIR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4329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</a:t>
                      </a:r>
                      <a:r>
                        <a:rPr lang="es-ES" sz="1400" baseline="-25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0.35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8.000,00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6.500,00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8%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$ 42.435,49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</a:t>
                      </a:r>
                      <a:r>
                        <a:rPr lang="es-ES" sz="1400" baseline="-25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0.33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7.000,00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6.000,00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4%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$ 23.389,83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</a:t>
                      </a:r>
                      <a:r>
                        <a:rPr lang="es-ES" sz="1400" baseline="-25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0.32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7.500,00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7.500,00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6%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$ 38.941,74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TIR(e) y VAN(e)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6%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$ 35.032,42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571504"/>
          </a:xfrm>
        </p:spPr>
        <p:txBody>
          <a:bodyPr>
            <a:noAutofit/>
          </a:bodyPr>
          <a:lstStyle/>
          <a:p>
            <a:r>
              <a:rPr lang="es-ES" sz="3200" u="sng" dirty="0" smtClean="0"/>
              <a:t>Análisis de Riesgo</a:t>
            </a:r>
            <a:endParaRPr lang="es-ES" sz="3200" u="sng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7786742" cy="714380"/>
          </a:xfrm>
        </p:spPr>
        <p:txBody>
          <a:bodyPr>
            <a:normAutofit/>
          </a:bodyPr>
          <a:lstStyle/>
          <a:p>
            <a:pPr algn="l"/>
            <a:r>
              <a:rPr lang="es-ES" sz="2000" u="sng" dirty="0" smtClean="0"/>
              <a:t>Valor Esperado y Desviación Estándar de la TIR y el VAN</a:t>
            </a:r>
          </a:p>
        </p:txBody>
      </p:sp>
      <p:pic>
        <p:nvPicPr>
          <p:cNvPr id="9830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152" y="2786058"/>
            <a:ext cx="3430481" cy="928694"/>
          </a:xfrm>
          <a:prstGeom prst="rect">
            <a:avLst/>
          </a:prstGeom>
          <a:noFill/>
        </p:spPr>
      </p:pic>
      <p:pic>
        <p:nvPicPr>
          <p:cNvPr id="9830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1" y="2786058"/>
            <a:ext cx="3351091" cy="857256"/>
          </a:xfrm>
          <a:prstGeom prst="rect">
            <a:avLst/>
          </a:prstGeom>
          <a:noFill/>
        </p:spPr>
      </p:pic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4243982"/>
            <a:ext cx="3329034" cy="970968"/>
          </a:xfrm>
          <a:prstGeom prst="rect">
            <a:avLst/>
          </a:prstGeom>
          <a:noFill/>
        </p:spPr>
      </p:pic>
      <p:pic>
        <p:nvPicPr>
          <p:cNvPr id="9830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73326" y="4268794"/>
            <a:ext cx="3870640" cy="946156"/>
          </a:xfrm>
          <a:prstGeom prst="rect">
            <a:avLst/>
          </a:prstGeom>
          <a:noFill/>
        </p:spPr>
      </p:pic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45720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45720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s-E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457200" y="1914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45720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571504"/>
          </a:xfrm>
        </p:spPr>
        <p:txBody>
          <a:bodyPr>
            <a:noAutofit/>
          </a:bodyPr>
          <a:lstStyle/>
          <a:p>
            <a:r>
              <a:rPr lang="es-ES" sz="3200" u="sng" dirty="0" smtClean="0"/>
              <a:t>Análisis de Riesgo</a:t>
            </a:r>
            <a:endParaRPr lang="es-ES" sz="3200" u="sng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7786742" cy="714380"/>
          </a:xfrm>
        </p:spPr>
        <p:txBody>
          <a:bodyPr>
            <a:normAutofit/>
          </a:bodyPr>
          <a:lstStyle/>
          <a:p>
            <a:pPr algn="l"/>
            <a:r>
              <a:rPr lang="es-ES" sz="2000" u="sng" dirty="0" smtClean="0"/>
              <a:t>Valor Esperado y Desviación Estándar de la TIR y el VAN</a:t>
            </a: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45720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45720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s-E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457200" y="1914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45720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45720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45720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s-E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45720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45720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5720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720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5720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5720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809868"/>
            <a:ext cx="2143140" cy="600079"/>
          </a:xfrm>
          <a:prstGeom prst="rect">
            <a:avLst/>
          </a:prstGeom>
          <a:noFill/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2762247"/>
            <a:ext cx="1320169" cy="523877"/>
          </a:xfrm>
          <a:prstGeom prst="rect">
            <a:avLst/>
          </a:prstGeom>
          <a:noFill/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286256"/>
            <a:ext cx="3482603" cy="500066"/>
          </a:xfrm>
          <a:prstGeom prst="rect">
            <a:avLst/>
          </a:prstGeom>
          <a:noFill/>
        </p:spPr>
      </p:pic>
      <p:pic>
        <p:nvPicPr>
          <p:cNvPr id="30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214818"/>
            <a:ext cx="2740362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571504"/>
          </a:xfrm>
        </p:spPr>
        <p:txBody>
          <a:bodyPr>
            <a:noAutofit/>
          </a:bodyPr>
          <a:lstStyle/>
          <a:p>
            <a:r>
              <a:rPr lang="es-ES" sz="3200" u="sng" dirty="0" smtClean="0"/>
              <a:t>Análisis de Riesgo</a:t>
            </a:r>
            <a:endParaRPr lang="es-ES" sz="3200" u="sng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7786742" cy="714380"/>
          </a:xfrm>
        </p:spPr>
        <p:txBody>
          <a:bodyPr>
            <a:normAutofit/>
          </a:bodyPr>
          <a:lstStyle/>
          <a:p>
            <a:pPr algn="l"/>
            <a:r>
              <a:rPr lang="es-ES" sz="2000" u="sng" dirty="0" smtClean="0"/>
              <a:t>Probabilidades de TIR y VAN negativos</a:t>
            </a: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45720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45720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s-E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457200" y="1914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45720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45720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45720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s-E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45720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45720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857496"/>
            <a:ext cx="2157128" cy="798307"/>
          </a:xfrm>
          <a:prstGeom prst="rect">
            <a:avLst/>
          </a:prstGeom>
          <a:noFill/>
        </p:spPr>
      </p:pic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786058"/>
            <a:ext cx="2428892" cy="798307"/>
          </a:xfrm>
          <a:prstGeom prst="rect">
            <a:avLst/>
          </a:prstGeom>
          <a:noFill/>
        </p:spPr>
      </p:pic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45720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45720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457200" y="600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45720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785918" y="521495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</a:t>
            </a:r>
            <a:r>
              <a:rPr lang="es-ES" baseline="-25000" dirty="0" smtClean="0"/>
              <a:t>(TIR)</a:t>
            </a:r>
            <a:r>
              <a:rPr lang="es-ES" dirty="0" smtClean="0"/>
              <a:t> </a:t>
            </a:r>
            <a:r>
              <a:rPr lang="es-ES" dirty="0" smtClean="0">
                <a:latin typeface="Arial"/>
                <a:cs typeface="Arial"/>
              </a:rPr>
              <a:t>&lt; 0 = </a:t>
            </a:r>
            <a:r>
              <a:rPr lang="es-EC" dirty="0" smtClean="0"/>
              <a:t>0,00002 </a:t>
            </a:r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5000628" y="521495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</a:t>
            </a:r>
            <a:r>
              <a:rPr lang="es-ES" baseline="-25000" dirty="0" smtClean="0"/>
              <a:t>(VAN)</a:t>
            </a:r>
            <a:r>
              <a:rPr lang="es-ES" dirty="0" smtClean="0"/>
              <a:t> </a:t>
            </a:r>
            <a:r>
              <a:rPr lang="es-ES" dirty="0" smtClean="0">
                <a:latin typeface="Arial"/>
                <a:cs typeface="Arial"/>
              </a:rPr>
              <a:t>&lt; 0 = </a:t>
            </a:r>
            <a:r>
              <a:rPr lang="es-EC" dirty="0" smtClean="0"/>
              <a:t>0,00002</a:t>
            </a:r>
            <a:endParaRPr lang="es-ES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286256"/>
            <a:ext cx="1867593" cy="428628"/>
          </a:xfrm>
          <a:prstGeom prst="rect">
            <a:avLst/>
          </a:prstGeom>
          <a:noFill/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45720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5720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4286256"/>
            <a:ext cx="1928826" cy="3645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928662" y="2928934"/>
            <a:ext cx="7629524" cy="2643206"/>
          </a:xfrm>
        </p:spPr>
        <p:txBody>
          <a:bodyPr>
            <a:noAutofit/>
          </a:bodyPr>
          <a:lstStyle/>
          <a:p>
            <a:pPr marL="174625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s-EC" dirty="0" smtClean="0">
                <a:latin typeface="+mn-lt"/>
              </a:rPr>
              <a:t> </a:t>
            </a:r>
            <a:r>
              <a:rPr lang="es-EC" b="0" dirty="0" smtClean="0">
                <a:latin typeface="+mn-lt"/>
              </a:rPr>
              <a:t>Actualmente existen varias instituciones que 	ofrecen posgrados en las áreas de estudio</a:t>
            </a:r>
          </a:p>
          <a:p>
            <a:pPr marL="174625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s-EC" b="0" dirty="0" smtClean="0">
                <a:latin typeface="+mn-lt"/>
              </a:rPr>
              <a:t> Se tiene también un mercado de profesionales 	con necesidad de especializarse. 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+mn-lt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857224" y="857232"/>
            <a:ext cx="7772400" cy="827083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Plan de Mercado</a:t>
            </a:r>
            <a:endParaRPr kumimoji="0" lang="es-E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2143116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 smtClean="0">
                <a:latin typeface="+mj-lt"/>
              </a:rPr>
              <a:t>Análisis de Mercado</a:t>
            </a:r>
            <a:endParaRPr lang="es-ES" sz="2800" b="1" u="sng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758191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Conclusiones 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42910" y="1785926"/>
            <a:ext cx="7772400" cy="1143008"/>
          </a:xfrm>
        </p:spPr>
        <p:txBody>
          <a:bodyPr>
            <a:normAutofit lnSpcReduction="10000"/>
          </a:bodyPr>
          <a:lstStyle/>
          <a:p>
            <a:r>
              <a:rPr lang="es-EC" b="0" dirty="0" smtClean="0"/>
              <a:t>Se determina que se puede llevar a cabo exitosamente la formación de la Escuela de </a:t>
            </a:r>
            <a:r>
              <a:rPr lang="es-EC" b="0" dirty="0" smtClean="0"/>
              <a:t>Posgrado</a:t>
            </a:r>
            <a:endParaRPr lang="es-ES" b="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357290" y="3143248"/>
          <a:ext cx="6572295" cy="2449848"/>
        </p:xfrm>
        <a:graphic>
          <a:graphicData uri="http://schemas.openxmlformats.org/drawingml/2006/table">
            <a:tbl>
              <a:tblPr/>
              <a:tblGrid>
                <a:gridCol w="586577"/>
                <a:gridCol w="586577"/>
                <a:gridCol w="943152"/>
                <a:gridCol w="820708"/>
                <a:gridCol w="992794"/>
                <a:gridCol w="992794"/>
                <a:gridCol w="594849"/>
                <a:gridCol w="1054844"/>
              </a:tblGrid>
              <a:tr h="3981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# Maestrantes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Precio Maestría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Prob.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1er</a:t>
                      </a:r>
                      <a:b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2do.</a:t>
                      </a:r>
                      <a:b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1er</a:t>
                      </a:r>
                      <a:b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2do.</a:t>
                      </a:r>
                      <a:b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Período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TIR</a:t>
                      </a: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3981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</a:t>
                      </a:r>
                      <a:r>
                        <a:rPr lang="es-ES" sz="1400" baseline="-25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0.35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8.000,00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6.500,00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8%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$ 42.435,49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</a:t>
                      </a:r>
                      <a:r>
                        <a:rPr lang="es-ES" sz="1400" baseline="-25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0.33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7.000,00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6.000,00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4%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$ 23.389,83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</a:t>
                      </a:r>
                      <a:r>
                        <a:rPr lang="es-ES" sz="1400" baseline="-25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0.32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7.500,00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</a:rPr>
                        <a:t>$  7.500,00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6%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$ 38.941,74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4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TIR(e) y VAN(e)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6%</a:t>
                      </a:r>
                      <a:endParaRPr lang="es-ES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</a:rPr>
                        <a:t>$ 35.032,42</a:t>
                      </a:r>
                      <a:endParaRPr lang="es-ES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758191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Recomendaciones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42910" y="1785926"/>
            <a:ext cx="7772400" cy="3643338"/>
          </a:xfrm>
        </p:spPr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ES" sz="2000" b="0" dirty="0" smtClean="0"/>
              <a:t>Seleccionar catedráticos </a:t>
            </a:r>
            <a:r>
              <a:rPr lang="es-ES" sz="2000" b="0" dirty="0" smtClean="0"/>
              <a:t>de alto </a:t>
            </a:r>
            <a:r>
              <a:rPr lang="es-ES" sz="2000" b="0" dirty="0" smtClean="0"/>
              <a:t>nivel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ES" sz="2000" b="0" dirty="0" smtClean="0"/>
              <a:t>En </a:t>
            </a:r>
            <a:r>
              <a:rPr lang="es-ES" sz="2000" b="0" dirty="0" smtClean="0"/>
              <a:t>un futuro no solo dictar maestrías en las áreas </a:t>
            </a:r>
            <a:r>
              <a:rPr lang="es-ES" sz="2000" b="0" dirty="0" smtClean="0"/>
              <a:t>de Telecomunicaciones </a:t>
            </a:r>
            <a:r>
              <a:rPr lang="es-ES" sz="2000" b="0" dirty="0" smtClean="0"/>
              <a:t>y Sistemas de </a:t>
            </a:r>
            <a:r>
              <a:rPr lang="es-ES" sz="2000" b="0" dirty="0" smtClean="0"/>
              <a:t>Información.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s-ES" sz="2000" b="0" dirty="0" smtClean="0"/>
              <a:t>Incentivar a los estudiantes de pregrado para que continúen con </a:t>
            </a:r>
            <a:r>
              <a:rPr lang="es-ES" sz="2000" b="0" dirty="0" smtClean="0"/>
              <a:t>su formación </a:t>
            </a:r>
            <a:r>
              <a:rPr lang="es-ES" sz="2000" b="0" dirty="0" smtClean="0"/>
              <a:t>académica ingresando a la Escuela de Posgrado</a:t>
            </a:r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2714644"/>
          </a:xfrm>
        </p:spPr>
        <p:txBody>
          <a:bodyPr>
            <a:normAutofit/>
          </a:bodyPr>
          <a:lstStyle/>
          <a:p>
            <a:pPr algn="ctr"/>
            <a:r>
              <a:rPr lang="es-ES" sz="6000" dirty="0" smtClean="0"/>
              <a:t>Gracias</a:t>
            </a:r>
            <a:endParaRPr lang="es-ES" sz="6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42910" y="4500570"/>
            <a:ext cx="7772400" cy="928694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642942"/>
          </a:xfrm>
        </p:spPr>
        <p:txBody>
          <a:bodyPr>
            <a:normAutofit/>
          </a:bodyPr>
          <a:lstStyle/>
          <a:p>
            <a:pPr algn="l"/>
            <a:r>
              <a:rPr lang="es-EC" sz="2800" u="sng" dirty="0" smtClean="0">
                <a:latin typeface="+mj-lt"/>
              </a:rPr>
              <a:t>Análisis de la Demanda</a:t>
            </a:r>
            <a:endParaRPr lang="en-US" sz="2800" u="sng" dirty="0">
              <a:latin typeface="+mj-lt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1000100" y="2571744"/>
            <a:ext cx="7772400" cy="500066"/>
          </a:xfrm>
        </p:spPr>
        <p:txBody>
          <a:bodyPr/>
          <a:lstStyle/>
          <a:p>
            <a:pPr algn="ctr">
              <a:buNone/>
            </a:pPr>
            <a:r>
              <a:rPr lang="es-EC" b="1" dirty="0" smtClean="0">
                <a:latin typeface="+mj-lt"/>
              </a:rPr>
              <a:t>Mercado mínimo seleccionado</a:t>
            </a:r>
          </a:p>
          <a:p>
            <a:pPr algn="ctr">
              <a:buNone/>
            </a:pPr>
            <a:endParaRPr lang="en-U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214414" y="3214686"/>
          <a:ext cx="7072363" cy="2433320"/>
        </p:xfrm>
        <a:graphic>
          <a:graphicData uri="http://schemas.openxmlformats.org/drawingml/2006/table">
            <a:tbl>
              <a:tblPr/>
              <a:tblGrid>
                <a:gridCol w="1754265"/>
                <a:gridCol w="2650200"/>
                <a:gridCol w="1794084"/>
                <a:gridCol w="873814"/>
              </a:tblGrid>
              <a:tr h="56792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0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Telecomunicaciones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0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Computación</a:t>
                      </a:r>
                      <a:endParaRPr lang="es-E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0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567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>
                          <a:latin typeface="Arial"/>
                          <a:ea typeface="Times New Roman"/>
                        </a:rPr>
                        <a:t>Graduados</a:t>
                      </a:r>
                      <a:endParaRPr lang="es-ES" sz="2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latin typeface="Arial"/>
                          <a:ea typeface="Times New Roman"/>
                        </a:rPr>
                        <a:t>(2002-2007)</a:t>
                      </a:r>
                      <a:endParaRPr lang="es-E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latin typeface="Arial"/>
                          <a:ea typeface="Times New Roman"/>
                        </a:rPr>
                        <a:t>67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latin typeface="Arial"/>
                          <a:ea typeface="Times New Roman"/>
                        </a:rPr>
                        <a:t>103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latin typeface="Arial"/>
                          <a:ea typeface="Times New Roman"/>
                        </a:rPr>
                        <a:t>170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67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>
                          <a:latin typeface="Arial"/>
                          <a:ea typeface="Times New Roman"/>
                        </a:rPr>
                        <a:t>Egresados</a:t>
                      </a:r>
                      <a:endParaRPr lang="es-ES" sz="20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latin typeface="Arial"/>
                          <a:ea typeface="Times New Roman"/>
                        </a:rPr>
                        <a:t>(2005-2007)</a:t>
                      </a:r>
                      <a:endParaRPr lang="es-E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latin typeface="Arial"/>
                          <a:ea typeface="Times New Roman"/>
                        </a:rPr>
                        <a:t>88</a:t>
                      </a:r>
                      <a:endParaRPr lang="es-E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latin typeface="Arial"/>
                          <a:ea typeface="Times New Roman"/>
                        </a:rPr>
                        <a:t>89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latin typeface="Arial"/>
                          <a:ea typeface="Times New Roman"/>
                        </a:rPr>
                        <a:t>177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6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>
                          <a:latin typeface="Arial"/>
                          <a:ea typeface="Times New Roman"/>
                        </a:rPr>
                        <a:t>Total</a:t>
                      </a:r>
                      <a:endParaRPr lang="es-E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>
                          <a:latin typeface="Arial"/>
                          <a:ea typeface="Times New Roman"/>
                        </a:rPr>
                        <a:t>155</a:t>
                      </a:r>
                      <a:endParaRPr lang="es-E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latin typeface="Arial"/>
                          <a:ea typeface="Times New Roman"/>
                        </a:rPr>
                        <a:t>192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latin typeface="Arial"/>
                          <a:ea typeface="Times New Roman"/>
                        </a:rPr>
                        <a:t>347</a:t>
                      </a:r>
                      <a:endParaRPr lang="es-E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0" anchor="ctr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sp>
        <p:nvSpPr>
          <p:cNvPr id="6" name="2 Título"/>
          <p:cNvSpPr txBox="1">
            <a:spLocks/>
          </p:cNvSpPr>
          <p:nvPr/>
        </p:nvSpPr>
        <p:spPr>
          <a:xfrm>
            <a:off x="3500430" y="642918"/>
            <a:ext cx="5000660" cy="615315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Análisis de mercado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1000100" y="2285992"/>
            <a:ext cx="7772400" cy="42862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C" b="1" dirty="0" smtClean="0">
                <a:latin typeface="+mj-lt"/>
              </a:rPr>
              <a:t>Otros posibles mercados</a:t>
            </a:r>
          </a:p>
          <a:p>
            <a:pPr algn="ctr">
              <a:buNone/>
            </a:pPr>
            <a:endParaRPr lang="en-US" b="1" dirty="0">
              <a:latin typeface="+mj-lt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643042" y="2714620"/>
          <a:ext cx="6215106" cy="3480435"/>
        </p:xfrm>
        <a:graphic>
          <a:graphicData uri="http://schemas.openxmlformats.org/drawingml/2006/table">
            <a:tbl>
              <a:tblPr/>
              <a:tblGrid>
                <a:gridCol w="2119859"/>
                <a:gridCol w="2481998"/>
                <a:gridCol w="1613249"/>
              </a:tblGrid>
              <a:tr h="553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Universidad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Carrera en Telecomunicaciones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Carrera en Sistemas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8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UTEG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latin typeface="Arial"/>
                          <a:ea typeface="Times New Roman"/>
                        </a:rPr>
                        <a:t>Si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latin typeface="Arial"/>
                          <a:ea typeface="Times New Roman"/>
                        </a:rPr>
                        <a:t>Si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latin typeface="Arial"/>
                          <a:ea typeface="Times New Roman"/>
                        </a:rPr>
                        <a:t>ECOTEC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latin typeface="Arial"/>
                          <a:ea typeface="Times New Roman"/>
                        </a:rPr>
                        <a:t>No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1970" algn="ctr"/>
                        </a:tabLst>
                      </a:pPr>
                      <a:r>
                        <a:rPr lang="es-EC" sz="1800" b="1">
                          <a:latin typeface="Arial"/>
                          <a:ea typeface="Times New Roman"/>
                        </a:rPr>
                        <a:t>Si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latin typeface="Arial"/>
                          <a:ea typeface="Times New Roman"/>
                        </a:rPr>
                        <a:t>UESS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latin typeface="Arial"/>
                          <a:ea typeface="Times New Roman"/>
                        </a:rPr>
                        <a:t>Si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Si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latin typeface="Arial"/>
                          <a:ea typeface="Times New Roman"/>
                        </a:rPr>
                        <a:t>UPACIFICO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latin typeface="Arial"/>
                          <a:ea typeface="Times New Roman"/>
                        </a:rPr>
                        <a:t>No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Si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latin typeface="Arial"/>
                          <a:ea typeface="Times New Roman"/>
                        </a:rPr>
                        <a:t>UPSE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latin typeface="Arial"/>
                          <a:ea typeface="Times New Roman"/>
                        </a:rPr>
                        <a:t>No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Si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latin typeface="Arial"/>
                          <a:ea typeface="Times New Roman"/>
                        </a:rPr>
                        <a:t>UPS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latin typeface="Arial"/>
                          <a:ea typeface="Times New Roman"/>
                        </a:rPr>
                        <a:t>Si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Si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latin typeface="Arial"/>
                          <a:ea typeface="Times New Roman"/>
                        </a:rPr>
                        <a:t>UCSG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latin typeface="Arial"/>
                          <a:ea typeface="Times New Roman"/>
                        </a:rPr>
                        <a:t>Si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Si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>
                          <a:latin typeface="Arial"/>
                          <a:ea typeface="Times New Roman"/>
                        </a:rPr>
                        <a:t>UG</a:t>
                      </a:r>
                      <a:endParaRPr lang="es-E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Si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Si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36195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7" name="2 Título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642942"/>
          </a:xfrm>
        </p:spPr>
        <p:txBody>
          <a:bodyPr>
            <a:normAutofit/>
          </a:bodyPr>
          <a:lstStyle/>
          <a:p>
            <a:pPr algn="l"/>
            <a:r>
              <a:rPr lang="es-EC" sz="2800" u="sng" dirty="0" smtClean="0">
                <a:latin typeface="+mj-lt"/>
              </a:rPr>
              <a:t>Análisis de la Demanda</a:t>
            </a:r>
            <a:endParaRPr lang="en-US" sz="2800" u="sng" dirty="0">
              <a:latin typeface="+mj-lt"/>
            </a:endParaRPr>
          </a:p>
        </p:txBody>
      </p:sp>
      <p:sp>
        <p:nvSpPr>
          <p:cNvPr id="8" name="2 Título"/>
          <p:cNvSpPr txBox="1">
            <a:spLocks/>
          </p:cNvSpPr>
          <p:nvPr/>
        </p:nvSpPr>
        <p:spPr>
          <a:xfrm>
            <a:off x="3571868" y="428604"/>
            <a:ext cx="5000660" cy="615315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Análisis de mercado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785786" y="1357298"/>
            <a:ext cx="7772400" cy="686753"/>
          </a:xfrm>
        </p:spPr>
        <p:txBody>
          <a:bodyPr>
            <a:normAutofit/>
          </a:bodyPr>
          <a:lstStyle/>
          <a:p>
            <a:pPr algn="l"/>
            <a:r>
              <a:rPr lang="es-EC" sz="2800" u="sng" dirty="0" smtClean="0">
                <a:latin typeface="+mj-lt"/>
              </a:rPr>
              <a:t>Análisis de la Oferta</a:t>
            </a:r>
            <a:endParaRPr lang="en-US" sz="2800" u="sng" dirty="0">
              <a:latin typeface="+mj-lt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type="subTitle" idx="1"/>
          </p:nvPr>
        </p:nvSpPr>
        <p:spPr>
          <a:xfrm>
            <a:off x="1357290" y="2214554"/>
            <a:ext cx="6500858" cy="4286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C" sz="2000" dirty="0" smtClean="0"/>
              <a:t>Oferta de posgrado en la ciudad de Guayaquil</a:t>
            </a:r>
            <a:endParaRPr lang="en-US" sz="2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24" y="2714620"/>
          <a:ext cx="7715305" cy="3399308"/>
        </p:xfrm>
        <a:graphic>
          <a:graphicData uri="http://schemas.openxmlformats.org/drawingml/2006/table">
            <a:tbl>
              <a:tblPr/>
              <a:tblGrid>
                <a:gridCol w="3118953"/>
                <a:gridCol w="3871680"/>
                <a:gridCol w="724672"/>
              </a:tblGrid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Universidad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Titulo de cuarto nivel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Cupo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70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Católica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latin typeface="Arial"/>
                          <a:ea typeface="Times New Roman"/>
                        </a:rPr>
                        <a:t>Maestría  en Telecomunicaciones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latin typeface="Arial"/>
                          <a:ea typeface="Times New Roman"/>
                        </a:rPr>
                        <a:t>30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425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Guayaquil: FCA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latin typeface="Arial"/>
                          <a:ea typeface="Times New Roman"/>
                        </a:rPr>
                        <a:t>Maestría en Administración de Telecomunicaciones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Arial"/>
                          <a:ea typeface="Times New Roman"/>
                        </a:rPr>
                        <a:t>40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8515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latin typeface="Arial"/>
                          <a:ea typeface="Times New Roman"/>
                        </a:rPr>
                        <a:t>Maestría en Administración de Sistemas de Información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Arial"/>
                          <a:ea typeface="Times New Roman"/>
                        </a:rPr>
                        <a:t>40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42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ESPOL: </a:t>
                      </a:r>
                      <a:r>
                        <a:rPr lang="es-EC" sz="1800" b="1" dirty="0" smtClean="0">
                          <a:latin typeface="Arial"/>
                          <a:ea typeface="Times New Roman"/>
                        </a:rPr>
                        <a:t> FIEC 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latin typeface="Arial"/>
                          <a:ea typeface="Times New Roman"/>
                        </a:rPr>
                        <a:t>Magister en Sistemas de Información Gerencial</a:t>
                      </a:r>
                      <a:endParaRPr lang="es-E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Arial"/>
                          <a:ea typeface="Times New Roman"/>
                        </a:rPr>
                        <a:t>30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57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ESPOL: ESPAE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Arial"/>
                          <a:ea typeface="Times New Roman"/>
                        </a:rPr>
                        <a:t>Maestría en Gestión de Empresas de telecomunicaciones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latin typeface="Arial"/>
                          <a:ea typeface="Times New Roman"/>
                        </a:rPr>
                        <a:t>30</a:t>
                      </a:r>
                      <a:endParaRPr lang="es-E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118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latin typeface="Arial"/>
                          <a:ea typeface="Times New Roman"/>
                        </a:rPr>
                        <a:t>TOTAL DE CUPOS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 smtClean="0">
                          <a:latin typeface="Arial"/>
                          <a:ea typeface="Times New Roman"/>
                        </a:rPr>
                        <a:t>170</a:t>
                      </a:r>
                      <a:endParaRPr lang="es-E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sp>
        <p:nvSpPr>
          <p:cNvPr id="6" name="2 Título"/>
          <p:cNvSpPr txBox="1">
            <a:spLocks/>
          </p:cNvSpPr>
          <p:nvPr/>
        </p:nvSpPr>
        <p:spPr>
          <a:xfrm>
            <a:off x="3643306" y="571480"/>
            <a:ext cx="5000660" cy="615315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Análisis de mercado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2140</TotalTime>
  <Words>6167</Words>
  <Application>Microsoft Office PowerPoint</Application>
  <PresentationFormat>Presentación en pantalla (4:3)</PresentationFormat>
  <Paragraphs>2034</Paragraphs>
  <Slides>62</Slides>
  <Notes>38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62</vt:i4>
      </vt:variant>
    </vt:vector>
  </HeadingPairs>
  <TitlesOfParts>
    <vt:vector size="63" baseType="lpstr">
      <vt:lpstr>Concurrencia</vt:lpstr>
      <vt:lpstr>Plan de Negocios  para la creación de una  Escuela de Pos-Grado en Tecnologías Informáticas y de Telecomunicaciones para la  FIEC - ESPOL</vt:lpstr>
      <vt:lpstr>Antecedentes</vt:lpstr>
      <vt:lpstr>Innovación, Emprendimiento y Competitividad</vt:lpstr>
      <vt:lpstr>Plan de Negocios</vt:lpstr>
      <vt:lpstr>Modelo de Excelencia Malcolm  Baldrige</vt:lpstr>
      <vt:lpstr>Diapositiva 6</vt:lpstr>
      <vt:lpstr>Análisis de la Demanda</vt:lpstr>
      <vt:lpstr>Análisis de la Demanda</vt:lpstr>
      <vt:lpstr>Análisis de la Oferta</vt:lpstr>
      <vt:lpstr>Análisis de Competitividad</vt:lpstr>
      <vt:lpstr>Análisis de Competitividad</vt:lpstr>
      <vt:lpstr>Análisis de Competitividad</vt:lpstr>
      <vt:lpstr>Factores Críticos del Éxito y Ventaja Competitiva</vt:lpstr>
      <vt:lpstr>Plan de Mercadeo</vt:lpstr>
      <vt:lpstr>Plan de Mercadeo</vt:lpstr>
      <vt:lpstr>Plan de Mercadeo</vt:lpstr>
      <vt:lpstr>Plan de Calidad Total</vt:lpstr>
      <vt:lpstr>Requerimientos del Mercado</vt:lpstr>
      <vt:lpstr>Requerimientos del CONEA</vt:lpstr>
      <vt:lpstr>Requerimientos de Malcolm Baldrige</vt:lpstr>
      <vt:lpstr>Proceso Académico</vt:lpstr>
      <vt:lpstr>Procesos de Gestión y de Apoyo</vt:lpstr>
      <vt:lpstr>Indicadores de Calidad del estudiante</vt:lpstr>
      <vt:lpstr>Indicadores de Calidad del estudiante</vt:lpstr>
      <vt:lpstr>PLAN ACADEMICO</vt:lpstr>
      <vt:lpstr>Planificación Curricular de las carreras</vt:lpstr>
      <vt:lpstr>Planificación Curricular de las carreras</vt:lpstr>
      <vt:lpstr>Planificación Curricular de las carreras</vt:lpstr>
      <vt:lpstr>Planificación Curricular de las carreras</vt:lpstr>
      <vt:lpstr>Planificación Curricular de las carreras</vt:lpstr>
      <vt:lpstr>PLAN ADMINISTRATIVO</vt:lpstr>
      <vt:lpstr>Diapositiva 32</vt:lpstr>
      <vt:lpstr> Perfil del Personal Docente</vt:lpstr>
      <vt:lpstr>Estatuto</vt:lpstr>
      <vt:lpstr>Estatuto</vt:lpstr>
      <vt:lpstr>Estatuto</vt:lpstr>
      <vt:lpstr>Estatuto</vt:lpstr>
      <vt:lpstr>Estatuto</vt:lpstr>
      <vt:lpstr>Orgánico Funcional</vt:lpstr>
      <vt:lpstr>Plan Económico</vt:lpstr>
      <vt:lpstr>Diapositiva 41</vt:lpstr>
      <vt:lpstr>Diapositiva 42</vt:lpstr>
      <vt:lpstr>Diapositiva 43</vt:lpstr>
      <vt:lpstr>Diapositiva 44</vt:lpstr>
      <vt:lpstr>Estado de Resultados</vt:lpstr>
      <vt:lpstr>Estado de Resultados</vt:lpstr>
      <vt:lpstr>Estado de Resultados</vt:lpstr>
      <vt:lpstr>Flujo de Caja</vt:lpstr>
      <vt:lpstr>Flujo de Caja</vt:lpstr>
      <vt:lpstr>Flujo de Caja</vt:lpstr>
      <vt:lpstr>Balance General</vt:lpstr>
      <vt:lpstr>Evaluación Económica</vt:lpstr>
      <vt:lpstr>Análisis de Sensibilidad</vt:lpstr>
      <vt:lpstr>Análisis de Sensibilidad</vt:lpstr>
      <vt:lpstr>Análisis de Sensibilidad</vt:lpstr>
      <vt:lpstr>Análisis de Riesgo</vt:lpstr>
      <vt:lpstr>Análisis de Riesgo</vt:lpstr>
      <vt:lpstr>Análisis de Riesgo</vt:lpstr>
      <vt:lpstr>Análisis de Riesgo</vt:lpstr>
      <vt:lpstr>Conclusiones </vt:lpstr>
      <vt:lpstr>Recomendaciones</vt:lpstr>
      <vt:lpstr>Gracias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Antecedentes</dc:title>
  <dc:creator>Bill Gate</dc:creator>
  <cp:lastModifiedBy>Notebook</cp:lastModifiedBy>
  <cp:revision>223</cp:revision>
  <dcterms:created xsi:type="dcterms:W3CDTF">2009-08-23T17:45:20Z</dcterms:created>
  <dcterms:modified xsi:type="dcterms:W3CDTF">2009-10-02T14:59:39Z</dcterms:modified>
</cp:coreProperties>
</file>