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sldIdLst>
    <p:sldId id="303" r:id="rId2"/>
    <p:sldId id="304" r:id="rId3"/>
    <p:sldId id="305" r:id="rId4"/>
    <p:sldId id="306" r:id="rId5"/>
    <p:sldId id="307" r:id="rId6"/>
    <p:sldId id="308" r:id="rId7"/>
    <p:sldId id="309" r:id="rId8"/>
    <p:sldId id="310" r:id="rId9"/>
    <p:sldId id="311" r:id="rId10"/>
    <p:sldId id="289" r:id="rId11"/>
    <p:sldId id="290" r:id="rId12"/>
    <p:sldId id="291" r:id="rId13"/>
    <p:sldId id="292" r:id="rId14"/>
    <p:sldId id="293" r:id="rId15"/>
    <p:sldId id="294" r:id="rId16"/>
    <p:sldId id="295" r:id="rId17"/>
    <p:sldId id="296" r:id="rId18"/>
    <p:sldId id="297" r:id="rId19"/>
    <p:sldId id="298" r:id="rId20"/>
    <p:sldId id="299" r:id="rId21"/>
    <p:sldId id="30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xmlns:mc="http://schemas.openxmlformats.org/markup-compatibility/2006" xmlns:a14="http://schemas.microsoft.com/office/drawing/2010/main" val="FF0000" mc:Ignorable=""/>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horzBarState="maximized">
    <p:restoredLeft sz="16699" autoAdjust="0"/>
    <p:restoredTop sz="94654" autoAdjust="0"/>
  </p:normalViewPr>
  <p:slideViewPr>
    <p:cSldViewPr>
      <p:cViewPr>
        <p:scale>
          <a:sx n="50" d="100"/>
          <a:sy n="50" d="100"/>
        </p:scale>
        <p:origin x="-2250" y="-13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TESIS\gastos%20personal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WISIN%20&amp;%20YANDEL.HOME-CB0B19205B\Escritorio\PEN%20JOHANNA\BASE%20SRI%20NORMALIZADA.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WISIN%20&amp;%20YANDEL.HOME-CB0B19205B\Escritorio\PEN%20JOHANNA\enighu%20ACTU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Servidor\johanna\Libro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Servidor\johanna\Libro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TESIS\gastos%20personal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TESIS\gastos%20personal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TESIS\gastos%20persona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lang="es-EC"/>
            </a:pPr>
            <a:r>
              <a:rPr lang="es-ES"/>
              <a:t>DISTRIBUCIÓN DE LOS HOGARES EN LA ENIGHU - 2004.</a:t>
            </a:r>
          </a:p>
        </c:rich>
      </c:tx>
      <c:layout/>
    </c:title>
    <c:plotArea>
      <c:layout/>
      <c:pieChart>
        <c:varyColors val="1"/>
        <c:ser>
          <c:idx val="0"/>
          <c:order val="0"/>
          <c:tx>
            <c:strRef>
              <c:f>[Libro1]Hoja1!$A$2:$B$2</c:f>
              <c:strCache>
                <c:ptCount val="1"/>
                <c:pt idx="0">
                  <c:v>DISTRIBUCIÓN DE LOS HOGARES EN LA ENIGHU - 2003.</c:v>
                </c:pt>
              </c:strCache>
            </c:strRef>
          </c:tx>
          <c:dLbls>
            <c:showPercent val="1"/>
          </c:dLbls>
          <c:cat>
            <c:strRef>
              <c:f>[Libro1]Hoja1!$A$4:$A$9</c:f>
              <c:strCache>
                <c:ptCount val="6"/>
                <c:pt idx="0">
                  <c:v>Quito</c:v>
                </c:pt>
                <c:pt idx="1">
                  <c:v>Guayaquil</c:v>
                </c:pt>
                <c:pt idx="2">
                  <c:v>Cuenca</c:v>
                </c:pt>
                <c:pt idx="3">
                  <c:v>Machala</c:v>
                </c:pt>
                <c:pt idx="4">
                  <c:v>Resto Sierra</c:v>
                </c:pt>
                <c:pt idx="5">
                  <c:v>Resto Costa</c:v>
                </c:pt>
              </c:strCache>
            </c:strRef>
          </c:cat>
          <c:val>
            <c:numRef>
              <c:f>[Libro1]Hoja1!$B$4:$B$9</c:f>
              <c:numCache>
                <c:formatCode>General</c:formatCode>
                <c:ptCount val="6"/>
                <c:pt idx="0">
                  <c:v>376.05399999999969</c:v>
                </c:pt>
                <c:pt idx="1">
                  <c:v>442.762</c:v>
                </c:pt>
                <c:pt idx="2">
                  <c:v>68.117000000000004</c:v>
                </c:pt>
                <c:pt idx="3">
                  <c:v>51.088000000000001</c:v>
                </c:pt>
                <c:pt idx="4">
                  <c:v>329.25200000000001</c:v>
                </c:pt>
                <c:pt idx="5">
                  <c:v>435.65899999999999</c:v>
                </c:pt>
              </c:numCache>
            </c:numRef>
          </c:val>
        </c:ser>
        <c:dLbls>
          <c:showPercent val="1"/>
        </c:dLbls>
        <c:firstSliceAng val="0"/>
      </c:pieChart>
    </c:plotArea>
    <c:legend>
      <c:legendPos val="r"/>
      <c:layout/>
      <c:txPr>
        <a:bodyPr/>
        <a:lstStyle/>
        <a:p>
          <a:pPr>
            <a:defRPr lang="es-EC"/>
          </a:pPr>
          <a:endParaRPr lang="es-ES"/>
        </a:p>
      </c:txPr>
    </c:legend>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s-ES"/>
  <c:style val="34"/>
  <c:chart>
    <c:title>
      <c:layout/>
      <c:txPr>
        <a:bodyPr/>
        <a:lstStyle/>
        <a:p>
          <a:pPr>
            <a:defRPr lang="es-EC"/>
          </a:pPr>
          <a:endParaRPr lang="es-ES"/>
        </a:p>
      </c:txPr>
    </c:title>
    <c:plotArea>
      <c:layout/>
      <c:pieChart>
        <c:varyColors val="1"/>
        <c:ser>
          <c:idx val="0"/>
          <c:order val="0"/>
          <c:tx>
            <c:strRef>
              <c:f>Hoja1!$A$8</c:f>
              <c:strCache>
                <c:ptCount val="1"/>
                <c:pt idx="0">
                  <c:v>Machala</c:v>
                </c:pt>
              </c:strCache>
            </c:strRef>
          </c:tx>
          <c:explosion val="25"/>
          <c:dLbls>
            <c:dLbl>
              <c:idx val="0"/>
              <c:layout>
                <c:manualLayout>
                  <c:x val="-0.21027471529455774"/>
                  <c:y val="-3.033103922737386E-2"/>
                </c:manualLayout>
              </c:layout>
              <c:showCatName val="1"/>
              <c:showPercent val="1"/>
            </c:dLbl>
            <c:dLbl>
              <c:idx val="2"/>
              <c:layout>
                <c:manualLayout>
                  <c:x val="-2.3621609798775152E-2"/>
                  <c:y val="-6.2401574803150001E-3"/>
                </c:manualLayout>
              </c:layout>
              <c:showCatName val="1"/>
              <c:showPercent val="1"/>
            </c:dLbl>
            <c:dLbl>
              <c:idx val="4"/>
              <c:layout>
                <c:manualLayout>
                  <c:x val="-1.2379900900296569E-2"/>
                  <c:y val="-3.5059604376690852E-3"/>
                </c:manualLayout>
              </c:layout>
              <c:showCatName val="1"/>
              <c:showPercent val="1"/>
            </c:dLbl>
            <c:txPr>
              <a:bodyPr/>
              <a:lstStyle/>
              <a:p>
                <a:pPr>
                  <a:defRPr lang="es-EC"/>
                </a:pPr>
                <a:endParaRPr lang="es-ES"/>
              </a:p>
            </c:txPr>
            <c:showCatName val="1"/>
            <c:showPercent val="1"/>
          </c:dLbls>
          <c:cat>
            <c:strRef>
              <c:f>Hoja1!$B$4:$F$4</c:f>
              <c:strCache>
                <c:ptCount val="5"/>
                <c:pt idx="0">
                  <c:v>Alimentacion </c:v>
                </c:pt>
                <c:pt idx="1">
                  <c:v>Vestimenta</c:v>
                </c:pt>
                <c:pt idx="2">
                  <c:v>Salud</c:v>
                </c:pt>
                <c:pt idx="3">
                  <c:v>Educación</c:v>
                </c:pt>
                <c:pt idx="4">
                  <c:v>vivienda</c:v>
                </c:pt>
              </c:strCache>
            </c:strRef>
          </c:cat>
          <c:val>
            <c:numRef>
              <c:f>Hoja1!$B$8:$F$8</c:f>
              <c:numCache>
                <c:formatCode>#,##0</c:formatCode>
                <c:ptCount val="5"/>
                <c:pt idx="0">
                  <c:v>77899714</c:v>
                </c:pt>
                <c:pt idx="1">
                  <c:v>23044098</c:v>
                </c:pt>
                <c:pt idx="2">
                  <c:v>15371605</c:v>
                </c:pt>
                <c:pt idx="3">
                  <c:v>9818561</c:v>
                </c:pt>
                <c:pt idx="4">
                  <c:v>19811028</c:v>
                </c:pt>
              </c:numCache>
            </c:numRef>
          </c:val>
        </c:ser>
        <c:dLbls>
          <c:showCatName val="1"/>
          <c:showPercent val="1"/>
        </c:dLbls>
        <c:firstSliceAng val="0"/>
      </c:pieChart>
    </c:plotArea>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s-ES"/>
              <a:t>Gastos Deducibles</a:t>
            </a:r>
            <a:r>
              <a:rPr lang="es-ES" baseline="0"/>
              <a:t> de Impuesto</a:t>
            </a:r>
            <a:endParaRPr lang="es-ES"/>
          </a:p>
        </c:rich>
      </c:tx>
      <c:layout/>
    </c:title>
    <c:plotArea>
      <c:layout/>
      <c:pieChart>
        <c:varyColors val="1"/>
        <c:ser>
          <c:idx val="0"/>
          <c:order val="0"/>
          <c:explosion val="25"/>
          <c:dLbls>
            <c:dLbl>
              <c:idx val="1"/>
              <c:layout>
                <c:manualLayout>
                  <c:x val="2.9390857392825897E-3"/>
                  <c:y val="-2.3610746573345002E-2"/>
                </c:manualLayout>
              </c:layout>
              <c:showCatName val="1"/>
              <c:showPercent val="1"/>
            </c:dLbl>
            <c:showCatName val="1"/>
            <c:showPercent val="1"/>
          </c:dLbls>
          <c:cat>
            <c:strRef>
              <c:f>BASE!$A$48317:$E$48317</c:f>
              <c:strCache>
                <c:ptCount val="5"/>
                <c:pt idx="0">
                  <c:v>EDUCACION</c:v>
                </c:pt>
                <c:pt idx="1">
                  <c:v> SALUD </c:v>
                </c:pt>
                <c:pt idx="2">
                  <c:v>ALIMENTACION </c:v>
                </c:pt>
                <c:pt idx="3">
                  <c:v>VIVIENDA</c:v>
                </c:pt>
                <c:pt idx="4">
                  <c:v>VESTIMENTA</c:v>
                </c:pt>
              </c:strCache>
            </c:strRef>
          </c:cat>
          <c:val>
            <c:numRef>
              <c:f>BASE!$A$48318:$E$48318</c:f>
              <c:numCache>
                <c:formatCode>General</c:formatCode>
                <c:ptCount val="5"/>
                <c:pt idx="0">
                  <c:v>2193.1385812754861</c:v>
                </c:pt>
                <c:pt idx="1">
                  <c:v>1005.3977562045911</c:v>
                </c:pt>
                <c:pt idx="2">
                  <c:v>2155.5092215023492</c:v>
                </c:pt>
                <c:pt idx="3">
                  <c:v>1051.6498313013599</c:v>
                </c:pt>
                <c:pt idx="4">
                  <c:v>869.07683550330273</c:v>
                </c:pt>
              </c:numCache>
            </c:numRef>
          </c:val>
        </c:ser>
        <c:dLbls>
          <c:showCatName val="1"/>
          <c:showPercent val="1"/>
        </c:dLbls>
        <c:firstSliceAng val="0"/>
      </c:pieChart>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s-ES" dirty="0"/>
              <a:t>TIPOS DE </a:t>
            </a:r>
            <a:r>
              <a:rPr lang="es-ES" dirty="0" smtClean="0"/>
              <a:t>GASTOS SRI</a:t>
            </a:r>
            <a:endParaRPr lang="es-ES" dirty="0"/>
          </a:p>
        </c:rich>
      </c:tx>
      <c:layout/>
    </c:title>
    <c:view3D>
      <c:rAngAx val="1"/>
    </c:view3D>
    <c:plotArea>
      <c:layout>
        <c:manualLayout>
          <c:layoutTarget val="inner"/>
          <c:xMode val="edge"/>
          <c:yMode val="edge"/>
          <c:x val="0.11302780593822916"/>
          <c:y val="0.11877013665148324"/>
          <c:w val="0.84287987098655781"/>
          <c:h val="0.7206703884753547"/>
        </c:manualLayout>
      </c:layout>
      <c:bar3DChart>
        <c:barDir val="col"/>
        <c:grouping val="clustered"/>
        <c:ser>
          <c:idx val="1"/>
          <c:order val="0"/>
          <c:tx>
            <c:strRef>
              <c:f>Hoja1!$B$1</c:f>
              <c:strCache>
                <c:ptCount val="1"/>
                <c:pt idx="0">
                  <c:v>EDUCACION </c:v>
                </c:pt>
              </c:strCache>
            </c:strRef>
          </c:tx>
          <c:cat>
            <c:strRef>
              <c:f>Hoja1!$A$2:$A$11</c:f>
              <c:strCache>
                <c:ptCount val="10"/>
                <c:pt idx="0">
                  <c:v>I</c:v>
                </c:pt>
                <c:pt idx="1">
                  <c:v>II</c:v>
                </c:pt>
                <c:pt idx="2">
                  <c:v>III</c:v>
                </c:pt>
                <c:pt idx="3">
                  <c:v>IV</c:v>
                </c:pt>
                <c:pt idx="4">
                  <c:v>V</c:v>
                </c:pt>
                <c:pt idx="5">
                  <c:v>VI</c:v>
                </c:pt>
                <c:pt idx="6">
                  <c:v>VII</c:v>
                </c:pt>
                <c:pt idx="7">
                  <c:v>VIII</c:v>
                </c:pt>
                <c:pt idx="8">
                  <c:v>IX</c:v>
                </c:pt>
                <c:pt idx="9">
                  <c:v>X</c:v>
                </c:pt>
              </c:strCache>
            </c:strRef>
          </c:cat>
          <c:val>
            <c:numRef>
              <c:f>Hoja1!$B$2:$B$11</c:f>
              <c:numCache>
                <c:formatCode>General</c:formatCode>
                <c:ptCount val="10"/>
                <c:pt idx="0">
                  <c:v>67</c:v>
                </c:pt>
                <c:pt idx="1">
                  <c:v>550</c:v>
                </c:pt>
                <c:pt idx="2">
                  <c:v>960</c:v>
                </c:pt>
                <c:pt idx="3">
                  <c:v>1300</c:v>
                </c:pt>
                <c:pt idx="4">
                  <c:v>1706</c:v>
                </c:pt>
                <c:pt idx="5">
                  <c:v>2170</c:v>
                </c:pt>
                <c:pt idx="6">
                  <c:v>2749</c:v>
                </c:pt>
                <c:pt idx="7">
                  <c:v>3546</c:v>
                </c:pt>
                <c:pt idx="8">
                  <c:v>4851</c:v>
                </c:pt>
                <c:pt idx="9">
                  <c:v>10205</c:v>
                </c:pt>
              </c:numCache>
            </c:numRef>
          </c:val>
        </c:ser>
        <c:ser>
          <c:idx val="2"/>
          <c:order val="1"/>
          <c:tx>
            <c:strRef>
              <c:f>Hoja1!$C$1</c:f>
              <c:strCache>
                <c:ptCount val="1"/>
                <c:pt idx="0">
                  <c:v> SALUD</c:v>
                </c:pt>
              </c:strCache>
            </c:strRef>
          </c:tx>
          <c:cat>
            <c:strRef>
              <c:f>Hoja1!$A$2:$A$11</c:f>
              <c:strCache>
                <c:ptCount val="10"/>
                <c:pt idx="0">
                  <c:v>I</c:v>
                </c:pt>
                <c:pt idx="1">
                  <c:v>II</c:v>
                </c:pt>
                <c:pt idx="2">
                  <c:v>III</c:v>
                </c:pt>
                <c:pt idx="3">
                  <c:v>IV</c:v>
                </c:pt>
                <c:pt idx="4">
                  <c:v>V</c:v>
                </c:pt>
                <c:pt idx="5">
                  <c:v>VI</c:v>
                </c:pt>
                <c:pt idx="6">
                  <c:v>VII</c:v>
                </c:pt>
                <c:pt idx="7">
                  <c:v>VIII</c:v>
                </c:pt>
                <c:pt idx="8">
                  <c:v>IX</c:v>
                </c:pt>
                <c:pt idx="9">
                  <c:v>X</c:v>
                </c:pt>
              </c:strCache>
            </c:strRef>
          </c:cat>
          <c:val>
            <c:numRef>
              <c:f>Hoja1!$C$2:$C$11</c:f>
              <c:numCache>
                <c:formatCode>General</c:formatCode>
                <c:ptCount val="10"/>
                <c:pt idx="0">
                  <c:v>20</c:v>
                </c:pt>
                <c:pt idx="1">
                  <c:v>210</c:v>
                </c:pt>
                <c:pt idx="2">
                  <c:v>378</c:v>
                </c:pt>
                <c:pt idx="3">
                  <c:v>520</c:v>
                </c:pt>
                <c:pt idx="4">
                  <c:v>712</c:v>
                </c:pt>
                <c:pt idx="5">
                  <c:v>950</c:v>
                </c:pt>
                <c:pt idx="6">
                  <c:v>1200</c:v>
                </c:pt>
                <c:pt idx="7">
                  <c:v>1573</c:v>
                </c:pt>
                <c:pt idx="8">
                  <c:v>2270</c:v>
                </c:pt>
                <c:pt idx="9">
                  <c:v>10205</c:v>
                </c:pt>
              </c:numCache>
            </c:numRef>
          </c:val>
        </c:ser>
        <c:ser>
          <c:idx val="3"/>
          <c:order val="2"/>
          <c:tx>
            <c:strRef>
              <c:f>Hoja1!$D$1</c:f>
              <c:strCache>
                <c:ptCount val="1"/>
                <c:pt idx="0">
                  <c:v>ALIMENTACION </c:v>
                </c:pt>
              </c:strCache>
            </c:strRef>
          </c:tx>
          <c:cat>
            <c:strRef>
              <c:f>Hoja1!$A$2:$A$11</c:f>
              <c:strCache>
                <c:ptCount val="10"/>
                <c:pt idx="0">
                  <c:v>I</c:v>
                </c:pt>
                <c:pt idx="1">
                  <c:v>II</c:v>
                </c:pt>
                <c:pt idx="2">
                  <c:v>III</c:v>
                </c:pt>
                <c:pt idx="3">
                  <c:v>IV</c:v>
                </c:pt>
                <c:pt idx="4">
                  <c:v>V</c:v>
                </c:pt>
                <c:pt idx="5">
                  <c:v>VI</c:v>
                </c:pt>
                <c:pt idx="6">
                  <c:v>VII</c:v>
                </c:pt>
                <c:pt idx="7">
                  <c:v>VIII</c:v>
                </c:pt>
                <c:pt idx="8">
                  <c:v>IX</c:v>
                </c:pt>
                <c:pt idx="9">
                  <c:v>X</c:v>
                </c:pt>
              </c:strCache>
            </c:strRef>
          </c:cat>
          <c:val>
            <c:numRef>
              <c:f>Hoja1!$D$2:$D$11</c:f>
              <c:numCache>
                <c:formatCode>General</c:formatCode>
                <c:ptCount val="10"/>
                <c:pt idx="0">
                  <c:v>360</c:v>
                </c:pt>
                <c:pt idx="1">
                  <c:v>912</c:v>
                </c:pt>
                <c:pt idx="2">
                  <c:v>1282</c:v>
                </c:pt>
                <c:pt idx="3">
                  <c:v>1639</c:v>
                </c:pt>
                <c:pt idx="4">
                  <c:v>2000</c:v>
                </c:pt>
                <c:pt idx="5">
                  <c:v>2400</c:v>
                </c:pt>
                <c:pt idx="6">
                  <c:v>2782</c:v>
                </c:pt>
                <c:pt idx="7">
                  <c:v>3288</c:v>
                </c:pt>
                <c:pt idx="8">
                  <c:v>4001</c:v>
                </c:pt>
                <c:pt idx="9">
                  <c:v>10205</c:v>
                </c:pt>
              </c:numCache>
            </c:numRef>
          </c:val>
        </c:ser>
        <c:ser>
          <c:idx val="4"/>
          <c:order val="3"/>
          <c:tx>
            <c:strRef>
              <c:f>Hoja1!$E$1</c:f>
              <c:strCache>
                <c:ptCount val="1"/>
                <c:pt idx="0">
                  <c:v>VIVIENDA </c:v>
                </c:pt>
              </c:strCache>
            </c:strRef>
          </c:tx>
          <c:cat>
            <c:strRef>
              <c:f>Hoja1!$A$2:$A$11</c:f>
              <c:strCache>
                <c:ptCount val="10"/>
                <c:pt idx="0">
                  <c:v>I</c:v>
                </c:pt>
                <c:pt idx="1">
                  <c:v>II</c:v>
                </c:pt>
                <c:pt idx="2">
                  <c:v>III</c:v>
                </c:pt>
                <c:pt idx="3">
                  <c:v>IV</c:v>
                </c:pt>
                <c:pt idx="4">
                  <c:v>V</c:v>
                </c:pt>
                <c:pt idx="5">
                  <c:v>VI</c:v>
                </c:pt>
                <c:pt idx="6">
                  <c:v>VII</c:v>
                </c:pt>
                <c:pt idx="7">
                  <c:v>VIII</c:v>
                </c:pt>
                <c:pt idx="8">
                  <c:v>IX</c:v>
                </c:pt>
                <c:pt idx="9">
                  <c:v>X</c:v>
                </c:pt>
              </c:strCache>
            </c:strRef>
          </c:cat>
          <c:val>
            <c:numRef>
              <c:f>Hoja1!$E$2:$E$11</c:f>
              <c:numCache>
                <c:formatCode>General</c:formatCode>
                <c:ptCount val="10"/>
                <c:pt idx="0">
                  <c:v>0</c:v>
                </c:pt>
                <c:pt idx="1">
                  <c:v>0</c:v>
                </c:pt>
                <c:pt idx="2">
                  <c:v>0</c:v>
                </c:pt>
                <c:pt idx="3">
                  <c:v>0</c:v>
                </c:pt>
                <c:pt idx="4">
                  <c:v>90</c:v>
                </c:pt>
                <c:pt idx="5">
                  <c:v>558</c:v>
                </c:pt>
                <c:pt idx="6">
                  <c:v>1328</c:v>
                </c:pt>
                <c:pt idx="7">
                  <c:v>2190</c:v>
                </c:pt>
                <c:pt idx="8">
                  <c:v>3360</c:v>
                </c:pt>
                <c:pt idx="9">
                  <c:v>10205</c:v>
                </c:pt>
              </c:numCache>
            </c:numRef>
          </c:val>
        </c:ser>
        <c:ser>
          <c:idx val="5"/>
          <c:order val="4"/>
          <c:tx>
            <c:strRef>
              <c:f>Hoja1!$F$1</c:f>
              <c:strCache>
                <c:ptCount val="1"/>
                <c:pt idx="0">
                  <c:v>VESTIMENTA</c:v>
                </c:pt>
              </c:strCache>
            </c:strRef>
          </c:tx>
          <c:cat>
            <c:strRef>
              <c:f>Hoja1!$A$2:$A$11</c:f>
              <c:strCache>
                <c:ptCount val="10"/>
                <c:pt idx="0">
                  <c:v>I</c:v>
                </c:pt>
                <c:pt idx="1">
                  <c:v>II</c:v>
                </c:pt>
                <c:pt idx="2">
                  <c:v>III</c:v>
                </c:pt>
                <c:pt idx="3">
                  <c:v>IV</c:v>
                </c:pt>
                <c:pt idx="4">
                  <c:v>V</c:v>
                </c:pt>
                <c:pt idx="5">
                  <c:v>VI</c:v>
                </c:pt>
                <c:pt idx="6">
                  <c:v>VII</c:v>
                </c:pt>
                <c:pt idx="7">
                  <c:v>VIII</c:v>
                </c:pt>
                <c:pt idx="8">
                  <c:v>IX</c:v>
                </c:pt>
                <c:pt idx="9">
                  <c:v>X</c:v>
                </c:pt>
              </c:strCache>
            </c:strRef>
          </c:cat>
          <c:val>
            <c:numRef>
              <c:f>Hoja1!$F$2:$F$11</c:f>
              <c:numCache>
                <c:formatCode>General</c:formatCode>
                <c:ptCount val="10"/>
                <c:pt idx="0">
                  <c:v>0</c:v>
                </c:pt>
                <c:pt idx="1">
                  <c:v>178</c:v>
                </c:pt>
                <c:pt idx="2">
                  <c:v>380</c:v>
                </c:pt>
                <c:pt idx="3">
                  <c:v>528</c:v>
                </c:pt>
                <c:pt idx="4">
                  <c:v>700</c:v>
                </c:pt>
                <c:pt idx="5">
                  <c:v>900</c:v>
                </c:pt>
                <c:pt idx="6">
                  <c:v>1105</c:v>
                </c:pt>
                <c:pt idx="7">
                  <c:v>1413</c:v>
                </c:pt>
                <c:pt idx="8">
                  <c:v>1915</c:v>
                </c:pt>
                <c:pt idx="9">
                  <c:v>8750</c:v>
                </c:pt>
              </c:numCache>
            </c:numRef>
          </c:val>
        </c:ser>
        <c:gapWidth val="75"/>
        <c:shape val="box"/>
        <c:axId val="52967680"/>
        <c:axId val="52981760"/>
        <c:axId val="0"/>
      </c:bar3DChart>
      <c:catAx>
        <c:axId val="52967680"/>
        <c:scaling>
          <c:orientation val="minMax"/>
        </c:scaling>
        <c:axPos val="b"/>
        <c:majorTickMark val="none"/>
        <c:tickLblPos val="nextTo"/>
        <c:crossAx val="52981760"/>
        <c:crosses val="autoZero"/>
        <c:auto val="1"/>
        <c:lblAlgn val="ctr"/>
        <c:lblOffset val="100"/>
      </c:catAx>
      <c:valAx>
        <c:axId val="52981760"/>
        <c:scaling>
          <c:logBase val="10"/>
          <c:orientation val="minMax"/>
        </c:scaling>
        <c:axPos val="l"/>
        <c:majorGridlines/>
        <c:numFmt formatCode="General" sourceLinked="1"/>
        <c:majorTickMark val="none"/>
        <c:tickLblPos val="nextTo"/>
        <c:spPr>
          <a:ln w="9525">
            <a:noFill/>
          </a:ln>
        </c:spPr>
        <c:crossAx val="52967680"/>
        <c:crosses val="autoZero"/>
        <c:crossBetween val="between"/>
        <c:dispUnits>
          <c:builtInUnit val="hundreds"/>
        </c:dispUnits>
      </c:valAx>
    </c:plotArea>
    <c:legend>
      <c:legendPos val="b"/>
      <c:layout/>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s-ES"/>
              <a:t>Tipo</a:t>
            </a:r>
            <a:r>
              <a:rPr lang="es-ES" baseline="0"/>
              <a:t> de Gastos ENIGHU  </a:t>
            </a:r>
            <a:endParaRPr lang="es-ES"/>
          </a:p>
        </c:rich>
      </c:tx>
      <c:layout/>
    </c:title>
    <c:plotArea>
      <c:layout/>
      <c:barChart>
        <c:barDir val="col"/>
        <c:grouping val="clustered"/>
        <c:ser>
          <c:idx val="0"/>
          <c:order val="0"/>
          <c:tx>
            <c:strRef>
              <c:f>'DECILES '!$C$1</c:f>
              <c:strCache>
                <c:ptCount val="1"/>
                <c:pt idx="0">
                  <c:v>ALIMENTACON </c:v>
                </c:pt>
              </c:strCache>
            </c:strRef>
          </c:tx>
          <c:cat>
            <c:strRef>
              <c:f>'DECILES '!$B$3:$B$12</c:f>
              <c:strCache>
                <c:ptCount val="10"/>
                <c:pt idx="0">
                  <c:v>I</c:v>
                </c:pt>
                <c:pt idx="1">
                  <c:v>II</c:v>
                </c:pt>
                <c:pt idx="2">
                  <c:v>III</c:v>
                </c:pt>
                <c:pt idx="3">
                  <c:v>IV</c:v>
                </c:pt>
                <c:pt idx="4">
                  <c:v>V</c:v>
                </c:pt>
                <c:pt idx="5">
                  <c:v>VI</c:v>
                </c:pt>
                <c:pt idx="6">
                  <c:v>VII</c:v>
                </c:pt>
                <c:pt idx="7">
                  <c:v>VIII</c:v>
                </c:pt>
                <c:pt idx="8">
                  <c:v>IX</c:v>
                </c:pt>
                <c:pt idx="9">
                  <c:v>X</c:v>
                </c:pt>
              </c:strCache>
            </c:strRef>
          </c:cat>
          <c:val>
            <c:numRef>
              <c:f>'DECILES '!$C$3:$C$12</c:f>
              <c:numCache>
                <c:formatCode>0.00</c:formatCode>
                <c:ptCount val="10"/>
                <c:pt idx="0">
                  <c:v>4320</c:v>
                </c:pt>
                <c:pt idx="1">
                  <c:v>4320</c:v>
                </c:pt>
                <c:pt idx="2">
                  <c:v>5400</c:v>
                </c:pt>
                <c:pt idx="3">
                  <c:v>7407.3600000000024</c:v>
                </c:pt>
                <c:pt idx="4">
                  <c:v>9252</c:v>
                </c:pt>
                <c:pt idx="5">
                  <c:v>12345.119999999988</c:v>
                </c:pt>
                <c:pt idx="6">
                  <c:v>14813.28</c:v>
                </c:pt>
                <c:pt idx="7">
                  <c:v>18516.960000000021</c:v>
                </c:pt>
                <c:pt idx="8">
                  <c:v>25920</c:v>
                </c:pt>
                <c:pt idx="9">
                  <c:v>519840</c:v>
                </c:pt>
              </c:numCache>
            </c:numRef>
          </c:val>
        </c:ser>
        <c:ser>
          <c:idx val="1"/>
          <c:order val="1"/>
          <c:tx>
            <c:strRef>
              <c:f>'DECILES '!$D$1</c:f>
              <c:strCache>
                <c:ptCount val="1"/>
                <c:pt idx="0">
                  <c:v>VIVIENDA </c:v>
                </c:pt>
              </c:strCache>
            </c:strRef>
          </c:tx>
          <c:cat>
            <c:strRef>
              <c:f>'DECILES '!$B$3:$B$12</c:f>
              <c:strCache>
                <c:ptCount val="10"/>
                <c:pt idx="0">
                  <c:v>I</c:v>
                </c:pt>
                <c:pt idx="1">
                  <c:v>II</c:v>
                </c:pt>
                <c:pt idx="2">
                  <c:v>III</c:v>
                </c:pt>
                <c:pt idx="3">
                  <c:v>IV</c:v>
                </c:pt>
                <c:pt idx="4">
                  <c:v>V</c:v>
                </c:pt>
                <c:pt idx="5">
                  <c:v>VI</c:v>
                </c:pt>
                <c:pt idx="6">
                  <c:v>VII</c:v>
                </c:pt>
                <c:pt idx="7">
                  <c:v>VIII</c:v>
                </c:pt>
                <c:pt idx="8">
                  <c:v>IX</c:v>
                </c:pt>
                <c:pt idx="9">
                  <c:v>X</c:v>
                </c:pt>
              </c:strCache>
            </c:strRef>
          </c:cat>
          <c:val>
            <c:numRef>
              <c:f>'DECILES '!$D$3:$D$12</c:f>
              <c:numCache>
                <c:formatCode>0.00</c:formatCode>
                <c:ptCount val="10"/>
                <c:pt idx="0">
                  <c:v>40</c:v>
                </c:pt>
                <c:pt idx="1">
                  <c:v>50</c:v>
                </c:pt>
                <c:pt idx="2">
                  <c:v>60</c:v>
                </c:pt>
                <c:pt idx="3">
                  <c:v>70</c:v>
                </c:pt>
                <c:pt idx="4">
                  <c:v>80</c:v>
                </c:pt>
                <c:pt idx="5">
                  <c:v>90</c:v>
                </c:pt>
                <c:pt idx="6">
                  <c:v>100</c:v>
                </c:pt>
                <c:pt idx="7">
                  <c:v>132.48000000000019</c:v>
                </c:pt>
                <c:pt idx="8">
                  <c:v>1137.5999999999999</c:v>
                </c:pt>
                <c:pt idx="9">
                  <c:v>1969.92</c:v>
                </c:pt>
              </c:numCache>
            </c:numRef>
          </c:val>
        </c:ser>
        <c:ser>
          <c:idx val="2"/>
          <c:order val="2"/>
          <c:tx>
            <c:strRef>
              <c:f>'DECILES '!$E$1</c:f>
              <c:strCache>
                <c:ptCount val="1"/>
                <c:pt idx="0">
                  <c:v>SALUD</c:v>
                </c:pt>
              </c:strCache>
            </c:strRef>
          </c:tx>
          <c:cat>
            <c:strRef>
              <c:f>'DECILES '!$B$3:$B$12</c:f>
              <c:strCache>
                <c:ptCount val="10"/>
                <c:pt idx="0">
                  <c:v>I</c:v>
                </c:pt>
                <c:pt idx="1">
                  <c:v>II</c:v>
                </c:pt>
                <c:pt idx="2">
                  <c:v>III</c:v>
                </c:pt>
                <c:pt idx="3">
                  <c:v>IV</c:v>
                </c:pt>
                <c:pt idx="4">
                  <c:v>V</c:v>
                </c:pt>
                <c:pt idx="5">
                  <c:v>VI</c:v>
                </c:pt>
                <c:pt idx="6">
                  <c:v>VII</c:v>
                </c:pt>
                <c:pt idx="7">
                  <c:v>VIII</c:v>
                </c:pt>
                <c:pt idx="8">
                  <c:v>IX</c:v>
                </c:pt>
                <c:pt idx="9">
                  <c:v>X</c:v>
                </c:pt>
              </c:strCache>
            </c:strRef>
          </c:cat>
          <c:val>
            <c:numRef>
              <c:f>'DECILES '!$E$3:$E$12</c:f>
              <c:numCache>
                <c:formatCode>0.00</c:formatCode>
                <c:ptCount val="10"/>
                <c:pt idx="0">
                  <c:v>30</c:v>
                </c:pt>
                <c:pt idx="1">
                  <c:v>40</c:v>
                </c:pt>
                <c:pt idx="2">
                  <c:v>50</c:v>
                </c:pt>
                <c:pt idx="3">
                  <c:v>60</c:v>
                </c:pt>
                <c:pt idx="4">
                  <c:v>70</c:v>
                </c:pt>
                <c:pt idx="5">
                  <c:v>80</c:v>
                </c:pt>
                <c:pt idx="6">
                  <c:v>90</c:v>
                </c:pt>
                <c:pt idx="7">
                  <c:v>100</c:v>
                </c:pt>
                <c:pt idx="8">
                  <c:v>180</c:v>
                </c:pt>
                <c:pt idx="9">
                  <c:v>438</c:v>
                </c:pt>
              </c:numCache>
            </c:numRef>
          </c:val>
        </c:ser>
        <c:ser>
          <c:idx val="3"/>
          <c:order val="3"/>
          <c:tx>
            <c:strRef>
              <c:f>'DECILES '!$F$1</c:f>
              <c:strCache>
                <c:ptCount val="1"/>
                <c:pt idx="0">
                  <c:v>VESTIMENTA</c:v>
                </c:pt>
              </c:strCache>
            </c:strRef>
          </c:tx>
          <c:cat>
            <c:strRef>
              <c:f>'DECILES '!$B$3:$B$12</c:f>
              <c:strCache>
                <c:ptCount val="10"/>
                <c:pt idx="0">
                  <c:v>I</c:v>
                </c:pt>
                <c:pt idx="1">
                  <c:v>II</c:v>
                </c:pt>
                <c:pt idx="2">
                  <c:v>III</c:v>
                </c:pt>
                <c:pt idx="3">
                  <c:v>IV</c:v>
                </c:pt>
                <c:pt idx="4">
                  <c:v>V</c:v>
                </c:pt>
                <c:pt idx="5">
                  <c:v>VI</c:v>
                </c:pt>
                <c:pt idx="6">
                  <c:v>VII</c:v>
                </c:pt>
                <c:pt idx="7">
                  <c:v>VIII</c:v>
                </c:pt>
                <c:pt idx="8">
                  <c:v>IX</c:v>
                </c:pt>
                <c:pt idx="9">
                  <c:v>X</c:v>
                </c:pt>
              </c:strCache>
            </c:strRef>
          </c:cat>
          <c:val>
            <c:numRef>
              <c:f>'DECILES '!$F$3:$F$12</c:f>
              <c:numCache>
                <c:formatCode>0.00</c:formatCode>
                <c:ptCount val="10"/>
                <c:pt idx="0">
                  <c:v>20</c:v>
                </c:pt>
                <c:pt idx="1">
                  <c:v>30</c:v>
                </c:pt>
                <c:pt idx="2">
                  <c:v>40</c:v>
                </c:pt>
                <c:pt idx="3">
                  <c:v>50</c:v>
                </c:pt>
                <c:pt idx="4">
                  <c:v>60</c:v>
                </c:pt>
                <c:pt idx="5">
                  <c:v>70</c:v>
                </c:pt>
                <c:pt idx="6">
                  <c:v>80</c:v>
                </c:pt>
                <c:pt idx="7">
                  <c:v>90</c:v>
                </c:pt>
                <c:pt idx="8">
                  <c:v>94.800000000000011</c:v>
                </c:pt>
                <c:pt idx="9">
                  <c:v>164.16</c:v>
                </c:pt>
              </c:numCache>
            </c:numRef>
          </c:val>
        </c:ser>
        <c:ser>
          <c:idx val="4"/>
          <c:order val="4"/>
          <c:tx>
            <c:strRef>
              <c:f>'DECILES '!$G$1</c:f>
              <c:strCache>
                <c:ptCount val="1"/>
                <c:pt idx="0">
                  <c:v>EDUCACION</c:v>
                </c:pt>
              </c:strCache>
            </c:strRef>
          </c:tx>
          <c:cat>
            <c:strRef>
              <c:f>'DECILES '!$B$3:$B$12</c:f>
              <c:strCache>
                <c:ptCount val="10"/>
                <c:pt idx="0">
                  <c:v>I</c:v>
                </c:pt>
                <c:pt idx="1">
                  <c:v>II</c:v>
                </c:pt>
                <c:pt idx="2">
                  <c:v>III</c:v>
                </c:pt>
                <c:pt idx="3">
                  <c:v>IV</c:v>
                </c:pt>
                <c:pt idx="4">
                  <c:v>V</c:v>
                </c:pt>
                <c:pt idx="5">
                  <c:v>VI</c:v>
                </c:pt>
                <c:pt idx="6">
                  <c:v>VII</c:v>
                </c:pt>
                <c:pt idx="7">
                  <c:v>VIII</c:v>
                </c:pt>
                <c:pt idx="8">
                  <c:v>IX</c:v>
                </c:pt>
                <c:pt idx="9">
                  <c:v>X</c:v>
                </c:pt>
              </c:strCache>
            </c:strRef>
          </c:cat>
          <c:val>
            <c:numRef>
              <c:f>'DECILES '!$G$3:$G$12</c:f>
              <c:numCache>
                <c:formatCode>0.00</c:formatCode>
                <c:ptCount val="10"/>
                <c:pt idx="0">
                  <c:v>16</c:v>
                </c:pt>
                <c:pt idx="1">
                  <c:v>32</c:v>
                </c:pt>
                <c:pt idx="2">
                  <c:v>48</c:v>
                </c:pt>
                <c:pt idx="3">
                  <c:v>56</c:v>
                </c:pt>
                <c:pt idx="4">
                  <c:v>72</c:v>
                </c:pt>
                <c:pt idx="5">
                  <c:v>84</c:v>
                </c:pt>
                <c:pt idx="6">
                  <c:v>98</c:v>
                </c:pt>
                <c:pt idx="7">
                  <c:v>120</c:v>
                </c:pt>
                <c:pt idx="8">
                  <c:v>242.52</c:v>
                </c:pt>
                <c:pt idx="9">
                  <c:v>962.52</c:v>
                </c:pt>
              </c:numCache>
            </c:numRef>
          </c:val>
        </c:ser>
        <c:axId val="53005312"/>
        <c:axId val="53043968"/>
      </c:barChart>
      <c:catAx>
        <c:axId val="53005312"/>
        <c:scaling>
          <c:orientation val="minMax"/>
        </c:scaling>
        <c:axPos val="b"/>
        <c:majorTickMark val="none"/>
        <c:tickLblPos val="nextTo"/>
        <c:crossAx val="53043968"/>
        <c:crosses val="autoZero"/>
        <c:auto val="1"/>
        <c:lblAlgn val="ctr"/>
        <c:lblOffset val="100"/>
      </c:catAx>
      <c:valAx>
        <c:axId val="53043968"/>
        <c:scaling>
          <c:logBase val="10"/>
          <c:orientation val="minMax"/>
        </c:scaling>
        <c:axPos val="l"/>
        <c:majorGridlines/>
        <c:numFmt formatCode="0.00" sourceLinked="1"/>
        <c:majorTickMark val="none"/>
        <c:tickLblPos val="nextTo"/>
        <c:crossAx val="53005312"/>
        <c:crosses val="autoZero"/>
        <c:crossBetween val="between"/>
        <c:dispUnits>
          <c:builtInUnit val="thousands"/>
        </c:dispUnits>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style val="3"/>
  <c:chart>
    <c:title>
      <c:tx>
        <c:rich>
          <a:bodyPr/>
          <a:lstStyle/>
          <a:p>
            <a:pPr algn="ctr">
              <a:defRPr lang="es-EC"/>
            </a:pPr>
            <a:r>
              <a:rPr lang="es-ES" sz="1800" b="1" i="0" u="none" strike="noStrike" baseline="0">
                <a:effectLst/>
              </a:rPr>
              <a:t>HABITANTES POR CIUDADES ENIGHU - 2004.</a:t>
            </a:r>
            <a:endParaRPr lang="es-ES"/>
          </a:p>
        </c:rich>
      </c:tx>
      <c:layout/>
    </c:title>
    <c:plotArea>
      <c:layout/>
      <c:barChart>
        <c:barDir val="col"/>
        <c:grouping val="clustered"/>
        <c:ser>
          <c:idx val="0"/>
          <c:order val="0"/>
          <c:tx>
            <c:strRef>
              <c:f>[Libro1]Hoja1!$A$2:$B$2</c:f>
              <c:strCache>
                <c:ptCount val="1"/>
                <c:pt idx="0">
                  <c:v>DISTRIBUCIÓN DE LOS HOGARES EN LA ENIGHU - 2003.</c:v>
                </c:pt>
              </c:strCache>
            </c:strRef>
          </c:tx>
          <c:dLbls>
            <c:dLbl>
              <c:idx val="0"/>
              <c:layout/>
              <c:tx>
                <c:rich>
                  <a:bodyPr/>
                  <a:lstStyle/>
                  <a:p>
                    <a:r>
                      <a:rPr lang="es-EC" smtClean="0"/>
                      <a:t>23%</a:t>
                    </a:r>
                    <a:endParaRPr/>
                  </a:p>
                </c:rich>
              </c:tx>
              <c:showVal val="1"/>
            </c:dLbl>
            <c:dLbl>
              <c:idx val="1"/>
              <c:layout/>
              <c:tx>
                <c:rich>
                  <a:bodyPr/>
                  <a:lstStyle/>
                  <a:p>
                    <a:r>
                      <a:rPr lang="es-EC" smtClean="0"/>
                      <a:t>25%</a:t>
                    </a:r>
                    <a:endParaRPr/>
                  </a:p>
                </c:rich>
              </c:tx>
              <c:showVal val="1"/>
            </c:dLbl>
            <c:dLbl>
              <c:idx val="2"/>
              <c:layout/>
              <c:tx>
                <c:rich>
                  <a:bodyPr/>
                  <a:lstStyle/>
                  <a:p>
                    <a:r>
                      <a:rPr lang="es-EC" smtClean="0"/>
                      <a:t>6%</a:t>
                    </a:r>
                    <a:endParaRPr/>
                  </a:p>
                </c:rich>
              </c:tx>
              <c:showVal val="1"/>
            </c:dLbl>
            <c:dLbl>
              <c:idx val="3"/>
              <c:layout/>
              <c:tx>
                <c:rich>
                  <a:bodyPr/>
                  <a:lstStyle/>
                  <a:p>
                    <a:r>
                      <a:rPr lang="es-EC" smtClean="0"/>
                      <a:t>2%</a:t>
                    </a:r>
                    <a:endParaRPr/>
                  </a:p>
                </c:rich>
              </c:tx>
              <c:showVal val="1"/>
            </c:dLbl>
            <c:dLbl>
              <c:idx val="4"/>
              <c:layout/>
              <c:tx>
                <c:rich>
                  <a:bodyPr/>
                  <a:lstStyle/>
                  <a:p>
                    <a:r>
                      <a:rPr lang="es-EC" smtClean="0"/>
                      <a:t>15%</a:t>
                    </a:r>
                    <a:endParaRPr/>
                  </a:p>
                </c:rich>
              </c:tx>
              <c:showVal val="1"/>
            </c:dLbl>
            <c:dLbl>
              <c:idx val="5"/>
              <c:layout/>
              <c:tx>
                <c:rich>
                  <a:bodyPr/>
                  <a:lstStyle/>
                  <a:p>
                    <a:r>
                      <a:rPr lang="es-EC" smtClean="0"/>
                      <a:t>30%</a:t>
                    </a:r>
                    <a:endParaRPr/>
                  </a:p>
                </c:rich>
              </c:tx>
              <c:showVal val="1"/>
            </c:dLbl>
            <c:txPr>
              <a:bodyPr/>
              <a:lstStyle/>
              <a:p>
                <a:pPr>
                  <a:defRPr lang="es-EC"/>
                </a:pPr>
                <a:endParaRPr lang="es-ES"/>
              </a:p>
            </c:txPr>
            <c:showVal val="1"/>
          </c:dLbls>
          <c:cat>
            <c:strRef>
              <c:f>[Libro1]Hoja1!$A$4:$A$9</c:f>
              <c:strCache>
                <c:ptCount val="6"/>
                <c:pt idx="0">
                  <c:v>Quito</c:v>
                </c:pt>
                <c:pt idx="1">
                  <c:v>Guayaquil</c:v>
                </c:pt>
                <c:pt idx="2">
                  <c:v>Cuenca</c:v>
                </c:pt>
                <c:pt idx="3">
                  <c:v>Machala</c:v>
                </c:pt>
                <c:pt idx="4">
                  <c:v>Resto Sierra</c:v>
                </c:pt>
                <c:pt idx="5">
                  <c:v>Resto Costa</c:v>
                </c:pt>
              </c:strCache>
            </c:strRef>
          </c:cat>
          <c:val>
            <c:numRef>
              <c:f>[Libro1]Hoja1!$B$4:$B$9</c:f>
              <c:numCache>
                <c:formatCode>#,##0.00</c:formatCode>
                <c:ptCount val="6"/>
                <c:pt idx="0">
                  <c:v>1842.201</c:v>
                </c:pt>
                <c:pt idx="1">
                  <c:v>1985.3789999999999</c:v>
                </c:pt>
                <c:pt idx="2" formatCode="General">
                  <c:v>417.63200000000001</c:v>
                </c:pt>
                <c:pt idx="3" formatCode="General">
                  <c:v>204.578</c:v>
                </c:pt>
                <c:pt idx="4">
                  <c:v>1222.4449999999997</c:v>
                </c:pt>
                <c:pt idx="5">
                  <c:v>2411.2419999999997</c:v>
                </c:pt>
              </c:numCache>
            </c:numRef>
          </c:val>
        </c:ser>
        <c:dLbls>
          <c:showVal val="1"/>
        </c:dLbls>
        <c:overlap val="-25"/>
        <c:axId val="50694400"/>
        <c:axId val="50692864"/>
      </c:barChart>
      <c:valAx>
        <c:axId val="50692864"/>
        <c:scaling>
          <c:orientation val="minMax"/>
        </c:scaling>
        <c:delete val="1"/>
        <c:axPos val="l"/>
        <c:numFmt formatCode="#,##0.00" sourceLinked="1"/>
        <c:majorTickMark val="none"/>
        <c:tickLblPos val="none"/>
        <c:crossAx val="50694400"/>
        <c:crosses val="autoZero"/>
        <c:crossBetween val="between"/>
      </c:valAx>
      <c:catAx>
        <c:axId val="50694400"/>
        <c:scaling>
          <c:orientation val="minMax"/>
        </c:scaling>
        <c:axPos val="b"/>
        <c:majorTickMark val="none"/>
        <c:tickLblPos val="nextTo"/>
        <c:txPr>
          <a:bodyPr/>
          <a:lstStyle/>
          <a:p>
            <a:pPr>
              <a:defRPr lang="es-EC"/>
            </a:pPr>
            <a:endParaRPr lang="es-ES"/>
          </a:p>
        </c:txPr>
        <c:crossAx val="50692864"/>
        <c:crosses val="autoZero"/>
        <c:auto val="1"/>
        <c:lblAlgn val="ctr"/>
        <c:lblOffset val="100"/>
      </c:cat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style val="4"/>
  <c:chart>
    <c:autoTitleDeleted val="1"/>
    <c:plotArea>
      <c:layout/>
      <c:barChart>
        <c:barDir val="col"/>
        <c:grouping val="clustered"/>
        <c:ser>
          <c:idx val="0"/>
          <c:order val="0"/>
          <c:tx>
            <c:strRef>
              <c:f>[Libro1]Hoja1!$A$2:$B$2</c:f>
              <c:strCache>
                <c:ptCount val="1"/>
                <c:pt idx="0">
                  <c:v>Encuesta Nacional de Ingresos y Gastos de los Hogares Urbanos</c:v>
                </c:pt>
              </c:strCache>
            </c:strRef>
          </c:tx>
          <c:dLbls>
            <c:showVal val="1"/>
          </c:dLbls>
          <c:cat>
            <c:strRef>
              <c:f>[Libro1]Hoja1!$A$4:$A$9</c:f>
              <c:strCache>
                <c:ptCount val="6"/>
                <c:pt idx="0">
                  <c:v>QUITO</c:v>
                </c:pt>
                <c:pt idx="1">
                  <c:v>GUAYAQUIL</c:v>
                </c:pt>
                <c:pt idx="2">
                  <c:v>CUENCA</c:v>
                </c:pt>
                <c:pt idx="3">
                  <c:v>MACHALA</c:v>
                </c:pt>
                <c:pt idx="4">
                  <c:v>RESTO SIERRA</c:v>
                </c:pt>
                <c:pt idx="5">
                  <c:v>RESTO COSTA</c:v>
                </c:pt>
              </c:strCache>
            </c:strRef>
          </c:cat>
          <c:val>
            <c:numRef>
              <c:f>[Libro1]Hoja1!$B$4:$B$9</c:f>
              <c:numCache>
                <c:formatCode>General</c:formatCode>
                <c:ptCount val="6"/>
                <c:pt idx="0">
                  <c:v>3.8</c:v>
                </c:pt>
                <c:pt idx="1">
                  <c:v>4.4000000000000004</c:v>
                </c:pt>
                <c:pt idx="2">
                  <c:v>4</c:v>
                </c:pt>
                <c:pt idx="3">
                  <c:v>4.5</c:v>
                </c:pt>
                <c:pt idx="4">
                  <c:v>4</c:v>
                </c:pt>
                <c:pt idx="5">
                  <c:v>4.5</c:v>
                </c:pt>
              </c:numCache>
            </c:numRef>
          </c:val>
        </c:ser>
        <c:dLbls>
          <c:showVal val="1"/>
        </c:dLbls>
        <c:gapWidth val="75"/>
        <c:axId val="52300800"/>
        <c:axId val="52318976"/>
      </c:barChart>
      <c:catAx>
        <c:axId val="52300800"/>
        <c:scaling>
          <c:orientation val="minMax"/>
        </c:scaling>
        <c:axPos val="b"/>
        <c:majorTickMark val="none"/>
        <c:tickLblPos val="nextTo"/>
        <c:txPr>
          <a:bodyPr/>
          <a:lstStyle/>
          <a:p>
            <a:pPr>
              <a:defRPr lang="es-EC"/>
            </a:pPr>
            <a:endParaRPr lang="es-ES"/>
          </a:p>
        </c:txPr>
        <c:crossAx val="52318976"/>
        <c:crosses val="autoZero"/>
        <c:auto val="1"/>
        <c:lblAlgn val="ctr"/>
        <c:lblOffset val="100"/>
      </c:catAx>
      <c:valAx>
        <c:axId val="52318976"/>
        <c:scaling>
          <c:orientation val="minMax"/>
        </c:scaling>
        <c:axPos val="l"/>
        <c:numFmt formatCode="General" sourceLinked="1"/>
        <c:majorTickMark val="none"/>
        <c:tickLblPos val="nextTo"/>
        <c:txPr>
          <a:bodyPr/>
          <a:lstStyle/>
          <a:p>
            <a:pPr>
              <a:defRPr lang="es-EC"/>
            </a:pPr>
            <a:endParaRPr lang="es-ES"/>
          </a:p>
        </c:txPr>
        <c:crossAx val="52300800"/>
        <c:crosses val="autoZero"/>
        <c:crossBetween val="between"/>
      </c:valAx>
    </c:plotArea>
    <c:legend>
      <c:legendPos val="b"/>
      <c:layout/>
      <c:txPr>
        <a:bodyPr/>
        <a:lstStyle/>
        <a:p>
          <a:pPr>
            <a:defRPr lang="es-EC"/>
          </a:pPr>
          <a:endParaRPr lang="es-E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style val="4"/>
  <c:chart>
    <c:title>
      <c:tx>
        <c:rich>
          <a:bodyPr/>
          <a:lstStyle/>
          <a:p>
            <a:pPr>
              <a:defRPr lang="es-EC"/>
            </a:pPr>
            <a:r>
              <a:rPr lang="en-US"/>
              <a:t>PERCEPTORES PROMEDIO POR</a:t>
            </a:r>
            <a:r>
              <a:rPr lang="en-US" baseline="0"/>
              <a:t> HOGAR</a:t>
            </a:r>
            <a:endParaRPr lang="en-US"/>
          </a:p>
        </c:rich>
      </c:tx>
      <c:layout/>
    </c:title>
    <c:plotArea>
      <c:layout/>
      <c:barChart>
        <c:barDir val="col"/>
        <c:grouping val="clustered"/>
        <c:ser>
          <c:idx val="0"/>
          <c:order val="0"/>
          <c:tx>
            <c:strRef>
              <c:f>[Libro1]Hoja1!$B$3</c:f>
              <c:strCache>
                <c:ptCount val="1"/>
                <c:pt idx="0">
                  <c:v>PERCEPTORES PROMEDIO</c:v>
                </c:pt>
              </c:strCache>
            </c:strRef>
          </c:tx>
          <c:dLbls>
            <c:txPr>
              <a:bodyPr/>
              <a:lstStyle/>
              <a:p>
                <a:pPr>
                  <a:defRPr lang="es-EC"/>
                </a:pPr>
                <a:endParaRPr lang="es-ES"/>
              </a:p>
            </c:txPr>
            <c:dLblPos val="inEnd"/>
            <c:showVal val="1"/>
          </c:dLbls>
          <c:cat>
            <c:strRef>
              <c:f>[Libro1]Hoja1!$A$4:$A$9</c:f>
              <c:strCache>
                <c:ptCount val="6"/>
                <c:pt idx="0">
                  <c:v>QUITO</c:v>
                </c:pt>
                <c:pt idx="1">
                  <c:v>GUAYAQUIL</c:v>
                </c:pt>
                <c:pt idx="2">
                  <c:v>CUENCA</c:v>
                </c:pt>
                <c:pt idx="3">
                  <c:v>MACHALA</c:v>
                </c:pt>
                <c:pt idx="4">
                  <c:v>RESTO SIERRA</c:v>
                </c:pt>
                <c:pt idx="5">
                  <c:v>RESTO COSTA</c:v>
                </c:pt>
              </c:strCache>
            </c:strRef>
          </c:cat>
          <c:val>
            <c:numRef>
              <c:f>[Libro1]Hoja1!$B$4:$B$9</c:f>
              <c:numCache>
                <c:formatCode>General</c:formatCode>
                <c:ptCount val="6"/>
                <c:pt idx="0">
                  <c:v>1.8</c:v>
                </c:pt>
                <c:pt idx="1">
                  <c:v>2.1</c:v>
                </c:pt>
                <c:pt idx="2">
                  <c:v>1.9000000000000001</c:v>
                </c:pt>
                <c:pt idx="3">
                  <c:v>2</c:v>
                </c:pt>
                <c:pt idx="4">
                  <c:v>1.9000000000000001</c:v>
                </c:pt>
                <c:pt idx="5">
                  <c:v>2.1</c:v>
                </c:pt>
              </c:numCache>
            </c:numRef>
          </c:val>
        </c:ser>
        <c:gapWidth val="75"/>
        <c:overlap val="40"/>
        <c:axId val="52343936"/>
        <c:axId val="52345472"/>
      </c:barChart>
      <c:catAx>
        <c:axId val="52343936"/>
        <c:scaling>
          <c:orientation val="minMax"/>
        </c:scaling>
        <c:axPos val="b"/>
        <c:majorTickMark val="none"/>
        <c:tickLblPos val="nextTo"/>
        <c:txPr>
          <a:bodyPr/>
          <a:lstStyle/>
          <a:p>
            <a:pPr>
              <a:defRPr lang="es-EC"/>
            </a:pPr>
            <a:endParaRPr lang="es-ES"/>
          </a:p>
        </c:txPr>
        <c:crossAx val="52345472"/>
        <c:crosses val="autoZero"/>
        <c:auto val="1"/>
        <c:lblAlgn val="ctr"/>
        <c:lblOffset val="100"/>
      </c:catAx>
      <c:valAx>
        <c:axId val="52345472"/>
        <c:scaling>
          <c:orientation val="minMax"/>
        </c:scaling>
        <c:axPos val="l"/>
        <c:majorGridlines/>
        <c:numFmt formatCode="General" sourceLinked="1"/>
        <c:majorTickMark val="none"/>
        <c:tickLblPos val="nextTo"/>
        <c:txPr>
          <a:bodyPr/>
          <a:lstStyle/>
          <a:p>
            <a:pPr>
              <a:defRPr lang="es-EC"/>
            </a:pPr>
            <a:endParaRPr lang="es-ES"/>
          </a:p>
        </c:txPr>
        <c:crossAx val="52343936"/>
        <c:crosses val="autoZero"/>
        <c:crossBetween val="between"/>
      </c:valAx>
    </c:plotArea>
    <c:legend>
      <c:legendPos val="r"/>
      <c:layout/>
      <c:txPr>
        <a:bodyPr/>
        <a:lstStyle/>
        <a:p>
          <a:pPr>
            <a:defRPr lang="es-EC"/>
          </a:pPr>
          <a:endParaRPr lang="es-ES"/>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lgn="l">
              <a:defRPr/>
            </a:pPr>
            <a:r>
              <a:rPr lang="es-ES" sz="1800"/>
              <a:t>Tipo de Consumo de los Hogares</a:t>
            </a:r>
            <a:r>
              <a:rPr lang="es-ES" sz="1800" baseline="0"/>
              <a:t> </a:t>
            </a:r>
            <a:endParaRPr lang="es-ES" sz="1800"/>
          </a:p>
        </c:rich>
      </c:tx>
      <c:layout>
        <c:manualLayout>
          <c:xMode val="edge"/>
          <c:yMode val="edge"/>
          <c:x val="0.33532314110453815"/>
          <c:y val="1.4241208506711171E-2"/>
        </c:manualLayout>
      </c:layout>
    </c:title>
    <c:plotArea>
      <c:layout/>
      <c:barChart>
        <c:barDir val="col"/>
        <c:grouping val="clustered"/>
        <c:ser>
          <c:idx val="0"/>
          <c:order val="0"/>
          <c:tx>
            <c:strRef>
              <c:f>Hoja1!$B$1</c:f>
              <c:strCache>
                <c:ptCount val="1"/>
                <c:pt idx="0">
                  <c:v>Alimentos y bebidas</c:v>
                </c:pt>
              </c:strCache>
            </c:strRef>
          </c:tx>
          <c:cat>
            <c:strRef>
              <c:f>Hoja1!$A$2:$A$5</c:f>
              <c:strCache>
                <c:ptCount val="4"/>
                <c:pt idx="0">
                  <c:v>Quito</c:v>
                </c:pt>
                <c:pt idx="1">
                  <c:v>Cuenca</c:v>
                </c:pt>
                <c:pt idx="2">
                  <c:v>Guayaquil</c:v>
                </c:pt>
                <c:pt idx="3">
                  <c:v>Machala</c:v>
                </c:pt>
              </c:strCache>
            </c:strRef>
          </c:cat>
          <c:val>
            <c:numRef>
              <c:f>Hoja1!$B$2:$B$5</c:f>
              <c:numCache>
                <c:formatCode>#,##0</c:formatCode>
                <c:ptCount val="4"/>
                <c:pt idx="0">
                  <c:v>506324222</c:v>
                </c:pt>
                <c:pt idx="1">
                  <c:v>103605148</c:v>
                </c:pt>
                <c:pt idx="2">
                  <c:v>712889348</c:v>
                </c:pt>
                <c:pt idx="3">
                  <c:v>77899715</c:v>
                </c:pt>
              </c:numCache>
            </c:numRef>
          </c:val>
        </c:ser>
        <c:ser>
          <c:idx val="1"/>
          <c:order val="1"/>
          <c:tx>
            <c:strRef>
              <c:f>Hoja1!$C$1</c:f>
              <c:strCache>
                <c:ptCount val="1"/>
                <c:pt idx="0">
                  <c:v>Alcohol y tabaco</c:v>
                </c:pt>
              </c:strCache>
            </c:strRef>
          </c:tx>
          <c:cat>
            <c:strRef>
              <c:f>Hoja1!$A$2:$A$5</c:f>
              <c:strCache>
                <c:ptCount val="4"/>
                <c:pt idx="0">
                  <c:v>Quito</c:v>
                </c:pt>
                <c:pt idx="1">
                  <c:v>Cuenca</c:v>
                </c:pt>
                <c:pt idx="2">
                  <c:v>Guayaquil</c:v>
                </c:pt>
                <c:pt idx="3">
                  <c:v>Machala</c:v>
                </c:pt>
              </c:strCache>
            </c:strRef>
          </c:cat>
          <c:val>
            <c:numRef>
              <c:f>Hoja1!$C$2:$C$5</c:f>
              <c:numCache>
                <c:formatCode>#,##0</c:formatCode>
                <c:ptCount val="4"/>
                <c:pt idx="0">
                  <c:v>64830453</c:v>
                </c:pt>
                <c:pt idx="1">
                  <c:v>8846470</c:v>
                </c:pt>
                <c:pt idx="2">
                  <c:v>54105472</c:v>
                </c:pt>
                <c:pt idx="3">
                  <c:v>6739882</c:v>
                </c:pt>
              </c:numCache>
            </c:numRef>
          </c:val>
        </c:ser>
        <c:ser>
          <c:idx val="2"/>
          <c:order val="2"/>
          <c:tx>
            <c:strRef>
              <c:f>Hoja1!$D$1</c:f>
              <c:strCache>
                <c:ptCount val="1"/>
                <c:pt idx="0">
                  <c:v>Vestimenta</c:v>
                </c:pt>
              </c:strCache>
            </c:strRef>
          </c:tx>
          <c:cat>
            <c:strRef>
              <c:f>Hoja1!$A$2:$A$5</c:f>
              <c:strCache>
                <c:ptCount val="4"/>
                <c:pt idx="0">
                  <c:v>Quito</c:v>
                </c:pt>
                <c:pt idx="1">
                  <c:v>Cuenca</c:v>
                </c:pt>
                <c:pt idx="2">
                  <c:v>Guayaquil</c:v>
                </c:pt>
                <c:pt idx="3">
                  <c:v>Machala</c:v>
                </c:pt>
              </c:strCache>
            </c:strRef>
          </c:cat>
          <c:val>
            <c:numRef>
              <c:f>Hoja1!$D$2:$D$5</c:f>
              <c:numCache>
                <c:formatCode>#,##0</c:formatCode>
                <c:ptCount val="4"/>
                <c:pt idx="0">
                  <c:v>246283689</c:v>
                </c:pt>
                <c:pt idx="1">
                  <c:v>10548014</c:v>
                </c:pt>
                <c:pt idx="2">
                  <c:v>188505956</c:v>
                </c:pt>
                <c:pt idx="3">
                  <c:v>23044098</c:v>
                </c:pt>
              </c:numCache>
            </c:numRef>
          </c:val>
        </c:ser>
        <c:ser>
          <c:idx val="3"/>
          <c:order val="3"/>
          <c:tx>
            <c:strRef>
              <c:f>Hoja1!$E$1</c:f>
              <c:strCache>
                <c:ptCount val="1"/>
                <c:pt idx="0">
                  <c:v>Servicios y combustibles</c:v>
                </c:pt>
              </c:strCache>
            </c:strRef>
          </c:tx>
          <c:cat>
            <c:strRef>
              <c:f>Hoja1!$A$2:$A$5</c:f>
              <c:strCache>
                <c:ptCount val="4"/>
                <c:pt idx="0">
                  <c:v>Quito</c:v>
                </c:pt>
                <c:pt idx="1">
                  <c:v>Cuenca</c:v>
                </c:pt>
                <c:pt idx="2">
                  <c:v>Guayaquil</c:v>
                </c:pt>
                <c:pt idx="3">
                  <c:v>Machala</c:v>
                </c:pt>
              </c:strCache>
            </c:strRef>
          </c:cat>
          <c:val>
            <c:numRef>
              <c:f>Hoja1!$E$2:$E$5</c:f>
              <c:numCache>
                <c:formatCode>#,##0</c:formatCode>
                <c:ptCount val="4"/>
                <c:pt idx="0">
                  <c:v>146357570</c:v>
                </c:pt>
                <c:pt idx="1">
                  <c:v>26269881</c:v>
                </c:pt>
                <c:pt idx="2">
                  <c:v>104504222</c:v>
                </c:pt>
                <c:pt idx="3">
                  <c:v>10759778</c:v>
                </c:pt>
              </c:numCache>
            </c:numRef>
          </c:val>
        </c:ser>
        <c:ser>
          <c:idx val="4"/>
          <c:order val="4"/>
          <c:tx>
            <c:strRef>
              <c:f>Hoja1!$F$1</c:f>
              <c:strCache>
                <c:ptCount val="1"/>
                <c:pt idx="0">
                  <c:v>Vivienda </c:v>
                </c:pt>
              </c:strCache>
            </c:strRef>
          </c:tx>
          <c:cat>
            <c:strRef>
              <c:f>Hoja1!$A$2:$A$5</c:f>
              <c:strCache>
                <c:ptCount val="4"/>
                <c:pt idx="0">
                  <c:v>Quito</c:v>
                </c:pt>
                <c:pt idx="1">
                  <c:v>Cuenca</c:v>
                </c:pt>
                <c:pt idx="2">
                  <c:v>Guayaquil</c:v>
                </c:pt>
                <c:pt idx="3">
                  <c:v>Machala</c:v>
                </c:pt>
              </c:strCache>
            </c:strRef>
          </c:cat>
          <c:val>
            <c:numRef>
              <c:f>Hoja1!$F$2:$F$5</c:f>
              <c:numCache>
                <c:formatCode>#,##0</c:formatCode>
                <c:ptCount val="4"/>
                <c:pt idx="0">
                  <c:v>136740771</c:v>
                </c:pt>
                <c:pt idx="1">
                  <c:v>23724811</c:v>
                </c:pt>
                <c:pt idx="2">
                  <c:v>126160309</c:v>
                </c:pt>
                <c:pt idx="3">
                  <c:v>14860622</c:v>
                </c:pt>
              </c:numCache>
            </c:numRef>
          </c:val>
        </c:ser>
        <c:ser>
          <c:idx val="5"/>
          <c:order val="5"/>
          <c:tx>
            <c:strRef>
              <c:f>Hoja1!$G$1</c:f>
              <c:strCache>
                <c:ptCount val="1"/>
                <c:pt idx="0">
                  <c:v>Salud</c:v>
                </c:pt>
              </c:strCache>
            </c:strRef>
          </c:tx>
          <c:cat>
            <c:strRef>
              <c:f>Hoja1!$A$2:$A$5</c:f>
              <c:strCache>
                <c:ptCount val="4"/>
                <c:pt idx="0">
                  <c:v>Quito</c:v>
                </c:pt>
                <c:pt idx="1">
                  <c:v>Cuenca</c:v>
                </c:pt>
                <c:pt idx="2">
                  <c:v>Guayaquil</c:v>
                </c:pt>
                <c:pt idx="3">
                  <c:v>Machala</c:v>
                </c:pt>
              </c:strCache>
            </c:strRef>
          </c:cat>
          <c:val>
            <c:numRef>
              <c:f>Hoja1!$G$2:$G$5</c:f>
              <c:numCache>
                <c:formatCode>#,##0</c:formatCode>
                <c:ptCount val="4"/>
                <c:pt idx="0">
                  <c:v>140482489</c:v>
                </c:pt>
                <c:pt idx="1">
                  <c:v>31744059</c:v>
                </c:pt>
                <c:pt idx="2">
                  <c:v>120699008</c:v>
                </c:pt>
                <c:pt idx="3">
                  <c:v>15371605</c:v>
                </c:pt>
              </c:numCache>
            </c:numRef>
          </c:val>
        </c:ser>
        <c:ser>
          <c:idx val="6"/>
          <c:order val="6"/>
          <c:tx>
            <c:strRef>
              <c:f>Hoja1!$H$1</c:f>
              <c:strCache>
                <c:ptCount val="1"/>
                <c:pt idx="0">
                  <c:v>Transporte</c:v>
                </c:pt>
              </c:strCache>
            </c:strRef>
          </c:tx>
          <c:cat>
            <c:strRef>
              <c:f>Hoja1!$A$2:$A$5</c:f>
              <c:strCache>
                <c:ptCount val="4"/>
                <c:pt idx="0">
                  <c:v>Quito</c:v>
                </c:pt>
                <c:pt idx="1">
                  <c:v>Cuenca</c:v>
                </c:pt>
                <c:pt idx="2">
                  <c:v>Guayaquil</c:v>
                </c:pt>
                <c:pt idx="3">
                  <c:v>Machala</c:v>
                </c:pt>
              </c:strCache>
            </c:strRef>
          </c:cat>
          <c:val>
            <c:numRef>
              <c:f>Hoja1!$H$2:$H$5</c:f>
              <c:numCache>
                <c:formatCode>#,##0</c:formatCode>
                <c:ptCount val="4"/>
                <c:pt idx="0">
                  <c:v>440671927</c:v>
                </c:pt>
                <c:pt idx="1">
                  <c:v>93306799</c:v>
                </c:pt>
                <c:pt idx="2">
                  <c:v>321669704</c:v>
                </c:pt>
                <c:pt idx="3">
                  <c:v>28300485</c:v>
                </c:pt>
              </c:numCache>
            </c:numRef>
          </c:val>
        </c:ser>
        <c:ser>
          <c:idx val="7"/>
          <c:order val="7"/>
          <c:tx>
            <c:strRef>
              <c:f>Hoja1!$I$1</c:f>
              <c:strCache>
                <c:ptCount val="1"/>
                <c:pt idx="0">
                  <c:v>Comunicaciones</c:v>
                </c:pt>
              </c:strCache>
            </c:strRef>
          </c:tx>
          <c:cat>
            <c:strRef>
              <c:f>Hoja1!$A$2:$A$5</c:f>
              <c:strCache>
                <c:ptCount val="4"/>
                <c:pt idx="0">
                  <c:v>Quito</c:v>
                </c:pt>
                <c:pt idx="1">
                  <c:v>Cuenca</c:v>
                </c:pt>
                <c:pt idx="2">
                  <c:v>Guayaquil</c:v>
                </c:pt>
                <c:pt idx="3">
                  <c:v>Machala</c:v>
                </c:pt>
              </c:strCache>
            </c:strRef>
          </c:cat>
          <c:val>
            <c:numRef>
              <c:f>Hoja1!$I$2:$I$5</c:f>
              <c:numCache>
                <c:formatCode>#,##0</c:formatCode>
                <c:ptCount val="4"/>
                <c:pt idx="0">
                  <c:v>64193310</c:v>
                </c:pt>
                <c:pt idx="1">
                  <c:v>8821805</c:v>
                </c:pt>
                <c:pt idx="2">
                  <c:v>51757983</c:v>
                </c:pt>
                <c:pt idx="3">
                  <c:v>5869072</c:v>
                </c:pt>
              </c:numCache>
            </c:numRef>
          </c:val>
        </c:ser>
        <c:ser>
          <c:idx val="8"/>
          <c:order val="8"/>
          <c:tx>
            <c:strRef>
              <c:f>Hoja1!$J$1</c:f>
              <c:strCache>
                <c:ptCount val="1"/>
                <c:pt idx="0">
                  <c:v>Recreación y cultura</c:v>
                </c:pt>
              </c:strCache>
            </c:strRef>
          </c:tx>
          <c:cat>
            <c:strRef>
              <c:f>Hoja1!$A$2:$A$5</c:f>
              <c:strCache>
                <c:ptCount val="4"/>
                <c:pt idx="0">
                  <c:v>Quito</c:v>
                </c:pt>
                <c:pt idx="1">
                  <c:v>Cuenca</c:v>
                </c:pt>
                <c:pt idx="2">
                  <c:v>Guayaquil</c:v>
                </c:pt>
                <c:pt idx="3">
                  <c:v>Machala</c:v>
                </c:pt>
              </c:strCache>
            </c:strRef>
          </c:cat>
          <c:val>
            <c:numRef>
              <c:f>Hoja1!$J$2:$J$5</c:f>
              <c:numCache>
                <c:formatCode>#,##0</c:formatCode>
                <c:ptCount val="4"/>
                <c:pt idx="0">
                  <c:v>181508305</c:v>
                </c:pt>
                <c:pt idx="1">
                  <c:v>30647452</c:v>
                </c:pt>
                <c:pt idx="2">
                  <c:v>140368459</c:v>
                </c:pt>
                <c:pt idx="3">
                  <c:v>15890931</c:v>
                </c:pt>
              </c:numCache>
            </c:numRef>
          </c:val>
        </c:ser>
        <c:ser>
          <c:idx val="9"/>
          <c:order val="9"/>
          <c:tx>
            <c:strRef>
              <c:f>Hoja1!$K$1</c:f>
              <c:strCache>
                <c:ptCount val="1"/>
                <c:pt idx="0">
                  <c:v>Educación</c:v>
                </c:pt>
              </c:strCache>
            </c:strRef>
          </c:tx>
          <c:cat>
            <c:strRef>
              <c:f>Hoja1!$A$2:$A$5</c:f>
              <c:strCache>
                <c:ptCount val="4"/>
                <c:pt idx="0">
                  <c:v>Quito</c:v>
                </c:pt>
                <c:pt idx="1">
                  <c:v>Cuenca</c:v>
                </c:pt>
                <c:pt idx="2">
                  <c:v>Guayaquil</c:v>
                </c:pt>
                <c:pt idx="3">
                  <c:v>Machala</c:v>
                </c:pt>
              </c:strCache>
            </c:strRef>
          </c:cat>
          <c:val>
            <c:numRef>
              <c:f>Hoja1!$K$2:$K$5</c:f>
              <c:numCache>
                <c:formatCode>#,##0</c:formatCode>
                <c:ptCount val="4"/>
                <c:pt idx="0">
                  <c:v>212344759</c:v>
                </c:pt>
                <c:pt idx="1">
                  <c:v>29438726</c:v>
                </c:pt>
                <c:pt idx="2">
                  <c:v>160163157</c:v>
                </c:pt>
                <c:pt idx="3">
                  <c:v>9818561</c:v>
                </c:pt>
              </c:numCache>
            </c:numRef>
          </c:val>
        </c:ser>
        <c:ser>
          <c:idx val="10"/>
          <c:order val="10"/>
          <c:tx>
            <c:strRef>
              <c:f>Hoja1!$L$1</c:f>
              <c:strCache>
                <c:ptCount val="1"/>
                <c:pt idx="0">
                  <c:v>Restaurantes y hoteles</c:v>
                </c:pt>
              </c:strCache>
            </c:strRef>
          </c:tx>
          <c:cat>
            <c:strRef>
              <c:f>Hoja1!$A$2:$A$5</c:f>
              <c:strCache>
                <c:ptCount val="4"/>
                <c:pt idx="0">
                  <c:v>Quito</c:v>
                </c:pt>
                <c:pt idx="1">
                  <c:v>Cuenca</c:v>
                </c:pt>
                <c:pt idx="2">
                  <c:v>Guayaquil</c:v>
                </c:pt>
                <c:pt idx="3">
                  <c:v>Machala</c:v>
                </c:pt>
              </c:strCache>
            </c:strRef>
          </c:cat>
          <c:val>
            <c:numRef>
              <c:f>Hoja1!$L$2:$L$5</c:f>
              <c:numCache>
                <c:formatCode>#,##0</c:formatCode>
                <c:ptCount val="4"/>
                <c:pt idx="0">
                  <c:v>205633976</c:v>
                </c:pt>
                <c:pt idx="1">
                  <c:v>23905957</c:v>
                </c:pt>
                <c:pt idx="2">
                  <c:v>214762599</c:v>
                </c:pt>
                <c:pt idx="3">
                  <c:v>21204648</c:v>
                </c:pt>
              </c:numCache>
            </c:numRef>
          </c:val>
        </c:ser>
        <c:ser>
          <c:idx val="11"/>
          <c:order val="11"/>
          <c:tx>
            <c:strRef>
              <c:f>Hoja1!$M$1</c:f>
              <c:strCache>
                <c:ptCount val="1"/>
                <c:pt idx="0">
                  <c:v>Otros</c:v>
                </c:pt>
              </c:strCache>
            </c:strRef>
          </c:tx>
          <c:dLbls>
            <c:dLbl>
              <c:idx val="0"/>
              <c:layout>
                <c:manualLayout>
                  <c:x val="0.28216639575252517"/>
                  <c:y val="9.2899756801945441E-2"/>
                </c:manualLayout>
              </c:layout>
              <c:tx>
                <c:rich>
                  <a:bodyPr/>
                  <a:lstStyle/>
                  <a:p>
                    <a:r>
                      <a:rPr lang="en-US" dirty="0" smtClean="0"/>
                      <a:t>7%</a:t>
                    </a:r>
                    <a:endParaRPr lang="en-US" dirty="0"/>
                  </a:p>
                </c:rich>
              </c:tx>
              <c:dLblPos val="outEnd"/>
              <c:showVal val="1"/>
            </c:dLbl>
            <c:dLbl>
              <c:idx val="1"/>
              <c:layout>
                <c:manualLayout>
                  <c:x val="5.9229739014598839E-2"/>
                  <c:y val="-0.16503833445522942"/>
                </c:manualLayout>
              </c:layout>
              <c:tx>
                <c:rich>
                  <a:bodyPr/>
                  <a:lstStyle/>
                  <a:p>
                    <a:r>
                      <a:rPr lang="en-US" dirty="0" smtClean="0"/>
                      <a:t>15%</a:t>
                    </a:r>
                    <a:endParaRPr lang="en-US" dirty="0"/>
                  </a:p>
                </c:rich>
              </c:tx>
              <c:dLblPos val="outEnd"/>
              <c:showVal val="1"/>
            </c:dLbl>
            <c:dLbl>
              <c:idx val="2"/>
              <c:layout>
                <c:manualLayout>
                  <c:x val="-0.14260022150934071"/>
                  <c:y val="-0.50747282116981152"/>
                </c:manualLayout>
              </c:layout>
              <c:tx>
                <c:rich>
                  <a:bodyPr/>
                  <a:lstStyle/>
                  <a:p>
                    <a:r>
                      <a:rPr lang="en-US" dirty="0" smtClean="0"/>
                      <a:t>50%</a:t>
                    </a:r>
                    <a:endParaRPr lang="en-US" dirty="0"/>
                  </a:p>
                </c:rich>
              </c:tx>
              <c:dLblPos val="outEnd"/>
              <c:showVal val="1"/>
            </c:dLbl>
            <c:dLbl>
              <c:idx val="3"/>
              <c:layout>
                <c:manualLayout>
                  <c:x val="-0.23968973402633853"/>
                  <c:y val="-0.31069230017588456"/>
                </c:manualLayout>
              </c:layout>
              <c:tx>
                <c:rich>
                  <a:bodyPr/>
                  <a:lstStyle/>
                  <a:p>
                    <a:r>
                      <a:rPr lang="en-US" dirty="0" smtClean="0"/>
                      <a:t>20%</a:t>
                    </a:r>
                    <a:endParaRPr lang="en-US" dirty="0"/>
                  </a:p>
                </c:rich>
              </c:tx>
              <c:dLblPos val="outEnd"/>
              <c:showVal val="1"/>
            </c:dLbl>
            <c:dLblPos val="inEnd"/>
            <c:showVal val="1"/>
          </c:dLbls>
          <c:cat>
            <c:strRef>
              <c:f>Hoja1!$A$2:$A$5</c:f>
              <c:strCache>
                <c:ptCount val="4"/>
                <c:pt idx="0">
                  <c:v>Quito</c:v>
                </c:pt>
                <c:pt idx="1">
                  <c:v>Cuenca</c:v>
                </c:pt>
                <c:pt idx="2">
                  <c:v>Guayaquil</c:v>
                </c:pt>
                <c:pt idx="3">
                  <c:v>Machala</c:v>
                </c:pt>
              </c:strCache>
            </c:strRef>
          </c:cat>
          <c:val>
            <c:numRef>
              <c:f>Hoja1!$M$2:$M$5</c:f>
              <c:numCache>
                <c:formatCode>#,##0</c:formatCode>
                <c:ptCount val="4"/>
                <c:pt idx="0">
                  <c:v>217976449</c:v>
                </c:pt>
                <c:pt idx="1">
                  <c:v>36527582</c:v>
                </c:pt>
                <c:pt idx="2">
                  <c:v>198445900</c:v>
                </c:pt>
                <c:pt idx="3">
                  <c:v>19811028</c:v>
                </c:pt>
              </c:numCache>
            </c:numRef>
          </c:val>
        </c:ser>
        <c:gapWidth val="75"/>
        <c:overlap val="40"/>
        <c:axId val="52615808"/>
        <c:axId val="52429184"/>
      </c:barChart>
      <c:catAx>
        <c:axId val="52615808"/>
        <c:scaling>
          <c:orientation val="minMax"/>
        </c:scaling>
        <c:axPos val="b"/>
        <c:majorTickMark val="none"/>
        <c:tickLblPos val="nextTo"/>
        <c:crossAx val="52429184"/>
        <c:crosses val="autoZero"/>
        <c:auto val="1"/>
        <c:lblAlgn val="ctr"/>
        <c:lblOffset val="100"/>
      </c:catAx>
      <c:valAx>
        <c:axId val="52429184"/>
        <c:scaling>
          <c:orientation val="minMax"/>
          <c:min val="1"/>
        </c:scaling>
        <c:axPos val="l"/>
        <c:majorGridlines/>
        <c:numFmt formatCode="General" sourceLinked="0"/>
        <c:majorTickMark val="none"/>
        <c:tickLblPos val="nextTo"/>
        <c:crossAx val="52615808"/>
        <c:crosses val="autoZero"/>
        <c:crossBetween val="between"/>
        <c:dispUnits>
          <c:builtInUnit val="tenThousands"/>
        </c:dispUnits>
      </c:valAx>
    </c:plotArea>
    <c:legend>
      <c:legendPos val="r"/>
      <c:layout/>
    </c:legend>
    <c:plotVisOnly val="1"/>
    <c:dispBlanksAs val="gap"/>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s-EC" sz="1800" b="1" i="1"/>
              <a:t>GASTOS DE LOS HOGARES</a:t>
            </a:r>
            <a:endParaRPr lang="es-ES" sz="1800"/>
          </a:p>
        </c:rich>
      </c:tx>
      <c:layout/>
    </c:title>
    <c:plotArea>
      <c:layout/>
      <c:pieChart>
        <c:varyColors val="1"/>
        <c:ser>
          <c:idx val="0"/>
          <c:order val="0"/>
          <c:explosion val="25"/>
          <c:dPt>
            <c:idx val="0"/>
            <c:explosion val="27"/>
          </c:dPt>
          <c:dPt>
            <c:idx val="1"/>
            <c:explosion val="0"/>
          </c:dPt>
          <c:dLbls>
            <c:showCatName val="1"/>
            <c:showPercent val="1"/>
          </c:dLbls>
          <c:cat>
            <c:strRef>
              <c:f>Hoja2!$G$1:$H$1</c:f>
              <c:strCache>
                <c:ptCount val="2"/>
                <c:pt idx="0">
                  <c:v>Gastos deducibles de Impuesto</c:v>
                </c:pt>
                <c:pt idx="1">
                  <c:v>Gastos no Deducibles de Impuesto</c:v>
                </c:pt>
              </c:strCache>
            </c:strRef>
          </c:cat>
          <c:val>
            <c:numRef>
              <c:f>Hoja2!$G$6:$H$6</c:f>
              <c:numCache>
                <c:formatCode>General</c:formatCode>
                <c:ptCount val="2"/>
                <c:pt idx="0">
                  <c:v>17726907.300000001</c:v>
                </c:pt>
                <c:pt idx="1">
                  <c:v>25381947.476</c:v>
                </c:pt>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lang="es-EC"/>
            </a:pPr>
            <a:r>
              <a:rPr lang="en-US" dirty="0" smtClean="0"/>
              <a:t>Guayaquil</a:t>
            </a:r>
            <a:endParaRPr lang="en-US" dirty="0"/>
          </a:p>
        </c:rich>
      </c:tx>
      <c:layout/>
    </c:title>
    <c:plotArea>
      <c:layout/>
      <c:pieChart>
        <c:varyColors val="1"/>
        <c:ser>
          <c:idx val="0"/>
          <c:order val="0"/>
          <c:tx>
            <c:strRef>
              <c:f>Hoja1!$A$7</c:f>
              <c:strCache>
                <c:ptCount val="1"/>
                <c:pt idx="0">
                  <c:v>Guayaquil</c:v>
                </c:pt>
              </c:strCache>
            </c:strRef>
          </c:tx>
          <c:explosion val="25"/>
          <c:dLbls>
            <c:dLbl>
              <c:idx val="3"/>
              <c:layout>
                <c:manualLayout>
                  <c:x val="-5.5769903762029754E-3"/>
                  <c:y val="2.5261128073276656E-2"/>
                </c:manualLayout>
              </c:layout>
              <c:showCatName val="1"/>
              <c:showPercent val="1"/>
            </c:dLbl>
            <c:dLbl>
              <c:idx val="4"/>
              <c:layout>
                <c:manualLayout>
                  <c:x val="8.7521925955299489E-3"/>
                  <c:y val="2.9090978408516006E-2"/>
                </c:manualLayout>
              </c:layout>
              <c:showCatName val="1"/>
              <c:showPercent val="1"/>
            </c:dLbl>
            <c:txPr>
              <a:bodyPr/>
              <a:lstStyle/>
              <a:p>
                <a:pPr>
                  <a:defRPr lang="es-EC"/>
                </a:pPr>
                <a:endParaRPr lang="es-ES"/>
              </a:p>
            </c:txPr>
            <c:showCatName val="1"/>
            <c:showPercent val="1"/>
          </c:dLbls>
          <c:cat>
            <c:strRef>
              <c:f>Hoja1!$B$4:$F$4</c:f>
              <c:strCache>
                <c:ptCount val="5"/>
                <c:pt idx="0">
                  <c:v>Alimentacion </c:v>
                </c:pt>
                <c:pt idx="1">
                  <c:v>Vestimenta</c:v>
                </c:pt>
                <c:pt idx="2">
                  <c:v>Salud</c:v>
                </c:pt>
                <c:pt idx="3">
                  <c:v>Educación</c:v>
                </c:pt>
                <c:pt idx="4">
                  <c:v>vivienda</c:v>
                </c:pt>
              </c:strCache>
            </c:strRef>
          </c:cat>
          <c:val>
            <c:numRef>
              <c:f>Hoja1!$B$7:$F$7</c:f>
              <c:numCache>
                <c:formatCode>#,##0</c:formatCode>
                <c:ptCount val="5"/>
                <c:pt idx="0">
                  <c:v>712889347</c:v>
                </c:pt>
                <c:pt idx="1">
                  <c:v>188505956</c:v>
                </c:pt>
                <c:pt idx="2">
                  <c:v>120699008</c:v>
                </c:pt>
                <c:pt idx="3">
                  <c:v>160163157</c:v>
                </c:pt>
                <c:pt idx="4">
                  <c:v>198445900</c:v>
                </c:pt>
              </c:numCache>
            </c:numRef>
          </c:val>
        </c:ser>
        <c:dLbls>
          <c:showCatName val="1"/>
          <c:showPercent val="1"/>
        </c:dLbls>
        <c:firstSliceAng val="0"/>
      </c:pieChart>
    </c:plotArea>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ES"/>
  <c:chart>
    <c:title>
      <c:layout/>
      <c:txPr>
        <a:bodyPr/>
        <a:lstStyle/>
        <a:p>
          <a:pPr>
            <a:defRPr lang="es-EC"/>
          </a:pPr>
          <a:endParaRPr lang="es-ES"/>
        </a:p>
      </c:txPr>
    </c:title>
    <c:plotArea>
      <c:layout/>
      <c:pieChart>
        <c:varyColors val="1"/>
        <c:ser>
          <c:idx val="1"/>
          <c:order val="0"/>
          <c:tx>
            <c:strRef>
              <c:f>Hoja1!$A$5</c:f>
              <c:strCache>
                <c:ptCount val="1"/>
                <c:pt idx="0">
                  <c:v>Quito</c:v>
                </c:pt>
              </c:strCache>
            </c:strRef>
          </c:tx>
          <c:explosion val="25"/>
          <c:dLbls>
            <c:dLbl>
              <c:idx val="4"/>
              <c:layout>
                <c:manualLayout>
                  <c:x val="-2.8385826771653612E-3"/>
                  <c:y val="1.9254520268299904E-2"/>
                </c:manualLayout>
              </c:layout>
              <c:showCatName val="1"/>
              <c:showPercent val="1"/>
            </c:dLbl>
            <c:txPr>
              <a:bodyPr/>
              <a:lstStyle/>
              <a:p>
                <a:pPr>
                  <a:defRPr lang="es-EC"/>
                </a:pPr>
                <a:endParaRPr lang="es-ES"/>
              </a:p>
            </c:txPr>
            <c:showCatName val="1"/>
            <c:showPercent val="1"/>
          </c:dLbls>
          <c:cat>
            <c:strRef>
              <c:f>Hoja1!$B$4:$F$4</c:f>
              <c:strCache>
                <c:ptCount val="5"/>
                <c:pt idx="0">
                  <c:v>Alimentacion </c:v>
                </c:pt>
                <c:pt idx="1">
                  <c:v>Vestimenta</c:v>
                </c:pt>
                <c:pt idx="2">
                  <c:v>Salud</c:v>
                </c:pt>
                <c:pt idx="3">
                  <c:v>Educación</c:v>
                </c:pt>
                <c:pt idx="4">
                  <c:v>vivienda</c:v>
                </c:pt>
              </c:strCache>
            </c:strRef>
          </c:cat>
          <c:val>
            <c:numRef>
              <c:f>Hoja1!$B$5:$F$5</c:f>
              <c:numCache>
                <c:formatCode>#,##0</c:formatCode>
                <c:ptCount val="5"/>
                <c:pt idx="0">
                  <c:v>506324221</c:v>
                </c:pt>
                <c:pt idx="1">
                  <c:v>246283689</c:v>
                </c:pt>
                <c:pt idx="2">
                  <c:v>140482489</c:v>
                </c:pt>
                <c:pt idx="3">
                  <c:v>212344759</c:v>
                </c:pt>
                <c:pt idx="4">
                  <c:v>217976449</c:v>
                </c:pt>
              </c:numCache>
            </c:numRef>
          </c:val>
        </c:ser>
        <c:dLbls>
          <c:showCatName val="1"/>
          <c:showPercent val="1"/>
        </c:dLbls>
        <c:firstSliceAng val="0"/>
      </c:pieChart>
    </c:plotArea>
    <c:plotVisOnly val="1"/>
    <c:dispBlanksAs val="zero"/>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ES"/>
  <c:style val="34"/>
  <c:chart>
    <c:title>
      <c:layout/>
      <c:txPr>
        <a:bodyPr/>
        <a:lstStyle/>
        <a:p>
          <a:pPr>
            <a:defRPr lang="es-EC"/>
          </a:pPr>
          <a:endParaRPr lang="es-ES"/>
        </a:p>
      </c:txPr>
    </c:title>
    <c:plotArea>
      <c:layout/>
      <c:pieChart>
        <c:varyColors val="1"/>
        <c:ser>
          <c:idx val="0"/>
          <c:order val="0"/>
          <c:tx>
            <c:strRef>
              <c:f>Hoja1!$A$6</c:f>
              <c:strCache>
                <c:ptCount val="1"/>
                <c:pt idx="0">
                  <c:v>Cuenca</c:v>
                </c:pt>
              </c:strCache>
            </c:strRef>
          </c:tx>
          <c:explosion val="25"/>
          <c:dLbls>
            <c:dLbl>
              <c:idx val="0"/>
              <c:layout>
                <c:manualLayout>
                  <c:x val="-0.18788965441819774"/>
                  <c:y val="9.8725997139951463E-2"/>
                </c:manualLayout>
              </c:layout>
              <c:showCatName val="1"/>
              <c:showPercent val="1"/>
            </c:dLbl>
            <c:dLbl>
              <c:idx val="1"/>
              <c:layout>
                <c:manualLayout>
                  <c:x val="5.9450459317585413E-2"/>
                  <c:y val="-3.8888888888888892E-3"/>
                </c:manualLayout>
              </c:layout>
              <c:showCatName val="1"/>
              <c:showPercent val="1"/>
            </c:dLbl>
            <c:dLbl>
              <c:idx val="2"/>
              <c:layout>
                <c:manualLayout>
                  <c:x val="-3.2667322834645839E-3"/>
                  <c:y val="-9.3390930300379267E-3"/>
                </c:manualLayout>
              </c:layout>
              <c:showCatName val="1"/>
              <c:showPercent val="1"/>
            </c:dLbl>
            <c:dLbl>
              <c:idx val="3"/>
              <c:layout>
                <c:manualLayout>
                  <c:x val="-2.5582567804024611E-2"/>
                  <c:y val="1.9711961179645833E-2"/>
                </c:manualLayout>
              </c:layout>
              <c:showCatName val="1"/>
              <c:showPercent val="1"/>
            </c:dLbl>
            <c:dLbl>
              <c:idx val="4"/>
              <c:layout>
                <c:manualLayout>
                  <c:x val="-1.7365923009623797E-2"/>
                  <c:y val="9.3824730242053865E-3"/>
                </c:manualLayout>
              </c:layout>
              <c:showCatName val="1"/>
              <c:showPercent val="1"/>
            </c:dLbl>
            <c:txPr>
              <a:bodyPr/>
              <a:lstStyle/>
              <a:p>
                <a:pPr>
                  <a:defRPr lang="es-EC"/>
                </a:pPr>
                <a:endParaRPr lang="es-ES"/>
              </a:p>
            </c:txPr>
            <c:showCatName val="1"/>
            <c:showPercent val="1"/>
          </c:dLbls>
          <c:cat>
            <c:strRef>
              <c:f>Hoja1!$B$4:$F$4</c:f>
              <c:strCache>
                <c:ptCount val="5"/>
                <c:pt idx="0">
                  <c:v>Alimentacion </c:v>
                </c:pt>
                <c:pt idx="1">
                  <c:v>Vestimenta</c:v>
                </c:pt>
                <c:pt idx="2">
                  <c:v>Salud</c:v>
                </c:pt>
                <c:pt idx="3">
                  <c:v>Educación</c:v>
                </c:pt>
                <c:pt idx="4">
                  <c:v>vivienda</c:v>
                </c:pt>
              </c:strCache>
            </c:strRef>
          </c:cat>
          <c:val>
            <c:numRef>
              <c:f>Hoja1!$B$6:$F$6</c:f>
              <c:numCache>
                <c:formatCode>#,##0</c:formatCode>
                <c:ptCount val="5"/>
                <c:pt idx="0">
                  <c:v>103605147</c:v>
                </c:pt>
                <c:pt idx="1">
                  <c:v>10548014</c:v>
                </c:pt>
                <c:pt idx="2">
                  <c:v>31744059</c:v>
                </c:pt>
                <c:pt idx="3">
                  <c:v>29438726</c:v>
                </c:pt>
                <c:pt idx="4">
                  <c:v>36527582</c:v>
                </c:pt>
              </c:numCache>
            </c:numRef>
          </c:val>
        </c:ser>
        <c:dLbls>
          <c:showCatName val="1"/>
          <c:showPercent val="1"/>
        </c:dLbls>
        <c:firstSliceAng val="0"/>
      </c:pieChart>
    </c:plotArea>
    <c:plotVisOnly val="1"/>
    <c:dispBlanksAs val="zero"/>
  </c:chart>
  <c:externalData r:id="rId1"/>
</c:chartSpac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0.51832</cdr:x>
      <cdr:y>0.51138</cdr:y>
    </cdr:from>
    <cdr:to>
      <cdr:x>0.55273</cdr:x>
      <cdr:y>0.58791</cdr:y>
    </cdr:to>
    <cdr:sp macro="" textlink="">
      <cdr:nvSpPr>
        <cdr:cNvPr id="2" name="1 CuadroTexto"/>
        <cdr:cNvSpPr txBox="1"/>
      </cdr:nvSpPr>
      <cdr:spPr>
        <a:xfrm xmlns:a="http://schemas.openxmlformats.org/drawingml/2006/main">
          <a:off x="4339208" y="2260848"/>
          <a:ext cx="288032" cy="3383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s-EC" sz="1100" dirty="0"/>
        </a:p>
      </cdr:txBody>
    </cdr:sp>
  </cdr:relSizeAnchor>
  <cdr:relSizeAnchor xmlns:cdr="http://schemas.openxmlformats.org/drawingml/2006/chartDrawing">
    <cdr:from>
      <cdr:x>0.07965</cdr:x>
      <cdr:y>0.3485</cdr:y>
    </cdr:from>
    <cdr:to>
      <cdr:x>0.1115</cdr:x>
      <cdr:y>0.38513</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66800" y="1540768"/>
          <a:ext cx="266667" cy="161905"/>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E5C0BC63-A749-4502-B0F9-F762052D3C3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E5C0BC63-A749-4502-B0F9-F762052D3C3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E5C0BC63-A749-4502-B0F9-F762052D3C39}"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EC3136A-9C9D-4CA4-9174-B523A27CCAD0}" type="datetimeFigureOut">
              <a:rPr lang="es-ES" smtClean="0"/>
              <a:pPr/>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E5C0BC63-A749-4502-B0F9-F762052D3C39}"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EC3136A-9C9D-4CA4-9174-B523A27CCAD0}" type="datetimeFigureOut">
              <a:rPr lang="es-ES" smtClean="0"/>
              <a:pPr/>
              <a:t>05/10/2010</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5C0BC63-A749-4502-B0F9-F762052D3C39}"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9.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8.png"/><Relationship Id="rId2" Type="http://schemas.openxmlformats.org/officeDocument/2006/relationships/chart" Target="../charts/chart12.xml"/><Relationship Id="rId16"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image" Target="../media/image13.png"/><Relationship Id="rId11" Type="http://schemas.openxmlformats.org/officeDocument/2006/relationships/chart" Target="../charts/chart13.xml"/><Relationship Id="rId5" Type="http://schemas.openxmlformats.org/officeDocument/2006/relationships/image" Target="../media/image12.png"/><Relationship Id="rId15" Type="http://schemas.openxmlformats.org/officeDocument/2006/relationships/image" Target="../media/image21.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142984"/>
            <a:ext cx="8458200" cy="1222375"/>
          </a:xfrm>
        </p:spPr>
        <p:txBody>
          <a:bodyPr>
            <a:normAutofit fontScale="90000"/>
          </a:bodyPr>
          <a:lstStyle/>
          <a:p>
            <a:pPr algn="ctr"/>
            <a:r>
              <a:rPr lang="es-EC" i="1" dirty="0" smtClean="0">
                <a:effectLst/>
              </a:rPr>
              <a:t>«Estructura </a:t>
            </a:r>
            <a:r>
              <a:rPr lang="es-EC" i="1" dirty="0">
                <a:effectLst/>
              </a:rPr>
              <a:t>de los Gastos Personales Deducibles de Impuesto a la Renta en el Ecuador en relación a la Encuesta Nacional de Ingresos y Gastos de los Hogares Urbanos </a:t>
            </a:r>
            <a:r>
              <a:rPr lang="es-EC" i="1" dirty="0" smtClean="0">
                <a:effectLst/>
              </a:rPr>
              <a:t>ENIGHU».</a:t>
            </a:r>
            <a:r>
              <a:rPr lang="es-ES" dirty="0">
                <a:effectLst/>
              </a:rPr>
              <a:t/>
            </a:r>
            <a:br>
              <a:rPr lang="es-ES" dirty="0">
                <a:effectLst/>
              </a:rPr>
            </a:br>
            <a:endParaRPr lang="es-ES" dirty="0"/>
          </a:p>
        </p:txBody>
      </p:sp>
    </p:spTree>
    <p:extLst>
      <p:ext uri="{BB962C8B-B14F-4D97-AF65-F5344CB8AC3E}">
        <p14:creationId xmlns="" xmlns:p14="http://schemas.microsoft.com/office/powerpoint/2010/main" val="70323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buNone/>
            </a:pPr>
            <a:r>
              <a:rPr lang="es-ES" sz="4800" b="1" dirty="0" smtClean="0">
                <a:latin typeface="Calisto MT" pitchFamily="18" charset="0"/>
              </a:rPr>
              <a:t>ANÁLISIS </a:t>
            </a:r>
          </a:p>
          <a:p>
            <a:pPr algn="ctr">
              <a:buNone/>
            </a:pPr>
            <a:endParaRPr lang="es-ES" sz="4800" b="1" dirty="0" smtClean="0">
              <a:latin typeface="Calisto MT" pitchFamily="18" charset="0"/>
            </a:endParaRPr>
          </a:p>
          <a:p>
            <a:pPr algn="ctr">
              <a:buNone/>
            </a:pPr>
            <a:r>
              <a:rPr lang="es-ES" sz="4800" b="1" dirty="0" smtClean="0">
                <a:latin typeface="Calisto MT" pitchFamily="18" charset="0"/>
              </a:rPr>
              <a:t>DESCRIPTIVO</a:t>
            </a:r>
            <a:endParaRPr lang="es-ES" sz="4800" b="1" dirty="0">
              <a:latin typeface="Calisto MT"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2400" b="1" dirty="0"/>
              <a:t>SEGMENTACION DE LA BASE DE DATOS ENIGHU </a:t>
            </a:r>
            <a:endParaRPr lang="es-EC" sz="2400" dirty="0"/>
          </a:p>
        </p:txBody>
      </p:sp>
      <p:sp>
        <p:nvSpPr>
          <p:cNvPr id="3" name="2 Marcador de contenido"/>
          <p:cNvSpPr>
            <a:spLocks noGrp="1"/>
          </p:cNvSpPr>
          <p:nvPr>
            <p:ph idx="1"/>
          </p:nvPr>
        </p:nvSpPr>
        <p:spPr>
          <a:xfrm>
            <a:off x="457200" y="1571612"/>
            <a:ext cx="8229600" cy="4929222"/>
          </a:xfrm>
        </p:spPr>
        <p:txBody>
          <a:bodyPr>
            <a:normAutofit/>
          </a:bodyPr>
          <a:lstStyle/>
          <a:p>
            <a:pPr>
              <a:buNone/>
            </a:pPr>
            <a:r>
              <a:rPr lang="es-EC" sz="1800" dirty="0" smtClean="0"/>
              <a:t>Consideramos </a:t>
            </a:r>
            <a:r>
              <a:rPr lang="es-EC" sz="1800" dirty="0"/>
              <a:t>como variables importantes para nuestro análisis las siguientes:</a:t>
            </a:r>
          </a:p>
          <a:p>
            <a:r>
              <a:rPr lang="es-EC" sz="1800" dirty="0" smtClean="0"/>
              <a:t>Individuos </a:t>
            </a:r>
            <a:r>
              <a:rPr lang="es-EC" sz="1800" dirty="0"/>
              <a:t>(Hombres y Mujeres)</a:t>
            </a:r>
          </a:p>
          <a:p>
            <a:pPr lvl="0"/>
            <a:r>
              <a:rPr lang="es-EC" sz="1800" dirty="0"/>
              <a:t>De 22 años en adelante (Jefes de familias)</a:t>
            </a:r>
          </a:p>
          <a:p>
            <a:pPr lvl="0"/>
            <a:r>
              <a:rPr lang="es-EC" sz="1800" dirty="0"/>
              <a:t>Sin hacer distinción a la ubicación  </a:t>
            </a:r>
          </a:p>
          <a:p>
            <a:pPr lvl="0"/>
            <a:r>
              <a:rPr lang="es-EC" sz="1800" dirty="0"/>
              <a:t>Residentes </a:t>
            </a:r>
            <a:r>
              <a:rPr lang="es-EC" sz="1800" dirty="0" smtClean="0"/>
              <a:t>en Ecuador</a:t>
            </a:r>
            <a:endParaRPr lang="es-EC" sz="1800" dirty="0"/>
          </a:p>
          <a:p>
            <a:pPr lvl="0"/>
            <a:r>
              <a:rPr lang="es-EC" sz="1800" dirty="0"/>
              <a:t>Que posean ingresos y </a:t>
            </a:r>
            <a:r>
              <a:rPr lang="es-EC" sz="1800" dirty="0" smtClean="0"/>
              <a:t>gastos</a:t>
            </a:r>
          </a:p>
          <a:p>
            <a:pPr lvl="0">
              <a:buNone/>
            </a:pPr>
            <a:endParaRPr lang="es-EC" sz="1800" dirty="0"/>
          </a:p>
          <a:p>
            <a:pPr>
              <a:buNone/>
            </a:pPr>
            <a:r>
              <a:rPr lang="es-EC" sz="1800" b="1" dirty="0"/>
              <a:t>Recolección de la información (Obtención de datos)</a:t>
            </a:r>
            <a:endParaRPr lang="es-EC" sz="1800" dirty="0"/>
          </a:p>
          <a:p>
            <a:pPr algn="just">
              <a:buNone/>
            </a:pPr>
            <a:r>
              <a:rPr lang="es-EC" sz="1800" dirty="0" smtClean="0"/>
              <a:t>      Para la obtención de la información tomamos en consideración la muestra poblacional que obtuvimos de la base de datos del INEC en relación a la ENIGHU que consta de N = 100 familias, la cual se realizo cara a cara con el entrevistado, con el uso de un cuestionario.  La muestra poblacional que nos proporciono El Servicio de Rentas Internas consta de N= 65.000 (personas naturales que hicieron su respectiva declaración para el ejercicio fiscal 2008)</a:t>
            </a:r>
          </a:p>
          <a:p>
            <a:pPr algn="just">
              <a:buNone/>
            </a:pPr>
            <a:endParaRPr lang="es-EC"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2400" b="1" dirty="0">
                <a:latin typeface="Tw Cen MT" pitchFamily="34" charset="0"/>
              </a:rPr>
              <a:t>DISTRIBUCIÓN DE LOS HOGARES EN LA ENIGHU - 2004.</a:t>
            </a:r>
            <a:r>
              <a:rPr lang="es-EC" sz="2400" dirty="0"/>
              <a:t/>
            </a:r>
            <a:br>
              <a:rPr lang="es-EC" sz="2400" dirty="0"/>
            </a:br>
            <a:endParaRPr lang="es-EC" sz="2400" dirty="0"/>
          </a:p>
        </p:txBody>
      </p:sp>
      <p:graphicFrame>
        <p:nvGraphicFramePr>
          <p:cNvPr id="4" name="3 Marcador de contenido"/>
          <p:cNvGraphicFramePr>
            <a:graphicFrameLocks noGrp="1"/>
          </p:cNvGraphicFramePr>
          <p:nvPr>
            <p:ph idx="1"/>
          </p:nvPr>
        </p:nvGraphicFramePr>
        <p:xfrm>
          <a:off x="457200" y="1600200"/>
          <a:ext cx="4618856" cy="43490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Tabla"/>
          <p:cNvGraphicFramePr>
            <a:graphicFrameLocks noGrp="1"/>
          </p:cNvGraphicFramePr>
          <p:nvPr/>
        </p:nvGraphicFramePr>
        <p:xfrm>
          <a:off x="5286380" y="1714488"/>
          <a:ext cx="3534092" cy="4090776"/>
        </p:xfrm>
        <a:graphic>
          <a:graphicData uri="http://schemas.openxmlformats.org/drawingml/2006/table">
            <a:tbl>
              <a:tblPr/>
              <a:tblGrid>
                <a:gridCol w="2000032"/>
                <a:gridCol w="1534060"/>
              </a:tblGrid>
              <a:tr h="511347">
                <a:tc>
                  <a:txBody>
                    <a:bodyPr/>
                    <a:lstStyle/>
                    <a:p>
                      <a:pPr algn="ctr">
                        <a:lnSpc>
                          <a:spcPct val="200000"/>
                        </a:lnSpc>
                        <a:spcAft>
                          <a:spcPts val="0"/>
                        </a:spcAft>
                      </a:pPr>
                      <a:r>
                        <a:rPr lang="es-EC" sz="1200" b="1" dirty="0">
                          <a:latin typeface="Arial"/>
                          <a:ea typeface="Calibri"/>
                          <a:cs typeface="Arial"/>
                        </a:rPr>
                        <a:t>DOMINIO DE ESTUDIO</a:t>
                      </a:r>
                      <a:endParaRPr lang="es-EC" sz="1200" dirty="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s-EC" sz="1200" b="1">
                          <a:latin typeface="Arial"/>
                          <a:ea typeface="Calibri"/>
                          <a:cs typeface="Arial"/>
                        </a:rPr>
                        <a:t>HOGARES</a:t>
                      </a:r>
                      <a:endParaRPr lang="es-EC" sz="120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8082">
                <a:tc>
                  <a:txBody>
                    <a:bodyPr/>
                    <a:lstStyle/>
                    <a:p>
                      <a:pPr algn="l">
                        <a:lnSpc>
                          <a:spcPct val="200000"/>
                        </a:lnSpc>
                        <a:spcAft>
                          <a:spcPts val="0"/>
                        </a:spcAft>
                      </a:pPr>
                      <a:r>
                        <a:rPr lang="es-EC" sz="1200">
                          <a:latin typeface="Arial"/>
                          <a:ea typeface="Calibri"/>
                          <a:cs typeface="Arial"/>
                        </a:rPr>
                        <a:t>Quito</a:t>
                      </a:r>
                      <a:endParaRPr lang="es-EC" sz="1200">
                        <a:latin typeface="Arial"/>
                        <a:ea typeface="Times New Roman"/>
                        <a:cs typeface="Times New Roman"/>
                      </a:endParaRPr>
                    </a:p>
                    <a:p>
                      <a:pPr algn="l">
                        <a:lnSpc>
                          <a:spcPct val="200000"/>
                        </a:lnSpc>
                        <a:spcAft>
                          <a:spcPts val="0"/>
                        </a:spcAft>
                      </a:pPr>
                      <a:r>
                        <a:rPr lang="es-EC" sz="1200">
                          <a:latin typeface="Arial"/>
                          <a:ea typeface="Calibri"/>
                          <a:cs typeface="Arial"/>
                        </a:rPr>
                        <a:t>Guayaquil</a:t>
                      </a:r>
                      <a:endParaRPr lang="es-EC" sz="1200">
                        <a:latin typeface="Arial"/>
                        <a:ea typeface="Times New Roman"/>
                        <a:cs typeface="Times New Roman"/>
                      </a:endParaRPr>
                    </a:p>
                    <a:p>
                      <a:pPr algn="l">
                        <a:lnSpc>
                          <a:spcPct val="200000"/>
                        </a:lnSpc>
                        <a:spcAft>
                          <a:spcPts val="0"/>
                        </a:spcAft>
                      </a:pPr>
                      <a:r>
                        <a:rPr lang="es-EC" sz="1200">
                          <a:latin typeface="Arial"/>
                          <a:ea typeface="Calibri"/>
                          <a:cs typeface="Arial"/>
                        </a:rPr>
                        <a:t>Cuenca</a:t>
                      </a:r>
                      <a:endParaRPr lang="es-EC" sz="1200">
                        <a:latin typeface="Arial"/>
                        <a:ea typeface="Times New Roman"/>
                        <a:cs typeface="Times New Roman"/>
                      </a:endParaRPr>
                    </a:p>
                    <a:p>
                      <a:pPr algn="l">
                        <a:lnSpc>
                          <a:spcPct val="200000"/>
                        </a:lnSpc>
                        <a:spcAft>
                          <a:spcPts val="0"/>
                        </a:spcAft>
                      </a:pPr>
                      <a:r>
                        <a:rPr lang="es-EC" sz="1200">
                          <a:latin typeface="Arial"/>
                          <a:ea typeface="Calibri"/>
                          <a:cs typeface="Arial"/>
                        </a:rPr>
                        <a:t>Machala</a:t>
                      </a:r>
                      <a:endParaRPr lang="es-EC" sz="1200">
                        <a:latin typeface="Arial"/>
                        <a:ea typeface="Times New Roman"/>
                        <a:cs typeface="Times New Roman"/>
                      </a:endParaRPr>
                    </a:p>
                    <a:p>
                      <a:pPr algn="l">
                        <a:lnSpc>
                          <a:spcPct val="200000"/>
                        </a:lnSpc>
                        <a:spcAft>
                          <a:spcPts val="0"/>
                        </a:spcAft>
                      </a:pPr>
                      <a:r>
                        <a:rPr lang="es-EC" sz="1200">
                          <a:latin typeface="Arial"/>
                          <a:ea typeface="Calibri"/>
                          <a:cs typeface="Arial"/>
                        </a:rPr>
                        <a:t>Resto Sierra</a:t>
                      </a:r>
                      <a:endParaRPr lang="es-EC" sz="1200">
                        <a:latin typeface="Arial"/>
                        <a:ea typeface="Times New Roman"/>
                        <a:cs typeface="Times New Roman"/>
                      </a:endParaRPr>
                    </a:p>
                    <a:p>
                      <a:pPr algn="l">
                        <a:lnSpc>
                          <a:spcPct val="200000"/>
                        </a:lnSpc>
                        <a:spcAft>
                          <a:spcPts val="0"/>
                        </a:spcAft>
                      </a:pPr>
                      <a:r>
                        <a:rPr lang="es-EC" sz="1200">
                          <a:latin typeface="Arial"/>
                          <a:ea typeface="Calibri"/>
                          <a:cs typeface="Arial"/>
                        </a:rPr>
                        <a:t>Resto Costa</a:t>
                      </a:r>
                      <a:endParaRPr lang="es-EC" sz="120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200000"/>
                        </a:lnSpc>
                        <a:spcAft>
                          <a:spcPts val="0"/>
                        </a:spcAft>
                      </a:pPr>
                      <a:r>
                        <a:rPr lang="es-EC" sz="1200">
                          <a:latin typeface="Arial"/>
                          <a:ea typeface="Calibri"/>
                          <a:cs typeface="Arial"/>
                        </a:rPr>
                        <a:t>376.054</a:t>
                      </a:r>
                      <a:endParaRPr lang="es-EC" sz="1200">
                        <a:latin typeface="Arial"/>
                        <a:ea typeface="Times New Roman"/>
                        <a:cs typeface="Times New Roman"/>
                      </a:endParaRPr>
                    </a:p>
                    <a:p>
                      <a:pPr algn="r">
                        <a:lnSpc>
                          <a:spcPct val="200000"/>
                        </a:lnSpc>
                        <a:spcAft>
                          <a:spcPts val="0"/>
                        </a:spcAft>
                      </a:pPr>
                      <a:r>
                        <a:rPr lang="es-EC" sz="1200">
                          <a:latin typeface="Arial"/>
                          <a:ea typeface="Calibri"/>
                          <a:cs typeface="Arial"/>
                        </a:rPr>
                        <a:t>442.762</a:t>
                      </a:r>
                      <a:endParaRPr lang="es-EC" sz="1200">
                        <a:latin typeface="Arial"/>
                        <a:ea typeface="Times New Roman"/>
                        <a:cs typeface="Times New Roman"/>
                      </a:endParaRPr>
                    </a:p>
                    <a:p>
                      <a:pPr algn="r">
                        <a:lnSpc>
                          <a:spcPct val="200000"/>
                        </a:lnSpc>
                        <a:spcAft>
                          <a:spcPts val="0"/>
                        </a:spcAft>
                      </a:pPr>
                      <a:r>
                        <a:rPr lang="es-EC" sz="1200">
                          <a:latin typeface="Arial"/>
                          <a:ea typeface="Calibri"/>
                          <a:cs typeface="Arial"/>
                        </a:rPr>
                        <a:t>68.117</a:t>
                      </a:r>
                      <a:endParaRPr lang="es-EC" sz="1200">
                        <a:latin typeface="Arial"/>
                        <a:ea typeface="Times New Roman"/>
                        <a:cs typeface="Times New Roman"/>
                      </a:endParaRPr>
                    </a:p>
                    <a:p>
                      <a:pPr algn="r">
                        <a:lnSpc>
                          <a:spcPct val="200000"/>
                        </a:lnSpc>
                        <a:spcAft>
                          <a:spcPts val="0"/>
                        </a:spcAft>
                      </a:pPr>
                      <a:r>
                        <a:rPr lang="es-EC" sz="1200">
                          <a:latin typeface="Arial"/>
                          <a:ea typeface="Calibri"/>
                          <a:cs typeface="Arial"/>
                        </a:rPr>
                        <a:t>51.088</a:t>
                      </a:r>
                      <a:endParaRPr lang="es-EC" sz="1200">
                        <a:latin typeface="Arial"/>
                        <a:ea typeface="Times New Roman"/>
                        <a:cs typeface="Times New Roman"/>
                      </a:endParaRPr>
                    </a:p>
                    <a:p>
                      <a:pPr algn="r">
                        <a:lnSpc>
                          <a:spcPct val="200000"/>
                        </a:lnSpc>
                        <a:spcAft>
                          <a:spcPts val="0"/>
                        </a:spcAft>
                      </a:pPr>
                      <a:r>
                        <a:rPr lang="es-EC" sz="1200">
                          <a:latin typeface="Arial"/>
                          <a:ea typeface="Calibri"/>
                          <a:cs typeface="Arial"/>
                        </a:rPr>
                        <a:t>329.252</a:t>
                      </a:r>
                      <a:endParaRPr lang="es-EC" sz="1200">
                        <a:latin typeface="Arial"/>
                        <a:ea typeface="Times New Roman"/>
                        <a:cs typeface="Times New Roman"/>
                      </a:endParaRPr>
                    </a:p>
                    <a:p>
                      <a:pPr algn="r">
                        <a:lnSpc>
                          <a:spcPct val="200000"/>
                        </a:lnSpc>
                        <a:spcAft>
                          <a:spcPts val="0"/>
                        </a:spcAft>
                      </a:pPr>
                      <a:r>
                        <a:rPr lang="es-EC" sz="1200">
                          <a:latin typeface="Arial"/>
                          <a:ea typeface="Calibri"/>
                          <a:cs typeface="Arial"/>
                        </a:rPr>
                        <a:t>435.659</a:t>
                      </a:r>
                      <a:endParaRPr lang="es-EC" sz="120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347">
                <a:tc>
                  <a:txBody>
                    <a:bodyPr/>
                    <a:lstStyle/>
                    <a:p>
                      <a:pPr algn="l">
                        <a:lnSpc>
                          <a:spcPct val="200000"/>
                        </a:lnSpc>
                        <a:spcAft>
                          <a:spcPts val="0"/>
                        </a:spcAft>
                      </a:pPr>
                      <a:r>
                        <a:rPr lang="es-EC" sz="1200" b="1" dirty="0">
                          <a:latin typeface="Arial"/>
                          <a:ea typeface="Calibri"/>
                          <a:cs typeface="Arial"/>
                        </a:rPr>
                        <a:t>TOTAL</a:t>
                      </a:r>
                      <a:endParaRPr lang="es-EC" sz="1200" dirty="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200000"/>
                        </a:lnSpc>
                        <a:spcAft>
                          <a:spcPts val="0"/>
                        </a:spcAft>
                      </a:pPr>
                      <a:r>
                        <a:rPr lang="es-EC" sz="1200" b="1" dirty="0">
                          <a:latin typeface="Arial"/>
                          <a:ea typeface="Calibri"/>
                          <a:cs typeface="Arial"/>
                        </a:rPr>
                        <a:t>1.702.932</a:t>
                      </a:r>
                      <a:endParaRPr lang="es-EC" sz="1200" dirty="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2400" b="1" dirty="0">
                <a:latin typeface="Tw Cen MT" pitchFamily="34" charset="0"/>
              </a:rPr>
              <a:t>HABITANTES POR CIUDADES ENIGHU - 2004.</a:t>
            </a:r>
            <a:endParaRPr lang="es-EC" sz="2400" dirty="0">
              <a:latin typeface="Tw Cen MT" pitchFamily="34" charset="0"/>
            </a:endParaRPr>
          </a:p>
        </p:txBody>
      </p:sp>
      <p:graphicFrame>
        <p:nvGraphicFramePr>
          <p:cNvPr id="4" name="3 Marcador de contenido"/>
          <p:cNvGraphicFramePr>
            <a:graphicFrameLocks noGrp="1"/>
          </p:cNvGraphicFramePr>
          <p:nvPr>
            <p:ph sz="half" idx="1"/>
          </p:nvPr>
        </p:nvGraphicFramePr>
        <p:xfrm>
          <a:off x="304800" y="1600200"/>
          <a:ext cx="4191000" cy="4724400"/>
        </p:xfrm>
        <a:graphic>
          <a:graphicData uri="http://schemas.openxmlformats.org/drawingml/2006/chart">
            <c:chart xmlns:c="http://schemas.openxmlformats.org/drawingml/2006/chart" xmlns:r="http://schemas.openxmlformats.org/officeDocument/2006/relationships" r:id="rId2"/>
          </a:graphicData>
        </a:graphic>
      </p:graphicFrame>
      <p:pic>
        <p:nvPicPr>
          <p:cNvPr id="3074" name="Picture 2"/>
          <p:cNvPicPr>
            <a:picLocks noGrp="1" noChangeAspect="1" noChangeArrowheads="1"/>
          </p:cNvPicPr>
          <p:nvPr>
            <p:ph sz="half" idx="2"/>
          </p:nvPr>
        </p:nvPicPr>
        <p:blipFill>
          <a:blip r:embed="rId3" cstate="print"/>
          <a:stretch>
            <a:fillRect/>
          </a:stretch>
        </p:blipFill>
        <p:spPr bwMode="auto">
          <a:xfrm>
            <a:off x="4652962" y="2243137"/>
            <a:ext cx="4333875" cy="3438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sz="2700" b="1" dirty="0">
                <a:latin typeface="Tw Cen MT" pitchFamily="34" charset="0"/>
              </a:rPr>
              <a:t>NUMERO DE PERSONAS PROMEDIO POR HOGAR.</a:t>
            </a:r>
            <a:r>
              <a:rPr lang="es-EC" dirty="0"/>
              <a:t/>
            </a:r>
            <a:br>
              <a:rPr lang="es-EC" dirty="0"/>
            </a:br>
            <a:endParaRPr lang="es-EC" dirty="0"/>
          </a:p>
        </p:txBody>
      </p:sp>
      <p:graphicFrame>
        <p:nvGraphicFramePr>
          <p:cNvPr id="5" name="4 Marcador de contenido"/>
          <p:cNvGraphicFramePr>
            <a:graphicFrameLocks noGrp="1"/>
          </p:cNvGraphicFramePr>
          <p:nvPr>
            <p:ph sz="half" idx="1"/>
          </p:nvPr>
        </p:nvGraphicFramePr>
        <p:xfrm>
          <a:off x="304800" y="1600200"/>
          <a:ext cx="4191000" cy="4724400"/>
        </p:xfrm>
        <a:graphic>
          <a:graphicData uri="http://schemas.openxmlformats.org/drawingml/2006/chart">
            <c:chart xmlns:c="http://schemas.openxmlformats.org/drawingml/2006/chart" xmlns:r="http://schemas.openxmlformats.org/officeDocument/2006/relationships" r:id="rId2"/>
          </a:graphicData>
        </a:graphic>
      </p:graphicFrame>
      <p:pic>
        <p:nvPicPr>
          <p:cNvPr id="4098" name="Picture 2"/>
          <p:cNvPicPr>
            <a:picLocks noGrp="1" noChangeAspect="1" noChangeArrowheads="1"/>
          </p:cNvPicPr>
          <p:nvPr>
            <p:ph sz="half" idx="2"/>
          </p:nvPr>
        </p:nvPicPr>
        <p:blipFill>
          <a:blip r:embed="rId3" cstate="print"/>
          <a:stretch>
            <a:fillRect/>
          </a:stretch>
        </p:blipFill>
        <p:spPr bwMode="auto">
          <a:xfrm>
            <a:off x="4648200" y="2342906"/>
            <a:ext cx="4343400" cy="3238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sz="2700" b="1" dirty="0">
                <a:latin typeface="Tw Cen MT" pitchFamily="34" charset="0"/>
              </a:rPr>
              <a:t>PERCEPTORES PROMEDIO POR HOGAR.</a:t>
            </a:r>
            <a:r>
              <a:rPr lang="es-EC" dirty="0">
                <a:latin typeface="Tw Cen MT" pitchFamily="34" charset="0"/>
              </a:rPr>
              <a:t/>
            </a:r>
            <a:br>
              <a:rPr lang="es-EC" dirty="0">
                <a:latin typeface="Tw Cen MT" pitchFamily="34" charset="0"/>
              </a:rPr>
            </a:br>
            <a:endParaRPr lang="es-EC" dirty="0">
              <a:latin typeface="Tw Cen MT" pitchFamily="34" charset="0"/>
            </a:endParaRPr>
          </a:p>
        </p:txBody>
      </p:sp>
      <p:graphicFrame>
        <p:nvGraphicFramePr>
          <p:cNvPr id="5" name="4 Marcador de contenido"/>
          <p:cNvGraphicFramePr>
            <a:graphicFrameLocks noGrp="1"/>
          </p:cNvGraphicFramePr>
          <p:nvPr>
            <p:ph sz="half" idx="1"/>
          </p:nvPr>
        </p:nvGraphicFramePr>
        <p:xfrm>
          <a:off x="304800" y="1600200"/>
          <a:ext cx="8515672"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sz="2700" b="1" dirty="0">
                <a:latin typeface="Tw Cen MT" pitchFamily="34" charset="0"/>
              </a:rPr>
              <a:t>GASTOS PERSONALES DE LOS HOGARES</a:t>
            </a:r>
            <a:r>
              <a:rPr lang="es-EC" dirty="0">
                <a:latin typeface="Tw Cen MT" pitchFamily="34" charset="0"/>
              </a:rPr>
              <a:t/>
            </a:r>
            <a:br>
              <a:rPr lang="es-EC" dirty="0">
                <a:latin typeface="Tw Cen MT" pitchFamily="34" charset="0"/>
              </a:rPr>
            </a:br>
            <a:endParaRPr lang="es-EC" dirty="0">
              <a:latin typeface="Tw Cen MT" pitchFamily="34" charset="0"/>
            </a:endParaRPr>
          </a:p>
        </p:txBody>
      </p:sp>
      <p:graphicFrame>
        <p:nvGraphicFramePr>
          <p:cNvPr id="6" name="5 Marcador de contenido"/>
          <p:cNvGraphicFramePr>
            <a:graphicFrameLocks noGrp="1"/>
          </p:cNvGraphicFramePr>
          <p:nvPr>
            <p:ph sz="half" idx="1"/>
          </p:nvPr>
        </p:nvGraphicFramePr>
        <p:xfrm>
          <a:off x="304800" y="1600200"/>
          <a:ext cx="8371656" cy="4421088"/>
        </p:xfrm>
        <a:graphic>
          <a:graphicData uri="http://schemas.openxmlformats.org/drawingml/2006/chart">
            <c:chart xmlns:c="http://schemas.openxmlformats.org/drawingml/2006/chart" xmlns:r="http://schemas.openxmlformats.org/officeDocument/2006/relationships" r:id="rId2"/>
          </a:graphicData>
        </a:graphic>
      </p:graphicFrame>
      <p:sp>
        <p:nvSpPr>
          <p:cNvPr id="22529" name="Rectangle 1"/>
          <p:cNvSpPr>
            <a:spLocks noChangeArrowheads="1"/>
          </p:cNvSpPr>
          <p:nvPr/>
        </p:nvSpPr>
        <p:spPr bwMode="auto">
          <a:xfrm>
            <a:off x="0" y="6120188"/>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C" sz="800" b="1"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Fuente: </a:t>
            </a:r>
            <a:r>
              <a:rPr kumimoji="0" lang="es-EC" sz="800" b="0"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Instituto Nacional de Estadística y Censos (ENIGHU-2004)</a:t>
            </a:r>
            <a:endParaRPr kumimoji="0" lang="es-EC" sz="1100" b="0" i="0" u="none" strike="noStrike" cap="none" normalizeH="0" baseline="0" dirty="0" smtClean="0" bmk="OLE_LINK6">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sz="800" b="1"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Elaboración: </a:t>
            </a:r>
            <a:r>
              <a:rPr kumimoji="0" lang="es-EC" sz="800" b="0"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Autores</a:t>
            </a:r>
            <a:endParaRPr kumimoji="0" lang="es-EC"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30" name="Picture 2"/>
          <p:cNvPicPr>
            <a:picLocks noChangeAspect="1" noChangeArrowheads="1"/>
          </p:cNvPicPr>
          <p:nvPr/>
        </p:nvPicPr>
        <p:blipFill>
          <a:blip r:embed="rId3" cstate="print"/>
          <a:srcRect/>
          <a:stretch>
            <a:fillRect/>
          </a:stretch>
        </p:blipFill>
        <p:spPr bwMode="auto">
          <a:xfrm>
            <a:off x="1331639" y="4073940"/>
            <a:ext cx="199081" cy="147147"/>
          </a:xfrm>
          <a:prstGeom prst="rect">
            <a:avLst/>
          </a:prstGeom>
          <a:noFill/>
          <a:ln w="9525">
            <a:noFill/>
            <a:miter lim="800000"/>
            <a:headEnd/>
            <a:tailEnd/>
          </a:ln>
        </p:spPr>
      </p:pic>
      <p:pic>
        <p:nvPicPr>
          <p:cNvPr id="22531" name="Picture 3"/>
          <p:cNvPicPr>
            <a:picLocks noChangeAspect="1" noChangeArrowheads="1"/>
          </p:cNvPicPr>
          <p:nvPr/>
        </p:nvPicPr>
        <p:blipFill>
          <a:blip r:embed="rId4" cstate="print"/>
          <a:srcRect/>
          <a:stretch>
            <a:fillRect/>
          </a:stretch>
        </p:blipFill>
        <p:spPr bwMode="auto">
          <a:xfrm>
            <a:off x="1547664" y="3429000"/>
            <a:ext cx="344077" cy="144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64704"/>
            <a:ext cx="8229600" cy="936104"/>
          </a:xfrm>
        </p:spPr>
        <p:txBody>
          <a:bodyPr>
            <a:normAutofit fontScale="90000"/>
          </a:bodyPr>
          <a:lstStyle/>
          <a:p>
            <a:r>
              <a:rPr lang="es-EC" b="1" i="1" dirty="0" smtClean="0">
                <a:latin typeface="Tw Cen MT" pitchFamily="34" charset="0"/>
              </a:rPr>
              <a:t> GASTOS DE LOS HOGARES (ENIGHU)</a:t>
            </a:r>
            <a:r>
              <a:rPr lang="es-ES" dirty="0" smtClean="0"/>
              <a:t/>
            </a:r>
            <a:br>
              <a:rPr lang="es-ES" dirty="0" smtClean="0"/>
            </a:br>
            <a:endParaRPr lang="es-ES" dirty="0"/>
          </a:p>
        </p:txBody>
      </p:sp>
      <p:graphicFrame>
        <p:nvGraphicFramePr>
          <p:cNvPr id="6" name="5 Marcador de contenido"/>
          <p:cNvGraphicFramePr>
            <a:graphicFrameLocks noGrp="1"/>
          </p:cNvGraphicFramePr>
          <p:nvPr>
            <p:ph sz="half" idx="1"/>
          </p:nvPr>
        </p:nvGraphicFramePr>
        <p:xfrm>
          <a:off x="304800" y="1600200"/>
          <a:ext cx="3619128" cy="46371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1"/>
          <p:cNvSpPr>
            <a:spLocks noChangeArrowheads="1"/>
          </p:cNvSpPr>
          <p:nvPr/>
        </p:nvSpPr>
        <p:spPr bwMode="auto">
          <a:xfrm>
            <a:off x="0" y="6120188"/>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C" sz="800" b="1"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Fuente: </a:t>
            </a:r>
            <a:r>
              <a:rPr kumimoji="0" lang="es-EC" sz="800" b="0"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Instituto Nacional de Estadística y Censos (ENIGHU-2004)</a:t>
            </a:r>
            <a:endParaRPr kumimoji="0" lang="es-EC" sz="1100" b="0" i="0" u="none" strike="noStrike" cap="none" normalizeH="0" baseline="0" dirty="0" smtClean="0" bmk="OLE_LINK6">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sz="800" b="1"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Elaboración: </a:t>
            </a:r>
            <a:r>
              <a:rPr kumimoji="0" lang="es-EC" sz="800" b="0" i="1" u="none" strike="noStrike" cap="none" normalizeH="0" baseline="0" dirty="0" smtClean="0" bmk="OLE_LINK6">
                <a:ln>
                  <a:noFill/>
                </a:ln>
                <a:solidFill>
                  <a:schemeClr val="tx1"/>
                </a:solidFill>
                <a:effectLst/>
                <a:latin typeface="Arial" pitchFamily="34" charset="0"/>
                <a:ea typeface="Calibri" pitchFamily="34" charset="0"/>
                <a:cs typeface="Arial" pitchFamily="34" charset="0"/>
              </a:rPr>
              <a:t>Autores</a:t>
            </a:r>
            <a:endParaRPr kumimoji="0" lang="es-EC"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4 Imagen"/>
          <p:cNvPicPr/>
          <p:nvPr/>
        </p:nvPicPr>
        <p:blipFill>
          <a:blip r:embed="rId3" cstate="print"/>
          <a:srcRect/>
          <a:stretch>
            <a:fillRect/>
          </a:stretch>
        </p:blipFill>
        <p:spPr bwMode="auto">
          <a:xfrm>
            <a:off x="4499992" y="1844824"/>
            <a:ext cx="4248472" cy="3960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700" b="1" i="1" dirty="0">
                <a:latin typeface="Tw Cen MT" pitchFamily="34" charset="0"/>
              </a:rPr>
              <a:t>GASTOS PERSONALES DEDUCIBLES DE IMPUESTO </a:t>
            </a:r>
            <a:r>
              <a:rPr lang="es-ES" sz="2700" b="1" i="1" dirty="0" smtClean="0">
                <a:latin typeface="Tw Cen MT" pitchFamily="34" charset="0"/>
              </a:rPr>
              <a:t> (ENIGHU)</a:t>
            </a:r>
            <a:r>
              <a:rPr lang="es-EC" dirty="0">
                <a:latin typeface="Tw Cen MT" pitchFamily="34" charset="0"/>
              </a:rPr>
              <a:t/>
            </a:r>
            <a:br>
              <a:rPr lang="es-EC" dirty="0">
                <a:latin typeface="Tw Cen MT" pitchFamily="34" charset="0"/>
              </a:rPr>
            </a:br>
            <a:endParaRPr lang="es-EC" dirty="0">
              <a:latin typeface="Tw Cen MT" pitchFamily="34" charset="0"/>
            </a:endParaRPr>
          </a:p>
        </p:txBody>
      </p:sp>
      <p:graphicFrame>
        <p:nvGraphicFramePr>
          <p:cNvPr id="10" name="9 Marcador de contenido"/>
          <p:cNvGraphicFramePr>
            <a:graphicFrameLocks noGrp="1"/>
          </p:cNvGraphicFramePr>
          <p:nvPr>
            <p:ph idx="1"/>
          </p:nvPr>
        </p:nvGraphicFramePr>
        <p:xfrm>
          <a:off x="457200" y="1000109"/>
          <a:ext cx="3186106" cy="26432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10 Gráfico"/>
          <p:cNvGraphicFramePr/>
          <p:nvPr/>
        </p:nvGraphicFramePr>
        <p:xfrm>
          <a:off x="5214942" y="1000108"/>
          <a:ext cx="2928958" cy="27860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11 Gráfico"/>
          <p:cNvGraphicFramePr/>
          <p:nvPr/>
        </p:nvGraphicFramePr>
        <p:xfrm>
          <a:off x="428596" y="3929066"/>
          <a:ext cx="3429024" cy="2643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12 Gráfico"/>
          <p:cNvGraphicFramePr/>
          <p:nvPr/>
        </p:nvGraphicFramePr>
        <p:xfrm>
          <a:off x="5000628" y="3906455"/>
          <a:ext cx="3633580" cy="2665817"/>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EC" sz="2400" b="1" dirty="0">
                <a:latin typeface="Tw Cen MT" pitchFamily="34" charset="0"/>
              </a:rPr>
              <a:t>Gastos Personales de los Contribuyentes</a:t>
            </a:r>
            <a:r>
              <a:rPr lang="es-EC" sz="2400" dirty="0">
                <a:latin typeface="Tw Cen MT" pitchFamily="34" charset="0"/>
              </a:rPr>
              <a:t/>
            </a:r>
            <a:br>
              <a:rPr lang="es-EC" sz="2400" dirty="0">
                <a:latin typeface="Tw Cen MT" pitchFamily="34" charset="0"/>
              </a:rPr>
            </a:br>
            <a:r>
              <a:rPr lang="es-EC" sz="2400" dirty="0" smtClean="0">
                <a:latin typeface="Tw Cen MT" pitchFamily="34" charset="0"/>
              </a:rPr>
              <a:t>SRI</a:t>
            </a:r>
            <a:endParaRPr lang="es-EC" sz="2400" dirty="0">
              <a:latin typeface="Tw Cen MT" pitchFamily="34" charset="0"/>
            </a:endParaRPr>
          </a:p>
        </p:txBody>
      </p:sp>
      <p:graphicFrame>
        <p:nvGraphicFramePr>
          <p:cNvPr id="6" name="5 Marcador de contenido"/>
          <p:cNvGraphicFramePr>
            <a:graphicFrameLocks noGrp="1"/>
          </p:cNvGraphicFramePr>
          <p:nvPr>
            <p:ph sz="half" idx="1"/>
          </p:nvPr>
        </p:nvGraphicFramePr>
        <p:xfrm>
          <a:off x="304800" y="1600200"/>
          <a:ext cx="8299648"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RESUMEN </a:t>
            </a:r>
          </a:p>
        </p:txBody>
      </p:sp>
      <p:sp>
        <p:nvSpPr>
          <p:cNvPr id="3" name="2 Marcador de contenido"/>
          <p:cNvSpPr>
            <a:spLocks noGrp="1"/>
          </p:cNvSpPr>
          <p:nvPr>
            <p:ph idx="1"/>
          </p:nvPr>
        </p:nvSpPr>
        <p:spPr>
          <a:xfrm>
            <a:off x="457200" y="1857364"/>
            <a:ext cx="8686800" cy="4525963"/>
          </a:xfrm>
        </p:spPr>
        <p:txBody>
          <a:bodyPr>
            <a:normAutofit/>
          </a:bodyPr>
          <a:lstStyle/>
          <a:p>
            <a:pPr algn="just"/>
            <a:r>
              <a:rPr lang="es-ES" dirty="0" smtClean="0"/>
              <a:t>En el siguiente estudio se busco identificar y analizar  de forma cualitativa y cuantitativa el </a:t>
            </a:r>
            <a:r>
              <a:rPr lang="es-ES" dirty="0"/>
              <a:t>comportamiento </a:t>
            </a:r>
            <a:r>
              <a:rPr lang="es-EC" i="1" dirty="0" smtClean="0"/>
              <a:t>de </a:t>
            </a:r>
            <a:r>
              <a:rPr lang="es-EC" i="1" dirty="0"/>
              <a:t>los Gastos </a:t>
            </a:r>
            <a:r>
              <a:rPr lang="es-EC" i="1" dirty="0" smtClean="0"/>
              <a:t>Personales Deducibles </a:t>
            </a:r>
            <a:r>
              <a:rPr lang="es-EC" i="1" dirty="0"/>
              <a:t>de Impuesto a la </a:t>
            </a:r>
            <a:r>
              <a:rPr lang="es-EC" i="1" dirty="0" smtClean="0"/>
              <a:t>Renta</a:t>
            </a:r>
            <a:endParaRPr lang="es-ES" dirty="0"/>
          </a:p>
        </p:txBody>
      </p:sp>
    </p:spTree>
    <p:extLst>
      <p:ext uri="{BB962C8B-B14F-4D97-AF65-F5344CB8AC3E}">
        <p14:creationId xmlns="" xmlns:p14="http://schemas.microsoft.com/office/powerpoint/2010/main" val="4063936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2400" b="1" dirty="0">
                <a:latin typeface="Tw Cen MT" pitchFamily="34" charset="0"/>
              </a:rPr>
              <a:t>GASTO E INGRESO POR  CONTRIBUYENTES</a:t>
            </a:r>
            <a:endParaRPr lang="es-EC" sz="2400" dirty="0">
              <a:latin typeface="Tw Cen MT" pitchFamily="34" charset="0"/>
            </a:endParaRPr>
          </a:p>
        </p:txBody>
      </p:sp>
      <p:sp>
        <p:nvSpPr>
          <p:cNvPr id="4" name="3 Marcador de contenido"/>
          <p:cNvSpPr>
            <a:spLocks noGrp="1"/>
          </p:cNvSpPr>
          <p:nvPr>
            <p:ph sz="half" idx="2"/>
          </p:nvPr>
        </p:nvSpPr>
        <p:spPr>
          <a:xfrm>
            <a:off x="4648200" y="3000372"/>
            <a:ext cx="4038600" cy="3125791"/>
          </a:xfrm>
        </p:spPr>
        <p:txBody>
          <a:bodyPr>
            <a:normAutofit/>
          </a:bodyPr>
          <a:lstStyle/>
          <a:p>
            <a:pPr algn="just">
              <a:buNone/>
            </a:pPr>
            <a:r>
              <a:rPr lang="es-EC" sz="1800" dirty="0" smtClean="0"/>
              <a:t>      </a:t>
            </a:r>
            <a:endParaRPr lang="es-EC" sz="1800" dirty="0"/>
          </a:p>
        </p:txBody>
      </p:sp>
      <p:pic>
        <p:nvPicPr>
          <p:cNvPr id="6" name="5 Marcador de contenido"/>
          <p:cNvPicPr>
            <a:picLocks noGrp="1"/>
          </p:cNvPicPr>
          <p:nvPr>
            <p:ph sz="half" idx="1"/>
          </p:nvPr>
        </p:nvPicPr>
        <p:blipFill>
          <a:blip r:embed="rId2" cstate="print"/>
          <a:srcRect/>
          <a:stretch>
            <a:fillRect/>
          </a:stretch>
        </p:blipFill>
        <p:spPr bwMode="auto">
          <a:xfrm>
            <a:off x="1115616" y="2060848"/>
            <a:ext cx="7200800" cy="33123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title"/>
          </p:nvPr>
        </p:nvSpPr>
        <p:spPr>
          <a:xfrm>
            <a:off x="457200" y="332656"/>
            <a:ext cx="8229600" cy="1152128"/>
          </a:xfrm>
        </p:spPr>
        <p:txBody>
          <a:bodyPr>
            <a:normAutofit fontScale="90000"/>
          </a:bodyPr>
          <a:lstStyle/>
          <a:p>
            <a:pPr algn="ctr"/>
            <a:r>
              <a:rPr lang="es-ES" sz="3100" dirty="0" smtClean="0">
                <a:latin typeface="Tw Cen MT" pitchFamily="34" charset="0"/>
              </a:rPr>
              <a:t>Ingresos Y Gastos Anuales Por Deciles Promedios De  Hogares</a:t>
            </a:r>
            <a:r>
              <a:rPr lang="es-EC" dirty="0" smtClean="0"/>
              <a:t/>
            </a:r>
            <a:br>
              <a:rPr lang="es-EC" dirty="0" smtClean="0"/>
            </a:br>
            <a:endParaRPr lang="es-EC" dirty="0"/>
          </a:p>
        </p:txBody>
      </p:sp>
      <p:graphicFrame>
        <p:nvGraphicFramePr>
          <p:cNvPr id="5" name="4 Gráfico"/>
          <p:cNvGraphicFramePr/>
          <p:nvPr/>
        </p:nvGraphicFramePr>
        <p:xfrm>
          <a:off x="251520" y="1340768"/>
          <a:ext cx="4608512" cy="4320480"/>
        </p:xfrm>
        <a:graphic>
          <a:graphicData uri="http://schemas.openxmlformats.org/drawingml/2006/chart">
            <c:chart xmlns:c="http://schemas.openxmlformats.org/drawingml/2006/chart" xmlns:r="http://schemas.openxmlformats.org/officeDocument/2006/relationships" r:id="rId2"/>
          </a:graphicData>
        </a:graphic>
      </p:graphicFrame>
      <p:pic>
        <p:nvPicPr>
          <p:cNvPr id="9" name="8 Imagen"/>
          <p:cNvPicPr/>
          <p:nvPr/>
        </p:nvPicPr>
        <p:blipFill>
          <a:blip r:embed="rId3" cstate="print"/>
          <a:srcRect/>
          <a:stretch>
            <a:fillRect/>
          </a:stretch>
        </p:blipFill>
        <p:spPr bwMode="auto">
          <a:xfrm>
            <a:off x="1979712" y="2708920"/>
            <a:ext cx="233045" cy="112395"/>
          </a:xfrm>
          <a:prstGeom prst="rect">
            <a:avLst/>
          </a:prstGeom>
          <a:noFill/>
          <a:ln w="9525">
            <a:noFill/>
            <a:miter lim="800000"/>
            <a:headEnd/>
            <a:tailEnd/>
          </a:ln>
        </p:spPr>
      </p:pic>
      <p:pic>
        <p:nvPicPr>
          <p:cNvPr id="17410" name="Picture 2"/>
          <p:cNvPicPr>
            <a:picLocks noChangeAspect="1" noChangeArrowheads="1"/>
          </p:cNvPicPr>
          <p:nvPr/>
        </p:nvPicPr>
        <p:blipFill>
          <a:blip r:embed="rId4" cstate="print"/>
          <a:srcRect/>
          <a:stretch>
            <a:fillRect/>
          </a:stretch>
        </p:blipFill>
        <p:spPr bwMode="auto">
          <a:xfrm>
            <a:off x="1547664" y="2924944"/>
            <a:ext cx="212901" cy="112053"/>
          </a:xfrm>
          <a:prstGeom prst="rect">
            <a:avLst/>
          </a:prstGeom>
          <a:noFill/>
          <a:ln w="9525">
            <a:noFill/>
            <a:miter lim="800000"/>
            <a:headEnd/>
            <a:tailEnd/>
          </a:ln>
        </p:spPr>
      </p:pic>
      <p:pic>
        <p:nvPicPr>
          <p:cNvPr id="17411" name="Picture 3"/>
          <p:cNvPicPr>
            <a:picLocks noChangeAspect="1" noChangeArrowheads="1"/>
          </p:cNvPicPr>
          <p:nvPr/>
        </p:nvPicPr>
        <p:blipFill>
          <a:blip r:embed="rId5" cstate="print"/>
          <a:srcRect/>
          <a:stretch>
            <a:fillRect/>
          </a:stretch>
        </p:blipFill>
        <p:spPr bwMode="auto">
          <a:xfrm>
            <a:off x="1187624" y="3140968"/>
            <a:ext cx="238125" cy="114300"/>
          </a:xfrm>
          <a:prstGeom prst="rect">
            <a:avLst/>
          </a:prstGeom>
          <a:noFill/>
          <a:ln w="9525">
            <a:noFill/>
            <a:miter lim="800000"/>
            <a:headEnd/>
            <a:tailEnd/>
          </a:ln>
        </p:spPr>
      </p:pic>
      <p:pic>
        <p:nvPicPr>
          <p:cNvPr id="17412" name="Picture 4"/>
          <p:cNvPicPr>
            <a:picLocks noChangeAspect="1" noChangeArrowheads="1"/>
          </p:cNvPicPr>
          <p:nvPr/>
        </p:nvPicPr>
        <p:blipFill>
          <a:blip r:embed="rId6" cstate="print"/>
          <a:srcRect/>
          <a:stretch>
            <a:fillRect/>
          </a:stretch>
        </p:blipFill>
        <p:spPr bwMode="auto">
          <a:xfrm>
            <a:off x="827584" y="3284984"/>
            <a:ext cx="238125" cy="114300"/>
          </a:xfrm>
          <a:prstGeom prst="rect">
            <a:avLst/>
          </a:prstGeom>
          <a:noFill/>
          <a:ln w="9525">
            <a:noFill/>
            <a:miter lim="800000"/>
            <a:headEnd/>
            <a:tailEnd/>
          </a:ln>
        </p:spPr>
      </p:pic>
      <p:pic>
        <p:nvPicPr>
          <p:cNvPr id="17413" name="Picture 5"/>
          <p:cNvPicPr>
            <a:picLocks noChangeAspect="1" noChangeArrowheads="1"/>
          </p:cNvPicPr>
          <p:nvPr/>
        </p:nvPicPr>
        <p:blipFill>
          <a:blip r:embed="rId7" cstate="print"/>
          <a:srcRect/>
          <a:stretch>
            <a:fillRect/>
          </a:stretch>
        </p:blipFill>
        <p:spPr bwMode="auto">
          <a:xfrm>
            <a:off x="971600" y="3573016"/>
            <a:ext cx="161925" cy="123825"/>
          </a:xfrm>
          <a:prstGeom prst="rect">
            <a:avLst/>
          </a:prstGeom>
          <a:noFill/>
          <a:ln w="9525">
            <a:noFill/>
            <a:miter lim="800000"/>
            <a:headEnd/>
            <a:tailEnd/>
          </a:ln>
        </p:spPr>
      </p:pic>
      <p:pic>
        <p:nvPicPr>
          <p:cNvPr id="17414" name="Picture 6"/>
          <p:cNvPicPr>
            <a:picLocks noChangeAspect="1" noChangeArrowheads="1"/>
          </p:cNvPicPr>
          <p:nvPr/>
        </p:nvPicPr>
        <p:blipFill>
          <a:blip r:embed="rId8" cstate="print"/>
          <a:srcRect/>
          <a:stretch>
            <a:fillRect/>
          </a:stretch>
        </p:blipFill>
        <p:spPr bwMode="auto">
          <a:xfrm>
            <a:off x="4211960" y="2276872"/>
            <a:ext cx="228600" cy="123825"/>
          </a:xfrm>
          <a:prstGeom prst="rect">
            <a:avLst/>
          </a:prstGeom>
          <a:noFill/>
          <a:ln w="9525">
            <a:noFill/>
            <a:miter lim="800000"/>
            <a:headEnd/>
            <a:tailEnd/>
          </a:ln>
        </p:spPr>
      </p:pic>
      <p:pic>
        <p:nvPicPr>
          <p:cNvPr id="17415" name="Picture 7"/>
          <p:cNvPicPr>
            <a:picLocks noChangeAspect="1" noChangeArrowheads="1"/>
          </p:cNvPicPr>
          <p:nvPr/>
        </p:nvPicPr>
        <p:blipFill>
          <a:blip r:embed="rId9" cstate="print"/>
          <a:srcRect/>
          <a:stretch>
            <a:fillRect/>
          </a:stretch>
        </p:blipFill>
        <p:spPr bwMode="auto">
          <a:xfrm>
            <a:off x="3779912" y="2492896"/>
            <a:ext cx="209550" cy="161925"/>
          </a:xfrm>
          <a:prstGeom prst="rect">
            <a:avLst/>
          </a:prstGeom>
          <a:noFill/>
          <a:ln w="9525">
            <a:noFill/>
            <a:miter lim="800000"/>
            <a:headEnd/>
            <a:tailEnd/>
          </a:ln>
        </p:spPr>
      </p:pic>
      <p:pic>
        <p:nvPicPr>
          <p:cNvPr id="17416" name="Picture 8"/>
          <p:cNvPicPr>
            <a:picLocks noChangeAspect="1" noChangeArrowheads="1"/>
          </p:cNvPicPr>
          <p:nvPr/>
        </p:nvPicPr>
        <p:blipFill>
          <a:blip r:embed="rId10" cstate="print"/>
          <a:srcRect/>
          <a:stretch>
            <a:fillRect/>
          </a:stretch>
        </p:blipFill>
        <p:spPr bwMode="auto">
          <a:xfrm>
            <a:off x="3851920" y="2276872"/>
            <a:ext cx="266700" cy="133350"/>
          </a:xfrm>
          <a:prstGeom prst="rect">
            <a:avLst/>
          </a:prstGeom>
          <a:noFill/>
          <a:ln w="9525">
            <a:noFill/>
            <a:miter lim="800000"/>
            <a:headEnd/>
            <a:tailEnd/>
          </a:ln>
        </p:spPr>
      </p:pic>
      <p:graphicFrame>
        <p:nvGraphicFramePr>
          <p:cNvPr id="18" name="17 Gráfico"/>
          <p:cNvGraphicFramePr/>
          <p:nvPr/>
        </p:nvGraphicFramePr>
        <p:xfrm>
          <a:off x="4716016" y="1412776"/>
          <a:ext cx="4427984" cy="3960440"/>
        </p:xfrm>
        <a:graphic>
          <a:graphicData uri="http://schemas.openxmlformats.org/drawingml/2006/chart">
            <c:chart xmlns:c="http://schemas.openxmlformats.org/drawingml/2006/chart" xmlns:r="http://schemas.openxmlformats.org/officeDocument/2006/relationships" r:id="rId11"/>
          </a:graphicData>
        </a:graphic>
      </p:graphicFrame>
      <p:pic>
        <p:nvPicPr>
          <p:cNvPr id="19" name="18 Imagen"/>
          <p:cNvPicPr/>
          <p:nvPr/>
        </p:nvPicPr>
        <p:blipFill>
          <a:blip r:embed="rId12" cstate="print"/>
          <a:srcRect/>
          <a:stretch>
            <a:fillRect/>
          </a:stretch>
        </p:blipFill>
        <p:spPr bwMode="auto">
          <a:xfrm>
            <a:off x="7596336" y="2060848"/>
            <a:ext cx="252027" cy="144016"/>
          </a:xfrm>
          <a:prstGeom prst="rect">
            <a:avLst/>
          </a:prstGeom>
          <a:noFill/>
          <a:ln w="9525">
            <a:noFill/>
            <a:miter lim="800000"/>
            <a:headEnd/>
            <a:tailEnd/>
          </a:ln>
        </p:spPr>
      </p:pic>
      <p:pic>
        <p:nvPicPr>
          <p:cNvPr id="1026" name="Picture 2"/>
          <p:cNvPicPr>
            <a:picLocks noChangeAspect="1" noChangeArrowheads="1"/>
          </p:cNvPicPr>
          <p:nvPr/>
        </p:nvPicPr>
        <p:blipFill>
          <a:blip r:embed="rId13" cstate="print"/>
          <a:srcRect/>
          <a:stretch>
            <a:fillRect/>
          </a:stretch>
        </p:blipFill>
        <p:spPr bwMode="auto">
          <a:xfrm>
            <a:off x="7668344" y="3068960"/>
            <a:ext cx="221563" cy="144016"/>
          </a:xfrm>
          <a:prstGeom prst="rect">
            <a:avLst/>
          </a:prstGeom>
          <a:noFill/>
          <a:ln w="9525">
            <a:noFill/>
            <a:miter lim="800000"/>
            <a:headEnd/>
            <a:tailEnd/>
          </a:ln>
        </p:spPr>
      </p:pic>
      <p:pic>
        <p:nvPicPr>
          <p:cNvPr id="1027" name="Picture 3"/>
          <p:cNvPicPr>
            <a:picLocks noChangeAspect="1" noChangeArrowheads="1"/>
          </p:cNvPicPr>
          <p:nvPr/>
        </p:nvPicPr>
        <p:blipFill>
          <a:blip r:embed="rId14" cstate="print"/>
          <a:srcRect/>
          <a:stretch>
            <a:fillRect/>
          </a:stretch>
        </p:blipFill>
        <p:spPr bwMode="auto">
          <a:xfrm>
            <a:off x="7740352" y="3356993"/>
            <a:ext cx="216024" cy="108012"/>
          </a:xfrm>
          <a:prstGeom prst="rect">
            <a:avLst/>
          </a:prstGeom>
          <a:noFill/>
          <a:ln w="9525">
            <a:noFill/>
            <a:miter lim="800000"/>
            <a:headEnd/>
            <a:tailEnd/>
          </a:ln>
        </p:spPr>
      </p:pic>
      <p:pic>
        <p:nvPicPr>
          <p:cNvPr id="21" name="20 Imagen"/>
          <p:cNvPicPr/>
          <p:nvPr/>
        </p:nvPicPr>
        <p:blipFill>
          <a:blip r:embed="rId15" cstate="print"/>
          <a:srcRect/>
          <a:stretch>
            <a:fillRect/>
          </a:stretch>
        </p:blipFill>
        <p:spPr bwMode="auto">
          <a:xfrm>
            <a:off x="7884368" y="3573017"/>
            <a:ext cx="236780" cy="72008"/>
          </a:xfrm>
          <a:prstGeom prst="rect">
            <a:avLst/>
          </a:prstGeom>
          <a:noFill/>
          <a:ln w="9525">
            <a:noFill/>
            <a:miter lim="800000"/>
            <a:headEnd/>
            <a:tailEnd/>
          </a:ln>
        </p:spPr>
      </p:pic>
      <p:pic>
        <p:nvPicPr>
          <p:cNvPr id="1028" name="Picture 4"/>
          <p:cNvPicPr>
            <a:picLocks noChangeAspect="1" noChangeArrowheads="1"/>
          </p:cNvPicPr>
          <p:nvPr/>
        </p:nvPicPr>
        <p:blipFill>
          <a:blip r:embed="rId16" cstate="print"/>
          <a:srcRect/>
          <a:stretch>
            <a:fillRect/>
          </a:stretch>
        </p:blipFill>
        <p:spPr bwMode="auto">
          <a:xfrm>
            <a:off x="7740352" y="3789040"/>
            <a:ext cx="228600" cy="8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EVIDENCIA EMPIRICA</a:t>
            </a:r>
            <a:endParaRPr lang="es-ES" dirty="0"/>
          </a:p>
        </p:txBody>
      </p:sp>
      <p:sp>
        <p:nvSpPr>
          <p:cNvPr id="3" name="2 Marcador de contenido"/>
          <p:cNvSpPr>
            <a:spLocks noGrp="1"/>
          </p:cNvSpPr>
          <p:nvPr>
            <p:ph idx="1"/>
          </p:nvPr>
        </p:nvSpPr>
        <p:spPr/>
        <p:txBody>
          <a:bodyPr>
            <a:normAutofit lnSpcReduction="10000"/>
          </a:bodyPr>
          <a:lstStyle/>
          <a:p>
            <a:pPr algn="just"/>
            <a:r>
              <a:rPr lang="es-ES" dirty="0" smtClean="0"/>
              <a:t>Se describirá como método estadístico, la prueba de Kolmogórov-Smirnov (K-S), es una forma de estimación de distancia mínima utilizada como una prueba no paramétrico  de  igualdad de distribuciones de probabilidad unidimensionales que se utiliza para comparar una muestra con una distribución de probabilidad de referencia (una muestra de    K-S), o para comparar dos muestras (dos muestras de prueba de K-S). </a:t>
            </a:r>
            <a:endParaRPr lang="es-EC" dirty="0" smtClean="0"/>
          </a:p>
          <a:p>
            <a:pPr algn="just"/>
            <a:endParaRPr lang="es-ES" dirty="0"/>
          </a:p>
        </p:txBody>
      </p:sp>
    </p:spTree>
    <p:extLst>
      <p:ext uri="{BB962C8B-B14F-4D97-AF65-F5344CB8AC3E}">
        <p14:creationId xmlns:p14="http://schemas.microsoft.com/office/powerpoint/2010/main" xmlns="" val="15740947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836712"/>
            <a:ext cx="8686800" cy="5243413"/>
          </a:xfrm>
        </p:spPr>
        <p:txBody>
          <a:bodyPr>
            <a:normAutofit fontScale="85000" lnSpcReduction="20000"/>
          </a:bodyPr>
          <a:lstStyle/>
          <a:p>
            <a:pPr>
              <a:buNone/>
            </a:pPr>
            <a:endParaRPr lang="es-EC" b="1" dirty="0" smtClean="0"/>
          </a:p>
          <a:p>
            <a:r>
              <a:rPr lang="es-EC" b="1" dirty="0" smtClean="0"/>
              <a:t>PRUEBA DE BONDAD DE AJUSTE</a:t>
            </a:r>
          </a:p>
          <a:p>
            <a:pPr algn="just">
              <a:buFont typeface="Arial" pitchFamily="34" charset="0"/>
              <a:buChar char="•"/>
            </a:pPr>
            <a:r>
              <a:rPr lang="es-EC" sz="2800" dirty="0" smtClean="0"/>
              <a:t>Las pruebas de bondad de ajuste tienen por objetivo determinar si los datos se ajustan a una determinada distribución, esta distribución puede estar completamente especificada (hipótesis simple) o Perteneciente a una clase paramétrica.</a:t>
            </a:r>
            <a:endParaRPr lang="es-EC" sz="2800" b="1" dirty="0" smtClean="0"/>
          </a:p>
          <a:p>
            <a:r>
              <a:rPr lang="es-EC" b="1" dirty="0" smtClean="0"/>
              <a:t>METODO DE  PRUEBA DE BONDAD DE AJUSTE</a:t>
            </a:r>
            <a:endParaRPr lang="es-EC" dirty="0" smtClean="0"/>
          </a:p>
          <a:p>
            <a:pPr marL="514350" indent="-514350">
              <a:buFont typeface="+mj-lt"/>
              <a:buAutoNum type="arabicPeriod"/>
            </a:pPr>
            <a:r>
              <a:rPr lang="es-EC" dirty="0" smtClean="0"/>
              <a:t>Kolmogorov – Smirnov</a:t>
            </a:r>
          </a:p>
          <a:p>
            <a:pPr marL="514350" indent="-514350" algn="just">
              <a:buFont typeface="Arial" pitchFamily="34" charset="0"/>
              <a:buChar char="•"/>
            </a:pPr>
            <a:r>
              <a:rPr lang="es-EC" sz="2800" dirty="0" smtClean="0"/>
              <a:t>Esta prueba se utiliza para probar hipótesis acerca de la distribución de la población, de la cual se extrae una variable aleatoria.  La hipótesis nula para la prueba de bondad de ajuste es que la distribución de la población es una distribución dada frente a la alternativa de que los datos no se ajustan a la distribución dada.</a:t>
            </a:r>
          </a:p>
          <a:p>
            <a:pPr marL="514350" indent="-514350">
              <a:buFont typeface="+mj-lt"/>
              <a:buAutoNum type="arabicPeriod"/>
            </a:pPr>
            <a:endParaRPr lang="es-EC" sz="2800" dirty="0" smtClean="0"/>
          </a:p>
          <a:p>
            <a:pPr marL="514350" indent="-514350"/>
            <a:endParaRPr lang="es-EC"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C" sz="2700" b="1" dirty="0" smtClean="0">
                <a:latin typeface="Arial" pitchFamily="34" charset="0"/>
                <a:cs typeface="Arial" pitchFamily="34" charset="0"/>
              </a:rPr>
              <a:t>COMPROVACION DE LA HIPOTESIS</a:t>
            </a:r>
            <a:r>
              <a:rPr lang="es-EC" b="1" dirty="0" smtClean="0"/>
              <a:t/>
            </a:r>
            <a:br>
              <a:rPr lang="es-EC" b="1" dirty="0" smtClean="0"/>
            </a:br>
            <a:endParaRPr lang="es-EC" dirty="0"/>
          </a:p>
        </p:txBody>
      </p:sp>
      <p:sp>
        <p:nvSpPr>
          <p:cNvPr id="3" name="2 Marcador de contenido"/>
          <p:cNvSpPr>
            <a:spLocks noGrp="1"/>
          </p:cNvSpPr>
          <p:nvPr>
            <p:ph idx="1"/>
          </p:nvPr>
        </p:nvSpPr>
        <p:spPr/>
        <p:txBody>
          <a:bodyPr>
            <a:normAutofit fontScale="92500" lnSpcReduction="10000"/>
          </a:bodyPr>
          <a:lstStyle/>
          <a:p>
            <a:pPr algn="just"/>
            <a:r>
              <a:rPr lang="es-ES" dirty="0" smtClean="0"/>
              <a:t>H0: La estructura de gastos personales dado la base de impuesto a la renta en los deciles más altos de ingresos no corresponde a la estructura de la encuesta de bienes y servicios según la ENIGHU. </a:t>
            </a:r>
            <a:endParaRPr lang="es-EC" dirty="0" smtClean="0"/>
          </a:p>
          <a:p>
            <a:pPr>
              <a:buNone/>
            </a:pPr>
            <a:endParaRPr lang="es-EC" dirty="0" smtClean="0"/>
          </a:p>
          <a:p>
            <a:pPr algn="just"/>
            <a:r>
              <a:rPr lang="es-ES" dirty="0" smtClean="0"/>
              <a:t>H1: La estructura de gastos personales dado la base de impuesto a la renta en los deciles más altos de ingresos corresponde a la estructura de la encuesta de bienes y servicios según la ENIGHU. </a:t>
            </a:r>
            <a:endParaRPr lang="es-EC" dirty="0" smtClean="0"/>
          </a:p>
          <a:p>
            <a:endParaRPr lang="es-EC"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C" sz="2700" b="1" dirty="0" smtClean="0">
                <a:latin typeface="Arial" pitchFamily="34" charset="0"/>
                <a:cs typeface="Arial" pitchFamily="34" charset="0"/>
              </a:rPr>
              <a:t>H0: Rubro de salud  =H1 consumo de salud </a:t>
            </a:r>
            <a:r>
              <a:rPr lang="es-EC" sz="2700" dirty="0" smtClean="0">
                <a:latin typeface="Arial" pitchFamily="34" charset="0"/>
                <a:cs typeface="Arial" pitchFamily="34" charset="0"/>
              </a:rPr>
              <a:t/>
            </a:r>
            <a:br>
              <a:rPr lang="es-EC" sz="2700" dirty="0" smtClean="0">
                <a:latin typeface="Arial" pitchFamily="34" charset="0"/>
                <a:cs typeface="Arial" pitchFamily="34" charset="0"/>
              </a:rPr>
            </a:br>
            <a:r>
              <a:rPr lang="es-EC" sz="2400" cap="none" dirty="0" smtClean="0">
                <a:solidFill>
                  <a:schemeClr val="tx1"/>
                </a:solidFill>
                <a:effectLst/>
                <a:latin typeface="Arial" pitchFamily="34" charset="0"/>
                <a:cs typeface="Arial" pitchFamily="34" charset="0"/>
              </a:rPr>
              <a:t/>
            </a:r>
            <a:br>
              <a:rPr lang="es-EC" sz="2400" cap="none" dirty="0" smtClean="0">
                <a:solidFill>
                  <a:schemeClr val="tx1"/>
                </a:solidFill>
                <a:effectLst/>
                <a:latin typeface="Arial" pitchFamily="34" charset="0"/>
                <a:cs typeface="Arial" pitchFamily="34" charset="0"/>
              </a:rPr>
            </a:br>
            <a:endParaRPr lang="es-EC" sz="2400" dirty="0"/>
          </a:p>
        </p:txBody>
      </p:sp>
      <p:pic>
        <p:nvPicPr>
          <p:cNvPr id="1026" name="Picture 2"/>
          <p:cNvPicPr>
            <a:picLocks noChangeAspect="1" noChangeArrowheads="1"/>
          </p:cNvPicPr>
          <p:nvPr/>
        </p:nvPicPr>
        <p:blipFill>
          <a:blip r:embed="rId2" cstate="print"/>
          <a:srcRect/>
          <a:stretch>
            <a:fillRect/>
          </a:stretch>
        </p:blipFill>
        <p:spPr bwMode="auto">
          <a:xfrm>
            <a:off x="1763688" y="1268760"/>
            <a:ext cx="5544616" cy="1080120"/>
          </a:xfrm>
          <a:prstGeom prst="rect">
            <a:avLst/>
          </a:prstGeom>
          <a:noFill/>
          <a:ln w="9525">
            <a:noFill/>
            <a:miter lim="800000"/>
            <a:headEnd/>
            <a:tailEnd/>
          </a:ln>
        </p:spPr>
      </p:pic>
      <p:pic>
        <p:nvPicPr>
          <p:cNvPr id="3" name="Picture 3"/>
          <p:cNvPicPr>
            <a:picLocks noGrp="1" noChangeAspect="1" noChangeArrowheads="1"/>
          </p:cNvPicPr>
          <p:nvPr>
            <p:ph idx="1"/>
          </p:nvPr>
        </p:nvPicPr>
        <p:blipFill>
          <a:blip r:embed="rId3" cstate="print"/>
          <a:srcRect/>
          <a:stretch>
            <a:fillRect/>
          </a:stretch>
        </p:blipFill>
        <p:spPr bwMode="auto">
          <a:xfrm>
            <a:off x="1619672" y="2564904"/>
            <a:ext cx="6010275" cy="398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700" b="1" dirty="0" smtClean="0">
                <a:latin typeface="Arial" pitchFamily="34" charset="0"/>
                <a:cs typeface="Arial" pitchFamily="34" charset="0"/>
              </a:rPr>
              <a:t>H0: Rubro educación = H1 consumo en educación</a:t>
            </a:r>
            <a:r>
              <a:rPr lang="es-EC" dirty="0" smtClean="0"/>
              <a:t/>
            </a:r>
            <a:br>
              <a:rPr lang="es-EC" dirty="0" smtClean="0"/>
            </a:br>
            <a:endParaRPr lang="es-EC" dirty="0"/>
          </a:p>
        </p:txBody>
      </p:sp>
      <p:pic>
        <p:nvPicPr>
          <p:cNvPr id="6" name="Picture 2"/>
          <p:cNvPicPr>
            <a:picLocks noChangeAspect="1" noChangeArrowheads="1"/>
          </p:cNvPicPr>
          <p:nvPr/>
        </p:nvPicPr>
        <p:blipFill>
          <a:blip r:embed="rId2" cstate="print"/>
          <a:srcRect/>
          <a:stretch>
            <a:fillRect/>
          </a:stretch>
        </p:blipFill>
        <p:spPr bwMode="auto">
          <a:xfrm>
            <a:off x="1763688" y="1268760"/>
            <a:ext cx="5544616" cy="1080120"/>
          </a:xfrm>
          <a:prstGeom prst="rect">
            <a:avLst/>
          </a:prstGeom>
          <a:noFill/>
          <a:ln w="9525">
            <a:noFill/>
            <a:miter lim="800000"/>
            <a:headEnd/>
            <a:tailEnd/>
          </a:ln>
        </p:spPr>
      </p:pic>
      <p:pic>
        <p:nvPicPr>
          <p:cNvPr id="2051" name="Picture 3"/>
          <p:cNvPicPr>
            <a:picLocks noGrp="1" noChangeAspect="1" noChangeArrowheads="1"/>
          </p:cNvPicPr>
          <p:nvPr>
            <p:ph idx="1"/>
          </p:nvPr>
        </p:nvPicPr>
        <p:blipFill>
          <a:blip r:embed="rId3" cstate="print"/>
          <a:srcRect/>
          <a:stretch>
            <a:fillRect/>
          </a:stretch>
        </p:blipFill>
        <p:spPr bwMode="auto">
          <a:xfrm>
            <a:off x="1619672" y="2492896"/>
            <a:ext cx="6120680" cy="41212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700" b="1" dirty="0" smtClean="0">
                <a:latin typeface="Arial" pitchFamily="34" charset="0"/>
                <a:cs typeface="Arial" pitchFamily="34" charset="0"/>
              </a:rPr>
              <a:t>H0: Rubro alimentación = H1 consumo en alimentación</a:t>
            </a:r>
            <a:r>
              <a:rPr lang="es-EC" dirty="0" smtClean="0"/>
              <a:t/>
            </a:r>
            <a:br>
              <a:rPr lang="es-EC" dirty="0" smtClean="0"/>
            </a:br>
            <a:endParaRPr lang="es-EC" dirty="0"/>
          </a:p>
        </p:txBody>
      </p:sp>
      <p:pic>
        <p:nvPicPr>
          <p:cNvPr id="3" name="Picture 2"/>
          <p:cNvPicPr>
            <a:picLocks noChangeAspect="1" noChangeArrowheads="1"/>
          </p:cNvPicPr>
          <p:nvPr/>
        </p:nvPicPr>
        <p:blipFill>
          <a:blip r:embed="rId2" cstate="print"/>
          <a:srcRect/>
          <a:stretch>
            <a:fillRect/>
          </a:stretch>
        </p:blipFill>
        <p:spPr bwMode="auto">
          <a:xfrm>
            <a:off x="1979712" y="1196752"/>
            <a:ext cx="5184576" cy="1296144"/>
          </a:xfrm>
          <a:prstGeom prst="rect">
            <a:avLst/>
          </a:prstGeom>
          <a:noFill/>
          <a:ln w="9525">
            <a:noFill/>
            <a:miter lim="800000"/>
            <a:headEnd/>
            <a:tailEnd/>
          </a:ln>
        </p:spPr>
      </p:pic>
      <p:pic>
        <p:nvPicPr>
          <p:cNvPr id="3075" name="Picture 3"/>
          <p:cNvPicPr>
            <a:picLocks noGrp="1" noChangeAspect="1" noChangeArrowheads="1"/>
          </p:cNvPicPr>
          <p:nvPr>
            <p:ph idx="1"/>
          </p:nvPr>
        </p:nvPicPr>
        <p:blipFill>
          <a:blip r:embed="rId3" cstate="print"/>
          <a:srcRect/>
          <a:stretch>
            <a:fillRect/>
          </a:stretch>
        </p:blipFill>
        <p:spPr bwMode="auto">
          <a:xfrm>
            <a:off x="1475656" y="2636912"/>
            <a:ext cx="6336704" cy="3744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700" b="1" dirty="0" smtClean="0">
                <a:latin typeface="Arial" pitchFamily="34" charset="0"/>
                <a:cs typeface="Arial" pitchFamily="34" charset="0"/>
              </a:rPr>
              <a:t>H0: Rubro vivienda = H1 consumo en vivienda</a:t>
            </a:r>
            <a:r>
              <a:rPr lang="es-EC" dirty="0" smtClean="0"/>
              <a:t/>
            </a:r>
            <a:br>
              <a:rPr lang="es-EC" dirty="0" smtClean="0"/>
            </a:br>
            <a:endParaRPr lang="es-EC" dirty="0"/>
          </a:p>
        </p:txBody>
      </p:sp>
      <p:pic>
        <p:nvPicPr>
          <p:cNvPr id="4099" name="Picture 3"/>
          <p:cNvPicPr>
            <a:picLocks noChangeAspect="1" noChangeArrowheads="1"/>
          </p:cNvPicPr>
          <p:nvPr/>
        </p:nvPicPr>
        <p:blipFill>
          <a:blip r:embed="rId2" cstate="print"/>
          <a:srcRect/>
          <a:stretch>
            <a:fillRect/>
          </a:stretch>
        </p:blipFill>
        <p:spPr bwMode="auto">
          <a:xfrm>
            <a:off x="1979712" y="1340768"/>
            <a:ext cx="4968552" cy="1224136"/>
          </a:xfrm>
          <a:prstGeom prst="rect">
            <a:avLst/>
          </a:prstGeom>
          <a:noFill/>
          <a:ln w="9525">
            <a:noFill/>
            <a:miter lim="800000"/>
            <a:headEnd/>
            <a:tailEnd/>
          </a:ln>
        </p:spPr>
      </p:pic>
      <p:pic>
        <p:nvPicPr>
          <p:cNvPr id="4100" name="Picture 4"/>
          <p:cNvPicPr>
            <a:picLocks noGrp="1" noChangeAspect="1" noChangeArrowheads="1"/>
          </p:cNvPicPr>
          <p:nvPr>
            <p:ph idx="1"/>
          </p:nvPr>
        </p:nvPicPr>
        <p:blipFill>
          <a:blip r:embed="rId3" cstate="print"/>
          <a:srcRect/>
          <a:stretch>
            <a:fillRect/>
          </a:stretch>
        </p:blipFill>
        <p:spPr bwMode="auto">
          <a:xfrm>
            <a:off x="1475656" y="2708920"/>
            <a:ext cx="5981700" cy="393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700" b="1" dirty="0" smtClean="0">
                <a:latin typeface="Arial" pitchFamily="34" charset="0"/>
                <a:cs typeface="Arial" pitchFamily="34" charset="0"/>
              </a:rPr>
              <a:t>H0: Rubro en vestimenta = H1 consumo en vestimenta</a:t>
            </a:r>
            <a:r>
              <a:rPr lang="es-EC" dirty="0" smtClean="0"/>
              <a:t/>
            </a:r>
            <a:br>
              <a:rPr lang="es-EC" dirty="0" smtClean="0"/>
            </a:br>
            <a:endParaRPr lang="es-EC" dirty="0"/>
          </a:p>
        </p:txBody>
      </p:sp>
      <p:pic>
        <p:nvPicPr>
          <p:cNvPr id="3" name="Picture 2"/>
          <p:cNvPicPr>
            <a:picLocks noChangeAspect="1" noChangeArrowheads="1"/>
          </p:cNvPicPr>
          <p:nvPr/>
        </p:nvPicPr>
        <p:blipFill>
          <a:blip r:embed="rId2" cstate="print"/>
          <a:srcRect/>
          <a:stretch>
            <a:fillRect/>
          </a:stretch>
        </p:blipFill>
        <p:spPr bwMode="auto">
          <a:xfrm>
            <a:off x="1907704" y="1340768"/>
            <a:ext cx="5472608" cy="1008112"/>
          </a:xfrm>
          <a:prstGeom prst="rect">
            <a:avLst/>
          </a:prstGeom>
          <a:noFill/>
          <a:ln w="9525">
            <a:noFill/>
            <a:miter lim="800000"/>
            <a:headEnd/>
            <a:tailEnd/>
          </a:ln>
        </p:spPr>
      </p:pic>
      <p:pic>
        <p:nvPicPr>
          <p:cNvPr id="5123" name="Picture 3"/>
          <p:cNvPicPr>
            <a:picLocks noGrp="1" noChangeAspect="1" noChangeArrowheads="1"/>
          </p:cNvPicPr>
          <p:nvPr>
            <p:ph idx="1"/>
          </p:nvPr>
        </p:nvPicPr>
        <p:blipFill>
          <a:blip r:embed="rId3" cstate="print"/>
          <a:srcRect/>
          <a:stretch>
            <a:fillRect/>
          </a:stretch>
        </p:blipFill>
        <p:spPr bwMode="auto">
          <a:xfrm>
            <a:off x="1691680" y="2564904"/>
            <a:ext cx="5981700" cy="369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33033" y="1195011"/>
            <a:ext cx="2912838" cy="4525963"/>
          </a:xfrm>
        </p:spPr>
        <p:txBody>
          <a:bodyPr>
            <a:normAutofit/>
          </a:bodyPr>
          <a:lstStyle/>
          <a:p>
            <a:pPr algn="just"/>
            <a:r>
              <a:rPr lang="es-EC" sz="2400" dirty="0"/>
              <a:t>C</a:t>
            </a:r>
            <a:r>
              <a:rPr lang="es-EC" sz="2400" dirty="0" smtClean="0"/>
              <a:t>onocer </a:t>
            </a:r>
            <a:r>
              <a:rPr lang="es-EC" sz="2400" dirty="0"/>
              <a:t>la estructura de gastos personales de impuesto a la renta en relación a la encuesta ENIGHU </a:t>
            </a:r>
            <a:endParaRPr lang="es-ES" sz="2400" dirty="0"/>
          </a:p>
          <a:p>
            <a:endParaRPr lang="es-ES" dirty="0"/>
          </a:p>
        </p:txBody>
      </p:sp>
      <p:sp>
        <p:nvSpPr>
          <p:cNvPr id="6" name="5 Rectángulo"/>
          <p:cNvSpPr/>
          <p:nvPr/>
        </p:nvSpPr>
        <p:spPr>
          <a:xfrm>
            <a:off x="611560" y="548680"/>
            <a:ext cx="4103316" cy="646331"/>
          </a:xfrm>
          <a:prstGeom prst="rect">
            <a:avLst/>
          </a:prstGeom>
        </p:spPr>
        <p:txBody>
          <a:bodyPr wrap="square">
            <a:spAutoFit/>
          </a:bodyPr>
          <a:lstStyle/>
          <a:p>
            <a:r>
              <a:rPr lang="es-ES" sz="3600" cap="all" dirty="0">
                <a:solidFill>
                  <a:schemeClr val="tx2"/>
                </a:solidFill>
                <a:effectLst>
                  <a:reflection blurRad="12700" stA="48000" endA="300" endPos="55000" dir="5400000" sy="-90000" algn="bl" rotWithShape="0"/>
                </a:effectLst>
                <a:latin typeface="+mj-lt"/>
                <a:ea typeface="+mj-ea"/>
                <a:cs typeface="+mj-cs"/>
              </a:rPr>
              <a:t>OBJETIVOS</a:t>
            </a:r>
          </a:p>
        </p:txBody>
      </p:sp>
      <p:sp>
        <p:nvSpPr>
          <p:cNvPr id="8" name="7 Rectángulo"/>
          <p:cNvSpPr/>
          <p:nvPr/>
        </p:nvSpPr>
        <p:spPr>
          <a:xfrm>
            <a:off x="4786314" y="1142984"/>
            <a:ext cx="4067943" cy="6555641"/>
          </a:xfrm>
          <a:prstGeom prst="rect">
            <a:avLst/>
          </a:prstGeom>
        </p:spPr>
        <p:txBody>
          <a:bodyPr wrap="square">
            <a:spAutoFit/>
          </a:bodyPr>
          <a:lstStyle/>
          <a:p>
            <a:pPr marL="285750" lvl="0" indent="-285750" algn="just">
              <a:buFont typeface="Arial" pitchFamily="34" charset="0"/>
              <a:buChar char="•"/>
            </a:pPr>
            <a:r>
              <a:rPr lang="es-EC" sz="2000" dirty="0"/>
              <a:t>Analizar  de forma estadística los niveles de ingresos y gastos que posee un </a:t>
            </a:r>
            <a:r>
              <a:rPr lang="es-EC" sz="2000" dirty="0" smtClean="0"/>
              <a:t>contribuyente</a:t>
            </a:r>
            <a:endParaRPr lang="es-ES" sz="2000" dirty="0"/>
          </a:p>
          <a:p>
            <a:pPr marL="285750" lvl="0" indent="-285750" algn="just">
              <a:buFont typeface="Arial" pitchFamily="34" charset="0"/>
              <a:buChar char="•"/>
            </a:pPr>
            <a:r>
              <a:rPr lang="es-EC" sz="2000" dirty="0"/>
              <a:t>Establecer  el conocimiento detallado de la estructura del presupuesto de los </a:t>
            </a:r>
            <a:r>
              <a:rPr lang="es-EC" sz="2000" dirty="0" smtClean="0"/>
              <a:t>hogares</a:t>
            </a:r>
            <a:endParaRPr lang="es-ES" sz="2000" dirty="0"/>
          </a:p>
          <a:p>
            <a:pPr marL="285750" lvl="0" indent="-285750" algn="just">
              <a:buFont typeface="Arial" pitchFamily="34" charset="0"/>
              <a:buChar char="•"/>
            </a:pPr>
            <a:r>
              <a:rPr lang="es-EC" sz="2000" dirty="0" smtClean="0"/>
              <a:t>Generar información </a:t>
            </a:r>
            <a:r>
              <a:rPr lang="es-EC" sz="2000" dirty="0"/>
              <a:t>para la estimación global del consumo final de los hogares</a:t>
            </a:r>
            <a:endParaRPr lang="es-ES" sz="2000" dirty="0"/>
          </a:p>
          <a:p>
            <a:pPr marL="285750" lvl="0" indent="-285750" algn="just">
              <a:buFont typeface="Arial" pitchFamily="34" charset="0"/>
              <a:buChar char="•"/>
            </a:pPr>
            <a:r>
              <a:rPr lang="es-EC" sz="2000" dirty="0"/>
              <a:t>Analizar los resultados obtenidos en base a la hipótesis planteada  </a:t>
            </a:r>
            <a:endParaRPr lang="es-ES" sz="2000" dirty="0"/>
          </a:p>
        </p:txBody>
      </p:sp>
      <p:sp>
        <p:nvSpPr>
          <p:cNvPr id="9" name="8 Rectángulo"/>
          <p:cNvSpPr/>
          <p:nvPr/>
        </p:nvSpPr>
        <p:spPr>
          <a:xfrm>
            <a:off x="4038908" y="2348698"/>
            <a:ext cx="677108" cy="3937822"/>
          </a:xfrm>
          <a:prstGeom prst="rect">
            <a:avLst/>
          </a:prstGeom>
        </p:spPr>
        <p:txBody>
          <a:bodyPr vert="vert270" wrap="square">
            <a:spAutoFit/>
          </a:bodyPr>
          <a:lstStyle/>
          <a:p>
            <a:pPr lvl="0"/>
            <a:r>
              <a:rPr lang="es-ES" sz="3200" b="1" dirty="0"/>
              <a:t>ESPECÍFICOS</a:t>
            </a:r>
            <a:endParaRPr lang="es-ES" sz="3200" dirty="0"/>
          </a:p>
        </p:txBody>
      </p:sp>
      <p:sp>
        <p:nvSpPr>
          <p:cNvPr id="10" name="9 Rectángulo"/>
          <p:cNvSpPr/>
          <p:nvPr/>
        </p:nvSpPr>
        <p:spPr>
          <a:xfrm>
            <a:off x="266117" y="1412776"/>
            <a:ext cx="615553" cy="3016356"/>
          </a:xfrm>
          <a:prstGeom prst="rect">
            <a:avLst/>
          </a:prstGeom>
        </p:spPr>
        <p:txBody>
          <a:bodyPr vert="vert270" wrap="square">
            <a:spAutoFit/>
          </a:bodyPr>
          <a:lstStyle/>
          <a:p>
            <a:pPr lvl="0"/>
            <a:r>
              <a:rPr lang="es-ES" sz="2800" b="1" dirty="0"/>
              <a:t>GENERAL</a:t>
            </a:r>
            <a:endParaRPr lang="es-ES" sz="2800" dirty="0"/>
          </a:p>
        </p:txBody>
      </p:sp>
    </p:spTree>
    <p:extLst>
      <p:ext uri="{BB962C8B-B14F-4D97-AF65-F5344CB8AC3E}">
        <p14:creationId xmlns="" xmlns:p14="http://schemas.microsoft.com/office/powerpoint/2010/main" val="3568431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a:off x="1187624" y="1484784"/>
            <a:ext cx="6768752"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conclusiones</a:t>
            </a:r>
            <a:endParaRPr lang="es-EC" dirty="0"/>
          </a:p>
        </p:txBody>
      </p:sp>
      <p:sp>
        <p:nvSpPr>
          <p:cNvPr id="3" name="2 Marcador de contenido"/>
          <p:cNvSpPr>
            <a:spLocks noGrp="1"/>
          </p:cNvSpPr>
          <p:nvPr>
            <p:ph idx="1"/>
          </p:nvPr>
        </p:nvSpPr>
        <p:spPr/>
        <p:txBody>
          <a:bodyPr>
            <a:normAutofit/>
          </a:bodyPr>
          <a:lstStyle/>
          <a:p>
            <a:pPr algn="just"/>
            <a:r>
              <a:rPr lang="es-ES_tradnl" sz="2400" dirty="0" smtClean="0">
                <a:latin typeface="Arial" pitchFamily="34" charset="0"/>
                <a:cs typeface="Arial" pitchFamily="34" charset="0"/>
              </a:rPr>
              <a:t>La comparación de las dos bases de datos tanto del Servicio de Rentas Internas(SRI) con respecto a la Encuesta Nacional de Ingresos y Gastos de los Hogares Urbanos (ENIGHU), demuestran que ambas bases no tienen una misma distribución en relación a los cincos rubros de vestimenta, educación, vivienda, alimentación y salud debido a que  en la base del Sri los contribuyentes solo deducen hasta un tope de $10.205 de la base gravada y  en la base ENIGHU las familias mencionan todos los gastos que realizan durante el año</a:t>
            </a:r>
            <a:endParaRPr lang="es-EC"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Conclusiones</a:t>
            </a:r>
            <a:endParaRPr lang="es-EC" dirty="0"/>
          </a:p>
        </p:txBody>
      </p:sp>
      <p:sp>
        <p:nvSpPr>
          <p:cNvPr id="3" name="2 Marcador de contenido"/>
          <p:cNvSpPr>
            <a:spLocks noGrp="1"/>
          </p:cNvSpPr>
          <p:nvPr>
            <p:ph idx="1"/>
          </p:nvPr>
        </p:nvSpPr>
        <p:spPr/>
        <p:txBody>
          <a:bodyPr>
            <a:normAutofit fontScale="70000" lnSpcReduction="20000"/>
          </a:bodyPr>
          <a:lstStyle/>
          <a:p>
            <a:pPr lvl="0" algn="just"/>
            <a:r>
              <a:rPr lang="es-ES" dirty="0" smtClean="0"/>
              <a:t>Al momento de presentar la declaración de impuesto a la renta se ven beneficiados las personas que:</a:t>
            </a:r>
            <a:endParaRPr lang="es-EC" dirty="0" smtClean="0"/>
          </a:p>
          <a:p>
            <a:pPr algn="just">
              <a:buNone/>
            </a:pPr>
            <a:r>
              <a:rPr lang="es-ES" dirty="0" smtClean="0"/>
              <a:t> </a:t>
            </a:r>
            <a:endParaRPr lang="es-EC" dirty="0" smtClean="0"/>
          </a:p>
          <a:p>
            <a:pPr marL="514350" lvl="0" indent="-514350" algn="just">
              <a:buFont typeface="+mj-lt"/>
              <a:buAutoNum type="arabicPeriod"/>
            </a:pPr>
            <a:r>
              <a:rPr lang="es-ES" dirty="0" smtClean="0"/>
              <a:t>Se encuentras en los deciles I,  II,  III,  porque son aquellas que poseen ingresos menores a lo que indica la ley y por ende no declaran. </a:t>
            </a:r>
            <a:endParaRPr lang="es-EC" dirty="0" smtClean="0"/>
          </a:p>
          <a:p>
            <a:pPr marL="514350" lvl="0" indent="-514350" algn="just">
              <a:buFont typeface="+mj-lt"/>
              <a:buAutoNum type="arabicPeriod"/>
            </a:pPr>
            <a:r>
              <a:rPr lang="es-ES" dirty="0" smtClean="0"/>
              <a:t>Las personas que se encuentran en los deciles V,  VI, se benefician a medias por que según el reglamento deben deducir hasta el 50% de sus ingresos y deben poseer ingresos mayores a $20.000.</a:t>
            </a:r>
            <a:endParaRPr lang="es-EC" dirty="0" smtClean="0"/>
          </a:p>
          <a:p>
            <a:pPr marL="514350" lvl="0" indent="-514350" algn="just">
              <a:buFont typeface="+mj-lt"/>
              <a:buAutoNum type="arabicPeriod"/>
            </a:pPr>
            <a:r>
              <a:rPr lang="es-ES" dirty="0" smtClean="0"/>
              <a:t>Las personas que se encuentran en los deciles VIII,  IX,  X no se benefician ya que poseen mayores ingresos y mayores gastos a los que establece la ley por ende solo declararían una proporción de sus gastos es decir solo $10.205 para el ejercicio fiscal 2008 y para el ejercicio fiscal 2009 $11.141</a:t>
            </a:r>
            <a:endParaRPr lang="es-EC" dirty="0" smtClean="0"/>
          </a:p>
          <a:p>
            <a:endParaRPr lang="es-EC"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RECOMENDACIONES</a:t>
            </a:r>
            <a:endParaRPr lang="es-EC" dirty="0"/>
          </a:p>
        </p:txBody>
      </p:sp>
      <p:sp>
        <p:nvSpPr>
          <p:cNvPr id="3" name="2 Marcador de contenido"/>
          <p:cNvSpPr>
            <a:spLocks noGrp="1"/>
          </p:cNvSpPr>
          <p:nvPr>
            <p:ph idx="1"/>
          </p:nvPr>
        </p:nvSpPr>
        <p:spPr/>
        <p:txBody>
          <a:bodyPr>
            <a:normAutofit/>
          </a:bodyPr>
          <a:lstStyle/>
          <a:p>
            <a:pPr algn="just"/>
            <a:r>
              <a:rPr lang="es-ES_tradnl" sz="2800" dirty="0" smtClean="0"/>
              <a:t>Recomendamos que se tome al gasto en función del ingreso para que de esta forma se pueda beneficiar a todos los contribuyentes,  ya que según nuestro estudio  solo el 85% de los contribuyentes se benefician con la deducción y el 10% solo puede deducir una parte por que posee ingresos mayores a $30.000 y que según la limitante del reglamento se debe consideran hasta $10.205 para el ejercicio fiscal 2008 y para el ejercicio fiscal 2009 $11.141</a:t>
            </a:r>
            <a:r>
              <a:rPr lang="es-ES_tradnl" sz="2400" dirty="0" smtClean="0"/>
              <a:t>.</a:t>
            </a:r>
            <a:endParaRPr lang="es-EC" sz="2400" dirty="0" smtClean="0"/>
          </a:p>
          <a:p>
            <a:pPr algn="just">
              <a:buNone/>
            </a:pPr>
            <a:endParaRPr lang="es-EC"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recomendaciones</a:t>
            </a:r>
            <a:endParaRPr lang="es-EC" dirty="0"/>
          </a:p>
        </p:txBody>
      </p:sp>
      <p:sp>
        <p:nvSpPr>
          <p:cNvPr id="3" name="2 Marcador de contenido"/>
          <p:cNvSpPr>
            <a:spLocks noGrp="1"/>
          </p:cNvSpPr>
          <p:nvPr>
            <p:ph idx="1"/>
          </p:nvPr>
        </p:nvSpPr>
        <p:spPr/>
        <p:txBody>
          <a:bodyPr>
            <a:normAutofit fontScale="77500" lnSpcReduction="20000"/>
          </a:bodyPr>
          <a:lstStyle/>
          <a:p>
            <a:pPr lvl="0"/>
            <a:r>
              <a:rPr lang="es-ES_tradnl" dirty="0" smtClean="0"/>
              <a:t>Se debería realizar un estudio de todas las ciudades y provincias que tiene nuestro país a excepción de Guayaquil con la base de datos del SRI y la ENIGHU,  con la información que proporcionamos en nuestro estudio será más fácil que realicen el siguiente estudio de forma clara, concisa y precisa.</a:t>
            </a:r>
            <a:endParaRPr lang="es-EC" dirty="0" smtClean="0"/>
          </a:p>
          <a:p>
            <a:pPr lvl="0"/>
            <a:r>
              <a:rPr lang="es-ES_tradnl" dirty="0" smtClean="0"/>
              <a:t>Recomendamos que el Servicio de Rentas Internas no determine limitantes a los al momento de presentar la declaración de impuesto, debido a que en cada año fiscal se limita mas a dichos gastos, como lo indica el actual reglamento en el art. 34  solo el 1.3 veces la fracción básica es para los rubros de salud para educación, vivienda, vestimenta, alimentación el 0.325 veces por el 50% del total de sus ingresos.</a:t>
            </a:r>
            <a:endParaRPr lang="es-EC" dirty="0" smtClean="0"/>
          </a:p>
          <a:p>
            <a:endParaRPr lang="es-EC"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8686800" cy="838200"/>
          </a:xfrm>
        </p:spPr>
        <p:txBody>
          <a:bodyPr/>
          <a:lstStyle/>
          <a:p>
            <a:r>
              <a:rPr lang="es-EC" b="1" dirty="0"/>
              <a:t>HIPÓTESIS NULA</a:t>
            </a:r>
            <a:endParaRPr lang="es-ES" dirty="0"/>
          </a:p>
        </p:txBody>
      </p:sp>
      <p:sp>
        <p:nvSpPr>
          <p:cNvPr id="3" name="2 Marcador de contenido"/>
          <p:cNvSpPr>
            <a:spLocks noGrp="1"/>
          </p:cNvSpPr>
          <p:nvPr>
            <p:ph idx="1"/>
          </p:nvPr>
        </p:nvSpPr>
        <p:spPr>
          <a:xfrm>
            <a:off x="304800" y="1554163"/>
            <a:ext cx="8686800" cy="1658814"/>
          </a:xfrm>
        </p:spPr>
        <p:txBody>
          <a:bodyPr>
            <a:normAutofit lnSpcReduction="10000"/>
          </a:bodyPr>
          <a:lstStyle/>
          <a:p>
            <a:pPr marL="0" indent="0" algn="ctr">
              <a:buNone/>
            </a:pPr>
            <a:r>
              <a:rPr lang="es-EC" sz="2600" dirty="0"/>
              <a:t>La estructura de gastos personales dado  la  base de impuesto a la renta en  los  Deciles más altos de ingresos no corresponde  a la estructura de la encuesta de bienes y servicios según la  ENIGHU.</a:t>
            </a:r>
            <a:endParaRPr lang="es-ES" sz="2600" dirty="0"/>
          </a:p>
          <a:p>
            <a:endParaRPr lang="es-ES" dirty="0"/>
          </a:p>
        </p:txBody>
      </p:sp>
      <p:sp>
        <p:nvSpPr>
          <p:cNvPr id="4" name="3 Rectángulo"/>
          <p:cNvSpPr/>
          <p:nvPr/>
        </p:nvSpPr>
        <p:spPr>
          <a:xfrm>
            <a:off x="251520" y="3613666"/>
            <a:ext cx="7178000" cy="461665"/>
          </a:xfrm>
          <a:prstGeom prst="rect">
            <a:avLst/>
          </a:prstGeom>
        </p:spPr>
        <p:txBody>
          <a:bodyPr wrap="square">
            <a:spAutoFit/>
          </a:bodyPr>
          <a:lstStyle/>
          <a:p>
            <a:pPr lvl="0">
              <a:spcBef>
                <a:spcPct val="0"/>
              </a:spcBef>
              <a:defRPr/>
            </a:pPr>
            <a:r>
              <a:rPr lang="es-EC" sz="2400" b="1" cap="all" dirty="0">
                <a:solidFill>
                  <a:schemeClr val="tx2"/>
                </a:solidFill>
                <a:effectLst>
                  <a:reflection blurRad="12700" stA="48000" endA="300" endPos="55000" dir="5400000" sy="-90000" algn="bl" rotWithShape="0"/>
                </a:effectLst>
                <a:latin typeface="+mj-lt"/>
                <a:ea typeface="+mj-ea"/>
                <a:cs typeface="+mj-cs"/>
              </a:rPr>
              <a:t>HIPÓTESIS ALTERNATIVA</a:t>
            </a:r>
          </a:p>
        </p:txBody>
      </p:sp>
      <p:sp>
        <p:nvSpPr>
          <p:cNvPr id="5" name="2 Marcador de contenido"/>
          <p:cNvSpPr txBox="1">
            <a:spLocks/>
          </p:cNvSpPr>
          <p:nvPr/>
        </p:nvSpPr>
        <p:spPr>
          <a:xfrm>
            <a:off x="251520" y="4365104"/>
            <a:ext cx="8686800" cy="1658814"/>
          </a:xfrm>
          <a:prstGeom prst="rect">
            <a:avLst/>
          </a:prstGeom>
        </p:spPr>
        <p:txBody>
          <a:bodyPr vert="horz">
            <a:normAutofit lnSpcReduction="1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None/>
            </a:pPr>
            <a:r>
              <a:rPr lang="es-EC" sz="2600" dirty="0" smtClean="0"/>
              <a:t>La estructura de gastos personales dado  la  base de impuesto a la renta en  los  Deciles más altos de ingresos poseen la misma estructura de la encuesta de bienes y servicios según la  ENIGHU.</a:t>
            </a:r>
            <a:endParaRPr lang="es-ES" sz="2600" dirty="0" smtClean="0"/>
          </a:p>
          <a:p>
            <a:endParaRPr lang="es-ES" dirty="0"/>
          </a:p>
        </p:txBody>
      </p:sp>
    </p:spTree>
    <p:extLst>
      <p:ext uri="{BB962C8B-B14F-4D97-AF65-F5344CB8AC3E}">
        <p14:creationId xmlns="" xmlns:p14="http://schemas.microsoft.com/office/powerpoint/2010/main" val="2173925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ASPECTOS LEGALES </a:t>
            </a:r>
            <a:endParaRPr lang="es-ES" dirty="0"/>
          </a:p>
        </p:txBody>
      </p:sp>
      <p:sp>
        <p:nvSpPr>
          <p:cNvPr id="3" name="2 Marcador de contenido"/>
          <p:cNvSpPr>
            <a:spLocks noGrp="1"/>
          </p:cNvSpPr>
          <p:nvPr>
            <p:ph idx="1"/>
          </p:nvPr>
        </p:nvSpPr>
        <p:spPr>
          <a:xfrm>
            <a:off x="304800" y="2204864"/>
            <a:ext cx="8686800" cy="3875261"/>
          </a:xfrm>
        </p:spPr>
        <p:txBody>
          <a:bodyPr/>
          <a:lstStyle/>
          <a:p>
            <a:pPr algn="ctr"/>
            <a:r>
              <a:rPr lang="es-ES" dirty="0"/>
              <a:t>Ley de Régimen Tributario Interno</a:t>
            </a:r>
            <a:r>
              <a:rPr lang="es-ES" sz="1600" dirty="0"/>
              <a:t> ART. 10 NUMERAL 16 </a:t>
            </a:r>
            <a:endParaRPr lang="es-ES" sz="1600" dirty="0" smtClean="0"/>
          </a:p>
          <a:p>
            <a:pPr algn="ctr"/>
            <a:endParaRPr lang="es-ES" sz="1600" dirty="0"/>
          </a:p>
          <a:p>
            <a:pPr algn="ctr"/>
            <a:endParaRPr lang="es-ES" sz="1600" dirty="0" smtClean="0"/>
          </a:p>
          <a:p>
            <a:pPr algn="ctr"/>
            <a:endParaRPr lang="es-ES" sz="1600" dirty="0"/>
          </a:p>
          <a:p>
            <a:pPr algn="ctr"/>
            <a:r>
              <a:rPr lang="es-ES" dirty="0"/>
              <a:t>Reglamento actual </a:t>
            </a:r>
            <a:r>
              <a:rPr lang="es-ES" dirty="0" smtClean="0"/>
              <a:t> </a:t>
            </a:r>
            <a:r>
              <a:rPr lang="es-ES" sz="1600" dirty="0"/>
              <a:t>ART. 34</a:t>
            </a:r>
          </a:p>
          <a:p>
            <a:endParaRPr lang="es-ES" sz="1600" dirty="0"/>
          </a:p>
          <a:p>
            <a:endParaRPr lang="es-ES" sz="1600" dirty="0" smtClean="0"/>
          </a:p>
          <a:p>
            <a:endParaRPr lang="es-ES" sz="1600" dirty="0"/>
          </a:p>
          <a:p>
            <a:endParaRPr lang="es-ES" dirty="0"/>
          </a:p>
        </p:txBody>
      </p:sp>
    </p:spTree>
    <p:extLst>
      <p:ext uri="{BB962C8B-B14F-4D97-AF65-F5344CB8AC3E}">
        <p14:creationId xmlns="" xmlns:p14="http://schemas.microsoft.com/office/powerpoint/2010/main" val="1189959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Gastos personales  </a:t>
            </a:r>
            <a:r>
              <a:rPr lang="es-ES" sz="1500" dirty="0" smtClean="0"/>
              <a:t>Art. 34 </a:t>
            </a:r>
            <a:endParaRPr lang="es-ES" sz="1500" dirty="0"/>
          </a:p>
        </p:txBody>
      </p:sp>
      <p:sp>
        <p:nvSpPr>
          <p:cNvPr id="3" name="2 Marcador de contenido"/>
          <p:cNvSpPr>
            <a:spLocks noGrp="1"/>
          </p:cNvSpPr>
          <p:nvPr>
            <p:ph idx="1"/>
          </p:nvPr>
        </p:nvSpPr>
        <p:spPr/>
        <p:txBody>
          <a:bodyPr>
            <a:normAutofit/>
          </a:bodyPr>
          <a:lstStyle/>
          <a:p>
            <a:pPr marL="2286000" lvl="5" indent="0">
              <a:buNone/>
            </a:pPr>
            <a:r>
              <a:rPr lang="es-ES" sz="2200" dirty="0" smtClean="0">
                <a:solidFill>
                  <a:srgbClr val="FF0000"/>
                </a:solidFill>
              </a:rPr>
              <a:t>     *</a:t>
            </a:r>
            <a:r>
              <a:rPr lang="es-ES" sz="2200" dirty="0" smtClean="0"/>
              <a:t>  Arriendo de un único inmueble</a:t>
            </a:r>
          </a:p>
          <a:p>
            <a:pPr marL="342900" lvl="5" indent="-342900">
              <a:buFont typeface="Wingdings" pitchFamily="2" charset="2"/>
              <a:buChar char="Ø"/>
            </a:pPr>
            <a:r>
              <a:rPr lang="es-ES" sz="2800" b="1" dirty="0"/>
              <a:t>Vivienda</a:t>
            </a:r>
            <a:r>
              <a:rPr lang="es-ES" sz="2400" dirty="0"/>
              <a:t> </a:t>
            </a:r>
            <a:r>
              <a:rPr lang="es-ES" sz="2400" dirty="0" smtClean="0"/>
              <a:t>            </a:t>
            </a:r>
            <a:r>
              <a:rPr lang="es-ES" sz="2400" dirty="0" smtClean="0">
                <a:solidFill>
                  <a:srgbClr val="FF0000"/>
                </a:solidFill>
              </a:rPr>
              <a:t>*  </a:t>
            </a:r>
            <a:r>
              <a:rPr lang="es-ES" sz="2200" dirty="0" smtClean="0"/>
              <a:t>Intereses de prestamos hipotecarios</a:t>
            </a:r>
          </a:p>
          <a:p>
            <a:pPr marL="2286000" lvl="5" indent="0">
              <a:buNone/>
            </a:pPr>
            <a:r>
              <a:rPr lang="es-ES" sz="2200" dirty="0" smtClean="0">
                <a:solidFill>
                  <a:srgbClr val="FF0000"/>
                </a:solidFill>
              </a:rPr>
              <a:t>     *</a:t>
            </a:r>
            <a:r>
              <a:rPr lang="es-ES" sz="2200" dirty="0" smtClean="0"/>
              <a:t>   Impuestos Prediales </a:t>
            </a:r>
          </a:p>
          <a:p>
            <a:pPr lvl="5">
              <a:buFont typeface="Arial" charset="0"/>
              <a:buChar char="•"/>
            </a:pPr>
            <a:endParaRPr lang="es-ES" sz="2200" dirty="0"/>
          </a:p>
          <a:p>
            <a:pPr marL="2286000" lvl="5" indent="0">
              <a:buNone/>
            </a:pPr>
            <a:r>
              <a:rPr lang="es-ES" sz="2200" dirty="0" smtClean="0">
                <a:solidFill>
                  <a:srgbClr val="FF0000"/>
                </a:solidFill>
              </a:rPr>
              <a:t>      *</a:t>
            </a:r>
            <a:r>
              <a:rPr lang="es-ES" sz="2200" dirty="0" smtClean="0"/>
              <a:t>  Matriculas y pensiones</a:t>
            </a:r>
          </a:p>
          <a:p>
            <a:pPr marL="0" lvl="5" indent="0">
              <a:buNone/>
            </a:pPr>
            <a:r>
              <a:rPr lang="es-ES" sz="2400" dirty="0" smtClean="0">
                <a:solidFill>
                  <a:srgbClr val="FF0000"/>
                </a:solidFill>
              </a:rPr>
              <a:t>		           *  </a:t>
            </a:r>
            <a:r>
              <a:rPr lang="es-ES" sz="2200" dirty="0" smtClean="0"/>
              <a:t>Útiles y textos escolares </a:t>
            </a:r>
          </a:p>
          <a:p>
            <a:pPr marL="2286000" lvl="5" indent="0">
              <a:buNone/>
            </a:pPr>
            <a:r>
              <a:rPr lang="es-ES" sz="2200" dirty="0" smtClean="0">
                <a:solidFill>
                  <a:srgbClr val="FF0000"/>
                </a:solidFill>
              </a:rPr>
              <a:t>     *</a:t>
            </a:r>
            <a:r>
              <a:rPr lang="es-ES" sz="2200" dirty="0" smtClean="0"/>
              <a:t>  Sistema de educación especial</a:t>
            </a:r>
          </a:p>
          <a:p>
            <a:pPr marL="361950" lvl="5" indent="-361950">
              <a:buFont typeface="Wingdings" pitchFamily="2" charset="2"/>
              <a:buChar char="Ø"/>
            </a:pPr>
            <a:r>
              <a:rPr lang="es-ES" sz="2400" b="1" dirty="0" smtClean="0"/>
              <a:t>Educación</a:t>
            </a:r>
            <a:r>
              <a:rPr lang="es-ES" sz="2200" dirty="0" smtClean="0"/>
              <a:t>             </a:t>
            </a:r>
            <a:r>
              <a:rPr lang="es-ES" sz="2200" dirty="0" smtClean="0">
                <a:solidFill>
                  <a:srgbClr val="FF0000"/>
                </a:solidFill>
              </a:rPr>
              <a:t>*</a:t>
            </a:r>
            <a:r>
              <a:rPr lang="es-ES" sz="2200" dirty="0" smtClean="0"/>
              <a:t>  Servicio prestados por centros de cuidado    </a:t>
            </a:r>
          </a:p>
          <a:p>
            <a:pPr marL="2286000" lvl="5" indent="0">
              <a:buNone/>
            </a:pPr>
            <a:r>
              <a:rPr lang="es-ES" sz="2200" dirty="0"/>
              <a:t> </a:t>
            </a:r>
            <a:r>
              <a:rPr lang="es-ES" sz="2200" dirty="0" smtClean="0"/>
              <a:t>        infantil </a:t>
            </a:r>
          </a:p>
          <a:p>
            <a:pPr marL="2286000" lvl="5" indent="0">
              <a:buNone/>
            </a:pPr>
            <a:r>
              <a:rPr lang="es-ES" sz="2200" dirty="0"/>
              <a:t> </a:t>
            </a:r>
            <a:r>
              <a:rPr lang="es-ES" sz="2200" dirty="0" smtClean="0"/>
              <a:t>    </a:t>
            </a:r>
            <a:r>
              <a:rPr lang="es-ES" sz="2200" dirty="0" smtClean="0">
                <a:solidFill>
                  <a:srgbClr val="FF0000"/>
                </a:solidFill>
              </a:rPr>
              <a:t>*</a:t>
            </a:r>
            <a:r>
              <a:rPr lang="es-ES" sz="2200" dirty="0" smtClean="0"/>
              <a:t>  Uniformes </a:t>
            </a:r>
          </a:p>
        </p:txBody>
      </p:sp>
      <p:sp>
        <p:nvSpPr>
          <p:cNvPr id="4" name="3 Abrir llave"/>
          <p:cNvSpPr/>
          <p:nvPr/>
        </p:nvSpPr>
        <p:spPr>
          <a:xfrm>
            <a:off x="2483404" y="1628800"/>
            <a:ext cx="648072" cy="1224136"/>
          </a:xfrm>
          <a:prstGeom prst="leftBrace">
            <a:avLst>
              <a:gd name="adj1" fmla="val 8333"/>
              <a:gd name="adj2" fmla="val 448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4 Abrir llave"/>
          <p:cNvSpPr/>
          <p:nvPr/>
        </p:nvSpPr>
        <p:spPr>
          <a:xfrm>
            <a:off x="2483768" y="3284984"/>
            <a:ext cx="648072" cy="25922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76672"/>
            <a:ext cx="8686800" cy="5603453"/>
          </a:xfrm>
        </p:spPr>
        <p:txBody>
          <a:bodyPr/>
          <a:lstStyle/>
          <a:p>
            <a:pPr marL="2286000" lvl="5" indent="0">
              <a:buNone/>
            </a:pPr>
            <a:r>
              <a:rPr lang="es-ES" sz="2200" dirty="0" smtClean="0">
                <a:solidFill>
                  <a:srgbClr val="FF0000"/>
                </a:solidFill>
              </a:rPr>
              <a:t>     </a:t>
            </a:r>
          </a:p>
          <a:p>
            <a:pPr marL="2286000" lvl="5" indent="0">
              <a:buNone/>
            </a:pPr>
            <a:r>
              <a:rPr lang="es-ES" sz="2200" dirty="0">
                <a:solidFill>
                  <a:srgbClr val="FF0000"/>
                </a:solidFill>
              </a:rPr>
              <a:t> </a:t>
            </a:r>
            <a:r>
              <a:rPr lang="es-ES" sz="2200" dirty="0" smtClean="0">
                <a:solidFill>
                  <a:srgbClr val="FF0000"/>
                </a:solidFill>
              </a:rPr>
              <a:t>     </a:t>
            </a:r>
          </a:p>
          <a:p>
            <a:pPr marL="2286000" lvl="5" indent="0">
              <a:buNone/>
            </a:pPr>
            <a:r>
              <a:rPr lang="es-ES" sz="2200" dirty="0">
                <a:solidFill>
                  <a:srgbClr val="FF0000"/>
                </a:solidFill>
              </a:rPr>
              <a:t>	</a:t>
            </a:r>
            <a:endParaRPr lang="es-ES" sz="2200" dirty="0" smtClean="0">
              <a:solidFill>
                <a:srgbClr val="FF0000"/>
              </a:solidFill>
            </a:endParaRPr>
          </a:p>
          <a:p>
            <a:pPr marL="2286000" lvl="5" indent="0">
              <a:buNone/>
            </a:pPr>
            <a:r>
              <a:rPr lang="es-ES" sz="2200" dirty="0" smtClean="0">
                <a:solidFill>
                  <a:srgbClr val="FF0000"/>
                </a:solidFill>
              </a:rPr>
              <a:t>	*</a:t>
            </a:r>
            <a:r>
              <a:rPr lang="es-ES" sz="2200" dirty="0" smtClean="0"/>
              <a:t>  Honorarios de médicos y profesionales de la </a:t>
            </a:r>
          </a:p>
          <a:p>
            <a:pPr marL="2286000" lvl="5" indent="0">
              <a:buNone/>
            </a:pPr>
            <a:r>
              <a:rPr lang="es-ES" sz="2200" dirty="0"/>
              <a:t> </a:t>
            </a:r>
            <a:r>
              <a:rPr lang="es-ES" sz="2200" dirty="0" smtClean="0"/>
              <a:t>          salud</a:t>
            </a:r>
            <a:endParaRPr lang="es-ES" sz="2200" dirty="0"/>
          </a:p>
          <a:p>
            <a:pPr marL="0" lvl="5" indent="0">
              <a:buNone/>
            </a:pPr>
            <a:r>
              <a:rPr lang="es-ES" sz="2400" dirty="0">
                <a:solidFill>
                  <a:srgbClr val="FF0000"/>
                </a:solidFill>
              </a:rPr>
              <a:t>		           </a:t>
            </a:r>
            <a:r>
              <a:rPr lang="es-ES" sz="2400" dirty="0" smtClean="0">
                <a:solidFill>
                  <a:srgbClr val="FF0000"/>
                </a:solidFill>
              </a:rPr>
              <a:t> *  </a:t>
            </a:r>
            <a:r>
              <a:rPr lang="es-ES" sz="2200" dirty="0" smtClean="0"/>
              <a:t>Servicio de salud prestados</a:t>
            </a:r>
            <a:endParaRPr lang="es-ES" sz="2200" dirty="0"/>
          </a:p>
          <a:p>
            <a:pPr marL="515937" lvl="5" indent="-342900">
              <a:buFont typeface="Wingdings" pitchFamily="2" charset="2"/>
              <a:buChar char="Ø"/>
            </a:pPr>
            <a:r>
              <a:rPr lang="es-ES" sz="2000" b="1" dirty="0"/>
              <a:t>Salud</a:t>
            </a:r>
            <a:r>
              <a:rPr lang="es-ES" sz="2000" dirty="0"/>
              <a:t> </a:t>
            </a:r>
            <a:r>
              <a:rPr lang="es-ES" sz="2200" dirty="0" smtClean="0">
                <a:solidFill>
                  <a:srgbClr val="FF0000"/>
                </a:solidFill>
              </a:rPr>
              <a:t>      		*</a:t>
            </a:r>
            <a:r>
              <a:rPr lang="es-ES" sz="2200" dirty="0" smtClean="0"/>
              <a:t>  Medicamentos, insumos médicos, lentes, etc </a:t>
            </a:r>
            <a:endParaRPr lang="es-ES" sz="2200" dirty="0"/>
          </a:p>
          <a:p>
            <a:pPr marL="0" lvl="5" indent="0">
              <a:buNone/>
            </a:pPr>
            <a:r>
              <a:rPr lang="es-ES" sz="2200" dirty="0" smtClean="0">
                <a:solidFill>
                  <a:srgbClr val="FF0000"/>
                </a:solidFill>
              </a:rPr>
              <a:t>			*</a:t>
            </a:r>
            <a:r>
              <a:rPr lang="es-ES" sz="2200" dirty="0" smtClean="0"/>
              <a:t>  Medicina prepagada y prima de seguro 				     medico</a:t>
            </a:r>
            <a:endParaRPr lang="es-ES" sz="2200" dirty="0"/>
          </a:p>
          <a:p>
            <a:pPr marL="2286000" lvl="5" indent="0">
              <a:buNone/>
            </a:pPr>
            <a:r>
              <a:rPr lang="es-ES" sz="2200" dirty="0"/>
              <a:t>     </a:t>
            </a:r>
            <a:r>
              <a:rPr lang="es-ES" sz="2200" dirty="0" smtClean="0"/>
              <a:t> </a:t>
            </a:r>
            <a:r>
              <a:rPr lang="es-ES" sz="2200" dirty="0" smtClean="0">
                <a:solidFill>
                  <a:srgbClr val="FF0000"/>
                </a:solidFill>
              </a:rPr>
              <a:t>*</a:t>
            </a:r>
            <a:r>
              <a:rPr lang="es-ES" sz="2200" dirty="0" smtClean="0"/>
              <a:t>  El deducible no reembolsable de la liquidación </a:t>
            </a:r>
          </a:p>
          <a:p>
            <a:pPr marL="2286000" lvl="5" indent="0">
              <a:buNone/>
            </a:pPr>
            <a:r>
              <a:rPr lang="es-ES" sz="2200" dirty="0"/>
              <a:t> </a:t>
            </a:r>
            <a:r>
              <a:rPr lang="es-ES" sz="2200" dirty="0" smtClean="0"/>
              <a:t>         de seguro privado</a:t>
            </a:r>
            <a:endParaRPr lang="es-ES" dirty="0"/>
          </a:p>
        </p:txBody>
      </p:sp>
      <p:sp>
        <p:nvSpPr>
          <p:cNvPr id="4" name="3 Abrir llave"/>
          <p:cNvSpPr/>
          <p:nvPr/>
        </p:nvSpPr>
        <p:spPr>
          <a:xfrm>
            <a:off x="2307637" y="1700808"/>
            <a:ext cx="648072" cy="316835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0126" y="913990"/>
            <a:ext cx="8964488" cy="5251314"/>
          </a:xfrm>
        </p:spPr>
        <p:txBody>
          <a:bodyPr/>
          <a:lstStyle/>
          <a:p>
            <a:pPr marL="2286000" lvl="5" indent="0">
              <a:buNone/>
            </a:pPr>
            <a:r>
              <a:rPr lang="es-ES" sz="2200" dirty="0">
                <a:solidFill>
                  <a:srgbClr val="FF0000"/>
                </a:solidFill>
              </a:rPr>
              <a:t>	 </a:t>
            </a:r>
            <a:r>
              <a:rPr lang="es-ES" sz="2200" dirty="0" smtClean="0">
                <a:solidFill>
                  <a:srgbClr val="FF0000"/>
                </a:solidFill>
              </a:rPr>
              <a:t>   </a:t>
            </a:r>
          </a:p>
          <a:p>
            <a:pPr marL="2286000" lvl="5" indent="0">
              <a:buNone/>
            </a:pPr>
            <a:r>
              <a:rPr lang="es-ES" sz="2200" dirty="0">
                <a:solidFill>
                  <a:srgbClr val="FF0000"/>
                </a:solidFill>
              </a:rPr>
              <a:t>	</a:t>
            </a:r>
            <a:r>
              <a:rPr lang="es-ES" sz="2200" dirty="0" smtClean="0">
                <a:solidFill>
                  <a:srgbClr val="FF0000"/>
                </a:solidFill>
              </a:rPr>
              <a:t>  </a:t>
            </a:r>
          </a:p>
          <a:p>
            <a:pPr marL="2286000" lvl="5" indent="0">
              <a:buNone/>
            </a:pPr>
            <a:r>
              <a:rPr lang="es-ES" sz="2200" dirty="0">
                <a:solidFill>
                  <a:srgbClr val="FF0000"/>
                </a:solidFill>
              </a:rPr>
              <a:t> </a:t>
            </a:r>
            <a:r>
              <a:rPr lang="es-ES" sz="2200" dirty="0" smtClean="0">
                <a:solidFill>
                  <a:srgbClr val="FF0000"/>
                </a:solidFill>
              </a:rPr>
              <a:t>        *</a:t>
            </a:r>
            <a:r>
              <a:rPr lang="es-ES" sz="2200" dirty="0" smtClean="0"/>
              <a:t> Compras de alimentos para consumo humano </a:t>
            </a:r>
          </a:p>
          <a:p>
            <a:pPr marL="342900" lvl="5" indent="-342900">
              <a:buFont typeface="Wingdings" pitchFamily="2" charset="2"/>
              <a:buChar char="Ø"/>
            </a:pPr>
            <a:r>
              <a:rPr lang="es-ES" sz="2800" b="1" dirty="0" smtClean="0"/>
              <a:t>Alimentación </a:t>
            </a:r>
            <a:r>
              <a:rPr lang="es-ES" sz="2400" dirty="0" smtClean="0"/>
              <a:t>       </a:t>
            </a:r>
            <a:r>
              <a:rPr lang="es-ES" sz="2400" dirty="0" smtClean="0">
                <a:solidFill>
                  <a:srgbClr val="FF0000"/>
                </a:solidFill>
              </a:rPr>
              <a:t>*  </a:t>
            </a:r>
            <a:r>
              <a:rPr lang="es-ES" sz="2200" dirty="0" smtClean="0"/>
              <a:t>Pensiones Alimenticias</a:t>
            </a:r>
          </a:p>
          <a:p>
            <a:pPr marL="2286000" lvl="5" indent="0">
              <a:buNone/>
            </a:pPr>
            <a:r>
              <a:rPr lang="es-ES" sz="2200" dirty="0" smtClean="0">
                <a:solidFill>
                  <a:srgbClr val="FF0000"/>
                </a:solidFill>
              </a:rPr>
              <a:t>   	   *</a:t>
            </a:r>
            <a:r>
              <a:rPr lang="es-ES" sz="2200" dirty="0" smtClean="0"/>
              <a:t>   Compra de alimentos </a:t>
            </a:r>
          </a:p>
          <a:p>
            <a:pPr marL="2286000" lvl="5" indent="0">
              <a:buNone/>
            </a:pPr>
            <a:endParaRPr lang="es-ES" sz="2200" dirty="0" smtClean="0"/>
          </a:p>
          <a:p>
            <a:pPr marL="2286000" lvl="5" indent="0">
              <a:buNone/>
            </a:pPr>
            <a:endParaRPr lang="es-ES" sz="2200" dirty="0"/>
          </a:p>
          <a:p>
            <a:pPr marL="2286000" lvl="5" indent="0">
              <a:buNone/>
            </a:pPr>
            <a:endParaRPr lang="es-ES" dirty="0" smtClean="0">
              <a:solidFill>
                <a:srgbClr val="FF0000"/>
              </a:solidFill>
            </a:endParaRPr>
          </a:p>
          <a:p>
            <a:pPr marL="361950" lvl="5" indent="-361950">
              <a:buFont typeface="Wingdings" pitchFamily="2" charset="2"/>
              <a:buChar char="Ø"/>
              <a:tabLst>
                <a:tab pos="3232150" algn="l"/>
              </a:tabLst>
            </a:pPr>
            <a:r>
              <a:rPr lang="es-ES" sz="2800" b="1" dirty="0" smtClean="0"/>
              <a:t>Vestimenta         </a:t>
            </a:r>
            <a:r>
              <a:rPr lang="es-ES" sz="2200" b="1" dirty="0" smtClean="0">
                <a:solidFill>
                  <a:srgbClr val="FF0000"/>
                </a:solidFill>
              </a:rPr>
              <a:t>*</a:t>
            </a:r>
            <a:r>
              <a:rPr lang="es-ES" sz="2800" b="1" dirty="0" smtClean="0"/>
              <a:t> </a:t>
            </a:r>
            <a:r>
              <a:rPr lang="es-ES" sz="2200" dirty="0"/>
              <a:t>Cualquier tipo de prenda de vestir </a:t>
            </a:r>
          </a:p>
        </p:txBody>
      </p:sp>
      <p:sp>
        <p:nvSpPr>
          <p:cNvPr id="4" name="3 Abrir llave"/>
          <p:cNvSpPr/>
          <p:nvPr/>
        </p:nvSpPr>
        <p:spPr>
          <a:xfrm>
            <a:off x="2627784" y="1556792"/>
            <a:ext cx="648072" cy="1800200"/>
          </a:xfrm>
          <a:prstGeom prst="leftBrace">
            <a:avLst>
              <a:gd name="adj1" fmla="val 8333"/>
              <a:gd name="adj2" fmla="val 448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4 Abrir llave"/>
          <p:cNvSpPr/>
          <p:nvPr/>
        </p:nvSpPr>
        <p:spPr>
          <a:xfrm>
            <a:off x="2627784" y="4121460"/>
            <a:ext cx="648072" cy="747700"/>
          </a:xfrm>
          <a:prstGeom prst="leftBrace">
            <a:avLst>
              <a:gd name="adj1" fmla="val 8333"/>
              <a:gd name="adj2" fmla="val 448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 xmlns:p14="http://schemas.microsoft.com/office/powerpoint/2010/main" val="950105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Limitantes </a:t>
            </a:r>
            <a:endParaRPr lang="es-ES" dirty="0"/>
          </a:p>
        </p:txBody>
      </p:sp>
      <p:graphicFrame>
        <p:nvGraphicFramePr>
          <p:cNvPr id="4" name="3 Marcador de contenido"/>
          <p:cNvGraphicFramePr>
            <a:graphicFrameLocks noGrp="1"/>
          </p:cNvGraphicFramePr>
          <p:nvPr>
            <p:ph idx="1"/>
            <p:extLst>
              <p:ext uri="{D42A27DB-BD31-4B8C-83A1-F6EECF244321}">
                <p14:modId xmlns="" xmlns:p14="http://schemas.microsoft.com/office/powerpoint/2010/main" val="57817714"/>
              </p:ext>
            </p:extLst>
          </p:nvPr>
        </p:nvGraphicFramePr>
        <p:xfrm>
          <a:off x="228600" y="1268760"/>
          <a:ext cx="8686800" cy="2494280"/>
        </p:xfrm>
        <a:graphic>
          <a:graphicData uri="http://schemas.openxmlformats.org/drawingml/2006/table">
            <a:tbl>
              <a:tblPr firstRow="1" bandRow="1">
                <a:tableStyleId>{5C22544A-7EE6-4342-B048-85BDC9FD1C3A}</a:tableStyleId>
              </a:tblPr>
              <a:tblGrid>
                <a:gridCol w="2895600"/>
                <a:gridCol w="2895600"/>
                <a:gridCol w="2895600"/>
              </a:tblGrid>
              <a:tr h="370840">
                <a:tc>
                  <a:txBody>
                    <a:bodyPr/>
                    <a:lstStyle/>
                    <a:p>
                      <a:r>
                        <a:rPr lang="es-ES" dirty="0" smtClean="0"/>
                        <a:t>Gastos Personales</a:t>
                      </a:r>
                      <a:r>
                        <a:rPr lang="es-ES" baseline="0" dirty="0" smtClean="0"/>
                        <a:t> </a:t>
                      </a:r>
                      <a:endParaRPr lang="es-ES" dirty="0"/>
                    </a:p>
                  </a:txBody>
                  <a:tcPr/>
                </a:tc>
                <a:tc>
                  <a:txBody>
                    <a:bodyPr/>
                    <a:lstStyle/>
                    <a:p>
                      <a:pPr algn="ctr"/>
                      <a:r>
                        <a:rPr lang="es-ES" dirty="0" smtClean="0"/>
                        <a:t>Reglamento</a:t>
                      </a:r>
                      <a:r>
                        <a:rPr lang="es-ES" baseline="0" dirty="0" smtClean="0"/>
                        <a:t> Anterior</a:t>
                      </a:r>
                    </a:p>
                    <a:p>
                      <a:pPr algn="ctr"/>
                      <a:r>
                        <a:rPr lang="es-ES" baseline="0" dirty="0" smtClean="0"/>
                        <a:t>Art. 31</a:t>
                      </a:r>
                      <a:endParaRPr lang="es-E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dirty="0" smtClean="0"/>
                        <a:t>Reglamento</a:t>
                      </a:r>
                      <a:r>
                        <a:rPr lang="es-ES" baseline="0" dirty="0" smtClean="0"/>
                        <a:t> Actual </a:t>
                      </a:r>
                      <a:endParaRPr lang="es-ES" dirty="0" smtClean="0"/>
                    </a:p>
                    <a:p>
                      <a:pPr algn="ctr"/>
                      <a:r>
                        <a:rPr lang="es-ES" dirty="0" smtClean="0"/>
                        <a:t>Art. 34</a:t>
                      </a:r>
                      <a:endParaRPr lang="es-ES" dirty="0"/>
                    </a:p>
                  </a:txBody>
                  <a:tcPr/>
                </a:tc>
              </a:tr>
              <a:tr h="370840">
                <a:tc>
                  <a:txBody>
                    <a:bodyPr/>
                    <a:lstStyle/>
                    <a:p>
                      <a:r>
                        <a:rPr lang="es-ES" dirty="0" smtClean="0"/>
                        <a:t>Vivienda</a:t>
                      </a:r>
                      <a:endParaRPr lang="es-ES" dirty="0"/>
                    </a:p>
                  </a:txBody>
                  <a:tcPr/>
                </a:tc>
                <a:tc>
                  <a:txBody>
                    <a:bodyPr/>
                    <a:lstStyle/>
                    <a:p>
                      <a:r>
                        <a:rPr lang="es-ES" dirty="0" smtClean="0"/>
                        <a:t>1.3 veces</a:t>
                      </a:r>
                      <a:endParaRPr lang="es-ES" dirty="0"/>
                    </a:p>
                  </a:txBody>
                  <a:tcPr/>
                </a:tc>
                <a:tc>
                  <a:txBody>
                    <a:bodyPr/>
                    <a:lstStyle/>
                    <a:p>
                      <a:r>
                        <a:rPr lang="es-ES" dirty="0" smtClean="0"/>
                        <a:t>0.325</a:t>
                      </a:r>
                      <a:r>
                        <a:rPr lang="es-ES" baseline="0" dirty="0" smtClean="0"/>
                        <a:t> veces </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Educación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1.3 veces </a:t>
                      </a:r>
                    </a:p>
                  </a:txBody>
                  <a:tcPr/>
                </a:tc>
                <a:tc>
                  <a:txBody>
                    <a:bodyPr/>
                    <a:lstStyle/>
                    <a:p>
                      <a:r>
                        <a:rPr lang="es-ES" dirty="0" smtClean="0"/>
                        <a:t>0.325</a:t>
                      </a:r>
                      <a:r>
                        <a:rPr lang="es-ES" baseline="0" dirty="0" smtClean="0"/>
                        <a:t> veces </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Alimentación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1.3 veces </a:t>
                      </a:r>
                    </a:p>
                  </a:txBody>
                  <a:tcPr/>
                </a:tc>
                <a:tc>
                  <a:txBody>
                    <a:bodyPr/>
                    <a:lstStyle/>
                    <a:p>
                      <a:r>
                        <a:rPr lang="es-ES" dirty="0" smtClean="0"/>
                        <a:t>0.325</a:t>
                      </a:r>
                      <a:r>
                        <a:rPr lang="es-ES" baseline="0" dirty="0" smtClean="0"/>
                        <a:t> veces </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Vestimenta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1.3 veces</a:t>
                      </a:r>
                    </a:p>
                  </a:txBody>
                  <a:tcPr/>
                </a:tc>
                <a:tc>
                  <a:txBody>
                    <a:bodyPr/>
                    <a:lstStyle/>
                    <a:p>
                      <a:r>
                        <a:rPr lang="es-ES" smtClean="0"/>
                        <a:t>0.325</a:t>
                      </a:r>
                      <a:r>
                        <a:rPr lang="es-ES" baseline="0" smtClean="0"/>
                        <a:t> </a:t>
                      </a:r>
                      <a:r>
                        <a:rPr lang="es-ES" smtClean="0"/>
                        <a:t>veces </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Salud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1.3 veces</a:t>
                      </a:r>
                    </a:p>
                  </a:txBody>
                  <a:tcPr/>
                </a:tc>
                <a:tc>
                  <a:txBody>
                    <a:bodyPr/>
                    <a:lstStyle/>
                    <a:p>
                      <a:r>
                        <a:rPr lang="es-ES" dirty="0" smtClean="0"/>
                        <a:t>1.3 veces </a:t>
                      </a:r>
                      <a:endParaRPr lang="es-ES" dirty="0"/>
                    </a:p>
                  </a:txBody>
                  <a:tcPr/>
                </a:tc>
              </a:tr>
            </a:tbl>
          </a:graphicData>
        </a:graphic>
      </p:graphicFrame>
      <p:sp>
        <p:nvSpPr>
          <p:cNvPr id="5" name="2 Marcador de contenido"/>
          <p:cNvSpPr txBox="1">
            <a:spLocks/>
          </p:cNvSpPr>
          <p:nvPr/>
        </p:nvSpPr>
        <p:spPr>
          <a:xfrm>
            <a:off x="0" y="3933056"/>
            <a:ext cx="9144000" cy="2924944"/>
          </a:xfrm>
          <a:prstGeom prst="rect">
            <a:avLst/>
          </a:prstGeom>
        </p:spPr>
        <p:txBody>
          <a:bodyPr vert="horz">
            <a:normAutofit fontScale="250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515938" lvl="5" indent="-342900">
              <a:tabLst>
                <a:tab pos="95250" algn="l"/>
              </a:tabLst>
            </a:pPr>
            <a:r>
              <a:rPr lang="es-ES" sz="8800" b="1" dirty="0" smtClean="0"/>
              <a:t>Para el ejercicio fiscal 2008   </a:t>
            </a:r>
          </a:p>
          <a:p>
            <a:pPr marL="173038" lvl="5" indent="0">
              <a:buNone/>
              <a:tabLst>
                <a:tab pos="95250" algn="l"/>
              </a:tabLst>
            </a:pPr>
            <a:r>
              <a:rPr lang="es-ES" sz="8800" dirty="0" smtClean="0"/>
              <a:t>$7,850*1.3 veces la fracción básica desgravada de impuesto= $10,205</a:t>
            </a:r>
          </a:p>
          <a:p>
            <a:pPr marL="173038" lvl="5" indent="0">
              <a:buNone/>
              <a:tabLst>
                <a:tab pos="95250" algn="l"/>
              </a:tabLst>
            </a:pPr>
            <a:endParaRPr lang="es-ES" sz="8800" dirty="0" smtClean="0"/>
          </a:p>
          <a:p>
            <a:pPr marL="515938" lvl="5" indent="-342900">
              <a:tabLst>
                <a:tab pos="95250" algn="l"/>
              </a:tabLst>
            </a:pPr>
            <a:r>
              <a:rPr lang="es-ES" sz="8800" b="1" dirty="0"/>
              <a:t>Para el ejercicio fiscal </a:t>
            </a:r>
            <a:r>
              <a:rPr lang="es-ES" sz="8800" b="1" dirty="0" smtClean="0"/>
              <a:t>2009</a:t>
            </a:r>
          </a:p>
          <a:p>
            <a:pPr marL="173038" lvl="5" indent="0">
              <a:buNone/>
              <a:tabLst>
                <a:tab pos="95250" algn="l"/>
              </a:tabLst>
            </a:pPr>
            <a:r>
              <a:rPr lang="es-ES" sz="8800" dirty="0" smtClean="0"/>
              <a:t>$8,570*1.3 </a:t>
            </a:r>
            <a:r>
              <a:rPr lang="es-ES" sz="8800" dirty="0"/>
              <a:t>veces la fracción básica desgravada de impuesto= </a:t>
            </a:r>
            <a:r>
              <a:rPr lang="es-ES" sz="8800" dirty="0" smtClean="0"/>
              <a:t>$11,141</a:t>
            </a:r>
          </a:p>
          <a:p>
            <a:pPr marL="173038" lvl="5" indent="0">
              <a:buNone/>
              <a:tabLst>
                <a:tab pos="95250" algn="l"/>
              </a:tabLst>
            </a:pPr>
            <a:endParaRPr lang="es-ES" sz="8800" dirty="0" smtClean="0"/>
          </a:p>
          <a:p>
            <a:pPr marL="515938" lvl="5" indent="-342900">
              <a:tabLst>
                <a:tab pos="95250" algn="l"/>
              </a:tabLst>
            </a:pPr>
            <a:r>
              <a:rPr lang="es-ES" sz="8800" b="1" dirty="0"/>
              <a:t>Para el ejercicio fiscal </a:t>
            </a:r>
            <a:r>
              <a:rPr lang="es-ES" sz="8800" b="1" dirty="0" smtClean="0"/>
              <a:t>2010</a:t>
            </a:r>
          </a:p>
          <a:p>
            <a:pPr marL="173038" lvl="5" indent="0">
              <a:buNone/>
              <a:tabLst>
                <a:tab pos="95250" algn="l"/>
              </a:tabLst>
            </a:pPr>
            <a:r>
              <a:rPr lang="es-ES" sz="8800" dirty="0"/>
              <a:t>$</a:t>
            </a:r>
            <a:r>
              <a:rPr lang="es-ES" sz="8800" dirty="0" smtClean="0"/>
              <a:t>8,910*0.325 = $2,895.75  o    $8,910*1.3=$ 11,583</a:t>
            </a:r>
            <a:endParaRPr lang="es-ES" sz="8800" dirty="0"/>
          </a:p>
          <a:p>
            <a:pPr marL="515938" lvl="5" indent="-342900">
              <a:tabLst>
                <a:tab pos="95250" algn="l"/>
              </a:tabLst>
            </a:pPr>
            <a:endParaRPr lang="es-ES" sz="2200" dirty="0"/>
          </a:p>
          <a:p>
            <a:pPr marL="173038" lvl="5" indent="0">
              <a:buNone/>
              <a:tabLst>
                <a:tab pos="95250" algn="l"/>
              </a:tabLst>
            </a:pPr>
            <a:endParaRPr lang="es-ES" sz="2200" dirty="0"/>
          </a:p>
          <a:p>
            <a:pPr marL="173038" lvl="5" indent="0">
              <a:buNone/>
              <a:tabLst>
                <a:tab pos="95250" algn="l"/>
              </a:tabLst>
            </a:pPr>
            <a:endParaRPr lang="es-ES" sz="2200" dirty="0" smtClean="0"/>
          </a:p>
          <a:p>
            <a:pPr marL="173038" lvl="5" indent="0">
              <a:buFont typeface="Wingdings 2"/>
              <a:buNone/>
              <a:tabLst>
                <a:tab pos="95250" algn="l"/>
              </a:tabLst>
            </a:pPr>
            <a:endParaRPr lang="es-ES" sz="2200" dirty="0" smtClean="0"/>
          </a:p>
          <a:p>
            <a:pPr marL="2286000" lvl="5" indent="0">
              <a:buFont typeface="Wingdings 2"/>
              <a:buNone/>
            </a:pPr>
            <a:r>
              <a:rPr lang="es-ES" sz="2200" dirty="0" smtClean="0"/>
              <a:t>          </a:t>
            </a:r>
            <a:endParaRPr lang="es-ES" dirty="0"/>
          </a:p>
        </p:txBody>
      </p:sp>
    </p:spTree>
    <p:extLst>
      <p:ext uri="{BB962C8B-B14F-4D97-AF65-F5344CB8AC3E}">
        <p14:creationId xmlns="" xmlns:p14="http://schemas.microsoft.com/office/powerpoint/2010/main" val="3521615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1046</TotalTime>
  <Words>1317</Words>
  <Application>Microsoft Office PowerPoint</Application>
  <PresentationFormat>Presentación en pantalla (4:3)</PresentationFormat>
  <Paragraphs>195</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Viajes</vt:lpstr>
      <vt:lpstr>«Estructura de los Gastos Personales Deducibles de Impuesto a la Renta en el Ecuador en relación a la Encuesta Nacional de Ingresos y Gastos de los Hogares Urbanos ENIGHU». </vt:lpstr>
      <vt:lpstr>RESUMEN </vt:lpstr>
      <vt:lpstr>Diapositiva 3</vt:lpstr>
      <vt:lpstr>HIPÓTESIS NULA</vt:lpstr>
      <vt:lpstr>ASPECTOS LEGALES </vt:lpstr>
      <vt:lpstr>Gastos personales  Art. 34 </vt:lpstr>
      <vt:lpstr>Diapositiva 7</vt:lpstr>
      <vt:lpstr>Diapositiva 8</vt:lpstr>
      <vt:lpstr>Limitantes </vt:lpstr>
      <vt:lpstr>Diapositiva 10</vt:lpstr>
      <vt:lpstr>SEGMENTACION DE LA BASE DE DATOS ENIGHU </vt:lpstr>
      <vt:lpstr>DISTRIBUCIÓN DE LOS HOGARES EN LA ENIGHU - 2004. </vt:lpstr>
      <vt:lpstr>HABITANTES POR CIUDADES ENIGHU - 2004.</vt:lpstr>
      <vt:lpstr>NUMERO DE PERSONAS PROMEDIO POR HOGAR. </vt:lpstr>
      <vt:lpstr>PERCEPTORES PROMEDIO POR HOGAR. </vt:lpstr>
      <vt:lpstr>GASTOS PERSONALES DE LOS HOGARES </vt:lpstr>
      <vt:lpstr> GASTOS DE LOS HOGARES (ENIGHU) </vt:lpstr>
      <vt:lpstr>GASTOS PERSONALES DEDUCIBLES DE IMPUESTO  (ENIGHU) </vt:lpstr>
      <vt:lpstr>Gastos Personales de los Contribuyentes SRI</vt:lpstr>
      <vt:lpstr>GASTO E INGRESO POR  CONTRIBUYENTES</vt:lpstr>
      <vt:lpstr>Ingresos Y Gastos Anuales Por Deciles Promedios De  Hogares </vt:lpstr>
      <vt:lpstr>EVIDENCIA EMPIRICA</vt:lpstr>
      <vt:lpstr>Diapositiva 23</vt:lpstr>
      <vt:lpstr>COMPROVACION DE LA HIPOTESIS </vt:lpstr>
      <vt:lpstr>H0: Rubro de salud  =H1 consumo de salud   </vt:lpstr>
      <vt:lpstr>H0: Rubro educación = H1 consumo en educación </vt:lpstr>
      <vt:lpstr>H0: Rubro alimentación = H1 consumo en alimentación </vt:lpstr>
      <vt:lpstr>H0: Rubro vivienda = H1 consumo en vivienda </vt:lpstr>
      <vt:lpstr>H0: Rubro en vestimenta = H1 consumo en vestimenta </vt:lpstr>
      <vt:lpstr>Diapositiva 30</vt:lpstr>
      <vt:lpstr>conclusiones</vt:lpstr>
      <vt:lpstr>Conclusiones</vt:lpstr>
      <vt:lpstr>RECOMENDACIONES</vt:lpstr>
      <vt:lpstr>recomendaciones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mvmanya</cp:lastModifiedBy>
  <cp:revision>79</cp:revision>
  <dcterms:created xsi:type="dcterms:W3CDTF">2010-07-21T03:31:54Z</dcterms:created>
  <dcterms:modified xsi:type="dcterms:W3CDTF">2010-10-05T21:57:56Z</dcterms:modified>
</cp:coreProperties>
</file>