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0" r:id="rId4"/>
    <p:sldId id="258" r:id="rId5"/>
    <p:sldId id="259" r:id="rId6"/>
    <p:sldId id="262" r:id="rId7"/>
    <p:sldId id="265" r:id="rId8"/>
    <p:sldId id="263" r:id="rId9"/>
    <p:sldId id="273" r:id="rId10"/>
    <p:sldId id="276" r:id="rId11"/>
    <p:sldId id="275" r:id="rId12"/>
    <p:sldId id="274" r:id="rId13"/>
    <p:sldId id="277"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7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73333" autoAdjust="0"/>
  </p:normalViewPr>
  <p:slideViewPr>
    <p:cSldViewPr>
      <p:cViewPr>
        <p:scale>
          <a:sx n="62" d="100"/>
          <a:sy n="62" d="100"/>
        </p:scale>
        <p:origin x="-1278"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BB04CB-6491-49B4-9AD8-98D2798FC06E}" type="datetimeFigureOut">
              <a:rPr lang="es-EC"/>
              <a:pPr>
                <a:defRPr/>
              </a:pPr>
              <a:t>31/01/2010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22E555-6DC4-4451-9897-1ABF32ABE799}"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AB90AE-1E07-4923-971A-0648632F10E1}" type="slidenum">
              <a:rPr lang="es-EC" smtClean="0"/>
              <a:pPr fontAlgn="base">
                <a:spcBef>
                  <a:spcPct val="0"/>
                </a:spcBef>
                <a:spcAft>
                  <a:spcPct val="0"/>
                </a:spcAft>
                <a:defRPr/>
              </a:pPr>
              <a:t>1</a:t>
            </a:fld>
            <a:endParaRPr lang="es-EC"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3 Marcador de número de diapositiva"/>
          <p:cNvSpPr>
            <a:spLocks noGrp="1"/>
          </p:cNvSpPr>
          <p:nvPr>
            <p:ph type="sldNum" sz="quarter" idx="5"/>
          </p:nvPr>
        </p:nvSpPr>
        <p:spPr/>
        <p:txBody>
          <a:bodyPr/>
          <a:lstStyle/>
          <a:p>
            <a:pPr>
              <a:defRPr/>
            </a:pPr>
            <a:fld id="{98BAC237-D8C7-4595-A594-2FB08533A9A1}" type="slidenum">
              <a:rPr lang="es-EC" smtClean="0"/>
              <a:pPr>
                <a:defRPr/>
              </a:pPr>
              <a:t>10</a:t>
            </a:fld>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dirty="0" smtClean="0"/>
              <a:t>1: ….</a:t>
            </a:r>
          </a:p>
          <a:p>
            <a:r>
              <a:rPr lang="en-US" dirty="0" smtClean="0"/>
              <a:t>2: Sin</a:t>
            </a:r>
            <a:r>
              <a:rPr lang="en-US" baseline="0" dirty="0" smtClean="0"/>
              <a:t> embargo, </a:t>
            </a:r>
            <a:r>
              <a:rPr lang="en-US" baseline="0" dirty="0" err="1" smtClean="0"/>
              <a:t>recordemos</a:t>
            </a:r>
            <a:r>
              <a:rPr lang="en-US" baseline="0" dirty="0" smtClean="0"/>
              <a:t> </a:t>
            </a:r>
            <a:r>
              <a:rPr lang="en-US" baseline="0" dirty="0" err="1" smtClean="0"/>
              <a:t>que</a:t>
            </a:r>
            <a:r>
              <a:rPr lang="en-US" baseline="0" dirty="0" smtClean="0"/>
              <a:t> el </a:t>
            </a:r>
            <a:r>
              <a:rPr lang="en-US" baseline="0" dirty="0" err="1" smtClean="0"/>
              <a:t>modelo</a:t>
            </a:r>
            <a:r>
              <a:rPr lang="en-US" baseline="0" dirty="0" smtClean="0"/>
              <a:t> </a:t>
            </a:r>
            <a:r>
              <a:rPr lang="en-US" baseline="0" dirty="0" err="1" smtClean="0"/>
              <a:t>proporciona</a:t>
            </a:r>
            <a:r>
              <a:rPr lang="en-US" baseline="0" dirty="0" smtClean="0"/>
              <a:t> </a:t>
            </a:r>
            <a:r>
              <a:rPr lang="en-US" baseline="0" dirty="0" err="1" smtClean="0"/>
              <a:t>datos</a:t>
            </a:r>
            <a:r>
              <a:rPr lang="en-US" baseline="0" dirty="0" smtClean="0"/>
              <a:t> de </a:t>
            </a:r>
            <a:r>
              <a:rPr lang="en-US" baseline="0" dirty="0" err="1" smtClean="0"/>
              <a:t>factores</a:t>
            </a:r>
            <a:r>
              <a:rPr lang="en-US" baseline="0" dirty="0" smtClean="0"/>
              <a:t> </a:t>
            </a:r>
            <a:r>
              <a:rPr lang="en-US" baseline="0" dirty="0" err="1" smtClean="0"/>
              <a:t>que</a:t>
            </a:r>
            <a:r>
              <a:rPr lang="en-US" baseline="0" dirty="0" smtClean="0"/>
              <a:t> </a:t>
            </a:r>
            <a:r>
              <a:rPr lang="en-US" baseline="0" dirty="0" err="1" smtClean="0"/>
              <a:t>rodean</a:t>
            </a:r>
            <a:r>
              <a:rPr lang="en-US" baseline="0" dirty="0" smtClean="0"/>
              <a:t> al </a:t>
            </a:r>
            <a:r>
              <a:rPr lang="en-US" baseline="0" dirty="0" err="1" smtClean="0"/>
              <a:t>proyecto</a:t>
            </a:r>
            <a:r>
              <a:rPr lang="en-US" baseline="0" dirty="0" smtClean="0"/>
              <a:t>, con lo q se </a:t>
            </a:r>
            <a:r>
              <a:rPr lang="en-US" baseline="0" dirty="0" err="1" smtClean="0"/>
              <a:t>pudo</a:t>
            </a:r>
            <a:r>
              <a:rPr lang="en-US" baseline="0" dirty="0" smtClean="0"/>
              <a:t> </a:t>
            </a:r>
            <a:r>
              <a:rPr lang="en-US" baseline="0" dirty="0" err="1" smtClean="0"/>
              <a:t>determinar</a:t>
            </a:r>
            <a:r>
              <a:rPr lang="en-US" baseline="0" dirty="0" smtClean="0"/>
              <a:t> </a:t>
            </a:r>
            <a:r>
              <a:rPr lang="en-US" baseline="0" dirty="0" err="1" smtClean="0"/>
              <a:t>las</a:t>
            </a:r>
            <a:r>
              <a:rPr lang="en-US" baseline="0" dirty="0" smtClean="0"/>
              <a:t> </a:t>
            </a:r>
            <a:r>
              <a:rPr lang="en-US" baseline="0" dirty="0" err="1" smtClean="0"/>
              <a:t>áreas</a:t>
            </a:r>
            <a:r>
              <a:rPr lang="en-US" baseline="0" dirty="0" smtClean="0"/>
              <a:t> de </a:t>
            </a:r>
            <a:r>
              <a:rPr lang="en-US" baseline="0" dirty="0" err="1" smtClean="0"/>
              <a:t>mejora</a:t>
            </a:r>
            <a:r>
              <a:rPr lang="en-US" baseline="0" dirty="0" smtClean="0"/>
              <a:t> </a:t>
            </a:r>
            <a:r>
              <a:rPr lang="en-US" baseline="0" dirty="0" err="1" smtClean="0"/>
              <a:t>urgente</a:t>
            </a:r>
            <a:r>
              <a:rPr lang="en-US" baseline="0" dirty="0" smtClean="0"/>
              <a:t> y </a:t>
            </a:r>
            <a:r>
              <a:rPr lang="en-US" baseline="0" dirty="0" err="1" smtClean="0"/>
              <a:t>las</a:t>
            </a:r>
            <a:r>
              <a:rPr lang="en-US" baseline="0" dirty="0" smtClean="0"/>
              <a:t> de </a:t>
            </a:r>
            <a:r>
              <a:rPr lang="en-US" baseline="0" dirty="0" err="1" smtClean="0"/>
              <a:t>mejora</a:t>
            </a:r>
            <a:r>
              <a:rPr lang="en-US" baseline="0" dirty="0" smtClean="0"/>
              <a:t> continua. Los </a:t>
            </a:r>
            <a:r>
              <a:rPr lang="en-US" baseline="0" dirty="0" err="1" smtClean="0"/>
              <a:t>primeros</a:t>
            </a:r>
            <a:r>
              <a:rPr lang="en-US" baseline="0" dirty="0" smtClean="0"/>
              <a:t> </a:t>
            </a:r>
            <a:r>
              <a:rPr lang="en-US" baseline="0" dirty="0" err="1" smtClean="0"/>
              <a:t>influyeron</a:t>
            </a:r>
            <a:r>
              <a:rPr lang="en-US" baseline="0" dirty="0" smtClean="0"/>
              <a:t> de forma </a:t>
            </a:r>
            <a:r>
              <a:rPr lang="en-US" baseline="0" dirty="0" err="1" smtClean="0"/>
              <a:t>negativa</a:t>
            </a:r>
            <a:r>
              <a:rPr lang="en-US" baseline="0" dirty="0" smtClean="0"/>
              <a:t> en el </a:t>
            </a:r>
            <a:r>
              <a:rPr lang="en-US" baseline="0" dirty="0" err="1" smtClean="0"/>
              <a:t>calculo</a:t>
            </a:r>
            <a:r>
              <a:rPr lang="en-US" baseline="0" dirty="0" smtClean="0"/>
              <a:t> de </a:t>
            </a:r>
            <a:r>
              <a:rPr lang="en-US" baseline="0" dirty="0" err="1" smtClean="0"/>
              <a:t>esf</a:t>
            </a:r>
            <a:r>
              <a:rPr lang="en-US" baseline="0" dirty="0" smtClean="0"/>
              <a:t> </a:t>
            </a:r>
            <a:r>
              <a:rPr lang="en-US" baseline="0" dirty="0" err="1" smtClean="0"/>
              <a:t>mientras</a:t>
            </a:r>
            <a:r>
              <a:rPr lang="en-US" baseline="0" dirty="0" smtClean="0"/>
              <a:t> los </a:t>
            </a:r>
            <a:r>
              <a:rPr lang="en-US" baseline="0" dirty="0" err="1" smtClean="0"/>
              <a:t>segundos</a:t>
            </a:r>
            <a:r>
              <a:rPr lang="en-US" baseline="0" dirty="0" smtClean="0"/>
              <a:t> a </a:t>
            </a:r>
            <a:r>
              <a:rPr lang="en-US" baseline="0" dirty="0" err="1" smtClean="0"/>
              <a:t>pesar</a:t>
            </a:r>
            <a:r>
              <a:rPr lang="en-US" baseline="0" dirty="0" smtClean="0"/>
              <a:t> de ser </a:t>
            </a:r>
            <a:r>
              <a:rPr lang="en-US" baseline="0" dirty="0" err="1" smtClean="0"/>
              <a:t>positivos</a:t>
            </a:r>
            <a:r>
              <a:rPr lang="en-US" baseline="0" dirty="0" smtClean="0"/>
              <a:t> </a:t>
            </a:r>
            <a:r>
              <a:rPr lang="en-US" baseline="0" dirty="0" err="1" smtClean="0"/>
              <a:t>podrian</a:t>
            </a:r>
            <a:r>
              <a:rPr lang="en-US" baseline="0" dirty="0" smtClean="0"/>
              <a:t> </a:t>
            </a:r>
            <a:r>
              <a:rPr lang="en-US" baseline="0" dirty="0" err="1" smtClean="0"/>
              <a:t>mejorar</a:t>
            </a:r>
            <a:r>
              <a:rPr lang="en-US" baseline="0" dirty="0" smtClean="0"/>
              <a:t>.</a:t>
            </a:r>
          </a:p>
          <a:p>
            <a:r>
              <a:rPr lang="en-US" baseline="0" dirty="0" smtClean="0"/>
              <a:t>RELY: no </a:t>
            </a:r>
            <a:r>
              <a:rPr lang="en-US" baseline="0" dirty="0" err="1" smtClean="0"/>
              <a:t>dejar</a:t>
            </a:r>
            <a:r>
              <a:rPr lang="en-US" baseline="0" dirty="0" smtClean="0"/>
              <a:t> </a:t>
            </a:r>
            <a:r>
              <a:rPr lang="en-US" baseline="0" dirty="0" err="1" smtClean="0"/>
              <a:t>que</a:t>
            </a:r>
            <a:r>
              <a:rPr lang="en-US" baseline="0" dirty="0" smtClean="0"/>
              <a:t> se </a:t>
            </a:r>
            <a:r>
              <a:rPr lang="en-US" baseline="0" dirty="0" err="1" smtClean="0"/>
              <a:t>eleve</a:t>
            </a:r>
            <a:r>
              <a:rPr lang="en-US" baseline="0" dirty="0" smtClean="0"/>
              <a:t>. </a:t>
            </a:r>
            <a:r>
              <a:rPr lang="en-US" baseline="0" dirty="0" err="1" smtClean="0"/>
              <a:t>Prevenir</a:t>
            </a:r>
            <a:r>
              <a:rPr lang="en-US" baseline="0" dirty="0" smtClean="0"/>
              <a:t> </a:t>
            </a:r>
            <a:r>
              <a:rPr lang="en-US" baseline="0" dirty="0" err="1" smtClean="0"/>
              <a:t>que</a:t>
            </a:r>
            <a:r>
              <a:rPr lang="en-US" baseline="0" dirty="0" smtClean="0"/>
              <a:t> no se </a:t>
            </a:r>
            <a:r>
              <a:rPr lang="en-US" baseline="0" dirty="0" err="1" smtClean="0"/>
              <a:t>produzca</a:t>
            </a:r>
            <a:r>
              <a:rPr lang="en-US" baseline="0" dirty="0" smtClean="0"/>
              <a:t> </a:t>
            </a:r>
            <a:r>
              <a:rPr lang="en-US" baseline="0" dirty="0" err="1" smtClean="0"/>
              <a:t>ningún</a:t>
            </a:r>
            <a:r>
              <a:rPr lang="en-US" baseline="0" dirty="0" smtClean="0"/>
              <a:t> </a:t>
            </a:r>
            <a:r>
              <a:rPr lang="en-US" baseline="0" dirty="0" err="1" smtClean="0"/>
              <a:t>fallo</a:t>
            </a:r>
            <a:r>
              <a:rPr lang="en-US" baseline="0" dirty="0" smtClean="0"/>
              <a:t>.</a:t>
            </a:r>
          </a:p>
          <a:p>
            <a:r>
              <a:rPr lang="en-US" baseline="0" dirty="0" smtClean="0"/>
              <a:t>APEX: </a:t>
            </a:r>
            <a:r>
              <a:rPr lang="en-US" baseline="0" dirty="0" err="1" smtClean="0"/>
              <a:t>mejorando</a:t>
            </a:r>
            <a:r>
              <a:rPr lang="en-US" baseline="0" dirty="0" smtClean="0"/>
              <a:t> </a:t>
            </a:r>
            <a:r>
              <a:rPr lang="en-US" baseline="0" dirty="0" err="1" smtClean="0"/>
              <a:t>las</a:t>
            </a:r>
            <a:r>
              <a:rPr lang="en-US" baseline="0" dirty="0" smtClean="0"/>
              <a:t> </a:t>
            </a:r>
            <a:r>
              <a:rPr lang="en-US" baseline="0" dirty="0" err="1" smtClean="0"/>
              <a:t>inducciones</a:t>
            </a:r>
            <a:r>
              <a:rPr lang="en-US" baseline="0" dirty="0" smtClean="0"/>
              <a:t> y </a:t>
            </a:r>
            <a:r>
              <a:rPr lang="en-US" baseline="0" dirty="0" err="1" smtClean="0"/>
              <a:t>capacitando</a:t>
            </a:r>
            <a:r>
              <a:rPr lang="en-US" baseline="0" dirty="0" smtClean="0"/>
              <a:t> al personal.</a:t>
            </a:r>
          </a:p>
        </p:txBody>
      </p:sp>
      <p:sp>
        <p:nvSpPr>
          <p:cNvPr id="4" name="3 Marcador de número de diapositiva"/>
          <p:cNvSpPr>
            <a:spLocks noGrp="1"/>
          </p:cNvSpPr>
          <p:nvPr>
            <p:ph type="sldNum" sz="quarter" idx="5"/>
          </p:nvPr>
        </p:nvSpPr>
        <p:spPr/>
        <p:txBody>
          <a:bodyPr/>
          <a:lstStyle/>
          <a:p>
            <a:pPr>
              <a:defRPr/>
            </a:pPr>
            <a:fld id="{9805ABC0-E8C2-43D9-BC48-E19494E1ED53}" type="slidenum">
              <a:rPr lang="es-EC" smtClean="0"/>
              <a:pPr>
                <a:defRPr/>
              </a:pPr>
              <a:t>11</a:t>
            </a:fld>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dirty="0" smtClean="0"/>
              <a:t>LTEX: </a:t>
            </a:r>
            <a:r>
              <a:rPr lang="en-US" dirty="0" err="1" smtClean="0"/>
              <a:t>experiencia</a:t>
            </a:r>
            <a:r>
              <a:rPr lang="en-US" baseline="0" dirty="0" smtClean="0"/>
              <a:t> en el </a:t>
            </a:r>
            <a:r>
              <a:rPr lang="en-US" baseline="0" dirty="0" err="1" smtClean="0"/>
              <a:t>lenguaje</a:t>
            </a:r>
            <a:r>
              <a:rPr lang="en-US" baseline="0" dirty="0" smtClean="0"/>
              <a:t>. </a:t>
            </a:r>
            <a:r>
              <a:rPr lang="en-US" baseline="0" dirty="0" err="1" smtClean="0"/>
              <a:t>Desarrollado</a:t>
            </a:r>
            <a:r>
              <a:rPr lang="en-US" baseline="0" dirty="0" smtClean="0"/>
              <a:t> con un </a:t>
            </a:r>
            <a:r>
              <a:rPr lang="en-US" baseline="0" dirty="0" err="1" smtClean="0"/>
              <a:t>framew</a:t>
            </a:r>
            <a:r>
              <a:rPr lang="en-US" baseline="0" dirty="0" smtClean="0"/>
              <a:t> y no </a:t>
            </a:r>
            <a:r>
              <a:rPr lang="en-US" baseline="0" dirty="0" err="1" smtClean="0"/>
              <a:t>todas</a:t>
            </a:r>
            <a:r>
              <a:rPr lang="en-US" baseline="0" dirty="0" smtClean="0"/>
              <a:t> </a:t>
            </a:r>
            <a:r>
              <a:rPr lang="en-US" baseline="0" dirty="0" err="1" smtClean="0"/>
              <a:t>las</a:t>
            </a:r>
            <a:r>
              <a:rPr lang="en-US" baseline="0" dirty="0" smtClean="0"/>
              <a:t> personas no </a:t>
            </a:r>
            <a:r>
              <a:rPr lang="en-US" baseline="0" dirty="0" err="1" smtClean="0"/>
              <a:t>fueron</a:t>
            </a:r>
            <a:r>
              <a:rPr lang="en-US" baseline="0" dirty="0" smtClean="0"/>
              <a:t> </a:t>
            </a:r>
            <a:r>
              <a:rPr lang="en-US" baseline="0" dirty="0" err="1" smtClean="0"/>
              <a:t>capacitadas</a:t>
            </a:r>
            <a:r>
              <a:rPr lang="en-US" baseline="0" dirty="0" smtClean="0"/>
              <a:t>. </a:t>
            </a:r>
          </a:p>
          <a:p>
            <a:r>
              <a:rPr lang="en-US" baseline="0" dirty="0" smtClean="0"/>
              <a:t>PLEX:  </a:t>
            </a:r>
            <a:r>
              <a:rPr lang="en-US" baseline="0" dirty="0" err="1" smtClean="0"/>
              <a:t>experiencia</a:t>
            </a:r>
            <a:r>
              <a:rPr lang="en-US" baseline="0" dirty="0" smtClean="0"/>
              <a:t> </a:t>
            </a:r>
            <a:r>
              <a:rPr lang="en-US" baseline="0" dirty="0" err="1" smtClean="0"/>
              <a:t>plataforma</a:t>
            </a:r>
            <a:r>
              <a:rPr lang="en-US" baseline="0" dirty="0" smtClean="0"/>
              <a:t>. </a:t>
            </a:r>
          </a:p>
          <a:p>
            <a:r>
              <a:rPr lang="en-US" baseline="0" dirty="0" smtClean="0"/>
              <a:t>RUSE: no </a:t>
            </a:r>
            <a:r>
              <a:rPr lang="en-US" baseline="0" dirty="0" err="1" smtClean="0"/>
              <a:t>habia</a:t>
            </a:r>
            <a:r>
              <a:rPr lang="en-US" baseline="0" dirty="0" smtClean="0"/>
              <a:t> </a:t>
            </a:r>
            <a:r>
              <a:rPr lang="en-US" baseline="0" dirty="0" err="1" smtClean="0"/>
              <a:t>reuso</a:t>
            </a:r>
            <a:r>
              <a:rPr lang="en-US" baseline="0" dirty="0" smtClean="0"/>
              <a:t>. No </a:t>
            </a:r>
            <a:r>
              <a:rPr lang="en-US" baseline="0" dirty="0" err="1" smtClean="0"/>
              <a:t>habia</a:t>
            </a:r>
            <a:r>
              <a:rPr lang="en-US" baseline="0" dirty="0" smtClean="0"/>
              <a:t> </a:t>
            </a:r>
            <a:r>
              <a:rPr lang="en-US" baseline="0" dirty="0" err="1" smtClean="0"/>
              <a:t>modulos</a:t>
            </a:r>
            <a:r>
              <a:rPr lang="en-US" baseline="0" dirty="0" smtClean="0"/>
              <a:t>.</a:t>
            </a:r>
          </a:p>
          <a:p>
            <a:endParaRPr lang="en-US" baseline="0" dirty="0" smtClean="0"/>
          </a:p>
          <a:p>
            <a:r>
              <a:rPr lang="en-US" baseline="0" dirty="0" smtClean="0"/>
              <a:t>DATA: </a:t>
            </a:r>
            <a:r>
              <a:rPr lang="es-EC" sz="1200" kern="1200" dirty="0" smtClean="0">
                <a:solidFill>
                  <a:schemeClr val="tx1"/>
                </a:solidFill>
                <a:latin typeface="+mn-lt"/>
                <a:ea typeface="+mn-ea"/>
                <a:cs typeface="+mn-cs"/>
              </a:rPr>
              <a:t>la empresa involucrada debe tener planificadas políticas que ayuden a reducir la influencia del esfuerzo si este multiplicador llegara a tomar un valor muy alto.</a:t>
            </a:r>
          </a:p>
          <a:p>
            <a:r>
              <a:rPr lang="en-US" baseline="0" dirty="0" smtClean="0"/>
              <a:t>RELY: no </a:t>
            </a:r>
            <a:r>
              <a:rPr lang="en-US" baseline="0" dirty="0" err="1" smtClean="0"/>
              <a:t>dejar</a:t>
            </a:r>
            <a:r>
              <a:rPr lang="en-US" baseline="0" dirty="0" smtClean="0"/>
              <a:t> </a:t>
            </a:r>
            <a:r>
              <a:rPr lang="en-US" baseline="0" dirty="0" err="1" smtClean="0"/>
              <a:t>que</a:t>
            </a:r>
            <a:r>
              <a:rPr lang="en-US" baseline="0" dirty="0" smtClean="0"/>
              <a:t> se </a:t>
            </a:r>
            <a:r>
              <a:rPr lang="en-US" baseline="0" dirty="0" err="1" smtClean="0"/>
              <a:t>eleve</a:t>
            </a:r>
            <a:r>
              <a:rPr lang="en-US" baseline="0" dirty="0" smtClean="0"/>
              <a:t>. </a:t>
            </a:r>
            <a:r>
              <a:rPr lang="en-US" baseline="0" dirty="0" err="1" smtClean="0"/>
              <a:t>Prevenir</a:t>
            </a:r>
            <a:r>
              <a:rPr lang="en-US" baseline="0" dirty="0" smtClean="0"/>
              <a:t> </a:t>
            </a:r>
            <a:r>
              <a:rPr lang="en-US" baseline="0" dirty="0" err="1" smtClean="0"/>
              <a:t>que</a:t>
            </a:r>
            <a:r>
              <a:rPr lang="en-US" baseline="0" dirty="0" smtClean="0"/>
              <a:t> no se </a:t>
            </a:r>
            <a:r>
              <a:rPr lang="en-US" baseline="0" dirty="0" err="1" smtClean="0"/>
              <a:t>produzca</a:t>
            </a:r>
            <a:r>
              <a:rPr lang="en-US" baseline="0" dirty="0" smtClean="0"/>
              <a:t> </a:t>
            </a:r>
            <a:r>
              <a:rPr lang="en-US" baseline="0" dirty="0" err="1" smtClean="0"/>
              <a:t>ningún</a:t>
            </a:r>
            <a:r>
              <a:rPr lang="en-US" baseline="0" dirty="0" smtClean="0"/>
              <a:t> </a:t>
            </a:r>
            <a:r>
              <a:rPr lang="en-US" baseline="0" dirty="0" err="1" smtClean="0"/>
              <a:t>fallo</a:t>
            </a:r>
            <a:r>
              <a:rPr lang="en-US" baseline="0" dirty="0" smtClean="0"/>
              <a:t>.</a:t>
            </a:r>
          </a:p>
          <a:p>
            <a:r>
              <a:rPr lang="en-US" baseline="0" dirty="0" smtClean="0"/>
              <a:t>APEX: </a:t>
            </a:r>
            <a:r>
              <a:rPr lang="en-US" baseline="0" dirty="0" err="1" smtClean="0"/>
              <a:t>experiencia</a:t>
            </a:r>
            <a:r>
              <a:rPr lang="en-US" baseline="0" dirty="0" smtClean="0"/>
              <a:t> del </a:t>
            </a:r>
            <a:r>
              <a:rPr lang="en-US" baseline="0" dirty="0" err="1" smtClean="0"/>
              <a:t>equipo</a:t>
            </a:r>
            <a:r>
              <a:rPr lang="en-US" baseline="0" dirty="0" smtClean="0"/>
              <a:t> de </a:t>
            </a:r>
            <a:r>
              <a:rPr lang="en-US" baseline="0" dirty="0" err="1" smtClean="0"/>
              <a:t>desarrollo</a:t>
            </a:r>
            <a:r>
              <a:rPr lang="en-US" baseline="0" dirty="0" smtClean="0"/>
              <a:t> en el </a:t>
            </a:r>
            <a:r>
              <a:rPr lang="en-US" baseline="0" dirty="0" err="1" smtClean="0"/>
              <a:t>desarrollo</a:t>
            </a:r>
            <a:r>
              <a:rPr lang="en-US" baseline="0" dirty="0" smtClean="0"/>
              <a:t>.</a:t>
            </a:r>
            <a:endParaRPr lang="en-US" baseline="0" dirty="0" smtClean="0"/>
          </a:p>
        </p:txBody>
      </p:sp>
      <p:sp>
        <p:nvSpPr>
          <p:cNvPr id="4" name="3 Marcador de número de diapositiva"/>
          <p:cNvSpPr>
            <a:spLocks noGrp="1"/>
          </p:cNvSpPr>
          <p:nvPr>
            <p:ph type="sldNum" sz="quarter" idx="5"/>
          </p:nvPr>
        </p:nvSpPr>
        <p:spPr/>
        <p:txBody>
          <a:bodyPr/>
          <a:lstStyle/>
          <a:p>
            <a:pPr>
              <a:defRPr/>
            </a:pPr>
            <a:fld id="{9E9F4BBD-C2F0-49BA-8866-782C1622B8E4}" type="slidenum">
              <a:rPr lang="es-EC" smtClean="0"/>
              <a:pPr>
                <a:defRPr/>
              </a:pPr>
              <a:t>12</a:t>
            </a:fld>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r>
              <a:rPr lang="es-EC" dirty="0" smtClean="0"/>
              <a:t> </a:t>
            </a:r>
            <a:r>
              <a:rPr lang="es-EC" dirty="0" smtClean="0"/>
              <a:t>Carga de trabajo en relación con el número de líneas de código. </a:t>
            </a:r>
          </a:p>
          <a:p>
            <a:r>
              <a:rPr lang="es-EC" dirty="0" smtClean="0"/>
              <a:t>El objetivo de éste informe es llegar a identificar las tendencias referente a qué tipos de proyectos son menos/más productivos que otros. </a:t>
            </a:r>
          </a:p>
          <a:p>
            <a:endParaRPr lang="es-EC" dirty="0" smtClean="0"/>
          </a:p>
          <a:p>
            <a:r>
              <a:rPr lang="es-EC" dirty="0" smtClean="0"/>
              <a:t> La productividad en función del número de equipos que registran carga de trabajo. Con este informe se busca probar si el hecho de trabajar con múltiples equipos reduce o no la productividad significativamente. </a:t>
            </a:r>
          </a:p>
          <a:p>
            <a:endParaRPr lang="es-EC" dirty="0" smtClean="0"/>
          </a:p>
          <a:p>
            <a:r>
              <a:rPr lang="es-EC" dirty="0" smtClean="0"/>
              <a:t> La productividad en función de un periodo de tiempo. </a:t>
            </a:r>
          </a:p>
          <a:p>
            <a:endParaRPr lang="es-EC" dirty="0" smtClean="0"/>
          </a:p>
          <a:p>
            <a:r>
              <a:rPr lang="es-EC" dirty="0" smtClean="0"/>
              <a:t>Este informe que se construye relacionando el esfuerzo calculado por COCOMO II y el esfuerzo real en el tiempo, ayudará a interpretar la tendencia de las mejoras en la productividad.</a:t>
            </a:r>
          </a:p>
        </p:txBody>
      </p:sp>
      <p:sp>
        <p:nvSpPr>
          <p:cNvPr id="4" name="3 Marcador de número de diapositiva"/>
          <p:cNvSpPr>
            <a:spLocks noGrp="1"/>
          </p:cNvSpPr>
          <p:nvPr>
            <p:ph type="sldNum" sz="quarter" idx="5"/>
          </p:nvPr>
        </p:nvSpPr>
        <p:spPr/>
        <p:txBody>
          <a:bodyPr/>
          <a:lstStyle/>
          <a:p>
            <a:pPr>
              <a:defRPr/>
            </a:pPr>
            <a:fld id="{82269817-2667-4B94-87F1-7D8F420DA731}" type="slidenum">
              <a:rPr lang="es-EC" smtClean="0"/>
              <a:pPr>
                <a:defRPr/>
              </a:pPr>
              <a:t>13</a:t>
            </a:fld>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lnSpcReduction="10000"/>
          </a:bodyPr>
          <a:lstStyle/>
          <a:p>
            <a:pPr>
              <a:defRPr/>
            </a:pPr>
            <a:r>
              <a:rPr lang="es-EC" dirty="0" smtClean="0"/>
              <a:t>Es importante recalcar que este proyecto contribuyó con un estudio realizado por la </a:t>
            </a:r>
            <a:r>
              <a:rPr lang="es-EC" dirty="0" err="1" smtClean="0"/>
              <a:t>Phd</a:t>
            </a:r>
            <a:r>
              <a:rPr lang="es-EC" dirty="0" smtClean="0"/>
              <a:t> </a:t>
            </a:r>
            <a:r>
              <a:rPr lang="es-EC" dirty="0" err="1" smtClean="0"/>
              <a:t>Lotte</a:t>
            </a:r>
            <a:r>
              <a:rPr lang="es-EC" dirty="0" smtClean="0"/>
              <a:t> de Rore en KULEUVEN </a:t>
            </a:r>
            <a:r>
              <a:rPr lang="es-EC" dirty="0" err="1" smtClean="0"/>
              <a:t>Katholieke</a:t>
            </a:r>
            <a:r>
              <a:rPr lang="es-EC" dirty="0" smtClean="0"/>
              <a:t> </a:t>
            </a:r>
            <a:r>
              <a:rPr lang="es-EC" dirty="0" err="1" smtClean="0"/>
              <a:t>Universiteit</a:t>
            </a:r>
            <a:r>
              <a:rPr lang="es-EC" dirty="0" smtClean="0"/>
              <a:t> </a:t>
            </a:r>
            <a:r>
              <a:rPr lang="es-EC" dirty="0" err="1" smtClean="0"/>
              <a:t>Leuven</a:t>
            </a:r>
            <a:r>
              <a:rPr lang="es-EC" dirty="0" smtClean="0"/>
              <a:t> de Bélgica con lo siguiente: </a:t>
            </a:r>
            <a:endParaRPr lang="es-EC" sz="1100" dirty="0" smtClean="0"/>
          </a:p>
          <a:p>
            <a:pPr lvl="1">
              <a:defRPr/>
            </a:pPr>
            <a:r>
              <a:rPr lang="es-EC" dirty="0" smtClean="0"/>
              <a:t>Se tuvo la oportunidad de analizar, en conjunto con la </a:t>
            </a:r>
            <a:r>
              <a:rPr lang="es-EC" dirty="0" err="1" smtClean="0"/>
              <a:t>Phd.</a:t>
            </a:r>
            <a:r>
              <a:rPr lang="es-EC" dirty="0" smtClean="0"/>
              <a:t> </a:t>
            </a:r>
            <a:r>
              <a:rPr lang="es-EC" dirty="0" err="1" smtClean="0"/>
              <a:t>Lotte</a:t>
            </a:r>
            <a:r>
              <a:rPr lang="es-EC" dirty="0" smtClean="0"/>
              <a:t> de Rore, la problemática del análisis de la productividad desde el punto de vista de empresas desarrolladoras de software ecuatorianas con proyectos de un tamaño menor a los analizados en el caso KBC; situación que con llevo a verificar que la metodología aplicada en Bélgica es válida para emitir un criterio de productividad a nivel local.</a:t>
            </a:r>
            <a:endParaRPr lang="es-EC" sz="1100" dirty="0" smtClean="0"/>
          </a:p>
          <a:p>
            <a:pPr lvl="1">
              <a:defRPr/>
            </a:pPr>
            <a:r>
              <a:rPr lang="es-EC" dirty="0" smtClean="0"/>
              <a:t>A pesar de que los resultados locales fueron productivos, se deja un precedente en el personal capacitado y un repositorio de datos que permitirán a las empresas continuar y escalar el análisis a proyectos de aún mayor tamaño que los actuales.</a:t>
            </a:r>
            <a:endParaRPr lang="es-EC" sz="1100" dirty="0" smtClean="0"/>
          </a:p>
          <a:p>
            <a:pPr lvl="1">
              <a:defRPr/>
            </a:pPr>
            <a:r>
              <a:rPr lang="es-EC" dirty="0" smtClean="0"/>
              <a:t>Los datos recolectados en cuanto a los multiplicadores de esfuerzo, permitirán a los analistas expertos, que emitieron su criterio en el caso KBC, formar un criterio del estado de los factores de producto, plataforma, personal y de proyecto en PYMES ecuatorianas. </a:t>
            </a:r>
            <a:endParaRPr lang="es-EC" sz="1100" dirty="0" smtClean="0"/>
          </a:p>
          <a:p>
            <a:pPr lvl="1">
              <a:defRPr/>
            </a:pPr>
            <a:r>
              <a:rPr lang="es-EC" dirty="0" smtClean="0"/>
              <a:t>La tabla denominada: “Tabla básica para el cálculo de la productividad” creada por nosotros, después de los ajustes realizados en base a las observaciones de los participantes, se convirtió en una herramienta muy útil para la captura de información en el conteo de líneas de código. Esta tabla puede ser utilizada en empresas que no cuentan con ningún método automático para realizar este procedimiento.</a:t>
            </a:r>
            <a:endParaRPr lang="es-EC" sz="1100" dirty="0" smtClean="0"/>
          </a:p>
          <a:p>
            <a:pPr>
              <a:defRPr/>
            </a:pPr>
            <a:endParaRPr lang="es-EC" dirty="0"/>
          </a:p>
        </p:txBody>
      </p:sp>
      <p:sp>
        <p:nvSpPr>
          <p:cNvPr id="4" name="3 Marcador de número de diapositiva"/>
          <p:cNvSpPr>
            <a:spLocks noGrp="1"/>
          </p:cNvSpPr>
          <p:nvPr>
            <p:ph type="sldNum" sz="quarter" idx="5"/>
          </p:nvPr>
        </p:nvSpPr>
        <p:spPr/>
        <p:txBody>
          <a:bodyPr/>
          <a:lstStyle/>
          <a:p>
            <a:pPr>
              <a:defRPr/>
            </a:pPr>
            <a:fld id="{1E83F4F0-01E9-48A7-9049-BDCE33EFFFA9}" type="slidenum">
              <a:rPr lang="es-EC" smtClean="0"/>
              <a:pPr>
                <a:defRPr/>
              </a:pPr>
              <a:t>14</a:t>
            </a:fld>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3 Marcador de número de diapositiva"/>
          <p:cNvSpPr>
            <a:spLocks noGrp="1"/>
          </p:cNvSpPr>
          <p:nvPr>
            <p:ph type="sldNum" sz="quarter" idx="5"/>
          </p:nvPr>
        </p:nvSpPr>
        <p:spPr/>
        <p:txBody>
          <a:bodyPr/>
          <a:lstStyle/>
          <a:p>
            <a:pPr>
              <a:defRPr/>
            </a:pPr>
            <a:fld id="{C2478D68-0350-4C4B-AA52-58DBEA64F3C3}" type="slidenum">
              <a:rPr lang="es-EC" smtClean="0"/>
              <a:pPr>
                <a:defRPr/>
              </a:pPr>
              <a:t>15</a:t>
            </a:fld>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3 Marcador de número de diapositiva"/>
          <p:cNvSpPr>
            <a:spLocks noGrp="1"/>
          </p:cNvSpPr>
          <p:nvPr>
            <p:ph type="sldNum" sz="quarter" idx="5"/>
          </p:nvPr>
        </p:nvSpPr>
        <p:spPr/>
        <p:txBody>
          <a:bodyPr/>
          <a:lstStyle/>
          <a:p>
            <a:pPr>
              <a:defRPr/>
            </a:pPr>
            <a:fld id="{75C099CE-A1F3-401D-9CD6-7D9B4EF30AB1}" type="slidenum">
              <a:rPr lang="es-EC" smtClean="0"/>
              <a:pPr>
                <a:defRPr/>
              </a:pPr>
              <a:t>16</a:t>
            </a:fld>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r>
              <a:rPr lang="es-EC" smtClean="0"/>
              <a:t>Esto se debe a que los conceptos adquiridos en las materias universitarias no son aplicados por completo, pues se prefiere utilizar la experiencia adquirida que algún método específico, lo que conlleva a un sin número de situaciones que aumentan el esfuerzo y por ende disminuyen la productividad.</a:t>
            </a:r>
          </a:p>
        </p:txBody>
      </p:sp>
      <p:sp>
        <p:nvSpPr>
          <p:cNvPr id="4" name="3 Marcador de número de diapositiva"/>
          <p:cNvSpPr>
            <a:spLocks noGrp="1"/>
          </p:cNvSpPr>
          <p:nvPr>
            <p:ph type="sldNum" sz="quarter" idx="5"/>
          </p:nvPr>
        </p:nvSpPr>
        <p:spPr/>
        <p:txBody>
          <a:bodyPr/>
          <a:lstStyle/>
          <a:p>
            <a:pPr>
              <a:defRPr/>
            </a:pPr>
            <a:fld id="{45A26A04-27CA-40D2-B713-BC52152E08A7}" type="slidenum">
              <a:rPr lang="es-EC" smtClean="0"/>
              <a:pPr>
                <a:defRPr/>
              </a:pPr>
              <a:t>17</a:t>
            </a:fld>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dirty="0" smtClean="0"/>
              <a:t>CRITERIOS…..</a:t>
            </a:r>
          </a:p>
        </p:txBody>
      </p:sp>
      <p:sp>
        <p:nvSpPr>
          <p:cNvPr id="4" name="3 Marcador de número de diapositiva"/>
          <p:cNvSpPr>
            <a:spLocks noGrp="1"/>
          </p:cNvSpPr>
          <p:nvPr>
            <p:ph type="sldNum" sz="quarter" idx="5"/>
          </p:nvPr>
        </p:nvSpPr>
        <p:spPr/>
        <p:txBody>
          <a:bodyPr/>
          <a:lstStyle/>
          <a:p>
            <a:pPr>
              <a:defRPr/>
            </a:pPr>
            <a:fld id="{BDD1431C-EF69-4344-AC61-75E87CF25B4D}" type="slidenum">
              <a:rPr lang="es-EC" smtClean="0"/>
              <a:pPr>
                <a:defRPr/>
              </a:pPr>
              <a:t>18</a:t>
            </a:fld>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3 Marcador de número de diapositiva"/>
          <p:cNvSpPr>
            <a:spLocks noGrp="1"/>
          </p:cNvSpPr>
          <p:nvPr>
            <p:ph type="sldNum" sz="quarter" idx="5"/>
          </p:nvPr>
        </p:nvSpPr>
        <p:spPr/>
        <p:txBody>
          <a:bodyPr/>
          <a:lstStyle/>
          <a:p>
            <a:pPr>
              <a:defRPr/>
            </a:pPr>
            <a:fld id="{6410F277-7B7D-410D-9446-2B356165591B}" type="slidenum">
              <a:rPr lang="es-EC" smtClean="0"/>
              <a:pPr>
                <a:defRPr/>
              </a:pPr>
              <a:t>19</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FFF9E1-15D7-4B72-A4B2-2950DE8292AD}" type="slidenum">
              <a:rPr lang="es-EC" smtClean="0"/>
              <a:pPr fontAlgn="base">
                <a:spcBef>
                  <a:spcPct val="0"/>
                </a:spcBef>
                <a:spcAft>
                  <a:spcPct val="0"/>
                </a:spcAft>
                <a:defRPr/>
              </a:pPr>
              <a:t>2</a:t>
            </a:fld>
            <a:endParaRPr lang="es-EC"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3 Marcador de número de diapositiva"/>
          <p:cNvSpPr>
            <a:spLocks noGrp="1"/>
          </p:cNvSpPr>
          <p:nvPr>
            <p:ph type="sldNum" sz="quarter" idx="5"/>
          </p:nvPr>
        </p:nvSpPr>
        <p:spPr/>
        <p:txBody>
          <a:bodyPr/>
          <a:lstStyle/>
          <a:p>
            <a:pPr>
              <a:defRPr/>
            </a:pPr>
            <a:fld id="{80FE7BC8-C7EA-47B6-9C6C-D4BC9DA71858}" type="slidenum">
              <a:rPr lang="es-EC" smtClean="0"/>
              <a:pPr>
                <a:defRPr/>
              </a:pPr>
              <a:t>20</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dirty="0" smtClean="0"/>
              <a:t>1:</a:t>
            </a:r>
            <a:r>
              <a:rPr lang="en-US" baseline="0" dirty="0" smtClean="0"/>
              <a:t> </a:t>
            </a:r>
            <a:r>
              <a:rPr lang="en-US" baseline="0" dirty="0" err="1" smtClean="0"/>
              <a:t>Debido</a:t>
            </a:r>
            <a:r>
              <a:rPr lang="en-US" baseline="0" dirty="0" smtClean="0"/>
              <a:t> a q </a:t>
            </a:r>
            <a:r>
              <a:rPr lang="en-US" baseline="0" dirty="0" err="1" smtClean="0"/>
              <a:t>las</a:t>
            </a:r>
            <a:r>
              <a:rPr lang="en-US" baseline="0" dirty="0" smtClean="0"/>
              <a:t> </a:t>
            </a:r>
            <a:r>
              <a:rPr lang="en-US" baseline="0" dirty="0" err="1" smtClean="0"/>
              <a:t>empresas</a:t>
            </a:r>
            <a:r>
              <a:rPr lang="en-US" baseline="0" dirty="0" smtClean="0"/>
              <a:t> no </a:t>
            </a:r>
            <a:r>
              <a:rPr lang="en-US" baseline="0" dirty="0" err="1" smtClean="0"/>
              <a:t>presentan</a:t>
            </a:r>
            <a:r>
              <a:rPr lang="en-US" baseline="0" dirty="0" smtClean="0"/>
              <a:t> </a:t>
            </a:r>
            <a:r>
              <a:rPr lang="en-US" baseline="0" dirty="0" err="1" smtClean="0"/>
              <a:t>metodos</a:t>
            </a:r>
            <a:r>
              <a:rPr lang="en-US" baseline="0" dirty="0" smtClean="0"/>
              <a:t> de </a:t>
            </a:r>
            <a:r>
              <a:rPr lang="en-US" baseline="0" dirty="0" err="1" smtClean="0"/>
              <a:t>estimación</a:t>
            </a:r>
            <a:r>
              <a:rPr lang="en-US" baseline="0" dirty="0" smtClean="0"/>
              <a:t>, con el present </a:t>
            </a:r>
            <a:r>
              <a:rPr lang="en-US" baseline="0" dirty="0" err="1" smtClean="0"/>
              <a:t>proyecto</a:t>
            </a:r>
            <a:r>
              <a:rPr lang="en-US" baseline="0" dirty="0" smtClean="0"/>
              <a:t> se </a:t>
            </a:r>
            <a:r>
              <a:rPr lang="en-US" baseline="0" dirty="0" err="1" smtClean="0"/>
              <a:t>quier</a:t>
            </a:r>
            <a:r>
              <a:rPr lang="en-US" baseline="0" dirty="0" smtClean="0"/>
              <a:t> </a:t>
            </a:r>
            <a:r>
              <a:rPr lang="en-US" baseline="0" dirty="0" err="1" smtClean="0"/>
              <a:t>dejar</a:t>
            </a:r>
            <a:r>
              <a:rPr lang="en-US" baseline="0" dirty="0" smtClean="0"/>
              <a:t> </a:t>
            </a:r>
            <a:r>
              <a:rPr lang="en-US" baseline="0" dirty="0" err="1" smtClean="0"/>
              <a:t>acentado</a:t>
            </a:r>
            <a:r>
              <a:rPr lang="en-US" baseline="0" dirty="0" smtClean="0"/>
              <a:t> </a:t>
            </a:r>
            <a:r>
              <a:rPr lang="en-US" baseline="0" dirty="0" err="1" smtClean="0"/>
              <a:t>una</a:t>
            </a:r>
            <a:r>
              <a:rPr lang="en-US" baseline="0" dirty="0" smtClean="0"/>
              <a:t> </a:t>
            </a:r>
            <a:r>
              <a:rPr lang="en-US" baseline="0" dirty="0" err="1" smtClean="0"/>
              <a:t>cultura</a:t>
            </a:r>
            <a:r>
              <a:rPr lang="en-US" baseline="0" dirty="0" smtClean="0"/>
              <a:t> en los </a:t>
            </a:r>
            <a:r>
              <a:rPr lang="en-US" baseline="0" dirty="0" err="1" smtClean="0"/>
              <a:t>equipo</a:t>
            </a:r>
            <a:r>
              <a:rPr lang="en-US" baseline="0" dirty="0" smtClean="0"/>
              <a:t> de </a:t>
            </a:r>
            <a:r>
              <a:rPr lang="en-US" baseline="0" dirty="0" err="1" smtClean="0"/>
              <a:t>desarrrollo</a:t>
            </a:r>
            <a:r>
              <a:rPr lang="en-US" baseline="0" dirty="0" smtClean="0"/>
              <a:t> y con la </a:t>
            </a:r>
            <a:r>
              <a:rPr lang="en-US" baseline="0" dirty="0" err="1" smtClean="0"/>
              <a:t>xperiencia</a:t>
            </a:r>
            <a:r>
              <a:rPr lang="en-US" baseline="0" dirty="0" smtClean="0"/>
              <a:t> </a:t>
            </a:r>
            <a:r>
              <a:rPr lang="en-US" baseline="0" dirty="0" err="1" smtClean="0"/>
              <a:t>adquirida</a:t>
            </a:r>
            <a:r>
              <a:rPr lang="en-US" baseline="0" dirty="0" smtClean="0"/>
              <a:t>, la </a:t>
            </a:r>
            <a:r>
              <a:rPr lang="en-US" baseline="0" dirty="0" err="1" smtClean="0"/>
              <a:t>metodologia</a:t>
            </a:r>
            <a:r>
              <a:rPr lang="en-US" baseline="0" dirty="0" smtClean="0"/>
              <a:t> </a:t>
            </a:r>
            <a:r>
              <a:rPr lang="en-US" baseline="0" dirty="0" err="1" smtClean="0"/>
              <a:t>siga</a:t>
            </a:r>
            <a:r>
              <a:rPr lang="en-US" baseline="0" dirty="0" smtClean="0"/>
              <a:t> </a:t>
            </a:r>
            <a:r>
              <a:rPr lang="en-US" baseline="0" dirty="0" err="1" smtClean="0"/>
              <a:t>siendo</a:t>
            </a:r>
            <a:r>
              <a:rPr lang="en-US" baseline="0" dirty="0" smtClean="0"/>
              <a:t> </a:t>
            </a:r>
            <a:r>
              <a:rPr lang="en-US" baseline="0" dirty="0" err="1" smtClean="0"/>
              <a:t>utilizada</a:t>
            </a:r>
            <a:r>
              <a:rPr lang="en-US" baseline="0" dirty="0" smtClean="0"/>
              <a:t>.</a:t>
            </a:r>
          </a:p>
          <a:p>
            <a:endParaRPr lang="en-US" baseline="0" dirty="0" smtClean="0"/>
          </a:p>
          <a:p>
            <a:r>
              <a:rPr lang="en-US" baseline="0" dirty="0" smtClean="0"/>
              <a:t>2: </a:t>
            </a:r>
            <a:r>
              <a:rPr lang="en-US" baseline="0" dirty="0" err="1" smtClean="0"/>
              <a:t>Est</a:t>
            </a:r>
            <a:r>
              <a:rPr lang="en-US" baseline="0" dirty="0" smtClean="0"/>
              <a:t> important.. </a:t>
            </a:r>
            <a:r>
              <a:rPr lang="en-US" baseline="0" dirty="0" err="1" smtClean="0"/>
              <a:t>Permitió</a:t>
            </a:r>
            <a:r>
              <a:rPr lang="en-US" baseline="0" dirty="0" smtClean="0"/>
              <a:t> </a:t>
            </a:r>
            <a:r>
              <a:rPr lang="en-US" baseline="0" dirty="0" err="1" smtClean="0"/>
              <a:t>dar</a:t>
            </a:r>
            <a:r>
              <a:rPr lang="en-US" baseline="0" dirty="0" smtClean="0"/>
              <a:t> a lo largo del </a:t>
            </a:r>
            <a:r>
              <a:rPr lang="en-US" baseline="0" dirty="0" err="1" smtClean="0"/>
              <a:t>analisis</a:t>
            </a:r>
            <a:r>
              <a:rPr lang="en-US" baseline="0" dirty="0" smtClean="0"/>
              <a:t> de los </a:t>
            </a:r>
            <a:r>
              <a:rPr lang="en-US" baseline="0" dirty="0" err="1" smtClean="0"/>
              <a:t>casos</a:t>
            </a:r>
            <a:r>
              <a:rPr lang="en-US" baseline="0" dirty="0" smtClean="0"/>
              <a:t> de studio </a:t>
            </a:r>
            <a:r>
              <a:rPr lang="en-US" baseline="0" dirty="0" err="1" smtClean="0"/>
              <a:t>una</a:t>
            </a:r>
            <a:r>
              <a:rPr lang="en-US" baseline="0" dirty="0" smtClean="0"/>
              <a:t> </a:t>
            </a:r>
            <a:r>
              <a:rPr lang="en-US" baseline="0" dirty="0" err="1" smtClean="0"/>
              <a:t>calificación</a:t>
            </a:r>
            <a:r>
              <a:rPr lang="en-US" baseline="0" dirty="0" smtClean="0"/>
              <a:t> de PRODUCTIVO o NO PRODUCTIVO el </a:t>
            </a:r>
            <a:r>
              <a:rPr lang="en-US" baseline="0" dirty="0" err="1" smtClean="0"/>
              <a:t>desarrollo</a:t>
            </a:r>
            <a:r>
              <a:rPr lang="en-US" baseline="0" dirty="0" smtClean="0"/>
              <a:t> de los </a:t>
            </a:r>
            <a:r>
              <a:rPr lang="en-US" baseline="0" dirty="0" err="1" smtClean="0"/>
              <a:t>proyecto</a:t>
            </a:r>
            <a:r>
              <a:rPr lang="en-US" baseline="0" dirty="0" smtClean="0"/>
              <a:t> d SW.</a:t>
            </a:r>
          </a:p>
          <a:p>
            <a:endParaRPr lang="en-US" baseline="0" dirty="0" smtClean="0"/>
          </a:p>
          <a:p>
            <a:r>
              <a:rPr lang="en-US" dirty="0" smtClean="0"/>
              <a:t>3:</a:t>
            </a:r>
            <a:r>
              <a:rPr lang="en-US" baseline="0" dirty="0" smtClean="0"/>
              <a:t> </a:t>
            </a:r>
            <a:r>
              <a:rPr lang="en-US" baseline="0" dirty="0" err="1" smtClean="0"/>
              <a:t>Poner</a:t>
            </a:r>
            <a:r>
              <a:rPr lang="en-US" baseline="0" dirty="0" smtClean="0"/>
              <a:t> en </a:t>
            </a:r>
            <a:r>
              <a:rPr lang="en-US" baseline="0" dirty="0" err="1" smtClean="0"/>
              <a:t>practica</a:t>
            </a:r>
            <a:r>
              <a:rPr lang="en-US" baseline="0" dirty="0" smtClean="0"/>
              <a:t> el </a:t>
            </a:r>
            <a:r>
              <a:rPr lang="en-US" baseline="0" dirty="0" err="1" smtClean="0"/>
              <a:t>uso</a:t>
            </a:r>
            <a:r>
              <a:rPr lang="en-US" baseline="0" dirty="0" smtClean="0"/>
              <a:t> </a:t>
            </a:r>
            <a:r>
              <a:rPr lang="en-US" baseline="0" dirty="0" err="1" smtClean="0"/>
              <a:t>modelo</a:t>
            </a:r>
            <a:r>
              <a:rPr lang="en-US" baseline="0" dirty="0" smtClean="0"/>
              <a:t> del </a:t>
            </a:r>
            <a:r>
              <a:rPr lang="en-US" baseline="0" dirty="0" err="1" smtClean="0"/>
              <a:t>modelo</a:t>
            </a:r>
            <a:r>
              <a:rPr lang="en-US" baseline="0" dirty="0" smtClean="0"/>
              <a:t> COCOMO 2 en un </a:t>
            </a:r>
            <a:r>
              <a:rPr lang="en-US" baseline="0" dirty="0" err="1" smtClean="0"/>
              <a:t>ambiente</a:t>
            </a:r>
            <a:r>
              <a:rPr lang="en-US" baseline="0" dirty="0" smtClean="0"/>
              <a:t> de </a:t>
            </a:r>
            <a:r>
              <a:rPr lang="en-US" baseline="0" dirty="0" err="1" smtClean="0"/>
              <a:t>desarrollo</a:t>
            </a:r>
            <a:r>
              <a:rPr lang="en-US" baseline="0" dirty="0" smtClean="0"/>
              <a:t> real.</a:t>
            </a:r>
            <a:endParaRPr lang="en-US" dirty="0" smtClean="0"/>
          </a:p>
          <a:p>
            <a:endParaRPr lang="en-US" dirty="0" smtClean="0"/>
          </a:p>
        </p:txBody>
      </p:sp>
      <p:sp>
        <p:nvSpPr>
          <p:cNvPr id="4" name="3 Marcador de número de diapositiva"/>
          <p:cNvSpPr>
            <a:spLocks noGrp="1"/>
          </p:cNvSpPr>
          <p:nvPr>
            <p:ph type="sldNum" sz="quarter" idx="5"/>
          </p:nvPr>
        </p:nvSpPr>
        <p:spPr/>
        <p:txBody>
          <a:bodyPr/>
          <a:lstStyle/>
          <a:p>
            <a:pPr>
              <a:defRPr/>
            </a:pPr>
            <a:fld id="{D5C010A1-A3DB-4493-A14A-79A1AE3F0359}" type="slidenum">
              <a:rPr lang="es-EC" smtClean="0"/>
              <a:pPr>
                <a:defRPr/>
              </a:pPr>
              <a:t>3</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267" name="2 Marcador de notas"/>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s-EC" dirty="0" smtClean="0"/>
              <a:t>1: E</a:t>
            </a:r>
            <a:r>
              <a:rPr lang="es-EC" dirty="0" smtClean="0">
                <a:solidFill>
                  <a:schemeClr val="bg2">
                    <a:lumMod val="50000"/>
                  </a:schemeClr>
                </a:solidFill>
              </a:rPr>
              <a:t>l </a:t>
            </a:r>
            <a:r>
              <a:rPr lang="es-EC" dirty="0" smtClean="0">
                <a:solidFill>
                  <a:schemeClr val="bg2">
                    <a:lumMod val="50000"/>
                  </a:schemeClr>
                </a:solidFill>
              </a:rPr>
              <a:t>tema de la productividad de Software ha generado interés por años</a:t>
            </a:r>
            <a:r>
              <a:rPr lang="es-EC" dirty="0" smtClean="0"/>
              <a:t>.</a:t>
            </a:r>
            <a:endParaRPr lang="es-EC" dirty="0" smtClean="0"/>
          </a:p>
          <a:p>
            <a:pPr eaLnBrk="1" hangingPunct="1">
              <a:spcBef>
                <a:spcPct val="0"/>
              </a:spcBef>
              <a:defRPr/>
            </a:pPr>
            <a:r>
              <a:rPr lang="es-EC" dirty="0" smtClean="0"/>
              <a:t>Es por eso que aun no existen respuestas realmente claras en el amplio dominio de la productividad de Software.</a:t>
            </a:r>
          </a:p>
          <a:p>
            <a:pPr eaLnBrk="1" hangingPunct="1">
              <a:spcBef>
                <a:spcPct val="0"/>
              </a:spcBef>
              <a:defRPr/>
            </a:pPr>
            <a:r>
              <a:rPr lang="en-US" dirty="0" smtClean="0"/>
              <a:t>2.1: </a:t>
            </a:r>
            <a:r>
              <a:rPr lang="en-US" dirty="0" err="1" smtClean="0"/>
              <a:t>herramientas</a:t>
            </a:r>
            <a:r>
              <a:rPr lang="en-US" dirty="0" smtClean="0"/>
              <a:t>,</a:t>
            </a:r>
            <a:r>
              <a:rPr lang="en-US" baseline="0" dirty="0" smtClean="0"/>
              <a:t> </a:t>
            </a:r>
            <a:r>
              <a:rPr lang="en-US" baseline="0" dirty="0" err="1" smtClean="0"/>
              <a:t>introducción</a:t>
            </a:r>
            <a:r>
              <a:rPr lang="en-US" baseline="0" dirty="0" smtClean="0"/>
              <a:t> del </a:t>
            </a:r>
            <a:r>
              <a:rPr lang="en-US" baseline="0" dirty="0" err="1" smtClean="0"/>
              <a:t>método</a:t>
            </a:r>
            <a:r>
              <a:rPr lang="en-US" baseline="0" dirty="0" smtClean="0"/>
              <a:t> de </a:t>
            </a:r>
            <a:r>
              <a:rPr lang="en-US" baseline="0" dirty="0" err="1" smtClean="0"/>
              <a:t>estimación</a:t>
            </a:r>
            <a:endParaRPr lang="en-US" baseline="0" dirty="0" smtClean="0"/>
          </a:p>
          <a:p>
            <a:pPr eaLnBrk="1" hangingPunct="1">
              <a:spcBef>
                <a:spcPct val="0"/>
              </a:spcBef>
              <a:defRPr/>
            </a:pPr>
            <a:r>
              <a:rPr lang="en-US" baseline="0" dirty="0" smtClean="0"/>
              <a:t>2.2: </a:t>
            </a:r>
            <a:r>
              <a:rPr lang="en-US" baseline="0" dirty="0" err="1" smtClean="0"/>
              <a:t>analizar</a:t>
            </a:r>
            <a:r>
              <a:rPr lang="en-US" baseline="0" dirty="0" smtClean="0"/>
              <a:t> los </a:t>
            </a:r>
            <a:r>
              <a:rPr lang="en-US" baseline="0" dirty="0" err="1" smtClean="0"/>
              <a:t>resultados</a:t>
            </a:r>
            <a:r>
              <a:rPr lang="en-US" baseline="0" dirty="0" smtClean="0"/>
              <a:t> </a:t>
            </a:r>
            <a:r>
              <a:rPr lang="en-US" baseline="0" dirty="0" err="1" smtClean="0"/>
              <a:t>para</a:t>
            </a:r>
            <a:r>
              <a:rPr lang="en-US" baseline="0" dirty="0" smtClean="0"/>
              <a:t> </a:t>
            </a:r>
            <a:r>
              <a:rPr lang="en-US" baseline="0" dirty="0" err="1" smtClean="0"/>
              <a:t>determinar</a:t>
            </a:r>
            <a:r>
              <a:rPr lang="en-US" baseline="0" dirty="0" smtClean="0"/>
              <a:t> </a:t>
            </a:r>
            <a:r>
              <a:rPr lang="en-US" baseline="0" dirty="0" err="1" smtClean="0"/>
              <a:t>mejoras</a:t>
            </a:r>
            <a:r>
              <a:rPr lang="en-US" baseline="0" dirty="0" smtClean="0"/>
              <a:t> en </a:t>
            </a:r>
            <a:r>
              <a:rPr lang="en-US" baseline="0" dirty="0" err="1" smtClean="0"/>
              <a:t>alguna</a:t>
            </a:r>
            <a:r>
              <a:rPr lang="en-US" baseline="0" dirty="0" smtClean="0"/>
              <a:t> </a:t>
            </a:r>
            <a:r>
              <a:rPr lang="en-US" baseline="0" dirty="0" err="1" smtClean="0"/>
              <a:t>etapa</a:t>
            </a:r>
            <a:r>
              <a:rPr lang="en-US" baseline="0" dirty="0" smtClean="0"/>
              <a:t> del </a:t>
            </a:r>
            <a:r>
              <a:rPr lang="en-US" baseline="0" dirty="0" err="1" smtClean="0"/>
              <a:t>proceso</a:t>
            </a:r>
            <a:r>
              <a:rPr lang="en-US" baseline="0" dirty="0" smtClean="0"/>
              <a:t> de </a:t>
            </a:r>
            <a:r>
              <a:rPr lang="en-US" baseline="0" dirty="0" err="1" smtClean="0"/>
              <a:t>desarrollo</a:t>
            </a:r>
            <a:r>
              <a:rPr lang="en-US" baseline="0" dirty="0" smtClean="0"/>
              <a:t>.</a:t>
            </a:r>
          </a:p>
          <a:p>
            <a:pPr eaLnBrk="1" hangingPunct="1">
              <a:spcBef>
                <a:spcPct val="0"/>
              </a:spcBef>
              <a:defRPr/>
            </a:pPr>
            <a:r>
              <a:rPr lang="en-US" baseline="0" dirty="0" smtClean="0"/>
              <a:t>3: Universidad </a:t>
            </a:r>
            <a:r>
              <a:rPr lang="en-US" baseline="0" dirty="0" err="1" smtClean="0"/>
              <a:t>Católica</a:t>
            </a:r>
            <a:r>
              <a:rPr lang="en-US" baseline="0" dirty="0" smtClean="0"/>
              <a:t> de </a:t>
            </a:r>
            <a:r>
              <a:rPr lang="en-US" baseline="0" dirty="0" err="1" smtClean="0"/>
              <a:t>Lovaina</a:t>
            </a:r>
            <a:r>
              <a:rPr lang="en-US" baseline="0" dirty="0" smtClean="0"/>
              <a:t> – </a:t>
            </a:r>
            <a:r>
              <a:rPr lang="en-US" baseline="0" dirty="0" err="1" smtClean="0"/>
              <a:t>Bélgica</a:t>
            </a:r>
            <a:r>
              <a:rPr lang="en-US" baseline="0" dirty="0" smtClean="0"/>
              <a:t>. </a:t>
            </a:r>
            <a:endParaRPr lang="en-US" dirty="0" smtClean="0"/>
          </a:p>
        </p:txBody>
      </p:sp>
      <p:sp>
        <p:nvSpPr>
          <p:cNvPr id="922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3753F2-97FD-489D-8169-E6B5BA6A4D86}" type="slidenum">
              <a:rPr lang="es-EC" smtClean="0"/>
              <a:pPr fontAlgn="base">
                <a:spcBef>
                  <a:spcPct val="0"/>
                </a:spcBef>
                <a:spcAft>
                  <a:spcPct val="0"/>
                </a:spcAft>
                <a:defRPr/>
              </a:pPr>
              <a:t>4</a:t>
            </a:fld>
            <a:endParaRPr lang="es-EC"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r>
              <a:rPr lang="es-EC" dirty="0" smtClean="0"/>
              <a:t>Este estudio se lleva a cabo en el contexto de 2 empresas desarrolladoras de software del mercado ecuatoriano. Las empresas participantes,  nos permitirán  tomar datos de 4 proyectos, 2 por empresa. </a:t>
            </a:r>
            <a:r>
              <a:rPr lang="es-EC" dirty="0" smtClean="0"/>
              <a:t>Es </a:t>
            </a:r>
            <a:r>
              <a:rPr lang="es-EC" dirty="0" smtClean="0"/>
              <a:t>importante recalcar, que es la primera vez que estas empresas se someten a éste tipo de estudio.</a:t>
            </a:r>
          </a:p>
        </p:txBody>
      </p:sp>
      <p:sp>
        <p:nvSpPr>
          <p:cNvPr id="4" name="3 Marcador de número de diapositiva"/>
          <p:cNvSpPr>
            <a:spLocks noGrp="1"/>
          </p:cNvSpPr>
          <p:nvPr>
            <p:ph type="sldNum" sz="quarter" idx="5"/>
          </p:nvPr>
        </p:nvSpPr>
        <p:spPr/>
        <p:txBody>
          <a:bodyPr/>
          <a:lstStyle/>
          <a:p>
            <a:pPr>
              <a:defRPr/>
            </a:pPr>
            <a:fld id="{41744A77-3E07-4B5F-9102-BC84535A1AB8}" type="slidenum">
              <a:rPr lang="es-EC" smtClean="0"/>
              <a:pPr>
                <a:defRPr/>
              </a:pPr>
              <a:t>5</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dirty="0" smtClean="0"/>
              <a:t>1: </a:t>
            </a:r>
            <a:r>
              <a:rPr lang="en-US" dirty="0" err="1" smtClean="0"/>
              <a:t>Comparación</a:t>
            </a:r>
            <a:r>
              <a:rPr lang="en-US" dirty="0" smtClean="0"/>
              <a:t> </a:t>
            </a:r>
            <a:r>
              <a:rPr lang="en-US" dirty="0" err="1" smtClean="0"/>
              <a:t>modelos</a:t>
            </a:r>
            <a:r>
              <a:rPr lang="en-US" baseline="0" dirty="0" smtClean="0"/>
              <a:t> de </a:t>
            </a:r>
            <a:r>
              <a:rPr lang="en-US" baseline="0" dirty="0" err="1" smtClean="0"/>
              <a:t>estimación</a:t>
            </a:r>
            <a:r>
              <a:rPr lang="en-US" dirty="0" smtClean="0"/>
              <a:t>:</a:t>
            </a:r>
            <a:r>
              <a:rPr lang="en-US" baseline="0" dirty="0" smtClean="0"/>
              <a:t> FP, Cosmic FP y COCOMO 2. </a:t>
            </a:r>
            <a:r>
              <a:rPr lang="en-US" baseline="0" dirty="0" err="1" smtClean="0"/>
              <a:t>kSLOC</a:t>
            </a:r>
            <a:r>
              <a:rPr lang="en-US" baseline="0" dirty="0" smtClean="0"/>
              <a:t> </a:t>
            </a:r>
            <a:r>
              <a:rPr lang="en-US" baseline="0" dirty="0" err="1" smtClean="0"/>
              <a:t>Medida</a:t>
            </a:r>
            <a:r>
              <a:rPr lang="en-US" baseline="0" dirty="0" smtClean="0"/>
              <a:t> de </a:t>
            </a:r>
            <a:r>
              <a:rPr lang="en-US" baseline="0" dirty="0" err="1" smtClean="0"/>
              <a:t>tamaño</a:t>
            </a:r>
            <a:r>
              <a:rPr lang="en-US" baseline="0" dirty="0" smtClean="0"/>
              <a:t> de </a:t>
            </a:r>
            <a:r>
              <a:rPr lang="en-US" baseline="0" dirty="0" err="1" smtClean="0"/>
              <a:t>proyecto</a:t>
            </a:r>
            <a:r>
              <a:rPr lang="en-US" baseline="0" dirty="0" smtClean="0"/>
              <a:t>. </a:t>
            </a:r>
            <a:r>
              <a:rPr lang="en-US" baseline="0" dirty="0" err="1" smtClean="0"/>
              <a:t>Selección</a:t>
            </a:r>
            <a:r>
              <a:rPr lang="en-US" baseline="0" dirty="0" smtClean="0"/>
              <a:t> </a:t>
            </a:r>
            <a:r>
              <a:rPr lang="en-US" baseline="0" dirty="0" err="1" smtClean="0"/>
              <a:t>modelo</a:t>
            </a:r>
            <a:r>
              <a:rPr lang="en-US" baseline="0" dirty="0" smtClean="0"/>
              <a:t>.</a:t>
            </a:r>
          </a:p>
          <a:p>
            <a:r>
              <a:rPr lang="en-US" baseline="0" dirty="0" smtClean="0"/>
              <a:t>2: </a:t>
            </a:r>
            <a:r>
              <a:rPr lang="en-US" baseline="0" dirty="0" err="1" smtClean="0"/>
              <a:t>Definición</a:t>
            </a:r>
            <a:r>
              <a:rPr lang="en-US" baseline="0" dirty="0" smtClean="0"/>
              <a:t> de Tablas y </a:t>
            </a:r>
            <a:r>
              <a:rPr lang="en-US" baseline="0" dirty="0" err="1" smtClean="0"/>
              <a:t>datos</a:t>
            </a:r>
            <a:r>
              <a:rPr lang="en-US" baseline="0" dirty="0" smtClean="0"/>
              <a:t> </a:t>
            </a:r>
            <a:r>
              <a:rPr lang="en-US" baseline="0" dirty="0" err="1" smtClean="0"/>
              <a:t>necesarios</a:t>
            </a:r>
            <a:r>
              <a:rPr lang="en-US" baseline="0" dirty="0" smtClean="0"/>
              <a:t> </a:t>
            </a:r>
            <a:r>
              <a:rPr lang="en-US" baseline="0" dirty="0" err="1" smtClean="0"/>
              <a:t>para</a:t>
            </a:r>
            <a:r>
              <a:rPr lang="en-US" baseline="0" dirty="0" smtClean="0"/>
              <a:t> ser </a:t>
            </a:r>
            <a:r>
              <a:rPr lang="en-US" baseline="0" dirty="0" err="1" smtClean="0"/>
              <a:t>utilizado</a:t>
            </a:r>
            <a:r>
              <a:rPr lang="en-US" baseline="0" dirty="0" smtClean="0"/>
              <a:t> con COCOMO.</a:t>
            </a:r>
          </a:p>
          <a:p>
            <a:r>
              <a:rPr lang="en-US" baseline="0" dirty="0" smtClean="0"/>
              <a:t>3: </a:t>
            </a:r>
            <a:r>
              <a:rPr lang="en-US" baseline="0" dirty="0" err="1" smtClean="0"/>
              <a:t>Comprobar</a:t>
            </a:r>
            <a:r>
              <a:rPr lang="en-US" baseline="0" dirty="0" smtClean="0"/>
              <a:t> </a:t>
            </a:r>
            <a:r>
              <a:rPr lang="en-US" baseline="0" dirty="0" err="1" smtClean="0"/>
              <a:t>si</a:t>
            </a:r>
            <a:r>
              <a:rPr lang="en-US" baseline="0" dirty="0" smtClean="0"/>
              <a:t> </a:t>
            </a:r>
            <a:r>
              <a:rPr lang="en-US" baseline="0" dirty="0" err="1" smtClean="0"/>
              <a:t>las</a:t>
            </a:r>
            <a:r>
              <a:rPr lang="en-US" baseline="0" dirty="0" smtClean="0"/>
              <a:t> </a:t>
            </a:r>
            <a:r>
              <a:rPr lang="en-US" baseline="0" dirty="0" err="1" smtClean="0"/>
              <a:t>definiciones</a:t>
            </a:r>
            <a:r>
              <a:rPr lang="en-US" baseline="0" dirty="0" smtClean="0"/>
              <a:t> </a:t>
            </a:r>
            <a:r>
              <a:rPr lang="en-US" baseline="0" dirty="0" err="1" smtClean="0"/>
              <a:t>previas</a:t>
            </a:r>
            <a:r>
              <a:rPr lang="en-US" baseline="0" dirty="0" smtClean="0"/>
              <a:t> </a:t>
            </a:r>
            <a:r>
              <a:rPr lang="en-US" baseline="0" dirty="0" err="1" smtClean="0"/>
              <a:t>estuvieron</a:t>
            </a:r>
            <a:r>
              <a:rPr lang="en-US" baseline="0" dirty="0" smtClean="0"/>
              <a:t> </a:t>
            </a:r>
            <a:r>
              <a:rPr lang="en-US" baseline="0" dirty="0" err="1" smtClean="0"/>
              <a:t>bien</a:t>
            </a:r>
            <a:r>
              <a:rPr lang="en-US" baseline="0" dirty="0" smtClean="0"/>
              <a:t> </a:t>
            </a:r>
            <a:r>
              <a:rPr lang="en-US" baseline="0" dirty="0" err="1" smtClean="0"/>
              <a:t>definidas</a:t>
            </a:r>
            <a:r>
              <a:rPr lang="en-US" baseline="0" dirty="0" smtClean="0"/>
              <a:t>.</a:t>
            </a:r>
          </a:p>
          <a:p>
            <a:r>
              <a:rPr lang="en-US" baseline="0" dirty="0" smtClean="0"/>
              <a:t>4: </a:t>
            </a:r>
            <a:r>
              <a:rPr lang="en-US" baseline="0" dirty="0" err="1" smtClean="0"/>
              <a:t>Utilizando</a:t>
            </a:r>
            <a:r>
              <a:rPr lang="en-US" baseline="0" dirty="0" smtClean="0"/>
              <a:t> </a:t>
            </a:r>
            <a:r>
              <a:rPr lang="en-US" baseline="0" dirty="0" err="1" smtClean="0"/>
              <a:t>proyectos</a:t>
            </a:r>
            <a:r>
              <a:rPr lang="en-US" baseline="0" dirty="0" smtClean="0"/>
              <a:t> </a:t>
            </a:r>
            <a:r>
              <a:rPr lang="en-US" baseline="0" dirty="0" err="1" smtClean="0"/>
              <a:t>grandes</a:t>
            </a:r>
            <a:endParaRPr lang="en-US" baseline="0" dirty="0" smtClean="0"/>
          </a:p>
          <a:p>
            <a:r>
              <a:rPr lang="en-US" baseline="0" dirty="0" smtClean="0"/>
              <a:t>5: </a:t>
            </a:r>
            <a:r>
              <a:rPr lang="en-US" baseline="0" dirty="0" err="1" smtClean="0"/>
              <a:t>Reconocer</a:t>
            </a:r>
            <a:r>
              <a:rPr lang="en-US" baseline="0" dirty="0" smtClean="0"/>
              <a:t> </a:t>
            </a:r>
            <a:r>
              <a:rPr lang="en-US" baseline="0" dirty="0" err="1" smtClean="0"/>
              <a:t>las</a:t>
            </a:r>
            <a:r>
              <a:rPr lang="en-US" baseline="0" dirty="0" smtClean="0"/>
              <a:t> </a:t>
            </a:r>
            <a:r>
              <a:rPr lang="en-US" baseline="0" dirty="0" err="1" smtClean="0"/>
              <a:t>áreas</a:t>
            </a:r>
            <a:r>
              <a:rPr lang="en-US" baseline="0" dirty="0" smtClean="0"/>
              <a:t> de </a:t>
            </a:r>
            <a:r>
              <a:rPr lang="en-US" baseline="0" dirty="0" err="1" smtClean="0"/>
              <a:t>mejoras</a:t>
            </a:r>
            <a:r>
              <a:rPr lang="en-US" baseline="0" dirty="0" smtClean="0"/>
              <a:t>.</a:t>
            </a:r>
            <a:endParaRPr lang="en-US" dirty="0" smtClean="0"/>
          </a:p>
        </p:txBody>
      </p:sp>
      <p:sp>
        <p:nvSpPr>
          <p:cNvPr id="4" name="3 Marcador de número de diapositiva"/>
          <p:cNvSpPr>
            <a:spLocks noGrp="1"/>
          </p:cNvSpPr>
          <p:nvPr>
            <p:ph type="sldNum" sz="quarter" idx="5"/>
          </p:nvPr>
        </p:nvSpPr>
        <p:spPr/>
        <p:txBody>
          <a:bodyPr/>
          <a:lstStyle/>
          <a:p>
            <a:pPr>
              <a:defRPr/>
            </a:pPr>
            <a:fld id="{458DBE6F-84F7-4A9A-8550-BB268AA855A0}" type="slidenum">
              <a:rPr lang="es-EC" smtClean="0"/>
              <a:pPr>
                <a:defRPr/>
              </a:pPr>
              <a:t>6</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3 Marcador de número de diapositiva"/>
          <p:cNvSpPr>
            <a:spLocks noGrp="1"/>
          </p:cNvSpPr>
          <p:nvPr>
            <p:ph type="sldNum" sz="quarter" idx="5"/>
          </p:nvPr>
        </p:nvSpPr>
        <p:spPr/>
        <p:txBody>
          <a:bodyPr/>
          <a:lstStyle/>
          <a:p>
            <a:pPr>
              <a:defRPr/>
            </a:pPr>
            <a:fld id="{3E34D24E-4BB7-40FD-942D-3BD5A30F8779}" type="slidenum">
              <a:rPr lang="es-EC" smtClean="0"/>
              <a:pPr>
                <a:defRPr/>
              </a:pPr>
              <a:t>7</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marL="0" lvl="1"/>
            <a:r>
              <a:rPr lang="es-EC" sz="2400" dirty="0" smtClean="0"/>
              <a:t>COCOMO II, su significado en inglés </a:t>
            </a:r>
            <a:r>
              <a:rPr lang="es-EC" sz="2400" dirty="0" err="1" smtClean="0"/>
              <a:t>COnstructive</a:t>
            </a:r>
            <a:r>
              <a:rPr lang="es-EC" sz="2400" dirty="0" smtClean="0"/>
              <a:t> </a:t>
            </a:r>
            <a:r>
              <a:rPr lang="es-EC" sz="2400" dirty="0" err="1" smtClean="0"/>
              <a:t>COst</a:t>
            </a:r>
            <a:r>
              <a:rPr lang="es-EC" sz="2400" dirty="0" smtClean="0"/>
              <a:t> </a:t>
            </a:r>
            <a:r>
              <a:rPr lang="es-EC" sz="2400" dirty="0" err="1" smtClean="0"/>
              <a:t>MOdel</a:t>
            </a:r>
            <a:r>
              <a:rPr lang="es-EC" sz="2400" dirty="0" smtClean="0"/>
              <a:t>; este modelo  estima el número de hombres-mes que podría tomar desarrollar un producto de Software.</a:t>
            </a:r>
          </a:p>
          <a:p>
            <a:endParaRPr lang="es-EC" dirty="0" smtClean="0"/>
          </a:p>
        </p:txBody>
      </p:sp>
      <p:sp>
        <p:nvSpPr>
          <p:cNvPr id="4" name="3 Marcador de número de diapositiva"/>
          <p:cNvSpPr>
            <a:spLocks noGrp="1"/>
          </p:cNvSpPr>
          <p:nvPr>
            <p:ph type="sldNum" sz="quarter" idx="5"/>
          </p:nvPr>
        </p:nvSpPr>
        <p:spPr/>
        <p:txBody>
          <a:bodyPr/>
          <a:lstStyle/>
          <a:p>
            <a:pPr>
              <a:defRPr/>
            </a:pPr>
            <a:fld id="{80DF1E46-4C6E-4DE8-81DC-CB43EFC62D8E}" type="slidenum">
              <a:rPr lang="es-EC" smtClean="0"/>
              <a:pPr>
                <a:defRPr/>
              </a:pPr>
              <a:t>8</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r>
              <a:rPr lang="en-US" sz="1200" dirty="0" smtClean="0"/>
              <a:t>1: Como </a:t>
            </a:r>
            <a:r>
              <a:rPr lang="en-US" sz="1200" dirty="0" err="1" smtClean="0"/>
              <a:t>las</a:t>
            </a:r>
            <a:r>
              <a:rPr lang="en-US" sz="1200" baseline="0" dirty="0" smtClean="0"/>
              <a:t> </a:t>
            </a:r>
            <a:r>
              <a:rPr lang="en-US" sz="1200" baseline="0" dirty="0" err="1" smtClean="0"/>
              <a:t>tablas</a:t>
            </a:r>
            <a:r>
              <a:rPr lang="en-US" sz="1200" baseline="0" dirty="0" smtClean="0"/>
              <a:t> de FS y ME </a:t>
            </a:r>
            <a:r>
              <a:rPr lang="en-US" sz="1200" baseline="0" dirty="0" err="1" smtClean="0"/>
              <a:t>ya</a:t>
            </a:r>
            <a:r>
              <a:rPr lang="en-US" sz="1200" baseline="0" dirty="0" smtClean="0"/>
              <a:t> </a:t>
            </a:r>
            <a:r>
              <a:rPr lang="en-US" sz="1200" baseline="0" dirty="0" err="1" smtClean="0"/>
              <a:t>estan</a:t>
            </a:r>
            <a:r>
              <a:rPr lang="en-US" sz="1200" baseline="0" dirty="0" smtClean="0"/>
              <a:t> </a:t>
            </a:r>
            <a:r>
              <a:rPr lang="en-US" sz="1200" baseline="0" dirty="0" err="1" smtClean="0"/>
              <a:t>definidas</a:t>
            </a:r>
            <a:r>
              <a:rPr lang="en-US" sz="1200" baseline="0" dirty="0" smtClean="0"/>
              <a:t> en </a:t>
            </a:r>
            <a:r>
              <a:rPr lang="en-US" sz="1200" baseline="0" dirty="0" err="1" smtClean="0"/>
              <a:t>cocomo</a:t>
            </a:r>
            <a:r>
              <a:rPr lang="en-US" sz="1200" baseline="0" dirty="0" smtClean="0"/>
              <a:t> era </a:t>
            </a:r>
            <a:r>
              <a:rPr lang="en-US" sz="1200" baseline="0" dirty="0" err="1" smtClean="0"/>
              <a:t>necesario</a:t>
            </a:r>
            <a:r>
              <a:rPr lang="en-US" sz="1200" baseline="0" dirty="0" smtClean="0"/>
              <a:t> saber </a:t>
            </a:r>
            <a:r>
              <a:rPr lang="en-US" sz="1200" baseline="0" dirty="0" err="1" smtClean="0"/>
              <a:t>cómo</a:t>
            </a:r>
            <a:r>
              <a:rPr lang="en-US" sz="1200" baseline="0" dirty="0" smtClean="0"/>
              <a:t> </a:t>
            </a:r>
            <a:r>
              <a:rPr lang="en-US" sz="1200" baseline="0" dirty="0" err="1" smtClean="0"/>
              <a:t>serian</a:t>
            </a:r>
            <a:r>
              <a:rPr lang="en-US" sz="1200" baseline="0" dirty="0" smtClean="0"/>
              <a:t> </a:t>
            </a:r>
            <a:r>
              <a:rPr lang="en-US" sz="1200" baseline="0" dirty="0" err="1" smtClean="0"/>
              <a:t>aplicadas</a:t>
            </a:r>
            <a:r>
              <a:rPr lang="en-US" sz="1200" baseline="0" dirty="0" smtClean="0"/>
              <a:t> en la </a:t>
            </a:r>
            <a:r>
              <a:rPr lang="en-US" sz="1200" baseline="0" dirty="0" err="1" smtClean="0"/>
              <a:t>toma</a:t>
            </a:r>
            <a:r>
              <a:rPr lang="en-US" sz="1200" baseline="0" dirty="0" smtClean="0"/>
              <a:t> de </a:t>
            </a:r>
            <a:r>
              <a:rPr lang="en-US" sz="1200" baseline="0" dirty="0" err="1" smtClean="0"/>
              <a:t>datos</a:t>
            </a:r>
            <a:r>
              <a:rPr lang="en-US" sz="1200" baseline="0" dirty="0" smtClean="0"/>
              <a:t> final. </a:t>
            </a:r>
            <a:r>
              <a:rPr lang="en-US" sz="1200" baseline="0" dirty="0" err="1" smtClean="0"/>
              <a:t>Mientras</a:t>
            </a:r>
            <a:r>
              <a:rPr lang="en-US" sz="1200" baseline="0" dirty="0" smtClean="0"/>
              <a:t> </a:t>
            </a:r>
            <a:r>
              <a:rPr lang="en-US" sz="1200" baseline="0" dirty="0" err="1" smtClean="0"/>
              <a:t>que</a:t>
            </a:r>
            <a:r>
              <a:rPr lang="en-US" sz="1200" baseline="0" dirty="0" smtClean="0"/>
              <a:t> la </a:t>
            </a:r>
            <a:r>
              <a:rPr lang="en-US" sz="1200" baseline="0" dirty="0" err="1" smtClean="0"/>
              <a:t>tabla</a:t>
            </a:r>
            <a:r>
              <a:rPr lang="en-US" sz="1200" baseline="0" dirty="0" smtClean="0"/>
              <a:t> de </a:t>
            </a:r>
            <a:r>
              <a:rPr lang="en-US" sz="1200" baseline="0" dirty="0" err="1" smtClean="0"/>
              <a:t>productividad</a:t>
            </a:r>
            <a:r>
              <a:rPr lang="en-US" sz="1200" baseline="0" dirty="0" smtClean="0"/>
              <a:t> </a:t>
            </a:r>
            <a:r>
              <a:rPr lang="en-US" sz="1200" baseline="0" dirty="0" err="1" smtClean="0"/>
              <a:t>fue</a:t>
            </a:r>
            <a:r>
              <a:rPr lang="en-US" sz="1200" baseline="0" dirty="0" smtClean="0"/>
              <a:t> </a:t>
            </a:r>
            <a:r>
              <a:rPr lang="en-US" sz="1200" baseline="0" dirty="0" err="1" smtClean="0"/>
              <a:t>proporcionar</a:t>
            </a:r>
            <a:r>
              <a:rPr lang="en-US" sz="1200" baseline="0" dirty="0" smtClean="0"/>
              <a:t> </a:t>
            </a:r>
            <a:r>
              <a:rPr lang="en-US" sz="1200" baseline="0" dirty="0" err="1" smtClean="0"/>
              <a:t>todos</a:t>
            </a:r>
            <a:r>
              <a:rPr lang="en-US" sz="1200" baseline="0" dirty="0" smtClean="0"/>
              <a:t> los </a:t>
            </a:r>
            <a:r>
              <a:rPr lang="en-US" sz="1200" baseline="0" dirty="0" err="1" smtClean="0"/>
              <a:t>datos</a:t>
            </a:r>
            <a:r>
              <a:rPr lang="en-US" sz="1200" baseline="0" dirty="0" smtClean="0"/>
              <a:t> </a:t>
            </a:r>
            <a:r>
              <a:rPr lang="en-US" sz="1200" baseline="0" dirty="0" err="1" smtClean="0"/>
              <a:t>necesarios</a:t>
            </a:r>
            <a:r>
              <a:rPr lang="en-US" sz="1200" baseline="0" dirty="0" smtClean="0"/>
              <a:t> </a:t>
            </a:r>
            <a:r>
              <a:rPr lang="en-US" sz="1200" baseline="0" dirty="0" err="1" smtClean="0"/>
              <a:t>para</a:t>
            </a:r>
            <a:r>
              <a:rPr lang="en-US" sz="1200" baseline="0" dirty="0" smtClean="0"/>
              <a:t> </a:t>
            </a:r>
            <a:r>
              <a:rPr lang="en-US" sz="1200" baseline="0" dirty="0" err="1" smtClean="0"/>
              <a:t>aplicar</a:t>
            </a:r>
            <a:r>
              <a:rPr lang="en-US" sz="1200" baseline="0" dirty="0" smtClean="0"/>
              <a:t> COCOMO.</a:t>
            </a:r>
          </a:p>
          <a:p>
            <a:endParaRPr lang="en-US" sz="1200" baseline="0" dirty="0" smtClean="0"/>
          </a:p>
          <a:p>
            <a:r>
              <a:rPr lang="en-US" sz="1200" baseline="0" dirty="0" smtClean="0"/>
              <a:t>2: + </a:t>
            </a:r>
            <a:r>
              <a:rPr lang="en-US" sz="1200" baseline="0" dirty="0" err="1" smtClean="0"/>
              <a:t>simulación</a:t>
            </a:r>
            <a:r>
              <a:rPr lang="en-US" sz="1200" baseline="0" dirty="0" smtClean="0"/>
              <a:t>.</a:t>
            </a:r>
            <a:endParaRPr lang="en-US" dirty="0" smtClean="0"/>
          </a:p>
        </p:txBody>
      </p:sp>
      <p:sp>
        <p:nvSpPr>
          <p:cNvPr id="4" name="3 Marcador de número de diapositiva"/>
          <p:cNvSpPr>
            <a:spLocks noGrp="1"/>
          </p:cNvSpPr>
          <p:nvPr>
            <p:ph type="sldNum" sz="quarter" idx="5"/>
          </p:nvPr>
        </p:nvSpPr>
        <p:spPr/>
        <p:txBody>
          <a:bodyPr/>
          <a:lstStyle/>
          <a:p>
            <a:pPr>
              <a:defRPr/>
            </a:pPr>
            <a:fld id="{0B9ABDEE-1C66-47E0-8B9B-26E53151AF3C}" type="slidenum">
              <a:rPr lang="es-EC" smtClean="0"/>
              <a:pPr>
                <a:defRPr/>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28690" y="3143248"/>
            <a:ext cx="7772400" cy="1470025"/>
          </a:xfrm>
        </p:spPr>
        <p:txBody>
          <a:bodyPr/>
          <a:lstStyle>
            <a:lvl1pPr>
              <a:defRPr b="1" i="0" cap="all" baseline="0">
                <a:solidFill>
                  <a:schemeClr val="tx2">
                    <a:lumMod val="50000"/>
                  </a:schemeClr>
                </a:solidFill>
                <a:effectLst>
                  <a:reflection blurRad="6350" stA="55000" endA="300" endPos="45500" dir="5400000" sy="-100000" algn="bl" rotWithShape="0"/>
                </a:effectLst>
              </a:defRPr>
            </a:lvl1pPr>
          </a:lstStyle>
          <a:p>
            <a:r>
              <a:rPr lang="es-ES" smtClean="0"/>
              <a:t>Haga clic para modificar el estilo de título del patrón</a:t>
            </a:r>
            <a:endParaRPr lang="es-EC" dirty="0"/>
          </a:p>
        </p:txBody>
      </p:sp>
      <p:sp>
        <p:nvSpPr>
          <p:cNvPr id="3" name="2 Subtítulo"/>
          <p:cNvSpPr>
            <a:spLocks noGrp="1"/>
          </p:cNvSpPr>
          <p:nvPr>
            <p:ph type="subTitle" idx="1"/>
          </p:nvPr>
        </p:nvSpPr>
        <p:spPr>
          <a:xfrm>
            <a:off x="1428728" y="4643446"/>
            <a:ext cx="6400800" cy="1538286"/>
          </a:xfrm>
        </p:spPr>
        <p:txBody>
          <a:bodyPr/>
          <a:lstStyle>
            <a:lvl1pPr marL="0" indent="0" algn="ctr">
              <a:buNone/>
              <a:defRPr cap="small"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dirty="0"/>
          </a:p>
        </p:txBody>
      </p:sp>
      <p:sp>
        <p:nvSpPr>
          <p:cNvPr id="4" name="3 Marcador de fecha"/>
          <p:cNvSpPr>
            <a:spLocks noGrp="1"/>
          </p:cNvSpPr>
          <p:nvPr>
            <p:ph type="dt" sz="half" idx="10"/>
          </p:nvPr>
        </p:nvSpPr>
        <p:spPr/>
        <p:txBody>
          <a:bodyPr/>
          <a:lstStyle>
            <a:lvl1pPr>
              <a:defRPr/>
            </a:lvl1pPr>
          </a:lstStyle>
          <a:p>
            <a:pPr>
              <a:defRPr/>
            </a:pPr>
            <a:fld id="{C9441A1F-17B6-47E3-BF65-BDD0F138F9BE}" type="datetimeFigureOut">
              <a:rPr lang="es-EC"/>
              <a:pPr>
                <a:defRPr/>
              </a:pPr>
              <a:t>31/01/2010</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E42BDA08-5410-48D4-A9D5-2FF1AD606536}"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7DC55BA3-D06E-4456-982E-E8C671419485}" type="datetimeFigureOut">
              <a:rPr lang="es-EC"/>
              <a:pPr>
                <a:defRPr/>
              </a:pPr>
              <a:t>31/01/2010</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F86536D1-867A-44D5-B2A0-7028C934486C}"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B34BBEC6-C89F-4AF8-8A90-C28D6F3647EF}" type="datetimeFigureOut">
              <a:rPr lang="es-EC"/>
              <a:pPr>
                <a:defRPr/>
              </a:pPr>
              <a:t>31/01/2010</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FBABB4AE-1CD6-47B5-85C9-ADFBA4CEB85D}"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C42025D-280D-41AF-ADDA-9D37CA49245E}" type="datetimeFigureOut">
              <a:rPr lang="es-EC"/>
              <a:pPr>
                <a:defRPr/>
              </a:pPr>
              <a:t>31/01/2010</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6ABC33C3-2DD0-4498-BBB4-7868C4F0EF85}"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1357290" y="1600200"/>
            <a:ext cx="35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5072066" y="1600200"/>
            <a:ext cx="36147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dirty="0"/>
          </a:p>
        </p:txBody>
      </p:sp>
      <p:sp>
        <p:nvSpPr>
          <p:cNvPr id="5" name="3 Marcador de fecha"/>
          <p:cNvSpPr>
            <a:spLocks noGrp="1"/>
          </p:cNvSpPr>
          <p:nvPr>
            <p:ph type="dt" sz="half" idx="10"/>
          </p:nvPr>
        </p:nvSpPr>
        <p:spPr/>
        <p:txBody>
          <a:bodyPr/>
          <a:lstStyle>
            <a:lvl1pPr>
              <a:defRPr/>
            </a:lvl1pPr>
          </a:lstStyle>
          <a:p>
            <a:pPr>
              <a:defRPr/>
            </a:pPr>
            <a:fld id="{07BFFC96-0602-4395-9BA7-7ACC08254DA1}" type="datetimeFigureOut">
              <a:rPr lang="es-EC"/>
              <a:pPr>
                <a:defRPr/>
              </a:pPr>
              <a:t>31/01/2010</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643ABD6E-51AA-426D-8D81-19CADA9AA5D3}"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1357290" y="1535113"/>
            <a:ext cx="36433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357290" y="2174875"/>
            <a:ext cx="36433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dirty="0"/>
          </a:p>
        </p:txBody>
      </p:sp>
      <p:sp>
        <p:nvSpPr>
          <p:cNvPr id="5" name="4 Marcador de texto"/>
          <p:cNvSpPr>
            <a:spLocks noGrp="1"/>
          </p:cNvSpPr>
          <p:nvPr>
            <p:ph type="body" sz="quarter" idx="3"/>
          </p:nvPr>
        </p:nvSpPr>
        <p:spPr>
          <a:xfrm>
            <a:off x="5072066" y="1535113"/>
            <a:ext cx="36147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72066" y="2174875"/>
            <a:ext cx="36147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dirty="0"/>
          </a:p>
        </p:txBody>
      </p:sp>
      <p:sp>
        <p:nvSpPr>
          <p:cNvPr id="7" name="3 Marcador de fecha"/>
          <p:cNvSpPr>
            <a:spLocks noGrp="1"/>
          </p:cNvSpPr>
          <p:nvPr>
            <p:ph type="dt" sz="half" idx="10"/>
          </p:nvPr>
        </p:nvSpPr>
        <p:spPr/>
        <p:txBody>
          <a:bodyPr/>
          <a:lstStyle>
            <a:lvl1pPr>
              <a:defRPr/>
            </a:lvl1pPr>
          </a:lstStyle>
          <a:p>
            <a:pPr>
              <a:defRPr/>
            </a:pPr>
            <a:fld id="{160CB55B-4EF7-472B-B337-7F68C3BE1255}" type="datetimeFigureOut">
              <a:rPr lang="es-EC"/>
              <a:pPr>
                <a:defRPr/>
              </a:pPr>
              <a:t>31/01/2010</a:t>
            </a:fld>
            <a:endParaRPr lang="es-EC"/>
          </a:p>
        </p:txBody>
      </p:sp>
      <p:sp>
        <p:nvSpPr>
          <p:cNvPr id="8" name="4 Marcador de pie de página"/>
          <p:cNvSpPr>
            <a:spLocks noGrp="1"/>
          </p:cNvSpPr>
          <p:nvPr>
            <p:ph type="ftr" sz="quarter" idx="11"/>
          </p:nvPr>
        </p:nvSpPr>
        <p:spPr/>
        <p:txBody>
          <a:bodyPr/>
          <a:lstStyle>
            <a:lvl1pPr>
              <a:defRPr/>
            </a:lvl1pPr>
          </a:lstStyle>
          <a:p>
            <a:pPr>
              <a:defRPr/>
            </a:pPr>
            <a:endParaRPr lang="es-EC"/>
          </a:p>
        </p:txBody>
      </p:sp>
      <p:sp>
        <p:nvSpPr>
          <p:cNvPr id="9" name="5 Marcador de número de diapositiva"/>
          <p:cNvSpPr>
            <a:spLocks noGrp="1"/>
          </p:cNvSpPr>
          <p:nvPr>
            <p:ph type="sldNum" sz="quarter" idx="12"/>
          </p:nvPr>
        </p:nvSpPr>
        <p:spPr/>
        <p:txBody>
          <a:bodyPr/>
          <a:lstStyle>
            <a:lvl1pPr>
              <a:defRPr/>
            </a:lvl1pPr>
          </a:lstStyle>
          <a:p>
            <a:pPr>
              <a:defRPr/>
            </a:pPr>
            <a:fld id="{A4E0819F-4514-49B3-BA83-D4E3671E975B}"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3 Marcador de fecha"/>
          <p:cNvSpPr>
            <a:spLocks noGrp="1"/>
          </p:cNvSpPr>
          <p:nvPr>
            <p:ph type="dt" sz="half" idx="10"/>
          </p:nvPr>
        </p:nvSpPr>
        <p:spPr/>
        <p:txBody>
          <a:bodyPr/>
          <a:lstStyle>
            <a:lvl1pPr>
              <a:defRPr/>
            </a:lvl1pPr>
          </a:lstStyle>
          <a:p>
            <a:pPr>
              <a:defRPr/>
            </a:pPr>
            <a:fld id="{FE99A733-D145-47CB-8656-8CB0CCAD7829}" type="datetimeFigureOut">
              <a:rPr lang="es-EC"/>
              <a:pPr>
                <a:defRPr/>
              </a:pPr>
              <a:t>31/01/2010</a:t>
            </a:fld>
            <a:endParaRPr lang="es-EC"/>
          </a:p>
        </p:txBody>
      </p:sp>
      <p:sp>
        <p:nvSpPr>
          <p:cNvPr id="4" name="4 Marcador de pie de página"/>
          <p:cNvSpPr>
            <a:spLocks noGrp="1"/>
          </p:cNvSpPr>
          <p:nvPr>
            <p:ph type="ftr" sz="quarter" idx="11"/>
          </p:nvPr>
        </p:nvSpPr>
        <p:spPr/>
        <p:txBody>
          <a:bodyPr/>
          <a:lstStyle>
            <a:lvl1pPr>
              <a:defRPr/>
            </a:lvl1pPr>
          </a:lstStyle>
          <a:p>
            <a:pPr>
              <a:defRPr/>
            </a:pPr>
            <a:endParaRPr lang="es-EC"/>
          </a:p>
        </p:txBody>
      </p:sp>
      <p:sp>
        <p:nvSpPr>
          <p:cNvPr id="5" name="5 Marcador de número de diapositiva"/>
          <p:cNvSpPr>
            <a:spLocks noGrp="1"/>
          </p:cNvSpPr>
          <p:nvPr>
            <p:ph type="sldNum" sz="quarter" idx="12"/>
          </p:nvPr>
        </p:nvSpPr>
        <p:spPr/>
        <p:txBody>
          <a:bodyPr/>
          <a:lstStyle>
            <a:lvl1pPr>
              <a:defRPr/>
            </a:lvl1pPr>
          </a:lstStyle>
          <a:p>
            <a:pPr>
              <a:defRPr/>
            </a:pPr>
            <a:fld id="{027754BB-B2B7-4216-8EE5-EB9230048AF7}"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CD89F6F-D8F9-4DE8-BBAB-B247597ECB44}" type="datetimeFigureOut">
              <a:rPr lang="es-EC"/>
              <a:pPr>
                <a:defRPr/>
              </a:pPr>
              <a:t>31/01/2010</a:t>
            </a:fld>
            <a:endParaRPr lang="es-EC"/>
          </a:p>
        </p:txBody>
      </p:sp>
      <p:sp>
        <p:nvSpPr>
          <p:cNvPr id="3" name="4 Marcador de pie de página"/>
          <p:cNvSpPr>
            <a:spLocks noGrp="1"/>
          </p:cNvSpPr>
          <p:nvPr>
            <p:ph type="ftr" sz="quarter" idx="11"/>
          </p:nvPr>
        </p:nvSpPr>
        <p:spPr/>
        <p:txBody>
          <a:bodyPr/>
          <a:lstStyle>
            <a:lvl1pPr>
              <a:defRPr/>
            </a:lvl1pPr>
          </a:lstStyle>
          <a:p>
            <a:pPr>
              <a:defRPr/>
            </a:pPr>
            <a:endParaRPr lang="es-EC"/>
          </a:p>
        </p:txBody>
      </p:sp>
      <p:sp>
        <p:nvSpPr>
          <p:cNvPr id="4" name="5 Marcador de número de diapositiva"/>
          <p:cNvSpPr>
            <a:spLocks noGrp="1"/>
          </p:cNvSpPr>
          <p:nvPr>
            <p:ph type="sldNum" sz="quarter" idx="12"/>
          </p:nvPr>
        </p:nvSpPr>
        <p:spPr/>
        <p:txBody>
          <a:bodyPr/>
          <a:lstStyle>
            <a:lvl1pPr>
              <a:defRPr/>
            </a:lvl1pPr>
          </a:lstStyle>
          <a:p>
            <a:pPr>
              <a:defRPr/>
            </a:pPr>
            <a:fld id="{BA88FE6B-2D97-4D7D-8D51-D9FD33F7D310}"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baseline="0">
                <a:solidFill>
                  <a:schemeClr val="tx1"/>
                </a:solidFill>
              </a:defRPr>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B2EED70-9C93-467A-B87A-93B3236A8E3A}" type="datetimeFigureOut">
              <a:rPr lang="es-EC"/>
              <a:pPr>
                <a:defRPr/>
              </a:pPr>
              <a:t>31/01/2010</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D204EE11-EABD-41FE-AB42-CCC28CC505C1}"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BB302518-BAED-44C0-A624-91E3E9238F92}" type="datetimeFigureOut">
              <a:rPr lang="es-EC"/>
              <a:pPr>
                <a:defRPr/>
              </a:pPr>
              <a:t>31/01/2010</a:t>
            </a:fld>
            <a:endParaRPr lang="es-EC"/>
          </a:p>
        </p:txBody>
      </p:sp>
      <p:sp>
        <p:nvSpPr>
          <p:cNvPr id="6" name="5 Marcador de pie de página"/>
          <p:cNvSpPr>
            <a:spLocks noGrp="1"/>
          </p:cNvSpPr>
          <p:nvPr>
            <p:ph type="ftr" sz="quarter" idx="11"/>
          </p:nvPr>
        </p:nvSpPr>
        <p:spPr/>
        <p:txBody>
          <a:bodyPr/>
          <a:lstStyle>
            <a:lvl1pPr>
              <a:defRPr/>
            </a:lvl1pPr>
          </a:lstStyle>
          <a:p>
            <a:pPr>
              <a:defRPr/>
            </a:pPr>
            <a:endParaRPr lang="es-EC"/>
          </a:p>
        </p:txBody>
      </p:sp>
      <p:sp>
        <p:nvSpPr>
          <p:cNvPr id="7" name="6 Marcador de número de diapositiva"/>
          <p:cNvSpPr>
            <a:spLocks noGrp="1"/>
          </p:cNvSpPr>
          <p:nvPr>
            <p:ph type="sldNum" sz="quarter" idx="12"/>
          </p:nvPr>
        </p:nvSpPr>
        <p:spPr/>
        <p:txBody>
          <a:bodyPr/>
          <a:lstStyle>
            <a:lvl1pPr>
              <a:defRPr/>
            </a:lvl1pPr>
          </a:lstStyle>
          <a:p>
            <a:pPr>
              <a:defRPr/>
            </a:pPr>
            <a:fld id="{D31EF4E7-3DF0-4F67-BD14-8F9557C76FB2}"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lum/>
          </a:blip>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C" smtClean="0"/>
          </a:p>
        </p:txBody>
      </p:sp>
      <p:sp>
        <p:nvSpPr>
          <p:cNvPr id="1027" name="2 Marcador de texto"/>
          <p:cNvSpPr>
            <a:spLocks noGrp="1"/>
          </p:cNvSpPr>
          <p:nvPr>
            <p:ph type="body" idx="1"/>
          </p:nvPr>
        </p:nvSpPr>
        <p:spPr bwMode="auto">
          <a:xfrm>
            <a:off x="1357313" y="1600200"/>
            <a:ext cx="7329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F45E6C5-A031-413D-B96A-EDDC7356BB39}" type="datetimeFigureOut">
              <a:rPr lang="es-EC"/>
              <a:pPr>
                <a:defRPr/>
              </a:pPr>
              <a:t>31/01/2010</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57FE729-5B45-4795-B730-28D778553270}"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795" r:id="rId1"/>
    <p:sldLayoutId id="2147483788" r:id="rId2"/>
    <p:sldLayoutId id="2147483796" r:id="rId3"/>
    <p:sldLayoutId id="2147483789" r:id="rId4"/>
    <p:sldLayoutId id="2147483790" r:id="rId5"/>
    <p:sldLayoutId id="2147483791" r:id="rId6"/>
    <p:sldLayoutId id="2147483792" r:id="rId7"/>
    <p:sldLayoutId id="2147483793" r:id="rId8"/>
    <p:sldLayoutId id="2147483797" r:id="rId9"/>
    <p:sldLayoutId id="2147483794" r:id="rId10"/>
  </p:sldLayoutIdLst>
  <p:txStyles>
    <p:titleStyle>
      <a:lvl1pPr algn="ctr" rtl="0" eaLnBrk="0" fontAlgn="base" hangingPunct="0">
        <a:spcBef>
          <a:spcPct val="0"/>
        </a:spcBef>
        <a:spcAft>
          <a:spcPct val="0"/>
        </a:spcAft>
        <a:defRPr sz="4000" kern="12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Calibri" pitchFamily="34" charset="0"/>
        </a:defRPr>
      </a:lvl2pPr>
      <a:lvl3pPr algn="ctr" rtl="0" eaLnBrk="0" fontAlgn="base" hangingPunct="0">
        <a:spcBef>
          <a:spcPct val="0"/>
        </a:spcBef>
        <a:spcAft>
          <a:spcPct val="0"/>
        </a:spcAft>
        <a:defRPr sz="4000">
          <a:solidFill>
            <a:schemeClr val="bg1"/>
          </a:solidFill>
          <a:latin typeface="Calibri" pitchFamily="34" charset="0"/>
        </a:defRPr>
      </a:lvl3pPr>
      <a:lvl4pPr algn="ctr" rtl="0" eaLnBrk="0" fontAlgn="base" hangingPunct="0">
        <a:spcBef>
          <a:spcPct val="0"/>
        </a:spcBef>
        <a:spcAft>
          <a:spcPct val="0"/>
        </a:spcAft>
        <a:defRPr sz="4000">
          <a:solidFill>
            <a:schemeClr val="bg1"/>
          </a:solidFill>
          <a:latin typeface="Calibri" pitchFamily="34" charset="0"/>
        </a:defRPr>
      </a:lvl4pPr>
      <a:lvl5pPr algn="ctr" rtl="0" eaLnBrk="0" fontAlgn="base" hangingPunct="0">
        <a:spcBef>
          <a:spcPct val="0"/>
        </a:spcBef>
        <a:spcAft>
          <a:spcPct val="0"/>
        </a:spcAft>
        <a:defRPr sz="4000">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772400" cy="1851025"/>
          </a:xfrm>
        </p:spPr>
        <p:txBody>
          <a:bodyPr rtlCol="0">
            <a:normAutofit/>
          </a:bodyPr>
          <a:lstStyle/>
          <a:p>
            <a:pPr eaLnBrk="1" fontAlgn="auto" hangingPunct="1">
              <a:spcAft>
                <a:spcPts val="0"/>
              </a:spcAft>
              <a:defRPr/>
            </a:pPr>
            <a:r>
              <a:rPr lang="en-US" sz="3200" dirty="0" err="1" smtClean="0">
                <a:effectLst/>
              </a:rPr>
              <a:t>Medición</a:t>
            </a:r>
            <a:r>
              <a:rPr lang="en-US" sz="3200" dirty="0" smtClean="0">
                <a:effectLst/>
              </a:rPr>
              <a:t> de la </a:t>
            </a:r>
            <a:r>
              <a:rPr lang="en-US" sz="3200" dirty="0" err="1" smtClean="0">
                <a:effectLst/>
              </a:rPr>
              <a:t>productividad</a:t>
            </a:r>
            <a:r>
              <a:rPr lang="en-US" sz="3200" dirty="0" smtClean="0">
                <a:effectLst/>
              </a:rPr>
              <a:t> de </a:t>
            </a:r>
            <a:r>
              <a:rPr lang="en-US" sz="3200" dirty="0" err="1" smtClean="0">
                <a:effectLst/>
              </a:rPr>
              <a:t>proyectos</a:t>
            </a:r>
            <a:r>
              <a:rPr lang="en-US" sz="3200" dirty="0" smtClean="0">
                <a:effectLst/>
              </a:rPr>
              <a:t> de software </a:t>
            </a:r>
            <a:r>
              <a:rPr lang="en-US" sz="3200" dirty="0" err="1" smtClean="0">
                <a:effectLst/>
              </a:rPr>
              <a:t>desarrollados</a:t>
            </a:r>
            <a:r>
              <a:rPr lang="en-US" sz="3200" dirty="0" smtClean="0">
                <a:effectLst/>
              </a:rPr>
              <a:t> en dos </a:t>
            </a:r>
            <a:r>
              <a:rPr lang="en-US" sz="3200" dirty="0" err="1" smtClean="0">
                <a:effectLst/>
              </a:rPr>
              <a:t>empresas</a:t>
            </a:r>
            <a:r>
              <a:rPr lang="en-US" sz="3200" dirty="0" smtClean="0">
                <a:effectLst/>
              </a:rPr>
              <a:t> locales.</a:t>
            </a:r>
            <a:endParaRPr lang="es-EC" sz="3200" dirty="0" smtClean="0">
              <a:effectLst/>
            </a:endParaRPr>
          </a:p>
        </p:txBody>
      </p:sp>
      <p:sp>
        <p:nvSpPr>
          <p:cNvPr id="3" name="2 Subtítulo"/>
          <p:cNvSpPr>
            <a:spLocks noGrp="1"/>
          </p:cNvSpPr>
          <p:nvPr>
            <p:ph type="subTitle" idx="1"/>
          </p:nvPr>
        </p:nvSpPr>
        <p:spPr>
          <a:xfrm>
            <a:off x="4800600" y="5562600"/>
            <a:ext cx="4114800" cy="1066800"/>
          </a:xfrm>
        </p:spPr>
        <p:txBody>
          <a:bodyPr rtlCol="0">
            <a:normAutofit/>
          </a:bodyPr>
          <a:lstStyle/>
          <a:p>
            <a:pPr algn="r" eaLnBrk="1" fontAlgn="auto" hangingPunct="1">
              <a:spcAft>
                <a:spcPts val="0"/>
              </a:spcAft>
              <a:buFont typeface="Arial" pitchFamily="34" charset="0"/>
              <a:buNone/>
              <a:defRPr/>
            </a:pPr>
            <a:r>
              <a:rPr lang="en-US" sz="2800" dirty="0" err="1" smtClean="0"/>
              <a:t>Lohana</a:t>
            </a:r>
            <a:r>
              <a:rPr lang="en-US" sz="2800" dirty="0" smtClean="0"/>
              <a:t> Lema Moreta.</a:t>
            </a:r>
          </a:p>
          <a:p>
            <a:pPr algn="r" eaLnBrk="1" fontAlgn="auto" hangingPunct="1">
              <a:spcAft>
                <a:spcPts val="0"/>
              </a:spcAft>
              <a:buFont typeface="Arial" pitchFamily="34" charset="0"/>
              <a:buNone/>
              <a:defRPr/>
            </a:pPr>
            <a:r>
              <a:rPr lang="en-US" sz="2800" dirty="0" smtClean="0"/>
              <a:t>Manuel </a:t>
            </a:r>
            <a:r>
              <a:rPr lang="en-US" sz="2800" dirty="0" err="1" smtClean="0"/>
              <a:t>Olvera</a:t>
            </a:r>
            <a:r>
              <a:rPr lang="en-US" sz="2800" dirty="0" smtClean="0"/>
              <a:t> Alejandro.</a:t>
            </a:r>
            <a:endParaRPr lang="es-EC"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00200" y="1600200"/>
            <a:ext cx="7086600" cy="4800600"/>
          </a:xfrm>
        </p:spPr>
        <p:txBody>
          <a:bodyPr/>
          <a:lstStyle/>
          <a:p>
            <a:pPr marL="452438" indent="-274638">
              <a:defRPr/>
            </a:pPr>
            <a:r>
              <a:rPr lang="en-US" sz="2000" dirty="0" err="1" smtClean="0"/>
              <a:t>Lecciones</a:t>
            </a:r>
            <a:r>
              <a:rPr lang="en-US" sz="2000" dirty="0" smtClean="0"/>
              <a:t> </a:t>
            </a:r>
            <a:r>
              <a:rPr lang="en-US" sz="2000" dirty="0" err="1" smtClean="0"/>
              <a:t>aprendidas</a:t>
            </a:r>
            <a:r>
              <a:rPr lang="en-US" sz="2000" dirty="0" smtClean="0"/>
              <a:t>:</a:t>
            </a:r>
            <a:endParaRPr lang="es-EC" sz="2000" dirty="0" smtClean="0"/>
          </a:p>
          <a:p>
            <a:pPr marL="852488" lvl="1" indent="-274638">
              <a:defRPr/>
            </a:pPr>
            <a:r>
              <a:rPr lang="es-EC" sz="1600" dirty="0" smtClean="0"/>
              <a:t>La calificación otorgada por los desarrolladores en ciertos ítems de las tablas de multiplicadores de esfuerzo y factores de escala no estaba dentro del rango de valores permitidos por COCOMO II.</a:t>
            </a:r>
          </a:p>
          <a:p>
            <a:pPr marL="852488" lvl="1" indent="-274638">
              <a:defRPr/>
            </a:pPr>
            <a:r>
              <a:rPr lang="es-EC" sz="1600" dirty="0" smtClean="0"/>
              <a:t>Algunos ítems </a:t>
            </a:r>
            <a:r>
              <a:rPr lang="es-EC" sz="1600" dirty="0" smtClean="0"/>
              <a:t>(variables de la fórmula de </a:t>
            </a:r>
            <a:r>
              <a:rPr lang="es-EC" sz="1600" dirty="0" smtClean="0"/>
              <a:t>COCOMO II) </a:t>
            </a:r>
            <a:r>
              <a:rPr lang="es-EC" sz="1600" dirty="0" smtClean="0"/>
              <a:t>contaban </a:t>
            </a:r>
            <a:r>
              <a:rPr lang="es-EC" sz="1600" dirty="0" smtClean="0"/>
              <a:t>con una calificación que no era la correcta según el criterio experto del Jefe de Proyectos .</a:t>
            </a:r>
          </a:p>
          <a:p>
            <a:pPr marL="852488" lvl="1" indent="-274638">
              <a:defRPr/>
            </a:pPr>
            <a:r>
              <a:rPr lang="es-EC" sz="1600" dirty="0" smtClean="0"/>
              <a:t>Algunas columnas de las tablas no estaban planteadas correctamente, lo que complicaba el cálculo de las variables DM (% Modelo Modificado) y CM (% Código Modificado).</a:t>
            </a:r>
          </a:p>
          <a:p>
            <a:pPr marL="452438" indent="-274638">
              <a:defRPr/>
            </a:pPr>
            <a:r>
              <a:rPr lang="en-US" sz="2000" dirty="0" err="1" smtClean="0"/>
              <a:t>Medidas</a:t>
            </a:r>
            <a:r>
              <a:rPr lang="en-US" sz="2000" dirty="0" smtClean="0"/>
              <a:t> </a:t>
            </a:r>
            <a:r>
              <a:rPr lang="en-US" sz="2000" dirty="0" err="1" smtClean="0"/>
              <a:t>tomadas</a:t>
            </a:r>
            <a:r>
              <a:rPr lang="en-US" sz="2000" dirty="0" smtClean="0"/>
              <a:t>.</a:t>
            </a:r>
            <a:endParaRPr lang="es-EC" sz="2000" dirty="0" smtClean="0"/>
          </a:p>
          <a:p>
            <a:pPr marL="852488" lvl="1" indent="-274638">
              <a:defRPr/>
            </a:pPr>
            <a:r>
              <a:rPr lang="es-EC" sz="1600" dirty="0" smtClean="0"/>
              <a:t>Realizar una re-inducción a los participantes para afianzar lo aplicado durante la pre-prueba .</a:t>
            </a:r>
          </a:p>
          <a:p>
            <a:pPr marL="852488" lvl="1" indent="-274638">
              <a:defRPr/>
            </a:pPr>
            <a:r>
              <a:rPr lang="es-EC" sz="1600" dirty="0" smtClean="0"/>
              <a:t>Diseñar la tabla “Control de Módulos Reusados”. </a:t>
            </a:r>
          </a:p>
          <a:p>
            <a:pPr marL="852488" lvl="1" indent="-274638">
              <a:defRPr/>
            </a:pPr>
            <a:r>
              <a:rPr lang="es-EC" sz="1600" dirty="0" smtClean="0"/>
              <a:t>Mejorar las secciones de “Breve explicación” y “Explicación de los campos” de cada tabla. </a:t>
            </a:r>
          </a:p>
          <a:p>
            <a:pPr marL="852488" lvl="1" indent="-274638">
              <a:defRPr/>
            </a:pPr>
            <a:endParaRPr lang="es-EC" sz="1600" dirty="0" smtClean="0"/>
          </a:p>
          <a:p>
            <a:pPr>
              <a:defRPr/>
            </a:pPr>
            <a:endParaRPr lang="es-EC" sz="2000" dirty="0"/>
          </a:p>
        </p:txBody>
      </p:sp>
      <p:sp>
        <p:nvSpPr>
          <p:cNvPr id="14339" name="1 Título"/>
          <p:cNvSpPr>
            <a:spLocks noGrp="1"/>
          </p:cNvSpPr>
          <p:nvPr>
            <p:ph type="title"/>
          </p:nvPr>
        </p:nvSpPr>
        <p:spPr>
          <a:xfrm>
            <a:off x="1524000" y="274638"/>
            <a:ext cx="7162800" cy="1143000"/>
          </a:xfrm>
        </p:spPr>
        <p:txBody>
          <a:bodyPr/>
          <a:lstStyle/>
          <a:p>
            <a:pPr algn="l"/>
            <a:r>
              <a:rPr lang="en-US" sz="3600" dirty="0" smtClean="0"/>
              <a:t>Pre-</a:t>
            </a:r>
            <a:r>
              <a:rPr lang="en-US" sz="3600" dirty="0" err="1" smtClean="0"/>
              <a:t>prueba</a:t>
            </a:r>
            <a:endParaRPr lang="es-EC"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1600200" y="274638"/>
            <a:ext cx="7086600" cy="1143000"/>
          </a:xfrm>
        </p:spPr>
        <p:txBody>
          <a:bodyPr/>
          <a:lstStyle/>
          <a:p>
            <a:pPr algn="l"/>
            <a:r>
              <a:rPr lang="en-US" dirty="0" err="1" smtClean="0"/>
              <a:t>Caso</a:t>
            </a:r>
            <a:r>
              <a:rPr lang="en-US" dirty="0" smtClean="0"/>
              <a:t> de </a:t>
            </a:r>
            <a:r>
              <a:rPr lang="en-US" dirty="0" err="1" smtClean="0"/>
              <a:t>estudio</a:t>
            </a:r>
            <a:r>
              <a:rPr lang="en-US" dirty="0" smtClean="0"/>
              <a:t>: PS002</a:t>
            </a:r>
            <a:endParaRPr lang="es-EC" dirty="0" smtClean="0"/>
          </a:p>
        </p:txBody>
      </p:sp>
      <p:sp>
        <p:nvSpPr>
          <p:cNvPr id="16387" name="2 Marcador de contenido"/>
          <p:cNvSpPr>
            <a:spLocks noGrp="1"/>
          </p:cNvSpPr>
          <p:nvPr>
            <p:ph idx="1"/>
          </p:nvPr>
        </p:nvSpPr>
        <p:spPr>
          <a:xfrm>
            <a:off x="1524000" y="1600200"/>
            <a:ext cx="7391400" cy="4876800"/>
          </a:xfrm>
        </p:spPr>
        <p:txBody>
          <a:bodyPr/>
          <a:lstStyle/>
          <a:p>
            <a:pPr marL="452438" indent="-274638" algn="just"/>
            <a:r>
              <a:rPr lang="es-EC" sz="2000" dirty="0" smtClean="0"/>
              <a:t>Tamaño: 2,03 KSLOC</a:t>
            </a:r>
          </a:p>
          <a:p>
            <a:pPr marL="452438" indent="-274638" algn="just"/>
            <a:r>
              <a:rPr lang="es-EC" sz="2000" dirty="0" smtClean="0"/>
              <a:t>Esfuerzo COCOMO II: 5,97 PM. </a:t>
            </a:r>
          </a:p>
          <a:p>
            <a:pPr marL="452438" indent="-274638" algn="just"/>
            <a:r>
              <a:rPr lang="es-EC" sz="2000" dirty="0" smtClean="0"/>
              <a:t>Esfuerzo </a:t>
            </a:r>
            <a:r>
              <a:rPr lang="es-EC" sz="2000" dirty="0" err="1" smtClean="0"/>
              <a:t>KuLeuven</a:t>
            </a:r>
            <a:r>
              <a:rPr lang="es-EC" sz="2000" dirty="0" smtClean="0"/>
              <a:t> KBC: 20,35 PM. </a:t>
            </a:r>
          </a:p>
          <a:p>
            <a:pPr marL="452438" indent="-274638" algn="just"/>
            <a:r>
              <a:rPr lang="es-EC" sz="2000" dirty="0" smtClean="0"/>
              <a:t>Esfuerzo actual: 4,5 PM.</a:t>
            </a:r>
          </a:p>
          <a:p>
            <a:pPr marL="452438" indent="-274638" algn="just"/>
            <a:r>
              <a:rPr lang="es-EC" sz="2000" dirty="0" smtClean="0"/>
              <a:t>Resultado: PRODUCTIVO comparado con las estimaciones de COCOMO II y KBC Bank.</a:t>
            </a:r>
          </a:p>
          <a:p>
            <a:pPr marL="452438" indent="-274638" algn="just"/>
            <a:endParaRPr lang="es-EC" sz="2000" dirty="0" smtClean="0"/>
          </a:p>
          <a:p>
            <a:pPr marL="452438" indent="-274638" algn="just"/>
            <a:r>
              <a:rPr lang="en-US" sz="2000" dirty="0" smtClean="0"/>
              <a:t>Areas de </a:t>
            </a:r>
            <a:r>
              <a:rPr lang="en-US" sz="2000" dirty="0" err="1" smtClean="0"/>
              <a:t>mejora</a:t>
            </a:r>
            <a:r>
              <a:rPr lang="en-US" sz="2000" dirty="0" smtClean="0"/>
              <a:t> </a:t>
            </a:r>
            <a:r>
              <a:rPr lang="en-US" sz="2000" dirty="0" err="1" smtClean="0"/>
              <a:t>urgente</a:t>
            </a:r>
            <a:r>
              <a:rPr lang="en-US" sz="2000" dirty="0" smtClean="0"/>
              <a:t>:</a:t>
            </a:r>
          </a:p>
          <a:p>
            <a:pPr marL="852488" lvl="1" indent="-274638" algn="just"/>
            <a:r>
              <a:rPr lang="en-US" sz="2000" b="1" dirty="0" smtClean="0"/>
              <a:t>DATA, DOCU</a:t>
            </a:r>
            <a:r>
              <a:rPr lang="en-US" sz="2000" b="1" dirty="0" smtClean="0"/>
              <a:t>, </a:t>
            </a:r>
            <a:r>
              <a:rPr lang="en-US" sz="2000" b="1" dirty="0" smtClean="0"/>
              <a:t>RUSE</a:t>
            </a:r>
          </a:p>
          <a:p>
            <a:pPr marL="452438" indent="-274638" algn="just"/>
            <a:r>
              <a:rPr lang="en-US" sz="2000" dirty="0" smtClean="0"/>
              <a:t>Areas de </a:t>
            </a:r>
            <a:r>
              <a:rPr lang="en-US" sz="2000" dirty="0" err="1" smtClean="0"/>
              <a:t>mejora</a:t>
            </a:r>
            <a:r>
              <a:rPr lang="en-US" sz="2000" dirty="0" smtClean="0"/>
              <a:t> </a:t>
            </a:r>
            <a:r>
              <a:rPr lang="en-US" sz="2000" dirty="0" err="1" smtClean="0"/>
              <a:t>contínua</a:t>
            </a:r>
            <a:r>
              <a:rPr lang="en-US" sz="2000" dirty="0" smtClean="0"/>
              <a:t>:</a:t>
            </a:r>
          </a:p>
          <a:p>
            <a:pPr marL="852488" lvl="1" indent="-274638" algn="just"/>
            <a:r>
              <a:rPr lang="en-US" sz="2000" b="1" dirty="0" smtClean="0"/>
              <a:t>RELY</a:t>
            </a:r>
            <a:r>
              <a:rPr lang="en-US" sz="2000" b="1" dirty="0" smtClean="0"/>
              <a:t>, APEX</a:t>
            </a:r>
            <a:endParaRPr lang="es-EC" sz="20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1600200" y="274638"/>
            <a:ext cx="7086600" cy="1143000"/>
          </a:xfrm>
        </p:spPr>
        <p:txBody>
          <a:bodyPr/>
          <a:lstStyle/>
          <a:p>
            <a:pPr algn="l"/>
            <a:r>
              <a:rPr lang="en-US" dirty="0" err="1" smtClean="0"/>
              <a:t>Caso</a:t>
            </a:r>
            <a:r>
              <a:rPr lang="en-US" dirty="0" smtClean="0"/>
              <a:t> de </a:t>
            </a:r>
            <a:r>
              <a:rPr lang="en-US" dirty="0" err="1" smtClean="0"/>
              <a:t>estudio</a:t>
            </a:r>
            <a:r>
              <a:rPr lang="en-US" dirty="0" smtClean="0"/>
              <a:t>: CF002</a:t>
            </a:r>
            <a:endParaRPr lang="es-EC" dirty="0" smtClean="0"/>
          </a:p>
        </p:txBody>
      </p:sp>
      <p:sp>
        <p:nvSpPr>
          <p:cNvPr id="15363" name="2 Marcador de contenido"/>
          <p:cNvSpPr>
            <a:spLocks noGrp="1"/>
          </p:cNvSpPr>
          <p:nvPr>
            <p:ph idx="1"/>
          </p:nvPr>
        </p:nvSpPr>
        <p:spPr>
          <a:xfrm>
            <a:off x="1447800" y="1600200"/>
            <a:ext cx="7315200" cy="5029200"/>
          </a:xfrm>
        </p:spPr>
        <p:txBody>
          <a:bodyPr/>
          <a:lstStyle/>
          <a:p>
            <a:pPr marL="533400" indent="-260350" algn="just"/>
            <a:r>
              <a:rPr lang="es-EC" sz="2000" dirty="0" smtClean="0"/>
              <a:t>Tamaño: 3,05 KSLOC.</a:t>
            </a:r>
          </a:p>
          <a:p>
            <a:pPr marL="533400" indent="-260350" algn="just"/>
            <a:r>
              <a:rPr lang="es-EC" sz="2000" dirty="0" smtClean="0"/>
              <a:t>Esfuerzo COCOMO II: 7,1 PM. </a:t>
            </a:r>
          </a:p>
          <a:p>
            <a:pPr marL="533400" indent="-260350" algn="just"/>
            <a:r>
              <a:rPr lang="es-EC" sz="2000" dirty="0" smtClean="0"/>
              <a:t>Esfuerzo </a:t>
            </a:r>
            <a:r>
              <a:rPr lang="es-EC" sz="2000" dirty="0" err="1" smtClean="0"/>
              <a:t>KuLeuven</a:t>
            </a:r>
            <a:r>
              <a:rPr lang="es-EC" sz="2000" dirty="0" smtClean="0"/>
              <a:t> KBC: 19,32 PM. </a:t>
            </a:r>
          </a:p>
          <a:p>
            <a:pPr marL="533400" indent="-260350" algn="just"/>
            <a:r>
              <a:rPr lang="es-EC" sz="2000" dirty="0" smtClean="0"/>
              <a:t>Esfuerzo actual: 3,2PM </a:t>
            </a:r>
          </a:p>
          <a:p>
            <a:pPr marL="533400" indent="-260350" algn="just"/>
            <a:r>
              <a:rPr lang="es-EC" sz="2000" dirty="0" smtClean="0"/>
              <a:t>Resultado: PRODUCTIVO comparado con las estimaciones de COCOMO II y KBC Bank.</a:t>
            </a:r>
          </a:p>
          <a:p>
            <a:pPr marL="533400" indent="-260350" algn="just"/>
            <a:endParaRPr lang="es-EC" sz="2000" dirty="0" smtClean="0"/>
          </a:p>
          <a:p>
            <a:pPr marL="533400" indent="-260350" algn="just"/>
            <a:r>
              <a:rPr lang="en-US" sz="2000" dirty="0" smtClean="0"/>
              <a:t>Areas de </a:t>
            </a:r>
            <a:r>
              <a:rPr lang="en-US" sz="2000" dirty="0" err="1" smtClean="0"/>
              <a:t>mejora</a:t>
            </a:r>
            <a:r>
              <a:rPr lang="en-US" sz="2000" dirty="0" smtClean="0"/>
              <a:t> </a:t>
            </a:r>
            <a:r>
              <a:rPr lang="en-US" sz="2000" dirty="0" err="1" smtClean="0"/>
              <a:t>urgente</a:t>
            </a:r>
            <a:r>
              <a:rPr lang="en-US" sz="2000" dirty="0" smtClean="0"/>
              <a:t>:</a:t>
            </a:r>
          </a:p>
          <a:p>
            <a:pPr lvl="1" algn="just"/>
            <a:r>
              <a:rPr lang="en-US" sz="2000" b="1" dirty="0" smtClean="0"/>
              <a:t>LTEX, PLEX, RUSE, DOCU</a:t>
            </a:r>
          </a:p>
          <a:p>
            <a:pPr marL="533400" indent="-260350" algn="just"/>
            <a:r>
              <a:rPr lang="en-US" sz="2000" dirty="0" smtClean="0"/>
              <a:t>Areas de </a:t>
            </a:r>
            <a:r>
              <a:rPr lang="en-US" sz="2000" dirty="0" err="1" smtClean="0"/>
              <a:t>Mejora</a:t>
            </a:r>
            <a:r>
              <a:rPr lang="en-US" sz="2000" dirty="0" smtClean="0"/>
              <a:t> continua:</a:t>
            </a:r>
          </a:p>
          <a:p>
            <a:pPr lvl="1" algn="just"/>
            <a:r>
              <a:rPr lang="en-US" sz="2000" b="1" dirty="0" smtClean="0"/>
              <a:t>DATA, RELY, APEX</a:t>
            </a:r>
          </a:p>
          <a:p>
            <a:pPr lvl="1" algn="just"/>
            <a:endParaRPr lang="es-EC"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1600200" y="274638"/>
            <a:ext cx="7086600" cy="1143000"/>
          </a:xfrm>
        </p:spPr>
        <p:txBody>
          <a:bodyPr/>
          <a:lstStyle/>
          <a:p>
            <a:pPr algn="l"/>
            <a:r>
              <a:rPr lang="en-US" dirty="0" err="1" smtClean="0"/>
              <a:t>Reportes</a:t>
            </a:r>
            <a:r>
              <a:rPr lang="en-US" dirty="0" smtClean="0"/>
              <a:t> </a:t>
            </a:r>
            <a:r>
              <a:rPr lang="en-US" dirty="0" err="1" smtClean="0"/>
              <a:t>aplicables</a:t>
            </a:r>
            <a:r>
              <a:rPr lang="en-US" dirty="0" smtClean="0"/>
              <a:t> a </a:t>
            </a:r>
            <a:r>
              <a:rPr lang="en-US" dirty="0" err="1" smtClean="0"/>
              <a:t>trabajos</a:t>
            </a:r>
            <a:r>
              <a:rPr lang="en-US" dirty="0" smtClean="0"/>
              <a:t> </a:t>
            </a:r>
            <a:r>
              <a:rPr lang="en-US" dirty="0" err="1" smtClean="0"/>
              <a:t>futuros</a:t>
            </a:r>
            <a:endParaRPr lang="es-EC" dirty="0" smtClean="0"/>
          </a:p>
        </p:txBody>
      </p:sp>
      <p:sp>
        <p:nvSpPr>
          <p:cNvPr id="3" name="2 Marcador de contenido"/>
          <p:cNvSpPr>
            <a:spLocks noGrp="1"/>
          </p:cNvSpPr>
          <p:nvPr>
            <p:ph idx="1"/>
          </p:nvPr>
        </p:nvSpPr>
        <p:spPr>
          <a:xfrm>
            <a:off x="1447800" y="1447800"/>
            <a:ext cx="7543800" cy="5257800"/>
          </a:xfrm>
        </p:spPr>
        <p:txBody>
          <a:bodyPr/>
          <a:lstStyle/>
          <a:p>
            <a:pPr marL="533400" algn="just">
              <a:defRPr/>
            </a:pPr>
            <a:r>
              <a:rPr lang="es-EC" sz="2400" dirty="0" smtClean="0"/>
              <a:t>Influencia de los Multiplicadores de Esfuerzo</a:t>
            </a:r>
          </a:p>
          <a:p>
            <a:pPr marL="933450" lvl="1" algn="just">
              <a:defRPr/>
            </a:pPr>
            <a:r>
              <a:rPr lang="es-EC" sz="1800" dirty="0" smtClean="0"/>
              <a:t>Este análisis puede ser utilizado para comprobar si las acciones tomadas sobre las áreas con problemas, detectadas en el estudio,</a:t>
            </a:r>
            <a:r>
              <a:rPr lang="es-EC" sz="1800" dirty="0" smtClean="0">
                <a:solidFill>
                  <a:srgbClr val="FF0000"/>
                </a:solidFill>
              </a:rPr>
              <a:t> </a:t>
            </a:r>
            <a:r>
              <a:rPr lang="es-EC" sz="1800" dirty="0" smtClean="0"/>
              <a:t>tuvieron una influencia negativa o positiva en futuros proyectos  realizados por  las empresas participantes.</a:t>
            </a:r>
          </a:p>
          <a:p>
            <a:pPr marL="533400" algn="just">
              <a:defRPr/>
            </a:pPr>
            <a:r>
              <a:rPr lang="es-EC" sz="2400" dirty="0" smtClean="0"/>
              <a:t>Frecuencia de los Manejadores de Costo.</a:t>
            </a:r>
          </a:p>
          <a:p>
            <a:pPr lvl="1" algn="just">
              <a:defRPr/>
            </a:pPr>
            <a:r>
              <a:rPr lang="es-EC" sz="1800" dirty="0" smtClean="0"/>
              <a:t>Tener una calificación estándar. </a:t>
            </a:r>
          </a:p>
          <a:p>
            <a:pPr lvl="1" algn="just">
              <a:defRPr/>
            </a:pPr>
            <a:r>
              <a:rPr lang="es-EC" sz="1800" dirty="0" smtClean="0"/>
              <a:t>Detectar valores atípicos en los manejadores de costo. </a:t>
            </a:r>
          </a:p>
          <a:p>
            <a:pPr lvl="1" algn="just">
              <a:defRPr/>
            </a:pPr>
            <a:r>
              <a:rPr lang="es-EC" sz="1800" dirty="0" smtClean="0"/>
              <a:t>Detectar un cambio de calificación en algún manejador específico debido a alguna acción tomada para que la productividad mejore.</a:t>
            </a:r>
          </a:p>
          <a:p>
            <a:pPr algn="just">
              <a:defRPr/>
            </a:pPr>
            <a:r>
              <a:rPr lang="en-US" sz="2400" dirty="0" err="1" smtClean="0"/>
              <a:t>Otros</a:t>
            </a:r>
            <a:r>
              <a:rPr lang="en-US" sz="2400" dirty="0" smtClean="0"/>
              <a:t>:</a:t>
            </a:r>
            <a:endParaRPr lang="es-EC" dirty="0" smtClean="0"/>
          </a:p>
          <a:p>
            <a:pPr lvl="1" algn="just">
              <a:defRPr/>
            </a:pPr>
            <a:r>
              <a:rPr lang="es-EC" sz="1800" dirty="0" smtClean="0"/>
              <a:t>Carga de trabajo en relación con el número de líneas de código. </a:t>
            </a:r>
          </a:p>
          <a:p>
            <a:pPr lvl="1" algn="just">
              <a:defRPr/>
            </a:pPr>
            <a:r>
              <a:rPr lang="es-EC" sz="1800" dirty="0" smtClean="0"/>
              <a:t>La productividad en función del número de equipos que registran carga de trabajo.</a:t>
            </a:r>
          </a:p>
          <a:p>
            <a:pPr lvl="1" algn="just">
              <a:defRPr/>
            </a:pPr>
            <a:r>
              <a:rPr lang="es-EC" sz="1800" dirty="0" smtClean="0"/>
              <a:t>La productividad en función de un periodo de tiempo..</a:t>
            </a:r>
          </a:p>
          <a:p>
            <a:pPr lvl="1" algn="just">
              <a:defRPr/>
            </a:pPr>
            <a:endParaRPr lang="es-EC" sz="1600" dirty="0" smtClean="0"/>
          </a:p>
          <a:p>
            <a:pPr lvl="1" algn="just">
              <a:defRPr/>
            </a:pPr>
            <a:endParaRPr lang="es-EC"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1524000" y="274638"/>
            <a:ext cx="7162800" cy="1143000"/>
          </a:xfrm>
        </p:spPr>
        <p:txBody>
          <a:bodyPr/>
          <a:lstStyle/>
          <a:p>
            <a:pPr algn="l"/>
            <a:r>
              <a:rPr lang="en-US" smtClean="0"/>
              <a:t>Conclusiones</a:t>
            </a:r>
            <a:endParaRPr lang="es-EC" smtClean="0"/>
          </a:p>
        </p:txBody>
      </p:sp>
      <p:sp>
        <p:nvSpPr>
          <p:cNvPr id="18435" name="2 Marcador de contenido"/>
          <p:cNvSpPr>
            <a:spLocks noGrp="1"/>
          </p:cNvSpPr>
          <p:nvPr>
            <p:ph idx="1"/>
          </p:nvPr>
        </p:nvSpPr>
        <p:spPr>
          <a:xfrm>
            <a:off x="1447800" y="1752600"/>
            <a:ext cx="7543800" cy="4876800"/>
          </a:xfrm>
        </p:spPr>
        <p:txBody>
          <a:bodyPr/>
          <a:lstStyle/>
          <a:p>
            <a:pPr lvl="1" algn="just">
              <a:defRPr/>
            </a:pPr>
            <a:r>
              <a:rPr lang="es-EC" sz="2400" dirty="0" smtClean="0"/>
              <a:t>La metodología aplicada en Bélgica es válida para emitir un criterio de productividad a nivel local.</a:t>
            </a:r>
          </a:p>
          <a:p>
            <a:pPr lvl="1" algn="just">
              <a:defRPr/>
            </a:pPr>
            <a:endParaRPr lang="es-EC" sz="2400" dirty="0" smtClean="0"/>
          </a:p>
          <a:p>
            <a:pPr lvl="1" algn="just">
              <a:defRPr/>
            </a:pPr>
            <a:r>
              <a:rPr lang="es-EC" sz="2400" dirty="0" smtClean="0"/>
              <a:t>Las diferencias entre los proyectos analizados en Ecuador y Bélgica, no permitieron aplicar el modelo calibrado mediante la tesis  doctoral de Lotte de Rore (</a:t>
            </a:r>
            <a:r>
              <a:rPr lang="es-EC" sz="2400" dirty="0" err="1" smtClean="0"/>
              <a:t>KuLeuven</a:t>
            </a:r>
            <a:r>
              <a:rPr lang="es-EC" sz="2400" dirty="0" smtClean="0"/>
              <a:t>).</a:t>
            </a:r>
          </a:p>
          <a:p>
            <a:pPr lvl="1" algn="just">
              <a:defRPr/>
            </a:pPr>
            <a:endParaRPr lang="es-EC" sz="2400" dirty="0" smtClean="0"/>
          </a:p>
          <a:p>
            <a:pPr lvl="1" algn="just">
              <a:defRPr/>
            </a:pPr>
            <a:r>
              <a:rPr lang="es-EC" sz="2400" dirty="0" smtClean="0"/>
              <a:t>El personal capacitado para este proyecto, así como el repositorio de datos de los proyectos permitirán a las empresas continuar y escalar el análisis de proyectos de mayor tamaño y complejidad. </a:t>
            </a:r>
          </a:p>
          <a:p>
            <a:pPr lvl="1" algn="just">
              <a:defRPr/>
            </a:pPr>
            <a:endParaRPr lang="es-EC" sz="2400" dirty="0" smtClean="0"/>
          </a:p>
          <a:p>
            <a:pPr lvl="1" algn="just">
              <a:defRPr/>
            </a:pPr>
            <a:endParaRPr lang="es-EC" sz="2000" dirty="0" smtClean="0"/>
          </a:p>
          <a:p>
            <a:pPr algn="just">
              <a:buFont typeface="Arial" charset="0"/>
              <a:buNone/>
              <a:defRPr/>
            </a:pPr>
            <a:endParaRPr lang="es-EC"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1447800" y="1828800"/>
            <a:ext cx="7543800" cy="4648200"/>
          </a:xfrm>
        </p:spPr>
        <p:txBody>
          <a:bodyPr/>
          <a:lstStyle/>
          <a:p>
            <a:pPr lvl="1" algn="just"/>
            <a:r>
              <a:rPr lang="es-EC" sz="2400" dirty="0" smtClean="0"/>
              <a:t>Los datos recolectados sobre los multiplicadores de esfuerzo, permitirán a los analistas expertos, que emitieron su criterio en el caso KBC, formar un criterio del estado de los factores de productos, plataforma, personal y de proyectos en PYMES ecuatorianas. </a:t>
            </a:r>
            <a:endParaRPr lang="es-EC" sz="2000" dirty="0" smtClean="0"/>
          </a:p>
          <a:p>
            <a:pPr algn="just"/>
            <a:endParaRPr lang="es-EC" sz="2800" dirty="0" smtClean="0"/>
          </a:p>
        </p:txBody>
      </p:sp>
      <p:sp>
        <p:nvSpPr>
          <p:cNvPr id="19459" name="1 Título"/>
          <p:cNvSpPr>
            <a:spLocks noGrp="1"/>
          </p:cNvSpPr>
          <p:nvPr>
            <p:ph type="title"/>
          </p:nvPr>
        </p:nvSpPr>
        <p:spPr>
          <a:xfrm>
            <a:off x="1524000" y="274638"/>
            <a:ext cx="7162800" cy="1143000"/>
          </a:xfrm>
        </p:spPr>
        <p:txBody>
          <a:bodyPr/>
          <a:lstStyle/>
          <a:p>
            <a:pPr algn="l"/>
            <a:r>
              <a:rPr lang="en-US" smtClean="0"/>
              <a:t>Conclusiones</a:t>
            </a:r>
            <a:endParaRPr lang="es-EC"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contenido"/>
          <p:cNvSpPr>
            <a:spLocks noGrp="1"/>
          </p:cNvSpPr>
          <p:nvPr>
            <p:ph idx="1"/>
          </p:nvPr>
        </p:nvSpPr>
        <p:spPr>
          <a:xfrm>
            <a:off x="1447800" y="2057400"/>
            <a:ext cx="7239000" cy="3429000"/>
          </a:xfrm>
        </p:spPr>
        <p:txBody>
          <a:bodyPr/>
          <a:lstStyle/>
          <a:p>
            <a:pPr marL="628650" lvl="1" indent="-273050" algn="just">
              <a:buFont typeface="Arial" charset="0"/>
              <a:buChar char="•"/>
            </a:pPr>
            <a:r>
              <a:rPr lang="es-EC" sz="2400" smtClean="0"/>
              <a:t>La tabla denominada: “Tabla básica para el cálculo de la productividad” creada por nosotros, después de los ajustes realizados en base a las observaciones de los participantes, se convirtió en una herramienta muy útil para la captura de información en el conteo de líneas de código. Esta tabla puede ser utilizada en empresas que no cuentan con ningún método automático para realizar este procedimiento.</a:t>
            </a:r>
            <a:endParaRPr lang="es-EC" sz="2000" smtClean="0"/>
          </a:p>
          <a:p>
            <a:pPr algn="just"/>
            <a:endParaRPr lang="es-EC" sz="2800" smtClean="0"/>
          </a:p>
        </p:txBody>
      </p:sp>
      <p:sp>
        <p:nvSpPr>
          <p:cNvPr id="20483" name="1 Título"/>
          <p:cNvSpPr>
            <a:spLocks noGrp="1"/>
          </p:cNvSpPr>
          <p:nvPr>
            <p:ph type="title"/>
          </p:nvPr>
        </p:nvSpPr>
        <p:spPr>
          <a:xfrm>
            <a:off x="1524000" y="274638"/>
            <a:ext cx="7162800" cy="1143000"/>
          </a:xfrm>
        </p:spPr>
        <p:txBody>
          <a:bodyPr/>
          <a:lstStyle/>
          <a:p>
            <a:pPr algn="l"/>
            <a:r>
              <a:rPr lang="en-US" smtClean="0"/>
              <a:t>Conclusiones</a:t>
            </a:r>
            <a:endParaRPr lang="es-EC"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1676400" y="2209800"/>
            <a:ext cx="7162800" cy="3352800"/>
          </a:xfrm>
        </p:spPr>
        <p:txBody>
          <a:bodyPr/>
          <a:lstStyle/>
          <a:p>
            <a:pPr marL="533400" indent="-260350" algn="just"/>
            <a:r>
              <a:rPr lang="es-EC" sz="2400" dirty="0" smtClean="0"/>
              <a:t>En el medio empresarial no existe la cultura de medir la productividad, lo cual nos obligó a dar 2 inducciones a sus empleados, entre los que estaban egresados de la carrera Computación de ESPOL y una minoría con título de 3er nivel en Ingeniería en Computación. </a:t>
            </a:r>
          </a:p>
        </p:txBody>
      </p:sp>
      <p:sp>
        <p:nvSpPr>
          <p:cNvPr id="21507" name="1 Título"/>
          <p:cNvSpPr>
            <a:spLocks noGrp="1"/>
          </p:cNvSpPr>
          <p:nvPr>
            <p:ph type="title"/>
          </p:nvPr>
        </p:nvSpPr>
        <p:spPr>
          <a:xfrm>
            <a:off x="1524000" y="228600"/>
            <a:ext cx="7086600" cy="1219200"/>
          </a:xfrm>
        </p:spPr>
        <p:txBody>
          <a:bodyPr/>
          <a:lstStyle/>
          <a:p>
            <a:pPr algn="l"/>
            <a:r>
              <a:rPr lang="en-US" dirty="0" err="1" smtClean="0"/>
              <a:t>Conclusiones</a:t>
            </a:r>
            <a:endParaRPr lang="es-EC"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1600200" y="274638"/>
            <a:ext cx="7086600" cy="1143000"/>
          </a:xfrm>
        </p:spPr>
        <p:txBody>
          <a:bodyPr/>
          <a:lstStyle/>
          <a:p>
            <a:pPr algn="l"/>
            <a:r>
              <a:rPr lang="en-US" smtClean="0"/>
              <a:t>Recomendaciones</a:t>
            </a:r>
            <a:endParaRPr lang="es-EC" smtClean="0"/>
          </a:p>
        </p:txBody>
      </p:sp>
      <p:sp>
        <p:nvSpPr>
          <p:cNvPr id="22531" name="2 Marcador de contenido"/>
          <p:cNvSpPr>
            <a:spLocks noGrp="1"/>
          </p:cNvSpPr>
          <p:nvPr>
            <p:ph idx="1"/>
          </p:nvPr>
        </p:nvSpPr>
        <p:spPr>
          <a:xfrm>
            <a:off x="1524000" y="1600200"/>
            <a:ext cx="7162800" cy="4876800"/>
          </a:xfrm>
        </p:spPr>
        <p:txBody>
          <a:bodyPr/>
          <a:lstStyle/>
          <a:p>
            <a:pPr marL="533400" indent="-260350" algn="just">
              <a:defRPr/>
            </a:pPr>
            <a:r>
              <a:rPr lang="es-EC" sz="2400" dirty="0" smtClean="0"/>
              <a:t>Para estudios futuros, se recomienda tomar en cuenta el nivel profesional de los desarrolladores en las empresas participantes, debido a que esto puede marcar una variación en el número de líneas de código (tamaño) que éstos utilicen e influir directamente en la productividad de un proyecto.</a:t>
            </a:r>
          </a:p>
          <a:p>
            <a:pPr marL="533400" indent="-260350" algn="just">
              <a:defRPr/>
            </a:pPr>
            <a:endParaRPr lang="es-EC" sz="2400" dirty="0" smtClean="0"/>
          </a:p>
          <a:p>
            <a:pPr marL="533400" indent="-260350" algn="just">
              <a:defRPr/>
            </a:pPr>
            <a:r>
              <a:rPr lang="es-EC" sz="2400" dirty="0" smtClean="0"/>
              <a:t>Implementar un método alternativo que permita no sólo utilizar el criterio experto del Jefe de Desarrollo o Líder del Equipo, sino otorgar una calificación a un multiplicador de esfuerzo basado en otros criterios.</a:t>
            </a:r>
          </a:p>
          <a:p>
            <a:pPr algn="just">
              <a:defRPr/>
            </a:pPr>
            <a:endParaRPr lang="es-EC"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1600200" y="274638"/>
            <a:ext cx="7086600" cy="1143000"/>
          </a:xfrm>
        </p:spPr>
        <p:txBody>
          <a:bodyPr/>
          <a:lstStyle/>
          <a:p>
            <a:pPr algn="l"/>
            <a:r>
              <a:rPr lang="en-US" smtClean="0"/>
              <a:t>Recomendaciones</a:t>
            </a:r>
            <a:endParaRPr lang="es-EC" smtClean="0"/>
          </a:p>
        </p:txBody>
      </p:sp>
      <p:sp>
        <p:nvSpPr>
          <p:cNvPr id="23555" name="2 Marcador de contenido"/>
          <p:cNvSpPr>
            <a:spLocks noGrp="1"/>
          </p:cNvSpPr>
          <p:nvPr>
            <p:ph idx="1"/>
          </p:nvPr>
        </p:nvSpPr>
        <p:spPr>
          <a:xfrm>
            <a:off x="1600200" y="2438400"/>
            <a:ext cx="7086600" cy="2514600"/>
          </a:xfrm>
        </p:spPr>
        <p:txBody>
          <a:bodyPr/>
          <a:lstStyle/>
          <a:p>
            <a:pPr marL="533400" indent="-260350" algn="just"/>
            <a:r>
              <a:rPr lang="es-EC" sz="2400" dirty="0" smtClean="0"/>
              <a:t>Definitivamente ambas empresas deben tomar muy en cuenta que la falta de documentación es un punto débil. Los manuales de usuario no es lo único que se debe documentar sino todo aquello que les permita crear una base de conocimiento sólida para mejorar continuamente su proceso de desarrollo.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662113" y="304800"/>
            <a:ext cx="7329487" cy="990600"/>
          </a:xfrm>
        </p:spPr>
        <p:txBody>
          <a:bodyPr/>
          <a:lstStyle/>
          <a:p>
            <a:pPr algn="l" eaLnBrk="1" hangingPunct="1"/>
            <a:r>
              <a:rPr lang="en-US" b="1" smtClean="0"/>
              <a:t>Agenda</a:t>
            </a:r>
          </a:p>
        </p:txBody>
      </p:sp>
      <p:sp>
        <p:nvSpPr>
          <p:cNvPr id="6147" name="2 Marcador de contenido"/>
          <p:cNvSpPr>
            <a:spLocks noGrp="1"/>
          </p:cNvSpPr>
          <p:nvPr>
            <p:ph idx="1"/>
          </p:nvPr>
        </p:nvSpPr>
        <p:spPr>
          <a:xfrm>
            <a:off x="1600200" y="1600200"/>
            <a:ext cx="7329488" cy="4953000"/>
          </a:xfrm>
        </p:spPr>
        <p:txBody>
          <a:bodyPr/>
          <a:lstStyle/>
          <a:p>
            <a:pPr eaLnBrk="1" hangingPunct="1"/>
            <a:r>
              <a:rPr lang="en-US" dirty="0" err="1" smtClean="0"/>
              <a:t>Objetivos</a:t>
            </a:r>
            <a:r>
              <a:rPr lang="en-US" dirty="0" smtClean="0"/>
              <a:t> del </a:t>
            </a:r>
            <a:r>
              <a:rPr lang="en-US" dirty="0" err="1" smtClean="0"/>
              <a:t>proyecto</a:t>
            </a:r>
            <a:endParaRPr lang="en-US" dirty="0" smtClean="0"/>
          </a:p>
          <a:p>
            <a:pPr eaLnBrk="1" hangingPunct="1"/>
            <a:r>
              <a:rPr lang="en-US" dirty="0" err="1" smtClean="0"/>
              <a:t>Contexto</a:t>
            </a:r>
            <a:r>
              <a:rPr lang="en-US" dirty="0" smtClean="0"/>
              <a:t> y </a:t>
            </a:r>
            <a:r>
              <a:rPr lang="en-US" dirty="0" err="1" smtClean="0"/>
              <a:t>definición</a:t>
            </a:r>
            <a:r>
              <a:rPr lang="en-US" dirty="0" smtClean="0"/>
              <a:t> del </a:t>
            </a:r>
            <a:r>
              <a:rPr lang="en-US" dirty="0" err="1" smtClean="0"/>
              <a:t>problema</a:t>
            </a:r>
            <a:r>
              <a:rPr lang="en-US" dirty="0" smtClean="0"/>
              <a:t>.</a:t>
            </a:r>
          </a:p>
          <a:p>
            <a:pPr eaLnBrk="1" hangingPunct="1"/>
            <a:r>
              <a:rPr lang="en-US" dirty="0" err="1" smtClean="0"/>
              <a:t>Metodología</a:t>
            </a:r>
            <a:r>
              <a:rPr lang="en-US" dirty="0" smtClean="0"/>
              <a:t> </a:t>
            </a:r>
            <a:r>
              <a:rPr lang="en-US" dirty="0" err="1" smtClean="0"/>
              <a:t>aplicada</a:t>
            </a:r>
            <a:r>
              <a:rPr lang="en-US" dirty="0" smtClean="0"/>
              <a:t>.</a:t>
            </a:r>
          </a:p>
          <a:p>
            <a:pPr eaLnBrk="1" hangingPunct="1"/>
            <a:r>
              <a:rPr lang="en-US" dirty="0" smtClean="0"/>
              <a:t>Pre-</a:t>
            </a:r>
            <a:r>
              <a:rPr lang="en-US" dirty="0" err="1" smtClean="0"/>
              <a:t>Prueba</a:t>
            </a:r>
            <a:r>
              <a:rPr lang="en-US" dirty="0" smtClean="0"/>
              <a:t> y </a:t>
            </a:r>
            <a:r>
              <a:rPr lang="en-US" dirty="0" err="1" smtClean="0"/>
              <a:t>lecciones</a:t>
            </a:r>
            <a:r>
              <a:rPr lang="en-US" dirty="0" smtClean="0"/>
              <a:t> </a:t>
            </a:r>
            <a:r>
              <a:rPr lang="en-US" dirty="0" err="1" smtClean="0"/>
              <a:t>aprendidas</a:t>
            </a:r>
            <a:r>
              <a:rPr lang="en-US" dirty="0" smtClean="0"/>
              <a:t>.</a:t>
            </a:r>
          </a:p>
          <a:p>
            <a:pPr eaLnBrk="1" hangingPunct="1"/>
            <a:r>
              <a:rPr lang="en-US" dirty="0" err="1" smtClean="0"/>
              <a:t>Casos</a:t>
            </a:r>
            <a:r>
              <a:rPr lang="en-US" dirty="0" smtClean="0"/>
              <a:t> de </a:t>
            </a:r>
            <a:r>
              <a:rPr lang="en-US" dirty="0" err="1" smtClean="0"/>
              <a:t>estudio</a:t>
            </a:r>
            <a:r>
              <a:rPr lang="en-US" dirty="0" smtClean="0"/>
              <a:t>.</a:t>
            </a:r>
          </a:p>
          <a:p>
            <a:pPr eaLnBrk="1" hangingPunct="1"/>
            <a:r>
              <a:rPr lang="en-US" dirty="0" err="1" smtClean="0"/>
              <a:t>Resultados</a:t>
            </a:r>
            <a:r>
              <a:rPr lang="en-US" dirty="0" smtClean="0"/>
              <a:t> de los </a:t>
            </a:r>
            <a:r>
              <a:rPr lang="en-US" dirty="0" err="1" smtClean="0"/>
              <a:t>casos</a:t>
            </a:r>
            <a:r>
              <a:rPr lang="en-US" dirty="0" smtClean="0"/>
              <a:t> de </a:t>
            </a:r>
            <a:r>
              <a:rPr lang="en-US" dirty="0" err="1" smtClean="0"/>
              <a:t>estudio</a:t>
            </a:r>
            <a:r>
              <a:rPr lang="en-US" dirty="0" smtClean="0"/>
              <a:t>.</a:t>
            </a:r>
          </a:p>
          <a:p>
            <a:pPr eaLnBrk="1" hangingPunct="1"/>
            <a:r>
              <a:rPr lang="en-US" dirty="0" err="1" smtClean="0"/>
              <a:t>Conclusiones</a:t>
            </a:r>
            <a:r>
              <a:rPr lang="en-US" dirty="0" smtClean="0"/>
              <a:t> y </a:t>
            </a:r>
            <a:r>
              <a:rPr lang="en-US" dirty="0" err="1" smtClean="0"/>
              <a:t>recomendaciones</a:t>
            </a:r>
            <a:r>
              <a:rPr lang="en-US" dirty="0" smtClean="0"/>
              <a:t>.</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n-US" dirty="0" smtClean="0"/>
              <a:t>¿</a:t>
            </a:r>
            <a:r>
              <a:rPr lang="en-US" dirty="0" err="1" smtClean="0"/>
              <a:t>Preguntas</a:t>
            </a:r>
            <a:r>
              <a:rPr lang="en-US" dirty="0" smtClean="0"/>
              <a:t>?</a:t>
            </a:r>
            <a:endParaRPr lang="es-EC" dirty="0" smtClean="0"/>
          </a:p>
        </p:txBody>
      </p:sp>
      <p:pic>
        <p:nvPicPr>
          <p:cNvPr id="24580" name="Picture 4" descr="C:\Users\admin\AppData\Local\Microsoft\Windows\Temporary Internet Files\Content.IE5\ZLFBHUT8\MCj04337970000[1].png"/>
          <p:cNvPicPr>
            <a:picLocks noGrp="1" noChangeAspect="1" noChangeArrowheads="1"/>
          </p:cNvPicPr>
          <p:nvPr>
            <p:ph idx="1"/>
          </p:nvPr>
        </p:nvPicPr>
        <p:blipFill>
          <a:blip r:embed="rId3" cstate="print"/>
          <a:srcRect/>
          <a:stretch>
            <a:fillRect/>
          </a:stretch>
        </p:blipFill>
        <p:spPr bwMode="auto">
          <a:xfrm>
            <a:off x="3429000" y="1600200"/>
            <a:ext cx="3581400" cy="3581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1676400" y="274638"/>
            <a:ext cx="7010400" cy="1143000"/>
          </a:xfrm>
        </p:spPr>
        <p:txBody>
          <a:bodyPr/>
          <a:lstStyle/>
          <a:p>
            <a:pPr algn="l"/>
            <a:r>
              <a:rPr lang="en-US" b="1" dirty="0" err="1" smtClean="0"/>
              <a:t>Objetivos</a:t>
            </a:r>
            <a:r>
              <a:rPr lang="en-US" b="1" dirty="0" smtClean="0"/>
              <a:t> del </a:t>
            </a:r>
            <a:r>
              <a:rPr lang="en-US" b="1" dirty="0" err="1" smtClean="0"/>
              <a:t>proyecto</a:t>
            </a:r>
            <a:endParaRPr lang="es-EC" dirty="0" smtClean="0"/>
          </a:p>
        </p:txBody>
      </p:sp>
      <p:sp>
        <p:nvSpPr>
          <p:cNvPr id="7171" name="2 Marcador de contenido"/>
          <p:cNvSpPr>
            <a:spLocks noGrp="1"/>
          </p:cNvSpPr>
          <p:nvPr>
            <p:ph idx="1"/>
          </p:nvPr>
        </p:nvSpPr>
        <p:spPr>
          <a:xfrm>
            <a:off x="1600200" y="1600200"/>
            <a:ext cx="7315200" cy="4724400"/>
          </a:xfrm>
        </p:spPr>
        <p:txBody>
          <a:bodyPr/>
          <a:lstStyle/>
          <a:p>
            <a:pPr marL="631825" indent="-268288" algn="just">
              <a:tabLst>
                <a:tab pos="631825" algn="l"/>
              </a:tabLst>
              <a:defRPr/>
            </a:pPr>
            <a:r>
              <a:rPr lang="es-EC" sz="2400" dirty="0" smtClean="0"/>
              <a:t>Introducir un método de Estimación como medidor de productividad en un ambiente de desarrollo de Software.</a:t>
            </a:r>
          </a:p>
          <a:p>
            <a:pPr marL="631825" indent="-268288" algn="just">
              <a:tabLst>
                <a:tab pos="631825" algn="l"/>
              </a:tabLst>
              <a:defRPr/>
            </a:pPr>
            <a:endParaRPr lang="es-EC" sz="2400" dirty="0" smtClean="0"/>
          </a:p>
          <a:p>
            <a:pPr marL="631825" indent="-268288" algn="just">
              <a:tabLst>
                <a:tab pos="631825" algn="l"/>
              </a:tabLst>
              <a:defRPr/>
            </a:pPr>
            <a:r>
              <a:rPr lang="es-EC" sz="2400" dirty="0" smtClean="0"/>
              <a:t>Definir la productividad como una comparación entre el esfuerzo actual y el esfuerzo estimado por el modelo COCOMO  II.</a:t>
            </a:r>
          </a:p>
          <a:p>
            <a:pPr marL="631825" indent="-268288" algn="just">
              <a:buFont typeface="Arial" charset="0"/>
              <a:buNone/>
              <a:tabLst>
                <a:tab pos="631825" algn="l"/>
              </a:tabLst>
              <a:defRPr/>
            </a:pPr>
            <a:endParaRPr lang="es-EC" sz="2400" dirty="0" smtClean="0"/>
          </a:p>
          <a:p>
            <a:pPr marL="631825" indent="-268288" algn="just">
              <a:tabLst>
                <a:tab pos="631825" algn="l"/>
              </a:tabLst>
              <a:defRPr/>
            </a:pPr>
            <a:r>
              <a:rPr lang="es-EC" sz="2400" dirty="0" smtClean="0"/>
              <a:t>Demostrar la aplicabilidad práctica del uso del modelo COCOMO II mediante la presentación de dos casos de estudio de empresas ecuatorianas desarrolladoras de Software.</a:t>
            </a:r>
          </a:p>
          <a:p>
            <a:pPr>
              <a:defRPr/>
            </a:pPr>
            <a:endParaRPr lang="es-EC"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585913" y="228600"/>
            <a:ext cx="7329487" cy="1143000"/>
          </a:xfrm>
        </p:spPr>
        <p:txBody>
          <a:bodyPr/>
          <a:lstStyle/>
          <a:p>
            <a:pPr algn="l" eaLnBrk="1" hangingPunct="1"/>
            <a:r>
              <a:rPr lang="en-US" sz="3200" b="1" dirty="0" err="1" smtClean="0"/>
              <a:t>Contexto</a:t>
            </a:r>
            <a:r>
              <a:rPr lang="en-US" sz="3200" b="1" dirty="0" smtClean="0"/>
              <a:t> y </a:t>
            </a:r>
            <a:r>
              <a:rPr lang="en-US" sz="3200" b="1" dirty="0" err="1" smtClean="0"/>
              <a:t>definición</a:t>
            </a:r>
            <a:r>
              <a:rPr lang="en-US" sz="3200" b="1" dirty="0" smtClean="0"/>
              <a:t> del </a:t>
            </a:r>
            <a:r>
              <a:rPr lang="en-US" sz="3200" b="1" dirty="0" err="1" smtClean="0"/>
              <a:t>problema</a:t>
            </a:r>
            <a:endParaRPr lang="en-US" sz="3200" b="1" dirty="0" smtClean="0"/>
          </a:p>
        </p:txBody>
      </p:sp>
      <p:sp>
        <p:nvSpPr>
          <p:cNvPr id="8195" name="2 Marcador de contenido"/>
          <p:cNvSpPr>
            <a:spLocks noGrp="1"/>
          </p:cNvSpPr>
          <p:nvPr>
            <p:ph idx="1"/>
          </p:nvPr>
        </p:nvSpPr>
        <p:spPr>
          <a:xfrm>
            <a:off x="1585913" y="1524000"/>
            <a:ext cx="7329487" cy="5029200"/>
          </a:xfrm>
        </p:spPr>
        <p:txBody>
          <a:bodyPr/>
          <a:lstStyle/>
          <a:p>
            <a:pPr marL="358775" algn="just" eaLnBrk="1" hangingPunct="1"/>
            <a:r>
              <a:rPr lang="es-EC" sz="2400" dirty="0" smtClean="0"/>
              <a:t>La mayoría de la empresas desarrolladoras locales desconocen el esfuerzo real que invierten para entregar un producto final.</a:t>
            </a:r>
          </a:p>
          <a:p>
            <a:pPr marL="358775" algn="just" eaLnBrk="1" hangingPunct="1">
              <a:buFont typeface="Arial" charset="0"/>
              <a:buNone/>
            </a:pPr>
            <a:endParaRPr lang="es-EC" sz="2400" dirty="0" smtClean="0"/>
          </a:p>
          <a:p>
            <a:pPr marL="358775" algn="just" eaLnBrk="1" hangingPunct="1"/>
            <a:r>
              <a:rPr lang="es-EC" sz="2400" dirty="0" smtClean="0"/>
              <a:t>En este </a:t>
            </a:r>
            <a:r>
              <a:rPr lang="es-EC" sz="2400" dirty="0" smtClean="0"/>
              <a:t>proyecto se analizó:</a:t>
            </a:r>
            <a:endParaRPr lang="es-EC" sz="2400" dirty="0" smtClean="0"/>
          </a:p>
          <a:p>
            <a:pPr marL="758825" lvl="1" algn="just" eaLnBrk="1" hangingPunct="1"/>
            <a:r>
              <a:rPr lang="es-EC" sz="2000" dirty="0" smtClean="0"/>
              <a:t>El problema de cómo medir la productividad en el desarrollo de Software.</a:t>
            </a:r>
          </a:p>
          <a:p>
            <a:pPr marL="758825" lvl="1" algn="just" eaLnBrk="1" hangingPunct="1"/>
            <a:r>
              <a:rPr lang="es-EC" sz="2000" dirty="0" smtClean="0"/>
              <a:t>Cómo mejorar su estudio dentro de un ambiente de desarrollo empresarial. </a:t>
            </a:r>
          </a:p>
          <a:p>
            <a:pPr marL="758825" lvl="1" algn="just" eaLnBrk="1" hangingPunct="1">
              <a:buFont typeface="Arial" charset="0"/>
              <a:buNone/>
            </a:pPr>
            <a:endParaRPr lang="es-EC" sz="2000" dirty="0" smtClean="0"/>
          </a:p>
          <a:p>
            <a:pPr marL="358775" algn="just" eaLnBrk="1" hangingPunct="1"/>
            <a:r>
              <a:rPr lang="es-EC" sz="2400" dirty="0" smtClean="0"/>
              <a:t>El presente trabajo es una contribución a un estudio realizado en </a:t>
            </a:r>
            <a:r>
              <a:rPr lang="es-EC" sz="2400" dirty="0" err="1" smtClean="0"/>
              <a:t>Katholieke</a:t>
            </a:r>
            <a:r>
              <a:rPr lang="es-EC" sz="2400" dirty="0" smtClean="0"/>
              <a:t> </a:t>
            </a:r>
            <a:r>
              <a:rPr lang="es-EC" sz="2400" dirty="0" err="1" smtClean="0"/>
              <a:t>Universiteit</a:t>
            </a:r>
            <a:r>
              <a:rPr lang="es-EC" sz="2400" dirty="0" smtClean="0"/>
              <a:t> </a:t>
            </a:r>
            <a:r>
              <a:rPr lang="es-EC" sz="2400" dirty="0" err="1" smtClean="0"/>
              <a:t>Leuven</a:t>
            </a:r>
            <a:r>
              <a:rPr lang="es-EC" sz="2400" dirty="0" smtClean="0"/>
              <a:t> de Bélgica KULEUVEN.</a:t>
            </a:r>
          </a:p>
          <a:p>
            <a:pPr marL="758825" lvl="1" algn="just" eaLnBrk="1" hangingPunct="1"/>
            <a:endParaRPr lang="es-EC"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contenido"/>
          <p:cNvSpPr>
            <a:spLocks noGrp="1"/>
          </p:cNvSpPr>
          <p:nvPr>
            <p:ph idx="1"/>
          </p:nvPr>
        </p:nvSpPr>
        <p:spPr>
          <a:xfrm>
            <a:off x="1600200" y="1600200"/>
            <a:ext cx="7239000" cy="4525963"/>
          </a:xfrm>
        </p:spPr>
        <p:txBody>
          <a:bodyPr/>
          <a:lstStyle/>
          <a:p>
            <a:pPr algn="just">
              <a:buFont typeface="Arial" charset="0"/>
              <a:buNone/>
            </a:pPr>
            <a:r>
              <a:rPr lang="en-US" sz="2800" dirty="0" smtClean="0"/>
              <a:t>	</a:t>
            </a:r>
            <a:r>
              <a:rPr lang="en-US" sz="2800" b="1" dirty="0" err="1" smtClean="0"/>
              <a:t>Acerca</a:t>
            </a:r>
            <a:r>
              <a:rPr lang="en-US" sz="2800" b="1" dirty="0" smtClean="0"/>
              <a:t> de </a:t>
            </a:r>
            <a:r>
              <a:rPr lang="en-US" sz="2800" b="1" dirty="0" err="1" smtClean="0"/>
              <a:t>las</a:t>
            </a:r>
            <a:r>
              <a:rPr lang="en-US" sz="2800" b="1" dirty="0" smtClean="0"/>
              <a:t> </a:t>
            </a:r>
            <a:r>
              <a:rPr lang="en-US" sz="2800" b="1" dirty="0" err="1" smtClean="0"/>
              <a:t>empresas</a:t>
            </a:r>
            <a:r>
              <a:rPr lang="en-US" sz="2800" b="1" dirty="0" smtClean="0"/>
              <a:t> </a:t>
            </a:r>
            <a:r>
              <a:rPr lang="en-US" sz="2800" b="1" dirty="0" err="1" smtClean="0"/>
              <a:t>participantes</a:t>
            </a:r>
            <a:r>
              <a:rPr lang="en-US" sz="2800" b="1" dirty="0" smtClean="0"/>
              <a:t>:</a:t>
            </a:r>
            <a:endParaRPr lang="es-EC" sz="2800" dirty="0" smtClean="0"/>
          </a:p>
          <a:p>
            <a:pPr lvl="1" algn="just"/>
            <a:r>
              <a:rPr lang="es-EC" sz="2400" dirty="0" smtClean="0"/>
              <a:t>Dos empresas desarrolladoras de software guayaquileñas.</a:t>
            </a:r>
          </a:p>
          <a:p>
            <a:pPr lvl="1" algn="just"/>
            <a:r>
              <a:rPr lang="en-US" sz="2400" dirty="0" err="1" smtClean="0"/>
              <a:t>Tamaño</a:t>
            </a:r>
            <a:r>
              <a:rPr lang="en-US" sz="2400" dirty="0" smtClean="0"/>
              <a:t>: </a:t>
            </a:r>
            <a:r>
              <a:rPr lang="en-US" sz="2400" dirty="0" err="1" smtClean="0"/>
              <a:t>Pequeño</a:t>
            </a:r>
            <a:r>
              <a:rPr lang="en-US" sz="2400" dirty="0" smtClean="0"/>
              <a:t> (entre 5 y 20 personas)</a:t>
            </a:r>
          </a:p>
          <a:p>
            <a:pPr lvl="1" algn="just"/>
            <a:r>
              <a:rPr lang="en-US" sz="2400" dirty="0" err="1" smtClean="0"/>
              <a:t>Cuatro</a:t>
            </a:r>
            <a:r>
              <a:rPr lang="en-US" sz="2400" dirty="0" smtClean="0"/>
              <a:t> </a:t>
            </a:r>
            <a:r>
              <a:rPr lang="es-EC" sz="2400" dirty="0" smtClean="0"/>
              <a:t>proyectos (2 por cada empresa).</a:t>
            </a:r>
          </a:p>
          <a:p>
            <a:pPr lvl="1" algn="just"/>
            <a:r>
              <a:rPr lang="es-EC" sz="2400" dirty="0" smtClean="0"/>
              <a:t>Es la primera vez que se someten a </a:t>
            </a:r>
            <a:r>
              <a:rPr lang="es-EC" sz="2400" dirty="0" smtClean="0"/>
              <a:t>este </a:t>
            </a:r>
            <a:r>
              <a:rPr lang="es-EC" sz="2400" dirty="0" smtClean="0"/>
              <a:t>tipo de estudio.</a:t>
            </a:r>
          </a:p>
          <a:p>
            <a:pPr lvl="1" algn="just">
              <a:buNone/>
            </a:pPr>
            <a:endParaRPr lang="es-EC" sz="2400" dirty="0" smtClean="0"/>
          </a:p>
          <a:p>
            <a:pPr lvl="1" algn="just"/>
            <a:endParaRPr lang="en-US" sz="2400" b="1" dirty="0" smtClean="0"/>
          </a:p>
        </p:txBody>
      </p:sp>
      <p:sp>
        <p:nvSpPr>
          <p:cNvPr id="9219" name="1 Título"/>
          <p:cNvSpPr>
            <a:spLocks noGrp="1"/>
          </p:cNvSpPr>
          <p:nvPr>
            <p:ph type="title"/>
          </p:nvPr>
        </p:nvSpPr>
        <p:spPr>
          <a:xfrm>
            <a:off x="1585913" y="228600"/>
            <a:ext cx="7329487" cy="1143000"/>
          </a:xfrm>
        </p:spPr>
        <p:txBody>
          <a:bodyPr/>
          <a:lstStyle/>
          <a:p>
            <a:pPr algn="l" eaLnBrk="1" hangingPunct="1"/>
            <a:r>
              <a:rPr lang="en-US" sz="3200" b="1" dirty="0" err="1" smtClean="0"/>
              <a:t>Contexto</a:t>
            </a:r>
            <a:r>
              <a:rPr lang="en-US" sz="3200" b="1" dirty="0" smtClean="0"/>
              <a:t> y </a:t>
            </a:r>
            <a:r>
              <a:rPr lang="en-US" sz="3200" b="1" dirty="0" err="1" smtClean="0"/>
              <a:t>definición</a:t>
            </a:r>
            <a:r>
              <a:rPr lang="en-US" sz="3200" b="1" dirty="0" smtClean="0"/>
              <a:t> del </a:t>
            </a:r>
            <a:r>
              <a:rPr lang="en-US" sz="3200" b="1" dirty="0" err="1" smtClean="0"/>
              <a:t>problema</a:t>
            </a:r>
            <a:endParaRPr lang="en-US" sz="32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1357313" y="1600200"/>
            <a:ext cx="7329487" cy="4572000"/>
          </a:xfrm>
        </p:spPr>
        <p:txBody>
          <a:bodyPr/>
          <a:lstStyle/>
          <a:p>
            <a:r>
              <a:rPr lang="en-US" dirty="0" err="1" smtClean="0"/>
              <a:t>Esquema</a:t>
            </a:r>
            <a:r>
              <a:rPr lang="en-US" dirty="0" smtClean="0"/>
              <a:t> del </a:t>
            </a:r>
            <a:r>
              <a:rPr lang="en-US" dirty="0" err="1" smtClean="0"/>
              <a:t>proyecto</a:t>
            </a:r>
            <a:endParaRPr lang="en-US" dirty="0" smtClean="0"/>
          </a:p>
          <a:p>
            <a:endParaRPr lang="en-US" dirty="0" smtClean="0"/>
          </a:p>
          <a:p>
            <a:endParaRPr lang="en-US" dirty="0" smtClean="0"/>
          </a:p>
          <a:p>
            <a:pPr lvl="1"/>
            <a:r>
              <a:rPr lang="en-US" dirty="0" err="1" smtClean="0"/>
              <a:t>Estudio</a:t>
            </a:r>
            <a:r>
              <a:rPr lang="en-US" dirty="0" smtClean="0"/>
              <a:t> del </a:t>
            </a:r>
            <a:r>
              <a:rPr lang="en-US" dirty="0" err="1" smtClean="0"/>
              <a:t>modelo</a:t>
            </a:r>
            <a:r>
              <a:rPr lang="en-US" dirty="0" smtClean="0"/>
              <a:t> y </a:t>
            </a:r>
            <a:r>
              <a:rPr lang="en-US" dirty="0" err="1" smtClean="0"/>
              <a:t>kSLOC</a:t>
            </a:r>
            <a:endParaRPr lang="en-US" dirty="0" smtClean="0"/>
          </a:p>
          <a:p>
            <a:pPr lvl="1"/>
            <a:r>
              <a:rPr lang="en-US" dirty="0" err="1" smtClean="0"/>
              <a:t>Planificación</a:t>
            </a:r>
            <a:r>
              <a:rPr lang="en-US" dirty="0" smtClean="0"/>
              <a:t> base</a:t>
            </a:r>
          </a:p>
          <a:p>
            <a:pPr lvl="1"/>
            <a:r>
              <a:rPr lang="en-US" dirty="0" smtClean="0"/>
              <a:t>Pre-</a:t>
            </a:r>
            <a:r>
              <a:rPr lang="en-US" dirty="0" err="1" smtClean="0"/>
              <a:t>prueba</a:t>
            </a:r>
            <a:endParaRPr lang="en-US" dirty="0" smtClean="0"/>
          </a:p>
          <a:p>
            <a:pPr lvl="1"/>
            <a:r>
              <a:rPr lang="en-US" dirty="0" err="1" smtClean="0"/>
              <a:t>Medición</a:t>
            </a:r>
            <a:r>
              <a:rPr lang="en-US" dirty="0" smtClean="0"/>
              <a:t> final</a:t>
            </a:r>
          </a:p>
          <a:p>
            <a:pPr lvl="1"/>
            <a:r>
              <a:rPr lang="en-US" dirty="0" err="1" smtClean="0"/>
              <a:t>Análisis</a:t>
            </a:r>
            <a:r>
              <a:rPr lang="en-US" dirty="0" smtClean="0"/>
              <a:t> de </a:t>
            </a:r>
            <a:r>
              <a:rPr lang="en-US" dirty="0" err="1" smtClean="0"/>
              <a:t>resultados</a:t>
            </a:r>
            <a:endParaRPr lang="es-EC" dirty="0" smtClean="0"/>
          </a:p>
        </p:txBody>
      </p:sp>
      <p:sp>
        <p:nvSpPr>
          <p:cNvPr id="10243" name="1 Título"/>
          <p:cNvSpPr>
            <a:spLocks noGrp="1"/>
          </p:cNvSpPr>
          <p:nvPr>
            <p:ph type="title"/>
          </p:nvPr>
        </p:nvSpPr>
        <p:spPr>
          <a:xfrm>
            <a:off x="1600200" y="228600"/>
            <a:ext cx="7086600" cy="1143000"/>
          </a:xfrm>
        </p:spPr>
        <p:txBody>
          <a:bodyPr/>
          <a:lstStyle/>
          <a:p>
            <a:pPr algn="l" eaLnBrk="1" hangingPunct="1"/>
            <a:r>
              <a:rPr lang="en-US" sz="3200" b="1" dirty="0" err="1" smtClean="0"/>
              <a:t>Metodología</a:t>
            </a:r>
            <a:r>
              <a:rPr lang="en-US" sz="3200" b="1" dirty="0" smtClean="0"/>
              <a:t> </a:t>
            </a:r>
            <a:r>
              <a:rPr lang="en-US" sz="3200" b="1" dirty="0" err="1" smtClean="0"/>
              <a:t>aplicada</a:t>
            </a:r>
            <a:endParaRPr lang="en-US" sz="3200" b="1" dirty="0" smtClean="0"/>
          </a:p>
        </p:txBody>
      </p:sp>
      <p:pic>
        <p:nvPicPr>
          <p:cNvPr id="10244" name="Picture 8"/>
          <p:cNvPicPr>
            <a:picLocks noChangeAspect="1" noChangeArrowheads="1"/>
          </p:cNvPicPr>
          <p:nvPr/>
        </p:nvPicPr>
        <p:blipFill>
          <a:blip r:embed="rId3" cstate="print"/>
          <a:srcRect/>
          <a:stretch>
            <a:fillRect/>
          </a:stretch>
        </p:blipFill>
        <p:spPr bwMode="auto">
          <a:xfrm>
            <a:off x="1524000" y="2381250"/>
            <a:ext cx="7620000"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1981200" y="2057400"/>
          <a:ext cx="6705599" cy="3581400"/>
        </p:xfrm>
        <a:graphic>
          <a:graphicData uri="http://schemas.openxmlformats.org/drawingml/2006/table">
            <a:tbl>
              <a:tblPr/>
              <a:tblGrid>
                <a:gridCol w="1821840"/>
                <a:gridCol w="1519902"/>
                <a:gridCol w="1710422"/>
                <a:gridCol w="1653435"/>
              </a:tblGrid>
              <a:tr h="605987">
                <a:tc>
                  <a:txBody>
                    <a:bodyPr/>
                    <a:lstStyle/>
                    <a:p>
                      <a:pPr marL="457200" indent="228600" algn="ctr">
                        <a:lnSpc>
                          <a:spcPct val="200000"/>
                        </a:lnSpc>
                        <a:spcAft>
                          <a:spcPts val="0"/>
                        </a:spcAft>
                      </a:pPr>
                      <a:endParaRPr lang="es-EC" sz="1000" dirty="0">
                        <a:latin typeface="Calibri"/>
                        <a:ea typeface="Times New Roman"/>
                        <a:cs typeface="Times New Roman"/>
                      </a:endParaRPr>
                    </a:p>
                  </a:txBody>
                  <a:tcPr marL="36896" marR="36896" marT="0" marB="0" anchor="ctr">
                    <a:lnL>
                      <a:noFill/>
                    </a:lnL>
                    <a:lnR>
                      <a:noFill/>
                    </a:lnR>
                    <a:lnT>
                      <a:noFill/>
                    </a:lnT>
                    <a:lnB w="381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349250" indent="6350" algn="l">
                        <a:lnSpc>
                          <a:spcPct val="200000"/>
                        </a:lnSpc>
                        <a:spcAft>
                          <a:spcPts val="0"/>
                        </a:spcAft>
                      </a:pPr>
                      <a:r>
                        <a:rPr lang="en-US" sz="1400" b="1" dirty="0" smtClean="0">
                          <a:solidFill>
                            <a:srgbClr val="000000"/>
                          </a:solidFill>
                          <a:latin typeface="Times New Roman"/>
                          <a:ea typeface="Times New Roman"/>
                          <a:cs typeface="Times New Roman"/>
                        </a:rPr>
                        <a:t>IFPUG </a:t>
                      </a:r>
                      <a:r>
                        <a:rPr lang="en-US" sz="1400" b="1" dirty="0">
                          <a:solidFill>
                            <a:srgbClr val="000000"/>
                          </a:solidFill>
                          <a:latin typeface="Times New Roman"/>
                          <a:ea typeface="Times New Roman"/>
                          <a:cs typeface="Times New Roman"/>
                        </a:rPr>
                        <a:t>FP</a:t>
                      </a:r>
                      <a:endParaRPr lang="es-EC" sz="1400" dirty="0">
                        <a:latin typeface="Calibri"/>
                        <a:ea typeface="Times New Roman"/>
                        <a:cs typeface="Times New Roman"/>
                      </a:endParaRPr>
                    </a:p>
                  </a:txBody>
                  <a:tcPr marL="36896" marR="36896" marT="0" marB="0" anchor="ctr">
                    <a:lnL>
                      <a:noFill/>
                    </a:lnL>
                    <a:lnR>
                      <a:noFill/>
                    </a:lnR>
                    <a:lnT>
                      <a:noFill/>
                    </a:lnT>
                    <a:lnB w="381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349250" indent="6350" algn="l">
                        <a:lnSpc>
                          <a:spcPct val="200000"/>
                        </a:lnSpc>
                        <a:spcAft>
                          <a:spcPts val="0"/>
                        </a:spcAft>
                      </a:pPr>
                      <a:r>
                        <a:rPr lang="en-US" sz="1400" b="1" dirty="0" smtClean="0">
                          <a:solidFill>
                            <a:srgbClr val="000000"/>
                          </a:solidFill>
                          <a:latin typeface="Times New Roman"/>
                          <a:ea typeface="Times New Roman"/>
                          <a:cs typeface="Times New Roman"/>
                        </a:rPr>
                        <a:t>COSMIC </a:t>
                      </a:r>
                      <a:r>
                        <a:rPr lang="en-US" sz="1400" b="1" dirty="0">
                          <a:solidFill>
                            <a:srgbClr val="000000"/>
                          </a:solidFill>
                          <a:latin typeface="Times New Roman"/>
                          <a:ea typeface="Times New Roman"/>
                          <a:cs typeface="Times New Roman"/>
                        </a:rPr>
                        <a:t>FFP</a:t>
                      </a:r>
                      <a:endParaRPr lang="es-EC" sz="1400" dirty="0">
                        <a:latin typeface="Calibri"/>
                        <a:ea typeface="Times New Roman"/>
                        <a:cs typeface="Times New Roman"/>
                      </a:endParaRPr>
                    </a:p>
                  </a:txBody>
                  <a:tcPr marL="36896" marR="36896" marT="0" marB="0" anchor="ctr">
                    <a:lnL>
                      <a:noFill/>
                    </a:lnL>
                    <a:lnR>
                      <a:noFill/>
                    </a:lnR>
                    <a:lnT>
                      <a:noFill/>
                    </a:lnT>
                    <a:lnB w="381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457200" indent="-101600" algn="l">
                        <a:lnSpc>
                          <a:spcPct val="200000"/>
                        </a:lnSpc>
                        <a:spcAft>
                          <a:spcPts val="0"/>
                        </a:spcAft>
                      </a:pPr>
                      <a:r>
                        <a:rPr lang="en-US" sz="1400" b="1" dirty="0">
                          <a:solidFill>
                            <a:srgbClr val="000000"/>
                          </a:solidFill>
                          <a:latin typeface="Times New Roman"/>
                          <a:ea typeface="Times New Roman"/>
                          <a:cs typeface="Times New Roman"/>
                        </a:rPr>
                        <a:t>COCOMO II</a:t>
                      </a:r>
                      <a:endParaRPr lang="es-EC" sz="1400" dirty="0">
                        <a:latin typeface="Calibri"/>
                        <a:ea typeface="Times New Roman"/>
                        <a:cs typeface="Times New Roman"/>
                      </a:endParaRPr>
                    </a:p>
                  </a:txBody>
                  <a:tcPr marL="36896" marR="36896" marT="0" marB="0" anchor="ctr">
                    <a:lnL>
                      <a:noFill/>
                    </a:lnL>
                    <a:lnR>
                      <a:noFill/>
                    </a:lnR>
                    <a:lnT>
                      <a:noFill/>
                    </a:lnT>
                    <a:lnB w="38100" cap="flat" cmpd="sng" algn="ctr">
                      <a:solidFill>
                        <a:srgbClr val="000000"/>
                      </a:solidFill>
                      <a:prstDash val="solid"/>
                      <a:round/>
                      <a:headEnd type="none" w="med" len="med"/>
                      <a:tailEnd type="none" w="med" len="med"/>
                    </a:lnB>
                    <a:solidFill>
                      <a:schemeClr val="accent5">
                        <a:lumMod val="60000"/>
                        <a:lumOff val="40000"/>
                      </a:schemeClr>
                    </a:solidFill>
                  </a:tcPr>
                </a:tc>
              </a:tr>
              <a:tr h="472487">
                <a:tc>
                  <a:txBody>
                    <a:bodyPr/>
                    <a:lstStyle/>
                    <a:p>
                      <a:pPr marL="95250" indent="0" algn="ctr">
                        <a:lnSpc>
                          <a:spcPct val="100000"/>
                        </a:lnSpc>
                        <a:spcAft>
                          <a:spcPts val="0"/>
                        </a:spcAft>
                      </a:pPr>
                      <a:r>
                        <a:rPr lang="en-US" sz="1400" b="1" dirty="0" err="1">
                          <a:solidFill>
                            <a:srgbClr val="000000"/>
                          </a:solidFill>
                          <a:latin typeface="Times New Roman"/>
                          <a:ea typeface="Times New Roman"/>
                          <a:cs typeface="Times New Roman"/>
                        </a:rPr>
                        <a:t>Medición</a:t>
                      </a:r>
                      <a:r>
                        <a:rPr lang="en-US" sz="1400" b="1" dirty="0">
                          <a:solidFill>
                            <a:srgbClr val="000000"/>
                          </a:solidFill>
                          <a:latin typeface="Times New Roman"/>
                          <a:ea typeface="Times New Roman"/>
                          <a:cs typeface="Times New Roman"/>
                        </a:rPr>
                        <a:t> del </a:t>
                      </a:r>
                      <a:r>
                        <a:rPr lang="en-US" sz="1400" b="1" dirty="0" err="1">
                          <a:solidFill>
                            <a:srgbClr val="000000"/>
                          </a:solidFill>
                          <a:latin typeface="Times New Roman"/>
                          <a:ea typeface="Times New Roman"/>
                          <a:cs typeface="Times New Roman"/>
                        </a:rPr>
                        <a:t>tamaño</a:t>
                      </a:r>
                      <a:endParaRPr lang="es-EC" sz="1400"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chemeClr val="accent5">
                        <a:lumMod val="60000"/>
                        <a:lumOff val="40000"/>
                      </a:schemeClr>
                    </a:solidFill>
                  </a:tcPr>
                </a:tc>
                <a:tc>
                  <a:txBody>
                    <a:bodyPr/>
                    <a:lstStyle/>
                    <a:p>
                      <a:pPr marL="457200" indent="-457200" algn="ctr">
                        <a:lnSpc>
                          <a:spcPct val="100000"/>
                        </a:lnSpc>
                        <a:spcAft>
                          <a:spcPts val="0"/>
                        </a:spcAft>
                      </a:pPr>
                      <a:r>
                        <a:rPr lang="en-US" sz="1200" i="1" dirty="0" err="1">
                          <a:solidFill>
                            <a:srgbClr val="000000"/>
                          </a:solidFill>
                          <a:latin typeface="Times New Roman"/>
                          <a:ea typeface="Times New Roman"/>
                          <a:cs typeface="Times New Roman"/>
                        </a:rPr>
                        <a:t>Tamaño</a:t>
                      </a:r>
                      <a:r>
                        <a:rPr lang="en-US" sz="1200" i="1" dirty="0">
                          <a:solidFill>
                            <a:srgbClr val="000000"/>
                          </a:solidFill>
                          <a:latin typeface="Times New Roman"/>
                          <a:ea typeface="Times New Roman"/>
                          <a:cs typeface="Times New Roman"/>
                        </a:rPr>
                        <a:t> </a:t>
                      </a:r>
                      <a:r>
                        <a:rPr lang="en-US" sz="1200" i="1" dirty="0" err="1" smtClean="0">
                          <a:solidFill>
                            <a:srgbClr val="000000"/>
                          </a:solidFill>
                          <a:latin typeface="Times New Roman"/>
                          <a:ea typeface="Times New Roman"/>
                          <a:cs typeface="Times New Roman"/>
                        </a:rPr>
                        <a:t>funcional</a:t>
                      </a:r>
                      <a:endParaRPr lang="es-EC" sz="1200" i="1" dirty="0">
                        <a:latin typeface="Calibri"/>
                        <a:ea typeface="Times New Roman"/>
                        <a:cs typeface="Times New Roman"/>
                      </a:endParaRPr>
                    </a:p>
                  </a:txBody>
                  <a:tcPr marL="36896" marR="36896" marT="0" marB="0" anchor="ctr">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marL="12700" indent="-12700" algn="ctr">
                        <a:lnSpc>
                          <a:spcPct val="100000"/>
                        </a:lnSpc>
                        <a:spcAft>
                          <a:spcPts val="0"/>
                        </a:spcAft>
                      </a:pPr>
                      <a:r>
                        <a:rPr lang="en-US" sz="1200" i="1" dirty="0" err="1">
                          <a:solidFill>
                            <a:srgbClr val="000000"/>
                          </a:solidFill>
                          <a:latin typeface="Times New Roman"/>
                          <a:ea typeface="Times New Roman"/>
                          <a:cs typeface="Times New Roman"/>
                        </a:rPr>
                        <a:t>Tamaño</a:t>
                      </a:r>
                      <a:r>
                        <a:rPr lang="en-US" sz="1200" i="1" dirty="0">
                          <a:solidFill>
                            <a:srgbClr val="000000"/>
                          </a:solidFill>
                          <a:latin typeface="Times New Roman"/>
                          <a:ea typeface="Times New Roman"/>
                          <a:cs typeface="Times New Roman"/>
                        </a:rPr>
                        <a:t> </a:t>
                      </a:r>
                      <a:r>
                        <a:rPr lang="en-US" sz="1200" i="1" dirty="0" err="1">
                          <a:solidFill>
                            <a:srgbClr val="000000"/>
                          </a:solidFill>
                          <a:latin typeface="Times New Roman"/>
                          <a:ea typeface="Times New Roman"/>
                          <a:cs typeface="Times New Roman"/>
                        </a:rPr>
                        <a:t>funcional</a:t>
                      </a:r>
                      <a:endParaRPr lang="es-EC" sz="1200" i="1" dirty="0">
                        <a:latin typeface="Calibri"/>
                        <a:ea typeface="Times New Roman"/>
                        <a:cs typeface="Times New Roman"/>
                      </a:endParaRPr>
                    </a:p>
                  </a:txBody>
                  <a:tcPr marL="36896" marR="36896" marT="0" marB="0" anchor="ctr">
                    <a:lnL>
                      <a:noFill/>
                    </a:lnL>
                    <a:lnR>
                      <a:noFill/>
                    </a:lnR>
                    <a:lnT w="381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marL="12700" indent="-12700" algn="ctr">
                        <a:lnSpc>
                          <a:spcPct val="100000"/>
                        </a:lnSpc>
                        <a:spcAft>
                          <a:spcPts val="0"/>
                        </a:spcAft>
                      </a:pPr>
                      <a:r>
                        <a:rPr lang="es-EC" sz="1200" i="1" dirty="0">
                          <a:solidFill>
                            <a:srgbClr val="000000"/>
                          </a:solidFill>
                          <a:latin typeface="Times New Roman"/>
                          <a:ea typeface="Times New Roman"/>
                          <a:cs typeface="Times New Roman"/>
                        </a:rPr>
                        <a:t>Basado en líneas </a:t>
                      </a:r>
                      <a:r>
                        <a:rPr lang="es-EC" sz="1200" i="1" dirty="0" smtClean="0">
                          <a:solidFill>
                            <a:srgbClr val="000000"/>
                          </a:solidFill>
                          <a:latin typeface="Times New Roman"/>
                          <a:ea typeface="Times New Roman"/>
                          <a:cs typeface="Times New Roman"/>
                        </a:rPr>
                        <a:t>de</a:t>
                      </a:r>
                      <a:r>
                        <a:rPr lang="es-EC" sz="1200" i="1" baseline="0" dirty="0" smtClean="0">
                          <a:solidFill>
                            <a:srgbClr val="000000"/>
                          </a:solidFill>
                          <a:latin typeface="Times New Roman"/>
                          <a:ea typeface="Times New Roman"/>
                          <a:cs typeface="Times New Roman"/>
                        </a:rPr>
                        <a:t> </a:t>
                      </a:r>
                      <a:r>
                        <a:rPr lang="es-EC" sz="1200" i="1" dirty="0" smtClean="0">
                          <a:solidFill>
                            <a:srgbClr val="000000"/>
                          </a:solidFill>
                          <a:latin typeface="Times New Roman"/>
                          <a:ea typeface="Times New Roman"/>
                          <a:cs typeface="Times New Roman"/>
                        </a:rPr>
                        <a:t>código</a:t>
                      </a:r>
                      <a:endParaRPr lang="es-EC" sz="1200" i="1"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r h="790881">
                <a:tc>
                  <a:txBody>
                    <a:bodyPr/>
                    <a:lstStyle/>
                    <a:p>
                      <a:pPr marL="174625" indent="14288" algn="ctr">
                        <a:lnSpc>
                          <a:spcPct val="100000"/>
                        </a:lnSpc>
                        <a:spcAft>
                          <a:spcPts val="0"/>
                        </a:spcAft>
                        <a:tabLst>
                          <a:tab pos="95250" algn="l"/>
                        </a:tabLst>
                      </a:pPr>
                      <a:r>
                        <a:rPr lang="en-US" sz="1400" b="1" dirty="0" err="1">
                          <a:solidFill>
                            <a:srgbClr val="000000"/>
                          </a:solidFill>
                          <a:latin typeface="Times New Roman"/>
                          <a:ea typeface="Times New Roman"/>
                          <a:cs typeface="Times New Roman"/>
                        </a:rPr>
                        <a:t>Datos</a:t>
                      </a:r>
                      <a:r>
                        <a:rPr lang="en-US" sz="1400" b="1" dirty="0">
                          <a:solidFill>
                            <a:srgbClr val="000000"/>
                          </a:solidFill>
                          <a:latin typeface="Times New Roman"/>
                          <a:ea typeface="Times New Roman"/>
                          <a:cs typeface="Times New Roman"/>
                        </a:rPr>
                        <a:t> </a:t>
                      </a:r>
                      <a:r>
                        <a:rPr lang="en-US" sz="1400" b="1" dirty="0" err="1">
                          <a:solidFill>
                            <a:srgbClr val="000000"/>
                          </a:solidFill>
                          <a:latin typeface="Times New Roman"/>
                          <a:ea typeface="Times New Roman"/>
                          <a:cs typeface="Times New Roman"/>
                        </a:rPr>
                        <a:t>Históricos</a:t>
                      </a:r>
                      <a:r>
                        <a:rPr lang="en-US" sz="1400" b="1" dirty="0">
                          <a:solidFill>
                            <a:srgbClr val="000000"/>
                          </a:solidFill>
                          <a:latin typeface="Times New Roman"/>
                          <a:ea typeface="Times New Roman"/>
                          <a:cs typeface="Times New Roman"/>
                        </a:rPr>
                        <a:t>/</a:t>
                      </a:r>
                      <a:r>
                        <a:rPr lang="en-US" sz="1400" b="1" dirty="0" err="1">
                          <a:solidFill>
                            <a:srgbClr val="000000"/>
                          </a:solidFill>
                          <a:latin typeface="Times New Roman"/>
                          <a:ea typeface="Times New Roman"/>
                          <a:cs typeface="Times New Roman"/>
                        </a:rPr>
                        <a:t>Análisis</a:t>
                      </a:r>
                      <a:r>
                        <a:rPr lang="en-US" sz="1400" b="1" dirty="0">
                          <a:solidFill>
                            <a:srgbClr val="000000"/>
                          </a:solidFill>
                          <a:latin typeface="Times New Roman"/>
                          <a:ea typeface="Times New Roman"/>
                          <a:cs typeface="Times New Roman"/>
                        </a:rPr>
                        <a:t> </a:t>
                      </a:r>
                      <a:r>
                        <a:rPr lang="en-US" sz="1400" b="1" dirty="0" err="1">
                          <a:solidFill>
                            <a:srgbClr val="000000"/>
                          </a:solidFill>
                          <a:latin typeface="Times New Roman"/>
                          <a:ea typeface="Times New Roman"/>
                          <a:cs typeface="Times New Roman"/>
                        </a:rPr>
                        <a:t>Comparativo</a:t>
                      </a:r>
                      <a:endParaRPr lang="es-EC" sz="1400"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60000"/>
                        <a:lumOff val="40000"/>
                      </a:schemeClr>
                    </a:solidFill>
                  </a:tcPr>
                </a:tc>
                <a:tc>
                  <a:txBody>
                    <a:bodyPr/>
                    <a:lstStyle/>
                    <a:p>
                      <a:pPr marL="12700" indent="-12700" algn="ctr">
                        <a:lnSpc>
                          <a:spcPct val="100000"/>
                        </a:lnSpc>
                        <a:spcAft>
                          <a:spcPts val="0"/>
                        </a:spcAft>
                      </a:pPr>
                      <a:r>
                        <a:rPr lang="en-US" sz="1200" i="1" dirty="0">
                          <a:solidFill>
                            <a:srgbClr val="000000"/>
                          </a:solidFill>
                          <a:latin typeface="Times New Roman"/>
                          <a:ea typeface="Times New Roman"/>
                          <a:cs typeface="Times New Roman"/>
                        </a:rPr>
                        <a:t>Base de </a:t>
                      </a:r>
                      <a:r>
                        <a:rPr lang="en-US" sz="1200" i="1" dirty="0" err="1">
                          <a:solidFill>
                            <a:srgbClr val="000000"/>
                          </a:solidFill>
                          <a:latin typeface="Times New Roman"/>
                          <a:ea typeface="Times New Roman"/>
                          <a:cs typeface="Times New Roman"/>
                        </a:rPr>
                        <a:t>datos</a:t>
                      </a:r>
                      <a:r>
                        <a:rPr lang="en-US" sz="1200" i="1" dirty="0">
                          <a:solidFill>
                            <a:srgbClr val="000000"/>
                          </a:solidFill>
                          <a:latin typeface="Times New Roman"/>
                          <a:ea typeface="Times New Roman"/>
                          <a:cs typeface="Times New Roman"/>
                        </a:rPr>
                        <a:t> ISBSG</a:t>
                      </a:r>
                      <a:endParaRPr lang="es-EC" sz="1200" i="1" dirty="0">
                        <a:latin typeface="Calibri"/>
                        <a:ea typeface="Times New Roman"/>
                        <a:cs typeface="Times New Roman"/>
                      </a:endParaRPr>
                    </a:p>
                  </a:txBody>
                  <a:tcPr marL="36896" marR="36896" marT="0" marB="0" anchor="ctr">
                    <a:lnL w="12700" cap="flat" cmpd="sng" algn="ctr">
                      <a:solidFill>
                        <a:srgbClr val="000000"/>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12700" indent="-12700" algn="ctr">
                        <a:lnSpc>
                          <a:spcPct val="100000"/>
                        </a:lnSpc>
                        <a:spcAft>
                          <a:spcPts val="0"/>
                        </a:spcAft>
                      </a:pPr>
                      <a:r>
                        <a:rPr lang="es-EC" sz="1200" i="1" dirty="0">
                          <a:solidFill>
                            <a:srgbClr val="000000"/>
                          </a:solidFill>
                          <a:latin typeface="Times New Roman"/>
                          <a:ea typeface="Times New Roman"/>
                          <a:cs typeface="Times New Roman"/>
                        </a:rPr>
                        <a:t>Base de Datos ISBSG, poca cantidad de datos.</a:t>
                      </a:r>
                      <a:endParaRPr lang="es-EC" sz="1200" i="1" dirty="0">
                        <a:latin typeface="Calibri"/>
                        <a:ea typeface="Times New Roman"/>
                        <a:cs typeface="Times New Roman"/>
                      </a:endParaRPr>
                    </a:p>
                  </a:txBody>
                  <a:tcPr marL="36896" marR="36896" marT="0" marB="0" anchor="ctr">
                    <a:lnL>
                      <a:noFill/>
                    </a:lnL>
                    <a:lnR>
                      <a:noFill/>
                    </a:lnR>
                    <a:lnT>
                      <a:noFill/>
                    </a:lnT>
                    <a:lnB>
                      <a:noFill/>
                    </a:lnB>
                    <a:solidFill>
                      <a:schemeClr val="accent1">
                        <a:lumMod val="40000"/>
                        <a:lumOff val="60000"/>
                      </a:schemeClr>
                    </a:solidFill>
                  </a:tcPr>
                </a:tc>
                <a:tc>
                  <a:txBody>
                    <a:bodyPr/>
                    <a:lstStyle/>
                    <a:p>
                      <a:pPr marL="12700" indent="-12700" algn="ctr">
                        <a:lnSpc>
                          <a:spcPct val="100000"/>
                        </a:lnSpc>
                        <a:spcAft>
                          <a:spcPts val="0"/>
                        </a:spcAft>
                      </a:pPr>
                      <a:r>
                        <a:rPr lang="es-EC" sz="1200" i="1" dirty="0">
                          <a:solidFill>
                            <a:srgbClr val="000000"/>
                          </a:solidFill>
                          <a:latin typeface="Times New Roman"/>
                          <a:ea typeface="Times New Roman"/>
                          <a:cs typeface="Times New Roman"/>
                        </a:rPr>
                        <a:t>Multiplicadores de Esfuerzo y Factores de Escala</a:t>
                      </a:r>
                      <a:endParaRPr lang="es-EC" sz="1200" i="1"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r>
              <a:tr h="575186">
                <a:tc>
                  <a:txBody>
                    <a:bodyPr/>
                    <a:lstStyle/>
                    <a:p>
                      <a:pPr marL="174625" indent="14288" algn="ctr">
                        <a:lnSpc>
                          <a:spcPct val="100000"/>
                        </a:lnSpc>
                        <a:spcAft>
                          <a:spcPts val="0"/>
                        </a:spcAft>
                      </a:pPr>
                      <a:r>
                        <a:rPr lang="en-US" sz="1400" b="1" dirty="0" err="1">
                          <a:solidFill>
                            <a:srgbClr val="000000"/>
                          </a:solidFill>
                          <a:latin typeface="Times New Roman"/>
                          <a:ea typeface="Times New Roman"/>
                          <a:cs typeface="Times New Roman"/>
                        </a:rPr>
                        <a:t>Puntos</a:t>
                      </a:r>
                      <a:r>
                        <a:rPr lang="en-US" sz="1400" b="1" dirty="0">
                          <a:solidFill>
                            <a:srgbClr val="000000"/>
                          </a:solidFill>
                          <a:latin typeface="Times New Roman"/>
                          <a:ea typeface="Times New Roman"/>
                          <a:cs typeface="Times New Roman"/>
                        </a:rPr>
                        <a:t> de Vista</a:t>
                      </a:r>
                      <a:endParaRPr lang="es-EC" sz="1400"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60000"/>
                        <a:lumOff val="40000"/>
                      </a:schemeClr>
                    </a:solidFill>
                  </a:tcPr>
                </a:tc>
                <a:tc>
                  <a:txBody>
                    <a:bodyPr/>
                    <a:lstStyle/>
                    <a:p>
                      <a:pPr marL="12700" indent="-12700" algn="ctr">
                        <a:lnSpc>
                          <a:spcPct val="100000"/>
                        </a:lnSpc>
                        <a:spcAft>
                          <a:spcPts val="0"/>
                        </a:spcAft>
                      </a:pPr>
                      <a:r>
                        <a:rPr lang="en-US" sz="1200" i="1" dirty="0" err="1">
                          <a:solidFill>
                            <a:srgbClr val="000000"/>
                          </a:solidFill>
                          <a:latin typeface="Times New Roman"/>
                          <a:ea typeface="Times New Roman"/>
                          <a:cs typeface="Times New Roman"/>
                        </a:rPr>
                        <a:t>Perspectiva</a:t>
                      </a:r>
                      <a:r>
                        <a:rPr lang="en-US" sz="1200" i="1" dirty="0">
                          <a:solidFill>
                            <a:srgbClr val="000000"/>
                          </a:solidFill>
                          <a:latin typeface="Times New Roman"/>
                          <a:ea typeface="Times New Roman"/>
                          <a:cs typeface="Times New Roman"/>
                        </a:rPr>
                        <a:t> del </a:t>
                      </a:r>
                      <a:r>
                        <a:rPr lang="en-US" sz="1200" i="1" dirty="0" err="1">
                          <a:solidFill>
                            <a:srgbClr val="000000"/>
                          </a:solidFill>
                          <a:latin typeface="Times New Roman"/>
                          <a:ea typeface="Times New Roman"/>
                          <a:cs typeface="Times New Roman"/>
                        </a:rPr>
                        <a:t>Usuario</a:t>
                      </a:r>
                      <a:endParaRPr lang="es-EC" sz="1200" i="1" dirty="0">
                        <a:latin typeface="Calibri"/>
                        <a:ea typeface="Times New Roman"/>
                        <a:cs typeface="Times New Roman"/>
                      </a:endParaRPr>
                    </a:p>
                  </a:txBody>
                  <a:tcPr marL="36896" marR="36896" marT="0" marB="0" anchor="ctr">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marL="12700" indent="-12700" algn="ctr">
                        <a:lnSpc>
                          <a:spcPct val="100000"/>
                        </a:lnSpc>
                        <a:spcAft>
                          <a:spcPts val="0"/>
                        </a:spcAft>
                      </a:pPr>
                      <a:r>
                        <a:rPr lang="en-US" sz="1200" i="1" dirty="0" err="1">
                          <a:solidFill>
                            <a:srgbClr val="000000"/>
                          </a:solidFill>
                          <a:latin typeface="Times New Roman"/>
                          <a:ea typeface="Times New Roman"/>
                          <a:cs typeface="Times New Roman"/>
                        </a:rPr>
                        <a:t>Perspectiva</a:t>
                      </a:r>
                      <a:r>
                        <a:rPr lang="en-US" sz="1200" i="1" dirty="0">
                          <a:solidFill>
                            <a:srgbClr val="000000"/>
                          </a:solidFill>
                          <a:latin typeface="Times New Roman"/>
                          <a:ea typeface="Times New Roman"/>
                          <a:cs typeface="Times New Roman"/>
                        </a:rPr>
                        <a:t> del </a:t>
                      </a:r>
                      <a:r>
                        <a:rPr lang="en-US" sz="1200" i="1" dirty="0" err="1">
                          <a:solidFill>
                            <a:srgbClr val="000000"/>
                          </a:solidFill>
                          <a:latin typeface="Times New Roman"/>
                          <a:ea typeface="Times New Roman"/>
                          <a:cs typeface="Times New Roman"/>
                        </a:rPr>
                        <a:t>Usuario</a:t>
                      </a:r>
                      <a:endParaRPr lang="es-EC" sz="1200" i="1" dirty="0">
                        <a:latin typeface="Calibri"/>
                        <a:ea typeface="Times New Roman"/>
                        <a:cs typeface="Times New Roman"/>
                      </a:endParaRPr>
                    </a:p>
                  </a:txBody>
                  <a:tcPr marL="36896" marR="36896" marT="0" marB="0" anchor="ctr">
                    <a:lnL>
                      <a:noFill/>
                    </a:lnL>
                    <a:lnR>
                      <a:noFill/>
                    </a:lnR>
                    <a:lnT>
                      <a:noFill/>
                    </a:lnT>
                    <a:lnB>
                      <a:noFill/>
                    </a:lnB>
                    <a:solidFill>
                      <a:schemeClr val="accent1">
                        <a:lumMod val="20000"/>
                        <a:lumOff val="80000"/>
                      </a:schemeClr>
                    </a:solidFill>
                  </a:tcPr>
                </a:tc>
                <a:tc>
                  <a:txBody>
                    <a:bodyPr/>
                    <a:lstStyle/>
                    <a:p>
                      <a:pPr marL="12700" indent="-12700" algn="ctr">
                        <a:lnSpc>
                          <a:spcPct val="100000"/>
                        </a:lnSpc>
                        <a:spcAft>
                          <a:spcPts val="0"/>
                        </a:spcAft>
                      </a:pPr>
                      <a:r>
                        <a:rPr lang="en-US" sz="1200" i="1" dirty="0" err="1">
                          <a:solidFill>
                            <a:srgbClr val="000000"/>
                          </a:solidFill>
                          <a:latin typeface="Times New Roman"/>
                          <a:ea typeface="Times New Roman"/>
                          <a:cs typeface="Times New Roman"/>
                        </a:rPr>
                        <a:t>Perspectiva</a:t>
                      </a:r>
                      <a:r>
                        <a:rPr lang="en-US" sz="1200" i="1" dirty="0">
                          <a:solidFill>
                            <a:srgbClr val="000000"/>
                          </a:solidFill>
                          <a:latin typeface="Times New Roman"/>
                          <a:ea typeface="Times New Roman"/>
                          <a:cs typeface="Times New Roman"/>
                        </a:rPr>
                        <a:t> del </a:t>
                      </a:r>
                      <a:r>
                        <a:rPr lang="en-US" sz="1200" i="1" dirty="0" err="1">
                          <a:solidFill>
                            <a:srgbClr val="000000"/>
                          </a:solidFill>
                          <a:latin typeface="Times New Roman"/>
                          <a:ea typeface="Times New Roman"/>
                          <a:cs typeface="Times New Roman"/>
                        </a:rPr>
                        <a:t>Programador</a:t>
                      </a:r>
                      <a:endParaRPr lang="es-EC" sz="1200" i="1"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136859">
                <a:tc>
                  <a:txBody>
                    <a:bodyPr/>
                    <a:lstStyle/>
                    <a:p>
                      <a:pPr marL="174625" indent="14288" algn="ctr">
                        <a:lnSpc>
                          <a:spcPct val="100000"/>
                        </a:lnSpc>
                        <a:spcAft>
                          <a:spcPts val="0"/>
                        </a:spcAft>
                      </a:pPr>
                      <a:r>
                        <a:rPr lang="en-US" sz="1400" b="1" dirty="0" err="1">
                          <a:solidFill>
                            <a:srgbClr val="000000"/>
                          </a:solidFill>
                          <a:latin typeface="Times New Roman"/>
                          <a:ea typeface="Times New Roman"/>
                          <a:cs typeface="Times New Roman"/>
                        </a:rPr>
                        <a:t>Facilidad</a:t>
                      </a:r>
                      <a:r>
                        <a:rPr lang="en-US" sz="1400" b="1" dirty="0">
                          <a:solidFill>
                            <a:srgbClr val="000000"/>
                          </a:solidFill>
                          <a:latin typeface="Times New Roman"/>
                          <a:ea typeface="Times New Roman"/>
                          <a:cs typeface="Times New Roman"/>
                        </a:rPr>
                        <a:t> de </a:t>
                      </a:r>
                      <a:r>
                        <a:rPr lang="en-US" sz="1400" b="1" dirty="0" err="1">
                          <a:solidFill>
                            <a:srgbClr val="000000"/>
                          </a:solidFill>
                          <a:latin typeface="Times New Roman"/>
                          <a:ea typeface="Times New Roman"/>
                          <a:cs typeface="Times New Roman"/>
                        </a:rPr>
                        <a:t>Medición</a:t>
                      </a:r>
                      <a:endParaRPr lang="es-EC" sz="1400"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60000"/>
                        <a:lumOff val="40000"/>
                      </a:schemeClr>
                    </a:solidFill>
                  </a:tcPr>
                </a:tc>
                <a:tc>
                  <a:txBody>
                    <a:bodyPr/>
                    <a:lstStyle/>
                    <a:p>
                      <a:pPr marL="12700" indent="-12700" algn="ctr">
                        <a:lnSpc>
                          <a:spcPct val="100000"/>
                        </a:lnSpc>
                        <a:spcAft>
                          <a:spcPts val="0"/>
                        </a:spcAft>
                      </a:pPr>
                      <a:r>
                        <a:rPr lang="es-EC" sz="1200" i="1" dirty="0">
                          <a:solidFill>
                            <a:srgbClr val="000000"/>
                          </a:solidFill>
                          <a:latin typeface="Times New Roman"/>
                          <a:ea typeface="Times New Roman"/>
                          <a:cs typeface="Times New Roman"/>
                        </a:rPr>
                        <a:t>Conteo Manual, se necesita entrenamiento</a:t>
                      </a:r>
                      <a:endParaRPr lang="es-EC" sz="1200" i="1" dirty="0">
                        <a:latin typeface="Calibri"/>
                        <a:ea typeface="Times New Roman"/>
                        <a:cs typeface="Times New Roman"/>
                      </a:endParaRPr>
                    </a:p>
                  </a:txBody>
                  <a:tcPr marL="36896" marR="36896"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2700" indent="-12700" algn="ctr">
                        <a:lnSpc>
                          <a:spcPct val="100000"/>
                        </a:lnSpc>
                        <a:spcAft>
                          <a:spcPts val="0"/>
                        </a:spcAft>
                      </a:pPr>
                      <a:r>
                        <a:rPr lang="es-EC" sz="1200" i="1" dirty="0">
                          <a:solidFill>
                            <a:srgbClr val="000000"/>
                          </a:solidFill>
                          <a:latin typeface="Times New Roman"/>
                          <a:ea typeface="Times New Roman"/>
                          <a:cs typeface="Times New Roman"/>
                        </a:rPr>
                        <a:t>Dificultad de automatización. Se necesita entrenamiento</a:t>
                      </a:r>
                      <a:endParaRPr lang="es-EC" sz="1200" i="1" dirty="0">
                        <a:latin typeface="Calibri"/>
                        <a:ea typeface="Times New Roman"/>
                        <a:cs typeface="Times New Roman"/>
                      </a:endParaRPr>
                    </a:p>
                  </a:txBody>
                  <a:tcPr marL="36896" marR="36896"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2700" indent="-12700" algn="ctr">
                        <a:lnSpc>
                          <a:spcPct val="100000"/>
                        </a:lnSpc>
                        <a:spcAft>
                          <a:spcPts val="0"/>
                        </a:spcAft>
                      </a:pPr>
                      <a:r>
                        <a:rPr lang="en-US" sz="1200" i="1" dirty="0" err="1">
                          <a:solidFill>
                            <a:srgbClr val="000000"/>
                          </a:solidFill>
                          <a:latin typeface="Times New Roman"/>
                          <a:ea typeface="Times New Roman"/>
                          <a:cs typeface="Times New Roman"/>
                        </a:rPr>
                        <a:t>Conteo</a:t>
                      </a:r>
                      <a:r>
                        <a:rPr lang="en-US" sz="1200" i="1" dirty="0">
                          <a:solidFill>
                            <a:srgbClr val="000000"/>
                          </a:solidFill>
                          <a:latin typeface="Times New Roman"/>
                          <a:ea typeface="Times New Roman"/>
                          <a:cs typeface="Times New Roman"/>
                        </a:rPr>
                        <a:t> de </a:t>
                      </a:r>
                      <a:r>
                        <a:rPr lang="en-US" sz="1200" i="1" dirty="0" err="1">
                          <a:solidFill>
                            <a:srgbClr val="000000"/>
                          </a:solidFill>
                          <a:latin typeface="Times New Roman"/>
                          <a:ea typeface="Times New Roman"/>
                          <a:cs typeface="Times New Roman"/>
                        </a:rPr>
                        <a:t>Líneas</a:t>
                      </a:r>
                      <a:r>
                        <a:rPr lang="en-US" sz="1200" i="1" dirty="0">
                          <a:solidFill>
                            <a:srgbClr val="000000"/>
                          </a:solidFill>
                          <a:latin typeface="Times New Roman"/>
                          <a:ea typeface="Times New Roman"/>
                          <a:cs typeface="Times New Roman"/>
                        </a:rPr>
                        <a:t> </a:t>
                      </a:r>
                      <a:r>
                        <a:rPr lang="en-US" sz="1200" i="1" dirty="0" err="1">
                          <a:solidFill>
                            <a:srgbClr val="000000"/>
                          </a:solidFill>
                          <a:latin typeface="Times New Roman"/>
                          <a:ea typeface="Times New Roman"/>
                          <a:cs typeface="Times New Roman"/>
                        </a:rPr>
                        <a:t>Automático</a:t>
                      </a:r>
                      <a:endParaRPr lang="es-EC" sz="1200" i="1" dirty="0">
                        <a:latin typeface="Calibri"/>
                        <a:ea typeface="Times New Roman"/>
                        <a:cs typeface="Times New Roman"/>
                      </a:endParaRPr>
                    </a:p>
                  </a:txBody>
                  <a:tcPr marL="36896" marR="3689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
        <p:nvSpPr>
          <p:cNvPr id="12315" name="1 Título"/>
          <p:cNvSpPr>
            <a:spLocks noGrp="1"/>
          </p:cNvSpPr>
          <p:nvPr>
            <p:ph type="title"/>
          </p:nvPr>
        </p:nvSpPr>
        <p:spPr>
          <a:xfrm>
            <a:off x="1600200" y="228600"/>
            <a:ext cx="7086600" cy="1143000"/>
          </a:xfrm>
        </p:spPr>
        <p:txBody>
          <a:bodyPr/>
          <a:lstStyle/>
          <a:p>
            <a:pPr algn="l" eaLnBrk="1" hangingPunct="1"/>
            <a:r>
              <a:rPr lang="en-US" sz="3200" b="1" smtClean="0"/>
              <a:t>Metodología aplicada</a:t>
            </a:r>
          </a:p>
        </p:txBody>
      </p:sp>
      <p:sp>
        <p:nvSpPr>
          <p:cNvPr id="4" name="3 CuadroTexto"/>
          <p:cNvSpPr txBox="1"/>
          <p:nvPr/>
        </p:nvSpPr>
        <p:spPr>
          <a:xfrm>
            <a:off x="2971800" y="6019800"/>
            <a:ext cx="4865499" cy="369332"/>
          </a:xfrm>
          <a:prstGeom prst="rect">
            <a:avLst/>
          </a:prstGeom>
          <a:noFill/>
        </p:spPr>
        <p:txBody>
          <a:bodyPr wrap="none" rtlCol="0" anchor="ctr">
            <a:spAutoFit/>
          </a:bodyPr>
          <a:lstStyle/>
          <a:p>
            <a:pPr algn="ctr"/>
            <a:r>
              <a:rPr lang="en-US" dirty="0" err="1" smtClean="0"/>
              <a:t>Tabla</a:t>
            </a:r>
            <a:r>
              <a:rPr lang="en-US" dirty="0" smtClean="0"/>
              <a:t> </a:t>
            </a:r>
            <a:r>
              <a:rPr lang="en-US" dirty="0" err="1" smtClean="0"/>
              <a:t>comparación</a:t>
            </a:r>
            <a:r>
              <a:rPr lang="en-US" dirty="0" smtClean="0"/>
              <a:t> de </a:t>
            </a:r>
            <a:r>
              <a:rPr lang="en-US" dirty="0" err="1" smtClean="0"/>
              <a:t>modelos</a:t>
            </a:r>
            <a:r>
              <a:rPr lang="en-US" dirty="0" smtClean="0"/>
              <a:t> de </a:t>
            </a:r>
            <a:r>
              <a:rPr lang="en-US" dirty="0" err="1" smtClean="0"/>
              <a:t>estimación</a:t>
            </a:r>
            <a:endParaRPr lang="es-EC"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8 Marcador de contenido"/>
          <p:cNvSpPr>
            <a:spLocks noGrp="1"/>
          </p:cNvSpPr>
          <p:nvPr>
            <p:ph idx="1"/>
          </p:nvPr>
        </p:nvSpPr>
        <p:spPr>
          <a:xfrm>
            <a:off x="1447800" y="1524000"/>
            <a:ext cx="7696200" cy="457200"/>
          </a:xfrm>
        </p:spPr>
        <p:txBody>
          <a:bodyPr/>
          <a:lstStyle/>
          <a:p>
            <a:r>
              <a:rPr lang="en-US" sz="2800" b="1" smtClean="0"/>
              <a:t>COCOMO II (Constructive Cost Model)</a:t>
            </a:r>
            <a:endParaRPr lang="en-US" sz="2800" smtClean="0"/>
          </a:p>
          <a:p>
            <a:endParaRPr lang="en-US" sz="2800" smtClean="0"/>
          </a:p>
          <a:p>
            <a:endParaRPr lang="en-US" sz="2800" smtClean="0"/>
          </a:p>
          <a:p>
            <a:endParaRPr lang="en-US" sz="2800" smtClean="0"/>
          </a:p>
        </p:txBody>
      </p:sp>
      <p:pic>
        <p:nvPicPr>
          <p:cNvPr id="11267" name="Picture 5"/>
          <p:cNvPicPr>
            <a:picLocks noChangeAspect="1" noChangeArrowheads="1"/>
          </p:cNvPicPr>
          <p:nvPr/>
        </p:nvPicPr>
        <p:blipFill>
          <a:blip r:embed="rId3" cstate="print"/>
          <a:srcRect t="7632" r="2090" b="16034"/>
          <a:stretch>
            <a:fillRect/>
          </a:stretch>
        </p:blipFill>
        <p:spPr bwMode="auto">
          <a:xfrm>
            <a:off x="1676400" y="2133600"/>
            <a:ext cx="7223125" cy="914400"/>
          </a:xfrm>
          <a:prstGeom prst="rect">
            <a:avLst/>
          </a:prstGeom>
          <a:noFill/>
          <a:ln w="9525">
            <a:noFill/>
            <a:miter lim="800000"/>
            <a:headEnd/>
            <a:tailEnd/>
          </a:ln>
        </p:spPr>
      </p:pic>
      <p:sp>
        <p:nvSpPr>
          <p:cNvPr id="11268" name="1 Título"/>
          <p:cNvSpPr>
            <a:spLocks noGrp="1"/>
          </p:cNvSpPr>
          <p:nvPr>
            <p:ph type="title"/>
          </p:nvPr>
        </p:nvSpPr>
        <p:spPr>
          <a:xfrm>
            <a:off x="1600200" y="228600"/>
            <a:ext cx="7086600" cy="1143000"/>
          </a:xfrm>
        </p:spPr>
        <p:txBody>
          <a:bodyPr/>
          <a:lstStyle/>
          <a:p>
            <a:pPr algn="l" eaLnBrk="1" hangingPunct="1"/>
            <a:r>
              <a:rPr lang="en-US" sz="3200" b="1" smtClean="0"/>
              <a:t>Metodología aplicada</a:t>
            </a:r>
          </a:p>
        </p:txBody>
      </p:sp>
      <p:pic>
        <p:nvPicPr>
          <p:cNvPr id="11269" name="Picture 7"/>
          <p:cNvPicPr>
            <a:picLocks noChangeAspect="1" noChangeArrowheads="1"/>
          </p:cNvPicPr>
          <p:nvPr/>
        </p:nvPicPr>
        <p:blipFill>
          <a:blip r:embed="rId4" cstate="print"/>
          <a:srcRect l="4405" t="5280" r="6477" b="10310"/>
          <a:stretch>
            <a:fillRect/>
          </a:stretch>
        </p:blipFill>
        <p:spPr bwMode="auto">
          <a:xfrm>
            <a:off x="7162800" y="4724400"/>
            <a:ext cx="1676400" cy="1828800"/>
          </a:xfrm>
          <a:prstGeom prst="rect">
            <a:avLst/>
          </a:prstGeom>
          <a:noFill/>
          <a:ln w="9525">
            <a:noFill/>
            <a:miter lim="800000"/>
            <a:headEnd/>
            <a:tailEnd/>
          </a:ln>
        </p:spPr>
      </p:pic>
      <p:pic>
        <p:nvPicPr>
          <p:cNvPr id="11270" name="Picture 6"/>
          <p:cNvPicPr>
            <a:picLocks noChangeAspect="1" noChangeArrowheads="1"/>
          </p:cNvPicPr>
          <p:nvPr/>
        </p:nvPicPr>
        <p:blipFill>
          <a:blip r:embed="rId5" cstate="print"/>
          <a:srcRect l="3067" t="3352" r="5200" b="18294"/>
          <a:stretch>
            <a:fillRect/>
          </a:stretch>
        </p:blipFill>
        <p:spPr bwMode="auto">
          <a:xfrm>
            <a:off x="7162800" y="3181350"/>
            <a:ext cx="1676400" cy="1543050"/>
          </a:xfrm>
          <a:prstGeom prst="rect">
            <a:avLst/>
          </a:prstGeom>
          <a:noFill/>
          <a:ln w="9525">
            <a:noFill/>
            <a:miter lim="800000"/>
            <a:headEnd/>
            <a:tailEnd/>
          </a:ln>
        </p:spPr>
      </p:pic>
      <p:sp>
        <p:nvSpPr>
          <p:cNvPr id="11271" name="6 Rectángulo"/>
          <p:cNvSpPr>
            <a:spLocks noChangeArrowheads="1"/>
          </p:cNvSpPr>
          <p:nvPr/>
        </p:nvSpPr>
        <p:spPr bwMode="auto">
          <a:xfrm>
            <a:off x="1752600" y="3683000"/>
            <a:ext cx="4953000" cy="2032000"/>
          </a:xfrm>
          <a:prstGeom prst="rect">
            <a:avLst/>
          </a:prstGeom>
          <a:noFill/>
          <a:ln w="9525">
            <a:noFill/>
            <a:miter lim="800000"/>
            <a:headEnd/>
            <a:tailEnd/>
          </a:ln>
        </p:spPr>
        <p:txBody>
          <a:bodyPr>
            <a:spAutoFit/>
          </a:bodyPr>
          <a:lstStyle/>
          <a:p>
            <a:pPr algn="just"/>
            <a:r>
              <a:rPr lang="es-EC"/>
              <a:t>El modelo COCOMO II, utiliza la medición de tamaño del software  (número de líneas de código) y número de manejadores de costo (factores de escala y multiplicadores de esfuerzo), para estimar la cantidad de esfuerzo requerido para desarrollar un proyecto de software.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1524000" y="274638"/>
            <a:ext cx="7162800" cy="1143000"/>
          </a:xfrm>
        </p:spPr>
        <p:txBody>
          <a:bodyPr/>
          <a:lstStyle/>
          <a:p>
            <a:pPr algn="l"/>
            <a:r>
              <a:rPr lang="en-US" sz="3600" dirty="0" smtClean="0"/>
              <a:t>Pre-</a:t>
            </a:r>
            <a:r>
              <a:rPr lang="en-US" sz="3600" dirty="0" err="1" smtClean="0"/>
              <a:t>prueba</a:t>
            </a:r>
            <a:endParaRPr lang="es-EC" sz="3600" dirty="0" smtClean="0"/>
          </a:p>
        </p:txBody>
      </p:sp>
      <p:sp>
        <p:nvSpPr>
          <p:cNvPr id="15363" name="2 Marcador de contenido"/>
          <p:cNvSpPr>
            <a:spLocks noGrp="1"/>
          </p:cNvSpPr>
          <p:nvPr>
            <p:ph idx="1"/>
          </p:nvPr>
        </p:nvSpPr>
        <p:spPr>
          <a:xfrm>
            <a:off x="1447800" y="1981200"/>
            <a:ext cx="7239000" cy="3886200"/>
          </a:xfrm>
        </p:spPr>
        <p:txBody>
          <a:bodyPr/>
          <a:lstStyle/>
          <a:p>
            <a:pPr marL="533400" indent="-260350">
              <a:defRPr/>
            </a:pPr>
            <a:r>
              <a:rPr lang="en-US" dirty="0" err="1" smtClean="0"/>
              <a:t>Objetivos</a:t>
            </a:r>
            <a:r>
              <a:rPr lang="en-US" dirty="0" smtClean="0"/>
              <a:t>: </a:t>
            </a:r>
          </a:p>
          <a:p>
            <a:pPr lvl="1">
              <a:defRPr/>
            </a:pPr>
            <a:r>
              <a:rPr lang="es-EC" sz="2000" dirty="0" smtClean="0"/>
              <a:t>Validar las tablas de factores de escala, multiplicadores de esfuerzo y la tabla básica para la productividad.</a:t>
            </a:r>
          </a:p>
          <a:p>
            <a:pPr lvl="1">
              <a:defRPr/>
            </a:pPr>
            <a:endParaRPr lang="es-EC" sz="2000" dirty="0" smtClean="0">
              <a:solidFill>
                <a:srgbClr val="FF0000"/>
              </a:solidFill>
            </a:endParaRPr>
          </a:p>
          <a:p>
            <a:pPr lvl="1">
              <a:defRPr/>
            </a:pPr>
            <a:r>
              <a:rPr lang="es-EC" sz="2000" dirty="0" smtClean="0"/>
              <a:t>Tomar en cuenta las debilidades de la Pre-Prueba para mejorar el procedimiento de toma de datos.</a:t>
            </a:r>
            <a:r>
              <a:rPr lang="es-EC" sz="2400" dirty="0" smtClean="0"/>
              <a:t> </a:t>
            </a:r>
          </a:p>
          <a:p>
            <a:pPr lvl="1">
              <a:defRPr/>
            </a:pPr>
            <a:endParaRPr lang="es-EC" sz="2400" dirty="0" smtClean="0"/>
          </a:p>
          <a:p>
            <a:pPr marL="533400">
              <a:defRPr/>
            </a:pPr>
            <a:r>
              <a:rPr lang="en-US" sz="2400" dirty="0" err="1" smtClean="0"/>
              <a:t>Duración</a:t>
            </a:r>
            <a:r>
              <a:rPr lang="en-US" sz="2400" dirty="0" smtClean="0"/>
              <a:t> de la pre-</a:t>
            </a:r>
            <a:r>
              <a:rPr lang="en-US" sz="2400" dirty="0" err="1" smtClean="0"/>
              <a:t>prueba</a:t>
            </a:r>
            <a:r>
              <a:rPr lang="en-US" sz="2400" dirty="0" smtClean="0"/>
              <a:t>:  2 </a:t>
            </a:r>
            <a:r>
              <a:rPr lang="en-US" sz="2400" dirty="0" err="1" smtClean="0"/>
              <a:t>semanas</a:t>
            </a:r>
            <a:r>
              <a:rPr lang="en-US" sz="2400" dirty="0" smtClean="0"/>
              <a:t> </a:t>
            </a:r>
            <a:endParaRPr lang="en-US" sz="2800" dirty="0" smtClean="0"/>
          </a:p>
          <a:p>
            <a:pPr>
              <a:defRPr/>
            </a:pPr>
            <a:endParaRPr lang="es-EC"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3559</TotalTime>
  <Words>2160</Words>
  <Application>Microsoft Office PowerPoint</Application>
  <PresentationFormat>Presentación en pantalla (4:3)</PresentationFormat>
  <Paragraphs>200</Paragraphs>
  <Slides>20</Slides>
  <Notes>20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template</vt:lpstr>
      <vt:lpstr>Medición de la productividad de proyectos de software desarrollados en dos empresas locales.</vt:lpstr>
      <vt:lpstr>Agenda</vt:lpstr>
      <vt:lpstr>Objetivos del proyecto</vt:lpstr>
      <vt:lpstr>Contexto y definición del problema</vt:lpstr>
      <vt:lpstr>Contexto y definición del problema</vt:lpstr>
      <vt:lpstr>Metodología aplicada</vt:lpstr>
      <vt:lpstr>Metodología aplicada</vt:lpstr>
      <vt:lpstr>Metodología aplicada</vt:lpstr>
      <vt:lpstr>Pre-prueba</vt:lpstr>
      <vt:lpstr>Pre-prueba</vt:lpstr>
      <vt:lpstr>Caso de estudio: PS002</vt:lpstr>
      <vt:lpstr>Caso de estudio: CF002</vt:lpstr>
      <vt:lpstr>Reportes aplicables a trabajos futuros</vt:lpstr>
      <vt:lpstr>Conclusiones</vt:lpstr>
      <vt:lpstr>Conclusiones</vt:lpstr>
      <vt:lpstr>Conclusiones</vt:lpstr>
      <vt:lpstr>Conclusiones</vt:lpstr>
      <vt:lpstr>Recomendaciones</vt:lpstr>
      <vt:lpstr>Recomendaciones</vt:lpstr>
      <vt:lpstr>¿Preguntas?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MVC</dc:creator>
  <cp:lastModifiedBy>Manuel Ernesto</cp:lastModifiedBy>
  <cp:revision>173</cp:revision>
  <dcterms:created xsi:type="dcterms:W3CDTF">2008-12-29T14:42:30Z</dcterms:created>
  <dcterms:modified xsi:type="dcterms:W3CDTF">2010-02-01T04:13:17Z</dcterms:modified>
</cp:coreProperties>
</file>