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58" r:id="rId4"/>
    <p:sldId id="283" r:id="rId5"/>
    <p:sldId id="259" r:id="rId6"/>
    <p:sldId id="260" r:id="rId7"/>
    <p:sldId id="285" r:id="rId8"/>
    <p:sldId id="261" r:id="rId9"/>
    <p:sldId id="272" r:id="rId10"/>
    <p:sldId id="262" r:id="rId11"/>
    <p:sldId id="264" r:id="rId12"/>
    <p:sldId id="263" r:id="rId13"/>
    <p:sldId id="281" r:id="rId14"/>
    <p:sldId id="265" r:id="rId15"/>
    <p:sldId id="266" r:id="rId16"/>
    <p:sldId id="284" r:id="rId17"/>
    <p:sldId id="267" r:id="rId18"/>
    <p:sldId id="269" r:id="rId19"/>
    <p:sldId id="270" r:id="rId20"/>
    <p:sldId id="280" r:id="rId21"/>
    <p:sldId id="271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67" autoAdjust="0"/>
  </p:normalViewPr>
  <p:slideViewPr>
    <p:cSldViewPr>
      <p:cViewPr varScale="1">
        <p:scale>
          <a:sx n="64" d="100"/>
          <a:sy n="64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n-US"/>
            </a:pPr>
            <a:r>
              <a:rPr lang="en-US" dirty="0" err="1" smtClean="0"/>
              <a:t>Tiempo</a:t>
            </a:r>
            <a:r>
              <a:rPr lang="en-US" dirty="0" smtClean="0"/>
              <a:t>  </a:t>
            </a:r>
            <a:r>
              <a:rPr lang="en-US" dirty="0" err="1"/>
              <a:t>vs</a:t>
            </a:r>
            <a:r>
              <a:rPr lang="en-US" dirty="0"/>
              <a:t> Número</a:t>
            </a:r>
            <a:r>
              <a:rPr lang="en-US" baseline="0" dirty="0"/>
              <a:t> de </a:t>
            </a:r>
            <a:r>
              <a:rPr lang="en-US" baseline="0" dirty="0" err="1"/>
              <a:t>nodos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741109567186461"/>
          <c:y val="0.10998622047244097"/>
          <c:w val="0.83425557099480219"/>
          <c:h val="0.72406014873140834"/>
        </c:manualLayout>
      </c:layout>
      <c:barChart>
        <c:barDir val="col"/>
        <c:grouping val="clustered"/>
        <c:ser>
          <c:idx val="1"/>
          <c:order val="0"/>
          <c:tx>
            <c:strRef>
              <c:f>Hoja1!$B$1</c:f>
              <c:strCache>
                <c:ptCount val="1"/>
                <c:pt idx="0">
                  <c:v>Tiempo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/>
                      <a:t>2:09:45 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1.2051706036745409E-2"/>
                  <c:y val="-5.99781277340332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0:18:56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3.3754593175853022E-3"/>
                  <c:y val="-6.69590988626421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0:15:05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5.3850393700787414E-3"/>
                  <c:y val="-4.4517497812773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0:07:02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3.7607611548556444E-3"/>
                  <c:y val="-5.00730533683288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0:06:04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es-EC"/>
              </a:p>
            </c:txPr>
            <c:showVal val="1"/>
          </c:dLbls>
          <c:cat>
            <c:numRef>
              <c:f>Hoja1!$A$2:$A$6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15</c:v>
                </c:pt>
                <c:pt idx="4">
                  <c:v>18</c:v>
                </c:pt>
              </c:numCache>
            </c:numRef>
          </c:cat>
          <c:val>
            <c:numRef>
              <c:f>Hoja1!$B$2:$B$6</c:f>
              <c:numCache>
                <c:formatCode>[$-F400]h:mm:ss\ AM/PM</c:formatCode>
                <c:ptCount val="5"/>
                <c:pt idx="0">
                  <c:v>9.0104166666668081E-2</c:v>
                </c:pt>
                <c:pt idx="1">
                  <c:v>1.3148148148148249E-2</c:v>
                </c:pt>
                <c:pt idx="2">
                  <c:v>1.0474537037037211E-2</c:v>
                </c:pt>
                <c:pt idx="3">
                  <c:v>4.8842592592592583E-3</c:v>
                </c:pt>
                <c:pt idx="4">
                  <c:v>4.2129629629629834E-3</c:v>
                </c:pt>
              </c:numCache>
            </c:numRef>
          </c:val>
        </c:ser>
        <c:axId val="65530112"/>
        <c:axId val="67010560"/>
      </c:barChart>
      <c:catAx>
        <c:axId val="6553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7010560"/>
        <c:crosses val="autoZero"/>
        <c:auto val="1"/>
        <c:lblAlgn val="ctr"/>
        <c:lblOffset val="100"/>
      </c:catAx>
      <c:valAx>
        <c:axId val="67010560"/>
        <c:scaling>
          <c:orientation val="minMax"/>
        </c:scaling>
        <c:axPos val="l"/>
        <c:majorGridlines/>
        <c:numFmt formatCode="[h]:mm:ss;@" sourceLinked="0"/>
        <c:tickLblPos val="nextTo"/>
        <c:txPr>
          <a:bodyPr/>
          <a:lstStyle/>
          <a:p>
            <a:pPr>
              <a:defRPr lang="en-US"/>
            </a:pPr>
            <a:endParaRPr lang="es-EC"/>
          </a:p>
        </c:txPr>
        <c:crossAx val="65530112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6114-A750-4E68-A161-452F997C1B44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C975-B2DD-4514-8E47-59E224E18EC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Como antecedentes</a:t>
            </a:r>
            <a:r>
              <a:rPr lang="es-EC" baseline="0" dirty="0" smtClean="0"/>
              <a:t> tenemos que DIP demanda de muchos recursos y tiempo.</a:t>
            </a:r>
          </a:p>
          <a:p>
            <a:endParaRPr lang="es-EC" baseline="0" dirty="0" smtClean="0"/>
          </a:p>
          <a:p>
            <a:r>
              <a:rPr lang="es-EC" baseline="0" dirty="0" smtClean="0"/>
              <a:t>DIC es </a:t>
            </a:r>
            <a:r>
              <a:rPr lang="es-EC" baseline="0" dirty="0" err="1" smtClean="0"/>
              <a:t>differential</a:t>
            </a:r>
            <a:r>
              <a:rPr lang="es-EC" baseline="0" dirty="0" smtClean="0"/>
              <a:t> interface </a:t>
            </a:r>
            <a:r>
              <a:rPr lang="es-EC" baseline="0" dirty="0" err="1" smtClean="0"/>
              <a:t>contrast</a:t>
            </a:r>
            <a:r>
              <a:rPr lang="es-EC" baseline="0" dirty="0" smtClean="0"/>
              <a:t>. Imágenes falsas, se desfasa un delta pequeño y se restan, este procedimiento se realiza para poder hacer visibles superficies invisibles de las paredes</a:t>
            </a:r>
          </a:p>
          <a:p>
            <a:endParaRPr lang="es-EC" baseline="0" dirty="0" smtClean="0"/>
          </a:p>
          <a:p>
            <a:r>
              <a:rPr lang="es-EC" baseline="0" dirty="0" err="1" smtClean="0"/>
              <a:t>Tambien</a:t>
            </a:r>
            <a:r>
              <a:rPr lang="es-EC" baseline="0" dirty="0" smtClean="0"/>
              <a:t> debemos mencionar que se tuvo un algoritmo, el cual realizaba la detección de las paredes de las </a:t>
            </a:r>
            <a:r>
              <a:rPr lang="es-EC" baseline="0" dirty="0" err="1" smtClean="0"/>
              <a:t>celulas</a:t>
            </a:r>
            <a:r>
              <a:rPr lang="es-EC" baseline="0" dirty="0" smtClean="0"/>
              <a:t> implementado en </a:t>
            </a:r>
            <a:r>
              <a:rPr lang="es-EC" baseline="0" dirty="0" err="1" smtClean="0"/>
              <a:t>MatlLab</a:t>
            </a:r>
            <a:r>
              <a:rPr lang="es-EC" baseline="0" dirty="0" smtClean="0"/>
              <a:t>, el cual nos permite leer la imagen como un matriz, aplicar operaciones sobre el de forma sencilla como multiplicación, </a:t>
            </a:r>
            <a:r>
              <a:rPr lang="es-EC" baseline="0" dirty="0" err="1" smtClean="0"/>
              <a:t>division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convoluciones</a:t>
            </a:r>
            <a:r>
              <a:rPr lang="es-EC" baseline="0" dirty="0" smtClean="0"/>
              <a:t>, además ofrece un desarrollo </a:t>
            </a:r>
            <a:r>
              <a:rPr lang="es-EC" baseline="0" dirty="0" err="1" smtClean="0"/>
              <a:t>rapido</a:t>
            </a:r>
            <a:r>
              <a:rPr lang="es-EC" baseline="0" dirty="0" smtClean="0"/>
              <a:t>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Costos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Para</a:t>
            </a:r>
            <a:r>
              <a:rPr lang="es-EC" baseline="0" dirty="0" smtClean="0"/>
              <a:t> tener 3 minutos y medio de animación se demoraban una semana.</a:t>
            </a:r>
          </a:p>
          <a:p>
            <a:r>
              <a:rPr lang="es-EC" baseline="0" dirty="0" smtClean="0"/>
              <a:t>Esta optimizada para el procesamiento de imágenes, se puede usar con </a:t>
            </a:r>
            <a:r>
              <a:rPr lang="es-EC" baseline="0" dirty="0" err="1" smtClean="0"/>
              <a:t>c++</a:t>
            </a:r>
            <a:r>
              <a:rPr lang="es-EC" baseline="0" dirty="0" smtClean="0"/>
              <a:t> y </a:t>
            </a:r>
            <a:r>
              <a:rPr lang="es-EC" baseline="0" dirty="0" err="1" smtClean="0"/>
              <a:t>python</a:t>
            </a:r>
            <a:r>
              <a:rPr lang="es-EC" baseline="0" dirty="0" smtClean="0"/>
              <a:t>, es </a:t>
            </a:r>
            <a:r>
              <a:rPr lang="es-EC" baseline="0" dirty="0" err="1" smtClean="0"/>
              <a:t>facil</a:t>
            </a:r>
            <a:r>
              <a:rPr lang="es-EC" baseline="0" dirty="0" smtClean="0"/>
              <a:t> de aprender y tiene un conjunto de funciones muy </a:t>
            </a:r>
            <a:r>
              <a:rPr lang="es-EC" baseline="0" dirty="0" err="1" smtClean="0"/>
              <a:t>utiles</a:t>
            </a:r>
            <a:r>
              <a:rPr lang="es-EC" baseline="0" dirty="0" smtClean="0"/>
              <a:t> a la hora de procesar imágenes, aparte de la variedad de formatos que soporta.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Por cada muestra se generar varias </a:t>
            </a:r>
            <a:r>
              <a:rPr lang="es-EC" baseline="0" dirty="0" err="1" smtClean="0"/>
              <a:t>imagenes</a:t>
            </a:r>
            <a:r>
              <a:rPr lang="es-EC" baseline="0" dirty="0" smtClean="0"/>
              <a:t> que deben ser procesadas, como mitigación a la segmentación q producen las imágenes DIC, que para ser capturadas usan una iluminación direccional, la cual hace visibles solo ciertas partes de las paredes celulares que en ese momento se encuentren expuestas a la luz, se usó un microscopio DIC en el que fue necesario realizar 12 rotaciones y con 3 diferentes objetivos durante las captura, dando como resultado 36 imágenes por cada muestra.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El primer</a:t>
            </a:r>
            <a:r>
              <a:rPr lang="es-EC" baseline="0" dirty="0" smtClean="0"/>
              <a:t> inconveniente que encontramos fue que las imágenes fueron tomados con equipos de </a:t>
            </a:r>
            <a:r>
              <a:rPr lang="es-EC" baseline="0" dirty="0" err="1" smtClean="0"/>
              <a:t>bioinformatica</a:t>
            </a:r>
            <a:r>
              <a:rPr lang="es-EC" baseline="0" dirty="0" smtClean="0"/>
              <a:t> de gran precisión los cuales dieron como resultado imágenes de resolución muy grandes como lo son 2560X1920, los cuales al ser traducidos a un arreglo ocuparía 4’915.200 posiciones a ser procesadas  por cada imagen.</a:t>
            </a:r>
          </a:p>
          <a:p>
            <a:endParaRPr lang="es-EC" baseline="0" dirty="0" smtClean="0"/>
          </a:p>
          <a:p>
            <a:r>
              <a:rPr lang="es-EC" baseline="0" dirty="0" err="1" smtClean="0"/>
              <a:t>Matlab</a:t>
            </a:r>
            <a:r>
              <a:rPr lang="es-EC" baseline="0" dirty="0" smtClean="0"/>
              <a:t> al estar desarrollada su interfaz grafica y funciones en JAVA genera un respuesta lenta, el manejo de los índices de las matrices además de no esta optimizado , </a:t>
            </a:r>
          </a:p>
          <a:p>
            <a:endParaRPr lang="es-EC" baseline="0" dirty="0" smtClean="0"/>
          </a:p>
          <a:p>
            <a:r>
              <a:rPr lang="es-EC" baseline="0" dirty="0" smtClean="0"/>
              <a:t>Motivo para no usar </a:t>
            </a:r>
            <a:r>
              <a:rPr lang="es-EC" baseline="0" dirty="0" err="1" smtClean="0"/>
              <a:t>Matlab</a:t>
            </a:r>
            <a:r>
              <a:rPr lang="es-EC" baseline="0" dirty="0" smtClean="0"/>
              <a:t>.- tiene una extensión que le permite la ejecución en ambientes distribuidos como AWS, pero la desventaja principal es que se necesita una licencia por cada nodo levantado.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err="1" smtClean="0"/>
              <a:t>Paralelización</a:t>
            </a:r>
            <a:r>
              <a:rPr lang="es-ES" dirty="0" smtClean="0"/>
              <a:t> de tareas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Control de trabajos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Tolerancia a fallos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Escalabilidad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Detección de errores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s-ES" dirty="0" smtClean="0"/>
              <a:t>Sincronización</a:t>
            </a:r>
            <a:endParaRPr lang="en-US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Explicar</a:t>
            </a:r>
            <a:r>
              <a:rPr lang="es-EC" baseline="0" dirty="0" smtClean="0"/>
              <a:t> la fase de orden y agrupamiento de los datos de salida de los </a:t>
            </a:r>
            <a:r>
              <a:rPr lang="es-EC" baseline="0" dirty="0" err="1" smtClean="0"/>
              <a:t>mapper</a:t>
            </a:r>
            <a:r>
              <a:rPr lang="es-EC" baseline="0" dirty="0" smtClean="0"/>
              <a:t>, y la </a:t>
            </a:r>
            <a:r>
              <a:rPr lang="es-EC" baseline="0" dirty="0" err="1" smtClean="0"/>
              <a:t>creacion</a:t>
            </a:r>
            <a:r>
              <a:rPr lang="es-EC" baseline="0" dirty="0" smtClean="0"/>
              <a:t> de un </a:t>
            </a:r>
            <a:r>
              <a:rPr lang="es-EC" baseline="0" dirty="0" err="1" smtClean="0"/>
              <a:t>reducer</a:t>
            </a:r>
            <a:r>
              <a:rPr lang="es-EC" baseline="0" dirty="0" smtClean="0"/>
              <a:t> por cada clave generada.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La fase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mapper</a:t>
            </a:r>
            <a:r>
              <a:rPr lang="es-EC" baseline="0" dirty="0" smtClean="0"/>
              <a:t> realiza los filtros de coincidencia, la detección de </a:t>
            </a:r>
            <a:r>
              <a:rPr lang="es-EC" baseline="0" dirty="0" err="1" smtClean="0"/>
              <a:t>lineas</a:t>
            </a:r>
            <a:r>
              <a:rPr lang="es-EC" baseline="0" dirty="0" smtClean="0"/>
              <a:t>, el </a:t>
            </a:r>
            <a:r>
              <a:rPr lang="es-EC" baseline="0" dirty="0" err="1" smtClean="0"/>
              <a:t>image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resitratión</a:t>
            </a:r>
            <a:r>
              <a:rPr lang="es-EC" baseline="0" dirty="0" smtClean="0"/>
              <a:t>,</a:t>
            </a:r>
          </a:p>
          <a:p>
            <a:r>
              <a:rPr lang="es-EC" baseline="0" dirty="0" smtClean="0"/>
              <a:t>Por su naturaleza la fase combinatoria se realiza en el </a:t>
            </a:r>
            <a:r>
              <a:rPr lang="es-EC" baseline="0" dirty="0" err="1" smtClean="0"/>
              <a:t>reducer</a:t>
            </a:r>
            <a:r>
              <a:rPr lang="es-EC" baseline="0" dirty="0" smtClean="0"/>
              <a:t> y la </a:t>
            </a:r>
            <a:r>
              <a:rPr lang="es-EC" baseline="0" dirty="0" err="1" smtClean="0"/>
              <a:t>funcion</a:t>
            </a:r>
            <a:r>
              <a:rPr lang="es-EC" baseline="0" dirty="0" smtClean="0"/>
              <a:t> de umbral para la </a:t>
            </a:r>
            <a:r>
              <a:rPr lang="es-EC" baseline="0" dirty="0" err="1" smtClean="0"/>
              <a:t>binarización</a:t>
            </a:r>
            <a:r>
              <a:rPr lang="es-EC" baseline="0" dirty="0" smtClean="0"/>
              <a:t>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eficacia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eficiencia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0C975-B2DD-4514-8E47-59E224E18ECD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91A1AB-BE8B-4BC8-8933-F330C05A744B}" type="datetimeFigureOut">
              <a:rPr lang="es-EC" smtClean="0"/>
              <a:pPr/>
              <a:t>19/10/2010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AE3A4E-F4E8-4466-8329-882803C41A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s-EC" sz="3200" b="1" dirty="0"/>
              <a:t>Utilización de la plataforma Hadoop para implementar un programa distribuido que permita encontrar las paredes de células de la epidermis de plantas modificadas genéticamente</a:t>
            </a:r>
            <a:endParaRPr lang="es-EC" sz="3200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19400" y="5181600"/>
            <a:ext cx="571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/>
                <a:cs typeface="Arial" pitchFamily="34" charset="0"/>
              </a:rPr>
              <a:t>GUSTAVO IRVING CALI MENA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/>
                <a:cs typeface="Arial" pitchFamily="34" charset="0"/>
              </a:rPr>
              <a:t>ERICK ROGGER MORENO QUINDE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9350" cy="1143000"/>
          </a:xfrm>
        </p:spPr>
        <p:txBody>
          <a:bodyPr>
            <a:normAutofit/>
          </a:bodyPr>
          <a:lstStyle/>
          <a:p>
            <a:pPr lvl="1" algn="l" rtl="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HADOOP</a:t>
            </a:r>
            <a:endParaRPr lang="en-U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16764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un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framework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open-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source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desarrollado en Java que nació como proyecto de Apache para el procesamiento y consulta de grandes cantidades de datos sobre un grupo de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computadores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programación en </a:t>
            </a:r>
            <a:r>
              <a:rPr lang="es-ES_tradnl" sz="2400" dirty="0" err="1">
                <a:latin typeface="Arial" pitchFamily="34" charset="0"/>
                <a:cs typeface="Arial" pitchFamily="34" charset="0"/>
              </a:rPr>
              <a:t>Hadoop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> implementa el 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modelo de programación </a:t>
            </a:r>
            <a:r>
              <a:rPr lang="es-ES_tradnl" sz="24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 desarrollado por Google.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C" sz="2400" dirty="0">
              <a:latin typeface="Arial" pitchFamily="34" charset="0"/>
              <a:ea typeface="DejaVu Sans" charset="-128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Hadoop Pipes, es una solución a la ejecución de aplicaciones desarrolladas en el lenguaje C++.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Imagen" descr="Algoritm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1981200"/>
            <a:ext cx="5791200" cy="4038599"/>
          </a:xfrm>
          <a:prstGeom prst="rect">
            <a:avLst/>
          </a:prstGeom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9350" cy="1143000"/>
          </a:xfrm>
        </p:spPr>
        <p:txBody>
          <a:bodyPr>
            <a:normAutofit/>
          </a:bodyPr>
          <a:lstStyle/>
          <a:p>
            <a:pPr lvl="1" algn="l" rtl="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MAP REDUCE</a:t>
            </a:r>
            <a:endParaRPr lang="en-U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Amazon Web Services (I)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1752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Servicios de computación en la nube orientado a la escalabilidad: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Elastic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Computing Cloud (EC2)</a:t>
            </a:r>
          </a:p>
          <a:p>
            <a:pPr lvl="2"/>
            <a:r>
              <a:rPr lang="es-ES" sz="2400" dirty="0" smtClean="0">
                <a:latin typeface="Arial" pitchFamily="34" charset="0"/>
                <a:cs typeface="Arial" pitchFamily="34" charset="0"/>
              </a:rPr>
              <a:t>Permite levantar nodos bajo demanda proveyendo la infraestructura.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Simple Storage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Service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(S3)</a:t>
            </a:r>
          </a:p>
          <a:p>
            <a:pPr lvl="2"/>
            <a:r>
              <a:rPr lang="es-ES" sz="2400" dirty="0" smtClean="0">
                <a:latin typeface="Arial" pitchFamily="34" charset="0"/>
                <a:cs typeface="Arial" pitchFamily="34" charset="0"/>
              </a:rPr>
              <a:t>Almacenamiento escalable de datos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Elastic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(EMR)</a:t>
            </a:r>
          </a:p>
          <a:p>
            <a:pPr lvl="2"/>
            <a:r>
              <a:rPr lang="es-ES" sz="2400" dirty="0" smtClean="0">
                <a:latin typeface="Arial" pitchFamily="34" charset="0"/>
                <a:cs typeface="Arial" pitchFamily="34" charset="0"/>
              </a:rPr>
              <a:t>Automatiza tarea de levantar un clúster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sobre EC2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Amazon Web Services (II)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11 Imagen" descr="Algoritmo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590800"/>
            <a:ext cx="7391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Diseño</a:t>
            </a:r>
          </a:p>
        </p:txBody>
      </p:sp>
      <p:pic>
        <p:nvPicPr>
          <p:cNvPr id="10" name="9 Imagen" descr="Expo_te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8839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99350" cy="1143000"/>
          </a:xfrm>
        </p:spPr>
        <p:txBody>
          <a:bodyPr>
            <a:normAutofit/>
          </a:bodyPr>
          <a:lstStyle/>
          <a:p>
            <a:pPr lvl="1" algn="l" rtl="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Implementación (I)</a:t>
            </a:r>
            <a:endParaRPr lang="en-U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202317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smtClean="0"/>
              <a:t> Implementación de las clases </a:t>
            </a:r>
            <a:r>
              <a:rPr lang="es-ES" sz="2800" dirty="0" err="1" smtClean="0"/>
              <a:t>SimpleFileInputFormat</a:t>
            </a:r>
            <a:r>
              <a:rPr lang="es-ES" sz="2800" dirty="0" smtClean="0"/>
              <a:t> y </a:t>
            </a:r>
            <a:r>
              <a:rPr lang="es-ES" sz="2800" dirty="0" err="1" smtClean="0"/>
              <a:t>SimpleFileOutputFormat</a:t>
            </a:r>
            <a:r>
              <a:rPr lang="es-ES" sz="2800" dirty="0" smtClean="0"/>
              <a:t> en java para la lectura y escritura de imágenes completas en </a:t>
            </a:r>
            <a:r>
              <a:rPr lang="es-ES" sz="2800" dirty="0" err="1" smtClean="0"/>
              <a:t>Hadoop</a:t>
            </a:r>
            <a:r>
              <a:rPr lang="es-E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>
              <a:buFont typeface="Arial" pitchFamily="34" charset="0"/>
              <a:buChar char="•"/>
            </a:pPr>
            <a:endParaRPr lang="es-ES" sz="28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800" dirty="0" smtClean="0"/>
              <a:t> Implementación de la librería </a:t>
            </a:r>
            <a:r>
              <a:rPr lang="es-ES" sz="2800" dirty="0" err="1" smtClean="0"/>
              <a:t>ImageOpenCV</a:t>
            </a:r>
            <a:r>
              <a:rPr lang="es-ES" sz="2800" dirty="0" smtClean="0"/>
              <a:t> con funciones de procesamiento de imágenes que trabaja en conjunto con la librería </a:t>
            </a:r>
            <a:r>
              <a:rPr lang="es-ES" sz="2800" dirty="0" err="1" smtClean="0"/>
              <a:t>Stira</a:t>
            </a:r>
            <a:r>
              <a:rPr lang="es-ES" sz="2800" dirty="0" smtClean="0"/>
              <a:t> de </a:t>
            </a:r>
            <a:r>
              <a:rPr lang="es-ES" sz="2800" dirty="0" err="1" smtClean="0"/>
              <a:t>Filip</a:t>
            </a:r>
            <a:r>
              <a:rPr lang="es-ES" sz="2800" dirty="0" smtClean="0"/>
              <a:t> </a:t>
            </a:r>
            <a:r>
              <a:rPr lang="es-ES" sz="2800" dirty="0" err="1" smtClean="0"/>
              <a:t>Rooms</a:t>
            </a:r>
            <a:r>
              <a:rPr lang="es-E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2209800"/>
            <a:ext cx="8153400" cy="3200400"/>
          </a:xfrm>
        </p:spPr>
        <p:txBody>
          <a:bodyPr/>
          <a:lstStyle/>
          <a:p>
            <a:pPr marL="0" algn="just">
              <a:buFont typeface="Arial" pitchFamily="34" charset="0"/>
              <a:buChar char="•"/>
            </a:pPr>
            <a:r>
              <a:rPr lang="es-ES" sz="2800" dirty="0" smtClean="0"/>
              <a:t>Modificación del algoritmo de detección de líneas propuesto por </a:t>
            </a:r>
            <a:r>
              <a:rPr lang="es-ES" sz="2800" dirty="0" err="1" smtClean="0"/>
              <a:t>Steger</a:t>
            </a:r>
            <a:r>
              <a:rPr lang="es-ES" sz="2800" dirty="0" smtClean="0"/>
              <a:t> de la librería </a:t>
            </a:r>
            <a:r>
              <a:rPr lang="es-ES" sz="2800" dirty="0" err="1" smtClean="0"/>
              <a:t>Stira</a:t>
            </a:r>
            <a:r>
              <a:rPr lang="es-ES" sz="2800" dirty="0" smtClean="0"/>
              <a:t>.</a:t>
            </a:r>
          </a:p>
          <a:p>
            <a:pPr marL="0">
              <a:buFont typeface="Arial" pitchFamily="34" charset="0"/>
              <a:buChar char="•"/>
            </a:pPr>
            <a:endParaRPr lang="es-ES" sz="2800" dirty="0" smtClean="0"/>
          </a:p>
          <a:p>
            <a:pPr marL="0">
              <a:buFont typeface="Arial" pitchFamily="34" charset="0"/>
              <a:buChar char="•"/>
            </a:pPr>
            <a:endParaRPr lang="es-ES" sz="2800" dirty="0" smtClean="0"/>
          </a:p>
          <a:p>
            <a:pPr marL="0" algn="just">
              <a:buFont typeface="Arial" pitchFamily="34" charset="0"/>
              <a:buChar char="•"/>
            </a:pPr>
            <a:r>
              <a:rPr lang="es-ES" sz="2800" dirty="0" smtClean="0"/>
              <a:t> Implementación de funciones para leer y escribir imágenes de punto flotante con la librería </a:t>
            </a:r>
            <a:r>
              <a:rPr lang="es-ES" sz="2800" dirty="0" err="1" smtClean="0"/>
              <a:t>OpenEXR</a:t>
            </a:r>
            <a:r>
              <a:rPr lang="es-ES" sz="2800" dirty="0" smtClean="0"/>
              <a:t>. 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Implementación (II)</a:t>
            </a:r>
            <a:endParaRPr lang="en-U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Pruebas y resultados </a:t>
            </a: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(I)</a:t>
            </a:r>
            <a:endParaRPr lang="es-E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86000" y="3352800"/>
            <a:ext cx="3891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Resultado de usar un umbral de 0.0007.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09600" y="6031468"/>
            <a:ext cx="36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Resultado de usar un umbral de 0.02.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800600" y="6019800"/>
            <a:ext cx="376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Resultado de usar un umbral de 0.005.</a:t>
            </a:r>
            <a:endParaRPr lang="es-ES" dirty="0"/>
          </a:p>
        </p:txBody>
      </p:sp>
      <p:pic>
        <p:nvPicPr>
          <p:cNvPr id="7" name="5 Imagen" descr="tres_abjo_1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2590800" cy="1828800"/>
          </a:xfrm>
          <a:prstGeom prst="rect">
            <a:avLst/>
          </a:prstGeom>
        </p:spPr>
      </p:pic>
      <p:pic>
        <p:nvPicPr>
          <p:cNvPr id="5" name="4 Imagen" descr="tres_abjo_1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3962400"/>
            <a:ext cx="2667000" cy="1905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2401"/>
            <a:ext cx="2590800" cy="199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lvl="1" algn="l" rtl="0" eaLnBrk="1" hangingPunct="1">
              <a:spcBef>
                <a:spcPct val="0"/>
              </a:spcBef>
            </a:pP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Pruebas y resultados </a:t>
            </a: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(II)</a:t>
            </a:r>
            <a:endParaRPr lang="es-E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762000" y="1905000"/>
          <a:ext cx="7960924" cy="3276600"/>
        </p:xfrm>
        <a:graphic>
          <a:graphicData uri="http://schemas.openxmlformats.org/presentationml/2006/ole">
            <p:oleObj spid="_x0000_s5121" name="Bitmap Image" r:id="rId4" imgW="6361905" imgH="1857143" progId="PBrush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lvl="1" algn="l" rtl="0" eaLnBrk="1" hangingPunct="1">
              <a:spcBef>
                <a:spcPct val="0"/>
              </a:spcBef>
            </a:pP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Pruebas y resultados </a:t>
            </a: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(</a:t>
            </a: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III)</a:t>
            </a:r>
            <a:endParaRPr lang="es-E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609600" y="16002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5800" y="1600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Tiempo (hh:mm:ss)</a:t>
            </a:r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38600" y="5715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Número </a:t>
            </a:r>
            <a:r>
              <a:rPr lang="es-ES" sz="1600" dirty="0" smtClean="0"/>
              <a:t>de nodos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99350" cy="1143000"/>
          </a:xfrm>
        </p:spPr>
        <p:txBody>
          <a:bodyPr>
            <a:normAutofit/>
          </a:bodyPr>
          <a:lstStyle/>
          <a:p>
            <a:pPr lvl="1" algn="l" rtl="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Agenda</a:t>
            </a:r>
            <a:endParaRPr lang="en-U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Introducción</a:t>
            </a:r>
          </a:p>
          <a:p>
            <a:pPr lvl="1"/>
            <a:r>
              <a:rPr lang="es-EC" sz="2900" dirty="0" smtClean="0"/>
              <a:t>Antecedentes</a:t>
            </a:r>
          </a:p>
          <a:p>
            <a:pPr lvl="1"/>
            <a:r>
              <a:rPr lang="es-EC" sz="2900" dirty="0"/>
              <a:t>El </a:t>
            </a:r>
            <a:r>
              <a:rPr lang="es-EC" sz="2900" dirty="0" smtClean="0"/>
              <a:t>problema</a:t>
            </a:r>
            <a:endParaRPr lang="es-EC" sz="2900" dirty="0"/>
          </a:p>
          <a:p>
            <a:pPr lvl="1"/>
            <a:r>
              <a:rPr lang="es-EC" sz="2900" dirty="0" smtClean="0"/>
              <a:t>Objetivos</a:t>
            </a:r>
            <a:r>
              <a:rPr lang="es-EC" dirty="0" smtClean="0"/>
              <a:t> </a:t>
            </a:r>
          </a:p>
          <a:p>
            <a:r>
              <a:rPr lang="es-EC" dirty="0" smtClean="0"/>
              <a:t>Algoritmo de detección de paredes de las células.</a:t>
            </a:r>
          </a:p>
          <a:p>
            <a:r>
              <a:rPr lang="es-EC" dirty="0" smtClean="0"/>
              <a:t>Hadoop (</a:t>
            </a:r>
            <a:r>
              <a:rPr lang="es-EC" dirty="0" err="1" smtClean="0"/>
              <a:t>MapReduce</a:t>
            </a:r>
            <a:r>
              <a:rPr lang="es-EC" dirty="0" smtClean="0"/>
              <a:t>)</a:t>
            </a:r>
          </a:p>
          <a:p>
            <a:r>
              <a:rPr lang="es-EC" dirty="0" smtClean="0"/>
              <a:t>Amazon Web Services</a:t>
            </a:r>
          </a:p>
          <a:p>
            <a:r>
              <a:rPr lang="es-EC" dirty="0" smtClean="0"/>
              <a:t>Diseño e Implementación</a:t>
            </a:r>
          </a:p>
          <a:p>
            <a:r>
              <a:rPr lang="es-EC" dirty="0" smtClean="0"/>
              <a:t>Pruebas y Resultados</a:t>
            </a:r>
          </a:p>
          <a:p>
            <a:r>
              <a:rPr lang="es-EC" dirty="0" smtClean="0"/>
              <a:t>Conclusiones y Recomendaciones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lvl="1" algn="l" rtl="0" eaLnBrk="1" hangingPunct="1">
              <a:spcBef>
                <a:spcPct val="0"/>
              </a:spcBef>
            </a:pP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Pruebas y resultados </a:t>
            </a: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(</a:t>
            </a:r>
            <a:r>
              <a:rPr lang="es-ES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IV)</a:t>
            </a:r>
            <a:endParaRPr lang="es-ES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438400" y="1828800"/>
          <a:ext cx="4191000" cy="1794510"/>
        </p:xfrm>
        <a:graphic>
          <a:graphicData uri="http://schemas.openxmlformats.org/drawingml/2006/table">
            <a:tbl>
              <a:tblPr/>
              <a:tblGrid>
                <a:gridCol w="1131570"/>
                <a:gridCol w="1257300"/>
                <a:gridCol w="1802130"/>
              </a:tblGrid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Nodos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Costo($)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Duración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2:09:45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0:18:56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0:15:05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0:07:02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0:06:04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85800" y="3810000"/>
            <a:ext cx="777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COSTO DE GRUPO  = Σ COSTOS de TODAS LAS SESIONES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l-GR" sz="2000" dirty="0" smtClean="0">
              <a:latin typeface="Arial" pitchFamily="34" charset="0"/>
              <a:ea typeface="DejaVu Sans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Arial" pitchFamily="34" charset="0"/>
                <a:ea typeface="DejaVu Sans"/>
                <a:cs typeface="Times New Roman" pitchFamily="18" charset="0"/>
              </a:rPr>
              <a:t>COSTO DE UNA SESIÓN </a:t>
            </a: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= $0.20 * # nodos en </a:t>
            </a:r>
            <a:r>
              <a:rPr lang="es-EC" sz="2000" dirty="0" err="1" smtClean="0">
                <a:latin typeface="Arial" pitchFamily="34" charset="0"/>
                <a:ea typeface="DejaVu Sans"/>
                <a:cs typeface="Times New Roman" pitchFamily="18" charset="0"/>
              </a:rPr>
              <a:t>cluster</a:t>
            </a: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 * # de horas en que el </a:t>
            </a:r>
            <a:r>
              <a:rPr lang="es-EC" sz="2000" dirty="0" err="1" smtClean="0">
                <a:latin typeface="Arial" pitchFamily="34" charset="0"/>
                <a:ea typeface="DejaVu Sans"/>
                <a:cs typeface="Times New Roman" pitchFamily="18" charset="0"/>
              </a:rPr>
              <a:t>cluster</a:t>
            </a: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 estuvo levantado (se redondean al entero superior) + $ 0.10 por GB transferido hacia el </a:t>
            </a:r>
            <a:r>
              <a:rPr lang="es-EC" sz="2000" dirty="0" err="1" smtClean="0">
                <a:latin typeface="Arial" pitchFamily="34" charset="0"/>
                <a:ea typeface="DejaVu Sans"/>
                <a:cs typeface="Times New Roman" pitchFamily="18" charset="0"/>
              </a:rPr>
              <a:t>cluster</a:t>
            </a: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 + $ 0.17 por GB transferido desde el </a:t>
            </a:r>
            <a:r>
              <a:rPr lang="es-EC" sz="2000" dirty="0" err="1" smtClean="0">
                <a:latin typeface="Arial" pitchFamily="34" charset="0"/>
                <a:ea typeface="DejaVu Sans"/>
                <a:cs typeface="Times New Roman" pitchFamily="18" charset="0"/>
              </a:rPr>
              <a:t>cluster</a:t>
            </a:r>
            <a:r>
              <a:rPr lang="es-EC" sz="2000" dirty="0" smtClean="0">
                <a:latin typeface="Arial" pitchFamily="34" charset="0"/>
                <a:ea typeface="DejaVu Sans"/>
                <a:cs typeface="Times New Roman" pitchFamily="18" charset="0"/>
              </a:rPr>
              <a:t>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lvl="1" algn="l" rtl="0" eaLnBrk="1" hangingPunct="1">
              <a:spcBef>
                <a:spcPct val="0"/>
              </a:spcBef>
            </a:pP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" y="1929348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C" sz="2400" dirty="0" smtClean="0">
                <a:latin typeface="Arial" pitchFamily="34" charset="0"/>
                <a:ea typeface="DejaVu Sans"/>
                <a:cs typeface="Times New Roman" pitchFamily="18" charset="0"/>
              </a:rPr>
              <a:t> El valor de umbral que brinda información efectiva de las paredes de las células se encuentra alrededor de 0.005.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ejaVu Sans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2400" dirty="0" smtClean="0">
                <a:latin typeface="Arial" pitchFamily="34" charset="0"/>
                <a:ea typeface="DejaVu Sans"/>
                <a:cs typeface="Times New Roman" pitchFamily="18" charset="0"/>
              </a:rPr>
              <a:t> El algoritmo implementado en C++ es aproximadamente 3 veces </a:t>
            </a:r>
            <a:r>
              <a:rPr lang="en-US" sz="2400" dirty="0" err="1" smtClean="0">
                <a:latin typeface="Arial" pitchFamily="34" charset="0"/>
                <a:ea typeface="DejaVu Sans"/>
                <a:cs typeface="Times New Roman" pitchFamily="18" charset="0"/>
              </a:rPr>
              <a:t>más</a:t>
            </a:r>
            <a:r>
              <a:rPr lang="es-EC" sz="2400" dirty="0" smtClean="0">
                <a:latin typeface="Arial" pitchFamily="34" charset="0"/>
                <a:ea typeface="DejaVu Sans"/>
                <a:cs typeface="Times New Roman" pitchFamily="18" charset="0"/>
              </a:rPr>
              <a:t> rápido que el algoritmo desarrollado en </a:t>
            </a:r>
            <a:r>
              <a:rPr lang="es-EC" sz="2400" dirty="0" err="1" smtClean="0">
                <a:latin typeface="Arial" pitchFamily="34" charset="0"/>
                <a:ea typeface="DejaVu Sans"/>
                <a:cs typeface="Times New Roman" pitchFamily="18" charset="0"/>
              </a:rPr>
              <a:t>Matlab</a:t>
            </a:r>
            <a:r>
              <a:rPr lang="es-EC" sz="2400" dirty="0" smtClean="0">
                <a:latin typeface="Arial" pitchFamily="34" charset="0"/>
                <a:ea typeface="DejaVu Sans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C" sz="2400" dirty="0" smtClean="0">
              <a:latin typeface="Arial" pitchFamily="34" charset="0"/>
              <a:ea typeface="DejaVu Sans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2400" dirty="0" smtClean="0">
                <a:latin typeface="Arial" pitchFamily="34" charset="0"/>
                <a:ea typeface="DejaVu Sans"/>
                <a:cs typeface="Times New Roman" pitchFamily="18" charset="0"/>
              </a:rPr>
              <a:t> El número ideal de nodos para con un volumen de datos a procesar mayor a 700 MB, es de 6 nodos.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S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Recomendaciones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19812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Una de las posibles mejoras del proyecto es crear una interfaz para la carga de las imágenes, ejecución del algoritmo y descargar de las imágenes de salida.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recomendable utilizar un AMI que tenga instalada la misma distribución con la que se realizaron las pruebas locales.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Configurar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 Hadoop para que la salida de la aplicación sea guarda directamente en un </a:t>
            </a:r>
            <a:r>
              <a:rPr lang="es-EC" sz="2400" dirty="0" err="1" smtClean="0">
                <a:latin typeface="Arial" pitchFamily="34" charset="0"/>
                <a:cs typeface="Arial" pitchFamily="34" charset="0"/>
              </a:rPr>
              <a:t>bucket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 de S3 para una mejor accesibilidad a la información.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239000" cy="2590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130000"/>
                  </a:schemeClr>
                </a:solidFill>
              </a:rPr>
              <a:t>Gracias por su atención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6 Título"/>
          <p:cNvSpPr txBox="1">
            <a:spLocks/>
          </p:cNvSpPr>
          <p:nvPr/>
        </p:nvSpPr>
        <p:spPr>
          <a:xfrm>
            <a:off x="533400" y="3810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defTabSz="914400" fontAlgn="auto" latinLnBrk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¿Preguntas?</a:t>
            </a:r>
            <a:endParaRPr lang="en-US" sz="32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Antecedentes (I)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1143000" cy="10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135579"/>
            <a:ext cx="1371600" cy="76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762000" cy="7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419600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Objeto transparente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705600" y="1688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Desfase o polarización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58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Interferencia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255532"/>
            <a:ext cx="2743200" cy="18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562600" y="388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Ejemplo de Imagen DIC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57200" y="1676400"/>
            <a:ext cx="4035552" cy="4495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lvl="0" indent="-320040" algn="just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s-E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 tiene un conjunto de imágenes DIC de las células de plantas del tipo </a:t>
            </a:r>
            <a:r>
              <a:rPr lang="es-EC" sz="3200" dirty="0" err="1" smtClean="0">
                <a:latin typeface="Arial"/>
                <a:ea typeface="DejaVu Sans"/>
              </a:rPr>
              <a:t>Arabidopsis</a:t>
            </a:r>
            <a:r>
              <a:rPr lang="es-EC" sz="3200" dirty="0" smtClean="0">
                <a:latin typeface="Arial"/>
                <a:ea typeface="DejaVu Sans"/>
              </a:rPr>
              <a:t> </a:t>
            </a:r>
            <a:r>
              <a:rPr lang="es-EC" sz="3200" dirty="0" err="1" smtClean="0">
                <a:latin typeface="Arial"/>
                <a:ea typeface="DejaVu Sans"/>
              </a:rPr>
              <a:t>Thaiana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20040" marR="0" lvl="0" indent="-32004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-32004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-32004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None/>
              <a:tabLst/>
              <a:defRPr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-32004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lvl="0" indent="-320040" algn="just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Existe un algoritmo que encuentra las paredes de las células usando este tipo de imágenes implementado en 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s-EC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5552" cy="4495800"/>
          </a:xfrm>
        </p:spPr>
        <p:txBody>
          <a:bodyPr>
            <a:normAutofit fontScale="70000" lnSpcReduction="20000"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El procesamiento digital de imágenes en general es costoso tanto en tiempo como en recursos (hardware).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Una de las librerías de mayor acogida actualmente para procesamiento digital de imágenes es </a:t>
            </a:r>
            <a:r>
              <a:rPr lang="es-E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OpenCV</a:t>
            </a:r>
            <a:r>
              <a:rPr lang="es-E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fue concebido originalmente para el procesamiento de texto.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Antecedentes (II)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00400"/>
            <a:ext cx="137160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2615568" cy="184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ERICK MORENO\Desktop\OpenCV_Logo_with_t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791347"/>
            <a:ext cx="1066800" cy="1314053"/>
          </a:xfrm>
          <a:prstGeom prst="rect">
            <a:avLst/>
          </a:prstGeom>
          <a:noFill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334000"/>
            <a:ext cx="2857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El Problema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32766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01000" cy="4495800"/>
          </a:xfrm>
        </p:spPr>
        <p:txBody>
          <a:bodyPr>
            <a:normAutofit/>
          </a:bodyPr>
          <a:lstStyle/>
          <a:p>
            <a:pPr algn="just"/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Se necesita procesar una gran cantidad de 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imágenes en el menor tiempo posible.</a:t>
            </a:r>
            <a:endParaRPr lang="es-ES_tradnl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Las imágenes capturadas tienen una resolución de 2560 X 1920 píxeles.</a:t>
            </a:r>
          </a:p>
          <a:p>
            <a:pPr marL="0"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El algoritmo implementado en </a:t>
            </a:r>
            <a:r>
              <a:rPr lang="es-ES_tradnl" sz="3200" dirty="0" err="1" smtClean="0">
                <a:latin typeface="Arial" pitchFamily="34" charset="0"/>
                <a:cs typeface="Arial" pitchFamily="34" charset="0"/>
              </a:rPr>
              <a:t>Matlab</a:t>
            </a:r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es lento.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3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3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_tradnl" sz="32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2056180"/>
            <a:ext cx="7391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C" sz="2700" dirty="0" smtClean="0"/>
              <a:t>Re codificar el algoritmo de </a:t>
            </a:r>
            <a:r>
              <a:rPr lang="es-EC" sz="2700" dirty="0" err="1" smtClean="0"/>
              <a:t>Matlab</a:t>
            </a:r>
            <a:r>
              <a:rPr lang="es-EC" sz="2700" dirty="0" smtClean="0"/>
              <a:t> a una aplicación en C++.</a:t>
            </a:r>
          </a:p>
          <a:p>
            <a:pPr marL="457200" lvl="0" indent="-457200">
              <a:buFont typeface="+mj-lt"/>
              <a:buAutoNum type="arabicPeriod"/>
            </a:pPr>
            <a:endParaRPr lang="es-EC" sz="2400" dirty="0" smtClean="0"/>
          </a:p>
          <a:p>
            <a:pPr marL="457200" lvl="0" indent="-457200">
              <a:buFont typeface="+mj-lt"/>
              <a:buAutoNum type="arabicPeriod"/>
            </a:pPr>
            <a:endParaRPr lang="es-EC" sz="24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s-EC" sz="2700" dirty="0" smtClean="0"/>
              <a:t>Adaptar el código C++ que obedezca el paradigma </a:t>
            </a:r>
            <a:r>
              <a:rPr lang="es-EC" sz="2700" dirty="0" err="1" smtClean="0"/>
              <a:t>MapReduce</a:t>
            </a:r>
            <a:r>
              <a:rPr lang="es-EC" sz="2700" dirty="0" smtClean="0"/>
              <a:t> para poder ser ejecutado en Hadoop.</a:t>
            </a:r>
          </a:p>
          <a:p>
            <a:pPr marL="457200" lvl="0" indent="-457200">
              <a:buFont typeface="+mj-lt"/>
              <a:buAutoNum type="arabicPeriod"/>
            </a:pPr>
            <a:endParaRPr lang="es-EC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Objetivos (II)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676400"/>
            <a:ext cx="7391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just">
              <a:buFont typeface="+mj-lt"/>
              <a:buAutoNum type="arabicPeriod" startAt="3"/>
            </a:pPr>
            <a:r>
              <a:rPr lang="es-EC" sz="2700" dirty="0" smtClean="0"/>
              <a:t>Adaptar </a:t>
            </a:r>
            <a:r>
              <a:rPr lang="es-EC" sz="2700" dirty="0" smtClean="0"/>
              <a:t>las clases de entrada y salida de </a:t>
            </a:r>
            <a:r>
              <a:rPr lang="es-EC" sz="2700" dirty="0" smtClean="0"/>
              <a:t>Hadoop para el manejo de imágenes.</a:t>
            </a:r>
          </a:p>
          <a:p>
            <a:pPr marL="457200" lvl="0" indent="-457200">
              <a:buFont typeface="+mj-lt"/>
              <a:buAutoNum type="arabicPeriod" startAt="3"/>
            </a:pPr>
            <a:endParaRPr lang="es-EC" sz="2400" dirty="0" smtClean="0"/>
          </a:p>
          <a:p>
            <a:pPr marL="457200" lvl="0" indent="-457200">
              <a:buFont typeface="+mj-lt"/>
              <a:buAutoNum type="arabicPeriod" startAt="3"/>
            </a:pPr>
            <a:endParaRPr lang="es-EC" sz="2400" dirty="0" smtClean="0"/>
          </a:p>
          <a:p>
            <a:pPr marL="457200" lvl="0" indent="-457200">
              <a:buFont typeface="+mj-lt"/>
              <a:buAutoNum type="arabicPeriod" startAt="3"/>
            </a:pPr>
            <a:endParaRPr lang="es-EC" sz="240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es-EC" sz="2700" dirty="0" smtClean="0"/>
              <a:t>Realizar la comparación </a:t>
            </a:r>
            <a:r>
              <a:rPr lang="es-EC" sz="2700" dirty="0" smtClean="0"/>
              <a:t>de los tiempos de procesamiento entre los 2 </a:t>
            </a:r>
            <a:r>
              <a:rPr lang="es-EC" sz="2700" dirty="0" smtClean="0"/>
              <a:t>lenguajes en que se implementó la solución.</a:t>
            </a:r>
            <a:endParaRPr lang="es-ES" sz="27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5800" y="1600200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El Algoritmo de procesamiento para la detección de las paredes celulares que se implementó se divide en 5 pasos: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	1.- Filtros de coincidencias.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	2.- Detección de las estructuras curvilíneas.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	3.- </a:t>
            </a:r>
            <a:r>
              <a:rPr kumimoji="0" lang="es-EC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Image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 </a:t>
            </a:r>
            <a:r>
              <a:rPr kumimoji="0" lang="es-EC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Registration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	4.- Combinación de imágenes.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238375" algn="l"/>
              </a:tabLst>
            </a:pP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	5.- </a:t>
            </a:r>
            <a:r>
              <a:rPr kumimoji="0" lang="es-EC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Binarización</a:t>
            </a:r>
            <a:r>
              <a:rPr kumimoji="0" lang="es-EC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ejaVu Sans" charset="-128"/>
                <a:cs typeface="Arial" pitchFamily="34" charset="0"/>
              </a:rPr>
              <a:t> de la imagen.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32750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Algoritmo de </a:t>
            </a:r>
            <a:r>
              <a:rPr lang="es-EC" sz="32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Detección de paredes de las </a:t>
            </a:r>
            <a:r>
              <a:rPr lang="es-EC" sz="3200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células (I)</a:t>
            </a:r>
            <a:endParaRPr lang="es-EC" sz="32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 Imagen" descr="Algoritm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8382000" cy="2514600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990600"/>
          </a:xfrm>
        </p:spPr>
        <p:txBody>
          <a:bodyPr>
            <a:noAutofit/>
          </a:bodyPr>
          <a:lstStyle/>
          <a:p>
            <a:r>
              <a:rPr lang="es-EC" sz="3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Algoritmo de Detección de paredes de las células (II)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1622</TotalTime>
  <Words>1260</Words>
  <Application>Microsoft Office PowerPoint</Application>
  <PresentationFormat>Presentación en pantalla (4:3)</PresentationFormat>
  <Paragraphs>180</Paragraphs>
  <Slides>23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Intermedio</vt:lpstr>
      <vt:lpstr>Bitmap Image</vt:lpstr>
      <vt:lpstr>Utilización de la plataforma Hadoop para implementar un programa distribuido que permita encontrar las paredes de células de la epidermis de plantas modificadas genéticamente</vt:lpstr>
      <vt:lpstr>Agenda</vt:lpstr>
      <vt:lpstr>Antecedentes (I)</vt:lpstr>
      <vt:lpstr>Antecedentes (II)</vt:lpstr>
      <vt:lpstr>El Problema</vt:lpstr>
      <vt:lpstr>Objetivos</vt:lpstr>
      <vt:lpstr>Objetivos (II)</vt:lpstr>
      <vt:lpstr>Algoritmo de Detección de paredes de las células (I)</vt:lpstr>
      <vt:lpstr>Algoritmo de Detección de paredes de las células (II)</vt:lpstr>
      <vt:lpstr>HADOOP</vt:lpstr>
      <vt:lpstr>MAP REDUCE</vt:lpstr>
      <vt:lpstr>Amazon Web Services (I)</vt:lpstr>
      <vt:lpstr>Amazon Web Services (II)</vt:lpstr>
      <vt:lpstr>Diseño</vt:lpstr>
      <vt:lpstr>Implementación (I)</vt:lpstr>
      <vt:lpstr>Implementación (II)</vt:lpstr>
      <vt:lpstr>Pruebas y resultados (I)</vt:lpstr>
      <vt:lpstr>Pruebas y resultados (II)</vt:lpstr>
      <vt:lpstr>Pruebas y resultados (III)</vt:lpstr>
      <vt:lpstr>Pruebas y resultados (IV)</vt:lpstr>
      <vt:lpstr>Conclusiones</vt:lpstr>
      <vt:lpstr>Recomendaciones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Utilización de la plataforma Hadoop para implementar un programa distribuido que permita encontrar las paredes de células de la epidermis de plantas modificadas genéticamente</dc:title>
  <dc:creator>Tavo</dc:creator>
  <cp:lastModifiedBy>ERICK MORENO</cp:lastModifiedBy>
  <cp:revision>137</cp:revision>
  <dcterms:created xsi:type="dcterms:W3CDTF">2010-10-16T11:59:00Z</dcterms:created>
  <dcterms:modified xsi:type="dcterms:W3CDTF">2010-10-20T05:42:14Z</dcterms:modified>
</cp:coreProperties>
</file>