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7" r:id="rId2"/>
    <p:sldId id="314" r:id="rId3"/>
    <p:sldId id="319" r:id="rId4"/>
    <p:sldId id="320" r:id="rId5"/>
    <p:sldId id="321" r:id="rId6"/>
    <p:sldId id="322" r:id="rId7"/>
    <p:sldId id="351" r:id="rId8"/>
    <p:sldId id="352" r:id="rId9"/>
    <p:sldId id="353" r:id="rId10"/>
    <p:sldId id="354" r:id="rId11"/>
    <p:sldId id="359" r:id="rId12"/>
    <p:sldId id="355" r:id="rId13"/>
    <p:sldId id="356" r:id="rId14"/>
    <p:sldId id="357" r:id="rId15"/>
    <p:sldId id="323" r:id="rId16"/>
    <p:sldId id="269" r:id="rId17"/>
    <p:sldId id="288" r:id="rId18"/>
    <p:sldId id="306" r:id="rId19"/>
    <p:sldId id="308" r:id="rId20"/>
    <p:sldId id="311" r:id="rId21"/>
    <p:sldId id="309" r:id="rId22"/>
    <p:sldId id="312" r:id="rId23"/>
    <p:sldId id="272" r:id="rId24"/>
    <p:sldId id="287" r:id="rId25"/>
    <p:sldId id="273" r:id="rId26"/>
    <p:sldId id="278" r:id="rId27"/>
    <p:sldId id="315" r:id="rId28"/>
    <p:sldId id="275" r:id="rId29"/>
    <p:sldId id="304" r:id="rId30"/>
    <p:sldId id="361" r:id="rId31"/>
    <p:sldId id="318" r:id="rId32"/>
    <p:sldId id="276" r:id="rId33"/>
    <p:sldId id="279" r:id="rId34"/>
    <p:sldId id="280" r:id="rId35"/>
    <p:sldId id="281" r:id="rId36"/>
    <p:sldId id="282" r:id="rId37"/>
    <p:sldId id="290" r:id="rId38"/>
    <p:sldId id="358" r:id="rId39"/>
    <p:sldId id="360" r:id="rId40"/>
    <p:sldId id="291" r:id="rId41"/>
    <p:sldId id="331"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96" autoAdjust="0"/>
    <p:restoredTop sz="94660"/>
  </p:normalViewPr>
  <p:slideViewPr>
    <p:cSldViewPr>
      <p:cViewPr varScale="1">
        <p:scale>
          <a:sx n="100" d="100"/>
          <a:sy n="100"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44A00-E1BC-46CA-B2AF-4ADB90550E03}" type="datetimeFigureOut">
              <a:rPr lang="es-EC" smtClean="0"/>
              <a:pPr/>
              <a:t>28/08/2010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BBAE0-F259-43A7-B6A6-AF4979EEA549}"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D39A0D0-06CB-4BCF-9417-81D6878B0889}" type="slidenum">
              <a:rPr lang="es-ES" smtClean="0"/>
              <a:pPr/>
              <a:t>49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HGFDFD</a:t>
            </a:r>
            <a:endParaRPr lang="es-ES" dirty="0"/>
          </a:p>
        </p:txBody>
      </p:sp>
      <p:sp>
        <p:nvSpPr>
          <p:cNvPr id="4" name="3 Marcador de número de diapositiva"/>
          <p:cNvSpPr>
            <a:spLocks noGrp="1"/>
          </p:cNvSpPr>
          <p:nvPr>
            <p:ph type="sldNum" sz="quarter" idx="10"/>
          </p:nvPr>
        </p:nvSpPr>
        <p:spPr/>
        <p:txBody>
          <a:bodyPr/>
          <a:lstStyle/>
          <a:p>
            <a:fld id="{5D39A0D0-06CB-4BCF-9417-81D6878B0889}" type="slidenum">
              <a:rPr lang="es-ES" smtClean="0"/>
              <a:pPr/>
              <a:t>52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FB912E-8BC3-45EE-ADBF-638D145A583A}" type="datetimeFigureOut">
              <a:rPr lang="es-ES" smtClean="0"/>
              <a:pPr/>
              <a:t>28/08/2010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EB2B22-EF61-4FF8-BE5B-9420FDA39458}"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B912E-8BC3-45EE-ADBF-638D145A583A}" type="datetimeFigureOut">
              <a:rPr lang="es-ES" smtClean="0"/>
              <a:pPr/>
              <a:t>28/08/2010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B2B22-EF61-4FF8-BE5B-9420FDA39458}"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2" Type="http://schemas.openxmlformats.org/officeDocument/2006/relationships/hyperlink" Target="http://www.worldclimate.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package" Target="../embeddings/Microsoft_Office_Excel_Worksheet2.xlsx"/><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package" Target="../embeddings/Microsoft_Office_Excel_Worksheet4.xlsx"/></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4704"/>
            <a:ext cx="8229600" cy="2868610"/>
          </a:xfrm>
        </p:spPr>
        <p:txBody>
          <a:bodyPr>
            <a:normAutofit fontScale="90000"/>
          </a:bodyPr>
          <a:lstStyle/>
          <a:p>
            <a:r>
              <a:rPr lang="es-ES" b="1" dirty="0" smtClean="0"/>
              <a:t>“PRODUCCION DE ELECTRICIDAD MEDIANTE LA CAPTURA Y APROVECHAMIENTO DEL BIOGAS DE UN RELLENO SANITARIO”</a:t>
            </a:r>
            <a:r>
              <a:rPr lang="es-ES" dirty="0" smtClean="0"/>
              <a:t/>
            </a:r>
            <a:br>
              <a:rPr lang="es-ES" dirty="0" smtClean="0"/>
            </a:br>
            <a:endParaRPr lang="es-ES" dirty="0"/>
          </a:p>
        </p:txBody>
      </p:sp>
      <p:sp>
        <p:nvSpPr>
          <p:cNvPr id="3" name="2 Marcador de contenido"/>
          <p:cNvSpPr>
            <a:spLocks noGrp="1"/>
          </p:cNvSpPr>
          <p:nvPr>
            <p:ph idx="1"/>
          </p:nvPr>
        </p:nvSpPr>
        <p:spPr>
          <a:xfrm>
            <a:off x="457200" y="3946547"/>
            <a:ext cx="8229600" cy="1982783"/>
          </a:xfrm>
        </p:spPr>
        <p:txBody>
          <a:bodyPr/>
          <a:lstStyle/>
          <a:p>
            <a:pPr algn="r">
              <a:buNone/>
            </a:pPr>
            <a:r>
              <a:rPr lang="es-ES" dirty="0" smtClean="0"/>
              <a:t>Gerardo Altamirano</a:t>
            </a:r>
          </a:p>
          <a:p>
            <a:pPr algn="r">
              <a:buNone/>
            </a:pPr>
            <a:r>
              <a:rPr lang="es-ES" dirty="0" smtClean="0"/>
              <a:t>Antonio Freire</a:t>
            </a:r>
          </a:p>
          <a:p>
            <a:pPr algn="r">
              <a:buNone/>
            </a:pPr>
            <a:r>
              <a:rPr lang="es-ES" dirty="0" smtClean="0"/>
              <a:t>Danny Gallegos</a:t>
            </a:r>
            <a:endParaRPr lang="es-ES" dirty="0"/>
          </a:p>
        </p:txBody>
      </p:sp>
      <p:pic>
        <p:nvPicPr>
          <p:cNvPr id="1026" name="Imagen 1" descr="C:\Documents and Settings\Administrador\Escritorio\espol.png"/>
          <p:cNvPicPr>
            <a:picLocks noChangeAspect="1" noChangeArrowheads="1"/>
          </p:cNvPicPr>
          <p:nvPr/>
        </p:nvPicPr>
        <p:blipFill>
          <a:blip r:embed="rId2"/>
          <a:srcRect t="3540" b="4172"/>
          <a:stretch>
            <a:fillRect/>
          </a:stretch>
        </p:blipFill>
        <p:spPr bwMode="auto">
          <a:xfrm>
            <a:off x="1000100" y="3571876"/>
            <a:ext cx="3000396" cy="2767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chemeClr val="tx2"/>
                </a:solidFill>
              </a:rPr>
              <a:t>ARROWBIO</a:t>
            </a:r>
            <a:endParaRPr lang="es-EC" b="1" dirty="0">
              <a:solidFill>
                <a:schemeClr val="tx2"/>
              </a:solidFill>
            </a:endParaRPr>
          </a:p>
        </p:txBody>
      </p:sp>
      <p:sp>
        <p:nvSpPr>
          <p:cNvPr id="3" name="2 Marcador de contenido"/>
          <p:cNvSpPr>
            <a:spLocks noGrp="1"/>
          </p:cNvSpPr>
          <p:nvPr>
            <p:ph idx="1"/>
          </p:nvPr>
        </p:nvSpPr>
        <p:spPr>
          <a:xfrm>
            <a:off x="457200" y="1600200"/>
            <a:ext cx="8229600" cy="5257800"/>
          </a:xfrm>
        </p:spPr>
        <p:txBody>
          <a:bodyPr>
            <a:normAutofit fontScale="70000" lnSpcReduction="20000"/>
          </a:bodyPr>
          <a:lstStyle/>
          <a:p>
            <a:pPr>
              <a:buNone/>
            </a:pPr>
            <a:r>
              <a:rPr lang="es-ES" sz="4200" b="1" dirty="0" smtClean="0"/>
              <a:t>2) Fase de Metanogénesis</a:t>
            </a:r>
            <a:endParaRPr lang="es-EC" sz="4200" b="1" dirty="0" smtClean="0"/>
          </a:p>
          <a:p>
            <a:pPr>
              <a:buNone/>
            </a:pPr>
            <a:r>
              <a:rPr lang="es-ES" dirty="0" smtClean="0"/>
              <a:t> </a:t>
            </a:r>
            <a:endParaRPr lang="es-EC" dirty="0" smtClean="0"/>
          </a:p>
          <a:p>
            <a:pPr>
              <a:buNone/>
            </a:pPr>
            <a:r>
              <a:rPr lang="es-ES" dirty="0" smtClean="0"/>
              <a:t>      La mezcla acuosa, proveniente de la fase de acidogénesis, entra por el fondo del digestor, del tipo UASB (</a:t>
            </a:r>
            <a:r>
              <a:rPr lang="es-ES" dirty="0" err="1" smtClean="0"/>
              <a:t>Upflow</a:t>
            </a:r>
            <a:r>
              <a:rPr lang="es-ES" dirty="0" smtClean="0"/>
              <a:t> </a:t>
            </a:r>
            <a:r>
              <a:rPr lang="es-ES" dirty="0" err="1" smtClean="0"/>
              <a:t>Anaerobic</a:t>
            </a:r>
            <a:r>
              <a:rPr lang="es-ES" dirty="0" smtClean="0"/>
              <a:t> </a:t>
            </a:r>
            <a:r>
              <a:rPr lang="es-ES" dirty="0" err="1" smtClean="0"/>
              <a:t>Sludge</a:t>
            </a:r>
            <a:r>
              <a:rPr lang="es-ES" dirty="0" smtClean="0"/>
              <a:t> </a:t>
            </a:r>
            <a:r>
              <a:rPr lang="es-ES" dirty="0" err="1" smtClean="0"/>
              <a:t>Blanket</a:t>
            </a:r>
            <a:r>
              <a:rPr lang="es-ES" dirty="0" smtClean="0"/>
              <a:t>), y fluye hacia arriba, a través de una veta biológica y granulosa de lodos que provoca la conversión de los ácidos acéticos en biogás.</a:t>
            </a:r>
            <a:endParaRPr lang="es-EC" dirty="0" smtClean="0"/>
          </a:p>
          <a:p>
            <a:pPr>
              <a:buNone/>
            </a:pPr>
            <a:r>
              <a:rPr lang="es-ES" dirty="0" smtClean="0"/>
              <a:t> </a:t>
            </a:r>
            <a:endParaRPr lang="es-EC" dirty="0" smtClean="0"/>
          </a:p>
          <a:p>
            <a:pPr>
              <a:buNone/>
            </a:pPr>
            <a:r>
              <a:rPr lang="es-ES" dirty="0" smtClean="0"/>
              <a:t>      En este periodo, las partículas no suficientemente </a:t>
            </a:r>
            <a:r>
              <a:rPr lang="es-ES" dirty="0" err="1" smtClean="0"/>
              <a:t>digestadas</a:t>
            </a:r>
            <a:r>
              <a:rPr lang="es-ES" dirty="0" smtClean="0"/>
              <a:t> fluyen continuamente por el proceso hasta conseguir una reducción apropiada del tamaño para su óptima digestión. El resultado es una producción muy baja de </a:t>
            </a:r>
            <a:r>
              <a:rPr lang="es-ES" dirty="0" err="1" smtClean="0"/>
              <a:t>digestado</a:t>
            </a:r>
            <a:r>
              <a:rPr lang="es-ES" dirty="0" smtClean="0"/>
              <a:t> y, consecuentemente, una producción energética excepcional.</a:t>
            </a:r>
          </a:p>
          <a:p>
            <a:pPr>
              <a:buNone/>
            </a:pPr>
            <a:endParaRPr lang="es-ES" dirty="0" smtClean="0"/>
          </a:p>
          <a:p>
            <a:pPr>
              <a:buNone/>
            </a:pPr>
            <a:r>
              <a:rPr lang="es-ES" dirty="0" smtClean="0"/>
              <a:t>       El biogás almacenado tiene un contenido singular de metano                (~75%CH4   y   ~25%C02)</a:t>
            </a:r>
            <a:endParaRPr lang="es-EC" dirty="0" smtClean="0"/>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noChangeArrowheads="1"/>
          </p:cNvPicPr>
          <p:nvPr/>
        </p:nvPicPr>
        <p:blipFill>
          <a:blip r:embed="rId2"/>
          <a:srcRect l="19741" t="28320" r="17236" b="11133"/>
          <a:stretch>
            <a:fillRect/>
          </a:stretch>
        </p:blipFill>
        <p:spPr bwMode="auto">
          <a:xfrm>
            <a:off x="357158" y="500041"/>
            <a:ext cx="8429684" cy="6073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chemeClr val="tx2"/>
                </a:solidFill>
              </a:rPr>
              <a:t>Formación de Biogás en un Relleno Sanitario</a:t>
            </a:r>
            <a:endParaRPr lang="es-EC" b="1" dirty="0">
              <a:solidFill>
                <a:schemeClr val="tx2"/>
              </a:solidFill>
            </a:endParaRPr>
          </a:p>
        </p:txBody>
      </p:sp>
      <p:sp>
        <p:nvSpPr>
          <p:cNvPr id="3" name="2 Marcador de contenido"/>
          <p:cNvSpPr>
            <a:spLocks noGrp="1"/>
          </p:cNvSpPr>
          <p:nvPr>
            <p:ph idx="1"/>
          </p:nvPr>
        </p:nvSpPr>
        <p:spPr/>
        <p:txBody>
          <a:bodyPr>
            <a:normAutofit fontScale="92500" lnSpcReduction="10000"/>
          </a:bodyPr>
          <a:lstStyle/>
          <a:p>
            <a:r>
              <a:rPr lang="es-ES_tradnl" u="sng" dirty="0"/>
              <a:t>Fase </a:t>
            </a:r>
            <a:r>
              <a:rPr lang="es-ES_tradnl" u="sng" dirty="0" smtClean="0"/>
              <a:t>I : </a:t>
            </a:r>
            <a:r>
              <a:rPr lang="es-ES_tradnl" u="sng" dirty="0"/>
              <a:t>Condiciones </a:t>
            </a:r>
            <a:r>
              <a:rPr lang="es-ES_tradnl" u="sng" dirty="0" smtClean="0"/>
              <a:t>aerobias</a:t>
            </a:r>
          </a:p>
          <a:p>
            <a:pPr lvl="1"/>
            <a:r>
              <a:rPr lang="es-ES" dirty="0"/>
              <a:t>Es la fase inicial, </a:t>
            </a:r>
            <a:r>
              <a:rPr lang="es-ES" dirty="0" smtClean="0"/>
              <a:t>en </a:t>
            </a:r>
            <a:r>
              <a:rPr lang="es-ES" dirty="0"/>
              <a:t>la que las sustancia fácilmente biodegradable se descomponen por la presencia de oxígeno y se propicia la formación de dióxido de carbono (CO2</a:t>
            </a:r>
            <a:r>
              <a:rPr lang="es-ES" dirty="0" smtClean="0"/>
              <a:t>).</a:t>
            </a:r>
            <a:endParaRPr lang="es-ES_tradnl" dirty="0" smtClean="0"/>
          </a:p>
          <a:p>
            <a:endParaRPr lang="es-ES_tradnl" b="1" dirty="0"/>
          </a:p>
          <a:p>
            <a:r>
              <a:rPr lang="es-ES_tradnl" u="sng" dirty="0" smtClean="0"/>
              <a:t>Fase II :  </a:t>
            </a:r>
            <a:r>
              <a:rPr lang="es-ES_tradnl" u="sng" dirty="0"/>
              <a:t>Inicio condiciones anaerobias </a:t>
            </a:r>
            <a:endParaRPr lang="es-ES_tradnl" u="sng" dirty="0" smtClean="0"/>
          </a:p>
          <a:p>
            <a:pPr lvl="1"/>
            <a:r>
              <a:rPr lang="es-ES" dirty="0"/>
              <a:t>Un proceso de digestión anaeróbica resulta de una serie de procesos metabólicos en ausencia de oxígeno molecular produciendo CO</a:t>
            </a:r>
            <a:r>
              <a:rPr lang="es-ES" baseline="-25000" dirty="0"/>
              <a:t>2 </a:t>
            </a:r>
            <a:r>
              <a:rPr lang="es-ES" dirty="0"/>
              <a:t> y </a:t>
            </a:r>
            <a:r>
              <a:rPr lang="es-ES" dirty="0" smtClean="0"/>
              <a:t>CH</a:t>
            </a:r>
            <a:r>
              <a:rPr lang="es-ES" baseline="-25000" dirty="0" smtClean="0"/>
              <a:t>4</a:t>
            </a:r>
            <a:r>
              <a:rPr lang="es-ES" dirty="0" smtClean="0"/>
              <a:t>.</a:t>
            </a:r>
            <a:endParaRPr lang="es-ES_tradnl"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chemeClr val="tx2"/>
                </a:solidFill>
              </a:rPr>
              <a:t>Formación de Biogás en un Relleno Sanitario</a:t>
            </a:r>
            <a:endParaRPr lang="es-EC" b="1" dirty="0">
              <a:solidFill>
                <a:schemeClr val="tx2"/>
              </a:solidFill>
            </a:endParaRPr>
          </a:p>
        </p:txBody>
      </p:sp>
      <p:sp>
        <p:nvSpPr>
          <p:cNvPr id="3" name="2 Marcador de contenido"/>
          <p:cNvSpPr>
            <a:spLocks noGrp="1"/>
          </p:cNvSpPr>
          <p:nvPr>
            <p:ph idx="1"/>
          </p:nvPr>
        </p:nvSpPr>
        <p:spPr/>
        <p:txBody>
          <a:bodyPr>
            <a:normAutofit fontScale="85000" lnSpcReduction="20000"/>
          </a:bodyPr>
          <a:lstStyle/>
          <a:p>
            <a:r>
              <a:rPr lang="es-ES_tradnl" u="sng" dirty="0" smtClean="0"/>
              <a:t> Fase III :  Fase Acetogénica </a:t>
            </a:r>
          </a:p>
          <a:p>
            <a:pPr lvl="1"/>
            <a:r>
              <a:rPr lang="es-EC" dirty="0" smtClean="0"/>
              <a:t>Esta etapa la llevan a cabo las bacterias acetogénicas y realizan la degradación de los ácidos orgánicos llevándolos al grupo acético y liberando como productos hidrógeno y dióxido de carbono.</a:t>
            </a:r>
            <a:r>
              <a:rPr lang="es-ES_tradnl" u="sng" dirty="0" smtClean="0"/>
              <a:t> </a:t>
            </a:r>
            <a:endParaRPr lang="es-EC" u="sng" dirty="0" smtClean="0"/>
          </a:p>
          <a:p>
            <a:pPr fontAlgn="b"/>
            <a:endParaRPr lang="es-CO" u="sng" dirty="0" smtClean="0"/>
          </a:p>
          <a:p>
            <a:pPr fontAlgn="b"/>
            <a:r>
              <a:rPr lang="es-CO" u="sng" dirty="0" smtClean="0"/>
              <a:t> </a:t>
            </a:r>
            <a:r>
              <a:rPr lang="es-CO" u="sng" dirty="0"/>
              <a:t>Fase </a:t>
            </a:r>
            <a:r>
              <a:rPr lang="es-CO" u="sng" dirty="0" smtClean="0"/>
              <a:t>IV : </a:t>
            </a:r>
            <a:r>
              <a:rPr lang="es-CO" u="sng" dirty="0"/>
              <a:t>Fase </a:t>
            </a:r>
            <a:r>
              <a:rPr lang="es-CO" u="sng" dirty="0" smtClean="0"/>
              <a:t>Metanogénica</a:t>
            </a:r>
          </a:p>
          <a:p>
            <a:pPr lvl="1"/>
            <a:r>
              <a:rPr lang="es-EC" dirty="0" smtClean="0"/>
              <a:t>En </a:t>
            </a:r>
            <a:r>
              <a:rPr lang="es-EC" dirty="0"/>
              <a:t>esta etapa, la mayor parte de la energía química contenida en </a:t>
            </a:r>
            <a:r>
              <a:rPr lang="es-EC" dirty="0" smtClean="0"/>
              <a:t>el substrato </a:t>
            </a:r>
            <a:r>
              <a:rPr lang="es-EC" dirty="0"/>
              <a:t>es convertida en metano por la actuación de </a:t>
            </a:r>
            <a:r>
              <a:rPr lang="es-EC" dirty="0" smtClean="0"/>
              <a:t>las </a:t>
            </a:r>
            <a:r>
              <a:rPr lang="es-EC" i="1" dirty="0" err="1" smtClean="0"/>
              <a:t>Archaea</a:t>
            </a:r>
            <a:r>
              <a:rPr lang="es-EC" i="1" dirty="0" smtClean="0"/>
              <a:t> metanogénicas</a:t>
            </a:r>
            <a:r>
              <a:rPr lang="es-EC" i="1" dirty="0"/>
              <a:t>. </a:t>
            </a:r>
            <a:r>
              <a:rPr lang="es-EC" dirty="0"/>
              <a:t>Es también la fase anaeróbica donde la producción de metano alcanza su más alto nivel, con una concentración de metano estable en el rango de 40 </a:t>
            </a:r>
            <a:r>
              <a:rPr lang="es-EC" dirty="0" smtClean="0"/>
              <a:t>% a </a:t>
            </a:r>
            <a:r>
              <a:rPr lang="es-EC" dirty="0"/>
              <a:t>60 %</a:t>
            </a:r>
            <a:r>
              <a:rPr lang="es-EC" dirty="0" smtClean="0"/>
              <a:t> </a:t>
            </a:r>
            <a:r>
              <a:rPr lang="es-EC" dirty="0"/>
              <a:t>por volumen de biogás.</a:t>
            </a:r>
            <a:endParaRPr lang="es-CO" dirty="0" smtClean="0"/>
          </a:p>
          <a:p>
            <a:pPr fontAlgn="b"/>
            <a:endParaRPr lang="es-C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smtClean="0">
                <a:solidFill>
                  <a:schemeClr val="tx2"/>
                </a:solidFill>
              </a:rPr>
              <a:t>Formación de Biogás en un Relleno Sanitario</a:t>
            </a:r>
            <a:endParaRPr lang="es-EC" b="1" dirty="0">
              <a:solidFill>
                <a:schemeClr val="tx2"/>
              </a:solidFill>
            </a:endParaRPr>
          </a:p>
        </p:txBody>
      </p:sp>
      <p:sp>
        <p:nvSpPr>
          <p:cNvPr id="3" name="2 Marcador de contenido"/>
          <p:cNvSpPr>
            <a:spLocks noGrp="1"/>
          </p:cNvSpPr>
          <p:nvPr>
            <p:ph idx="1"/>
          </p:nvPr>
        </p:nvSpPr>
        <p:spPr>
          <a:xfrm>
            <a:off x="428596" y="1500174"/>
            <a:ext cx="8229600" cy="4525963"/>
          </a:xfrm>
        </p:spPr>
        <p:txBody>
          <a:bodyPr/>
          <a:lstStyle/>
          <a:p>
            <a:pPr fontAlgn="b"/>
            <a:r>
              <a:rPr lang="es-CO" sz="2400" u="sng" dirty="0" smtClean="0"/>
              <a:t>Fase V : Fase de Maduración </a:t>
            </a:r>
          </a:p>
          <a:p>
            <a:pPr lvl="1" fontAlgn="b"/>
            <a:r>
              <a:rPr lang="es-EC" sz="2300" dirty="0" smtClean="0"/>
              <a:t>Esta fase es mucho menos activa en cuanto a la generación de gases se refiere, viene caracterizada por una disminución de la humedad y la conversión del material biodegradable que anteriormente no estaban disponibles.</a:t>
            </a:r>
          </a:p>
          <a:p>
            <a:endParaRPr lang="es-EC" dirty="0"/>
          </a:p>
        </p:txBody>
      </p:sp>
      <p:pic>
        <p:nvPicPr>
          <p:cNvPr id="4" name="3 Imagen" descr="figura_19_9"/>
          <p:cNvPicPr/>
          <p:nvPr/>
        </p:nvPicPr>
        <p:blipFill>
          <a:blip r:embed="rId2" cstate="print"/>
          <a:srcRect r="2010" b="9199"/>
          <a:stretch>
            <a:fillRect/>
          </a:stretch>
        </p:blipFill>
        <p:spPr bwMode="auto">
          <a:xfrm>
            <a:off x="2214546" y="3429000"/>
            <a:ext cx="4643470" cy="323416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lstStyle/>
          <a:p>
            <a:r>
              <a:rPr lang="es-ES" dirty="0" smtClean="0"/>
              <a:t>El biogas y sus componentes</a:t>
            </a:r>
            <a:endParaRPr lang="es-ES" dirty="0"/>
          </a:p>
        </p:txBody>
      </p:sp>
      <p:sp>
        <p:nvSpPr>
          <p:cNvPr id="3" name="2 Marcador de contenido"/>
          <p:cNvSpPr>
            <a:spLocks noGrp="1"/>
          </p:cNvSpPr>
          <p:nvPr>
            <p:ph idx="1"/>
          </p:nvPr>
        </p:nvSpPr>
        <p:spPr>
          <a:xfrm>
            <a:off x="457200" y="2071678"/>
            <a:ext cx="8229600" cy="3043246"/>
          </a:xfrm>
        </p:spPr>
        <p:txBody>
          <a:bodyPr>
            <a:normAutofit/>
          </a:bodyPr>
          <a:lstStyle/>
          <a:p>
            <a:r>
              <a:rPr lang="es-ES" sz="2400" dirty="0" smtClean="0"/>
              <a:t>Es un gas combustible que se genera en medios naturales o en dispositivos específicos por las reacciones de biodegradación de la materia orgánica.</a:t>
            </a:r>
          </a:p>
          <a:p>
            <a:r>
              <a:rPr lang="es-ES" sz="2400" dirty="0" smtClean="0"/>
              <a:t>Componentes:</a:t>
            </a:r>
          </a:p>
          <a:p>
            <a:pPr>
              <a:buNone/>
            </a:pPr>
            <a:r>
              <a:rPr lang="es-ES" sz="2400" dirty="0" smtClean="0"/>
              <a:t>	-	50%  Metano (CH4) </a:t>
            </a:r>
          </a:p>
          <a:p>
            <a:pPr>
              <a:buNone/>
            </a:pPr>
            <a:r>
              <a:rPr lang="es-ES" sz="2400" dirty="0" smtClean="0"/>
              <a:t>	- 	45% Dióxido de Carbono (CO2)</a:t>
            </a:r>
          </a:p>
          <a:p>
            <a:pPr>
              <a:buNone/>
            </a:pPr>
            <a:r>
              <a:rPr lang="es-ES" sz="2400" dirty="0" smtClean="0"/>
              <a:t>	-	5% Componentes orgánicos y otros gases.</a:t>
            </a:r>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1143000"/>
          </a:xfrm>
        </p:spPr>
        <p:txBody>
          <a:bodyPr>
            <a:noAutofit/>
          </a:bodyPr>
          <a:lstStyle/>
          <a:p>
            <a:r>
              <a:rPr lang="es-ES" b="1" dirty="0" smtClean="0">
                <a:solidFill>
                  <a:schemeClr val="tx2"/>
                </a:solidFill>
              </a:rPr>
              <a:t>Factores ambientales con influencia en la digestión Anaerobia</a:t>
            </a:r>
            <a:endParaRPr lang="es-ES" b="1" dirty="0">
              <a:solidFill>
                <a:schemeClr val="tx2"/>
              </a:solidFill>
            </a:endParaRPr>
          </a:p>
        </p:txBody>
      </p:sp>
      <p:sp>
        <p:nvSpPr>
          <p:cNvPr id="3" name="2 Marcador de contenido"/>
          <p:cNvSpPr>
            <a:spLocks noGrp="1"/>
          </p:cNvSpPr>
          <p:nvPr>
            <p:ph idx="1"/>
          </p:nvPr>
        </p:nvSpPr>
        <p:spPr>
          <a:xfrm>
            <a:off x="500034" y="1357298"/>
            <a:ext cx="8229600" cy="4525963"/>
          </a:xfrm>
        </p:spPr>
        <p:txBody>
          <a:bodyPr>
            <a:normAutofit/>
          </a:bodyPr>
          <a:lstStyle/>
          <a:p>
            <a:r>
              <a:rPr lang="es-ES" sz="2800" b="1" dirty="0" smtClean="0"/>
              <a:t>Temperatura </a:t>
            </a:r>
          </a:p>
          <a:p>
            <a:pPr>
              <a:buNone/>
            </a:pPr>
            <a:r>
              <a:rPr lang="es-ES" sz="2400" dirty="0" smtClean="0"/>
              <a:t>Viscosidad y tensión superficial dependen.</a:t>
            </a:r>
          </a:p>
          <a:p>
            <a:pPr>
              <a:buNone/>
            </a:pPr>
            <a:r>
              <a:rPr lang="es-ES" sz="2400" dirty="0" smtClean="0"/>
              <a:t>-	Condición Termofílico(&gt; 45</a:t>
            </a:r>
            <a:r>
              <a:rPr lang="es-ES" sz="2400" dirty="0" smtClean="0">
                <a:latin typeface="Arial Narrow" pitchFamily="34" charset="0"/>
              </a:rPr>
              <a:t> ºC </a:t>
            </a:r>
            <a:r>
              <a:rPr lang="es-ES" sz="2400" dirty="0" smtClean="0"/>
              <a:t> )</a:t>
            </a:r>
          </a:p>
          <a:p>
            <a:pPr>
              <a:buNone/>
            </a:pPr>
            <a:r>
              <a:rPr lang="es-ES" sz="2400" dirty="0" smtClean="0"/>
              <a:t>-	Condición Mesofílico (25 A 40</a:t>
            </a:r>
            <a:r>
              <a:rPr lang="es-ES" sz="2400" dirty="0" smtClean="0">
                <a:latin typeface="Arial Narrow" pitchFamily="34" charset="0"/>
              </a:rPr>
              <a:t> ºC </a:t>
            </a:r>
            <a:r>
              <a:rPr lang="es-ES" sz="2400" dirty="0" smtClean="0"/>
              <a:t>)</a:t>
            </a:r>
          </a:p>
          <a:p>
            <a:pPr>
              <a:buNone/>
            </a:pPr>
            <a:r>
              <a:rPr lang="es-ES" sz="2400" dirty="0" smtClean="0"/>
              <a:t>-	Condición Psicrofílica(&lt;20 </a:t>
            </a:r>
            <a:r>
              <a:rPr lang="es-ES" sz="2400" dirty="0" smtClean="0">
                <a:latin typeface="Arial Narrow" pitchFamily="34" charset="0"/>
              </a:rPr>
              <a:t>ºC </a:t>
            </a:r>
            <a:r>
              <a:rPr lang="es-ES" sz="2400" dirty="0" smtClean="0"/>
              <a:t> )</a:t>
            </a:r>
            <a:endParaRPr lang="es-ES" sz="2400" dirty="0"/>
          </a:p>
          <a:p>
            <a:pPr marL="0" indent="0" algn="just">
              <a:buNone/>
            </a:pPr>
            <a:r>
              <a:rPr lang="es-ES" sz="2400" dirty="0" smtClean="0"/>
              <a:t>Cambio exagerado entre estas condiciones ocasiona una muerte rápida de la población metanogénica.</a:t>
            </a:r>
          </a:p>
          <a:p>
            <a:pPr marL="0" indent="0" algn="just">
              <a:buNone/>
            </a:pPr>
            <a:endParaRPr lang="es-ES" dirty="0"/>
          </a:p>
          <a:p>
            <a:pPr>
              <a:buNone/>
            </a:pPr>
            <a:endParaRPr lang="es-ES" dirty="0"/>
          </a:p>
        </p:txBody>
      </p:sp>
      <p:pic>
        <p:nvPicPr>
          <p:cNvPr id="9218" name="Picture 2"/>
          <p:cNvPicPr>
            <a:picLocks noChangeAspect="1" noChangeArrowheads="1"/>
          </p:cNvPicPr>
          <p:nvPr/>
        </p:nvPicPr>
        <p:blipFill>
          <a:blip r:embed="rId2"/>
          <a:srcRect/>
          <a:stretch>
            <a:fillRect/>
          </a:stretch>
        </p:blipFill>
        <p:spPr bwMode="auto">
          <a:xfrm>
            <a:off x="2285984" y="4500570"/>
            <a:ext cx="4514850"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71414"/>
            <a:ext cx="8472518" cy="1143000"/>
          </a:xfrm>
        </p:spPr>
        <p:txBody>
          <a:bodyPr>
            <a:noAutofit/>
          </a:bodyPr>
          <a:lstStyle/>
          <a:p>
            <a:r>
              <a:rPr lang="es-ES" b="1" dirty="0" smtClean="0">
                <a:solidFill>
                  <a:schemeClr val="tx2"/>
                </a:solidFill>
              </a:rPr>
              <a:t>Factores ambientales con influencia en la digestión Anaerobia</a:t>
            </a:r>
            <a:endParaRPr lang="es-ES" b="1" dirty="0">
              <a:solidFill>
                <a:schemeClr val="tx2"/>
              </a:solidFill>
            </a:endParaRPr>
          </a:p>
        </p:txBody>
      </p:sp>
      <p:sp>
        <p:nvSpPr>
          <p:cNvPr id="3" name="2 Marcador de contenido"/>
          <p:cNvSpPr>
            <a:spLocks noGrp="1"/>
          </p:cNvSpPr>
          <p:nvPr>
            <p:ph idx="1"/>
          </p:nvPr>
        </p:nvSpPr>
        <p:spPr>
          <a:xfrm>
            <a:off x="285720" y="1285860"/>
            <a:ext cx="8715436" cy="5643602"/>
          </a:xfrm>
        </p:spPr>
        <p:txBody>
          <a:bodyPr>
            <a:normAutofit fontScale="62500" lnSpcReduction="20000"/>
          </a:bodyPr>
          <a:lstStyle/>
          <a:p>
            <a:r>
              <a:rPr lang="es-ES" sz="4000" b="1" dirty="0" smtClean="0"/>
              <a:t>pH </a:t>
            </a:r>
            <a:endParaRPr lang="es-ES" sz="4000" b="1" dirty="0"/>
          </a:p>
          <a:p>
            <a:pPr marL="0" indent="0">
              <a:buNone/>
            </a:pPr>
            <a:r>
              <a:rPr lang="es-ES" sz="3800" dirty="0" smtClean="0"/>
              <a:t>Los grupos microbianos en su etapa de:</a:t>
            </a:r>
          </a:p>
          <a:p>
            <a:pPr marL="0" indent="0">
              <a:buNone/>
            </a:pPr>
            <a:r>
              <a:rPr lang="es-ES" sz="3800" dirty="0" smtClean="0"/>
              <a:t>Acidogénicos : 6</a:t>
            </a:r>
          </a:p>
          <a:p>
            <a:pPr marL="0" indent="0">
              <a:buNone/>
            </a:pPr>
            <a:r>
              <a:rPr lang="es-ES" sz="3800" dirty="0" smtClean="0"/>
              <a:t>Acetógenos y metanógenos : 7</a:t>
            </a:r>
          </a:p>
          <a:p>
            <a:pPr>
              <a:buNone/>
            </a:pPr>
            <a:endParaRPr lang="es-ES" sz="3400" dirty="0"/>
          </a:p>
          <a:p>
            <a:r>
              <a:rPr lang="es-ES" sz="4000" b="1" dirty="0" smtClean="0"/>
              <a:t>Solubilidad </a:t>
            </a:r>
            <a:r>
              <a:rPr lang="es-ES" sz="4000" b="1" dirty="0"/>
              <a:t>de gases </a:t>
            </a:r>
            <a:endParaRPr lang="es-ES" sz="4000" b="1" dirty="0" smtClean="0"/>
          </a:p>
          <a:p>
            <a:pPr>
              <a:buNone/>
            </a:pPr>
            <a:endParaRPr lang="es-ES" sz="4000" b="1" dirty="0" smtClean="0"/>
          </a:p>
          <a:p>
            <a:r>
              <a:rPr lang="es-ES" sz="4000" b="1" dirty="0" smtClean="0"/>
              <a:t>Presencia </a:t>
            </a:r>
            <a:r>
              <a:rPr lang="es-ES" sz="4000" b="1" dirty="0"/>
              <a:t>de nutrientes </a:t>
            </a:r>
          </a:p>
          <a:p>
            <a:pPr marL="0" indent="0">
              <a:buNone/>
            </a:pPr>
            <a:r>
              <a:rPr lang="es-ES" sz="3800" dirty="0" smtClean="0"/>
              <a:t>Esta presente en cantidades ilimitadas siempre cuando exista diversidad de basura.</a:t>
            </a:r>
          </a:p>
          <a:p>
            <a:pPr marL="0" indent="0">
              <a:buNone/>
            </a:pPr>
            <a:endParaRPr lang="es-ES" sz="3400" dirty="0" smtClean="0"/>
          </a:p>
          <a:p>
            <a:r>
              <a:rPr lang="es-ES" sz="4000" b="1" dirty="0" smtClean="0"/>
              <a:t>Compuestos </a:t>
            </a:r>
            <a:r>
              <a:rPr lang="es-ES" sz="4000" b="1" dirty="0"/>
              <a:t>tóxicos en el proceso </a:t>
            </a:r>
          </a:p>
          <a:p>
            <a:pPr>
              <a:buNone/>
            </a:pPr>
            <a:r>
              <a:rPr lang="es-ES" sz="3800" dirty="0" smtClean="0"/>
              <a:t>Dependen del pH.</a:t>
            </a:r>
          </a:p>
          <a:p>
            <a:pPr marL="0" indent="0">
              <a:buNone/>
              <a:tabLst>
                <a:tab pos="0" algn="l"/>
              </a:tabLst>
            </a:pPr>
            <a:r>
              <a:rPr lang="es-ES" sz="3800" dirty="0" smtClean="0"/>
              <a:t>Son sensibles al amoniaco</a:t>
            </a:r>
            <a:r>
              <a:rPr lang="es-ES" sz="3800" dirty="0"/>
              <a:t>, sulfuro de hidrógeno y ácidos grasos </a:t>
            </a:r>
            <a:r>
              <a:rPr lang="es-ES" sz="3800" dirty="0" smtClean="0"/>
              <a:t>volátiles.</a:t>
            </a:r>
          </a:p>
          <a:p>
            <a:pPr>
              <a:buNone/>
            </a:pPr>
            <a:endParaRPr lang="es-ES" dirty="0" smtClean="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1143000"/>
          </a:xfrm>
        </p:spPr>
        <p:txBody>
          <a:bodyPr>
            <a:noAutofit/>
          </a:bodyPr>
          <a:lstStyle/>
          <a:p>
            <a:r>
              <a:rPr lang="es-ES" b="1" dirty="0">
                <a:solidFill>
                  <a:schemeClr val="tx2"/>
                </a:solidFill>
              </a:rPr>
              <a:t>Normas </a:t>
            </a:r>
            <a:r>
              <a:rPr lang="es-ES" b="1" dirty="0" smtClean="0">
                <a:solidFill>
                  <a:schemeClr val="tx2"/>
                </a:solidFill>
              </a:rPr>
              <a:t>básicas para </a:t>
            </a:r>
            <a:r>
              <a:rPr lang="es-ES" b="1" dirty="0">
                <a:solidFill>
                  <a:schemeClr val="tx2"/>
                </a:solidFill>
              </a:rPr>
              <a:t>la Instalación de un </a:t>
            </a:r>
            <a:r>
              <a:rPr lang="es-ES" b="1" dirty="0" smtClean="0">
                <a:solidFill>
                  <a:schemeClr val="tx2"/>
                </a:solidFill>
              </a:rPr>
              <a:t>Relleno Sanitario </a:t>
            </a:r>
            <a:r>
              <a:rPr lang="es-ES" b="1" dirty="0">
                <a:solidFill>
                  <a:schemeClr val="tx2"/>
                </a:solidFill>
              </a:rPr>
              <a:t>Controlado</a:t>
            </a:r>
          </a:p>
        </p:txBody>
      </p:sp>
      <p:sp>
        <p:nvSpPr>
          <p:cNvPr id="3" name="2 Marcador de contenido"/>
          <p:cNvSpPr>
            <a:spLocks noGrp="1"/>
          </p:cNvSpPr>
          <p:nvPr>
            <p:ph idx="1"/>
          </p:nvPr>
        </p:nvSpPr>
        <p:spPr>
          <a:xfrm>
            <a:off x="457200" y="1600200"/>
            <a:ext cx="8401080" cy="4972072"/>
          </a:xfrm>
        </p:spPr>
        <p:txBody>
          <a:bodyPr>
            <a:normAutofit fontScale="47500" lnSpcReduction="20000"/>
          </a:bodyPr>
          <a:lstStyle/>
          <a:p>
            <a:pPr marL="0" indent="0" algn="just"/>
            <a:r>
              <a:rPr lang="es-ES" sz="4400" b="1" dirty="0" smtClean="0"/>
              <a:t>Contaminación </a:t>
            </a:r>
            <a:r>
              <a:rPr lang="es-ES" sz="4400" b="1" dirty="0"/>
              <a:t>del </a:t>
            </a:r>
            <a:r>
              <a:rPr lang="es-ES" sz="4400" b="1" dirty="0" smtClean="0"/>
              <a:t>agua: </a:t>
            </a:r>
            <a:r>
              <a:rPr lang="es-ES" sz="4400" dirty="0" smtClean="0"/>
              <a:t>Se </a:t>
            </a:r>
            <a:r>
              <a:rPr lang="es-ES" sz="4400" dirty="0"/>
              <a:t>debe prever antes de la puesta en funcionamiento </a:t>
            </a:r>
            <a:r>
              <a:rPr lang="es-ES" sz="4400" dirty="0" smtClean="0"/>
              <a:t>del vertedero </a:t>
            </a:r>
            <a:r>
              <a:rPr lang="es-ES" sz="4400" dirty="0"/>
              <a:t>la elección de un emplazamiento geológicamente adecuado, una instalación de drenaje para todos los líquidos que circulan en el vertedero y una instalación de tratamiento o evacuación de lixiviados. </a:t>
            </a:r>
          </a:p>
          <a:p>
            <a:pPr marL="0" indent="0" algn="just"/>
            <a:r>
              <a:rPr lang="es-ES" sz="4400" b="1" dirty="0" smtClean="0"/>
              <a:t>Asentamiento: </a:t>
            </a:r>
            <a:r>
              <a:rPr lang="es-ES" sz="4400" dirty="0" smtClean="0"/>
              <a:t>La </a:t>
            </a:r>
            <a:r>
              <a:rPr lang="es-ES" sz="4400" dirty="0"/>
              <a:t>fermentación de los RSU reduce gradualmente el volumen de los mismos, lo que crea descensos en la superficie de los vertederos. El asentamiento depende del tipo de residuo, de su grado de compactación y del tipo de </a:t>
            </a:r>
            <a:r>
              <a:rPr lang="es-ES" sz="4400" dirty="0" smtClean="0"/>
              <a:t>fermentación</a:t>
            </a:r>
            <a:r>
              <a:rPr lang="es-ES" sz="4400" dirty="0"/>
              <a:t>. </a:t>
            </a:r>
          </a:p>
          <a:p>
            <a:pPr marL="0" indent="0" algn="just"/>
            <a:r>
              <a:rPr lang="es-ES" sz="4400" b="1" dirty="0"/>
              <a:t>Producción de </a:t>
            </a:r>
            <a:r>
              <a:rPr lang="es-ES" sz="4400" b="1" dirty="0" smtClean="0"/>
              <a:t>gases: </a:t>
            </a:r>
            <a:r>
              <a:rPr lang="es-ES" sz="4400" dirty="0" smtClean="0"/>
              <a:t>La </a:t>
            </a:r>
            <a:r>
              <a:rPr lang="es-ES" sz="4400" dirty="0"/>
              <a:t>viabilidad de un vertedero está condicionada al control del movimiento y disipación de los gases producidos, para lo que actualmente se controla mediante tuberías o pozos extractores del biogás para su utilización posterior y se controla mediante drenajes permeables o barreras impermeables  </a:t>
            </a:r>
          </a:p>
          <a:p>
            <a:pPr marL="0" indent="0" algn="just"/>
            <a:r>
              <a:rPr lang="es-ES" sz="4400" b="1" dirty="0"/>
              <a:t>Aprovechamiento </a:t>
            </a:r>
            <a:r>
              <a:rPr lang="es-ES" sz="4400" b="1" dirty="0" smtClean="0"/>
              <a:t>energético: </a:t>
            </a:r>
            <a:r>
              <a:rPr lang="es-ES" sz="4400" dirty="0" smtClean="0"/>
              <a:t>Es </a:t>
            </a:r>
            <a:r>
              <a:rPr lang="es-ES" sz="4400" dirty="0"/>
              <a:t>la extracción de biogás del vertedero con el cual se puede cubrir el consumo de energía del vertedero y de la planta de </a:t>
            </a:r>
            <a:r>
              <a:rPr lang="es-ES" sz="4400" dirty="0" smtClean="0"/>
              <a:t>biogás.</a:t>
            </a:r>
            <a:endParaRPr lang="es-ES" sz="4400" dirty="0"/>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solidFill>
                  <a:schemeClr val="tx2"/>
                </a:solidFill>
              </a:rPr>
              <a:t>Disposición del residuo solido urbano</a:t>
            </a:r>
            <a:endParaRPr lang="es-ES" b="1" dirty="0">
              <a:solidFill>
                <a:schemeClr val="tx2"/>
              </a:solidFill>
            </a:endParaRPr>
          </a:p>
        </p:txBody>
      </p:sp>
      <p:sp>
        <p:nvSpPr>
          <p:cNvPr id="3" name="2 Marcador de contenido"/>
          <p:cNvSpPr>
            <a:spLocks noGrp="1"/>
          </p:cNvSpPr>
          <p:nvPr>
            <p:ph idx="1"/>
          </p:nvPr>
        </p:nvSpPr>
        <p:spPr/>
        <p:txBody>
          <a:bodyPr>
            <a:normAutofit/>
          </a:bodyPr>
          <a:lstStyle/>
          <a:p>
            <a:r>
              <a:rPr lang="es-ES" b="1" dirty="0" smtClean="0"/>
              <a:t>Método Área</a:t>
            </a:r>
          </a:p>
          <a:p>
            <a:pPr marL="0" indent="0">
              <a:buNone/>
            </a:pPr>
            <a:r>
              <a:rPr lang="es-ES" sz="2400" dirty="0" smtClean="0"/>
              <a:t>El material de cobertura se extrae a un lugar distinto al que constituirá la superficie soporte del relleno.</a:t>
            </a:r>
          </a:p>
          <a:p>
            <a:pPr marL="0" indent="0">
              <a:buNone/>
            </a:pPr>
            <a:r>
              <a:rPr lang="es-ES" sz="2400" dirty="0" smtClean="0"/>
              <a:t>No existe condición topográfica para su utilización.</a:t>
            </a:r>
          </a:p>
          <a:p>
            <a:pPr marL="0" indent="0">
              <a:buNone/>
            </a:pPr>
            <a:r>
              <a:rPr lang="es-ES" sz="2400" dirty="0" smtClean="0"/>
              <a:t>Se requiere la presencia de un sólido terraplén (natural o artificial) para compactar los residuos sobre el mismo.</a:t>
            </a:r>
          </a:p>
          <a:p>
            <a:pPr marL="0" indent="0">
              <a:buNone/>
            </a:pPr>
            <a:r>
              <a:rPr lang="es-ES" sz="2400" dirty="0" smtClean="0"/>
              <a:t>Las primeras capas se construyen estableciendo unas pendientes suaves para evitar deslizamientos.</a:t>
            </a:r>
          </a:p>
          <a:p>
            <a:pPr marL="0" indent="0">
              <a:buNone/>
            </a:pPr>
            <a:endParaRPr lang="es-E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Antecedentes</a:t>
            </a:r>
            <a:endParaRPr lang="es-ES" b="1" dirty="0">
              <a:solidFill>
                <a:schemeClr val="tx2"/>
              </a:solidFill>
            </a:endParaRPr>
          </a:p>
        </p:txBody>
      </p:sp>
      <p:sp>
        <p:nvSpPr>
          <p:cNvPr id="3" name="2 Marcador de contenido"/>
          <p:cNvSpPr>
            <a:spLocks noGrp="1"/>
          </p:cNvSpPr>
          <p:nvPr>
            <p:ph idx="1"/>
          </p:nvPr>
        </p:nvSpPr>
        <p:spPr/>
        <p:txBody>
          <a:bodyPr>
            <a:normAutofit fontScale="92500" lnSpcReduction="20000"/>
          </a:bodyPr>
          <a:lstStyle/>
          <a:p>
            <a:r>
              <a:rPr lang="es-EC" dirty="0" smtClean="0"/>
              <a:t>Nuestra sociedad enfrenta crecientes problemas asociados con los desechos debido a que a medida que la población ha ido creciendo también lo ha hecho la cantidad de desechos que se produce. Debido a esto en muchos países se han construido rellenos sanitarios y para sacar un mayor provecho se están construyendo plantas de biogás con el fin de reducir las emisiones de gases de efecto invernadero que son liberados por la descomposición de la basura y su vez se genera energía eléctrica de manera limpia sin contaminar  el medio ambiente.</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solidFill>
                  <a:schemeClr val="tx2"/>
                </a:solidFill>
              </a:rPr>
              <a:t>Disposición del residuo solido urbano</a:t>
            </a:r>
            <a:endParaRPr lang="es-ES" b="1" dirty="0">
              <a:solidFill>
                <a:schemeClr val="tx2"/>
              </a:solidFill>
            </a:endParaRPr>
          </a:p>
        </p:txBody>
      </p:sp>
      <p:sp>
        <p:nvSpPr>
          <p:cNvPr id="3" name="2 Marcador de contenido"/>
          <p:cNvSpPr>
            <a:spLocks noGrp="1"/>
          </p:cNvSpPr>
          <p:nvPr>
            <p:ph idx="1"/>
          </p:nvPr>
        </p:nvSpPr>
        <p:spPr/>
        <p:txBody>
          <a:bodyPr/>
          <a:lstStyle/>
          <a:p>
            <a:r>
              <a:rPr lang="es-ES" b="1" dirty="0" smtClean="0"/>
              <a:t>Método Área</a:t>
            </a:r>
            <a:endParaRPr lang="es-ES" b="1" dirty="0"/>
          </a:p>
        </p:txBody>
      </p:sp>
      <p:pic>
        <p:nvPicPr>
          <p:cNvPr id="13314" name="Picture 2"/>
          <p:cNvPicPr>
            <a:picLocks noChangeAspect="1" noChangeArrowheads="1"/>
          </p:cNvPicPr>
          <p:nvPr/>
        </p:nvPicPr>
        <p:blipFill>
          <a:blip r:embed="rId2"/>
          <a:srcRect/>
          <a:stretch>
            <a:fillRect/>
          </a:stretch>
        </p:blipFill>
        <p:spPr bwMode="auto">
          <a:xfrm>
            <a:off x="857224" y="2357430"/>
            <a:ext cx="7372350" cy="357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solidFill>
                  <a:schemeClr val="tx2"/>
                </a:solidFill>
              </a:rPr>
              <a:t>Disposición del residuo solido urbano</a:t>
            </a:r>
            <a:endParaRPr lang="es-ES" b="1" dirty="0">
              <a:solidFill>
                <a:schemeClr val="tx2"/>
              </a:solidFill>
            </a:endParaRPr>
          </a:p>
        </p:txBody>
      </p:sp>
      <p:sp>
        <p:nvSpPr>
          <p:cNvPr id="3" name="2 Marcador de contenido"/>
          <p:cNvSpPr>
            <a:spLocks noGrp="1"/>
          </p:cNvSpPr>
          <p:nvPr>
            <p:ph idx="1"/>
          </p:nvPr>
        </p:nvSpPr>
        <p:spPr>
          <a:xfrm>
            <a:off x="571472" y="1857364"/>
            <a:ext cx="8229600" cy="4525963"/>
          </a:xfrm>
        </p:spPr>
        <p:txBody>
          <a:bodyPr/>
          <a:lstStyle/>
          <a:p>
            <a:r>
              <a:rPr lang="es-ES" b="1" dirty="0" smtClean="0"/>
              <a:t>Método Trinchera</a:t>
            </a:r>
          </a:p>
          <a:p>
            <a:pPr marL="0" indent="0">
              <a:buNone/>
            </a:pPr>
            <a:r>
              <a:rPr lang="es-ES" sz="2400" dirty="0" smtClean="0"/>
              <a:t>Se utiliza en regiones planas bajo la presencia de aguas subterráneas; generalmente consiste en excavar periódicamente zanjas de 2 o 3 [mt] de profundidad.</a:t>
            </a:r>
          </a:p>
          <a:p>
            <a:pPr>
              <a:buNone/>
            </a:pPr>
            <a:r>
              <a:rPr lang="es-ES" sz="2400" dirty="0" smtClean="0"/>
              <a:t>No se aplica en terrenos muy rocosos.</a:t>
            </a:r>
          </a:p>
          <a:p>
            <a:pPr>
              <a:buNone/>
            </a:pPr>
            <a:r>
              <a:rPr lang="es-ES" sz="2400" dirty="0" smtClean="0"/>
              <a:t>Se emplean equipos normales de movimiento de suelos.</a:t>
            </a:r>
          </a:p>
          <a:p>
            <a:pPr>
              <a:buNone/>
            </a:pPr>
            <a:r>
              <a:rPr lang="es-ES" sz="2400" dirty="0" smtClean="0"/>
              <a:t>El material extraíble sirve como capa de cobertura.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solidFill>
                  <a:schemeClr val="tx2"/>
                </a:solidFill>
              </a:rPr>
              <a:t>Disposición del residuo solido urbano</a:t>
            </a:r>
            <a:endParaRPr lang="es-ES" b="1" dirty="0">
              <a:solidFill>
                <a:schemeClr val="tx2"/>
              </a:solidFill>
            </a:endParaRPr>
          </a:p>
        </p:txBody>
      </p:sp>
      <p:sp>
        <p:nvSpPr>
          <p:cNvPr id="3" name="2 Marcador de contenido"/>
          <p:cNvSpPr>
            <a:spLocks noGrp="1"/>
          </p:cNvSpPr>
          <p:nvPr>
            <p:ph idx="1"/>
          </p:nvPr>
        </p:nvSpPr>
        <p:spPr/>
        <p:txBody>
          <a:bodyPr/>
          <a:lstStyle/>
          <a:p>
            <a:r>
              <a:rPr lang="es-ES" b="1" dirty="0" smtClean="0"/>
              <a:t>Método Trinchera</a:t>
            </a:r>
            <a:endParaRPr lang="es-ES" b="1" dirty="0"/>
          </a:p>
        </p:txBody>
      </p:sp>
      <p:pic>
        <p:nvPicPr>
          <p:cNvPr id="14338" name="Picture 2"/>
          <p:cNvPicPr>
            <a:picLocks noChangeAspect="1" noChangeArrowheads="1"/>
          </p:cNvPicPr>
          <p:nvPr/>
        </p:nvPicPr>
        <p:blipFill>
          <a:blip r:embed="rId2"/>
          <a:srcRect b="7692"/>
          <a:stretch>
            <a:fillRect/>
          </a:stretch>
        </p:blipFill>
        <p:spPr bwMode="auto">
          <a:xfrm>
            <a:off x="500034" y="2285992"/>
            <a:ext cx="8128681"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Sistemas a emplearse en un LFG</a:t>
            </a:r>
            <a:endParaRPr lang="es-ES" b="1" dirty="0">
              <a:solidFill>
                <a:schemeClr val="tx2"/>
              </a:solidFill>
            </a:endParaRPr>
          </a:p>
        </p:txBody>
      </p:sp>
      <p:sp>
        <p:nvSpPr>
          <p:cNvPr id="3" name="2 Marcador de contenido"/>
          <p:cNvSpPr>
            <a:spLocks noGrp="1"/>
          </p:cNvSpPr>
          <p:nvPr>
            <p:ph idx="1"/>
          </p:nvPr>
        </p:nvSpPr>
        <p:spPr/>
        <p:txBody>
          <a:bodyPr/>
          <a:lstStyle/>
          <a:p>
            <a:r>
              <a:rPr lang="es-ES" dirty="0" smtClean="0"/>
              <a:t>Sistema de limpieza.</a:t>
            </a:r>
          </a:p>
          <a:p>
            <a:r>
              <a:rPr lang="es-ES" dirty="0" smtClean="0"/>
              <a:t>Sistema de extracción de biogas.</a:t>
            </a:r>
          </a:p>
          <a:p>
            <a:r>
              <a:rPr lang="es-ES" dirty="0" smtClean="0"/>
              <a:t>Sistema de recolección de lixiviados o percolado y drenaje de lluvias.</a:t>
            </a:r>
          </a:p>
          <a:p>
            <a:endParaRPr lang="es-ES"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Sistemas a emplearse en un LFG</a:t>
            </a:r>
            <a:endParaRPr lang="es-ES" b="1" dirty="0">
              <a:solidFill>
                <a:schemeClr val="tx2"/>
              </a:solidFill>
            </a:endParaRPr>
          </a:p>
        </p:txBody>
      </p:sp>
      <p:sp>
        <p:nvSpPr>
          <p:cNvPr id="3" name="2 Marcador de contenido"/>
          <p:cNvSpPr>
            <a:spLocks noGrp="1"/>
          </p:cNvSpPr>
          <p:nvPr>
            <p:ph idx="1"/>
          </p:nvPr>
        </p:nvSpPr>
        <p:spPr/>
        <p:txBody>
          <a:bodyPr/>
          <a:lstStyle/>
          <a:p>
            <a:r>
              <a:rPr lang="es-ES" b="1" dirty="0" smtClean="0"/>
              <a:t>Sistema de limpieza.</a:t>
            </a:r>
          </a:p>
          <a:p>
            <a:pPr>
              <a:buNone/>
            </a:pPr>
            <a:r>
              <a:rPr lang="es-ES" dirty="0"/>
              <a:t>	</a:t>
            </a:r>
            <a:r>
              <a:rPr lang="es-ES" sz="2400" dirty="0" smtClean="0"/>
              <a:t>- Aumentar el enriquecimiento del gas mediante procesos físico-químico en base de la eliminación de componentes no deseados.</a:t>
            </a:r>
          </a:p>
          <a:p>
            <a:pPr>
              <a:buNone/>
            </a:pPr>
            <a:r>
              <a:rPr lang="es-ES" sz="2400" dirty="0"/>
              <a:t>	</a:t>
            </a:r>
            <a:r>
              <a:rPr lang="es-ES" sz="2400" dirty="0" smtClean="0"/>
              <a:t>- Se </a:t>
            </a:r>
            <a:r>
              <a:rPr lang="es-ES" sz="2400" dirty="0"/>
              <a:t>pueden emplear técnicas como:</a:t>
            </a:r>
          </a:p>
        </p:txBody>
      </p:sp>
      <p:pic>
        <p:nvPicPr>
          <p:cNvPr id="8194" name="Picture 2"/>
          <p:cNvPicPr>
            <a:picLocks noChangeAspect="1" noChangeArrowheads="1"/>
          </p:cNvPicPr>
          <p:nvPr/>
        </p:nvPicPr>
        <p:blipFill>
          <a:blip r:embed="rId2"/>
          <a:srcRect/>
          <a:stretch>
            <a:fillRect/>
          </a:stretch>
        </p:blipFill>
        <p:spPr bwMode="auto">
          <a:xfrm>
            <a:off x="857224" y="4357694"/>
            <a:ext cx="7325678" cy="1300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857248"/>
          </a:xfrm>
        </p:spPr>
        <p:txBody>
          <a:bodyPr>
            <a:normAutofit fontScale="90000"/>
          </a:bodyPr>
          <a:lstStyle/>
          <a:p>
            <a:r>
              <a:rPr lang="es-ES" sz="4900" b="1" dirty="0" smtClean="0">
                <a:solidFill>
                  <a:schemeClr val="tx2"/>
                </a:solidFill>
              </a:rPr>
              <a:t>Sistemas a emplearse en un LFG</a:t>
            </a:r>
            <a:r>
              <a:rPr lang="es-ES" dirty="0" smtClean="0"/>
              <a:t/>
            </a:r>
            <a:br>
              <a:rPr lang="es-ES" dirty="0" smtClean="0"/>
            </a:br>
            <a:endParaRPr lang="es-ES" dirty="0"/>
          </a:p>
        </p:txBody>
      </p:sp>
      <p:sp>
        <p:nvSpPr>
          <p:cNvPr id="3" name="2 Marcador de contenido"/>
          <p:cNvSpPr>
            <a:spLocks noGrp="1"/>
          </p:cNvSpPr>
          <p:nvPr>
            <p:ph idx="1"/>
          </p:nvPr>
        </p:nvSpPr>
        <p:spPr>
          <a:xfrm>
            <a:off x="357158" y="1000108"/>
            <a:ext cx="8229600" cy="4525963"/>
          </a:xfrm>
        </p:spPr>
        <p:txBody>
          <a:bodyPr>
            <a:normAutofit/>
          </a:bodyPr>
          <a:lstStyle/>
          <a:p>
            <a:pPr>
              <a:buNone/>
            </a:pPr>
            <a:r>
              <a:rPr lang="es-ES" b="1" dirty="0" smtClean="0"/>
              <a:t>Sistema de Extracción de biogas</a:t>
            </a:r>
          </a:p>
          <a:p>
            <a:r>
              <a:rPr lang="es-ES" dirty="0" smtClean="0"/>
              <a:t>Sistema de drenaje Activo</a:t>
            </a:r>
          </a:p>
          <a:p>
            <a:pPr marL="400050" lvl="1" indent="0" algn="just">
              <a:buNone/>
            </a:pPr>
            <a:r>
              <a:rPr lang="es-ES" dirty="0" smtClean="0"/>
              <a:t>Consiste en la succión del gas mediante un soplador.</a:t>
            </a:r>
          </a:p>
        </p:txBody>
      </p:sp>
      <p:pic>
        <p:nvPicPr>
          <p:cNvPr id="1026" name="Picture 2"/>
          <p:cNvPicPr>
            <a:picLocks noChangeAspect="1" noChangeArrowheads="1"/>
          </p:cNvPicPr>
          <p:nvPr/>
        </p:nvPicPr>
        <p:blipFill>
          <a:blip r:embed="rId2"/>
          <a:srcRect/>
          <a:stretch>
            <a:fillRect/>
          </a:stretch>
        </p:blipFill>
        <p:spPr bwMode="auto">
          <a:xfrm>
            <a:off x="1000100" y="2571744"/>
            <a:ext cx="7108205"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143000"/>
          </a:xfrm>
        </p:spPr>
        <p:txBody>
          <a:bodyPr/>
          <a:lstStyle/>
          <a:p>
            <a:r>
              <a:rPr lang="es-ES" b="1" dirty="0" smtClean="0">
                <a:solidFill>
                  <a:schemeClr val="tx2"/>
                </a:solidFill>
              </a:rPr>
              <a:t>Sistemas a emplearse en un LFG</a:t>
            </a:r>
            <a:endParaRPr lang="es-ES" b="1" dirty="0">
              <a:solidFill>
                <a:schemeClr val="tx2"/>
              </a:solidFill>
            </a:endParaRPr>
          </a:p>
        </p:txBody>
      </p:sp>
      <p:sp>
        <p:nvSpPr>
          <p:cNvPr id="3" name="2 Marcador de contenido"/>
          <p:cNvSpPr>
            <a:spLocks noGrp="1"/>
          </p:cNvSpPr>
          <p:nvPr>
            <p:ph idx="1"/>
          </p:nvPr>
        </p:nvSpPr>
        <p:spPr>
          <a:xfrm>
            <a:off x="457200" y="1285860"/>
            <a:ext cx="8229600" cy="5286412"/>
          </a:xfrm>
        </p:spPr>
        <p:txBody>
          <a:bodyPr numCol="1">
            <a:normAutofit fontScale="62500" lnSpcReduction="20000"/>
          </a:bodyPr>
          <a:lstStyle/>
          <a:p>
            <a:pPr>
              <a:buNone/>
            </a:pPr>
            <a:r>
              <a:rPr lang="es-ES" sz="5100" b="1" dirty="0" smtClean="0"/>
              <a:t>Sistema de Extracción de biogas</a:t>
            </a:r>
          </a:p>
          <a:p>
            <a:r>
              <a:rPr lang="es-ES" sz="4600" dirty="0" smtClean="0"/>
              <a:t>Sistema de drenaje Activo</a:t>
            </a:r>
          </a:p>
          <a:p>
            <a:pPr marL="0" indent="0">
              <a:buNone/>
            </a:pPr>
            <a:r>
              <a:rPr lang="es-ES" sz="3600" dirty="0"/>
              <a:t>Partes que componen </a:t>
            </a:r>
            <a:r>
              <a:rPr lang="es-ES" sz="3600" dirty="0" smtClean="0"/>
              <a:t>:</a:t>
            </a:r>
          </a:p>
          <a:p>
            <a:pPr marL="0" indent="0">
              <a:buNone/>
            </a:pPr>
            <a:r>
              <a:rPr lang="es-ES" sz="3400" dirty="0" smtClean="0"/>
              <a:t>1)Pozos de desfogue</a:t>
            </a:r>
          </a:p>
          <a:p>
            <a:pPr marL="514350" indent="-514350">
              <a:buNone/>
            </a:pPr>
            <a:r>
              <a:rPr lang="es-ES" sz="3400" dirty="0" smtClean="0"/>
              <a:t>2) Colector </a:t>
            </a:r>
            <a:r>
              <a:rPr lang="es-ES" sz="3400" dirty="0"/>
              <a:t>de </a:t>
            </a:r>
            <a:r>
              <a:rPr lang="es-ES" sz="3400" dirty="0" smtClean="0"/>
              <a:t>gas</a:t>
            </a:r>
          </a:p>
          <a:p>
            <a:pPr marL="514350" indent="-514350">
              <a:buNone/>
            </a:pPr>
            <a:r>
              <a:rPr lang="es-ES" sz="3400" dirty="0" smtClean="0"/>
              <a:t>3</a:t>
            </a:r>
            <a:r>
              <a:rPr lang="es-ES" sz="3400" dirty="0"/>
              <a:t>) Talud del </a:t>
            </a:r>
            <a:r>
              <a:rPr lang="es-ES" sz="3400" dirty="0" smtClean="0"/>
              <a:t>relleno</a:t>
            </a:r>
          </a:p>
          <a:p>
            <a:pPr marL="514350" indent="-514350">
              <a:buNone/>
            </a:pPr>
            <a:r>
              <a:rPr lang="es-ES" sz="3400" dirty="0" smtClean="0"/>
              <a:t>4</a:t>
            </a:r>
            <a:r>
              <a:rPr lang="es-ES" sz="3400" dirty="0"/>
              <a:t>) Punto de </a:t>
            </a:r>
            <a:r>
              <a:rPr lang="es-ES" sz="3400" dirty="0" smtClean="0"/>
              <a:t>recepción</a:t>
            </a:r>
          </a:p>
          <a:p>
            <a:pPr marL="514350" indent="-514350">
              <a:buNone/>
            </a:pPr>
            <a:r>
              <a:rPr lang="es-ES" sz="3400" dirty="0" smtClean="0"/>
              <a:t>5)Soplador </a:t>
            </a:r>
            <a:r>
              <a:rPr lang="es-ES" sz="3400" dirty="0"/>
              <a:t>(</a:t>
            </a:r>
            <a:r>
              <a:rPr lang="es-ES" sz="3400" dirty="0" smtClean="0"/>
              <a:t>compresor)</a:t>
            </a:r>
          </a:p>
          <a:p>
            <a:pPr marL="514350" indent="-514350">
              <a:buNone/>
            </a:pPr>
            <a:r>
              <a:rPr lang="es-ES" sz="3400" dirty="0" smtClean="0"/>
              <a:t>6</a:t>
            </a:r>
            <a:r>
              <a:rPr lang="es-ES" sz="3400" dirty="0"/>
              <a:t>) Incinerador (</a:t>
            </a:r>
            <a:r>
              <a:rPr lang="es-ES" sz="3400" dirty="0" smtClean="0"/>
              <a:t>Antorcha)</a:t>
            </a:r>
          </a:p>
          <a:p>
            <a:pPr marL="514350" indent="-514350">
              <a:buNone/>
            </a:pPr>
            <a:r>
              <a:rPr lang="es-ES" sz="3400" dirty="0" smtClean="0"/>
              <a:t>7</a:t>
            </a:r>
            <a:r>
              <a:rPr lang="es-ES" sz="3400" dirty="0"/>
              <a:t>) Tubería de transporte gas </a:t>
            </a:r>
            <a:r>
              <a:rPr lang="es-ES" sz="3400" dirty="0" smtClean="0"/>
              <a:t>pobre</a:t>
            </a:r>
            <a:endParaRPr lang="es-ES" sz="3400" dirty="0"/>
          </a:p>
          <a:p>
            <a:pPr marL="514350" indent="-514350">
              <a:buNone/>
            </a:pPr>
            <a:r>
              <a:rPr lang="es-ES" sz="3400" dirty="0" smtClean="0"/>
              <a:t>8)Líneas </a:t>
            </a:r>
            <a:r>
              <a:rPr lang="es-ES" sz="3400" dirty="0"/>
              <a:t>de transmisión energía </a:t>
            </a:r>
            <a:r>
              <a:rPr lang="es-ES" sz="3400" dirty="0" smtClean="0"/>
              <a:t>eléctrica</a:t>
            </a:r>
          </a:p>
          <a:p>
            <a:pPr marL="514350" indent="-514350">
              <a:buNone/>
            </a:pPr>
            <a:r>
              <a:rPr lang="es-ES" sz="3400" dirty="0" smtClean="0"/>
              <a:t>9</a:t>
            </a:r>
            <a:r>
              <a:rPr lang="es-ES" sz="3400" dirty="0"/>
              <a:t>) Planta de tratamiento del </a:t>
            </a:r>
            <a:r>
              <a:rPr lang="es-ES" sz="3400" dirty="0" smtClean="0"/>
              <a:t>biogás</a:t>
            </a:r>
          </a:p>
          <a:p>
            <a:pPr marL="514350" indent="-514350">
              <a:buNone/>
            </a:pPr>
            <a:r>
              <a:rPr lang="es-ES" sz="3400" dirty="0" smtClean="0"/>
              <a:t>10)</a:t>
            </a:r>
            <a:r>
              <a:rPr lang="es-ES" sz="3400" dirty="0" err="1" smtClean="0"/>
              <a:t>Motogenerador</a:t>
            </a:r>
            <a:r>
              <a:rPr lang="es-ES" sz="3400" dirty="0" smtClean="0"/>
              <a:t> gas-energía eléctrica</a:t>
            </a:r>
          </a:p>
          <a:p>
            <a:pPr marL="514350" indent="-514350">
              <a:buNone/>
            </a:pPr>
            <a:r>
              <a:rPr lang="es-ES" sz="3400" dirty="0" smtClean="0"/>
              <a:t>11</a:t>
            </a:r>
            <a:r>
              <a:rPr lang="es-ES" sz="3400" dirty="0"/>
              <a:t>) Casa de </a:t>
            </a:r>
            <a:r>
              <a:rPr lang="es-ES" sz="3400" dirty="0" smtClean="0"/>
              <a:t>máquinas</a:t>
            </a:r>
          </a:p>
          <a:p>
            <a:pPr marL="514350" indent="-514350">
              <a:buNone/>
            </a:pPr>
            <a:r>
              <a:rPr lang="es-ES" sz="3400" dirty="0" smtClean="0"/>
              <a:t>12</a:t>
            </a:r>
            <a:r>
              <a:rPr lang="es-ES" sz="3400" dirty="0"/>
              <a:t>) Consumidor gas pobre.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Sistemas a emplearse en un LFG</a:t>
            </a:r>
            <a:endParaRPr lang="es-ES" dirty="0"/>
          </a:p>
        </p:txBody>
      </p:sp>
      <p:sp>
        <p:nvSpPr>
          <p:cNvPr id="3" name="2 Marcador de contenido"/>
          <p:cNvSpPr>
            <a:spLocks noGrp="1"/>
          </p:cNvSpPr>
          <p:nvPr>
            <p:ph idx="1"/>
          </p:nvPr>
        </p:nvSpPr>
        <p:spPr>
          <a:xfrm>
            <a:off x="500034" y="1214422"/>
            <a:ext cx="8229600" cy="4525963"/>
          </a:xfrm>
        </p:spPr>
        <p:txBody>
          <a:bodyPr/>
          <a:lstStyle/>
          <a:p>
            <a:pPr>
              <a:buNone/>
            </a:pPr>
            <a:r>
              <a:rPr lang="es-ES" b="1" dirty="0" smtClean="0"/>
              <a:t>Sistema de Extracción de biogas</a:t>
            </a:r>
            <a:endParaRPr lang="es-ES" dirty="0" smtClean="0"/>
          </a:p>
          <a:p>
            <a:r>
              <a:rPr lang="es-ES" dirty="0" smtClean="0"/>
              <a:t>Sistema de drenaje Pasivo</a:t>
            </a:r>
          </a:p>
          <a:p>
            <a:pPr marL="400050" lvl="1" indent="0" algn="just">
              <a:buNone/>
            </a:pPr>
            <a:r>
              <a:rPr lang="es-ES" dirty="0" smtClean="0"/>
              <a:t>Se controla la difusión natural de los gases, con el fin de evacuarlos solo por los lugares previstos.</a:t>
            </a:r>
          </a:p>
          <a:p>
            <a:pPr marL="400050" lvl="1" indent="0" algn="just">
              <a:buNone/>
            </a:pPr>
            <a:r>
              <a:rPr lang="es-ES" dirty="0" smtClean="0"/>
              <a:t>Más económico.</a:t>
            </a:r>
            <a:endParaRPr lang="es-ES" dirty="0"/>
          </a:p>
        </p:txBody>
      </p:sp>
      <p:pic>
        <p:nvPicPr>
          <p:cNvPr id="4" name="3 Imagen"/>
          <p:cNvPicPr/>
          <p:nvPr/>
        </p:nvPicPr>
        <p:blipFill>
          <a:blip r:embed="rId2"/>
          <a:srcRect/>
          <a:stretch>
            <a:fillRect/>
          </a:stretch>
        </p:blipFill>
        <p:spPr bwMode="auto">
          <a:xfrm>
            <a:off x="1857356" y="3714752"/>
            <a:ext cx="5357850" cy="307183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88952"/>
            <a:ext cx="8229600" cy="1011222"/>
          </a:xfrm>
        </p:spPr>
        <p:txBody>
          <a:bodyPr>
            <a:normAutofit fontScale="90000"/>
          </a:bodyPr>
          <a:lstStyle/>
          <a:p>
            <a:r>
              <a:rPr lang="es-ES" sz="4900" b="1" dirty="0" smtClean="0">
                <a:solidFill>
                  <a:schemeClr val="tx2"/>
                </a:solidFill>
              </a:rPr>
              <a:t>Sistemas a emplearse en un LFG</a:t>
            </a:r>
            <a:r>
              <a:rPr lang="es-ES" dirty="0" smtClean="0"/>
              <a:t/>
            </a:r>
            <a:br>
              <a:rPr lang="es-ES" dirty="0" smtClean="0"/>
            </a:br>
            <a:endParaRPr lang="es-ES" dirty="0"/>
          </a:p>
        </p:txBody>
      </p:sp>
      <p:pic>
        <p:nvPicPr>
          <p:cNvPr id="2051" name="Picture 3"/>
          <p:cNvPicPr>
            <a:picLocks noChangeAspect="1" noChangeArrowheads="1"/>
          </p:cNvPicPr>
          <p:nvPr/>
        </p:nvPicPr>
        <p:blipFill>
          <a:blip r:embed="rId2"/>
          <a:srcRect/>
          <a:stretch>
            <a:fillRect/>
          </a:stretch>
        </p:blipFill>
        <p:spPr bwMode="auto">
          <a:xfrm>
            <a:off x="928662" y="2143124"/>
            <a:ext cx="6849776" cy="3286140"/>
          </a:xfrm>
          <a:prstGeom prst="rect">
            <a:avLst/>
          </a:prstGeom>
          <a:noFill/>
          <a:ln w="9525">
            <a:noFill/>
            <a:miter lim="800000"/>
            <a:headEnd/>
            <a:tailEnd/>
          </a:ln>
          <a:effectLst/>
        </p:spPr>
      </p:pic>
      <p:sp>
        <p:nvSpPr>
          <p:cNvPr id="4" name="3 CuadroTexto"/>
          <p:cNvSpPr txBox="1"/>
          <p:nvPr/>
        </p:nvSpPr>
        <p:spPr>
          <a:xfrm>
            <a:off x="1000100" y="1357298"/>
            <a:ext cx="6786610" cy="584775"/>
          </a:xfrm>
          <a:prstGeom prst="rect">
            <a:avLst/>
          </a:prstGeom>
          <a:noFill/>
        </p:spPr>
        <p:txBody>
          <a:bodyPr wrap="square" rtlCol="0">
            <a:spAutoFit/>
          </a:bodyPr>
          <a:lstStyle/>
          <a:p>
            <a:r>
              <a:rPr lang="es-ES" sz="3200" b="1" dirty="0" smtClean="0"/>
              <a:t>Sistema de Extracción de biogas</a:t>
            </a:r>
            <a:endParaRPr lang="es-ES"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501122" cy="1143000"/>
          </a:xfrm>
        </p:spPr>
        <p:txBody>
          <a:bodyPr>
            <a:noAutofit/>
          </a:bodyPr>
          <a:lstStyle/>
          <a:p>
            <a:r>
              <a:rPr lang="es-ES" b="1" dirty="0" smtClean="0">
                <a:solidFill>
                  <a:schemeClr val="tx2"/>
                </a:solidFill>
              </a:rPr>
              <a:t>Sistemas a emplearse en un LFG </a:t>
            </a:r>
            <a:br>
              <a:rPr lang="es-ES" b="1" dirty="0" smtClean="0">
                <a:solidFill>
                  <a:schemeClr val="tx2"/>
                </a:solidFill>
              </a:rPr>
            </a:br>
            <a:endParaRPr lang="es-ES" b="1" dirty="0">
              <a:solidFill>
                <a:schemeClr val="tx2"/>
              </a:solidFill>
            </a:endParaRPr>
          </a:p>
        </p:txBody>
      </p:sp>
      <p:sp>
        <p:nvSpPr>
          <p:cNvPr id="3" name="2 Marcador de contenido"/>
          <p:cNvSpPr>
            <a:spLocks noGrp="1"/>
          </p:cNvSpPr>
          <p:nvPr>
            <p:ph idx="1"/>
          </p:nvPr>
        </p:nvSpPr>
        <p:spPr>
          <a:xfrm>
            <a:off x="285720" y="1071546"/>
            <a:ext cx="8401080" cy="5572164"/>
          </a:xfrm>
        </p:spPr>
        <p:txBody>
          <a:bodyPr>
            <a:normAutofit fontScale="47500" lnSpcReduction="20000"/>
          </a:bodyPr>
          <a:lstStyle/>
          <a:p>
            <a:pPr lvl="0"/>
            <a:r>
              <a:rPr lang="es-ES" sz="5100" b="1" dirty="0" smtClean="0"/>
              <a:t>Sistema de recolección de lixiviados</a:t>
            </a:r>
          </a:p>
          <a:p>
            <a:pPr marL="0" lvl="0" indent="0">
              <a:buNone/>
            </a:pPr>
            <a:r>
              <a:rPr lang="es-ES" sz="4600" dirty="0" smtClean="0"/>
              <a:t>-  Verificar que las aguas subterráneas y superficiales cercanas no estén siendo utilizadas para el consumo humano o animal.</a:t>
            </a:r>
          </a:p>
          <a:p>
            <a:pPr marL="0" lvl="0" indent="0">
              <a:buNone/>
            </a:pPr>
            <a:r>
              <a:rPr lang="es-ES" sz="4600" dirty="0" smtClean="0"/>
              <a:t>-  Establecer una altura mínima de 1.0 - 2.0 m (depende de las características del suelo) entre la parte inferior del relleno y el nivel de agua subterránea.</a:t>
            </a:r>
          </a:p>
          <a:p>
            <a:pPr marL="0" lvl="0" indent="0">
              <a:buNone/>
            </a:pPr>
            <a:r>
              <a:rPr lang="es-ES" sz="4600" dirty="0" smtClean="0"/>
              <a:t>-  Tratar de contar con un suelo arcilloso o en su defecto impermeabilizar la parte inferior mediante una capa de arcilla de 0.30 - 0.60 m.</a:t>
            </a:r>
          </a:p>
          <a:p>
            <a:pPr marL="0" lvl="0" indent="0">
              <a:buNone/>
            </a:pPr>
            <a:r>
              <a:rPr lang="es-ES" sz="4600" dirty="0" smtClean="0"/>
              <a:t>-  Interceptar, canalizar y desviar el escurrimiento superficial y los pequeños hilos de agua, a fin de reducir el volumen del líquido percolado, y de mantener en buenas condiciones la operación del relleno.</a:t>
            </a:r>
          </a:p>
          <a:p>
            <a:pPr marL="0" lvl="0" indent="0">
              <a:buNone/>
            </a:pPr>
            <a:r>
              <a:rPr lang="es-ES" sz="4600" dirty="0" smtClean="0"/>
              <a:t>-  Construir un sistema de drenaje para posibilitar la recolección del líquido percolado y facilitar su posterior tratamiento en caso necesario.</a:t>
            </a:r>
          </a:p>
          <a:p>
            <a:pPr marL="0" lvl="0" indent="0">
              <a:buNone/>
            </a:pPr>
            <a:r>
              <a:rPr lang="es-ES" sz="4600" dirty="0" smtClean="0"/>
              <a:t>-  Cubrir con una capa de tierra final de unos 0.40 a 0.60 m, compactar y sembrar las áreas del relleno que hayan sido terminadas con pasto o grama para disminuir la infiltración de aguas de lluvias.</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Protocolo de Kyoto y MDL</a:t>
            </a:r>
            <a:endParaRPr lang="es-ES" b="1" dirty="0">
              <a:solidFill>
                <a:schemeClr val="tx2"/>
              </a:solidFill>
            </a:endParaRPr>
          </a:p>
        </p:txBody>
      </p:sp>
      <p:sp>
        <p:nvSpPr>
          <p:cNvPr id="3" name="2 Marcador de contenido"/>
          <p:cNvSpPr>
            <a:spLocks noGrp="1"/>
          </p:cNvSpPr>
          <p:nvPr>
            <p:ph idx="1"/>
          </p:nvPr>
        </p:nvSpPr>
        <p:spPr/>
        <p:txBody>
          <a:bodyPr>
            <a:normAutofit fontScale="85000" lnSpcReduction="10000"/>
          </a:bodyPr>
          <a:lstStyle/>
          <a:p>
            <a:r>
              <a:rPr lang="es-EC" dirty="0" smtClean="0"/>
              <a:t>El Protocolo de Kioto es un acuerdo internacional que tiene por objetivo reducir las emisiones de seis gases que causan el calentamiento global: (CO</a:t>
            </a:r>
            <a:r>
              <a:rPr lang="es-EC" baseline="-25000" dirty="0" smtClean="0"/>
              <a:t>2</a:t>
            </a:r>
            <a:r>
              <a:rPr lang="es-EC" dirty="0" smtClean="0"/>
              <a:t>), (CH</a:t>
            </a:r>
            <a:r>
              <a:rPr lang="es-EC" baseline="-25000" dirty="0" smtClean="0"/>
              <a:t>4</a:t>
            </a:r>
            <a:r>
              <a:rPr lang="es-EC" dirty="0" smtClean="0"/>
              <a:t>) y (N</a:t>
            </a:r>
            <a:r>
              <a:rPr lang="es-EC" baseline="-25000" dirty="0" smtClean="0"/>
              <a:t>2</a:t>
            </a:r>
            <a:r>
              <a:rPr lang="es-EC" dirty="0" smtClean="0"/>
              <a:t>O), además de tres gases industriales </a:t>
            </a:r>
            <a:r>
              <a:rPr lang="es-EC" dirty="0" err="1" smtClean="0"/>
              <a:t>fluorados</a:t>
            </a:r>
            <a:endParaRPr lang="es-EC" dirty="0" smtClean="0"/>
          </a:p>
          <a:p>
            <a:r>
              <a:rPr lang="es-EC" dirty="0" smtClean="0"/>
              <a:t>El Mecanismo de Desarrollo limpio  es un acuerdo suscrito en el Protocolo de </a:t>
            </a:r>
            <a:r>
              <a:rPr lang="es-EC" dirty="0" err="1" smtClean="0"/>
              <a:t>Kyoto</a:t>
            </a:r>
            <a:r>
              <a:rPr lang="es-EC" dirty="0" smtClean="0"/>
              <a:t> que permite a los gobiernos de los países industrializados invertir en proyectos de reducción de emisiones en países en vías de desarrollo.</a:t>
            </a:r>
          </a:p>
          <a:p>
            <a:r>
              <a:rPr lang="es-EC" dirty="0" smtClean="0"/>
              <a:t>El MDL permite también la posibilidad de transferir tecnologías limpias a los países en desarrollo</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Sistemas a emplearse en un LFG</a:t>
            </a:r>
            <a:endParaRPr lang="es-ES" dirty="0"/>
          </a:p>
        </p:txBody>
      </p:sp>
      <p:pic>
        <p:nvPicPr>
          <p:cNvPr id="78850" name="Picture 2"/>
          <p:cNvPicPr>
            <a:picLocks noChangeAspect="1" noChangeArrowheads="1"/>
          </p:cNvPicPr>
          <p:nvPr/>
        </p:nvPicPr>
        <p:blipFill>
          <a:blip r:embed="rId2"/>
          <a:srcRect/>
          <a:stretch>
            <a:fillRect/>
          </a:stretch>
        </p:blipFill>
        <p:spPr bwMode="auto">
          <a:xfrm>
            <a:off x="82686" y="2714620"/>
            <a:ext cx="3203406" cy="3043236"/>
          </a:xfrm>
          <a:prstGeom prst="rect">
            <a:avLst/>
          </a:prstGeom>
          <a:noFill/>
          <a:ln w="9525">
            <a:noFill/>
            <a:miter lim="800000"/>
            <a:headEnd/>
            <a:tailEnd/>
          </a:ln>
          <a:effectLst/>
        </p:spPr>
      </p:pic>
      <p:pic>
        <p:nvPicPr>
          <p:cNvPr id="78851" name="Picture 3"/>
          <p:cNvPicPr>
            <a:picLocks noChangeAspect="1" noChangeArrowheads="1"/>
          </p:cNvPicPr>
          <p:nvPr/>
        </p:nvPicPr>
        <p:blipFill>
          <a:blip r:embed="rId3"/>
          <a:srcRect/>
          <a:stretch>
            <a:fillRect/>
          </a:stretch>
        </p:blipFill>
        <p:spPr bwMode="auto">
          <a:xfrm>
            <a:off x="3071802" y="2786058"/>
            <a:ext cx="3478693" cy="3000373"/>
          </a:xfrm>
          <a:prstGeom prst="rect">
            <a:avLst/>
          </a:prstGeom>
          <a:noFill/>
          <a:ln w="9525">
            <a:noFill/>
            <a:miter lim="800000"/>
            <a:headEnd/>
            <a:tailEnd/>
          </a:ln>
          <a:effectLst/>
        </p:spPr>
      </p:pic>
      <p:sp>
        <p:nvSpPr>
          <p:cNvPr id="6" name="5 Rectángulo"/>
          <p:cNvSpPr/>
          <p:nvPr/>
        </p:nvSpPr>
        <p:spPr>
          <a:xfrm>
            <a:off x="785786" y="1643050"/>
            <a:ext cx="4744247" cy="461665"/>
          </a:xfrm>
          <a:prstGeom prst="rect">
            <a:avLst/>
          </a:prstGeom>
        </p:spPr>
        <p:txBody>
          <a:bodyPr wrap="none">
            <a:spAutoFit/>
          </a:bodyPr>
          <a:lstStyle/>
          <a:p>
            <a:pPr lvl="0"/>
            <a:r>
              <a:rPr lang="es-ES" sz="2400" b="1" dirty="0" smtClean="0"/>
              <a:t>Sistema de recolección de lixiviados</a:t>
            </a:r>
          </a:p>
        </p:txBody>
      </p:sp>
      <p:pic>
        <p:nvPicPr>
          <p:cNvPr id="78852" name="Picture 4"/>
          <p:cNvPicPr>
            <a:picLocks noChangeAspect="1" noChangeArrowheads="1"/>
          </p:cNvPicPr>
          <p:nvPr/>
        </p:nvPicPr>
        <p:blipFill>
          <a:blip r:embed="rId4"/>
          <a:srcRect/>
          <a:stretch>
            <a:fillRect/>
          </a:stretch>
        </p:blipFill>
        <p:spPr bwMode="auto">
          <a:xfrm>
            <a:off x="6550596" y="3286124"/>
            <a:ext cx="2593404" cy="166210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Sistemas a emplearse en un LFG</a:t>
            </a:r>
            <a:endParaRPr lang="es-ES" dirty="0"/>
          </a:p>
        </p:txBody>
      </p:sp>
      <p:sp>
        <p:nvSpPr>
          <p:cNvPr id="3" name="2 Marcador de contenido"/>
          <p:cNvSpPr>
            <a:spLocks noGrp="1"/>
          </p:cNvSpPr>
          <p:nvPr>
            <p:ph idx="1"/>
          </p:nvPr>
        </p:nvSpPr>
        <p:spPr>
          <a:xfrm>
            <a:off x="457200" y="1285860"/>
            <a:ext cx="8229600" cy="5143536"/>
          </a:xfrm>
        </p:spPr>
        <p:txBody>
          <a:bodyPr>
            <a:normAutofit fontScale="77500" lnSpcReduction="20000"/>
          </a:bodyPr>
          <a:lstStyle/>
          <a:p>
            <a:pPr lvl="0"/>
            <a:r>
              <a:rPr lang="es-ES" b="1" dirty="0" smtClean="0">
                <a:solidFill>
                  <a:schemeClr val="tx2"/>
                </a:solidFill>
              </a:rPr>
              <a:t>Sistema de escape de gases</a:t>
            </a:r>
          </a:p>
          <a:p>
            <a:r>
              <a:rPr lang="es-ES" dirty="0" smtClean="0"/>
              <a:t>El gas metano a pesar de ser inodoro, es inflamable y explosivo si se concentra en el aire en una proporción de 5 a 15% en volumen, por lo que es necesario llevar a cabo un adecuado control de la generación y migración de estos gases.</a:t>
            </a:r>
          </a:p>
          <a:p>
            <a:r>
              <a:rPr lang="es-ES" dirty="0" smtClean="0"/>
              <a:t>El drenaje de gases está constituido por un sistema de ventilación en piedra o tubería perforada de concreto (revestida en piedra), que funcionará a manera de chimeneas o ventilas, las cuales atraviesan en sentido vertical todo el relleno desde el fondo hasta la superficie. Estas chimeneas se construyen verticalmente a medida que avanza el relleno, procurando siempre una buena compactación a su alrededor; se recomienda instalarlas cada 20 ó 50 m, con un diámetro entre 0.30 y 0.50 </a:t>
            </a:r>
            <a:r>
              <a:rPr lang="es-ES" dirty="0" err="1" smtClean="0"/>
              <a:t>mcada</a:t>
            </a:r>
            <a:r>
              <a:rPr lang="es-ES" dirty="0" smtClean="0"/>
              <a:t> una, de acuerdo con el criterio del ingeniero.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Producción de Energía Eléctrica</a:t>
            </a:r>
            <a:endParaRPr lang="es-ES" b="1" dirty="0">
              <a:solidFill>
                <a:schemeClr val="tx2"/>
              </a:solidFill>
            </a:endParaRPr>
          </a:p>
        </p:txBody>
      </p:sp>
      <p:sp>
        <p:nvSpPr>
          <p:cNvPr id="3" name="2 Marcador de contenido"/>
          <p:cNvSpPr>
            <a:spLocks noGrp="1"/>
          </p:cNvSpPr>
          <p:nvPr>
            <p:ph idx="1"/>
          </p:nvPr>
        </p:nvSpPr>
        <p:spPr>
          <a:xfrm>
            <a:off x="428596" y="1428736"/>
            <a:ext cx="8229600" cy="4525963"/>
          </a:xfrm>
        </p:spPr>
        <p:txBody>
          <a:bodyPr>
            <a:normAutofit/>
          </a:bodyPr>
          <a:lstStyle/>
          <a:p>
            <a:r>
              <a:rPr lang="es-ES" b="1" dirty="0" smtClean="0"/>
              <a:t>Generador a gas:</a:t>
            </a:r>
          </a:p>
          <a:p>
            <a:pPr lvl="1">
              <a:buBlip>
                <a:blip r:embed="rId2"/>
              </a:buBlip>
            </a:pPr>
            <a:r>
              <a:rPr lang="es-ES" sz="2400" dirty="0" smtClean="0"/>
              <a:t>Motor a diesel adaptado para funcionar con biogas.</a:t>
            </a:r>
          </a:p>
          <a:p>
            <a:pPr lvl="1">
              <a:buBlip>
                <a:blip r:embed="rId2"/>
              </a:buBlip>
            </a:pPr>
            <a:r>
              <a:rPr lang="es-ES" sz="2400" dirty="0" smtClean="0"/>
              <a:t>Motor para biogas.</a:t>
            </a:r>
          </a:p>
          <a:p>
            <a:r>
              <a:rPr lang="es-ES" b="1" dirty="0" smtClean="0"/>
              <a:t>Calderas y turbinas.</a:t>
            </a:r>
            <a:endParaRPr lang="es-ES" b="1" dirty="0"/>
          </a:p>
        </p:txBody>
      </p:sp>
      <p:pic>
        <p:nvPicPr>
          <p:cNvPr id="4098" name="Picture 2"/>
          <p:cNvPicPr>
            <a:picLocks noChangeAspect="1" noChangeArrowheads="1"/>
          </p:cNvPicPr>
          <p:nvPr/>
        </p:nvPicPr>
        <p:blipFill>
          <a:blip r:embed="rId3"/>
          <a:srcRect/>
          <a:stretch>
            <a:fillRect/>
          </a:stretch>
        </p:blipFill>
        <p:spPr bwMode="auto">
          <a:xfrm>
            <a:off x="857224" y="3500438"/>
            <a:ext cx="7162287" cy="2728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s-ES" b="1" dirty="0" smtClean="0">
                <a:solidFill>
                  <a:schemeClr val="tx2"/>
                </a:solidFill>
              </a:rPr>
              <a:t>Producción de Energía Eléctrica</a:t>
            </a:r>
            <a:endParaRPr lang="es-ES" b="1" dirty="0">
              <a:solidFill>
                <a:schemeClr val="tx2"/>
              </a:solidFill>
            </a:endParaRPr>
          </a:p>
        </p:txBody>
      </p:sp>
      <p:sp>
        <p:nvSpPr>
          <p:cNvPr id="3" name="2 Marcador de contenido"/>
          <p:cNvSpPr>
            <a:spLocks noGrp="1"/>
          </p:cNvSpPr>
          <p:nvPr>
            <p:ph idx="1"/>
          </p:nvPr>
        </p:nvSpPr>
        <p:spPr>
          <a:xfrm>
            <a:off x="500034" y="928670"/>
            <a:ext cx="8229600" cy="4525963"/>
          </a:xfrm>
        </p:spPr>
        <p:txBody>
          <a:bodyPr>
            <a:normAutofit/>
          </a:bodyPr>
          <a:lstStyle/>
          <a:p>
            <a:r>
              <a:rPr lang="es-ES" b="1" dirty="0"/>
              <a:t>Generadores a Gas con motor Diesel:</a:t>
            </a:r>
          </a:p>
          <a:p>
            <a:pPr marL="0" indent="0" algn="just">
              <a:buNone/>
            </a:pPr>
            <a:r>
              <a:rPr lang="es-ES" sz="2400" dirty="0" smtClean="0"/>
              <a:t>En </a:t>
            </a:r>
            <a:r>
              <a:rPr lang="es-ES" sz="2400" dirty="0"/>
              <a:t>el caso de los motores diesel, el biogas </a:t>
            </a:r>
            <a:r>
              <a:rPr lang="es-ES" sz="2400" dirty="0" smtClean="0"/>
              <a:t>puede reemplazar </a:t>
            </a:r>
            <a:r>
              <a:rPr lang="es-ES" sz="2400" dirty="0"/>
              <a:t>hasta </a:t>
            </a:r>
            <a:r>
              <a:rPr lang="es-ES" sz="2400" dirty="0" smtClean="0"/>
              <a:t>el 80</a:t>
            </a:r>
            <a:r>
              <a:rPr lang="es-ES" sz="2400" dirty="0"/>
              <a:t>% del </a:t>
            </a:r>
            <a:r>
              <a:rPr lang="es-ES" sz="2400" dirty="0" smtClean="0"/>
              <a:t>gas-</a:t>
            </a:r>
            <a:r>
              <a:rPr lang="es-ES" sz="2400" dirty="0" err="1" smtClean="0"/>
              <a:t>oil</a:t>
            </a:r>
            <a:r>
              <a:rPr lang="es-ES" sz="2400" dirty="0" smtClean="0"/>
              <a:t>.</a:t>
            </a:r>
            <a:endParaRPr lang="es-ES" sz="2400" dirty="0"/>
          </a:p>
          <a:p>
            <a:pPr marL="0" indent="0" algn="just">
              <a:buNone/>
            </a:pPr>
            <a:r>
              <a:rPr lang="es-ES" sz="2400" dirty="0" smtClean="0"/>
              <a:t>La </a:t>
            </a:r>
            <a:r>
              <a:rPr lang="es-ES" sz="2400" dirty="0"/>
              <a:t>baja capacidad de ignición del biogas no permite reemplazar </a:t>
            </a:r>
            <a:r>
              <a:rPr lang="es-ES" sz="2400" dirty="0" smtClean="0"/>
              <a:t>la totalidad </a:t>
            </a:r>
            <a:r>
              <a:rPr lang="es-ES" sz="2400" dirty="0"/>
              <a:t>del </a:t>
            </a:r>
            <a:r>
              <a:rPr lang="es-ES" sz="2400" dirty="0" smtClean="0"/>
              <a:t>gas-</a:t>
            </a:r>
            <a:r>
              <a:rPr lang="es-ES" sz="2400" dirty="0" err="1" smtClean="0"/>
              <a:t>oil</a:t>
            </a:r>
            <a:r>
              <a:rPr lang="es-ES" sz="2400" dirty="0" smtClean="0"/>
              <a:t> </a:t>
            </a:r>
            <a:r>
              <a:rPr lang="es-ES" sz="2400" dirty="0"/>
              <a:t>en este tipo de motores que carecen de bujía para </a:t>
            </a:r>
            <a:r>
              <a:rPr lang="es-ES" sz="2400" dirty="0" smtClean="0"/>
              <a:t>la combustión</a:t>
            </a:r>
            <a:r>
              <a:rPr lang="es-ES" sz="2400" dirty="0"/>
              <a:t>.</a:t>
            </a:r>
          </a:p>
          <a:p>
            <a:pPr marL="0" indent="0" algn="just">
              <a:buNone/>
            </a:pPr>
            <a:r>
              <a:rPr lang="es-ES" sz="2400" dirty="0" smtClean="0"/>
              <a:t>El </a:t>
            </a:r>
            <a:r>
              <a:rPr lang="es-ES" sz="2400" dirty="0"/>
              <a:t>gas es succionado junto con el aire de combustión hacia el cilindro</a:t>
            </a:r>
          </a:p>
        </p:txBody>
      </p:sp>
      <p:pic>
        <p:nvPicPr>
          <p:cNvPr id="5122" name="Picture 2"/>
          <p:cNvPicPr>
            <a:picLocks noChangeAspect="1" noChangeArrowheads="1"/>
          </p:cNvPicPr>
          <p:nvPr/>
        </p:nvPicPr>
        <p:blipFill>
          <a:blip r:embed="rId2"/>
          <a:srcRect/>
          <a:stretch>
            <a:fillRect/>
          </a:stretch>
        </p:blipFill>
        <p:spPr bwMode="auto">
          <a:xfrm>
            <a:off x="2143108" y="3914775"/>
            <a:ext cx="4381500"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Producción de Energía Eléctrica</a:t>
            </a:r>
            <a:endParaRPr lang="es-ES" b="1" dirty="0">
              <a:solidFill>
                <a:schemeClr val="tx2"/>
              </a:solidFill>
            </a:endParaRPr>
          </a:p>
        </p:txBody>
      </p:sp>
      <p:sp>
        <p:nvSpPr>
          <p:cNvPr id="3" name="2 Marcador de contenido"/>
          <p:cNvSpPr>
            <a:spLocks noGrp="1"/>
          </p:cNvSpPr>
          <p:nvPr>
            <p:ph idx="1"/>
          </p:nvPr>
        </p:nvSpPr>
        <p:spPr>
          <a:xfrm>
            <a:off x="428596" y="1428736"/>
            <a:ext cx="8229600" cy="5000660"/>
          </a:xfrm>
        </p:spPr>
        <p:txBody>
          <a:bodyPr>
            <a:normAutofit/>
          </a:bodyPr>
          <a:lstStyle/>
          <a:p>
            <a:r>
              <a:rPr lang="es-ES" sz="3500" b="1" dirty="0" smtClean="0"/>
              <a:t>Generadores a Gas con motor Diesel:</a:t>
            </a:r>
          </a:p>
          <a:p>
            <a:pPr marL="0" indent="0" algn="just">
              <a:buNone/>
            </a:pPr>
            <a:r>
              <a:rPr lang="es-ES" sz="2400" dirty="0" smtClean="0"/>
              <a:t>Dispositivos </a:t>
            </a:r>
            <a:r>
              <a:rPr lang="es-ES" sz="2400" dirty="0"/>
              <a:t>para adaptar los motores para </a:t>
            </a:r>
            <a:r>
              <a:rPr lang="es-ES" sz="2400" dirty="0" smtClean="0"/>
              <a:t>la utilización </a:t>
            </a:r>
            <a:r>
              <a:rPr lang="es-ES" sz="2400" dirty="0"/>
              <a:t>de biogas:</a:t>
            </a:r>
          </a:p>
          <a:p>
            <a:pPr>
              <a:buNone/>
            </a:pPr>
            <a:r>
              <a:rPr lang="es-ES" sz="2400" dirty="0"/>
              <a:t>– Filtro para la captación del sulfuro de hidrógeno en </a:t>
            </a:r>
            <a:r>
              <a:rPr lang="es-ES" sz="2400" dirty="0" smtClean="0"/>
              <a:t>el biogas</a:t>
            </a:r>
            <a:endParaRPr lang="es-ES" sz="2400" dirty="0"/>
          </a:p>
          <a:p>
            <a:pPr>
              <a:buNone/>
            </a:pPr>
            <a:r>
              <a:rPr lang="es-ES" sz="2400" dirty="0"/>
              <a:t>– Sistema de encendido electrónico</a:t>
            </a:r>
          </a:p>
          <a:p>
            <a:pPr>
              <a:buNone/>
            </a:pPr>
            <a:r>
              <a:rPr lang="es-ES" sz="2400" dirty="0"/>
              <a:t>– Sistema de tratamiento de gases de escape</a:t>
            </a:r>
          </a:p>
          <a:p>
            <a:pPr>
              <a:buNone/>
            </a:pPr>
            <a:r>
              <a:rPr lang="es-ES" sz="2400" dirty="0"/>
              <a:t>– Control de combustión</a:t>
            </a:r>
          </a:p>
          <a:p>
            <a:pPr>
              <a:buNone/>
            </a:pPr>
            <a:r>
              <a:rPr lang="es-ES" sz="2400" dirty="0"/>
              <a:t>– Mezclador de Aire-Biogas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Producción de Energía Eléctrica</a:t>
            </a:r>
            <a:endParaRPr lang="es-ES" b="1" dirty="0">
              <a:solidFill>
                <a:schemeClr val="tx2"/>
              </a:solidFill>
            </a:endParaRPr>
          </a:p>
        </p:txBody>
      </p:sp>
      <p:pic>
        <p:nvPicPr>
          <p:cNvPr id="4" name="3 Imagen"/>
          <p:cNvPicPr/>
          <p:nvPr/>
        </p:nvPicPr>
        <p:blipFill>
          <a:blip r:embed="rId2"/>
          <a:srcRect/>
          <a:stretch>
            <a:fillRect/>
          </a:stretch>
        </p:blipFill>
        <p:spPr bwMode="auto">
          <a:xfrm>
            <a:off x="428596" y="1285879"/>
            <a:ext cx="3491230" cy="2470150"/>
          </a:xfrm>
          <a:prstGeom prst="rect">
            <a:avLst/>
          </a:prstGeom>
          <a:noFill/>
          <a:ln w="9525">
            <a:no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4143372" y="1357317"/>
            <a:ext cx="4514850" cy="27146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857224" y="4057673"/>
            <a:ext cx="7419975"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s-ES" b="1" dirty="0" smtClean="0">
                <a:solidFill>
                  <a:schemeClr val="tx2"/>
                </a:solidFill>
              </a:rPr>
              <a:t>Producción de Energía Eléctrica</a:t>
            </a:r>
            <a:endParaRPr lang="es-ES" b="1" dirty="0">
              <a:solidFill>
                <a:schemeClr val="tx2"/>
              </a:solidFill>
            </a:endParaRPr>
          </a:p>
        </p:txBody>
      </p:sp>
      <p:sp>
        <p:nvSpPr>
          <p:cNvPr id="3" name="2 Marcador de contenido"/>
          <p:cNvSpPr>
            <a:spLocks noGrp="1"/>
          </p:cNvSpPr>
          <p:nvPr>
            <p:ph idx="1"/>
          </p:nvPr>
        </p:nvSpPr>
        <p:spPr>
          <a:xfrm>
            <a:off x="428596" y="1214422"/>
            <a:ext cx="8229600" cy="4525963"/>
          </a:xfrm>
        </p:spPr>
        <p:txBody>
          <a:bodyPr>
            <a:normAutofit/>
          </a:bodyPr>
          <a:lstStyle/>
          <a:p>
            <a:r>
              <a:rPr lang="es-ES" dirty="0"/>
              <a:t>Caldera y turbina</a:t>
            </a:r>
          </a:p>
          <a:p>
            <a:pPr marL="0" indent="0" algn="just">
              <a:buNone/>
            </a:pPr>
            <a:r>
              <a:rPr lang="es-ES" sz="2400" dirty="0" smtClean="0"/>
              <a:t>Una </a:t>
            </a:r>
            <a:r>
              <a:rPr lang="es-ES" sz="2400" dirty="0"/>
              <a:t>turbina de vapor transforma la energía del flujo de vapor </a:t>
            </a:r>
            <a:r>
              <a:rPr lang="es-ES" sz="2400" dirty="0" smtClean="0"/>
              <a:t>de agua </a:t>
            </a:r>
            <a:r>
              <a:rPr lang="es-ES" sz="2400" dirty="0"/>
              <a:t>en energía mecánica. Al pasar por las toberas de la turbina, </a:t>
            </a:r>
            <a:r>
              <a:rPr lang="es-ES" sz="2400" dirty="0" smtClean="0"/>
              <a:t>se reduce </a:t>
            </a:r>
            <a:r>
              <a:rPr lang="es-ES" sz="2400" dirty="0"/>
              <a:t>la presión del vapor (se expande) aumentando así </a:t>
            </a:r>
            <a:r>
              <a:rPr lang="es-ES" sz="2400" dirty="0" smtClean="0"/>
              <a:t>su velocidad</a:t>
            </a:r>
            <a:r>
              <a:rPr lang="es-ES" sz="2400" dirty="0"/>
              <a:t>. Este vapor a alta velocidad es el que hace que los </a:t>
            </a:r>
            <a:r>
              <a:rPr lang="es-ES" sz="2400" dirty="0" smtClean="0"/>
              <a:t>álabes móviles </a:t>
            </a:r>
            <a:r>
              <a:rPr lang="es-ES" sz="2400" dirty="0"/>
              <a:t>de la turbina giren alrededor de su eje al incidir sobre </a:t>
            </a:r>
            <a:r>
              <a:rPr lang="es-ES" sz="2400" dirty="0" smtClean="0"/>
              <a:t>los mismos.</a:t>
            </a:r>
            <a:endParaRPr lang="es-ES" sz="2400" dirty="0"/>
          </a:p>
        </p:txBody>
      </p:sp>
      <p:pic>
        <p:nvPicPr>
          <p:cNvPr id="7170" name="Picture 2"/>
          <p:cNvPicPr>
            <a:picLocks noChangeAspect="1" noChangeArrowheads="1"/>
          </p:cNvPicPr>
          <p:nvPr/>
        </p:nvPicPr>
        <p:blipFill>
          <a:blip r:embed="rId2"/>
          <a:srcRect/>
          <a:stretch>
            <a:fillRect/>
          </a:stretch>
        </p:blipFill>
        <p:spPr bwMode="auto">
          <a:xfrm>
            <a:off x="428596" y="4071942"/>
            <a:ext cx="771525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1143000"/>
          </a:xfrm>
        </p:spPr>
        <p:txBody>
          <a:bodyPr>
            <a:normAutofit/>
          </a:bodyPr>
          <a:lstStyle/>
          <a:p>
            <a:r>
              <a:rPr lang="es-ES" b="1" dirty="0" smtClean="0">
                <a:solidFill>
                  <a:schemeClr val="tx2"/>
                </a:solidFill>
              </a:rPr>
              <a:t>Relleno sanitario “Las Iguanas”</a:t>
            </a:r>
            <a:endParaRPr lang="es-ES" b="1" dirty="0">
              <a:solidFill>
                <a:schemeClr val="tx2"/>
              </a:solidFill>
            </a:endParaRPr>
          </a:p>
        </p:txBody>
      </p:sp>
      <p:pic>
        <p:nvPicPr>
          <p:cNvPr id="7169" name="Picture 1"/>
          <p:cNvPicPr>
            <a:picLocks noChangeAspect="1" noChangeArrowheads="1"/>
          </p:cNvPicPr>
          <p:nvPr/>
        </p:nvPicPr>
        <p:blipFill>
          <a:blip r:embed="rId2"/>
          <a:srcRect/>
          <a:stretch>
            <a:fillRect/>
          </a:stretch>
        </p:blipFill>
        <p:spPr bwMode="auto">
          <a:xfrm>
            <a:off x="1428728" y="1643050"/>
            <a:ext cx="6897815" cy="45101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dirty="0" smtClean="0">
                <a:solidFill>
                  <a:schemeClr val="tx2"/>
                </a:solidFill>
              </a:rPr>
              <a:t>Relleno</a:t>
            </a:r>
            <a:r>
              <a:rPr lang="en-US" b="1" dirty="0" smtClean="0">
                <a:solidFill>
                  <a:schemeClr val="tx2"/>
                </a:solidFill>
              </a:rPr>
              <a:t> </a:t>
            </a:r>
            <a:r>
              <a:rPr lang="es-ES" b="1" dirty="0" smtClean="0">
                <a:solidFill>
                  <a:schemeClr val="tx2"/>
                </a:solidFill>
              </a:rPr>
              <a:t>sanitario</a:t>
            </a:r>
            <a:r>
              <a:rPr lang="en-US" b="1" dirty="0" smtClean="0">
                <a:solidFill>
                  <a:schemeClr val="tx2"/>
                </a:solidFill>
              </a:rPr>
              <a:t> “Las Iguanas”</a:t>
            </a:r>
            <a:endParaRPr lang="es-ES" b="1" dirty="0">
              <a:solidFill>
                <a:schemeClr val="tx2"/>
              </a:solidFill>
            </a:endParaRPr>
          </a:p>
        </p:txBody>
      </p:sp>
      <p:sp>
        <p:nvSpPr>
          <p:cNvPr id="3" name="2 Marcador de contenido"/>
          <p:cNvSpPr>
            <a:spLocks noGrp="1"/>
          </p:cNvSpPr>
          <p:nvPr>
            <p:ph idx="1"/>
          </p:nvPr>
        </p:nvSpPr>
        <p:spPr>
          <a:xfrm>
            <a:off x="457200" y="1285860"/>
            <a:ext cx="8229600" cy="5357850"/>
          </a:xfrm>
        </p:spPr>
        <p:txBody>
          <a:bodyPr>
            <a:normAutofit fontScale="47500" lnSpcReduction="20000"/>
          </a:bodyPr>
          <a:lstStyle/>
          <a:p>
            <a:pPr algn="just">
              <a:buNone/>
            </a:pPr>
            <a:r>
              <a:rPr lang="es-ES" sz="3500" dirty="0" smtClean="0"/>
              <a:t>     </a:t>
            </a:r>
          </a:p>
          <a:p>
            <a:pPr algn="just">
              <a:buNone/>
            </a:pPr>
            <a:r>
              <a:rPr lang="es-ES" sz="6700" b="1" dirty="0" smtClean="0">
                <a:solidFill>
                  <a:schemeClr val="tx2"/>
                </a:solidFill>
                <a:latin typeface="+mj-lt"/>
                <a:ea typeface="+mj-ea"/>
                <a:cs typeface="+mj-cs"/>
              </a:rPr>
              <a:t>Características:</a:t>
            </a:r>
          </a:p>
          <a:p>
            <a:pPr algn="just">
              <a:buNone/>
            </a:pPr>
            <a:r>
              <a:rPr lang="es-ES" sz="4000" dirty="0" smtClean="0"/>
              <a:t>Pertenece a la MI Ilustre municipalidad de Guayaquil y esta administrado por ILM bajo concesión para la disposición final de los desechos sólidos desde 1994. esta ubicada en el km 14.5 vía a </a:t>
            </a:r>
            <a:r>
              <a:rPr lang="es-ES" sz="4000" dirty="0" err="1" smtClean="0"/>
              <a:t>Daule</a:t>
            </a:r>
            <a:r>
              <a:rPr lang="es-ES" sz="4000" dirty="0" smtClean="0"/>
              <a:t> y cuenta con 4 sectores</a:t>
            </a:r>
          </a:p>
          <a:p>
            <a:pPr lvl="2">
              <a:buNone/>
            </a:pPr>
            <a:r>
              <a:rPr lang="es-ES" sz="4000" dirty="0" smtClean="0"/>
              <a:t>Sector A.-28.69 HA</a:t>
            </a:r>
          </a:p>
          <a:p>
            <a:pPr lvl="2">
              <a:buNone/>
            </a:pPr>
            <a:r>
              <a:rPr lang="es-ES" sz="4000" dirty="0" smtClean="0"/>
              <a:t>Sector B.- para deposito de materia inerte</a:t>
            </a:r>
          </a:p>
          <a:p>
            <a:pPr lvl="2">
              <a:buNone/>
            </a:pPr>
            <a:r>
              <a:rPr lang="es-ES" sz="4000" dirty="0" smtClean="0"/>
              <a:t>Sector C.- 13.63HA</a:t>
            </a:r>
          </a:p>
          <a:p>
            <a:pPr lvl="2">
              <a:buNone/>
            </a:pPr>
            <a:r>
              <a:rPr lang="es-ES" sz="4000" dirty="0" smtClean="0"/>
              <a:t>Sector D.- empezó a recibir desecho </a:t>
            </a:r>
          </a:p>
          <a:p>
            <a:pPr lvl="2">
              <a:buNone/>
            </a:pPr>
            <a:r>
              <a:rPr lang="es-ES" sz="4000" dirty="0" smtClean="0"/>
              <a:t>en Octubre 2,006, ocupará 40.71 </a:t>
            </a:r>
            <a:r>
              <a:rPr lang="es-ES" sz="4000" dirty="0" err="1" smtClean="0"/>
              <a:t>Ha.</a:t>
            </a:r>
            <a:r>
              <a:rPr lang="es-ES" sz="4000" dirty="0" smtClean="0"/>
              <a:t> </a:t>
            </a:r>
          </a:p>
          <a:p>
            <a:pPr lvl="2">
              <a:buNone/>
            </a:pPr>
            <a:r>
              <a:rPr lang="es-ES" sz="4000" dirty="0" smtClean="0"/>
              <a:t>Total del terreno: 190 Ha</a:t>
            </a:r>
          </a:p>
          <a:p>
            <a:pPr algn="just">
              <a:buNone/>
            </a:pPr>
            <a:r>
              <a:rPr lang="es-ES" sz="4000" dirty="0" smtClean="0"/>
              <a:t>     Los tres diferentes sectores están separados por caminos de acceso internos, pavimentados.</a:t>
            </a:r>
          </a:p>
          <a:p>
            <a:pPr algn="just">
              <a:buNone/>
            </a:pPr>
            <a:r>
              <a:rPr lang="es-ES" sz="4000" dirty="0" smtClean="0"/>
              <a:t>      En el relleno sanitario se esta depositando un aproximado de 850000 toneladas de desechos sólidos anuales y se espera que para el 2021, fecha en la que se estima el serrado del relleno se tengan un aproximado de 23 millones de toneladas de desechos sólidos en el lugar.</a:t>
            </a:r>
          </a:p>
          <a:p>
            <a:pPr>
              <a:buNone/>
            </a:pPr>
            <a:endParaRPr lang="en-US" dirty="0" smtClean="0"/>
          </a:p>
          <a:p>
            <a:pPr>
              <a:buNone/>
            </a:pP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Relleno</a:t>
            </a:r>
            <a:r>
              <a:rPr lang="en-US" b="1" dirty="0" smtClean="0">
                <a:solidFill>
                  <a:schemeClr val="tx2"/>
                </a:solidFill>
              </a:rPr>
              <a:t> </a:t>
            </a:r>
            <a:r>
              <a:rPr lang="es-ES" b="1" dirty="0" smtClean="0">
                <a:solidFill>
                  <a:schemeClr val="tx2"/>
                </a:solidFill>
              </a:rPr>
              <a:t>sanitario</a:t>
            </a:r>
            <a:r>
              <a:rPr lang="en-US" b="1" dirty="0" smtClean="0">
                <a:solidFill>
                  <a:schemeClr val="tx2"/>
                </a:solidFill>
              </a:rPr>
              <a:t> “Las Iguanas”</a:t>
            </a:r>
            <a:endParaRPr lang="es-ES" dirty="0"/>
          </a:p>
        </p:txBody>
      </p:sp>
      <p:sp>
        <p:nvSpPr>
          <p:cNvPr id="3" name="2 Marcador de contenido"/>
          <p:cNvSpPr>
            <a:spLocks noGrp="1"/>
          </p:cNvSpPr>
          <p:nvPr>
            <p:ph idx="1"/>
          </p:nvPr>
        </p:nvSpPr>
        <p:spPr/>
        <p:txBody>
          <a:bodyPr>
            <a:normAutofit fontScale="92500"/>
          </a:bodyPr>
          <a:lstStyle/>
          <a:p>
            <a:r>
              <a:rPr lang="es-ES" i="1" dirty="0" smtClean="0"/>
              <a:t>Temperatura: </a:t>
            </a:r>
            <a:r>
              <a:rPr lang="es-ES" dirty="0" smtClean="0"/>
              <a:t>17 hasta 35 [</a:t>
            </a:r>
            <a:r>
              <a:rPr lang="es-ES" dirty="0" smtClean="0">
                <a:latin typeface="Arial" pitchFamily="34" charset="0"/>
                <a:cs typeface="Arial" pitchFamily="34" charset="0"/>
              </a:rPr>
              <a:t>º</a:t>
            </a:r>
            <a:r>
              <a:rPr lang="es-ES" dirty="0" smtClean="0"/>
              <a:t>C].</a:t>
            </a:r>
          </a:p>
          <a:p>
            <a:r>
              <a:rPr lang="es-ES" i="1" dirty="0" smtClean="0"/>
              <a:t>Tierra con coeficiente de permeabilidad</a:t>
            </a:r>
            <a:r>
              <a:rPr lang="es-ES" dirty="0" smtClean="0"/>
              <a:t>: 1*10^-7.</a:t>
            </a:r>
          </a:p>
          <a:p>
            <a:r>
              <a:rPr lang="es-ES" i="1" dirty="0" smtClean="0"/>
              <a:t>Topografía: </a:t>
            </a:r>
            <a:r>
              <a:rPr lang="es-ES" dirty="0" smtClean="0"/>
              <a:t>Presenta pequeñas cuencas</a:t>
            </a:r>
          </a:p>
          <a:p>
            <a:r>
              <a:rPr lang="es-ES" i="1" dirty="0" smtClean="0"/>
              <a:t>Profundidad de los desechos:</a:t>
            </a:r>
          </a:p>
          <a:p>
            <a:pPr>
              <a:buNone/>
            </a:pPr>
            <a:r>
              <a:rPr lang="es-ES" dirty="0" smtClean="0"/>
              <a:t>	A=40 [mt] ; B=35 [mt] ; C=50 [mt].</a:t>
            </a:r>
          </a:p>
          <a:p>
            <a:r>
              <a:rPr lang="es-ES" i="1" dirty="0" smtClean="0"/>
              <a:t>Toneladas de desecho: </a:t>
            </a:r>
            <a:r>
              <a:rPr lang="es-ES" dirty="0" smtClean="0"/>
              <a:t>942410 [ton/año], se espera un incremento del 3,5%.</a:t>
            </a:r>
          </a:p>
          <a:p>
            <a:r>
              <a:rPr lang="es-ES" i="1" dirty="0" smtClean="0"/>
              <a:t>Nivel de compactación: </a:t>
            </a:r>
            <a:r>
              <a:rPr lang="es-ES" dirty="0" smtClean="0"/>
              <a:t>1 [ton/m^3]</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Bonos Verdes</a:t>
            </a:r>
            <a:endParaRPr lang="es-ES" b="1" dirty="0">
              <a:solidFill>
                <a:schemeClr val="tx2"/>
              </a:solidFill>
            </a:endParaRPr>
          </a:p>
        </p:txBody>
      </p:sp>
      <p:sp>
        <p:nvSpPr>
          <p:cNvPr id="3" name="2 Marcador de contenido"/>
          <p:cNvSpPr>
            <a:spLocks noGrp="1"/>
          </p:cNvSpPr>
          <p:nvPr>
            <p:ph idx="1"/>
          </p:nvPr>
        </p:nvSpPr>
        <p:spPr/>
        <p:txBody>
          <a:bodyPr>
            <a:normAutofit fontScale="92500" lnSpcReduction="20000"/>
          </a:bodyPr>
          <a:lstStyle/>
          <a:p>
            <a:r>
              <a:rPr lang="es-EC" dirty="0" smtClean="0"/>
              <a:t>Los "bonos verdes" o bonos de carbono son un mecanismo desarrollado para reducir la emisión de Gases Efecto Invernadero (GEI) mediante el cual, en un esquema de mercado, empresas de países industrializados pagan a otras, la mayoría naciones en desarrollo, por su reducción en las emisiones de GEI, por lo cual se expiden certificados. Estos certificados se conocen como Certificados de Emisiones Reducidas (</a:t>
            </a:r>
            <a:r>
              <a:rPr lang="es-EC" dirty="0" err="1" smtClean="0"/>
              <a:t>CERs</a:t>
            </a:r>
            <a:r>
              <a:rPr lang="es-EC" dirty="0" smtClean="0"/>
              <a:t>). Por lo que referirse a Bonos de Verdes es equivalente a hablar de </a:t>
            </a:r>
            <a:r>
              <a:rPr lang="es-EC" dirty="0" err="1" smtClean="0"/>
              <a:t>CERs</a:t>
            </a:r>
            <a:r>
              <a:rPr lang="es-EC" dirty="0" smtClean="0"/>
              <a:t>. </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Relleno sanitario “Las Iguanas”</a:t>
            </a:r>
            <a:endParaRPr lang="es-ES" b="1" dirty="0">
              <a:solidFill>
                <a:schemeClr val="tx2"/>
              </a:solidFill>
            </a:endParaRPr>
          </a:p>
        </p:txBody>
      </p:sp>
      <p:sp>
        <p:nvSpPr>
          <p:cNvPr id="5" name="2 Marcador de contenido"/>
          <p:cNvSpPr>
            <a:spLocks noGrp="1"/>
          </p:cNvSpPr>
          <p:nvPr>
            <p:ph idx="1"/>
          </p:nvPr>
        </p:nvSpPr>
        <p:spPr>
          <a:xfrm>
            <a:off x="357158" y="1285860"/>
            <a:ext cx="8501122" cy="5072098"/>
          </a:xfrm>
        </p:spPr>
        <p:txBody>
          <a:bodyPr>
            <a:normAutofit/>
          </a:bodyPr>
          <a:lstStyle/>
          <a:p>
            <a:pPr>
              <a:buNone/>
            </a:pPr>
            <a:r>
              <a:rPr lang="es-ES" b="1" dirty="0" smtClean="0">
                <a:solidFill>
                  <a:schemeClr val="tx2"/>
                </a:solidFill>
                <a:latin typeface="+mj-lt"/>
                <a:ea typeface="+mj-ea"/>
                <a:cs typeface="+mj-cs"/>
              </a:rPr>
              <a:t>Características:</a:t>
            </a:r>
          </a:p>
          <a:p>
            <a:pPr>
              <a:buNone/>
            </a:pPr>
            <a:r>
              <a:rPr lang="es-ES" sz="2400" i="1" dirty="0" smtClean="0"/>
              <a:t>Sistema de extracción de gases: </a:t>
            </a:r>
          </a:p>
          <a:p>
            <a:pPr>
              <a:buNone/>
            </a:pPr>
            <a:r>
              <a:rPr lang="es-ES" sz="2400" dirty="0" smtClean="0"/>
              <a:t>Pozos verticales y horizontales.</a:t>
            </a:r>
          </a:p>
          <a:p>
            <a:pPr>
              <a:buNone/>
            </a:pPr>
            <a:r>
              <a:rPr lang="es-ES" sz="2400" dirty="0" smtClean="0"/>
              <a:t>1[mt] de diámetro de malla galvanizada.</a:t>
            </a:r>
          </a:p>
          <a:p>
            <a:pPr>
              <a:buNone/>
            </a:pPr>
            <a:r>
              <a:rPr lang="es-ES" sz="2400" dirty="0" smtClean="0"/>
              <a:t>3 [mt] de longitud, cada 20 a 50 mt.</a:t>
            </a:r>
          </a:p>
          <a:p>
            <a:pPr>
              <a:buNone/>
            </a:pPr>
            <a:endParaRPr lang="es-ES" sz="2400" b="1" dirty="0" smtClean="0"/>
          </a:p>
          <a:p>
            <a:pPr>
              <a:buNone/>
            </a:pPr>
            <a:r>
              <a:rPr lang="es-ES" sz="2400" i="1" dirty="0" smtClean="0"/>
              <a:t>Sistema de lixiviados</a:t>
            </a:r>
          </a:p>
          <a:p>
            <a:pPr>
              <a:buNone/>
            </a:pPr>
            <a:r>
              <a:rPr lang="es-ES" sz="2400" dirty="0" smtClean="0"/>
              <a:t>En cada nivel: 5[mt].</a:t>
            </a:r>
          </a:p>
          <a:p>
            <a:pPr>
              <a:buNone/>
            </a:pPr>
            <a:r>
              <a:rPr lang="es-ES" sz="2400" dirty="0" smtClean="0"/>
              <a:t>Evacuan en 7 diferentes lagunas.</a:t>
            </a:r>
          </a:p>
          <a:p>
            <a:pPr>
              <a:buNone/>
            </a:pPr>
            <a:r>
              <a:rPr lang="es-ES" sz="2400" dirty="0" smtClean="0"/>
              <a:t>Conducto triangular rodeado de una membrana geo-permeable.</a:t>
            </a:r>
          </a:p>
          <a:p>
            <a:pPr>
              <a:buNone/>
            </a:pPr>
            <a:endParaRPr lang="es-E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42918"/>
            <a:ext cx="8501122" cy="1143000"/>
          </a:xfrm>
        </p:spPr>
        <p:txBody>
          <a:bodyPr>
            <a:noAutofit/>
          </a:bodyPr>
          <a:lstStyle/>
          <a:p>
            <a:r>
              <a:rPr lang="es-ES" b="1" dirty="0" smtClean="0">
                <a:solidFill>
                  <a:schemeClr val="tx2"/>
                </a:solidFill>
              </a:rPr>
              <a:t>Estudio</a:t>
            </a:r>
            <a:r>
              <a:rPr lang="en-US" b="1" dirty="0" smtClean="0">
                <a:solidFill>
                  <a:schemeClr val="tx2"/>
                </a:solidFill>
              </a:rPr>
              <a:t> </a:t>
            </a:r>
            <a:r>
              <a:rPr lang="es-ES" b="1" dirty="0" smtClean="0">
                <a:solidFill>
                  <a:schemeClr val="tx2"/>
                </a:solidFill>
              </a:rPr>
              <a:t>económico</a:t>
            </a:r>
            <a:r>
              <a:rPr lang="en-US" b="1" dirty="0" smtClean="0">
                <a:solidFill>
                  <a:schemeClr val="tx2"/>
                </a:solidFill>
              </a:rPr>
              <a:t> del </a:t>
            </a:r>
            <a:r>
              <a:rPr lang="es-ES" b="1" dirty="0" smtClean="0">
                <a:solidFill>
                  <a:schemeClr val="tx2"/>
                </a:solidFill>
              </a:rPr>
              <a:t>proyecto</a:t>
            </a:r>
            <a:r>
              <a:rPr lang="en-US" b="1" dirty="0" smtClean="0">
                <a:solidFill>
                  <a:schemeClr val="tx2"/>
                </a:solidFill>
              </a:rPr>
              <a:t> de </a:t>
            </a:r>
            <a:r>
              <a:rPr lang="es-ES" b="1" dirty="0" smtClean="0">
                <a:solidFill>
                  <a:schemeClr val="tx2"/>
                </a:solidFill>
              </a:rPr>
              <a:t>aprovechamiento</a:t>
            </a:r>
            <a:r>
              <a:rPr lang="en-US" b="1" dirty="0" smtClean="0">
                <a:solidFill>
                  <a:schemeClr val="tx2"/>
                </a:solidFill>
              </a:rPr>
              <a:t> de </a:t>
            </a:r>
            <a:r>
              <a:rPr lang="es-ES" b="1" dirty="0" smtClean="0">
                <a:solidFill>
                  <a:schemeClr val="tx2"/>
                </a:solidFill>
              </a:rPr>
              <a:t>metano</a:t>
            </a:r>
            <a:r>
              <a:rPr lang="en-US" b="1" dirty="0" smtClean="0">
                <a:solidFill>
                  <a:schemeClr val="tx2"/>
                </a:solidFill>
              </a:rPr>
              <a:t> en el  </a:t>
            </a:r>
            <a:r>
              <a:rPr lang="es-ES" b="1" dirty="0" smtClean="0">
                <a:solidFill>
                  <a:schemeClr val="tx2"/>
                </a:solidFill>
              </a:rPr>
              <a:t>relleno</a:t>
            </a:r>
            <a:r>
              <a:rPr lang="en-US" b="1" dirty="0" smtClean="0">
                <a:solidFill>
                  <a:schemeClr val="tx2"/>
                </a:solidFill>
              </a:rPr>
              <a:t> </a:t>
            </a:r>
            <a:r>
              <a:rPr lang="es-ES" b="1" dirty="0" smtClean="0">
                <a:solidFill>
                  <a:schemeClr val="tx2"/>
                </a:solidFill>
              </a:rPr>
              <a:t>sanitario</a:t>
            </a:r>
            <a:r>
              <a:rPr lang="en-US" b="1" dirty="0" smtClean="0">
                <a:solidFill>
                  <a:schemeClr val="tx2"/>
                </a:solidFill>
              </a:rPr>
              <a:t>  </a:t>
            </a:r>
            <a:r>
              <a:rPr lang="es-ES" b="1" dirty="0" smtClean="0">
                <a:solidFill>
                  <a:schemeClr val="tx2"/>
                </a:solidFill>
              </a:rPr>
              <a:t>“Las</a:t>
            </a:r>
            <a:r>
              <a:rPr lang="en-US" b="1" dirty="0" smtClean="0">
                <a:solidFill>
                  <a:schemeClr val="tx2"/>
                </a:solidFill>
              </a:rPr>
              <a:t> Iguanas”</a:t>
            </a:r>
            <a:endParaRPr lang="es-ES" b="1" dirty="0">
              <a:solidFill>
                <a:schemeClr val="tx2"/>
              </a:solidFill>
            </a:endParaRPr>
          </a:p>
        </p:txBody>
      </p:sp>
      <p:sp>
        <p:nvSpPr>
          <p:cNvPr id="3" name="2 Marcador de contenido"/>
          <p:cNvSpPr>
            <a:spLocks noGrp="1"/>
          </p:cNvSpPr>
          <p:nvPr>
            <p:ph idx="1"/>
          </p:nvPr>
        </p:nvSpPr>
        <p:spPr>
          <a:xfrm>
            <a:off x="500034" y="2357430"/>
            <a:ext cx="8229600" cy="4071966"/>
          </a:xfrm>
        </p:spPr>
        <p:txBody>
          <a:bodyPr>
            <a:normAutofit/>
          </a:bodyPr>
          <a:lstStyle/>
          <a:p>
            <a:pPr>
              <a:buNone/>
            </a:pPr>
            <a:r>
              <a:rPr lang="es-ES" b="1" dirty="0" smtClean="0"/>
              <a:t>Factibilidad</a:t>
            </a:r>
            <a:r>
              <a:rPr lang="en-US" b="1" dirty="0" smtClean="0"/>
              <a:t> </a:t>
            </a:r>
            <a:r>
              <a:rPr lang="es-ES" b="1" dirty="0" smtClean="0"/>
              <a:t>económica </a:t>
            </a:r>
          </a:p>
          <a:p>
            <a:r>
              <a:rPr lang="es-ES" sz="2400" i="1" u="sng" dirty="0" smtClean="0"/>
              <a:t>Ingresos</a:t>
            </a:r>
          </a:p>
          <a:p>
            <a:pPr lvl="1"/>
            <a:r>
              <a:rPr lang="es-ES" sz="2400" dirty="0" smtClean="0"/>
              <a:t>Aprovechamiento</a:t>
            </a:r>
            <a:r>
              <a:rPr lang="en-US" sz="2400" dirty="0" smtClean="0"/>
              <a:t> del </a:t>
            </a:r>
            <a:r>
              <a:rPr lang="es-ES" sz="2400" dirty="0" smtClean="0"/>
              <a:t>metano</a:t>
            </a:r>
          </a:p>
          <a:p>
            <a:pPr lvl="1"/>
            <a:r>
              <a:rPr lang="es-ES" sz="2400" dirty="0" smtClean="0"/>
              <a:t>Generación</a:t>
            </a:r>
            <a:r>
              <a:rPr lang="en-US" sz="2400" dirty="0" smtClean="0"/>
              <a:t> de </a:t>
            </a:r>
            <a:r>
              <a:rPr lang="es-ES" sz="2400" dirty="0" smtClean="0"/>
              <a:t>energía</a:t>
            </a:r>
            <a:r>
              <a:rPr lang="en-US" sz="2400" dirty="0" smtClean="0"/>
              <a:t> </a:t>
            </a:r>
            <a:r>
              <a:rPr lang="es-ES" sz="2400" dirty="0" smtClean="0"/>
              <a:t>eléctrica</a:t>
            </a:r>
            <a:r>
              <a:rPr lang="en-US" sz="2400" dirty="0" smtClean="0"/>
              <a:t> y </a:t>
            </a:r>
            <a:r>
              <a:rPr lang="es-ES" sz="2400" dirty="0" smtClean="0"/>
              <a:t>su</a:t>
            </a:r>
            <a:r>
              <a:rPr lang="en-US" sz="2400" dirty="0" smtClean="0"/>
              <a:t> </a:t>
            </a:r>
            <a:r>
              <a:rPr lang="es-ES" sz="2400" dirty="0" smtClean="0"/>
              <a:t>venta</a:t>
            </a:r>
            <a:r>
              <a:rPr lang="en-US" sz="2400" dirty="0" smtClean="0"/>
              <a:t> al SNI</a:t>
            </a:r>
          </a:p>
          <a:p>
            <a:pPr lvl="1"/>
            <a:r>
              <a:rPr lang="es-ES" sz="2400" dirty="0" smtClean="0"/>
              <a:t>Venta</a:t>
            </a:r>
            <a:r>
              <a:rPr lang="en-US" sz="2400" dirty="0" smtClean="0"/>
              <a:t> de </a:t>
            </a:r>
            <a:r>
              <a:rPr lang="es-ES" sz="2400" dirty="0" smtClean="0"/>
              <a:t>certificados</a:t>
            </a:r>
            <a:r>
              <a:rPr lang="en-US" sz="2400" dirty="0" smtClean="0"/>
              <a:t> de </a:t>
            </a:r>
            <a:r>
              <a:rPr lang="es-ES" sz="2400" dirty="0" smtClean="0"/>
              <a:t>emisiones</a:t>
            </a:r>
            <a:r>
              <a:rPr lang="en-US" sz="2400" dirty="0" smtClean="0"/>
              <a:t> de </a:t>
            </a:r>
            <a:r>
              <a:rPr lang="es-ES" sz="2400" dirty="0" smtClean="0"/>
              <a:t>carbono</a:t>
            </a:r>
          </a:p>
          <a:p>
            <a:pPr lvl="1">
              <a:buNone/>
            </a:pPr>
            <a:endParaRPr lang="es-ES" sz="2000" dirty="0" smtClean="0"/>
          </a:p>
          <a:p>
            <a:r>
              <a:rPr lang="es-ES" sz="2400" i="1" u="sng" dirty="0" smtClean="0"/>
              <a:t>Egresos</a:t>
            </a:r>
            <a:r>
              <a:rPr lang="en-US" sz="2400" i="1" u="sng" dirty="0" smtClean="0"/>
              <a:t> </a:t>
            </a:r>
          </a:p>
          <a:p>
            <a:pPr lvl="1"/>
            <a:r>
              <a:rPr lang="es-ES" sz="2400" dirty="0" smtClean="0"/>
              <a:t>Costos</a:t>
            </a:r>
            <a:r>
              <a:rPr lang="en-US" sz="2400" dirty="0" smtClean="0"/>
              <a:t> de inversion del </a:t>
            </a:r>
            <a:r>
              <a:rPr lang="es-ES" sz="2400" dirty="0" smtClean="0"/>
              <a:t>proyecto</a:t>
            </a:r>
          </a:p>
          <a:p>
            <a:pPr lvl="1"/>
            <a:r>
              <a:rPr lang="es-ES" sz="2400" dirty="0" smtClean="0"/>
              <a:t>Costos</a:t>
            </a:r>
            <a:r>
              <a:rPr lang="en-US" sz="2400" dirty="0" smtClean="0"/>
              <a:t> de </a:t>
            </a:r>
            <a:r>
              <a:rPr lang="es-ES" sz="2400" dirty="0" smtClean="0"/>
              <a:t>operación del proyecto </a:t>
            </a:r>
            <a:endParaRPr lang="es-E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28612"/>
            <a:ext cx="8686800" cy="1143000"/>
          </a:xfrm>
        </p:spPr>
        <p:txBody>
          <a:bodyPr>
            <a:noAutofit/>
          </a:bodyPr>
          <a:lstStyle/>
          <a:p>
            <a:r>
              <a:rPr lang="es-ES" b="1" dirty="0" smtClean="0">
                <a:solidFill>
                  <a:schemeClr val="tx2"/>
                </a:solidFill>
              </a:rPr>
              <a:t>Estimación</a:t>
            </a:r>
            <a:r>
              <a:rPr lang="en-US" b="1" dirty="0" smtClean="0">
                <a:solidFill>
                  <a:schemeClr val="tx2"/>
                </a:solidFill>
              </a:rPr>
              <a:t> de </a:t>
            </a:r>
            <a:r>
              <a:rPr lang="es-ES" b="1" dirty="0" smtClean="0">
                <a:solidFill>
                  <a:schemeClr val="tx2"/>
                </a:solidFill>
              </a:rPr>
              <a:t>generación</a:t>
            </a:r>
            <a:r>
              <a:rPr lang="en-US" b="1" dirty="0" smtClean="0">
                <a:solidFill>
                  <a:schemeClr val="tx2"/>
                </a:solidFill>
              </a:rPr>
              <a:t> de </a:t>
            </a:r>
            <a:r>
              <a:rPr lang="es-ES" b="1" dirty="0" smtClean="0">
                <a:solidFill>
                  <a:schemeClr val="tx2"/>
                </a:solidFill>
              </a:rPr>
              <a:t>metano</a:t>
            </a:r>
            <a:r>
              <a:rPr lang="en-US" b="1" dirty="0" smtClean="0">
                <a:solidFill>
                  <a:schemeClr val="tx2"/>
                </a:solidFill>
              </a:rPr>
              <a:t> en el </a:t>
            </a:r>
            <a:r>
              <a:rPr lang="es-ES" b="1" dirty="0" smtClean="0">
                <a:solidFill>
                  <a:schemeClr val="tx2"/>
                </a:solidFill>
              </a:rPr>
              <a:t>relleno</a:t>
            </a:r>
            <a:r>
              <a:rPr lang="en-US" b="1" dirty="0" smtClean="0">
                <a:solidFill>
                  <a:schemeClr val="tx2"/>
                </a:solidFill>
              </a:rPr>
              <a:t> </a:t>
            </a:r>
            <a:r>
              <a:rPr lang="es-ES" b="1" dirty="0" smtClean="0">
                <a:solidFill>
                  <a:schemeClr val="tx2"/>
                </a:solidFill>
              </a:rPr>
              <a:t>sanitario</a:t>
            </a:r>
            <a:r>
              <a:rPr lang="en-US" b="1" dirty="0" smtClean="0">
                <a:solidFill>
                  <a:schemeClr val="tx2"/>
                </a:solidFill>
              </a:rPr>
              <a:t> “L</a:t>
            </a:r>
            <a:r>
              <a:rPr lang="es-ES" b="1" dirty="0" smtClean="0">
                <a:solidFill>
                  <a:schemeClr val="tx2"/>
                </a:solidFill>
              </a:rPr>
              <a:t>as</a:t>
            </a:r>
            <a:r>
              <a:rPr lang="en-US" b="1" dirty="0" smtClean="0">
                <a:solidFill>
                  <a:schemeClr val="tx2"/>
                </a:solidFill>
              </a:rPr>
              <a:t> Iguanas”</a:t>
            </a:r>
            <a:endParaRPr lang="es-ES" b="1" dirty="0">
              <a:solidFill>
                <a:schemeClr val="tx2"/>
              </a:solidFill>
            </a:endParaRPr>
          </a:p>
        </p:txBody>
      </p:sp>
      <p:sp>
        <p:nvSpPr>
          <p:cNvPr id="3" name="2 Marcador de contenido"/>
          <p:cNvSpPr>
            <a:spLocks noGrp="1"/>
          </p:cNvSpPr>
          <p:nvPr>
            <p:ph idx="1"/>
          </p:nvPr>
        </p:nvSpPr>
        <p:spPr>
          <a:xfrm>
            <a:off x="357158" y="1885952"/>
            <a:ext cx="4690864" cy="4829196"/>
          </a:xfrm>
        </p:spPr>
        <p:txBody>
          <a:bodyPr>
            <a:normAutofit/>
          </a:bodyPr>
          <a:lstStyle/>
          <a:p>
            <a:pPr algn="just">
              <a:buNone/>
            </a:pPr>
            <a:r>
              <a:rPr lang="es-ES" sz="2000" dirty="0" smtClean="0"/>
              <a:t>      </a:t>
            </a:r>
            <a:r>
              <a:rPr lang="es-ES" sz="2200" dirty="0" smtClean="0"/>
              <a:t>Estudio</a:t>
            </a:r>
            <a:r>
              <a:rPr lang="en-US" sz="2200" dirty="0" smtClean="0"/>
              <a:t> </a:t>
            </a:r>
            <a:r>
              <a:rPr lang="es-ES" sz="2200" dirty="0" smtClean="0"/>
              <a:t>preliminar realizado por la U.S. EPA,  las empresas Eastern </a:t>
            </a:r>
            <a:r>
              <a:rPr lang="es-ES" sz="2200" dirty="0" err="1" smtClean="0"/>
              <a:t>Research</a:t>
            </a:r>
            <a:r>
              <a:rPr lang="es-ES" sz="2200" dirty="0" smtClean="0"/>
              <a:t> </a:t>
            </a:r>
            <a:r>
              <a:rPr lang="es-ES" sz="2200" dirty="0" err="1" smtClean="0"/>
              <a:t>Group</a:t>
            </a:r>
            <a:r>
              <a:rPr lang="es-ES" sz="2200" dirty="0" smtClean="0"/>
              <a:t>, Inc. , </a:t>
            </a:r>
            <a:r>
              <a:rPr lang="es-ES" sz="2200" dirty="0" err="1" smtClean="0"/>
              <a:t>Carbon</a:t>
            </a:r>
            <a:r>
              <a:rPr lang="es-ES" sz="2200" dirty="0" smtClean="0"/>
              <a:t> </a:t>
            </a:r>
            <a:r>
              <a:rPr lang="es-ES" sz="2200" dirty="0" err="1" smtClean="0"/>
              <a:t>Trade</a:t>
            </a:r>
            <a:r>
              <a:rPr lang="es-ES" sz="2200" dirty="0" smtClean="0"/>
              <a:t> Ltd. y </a:t>
            </a:r>
            <a:r>
              <a:rPr lang="es-ES" sz="2200" dirty="0" err="1" smtClean="0"/>
              <a:t>Methane</a:t>
            </a:r>
            <a:r>
              <a:rPr lang="es-ES" sz="2200" dirty="0" smtClean="0"/>
              <a:t> </a:t>
            </a:r>
            <a:r>
              <a:rPr lang="es-ES" sz="2200" dirty="0" err="1" smtClean="0"/>
              <a:t>Markets</a:t>
            </a:r>
            <a:r>
              <a:rPr lang="es-ES" sz="2200" dirty="0" smtClean="0"/>
              <a:t>, bajo contrato para el Municipio de Guayaquil en abril del 2007 revelan durante una revisión inicial que el potencial de generación de biogás en el Relleno Las Iguanas para el 2007 es de alrededor de  8479 m3/</a:t>
            </a:r>
            <a:r>
              <a:rPr lang="es-ES" sz="2200" dirty="0" err="1" smtClean="0"/>
              <a:t>hr</a:t>
            </a:r>
            <a:r>
              <a:rPr lang="es-ES" sz="2200" dirty="0" smtClean="0"/>
              <a:t> y para el 2021 se podría alcanzar una producción de biogás de hasta 17824 m3/</a:t>
            </a:r>
            <a:r>
              <a:rPr lang="es-ES" sz="2200" dirty="0" err="1" smtClean="0"/>
              <a:t>hr</a:t>
            </a:r>
            <a:r>
              <a:rPr lang="es-ES" sz="2200" dirty="0" smtClean="0"/>
              <a:t> con una concentración de 50% de metano.</a:t>
            </a:r>
          </a:p>
          <a:p>
            <a:pPr>
              <a:buNone/>
            </a:pPr>
            <a:endParaRPr lang="es-ES" dirty="0"/>
          </a:p>
        </p:txBody>
      </p:sp>
      <p:pic>
        <p:nvPicPr>
          <p:cNvPr id="3073" name="Picture 1"/>
          <p:cNvPicPr>
            <a:picLocks noChangeAspect="1" noChangeArrowheads="1"/>
          </p:cNvPicPr>
          <p:nvPr/>
        </p:nvPicPr>
        <p:blipFill>
          <a:blip r:embed="rId2" cstate="print"/>
          <a:srcRect b="6946"/>
          <a:stretch>
            <a:fillRect/>
          </a:stretch>
        </p:blipFill>
        <p:spPr bwMode="auto">
          <a:xfrm>
            <a:off x="5072066" y="2786058"/>
            <a:ext cx="3495100" cy="314327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9036496" cy="1143000"/>
          </a:xfrm>
        </p:spPr>
        <p:txBody>
          <a:bodyPr>
            <a:noAutofit/>
          </a:bodyPr>
          <a:lstStyle/>
          <a:p>
            <a:r>
              <a:rPr lang="es-ES" b="1" dirty="0" smtClean="0">
                <a:solidFill>
                  <a:schemeClr val="tx2"/>
                </a:solidFill>
              </a:rPr>
              <a:t>Calculo de generación de biogás según modelo ecuatoriano</a:t>
            </a:r>
            <a:endParaRPr lang="es-ES" b="1" dirty="0">
              <a:solidFill>
                <a:schemeClr val="tx2"/>
              </a:solidFill>
            </a:endParaRPr>
          </a:p>
        </p:txBody>
      </p:sp>
      <p:sp>
        <p:nvSpPr>
          <p:cNvPr id="3" name="2 Marcador de contenido"/>
          <p:cNvSpPr>
            <a:spLocks noGrp="1"/>
          </p:cNvSpPr>
          <p:nvPr>
            <p:ph idx="1"/>
          </p:nvPr>
        </p:nvSpPr>
        <p:spPr>
          <a:xfrm>
            <a:off x="457200" y="1600200"/>
            <a:ext cx="4258816" cy="5043510"/>
          </a:xfrm>
        </p:spPr>
        <p:txBody>
          <a:bodyPr>
            <a:noAutofit/>
          </a:bodyPr>
          <a:lstStyle/>
          <a:p>
            <a:pPr algn="just">
              <a:buNone/>
            </a:pPr>
            <a:r>
              <a:rPr lang="es-ES" sz="2200" dirty="0" smtClean="0"/>
              <a:t>      La U.S. EPA luego de su estudio sugirió la realización de un modelo ecuatoriano que considere las condiciones de humedad y las precipitaciones anuales que se dan en el país. </a:t>
            </a:r>
          </a:p>
          <a:p>
            <a:pPr algn="just">
              <a:buNone/>
            </a:pPr>
            <a:endParaRPr lang="es-ES" sz="2200" dirty="0" smtClean="0"/>
          </a:p>
          <a:p>
            <a:pPr algn="just">
              <a:buNone/>
            </a:pPr>
            <a:r>
              <a:rPr lang="es-ES" sz="2200" dirty="0" smtClean="0"/>
              <a:t>      Por este motivo bajo contrato EPA EP-W-06-022 la </a:t>
            </a:r>
            <a:r>
              <a:rPr lang="es-ES" sz="2200" dirty="0" err="1" smtClean="0"/>
              <a:t>Carbon</a:t>
            </a:r>
            <a:r>
              <a:rPr lang="es-ES" sz="2200" dirty="0" smtClean="0"/>
              <a:t> </a:t>
            </a:r>
            <a:r>
              <a:rPr lang="es-ES" sz="2200" dirty="0" err="1" smtClean="0"/>
              <a:t>Trade</a:t>
            </a:r>
            <a:r>
              <a:rPr lang="es-ES" sz="2200" dirty="0" smtClean="0"/>
              <a:t> </a:t>
            </a:r>
            <a:r>
              <a:rPr lang="es-ES" sz="2200" dirty="0" err="1" smtClean="0"/>
              <a:t>Ltd</a:t>
            </a:r>
            <a:r>
              <a:rPr lang="es-ES" sz="2200" dirty="0" smtClean="0"/>
              <a:t> Latinoamérica elaboró un modelo específico de biogás de Ecuador.</a:t>
            </a:r>
            <a:endParaRPr lang="es-ES" sz="2200" dirty="0"/>
          </a:p>
        </p:txBody>
      </p:sp>
      <p:pic>
        <p:nvPicPr>
          <p:cNvPr id="2049" name="Picture 1"/>
          <p:cNvPicPr>
            <a:picLocks noChangeAspect="1" noChangeArrowheads="1"/>
          </p:cNvPicPr>
          <p:nvPr/>
        </p:nvPicPr>
        <p:blipFill>
          <a:blip r:embed="rId2" cstate="print"/>
          <a:srcRect l="25688" t="27774" r="25376" b="28985"/>
          <a:stretch>
            <a:fillRect/>
          </a:stretch>
        </p:blipFill>
        <p:spPr bwMode="auto">
          <a:xfrm>
            <a:off x="4716016" y="2060848"/>
            <a:ext cx="4176464" cy="295232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b="1" dirty="0" smtClean="0">
                <a:solidFill>
                  <a:schemeClr val="tx2"/>
                </a:solidFill>
              </a:rPr>
              <a:t>Ecuación de primer orden</a:t>
            </a:r>
            <a:endParaRPr lang="es-ES" b="1" dirty="0">
              <a:solidFill>
                <a:schemeClr val="tx2"/>
              </a:solidFill>
            </a:endParaRPr>
          </a:p>
        </p:txBody>
      </p:sp>
      <p:sp>
        <p:nvSpPr>
          <p:cNvPr id="3" name="2 Marcador de contenido"/>
          <p:cNvSpPr>
            <a:spLocks noGrp="1"/>
          </p:cNvSpPr>
          <p:nvPr>
            <p:ph idx="1"/>
          </p:nvPr>
        </p:nvSpPr>
        <p:spPr>
          <a:xfrm>
            <a:off x="457200" y="1600200"/>
            <a:ext cx="8229600" cy="5257800"/>
          </a:xfrm>
        </p:spPr>
        <p:txBody>
          <a:bodyPr>
            <a:normAutofit fontScale="62500" lnSpcReduction="20000"/>
          </a:bodyPr>
          <a:lstStyle/>
          <a:p>
            <a:pPr>
              <a:buNone/>
            </a:pPr>
            <a:endParaRPr lang="es-ES" dirty="0" smtClean="0"/>
          </a:p>
          <a:p>
            <a:pPr>
              <a:buNone/>
            </a:pPr>
            <a:endParaRPr lang="es-ES" dirty="0" smtClean="0"/>
          </a:p>
          <a:p>
            <a:pPr>
              <a:buNone/>
            </a:pPr>
            <a:r>
              <a:rPr lang="es-ES" sz="3500" b="1" dirty="0" smtClean="0"/>
              <a:t>Donde: </a:t>
            </a:r>
          </a:p>
          <a:p>
            <a:r>
              <a:rPr lang="es-ES" sz="3500" dirty="0" smtClean="0"/>
              <a:t>Q: Cantidad total del biogás generado (metros cúbicos                   normales)</a:t>
            </a:r>
          </a:p>
          <a:p>
            <a:r>
              <a:rPr lang="es-ES" sz="3500" dirty="0" smtClean="0"/>
              <a:t>N: Número total de años modelado</a:t>
            </a:r>
          </a:p>
          <a:p>
            <a:r>
              <a:rPr lang="es-ES" sz="3500" dirty="0" smtClean="0"/>
              <a:t>t: Tiempo en años, desde el inicio de la disposición de desechos.</a:t>
            </a:r>
          </a:p>
          <a:p>
            <a:r>
              <a:rPr lang="es-ES" sz="3500" dirty="0" err="1" smtClean="0"/>
              <a:t>t</a:t>
            </a:r>
            <a:r>
              <a:rPr lang="es-ES" sz="1900" dirty="0" err="1" smtClean="0"/>
              <a:t>lag</a:t>
            </a:r>
            <a:r>
              <a:rPr lang="es-ES" sz="3500" dirty="0" smtClean="0"/>
              <a:t>: Tiempo estimado entre el depósito del desecho y la generación de  metano.</a:t>
            </a:r>
          </a:p>
          <a:p>
            <a:r>
              <a:rPr lang="es-ES" sz="3500" dirty="0" smtClean="0"/>
              <a:t>%</a:t>
            </a:r>
            <a:r>
              <a:rPr lang="es-ES" sz="3500" dirty="0" err="1" smtClean="0"/>
              <a:t>vol</a:t>
            </a:r>
            <a:r>
              <a:rPr lang="es-ES" sz="3500" dirty="0" smtClean="0"/>
              <a:t>: Porcentaje volumétrico estimado de metano en el biogás del relleno</a:t>
            </a:r>
          </a:p>
          <a:p>
            <a:r>
              <a:rPr lang="es-ES" sz="3500" dirty="0" smtClean="0"/>
              <a:t>L</a:t>
            </a:r>
            <a:r>
              <a:rPr lang="es-ES" sz="2600" dirty="0" smtClean="0"/>
              <a:t>o</a:t>
            </a:r>
            <a:r>
              <a:rPr lang="es-ES" sz="3500" dirty="0" smtClean="0"/>
              <a:t>: Volumen estimado de metano generado por tonelada de desecho sólido.</a:t>
            </a:r>
          </a:p>
          <a:p>
            <a:r>
              <a:rPr lang="es-ES" sz="3500" dirty="0" smtClean="0"/>
              <a:t>K: Tasa estimada de descomposición del desecho orgánico.</a:t>
            </a:r>
          </a:p>
          <a:p>
            <a:r>
              <a:rPr lang="es-ES" sz="3500" dirty="0" smtClean="0"/>
              <a:t>M: masa de desecho en el lugar por año t (toneladas).</a:t>
            </a:r>
          </a:p>
          <a:p>
            <a:pPr>
              <a:buNone/>
            </a:pP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5" name="Object 1"/>
          <p:cNvGraphicFramePr>
            <a:graphicFrameLocks noChangeAspect="1"/>
          </p:cNvGraphicFramePr>
          <p:nvPr/>
        </p:nvGraphicFramePr>
        <p:xfrm>
          <a:off x="3071802" y="1285860"/>
          <a:ext cx="2962275" cy="704850"/>
        </p:xfrm>
        <a:graphic>
          <a:graphicData uri="http://schemas.openxmlformats.org/presentationml/2006/ole">
            <p:oleObj spid="_x0000_s1026" name="Ecuación" r:id="rId3" imgW="1816100" imgH="43180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Estimación de biogás generado </a:t>
            </a:r>
            <a:endParaRPr lang="es-ES" b="1" dirty="0">
              <a:solidFill>
                <a:schemeClr val="tx2"/>
              </a:solidFill>
            </a:endParaRPr>
          </a:p>
        </p:txBody>
      </p:sp>
      <p:graphicFrame>
        <p:nvGraphicFramePr>
          <p:cNvPr id="5" name="4 Marcador de contenido"/>
          <p:cNvGraphicFramePr>
            <a:graphicFrameLocks noGrp="1"/>
          </p:cNvGraphicFramePr>
          <p:nvPr>
            <p:ph idx="1"/>
          </p:nvPr>
        </p:nvGraphicFramePr>
        <p:xfrm>
          <a:off x="4286248" y="3163460"/>
          <a:ext cx="4429156" cy="2908746"/>
        </p:xfrm>
        <a:graphic>
          <a:graphicData uri="http://schemas.openxmlformats.org/drawingml/2006/table">
            <a:tbl>
              <a:tblPr/>
              <a:tblGrid>
                <a:gridCol w="938315"/>
                <a:gridCol w="791104"/>
                <a:gridCol w="755261"/>
                <a:gridCol w="972238"/>
                <a:gridCol w="972238"/>
              </a:tblGrid>
              <a:tr h="1362241">
                <a:tc>
                  <a:txBody>
                    <a:bodyPr/>
                    <a:lstStyle/>
                    <a:p>
                      <a:pPr algn="ctr">
                        <a:lnSpc>
                          <a:spcPct val="115000"/>
                        </a:lnSpc>
                        <a:spcAft>
                          <a:spcPts val="0"/>
                        </a:spcAft>
                      </a:pPr>
                      <a:r>
                        <a:rPr lang="es-ES" sz="1200" dirty="0">
                          <a:latin typeface="Bookman Old Style"/>
                          <a:ea typeface="Calibri"/>
                          <a:cs typeface="Arial"/>
                        </a:rPr>
                        <a:t>Precipitación (mm/ano)</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k desechos con comida media (=&lt;50%)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k desechos con comida media (=&gt;65%)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Bookman Old Style"/>
                          <a:ea typeface="Calibri"/>
                          <a:cs typeface="Arial"/>
                        </a:rPr>
                        <a:t>Lo (m3/ton Métrica) desecho de comida media (=&lt;50%)</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Lo (m3/ton Métrica) desecho de comida alta (=&gt;65%)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40">
                <a:tc>
                  <a:txBody>
                    <a:bodyPr/>
                    <a:lstStyle/>
                    <a:p>
                      <a:pPr algn="ctr">
                        <a:lnSpc>
                          <a:spcPct val="115000"/>
                        </a:lnSpc>
                        <a:spcAft>
                          <a:spcPts val="0"/>
                        </a:spcAft>
                      </a:pPr>
                      <a:r>
                        <a:rPr lang="es-ES" sz="1200">
                          <a:latin typeface="Bookman Old Style"/>
                          <a:ea typeface="Calibri"/>
                          <a:cs typeface="Arial"/>
                        </a:rPr>
                        <a:t>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0.043</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60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62</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40">
                <a:tc>
                  <a:txBody>
                    <a:bodyPr/>
                    <a:lstStyle/>
                    <a:p>
                      <a:pPr algn="ctr">
                        <a:lnSpc>
                          <a:spcPct val="115000"/>
                        </a:lnSpc>
                        <a:spcAft>
                          <a:spcPts val="0"/>
                        </a:spcAft>
                      </a:pPr>
                      <a:r>
                        <a:rPr lang="es-ES" sz="1200">
                          <a:latin typeface="Bookman Old Style"/>
                          <a:ea typeface="Calibri"/>
                          <a:cs typeface="Arial"/>
                        </a:rPr>
                        <a:t>250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0.053</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83</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40">
                <a:tc>
                  <a:txBody>
                    <a:bodyPr/>
                    <a:lstStyle/>
                    <a:p>
                      <a:pPr algn="ctr">
                        <a:lnSpc>
                          <a:spcPct val="115000"/>
                        </a:lnSpc>
                        <a:spcAft>
                          <a:spcPts val="0"/>
                        </a:spcAft>
                      </a:pPr>
                      <a:r>
                        <a:rPr lang="es-ES" sz="1200">
                          <a:latin typeface="Bookman Old Style"/>
                          <a:ea typeface="Calibri"/>
                          <a:cs typeface="Arial"/>
                        </a:rPr>
                        <a:t>500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0.065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0.069</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87</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305">
                <a:tc>
                  <a:txBody>
                    <a:bodyPr/>
                    <a:lstStyle/>
                    <a:p>
                      <a:pPr algn="ctr">
                        <a:lnSpc>
                          <a:spcPct val="115000"/>
                        </a:lnSpc>
                        <a:spcAft>
                          <a:spcPts val="0"/>
                        </a:spcAft>
                      </a:pPr>
                      <a:r>
                        <a:rPr lang="es-ES" sz="1200">
                          <a:latin typeface="Bookman Old Style"/>
                          <a:ea typeface="Calibri"/>
                          <a:cs typeface="Arial"/>
                        </a:rPr>
                        <a:t>1000-1999</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0.08</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1200">
                          <a:latin typeface="Bookman Old Style"/>
                          <a:ea typeface="Calibri"/>
                          <a:cs typeface="Arial"/>
                        </a:rPr>
                        <a:t>0.085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ES" sz="1200">
                          <a:latin typeface="Bookman Old Style"/>
                          <a:ea typeface="Calibri"/>
                          <a:cs typeface="Arial"/>
                        </a:rPr>
                        <a:t>87</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80">
                <a:tc>
                  <a:txBody>
                    <a:bodyPr/>
                    <a:lstStyle/>
                    <a:p>
                      <a:pPr algn="ctr">
                        <a:lnSpc>
                          <a:spcPct val="115000"/>
                        </a:lnSpc>
                        <a:spcAft>
                          <a:spcPts val="0"/>
                        </a:spcAft>
                      </a:pPr>
                      <a:r>
                        <a:rPr lang="es-ES" sz="1200">
                          <a:latin typeface="Bookman Old Style"/>
                          <a:ea typeface="Calibri"/>
                          <a:cs typeface="Arial"/>
                        </a:rPr>
                        <a:t>2000/saturado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Bookman Old Style"/>
                          <a:ea typeface="Calibri"/>
                          <a:cs typeface="Arial"/>
                        </a:rPr>
                        <a:t>0.08</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0.085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84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latin typeface="Bookman Old Style"/>
                          <a:ea typeface="Calibri"/>
                          <a:cs typeface="Arial"/>
                        </a:rPr>
                        <a:t>87</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357158" y="3127838"/>
          <a:ext cx="3657600" cy="2944368"/>
        </p:xfrm>
        <a:graphic>
          <a:graphicData uri="http://schemas.openxmlformats.org/drawingml/2006/table">
            <a:tbl>
              <a:tblPr/>
              <a:tblGrid>
                <a:gridCol w="2768600"/>
                <a:gridCol w="889000"/>
              </a:tblGrid>
              <a:tr h="190500">
                <a:tc>
                  <a:txBody>
                    <a:bodyPr/>
                    <a:lstStyle/>
                    <a:p>
                      <a:pPr algn="ctr">
                        <a:lnSpc>
                          <a:spcPct val="115000"/>
                        </a:lnSpc>
                        <a:spcAft>
                          <a:spcPts val="0"/>
                        </a:spcAft>
                      </a:pPr>
                      <a:r>
                        <a:rPr lang="es-ES" sz="1200" dirty="0">
                          <a:latin typeface="Bookman Old Style"/>
                          <a:ea typeface="Calibri"/>
                          <a:cs typeface="Arial"/>
                        </a:rPr>
                        <a:t>Categoría de Desecho</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latin typeface="Bookman Old Style"/>
                          <a:ea typeface="Calibri"/>
                          <a:cs typeface="Arial"/>
                        </a:rPr>
                        <a:t>Composición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Comida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58.90%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Papel y Cartón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9.70%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Plásticos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8.00%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Metal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2.60%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Vidrio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2.40%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Recorte de grama, abono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Desecho de construcción, incluyendo caucho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latin typeface="Bookman Old Style"/>
                          <a:ea typeface="Calibri"/>
                          <a:cs typeface="Arial"/>
                        </a:rPr>
                        <a:t>9.80%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Desecho de Jardín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1.70%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Madera (Leña y troncos de árboles)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latin typeface="Bookman Old Style"/>
                          <a:ea typeface="Calibri"/>
                          <a:cs typeface="Arial"/>
                        </a:rPr>
                        <a:t>4.70%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latin typeface="Bookman Old Style"/>
                          <a:ea typeface="Calibri"/>
                          <a:cs typeface="Arial"/>
                        </a:rPr>
                        <a:t>Lodos de aguas residuales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latin typeface="Bookman Old Style"/>
                          <a:ea typeface="Calibri"/>
                          <a:cs typeface="Arial"/>
                        </a:rPr>
                        <a:t>no hay dato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553874" y="1442853"/>
            <a:ext cx="8161530" cy="1200329"/>
          </a:xfrm>
          <a:prstGeom prst="rect">
            <a:avLst/>
          </a:prstGeom>
          <a:noFill/>
        </p:spPr>
        <p:txBody>
          <a:bodyPr wrap="square" rtlCol="0">
            <a:spAutoFit/>
          </a:bodyPr>
          <a:lstStyle/>
          <a:p>
            <a:pPr algn="just"/>
            <a:r>
              <a:rPr lang="es-ES" sz="2400" dirty="0" smtClean="0"/>
              <a:t>Según estos datos y teniendo en cuenta que Guayaquil presenta una precipitación de  1080 mm por año, según la </a:t>
            </a:r>
            <a:r>
              <a:rPr lang="es-ES" sz="2400" u="sng" dirty="0" smtClean="0">
                <a:hlinkClick r:id="rId2"/>
              </a:rPr>
              <a:t>www.worldclimate.com</a:t>
            </a:r>
            <a:r>
              <a:rPr lang="es-ES" sz="2400" dirty="0" smtClean="0"/>
              <a:t>  se escogió:</a:t>
            </a:r>
            <a:endParaRPr lang="es-E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016" y="436324"/>
            <a:ext cx="8460432" cy="778098"/>
          </a:xfrm>
        </p:spPr>
        <p:txBody>
          <a:bodyPr>
            <a:noAutofit/>
          </a:bodyPr>
          <a:lstStyle/>
          <a:p>
            <a:r>
              <a:rPr lang="es-ES" b="1" dirty="0" smtClean="0">
                <a:solidFill>
                  <a:schemeClr val="tx2"/>
                </a:solidFill>
              </a:rPr>
              <a:t>Resultados de generación de biogás del modelo ecuatoriano</a:t>
            </a:r>
            <a:endParaRPr lang="es-ES" b="1" dirty="0">
              <a:solidFill>
                <a:schemeClr val="tx2"/>
              </a:solidFill>
            </a:endParaRPr>
          </a:p>
        </p:txBody>
      </p:sp>
      <p:pic>
        <p:nvPicPr>
          <p:cNvPr id="23553" name="Picture 1"/>
          <p:cNvPicPr>
            <a:picLocks noChangeAspect="1" noChangeArrowheads="1"/>
          </p:cNvPicPr>
          <p:nvPr/>
        </p:nvPicPr>
        <p:blipFill>
          <a:blip r:embed="rId2" cstate="print"/>
          <a:srcRect/>
          <a:stretch>
            <a:fillRect/>
          </a:stretch>
        </p:blipFill>
        <p:spPr bwMode="auto">
          <a:xfrm>
            <a:off x="1714480" y="1520826"/>
            <a:ext cx="5664684" cy="5051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28604"/>
            <a:ext cx="8229600" cy="1143000"/>
          </a:xfrm>
        </p:spPr>
        <p:txBody>
          <a:bodyPr>
            <a:noAutofit/>
          </a:bodyPr>
          <a:lstStyle/>
          <a:p>
            <a:r>
              <a:rPr lang="es-ES" b="1" dirty="0" smtClean="0">
                <a:solidFill>
                  <a:schemeClr val="tx2"/>
                </a:solidFill>
              </a:rPr>
              <a:t>Estimación de biogás generado y recuperado :Modelo ecuatoriano</a:t>
            </a:r>
            <a:endParaRPr lang="es-ES" b="1" dirty="0">
              <a:solidFill>
                <a:schemeClr val="tx2"/>
              </a:solidFill>
            </a:endParaRPr>
          </a:p>
        </p:txBody>
      </p:sp>
      <p:pic>
        <p:nvPicPr>
          <p:cNvPr id="22529" name="Gráfico 1"/>
          <p:cNvPicPr>
            <a:picLocks noChangeArrowheads="1"/>
          </p:cNvPicPr>
          <p:nvPr/>
        </p:nvPicPr>
        <p:blipFill>
          <a:blip r:embed="rId2" cstate="print"/>
          <a:srcRect b="-50"/>
          <a:stretch>
            <a:fillRect/>
          </a:stretch>
        </p:blipFill>
        <p:spPr bwMode="auto">
          <a:xfrm>
            <a:off x="1000100" y="1857364"/>
            <a:ext cx="6858048"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8" y="214290"/>
            <a:ext cx="8929718" cy="1143000"/>
          </a:xfrm>
        </p:spPr>
        <p:txBody>
          <a:bodyPr>
            <a:noAutofit/>
          </a:bodyPr>
          <a:lstStyle/>
          <a:p>
            <a:r>
              <a:rPr lang="es-ES" b="1" dirty="0" smtClean="0">
                <a:solidFill>
                  <a:schemeClr val="tx2"/>
                </a:solidFill>
              </a:rPr>
              <a:t>Producción de Energía Eléctrica en base al biogas recuperado</a:t>
            </a:r>
            <a:endParaRPr lang="es-ES" b="1" dirty="0">
              <a:solidFill>
                <a:schemeClr val="tx2"/>
              </a:solidFill>
            </a:endParaRPr>
          </a:p>
        </p:txBody>
      </p:sp>
      <p:sp>
        <p:nvSpPr>
          <p:cNvPr id="3" name="2 Marcador de contenido"/>
          <p:cNvSpPr>
            <a:spLocks noGrp="1"/>
          </p:cNvSpPr>
          <p:nvPr>
            <p:ph idx="1"/>
          </p:nvPr>
        </p:nvSpPr>
        <p:spPr>
          <a:xfrm>
            <a:off x="4714876" y="1600200"/>
            <a:ext cx="3971924" cy="4525963"/>
          </a:xfrm>
        </p:spPr>
        <p:txBody>
          <a:bodyPr>
            <a:normAutofit lnSpcReduction="10000"/>
          </a:bodyPr>
          <a:lstStyle/>
          <a:p>
            <a:pPr marL="0" indent="0" algn="just">
              <a:buNone/>
            </a:pPr>
            <a:r>
              <a:rPr lang="es-ES" sz="2200" dirty="0" smtClean="0"/>
              <a:t>La </a:t>
            </a:r>
            <a:r>
              <a:rPr lang="es-ES" sz="2200" dirty="0" err="1" smtClean="0"/>
              <a:t>energia</a:t>
            </a:r>
            <a:r>
              <a:rPr lang="es-ES" sz="2200" dirty="0" smtClean="0"/>
              <a:t> disponible para la venta, teniendo en cuenta que 1 m</a:t>
            </a:r>
            <a:r>
              <a:rPr lang="es-ES" sz="2200" baseline="30000" dirty="0" smtClean="0"/>
              <a:t>3</a:t>
            </a:r>
            <a:r>
              <a:rPr lang="es-ES" sz="2200" dirty="0" smtClean="0"/>
              <a:t>≈1.7 </a:t>
            </a:r>
            <a:r>
              <a:rPr lang="es-ES" sz="2200" dirty="0" err="1" smtClean="0"/>
              <a:t>kWh</a:t>
            </a:r>
            <a:r>
              <a:rPr lang="es-ES" sz="2200" dirty="0" smtClean="0"/>
              <a:t> con una eficiencia de 30% en la conversión de energía térmica a energía eléctrica</a:t>
            </a:r>
            <a:r>
              <a:rPr lang="es-ES" sz="2200" dirty="0" smtClean="0"/>
              <a:t>.</a:t>
            </a:r>
          </a:p>
          <a:p>
            <a:pPr marL="0" indent="0" algn="just">
              <a:buNone/>
            </a:pPr>
            <a:endParaRPr lang="es-ES" sz="2200" dirty="0" smtClean="0"/>
          </a:p>
          <a:p>
            <a:pPr algn="just">
              <a:buNone/>
            </a:pPr>
            <a:endParaRPr lang="es-ES" sz="2200" dirty="0" smtClean="0"/>
          </a:p>
          <a:p>
            <a:pPr algn="just">
              <a:buNone/>
            </a:pPr>
            <a:endParaRPr lang="es-ES" sz="2200" dirty="0" smtClean="0"/>
          </a:p>
          <a:p>
            <a:pPr marL="0" indent="0" algn="just">
              <a:buNone/>
            </a:pPr>
            <a:r>
              <a:rPr lang="es-ES" sz="2200" dirty="0" smtClean="0"/>
              <a:t>Donde en el factor </a:t>
            </a:r>
            <a:r>
              <a:rPr lang="es-ES" sz="2200" dirty="0" smtClean="0"/>
              <a:t>de BTU a KWH </a:t>
            </a:r>
            <a:r>
              <a:rPr lang="es-ES" sz="2200" dirty="0" smtClean="0"/>
              <a:t>se considera la eficiencia de conversión de energía térmica a eléctrica.</a:t>
            </a:r>
            <a:endParaRPr lang="es-ES" sz="2200"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1505" name="Object 1"/>
          <p:cNvGraphicFramePr>
            <a:graphicFrameLocks noChangeAspect="1"/>
          </p:cNvGraphicFramePr>
          <p:nvPr/>
        </p:nvGraphicFramePr>
        <p:xfrm>
          <a:off x="571472" y="1466876"/>
          <a:ext cx="3931840" cy="5105396"/>
        </p:xfrm>
        <a:graphic>
          <a:graphicData uri="http://schemas.openxmlformats.org/presentationml/2006/ole">
            <p:oleObj spid="_x0000_s2050" name="Hoja de cálculo" r:id="rId3" imgW="5133857" imgH="7400848" progId="Excel.Sheet.12">
              <p:embed/>
            </p:oleObj>
          </a:graphicData>
        </a:graphic>
      </p:graphicFrame>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1507" name="Object 3"/>
          <p:cNvGraphicFramePr>
            <a:graphicFrameLocks noChangeAspect="1"/>
          </p:cNvGraphicFramePr>
          <p:nvPr/>
        </p:nvGraphicFramePr>
        <p:xfrm>
          <a:off x="4786314" y="3852871"/>
          <a:ext cx="3810000" cy="790575"/>
        </p:xfrm>
        <a:graphic>
          <a:graphicData uri="http://schemas.openxmlformats.org/presentationml/2006/ole">
            <p:oleObj spid="_x0000_s2051" name="Ecuación" r:id="rId4" imgW="2336760" imgH="482400" progId="Equation.3">
              <p:embed/>
            </p:oleObj>
          </a:graphicData>
        </a:graphic>
      </p:graphicFrame>
      <p:graphicFrame>
        <p:nvGraphicFramePr>
          <p:cNvPr id="2052" name="Object 4"/>
          <p:cNvGraphicFramePr>
            <a:graphicFrameLocks noChangeAspect="1"/>
          </p:cNvGraphicFramePr>
          <p:nvPr/>
        </p:nvGraphicFramePr>
        <p:xfrm>
          <a:off x="4446588" y="3429000"/>
          <a:ext cx="4721225" cy="1000125"/>
        </p:xfrm>
        <a:graphic>
          <a:graphicData uri="http://schemas.openxmlformats.org/presentationml/2006/ole">
            <p:oleObj spid="_x0000_s2052" name="Equation" r:id="rId5" imgW="2895480" imgH="68580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929718" cy="1143000"/>
          </a:xfrm>
        </p:spPr>
        <p:txBody>
          <a:bodyPr>
            <a:noAutofit/>
          </a:bodyPr>
          <a:lstStyle/>
          <a:p>
            <a:r>
              <a:rPr lang="es-ES" b="1" dirty="0" smtClean="0">
                <a:solidFill>
                  <a:schemeClr val="tx2"/>
                </a:solidFill>
              </a:rPr>
              <a:t>Estimación de toneladas equivalentes de CO2 no enviadas a la atmosfera.</a:t>
            </a:r>
            <a:endParaRPr lang="es-ES" b="1" dirty="0">
              <a:solidFill>
                <a:schemeClr val="tx2"/>
              </a:solidFill>
            </a:endParaRPr>
          </a:p>
        </p:txBody>
      </p:sp>
      <p:sp>
        <p:nvSpPr>
          <p:cNvPr id="3" name="2 Marcador de contenido"/>
          <p:cNvSpPr>
            <a:spLocks noGrp="1"/>
          </p:cNvSpPr>
          <p:nvPr>
            <p:ph idx="1"/>
          </p:nvPr>
        </p:nvSpPr>
        <p:spPr>
          <a:xfrm>
            <a:off x="4143372" y="1600200"/>
            <a:ext cx="4543428" cy="4525963"/>
          </a:xfrm>
        </p:spPr>
        <p:txBody>
          <a:bodyPr>
            <a:normAutofit/>
          </a:bodyPr>
          <a:lstStyle/>
          <a:p>
            <a:pPr>
              <a:buNone/>
            </a:pPr>
            <a:r>
              <a:rPr lang="es-ES" sz="2000" dirty="0" smtClean="0"/>
              <a:t>      </a:t>
            </a:r>
          </a:p>
          <a:p>
            <a:pPr algn="just">
              <a:buNone/>
            </a:pPr>
            <a:r>
              <a:rPr lang="es-ES" sz="2400" dirty="0" smtClean="0"/>
              <a:t>     Esta ecuación consiste en transformar el volumen disponible de biogás en masa atreves de su densidad, el factor 21 se utiliza debido a que el metano es 21 veces más contaminantes que el CO2.</a:t>
            </a:r>
            <a:endParaRPr lang="es-ES" sz="2400" dirty="0"/>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7651" name="Object 3"/>
          <p:cNvGraphicFramePr>
            <a:graphicFrameLocks noChangeAspect="1"/>
          </p:cNvGraphicFramePr>
          <p:nvPr/>
        </p:nvGraphicFramePr>
        <p:xfrm>
          <a:off x="4929190" y="5072074"/>
          <a:ext cx="2838450" cy="409575"/>
        </p:xfrm>
        <a:graphic>
          <a:graphicData uri="http://schemas.openxmlformats.org/presentationml/2006/ole">
            <p:oleObj spid="_x0000_s3074" name="Ecuación" r:id="rId4" imgW="1739900" imgH="254000" progId="Equation.3">
              <p:embed/>
            </p:oleObj>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7653" name="Object 5"/>
          <p:cNvGraphicFramePr>
            <a:graphicFrameLocks noChangeAspect="1"/>
          </p:cNvGraphicFramePr>
          <p:nvPr/>
        </p:nvGraphicFramePr>
        <p:xfrm>
          <a:off x="785786" y="1571612"/>
          <a:ext cx="3019425" cy="4819650"/>
        </p:xfrm>
        <a:graphic>
          <a:graphicData uri="http://schemas.openxmlformats.org/presentationml/2006/ole">
            <p:oleObj spid="_x0000_s3075" name="Hoja de cálculo" r:id="rId5" imgW="2809824" imgH="4972175" progId="Excel.Sheet.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Relleno Sanitario</a:t>
            </a:r>
            <a:endParaRPr lang="es-ES" b="1" dirty="0">
              <a:solidFill>
                <a:schemeClr val="tx2"/>
              </a:solidFill>
            </a:endParaRPr>
          </a:p>
        </p:txBody>
      </p:sp>
      <p:sp>
        <p:nvSpPr>
          <p:cNvPr id="3" name="2 Marcador de contenido"/>
          <p:cNvSpPr>
            <a:spLocks noGrp="1"/>
          </p:cNvSpPr>
          <p:nvPr>
            <p:ph idx="1"/>
          </p:nvPr>
        </p:nvSpPr>
        <p:spPr/>
        <p:txBody>
          <a:bodyPr>
            <a:normAutofit fontScale="92500" lnSpcReduction="20000"/>
          </a:bodyPr>
          <a:lstStyle/>
          <a:p>
            <a:pPr marL="0" indent="0" algn="just">
              <a:buNone/>
            </a:pPr>
            <a:r>
              <a:rPr lang="es-ES" dirty="0" smtClean="0"/>
              <a:t>“Es la técnica para la disposición de la basura en el suelo sin causar perjuicio al medio ambiente y sin ocasionar las molestias o peligros para la salud y seguridad pública. Este método utiliza principios de ingeniería para confinar las basuras en la menor superficie posible, reduciendo su volumen al mínimo practicable. La basura así depositada, se cubre con una capa de tierra necesaria, por lo menos cada fin de jornada ”</a:t>
            </a:r>
          </a:p>
          <a:p>
            <a:pPr>
              <a:buNone/>
            </a:pPr>
            <a:endParaRPr lang="es-ES" dirty="0" smtClean="0"/>
          </a:p>
          <a:p>
            <a:pPr algn="r">
              <a:buNone/>
            </a:pPr>
            <a:r>
              <a:rPr lang="es-ES" sz="2200" i="1" dirty="0" smtClean="0"/>
              <a:t>American </a:t>
            </a:r>
            <a:r>
              <a:rPr lang="es-ES" sz="2200" i="1" dirty="0" err="1" smtClean="0"/>
              <a:t>Society</a:t>
            </a:r>
            <a:r>
              <a:rPr lang="es-ES" sz="2200" i="1" dirty="0" smtClean="0"/>
              <a:t> of Civil </a:t>
            </a:r>
            <a:r>
              <a:rPr lang="es-ES" sz="2200" i="1" dirty="0" err="1" smtClean="0"/>
              <a:t>Engineers</a:t>
            </a:r>
            <a:endParaRPr lang="es-ES" sz="2200"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229600" cy="1143000"/>
          </a:xfrm>
        </p:spPr>
        <p:txBody>
          <a:bodyPr>
            <a:normAutofit fontScale="90000"/>
          </a:bodyPr>
          <a:lstStyle/>
          <a:p>
            <a:r>
              <a:rPr lang="es-ES" b="1" dirty="0" smtClean="0">
                <a:solidFill>
                  <a:schemeClr val="tx2"/>
                </a:solidFill>
              </a:rPr>
              <a:t>I</a:t>
            </a:r>
            <a:r>
              <a:rPr lang="es-ES" sz="4900" b="1" dirty="0" smtClean="0">
                <a:solidFill>
                  <a:schemeClr val="tx2"/>
                </a:solidFill>
              </a:rPr>
              <a:t>ngresos del proyecto</a:t>
            </a:r>
            <a:r>
              <a:rPr lang="es-ES" sz="2800" b="1" dirty="0" smtClean="0"/>
              <a:t/>
            </a:r>
            <a:br>
              <a:rPr lang="es-ES" sz="2800" b="1" dirty="0" smtClean="0"/>
            </a:br>
            <a:endParaRPr lang="es-ES" sz="2800" dirty="0"/>
          </a:p>
        </p:txBody>
      </p:sp>
      <p:sp>
        <p:nvSpPr>
          <p:cNvPr id="3" name="2 Marcador de contenido"/>
          <p:cNvSpPr>
            <a:spLocks noGrp="1"/>
          </p:cNvSpPr>
          <p:nvPr>
            <p:ph idx="1"/>
          </p:nvPr>
        </p:nvSpPr>
        <p:spPr>
          <a:xfrm>
            <a:off x="457200" y="1960240"/>
            <a:ext cx="3682752" cy="4540594"/>
          </a:xfrm>
        </p:spPr>
        <p:txBody>
          <a:bodyPr>
            <a:normAutofit/>
          </a:bodyPr>
          <a:lstStyle/>
          <a:p>
            <a:pPr lvl="0">
              <a:buNone/>
            </a:pPr>
            <a:r>
              <a:rPr lang="es-ES" dirty="0" smtClean="0"/>
              <a:t>   </a:t>
            </a:r>
            <a:r>
              <a:rPr lang="es-ES" sz="2000" b="1" dirty="0" smtClean="0"/>
              <a:t>VENTA DE CERTIFICADOS DE CARBONO</a:t>
            </a:r>
            <a:endParaRPr lang="es-ES" sz="2000" dirty="0" smtClean="0"/>
          </a:p>
          <a:p>
            <a:pPr marL="0" indent="0" algn="just">
              <a:buNone/>
            </a:pPr>
            <a:r>
              <a:rPr lang="es-ES" sz="2400" dirty="0" smtClean="0"/>
              <a:t>Los precios en el ecuador oscilan entre  $5 y $10 dólares por certificado.</a:t>
            </a:r>
          </a:p>
          <a:p>
            <a:pPr marL="0" indent="0" algn="just">
              <a:buNone/>
            </a:pPr>
            <a:endParaRPr lang="es-ES" sz="2400" dirty="0" smtClean="0"/>
          </a:p>
          <a:p>
            <a:pPr marL="0" indent="0" algn="just">
              <a:buNone/>
            </a:pPr>
            <a:r>
              <a:rPr lang="es-ES" sz="2400" dirty="0" smtClean="0"/>
              <a:t>      Para nuestro estudio  se considero un valor de $ 10 por certificado. Teniendo los resultados mostrados.</a:t>
            </a:r>
          </a:p>
          <a:p>
            <a:pPr>
              <a:buNone/>
            </a:pPr>
            <a:endParaRPr lang="es-ES"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9697" name="Object 1"/>
          <p:cNvGraphicFramePr>
            <a:graphicFrameLocks noChangeAspect="1"/>
          </p:cNvGraphicFramePr>
          <p:nvPr/>
        </p:nvGraphicFramePr>
        <p:xfrm>
          <a:off x="4787900" y="1209675"/>
          <a:ext cx="2832100" cy="5132388"/>
        </p:xfrm>
        <a:graphic>
          <a:graphicData uri="http://schemas.openxmlformats.org/presentationml/2006/ole">
            <p:oleObj spid="_x0000_s4098" name="Hoja de cálculo" r:id="rId3" imgW="2695457" imgH="5353132" progId="Excel.Sheet.12">
              <p:embed/>
            </p:oleObj>
          </a:graphicData>
        </a:graphic>
      </p:graphicFrame>
      <p:sp>
        <p:nvSpPr>
          <p:cNvPr id="6" name="1 Título"/>
          <p:cNvSpPr txBox="1">
            <a:spLocks/>
          </p:cNvSpPr>
          <p:nvPr/>
        </p:nvSpPr>
        <p:spPr>
          <a:xfrm>
            <a:off x="323528" y="1196752"/>
            <a:ext cx="410445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929718" cy="1143000"/>
          </a:xfrm>
        </p:spPr>
        <p:txBody>
          <a:bodyPr>
            <a:noAutofit/>
          </a:bodyPr>
          <a:lstStyle/>
          <a:p>
            <a:r>
              <a:rPr lang="es-ES" b="1" dirty="0" smtClean="0">
                <a:solidFill>
                  <a:schemeClr val="tx2"/>
                </a:solidFill>
              </a:rPr>
              <a:t>Venta de la energía eléctrica generada al SNI</a:t>
            </a:r>
            <a:endParaRPr lang="es-ES" sz="2800" dirty="0"/>
          </a:p>
        </p:txBody>
      </p:sp>
      <p:sp>
        <p:nvSpPr>
          <p:cNvPr id="3" name="2 Marcador de contenido"/>
          <p:cNvSpPr>
            <a:spLocks noGrp="1"/>
          </p:cNvSpPr>
          <p:nvPr>
            <p:ph idx="1"/>
          </p:nvPr>
        </p:nvSpPr>
        <p:spPr>
          <a:xfrm>
            <a:off x="285720" y="1696248"/>
            <a:ext cx="8643998" cy="4947462"/>
          </a:xfrm>
        </p:spPr>
        <p:txBody>
          <a:bodyPr>
            <a:normAutofit/>
          </a:bodyPr>
          <a:lstStyle/>
          <a:p>
            <a:r>
              <a:rPr lang="es-ES" sz="1400" b="1" dirty="0" smtClean="0"/>
              <a:t>Conexión a la red del Relleno  sanitario “Las Iguanas”</a:t>
            </a:r>
          </a:p>
          <a:p>
            <a:pPr>
              <a:buNone/>
            </a:pPr>
            <a:r>
              <a:rPr lang="es-ES" sz="1400" dirty="0" smtClean="0"/>
              <a:t>        El relleno sanitario de las iguanas cuenta con una alimentación trifásica de 13800V a 60Hz, por lo cual e caso de vender energía a la red solo necesitaría un medidor especial que cense  cuando está dando o recibiendo energía, como el que cuentan en el ingenio Valdez  y otros proyectos MDL en el país. </a:t>
            </a:r>
            <a:r>
              <a:rPr lang="es-ES" sz="1400" b="1" dirty="0" smtClean="0"/>
              <a:t>         </a:t>
            </a:r>
          </a:p>
          <a:p>
            <a:pPr lvl="1">
              <a:buNone/>
            </a:pPr>
            <a:endParaRPr lang="es-ES" sz="1400" b="1" dirty="0" smtClean="0"/>
          </a:p>
          <a:p>
            <a:r>
              <a:rPr lang="es-ES" sz="1400" b="1" dirty="0" smtClean="0"/>
              <a:t>Marco legal de la venta de energía.</a:t>
            </a:r>
          </a:p>
          <a:p>
            <a:pPr>
              <a:buNone/>
            </a:pPr>
            <a:r>
              <a:rPr lang="es-ES" sz="1400" b="1" dirty="0" smtClean="0"/>
              <a:t>         </a:t>
            </a:r>
            <a:r>
              <a:rPr lang="es-ES" sz="1400" dirty="0" smtClean="0"/>
              <a:t>En nuestro país se está haciendo énfasis en la utilización de energías renovables. Dando preferencias y ventajas a los proyectos MDL que el  CONECEL según resolución 009/006 dictaminó.</a:t>
            </a:r>
          </a:p>
          <a:p>
            <a:pPr>
              <a:buNone/>
            </a:pPr>
            <a:endParaRPr lang="es-ES" sz="1400" dirty="0" smtClean="0"/>
          </a:p>
          <a:p>
            <a:pPr lvl="1"/>
            <a:r>
              <a:rPr lang="es-ES" sz="1400" b="1" dirty="0" smtClean="0"/>
              <a:t> PRECIO DE LA ENERGÍA.- </a:t>
            </a:r>
            <a:r>
              <a:rPr lang="es-ES" sz="1400" dirty="0" smtClean="0"/>
              <a:t>Para centrales de biomasa  </a:t>
            </a:r>
            <a:r>
              <a:rPr lang="es-ES" sz="1400" dirty="0" smtClean="0"/>
              <a:t>$0.0967 </a:t>
            </a:r>
            <a:r>
              <a:rPr lang="es-ES" sz="1400" dirty="0" smtClean="0"/>
              <a:t>y  </a:t>
            </a:r>
            <a:r>
              <a:rPr lang="es-ES" sz="1400" dirty="0" smtClean="0"/>
              <a:t>$0.1064 </a:t>
            </a:r>
            <a:r>
              <a:rPr lang="es-ES" sz="1400" dirty="0" smtClean="0"/>
              <a:t>en el ecuador continental y Galápagos respectivamente</a:t>
            </a:r>
          </a:p>
          <a:p>
            <a:pPr lvl="1"/>
            <a:r>
              <a:rPr lang="es-ES" sz="1400" b="1" dirty="0" smtClean="0"/>
              <a:t>VIGENCIA DE LOS PRECIOS.-</a:t>
            </a:r>
            <a:r>
              <a:rPr lang="es-ES" sz="1400" dirty="0" smtClean="0"/>
              <a:t>Los precios estarán vigentes  por 12 años a partir de la fecha de suscripción del contrato de permiso, para las empresas que hubieren suscrito contrato hasta el 31 de diciembre de 2008. Luego de este periodo las centrales renovables serán tratadas como las centrales convencionales de acuerdo a las normas que rijan en la fecha  </a:t>
            </a:r>
          </a:p>
          <a:p>
            <a:pPr lvl="1"/>
            <a:r>
              <a:rPr lang="es-ES" sz="1400" b="1" dirty="0" smtClean="0"/>
              <a:t>POTENCIA LÍMITE.-</a:t>
            </a:r>
            <a:r>
              <a:rPr lang="es-ES" sz="1400" dirty="0" smtClean="0"/>
              <a:t>Referente al límite de potencia de un proyecto MDL es de un máximo de 15MW para las generadoras no hidráulicas, por lo cual nosotros planteamos una generadora de 12MW.</a:t>
            </a:r>
          </a:p>
          <a:p>
            <a:pPr lvl="1"/>
            <a:r>
              <a:rPr lang="es-ES" sz="1400" b="1" dirty="0" smtClean="0"/>
              <a:t>PAGO DE POTENCIA.</a:t>
            </a:r>
            <a:r>
              <a:rPr lang="es-ES" sz="1400" dirty="0" smtClean="0"/>
              <a:t>-No se reconocerá pago por potencia a la producción de las centrales no convencionales.</a:t>
            </a:r>
          </a:p>
          <a:p>
            <a:pPr lvl="1"/>
            <a:endParaRPr lang="es-ES" sz="1600" dirty="0" smtClean="0"/>
          </a:p>
          <a:p>
            <a:pPr>
              <a:buNone/>
            </a:pP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b="1" dirty="0" smtClean="0">
                <a:solidFill>
                  <a:schemeClr val="tx2"/>
                </a:solidFill>
              </a:rPr>
              <a:t>Gastos del proyecto</a:t>
            </a:r>
            <a:endParaRPr lang="es-ES" b="1" dirty="0">
              <a:solidFill>
                <a:schemeClr val="tx2"/>
              </a:solidFill>
            </a:endParaRPr>
          </a:p>
        </p:txBody>
      </p:sp>
      <p:sp>
        <p:nvSpPr>
          <p:cNvPr id="3" name="2 Marcador de contenido"/>
          <p:cNvSpPr>
            <a:spLocks noGrp="1"/>
          </p:cNvSpPr>
          <p:nvPr>
            <p:ph idx="1"/>
          </p:nvPr>
        </p:nvSpPr>
        <p:spPr>
          <a:xfrm>
            <a:off x="357158" y="857232"/>
            <a:ext cx="7969602" cy="1203615"/>
          </a:xfrm>
        </p:spPr>
        <p:txBody>
          <a:bodyPr>
            <a:normAutofit fontScale="40000" lnSpcReduction="20000"/>
          </a:bodyPr>
          <a:lstStyle/>
          <a:p>
            <a:pPr>
              <a:buNone/>
            </a:pPr>
            <a:r>
              <a:rPr lang="es-ES" sz="2000" b="1" dirty="0" smtClean="0"/>
              <a:t>   </a:t>
            </a:r>
          </a:p>
          <a:p>
            <a:pPr>
              <a:buNone/>
            </a:pPr>
            <a:endParaRPr lang="es-ES" sz="2000" b="1" dirty="0" smtClean="0"/>
          </a:p>
          <a:p>
            <a:pPr marL="0" indent="0" algn="ctr">
              <a:buNone/>
            </a:pPr>
            <a:r>
              <a:rPr lang="es-ES" sz="8000" b="1" dirty="0" smtClean="0"/>
              <a:t>Costos estimados en el Sistema de extracción de Gas</a:t>
            </a:r>
            <a:endParaRPr lang="es-ES" sz="8000" dirty="0" smtClean="0"/>
          </a:p>
          <a:p>
            <a:pPr>
              <a:buNone/>
            </a:pPr>
            <a:endParaRPr lang="es-ES" sz="2400" b="1" dirty="0" smtClean="0"/>
          </a:p>
          <a:p>
            <a:pPr>
              <a:buNone/>
            </a:pPr>
            <a:endParaRPr lang="es-ES"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2769" name="Object 1"/>
          <p:cNvGraphicFramePr>
            <a:graphicFrameLocks noChangeAspect="1"/>
          </p:cNvGraphicFramePr>
          <p:nvPr/>
        </p:nvGraphicFramePr>
        <p:xfrm>
          <a:off x="827584" y="2780928"/>
          <a:ext cx="3905250" cy="2419350"/>
        </p:xfrm>
        <a:graphic>
          <a:graphicData uri="http://schemas.openxmlformats.org/presentationml/2006/ole">
            <p:oleObj spid="_x0000_s5122" name="Hoja de cálculo" r:id="rId4" imgW="3638449" imgH="2495679" progId="Excel.Sheet.12">
              <p:embed/>
            </p:oleObj>
          </a:graphicData>
        </a:graphic>
      </p:graphicFrame>
      <p:pic>
        <p:nvPicPr>
          <p:cNvPr id="32772" name="Picture 4"/>
          <p:cNvPicPr>
            <a:picLocks noChangeAspect="1" noChangeArrowheads="1"/>
          </p:cNvPicPr>
          <p:nvPr/>
        </p:nvPicPr>
        <p:blipFill>
          <a:blip r:embed="rId5" cstate="print"/>
          <a:srcRect/>
          <a:stretch>
            <a:fillRect/>
          </a:stretch>
        </p:blipFill>
        <p:spPr bwMode="auto">
          <a:xfrm>
            <a:off x="5436096" y="2060848"/>
            <a:ext cx="3240360" cy="2230633"/>
          </a:xfrm>
          <a:prstGeom prst="rect">
            <a:avLst/>
          </a:prstGeom>
          <a:noFill/>
        </p:spPr>
      </p:pic>
      <p:pic>
        <p:nvPicPr>
          <p:cNvPr id="32771" name="Picture 3"/>
          <p:cNvPicPr>
            <a:picLocks noChangeAspect="1" noChangeArrowheads="1"/>
          </p:cNvPicPr>
          <p:nvPr/>
        </p:nvPicPr>
        <p:blipFill>
          <a:blip r:embed="rId6" cstate="print"/>
          <a:srcRect/>
          <a:stretch>
            <a:fillRect/>
          </a:stretch>
        </p:blipFill>
        <p:spPr bwMode="auto">
          <a:xfrm>
            <a:off x="5436096" y="4365104"/>
            <a:ext cx="3290809" cy="2304256"/>
          </a:xfrm>
          <a:prstGeom prst="rect">
            <a:avLst/>
          </a:prstGeom>
          <a:noFill/>
        </p:spPr>
      </p:pic>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2775" name="Rectangle 7"/>
          <p:cNvSpPr>
            <a:spLocks noChangeArrowheads="1"/>
          </p:cNvSpPr>
          <p:nvPr/>
        </p:nvSpPr>
        <p:spPr bwMode="auto">
          <a:xfrm>
            <a:off x="0" y="6227413"/>
            <a:ext cx="54360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1" u="none" strike="noStrike" cap="none" normalizeH="0" baseline="0" dirty="0" smtClean="0">
                <a:ln>
                  <a:noFill/>
                </a:ln>
                <a:solidFill>
                  <a:schemeClr val="tx1"/>
                </a:solidFill>
                <a:effectLst/>
                <a:latin typeface="Bookman Old Style" pitchFamily="18" charset="0"/>
                <a:ea typeface="Calibri" pitchFamily="34" charset="0"/>
                <a:cs typeface="TimesNewRomanPS-BoldItalicMT"/>
              </a:rPr>
              <a:t>Pozo</a:t>
            </a:r>
            <a:r>
              <a:rPr kumimoji="0" lang="es-ES" sz="1000" b="0" i="1" u="none" strike="noStrike" cap="none" normalizeH="0" dirty="0" smtClean="0">
                <a:ln>
                  <a:noFill/>
                </a:ln>
                <a:solidFill>
                  <a:schemeClr val="tx1"/>
                </a:solidFill>
                <a:effectLst/>
                <a:latin typeface="Bookman Old Style" pitchFamily="18" charset="0"/>
                <a:ea typeface="Calibri" pitchFamily="34" charset="0"/>
                <a:cs typeface="TimesNewRomanPS-BoldItalicMT"/>
              </a:rPr>
              <a:t> vertical y </a:t>
            </a:r>
            <a:r>
              <a:rPr kumimoji="0" lang="es-ES" sz="1000" b="0" i="1" u="none" strike="noStrike" cap="none" normalizeH="0" baseline="0" dirty="0" smtClean="0">
                <a:ln>
                  <a:noFill/>
                </a:ln>
                <a:solidFill>
                  <a:schemeClr val="tx1"/>
                </a:solidFill>
                <a:effectLst/>
                <a:latin typeface="Bookman Old Style" pitchFamily="18" charset="0"/>
                <a:ea typeface="Calibri" pitchFamily="34" charset="0"/>
                <a:cs typeface="TimesNewRomanPS-BoldItalicMT"/>
              </a:rPr>
              <a:t>pozo horizontal (fuente estudio de perfectibilidad económica de </a:t>
            </a:r>
            <a:r>
              <a:rPr kumimoji="0" lang="es-ES" sz="1000" b="0" i="1" u="none" strike="noStrike" cap="none" normalizeH="0" baseline="0" dirty="0" err="1" smtClean="0">
                <a:ln>
                  <a:noFill/>
                </a:ln>
                <a:solidFill>
                  <a:schemeClr val="tx1"/>
                </a:solidFill>
                <a:effectLst/>
                <a:latin typeface="Bookman Old Style" pitchFamily="18" charset="0"/>
                <a:ea typeface="Calibri" pitchFamily="34" charset="0"/>
                <a:cs typeface="TimesNewRomanPS-BoldItalicMT"/>
              </a:rPr>
              <a:t>Methane</a:t>
            </a:r>
            <a:r>
              <a:rPr kumimoji="0" lang="es-ES" sz="1000" b="0" i="1" u="none" strike="noStrike" cap="none" normalizeH="0" baseline="0" dirty="0" smtClean="0">
                <a:ln>
                  <a:noFill/>
                </a:ln>
                <a:solidFill>
                  <a:schemeClr val="tx1"/>
                </a:solidFill>
                <a:effectLst/>
                <a:latin typeface="Bookman Old Style" pitchFamily="18" charset="0"/>
                <a:ea typeface="Calibri" pitchFamily="34" charset="0"/>
                <a:cs typeface="TimesNewRomanPS-BoldItalicMT"/>
              </a:rPr>
              <a:t> </a:t>
            </a:r>
            <a:r>
              <a:rPr kumimoji="0" lang="es-ES" sz="1000" b="0" i="1" u="none" strike="noStrike" cap="none" normalizeH="0" baseline="0" dirty="0" err="1" smtClean="0">
                <a:ln>
                  <a:noFill/>
                </a:ln>
                <a:solidFill>
                  <a:schemeClr val="tx1"/>
                </a:solidFill>
                <a:effectLst/>
                <a:latin typeface="Bookman Old Style" pitchFamily="18" charset="0"/>
                <a:ea typeface="Calibri" pitchFamily="34" charset="0"/>
                <a:cs typeface="TimesNewRomanPS-BoldItalicMT"/>
              </a:rPr>
              <a:t>to</a:t>
            </a:r>
            <a:r>
              <a:rPr kumimoji="0" lang="es-ES" sz="1000" b="0" i="1" u="none" strike="noStrike" cap="none" normalizeH="0" baseline="0" dirty="0" smtClean="0">
                <a:ln>
                  <a:noFill/>
                </a:ln>
                <a:solidFill>
                  <a:schemeClr val="tx1"/>
                </a:solidFill>
                <a:effectLst/>
                <a:latin typeface="Bookman Old Style" pitchFamily="18" charset="0"/>
                <a:ea typeface="Calibri" pitchFamily="34" charset="0"/>
                <a:cs typeface="TimesNewRomanPS-BoldItalicMT"/>
              </a:rPr>
              <a:t> </a:t>
            </a:r>
            <a:r>
              <a:rPr kumimoji="0" lang="es-ES" sz="1000" b="0" i="1" u="none" strike="noStrike" cap="none" normalizeH="0" baseline="0" dirty="0" err="1" smtClean="0">
                <a:ln>
                  <a:noFill/>
                </a:ln>
                <a:solidFill>
                  <a:schemeClr val="tx1"/>
                </a:solidFill>
                <a:effectLst/>
                <a:latin typeface="Bookman Old Style" pitchFamily="18" charset="0"/>
                <a:ea typeface="Calibri" pitchFamily="34" charset="0"/>
                <a:cs typeface="TimesNewRomanPS-BoldItalicMT"/>
              </a:rPr>
              <a:t>markets</a:t>
            </a:r>
            <a:r>
              <a:rPr kumimoji="0" lang="es-ES" sz="1000" b="0" i="1" u="none" strike="noStrike" cap="none" normalizeH="0" baseline="0" dirty="0" smtClean="0">
                <a:ln>
                  <a:noFill/>
                </a:ln>
                <a:solidFill>
                  <a:schemeClr val="tx1"/>
                </a:solidFill>
                <a:effectLst/>
                <a:latin typeface="Bookman Old Style" pitchFamily="18" charset="0"/>
                <a:ea typeface="Calibri" pitchFamily="34" charset="0"/>
                <a:cs typeface="TimesNewRomanPS-BoldItalicMT"/>
              </a:rPr>
              <a:t>, apéndice V, pagina 81)</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95325"/>
            <a:ext cx="7992888" cy="637531"/>
          </a:xfrm>
        </p:spPr>
        <p:txBody>
          <a:bodyPr>
            <a:normAutofit/>
          </a:bodyPr>
          <a:lstStyle/>
          <a:p>
            <a:r>
              <a:rPr lang="es-ES" b="1" dirty="0" smtClean="0"/>
              <a:t>Costos del equipo de generación</a:t>
            </a:r>
          </a:p>
          <a:p>
            <a:pPr>
              <a:buNone/>
            </a:pPr>
            <a:endParaRPr lang="es-ES" dirty="0"/>
          </a:p>
        </p:txBody>
      </p:sp>
      <p:sp>
        <p:nvSpPr>
          <p:cNvPr id="4" name="1 Título"/>
          <p:cNvSpPr txBox="1">
            <a:spLocks/>
          </p:cNvSpPr>
          <p:nvPr/>
        </p:nvSpPr>
        <p:spPr>
          <a:xfrm>
            <a:off x="457200" y="274638"/>
            <a:ext cx="8229600" cy="634082"/>
          </a:xfrm>
          <a:prstGeom prst="rect">
            <a:avLst/>
          </a:prstGeom>
        </p:spPr>
        <p:txBody>
          <a:bodyPr vert="horz" lIns="91440" tIns="45720" rIns="91440" bIns="45720" rtlCol="0" anchor="ctr">
            <a:noAutofit/>
          </a:bodyPr>
          <a:lstStyle/>
          <a:p>
            <a:pPr lvl="0" algn="ctr">
              <a:spcBef>
                <a:spcPct val="0"/>
              </a:spcBef>
              <a:defRPr/>
            </a:pPr>
            <a:r>
              <a:rPr lang="es-ES" sz="4400" b="1" dirty="0" smtClean="0">
                <a:solidFill>
                  <a:schemeClr val="tx2"/>
                </a:solidFill>
                <a:latin typeface="+mj-lt"/>
                <a:ea typeface="+mj-ea"/>
                <a:cs typeface="+mj-cs"/>
              </a:rPr>
              <a:t>Gastos del proyecto</a:t>
            </a:r>
            <a:endParaRPr lang="es-ES" sz="4400" b="1" dirty="0">
              <a:solidFill>
                <a:schemeClr val="tx2"/>
              </a:solidFill>
              <a:latin typeface="+mj-lt"/>
              <a:ea typeface="+mj-ea"/>
              <a:cs typeface="+mj-cs"/>
            </a:endParaRPr>
          </a:p>
        </p:txBody>
      </p:sp>
      <p:graphicFrame>
        <p:nvGraphicFramePr>
          <p:cNvPr id="5" name="4 Tabla"/>
          <p:cNvGraphicFramePr>
            <a:graphicFrameLocks noGrp="1"/>
          </p:cNvGraphicFramePr>
          <p:nvPr/>
        </p:nvGraphicFramePr>
        <p:xfrm>
          <a:off x="2627784" y="2780928"/>
          <a:ext cx="4032448" cy="1512570"/>
        </p:xfrm>
        <a:graphic>
          <a:graphicData uri="http://schemas.openxmlformats.org/drawingml/2006/table">
            <a:tbl>
              <a:tblPr/>
              <a:tblGrid>
                <a:gridCol w="2555672"/>
                <a:gridCol w="1476776"/>
              </a:tblGrid>
              <a:tr h="285750">
                <a:tc gridSpan="2">
                  <a:txBody>
                    <a:bodyPr/>
                    <a:lstStyle/>
                    <a:p>
                      <a:pPr algn="ctr">
                        <a:lnSpc>
                          <a:spcPct val="115000"/>
                        </a:lnSpc>
                        <a:spcAft>
                          <a:spcPts val="0"/>
                        </a:spcAft>
                      </a:pPr>
                      <a:r>
                        <a:rPr lang="es-ES" sz="1400" b="1" dirty="0">
                          <a:latin typeface="Calibri"/>
                          <a:ea typeface="Times New Roman"/>
                          <a:cs typeface="Arial"/>
                        </a:rPr>
                        <a:t>COSTOS DE EQUIPO GENERACIÓN</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400" dirty="0">
                          <a:latin typeface="Calibri"/>
                          <a:ea typeface="Times New Roman"/>
                          <a:cs typeface="Arial"/>
                        </a:rPr>
                        <a:t>6 generador de 2 MW</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Calibri"/>
                          <a:ea typeface="Times New Roman"/>
                          <a:cs typeface="Arial"/>
                        </a:rPr>
                        <a:t> $   3.075.000,00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latin typeface="Calibri"/>
                          <a:ea typeface="Times New Roman"/>
                          <a:cs typeface="Arial"/>
                        </a:rPr>
                        <a:t>transformadores e interruptores</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Calibri"/>
                          <a:ea typeface="Times New Roman"/>
                          <a:cs typeface="Arial"/>
                        </a:rPr>
                        <a:t> $       162935,28</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latin typeface="Calibri"/>
                          <a:ea typeface="Times New Roman"/>
                          <a:cs typeface="Arial"/>
                        </a:rPr>
                        <a:t>ingeniería civil</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latin typeface="Calibri"/>
                          <a:ea typeface="Times New Roman"/>
                          <a:cs typeface="Arial"/>
                        </a:rPr>
                        <a:t> $       250.000,00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latin typeface="Calibri"/>
                          <a:ea typeface="Times New Roman"/>
                          <a:cs typeface="Arial"/>
                        </a:rPr>
                        <a:t>costos de ingeniería</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latin typeface="Calibri"/>
                          <a:ea typeface="Times New Roman"/>
                          <a:cs typeface="Arial"/>
                        </a:rPr>
                        <a:t> $       500.000,00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i="1">
                          <a:latin typeface="Calibri"/>
                          <a:ea typeface="Times New Roman"/>
                          <a:cs typeface="Arial"/>
                        </a:rPr>
                        <a:t>total de inversión de generación</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1400" i="1" dirty="0">
                          <a:latin typeface="Calibri"/>
                          <a:ea typeface="Times New Roman"/>
                          <a:cs typeface="Arial"/>
                        </a:rPr>
                        <a:t> $   3987935,28</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b="1" dirty="0" smtClean="0"/>
              <a:t>Costos de operación y mantenimiento</a:t>
            </a:r>
            <a:endParaRPr lang="es-ES" dirty="0"/>
          </a:p>
        </p:txBody>
      </p:sp>
      <p:sp>
        <p:nvSpPr>
          <p:cNvPr id="4" name="1 Título"/>
          <p:cNvSpPr txBox="1">
            <a:spLocks noGrp="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b="1" dirty="0" smtClean="0">
                <a:solidFill>
                  <a:schemeClr val="tx2"/>
                </a:solidFill>
              </a:rPr>
              <a:t>Gastos del proyecto</a:t>
            </a:r>
            <a:endParaRPr lang="es-ES" b="1" dirty="0">
              <a:solidFill>
                <a:schemeClr val="tx2"/>
              </a:solidFill>
            </a:endParaRPr>
          </a:p>
        </p:txBody>
      </p:sp>
      <p:graphicFrame>
        <p:nvGraphicFramePr>
          <p:cNvPr id="5" name="4 Tabla"/>
          <p:cNvGraphicFramePr>
            <a:graphicFrameLocks noGrp="1"/>
          </p:cNvGraphicFramePr>
          <p:nvPr/>
        </p:nvGraphicFramePr>
        <p:xfrm>
          <a:off x="1403648" y="2636912"/>
          <a:ext cx="6264696" cy="2944368"/>
        </p:xfrm>
        <a:graphic>
          <a:graphicData uri="http://schemas.openxmlformats.org/drawingml/2006/table">
            <a:tbl>
              <a:tblPr/>
              <a:tblGrid>
                <a:gridCol w="4095930"/>
                <a:gridCol w="2168766"/>
              </a:tblGrid>
              <a:tr h="200025">
                <a:tc gridSpan="2">
                  <a:txBody>
                    <a:bodyPr/>
                    <a:lstStyle/>
                    <a:p>
                      <a:pPr algn="ctr">
                        <a:lnSpc>
                          <a:spcPct val="115000"/>
                        </a:lnSpc>
                        <a:spcAft>
                          <a:spcPts val="0"/>
                        </a:spcAft>
                      </a:pPr>
                      <a:r>
                        <a:rPr lang="es-ES" sz="1400" b="1" dirty="0">
                          <a:solidFill>
                            <a:srgbClr val="000000"/>
                          </a:solidFill>
                          <a:latin typeface="Calibri"/>
                          <a:ea typeface="Times New Roman"/>
                          <a:cs typeface="Arial"/>
                        </a:rPr>
                        <a:t>COSTOS DE OPERACIÓN MANTENIMIENTO</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400" dirty="0">
                          <a:solidFill>
                            <a:srgbClr val="000000"/>
                          </a:solidFill>
                          <a:latin typeface="Calibri"/>
                          <a:ea typeface="Times New Roman"/>
                          <a:cs typeface="Arial"/>
                        </a:rPr>
                        <a:t>sistema de gas</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200.000,00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sistema de generación</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500.000,00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sistema de evaporación</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150.000,00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pago de salarios de personal</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1400">
                          <a:solidFill>
                            <a:srgbClr val="000000"/>
                          </a:solidFill>
                          <a:latin typeface="Calibri"/>
                          <a:ea typeface="Times New Roman"/>
                          <a:cs typeface="Arial"/>
                        </a:rPr>
                        <a:t> $               850.000,00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500">
                <a:tc>
                  <a:txBody>
                    <a:bodyPr/>
                    <a:lstStyle/>
                    <a:p>
                      <a:pPr>
                        <a:lnSpc>
                          <a:spcPct val="115000"/>
                        </a:lnSpc>
                        <a:spcAft>
                          <a:spcPts val="0"/>
                        </a:spcAft>
                      </a:pPr>
                      <a:r>
                        <a:rPr lang="es-ES" sz="1400" dirty="0">
                          <a:solidFill>
                            <a:srgbClr val="000000"/>
                          </a:solidFill>
                          <a:latin typeface="Calibri"/>
                          <a:ea typeface="Times New Roman"/>
                          <a:cs typeface="Arial"/>
                        </a:rPr>
                        <a:t>Seguros</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1400">
                          <a:solidFill>
                            <a:srgbClr val="000000"/>
                          </a:solidFill>
                          <a:latin typeface="Calibri"/>
                          <a:ea typeface="Times New Roman"/>
                          <a:cs typeface="Arial"/>
                        </a:rPr>
                        <a:t> $               100.000,00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500">
                <a:tc>
                  <a:txBody>
                    <a:bodyPr/>
                    <a:lstStyle/>
                    <a:p>
                      <a:pPr>
                        <a:lnSpc>
                          <a:spcPct val="115000"/>
                        </a:lnSpc>
                        <a:spcAft>
                          <a:spcPts val="0"/>
                        </a:spcAft>
                      </a:pPr>
                      <a:r>
                        <a:rPr lang="es-ES" sz="1400" dirty="0">
                          <a:solidFill>
                            <a:srgbClr val="000000"/>
                          </a:solidFill>
                          <a:latin typeface="Calibri"/>
                          <a:ea typeface="Times New Roman"/>
                          <a:cs typeface="Arial"/>
                        </a:rPr>
                        <a:t>mantenimiento de sistema gas</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Arial"/>
                        </a:rPr>
                        <a:t> $               120.000,00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operación del sistema de gas 5% capital</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operación en generación</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1.458.185,06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dirty="0">
                          <a:solidFill>
                            <a:srgbClr val="000000"/>
                          </a:solidFill>
                          <a:latin typeface="Calibri"/>
                          <a:ea typeface="Times New Roman"/>
                          <a:cs typeface="Arial"/>
                        </a:rPr>
                        <a:t>costo de operación de  evaporación de lixiviados</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alibri"/>
                          <a:ea typeface="Times New Roman"/>
                          <a:cs typeface="Arial"/>
                        </a:rPr>
                        <a:t> $               335.800,00 </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a:solidFill>
                            <a:srgbClr val="000000"/>
                          </a:solidFill>
                          <a:latin typeface="Calibri"/>
                          <a:ea typeface="Times New Roman"/>
                          <a:cs typeface="Arial"/>
                        </a:rPr>
                        <a:t>costos varios</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alibri"/>
                          <a:ea typeface="Times New Roman"/>
                          <a:cs typeface="Arial"/>
                        </a:rPr>
                        <a:t> $                 14.932,00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400">
                          <a:solidFill>
                            <a:srgbClr val="000000"/>
                          </a:solidFill>
                          <a:latin typeface="Calibri"/>
                          <a:ea typeface="Times New Roman"/>
                          <a:cs typeface="Arial"/>
                        </a:rPr>
                        <a:t>total de mantenimiento y operación</a:t>
                      </a:r>
                      <a:endParaRPr lang="es-ES"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 sz="1400" dirty="0">
                          <a:solidFill>
                            <a:srgbClr val="000000"/>
                          </a:solidFill>
                          <a:latin typeface="Calibri"/>
                          <a:ea typeface="Times New Roman"/>
                          <a:cs typeface="Arial"/>
                        </a:rPr>
                        <a:t> $           1.928.917,06 </a:t>
                      </a:r>
                      <a:endParaRPr lang="es-E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Desarrollo del modelo financiero</a:t>
            </a:r>
            <a:endParaRPr lang="es-ES" b="1" dirty="0">
              <a:solidFill>
                <a:schemeClr val="tx2"/>
              </a:solidFill>
            </a:endParaRPr>
          </a:p>
        </p:txBody>
      </p:sp>
      <p:graphicFrame>
        <p:nvGraphicFramePr>
          <p:cNvPr id="4" name="3 Marcador de contenido"/>
          <p:cNvGraphicFramePr>
            <a:graphicFrameLocks noGrp="1"/>
          </p:cNvGraphicFramePr>
          <p:nvPr>
            <p:ph idx="1"/>
          </p:nvPr>
        </p:nvGraphicFramePr>
        <p:xfrm>
          <a:off x="2915816" y="1700808"/>
          <a:ext cx="3456384" cy="963930"/>
        </p:xfrm>
        <a:graphic>
          <a:graphicData uri="http://schemas.openxmlformats.org/drawingml/2006/table">
            <a:tbl>
              <a:tblPr/>
              <a:tblGrid>
                <a:gridCol w="2530630"/>
                <a:gridCol w="925754"/>
              </a:tblGrid>
              <a:tr h="190500">
                <a:tc gridSpan="2">
                  <a:txBody>
                    <a:bodyPr/>
                    <a:lstStyle/>
                    <a:p>
                      <a:pPr algn="ctr">
                        <a:lnSpc>
                          <a:spcPct val="115000"/>
                        </a:lnSpc>
                        <a:spcAft>
                          <a:spcPts val="0"/>
                        </a:spcAft>
                      </a:pPr>
                      <a:r>
                        <a:rPr lang="es-ES" sz="1100" dirty="0">
                          <a:solidFill>
                            <a:srgbClr val="000000"/>
                          </a:solidFill>
                          <a:latin typeface="Calibri"/>
                          <a:ea typeface="Times New Roman"/>
                          <a:cs typeface="Arial"/>
                        </a:rPr>
                        <a:t>Resumen de Costos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100">
                          <a:solidFill>
                            <a:srgbClr val="000000"/>
                          </a:solidFill>
                          <a:latin typeface="Calibri"/>
                          <a:ea typeface="Times New Roman"/>
                          <a:cs typeface="Arial"/>
                        </a:rPr>
                        <a:t>total de costos para la extracción de gas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a:solidFill>
                            <a:srgbClr val="000000"/>
                          </a:solidFill>
                          <a:latin typeface="Calibri"/>
                          <a:ea typeface="Times New Roman"/>
                          <a:cs typeface="Arial"/>
                        </a:rPr>
                        <a:t>4431571,1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15000"/>
                        </a:lnSpc>
                        <a:spcAft>
                          <a:spcPts val="0"/>
                        </a:spcAft>
                      </a:pPr>
                      <a:r>
                        <a:rPr lang="es-ES" sz="1100">
                          <a:solidFill>
                            <a:srgbClr val="000000"/>
                          </a:solidFill>
                          <a:latin typeface="Calibri"/>
                          <a:ea typeface="Times New Roman"/>
                          <a:cs typeface="Arial"/>
                        </a:rPr>
                        <a:t>total de inversión de generación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i="1">
                          <a:solidFill>
                            <a:srgbClr val="000000"/>
                          </a:solidFill>
                          <a:latin typeface="Calibri"/>
                          <a:ea typeface="Times New Roman"/>
                          <a:cs typeface="Arial"/>
                        </a:rPr>
                        <a:t>3987935,28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S" sz="1100">
                          <a:solidFill>
                            <a:srgbClr val="000000"/>
                          </a:solidFill>
                          <a:latin typeface="Calibri"/>
                          <a:ea typeface="Times New Roman"/>
                          <a:cs typeface="Arial"/>
                        </a:rPr>
                        <a:t>total de mantenimiento y operación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dirty="0">
                          <a:solidFill>
                            <a:srgbClr val="000000"/>
                          </a:solidFill>
                          <a:latin typeface="Calibri"/>
                          <a:ea typeface="Times New Roman"/>
                          <a:cs typeface="Arial"/>
                        </a:rPr>
                        <a:t>2349019,508</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S" sz="1100">
                          <a:solidFill>
                            <a:srgbClr val="000000"/>
                          </a:solidFill>
                          <a:latin typeface="Calibri"/>
                          <a:ea typeface="Times New Roman"/>
                          <a:cs typeface="Arial"/>
                        </a:rPr>
                        <a:t>Capital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100" dirty="0">
                          <a:solidFill>
                            <a:srgbClr val="000000"/>
                          </a:solidFill>
                          <a:latin typeface="Calibri"/>
                          <a:ea typeface="Times New Roman"/>
                          <a:cs typeface="Arial"/>
                        </a:rPr>
                        <a:t>8402049,02</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nvGraphicFramePr>
        <p:xfrm>
          <a:off x="2699792" y="2924944"/>
          <a:ext cx="4050665" cy="2699004"/>
        </p:xfrm>
        <a:graphic>
          <a:graphicData uri="http://schemas.openxmlformats.org/drawingml/2006/table">
            <a:tbl>
              <a:tblPr/>
              <a:tblGrid>
                <a:gridCol w="2973327"/>
                <a:gridCol w="1077338"/>
              </a:tblGrid>
              <a:tr h="190500">
                <a:tc gridSpan="2">
                  <a:txBody>
                    <a:bodyPr/>
                    <a:lstStyle/>
                    <a:p>
                      <a:pPr algn="ctr">
                        <a:lnSpc>
                          <a:spcPct val="115000"/>
                        </a:lnSpc>
                        <a:spcAft>
                          <a:spcPts val="0"/>
                        </a:spcAft>
                      </a:pPr>
                      <a:r>
                        <a:rPr lang="es-ES" sz="1100" dirty="0">
                          <a:solidFill>
                            <a:srgbClr val="000000"/>
                          </a:solidFill>
                          <a:latin typeface="Calibri"/>
                          <a:ea typeface="Times New Roman"/>
                          <a:cs typeface="Arial"/>
                        </a:rPr>
                        <a:t>Parámetros económicos</a:t>
                      </a:r>
                      <a:endParaRPr lang="es-ES" sz="11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0500">
                <a:tc>
                  <a:txBody>
                    <a:bodyPr/>
                    <a:lstStyle/>
                    <a:p>
                      <a:pPr>
                        <a:lnSpc>
                          <a:spcPct val="115000"/>
                        </a:lnSpc>
                        <a:spcAft>
                          <a:spcPts val="0"/>
                        </a:spcAft>
                      </a:pPr>
                      <a:r>
                        <a:rPr lang="es-ES" sz="1100" dirty="0">
                          <a:solidFill>
                            <a:srgbClr val="000000"/>
                          </a:solidFill>
                          <a:latin typeface="Calibri"/>
                          <a:ea typeface="Times New Roman"/>
                          <a:cs typeface="Arial"/>
                        </a:rPr>
                        <a:t>Inflación</a:t>
                      </a:r>
                      <a:endParaRPr lang="es-ES" sz="11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Inversión total</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0" i="0" u="none" strike="noStrike" dirty="0" smtClean="0">
                          <a:solidFill>
                            <a:srgbClr val="000000"/>
                          </a:solidFill>
                          <a:latin typeface="Arial"/>
                        </a:rPr>
                        <a:t>8402049,02</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dirty="0">
                          <a:solidFill>
                            <a:srgbClr val="000000"/>
                          </a:solidFill>
                          <a:latin typeface="Calibri"/>
                          <a:ea typeface="Times New Roman"/>
                          <a:cs typeface="Arial"/>
                        </a:rPr>
                        <a:t>Vida Útil</a:t>
                      </a:r>
                      <a:endParaRPr lang="es-ES" sz="11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precio de potencia  [$/MW]</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Precio de energía [$/MWH] POR 12 AÑOS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96,7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Precio de la energía des pues de 12 años [$/MWh]</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47,93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Potencia instalada [MW]</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Precio de la tn equivalente de CO2 [$/tn]</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Utilidad de trabajadores</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Impuesto a la renta</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Inversión 1er año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Inversión 2do año</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30%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100">
                          <a:solidFill>
                            <a:srgbClr val="000000"/>
                          </a:solidFill>
                          <a:latin typeface="Calibri"/>
                          <a:ea typeface="Times New Roman"/>
                          <a:cs typeface="Arial"/>
                        </a:rPr>
                        <a:t>Costo de oportunidad</a:t>
                      </a:r>
                      <a:endParaRPr lang="es-ES" sz="11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latin typeface="Calibri"/>
                          <a:ea typeface="Times New Roman"/>
                          <a:cs typeface="Arial"/>
                        </a:rPr>
                        <a:t>8%</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53708"/>
            <a:ext cx="9144000" cy="460648"/>
          </a:xfrm>
        </p:spPr>
        <p:txBody>
          <a:bodyPr>
            <a:normAutofit fontScale="25000" lnSpcReduction="20000"/>
          </a:bodyPr>
          <a:lstStyle/>
          <a:p>
            <a:pPr algn="ctr">
              <a:buNone/>
            </a:pPr>
            <a:r>
              <a:rPr lang="es-ES" sz="2400" b="1" dirty="0" smtClean="0"/>
              <a:t>     </a:t>
            </a:r>
            <a:r>
              <a:rPr lang="es-ES" sz="13500" b="1" dirty="0" smtClean="0">
                <a:solidFill>
                  <a:schemeClr val="tx2"/>
                </a:solidFill>
                <a:latin typeface="+mj-lt"/>
                <a:ea typeface="+mj-ea"/>
                <a:cs typeface="+mj-cs"/>
              </a:rPr>
              <a:t>MODELO FINANCIERO SIN PRESTAMO CON 100% DE INVERSION Y CON 70% DE INVERSION</a:t>
            </a:r>
          </a:p>
        </p:txBody>
      </p:sp>
      <p:graphicFrame>
        <p:nvGraphicFramePr>
          <p:cNvPr id="8" name="7 Tabla"/>
          <p:cNvGraphicFramePr>
            <a:graphicFrameLocks noGrp="1"/>
          </p:cNvGraphicFramePr>
          <p:nvPr/>
        </p:nvGraphicFramePr>
        <p:xfrm>
          <a:off x="107504" y="1459690"/>
          <a:ext cx="8856984" cy="3265454"/>
        </p:xfrm>
        <a:graphic>
          <a:graphicData uri="http://schemas.openxmlformats.org/drawingml/2006/table">
            <a:tbl>
              <a:tblPr/>
              <a:tblGrid>
                <a:gridCol w="1294909"/>
                <a:gridCol w="1072347"/>
                <a:gridCol w="551349"/>
                <a:gridCol w="526057"/>
                <a:gridCol w="526057"/>
                <a:gridCol w="526057"/>
                <a:gridCol w="526057"/>
                <a:gridCol w="526057"/>
                <a:gridCol w="551349"/>
                <a:gridCol w="551349"/>
                <a:gridCol w="551349"/>
                <a:gridCol w="551349"/>
                <a:gridCol w="551349"/>
                <a:gridCol w="551349"/>
              </a:tblGrid>
              <a:tr h="76490">
                <a:tc>
                  <a:txBody>
                    <a:bodyPr/>
                    <a:lstStyle/>
                    <a:p>
                      <a:pPr algn="just" fontAlgn="b"/>
                      <a:r>
                        <a:rPr lang="es-ES" sz="600" b="1" i="0" u="none" strike="noStrike" dirty="0">
                          <a:solidFill>
                            <a:srgbClr val="000000"/>
                          </a:solidFill>
                          <a:latin typeface="Arial"/>
                        </a:rPr>
                        <a:t> </a:t>
                      </a:r>
                    </a:p>
                  </a:txBody>
                  <a:tcPr marL="3477" marR="3477" marT="3477" marB="0" anchor="b">
                    <a:lnL>
                      <a:noFill/>
                    </a:lnL>
                    <a:lnR w="25400" cap="flat" cmpd="dbl" algn="ctr">
                      <a:solidFill>
                        <a:srgbClr val="000000"/>
                      </a:solidFill>
                      <a:prstDash val="solid"/>
                      <a:round/>
                      <a:headEnd type="none" w="med" len="med"/>
                      <a:tailEnd type="none" w="med" len="med"/>
                    </a:lnR>
                    <a:lnT>
                      <a:noFill/>
                    </a:lnT>
                    <a:lnB>
                      <a:noFill/>
                    </a:lnB>
                  </a:tcPr>
                </a:tc>
                <a:tc gridSpan="13">
                  <a:txBody>
                    <a:bodyPr/>
                    <a:lstStyle/>
                    <a:p>
                      <a:pPr algn="just" fontAlgn="b"/>
                      <a:r>
                        <a:rPr lang="es-ES" sz="600" b="1" i="0" u="none" strike="noStrike">
                          <a:solidFill>
                            <a:srgbClr val="000000"/>
                          </a:solidFill>
                          <a:latin typeface="Arial"/>
                        </a:rPr>
                        <a:t>VIDA ÚTIL DEL PROYECTO - CORRIDA ECONÓMICA SIN PRÉSTAMO</a:t>
                      </a:r>
                    </a:p>
                  </a:txBody>
                  <a:tcPr marL="3477" marR="3477" marT="3477"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6490">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0A</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0B</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2008</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2009</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2010</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2020</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2023</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2024</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2025</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2026</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2027</a:t>
                      </a:r>
                    </a:p>
                  </a:txBody>
                  <a:tcPr marL="3477" marR="3477" marT="347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013">
                <a:tc>
                  <a:txBody>
                    <a:bodyPr/>
                    <a:lstStyle/>
                    <a:p>
                      <a:pPr algn="just" fontAlgn="ctr"/>
                      <a:r>
                        <a:rPr lang="es-ES" sz="600" b="1" i="0" u="none" strike="noStrike">
                          <a:solidFill>
                            <a:srgbClr val="000000"/>
                          </a:solidFill>
                          <a:latin typeface="Arial"/>
                        </a:rPr>
                        <a:t>INGRESOS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a:solidFill>
                            <a:srgbClr val="000000"/>
                          </a:solidFill>
                          <a:latin typeface="Arial"/>
                        </a:rPr>
                        <a:t>POTENCIA</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r>
              <a:tr h="69536">
                <a:tc>
                  <a:txBody>
                    <a:bodyPr/>
                    <a:lstStyle/>
                    <a:p>
                      <a:pPr algn="just" fontAlgn="ctr"/>
                      <a:r>
                        <a:rPr lang="es-ES" sz="600" b="1" i="0" u="none" strike="noStrike">
                          <a:solidFill>
                            <a:srgbClr val="000000"/>
                          </a:solidFill>
                          <a:latin typeface="Arial"/>
                        </a:rPr>
                        <a:t>ENERGÍA</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8.150.664,45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8.150.664,45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8.150.664,45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4.039.931,20 </a:t>
                      </a:r>
                    </a:p>
                  </a:txBody>
                  <a:tcPr marL="3477" marR="3477" marT="3477" marB="0" anchor="ctr">
                    <a:lnL>
                      <a:noFill/>
                    </a:lnL>
                    <a:lnR>
                      <a:noFill/>
                    </a:lnR>
                    <a:lnT>
                      <a:noFill/>
                    </a:lnT>
                    <a:lnB>
                      <a:noFill/>
                    </a:lnB>
                  </a:tcPr>
                </a:tc>
              </a:tr>
              <a:tr h="69536">
                <a:tc>
                  <a:txBody>
                    <a:bodyPr/>
                    <a:lstStyle/>
                    <a:p>
                      <a:pPr algn="just" fontAlgn="ctr"/>
                      <a:r>
                        <a:rPr lang="es-ES" sz="600" b="1" i="0" u="none" strike="noStrike">
                          <a:solidFill>
                            <a:srgbClr val="000000"/>
                          </a:solidFill>
                          <a:latin typeface="Arial"/>
                        </a:rPr>
                        <a:t>CARBONO</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549,80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588,72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627,55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1.029,69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1.073,26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990,70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914,53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844,24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779,36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719,45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664,13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r>
              <a:tr h="150578">
                <a:tc>
                  <a:txBody>
                    <a:bodyPr/>
                    <a:lstStyle/>
                    <a:p>
                      <a:pPr algn="just" fontAlgn="ctr"/>
                      <a:r>
                        <a:rPr lang="es-ES" sz="600" b="1" i="0" u="none" strike="noStrike">
                          <a:solidFill>
                            <a:srgbClr val="000000"/>
                          </a:solidFill>
                          <a:latin typeface="Arial"/>
                        </a:rPr>
                        <a:t>TOTAL DE INGRESOS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8.151.214,26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8.151.253,17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8.151.292,00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4.040.960,89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4.041.004,47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4.040.921,90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4.040.845,73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4.040.775,44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4.040.710,56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4.040.650,65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4.040.595,33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dirty="0">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dirty="0">
                          <a:solidFill>
                            <a:srgbClr val="000000"/>
                          </a:solidFill>
                          <a:latin typeface="Arial"/>
                        </a:rPr>
                        <a:t>TOTAL DE EGRESOS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4.139.224,41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4.238.195,00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4.340.134,70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4.703.612,98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4.844.721,37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4.990.063,01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5.139.764,90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5.293.957,85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5.452.776,58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5.616.359,88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5.784.850,68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dirty="0">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dirty="0">
                          <a:solidFill>
                            <a:srgbClr val="000000"/>
                          </a:solidFill>
                          <a:latin typeface="Arial"/>
                        </a:rPr>
                        <a:t>BENEFICIOS BRUTOS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4.011.989,85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3.913.058,17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3.811.157,31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fontAlgn="ctr"/>
                      <a:r>
                        <a:rPr lang="es-ES" sz="600" b="1" i="0" u="none" strike="noStrike">
                          <a:solidFill>
                            <a:srgbClr val="000000"/>
                          </a:solidFill>
                          <a:latin typeface="Arial"/>
                        </a:rPr>
                        <a:t>    (662.652,09)</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(803.716,90)</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(949.141,11)</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(1.098.919,17)</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(1.253.182,41)</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(1.412.066,02)</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dirty="0">
                          <a:solidFill>
                            <a:srgbClr val="000000"/>
                          </a:solidFill>
                          <a:latin typeface="Arial"/>
                        </a:rPr>
                        <a:t>  (1.575.709,23)</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ES" sz="600" b="1" i="0" u="none" strike="noStrike">
                          <a:solidFill>
                            <a:srgbClr val="000000"/>
                          </a:solidFill>
                          <a:latin typeface="Arial"/>
                        </a:rPr>
                        <a:t>  (1.744.255,35)</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69536">
                <a:tc>
                  <a:txBody>
                    <a:bodyPr/>
                    <a:lstStyle/>
                    <a:p>
                      <a:pPr algn="just" fontAlgn="ctr"/>
                      <a:r>
                        <a:rPr lang="es-ES" sz="600" b="1" i="0" u="none" strike="noStrike" dirty="0">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9536">
                <a:tc>
                  <a:txBody>
                    <a:bodyPr/>
                    <a:lstStyle/>
                    <a:p>
                      <a:pPr algn="just" fontAlgn="ctr"/>
                      <a:r>
                        <a:rPr lang="es-ES" sz="600" b="1" i="0" u="none" strike="noStrike" dirty="0">
                          <a:solidFill>
                            <a:srgbClr val="000000"/>
                          </a:solidFill>
                          <a:latin typeface="Arial"/>
                        </a:rPr>
                        <a:t>AMORTIZACIÓN</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s-ES" sz="600" b="1" i="0" u="none" strike="noStrike" dirty="0">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ctr"/>
                      <a:endParaRPr lang="es-ES" sz="600" b="1" i="0" u="none" strike="noStrike" dirty="0">
                        <a:solidFill>
                          <a:srgbClr val="000000"/>
                        </a:solidFill>
                        <a:latin typeface="Arial"/>
                      </a:endParaRPr>
                    </a:p>
                  </a:txBody>
                  <a:tcPr marL="3477" marR="3477" marT="3477" marB="0" anchor="ctr">
                    <a:lnL>
                      <a:noFill/>
                    </a:lnL>
                    <a:lnR>
                      <a:noFill/>
                    </a:lnR>
                    <a:lnT>
                      <a:noFill/>
                    </a:lnT>
                    <a:lnB>
                      <a:noFill/>
                    </a:lnB>
                  </a:tcPr>
                </a:tc>
                <a:tc>
                  <a:txBody>
                    <a:bodyPr/>
                    <a:lstStyle/>
                    <a:p>
                      <a:pPr algn="just" fontAlgn="ctr"/>
                      <a:r>
                        <a:rPr lang="es-ES" sz="600" b="1" i="0" u="none" strike="noStrike" dirty="0">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dirty="0">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w="25400" cap="flat" cmpd="dbl" algn="ctr">
                      <a:solidFill>
                        <a:srgbClr val="000000"/>
                      </a:solidFill>
                      <a:prstDash val="solid"/>
                      <a:round/>
                      <a:headEnd type="none" w="med" len="med"/>
                      <a:tailEnd type="none" w="med" len="med"/>
                    </a:lnR>
                    <a:lnT>
                      <a:noFill/>
                    </a:lnT>
                    <a:lnB>
                      <a:noFill/>
                    </a:lnB>
                  </a:tcPr>
                </a:tc>
              </a:tr>
              <a:tr h="69536">
                <a:tc>
                  <a:txBody>
                    <a:bodyPr/>
                    <a:lstStyle/>
                    <a:p>
                      <a:pPr algn="just" fontAlgn="ctr"/>
                      <a:r>
                        <a:rPr lang="es-ES" sz="600" b="1" i="0" u="none" strike="noStrike">
                          <a:solidFill>
                            <a:srgbClr val="000000"/>
                          </a:solidFill>
                          <a:latin typeface="Arial"/>
                        </a:rPr>
                        <a:t>SUBENCIONES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dirty="0">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BAT</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3.591.887,40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3.492.955,72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3.391.054,86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(1.082.754,54)</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(1.223.819,35)</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dirty="0">
                          <a:solidFill>
                            <a:srgbClr val="000000"/>
                          </a:solidFill>
                          <a:latin typeface="Arial"/>
                        </a:rPr>
                        <a:t>  (1.369.243,56)</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(1.519.021,62)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(1.673.284,86)</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(1.832.168,47)</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(1.995.811,68)</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(2.164.357,80)</a:t>
                      </a:r>
                    </a:p>
                  </a:txBody>
                  <a:tcPr marL="3477" marR="3477" marT="347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a:solidFill>
                            <a:srgbClr val="000000"/>
                          </a:solidFill>
                          <a:latin typeface="Arial"/>
                        </a:rPr>
                        <a:t>UTILIDAD PARA TRABAJADORES</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538.783,11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523.943,36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508.658,23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BASE IMPONIBLE</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3.053.104,29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2.969.012,36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2.882.396,63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(1.082.754,54)</a:t>
                      </a:r>
                    </a:p>
                  </a:txBody>
                  <a:tcPr marL="3477" marR="3477" marT="34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(1.223.819,35)</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(1.369.243,56)</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(1.519.021,62)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(1.673.284,86)</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(1.832.168,47)</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(1.995.811,68)</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(2.164.357,80)</a:t>
                      </a:r>
                    </a:p>
                  </a:txBody>
                  <a:tcPr marL="3477" marR="3477" marT="347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a:solidFill>
                            <a:srgbClr val="000000"/>
                          </a:solidFill>
                          <a:latin typeface="Arial"/>
                        </a:rPr>
                        <a:t>IMPUESTOS A LA RENTA</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763.276,07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742.253,09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720.599,16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BENEFICIO NETO</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2.289.828,21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2.226.759,27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2.161.797,47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(1.082.754,54)</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(1.223.819,35)</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(1.369.243,56)</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(1.519.021,62)</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(1.673.284,86)</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(1.832.168,47)</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(1.995.811,68)</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(2.164.357,80)</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69536">
                <a:tc>
                  <a:txBody>
                    <a:bodyPr/>
                    <a:lstStyle/>
                    <a:p>
                      <a:pPr algn="just" fontAlgn="ctr"/>
                      <a:r>
                        <a:rPr lang="es-ES" sz="600" b="1" i="0" u="none" strike="noStrike">
                          <a:solidFill>
                            <a:srgbClr val="000000"/>
                          </a:solidFill>
                          <a:latin typeface="Arial"/>
                        </a:rPr>
                        <a:t>AMORTIZACIÓN</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es-ES" sz="600" b="1" i="0" u="none" strike="noStrike">
                          <a:solidFill>
                            <a:srgbClr val="000000"/>
                          </a:solidFill>
                          <a:latin typeface="Arial"/>
                        </a:rPr>
                        <a:t>       420.102,45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9536">
                <a:tc>
                  <a:txBody>
                    <a:bodyPr/>
                    <a:lstStyle/>
                    <a:p>
                      <a:pPr algn="just" fontAlgn="ctr"/>
                      <a:r>
                        <a:rPr lang="es-ES" sz="600" b="1" i="0" u="none" strike="noStrike">
                          <a:solidFill>
                            <a:srgbClr val="000000"/>
                          </a:solidFill>
                          <a:latin typeface="Arial"/>
                        </a:rPr>
                        <a:t>INVERSIÓN SIN DONACIÓN (100%)</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5.881.434,31 </a:t>
                      </a:r>
                    </a:p>
                  </a:txBody>
                  <a:tcPr marL="3477" marR="3477" marT="347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ctr"/>
                      <a:r>
                        <a:rPr lang="es-ES" sz="600" b="1" i="0" u="none" strike="noStrike">
                          <a:solidFill>
                            <a:srgbClr val="000000"/>
                          </a:solidFill>
                          <a:latin typeface="Arial"/>
                        </a:rPr>
                        <a:t>    2.520.614,71 </a:t>
                      </a: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endParaRPr lang="es-ES" sz="600" b="1" i="0" u="none" strike="noStrike">
                        <a:solidFill>
                          <a:srgbClr val="000000"/>
                        </a:solidFill>
                        <a:latin typeface="Arial"/>
                      </a:endParaRPr>
                    </a:p>
                  </a:txBody>
                  <a:tcPr marL="3477" marR="3477" marT="3477" marB="0" anchor="ctr">
                    <a:lnL>
                      <a:noFill/>
                    </a:lnL>
                    <a:lnR>
                      <a:noFill/>
                    </a:lnR>
                    <a:lnT>
                      <a:noFill/>
                    </a:lnT>
                    <a:lnB>
                      <a:noFill/>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a:noFill/>
                    </a:lnT>
                    <a:lnB>
                      <a:noFill/>
                    </a:lnB>
                  </a:tcPr>
                </a:tc>
              </a:tr>
              <a:tr h="69536">
                <a:tc>
                  <a:txBody>
                    <a:bodyPr/>
                    <a:lstStyle/>
                    <a:p>
                      <a:pPr algn="just" fontAlgn="ctr"/>
                      <a:r>
                        <a:rPr lang="es-ES" sz="600" b="1" i="0" u="none" strike="noStrike">
                          <a:solidFill>
                            <a:srgbClr val="000000"/>
                          </a:solidFill>
                          <a:latin typeface="Arial"/>
                        </a:rPr>
                        <a:t>INVERSIÓN CON DONACIÓN (30%)</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4.117.004,02 </a:t>
                      </a:r>
                    </a:p>
                  </a:txBody>
                  <a:tcPr marL="3477" marR="3477" marT="34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1.764.430,29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69536">
                <a:tc>
                  <a:txBody>
                    <a:bodyPr/>
                    <a:lstStyle/>
                    <a:p>
                      <a:pPr algn="just" fontAlgn="ctr"/>
                      <a:r>
                        <a:rPr lang="es-ES" sz="600" b="1" i="0" u="none" strike="noStrike">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S" sz="600" b="1" i="0" u="none" strike="noStrike">
                          <a:solidFill>
                            <a:srgbClr val="000000"/>
                          </a:solidFill>
                          <a:latin typeface="Arial"/>
                        </a:rPr>
                        <a:t> </a:t>
                      </a:r>
                    </a:p>
                  </a:txBody>
                  <a:tcPr marL="3477" marR="3477" marT="3477" marB="0" anchor="ctr">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60">
                <a:tc>
                  <a:txBody>
                    <a:bodyPr/>
                    <a:lstStyle/>
                    <a:p>
                      <a:pPr algn="just" fontAlgn="ctr"/>
                      <a:r>
                        <a:rPr lang="es-ES" sz="600" b="1" i="0" u="none" strike="noStrike">
                          <a:solidFill>
                            <a:srgbClr val="000000"/>
                          </a:solidFill>
                          <a:latin typeface="Arial"/>
                        </a:rPr>
                        <a:t>CASH FLOW: PROYECTO SIN PRÉSTAMO (100%)</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(5.881.434,31)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(2.520.614,71)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2.709.930,67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2.646.861,72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2.581.899,92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(662.652,09)</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(803.716,90)</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(949.141,11)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(1.098.919,17)</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(1.253.182,41)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(1.412.066,02)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(1.575.709,23)</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just" fontAlgn="ctr"/>
                      <a:r>
                        <a:rPr lang="es-ES" sz="600" b="1" i="0" u="none" strike="noStrike">
                          <a:solidFill>
                            <a:srgbClr val="000000"/>
                          </a:solidFill>
                          <a:latin typeface="Arial"/>
                        </a:rPr>
                        <a:t>  (1.744.255,35)</a:t>
                      </a:r>
                    </a:p>
                  </a:txBody>
                  <a:tcPr marL="3477" marR="3477" marT="347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r>
              <a:tr h="69536">
                <a:tc>
                  <a:txBody>
                    <a:bodyPr/>
                    <a:lstStyle/>
                    <a:p>
                      <a:pPr algn="just" fontAlgn="ctr"/>
                      <a:r>
                        <a:rPr lang="es-ES" sz="600" b="1" i="0" u="none" strike="noStrike">
                          <a:solidFill>
                            <a:srgbClr val="000000"/>
                          </a:solidFill>
                          <a:latin typeface="Arial"/>
                        </a:rPr>
                        <a:t> </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just" fontAlgn="ctr"/>
                      <a:r>
                        <a:rPr lang="es-ES" sz="600" b="1" i="0" u="none" strike="noStrike">
                          <a:solidFill>
                            <a:srgbClr val="000000"/>
                          </a:solidFill>
                          <a:latin typeface="Arial"/>
                        </a:rPr>
                        <a:t> </a:t>
                      </a:r>
                    </a:p>
                  </a:txBody>
                  <a:tcPr marL="3477" marR="3477" marT="347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5B3D7"/>
                    </a:solidFill>
                  </a:tcPr>
                </a:tc>
              </a:tr>
              <a:tr h="125860">
                <a:tc>
                  <a:txBody>
                    <a:bodyPr/>
                    <a:lstStyle/>
                    <a:p>
                      <a:pPr algn="just" fontAlgn="ctr"/>
                      <a:r>
                        <a:rPr lang="es-ES" sz="600" b="1" i="0" u="none" strike="noStrike">
                          <a:solidFill>
                            <a:srgbClr val="000000"/>
                          </a:solidFill>
                          <a:latin typeface="Arial"/>
                        </a:rPr>
                        <a:t>CASH FLOW: PROYECTO SIN PRÉSTAMO (30%)</a:t>
                      </a:r>
                    </a:p>
                  </a:txBody>
                  <a:tcPr marL="3477" marR="3477" marT="347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(4.117.004,02)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(1.764.430,29)</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2.709.930,67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2.646.861,72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dirty="0">
                          <a:solidFill>
                            <a:srgbClr val="000000"/>
                          </a:solidFill>
                          <a:latin typeface="Arial"/>
                        </a:rPr>
                        <a:t>  2.581.899,92 </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(662.652,09)</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dirty="0">
                          <a:solidFill>
                            <a:srgbClr val="000000"/>
                          </a:solidFill>
                          <a:latin typeface="Arial"/>
                        </a:rPr>
                        <a:t>    (803.716,90)</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(949.141,11)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(1.098.919,17)</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(1.253.182,41)</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(1.412.066,02)</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a:solidFill>
                            <a:srgbClr val="000000"/>
                          </a:solidFill>
                          <a:latin typeface="Arial"/>
                        </a:rPr>
                        <a:t>  (1.575.709,23)</a:t>
                      </a:r>
                    </a:p>
                  </a:txBody>
                  <a:tcPr marL="3477" marR="3477" marT="34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c>
                  <a:txBody>
                    <a:bodyPr/>
                    <a:lstStyle/>
                    <a:p>
                      <a:pPr algn="just" fontAlgn="ctr"/>
                      <a:r>
                        <a:rPr lang="es-ES" sz="600" b="1" i="0" u="none" strike="noStrike" dirty="0">
                          <a:solidFill>
                            <a:srgbClr val="000000"/>
                          </a:solidFill>
                          <a:latin typeface="Arial"/>
                        </a:rPr>
                        <a:t>  (1.744.255,35)</a:t>
                      </a:r>
                    </a:p>
                  </a:txBody>
                  <a:tcPr marL="3477" marR="3477" marT="347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95B3D7"/>
                    </a:solidFill>
                  </a:tcPr>
                </a:tc>
              </a:tr>
            </a:tbl>
          </a:graphicData>
        </a:graphic>
      </p:graphicFrame>
      <p:graphicFrame>
        <p:nvGraphicFramePr>
          <p:cNvPr id="9" name="8 Tabla"/>
          <p:cNvGraphicFramePr>
            <a:graphicFrameLocks noGrp="1"/>
          </p:cNvGraphicFramePr>
          <p:nvPr/>
        </p:nvGraphicFramePr>
        <p:xfrm>
          <a:off x="4716016" y="5232785"/>
          <a:ext cx="2016224" cy="788503"/>
        </p:xfrm>
        <a:graphic>
          <a:graphicData uri="http://schemas.openxmlformats.org/drawingml/2006/table">
            <a:tbl>
              <a:tblPr/>
              <a:tblGrid>
                <a:gridCol w="385274"/>
                <a:gridCol w="1630950"/>
              </a:tblGrid>
              <a:tr h="72879">
                <a:tc gridSpan="2">
                  <a:txBody>
                    <a:bodyPr/>
                    <a:lstStyle/>
                    <a:p>
                      <a:pPr algn="l" fontAlgn="b"/>
                      <a:r>
                        <a:rPr lang="es-ES" sz="600" b="1" i="0" u="none" strike="noStrike" dirty="0">
                          <a:solidFill>
                            <a:srgbClr val="000000"/>
                          </a:solidFill>
                          <a:latin typeface="Calibri"/>
                        </a:rPr>
                        <a:t>EVALACIÓN DEL PROYECTO SIN PRÉSTAMO (100%)   (CO=8%)</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9CDE5"/>
                    </a:solidFill>
                  </a:tcPr>
                </a:tc>
                <a:tc hMerge="1">
                  <a:txBody>
                    <a:bodyPr/>
                    <a:lstStyle/>
                    <a:p>
                      <a:endParaRPr lang="es-ES"/>
                    </a:p>
                  </a:txBody>
                  <a:tcPr/>
                </a:tc>
              </a:tr>
              <a:tr h="141839">
                <a:tc>
                  <a:txBody>
                    <a:bodyPr/>
                    <a:lstStyle/>
                    <a:p>
                      <a:pPr algn="l" fontAlgn="b"/>
                      <a:r>
                        <a:rPr lang="es-ES" sz="600" b="1" i="0" u="none" strike="noStrike" dirty="0">
                          <a:solidFill>
                            <a:srgbClr val="000000"/>
                          </a:solidFill>
                          <a:latin typeface="Calibri"/>
                        </a:rPr>
                        <a:t>VAN: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ES" sz="600" b="1" i="0" u="none" strike="noStrike" dirty="0">
                          <a:solidFill>
                            <a:srgbClr val="000000"/>
                          </a:solidFill>
                          <a:latin typeface="Calibri"/>
                        </a:rPr>
                        <a:t>                                           6.323.785,47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72879">
                <a:tc>
                  <a:txBody>
                    <a:bodyPr/>
                    <a:lstStyle/>
                    <a:p>
                      <a:pPr algn="l" fontAlgn="b"/>
                      <a:r>
                        <a:rPr lang="es-ES" sz="600" b="0" i="0" u="none" strike="noStrike">
                          <a:solidFill>
                            <a:srgbClr val="000000"/>
                          </a:solidFill>
                          <a:latin typeface="Calibri"/>
                        </a:rPr>
                        <a:t>TIR:</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s-ES" sz="600" b="0" i="0" u="none" strike="noStrike" dirty="0">
                          <a:solidFill>
                            <a:srgbClr val="000000"/>
                          </a:solidFill>
                          <a:latin typeface="Calibri"/>
                        </a:rPr>
                        <a:t>23%</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72879">
                <a:tc>
                  <a:txBody>
                    <a:bodyPr/>
                    <a:lstStyle/>
                    <a:p>
                      <a:pPr algn="l" fontAlgn="b"/>
                      <a:endParaRPr lang="es-ES" sz="600" b="0" i="0" u="none" strike="noStrike">
                        <a:solidFill>
                          <a:srgbClr val="000000"/>
                        </a:solidFill>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s-ES" sz="600" b="0" i="0" u="none" strike="noStrike" dirty="0">
                        <a:solidFill>
                          <a:srgbClr val="000000"/>
                        </a:solidFill>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2879">
                <a:tc gridSpan="2">
                  <a:txBody>
                    <a:bodyPr/>
                    <a:lstStyle/>
                    <a:p>
                      <a:pPr algn="l" fontAlgn="b"/>
                      <a:r>
                        <a:rPr lang="es-ES" sz="600" b="1" i="0" u="none" strike="noStrike" dirty="0">
                          <a:solidFill>
                            <a:srgbClr val="000000"/>
                          </a:solidFill>
                          <a:latin typeface="Calibri"/>
                        </a:rPr>
                        <a:t>EVALACIÓN DEL PROYECTO SIN PRÉSTAMO (30%)   (CO=8%)</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9CDE5"/>
                    </a:solidFill>
                  </a:tcPr>
                </a:tc>
                <a:tc hMerge="1">
                  <a:txBody>
                    <a:bodyPr/>
                    <a:lstStyle/>
                    <a:p>
                      <a:endParaRPr lang="es-ES"/>
                    </a:p>
                  </a:txBody>
                  <a:tcPr/>
                </a:tc>
              </a:tr>
              <a:tr h="141839">
                <a:tc>
                  <a:txBody>
                    <a:bodyPr/>
                    <a:lstStyle/>
                    <a:p>
                      <a:pPr algn="l" fontAlgn="b"/>
                      <a:r>
                        <a:rPr lang="es-ES" sz="600" b="0" i="0" u="none" strike="noStrike">
                          <a:solidFill>
                            <a:srgbClr val="000000"/>
                          </a:solidFill>
                          <a:latin typeface="Calibri"/>
                        </a:rPr>
                        <a:t>VAN: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ES" sz="600" b="0" i="0" u="none" strike="noStrike" dirty="0">
                          <a:solidFill>
                            <a:srgbClr val="000000"/>
                          </a:solidFill>
                          <a:latin typeface="Calibri"/>
                        </a:rPr>
                        <a:t>                            </a:t>
                      </a:r>
                      <a:r>
                        <a:rPr lang="es-ES" sz="600" b="0" i="0" u="none" strike="noStrike" baseline="0" dirty="0" smtClean="0">
                          <a:solidFill>
                            <a:srgbClr val="000000"/>
                          </a:solidFill>
                          <a:latin typeface="Calibri"/>
                        </a:rPr>
                        <a:t>     </a:t>
                      </a:r>
                      <a:r>
                        <a:rPr lang="es-ES" sz="600" b="0" i="0" u="none" strike="noStrike" dirty="0" smtClean="0">
                          <a:solidFill>
                            <a:srgbClr val="000000"/>
                          </a:solidFill>
                          <a:latin typeface="Calibri"/>
                        </a:rPr>
                        <a:t>           </a:t>
                      </a:r>
                      <a:r>
                        <a:rPr lang="es-ES" sz="600" b="0" i="0" u="none" strike="noStrike" dirty="0">
                          <a:solidFill>
                            <a:srgbClr val="000000"/>
                          </a:solidFill>
                          <a:latin typeface="Calibri"/>
                        </a:rPr>
                        <a:t>8.788.386,52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72879">
                <a:tc>
                  <a:txBody>
                    <a:bodyPr/>
                    <a:lstStyle/>
                    <a:p>
                      <a:pPr algn="l" fontAlgn="b"/>
                      <a:r>
                        <a:rPr lang="es-ES" sz="600" b="0" i="0" u="none" strike="noStrike">
                          <a:solidFill>
                            <a:srgbClr val="000000"/>
                          </a:solidFill>
                          <a:latin typeface="Calibri"/>
                        </a:rPr>
                        <a:t>TIR:</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s-ES" sz="600" b="0" i="0" u="none" strike="noStrike" dirty="0">
                          <a:solidFill>
                            <a:srgbClr val="000000"/>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107504" y="4869160"/>
          <a:ext cx="3186569" cy="1767477"/>
        </p:xfrm>
        <a:graphic>
          <a:graphicData uri="http://schemas.openxmlformats.org/drawingml/2006/table">
            <a:tbl>
              <a:tblPr/>
              <a:tblGrid>
                <a:gridCol w="2339051"/>
                <a:gridCol w="847518"/>
              </a:tblGrid>
              <a:tr h="101793">
                <a:tc gridSpan="2">
                  <a:txBody>
                    <a:bodyPr/>
                    <a:lstStyle/>
                    <a:p>
                      <a:pPr algn="ctr">
                        <a:lnSpc>
                          <a:spcPct val="115000"/>
                        </a:lnSpc>
                        <a:spcAft>
                          <a:spcPts val="0"/>
                        </a:spcAft>
                      </a:pPr>
                      <a:r>
                        <a:rPr lang="es-ES" sz="600" dirty="0">
                          <a:solidFill>
                            <a:srgbClr val="000000"/>
                          </a:solidFill>
                          <a:latin typeface="Calibri"/>
                          <a:ea typeface="Times New Roman"/>
                          <a:cs typeface="Arial"/>
                        </a:rPr>
                        <a:t>Parámetros económicos</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01793">
                <a:tc>
                  <a:txBody>
                    <a:bodyPr/>
                    <a:lstStyle/>
                    <a:p>
                      <a:pPr>
                        <a:lnSpc>
                          <a:spcPct val="115000"/>
                        </a:lnSpc>
                        <a:spcAft>
                          <a:spcPts val="0"/>
                        </a:spcAft>
                      </a:pPr>
                      <a:r>
                        <a:rPr lang="es-ES" sz="600" dirty="0">
                          <a:solidFill>
                            <a:srgbClr val="000000"/>
                          </a:solidFill>
                          <a:latin typeface="Calibri"/>
                          <a:ea typeface="Times New Roman"/>
                          <a:cs typeface="Arial"/>
                        </a:rPr>
                        <a:t>Inflación</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3%</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dirty="0">
                          <a:solidFill>
                            <a:srgbClr val="000000"/>
                          </a:solidFill>
                          <a:latin typeface="Calibri"/>
                          <a:ea typeface="Times New Roman"/>
                          <a:cs typeface="Arial"/>
                        </a:rPr>
                        <a:t>Inversión total</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b="0" i="0" u="none" strike="noStrike" dirty="0" smtClean="0">
                          <a:solidFill>
                            <a:srgbClr val="000000"/>
                          </a:solidFill>
                          <a:latin typeface="Arial"/>
                        </a:rPr>
                        <a:t>8402049,02</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dirty="0">
                          <a:solidFill>
                            <a:srgbClr val="000000"/>
                          </a:solidFill>
                          <a:latin typeface="Calibri"/>
                          <a:ea typeface="Times New Roman"/>
                          <a:cs typeface="Arial"/>
                        </a:rPr>
                        <a:t>Vida Útil</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20</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dirty="0">
                          <a:solidFill>
                            <a:srgbClr val="000000"/>
                          </a:solidFill>
                          <a:latin typeface="Calibri"/>
                          <a:ea typeface="Times New Roman"/>
                          <a:cs typeface="Arial"/>
                        </a:rPr>
                        <a:t>precio de potencia  [$/MW]</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0</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87">
                <a:tc>
                  <a:txBody>
                    <a:bodyPr/>
                    <a:lstStyle/>
                    <a:p>
                      <a:pPr>
                        <a:lnSpc>
                          <a:spcPct val="115000"/>
                        </a:lnSpc>
                        <a:spcAft>
                          <a:spcPts val="0"/>
                        </a:spcAft>
                      </a:pPr>
                      <a:r>
                        <a:rPr lang="es-ES" sz="600" dirty="0">
                          <a:solidFill>
                            <a:srgbClr val="000000"/>
                          </a:solidFill>
                          <a:latin typeface="Calibri"/>
                          <a:ea typeface="Times New Roman"/>
                          <a:cs typeface="Arial"/>
                        </a:rPr>
                        <a:t>Precio de energía [$/MWH] POR 12 AÑOS</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96,7</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87">
                <a:tc>
                  <a:txBody>
                    <a:bodyPr/>
                    <a:lstStyle/>
                    <a:p>
                      <a:pPr>
                        <a:lnSpc>
                          <a:spcPct val="115000"/>
                        </a:lnSpc>
                        <a:spcAft>
                          <a:spcPts val="0"/>
                        </a:spcAft>
                      </a:pPr>
                      <a:r>
                        <a:rPr lang="es-ES" sz="600" dirty="0">
                          <a:solidFill>
                            <a:srgbClr val="000000"/>
                          </a:solidFill>
                          <a:latin typeface="Calibri"/>
                          <a:ea typeface="Times New Roman"/>
                          <a:cs typeface="Arial"/>
                        </a:rPr>
                        <a:t>Precio de la energía des pues de 12 años [$/</a:t>
                      </a:r>
                      <a:r>
                        <a:rPr lang="es-ES" sz="600" dirty="0" err="1">
                          <a:solidFill>
                            <a:srgbClr val="000000"/>
                          </a:solidFill>
                          <a:latin typeface="Calibri"/>
                          <a:ea typeface="Times New Roman"/>
                          <a:cs typeface="Arial"/>
                        </a:rPr>
                        <a:t>MWh</a:t>
                      </a:r>
                      <a:r>
                        <a:rPr lang="es-ES" sz="600" dirty="0">
                          <a:solidFill>
                            <a:srgbClr val="000000"/>
                          </a:solidFill>
                          <a:latin typeface="Calibri"/>
                          <a:ea typeface="Times New Roman"/>
                          <a:cs typeface="Arial"/>
                        </a:rPr>
                        <a:t>]</a:t>
                      </a:r>
                      <a:endParaRPr lang="es-ES" sz="600" dirty="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47,93</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Potencia instalada [MW]</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12</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587">
                <a:tc>
                  <a:txBody>
                    <a:bodyPr/>
                    <a:lstStyle/>
                    <a:p>
                      <a:pPr>
                        <a:lnSpc>
                          <a:spcPct val="115000"/>
                        </a:lnSpc>
                        <a:spcAft>
                          <a:spcPts val="0"/>
                        </a:spcAft>
                      </a:pPr>
                      <a:r>
                        <a:rPr lang="es-ES" sz="600">
                          <a:solidFill>
                            <a:srgbClr val="000000"/>
                          </a:solidFill>
                          <a:latin typeface="Calibri"/>
                          <a:ea typeface="Times New Roman"/>
                          <a:cs typeface="Arial"/>
                        </a:rPr>
                        <a:t>Precio de la tn equivalente de CO2 [$/tn]</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a:solidFill>
                            <a:srgbClr val="000000"/>
                          </a:solidFill>
                          <a:latin typeface="Calibri"/>
                          <a:ea typeface="Times New Roman"/>
                          <a:cs typeface="Arial"/>
                        </a:rPr>
                        <a:t>10</a:t>
                      </a:r>
                      <a:endParaRPr lang="es-ES" sz="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Utilidad de trabajadores</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a:solidFill>
                            <a:srgbClr val="000000"/>
                          </a:solidFill>
                          <a:latin typeface="Calibri"/>
                          <a:ea typeface="Times New Roman"/>
                          <a:cs typeface="Arial"/>
                        </a:rPr>
                        <a:t>15%</a:t>
                      </a:r>
                      <a:endParaRPr lang="es-ES" sz="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Impuesto a la renta</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a:solidFill>
                            <a:srgbClr val="000000"/>
                          </a:solidFill>
                          <a:latin typeface="Calibri"/>
                          <a:ea typeface="Times New Roman"/>
                          <a:cs typeface="Arial"/>
                        </a:rPr>
                        <a:t>25%</a:t>
                      </a:r>
                      <a:endParaRPr lang="es-ES" sz="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Inversión 1er año</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a:solidFill>
                            <a:srgbClr val="000000"/>
                          </a:solidFill>
                          <a:latin typeface="Calibri"/>
                          <a:ea typeface="Times New Roman"/>
                          <a:cs typeface="Arial"/>
                        </a:rPr>
                        <a:t>70%</a:t>
                      </a:r>
                      <a:endParaRPr lang="es-ES" sz="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Inversión 2do año</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a:solidFill>
                            <a:srgbClr val="000000"/>
                          </a:solidFill>
                          <a:latin typeface="Calibri"/>
                          <a:ea typeface="Times New Roman"/>
                          <a:cs typeface="Arial"/>
                        </a:rPr>
                        <a:t>30%</a:t>
                      </a:r>
                      <a:endParaRPr lang="es-ES" sz="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93">
                <a:tc>
                  <a:txBody>
                    <a:bodyPr/>
                    <a:lstStyle/>
                    <a:p>
                      <a:pPr>
                        <a:lnSpc>
                          <a:spcPct val="115000"/>
                        </a:lnSpc>
                        <a:spcAft>
                          <a:spcPts val="0"/>
                        </a:spcAft>
                      </a:pPr>
                      <a:r>
                        <a:rPr lang="es-ES" sz="600">
                          <a:solidFill>
                            <a:srgbClr val="000000"/>
                          </a:solidFill>
                          <a:latin typeface="Calibri"/>
                          <a:ea typeface="Times New Roman"/>
                          <a:cs typeface="Arial"/>
                        </a:rPr>
                        <a:t>Costo de oportunidad</a:t>
                      </a:r>
                      <a:endParaRPr lang="es-ES" sz="600">
                        <a:latin typeface="Calibri"/>
                        <a:ea typeface="Calibri"/>
                        <a:cs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600" dirty="0">
                          <a:solidFill>
                            <a:srgbClr val="000000"/>
                          </a:solidFill>
                          <a:latin typeface="Calibri"/>
                          <a:ea typeface="Times New Roman"/>
                          <a:cs typeface="Arial"/>
                        </a:rPr>
                        <a:t>8%</a:t>
                      </a:r>
                      <a:endParaRPr lang="es-ES" sz="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52348"/>
            <a:ext cx="8858280" cy="562074"/>
          </a:xfrm>
        </p:spPr>
        <p:txBody>
          <a:bodyPr>
            <a:noAutofit/>
          </a:bodyPr>
          <a:lstStyle/>
          <a:p>
            <a:r>
              <a:rPr lang="es-ES" b="1" dirty="0" smtClean="0">
                <a:solidFill>
                  <a:schemeClr val="tx2"/>
                </a:solidFill>
              </a:rPr>
              <a:t>MODELO FINANCIERO SIN ACOGERSE A LA NORMATIVA 009/06</a:t>
            </a:r>
            <a:endParaRPr lang="es-ES" b="1" dirty="0">
              <a:solidFill>
                <a:schemeClr val="tx2"/>
              </a:solidFill>
            </a:endParaRPr>
          </a:p>
        </p:txBody>
      </p:sp>
      <p:sp>
        <p:nvSpPr>
          <p:cNvPr id="6" name="5 CuadroTexto"/>
          <p:cNvSpPr txBox="1"/>
          <p:nvPr/>
        </p:nvSpPr>
        <p:spPr>
          <a:xfrm>
            <a:off x="179512" y="2132856"/>
            <a:ext cx="4176464" cy="3416320"/>
          </a:xfrm>
          <a:prstGeom prst="rect">
            <a:avLst/>
          </a:prstGeom>
          <a:noFill/>
        </p:spPr>
        <p:txBody>
          <a:bodyPr wrap="square" rtlCol="0">
            <a:spAutoFit/>
          </a:bodyPr>
          <a:lstStyle/>
          <a:p>
            <a:r>
              <a:rPr lang="es-ES" sz="2400" dirty="0" smtClean="0"/>
              <a:t>Al no acogerse a la normativa 009/006 del CONELEC para centrales no convencionales, se considera los ingresos de cobro por potencia instalada al precio de 5,70 USD /</a:t>
            </a:r>
            <a:r>
              <a:rPr lang="es-ES" sz="2400" dirty="0" err="1" smtClean="0"/>
              <a:t>kW</a:t>
            </a:r>
            <a:r>
              <a:rPr lang="es-ES" sz="2400" dirty="0" smtClean="0"/>
              <a:t>-mes según resolución 007/10 del CONELEC, y un precio de $0.04 por </a:t>
            </a:r>
            <a:r>
              <a:rPr lang="es-ES" sz="2400" dirty="0" err="1" smtClean="0"/>
              <a:t>KWh</a:t>
            </a:r>
            <a:r>
              <a:rPr lang="es-ES" sz="2400" dirty="0" smtClean="0"/>
              <a:t> vendido</a:t>
            </a:r>
          </a:p>
        </p:txBody>
      </p:sp>
      <p:graphicFrame>
        <p:nvGraphicFramePr>
          <p:cNvPr id="7" name="6 Tabla"/>
          <p:cNvGraphicFramePr>
            <a:graphicFrameLocks noGrp="1"/>
          </p:cNvGraphicFramePr>
          <p:nvPr/>
        </p:nvGraphicFramePr>
        <p:xfrm>
          <a:off x="4486200" y="2031083"/>
          <a:ext cx="3974232" cy="2842641"/>
        </p:xfrm>
        <a:graphic>
          <a:graphicData uri="http://schemas.openxmlformats.org/drawingml/2006/table">
            <a:tbl>
              <a:tblPr/>
              <a:tblGrid>
                <a:gridCol w="2889094"/>
                <a:gridCol w="1085138"/>
              </a:tblGrid>
              <a:tr h="200025">
                <a:tc gridSpan="2">
                  <a:txBody>
                    <a:bodyPr/>
                    <a:lstStyle/>
                    <a:p>
                      <a:pPr algn="ctr">
                        <a:lnSpc>
                          <a:spcPct val="115000"/>
                        </a:lnSpc>
                        <a:spcAft>
                          <a:spcPts val="0"/>
                        </a:spcAft>
                      </a:pPr>
                      <a:r>
                        <a:rPr lang="es-ES" sz="1100" dirty="0" smtClean="0">
                          <a:solidFill>
                            <a:srgbClr val="000000"/>
                          </a:solidFill>
                          <a:latin typeface="+mn-lt"/>
                          <a:ea typeface="Times New Roman"/>
                          <a:cs typeface="Arial"/>
                        </a:rPr>
                        <a:t>Parámetros económicos</a:t>
                      </a:r>
                      <a:endParaRPr lang="es-ES" sz="1100" dirty="0">
                        <a:latin typeface="+mn-lt"/>
                        <a:ea typeface="Calibri"/>
                        <a:cs typeface="Times New Roman"/>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90500">
                <a:tc>
                  <a:txBody>
                    <a:bodyPr/>
                    <a:lstStyle/>
                    <a:p>
                      <a:pPr algn="l" fontAlgn="b"/>
                      <a:r>
                        <a:rPr lang="es-ES" sz="1100" b="0" i="0" u="none" strike="noStrike" dirty="0">
                          <a:solidFill>
                            <a:srgbClr val="000000"/>
                          </a:solidFill>
                          <a:latin typeface="Arial"/>
                        </a:rPr>
                        <a:t>Inflación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dirty="0">
                          <a:solidFill>
                            <a:srgbClr val="000000"/>
                          </a:solidFill>
                          <a:latin typeface="Arial"/>
                        </a:rPr>
                        <a:t>Inversión total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8419506,38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Vida Útil</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20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dirty="0">
                          <a:solidFill>
                            <a:srgbClr val="000000"/>
                          </a:solidFill>
                          <a:latin typeface="Arial"/>
                        </a:rPr>
                        <a:t>precio de potencia  [$/MW]</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5700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Precio de energía [$/MWH] POR 12 AÑOS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47,9</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Precio de la energía des pues de 12 años [$/mwh]</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47,9</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Potencia instalada [MW]</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12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Precio de la tn equivalente de CO2 [$/tn]</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10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Utilidad de trabajadores</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15%</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Impuesto a la renta</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25%</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Inversión 1er año</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70%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r>
                        <a:rPr lang="es-ES" sz="1100" b="0" i="0" u="none" strike="noStrike">
                          <a:solidFill>
                            <a:srgbClr val="000000"/>
                          </a:solidFill>
                          <a:latin typeface="Arial"/>
                        </a:rPr>
                        <a:t>Inversión 2do año</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30%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0025">
                <a:tc>
                  <a:txBody>
                    <a:bodyPr/>
                    <a:lstStyle/>
                    <a:p>
                      <a:pPr algn="l" fontAlgn="b"/>
                      <a:r>
                        <a:rPr lang="es-ES" sz="1100" b="0" i="0" u="none" strike="noStrike" dirty="0">
                          <a:solidFill>
                            <a:srgbClr val="000000"/>
                          </a:solidFill>
                          <a:latin typeface="Arial"/>
                        </a:rPr>
                        <a:t>Costo de oportunidad</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latin typeface="Arial"/>
                        </a:rPr>
                        <a:t>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chemeClr val="tx2"/>
                </a:solidFill>
              </a:rPr>
              <a:t>INDICADORES ECONÓMICOS </a:t>
            </a:r>
            <a:endParaRPr lang="es-ES" b="1" dirty="0">
              <a:solidFill>
                <a:schemeClr val="tx2"/>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4817" name="Object 1"/>
          <p:cNvGraphicFramePr>
            <a:graphicFrameLocks noChangeAspect="1"/>
          </p:cNvGraphicFramePr>
          <p:nvPr/>
        </p:nvGraphicFramePr>
        <p:xfrm>
          <a:off x="683568" y="2492896"/>
          <a:ext cx="7920881" cy="1276350"/>
        </p:xfrm>
        <a:graphic>
          <a:graphicData uri="http://schemas.openxmlformats.org/presentationml/2006/ole">
            <p:oleObj spid="_x0000_s6146" name="Hoja de cálculo" r:id="rId3" imgW="9839376" imgH="1457366" progId="Excel.Sheet.12">
              <p:embed/>
            </p:oleObj>
          </a:graphicData>
        </a:graphic>
      </p:graphicFrame>
      <p:sp>
        <p:nvSpPr>
          <p:cNvPr id="8" name="7 CuadroTexto"/>
          <p:cNvSpPr txBox="1"/>
          <p:nvPr/>
        </p:nvSpPr>
        <p:spPr>
          <a:xfrm>
            <a:off x="827584" y="4437112"/>
            <a:ext cx="7488832" cy="1107996"/>
          </a:xfrm>
          <a:prstGeom prst="rect">
            <a:avLst/>
          </a:prstGeom>
          <a:noFill/>
        </p:spPr>
        <p:txBody>
          <a:bodyPr wrap="square" rtlCol="0">
            <a:spAutoFit/>
          </a:bodyPr>
          <a:lstStyle/>
          <a:p>
            <a:r>
              <a:rPr lang="es-ES" sz="2400" dirty="0" smtClean="0"/>
              <a:t>A el precio de $0.060378/KWH  se tiene un VAN=$13.64 y TIR=8%</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solidFill>
              </a:rPr>
              <a:t>Tipos de Rellenos Sanitarios</a:t>
            </a:r>
            <a:endParaRPr lang="es-ES" b="1" dirty="0">
              <a:solidFill>
                <a:schemeClr val="tx2"/>
              </a:solidFill>
            </a:endParaRPr>
          </a:p>
        </p:txBody>
      </p:sp>
      <p:sp>
        <p:nvSpPr>
          <p:cNvPr id="3" name="2 Marcador de contenido"/>
          <p:cNvSpPr>
            <a:spLocks noGrp="1"/>
          </p:cNvSpPr>
          <p:nvPr>
            <p:ph idx="1"/>
          </p:nvPr>
        </p:nvSpPr>
        <p:spPr>
          <a:xfrm>
            <a:off x="0" y="1928802"/>
            <a:ext cx="8229600" cy="3471874"/>
          </a:xfrm>
        </p:spPr>
        <p:txBody>
          <a:bodyPr/>
          <a:lstStyle/>
          <a:p>
            <a:pPr>
              <a:buFont typeface="Wingdings" pitchFamily="2" charset="2"/>
              <a:buChar char="v"/>
            </a:pPr>
            <a:r>
              <a:rPr lang="es-ES" dirty="0" smtClean="0"/>
              <a:t>Cielo abierto</a:t>
            </a:r>
          </a:p>
          <a:p>
            <a:pPr>
              <a:buFont typeface="Wingdings" pitchFamily="2" charset="2"/>
              <a:buChar char="v"/>
            </a:pPr>
            <a:r>
              <a:rPr lang="es-ES" dirty="0" smtClean="0"/>
              <a:t>Controlados</a:t>
            </a:r>
          </a:p>
          <a:p>
            <a:pPr lvl="1">
              <a:buBlip>
                <a:blip r:embed="rId2"/>
              </a:buBlip>
            </a:pPr>
            <a:r>
              <a:rPr lang="es-ES" dirty="0" smtClean="0"/>
              <a:t>No reciclados</a:t>
            </a:r>
          </a:p>
          <a:p>
            <a:pPr lvl="1">
              <a:buBlip>
                <a:blip r:embed="rId2"/>
              </a:buBlip>
            </a:pPr>
            <a:r>
              <a:rPr lang="es-ES" dirty="0" smtClean="0"/>
              <a:t>Reciclados</a:t>
            </a:r>
          </a:p>
          <a:p>
            <a:pPr lvl="2"/>
            <a:r>
              <a:rPr lang="es-ES" dirty="0" smtClean="0"/>
              <a:t>Manualmente</a:t>
            </a:r>
          </a:p>
          <a:p>
            <a:pPr lvl="2"/>
            <a:r>
              <a:rPr lang="es-ES" dirty="0" smtClean="0"/>
              <a:t>Mecánicamente</a:t>
            </a:r>
            <a:endParaRPr lang="es-ES" dirty="0"/>
          </a:p>
        </p:txBody>
      </p:sp>
      <p:pic>
        <p:nvPicPr>
          <p:cNvPr id="35842" name="Picture 2" descr="http://www.gen.tv/img/operacion_relleno.jpg"/>
          <p:cNvPicPr>
            <a:picLocks noChangeAspect="1" noChangeArrowheads="1"/>
          </p:cNvPicPr>
          <p:nvPr/>
        </p:nvPicPr>
        <p:blipFill>
          <a:blip r:embed="rId3"/>
          <a:srcRect/>
          <a:stretch>
            <a:fillRect/>
          </a:stretch>
        </p:blipFill>
        <p:spPr bwMode="auto">
          <a:xfrm>
            <a:off x="3362318" y="2357430"/>
            <a:ext cx="5638838" cy="26432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chemeClr val="tx2"/>
                </a:solidFill>
              </a:rPr>
              <a:t>ARROWBIO</a:t>
            </a:r>
            <a:endParaRPr lang="es-EC" b="1" dirty="0">
              <a:solidFill>
                <a:schemeClr val="tx2"/>
              </a:solidFill>
            </a:endParaRPr>
          </a:p>
        </p:txBody>
      </p:sp>
      <p:sp>
        <p:nvSpPr>
          <p:cNvPr id="3" name="2 Marcador de contenido"/>
          <p:cNvSpPr>
            <a:spLocks noGrp="1"/>
          </p:cNvSpPr>
          <p:nvPr>
            <p:ph idx="1"/>
          </p:nvPr>
        </p:nvSpPr>
        <p:spPr>
          <a:xfrm>
            <a:off x="500034" y="2571744"/>
            <a:ext cx="8229600" cy="4525963"/>
          </a:xfrm>
        </p:spPr>
        <p:txBody>
          <a:bodyPr>
            <a:normAutofit/>
          </a:bodyPr>
          <a:lstStyle/>
          <a:p>
            <a:pPr>
              <a:buFont typeface="Wingdings" pitchFamily="2" charset="2"/>
              <a:buChar char="Ø"/>
            </a:pPr>
            <a:r>
              <a:rPr lang="es-EC" sz="3000" b="1" dirty="0" smtClean="0"/>
              <a:t>Proceso Hidromecánico</a:t>
            </a:r>
            <a:endParaRPr lang="es-EC" sz="3000" dirty="0" smtClean="0"/>
          </a:p>
          <a:p>
            <a:pPr>
              <a:buNone/>
            </a:pPr>
            <a:r>
              <a:rPr lang="es-ES" dirty="0" smtClean="0"/>
              <a:t>    </a:t>
            </a:r>
            <a:r>
              <a:rPr lang="es-ES" sz="3000" dirty="0" smtClean="0"/>
              <a:t>La finalidad de este proceso hidromecánico es la de lograr una separación completa entre los materiales biodegradables y no degradables que conforman los residuos urbanos para proceder, posteriormente, a separar y clasificar los materiales reciclables y obtener energía verde de los materiales biodegradables.</a:t>
            </a:r>
            <a:endParaRPr lang="es-EC" sz="3000" dirty="0" smtClean="0"/>
          </a:p>
          <a:p>
            <a:pPr>
              <a:buNone/>
            </a:pPr>
            <a:endParaRPr lang="es-EC" dirty="0"/>
          </a:p>
        </p:txBody>
      </p:sp>
      <p:pic>
        <p:nvPicPr>
          <p:cNvPr id="1027" name="Picture 3"/>
          <p:cNvPicPr>
            <a:picLocks noChangeAspect="1" noChangeArrowheads="1"/>
          </p:cNvPicPr>
          <p:nvPr/>
        </p:nvPicPr>
        <p:blipFill>
          <a:blip r:embed="rId2" cstate="print"/>
          <a:srcRect/>
          <a:stretch>
            <a:fillRect/>
          </a:stretch>
        </p:blipFill>
        <p:spPr bwMode="auto">
          <a:xfrm>
            <a:off x="1142976" y="1285860"/>
            <a:ext cx="6858048" cy="1243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chemeClr val="tx2"/>
                </a:solidFill>
              </a:rPr>
              <a:t>ARROWBIO</a:t>
            </a:r>
            <a:endParaRPr lang="es-EC" b="1" dirty="0">
              <a:solidFill>
                <a:schemeClr val="tx2"/>
              </a:solidFill>
            </a:endParaRPr>
          </a:p>
        </p:txBody>
      </p:sp>
      <p:sp>
        <p:nvSpPr>
          <p:cNvPr id="3" name="2 Marcador de contenido"/>
          <p:cNvSpPr>
            <a:spLocks noGrp="1"/>
          </p:cNvSpPr>
          <p:nvPr>
            <p:ph idx="1"/>
          </p:nvPr>
        </p:nvSpPr>
        <p:spPr/>
        <p:txBody>
          <a:bodyPr>
            <a:normAutofit fontScale="92500" lnSpcReduction="20000"/>
          </a:bodyPr>
          <a:lstStyle/>
          <a:p>
            <a:pPr>
              <a:buFont typeface="Wingdings" pitchFamily="2" charset="2"/>
              <a:buChar char="Ø"/>
            </a:pPr>
            <a:r>
              <a:rPr lang="es-ES" sz="3500" b="1" dirty="0" smtClean="0"/>
              <a:t>Proceso Biológico</a:t>
            </a:r>
            <a:endParaRPr lang="es-EC" sz="3500" b="1" dirty="0" smtClean="0"/>
          </a:p>
          <a:p>
            <a:pPr>
              <a:buNone/>
            </a:pPr>
            <a:r>
              <a:rPr lang="es-ES" dirty="0" smtClean="0"/>
              <a:t>    La mezcla orgánica obtenida en el proceso hidromecánico, altamente acuosa, del orden del 97%, y ya limpia de materiales inapropiados, es conducida hacia el proceso digestivo anaerobio.</a:t>
            </a:r>
            <a:endParaRPr lang="es-EC" dirty="0" smtClean="0"/>
          </a:p>
          <a:p>
            <a:endParaRPr lang="es-EC" dirty="0" smtClean="0"/>
          </a:p>
          <a:p>
            <a:pPr>
              <a:buNone/>
            </a:pPr>
            <a:r>
              <a:rPr lang="es-ES" dirty="0" smtClean="0"/>
              <a:t>    Dicha digestión se lleva a cabo en dos etapas totalmente diferenciadas:</a:t>
            </a:r>
          </a:p>
          <a:p>
            <a:pPr marL="914400" lvl="1" indent="-514350">
              <a:buFont typeface="+mj-lt"/>
              <a:buAutoNum type="arabicParenR"/>
            </a:pPr>
            <a:r>
              <a:rPr lang="es-ES" sz="3000" dirty="0" smtClean="0"/>
              <a:t>Fase de hidrólisis y de acidogénesis. </a:t>
            </a:r>
          </a:p>
          <a:p>
            <a:pPr marL="914400" lvl="1" indent="-514350">
              <a:buFont typeface="+mj-lt"/>
              <a:buAutoNum type="arabicParenR"/>
            </a:pPr>
            <a:r>
              <a:rPr lang="es-ES" sz="3000" dirty="0" smtClean="0"/>
              <a:t>Fase de metanogénesis.</a:t>
            </a:r>
            <a:endParaRPr lang="es-EC" sz="3000" dirty="0" smtClean="0"/>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chemeClr val="tx2"/>
                </a:solidFill>
              </a:rPr>
              <a:t>ARROWBIO</a:t>
            </a:r>
            <a:endParaRPr lang="es-EC" b="1" dirty="0">
              <a:solidFill>
                <a:schemeClr val="tx2"/>
              </a:solidFill>
            </a:endParaRPr>
          </a:p>
        </p:txBody>
      </p:sp>
      <p:sp>
        <p:nvSpPr>
          <p:cNvPr id="3" name="2 Marcador de contenido"/>
          <p:cNvSpPr>
            <a:spLocks noGrp="1"/>
          </p:cNvSpPr>
          <p:nvPr>
            <p:ph idx="1"/>
          </p:nvPr>
        </p:nvSpPr>
        <p:spPr>
          <a:xfrm>
            <a:off x="457200" y="1600200"/>
            <a:ext cx="8229600" cy="4900634"/>
          </a:xfrm>
        </p:spPr>
        <p:txBody>
          <a:bodyPr>
            <a:normAutofit fontScale="62500" lnSpcReduction="20000"/>
          </a:bodyPr>
          <a:lstStyle/>
          <a:p>
            <a:pPr>
              <a:buNone/>
            </a:pPr>
            <a:r>
              <a:rPr lang="es-ES" sz="4500" b="1" dirty="0" smtClean="0"/>
              <a:t>1) Fase de Hidrólisis y Acidogénesis</a:t>
            </a:r>
            <a:endParaRPr lang="es-EC" sz="4500" b="1" dirty="0" smtClean="0"/>
          </a:p>
          <a:p>
            <a:pPr>
              <a:buNone/>
            </a:pPr>
            <a:r>
              <a:rPr lang="es-ES" dirty="0" smtClean="0"/>
              <a:t> </a:t>
            </a:r>
            <a:endParaRPr lang="es-EC" dirty="0" smtClean="0"/>
          </a:p>
          <a:p>
            <a:pPr>
              <a:buNone/>
            </a:pPr>
            <a:r>
              <a:rPr lang="es-ES" dirty="0" smtClean="0"/>
              <a:t>      </a:t>
            </a:r>
            <a:r>
              <a:rPr lang="es-ES" sz="3800" dirty="0" smtClean="0"/>
              <a:t>La mezcla orgánica acuosa introducida en el tanque de fermentación entra en contacto con microorganismos naturales que desencadenan la descomposición de la mezcla en compuestos químicos más simples.</a:t>
            </a:r>
            <a:endParaRPr lang="es-EC" sz="3800" dirty="0" smtClean="0"/>
          </a:p>
          <a:p>
            <a:pPr>
              <a:buNone/>
            </a:pPr>
            <a:r>
              <a:rPr lang="es-ES" sz="3800" dirty="0" smtClean="0"/>
              <a:t> </a:t>
            </a:r>
            <a:endParaRPr lang="es-EC" sz="3800" dirty="0" smtClean="0"/>
          </a:p>
          <a:p>
            <a:pPr>
              <a:buNone/>
            </a:pPr>
            <a:r>
              <a:rPr lang="es-ES" sz="3800" dirty="0" smtClean="0"/>
              <a:t>      El proceso es de flujo continuo y sometido a un control apropiado tiene una duración de unas cuatro horas. La temperatura es entre 36° y 38° C.</a:t>
            </a:r>
            <a:endParaRPr lang="es-EC" sz="3800" dirty="0" smtClean="0"/>
          </a:p>
          <a:p>
            <a:pPr>
              <a:buNone/>
            </a:pPr>
            <a:r>
              <a:rPr lang="es-ES" sz="3800" dirty="0" smtClean="0"/>
              <a:t> </a:t>
            </a:r>
            <a:endParaRPr lang="es-EC" sz="3800" dirty="0" smtClean="0"/>
          </a:p>
          <a:p>
            <a:pPr>
              <a:buNone/>
            </a:pPr>
            <a:r>
              <a:rPr lang="es-ES" sz="3800" dirty="0" smtClean="0"/>
              <a:t>      A medida que las partes de la mezcla orgánica alcanzan la degradación idónea, se canalizan, de manera continua, a la segunda fase biológica de metanogénesis.</a:t>
            </a:r>
            <a:endParaRPr lang="es-EC" sz="3800" dirty="0"/>
          </a:p>
        </p:txBody>
      </p:sp>
      <p:pic>
        <p:nvPicPr>
          <p:cNvPr id="39938" name="Picture 2" descr="http://www.export.gov.il/Eng/_Uploads/3698bio.jpg"/>
          <p:cNvPicPr>
            <a:picLocks noChangeAspect="1" noChangeArrowheads="1"/>
          </p:cNvPicPr>
          <p:nvPr/>
        </p:nvPicPr>
        <p:blipFill>
          <a:blip r:embed="rId2"/>
          <a:srcRect/>
          <a:stretch>
            <a:fillRect/>
          </a:stretch>
        </p:blipFill>
        <p:spPr bwMode="auto">
          <a:xfrm>
            <a:off x="6215074" y="285728"/>
            <a:ext cx="2552700" cy="19526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4145</Words>
  <Application>Microsoft Office PowerPoint</Application>
  <PresentationFormat>On-screen Show (4:3)</PresentationFormat>
  <Paragraphs>856</Paragraphs>
  <Slides>58</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2" baseType="lpstr">
      <vt:lpstr>Tema de Office</vt:lpstr>
      <vt:lpstr>Ecuación</vt:lpstr>
      <vt:lpstr>Hoja de cálculo</vt:lpstr>
      <vt:lpstr>Microsoft Equation 3.0</vt:lpstr>
      <vt:lpstr>“PRODUCCION DE ELECTRICIDAD MEDIANTE LA CAPTURA Y APROVECHAMIENTO DEL BIOGAS DE UN RELLENO SANITARIO” </vt:lpstr>
      <vt:lpstr>Antecedentes</vt:lpstr>
      <vt:lpstr>Protocolo de Kyoto y MDL</vt:lpstr>
      <vt:lpstr>Bonos Verdes</vt:lpstr>
      <vt:lpstr>Relleno Sanitario</vt:lpstr>
      <vt:lpstr>Tipos de Rellenos Sanitarios</vt:lpstr>
      <vt:lpstr>ARROWBIO</vt:lpstr>
      <vt:lpstr>ARROWBIO</vt:lpstr>
      <vt:lpstr>ARROWBIO</vt:lpstr>
      <vt:lpstr>ARROWBIO</vt:lpstr>
      <vt:lpstr>Slide 11</vt:lpstr>
      <vt:lpstr>Formación de Biogás en un Relleno Sanitario</vt:lpstr>
      <vt:lpstr>Formación de Biogás en un Relleno Sanitario</vt:lpstr>
      <vt:lpstr>Formación de Biogás en un Relleno Sanitario</vt:lpstr>
      <vt:lpstr>El biogas y sus componentes</vt:lpstr>
      <vt:lpstr>Factores ambientales con influencia en la digestión Anaerobia</vt:lpstr>
      <vt:lpstr>Factores ambientales con influencia en la digestión Anaerobia</vt:lpstr>
      <vt:lpstr>Normas básicas para la Instalación de un Relleno Sanitario Controlado</vt:lpstr>
      <vt:lpstr>Disposición del residuo solido urbano</vt:lpstr>
      <vt:lpstr>Disposición del residuo solido urbano</vt:lpstr>
      <vt:lpstr>Disposición del residuo solido urbano</vt:lpstr>
      <vt:lpstr>Disposición del residuo solido urbano</vt:lpstr>
      <vt:lpstr>Sistemas a emplearse en un LFG</vt:lpstr>
      <vt:lpstr>Sistemas a emplearse en un LFG</vt:lpstr>
      <vt:lpstr>Sistemas a emplearse en un LFG </vt:lpstr>
      <vt:lpstr>Sistemas a emplearse en un LFG</vt:lpstr>
      <vt:lpstr>Sistemas a emplearse en un LFG</vt:lpstr>
      <vt:lpstr>Sistemas a emplearse en un LFG </vt:lpstr>
      <vt:lpstr>Sistemas a emplearse en un LFG  </vt:lpstr>
      <vt:lpstr>Sistemas a emplearse en un LFG</vt:lpstr>
      <vt:lpstr>Sistemas a emplearse en un LFG</vt:lpstr>
      <vt:lpstr>Producción de Energía Eléctrica</vt:lpstr>
      <vt:lpstr>Producción de Energía Eléctrica</vt:lpstr>
      <vt:lpstr>Producción de Energía Eléctrica</vt:lpstr>
      <vt:lpstr>Producción de Energía Eléctrica</vt:lpstr>
      <vt:lpstr>Producción de Energía Eléctrica</vt:lpstr>
      <vt:lpstr>Relleno sanitario “Las Iguanas”</vt:lpstr>
      <vt:lpstr>Relleno sanitario “Las Iguanas”</vt:lpstr>
      <vt:lpstr>Relleno sanitario “Las Iguanas”</vt:lpstr>
      <vt:lpstr>Relleno sanitario “Las Iguanas”</vt:lpstr>
      <vt:lpstr>Estudio económico del proyecto de aprovechamiento de metano en el  relleno sanitario  “Las Iguanas”</vt:lpstr>
      <vt:lpstr>Estimación de generación de metano en el relleno sanitario “Las Iguanas”</vt:lpstr>
      <vt:lpstr>Calculo de generación de biogás según modelo ecuatoriano</vt:lpstr>
      <vt:lpstr>Ecuación de primer orden</vt:lpstr>
      <vt:lpstr>Estimación de biogás generado </vt:lpstr>
      <vt:lpstr>Resultados de generación de biogás del modelo ecuatoriano</vt:lpstr>
      <vt:lpstr>Estimación de biogás generado y recuperado :Modelo ecuatoriano</vt:lpstr>
      <vt:lpstr>Producción de Energía Eléctrica en base al biogas recuperado</vt:lpstr>
      <vt:lpstr>Estimación de toneladas equivalentes de CO2 no enviadas a la atmosfera.</vt:lpstr>
      <vt:lpstr>Ingresos del proyecto </vt:lpstr>
      <vt:lpstr>Venta de la energía eléctrica generada al SNI</vt:lpstr>
      <vt:lpstr>Gastos del proyecto</vt:lpstr>
      <vt:lpstr>Slide 53</vt:lpstr>
      <vt:lpstr>Gastos del proyecto</vt:lpstr>
      <vt:lpstr>Desarrollo del modelo financiero</vt:lpstr>
      <vt:lpstr>Slide 56</vt:lpstr>
      <vt:lpstr>MODELO FINANCIERO SIN ACOGERSE A LA NORMATIVA 009/06</vt:lpstr>
      <vt:lpstr>INDICADORES ECONÓMICOS </vt:lpstr>
    </vt:vector>
  </TitlesOfParts>
  <Company>Azteca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Gerardo</dc:creator>
  <cp:lastModifiedBy>cltsmalc</cp:lastModifiedBy>
  <cp:revision>84</cp:revision>
  <dcterms:created xsi:type="dcterms:W3CDTF">2010-08-22T02:06:40Z</dcterms:created>
  <dcterms:modified xsi:type="dcterms:W3CDTF">2010-08-28T16:19:36Z</dcterms:modified>
</cp:coreProperties>
</file>