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3" r:id="rId2"/>
    <p:sldId id="304" r:id="rId3"/>
    <p:sldId id="305" r:id="rId4"/>
    <p:sldId id="322" r:id="rId5"/>
    <p:sldId id="306" r:id="rId6"/>
    <p:sldId id="307" r:id="rId7"/>
    <p:sldId id="311" r:id="rId8"/>
    <p:sldId id="324" r:id="rId9"/>
    <p:sldId id="327" r:id="rId10"/>
    <p:sldId id="314" r:id="rId11"/>
    <p:sldId id="315" r:id="rId12"/>
    <p:sldId id="316" r:id="rId13"/>
    <p:sldId id="313" r:id="rId14"/>
    <p:sldId id="317" r:id="rId15"/>
    <p:sldId id="319" r:id="rId16"/>
    <p:sldId id="320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33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458" autoAdjust="0"/>
    <p:restoredTop sz="96046" autoAdjust="0"/>
  </p:normalViewPr>
  <p:slideViewPr>
    <p:cSldViewPr>
      <p:cViewPr varScale="1">
        <p:scale>
          <a:sx n="71" d="100"/>
          <a:sy n="71" d="100"/>
        </p:scale>
        <p:origin x="-5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5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CD7F181-DA7D-423C-AADD-6B69043CEAEE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71B992-6B75-4E9E-ABC1-5BCCCF7145E6}" type="slidenum">
              <a:rPr lang="en-GB"/>
              <a:pPr/>
              <a:t>1</a:t>
            </a:fld>
            <a:endParaRPr lang="en-GB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54B000-9C4C-4091-9DD1-4E9DCD3AE652}" type="slidenum">
              <a:rPr lang="en-GB"/>
              <a:pPr/>
              <a:t>13</a:t>
            </a:fld>
            <a:endParaRPr lang="en-GB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6599D0-1303-426D-B1CE-BAFCE27DF478}" type="slidenum">
              <a:rPr lang="en-GB"/>
              <a:pPr/>
              <a:t>14</a:t>
            </a:fld>
            <a:endParaRPr lang="en-GB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667E41-AEF4-4966-A4DD-AAAA8C985CF8}" type="slidenum">
              <a:rPr lang="en-GB"/>
              <a:pPr/>
              <a:t>15</a:t>
            </a:fld>
            <a:endParaRPr lang="en-GB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3D9BD3-4193-4A83-94ED-1F8BD6A44C0A}" type="slidenum">
              <a:rPr lang="en-GB"/>
              <a:pPr/>
              <a:t>2</a:t>
            </a:fld>
            <a:endParaRPr lang="en-GB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904E0A-9C9E-4670-B7C5-C0889F935A2C}" type="slidenum">
              <a:rPr lang="en-GB"/>
              <a:pPr/>
              <a:t>3</a:t>
            </a:fld>
            <a:endParaRPr lang="en-GB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C44DB9-C737-4721-9A56-29542CAF18F7}" type="slidenum">
              <a:rPr lang="en-GB"/>
              <a:pPr/>
              <a:t>5</a:t>
            </a:fld>
            <a:endParaRPr lang="en-GB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63F485-06AC-44E9-92D6-D79A11C60CE6}" type="slidenum">
              <a:rPr lang="en-GB"/>
              <a:pPr/>
              <a:t>6</a:t>
            </a:fld>
            <a:endParaRPr lang="en-GB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06D37A-4F6F-4086-8536-02349B4A459A}" type="slidenum">
              <a:rPr lang="en-GB"/>
              <a:pPr/>
              <a:t>7</a:t>
            </a:fld>
            <a:endParaRPr lang="en-GB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E31AF3-A074-4A9B-AAD3-11440E452760}" type="slidenum">
              <a:rPr lang="en-GB"/>
              <a:pPr/>
              <a:t>10</a:t>
            </a:fld>
            <a:endParaRPr lang="en-GB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7C7CA1-37E5-4FAE-A15A-63EB9C2D4C90}" type="slidenum">
              <a:rPr lang="en-GB"/>
              <a:pPr/>
              <a:t>11</a:t>
            </a:fld>
            <a:endParaRPr lang="en-GB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B0CABC-CA0C-4DC6-934D-135B3068AFC9}" type="slidenum">
              <a:rPr lang="en-GB"/>
              <a:pPr/>
              <a:t>12</a:t>
            </a:fld>
            <a:endParaRPr lang="en-GB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s-ES" sz="90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 userDrawn="1"/>
        </p:nvSpPr>
        <p:spPr bwMode="auto">
          <a:xfrm flipV="1">
            <a:off x="684213" y="1268413"/>
            <a:ext cx="7951787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4101" name="Picture 18" descr="logoEspol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596188" y="188913"/>
            <a:ext cx="1000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476250"/>
            <a:ext cx="706755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C" sz="2000" b="1" smtClean="0">
                <a:solidFill>
                  <a:srgbClr val="1C6FA8"/>
                </a:solidFill>
              </a:rPr>
              <a:t>ESCUELA SUPERIOR POLITÉCNICA DEL LITORAL</a:t>
            </a:r>
            <a:br>
              <a:rPr lang="es-EC" sz="2000" b="1" smtClean="0">
                <a:solidFill>
                  <a:srgbClr val="1C6FA8"/>
                </a:solidFill>
              </a:rPr>
            </a:br>
            <a:r>
              <a:rPr lang="es-EC" sz="1500" b="1" smtClean="0">
                <a:solidFill>
                  <a:srgbClr val="1C6FA8"/>
                </a:solidFill>
              </a:rPr>
              <a:t>FACULTAD DE INGENIERÍA EN  ELECTRICIDAD Y COMPUTACIÓN</a:t>
            </a:r>
            <a:r>
              <a:rPr lang="es-ES" smtClean="0"/>
              <a:t> 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s-EC" sz="2000" b="1" smtClean="0">
                <a:solidFill>
                  <a:srgbClr val="1C6FA8"/>
                </a:solidFill>
              </a:rPr>
              <a:t>PROYECTO DE GRADUACIÓN</a:t>
            </a:r>
          </a:p>
          <a:p>
            <a:pPr algn="ctr" eaLnBrk="1" hangingPunct="1">
              <a:buFontTx/>
              <a:buNone/>
            </a:pPr>
            <a:endParaRPr lang="es-EC" sz="2000" b="1" smtClean="0">
              <a:solidFill>
                <a:srgbClr val="1C6FA8"/>
              </a:solidFill>
            </a:endParaRPr>
          </a:p>
          <a:p>
            <a:pPr algn="ctr" eaLnBrk="1" hangingPunct="1">
              <a:buFontTx/>
              <a:buNone/>
            </a:pPr>
            <a:r>
              <a:rPr lang="es-EC" sz="1900" b="1" smtClean="0"/>
              <a:t>“MÓDULO WEB PARA LA CALIFICACIÓN AUTOMATIZADA DE TAREAS DE PROGRAMACIÓN”</a:t>
            </a:r>
          </a:p>
          <a:p>
            <a:pPr algn="ctr" eaLnBrk="1" hangingPunct="1">
              <a:buFontTx/>
              <a:buNone/>
            </a:pPr>
            <a:endParaRPr lang="es-EC" sz="1900" b="1" smtClean="0">
              <a:solidFill>
                <a:srgbClr val="1C6FA8"/>
              </a:solidFill>
            </a:endParaRPr>
          </a:p>
          <a:p>
            <a:pPr algn="ctr" eaLnBrk="1" hangingPunct="1">
              <a:buFontTx/>
              <a:buNone/>
            </a:pPr>
            <a:endParaRPr lang="es-EC" sz="1900" b="1" smtClean="0">
              <a:solidFill>
                <a:srgbClr val="1C6FA8"/>
              </a:solidFill>
            </a:endParaRPr>
          </a:p>
          <a:p>
            <a:pPr eaLnBrk="1" hangingPunct="1">
              <a:buFontTx/>
              <a:buNone/>
            </a:pPr>
            <a:r>
              <a:rPr lang="es-EC" sz="1600" b="1" smtClean="0">
                <a:solidFill>
                  <a:srgbClr val="1C6FA8"/>
                </a:solidFill>
              </a:rPr>
              <a:t>PRESENTADA POR:</a:t>
            </a:r>
          </a:p>
          <a:p>
            <a:pPr eaLnBrk="1" hangingPunct="1">
              <a:buFontTx/>
              <a:buNone/>
            </a:pPr>
            <a:endParaRPr lang="es-EC" sz="1600" b="1" smtClean="0">
              <a:solidFill>
                <a:srgbClr val="1C6FA8"/>
              </a:solidFill>
            </a:endParaRPr>
          </a:p>
          <a:p>
            <a:pPr eaLnBrk="1" hangingPunct="1">
              <a:buFontTx/>
              <a:buNone/>
            </a:pPr>
            <a:r>
              <a:rPr lang="es-EC" sz="1800" b="1" smtClean="0"/>
              <a:t>	DANNY OMAR PINOS SOLANO</a:t>
            </a:r>
          </a:p>
          <a:p>
            <a:pPr eaLnBrk="1" hangingPunct="1">
              <a:buFontTx/>
              <a:buNone/>
            </a:pPr>
            <a:r>
              <a:rPr lang="es-EC" sz="1800" b="1" smtClean="0"/>
              <a:t>	WALTER IVAN UZCA SORNOZA</a:t>
            </a:r>
            <a:endParaRPr lang="es-ES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765175"/>
            <a:ext cx="6778625" cy="7921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C" smtClean="0">
                <a:solidFill>
                  <a:srgbClr val="1C6FA8"/>
                </a:solidFill>
              </a:rPr>
              <a:t>Implementación de la aplicación</a:t>
            </a:r>
            <a:endParaRPr lang="es-ES" smtClean="0">
              <a:solidFill>
                <a:srgbClr val="1C6FA8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28775"/>
            <a:ext cx="7354887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1C6FA8"/>
              </a:buClr>
            </a:pPr>
            <a:r>
              <a:rPr lang="es-EC" sz="2000" smtClean="0"/>
              <a:t>Web 2.0</a:t>
            </a:r>
            <a:endParaRPr lang="es-EC" smtClean="0"/>
          </a:p>
          <a:p>
            <a:pPr eaLnBrk="1" hangingPunct="1">
              <a:buClr>
                <a:srgbClr val="1C6FA8"/>
              </a:buClr>
              <a:buFontTx/>
              <a:buNone/>
            </a:pPr>
            <a:endParaRPr lang="es-EC" smtClean="0"/>
          </a:p>
          <a:p>
            <a:pPr eaLnBrk="1" hangingPunct="1">
              <a:buClr>
                <a:srgbClr val="1C6FA8"/>
              </a:buClr>
            </a:pPr>
            <a:r>
              <a:rPr lang="es-EC" sz="2000" smtClean="0"/>
              <a:t>AJAX (</a:t>
            </a:r>
            <a:r>
              <a:rPr lang="es-ES" sz="2000" smtClean="0"/>
              <a:t>JavaScript y XML asíncronos)</a:t>
            </a:r>
          </a:p>
          <a:p>
            <a:pPr lvl="1" eaLnBrk="1" hangingPunct="1">
              <a:buClr>
                <a:srgbClr val="1C6FA8"/>
              </a:buClr>
            </a:pPr>
            <a:r>
              <a:rPr lang="es-EC" sz="1800" smtClean="0"/>
              <a:t>Aplicaciones interactivas</a:t>
            </a:r>
          </a:p>
          <a:p>
            <a:pPr lvl="1" eaLnBrk="1" hangingPunct="1">
              <a:buClr>
                <a:srgbClr val="1C6FA8"/>
              </a:buClr>
            </a:pPr>
            <a:r>
              <a:rPr lang="es-EC" sz="1800" smtClean="0"/>
              <a:t>Basado en estándares</a:t>
            </a:r>
          </a:p>
          <a:p>
            <a:pPr lvl="1" eaLnBrk="1" hangingPunct="1">
              <a:buClr>
                <a:srgbClr val="1C6FA8"/>
              </a:buClr>
            </a:pPr>
            <a:r>
              <a:rPr lang="es-EC" sz="1800" smtClean="0"/>
              <a:t>Usabilidad</a:t>
            </a:r>
          </a:p>
          <a:p>
            <a:pPr lvl="1" eaLnBrk="1" hangingPunct="1">
              <a:buClr>
                <a:srgbClr val="1C6FA8"/>
              </a:buClr>
              <a:buFontTx/>
              <a:buNone/>
            </a:pPr>
            <a:endParaRPr lang="es-EC" sz="1800" smtClean="0"/>
          </a:p>
          <a:p>
            <a:pPr eaLnBrk="1" hangingPunct="1">
              <a:buClr>
                <a:srgbClr val="1C6FA8"/>
              </a:buClr>
            </a:pPr>
            <a:r>
              <a:rPr lang="es-EC" sz="2000" smtClean="0"/>
              <a:t>JSF</a:t>
            </a:r>
          </a:p>
          <a:p>
            <a:pPr lvl="1" eaLnBrk="1" hangingPunct="1">
              <a:buClr>
                <a:srgbClr val="1C6FA8"/>
              </a:buClr>
            </a:pPr>
            <a:r>
              <a:rPr lang="es-EC" sz="1800" smtClean="0"/>
              <a:t>Arquitectura MVC</a:t>
            </a:r>
          </a:p>
          <a:p>
            <a:pPr lvl="1" eaLnBrk="1" hangingPunct="1">
              <a:buClr>
                <a:srgbClr val="1C6FA8"/>
              </a:buClr>
            </a:pPr>
            <a:r>
              <a:rPr lang="es-EC" sz="1800" smtClean="0"/>
              <a:t>Simplicidad</a:t>
            </a:r>
          </a:p>
          <a:p>
            <a:pPr lvl="1" eaLnBrk="1" hangingPunct="1">
              <a:buClr>
                <a:srgbClr val="1C6FA8"/>
              </a:buClr>
            </a:pPr>
            <a:r>
              <a:rPr lang="es-EC" sz="1800" smtClean="0"/>
              <a:t>Multiplataforma</a:t>
            </a:r>
          </a:p>
          <a:p>
            <a:pPr lvl="1" eaLnBrk="1" hangingPunct="1"/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92150"/>
            <a:ext cx="8229600" cy="7254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C" smtClean="0">
                <a:solidFill>
                  <a:srgbClr val="1C6FA8"/>
                </a:solidFill>
              </a:rPr>
              <a:t>Video de la aplicación</a:t>
            </a:r>
            <a:endParaRPr lang="es-ES" smtClean="0">
              <a:solidFill>
                <a:srgbClr val="1C6FA8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755650" y="1628775"/>
            <a:ext cx="7427913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es-EC" sz="2000" smtClean="0"/>
          </a:p>
          <a:p>
            <a:pPr eaLnBrk="1" hangingPunct="1">
              <a:buFontTx/>
              <a:buNone/>
            </a:pPr>
            <a:endParaRPr lang="es-EC" sz="2000" smtClean="0"/>
          </a:p>
          <a:p>
            <a:pPr algn="ctr" eaLnBrk="1" hangingPunct="1">
              <a:buFontTx/>
              <a:buNone/>
            </a:pPr>
            <a:endParaRPr lang="es-EC" sz="2000" smtClean="0"/>
          </a:p>
          <a:p>
            <a:pPr algn="ctr" eaLnBrk="1" hangingPunct="1">
              <a:buFontTx/>
              <a:buNone/>
            </a:pPr>
            <a:endParaRPr lang="es-EC" sz="2000" smtClean="0"/>
          </a:p>
          <a:p>
            <a:pPr algn="ctr" eaLnBrk="1" hangingPunct="1">
              <a:buFontTx/>
              <a:buNone/>
            </a:pPr>
            <a:r>
              <a:rPr lang="es-EC" sz="3200" smtClean="0">
                <a:solidFill>
                  <a:srgbClr val="1C6FA8"/>
                </a:solidFill>
              </a:rPr>
              <a:t>Video</a:t>
            </a:r>
            <a:endParaRPr lang="es-ES" sz="3200" smtClean="0">
              <a:solidFill>
                <a:srgbClr val="1C6F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692150"/>
            <a:ext cx="6275388" cy="796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C" smtClean="0">
                <a:solidFill>
                  <a:srgbClr val="1C6FA8"/>
                </a:solidFill>
              </a:rPr>
              <a:t>Evaluación de la aplicación</a:t>
            </a:r>
            <a:endParaRPr lang="es-ES" smtClean="0">
              <a:solidFill>
                <a:srgbClr val="1C6FA8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628775"/>
            <a:ext cx="771525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1C6FA8"/>
              </a:buClr>
            </a:pPr>
            <a:r>
              <a:rPr lang="es-EC" u="sng" smtClean="0"/>
              <a:t>Objetivo:</a:t>
            </a:r>
            <a:r>
              <a:rPr lang="es-EC" smtClean="0"/>
              <a:t> Apreciar la usabilidad de nuestra aplicación. Evaluar atributos tales como:</a:t>
            </a:r>
          </a:p>
          <a:p>
            <a:pPr lvl="1" eaLnBrk="1" hangingPunct="1">
              <a:buClr>
                <a:srgbClr val="1C6FA8"/>
              </a:buClr>
            </a:pPr>
            <a:r>
              <a:rPr lang="es-EC" sz="1800" smtClean="0"/>
              <a:t>Operabilidad.</a:t>
            </a:r>
          </a:p>
          <a:p>
            <a:pPr lvl="1" eaLnBrk="1" hangingPunct="1">
              <a:buClr>
                <a:srgbClr val="1C6FA8"/>
              </a:buClr>
            </a:pPr>
            <a:r>
              <a:rPr lang="es-EC" sz="1800" smtClean="0"/>
              <a:t>Control de usuario.</a:t>
            </a:r>
          </a:p>
          <a:p>
            <a:pPr lvl="1" eaLnBrk="1" hangingPunct="1">
              <a:buClr>
                <a:srgbClr val="1C6FA8"/>
              </a:buClr>
            </a:pPr>
            <a:r>
              <a:rPr lang="es-EC" sz="1800" smtClean="0"/>
              <a:t>Diseño de interfaz.</a:t>
            </a:r>
            <a:endParaRPr lang="es-EC" smtClean="0"/>
          </a:p>
          <a:p>
            <a:pPr eaLnBrk="1" hangingPunct="1">
              <a:buClr>
                <a:srgbClr val="1C6FA8"/>
              </a:buClr>
            </a:pPr>
            <a:endParaRPr lang="es-EC" smtClean="0"/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Cuestionario.</a:t>
            </a:r>
          </a:p>
          <a:p>
            <a:pPr eaLnBrk="1" hangingPunct="1">
              <a:buClr>
                <a:srgbClr val="1C6FA8"/>
              </a:buClr>
              <a:buFontTx/>
              <a:buNone/>
            </a:pPr>
            <a:endParaRPr lang="es-EC" smtClean="0"/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10 estudiantes.</a:t>
            </a:r>
            <a:endParaRPr lang="es-ES" smtClean="0"/>
          </a:p>
          <a:p>
            <a:pPr eaLnBrk="1" hangingPunct="1"/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692150"/>
            <a:ext cx="8075612" cy="7254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C" smtClean="0">
                <a:solidFill>
                  <a:srgbClr val="1C6FA8"/>
                </a:solidFill>
              </a:rPr>
              <a:t>Evaluación – Resultados</a:t>
            </a:r>
            <a:endParaRPr lang="es-ES" smtClean="0">
              <a:solidFill>
                <a:srgbClr val="1C6FA8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1C6FA8"/>
              </a:buClr>
            </a:pPr>
            <a:r>
              <a:rPr lang="es-EC" u="sng" smtClean="0"/>
              <a:t>Operabilidad:</a:t>
            </a:r>
            <a:r>
              <a:rPr lang="es-EC" smtClean="0"/>
              <a:t> </a:t>
            </a:r>
          </a:p>
          <a:p>
            <a:pPr lvl="1" eaLnBrk="1" hangingPunct="1">
              <a:buClr>
                <a:srgbClr val="1C6FA8"/>
              </a:buClr>
            </a:pPr>
            <a:r>
              <a:rPr lang="es-EC" sz="1800" smtClean="0"/>
              <a:t>Acciones básicas fáciles de encontrar.</a:t>
            </a:r>
            <a:r>
              <a:rPr lang="es-ES" smtClean="0"/>
              <a:t> </a:t>
            </a:r>
          </a:p>
          <a:p>
            <a:pPr lvl="1" eaLnBrk="1" hangingPunct="1">
              <a:buClr>
                <a:srgbClr val="1C6FA8"/>
              </a:buClr>
            </a:pPr>
            <a:r>
              <a:rPr lang="es-ES" sz="1800" smtClean="0"/>
              <a:t>Navegar dentro de la aplicación fue sencillo.</a:t>
            </a:r>
          </a:p>
          <a:p>
            <a:pPr eaLnBrk="1" hangingPunct="1">
              <a:buClr>
                <a:srgbClr val="1C6FA8"/>
              </a:buClr>
            </a:pPr>
            <a:endParaRPr lang="es-EC" smtClean="0"/>
          </a:p>
          <a:p>
            <a:pPr eaLnBrk="1" hangingPunct="1">
              <a:buClr>
                <a:srgbClr val="1C6FA8"/>
              </a:buClr>
            </a:pPr>
            <a:r>
              <a:rPr lang="es-EC" u="sng" smtClean="0"/>
              <a:t>Control de Usuario:</a:t>
            </a:r>
            <a:r>
              <a:rPr lang="es-EC" smtClean="0"/>
              <a:t> </a:t>
            </a:r>
          </a:p>
          <a:p>
            <a:pPr lvl="1" eaLnBrk="1" hangingPunct="1">
              <a:buClr>
                <a:srgbClr val="1C6FA8"/>
              </a:buClr>
            </a:pPr>
            <a:r>
              <a:rPr lang="es-EC" sz="1800" smtClean="0"/>
              <a:t>Aplicación fácil de usar.</a:t>
            </a:r>
          </a:p>
          <a:p>
            <a:pPr lvl="1" eaLnBrk="1" hangingPunct="1">
              <a:buClr>
                <a:srgbClr val="1C6FA8"/>
              </a:buClr>
            </a:pPr>
            <a:r>
              <a:rPr lang="es-EC" sz="1800" smtClean="0"/>
              <a:t>Interfaz adecuada pero no la más óptima.</a:t>
            </a:r>
          </a:p>
          <a:p>
            <a:pPr lvl="1" eaLnBrk="1" hangingPunct="1">
              <a:buClr>
                <a:srgbClr val="1C6FA8"/>
              </a:buClr>
            </a:pPr>
            <a:endParaRPr lang="es-EC" sz="1800" smtClean="0"/>
          </a:p>
          <a:p>
            <a:pPr eaLnBrk="1" hangingPunct="1">
              <a:buClr>
                <a:srgbClr val="1C6FA8"/>
              </a:buClr>
            </a:pPr>
            <a:r>
              <a:rPr lang="es-EC" u="sng" smtClean="0"/>
              <a:t>Diseño de Interfaz:</a:t>
            </a:r>
            <a:r>
              <a:rPr lang="es-EC" smtClean="0"/>
              <a:t> </a:t>
            </a:r>
          </a:p>
          <a:p>
            <a:pPr lvl="1" eaLnBrk="1" hangingPunct="1">
              <a:buClr>
                <a:srgbClr val="1C6FA8"/>
              </a:buClr>
            </a:pPr>
            <a:r>
              <a:rPr lang="es-EC" sz="1800" smtClean="0"/>
              <a:t>Aceptabilidad de alrededor del 70% en relación al tipo de letra, íconos utilizados y distribución de la información.</a:t>
            </a:r>
            <a:r>
              <a:rPr lang="es-ES" sz="1800" smtClean="0"/>
              <a:t> </a:t>
            </a:r>
            <a:endParaRPr lang="es-EC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765175"/>
            <a:ext cx="6119813" cy="6524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C" smtClean="0">
                <a:solidFill>
                  <a:srgbClr val="1C6FA8"/>
                </a:solidFill>
              </a:rPr>
              <a:t>Conclusiones</a:t>
            </a:r>
            <a:endParaRPr lang="es-ES" smtClean="0">
              <a:solidFill>
                <a:srgbClr val="1C6FA8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557338"/>
            <a:ext cx="8137525" cy="50403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algn="just" eaLnBrk="1" hangingPunct="1">
              <a:lnSpc>
                <a:spcPct val="80000"/>
              </a:lnSpc>
              <a:buClr>
                <a:srgbClr val="1C6FA8"/>
              </a:buClr>
            </a:pPr>
            <a:r>
              <a:rPr lang="es-ES_tradnl" sz="1800" smtClean="0"/>
              <a:t>Puede ser utilizado como un sistema de interacción entre el alumno y el profesor, para publicar tareas de programación y que sean calificadas en línea cuando el estudiante conteste su tarea</a:t>
            </a:r>
            <a:r>
              <a:rPr lang="es-EC" sz="1800" smtClean="0"/>
              <a:t>.</a:t>
            </a:r>
            <a:r>
              <a:rPr lang="es-EC" sz="2000" smtClean="0"/>
              <a:t> </a:t>
            </a:r>
          </a:p>
          <a:p>
            <a:pPr marL="457200" indent="-457200" algn="just" eaLnBrk="1" hangingPunct="1">
              <a:lnSpc>
                <a:spcPct val="80000"/>
              </a:lnSpc>
              <a:buClr>
                <a:srgbClr val="1C6FA8"/>
              </a:buClr>
              <a:buFontTx/>
              <a:buNone/>
            </a:pPr>
            <a:endParaRPr lang="es-EC" sz="1800" smtClean="0"/>
          </a:p>
          <a:p>
            <a:pPr marL="457200" indent="-457200" algn="just" eaLnBrk="1" hangingPunct="1">
              <a:lnSpc>
                <a:spcPct val="80000"/>
              </a:lnSpc>
              <a:buClr>
                <a:srgbClr val="1C6FA8"/>
              </a:buClr>
            </a:pPr>
            <a:r>
              <a:rPr lang="es-EC" sz="1800" smtClean="0"/>
              <a:t>Se logró automatizar el proceso de calificación gracias a las aplicaciones distribuidas y a los conceptos que se aplican en los lenguajes de programación de alto nivel. </a:t>
            </a:r>
          </a:p>
          <a:p>
            <a:pPr marL="457200" indent="-457200" algn="just" eaLnBrk="1" hangingPunct="1">
              <a:lnSpc>
                <a:spcPct val="80000"/>
              </a:lnSpc>
              <a:buClr>
                <a:srgbClr val="1C6FA8"/>
              </a:buClr>
              <a:buFontTx/>
              <a:buNone/>
            </a:pPr>
            <a:endParaRPr lang="es-EC" sz="1800" smtClean="0"/>
          </a:p>
          <a:p>
            <a:pPr marL="457200" indent="-457200" algn="just" eaLnBrk="1" hangingPunct="1">
              <a:lnSpc>
                <a:spcPct val="80000"/>
              </a:lnSpc>
              <a:buClr>
                <a:srgbClr val="1C6FA8"/>
              </a:buClr>
            </a:pPr>
            <a:r>
              <a:rPr lang="es-EC" sz="1800" smtClean="0"/>
              <a:t>Concepto de polimorfismo fue muy importante, a partir de esto se diseño un archivo el cual contiene a los principales métodos para poder calificar las tareas de programación.</a:t>
            </a:r>
          </a:p>
          <a:p>
            <a:pPr marL="457200" indent="-457200" algn="just" eaLnBrk="1" hangingPunct="1">
              <a:lnSpc>
                <a:spcPct val="80000"/>
              </a:lnSpc>
              <a:buClr>
                <a:srgbClr val="1C6FA8"/>
              </a:buClr>
              <a:buFontTx/>
              <a:buNone/>
            </a:pPr>
            <a:endParaRPr lang="es-EC" sz="1800" smtClean="0"/>
          </a:p>
          <a:p>
            <a:pPr marL="457200" indent="-457200" algn="just" eaLnBrk="1" hangingPunct="1">
              <a:lnSpc>
                <a:spcPct val="80000"/>
              </a:lnSpc>
              <a:buClr>
                <a:srgbClr val="1C6FA8"/>
              </a:buClr>
            </a:pPr>
            <a:r>
              <a:rPr lang="es-EC" sz="1800" smtClean="0"/>
              <a:t>El uso de archivos por lotes fue muy útil para la ejecución de procesos, en nuestro caso para los procesos de compilación y calificación. </a:t>
            </a:r>
          </a:p>
          <a:p>
            <a:pPr marL="457200" indent="-457200" algn="just" eaLnBrk="1" hangingPunct="1">
              <a:lnSpc>
                <a:spcPct val="80000"/>
              </a:lnSpc>
              <a:buClr>
                <a:srgbClr val="1C6FA8"/>
              </a:buClr>
            </a:pPr>
            <a:endParaRPr lang="es-EC" sz="1800" smtClean="0"/>
          </a:p>
          <a:p>
            <a:pPr marL="457200" indent="-457200" algn="just" eaLnBrk="1" hangingPunct="1">
              <a:lnSpc>
                <a:spcPct val="80000"/>
              </a:lnSpc>
              <a:buClr>
                <a:srgbClr val="1C6FA8"/>
              </a:buClr>
            </a:pPr>
            <a:r>
              <a:rPr lang="es-EC" sz="1800" smtClean="0"/>
              <a:t>Se implementó la solución para el proceso de calificación de tareas, se pueden seguir adicionando lenguajes, siempre y cuando estos cumplan con un concepto similar al polimorfismo.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765175"/>
            <a:ext cx="6923088" cy="6524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C" smtClean="0">
                <a:solidFill>
                  <a:srgbClr val="1C6FA8"/>
                </a:solidFill>
              </a:rPr>
              <a:t>Recomendaciones</a:t>
            </a:r>
            <a:endParaRPr lang="es-ES" smtClean="0">
              <a:solidFill>
                <a:srgbClr val="1C6FA8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628775"/>
            <a:ext cx="8135938" cy="52292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algn="just" eaLnBrk="1" hangingPunct="1">
              <a:lnSpc>
                <a:spcPct val="80000"/>
              </a:lnSpc>
              <a:buClr>
                <a:srgbClr val="1C6FA8"/>
              </a:buClr>
            </a:pPr>
            <a:r>
              <a:rPr lang="es-EC" sz="1800" smtClean="0"/>
              <a:t>Debido a que este es un sistema de interacción entre alumno y profesor se lo podría utilizar en otros colegios o universidades.</a:t>
            </a:r>
          </a:p>
          <a:p>
            <a:pPr marL="457200" indent="-457200" algn="just" eaLnBrk="1" hangingPunct="1">
              <a:lnSpc>
                <a:spcPct val="80000"/>
              </a:lnSpc>
              <a:buClr>
                <a:srgbClr val="1C6FA8"/>
              </a:buClr>
              <a:buFontTx/>
              <a:buNone/>
            </a:pPr>
            <a:endParaRPr lang="es-EC" sz="1800" smtClean="0"/>
          </a:p>
          <a:p>
            <a:pPr marL="457200" indent="-457200" algn="just" eaLnBrk="1" hangingPunct="1">
              <a:lnSpc>
                <a:spcPct val="80000"/>
              </a:lnSpc>
              <a:buClr>
                <a:srgbClr val="1C6FA8"/>
              </a:buClr>
            </a:pPr>
            <a:r>
              <a:rPr lang="es-ES_tradnl" sz="1800" smtClean="0"/>
              <a:t>Mantener el concepto de cliente de servidor para utilizar las ventajas de fácil mantenimiento y menos costos al momento de hacer una actualización a la aplicación</a:t>
            </a:r>
            <a:r>
              <a:rPr lang="es-EC" sz="1800" smtClean="0"/>
              <a:t>. 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1C6FA8"/>
              </a:buClr>
              <a:buFontTx/>
              <a:buNone/>
            </a:pPr>
            <a:endParaRPr lang="es-EC" sz="1800" smtClean="0"/>
          </a:p>
          <a:p>
            <a:pPr marL="457200" indent="-457200" algn="just" eaLnBrk="1" hangingPunct="1">
              <a:lnSpc>
                <a:spcPct val="80000"/>
              </a:lnSpc>
              <a:buClr>
                <a:srgbClr val="1C6FA8"/>
              </a:buClr>
            </a:pPr>
            <a:r>
              <a:rPr lang="es-ES_tradnl" sz="1800" smtClean="0"/>
              <a:t>Seguir explotando los conceptos que nos ofrecen los lenguajes de alto nivel para seguir automatizando procesos y liberar carga a los actores de los diferentes sistemas creados y a los nuevos que puedan aparecer</a:t>
            </a:r>
            <a:r>
              <a:rPr lang="es-EC" sz="1800" smtClean="0"/>
              <a:t>.</a:t>
            </a:r>
          </a:p>
          <a:p>
            <a:pPr marL="457200" indent="-457200" algn="just" eaLnBrk="1" hangingPunct="1">
              <a:lnSpc>
                <a:spcPct val="80000"/>
              </a:lnSpc>
              <a:buClr>
                <a:srgbClr val="1C6FA8"/>
              </a:buClr>
              <a:buFontTx/>
              <a:buNone/>
            </a:pPr>
            <a:endParaRPr lang="es-EC" sz="1800" smtClean="0"/>
          </a:p>
          <a:p>
            <a:pPr marL="457200" indent="-457200" algn="just" eaLnBrk="1" hangingPunct="1">
              <a:lnSpc>
                <a:spcPct val="80000"/>
              </a:lnSpc>
              <a:buClr>
                <a:srgbClr val="1C6FA8"/>
              </a:buClr>
            </a:pPr>
            <a:r>
              <a:rPr lang="es-ES" sz="1800" smtClean="0"/>
              <a:t>Se podría diseñar un módulo para que verifique la posibilidad de copia entre las tareas entregadas por los estudiantes</a:t>
            </a:r>
            <a:r>
              <a:rPr lang="es-EC" sz="1800" smtClean="0"/>
              <a:t>.</a:t>
            </a:r>
            <a:endParaRPr lang="es-ES" sz="180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s-EC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539750" y="765175"/>
            <a:ext cx="6923088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C" sz="2400">
                <a:solidFill>
                  <a:srgbClr val="1C6FA8"/>
                </a:solidFill>
                <a:latin typeface="Verdana" pitchFamily="34" charset="0"/>
              </a:rPr>
              <a:t>Preguntas</a:t>
            </a:r>
            <a:endParaRPr lang="es-ES" sz="2400">
              <a:solidFill>
                <a:srgbClr val="1C6FA8"/>
              </a:solidFill>
              <a:latin typeface="Verdana" pitchFamily="34" charset="0"/>
            </a:endParaRP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C" smtClean="0"/>
          </a:p>
          <a:p>
            <a:pPr eaLnBrk="1" hangingPunct="1">
              <a:buFontTx/>
              <a:buNone/>
            </a:pPr>
            <a:endParaRPr lang="es-EC" smtClean="0"/>
          </a:p>
          <a:p>
            <a:pPr algn="ctr" eaLnBrk="1" hangingPunct="1">
              <a:buFontTx/>
              <a:buNone/>
            </a:pPr>
            <a:r>
              <a:rPr lang="es-ES" sz="3200" smtClean="0">
                <a:solidFill>
                  <a:srgbClr val="1C6FA8"/>
                </a:solidFill>
              </a:rPr>
              <a:t>Muchas Gracias por su atención.</a:t>
            </a:r>
            <a:endParaRPr lang="es-EC" smtClean="0"/>
          </a:p>
          <a:p>
            <a:pPr eaLnBrk="1" hangingPunct="1"/>
            <a:endParaRPr lang="es-EC" smtClean="0"/>
          </a:p>
          <a:p>
            <a:pPr algn="ctr" eaLnBrk="1" hangingPunct="1">
              <a:buFontTx/>
              <a:buNone/>
            </a:pPr>
            <a:r>
              <a:rPr lang="es-EC" sz="3200" smtClean="0">
                <a:solidFill>
                  <a:srgbClr val="1C6FA8"/>
                </a:solidFill>
              </a:rPr>
              <a:t>¿Preguntas?</a:t>
            </a:r>
            <a:endParaRPr lang="es-ES" sz="3200" smtClean="0">
              <a:solidFill>
                <a:srgbClr val="1C6F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692150"/>
            <a:ext cx="6778625" cy="7254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C" smtClean="0">
                <a:solidFill>
                  <a:srgbClr val="1C6FA8"/>
                </a:solidFill>
              </a:rPr>
              <a:t>AGENDA:</a:t>
            </a:r>
            <a:endParaRPr lang="es-ES" smtClean="0">
              <a:solidFill>
                <a:srgbClr val="1C6FA8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28775"/>
            <a:ext cx="8002587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1C6FA8"/>
              </a:buClr>
            </a:pPr>
            <a:r>
              <a:rPr lang="es-EC" smtClean="0"/>
              <a:t>Definición del Problema</a:t>
            </a:r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Objetivos de la Tesis</a:t>
            </a:r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Investigación realizada</a:t>
            </a:r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Modelo de evaluación</a:t>
            </a:r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Implementación de la aplicación</a:t>
            </a:r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Video de la aplicación</a:t>
            </a:r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Evaluación de la aplicación</a:t>
            </a:r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Conclusiones y Recomendaciones</a:t>
            </a:r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Preguntas</a:t>
            </a: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692150"/>
            <a:ext cx="6491288" cy="7254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C" smtClean="0">
                <a:solidFill>
                  <a:srgbClr val="1C6FA8"/>
                </a:solidFill>
              </a:rPr>
              <a:t>Definición del Problema</a:t>
            </a:r>
            <a:endParaRPr lang="es-ES" smtClean="0">
              <a:solidFill>
                <a:srgbClr val="1C6FA8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628775"/>
            <a:ext cx="771525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C" smtClean="0"/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Metodología de calificación de tareas de programación.</a:t>
            </a:r>
          </a:p>
          <a:p>
            <a:pPr eaLnBrk="1" hangingPunct="1">
              <a:buClr>
                <a:srgbClr val="1C6FA8"/>
              </a:buClr>
            </a:pPr>
            <a:endParaRPr lang="es-EC" smtClean="0"/>
          </a:p>
          <a:p>
            <a:pPr eaLnBrk="1" hangingPunct="1">
              <a:buClr>
                <a:srgbClr val="1C6FA8"/>
              </a:buClr>
            </a:pPr>
            <a:endParaRPr lang="es-EC" smtClean="0"/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Número de estudiantes por cada paralelo.</a:t>
            </a:r>
          </a:p>
          <a:p>
            <a:pPr eaLnBrk="1" hangingPunct="1"/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92150"/>
            <a:ext cx="8229600" cy="7254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C" smtClean="0">
                <a:solidFill>
                  <a:srgbClr val="1C6FA8"/>
                </a:solidFill>
              </a:rPr>
              <a:t>Objetivos de la Tesis</a:t>
            </a:r>
            <a:endParaRPr lang="es-ES" smtClean="0">
              <a:solidFill>
                <a:srgbClr val="1C6FA8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1C6FA8"/>
              </a:buClr>
            </a:pPr>
            <a:r>
              <a:rPr lang="es-EC" smtClean="0"/>
              <a:t>Automatizar el proceso de calificación de tareas de programación.</a:t>
            </a:r>
          </a:p>
          <a:p>
            <a:pPr eaLnBrk="1" hangingPunct="1">
              <a:buClr>
                <a:srgbClr val="1C6FA8"/>
              </a:buClr>
            </a:pPr>
            <a:endParaRPr lang="es-EC" smtClean="0"/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Implementar un sistema que se encargue de la automatización.</a:t>
            </a:r>
          </a:p>
          <a:p>
            <a:pPr eaLnBrk="1" hangingPunct="1">
              <a:buClr>
                <a:srgbClr val="1C6FA8"/>
              </a:buClr>
            </a:pPr>
            <a:endParaRPr lang="es-EC" smtClean="0"/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Verificar la usabilidad del sistema.</a:t>
            </a:r>
          </a:p>
          <a:p>
            <a:pPr eaLnBrk="1" hangingPunct="1">
              <a:buClr>
                <a:srgbClr val="1C6FA8"/>
              </a:buClr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692150"/>
            <a:ext cx="8229600" cy="7254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C" smtClean="0">
                <a:solidFill>
                  <a:srgbClr val="1C6FA8"/>
                </a:solidFill>
              </a:rPr>
              <a:t>Investigación</a:t>
            </a:r>
            <a:endParaRPr lang="es-ES" smtClean="0">
              <a:solidFill>
                <a:srgbClr val="1C6FA8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628775"/>
            <a:ext cx="8075613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1C6FA8"/>
              </a:buClr>
            </a:pPr>
            <a:r>
              <a:rPr lang="es-EC" smtClean="0"/>
              <a:t>Modelo de desarrollo.</a:t>
            </a:r>
          </a:p>
          <a:p>
            <a:pPr eaLnBrk="1" hangingPunct="1">
              <a:buClr>
                <a:srgbClr val="1C6FA8"/>
              </a:buClr>
              <a:buFontTx/>
              <a:buNone/>
            </a:pPr>
            <a:endParaRPr lang="es-EC" smtClean="0"/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JAVA, C#, C++.</a:t>
            </a:r>
          </a:p>
          <a:p>
            <a:pPr eaLnBrk="1" hangingPunct="1">
              <a:buClr>
                <a:srgbClr val="1C6FA8"/>
              </a:buClr>
              <a:buFontTx/>
              <a:buNone/>
            </a:pPr>
            <a:endParaRPr lang="es-EC" smtClean="0"/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Interfaz.</a:t>
            </a:r>
          </a:p>
          <a:p>
            <a:pPr eaLnBrk="1" hangingPunct="1">
              <a:buClr>
                <a:srgbClr val="1C6FA8"/>
              </a:buClr>
            </a:pPr>
            <a:endParaRPr lang="es-EC" smtClean="0"/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Métodos de calificación.</a:t>
            </a:r>
          </a:p>
          <a:p>
            <a:pPr eaLnBrk="1" hangingPunct="1">
              <a:buClr>
                <a:srgbClr val="1C6FA8"/>
              </a:buClr>
            </a:pPr>
            <a:endParaRPr lang="es-EC" smtClean="0"/>
          </a:p>
          <a:p>
            <a:pPr eaLnBrk="1" hangingPunct="1">
              <a:buClr>
                <a:srgbClr val="1C6FA8"/>
              </a:buClr>
            </a:pPr>
            <a:r>
              <a:rPr lang="es-EC" smtClean="0"/>
              <a:t>Archivos por lotes.</a:t>
            </a: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0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692150"/>
            <a:ext cx="5194300" cy="7254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smtClean="0">
                <a:solidFill>
                  <a:srgbClr val="1C6FA8"/>
                </a:solidFill>
              </a:rPr>
              <a:t>Modelo de Evaluación</a:t>
            </a:r>
          </a:p>
        </p:txBody>
      </p:sp>
      <p:sp>
        <p:nvSpPr>
          <p:cNvPr id="10243" name="Rectangle 210"/>
          <p:cNvSpPr>
            <a:spLocks noChangeArrowheads="1"/>
          </p:cNvSpPr>
          <p:nvPr/>
        </p:nvSpPr>
        <p:spPr bwMode="auto">
          <a:xfrm>
            <a:off x="539750" y="1628775"/>
            <a:ext cx="8075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1C6FA8"/>
              </a:buClr>
              <a:buFontTx/>
              <a:buChar char="•"/>
            </a:pPr>
            <a:r>
              <a:rPr lang="es-EC" sz="2400">
                <a:latin typeface="Verdana" pitchFamily="34" charset="0"/>
              </a:rPr>
              <a:t>Publicación de tareas.</a:t>
            </a:r>
          </a:p>
          <a:p>
            <a:pPr marL="742950" lvl="1" indent="-285750">
              <a:spcBef>
                <a:spcPct val="20000"/>
              </a:spcBef>
              <a:buClr>
                <a:srgbClr val="1C6FA8"/>
              </a:buClr>
              <a:buFontTx/>
              <a:buChar char="•"/>
            </a:pPr>
            <a:r>
              <a:rPr lang="es-EC" sz="2000">
                <a:latin typeface="Verdana" pitchFamily="34" charset="0"/>
              </a:rPr>
              <a:t>Compilación de archivo ejemplo.</a:t>
            </a:r>
          </a:p>
          <a:p>
            <a:pPr marL="742950" lvl="1" indent="-285750">
              <a:spcBef>
                <a:spcPct val="20000"/>
              </a:spcBef>
              <a:buClr>
                <a:srgbClr val="1C6FA8"/>
              </a:buClr>
              <a:buFontTx/>
              <a:buChar char="•"/>
            </a:pPr>
            <a:r>
              <a:rPr lang="es-EC" sz="2000">
                <a:latin typeface="Verdana" pitchFamily="34" charset="0"/>
              </a:rPr>
              <a:t>Generación de plantilla del archivo de casos de prueba.</a:t>
            </a:r>
          </a:p>
          <a:p>
            <a:pPr marL="742950" lvl="1" indent="-285750">
              <a:spcBef>
                <a:spcPct val="20000"/>
              </a:spcBef>
              <a:buClr>
                <a:srgbClr val="1C6FA8"/>
              </a:buClr>
              <a:buFontTx/>
              <a:buChar char="•"/>
            </a:pPr>
            <a:r>
              <a:rPr lang="es-EC" sz="2000">
                <a:latin typeface="Verdana" pitchFamily="34" charset="0"/>
              </a:rPr>
              <a:t>Compilación del archivo de casos de prueba.</a:t>
            </a:r>
          </a:p>
          <a:p>
            <a:pPr marL="742950" lvl="1" indent="-285750">
              <a:spcBef>
                <a:spcPct val="20000"/>
              </a:spcBef>
              <a:buClr>
                <a:srgbClr val="1C6FA8"/>
              </a:buClr>
              <a:buFontTx/>
              <a:buChar char="•"/>
            </a:pPr>
            <a:r>
              <a:rPr lang="es-EC" sz="2000">
                <a:latin typeface="Verdana" pitchFamily="34" charset="0"/>
              </a:rPr>
              <a:t>Validación del archivo de casos de prueba.</a:t>
            </a:r>
          </a:p>
          <a:p>
            <a:pPr marL="742950" lvl="1" indent="-285750">
              <a:spcBef>
                <a:spcPct val="20000"/>
              </a:spcBef>
              <a:buClr>
                <a:srgbClr val="1C6FA8"/>
              </a:buClr>
              <a:buFontTx/>
              <a:buChar char="•"/>
            </a:pPr>
            <a:r>
              <a:rPr lang="es-EC" sz="2000">
                <a:latin typeface="Verdana" pitchFamily="34" charset="0"/>
              </a:rPr>
              <a:t>Calificación del archivo de ejemplo.</a:t>
            </a:r>
          </a:p>
          <a:p>
            <a:pPr marL="342900" indent="-342900">
              <a:spcBef>
                <a:spcPct val="20000"/>
              </a:spcBef>
              <a:buClr>
                <a:srgbClr val="1C6FA8"/>
              </a:buClr>
              <a:buFontTx/>
              <a:buChar char="•"/>
            </a:pPr>
            <a:endParaRPr lang="es-EC" sz="240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1C6FA8"/>
              </a:buClr>
              <a:buFontTx/>
              <a:buChar char="•"/>
            </a:pPr>
            <a:r>
              <a:rPr lang="es-EC" sz="2400">
                <a:latin typeface="Verdana" pitchFamily="34" charset="0"/>
              </a:rPr>
              <a:t>Respuesta de tareas.</a:t>
            </a:r>
          </a:p>
          <a:p>
            <a:pPr marL="742950" lvl="1" indent="-285750">
              <a:spcBef>
                <a:spcPct val="20000"/>
              </a:spcBef>
              <a:buClr>
                <a:srgbClr val="1C6FA8"/>
              </a:buClr>
              <a:buFontTx/>
              <a:buChar char="•"/>
            </a:pPr>
            <a:r>
              <a:rPr lang="es-EC" sz="2000">
                <a:latin typeface="Verdana" pitchFamily="34" charset="0"/>
              </a:rPr>
              <a:t>Compilación del archivo de respuesta.</a:t>
            </a:r>
          </a:p>
          <a:p>
            <a:pPr marL="742950" lvl="1" indent="-285750">
              <a:spcBef>
                <a:spcPct val="20000"/>
              </a:spcBef>
              <a:buClr>
                <a:srgbClr val="1C6FA8"/>
              </a:buClr>
              <a:buFontTx/>
              <a:buChar char="•"/>
            </a:pPr>
            <a:r>
              <a:rPr lang="es-EC" sz="2000">
                <a:latin typeface="Verdana" pitchFamily="34" charset="0"/>
              </a:rPr>
              <a:t>Compilación del archivo de casos de prueba.</a:t>
            </a:r>
          </a:p>
          <a:p>
            <a:pPr marL="742950" lvl="1" indent="-285750">
              <a:spcBef>
                <a:spcPct val="20000"/>
              </a:spcBef>
              <a:buClr>
                <a:srgbClr val="1C6FA8"/>
              </a:buClr>
              <a:buFontTx/>
              <a:buChar char="•"/>
            </a:pPr>
            <a:r>
              <a:rPr lang="es-EC" sz="2000">
                <a:latin typeface="Verdana" pitchFamily="34" charset="0"/>
              </a:rPr>
              <a:t>Calificación del archivo de respuesta.</a:t>
            </a:r>
            <a:endParaRPr lang="es-ES" sz="20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765175"/>
            <a:ext cx="6851650" cy="6524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C" smtClean="0">
                <a:solidFill>
                  <a:srgbClr val="1C6FA8"/>
                </a:solidFill>
              </a:rPr>
              <a:t>Procesos de publicación y respuesta</a:t>
            </a:r>
            <a:endParaRPr lang="es-ES" smtClean="0">
              <a:solidFill>
                <a:srgbClr val="1C6FA8"/>
              </a:solidFill>
            </a:endParaRPr>
          </a:p>
        </p:txBody>
      </p:sp>
      <p:sp>
        <p:nvSpPr>
          <p:cNvPr id="1028" name="Rectangle 24"/>
          <p:cNvSpPr>
            <a:spLocks noChangeArrowheads="1"/>
          </p:cNvSpPr>
          <p:nvPr/>
        </p:nvSpPr>
        <p:spPr bwMode="auto">
          <a:xfrm>
            <a:off x="539750" y="1628775"/>
            <a:ext cx="8075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1C6FA8"/>
              </a:buClr>
              <a:buFontTx/>
              <a:buChar char="•"/>
            </a:pPr>
            <a:r>
              <a:rPr lang="es-EC" sz="2400">
                <a:latin typeface="Verdana" pitchFamily="34" charset="0"/>
              </a:rPr>
              <a:t>Compilación de archivo ejemplo ó de respuesta y generación de plantilla de archivo de casos de prueba.</a:t>
            </a:r>
          </a:p>
          <a:p>
            <a:pPr marL="742950" lvl="1" indent="-285750">
              <a:spcBef>
                <a:spcPct val="20000"/>
              </a:spcBef>
              <a:buClr>
                <a:srgbClr val="1C6FA8"/>
              </a:buClr>
              <a:buFontTx/>
              <a:buChar char="•"/>
            </a:pPr>
            <a:endParaRPr lang="es-ES" sz="2000">
              <a:latin typeface="Verdana" pitchFamily="34" charset="0"/>
            </a:endParaRPr>
          </a:p>
        </p:txBody>
      </p:sp>
      <p:sp>
        <p:nvSpPr>
          <p:cNvPr id="1029" name="Rectangle 26"/>
          <p:cNvSpPr>
            <a:spLocks noChangeArrowheads="1"/>
          </p:cNvSpPr>
          <p:nvPr/>
        </p:nvSpPr>
        <p:spPr bwMode="auto">
          <a:xfrm>
            <a:off x="0" y="2166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25"/>
          <p:cNvGraphicFramePr>
            <a:graphicFrameLocks noChangeAspect="1"/>
          </p:cNvGraphicFramePr>
          <p:nvPr/>
        </p:nvGraphicFramePr>
        <p:xfrm>
          <a:off x="1763713" y="2852738"/>
          <a:ext cx="5832475" cy="3240087"/>
        </p:xfrm>
        <a:graphic>
          <a:graphicData uri="http://schemas.openxmlformats.org/presentationml/2006/ole">
            <p:oleObj spid="_x0000_s1026" r:id="rId4" imgW="6275527" imgH="348386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1C6FA8"/>
              </a:buClr>
            </a:pPr>
            <a:r>
              <a:rPr lang="es-EC" smtClean="0"/>
              <a:t>Compilación del archivo de casos de prueba.</a:t>
            </a:r>
          </a:p>
          <a:p>
            <a:pPr eaLnBrk="1" hangingPunct="1"/>
            <a:endParaRPr lang="es-ES" smtClean="0"/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539750" y="765175"/>
            <a:ext cx="685165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C" sz="2400">
                <a:solidFill>
                  <a:srgbClr val="1C6FA8"/>
                </a:solidFill>
                <a:latin typeface="Verdana" pitchFamily="34" charset="0"/>
              </a:rPr>
              <a:t>Procesos de publicación y respuesta</a:t>
            </a:r>
            <a:endParaRPr lang="es-ES" sz="2400">
              <a:solidFill>
                <a:srgbClr val="1C6FA8"/>
              </a:solidFill>
              <a:latin typeface="Verdana" pitchFamily="34" charset="0"/>
            </a:endParaRP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0" y="2219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1258888" y="2387600"/>
          <a:ext cx="6481762" cy="3319463"/>
        </p:xfrm>
        <a:graphic>
          <a:graphicData uri="http://schemas.openxmlformats.org/presentationml/2006/ole">
            <p:oleObj spid="_x0000_s2050" r:id="rId3" imgW="6716268" imgH="3425647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1C6FA8"/>
              </a:buClr>
            </a:pPr>
            <a:r>
              <a:rPr lang="es-EC" smtClean="0"/>
              <a:t>Calificación del archivo ejemplo ó archivo de respuesta.</a:t>
            </a:r>
          </a:p>
          <a:p>
            <a:pPr eaLnBrk="1" hangingPunct="1"/>
            <a:endParaRPr lang="es-ES" smtClean="0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539750" y="765175"/>
            <a:ext cx="685165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C" sz="2400">
                <a:solidFill>
                  <a:srgbClr val="1C6FA8"/>
                </a:solidFill>
                <a:latin typeface="Verdana" pitchFamily="34" charset="0"/>
              </a:rPr>
              <a:t>Procesos de publicación y respuesta</a:t>
            </a:r>
            <a:endParaRPr lang="es-ES" sz="2400">
              <a:solidFill>
                <a:srgbClr val="1C6FA8"/>
              </a:solidFill>
              <a:latin typeface="Verdana" pitchFamily="34" charset="0"/>
            </a:endParaRP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0" y="2219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0" y="2124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0" y="2219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684213" y="2565400"/>
          <a:ext cx="7345362" cy="3379788"/>
        </p:xfrm>
        <a:graphic>
          <a:graphicData uri="http://schemas.openxmlformats.org/presentationml/2006/ole">
            <p:oleObj spid="_x0000_s3074" r:id="rId3" imgW="7166458" imgH="329885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ling points presentation">
  <a:themeElements>
    <a:clrScheme name="Selling points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Selling points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lling points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Selling points presentation</Template>
  <TotalTime>3324</TotalTime>
  <Words>639</Words>
  <Application>Microsoft PowerPoint</Application>
  <PresentationFormat>Presentación en pantalla (4:3)</PresentationFormat>
  <Paragraphs>134</Paragraphs>
  <Slides>16</Slides>
  <Notes>12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Verdana</vt:lpstr>
      <vt:lpstr>Selling points presentation</vt:lpstr>
      <vt:lpstr>Visio.Drawing.11</vt:lpstr>
      <vt:lpstr>ESCUELA SUPERIOR POLITÉCNICA DEL LITORAL FACULTAD DE INGENIERÍA EN  ELECTRICIDAD Y COMPUTACIÓN </vt:lpstr>
      <vt:lpstr>AGENDA:</vt:lpstr>
      <vt:lpstr>Definición del Problema</vt:lpstr>
      <vt:lpstr>Objetivos de la Tesis</vt:lpstr>
      <vt:lpstr>Investigación</vt:lpstr>
      <vt:lpstr>Modelo de Evaluación</vt:lpstr>
      <vt:lpstr>Procesos de publicación y respuesta</vt:lpstr>
      <vt:lpstr>Diapositiva 8</vt:lpstr>
      <vt:lpstr>Diapositiva 9</vt:lpstr>
      <vt:lpstr>Implementación de la aplicación</vt:lpstr>
      <vt:lpstr>Video de la aplicación</vt:lpstr>
      <vt:lpstr>Evaluación de la aplicación</vt:lpstr>
      <vt:lpstr>Evaluación – Resultados</vt:lpstr>
      <vt:lpstr>Conclusiones</vt:lpstr>
      <vt:lpstr>Recomendaciones</vt:lpstr>
      <vt:lpstr>Diapositiva 16</vt:lpstr>
    </vt:vector>
  </TitlesOfParts>
  <Company>Cyber:s@m.@ngel.com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Angel Escobar</dc:creator>
  <cp:lastModifiedBy>LABFIEC</cp:lastModifiedBy>
  <cp:revision>77</cp:revision>
  <dcterms:created xsi:type="dcterms:W3CDTF">2006-04-30T14:12:00Z</dcterms:created>
  <dcterms:modified xsi:type="dcterms:W3CDTF">2011-05-16T16:59:54Z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TC011811201033</vt:lpwstr>
  </property>
</Properties>
</file>