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35"/>
  </p:notesMasterIdLst>
  <p:sldIdLst>
    <p:sldId id="378" r:id="rId2"/>
    <p:sldId id="379" r:id="rId3"/>
    <p:sldId id="380" r:id="rId4"/>
    <p:sldId id="381" r:id="rId5"/>
    <p:sldId id="382" r:id="rId6"/>
    <p:sldId id="383" r:id="rId7"/>
    <p:sldId id="384" r:id="rId8"/>
    <p:sldId id="385" r:id="rId9"/>
    <p:sldId id="386" r:id="rId10"/>
    <p:sldId id="387" r:id="rId11"/>
    <p:sldId id="388" r:id="rId12"/>
    <p:sldId id="389" r:id="rId13"/>
    <p:sldId id="390" r:id="rId14"/>
    <p:sldId id="391" r:id="rId15"/>
    <p:sldId id="392" r:id="rId16"/>
    <p:sldId id="395" r:id="rId17"/>
    <p:sldId id="393" r:id="rId18"/>
    <p:sldId id="394" r:id="rId19"/>
    <p:sldId id="399" r:id="rId20"/>
    <p:sldId id="311" r:id="rId21"/>
    <p:sldId id="313" r:id="rId22"/>
    <p:sldId id="367" r:id="rId23"/>
    <p:sldId id="369" r:id="rId24"/>
    <p:sldId id="370" r:id="rId25"/>
    <p:sldId id="368" r:id="rId26"/>
    <p:sldId id="371" r:id="rId27"/>
    <p:sldId id="372" r:id="rId28"/>
    <p:sldId id="377" r:id="rId29"/>
    <p:sldId id="376" r:id="rId30"/>
    <p:sldId id="375" r:id="rId31"/>
    <p:sldId id="374" r:id="rId32"/>
    <p:sldId id="373" r:id="rId33"/>
    <p:sldId id="400" r:id="rId34"/>
  </p:sldIdLst>
  <p:sldSz cx="9144000" cy="6858000" type="screen4x3"/>
  <p:notesSz cx="6858000" cy="9144000"/>
  <p:defaultTextStyle>
    <a:defPPr>
      <a:defRPr lang="es-EC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2" d="100"/>
          <a:sy n="82" d="100"/>
        </p:scale>
        <p:origin x="-1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8ACE371-A1F3-4418-B10B-DDB5F1C26A24}" type="datetimeFigureOut">
              <a:rPr lang="es-EC"/>
              <a:pPr>
                <a:defRPr/>
              </a:pPr>
              <a:t>25/05/2011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C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C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73D084-D223-4886-83BA-455EA18EA90C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9C068-09C4-4C9C-A76F-2DC367E8271C}" type="datetimeFigureOut">
              <a:rPr lang="es-EC"/>
              <a:pPr>
                <a:defRPr/>
              </a:pPr>
              <a:t>25/05/2011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DDE6A-DC25-4F15-9F6B-C9AF02CBF573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8CE6D-4EA7-4AEF-9049-077AB9BAA56C}" type="datetimeFigureOut">
              <a:rPr lang="es-EC"/>
              <a:pPr>
                <a:defRPr/>
              </a:pPr>
              <a:t>25/05/2011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B34A0-0FE7-41EA-8321-08CD7A726EBF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413E4-A888-4AFA-A8BA-567CDB67CA20}" type="datetimeFigureOut">
              <a:rPr lang="es-EC"/>
              <a:pPr>
                <a:defRPr/>
              </a:pPr>
              <a:t>25/05/2011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06AD0-8625-4390-99E2-16A94B8EDC69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3F1C3-7798-4CC4-814B-B1248FB62CD0}" type="datetimeFigureOut">
              <a:rPr lang="es-EC"/>
              <a:pPr>
                <a:defRPr/>
              </a:pPr>
              <a:t>25/05/2011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9D343-5F22-4A10-B4A4-6AED1876EDB3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009D4-5BA9-4DA3-9BB7-844120E6D61C}" type="datetimeFigureOut">
              <a:rPr lang="es-EC"/>
              <a:pPr>
                <a:defRPr/>
              </a:pPr>
              <a:t>25/05/2011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E2DDF-3BBF-4882-8C7F-1147748B7687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0856B-02A1-4F2C-978D-9A5274D518C2}" type="datetimeFigureOut">
              <a:rPr lang="es-EC"/>
              <a:pPr>
                <a:defRPr/>
              </a:pPr>
              <a:t>25/05/2011</a:t>
            </a:fld>
            <a:endParaRPr lang="es-EC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0A70-5C4C-4A8D-A691-58D2102C1C1E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C4F95-8B87-49DC-932F-45708903CA6A}" type="datetimeFigureOut">
              <a:rPr lang="es-EC"/>
              <a:pPr>
                <a:defRPr/>
              </a:pPr>
              <a:t>25/05/2011</a:t>
            </a:fld>
            <a:endParaRPr lang="es-EC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DEF10-AEC7-43C9-A8B9-C4718CC38FE7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CAF1E-F60D-4C80-B44B-9F03B6CE6604}" type="datetimeFigureOut">
              <a:rPr lang="es-EC"/>
              <a:pPr>
                <a:defRPr/>
              </a:pPr>
              <a:t>25/05/2011</a:t>
            </a:fld>
            <a:endParaRPr lang="es-EC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14CA3-99A8-4161-B015-EFCEF960722D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8BA03-2F20-4E3D-8AF4-3ABD556B1319}" type="datetimeFigureOut">
              <a:rPr lang="es-EC"/>
              <a:pPr>
                <a:defRPr/>
              </a:pPr>
              <a:t>25/05/2011</a:t>
            </a:fld>
            <a:endParaRPr lang="es-EC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ED527-9DEC-44C1-B2B2-AC2BDECF4DBD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6FD30-CC42-4B6C-BF44-0A139FBD4229}" type="datetimeFigureOut">
              <a:rPr lang="es-EC"/>
              <a:pPr>
                <a:defRPr/>
              </a:pPr>
              <a:t>25/05/2011</a:t>
            </a:fld>
            <a:endParaRPr lang="es-EC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5958E-C773-478C-956B-F2E652006185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C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36546-C341-45F2-872A-8C98D16988D4}" type="datetimeFigureOut">
              <a:rPr lang="es-EC"/>
              <a:pPr>
                <a:defRPr/>
              </a:pPr>
              <a:t>25/05/2011</a:t>
            </a:fld>
            <a:endParaRPr lang="es-EC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8003E-E9F4-4548-9F3F-153251CAFDCE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EC" smtClean="0"/>
          </a:p>
        </p:txBody>
      </p:sp>
      <p:sp>
        <p:nvSpPr>
          <p:cNvPr id="409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AF24A1-D583-4CDB-83F1-C78675D3DE77}" type="datetimeFigureOut">
              <a:rPr lang="es-EC"/>
              <a:pPr>
                <a:defRPr/>
              </a:pPr>
              <a:t>25/05/2011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28FDD7-8C42-4277-88E1-516A48D55CD4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Hoja_de_c_lculo_de_Microsoft_Office_Excel_97-20033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2875" y="0"/>
            <a:ext cx="28575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rect">
              <a:fillToRect l="100000" b="100000"/>
            </a:path>
            <a:tileRect t="-100000" r="-100000"/>
          </a:gradFill>
          <a:effectLst>
            <a:outerShdw blurRad="635000" dist="50800" dir="5400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 dirty="0"/>
          </a:p>
        </p:txBody>
      </p:sp>
      <p:sp>
        <p:nvSpPr>
          <p:cNvPr id="13" name="12 Rectángulo"/>
          <p:cNvSpPr/>
          <p:nvPr/>
        </p:nvSpPr>
        <p:spPr>
          <a:xfrm>
            <a:off x="857250" y="865188"/>
            <a:ext cx="7929563" cy="5349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>
                <a:solidFill>
                  <a:srgbClr val="00B0F0"/>
                </a:solidFill>
                <a:latin typeface="Bookman Old Style" pitchFamily="18" charset="0"/>
                <a:cs typeface="+mn-cs"/>
              </a:rPr>
              <a:t>TÓPICO DE GRADUACIÓN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2000" b="1" dirty="0">
              <a:solidFill>
                <a:srgbClr val="00B0F0"/>
              </a:solidFill>
              <a:latin typeface="Bookman Old Style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>
                <a:latin typeface="Bookman Old Style" pitchFamily="18" charset="0"/>
                <a:cs typeface="+mn-cs"/>
              </a:rPr>
              <a:t>“Estudios para Valorización de Riesgos de Sistemas Eléctricos Industriales y Comerciales en Media y Baja Tensión</a:t>
            </a:r>
            <a:r>
              <a:rPr lang="en-US" sz="3600" b="1" dirty="0">
                <a:latin typeface="Bookman Old Style" pitchFamily="18" charset="0"/>
                <a:cs typeface="+mn-cs"/>
              </a:rPr>
              <a:t>’’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es-ES_tradnl" sz="2400" dirty="0">
                <a:latin typeface="Bookman Old Style" pitchFamily="18" charset="0"/>
                <a:cs typeface="+mn-cs"/>
              </a:rPr>
              <a:t>DIRECTOR DE TOPICO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es-ES_tradnl" sz="2400" dirty="0">
                <a:latin typeface="Bookman Old Style" pitchFamily="18" charset="0"/>
                <a:cs typeface="+mn-cs"/>
              </a:rPr>
              <a:t>ING. JUAN GALLO</a:t>
            </a:r>
            <a:endParaRPr lang="en-US" sz="2400" dirty="0">
              <a:latin typeface="Bookman Old Style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C" sz="3600" b="1" dirty="0">
              <a:solidFill>
                <a:srgbClr val="00B0F0"/>
              </a:solidFill>
              <a:latin typeface="Bookman Old Style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2875" y="0"/>
            <a:ext cx="28575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rect">
              <a:fillToRect l="100000" b="100000"/>
            </a:path>
            <a:tileRect t="-100000" r="-100000"/>
          </a:gradFill>
          <a:effectLst>
            <a:outerShdw blurRad="635000" dist="50800" dir="5400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grpSp>
        <p:nvGrpSpPr>
          <p:cNvPr id="14339" name="13 Grupo"/>
          <p:cNvGrpSpPr>
            <a:grpSpLocks/>
          </p:cNvGrpSpPr>
          <p:nvPr/>
        </p:nvGrpSpPr>
        <p:grpSpPr bwMode="auto">
          <a:xfrm>
            <a:off x="642938" y="714375"/>
            <a:ext cx="7715250" cy="5429250"/>
            <a:chOff x="642938" y="80546"/>
            <a:chExt cx="8224837" cy="5995988"/>
          </a:xfrm>
        </p:grpSpPr>
        <p:pic>
          <p:nvPicPr>
            <p:cNvPr id="1434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938" y="80546"/>
              <a:ext cx="8224837" cy="5995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3" name="Imagen 44" descr="S600159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82713" y="1428750"/>
              <a:ext cx="3903662" cy="2919413"/>
            </a:xfrm>
            <a:prstGeom prst="rect">
              <a:avLst/>
            </a:prstGeom>
            <a:noFill/>
            <a:ln w="50800" cmpd="thickThin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14344" name="Group 3"/>
            <p:cNvGrpSpPr>
              <a:grpSpLocks/>
            </p:cNvGrpSpPr>
            <p:nvPr/>
          </p:nvGrpSpPr>
          <p:grpSpPr bwMode="auto">
            <a:xfrm>
              <a:off x="1758950" y="1562100"/>
              <a:ext cx="3527425" cy="2224088"/>
              <a:chOff x="3873" y="2392"/>
              <a:chExt cx="5893" cy="3390"/>
            </a:xfrm>
          </p:grpSpPr>
          <p:sp>
            <p:nvSpPr>
              <p:cNvPr id="13323" name="Oval 4"/>
              <p:cNvSpPr>
                <a:spLocks noChangeArrowheads="1"/>
              </p:cNvSpPr>
              <p:nvPr/>
            </p:nvSpPr>
            <p:spPr bwMode="auto">
              <a:xfrm>
                <a:off x="3872" y="2392"/>
                <a:ext cx="1397" cy="810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cxnSp>
            <p:nvCxnSpPr>
              <p:cNvPr id="13324" name="AutoShape 5"/>
              <p:cNvCxnSpPr>
                <a:cxnSpLocks noChangeShapeType="1"/>
              </p:cNvCxnSpPr>
              <p:nvPr/>
            </p:nvCxnSpPr>
            <p:spPr bwMode="auto">
              <a:xfrm flipH="1" flipV="1">
                <a:off x="4907" y="3306"/>
                <a:ext cx="732" cy="1050"/>
              </a:xfrm>
              <a:prstGeom prst="straightConnector1">
                <a:avLst/>
              </a:prstGeom>
              <a:no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3325" name="Text Box 6"/>
              <p:cNvSpPr txBox="1">
                <a:spLocks noChangeArrowheads="1"/>
              </p:cNvSpPr>
              <p:nvPr/>
            </p:nvSpPr>
            <p:spPr bwMode="auto">
              <a:xfrm>
                <a:off x="5130" y="4356"/>
                <a:ext cx="1634" cy="8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en-US" sz="1100" b="1" dirty="0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No </a:t>
                </a:r>
                <a:r>
                  <a:rPr lang="es-EC" sz="1100" b="1" dirty="0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existe</a:t>
                </a:r>
                <a:r>
                  <a:rPr lang="en-US" sz="1100" b="1" dirty="0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C" sz="1100" b="1" dirty="0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señalización</a:t>
                </a:r>
              </a:p>
            </p:txBody>
          </p:sp>
          <p:cxnSp>
            <p:nvCxnSpPr>
              <p:cNvPr id="13326" name="AutoShape 7"/>
              <p:cNvCxnSpPr>
                <a:cxnSpLocks noChangeShapeType="1"/>
              </p:cNvCxnSpPr>
              <p:nvPr/>
            </p:nvCxnSpPr>
            <p:spPr bwMode="auto">
              <a:xfrm flipH="1">
                <a:off x="7559" y="4987"/>
                <a:ext cx="526" cy="796"/>
              </a:xfrm>
              <a:prstGeom prst="straightConnector1">
                <a:avLst/>
              </a:prstGeom>
              <a:no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3327" name="Text Box 8"/>
              <p:cNvSpPr txBox="1">
                <a:spLocks noChangeArrowheads="1"/>
              </p:cNvSpPr>
              <p:nvPr/>
            </p:nvSpPr>
            <p:spPr bwMode="auto">
              <a:xfrm>
                <a:off x="7966" y="3891"/>
                <a:ext cx="1801" cy="1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es-EC" sz="1100" b="1" dirty="0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Falta señalización de rutas de escape</a:t>
                </a:r>
                <a:endParaRPr lang="es-EC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6" name="15 Elipse"/>
            <p:cNvSpPr/>
            <p:nvPr/>
          </p:nvSpPr>
          <p:spPr>
            <a:xfrm>
              <a:off x="6143086" y="4042807"/>
              <a:ext cx="1000180" cy="929203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C"/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2083130" y="4644160"/>
              <a:ext cx="3357629" cy="641676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sp>
        <p:nvSpPr>
          <p:cNvPr id="14340" name="14 CuadroTexto"/>
          <p:cNvSpPr txBox="1">
            <a:spLocks noChangeArrowheads="1"/>
          </p:cNvSpPr>
          <p:nvPr/>
        </p:nvSpPr>
        <p:spPr bwMode="auto">
          <a:xfrm>
            <a:off x="857250" y="6315075"/>
            <a:ext cx="457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>
                <a:latin typeface="Times New Roman" pitchFamily="18" charset="0"/>
                <a:cs typeface="Times New Roman" pitchFamily="18" charset="0"/>
              </a:rPr>
              <a:t>NFPA  101 Sección 7.10 </a:t>
            </a:r>
            <a:endParaRPr lang="es-E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13 CuadroTexto"/>
          <p:cNvSpPr txBox="1">
            <a:spLocks noChangeArrowheads="1"/>
          </p:cNvSpPr>
          <p:nvPr/>
        </p:nvSpPr>
        <p:spPr bwMode="auto">
          <a:xfrm>
            <a:off x="3203575" y="188913"/>
            <a:ext cx="2808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600" b="1">
                <a:latin typeface="Times New Roman" pitchFamily="18" charset="0"/>
                <a:cs typeface="Times New Roman" pitchFamily="18" charset="0"/>
              </a:rPr>
              <a:t>Señalizaciones</a:t>
            </a:r>
            <a:endParaRPr lang="es-ES" sz="16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2875" y="0"/>
            <a:ext cx="28575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rect">
              <a:fillToRect l="100000" b="100000"/>
            </a:path>
            <a:tileRect t="-100000" r="-100000"/>
          </a:gradFill>
          <a:effectLst>
            <a:outerShdw blurRad="635000" dist="50800" dir="5400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grpSp>
        <p:nvGrpSpPr>
          <p:cNvPr id="15363" name="Group 17"/>
          <p:cNvGrpSpPr>
            <a:grpSpLocks/>
          </p:cNvGrpSpPr>
          <p:nvPr/>
        </p:nvGrpSpPr>
        <p:grpSpPr bwMode="auto">
          <a:xfrm>
            <a:off x="642938" y="790575"/>
            <a:ext cx="8032750" cy="5591175"/>
            <a:chOff x="405" y="498"/>
            <a:chExt cx="5181" cy="3777"/>
          </a:xfrm>
        </p:grpSpPr>
        <p:pic>
          <p:nvPicPr>
            <p:cNvPr id="1536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5" y="498"/>
              <a:ext cx="5181" cy="3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367" name="11 Grupo"/>
            <p:cNvGrpSpPr>
              <a:grpSpLocks/>
            </p:cNvGrpSpPr>
            <p:nvPr/>
          </p:nvGrpSpPr>
          <p:grpSpPr bwMode="auto">
            <a:xfrm>
              <a:off x="945" y="1076"/>
              <a:ext cx="1770" cy="1669"/>
              <a:chOff x="1082846" y="1135273"/>
              <a:chExt cx="3167078" cy="3221053"/>
            </a:xfrm>
          </p:grpSpPr>
          <p:pic>
            <p:nvPicPr>
              <p:cNvPr id="15374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82846" y="1135273"/>
                <a:ext cx="3167078" cy="3221053"/>
              </a:xfrm>
              <a:prstGeom prst="rect">
                <a:avLst/>
              </a:prstGeom>
              <a:noFill/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grpSp>
            <p:nvGrpSpPr>
              <p:cNvPr id="15375" name="Group 4"/>
              <p:cNvGrpSpPr>
                <a:grpSpLocks/>
              </p:cNvGrpSpPr>
              <p:nvPr/>
            </p:nvGrpSpPr>
            <p:grpSpPr bwMode="auto">
              <a:xfrm>
                <a:off x="1470486" y="1338361"/>
                <a:ext cx="2242973" cy="2214056"/>
                <a:chOff x="4207" y="3568"/>
                <a:chExt cx="3250" cy="3309"/>
              </a:xfrm>
            </p:grpSpPr>
            <p:cxnSp>
              <p:nvCxnSpPr>
                <p:cNvPr id="14352" name="AutoShape 5"/>
                <p:cNvCxnSpPr>
                  <a:cxnSpLocks noChangeShapeType="1"/>
                </p:cNvCxnSpPr>
                <p:nvPr/>
              </p:nvCxnSpPr>
              <p:spPr bwMode="auto">
                <a:xfrm flipV="1">
                  <a:off x="4945" y="4592"/>
                  <a:ext cx="544" cy="705"/>
                </a:xfrm>
                <a:prstGeom prst="straightConnector1">
                  <a:avLst/>
                </a:prstGeom>
                <a:noFill/>
                <a:ln w="12700">
                  <a:solidFill>
                    <a:schemeClr val="bg1">
                      <a:lumMod val="95000"/>
                    </a:schemeClr>
                  </a:solidFill>
                  <a:round/>
                  <a:headEnd/>
                  <a:tailEnd type="triangle" w="med" len="med"/>
                </a:ln>
              </p:spPr>
            </p:cxnSp>
            <p:sp>
              <p:nvSpPr>
                <p:cNvPr id="14353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207" y="5439"/>
                  <a:ext cx="2100" cy="14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Aft>
                      <a:spcPts val="1000"/>
                    </a:spcAft>
                    <a:defRPr/>
                  </a:pPr>
                  <a:r>
                    <a:rPr lang="es-EC" sz="1100" b="1" dirty="0">
                      <a:solidFill>
                        <a:schemeClr val="bg1">
                          <a:lumMod val="9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Canaletas</a:t>
                  </a:r>
                  <a:r>
                    <a:rPr lang="en-US" sz="1100" b="1" dirty="0">
                      <a:solidFill>
                        <a:schemeClr val="bg1">
                          <a:lumMod val="9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s-EC" sz="1100" b="1" dirty="0">
                      <a:solidFill>
                        <a:schemeClr val="bg1">
                          <a:lumMod val="9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sobre</a:t>
                  </a:r>
                  <a:r>
                    <a:rPr lang="en-US" sz="1100" b="1" dirty="0">
                      <a:solidFill>
                        <a:schemeClr val="bg1">
                          <a:lumMod val="9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s-EC" sz="1100" b="1" dirty="0">
                      <a:solidFill>
                        <a:schemeClr val="bg1">
                          <a:lumMod val="9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transformador</a:t>
                  </a:r>
                  <a:endParaRPr lang="es-EC" b="1" dirty="0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354" name="Oval 7"/>
                <p:cNvSpPr>
                  <a:spLocks noChangeArrowheads="1"/>
                </p:cNvSpPr>
                <p:nvPr/>
              </p:nvSpPr>
              <p:spPr bwMode="auto">
                <a:xfrm>
                  <a:off x="5365" y="3568"/>
                  <a:ext cx="2092" cy="1197"/>
                </a:xfrm>
                <a:prstGeom prst="ellipse">
                  <a:avLst/>
                </a:prstGeom>
                <a:noFill/>
                <a:ln w="12700">
                  <a:solidFill>
                    <a:schemeClr val="bg1">
                      <a:lumMod val="9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</p:grpSp>
        </p:grpSp>
        <p:sp>
          <p:nvSpPr>
            <p:cNvPr id="11" name="10 Elipse"/>
            <p:cNvSpPr/>
            <p:nvPr/>
          </p:nvSpPr>
          <p:spPr>
            <a:xfrm>
              <a:off x="2790" y="3285"/>
              <a:ext cx="634" cy="582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C"/>
            </a:p>
          </p:txBody>
        </p:sp>
        <p:grpSp>
          <p:nvGrpSpPr>
            <p:cNvPr id="15369" name="17 Grupo"/>
            <p:cNvGrpSpPr>
              <a:grpSpLocks/>
            </p:cNvGrpSpPr>
            <p:nvPr/>
          </p:nvGrpSpPr>
          <p:grpSpPr bwMode="auto">
            <a:xfrm>
              <a:off x="3195" y="1035"/>
              <a:ext cx="2022" cy="1710"/>
              <a:chOff x="5072844" y="1642848"/>
              <a:chExt cx="3209926" cy="2714644"/>
            </a:xfrm>
          </p:grpSpPr>
          <p:pic>
            <p:nvPicPr>
              <p:cNvPr id="15370" name="Picture 9" descr="S6001607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072844" y="1642848"/>
                <a:ext cx="3209926" cy="2714644"/>
              </a:xfrm>
              <a:prstGeom prst="rect">
                <a:avLst/>
              </a:prstGeom>
              <a:noFill/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4347" name="Oval 10"/>
              <p:cNvSpPr>
                <a:spLocks noChangeArrowheads="1"/>
              </p:cNvSpPr>
              <p:nvPr/>
            </p:nvSpPr>
            <p:spPr bwMode="auto">
              <a:xfrm>
                <a:off x="6102020" y="1844171"/>
                <a:ext cx="1870907" cy="1346638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cxnSp>
            <p:nvCxnSpPr>
              <p:cNvPr id="14348" name="AutoShape 11"/>
              <p:cNvCxnSpPr>
                <a:cxnSpLocks noChangeShapeType="1"/>
              </p:cNvCxnSpPr>
              <p:nvPr/>
            </p:nvCxnSpPr>
            <p:spPr bwMode="auto">
              <a:xfrm flipV="1">
                <a:off x="5728164" y="2811163"/>
                <a:ext cx="424245" cy="631608"/>
              </a:xfrm>
              <a:prstGeom prst="straightConnector1">
                <a:avLst/>
              </a:prstGeom>
              <a:noFill/>
              <a:ln w="12700">
                <a:solidFill>
                  <a:schemeClr val="bg1">
                    <a:lumMod val="95000"/>
                  </a:schemeClr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4349" name="Text Box 12"/>
              <p:cNvSpPr txBox="1">
                <a:spLocks noChangeArrowheads="1"/>
              </p:cNvSpPr>
              <p:nvPr/>
            </p:nvSpPr>
            <p:spPr bwMode="auto">
              <a:xfrm>
                <a:off x="5221020" y="3578968"/>
                <a:ext cx="1167082" cy="715029"/>
              </a:xfrm>
              <a:prstGeom prst="rect">
                <a:avLst/>
              </a:prstGeom>
              <a:noFill/>
              <a:ln w="9525" cmpd="thickThin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es-EC" sz="1100" b="1" dirty="0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Peligro en caso de incendio del transformador</a:t>
                </a:r>
              </a:p>
            </p:txBody>
          </p:sp>
        </p:grpSp>
      </p:grpSp>
      <p:sp>
        <p:nvSpPr>
          <p:cNvPr id="15364" name="13 CuadroTexto"/>
          <p:cNvSpPr txBox="1">
            <a:spLocks noChangeArrowheads="1"/>
          </p:cNvSpPr>
          <p:nvPr/>
        </p:nvSpPr>
        <p:spPr bwMode="auto">
          <a:xfrm>
            <a:off x="3203575" y="188913"/>
            <a:ext cx="28082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600" b="1">
                <a:latin typeface="Times New Roman" pitchFamily="18" charset="0"/>
                <a:cs typeface="Times New Roman" pitchFamily="18" charset="0"/>
              </a:rPr>
              <a:t>Mala Ubicación de Bandejas de Cables</a:t>
            </a:r>
          </a:p>
        </p:txBody>
      </p:sp>
      <p:sp>
        <p:nvSpPr>
          <p:cNvPr id="15365" name="13 CuadroTexto"/>
          <p:cNvSpPr txBox="1">
            <a:spLocks noChangeArrowheads="1"/>
          </p:cNvSpPr>
          <p:nvPr/>
        </p:nvSpPr>
        <p:spPr bwMode="auto">
          <a:xfrm>
            <a:off x="107950" y="6381750"/>
            <a:ext cx="2482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600">
                <a:latin typeface="Times New Roman" pitchFamily="18" charset="0"/>
                <a:cs typeface="Times New Roman" pitchFamily="18" charset="0"/>
              </a:rPr>
              <a:t>Norma NEC 450-42</a:t>
            </a:r>
            <a:endParaRPr lang="es-ES" sz="1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2875" y="0"/>
            <a:ext cx="28575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rect">
              <a:fillToRect l="100000" b="100000"/>
            </a:path>
            <a:tileRect t="-100000" r="-100000"/>
          </a:gradFill>
          <a:effectLst>
            <a:outerShdw blurRad="635000" dist="50800" dir="5400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grpSp>
        <p:nvGrpSpPr>
          <p:cNvPr id="16387" name="Group 13"/>
          <p:cNvGrpSpPr>
            <a:grpSpLocks/>
          </p:cNvGrpSpPr>
          <p:nvPr/>
        </p:nvGrpSpPr>
        <p:grpSpPr bwMode="auto">
          <a:xfrm>
            <a:off x="858838" y="719138"/>
            <a:ext cx="7889875" cy="5734050"/>
            <a:chOff x="405" y="498"/>
            <a:chExt cx="5181" cy="3777"/>
          </a:xfrm>
        </p:grpSpPr>
        <p:pic>
          <p:nvPicPr>
            <p:cNvPr id="1639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5" y="498"/>
              <a:ext cx="5181" cy="3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10 Elipse"/>
            <p:cNvSpPr/>
            <p:nvPr/>
          </p:nvSpPr>
          <p:spPr>
            <a:xfrm>
              <a:off x="1260" y="3285"/>
              <a:ext cx="631" cy="590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C"/>
            </a:p>
          </p:txBody>
        </p:sp>
        <p:pic>
          <p:nvPicPr>
            <p:cNvPr id="16392" name="Picture 2" descr="C:\Users\Victor\Desktop\tesis\foto\transformador y mas\eco 070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00" y="1080"/>
              <a:ext cx="2160" cy="1620"/>
            </a:xfrm>
            <a:prstGeom prst="rect">
              <a:avLst/>
            </a:prstGeom>
            <a:noFill/>
            <a:ln w="50800" cmpd="thickThin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6393" name="Picture 3" descr="C:\Users\Victor\Desktop\tesis\foto\transformador y mas\eco 072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40" y="1080"/>
              <a:ext cx="2160" cy="1620"/>
            </a:xfrm>
            <a:prstGeom prst="rect">
              <a:avLst/>
            </a:prstGeom>
            <a:noFill/>
            <a:ln w="50800" cmpd="thickThin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5370" name="Oval 10"/>
            <p:cNvSpPr>
              <a:spLocks noChangeArrowheads="1"/>
            </p:cNvSpPr>
            <p:nvPr/>
          </p:nvSpPr>
          <p:spPr bwMode="auto">
            <a:xfrm>
              <a:off x="3411" y="1295"/>
              <a:ext cx="1179" cy="848"/>
            </a:xfrm>
            <a:prstGeom prst="ellipse">
              <a:avLst/>
            </a:prstGeom>
            <a:noFill/>
            <a:ln w="190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cxnSp>
          <p:nvCxnSpPr>
            <p:cNvPr id="15371" name="AutoShape 11"/>
            <p:cNvCxnSpPr>
              <a:cxnSpLocks noChangeShapeType="1"/>
            </p:cNvCxnSpPr>
            <p:nvPr/>
          </p:nvCxnSpPr>
          <p:spPr bwMode="auto">
            <a:xfrm rot="5400000" flipH="1" flipV="1">
              <a:off x="3389" y="2065"/>
              <a:ext cx="188" cy="154"/>
            </a:xfrm>
            <a:prstGeom prst="straightConnector1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 type="triangle" w="med" len="med"/>
            </a:ln>
          </p:spPr>
        </p:cxnSp>
        <p:sp>
          <p:nvSpPr>
            <p:cNvPr id="15372" name="Text Box 12"/>
            <p:cNvSpPr txBox="1">
              <a:spLocks noChangeArrowheads="1"/>
            </p:cNvSpPr>
            <p:nvPr/>
          </p:nvSpPr>
          <p:spPr bwMode="auto">
            <a:xfrm>
              <a:off x="3187" y="2255"/>
              <a:ext cx="735" cy="452"/>
            </a:xfrm>
            <a:prstGeom prst="rect">
              <a:avLst/>
            </a:prstGeom>
            <a:noFill/>
            <a:ln w="9525" cmpd="thickThin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es-EC" sz="11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Peligro en caso de incendio del transformador</a:t>
              </a:r>
            </a:p>
          </p:txBody>
        </p:sp>
        <p:cxnSp>
          <p:nvCxnSpPr>
            <p:cNvPr id="26" name="25 Conector recto de flecha"/>
            <p:cNvCxnSpPr/>
            <p:nvPr/>
          </p:nvCxnSpPr>
          <p:spPr>
            <a:xfrm>
              <a:off x="1800" y="2204"/>
              <a:ext cx="1035" cy="1"/>
            </a:xfrm>
            <a:prstGeom prst="straightConnector1">
              <a:avLst/>
            </a:prstGeom>
            <a:ln w="25400">
              <a:solidFill>
                <a:schemeClr val="bg1">
                  <a:lumMod val="9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74" name="Text Box 12"/>
            <p:cNvSpPr txBox="1">
              <a:spLocks noChangeArrowheads="1"/>
            </p:cNvSpPr>
            <p:nvPr/>
          </p:nvSpPr>
          <p:spPr bwMode="auto">
            <a:xfrm>
              <a:off x="1076" y="2021"/>
              <a:ext cx="735" cy="458"/>
            </a:xfrm>
            <a:prstGeom prst="rect">
              <a:avLst/>
            </a:prstGeom>
            <a:noFill/>
            <a:ln w="9525" cmpd="thickThin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es-EC" sz="11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Distancia para maniobras</a:t>
              </a:r>
            </a:p>
          </p:txBody>
        </p:sp>
      </p:grpSp>
      <p:sp>
        <p:nvSpPr>
          <p:cNvPr id="16388" name="13 CuadroTexto"/>
          <p:cNvSpPr txBox="1">
            <a:spLocks noChangeArrowheads="1"/>
          </p:cNvSpPr>
          <p:nvPr/>
        </p:nvSpPr>
        <p:spPr bwMode="auto">
          <a:xfrm>
            <a:off x="3203575" y="188913"/>
            <a:ext cx="2808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600" b="1">
                <a:latin typeface="Times New Roman" pitchFamily="18" charset="0"/>
                <a:cs typeface="Times New Roman" pitchFamily="18" charset="0"/>
              </a:rPr>
              <a:t>Espacio Para Maniobras</a:t>
            </a:r>
            <a:endParaRPr lang="es-E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13 CuadroTexto"/>
          <p:cNvSpPr txBox="1">
            <a:spLocks noChangeArrowheads="1"/>
          </p:cNvSpPr>
          <p:nvPr/>
        </p:nvSpPr>
        <p:spPr bwMode="auto">
          <a:xfrm>
            <a:off x="323850" y="6477000"/>
            <a:ext cx="2482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600">
                <a:latin typeface="Times New Roman" pitchFamily="18" charset="0"/>
                <a:cs typeface="Times New Roman" pitchFamily="18" charset="0"/>
              </a:rPr>
              <a:t>Norma NEC 110.26</a:t>
            </a:r>
            <a:endParaRPr lang="es-ES" sz="1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2875" y="0"/>
            <a:ext cx="28575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rect">
              <a:fillToRect l="100000" b="100000"/>
            </a:path>
            <a:tileRect t="-100000" r="-100000"/>
          </a:gradFill>
          <a:effectLst>
            <a:outerShdw blurRad="635000" dist="50800" dir="5400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grpSp>
        <p:nvGrpSpPr>
          <p:cNvPr id="17411" name="Group 13"/>
          <p:cNvGrpSpPr>
            <a:grpSpLocks/>
          </p:cNvGrpSpPr>
          <p:nvPr/>
        </p:nvGrpSpPr>
        <p:grpSpPr bwMode="auto">
          <a:xfrm>
            <a:off x="714375" y="765175"/>
            <a:ext cx="7961313" cy="5661025"/>
            <a:chOff x="405" y="498"/>
            <a:chExt cx="5181" cy="3777"/>
          </a:xfrm>
        </p:grpSpPr>
        <p:pic>
          <p:nvPicPr>
            <p:cNvPr id="1741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5" y="498"/>
              <a:ext cx="5181" cy="3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5" name="Picture 2" descr="C:\Users\Victor\Desktop\tesis\nuevas fotos 11-08\S6001597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55" y="1084"/>
              <a:ext cx="2250" cy="1687"/>
            </a:xfrm>
            <a:prstGeom prst="rect">
              <a:avLst/>
            </a:prstGeom>
            <a:noFill/>
            <a:ln w="50800" cmpd="thickThin">
              <a:solidFill>
                <a:schemeClr val="tx1"/>
              </a:solidFill>
              <a:miter lim="800000"/>
              <a:headEnd/>
              <a:tailEnd/>
            </a:ln>
          </p:spPr>
        </p:pic>
        <p:cxnSp>
          <p:nvCxnSpPr>
            <p:cNvPr id="16392" name="AutoShape 11"/>
            <p:cNvCxnSpPr>
              <a:cxnSpLocks noChangeShapeType="1"/>
            </p:cNvCxnSpPr>
            <p:nvPr/>
          </p:nvCxnSpPr>
          <p:spPr bwMode="auto">
            <a:xfrm flipV="1">
              <a:off x="1215" y="1935"/>
              <a:ext cx="495" cy="344"/>
            </a:xfrm>
            <a:prstGeom prst="straightConnector1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16393" name="AutoShape 11"/>
            <p:cNvCxnSpPr>
              <a:cxnSpLocks noChangeShapeType="1"/>
            </p:cNvCxnSpPr>
            <p:nvPr/>
          </p:nvCxnSpPr>
          <p:spPr bwMode="auto">
            <a:xfrm flipV="1">
              <a:off x="1576" y="2205"/>
              <a:ext cx="539" cy="180"/>
            </a:xfrm>
            <a:prstGeom prst="straightConnector1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 type="triangle" w="med" len="med"/>
            </a:ln>
          </p:spPr>
        </p:cxnSp>
        <p:sp>
          <p:nvSpPr>
            <p:cNvPr id="16394" name="Text Box 12"/>
            <p:cNvSpPr txBox="1">
              <a:spLocks noChangeArrowheads="1"/>
            </p:cNvSpPr>
            <p:nvPr/>
          </p:nvSpPr>
          <p:spPr bwMode="auto">
            <a:xfrm>
              <a:off x="900" y="2295"/>
              <a:ext cx="807" cy="592"/>
            </a:xfrm>
            <a:prstGeom prst="rect">
              <a:avLst/>
            </a:prstGeom>
            <a:noFill/>
            <a:ln w="9525" cmpd="thickThin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es-EC" sz="11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No existe Barreras corta fuego entre los transformadores</a:t>
              </a:r>
            </a:p>
          </p:txBody>
        </p:sp>
        <p:pic>
          <p:nvPicPr>
            <p:cNvPr id="17419" name="Picture 2" descr="C:\Users\Victor\Desktop\tesis\nuevas fotos 11-08\S6001595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40" y="1080"/>
              <a:ext cx="2250" cy="1687"/>
            </a:xfrm>
            <a:prstGeom prst="rect">
              <a:avLst/>
            </a:prstGeom>
            <a:noFill/>
            <a:ln w="50800" cmpd="thickThin">
              <a:solidFill>
                <a:schemeClr val="tx1"/>
              </a:solidFill>
              <a:miter lim="800000"/>
              <a:headEnd/>
              <a:tailEnd/>
            </a:ln>
          </p:spPr>
        </p:pic>
        <p:cxnSp>
          <p:nvCxnSpPr>
            <p:cNvPr id="16396" name="AutoShape 11"/>
            <p:cNvCxnSpPr>
              <a:cxnSpLocks noChangeShapeType="1"/>
            </p:cNvCxnSpPr>
            <p:nvPr/>
          </p:nvCxnSpPr>
          <p:spPr bwMode="auto">
            <a:xfrm rot="10800000" flipV="1">
              <a:off x="4455" y="2250"/>
              <a:ext cx="405" cy="276"/>
            </a:xfrm>
            <a:prstGeom prst="straightConnector1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 type="triangle" w="med" len="med"/>
            </a:ln>
          </p:spPr>
        </p:cxnSp>
        <p:sp>
          <p:nvSpPr>
            <p:cNvPr id="16397" name="Text Box 12"/>
            <p:cNvSpPr txBox="1">
              <a:spLocks noChangeArrowheads="1"/>
            </p:cNvSpPr>
            <p:nvPr/>
          </p:nvSpPr>
          <p:spPr bwMode="auto">
            <a:xfrm>
              <a:off x="4845" y="1980"/>
              <a:ext cx="735" cy="450"/>
            </a:xfrm>
            <a:prstGeom prst="rect">
              <a:avLst/>
            </a:prstGeom>
            <a:noFill/>
            <a:ln w="9525" cmpd="thickThin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es-EC" sz="11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Piso superior  a 10 cm  </a:t>
              </a:r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1260" y="3375"/>
              <a:ext cx="2115" cy="408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sp>
        <p:nvSpPr>
          <p:cNvPr id="17412" name="13 CuadroTexto"/>
          <p:cNvSpPr txBox="1">
            <a:spLocks noChangeArrowheads="1"/>
          </p:cNvSpPr>
          <p:nvPr/>
        </p:nvSpPr>
        <p:spPr bwMode="auto">
          <a:xfrm>
            <a:off x="3276600" y="115888"/>
            <a:ext cx="28082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600" b="1">
                <a:latin typeface="Times New Roman" pitchFamily="18" charset="0"/>
                <a:cs typeface="Times New Roman" pitchFamily="18" charset="0"/>
              </a:rPr>
              <a:t>Barreras Cortafuegos y Bases de Asentamiento</a:t>
            </a:r>
            <a:endParaRPr lang="es-E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" name="13 CuadroTexto"/>
          <p:cNvSpPr txBox="1">
            <a:spLocks noChangeArrowheads="1"/>
          </p:cNvSpPr>
          <p:nvPr/>
        </p:nvSpPr>
        <p:spPr bwMode="auto">
          <a:xfrm>
            <a:off x="360363" y="6453188"/>
            <a:ext cx="2482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600">
                <a:latin typeface="Times New Roman" pitchFamily="18" charset="0"/>
              </a:rPr>
              <a:t>Norma NEC 450-42</a:t>
            </a:r>
            <a:endParaRPr lang="es-E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2875" y="0"/>
            <a:ext cx="28575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rect">
              <a:fillToRect l="100000" b="100000"/>
            </a:path>
            <a:tileRect t="-100000" r="-100000"/>
          </a:gradFill>
          <a:effectLst>
            <a:outerShdw blurRad="635000" dist="50800" dir="5400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grpSp>
        <p:nvGrpSpPr>
          <p:cNvPr id="18435" name="Group 9"/>
          <p:cNvGrpSpPr>
            <a:grpSpLocks/>
          </p:cNvGrpSpPr>
          <p:nvPr/>
        </p:nvGrpSpPr>
        <p:grpSpPr bwMode="auto">
          <a:xfrm>
            <a:off x="714375" y="765175"/>
            <a:ext cx="8105775" cy="5657850"/>
            <a:chOff x="405" y="450"/>
            <a:chExt cx="5181" cy="3777"/>
          </a:xfrm>
        </p:grpSpPr>
        <p:pic>
          <p:nvPicPr>
            <p:cNvPr id="1844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5" y="450"/>
              <a:ext cx="5181" cy="3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3" name="Picture 2" descr="C:\Users\Victor\Desktop\tesis\nuevas fotos 11-08\S6001594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55" y="765"/>
              <a:ext cx="2295" cy="1721"/>
            </a:xfrm>
            <a:prstGeom prst="rect">
              <a:avLst/>
            </a:prstGeom>
            <a:noFill/>
            <a:ln w="50800" cmpd="thickThin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8444" name="Picture 3" descr="C:\Users\Victor\Desktop\tesis\nuevas fotos 11-08\S6001603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00" y="765"/>
              <a:ext cx="2280" cy="1710"/>
            </a:xfrm>
            <a:prstGeom prst="rect">
              <a:avLst/>
            </a:prstGeom>
            <a:noFill/>
            <a:ln w="50800" cmpd="thickThin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5 Rectángulo"/>
            <p:cNvSpPr/>
            <p:nvPr/>
          </p:nvSpPr>
          <p:spPr>
            <a:xfrm>
              <a:off x="1485" y="2610"/>
              <a:ext cx="2129" cy="405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7" name="6 Elipse"/>
            <p:cNvSpPr/>
            <p:nvPr/>
          </p:nvSpPr>
          <p:spPr>
            <a:xfrm>
              <a:off x="2835" y="3240"/>
              <a:ext cx="630" cy="585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C"/>
            </a:p>
          </p:txBody>
        </p:sp>
        <p:sp>
          <p:nvSpPr>
            <p:cNvPr id="8" name="7 Elipse"/>
            <p:cNvSpPr/>
            <p:nvPr/>
          </p:nvSpPr>
          <p:spPr>
            <a:xfrm>
              <a:off x="1260" y="3240"/>
              <a:ext cx="630" cy="585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C"/>
            </a:p>
          </p:txBody>
        </p:sp>
      </p:grpSp>
      <p:sp>
        <p:nvSpPr>
          <p:cNvPr id="18436" name="13 CuadroTexto"/>
          <p:cNvSpPr txBox="1">
            <a:spLocks noChangeArrowheads="1"/>
          </p:cNvSpPr>
          <p:nvPr/>
        </p:nvSpPr>
        <p:spPr bwMode="auto">
          <a:xfrm>
            <a:off x="3203575" y="284163"/>
            <a:ext cx="2808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600" b="1">
                <a:latin typeface="Times New Roman" pitchFamily="18" charset="0"/>
              </a:rPr>
              <a:t>Sistema de Ventilación</a:t>
            </a:r>
            <a:endParaRPr lang="es-ES"/>
          </a:p>
        </p:txBody>
      </p:sp>
      <p:sp>
        <p:nvSpPr>
          <p:cNvPr id="18437" name="13 CuadroTexto"/>
          <p:cNvSpPr txBox="1">
            <a:spLocks noChangeArrowheads="1"/>
          </p:cNvSpPr>
          <p:nvPr/>
        </p:nvSpPr>
        <p:spPr bwMode="auto">
          <a:xfrm>
            <a:off x="0" y="6453188"/>
            <a:ext cx="3059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600">
                <a:latin typeface="Times New Roman" pitchFamily="18" charset="0"/>
              </a:rPr>
              <a:t>Norma NEC 450-45</a:t>
            </a:r>
            <a:endParaRPr lang="es-ES"/>
          </a:p>
        </p:txBody>
      </p:sp>
      <p:cxnSp>
        <p:nvCxnSpPr>
          <p:cNvPr id="18438" name="AutoShape 5"/>
          <p:cNvCxnSpPr>
            <a:cxnSpLocks noChangeShapeType="1"/>
          </p:cNvCxnSpPr>
          <p:nvPr/>
        </p:nvCxnSpPr>
        <p:spPr bwMode="auto">
          <a:xfrm flipV="1">
            <a:off x="2786063" y="2928938"/>
            <a:ext cx="1000125" cy="142875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</p:spPr>
      </p:cxnSp>
      <p:cxnSp>
        <p:nvCxnSpPr>
          <p:cNvPr id="18439" name="AutoShape 5"/>
          <p:cNvCxnSpPr>
            <a:cxnSpLocks noChangeShapeType="1"/>
          </p:cNvCxnSpPr>
          <p:nvPr/>
        </p:nvCxnSpPr>
        <p:spPr bwMode="auto">
          <a:xfrm>
            <a:off x="6357938" y="2428875"/>
            <a:ext cx="857250" cy="28575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18440" name="Text Box 4"/>
          <p:cNvSpPr txBox="1">
            <a:spLocks noChangeArrowheads="1"/>
          </p:cNvSpPr>
          <p:nvPr/>
        </p:nvSpPr>
        <p:spPr bwMode="auto">
          <a:xfrm>
            <a:off x="1760538" y="2928938"/>
            <a:ext cx="954087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11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Ductos de </a:t>
            </a:r>
            <a:r>
              <a:rPr lang="es-EC" sz="11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Ventilación</a:t>
            </a:r>
          </a:p>
          <a:p>
            <a:endParaRPr lang="es-EC"/>
          </a:p>
        </p:txBody>
      </p:sp>
      <p:sp>
        <p:nvSpPr>
          <p:cNvPr id="18441" name="Text Box 4"/>
          <p:cNvSpPr txBox="1">
            <a:spLocks noChangeArrowheads="1"/>
          </p:cNvSpPr>
          <p:nvPr/>
        </p:nvSpPr>
        <p:spPr bwMode="auto">
          <a:xfrm>
            <a:off x="5429250" y="2000250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11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Material en los Radiadores</a:t>
            </a:r>
            <a:endParaRPr lang="es-EC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2875" y="0"/>
            <a:ext cx="28575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rect">
              <a:fillToRect l="100000" b="100000"/>
            </a:path>
            <a:tileRect t="-100000" r="-100000"/>
          </a:gradFill>
          <a:effectLst>
            <a:outerShdw blurRad="635000" dist="50800" dir="5400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grpSp>
        <p:nvGrpSpPr>
          <p:cNvPr id="19459" name="Group 9"/>
          <p:cNvGrpSpPr>
            <a:grpSpLocks/>
          </p:cNvGrpSpPr>
          <p:nvPr/>
        </p:nvGrpSpPr>
        <p:grpSpPr bwMode="auto">
          <a:xfrm>
            <a:off x="787400" y="719138"/>
            <a:ext cx="7816850" cy="5805487"/>
            <a:chOff x="405" y="498"/>
            <a:chExt cx="5181" cy="3777"/>
          </a:xfrm>
        </p:grpSpPr>
        <p:pic>
          <p:nvPicPr>
            <p:cNvPr id="1946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5" y="498"/>
              <a:ext cx="5181" cy="3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7" name="Picture 3" descr="C:\Users\Victor\Desktop\tesis\nuevas fotos 11-08\S6001606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55" y="990"/>
              <a:ext cx="2205" cy="1654"/>
            </a:xfrm>
            <a:prstGeom prst="rect">
              <a:avLst/>
            </a:prstGeom>
            <a:noFill/>
            <a:ln w="50800" cmpd="thickThin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9468" name="Picture 4" descr="C:\Users\Victor\Desktop\tesis\nuevas fotos 11-08\S6001604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70" y="990"/>
              <a:ext cx="2220" cy="1665"/>
            </a:xfrm>
            <a:prstGeom prst="rect">
              <a:avLst/>
            </a:prstGeom>
            <a:noFill/>
            <a:ln w="50800" cmpd="thickThin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" name="6 Elipse"/>
            <p:cNvSpPr/>
            <p:nvPr/>
          </p:nvSpPr>
          <p:spPr>
            <a:xfrm>
              <a:off x="1260" y="3285"/>
              <a:ext cx="626" cy="597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C"/>
            </a:p>
          </p:txBody>
        </p:sp>
        <p:sp>
          <p:nvSpPr>
            <p:cNvPr id="8" name="7 Elipse"/>
            <p:cNvSpPr/>
            <p:nvPr/>
          </p:nvSpPr>
          <p:spPr>
            <a:xfrm>
              <a:off x="2790" y="3285"/>
              <a:ext cx="628" cy="597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C"/>
            </a:p>
          </p:txBody>
        </p:sp>
      </p:grpSp>
      <p:sp>
        <p:nvSpPr>
          <p:cNvPr id="19460" name="13 CuadroTexto"/>
          <p:cNvSpPr txBox="1">
            <a:spLocks noChangeArrowheads="1"/>
          </p:cNvSpPr>
          <p:nvPr/>
        </p:nvSpPr>
        <p:spPr bwMode="auto">
          <a:xfrm>
            <a:off x="3203575" y="284163"/>
            <a:ext cx="2808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600" b="1">
                <a:latin typeface="Times New Roman" pitchFamily="18" charset="0"/>
              </a:rPr>
              <a:t>Sistema de Ventilación</a:t>
            </a:r>
            <a:endParaRPr lang="es-ES"/>
          </a:p>
        </p:txBody>
      </p:sp>
      <p:cxnSp>
        <p:nvCxnSpPr>
          <p:cNvPr id="19461" name="AutoShape 5"/>
          <p:cNvCxnSpPr>
            <a:cxnSpLocks noChangeShapeType="1"/>
          </p:cNvCxnSpPr>
          <p:nvPr/>
        </p:nvCxnSpPr>
        <p:spPr bwMode="auto">
          <a:xfrm rot="16200000" flipH="1">
            <a:off x="3536157" y="2393156"/>
            <a:ext cx="571500" cy="500063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</p:cxnSp>
      <p:cxnSp>
        <p:nvCxnSpPr>
          <p:cNvPr id="19462" name="AutoShape 5"/>
          <p:cNvCxnSpPr>
            <a:cxnSpLocks noChangeShapeType="1"/>
          </p:cNvCxnSpPr>
          <p:nvPr/>
        </p:nvCxnSpPr>
        <p:spPr bwMode="auto">
          <a:xfrm rot="16200000" flipH="1">
            <a:off x="6858001" y="2071687"/>
            <a:ext cx="857250" cy="428625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19463" name="Text Box 4"/>
          <p:cNvSpPr txBox="1">
            <a:spLocks noChangeArrowheads="1"/>
          </p:cNvSpPr>
          <p:nvPr/>
        </p:nvSpPr>
        <p:spPr bwMode="auto">
          <a:xfrm>
            <a:off x="5429250" y="2000250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lang="es-ES"/>
          </a:p>
        </p:txBody>
      </p:sp>
      <p:sp>
        <p:nvSpPr>
          <p:cNvPr id="19464" name="Text Box 4"/>
          <p:cNvSpPr txBox="1">
            <a:spLocks noChangeArrowheads="1"/>
          </p:cNvSpPr>
          <p:nvPr/>
        </p:nvSpPr>
        <p:spPr bwMode="auto">
          <a:xfrm>
            <a:off x="2857500" y="1857375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s-EC" sz="11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Acumulación</a:t>
            </a:r>
            <a:r>
              <a:rPr lang="en-US" sz="11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de Material</a:t>
            </a:r>
            <a:endParaRPr lang="es-EC" b="1">
              <a:solidFill>
                <a:schemeClr val="bg1"/>
              </a:solidFill>
            </a:endParaRPr>
          </a:p>
        </p:txBody>
      </p:sp>
      <p:sp>
        <p:nvSpPr>
          <p:cNvPr id="19465" name="Text Box 4"/>
          <p:cNvSpPr txBox="1">
            <a:spLocks noChangeArrowheads="1"/>
          </p:cNvSpPr>
          <p:nvPr/>
        </p:nvSpPr>
        <p:spPr bwMode="auto">
          <a:xfrm>
            <a:off x="6215063" y="1500188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11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Material en  la  Carcaza</a:t>
            </a:r>
            <a:endParaRPr lang="es-EC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2875" y="0"/>
            <a:ext cx="28575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rect">
              <a:fillToRect l="100000" b="100000"/>
            </a:path>
            <a:tileRect t="-100000" r="-100000"/>
          </a:gradFill>
          <a:effectLst>
            <a:outerShdw blurRad="635000" dist="50800" dir="5400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0484" name="5 CuadroTexto"/>
          <p:cNvSpPr txBox="1">
            <a:spLocks noChangeArrowheads="1"/>
          </p:cNvSpPr>
          <p:nvPr/>
        </p:nvSpPr>
        <p:spPr bwMode="auto">
          <a:xfrm>
            <a:off x="2214563" y="314325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>
                <a:latin typeface="Times New Roman" pitchFamily="18" charset="0"/>
                <a:cs typeface="Times New Roman" pitchFamily="18" charset="0"/>
              </a:rPr>
              <a:t>Método de Hazop </a:t>
            </a:r>
          </a:p>
        </p:txBody>
      </p:sp>
      <p:grpSp>
        <p:nvGrpSpPr>
          <p:cNvPr id="20485" name="12 Grupo"/>
          <p:cNvGrpSpPr>
            <a:grpSpLocks/>
          </p:cNvGrpSpPr>
          <p:nvPr/>
        </p:nvGrpSpPr>
        <p:grpSpPr bwMode="auto">
          <a:xfrm>
            <a:off x="1541463" y="714375"/>
            <a:ext cx="6816725" cy="6000750"/>
            <a:chOff x="1542251" y="714357"/>
            <a:chExt cx="6815963" cy="6000791"/>
          </a:xfrm>
        </p:grpSpPr>
        <p:pic>
          <p:nvPicPr>
            <p:cNvPr id="20486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42251" y="714357"/>
              <a:ext cx="6244459" cy="5929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9 Rectángulo"/>
            <p:cNvSpPr/>
            <p:nvPr/>
          </p:nvSpPr>
          <p:spPr>
            <a:xfrm>
              <a:off x="5143885" y="6357959"/>
              <a:ext cx="2857181" cy="3571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20488" name="24 CuadroTexto"/>
            <p:cNvSpPr txBox="1">
              <a:spLocks noChangeArrowheads="1"/>
            </p:cNvSpPr>
            <p:nvPr/>
          </p:nvSpPr>
          <p:spPr bwMode="auto">
            <a:xfrm>
              <a:off x="3786214" y="6315075"/>
              <a:ext cx="45720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600">
                  <a:latin typeface="Times New Roman" pitchFamily="18" charset="0"/>
                  <a:cs typeface="Times New Roman" pitchFamily="18" charset="0"/>
                </a:rPr>
                <a:t>Áreas de Aplicación del Método.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2875" y="0"/>
            <a:ext cx="28575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rect">
              <a:fillToRect l="100000" b="100000"/>
            </a:path>
            <a:tileRect t="-100000" r="-100000"/>
          </a:gradFill>
          <a:effectLst>
            <a:outerShdw blurRad="635000" dist="50800" dir="5400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195513" y="714375"/>
          <a:ext cx="5233987" cy="5837238"/>
        </p:xfrm>
        <a:graphic>
          <a:graphicData uri="http://schemas.openxmlformats.org/presentationml/2006/ole">
            <p:oleObj spid="_x0000_s1026" name="Worksheet" r:id="rId3" imgW="7972543" imgH="7505700" progId="Excel.Sheet.8">
              <p:embed/>
            </p:oleObj>
          </a:graphicData>
        </a:graphic>
      </p:graphicFrame>
      <p:sp>
        <p:nvSpPr>
          <p:cNvPr id="1028" name="4 CuadroTexto"/>
          <p:cNvSpPr txBox="1">
            <a:spLocks noChangeArrowheads="1"/>
          </p:cNvSpPr>
          <p:nvPr/>
        </p:nvSpPr>
        <p:spPr bwMode="auto">
          <a:xfrm>
            <a:off x="2214563" y="214313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>
                <a:latin typeface="Times New Roman" pitchFamily="18" charset="0"/>
                <a:cs typeface="Times New Roman" pitchFamily="18" charset="0"/>
              </a:rPr>
              <a:t>Resumen del Nivel del Riesgo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2875" y="0"/>
            <a:ext cx="28575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rect">
              <a:fillToRect l="100000" b="100000"/>
            </a:path>
            <a:tileRect t="-100000" r="-100000"/>
          </a:gradFill>
          <a:effectLst>
            <a:outerShdw blurRad="635000" dist="50800" dir="5400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214563" y="1214438"/>
          <a:ext cx="5205412" cy="817562"/>
        </p:xfrm>
        <a:graphic>
          <a:graphicData uri="http://schemas.openxmlformats.org/presentationml/2006/ole">
            <p:oleObj spid="_x0000_s2050" name="Worksheet" r:id="rId3" imgW="7753249" imgH="1190557" progId="Excel.Sheet.8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214563" y="2071688"/>
          <a:ext cx="5219700" cy="4286250"/>
        </p:xfrm>
        <a:graphic>
          <a:graphicData uri="http://schemas.openxmlformats.org/presentationml/2006/ole">
            <p:oleObj spid="_x0000_s2051" name="Worksheet" r:id="rId4" imgW="7753249" imgH="5648257" progId="Excel.Sheet.8">
              <p:embed/>
            </p:oleObj>
          </a:graphicData>
        </a:graphic>
      </p:graphicFrame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054" name="5 CuadroTexto"/>
          <p:cNvSpPr txBox="1">
            <a:spLocks noChangeArrowheads="1"/>
          </p:cNvSpPr>
          <p:nvPr/>
        </p:nvSpPr>
        <p:spPr bwMode="auto">
          <a:xfrm>
            <a:off x="2214563" y="314325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>
                <a:latin typeface="Times New Roman" pitchFamily="18" charset="0"/>
                <a:cs typeface="Times New Roman" pitchFamily="18" charset="0"/>
              </a:rPr>
              <a:t>Resumen del Nivel del Riesgo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2875" y="0"/>
            <a:ext cx="28575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rect">
              <a:fillToRect l="100000" b="100000"/>
            </a:path>
            <a:tileRect t="-100000" r="-100000"/>
          </a:gradFill>
          <a:effectLst>
            <a:outerShdw blurRad="635000" dist="50800" dir="5400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sp>
        <p:nvSpPr>
          <p:cNvPr id="21507" name="3 CuadroTexto"/>
          <p:cNvSpPr txBox="1">
            <a:spLocks noChangeArrowheads="1"/>
          </p:cNvSpPr>
          <p:nvPr/>
        </p:nvSpPr>
        <p:spPr bwMode="auto">
          <a:xfrm>
            <a:off x="2071688" y="0"/>
            <a:ext cx="5000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latin typeface="Times New Roman" pitchFamily="18" charset="0"/>
                <a:cs typeface="Times New Roman" pitchFamily="18" charset="0"/>
              </a:rPr>
              <a:t>Nivel de Riesgo</a:t>
            </a:r>
          </a:p>
        </p:txBody>
      </p:sp>
      <p:sp>
        <p:nvSpPr>
          <p:cNvPr id="21508" name="9 CuadroTexto"/>
          <p:cNvSpPr txBox="1">
            <a:spLocks noChangeArrowheads="1"/>
          </p:cNvSpPr>
          <p:nvPr/>
        </p:nvSpPr>
        <p:spPr bwMode="auto">
          <a:xfrm>
            <a:off x="1357313" y="5857875"/>
            <a:ext cx="4143375" cy="3698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Media de riesgo en el área = 35.215 </a:t>
            </a:r>
          </a:p>
        </p:txBody>
      </p:sp>
      <p:pic>
        <p:nvPicPr>
          <p:cNvPr id="2150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785813"/>
            <a:ext cx="7748588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8613" y="4429125"/>
            <a:ext cx="23272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2875" y="0"/>
            <a:ext cx="28575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rect">
              <a:fillToRect l="100000" b="100000"/>
            </a:path>
            <a:tileRect t="-100000" r="-100000"/>
          </a:gradFill>
          <a:effectLst>
            <a:outerShdw blurRad="635000" dist="50800" dir="5400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 dirty="0"/>
          </a:p>
        </p:txBody>
      </p:sp>
      <p:sp>
        <p:nvSpPr>
          <p:cNvPr id="6147" name="2 Rectángulo"/>
          <p:cNvSpPr>
            <a:spLocks noChangeArrowheads="1"/>
          </p:cNvSpPr>
          <p:nvPr/>
        </p:nvSpPr>
        <p:spPr bwMode="auto">
          <a:xfrm>
            <a:off x="1214438" y="192088"/>
            <a:ext cx="7286625" cy="627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s-ES" altLang="zh-CN" b="1">
              <a:latin typeface="Bookman Old Style" pitchFamily="18" charset="0"/>
            </a:endParaRPr>
          </a:p>
          <a:p>
            <a:pPr algn="ctr"/>
            <a:r>
              <a:rPr lang="es-ES" altLang="zh-CN" sz="3200" b="1">
                <a:solidFill>
                  <a:srgbClr val="00B0F0"/>
                </a:solidFill>
                <a:latin typeface="Bookman Old Style" pitchFamily="18" charset="0"/>
              </a:rPr>
              <a:t>Tema </a:t>
            </a:r>
            <a:endParaRPr lang="es-ES" altLang="zh-CN" sz="1400" b="1">
              <a:solidFill>
                <a:srgbClr val="00B0F0"/>
              </a:solidFill>
              <a:latin typeface="Bookman Old Style" pitchFamily="18" charset="0"/>
            </a:endParaRPr>
          </a:p>
          <a:p>
            <a:pPr algn="ctr"/>
            <a:endParaRPr lang="es-ES" altLang="zh-CN" sz="1200" b="1">
              <a:solidFill>
                <a:srgbClr val="00B0F0"/>
              </a:solidFill>
              <a:latin typeface="Bookman Old Style" pitchFamily="18" charset="0"/>
            </a:endParaRPr>
          </a:p>
          <a:p>
            <a:pPr algn="ctr"/>
            <a:r>
              <a:rPr lang="es-EC" altLang="zh-CN" sz="3200" b="1">
                <a:latin typeface="Bookman Old Style" pitchFamily="18" charset="0"/>
              </a:rPr>
              <a:t>“</a:t>
            </a:r>
            <a:r>
              <a:rPr lang="es-ES" sz="3200" b="1">
                <a:latin typeface="Bookman Old Style" pitchFamily="18" charset="0"/>
              </a:rPr>
              <a:t>ANÁLISIS DE LOS RIESGOS Y PELIGROS DE INCENDIO EN ESTACIONES DE TRANSFORMACIÓN DE ENERGÍA Y CENTRO DE CONTROL DE MOTORES</a:t>
            </a:r>
            <a:r>
              <a:rPr lang="es-EC" altLang="zh-CN" sz="3200" b="1">
                <a:latin typeface="Bookman Old Style" pitchFamily="18" charset="0"/>
              </a:rPr>
              <a:t>”</a:t>
            </a:r>
            <a:r>
              <a:rPr lang="es-ES" altLang="zh-CN" sz="3200">
                <a:latin typeface="Bookman Old Style" pitchFamily="18" charset="0"/>
              </a:rPr>
              <a:t> </a:t>
            </a:r>
          </a:p>
          <a:p>
            <a:pPr algn="ctr"/>
            <a:endParaRPr lang="es-ES" altLang="zh-CN" sz="3200">
              <a:latin typeface="Bookman Old Style" pitchFamily="18" charset="0"/>
            </a:endParaRPr>
          </a:p>
          <a:p>
            <a:pPr algn="ctr"/>
            <a:r>
              <a:rPr lang="es-ES" altLang="zh-CN" sz="2800" b="1">
                <a:solidFill>
                  <a:srgbClr val="00B0F0"/>
                </a:solidFill>
                <a:latin typeface="Bookman Old Style" pitchFamily="18" charset="0"/>
              </a:rPr>
              <a:t>Integrantes: </a:t>
            </a:r>
            <a:r>
              <a:rPr lang="es-ES" altLang="zh-CN" sz="2800" b="1">
                <a:latin typeface="Bookman Old Style" pitchFamily="18" charset="0"/>
              </a:rPr>
              <a:t>Rubén Clavijo</a:t>
            </a:r>
          </a:p>
          <a:p>
            <a:pPr algn="ctr"/>
            <a:r>
              <a:rPr lang="es-ES" altLang="zh-CN" sz="2800" b="1">
                <a:latin typeface="Bookman Old Style" pitchFamily="18" charset="0"/>
              </a:rPr>
              <a:t>		   Víctor Vera	</a:t>
            </a:r>
          </a:p>
          <a:p>
            <a:pPr algn="ctr"/>
            <a:r>
              <a:rPr lang="es-ES" altLang="zh-CN" sz="2800" b="1">
                <a:latin typeface="Bookman Old Style" pitchFamily="18" charset="0"/>
              </a:rPr>
              <a:t>		      Freddy Landín </a:t>
            </a:r>
          </a:p>
          <a:p>
            <a:pPr algn="ctr"/>
            <a:endParaRPr lang="es-ES" altLang="zh-CN" sz="320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2875" y="0"/>
            <a:ext cx="28575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rect">
              <a:fillToRect l="100000" b="100000"/>
            </a:path>
            <a:tileRect t="-100000" r="-100000"/>
          </a:gradFill>
          <a:effectLst>
            <a:outerShdw blurRad="635000" dist="50800" dir="5400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785813"/>
            <a:ext cx="757237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3 CuadroTexto"/>
          <p:cNvSpPr txBox="1">
            <a:spLocks noChangeArrowheads="1"/>
          </p:cNvSpPr>
          <p:nvPr/>
        </p:nvSpPr>
        <p:spPr bwMode="auto">
          <a:xfrm>
            <a:off x="2071688" y="149225"/>
            <a:ext cx="5000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latin typeface="Times New Roman" pitchFamily="18" charset="0"/>
                <a:cs typeface="Times New Roman" pitchFamily="18" charset="0"/>
              </a:rPr>
              <a:t>Implantación del Edificio Casa de Fuerza Nivel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2875" y="0"/>
            <a:ext cx="28575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rect">
              <a:fillToRect l="100000" b="100000"/>
            </a:path>
            <a:tileRect t="-100000" r="-100000"/>
          </a:gradFill>
          <a:effectLst>
            <a:outerShdw blurRad="635000" dist="50800" dir="5400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sp>
        <p:nvSpPr>
          <p:cNvPr id="23555" name="6 CuadroTexto"/>
          <p:cNvSpPr txBox="1">
            <a:spLocks noChangeArrowheads="1"/>
          </p:cNvSpPr>
          <p:nvPr/>
        </p:nvSpPr>
        <p:spPr bwMode="auto">
          <a:xfrm>
            <a:off x="2214563" y="214313"/>
            <a:ext cx="5286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latin typeface="Times New Roman" pitchFamily="18" charset="0"/>
                <a:cs typeface="Times New Roman" pitchFamily="18" charset="0"/>
              </a:rPr>
              <a:t>Cuarto del Centro de Control de Motores </a:t>
            </a:r>
          </a:p>
        </p:txBody>
      </p:sp>
      <p:grpSp>
        <p:nvGrpSpPr>
          <p:cNvPr id="23556" name="15 Grupo"/>
          <p:cNvGrpSpPr>
            <a:grpSpLocks/>
          </p:cNvGrpSpPr>
          <p:nvPr/>
        </p:nvGrpSpPr>
        <p:grpSpPr bwMode="auto">
          <a:xfrm>
            <a:off x="709613" y="928688"/>
            <a:ext cx="7862887" cy="5500687"/>
            <a:chOff x="709613" y="714356"/>
            <a:chExt cx="7862915" cy="5429288"/>
          </a:xfrm>
        </p:grpSpPr>
        <p:grpSp>
          <p:nvGrpSpPr>
            <p:cNvPr id="23559" name="14 Grupo"/>
            <p:cNvGrpSpPr>
              <a:grpSpLocks/>
            </p:cNvGrpSpPr>
            <p:nvPr/>
          </p:nvGrpSpPr>
          <p:grpSpPr bwMode="auto">
            <a:xfrm>
              <a:off x="709613" y="714356"/>
              <a:ext cx="7862915" cy="5429288"/>
              <a:chOff x="709613" y="714356"/>
              <a:chExt cx="7862915" cy="5429288"/>
            </a:xfrm>
          </p:grpSpPr>
          <p:pic>
            <p:nvPicPr>
              <p:cNvPr id="23561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09613" y="714356"/>
                <a:ext cx="7862915" cy="5429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62" name="Picture 2" descr="C:\Users\Victor\Desktop\tesis\nuevas fotos 11-08\S6001588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428728" y="1142984"/>
                <a:ext cx="4143404" cy="2989545"/>
              </a:xfrm>
              <a:prstGeom prst="rect">
                <a:avLst/>
              </a:prstGeom>
              <a:noFill/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cxnSp>
            <p:nvCxnSpPr>
              <p:cNvPr id="20491" name="AutoShape 11"/>
              <p:cNvCxnSpPr>
                <a:cxnSpLocks noChangeShapeType="1"/>
              </p:cNvCxnSpPr>
              <p:nvPr/>
            </p:nvCxnSpPr>
            <p:spPr bwMode="auto">
              <a:xfrm rot="16200000" flipV="1">
                <a:off x="3847244" y="2443631"/>
                <a:ext cx="592286" cy="571502"/>
              </a:xfrm>
              <a:prstGeom prst="straightConnector1">
                <a:avLst/>
              </a:prstGeom>
              <a:noFill/>
              <a:ln w="12700">
                <a:solidFill>
                  <a:schemeClr val="bg1">
                    <a:lumMod val="95000"/>
                  </a:schemeClr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0492" name="AutoShape 11"/>
              <p:cNvCxnSpPr>
                <a:cxnSpLocks noChangeShapeType="1"/>
              </p:cNvCxnSpPr>
              <p:nvPr/>
            </p:nvCxnSpPr>
            <p:spPr bwMode="auto">
              <a:xfrm rot="10800000">
                <a:off x="2500319" y="2981651"/>
                <a:ext cx="857253" cy="413660"/>
              </a:xfrm>
              <a:prstGeom prst="straightConnector1">
                <a:avLst/>
              </a:prstGeom>
              <a:noFill/>
              <a:ln w="12700">
                <a:solidFill>
                  <a:schemeClr val="bg1">
                    <a:lumMod val="95000"/>
                  </a:schemeClr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0493" name="Text Box 12"/>
              <p:cNvSpPr txBox="1">
                <a:spLocks noChangeArrowheads="1"/>
              </p:cNvSpPr>
              <p:nvPr/>
            </p:nvSpPr>
            <p:spPr bwMode="auto">
              <a:xfrm>
                <a:off x="3286134" y="3395312"/>
                <a:ext cx="1143004" cy="548413"/>
              </a:xfrm>
              <a:prstGeom prst="rect">
                <a:avLst/>
              </a:prstGeom>
              <a:noFill/>
              <a:ln w="9525" cmpd="thickThin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es-EC" sz="1100" b="1" dirty="0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CCM Casa de Fuerza</a:t>
                </a:r>
              </a:p>
            </p:txBody>
          </p:sp>
          <p:sp>
            <p:nvSpPr>
              <p:cNvPr id="20494" name="Text Box 12"/>
              <p:cNvSpPr txBox="1">
                <a:spLocks noChangeArrowheads="1"/>
              </p:cNvSpPr>
              <p:nvPr/>
            </p:nvSpPr>
            <p:spPr bwMode="auto">
              <a:xfrm>
                <a:off x="4357701" y="3050595"/>
                <a:ext cx="1143004" cy="549980"/>
              </a:xfrm>
              <a:prstGeom prst="rect">
                <a:avLst/>
              </a:prstGeom>
              <a:noFill/>
              <a:ln w="9525" cmpd="thickThin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es-EC" sz="1100" b="1" dirty="0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CCM  Caldera</a:t>
                </a:r>
              </a:p>
            </p:txBody>
          </p:sp>
        </p:grpSp>
        <p:sp>
          <p:nvSpPr>
            <p:cNvPr id="14" name="13 Rectángulo"/>
            <p:cNvSpPr/>
            <p:nvPr/>
          </p:nvSpPr>
          <p:spPr>
            <a:xfrm>
              <a:off x="1571628" y="4644127"/>
              <a:ext cx="4786330" cy="857091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cxnSp>
        <p:nvCxnSpPr>
          <p:cNvPr id="20485" name="AutoShape 11"/>
          <p:cNvCxnSpPr>
            <a:cxnSpLocks noChangeShapeType="1"/>
          </p:cNvCxnSpPr>
          <p:nvPr/>
        </p:nvCxnSpPr>
        <p:spPr bwMode="auto">
          <a:xfrm>
            <a:off x="4500563" y="1928813"/>
            <a:ext cx="428625" cy="214312"/>
          </a:xfrm>
          <a:prstGeom prst="straightConnector1">
            <a:avLst/>
          </a:prstGeom>
          <a:noFill/>
          <a:ln w="12700">
            <a:solidFill>
              <a:schemeClr val="bg1">
                <a:lumMod val="95000"/>
              </a:schemeClr>
            </a:solidFill>
            <a:round/>
            <a:headEnd/>
            <a:tailEnd type="triangle" w="med" len="med"/>
          </a:ln>
        </p:spPr>
      </p:cxnSp>
      <p:sp>
        <p:nvSpPr>
          <p:cNvPr id="20486" name="Text Box 12"/>
          <p:cNvSpPr txBox="1">
            <a:spLocks noChangeArrowheads="1"/>
          </p:cNvSpPr>
          <p:nvPr/>
        </p:nvSpPr>
        <p:spPr bwMode="auto">
          <a:xfrm>
            <a:off x="3714750" y="1500188"/>
            <a:ext cx="1143000" cy="557212"/>
          </a:xfrm>
          <a:prstGeom prst="rect">
            <a:avLst/>
          </a:prstGeom>
          <a:noFill/>
          <a:ln w="9525" cmpd="thickThin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s-EC" sz="1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Variadores de Velocidad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2875" y="0"/>
            <a:ext cx="28575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rect">
              <a:fillToRect l="100000" b="100000"/>
            </a:path>
            <a:tileRect t="-100000" r="-100000"/>
          </a:gradFill>
          <a:effectLst>
            <a:outerShdw blurRad="635000" dist="50800" dir="5400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grpSp>
        <p:nvGrpSpPr>
          <p:cNvPr id="24579" name="10 Grupo"/>
          <p:cNvGrpSpPr>
            <a:grpSpLocks/>
          </p:cNvGrpSpPr>
          <p:nvPr/>
        </p:nvGrpSpPr>
        <p:grpSpPr bwMode="auto">
          <a:xfrm>
            <a:off x="709613" y="762000"/>
            <a:ext cx="7791450" cy="5524500"/>
            <a:chOff x="709613" y="761981"/>
            <a:chExt cx="7791477" cy="5524539"/>
          </a:xfrm>
        </p:grpSpPr>
        <p:grpSp>
          <p:nvGrpSpPr>
            <p:cNvPr id="24584" name="6 Grupo"/>
            <p:cNvGrpSpPr>
              <a:grpSpLocks/>
            </p:cNvGrpSpPr>
            <p:nvPr/>
          </p:nvGrpSpPr>
          <p:grpSpPr bwMode="auto">
            <a:xfrm>
              <a:off x="709613" y="761981"/>
              <a:ext cx="7791477" cy="5524539"/>
              <a:chOff x="709613" y="690543"/>
              <a:chExt cx="7862915" cy="6024605"/>
            </a:xfrm>
          </p:grpSpPr>
          <p:pic>
            <p:nvPicPr>
              <p:cNvPr id="24586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09613" y="714356"/>
                <a:ext cx="7862915" cy="60007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587" name="Picture 2" descr="C:\Users\Victor\Desktop\tesis\nuevas fotos 11-08\S6001573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75150" y="714356"/>
                <a:ext cx="2625346" cy="3500462"/>
              </a:xfrm>
              <a:prstGeom prst="rect">
                <a:avLst/>
              </a:prstGeom>
              <a:noFill/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24588" name="Picture 3" descr="C:\Users\Victor\Desktop\tesis\nuevas fotos 11-08\S6001576.JP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500694" y="690543"/>
                <a:ext cx="2643188" cy="3524250"/>
              </a:xfrm>
              <a:prstGeom prst="rect">
                <a:avLst/>
              </a:prstGeom>
              <a:noFill/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sp>
          <p:nvSpPr>
            <p:cNvPr id="6" name="5 Elipse"/>
            <p:cNvSpPr/>
            <p:nvPr/>
          </p:nvSpPr>
          <p:spPr>
            <a:xfrm>
              <a:off x="6072207" y="4429132"/>
              <a:ext cx="1000128" cy="928695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C"/>
            </a:p>
          </p:txBody>
        </p:sp>
      </p:grpSp>
      <p:sp>
        <p:nvSpPr>
          <p:cNvPr id="24580" name="7 CuadroTexto"/>
          <p:cNvSpPr txBox="1">
            <a:spLocks noChangeArrowheads="1"/>
          </p:cNvSpPr>
          <p:nvPr/>
        </p:nvSpPr>
        <p:spPr bwMode="auto">
          <a:xfrm>
            <a:off x="2214563" y="142875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latin typeface="Times New Roman" pitchFamily="18" charset="0"/>
                <a:cs typeface="Times New Roman" pitchFamily="18" charset="0"/>
              </a:rPr>
              <a:t>Señalizaciones y Barra de Pánico </a:t>
            </a:r>
          </a:p>
        </p:txBody>
      </p:sp>
      <p:cxnSp>
        <p:nvCxnSpPr>
          <p:cNvPr id="21509" name="AutoShape 11"/>
          <p:cNvCxnSpPr>
            <a:cxnSpLocks noChangeShapeType="1"/>
          </p:cNvCxnSpPr>
          <p:nvPr/>
        </p:nvCxnSpPr>
        <p:spPr bwMode="auto">
          <a:xfrm rot="10800000" flipV="1">
            <a:off x="6715125" y="2357438"/>
            <a:ext cx="642938" cy="438150"/>
          </a:xfrm>
          <a:prstGeom prst="straightConnector1">
            <a:avLst/>
          </a:prstGeom>
          <a:noFill/>
          <a:ln w="25400">
            <a:solidFill>
              <a:schemeClr val="bg1">
                <a:lumMod val="95000"/>
              </a:schemeClr>
            </a:solidFill>
            <a:round/>
            <a:headEnd/>
            <a:tailEnd type="triangle" w="med" len="med"/>
          </a:ln>
        </p:spPr>
      </p:cxnSp>
      <p:sp>
        <p:nvSpPr>
          <p:cNvPr id="24" name="23 Elipse"/>
          <p:cNvSpPr/>
          <p:nvPr/>
        </p:nvSpPr>
        <p:spPr>
          <a:xfrm>
            <a:off x="2071688" y="857250"/>
            <a:ext cx="1214437" cy="1214438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583" name="24 CuadroTexto"/>
          <p:cNvSpPr txBox="1">
            <a:spLocks noChangeArrowheads="1"/>
          </p:cNvSpPr>
          <p:nvPr/>
        </p:nvSpPr>
        <p:spPr bwMode="auto">
          <a:xfrm>
            <a:off x="785813" y="6315075"/>
            <a:ext cx="457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>
                <a:latin typeface="Times New Roman" pitchFamily="18" charset="0"/>
                <a:cs typeface="Times New Roman" pitchFamily="18" charset="0"/>
              </a:rPr>
              <a:t>NEC 450-43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2875" y="0"/>
            <a:ext cx="28575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rect">
              <a:fillToRect l="100000" b="100000"/>
            </a:path>
            <a:tileRect t="-100000" r="-100000"/>
          </a:gradFill>
          <a:effectLst>
            <a:outerShdw blurRad="635000" dist="50800" dir="5400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sp>
        <p:nvSpPr>
          <p:cNvPr id="25603" name="19 CuadroTexto"/>
          <p:cNvSpPr txBox="1">
            <a:spLocks noChangeArrowheads="1"/>
          </p:cNvSpPr>
          <p:nvPr/>
        </p:nvSpPr>
        <p:spPr bwMode="auto">
          <a:xfrm>
            <a:off x="2214563" y="214313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latin typeface="Times New Roman" pitchFamily="18" charset="0"/>
                <a:cs typeface="Times New Roman" pitchFamily="18" charset="0"/>
              </a:rPr>
              <a:t>Señalizaciones en Tableros  </a:t>
            </a:r>
          </a:p>
        </p:txBody>
      </p:sp>
      <p:grpSp>
        <p:nvGrpSpPr>
          <p:cNvPr id="25604" name="21 Grupo"/>
          <p:cNvGrpSpPr>
            <a:grpSpLocks/>
          </p:cNvGrpSpPr>
          <p:nvPr/>
        </p:nvGrpSpPr>
        <p:grpSpPr bwMode="auto">
          <a:xfrm>
            <a:off x="928688" y="571500"/>
            <a:ext cx="7500937" cy="5429250"/>
            <a:chOff x="928663" y="571480"/>
            <a:chExt cx="7500989" cy="5429288"/>
          </a:xfrm>
        </p:grpSpPr>
        <p:pic>
          <p:nvPicPr>
            <p:cNvPr id="2560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89565" y="758697"/>
              <a:ext cx="7179183" cy="5242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7" name="Picture 3" descr="C:\Users\Victor\Desktop\tesis\nuevas fotos 11-08\S6001587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93888" y="1257942"/>
              <a:ext cx="3652627" cy="2621015"/>
            </a:xfrm>
            <a:prstGeom prst="rect">
              <a:avLst/>
            </a:prstGeom>
            <a:noFill/>
            <a:ln w="50800" cmpd="thickThin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5608" name="Picture 2" descr="C:\Users\Victor\Desktop\tesis\nuevas fotos 11-08\S6001581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33776" y="571480"/>
              <a:ext cx="1695876" cy="2163395"/>
            </a:xfrm>
            <a:prstGeom prst="rect">
              <a:avLst/>
            </a:prstGeom>
            <a:noFill/>
            <a:ln w="50800" cmpd="thickThin">
              <a:solidFill>
                <a:schemeClr val="tx1"/>
              </a:solidFill>
              <a:miter lim="800000"/>
              <a:headEnd/>
              <a:tailEnd/>
            </a:ln>
          </p:spPr>
        </p:pic>
        <p:cxnSp>
          <p:nvCxnSpPr>
            <p:cNvPr id="25609" name="AutoShape 11"/>
            <p:cNvCxnSpPr>
              <a:cxnSpLocks noChangeShapeType="1"/>
            </p:cNvCxnSpPr>
            <p:nvPr/>
          </p:nvCxnSpPr>
          <p:spPr bwMode="auto">
            <a:xfrm flipV="1">
              <a:off x="1580922" y="1569970"/>
              <a:ext cx="4826724" cy="1060895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25610" name="AutoShape 11"/>
            <p:cNvCxnSpPr>
              <a:cxnSpLocks noChangeShapeType="1"/>
            </p:cNvCxnSpPr>
            <p:nvPr/>
          </p:nvCxnSpPr>
          <p:spPr bwMode="auto">
            <a:xfrm>
              <a:off x="4450866" y="2755676"/>
              <a:ext cx="782712" cy="646524"/>
            </a:xfrm>
            <a:prstGeom prst="straightConnector1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sp>
          <p:nvSpPr>
            <p:cNvPr id="14" name="13 Rectángulo"/>
            <p:cNvSpPr/>
            <p:nvPr/>
          </p:nvSpPr>
          <p:spPr>
            <a:xfrm rot="5400000">
              <a:off x="284927" y="2401087"/>
              <a:ext cx="1809763" cy="522291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21" name="20 Rectángulo"/>
            <p:cNvSpPr/>
            <p:nvPr/>
          </p:nvSpPr>
          <p:spPr>
            <a:xfrm>
              <a:off x="1500167" y="4500571"/>
              <a:ext cx="4572032" cy="857256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pic>
          <p:nvPicPr>
            <p:cNvPr id="25613" name="Picture 4" descr="C:\Users\Victor\Desktop\tesis\nuevas fotos 11-08\S6001583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98833" y="2880488"/>
              <a:ext cx="2478559" cy="1778539"/>
            </a:xfrm>
            <a:prstGeom prst="rect">
              <a:avLst/>
            </a:prstGeom>
            <a:noFill/>
            <a:ln w="50800" cmpd="thickThin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25605" name="22 CuadroTexto"/>
          <p:cNvSpPr txBox="1">
            <a:spLocks noChangeArrowheads="1"/>
          </p:cNvSpPr>
          <p:nvPr/>
        </p:nvSpPr>
        <p:spPr bwMode="auto">
          <a:xfrm>
            <a:off x="1000125" y="6315075"/>
            <a:ext cx="457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>
                <a:latin typeface="Times New Roman" pitchFamily="18" charset="0"/>
                <a:cs typeface="Times New Roman" pitchFamily="18" charset="0"/>
              </a:rPr>
              <a:t>NEC 110-34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2875" y="0"/>
            <a:ext cx="28575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rect">
              <a:fillToRect l="100000" b="100000"/>
            </a:path>
            <a:tileRect t="-100000" r="-100000"/>
          </a:gradFill>
          <a:effectLst>
            <a:outerShdw blurRad="635000" dist="50800" dir="5400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sp>
        <p:nvSpPr>
          <p:cNvPr id="26627" name="13 CuadroTexto"/>
          <p:cNvSpPr txBox="1">
            <a:spLocks noChangeArrowheads="1"/>
          </p:cNvSpPr>
          <p:nvPr/>
        </p:nvSpPr>
        <p:spPr bwMode="auto">
          <a:xfrm>
            <a:off x="2214563" y="214313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latin typeface="Times New Roman" pitchFamily="18" charset="0"/>
                <a:cs typeface="Times New Roman" pitchFamily="18" charset="0"/>
              </a:rPr>
              <a:t>Superficies Equipotenciales </a:t>
            </a:r>
          </a:p>
        </p:txBody>
      </p:sp>
      <p:grpSp>
        <p:nvGrpSpPr>
          <p:cNvPr id="26628" name="15 Grupo"/>
          <p:cNvGrpSpPr>
            <a:grpSpLocks/>
          </p:cNvGrpSpPr>
          <p:nvPr/>
        </p:nvGrpSpPr>
        <p:grpSpPr bwMode="auto">
          <a:xfrm>
            <a:off x="709613" y="714375"/>
            <a:ext cx="7862887" cy="5500688"/>
            <a:chOff x="709613" y="714356"/>
            <a:chExt cx="7862915" cy="5500726"/>
          </a:xfrm>
        </p:grpSpPr>
        <p:grpSp>
          <p:nvGrpSpPr>
            <p:cNvPr id="26630" name="12 Grupo"/>
            <p:cNvGrpSpPr>
              <a:grpSpLocks/>
            </p:cNvGrpSpPr>
            <p:nvPr/>
          </p:nvGrpSpPr>
          <p:grpSpPr bwMode="auto">
            <a:xfrm>
              <a:off x="709613" y="714356"/>
              <a:ext cx="7862915" cy="5500726"/>
              <a:chOff x="709613" y="714356"/>
              <a:chExt cx="7862915" cy="6000792"/>
            </a:xfrm>
          </p:grpSpPr>
          <p:pic>
            <p:nvPicPr>
              <p:cNvPr id="26632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09613" y="714356"/>
                <a:ext cx="7862915" cy="60007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33" name="Picture 2" descr="C:\Users\Victor\Desktop\tesis\Fotos tesis\Pict CCM\DSCN3684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201062" y="1026085"/>
                <a:ext cx="4288754" cy="3209067"/>
              </a:xfrm>
              <a:prstGeom prst="rect">
                <a:avLst/>
              </a:prstGeom>
              <a:noFill/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26634" name="Picture 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357835" y="792268"/>
                <a:ext cx="2235723" cy="2561362"/>
              </a:xfrm>
              <a:prstGeom prst="rect">
                <a:avLst/>
              </a:prstGeom>
              <a:noFill/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7" name="6 Elipse"/>
              <p:cNvSpPr/>
              <p:nvPr/>
            </p:nvSpPr>
            <p:spPr>
              <a:xfrm>
                <a:off x="1500191" y="1961274"/>
                <a:ext cx="1000129" cy="928261"/>
              </a:xfrm>
              <a:prstGeom prst="ellipse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C"/>
              </a:p>
            </p:txBody>
          </p:sp>
          <p:cxnSp>
            <p:nvCxnSpPr>
              <p:cNvPr id="23564" name="AutoShape 11"/>
              <p:cNvCxnSpPr>
                <a:cxnSpLocks noChangeShapeType="1"/>
              </p:cNvCxnSpPr>
              <p:nvPr/>
            </p:nvCxnSpPr>
            <p:spPr bwMode="auto">
              <a:xfrm flipV="1">
                <a:off x="2714632" y="1727477"/>
                <a:ext cx="3143261" cy="571504"/>
              </a:xfrm>
              <a:prstGeom prst="straightConnector1">
                <a:avLst/>
              </a:prstGeom>
              <a:noFill/>
              <a:ln w="25400">
                <a:solidFill>
                  <a:schemeClr val="bg1">
                    <a:lumMod val="95000"/>
                  </a:schemeClr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15" name="14 Rectángulo"/>
            <p:cNvSpPr/>
            <p:nvPr/>
          </p:nvSpPr>
          <p:spPr>
            <a:xfrm>
              <a:off x="1500191" y="4714884"/>
              <a:ext cx="4857767" cy="857256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sp>
        <p:nvSpPr>
          <p:cNvPr id="26629" name="16 CuadroTexto"/>
          <p:cNvSpPr txBox="1">
            <a:spLocks noChangeArrowheads="1"/>
          </p:cNvSpPr>
          <p:nvPr/>
        </p:nvSpPr>
        <p:spPr bwMode="auto">
          <a:xfrm>
            <a:off x="785813" y="6215063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>
                <a:latin typeface="Times New Roman" pitchFamily="18" charset="0"/>
                <a:cs typeface="Times New Roman" pitchFamily="18" charset="0"/>
              </a:rPr>
              <a:t>NEC 250-26</a:t>
            </a:r>
          </a:p>
          <a:p>
            <a:r>
              <a:rPr lang="es-ES" sz="1600">
                <a:latin typeface="Times New Roman" pitchFamily="18" charset="0"/>
                <a:cs typeface="Times New Roman" pitchFamily="18" charset="0"/>
              </a:rPr>
              <a:t>NOM 250-79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2875" y="0"/>
            <a:ext cx="28575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rect">
              <a:fillToRect l="100000" b="100000"/>
            </a:path>
            <a:tileRect t="-100000" r="-100000"/>
          </a:gradFill>
          <a:effectLst>
            <a:outerShdw blurRad="635000" dist="50800" dir="5400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sp>
        <p:nvSpPr>
          <p:cNvPr id="27651" name="7 CuadroTexto"/>
          <p:cNvSpPr txBox="1">
            <a:spLocks noChangeArrowheads="1"/>
          </p:cNvSpPr>
          <p:nvPr/>
        </p:nvSpPr>
        <p:spPr bwMode="auto">
          <a:xfrm>
            <a:off x="2214563" y="214313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latin typeface="Times New Roman" pitchFamily="18" charset="0"/>
                <a:cs typeface="Times New Roman" pitchFamily="18" charset="0"/>
              </a:rPr>
              <a:t>Protección Contra Contactos Directos </a:t>
            </a:r>
          </a:p>
        </p:txBody>
      </p:sp>
      <p:grpSp>
        <p:nvGrpSpPr>
          <p:cNvPr id="27652" name="12 Grupo"/>
          <p:cNvGrpSpPr>
            <a:grpSpLocks/>
          </p:cNvGrpSpPr>
          <p:nvPr/>
        </p:nvGrpSpPr>
        <p:grpSpPr bwMode="auto">
          <a:xfrm>
            <a:off x="709613" y="712788"/>
            <a:ext cx="7910512" cy="5502275"/>
            <a:chOff x="709613" y="712418"/>
            <a:chExt cx="7910541" cy="5502664"/>
          </a:xfrm>
        </p:grpSpPr>
        <p:pic>
          <p:nvPicPr>
            <p:cNvPr id="2765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9613" y="712418"/>
              <a:ext cx="7791477" cy="5502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7" name="Picture 4" descr="C:\Users\Victor\Desktop\tesis\Fotos tesis\Pict ccm 2\P1050118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29124" y="928670"/>
              <a:ext cx="4191030" cy="3143272"/>
            </a:xfrm>
            <a:prstGeom prst="rect">
              <a:avLst/>
            </a:prstGeom>
            <a:noFill/>
            <a:ln w="50800" cmpd="thickThin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0" name="9 Rectángulo"/>
            <p:cNvSpPr/>
            <p:nvPr/>
          </p:nvSpPr>
          <p:spPr>
            <a:xfrm>
              <a:off x="1571628" y="4714788"/>
              <a:ext cx="4714892" cy="857311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pic>
          <p:nvPicPr>
            <p:cNvPr id="27659" name="Picture 5" descr="C:\Users\Victor\Desktop\tesis\Fotos tesis\Pict ccm 2\P1050116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42976" y="785818"/>
              <a:ext cx="2571750" cy="3429000"/>
            </a:xfrm>
            <a:prstGeom prst="rect">
              <a:avLst/>
            </a:prstGeom>
            <a:noFill/>
            <a:ln w="50800" cmpd="thickThin">
              <a:solidFill>
                <a:schemeClr val="tx1"/>
              </a:solidFill>
              <a:miter lim="800000"/>
              <a:headEnd/>
              <a:tailEnd/>
            </a:ln>
          </p:spPr>
        </p:pic>
      </p:grpSp>
      <p:cxnSp>
        <p:nvCxnSpPr>
          <p:cNvPr id="24581" name="AutoShape 11"/>
          <p:cNvCxnSpPr>
            <a:cxnSpLocks noChangeShapeType="1"/>
          </p:cNvCxnSpPr>
          <p:nvPr/>
        </p:nvCxnSpPr>
        <p:spPr bwMode="auto">
          <a:xfrm rot="10800000" flipV="1">
            <a:off x="2857500" y="1571625"/>
            <a:ext cx="642938" cy="438150"/>
          </a:xfrm>
          <a:prstGeom prst="straightConnector1">
            <a:avLst/>
          </a:prstGeom>
          <a:noFill/>
          <a:ln w="25400">
            <a:solidFill>
              <a:schemeClr val="bg1">
                <a:lumMod val="95000"/>
              </a:schemeClr>
            </a:solidFill>
            <a:round/>
            <a:headEnd/>
            <a:tailEnd type="triangle" w="med" len="med"/>
          </a:ln>
        </p:spPr>
      </p:cxnSp>
      <p:cxnSp>
        <p:nvCxnSpPr>
          <p:cNvPr id="24582" name="AutoShape 11"/>
          <p:cNvCxnSpPr>
            <a:cxnSpLocks noChangeShapeType="1"/>
          </p:cNvCxnSpPr>
          <p:nvPr/>
        </p:nvCxnSpPr>
        <p:spPr bwMode="auto">
          <a:xfrm rot="10800000" flipV="1">
            <a:off x="6786563" y="2133600"/>
            <a:ext cx="642937" cy="438150"/>
          </a:xfrm>
          <a:prstGeom prst="straightConnector1">
            <a:avLst/>
          </a:prstGeom>
          <a:noFill/>
          <a:ln w="25400">
            <a:solidFill>
              <a:schemeClr val="bg1">
                <a:lumMod val="95000"/>
              </a:schemeClr>
            </a:solidFill>
            <a:round/>
            <a:headEnd/>
            <a:tailEnd type="triangle" w="med" len="med"/>
          </a:ln>
        </p:spPr>
      </p:cxnSp>
      <p:sp>
        <p:nvSpPr>
          <p:cNvPr id="27655" name="15 CuadroTexto"/>
          <p:cNvSpPr txBox="1">
            <a:spLocks noChangeArrowheads="1"/>
          </p:cNvSpPr>
          <p:nvPr/>
        </p:nvSpPr>
        <p:spPr bwMode="auto">
          <a:xfrm>
            <a:off x="642938" y="6315075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>
                <a:latin typeface="Times New Roman" pitchFamily="18" charset="0"/>
                <a:cs typeface="Times New Roman" pitchFamily="18" charset="0"/>
              </a:rPr>
              <a:t>NEC 110-17</a:t>
            </a:r>
            <a:r>
              <a:rPr lang="es-ES" sz="20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2875" y="0"/>
            <a:ext cx="28575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rect">
              <a:fillToRect l="100000" b="100000"/>
            </a:path>
            <a:tileRect t="-100000" r="-100000"/>
          </a:gradFill>
          <a:effectLst>
            <a:outerShdw blurRad="635000" dist="50800" dir="5400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grpSp>
        <p:nvGrpSpPr>
          <p:cNvPr id="28675" name="18 Grupo"/>
          <p:cNvGrpSpPr>
            <a:grpSpLocks/>
          </p:cNvGrpSpPr>
          <p:nvPr/>
        </p:nvGrpSpPr>
        <p:grpSpPr bwMode="auto">
          <a:xfrm>
            <a:off x="709613" y="642938"/>
            <a:ext cx="7720012" cy="5643562"/>
            <a:chOff x="709613" y="642918"/>
            <a:chExt cx="7720039" cy="5643602"/>
          </a:xfrm>
        </p:grpSpPr>
        <p:grpSp>
          <p:nvGrpSpPr>
            <p:cNvPr id="28678" name="11 Grupo"/>
            <p:cNvGrpSpPr>
              <a:grpSpLocks/>
            </p:cNvGrpSpPr>
            <p:nvPr/>
          </p:nvGrpSpPr>
          <p:grpSpPr bwMode="auto">
            <a:xfrm>
              <a:off x="709613" y="642918"/>
              <a:ext cx="7720039" cy="5643602"/>
              <a:chOff x="709613" y="642918"/>
              <a:chExt cx="7720039" cy="5643602"/>
            </a:xfrm>
          </p:grpSpPr>
          <p:pic>
            <p:nvPicPr>
              <p:cNvPr id="2868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09613" y="642918"/>
                <a:ext cx="7720039" cy="56436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684" name="Picture 3" descr="C:\Users\Victor\Desktop\tesis\Fotos tesis\Pict ccm 2\P1050027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464448" y="714358"/>
                <a:ext cx="2678924" cy="3571898"/>
              </a:xfrm>
              <a:prstGeom prst="rect">
                <a:avLst/>
              </a:prstGeom>
              <a:noFill/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28685" name="Picture 4" descr="C:\Users\Victor\Desktop\tesis\Fotos tesis\Pict ccm 2\P1050107.jp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750709" y="714356"/>
                <a:ext cx="2678925" cy="3571900"/>
              </a:xfrm>
              <a:prstGeom prst="rect">
                <a:avLst/>
              </a:prstGeom>
              <a:noFill/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0" name="9 Rectángulo"/>
              <p:cNvSpPr/>
              <p:nvPr/>
            </p:nvSpPr>
            <p:spPr>
              <a:xfrm>
                <a:off x="1571628" y="4714884"/>
                <a:ext cx="4714891" cy="92869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</p:grpSp>
        <p:cxnSp>
          <p:nvCxnSpPr>
            <p:cNvPr id="25607" name="AutoShape 11"/>
            <p:cNvCxnSpPr>
              <a:cxnSpLocks noChangeShapeType="1"/>
            </p:cNvCxnSpPr>
            <p:nvPr/>
          </p:nvCxnSpPr>
          <p:spPr bwMode="auto">
            <a:xfrm rot="10800000" flipV="1">
              <a:off x="7358086" y="3429000"/>
              <a:ext cx="642939" cy="438153"/>
            </a:xfrm>
            <a:prstGeom prst="straightConnector1">
              <a:avLst/>
            </a:prstGeom>
            <a:noFill/>
            <a:ln w="25400">
              <a:solidFill>
                <a:schemeClr val="bg1">
                  <a:lumMod val="95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25608" name="AutoShape 11"/>
            <p:cNvCxnSpPr>
              <a:cxnSpLocks noChangeShapeType="1"/>
            </p:cNvCxnSpPr>
            <p:nvPr/>
          </p:nvCxnSpPr>
          <p:spPr bwMode="auto">
            <a:xfrm rot="10800000" flipV="1">
              <a:off x="6858022" y="2419343"/>
              <a:ext cx="642940" cy="438153"/>
            </a:xfrm>
            <a:prstGeom prst="straightConnector1">
              <a:avLst/>
            </a:prstGeom>
            <a:noFill/>
            <a:ln w="25400">
              <a:solidFill>
                <a:schemeClr val="bg1">
                  <a:lumMod val="95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25609" name="AutoShape 11"/>
            <p:cNvCxnSpPr>
              <a:cxnSpLocks noChangeShapeType="1"/>
            </p:cNvCxnSpPr>
            <p:nvPr/>
          </p:nvCxnSpPr>
          <p:spPr bwMode="auto">
            <a:xfrm rot="10800000" flipV="1">
              <a:off x="7286648" y="1500174"/>
              <a:ext cx="642940" cy="438153"/>
            </a:xfrm>
            <a:prstGeom prst="straightConnector1">
              <a:avLst/>
            </a:prstGeom>
            <a:noFill/>
            <a:ln w="25400">
              <a:solidFill>
                <a:schemeClr val="bg1">
                  <a:lumMod val="95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25610" name="AutoShape 11"/>
            <p:cNvCxnSpPr>
              <a:cxnSpLocks noChangeShapeType="1"/>
            </p:cNvCxnSpPr>
            <p:nvPr/>
          </p:nvCxnSpPr>
          <p:spPr bwMode="auto">
            <a:xfrm rot="10800000" flipV="1">
              <a:off x="2857508" y="1571612"/>
              <a:ext cx="642940" cy="438153"/>
            </a:xfrm>
            <a:prstGeom prst="straightConnector1">
              <a:avLst/>
            </a:prstGeom>
            <a:noFill/>
            <a:ln w="25400">
              <a:solidFill>
                <a:schemeClr val="bg1">
                  <a:lumMod val="95000"/>
                </a:schemeClr>
              </a:solidFill>
              <a:round/>
              <a:headEnd/>
              <a:tailEnd type="triangle" w="med" len="med"/>
            </a:ln>
          </p:spPr>
        </p:cxnSp>
      </p:grpSp>
      <p:sp>
        <p:nvSpPr>
          <p:cNvPr id="28676" name="16 CuadroTexto"/>
          <p:cNvSpPr txBox="1">
            <a:spLocks noChangeArrowheads="1"/>
          </p:cNvSpPr>
          <p:nvPr/>
        </p:nvSpPr>
        <p:spPr bwMode="auto">
          <a:xfrm>
            <a:off x="642938" y="6315075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>
                <a:latin typeface="Times New Roman" pitchFamily="18" charset="0"/>
                <a:cs typeface="Times New Roman" pitchFamily="18" charset="0"/>
              </a:rPr>
              <a:t>NEC 110-17</a:t>
            </a:r>
            <a:r>
              <a:rPr lang="es-ES" sz="20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677" name="17 CuadroTexto"/>
          <p:cNvSpPr txBox="1">
            <a:spLocks noChangeArrowheads="1"/>
          </p:cNvSpPr>
          <p:nvPr/>
        </p:nvSpPr>
        <p:spPr bwMode="auto">
          <a:xfrm>
            <a:off x="2214563" y="214313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latin typeface="Times New Roman" pitchFamily="18" charset="0"/>
                <a:cs typeface="Times New Roman" pitchFamily="18" charset="0"/>
              </a:rPr>
              <a:t>Protección Contra Contactos Directos</a:t>
            </a:r>
            <a:r>
              <a:rPr lang="es-ES" sz="20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2875" y="0"/>
            <a:ext cx="28575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rect">
              <a:fillToRect l="100000" b="100000"/>
            </a:path>
            <a:tileRect t="-100000" r="-100000"/>
          </a:gradFill>
          <a:effectLst>
            <a:outerShdw blurRad="635000" dist="50800" dir="5400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grpSp>
        <p:nvGrpSpPr>
          <p:cNvPr id="29699" name="16 Grupo"/>
          <p:cNvGrpSpPr>
            <a:grpSpLocks/>
          </p:cNvGrpSpPr>
          <p:nvPr/>
        </p:nvGrpSpPr>
        <p:grpSpPr bwMode="auto">
          <a:xfrm>
            <a:off x="785813" y="642938"/>
            <a:ext cx="7643812" cy="5572125"/>
            <a:chOff x="781069" y="570544"/>
            <a:chExt cx="7648601" cy="5643602"/>
          </a:xfrm>
        </p:grpSpPr>
        <p:pic>
          <p:nvPicPr>
            <p:cNvPr id="2970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1069" y="570544"/>
              <a:ext cx="7648601" cy="5643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3" name="Picture 3" descr="C:\Users\Victor\Desktop\tesis\nuevas fotos 11-08\S6001588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57290" y="767910"/>
              <a:ext cx="4286280" cy="3214711"/>
            </a:xfrm>
            <a:prstGeom prst="rect">
              <a:avLst/>
            </a:prstGeom>
            <a:noFill/>
            <a:ln w="50800" cmpd="thickThin">
              <a:solidFill>
                <a:schemeClr val="tx1"/>
              </a:solidFill>
              <a:miter lim="800000"/>
              <a:headEnd/>
              <a:tailEnd/>
            </a:ln>
          </p:spPr>
        </p:pic>
        <p:cxnSp>
          <p:nvCxnSpPr>
            <p:cNvPr id="26632" name="AutoShape 11"/>
            <p:cNvCxnSpPr>
              <a:cxnSpLocks noChangeShapeType="1"/>
            </p:cNvCxnSpPr>
            <p:nvPr/>
          </p:nvCxnSpPr>
          <p:spPr bwMode="auto">
            <a:xfrm rot="10800000" flipV="1">
              <a:off x="3429089" y="3143126"/>
              <a:ext cx="643341" cy="438946"/>
            </a:xfrm>
            <a:prstGeom prst="straightConnector1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26633" name="AutoShape 11"/>
            <p:cNvCxnSpPr>
              <a:cxnSpLocks noChangeShapeType="1"/>
            </p:cNvCxnSpPr>
            <p:nvPr/>
          </p:nvCxnSpPr>
          <p:spPr bwMode="auto">
            <a:xfrm rot="10800000">
              <a:off x="3926288" y="1077021"/>
              <a:ext cx="786304" cy="72354"/>
            </a:xfrm>
            <a:prstGeom prst="straightConnector1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 type="triangle" w="med" len="med"/>
            </a:ln>
          </p:spPr>
        </p:cxnSp>
        <p:sp>
          <p:nvSpPr>
            <p:cNvPr id="26634" name="Text Box 6"/>
            <p:cNvSpPr txBox="1">
              <a:spLocks noChangeArrowheads="1"/>
            </p:cNvSpPr>
            <p:nvPr/>
          </p:nvSpPr>
          <p:spPr bwMode="auto">
            <a:xfrm>
              <a:off x="4215394" y="2856926"/>
              <a:ext cx="1285092" cy="858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es-EC" sz="11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No hay señalizaciones de rutas de salida</a:t>
              </a:r>
              <a:endParaRPr lang="es-EC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635" name="Text Box 6"/>
            <p:cNvSpPr txBox="1">
              <a:spLocks noChangeArrowheads="1"/>
            </p:cNvSpPr>
            <p:nvPr/>
          </p:nvSpPr>
          <p:spPr bwMode="auto">
            <a:xfrm>
              <a:off x="4714182" y="932313"/>
              <a:ext cx="1285092" cy="856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es-EC" sz="11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No existen detectores de humo</a:t>
              </a:r>
              <a:endParaRPr lang="es-EC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428337" y="4500163"/>
              <a:ext cx="3572525" cy="5724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sp>
        <p:nvSpPr>
          <p:cNvPr id="29700" name="15 CuadroTexto"/>
          <p:cNvSpPr txBox="1">
            <a:spLocks noChangeArrowheads="1"/>
          </p:cNvSpPr>
          <p:nvPr/>
        </p:nvSpPr>
        <p:spPr bwMode="auto">
          <a:xfrm>
            <a:off x="2214563" y="214313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latin typeface="Times New Roman" pitchFamily="18" charset="0"/>
                <a:cs typeface="Times New Roman" pitchFamily="18" charset="0"/>
              </a:rPr>
              <a:t>Señalizaciones</a:t>
            </a:r>
            <a:r>
              <a:rPr lang="es-ES" sz="200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9701" name="17 CuadroTexto"/>
          <p:cNvSpPr txBox="1">
            <a:spLocks noChangeArrowheads="1"/>
          </p:cNvSpPr>
          <p:nvPr/>
        </p:nvSpPr>
        <p:spPr bwMode="auto">
          <a:xfrm>
            <a:off x="642938" y="6315075"/>
            <a:ext cx="457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>
                <a:latin typeface="Times New Roman" pitchFamily="18" charset="0"/>
                <a:cs typeface="Times New Roman" pitchFamily="18" charset="0"/>
              </a:rPr>
              <a:t>NFPA  101 Sección 7.10 </a:t>
            </a:r>
            <a:endParaRPr lang="es-ES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2875" y="0"/>
            <a:ext cx="28575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rect">
              <a:fillToRect l="100000" b="100000"/>
            </a:path>
            <a:tileRect t="-100000" r="-100000"/>
          </a:gradFill>
          <a:effectLst>
            <a:outerShdw blurRad="635000" dist="50800" dir="5400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grpSp>
        <p:nvGrpSpPr>
          <p:cNvPr id="30723" name="7 Grupo"/>
          <p:cNvGrpSpPr>
            <a:grpSpLocks/>
          </p:cNvGrpSpPr>
          <p:nvPr/>
        </p:nvGrpSpPr>
        <p:grpSpPr bwMode="auto">
          <a:xfrm>
            <a:off x="714375" y="714375"/>
            <a:ext cx="7643813" cy="5572125"/>
            <a:chOff x="709613" y="642918"/>
            <a:chExt cx="7648601" cy="5643602"/>
          </a:xfrm>
        </p:grpSpPr>
        <p:pic>
          <p:nvPicPr>
            <p:cNvPr id="3072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9613" y="642918"/>
              <a:ext cx="7648601" cy="5643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9" name="Picture 2" descr="C:\Users\Victor\Desktop\tesis\nuevas fotos 11-08\S6001577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29322" y="1071546"/>
              <a:ext cx="2125263" cy="2833684"/>
            </a:xfrm>
            <a:prstGeom prst="rect">
              <a:avLst/>
            </a:prstGeom>
            <a:noFill/>
            <a:ln w="50800" cmpd="thickThin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0730" name="Picture 2" descr="C:\Users\Victor\Desktop\tesis\nuevas fotos 11-08\S600150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33510" y="1285860"/>
              <a:ext cx="3524242" cy="2643182"/>
            </a:xfrm>
            <a:prstGeom prst="rect">
              <a:avLst/>
            </a:prstGeom>
            <a:noFill/>
            <a:ln w="53975" cmpd="thickThin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5 Elipse"/>
            <p:cNvSpPr/>
            <p:nvPr/>
          </p:nvSpPr>
          <p:spPr>
            <a:xfrm>
              <a:off x="5786441" y="4286337"/>
              <a:ext cx="1143716" cy="1000091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C"/>
            </a:p>
          </p:txBody>
        </p:sp>
      </p:grpSp>
      <p:sp>
        <p:nvSpPr>
          <p:cNvPr id="30724" name="9 CuadroTexto"/>
          <p:cNvSpPr txBox="1">
            <a:spLocks noChangeArrowheads="1"/>
          </p:cNvSpPr>
          <p:nvPr/>
        </p:nvSpPr>
        <p:spPr bwMode="auto">
          <a:xfrm>
            <a:off x="2214563" y="214313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latin typeface="Times New Roman" pitchFamily="18" charset="0"/>
                <a:cs typeface="Times New Roman" pitchFamily="18" charset="0"/>
              </a:rPr>
              <a:t>Si Existen Extintores en el CCM </a:t>
            </a:r>
          </a:p>
        </p:txBody>
      </p:sp>
      <p:cxnSp>
        <p:nvCxnSpPr>
          <p:cNvPr id="30725" name="AutoShape 11"/>
          <p:cNvCxnSpPr>
            <a:cxnSpLocks noChangeShapeType="1"/>
          </p:cNvCxnSpPr>
          <p:nvPr/>
        </p:nvCxnSpPr>
        <p:spPr bwMode="auto">
          <a:xfrm rot="10800000" flipV="1">
            <a:off x="2928938" y="2571750"/>
            <a:ext cx="642937" cy="438150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30726" name="AutoShape 11"/>
          <p:cNvCxnSpPr>
            <a:cxnSpLocks noChangeShapeType="1"/>
          </p:cNvCxnSpPr>
          <p:nvPr/>
        </p:nvCxnSpPr>
        <p:spPr bwMode="auto">
          <a:xfrm rot="10800000" flipV="1">
            <a:off x="7143750" y="2357438"/>
            <a:ext cx="642938" cy="438150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30727" name="13 CuadroTexto"/>
          <p:cNvSpPr txBox="1">
            <a:spLocks noChangeArrowheads="1"/>
          </p:cNvSpPr>
          <p:nvPr/>
        </p:nvSpPr>
        <p:spPr bwMode="auto">
          <a:xfrm>
            <a:off x="642938" y="6315075"/>
            <a:ext cx="457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>
                <a:latin typeface="Times New Roman" pitchFamily="18" charset="0"/>
                <a:cs typeface="Times New Roman" pitchFamily="18" charset="0"/>
              </a:rPr>
              <a:t>NFPA 10 – 6.4</a:t>
            </a:r>
            <a:endParaRPr lang="es-ES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2875" y="0"/>
            <a:ext cx="28575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rect">
              <a:fillToRect l="100000" b="100000"/>
            </a:path>
            <a:tileRect t="-100000" r="-100000"/>
          </a:gradFill>
          <a:effectLst>
            <a:outerShdw blurRad="635000" dist="50800" dir="5400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grpSp>
        <p:nvGrpSpPr>
          <p:cNvPr id="31747" name="17 Grupo"/>
          <p:cNvGrpSpPr>
            <a:grpSpLocks/>
          </p:cNvGrpSpPr>
          <p:nvPr/>
        </p:nvGrpSpPr>
        <p:grpSpPr bwMode="auto">
          <a:xfrm>
            <a:off x="642938" y="714375"/>
            <a:ext cx="8207375" cy="5643563"/>
            <a:chOff x="642910" y="714356"/>
            <a:chExt cx="8208087" cy="5643563"/>
          </a:xfrm>
        </p:grpSpPr>
        <p:pic>
          <p:nvPicPr>
            <p:cNvPr id="317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910" y="714356"/>
              <a:ext cx="7648575" cy="5643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1" name="Picture 4" descr="C:\Users\Victor\Desktop\tesis\sit. ventilacion\100_3157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44112" y="785794"/>
              <a:ext cx="3870764" cy="2873298"/>
            </a:xfrm>
            <a:prstGeom prst="rect">
              <a:avLst/>
            </a:prstGeom>
            <a:noFill/>
            <a:ln w="50800" cmpd="thickThin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" name="4 Rectángulo"/>
            <p:cNvSpPr/>
            <p:nvPr/>
          </p:nvSpPr>
          <p:spPr bwMode="auto">
            <a:xfrm>
              <a:off x="2357559" y="3792519"/>
              <a:ext cx="3570597" cy="56515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6" name="5 Elipse"/>
            <p:cNvSpPr/>
            <p:nvPr/>
          </p:nvSpPr>
          <p:spPr bwMode="auto">
            <a:xfrm>
              <a:off x="3286326" y="1577956"/>
              <a:ext cx="1571761" cy="850900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C"/>
            </a:p>
          </p:txBody>
        </p:sp>
        <p:pic>
          <p:nvPicPr>
            <p:cNvPr id="31754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577670" y="714356"/>
              <a:ext cx="3273327" cy="3143272"/>
            </a:xfrm>
            <a:prstGeom prst="rect">
              <a:avLst/>
            </a:prstGeom>
            <a:noFill/>
            <a:ln w="50800" cmpd="thickThin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31748" name="9 CuadroTexto"/>
          <p:cNvSpPr txBox="1">
            <a:spLocks noChangeArrowheads="1"/>
          </p:cNvSpPr>
          <p:nvPr/>
        </p:nvSpPr>
        <p:spPr bwMode="auto">
          <a:xfrm>
            <a:off x="2214563" y="214313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latin typeface="Times New Roman" pitchFamily="18" charset="0"/>
                <a:cs typeface="Times New Roman" pitchFamily="18" charset="0"/>
              </a:rPr>
              <a:t>Sistema de Ventilación en el CCM </a:t>
            </a:r>
          </a:p>
        </p:txBody>
      </p:sp>
      <p:sp>
        <p:nvSpPr>
          <p:cNvPr id="31749" name="13 CuadroTexto"/>
          <p:cNvSpPr txBox="1">
            <a:spLocks noChangeArrowheads="1"/>
          </p:cNvSpPr>
          <p:nvPr/>
        </p:nvSpPr>
        <p:spPr bwMode="auto">
          <a:xfrm>
            <a:off x="642938" y="6315075"/>
            <a:ext cx="457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>
                <a:latin typeface="Times New Roman" pitchFamily="18" charset="0"/>
                <a:cs typeface="Times New Roman" pitchFamily="18" charset="0"/>
              </a:rPr>
              <a:t>NEC 430-91</a:t>
            </a:r>
            <a:endParaRPr lang="es-ES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928688"/>
            <a:ext cx="8501062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142875" y="0"/>
            <a:ext cx="28575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rect">
              <a:fillToRect l="100000" b="100000"/>
            </a:path>
            <a:tileRect t="-100000" r="-100000"/>
          </a:gradFill>
          <a:effectLst>
            <a:outerShdw blurRad="635000" dist="50800" dir="5400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 dirty="0"/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1119188"/>
            <a:ext cx="3300412" cy="2166937"/>
          </a:xfrm>
          <a:prstGeom prst="rect">
            <a:avLst/>
          </a:prstGeom>
          <a:noFill/>
          <a:ln w="50800" cmpd="thickThin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sp>
        <p:nvSpPr>
          <p:cNvPr id="7173" name="6 CuadroTexto"/>
          <p:cNvSpPr txBox="1">
            <a:spLocks noChangeArrowheads="1"/>
          </p:cNvSpPr>
          <p:nvPr/>
        </p:nvSpPr>
        <p:spPr bwMode="auto">
          <a:xfrm>
            <a:off x="1714500" y="428625"/>
            <a:ext cx="5857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000" b="1">
                <a:latin typeface="Times New Roman" pitchFamily="18" charset="0"/>
                <a:cs typeface="Times New Roman" pitchFamily="18" charset="0"/>
              </a:rPr>
              <a:t>Ubicación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es-EC" sz="2000" b="1">
                <a:latin typeface="Times New Roman" pitchFamily="18" charset="0"/>
                <a:cs typeface="Times New Roman" pitchFamily="18" charset="0"/>
              </a:rPr>
              <a:t>eográfica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de la P</a:t>
            </a:r>
            <a:r>
              <a:rPr lang="es-EC" sz="2000" b="1">
                <a:latin typeface="Times New Roman" pitchFamily="18" charset="0"/>
                <a:cs typeface="Times New Roman" pitchFamily="18" charset="0"/>
              </a:rPr>
              <a:t>lanta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ECOELECTRIC</a:t>
            </a:r>
            <a:endParaRPr lang="es-EC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7 CuadroTexto"/>
          <p:cNvSpPr txBox="1">
            <a:spLocks noChangeArrowheads="1"/>
          </p:cNvSpPr>
          <p:nvPr/>
        </p:nvSpPr>
        <p:spPr bwMode="auto">
          <a:xfrm>
            <a:off x="928688" y="1928813"/>
            <a:ext cx="214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N</a:t>
            </a:r>
            <a:endParaRPr lang="es-EC" b="1"/>
          </a:p>
        </p:txBody>
      </p:sp>
      <p:cxnSp>
        <p:nvCxnSpPr>
          <p:cNvPr id="12" name="11 Conector recto de flecha"/>
          <p:cNvCxnSpPr/>
          <p:nvPr/>
        </p:nvCxnSpPr>
        <p:spPr>
          <a:xfrm rot="5400000" flipH="1" flipV="1">
            <a:off x="679450" y="1963738"/>
            <a:ext cx="500063" cy="158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Elipse"/>
          <p:cNvSpPr/>
          <p:nvPr/>
        </p:nvSpPr>
        <p:spPr bwMode="auto">
          <a:xfrm>
            <a:off x="2428875" y="1928813"/>
            <a:ext cx="1571625" cy="1500187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600">
              <a:solidFill>
                <a:srgbClr val="FFFFFF"/>
              </a:solidFill>
            </a:endParaRPr>
          </a:p>
        </p:txBody>
      </p:sp>
      <p:cxnSp>
        <p:nvCxnSpPr>
          <p:cNvPr id="7177" name="AutoShape 5"/>
          <p:cNvCxnSpPr>
            <a:cxnSpLocks noChangeShapeType="1"/>
          </p:cNvCxnSpPr>
          <p:nvPr/>
        </p:nvCxnSpPr>
        <p:spPr bwMode="auto">
          <a:xfrm flipV="1">
            <a:off x="4000500" y="1857375"/>
            <a:ext cx="1357313" cy="571500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2875" y="0"/>
            <a:ext cx="28575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rect">
              <a:fillToRect l="100000" b="100000"/>
            </a:path>
            <a:tileRect t="-100000" r="-100000"/>
          </a:gradFill>
          <a:effectLst>
            <a:outerShdw blurRad="635000" dist="50800" dir="5400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sp>
        <p:nvSpPr>
          <p:cNvPr id="32771" name="9 CuadroTexto"/>
          <p:cNvSpPr txBox="1">
            <a:spLocks noChangeArrowheads="1"/>
          </p:cNvSpPr>
          <p:nvPr/>
        </p:nvSpPr>
        <p:spPr bwMode="auto">
          <a:xfrm>
            <a:off x="2214563" y="214313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latin typeface="Times New Roman" pitchFamily="18" charset="0"/>
                <a:cs typeface="Times New Roman" pitchFamily="18" charset="0"/>
              </a:rPr>
              <a:t>Acumulación de Bagasillo en el CCM </a:t>
            </a:r>
          </a:p>
        </p:txBody>
      </p:sp>
      <p:grpSp>
        <p:nvGrpSpPr>
          <p:cNvPr id="32772" name="17 Grupo"/>
          <p:cNvGrpSpPr>
            <a:grpSpLocks/>
          </p:cNvGrpSpPr>
          <p:nvPr/>
        </p:nvGrpSpPr>
        <p:grpSpPr bwMode="auto">
          <a:xfrm>
            <a:off x="709613" y="642938"/>
            <a:ext cx="7648575" cy="5643562"/>
            <a:chOff x="709613" y="642938"/>
            <a:chExt cx="7648575" cy="5643562"/>
          </a:xfrm>
        </p:grpSpPr>
        <p:pic>
          <p:nvPicPr>
            <p:cNvPr id="3277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9613" y="642938"/>
              <a:ext cx="7648575" cy="5643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5 Rectángulo"/>
            <p:cNvSpPr/>
            <p:nvPr/>
          </p:nvSpPr>
          <p:spPr bwMode="auto">
            <a:xfrm>
              <a:off x="1787525" y="5072063"/>
              <a:ext cx="3570288" cy="56515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grpSp>
          <p:nvGrpSpPr>
            <p:cNvPr id="32776" name="16 Grupo"/>
            <p:cNvGrpSpPr>
              <a:grpSpLocks/>
            </p:cNvGrpSpPr>
            <p:nvPr/>
          </p:nvGrpSpPr>
          <p:grpSpPr bwMode="auto">
            <a:xfrm>
              <a:off x="928662" y="1071545"/>
              <a:ext cx="7286676" cy="2678902"/>
              <a:chOff x="928662" y="1071545"/>
              <a:chExt cx="7286676" cy="2678902"/>
            </a:xfrm>
          </p:grpSpPr>
          <p:pic>
            <p:nvPicPr>
              <p:cNvPr id="32777" name="Picture 6" descr="C:\Users\Victor\Desktop\tesis\Fotos tesis\ECOELIT\cumple ruben 099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928662" y="1071546"/>
                <a:ext cx="3571868" cy="2678901"/>
              </a:xfrm>
              <a:prstGeom prst="rect">
                <a:avLst/>
              </a:prstGeom>
              <a:noFill/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32778" name="Picture 7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063954" y="1071545"/>
                <a:ext cx="3151384" cy="2643207"/>
              </a:xfrm>
              <a:prstGeom prst="rect">
                <a:avLst/>
              </a:prstGeom>
              <a:noFill/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cxnSp>
            <p:nvCxnSpPr>
              <p:cNvPr id="32779" name="AutoShape 11"/>
              <p:cNvCxnSpPr>
                <a:cxnSpLocks noChangeShapeType="1"/>
              </p:cNvCxnSpPr>
              <p:nvPr/>
            </p:nvCxnSpPr>
            <p:spPr bwMode="auto">
              <a:xfrm rot="10800000" flipV="1">
                <a:off x="3500430" y="2285992"/>
                <a:ext cx="714380" cy="571504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3" name="12 Elipse"/>
              <p:cNvSpPr/>
              <p:nvPr/>
            </p:nvSpPr>
            <p:spPr bwMode="auto">
              <a:xfrm>
                <a:off x="5643563" y="2714625"/>
                <a:ext cx="1285875" cy="70802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C"/>
              </a:p>
            </p:txBody>
          </p:sp>
          <p:sp>
            <p:nvSpPr>
              <p:cNvPr id="14" name="13 Elipse"/>
              <p:cNvSpPr/>
              <p:nvPr/>
            </p:nvSpPr>
            <p:spPr bwMode="auto">
              <a:xfrm>
                <a:off x="6715125" y="1785938"/>
                <a:ext cx="1285875" cy="70802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C"/>
              </a:p>
            </p:txBody>
          </p:sp>
        </p:grpSp>
      </p:grpSp>
      <p:sp>
        <p:nvSpPr>
          <p:cNvPr id="32773" name="13 CuadroTexto"/>
          <p:cNvSpPr txBox="1">
            <a:spLocks noChangeArrowheads="1"/>
          </p:cNvSpPr>
          <p:nvPr/>
        </p:nvSpPr>
        <p:spPr bwMode="auto">
          <a:xfrm>
            <a:off x="642938" y="6315075"/>
            <a:ext cx="457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>
                <a:latin typeface="Times New Roman" pitchFamily="18" charset="0"/>
                <a:cs typeface="Times New Roman" pitchFamily="18" charset="0"/>
              </a:rPr>
              <a:t>NEC 430-91</a:t>
            </a:r>
            <a:endParaRPr lang="es-ES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2875" y="0"/>
            <a:ext cx="28575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rect">
              <a:fillToRect l="100000" b="100000"/>
            </a:path>
            <a:tileRect t="-100000" r="-100000"/>
          </a:gradFill>
          <a:effectLst>
            <a:outerShdw blurRad="635000" dist="50800" dir="5400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sp>
        <p:nvSpPr>
          <p:cNvPr id="3077" name="16 CuadroTexto"/>
          <p:cNvSpPr txBox="1">
            <a:spLocks noChangeArrowheads="1"/>
          </p:cNvSpPr>
          <p:nvPr/>
        </p:nvSpPr>
        <p:spPr bwMode="auto">
          <a:xfrm>
            <a:off x="2357438" y="77788"/>
            <a:ext cx="4429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latin typeface="Times New Roman" pitchFamily="18" charset="0"/>
                <a:cs typeface="Times New Roman" pitchFamily="18" charset="0"/>
              </a:rPr>
              <a:t>Cuadro de Cálculos del Método de Gretener </a:t>
            </a:r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1716088" y="773113"/>
          <a:ext cx="5683250" cy="6007100"/>
        </p:xfrm>
        <a:graphic>
          <a:graphicData uri="http://schemas.openxmlformats.org/presentationml/2006/ole">
            <p:oleObj spid="_x0000_s3074" name="Documento" r:id="rId3" imgW="5355040" imgH="567560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2875" y="0"/>
            <a:ext cx="28575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rect">
              <a:fillToRect l="100000" b="100000"/>
            </a:path>
            <a:tileRect t="-100000" r="-100000"/>
          </a:gradFill>
          <a:effectLst>
            <a:outerShdw blurRad="635000" dist="50800" dir="5400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sp>
        <p:nvSpPr>
          <p:cNvPr id="33795" name="5 CuadroTexto"/>
          <p:cNvSpPr txBox="1">
            <a:spLocks noChangeArrowheads="1"/>
          </p:cNvSpPr>
          <p:nvPr/>
        </p:nvSpPr>
        <p:spPr bwMode="auto">
          <a:xfrm>
            <a:off x="2357438" y="77788"/>
            <a:ext cx="4429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latin typeface="Times New Roman" pitchFamily="18" charset="0"/>
                <a:cs typeface="Times New Roman" pitchFamily="18" charset="0"/>
              </a:rPr>
              <a:t>Cuadro de Cálculos del Método de Gretener </a:t>
            </a:r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2700" y="920750"/>
            <a:ext cx="4805363" cy="532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2875" y="0"/>
            <a:ext cx="28575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rect">
              <a:fillToRect l="100000" b="100000"/>
            </a:path>
            <a:tileRect t="-100000" r="-100000"/>
          </a:gradFill>
          <a:effectLst>
            <a:outerShdw blurRad="635000" dist="50800" dir="5400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sp>
        <p:nvSpPr>
          <p:cNvPr id="34819" name="5 CuadroTexto"/>
          <p:cNvSpPr txBox="1">
            <a:spLocks noChangeArrowheads="1"/>
          </p:cNvSpPr>
          <p:nvPr/>
        </p:nvSpPr>
        <p:spPr bwMode="auto">
          <a:xfrm>
            <a:off x="2214563" y="2357438"/>
            <a:ext cx="5286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200" b="1">
                <a:latin typeface="Times New Roman" pitchFamily="18" charset="0"/>
                <a:cs typeface="Times New Roman" pitchFamily="18" charset="0"/>
              </a:rPr>
              <a:t>GRACIAS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2875" y="0"/>
            <a:ext cx="28575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rect">
              <a:fillToRect l="100000" b="100000"/>
            </a:path>
            <a:tileRect t="-100000" r="-100000"/>
          </a:gradFill>
          <a:effectLst>
            <a:outerShdw blurRad="635000" dist="50800" dir="5400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792163"/>
            <a:ext cx="8429625" cy="578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3 CuadroTexto"/>
          <p:cNvSpPr txBox="1">
            <a:spLocks noChangeArrowheads="1"/>
          </p:cNvSpPr>
          <p:nvPr/>
        </p:nvSpPr>
        <p:spPr bwMode="auto">
          <a:xfrm>
            <a:off x="1928813" y="357188"/>
            <a:ext cx="5357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000" b="1">
                <a:latin typeface="Times New Roman" pitchFamily="18" charset="0"/>
                <a:cs typeface="Times New Roman" pitchFamily="18" charset="0"/>
              </a:rPr>
              <a:t>Diagrama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Unifilar</a:t>
            </a:r>
            <a:endParaRPr lang="es-EC" sz="2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2875" y="0"/>
            <a:ext cx="28575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rect">
              <a:fillToRect l="100000" b="100000"/>
            </a:path>
            <a:tileRect t="-100000" r="-100000"/>
          </a:gradFill>
          <a:effectLst>
            <a:outerShdw blurRad="635000" dist="50800" dir="5400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357313"/>
            <a:ext cx="7516812" cy="5143500"/>
          </a:xfrm>
          <a:prstGeom prst="rect">
            <a:avLst/>
          </a:prstGeom>
          <a:noFill/>
          <a:ln w="50800" cmpd="thickThin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714375"/>
            <a:ext cx="2643188" cy="3130550"/>
          </a:xfrm>
          <a:prstGeom prst="rect">
            <a:avLst/>
          </a:prstGeom>
          <a:noFill/>
          <a:ln w="50800" cmpd="thickThin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21" name="4 Rectángulo"/>
          <p:cNvSpPr>
            <a:spLocks noChangeArrowheads="1"/>
          </p:cNvSpPr>
          <p:nvPr/>
        </p:nvSpPr>
        <p:spPr bwMode="auto">
          <a:xfrm>
            <a:off x="2786063" y="214313"/>
            <a:ext cx="3214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latin typeface="Times New Roman" pitchFamily="18" charset="0"/>
                <a:cs typeface="Times New Roman" pitchFamily="18" charset="0"/>
              </a:rPr>
              <a:t>Edificio Casa de Fuerza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2875" y="0"/>
            <a:ext cx="28575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rect">
              <a:fillToRect l="100000" b="100000"/>
            </a:path>
            <a:tileRect t="-100000" r="-100000"/>
          </a:gradFill>
          <a:effectLst>
            <a:outerShdw blurRad="635000" dist="50800" dir="5400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642938"/>
            <a:ext cx="7643813" cy="607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3 CuadroTexto"/>
          <p:cNvSpPr txBox="1">
            <a:spLocks noChangeArrowheads="1"/>
          </p:cNvSpPr>
          <p:nvPr/>
        </p:nvSpPr>
        <p:spPr bwMode="auto">
          <a:xfrm>
            <a:off x="2071688" y="0"/>
            <a:ext cx="5000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latin typeface="Times New Roman" pitchFamily="18" charset="0"/>
                <a:cs typeface="Times New Roman" pitchFamily="18" charset="0"/>
              </a:rPr>
              <a:t>Implantación del Edificio Casa de Fuerza Nivel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2875" y="0"/>
            <a:ext cx="28575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rect">
              <a:fillToRect l="100000" b="100000"/>
            </a:path>
            <a:tileRect t="-100000" r="-100000"/>
          </a:gradFill>
          <a:effectLst>
            <a:outerShdw blurRad="635000" dist="50800" dir="5400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862013"/>
            <a:ext cx="7929563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3" descr="S60015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1357313"/>
            <a:ext cx="4260850" cy="2928937"/>
          </a:xfrm>
          <a:prstGeom prst="rect">
            <a:avLst/>
          </a:prstGeom>
          <a:noFill/>
          <a:ln w="50800" cmpd="thickThin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4286250" y="3630613"/>
            <a:ext cx="811213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n-US" sz="1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Trafo</a:t>
            </a:r>
            <a:r>
              <a:rPr lang="en-US" sz="1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>
              <a:defRPr/>
            </a:pPr>
            <a:endParaRPr lang="es-EC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0246" name="AutoShape 5"/>
          <p:cNvCxnSpPr>
            <a:cxnSpLocks noChangeShapeType="1"/>
          </p:cNvCxnSpPr>
          <p:nvPr/>
        </p:nvCxnSpPr>
        <p:spPr bwMode="auto">
          <a:xfrm flipH="1" flipV="1">
            <a:off x="3714750" y="3411538"/>
            <a:ext cx="627063" cy="303212"/>
          </a:xfrm>
          <a:prstGeom prst="straightConnector1">
            <a:avLst/>
          </a:prstGeom>
          <a:noFill/>
          <a:ln w="19050">
            <a:solidFill>
              <a:schemeClr val="bg1">
                <a:lumMod val="95000"/>
              </a:schemeClr>
            </a:solidFill>
            <a:round/>
            <a:headEnd/>
            <a:tailEnd type="triangle" w="med" len="med"/>
          </a:ln>
        </p:spPr>
      </p:cxnSp>
      <p:cxnSp>
        <p:nvCxnSpPr>
          <p:cNvPr id="10247" name="AutoShape 6"/>
          <p:cNvCxnSpPr>
            <a:cxnSpLocks noChangeShapeType="1"/>
          </p:cNvCxnSpPr>
          <p:nvPr/>
        </p:nvCxnSpPr>
        <p:spPr bwMode="auto">
          <a:xfrm flipH="1" flipV="1">
            <a:off x="4624388" y="2651125"/>
            <a:ext cx="449262" cy="206375"/>
          </a:xfrm>
          <a:prstGeom prst="straightConnector1">
            <a:avLst/>
          </a:prstGeom>
          <a:noFill/>
          <a:ln w="19050">
            <a:solidFill>
              <a:schemeClr val="bg1">
                <a:lumMod val="95000"/>
              </a:schemeClr>
            </a:solidFill>
            <a:round/>
            <a:headEnd/>
            <a:tailEnd type="triangle" w="med" len="med"/>
          </a:ln>
        </p:spPr>
      </p:cxnSp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5073650" y="2762250"/>
            <a:ext cx="6413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n-US" sz="1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Trafo</a:t>
            </a:r>
            <a:r>
              <a:rPr lang="en-US" sz="1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>
              <a:defRPr/>
            </a:pPr>
            <a:endParaRPr lang="es-EC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000250" y="5072063"/>
            <a:ext cx="3500438" cy="85725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cxnSp>
        <p:nvCxnSpPr>
          <p:cNvPr id="10250" name="AutoShape 6"/>
          <p:cNvCxnSpPr>
            <a:cxnSpLocks noChangeShapeType="1"/>
          </p:cNvCxnSpPr>
          <p:nvPr/>
        </p:nvCxnSpPr>
        <p:spPr bwMode="auto">
          <a:xfrm flipH="1" flipV="1">
            <a:off x="4000500" y="2865438"/>
            <a:ext cx="447675" cy="206375"/>
          </a:xfrm>
          <a:prstGeom prst="straightConnector1">
            <a:avLst/>
          </a:prstGeom>
          <a:noFill/>
          <a:ln w="19050">
            <a:solidFill>
              <a:schemeClr val="bg1">
                <a:lumMod val="95000"/>
              </a:schemeClr>
            </a:solidFill>
            <a:round/>
            <a:headEnd/>
            <a:tailEnd type="triangle" w="med" len="med"/>
          </a:ln>
        </p:spPr>
      </p:cxnSp>
      <p:cxnSp>
        <p:nvCxnSpPr>
          <p:cNvPr id="10251" name="AutoShape 6"/>
          <p:cNvCxnSpPr>
            <a:cxnSpLocks noChangeShapeType="1"/>
          </p:cNvCxnSpPr>
          <p:nvPr/>
        </p:nvCxnSpPr>
        <p:spPr bwMode="auto">
          <a:xfrm flipH="1" flipV="1">
            <a:off x="3910013" y="3079750"/>
            <a:ext cx="447675" cy="206375"/>
          </a:xfrm>
          <a:prstGeom prst="straightConnector1">
            <a:avLst/>
          </a:prstGeom>
          <a:noFill/>
          <a:ln w="19050">
            <a:solidFill>
              <a:schemeClr val="bg1">
                <a:lumMod val="95000"/>
              </a:schemeClr>
            </a:solidFill>
            <a:round/>
            <a:headEnd/>
            <a:tailEnd type="triangle" w="med" len="med"/>
          </a:ln>
        </p:spPr>
      </p:cxnSp>
      <p:sp>
        <p:nvSpPr>
          <p:cNvPr id="10252" name="23 Rectángulo"/>
          <p:cNvSpPr>
            <a:spLocks noChangeArrowheads="1"/>
          </p:cNvSpPr>
          <p:nvPr/>
        </p:nvSpPr>
        <p:spPr bwMode="auto">
          <a:xfrm>
            <a:off x="4302125" y="3167063"/>
            <a:ext cx="76993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Trafo</a:t>
            </a:r>
            <a:r>
              <a:rPr lang="en-US" sz="1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s-EC" sz="11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3" name="24 Rectángulo"/>
          <p:cNvSpPr>
            <a:spLocks noChangeArrowheads="1"/>
          </p:cNvSpPr>
          <p:nvPr/>
        </p:nvSpPr>
        <p:spPr bwMode="auto">
          <a:xfrm>
            <a:off x="4408488" y="2952750"/>
            <a:ext cx="63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Trafo</a:t>
            </a:r>
            <a:r>
              <a:rPr lang="en-US" sz="1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s-EC" sz="11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8" name="13 CuadroTexto"/>
          <p:cNvSpPr txBox="1">
            <a:spLocks noChangeArrowheads="1"/>
          </p:cNvSpPr>
          <p:nvPr/>
        </p:nvSpPr>
        <p:spPr bwMode="auto">
          <a:xfrm>
            <a:off x="2214563" y="314325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latin typeface="Times New Roman" pitchFamily="18" charset="0"/>
                <a:cs typeface="Times New Roman" pitchFamily="18" charset="0"/>
              </a:rPr>
              <a:t>Cuarto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de T</a:t>
            </a:r>
            <a:r>
              <a:rPr lang="es-ES" sz="2000" b="1">
                <a:latin typeface="Times New Roman" pitchFamily="18" charset="0"/>
                <a:cs typeface="Times New Roman" pitchFamily="18" charset="0"/>
              </a:rPr>
              <a:t>ransformadores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2875" y="0"/>
            <a:ext cx="28575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rect">
              <a:fillToRect l="100000" b="100000"/>
            </a:path>
            <a:tileRect t="-100000" r="-100000"/>
          </a:gradFill>
          <a:effectLst>
            <a:outerShdw blurRad="635000" dist="50800" dir="5400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grpSp>
        <p:nvGrpSpPr>
          <p:cNvPr id="12291" name="Group 13"/>
          <p:cNvGrpSpPr>
            <a:grpSpLocks/>
          </p:cNvGrpSpPr>
          <p:nvPr/>
        </p:nvGrpSpPr>
        <p:grpSpPr bwMode="auto">
          <a:xfrm>
            <a:off x="704850" y="908050"/>
            <a:ext cx="7970838" cy="5519738"/>
            <a:chOff x="399" y="498"/>
            <a:chExt cx="5181" cy="3777"/>
          </a:xfrm>
        </p:grpSpPr>
        <p:pic>
          <p:nvPicPr>
            <p:cNvPr id="1229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9" y="498"/>
              <a:ext cx="5181" cy="3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4 Elipse"/>
            <p:cNvSpPr/>
            <p:nvPr/>
          </p:nvSpPr>
          <p:spPr>
            <a:xfrm>
              <a:off x="900" y="3689"/>
              <a:ext cx="616" cy="586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600">
                <a:solidFill>
                  <a:srgbClr val="FFFFFF"/>
                </a:solidFill>
              </a:endParaRPr>
            </a:p>
          </p:txBody>
        </p:sp>
        <p:sp>
          <p:nvSpPr>
            <p:cNvPr id="8" name="7 Elipse"/>
            <p:cNvSpPr/>
            <p:nvPr/>
          </p:nvSpPr>
          <p:spPr>
            <a:xfrm>
              <a:off x="2385" y="3689"/>
              <a:ext cx="620" cy="586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600">
                <a:solidFill>
                  <a:srgbClr val="FFFFFF"/>
                </a:solidFill>
              </a:endParaRPr>
            </a:p>
          </p:txBody>
        </p:sp>
        <p:sp>
          <p:nvSpPr>
            <p:cNvPr id="10" name="9 Elipse"/>
            <p:cNvSpPr/>
            <p:nvPr/>
          </p:nvSpPr>
          <p:spPr>
            <a:xfrm>
              <a:off x="3420" y="3689"/>
              <a:ext cx="621" cy="586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600">
                <a:solidFill>
                  <a:srgbClr val="FFFFFF"/>
                </a:solidFill>
              </a:endParaRPr>
            </a:p>
          </p:txBody>
        </p:sp>
        <p:pic>
          <p:nvPicPr>
            <p:cNvPr id="1229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5" y="1071"/>
              <a:ext cx="2620" cy="1674"/>
            </a:xfrm>
            <a:prstGeom prst="rect">
              <a:avLst/>
            </a:prstGeom>
            <a:noFill/>
            <a:ln w="50800" cmpd="thickThin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3" name="12 Elipse"/>
            <p:cNvSpPr/>
            <p:nvPr/>
          </p:nvSpPr>
          <p:spPr>
            <a:xfrm>
              <a:off x="2604" y="1755"/>
              <a:ext cx="411" cy="405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600">
                <a:solidFill>
                  <a:srgbClr val="FFFFFF"/>
                </a:solidFill>
              </a:endParaRPr>
            </a:p>
          </p:txBody>
        </p:sp>
        <p:cxnSp>
          <p:nvCxnSpPr>
            <p:cNvPr id="11276" name="AutoShape 6"/>
            <p:cNvCxnSpPr>
              <a:cxnSpLocks noChangeShapeType="1"/>
            </p:cNvCxnSpPr>
            <p:nvPr/>
          </p:nvCxnSpPr>
          <p:spPr bwMode="auto">
            <a:xfrm flipV="1">
              <a:off x="2970" y="1575"/>
              <a:ext cx="420" cy="270"/>
            </a:xfrm>
            <a:prstGeom prst="straightConnector1">
              <a:avLst/>
            </a:prstGeom>
            <a:noFill/>
            <a:ln w="25400">
              <a:solidFill>
                <a:schemeClr val="bg1">
                  <a:lumMod val="95000"/>
                </a:schemeClr>
              </a:solidFill>
              <a:round/>
              <a:headEnd/>
              <a:tailEnd type="triangle" w="med" len="med"/>
            </a:ln>
          </p:spPr>
        </p:cxnSp>
        <p:pic>
          <p:nvPicPr>
            <p:cNvPr id="12301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20" y="540"/>
              <a:ext cx="1508" cy="1460"/>
            </a:xfrm>
            <a:prstGeom prst="rect">
              <a:avLst/>
            </a:prstGeom>
            <a:noFill/>
            <a:ln w="50800" cmpd="thickThin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12292" name="13 CuadroTexto"/>
          <p:cNvSpPr txBox="1">
            <a:spLocks noChangeArrowheads="1"/>
          </p:cNvSpPr>
          <p:nvPr/>
        </p:nvSpPr>
        <p:spPr bwMode="auto">
          <a:xfrm>
            <a:off x="2714625" y="214313"/>
            <a:ext cx="32972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latin typeface="Times New Roman" pitchFamily="18" charset="0"/>
                <a:cs typeface="Times New Roman" pitchFamily="18" charset="0"/>
              </a:rPr>
              <a:t>Cerraduras no Adecuadas Ingreso Frontal</a:t>
            </a:r>
          </a:p>
        </p:txBody>
      </p:sp>
      <p:sp>
        <p:nvSpPr>
          <p:cNvPr id="12293" name="13 CuadroTexto"/>
          <p:cNvSpPr txBox="1">
            <a:spLocks noChangeArrowheads="1"/>
          </p:cNvSpPr>
          <p:nvPr/>
        </p:nvSpPr>
        <p:spPr bwMode="auto">
          <a:xfrm>
            <a:off x="468313" y="6477000"/>
            <a:ext cx="3059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600">
                <a:latin typeface="Times New Roman" pitchFamily="18" charset="0"/>
                <a:cs typeface="Times New Roman" pitchFamily="18" charset="0"/>
              </a:rPr>
              <a:t>Norma NEC 450-43 y 110-34.c</a:t>
            </a:r>
            <a:endParaRPr lang="es-ES" sz="1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2875" y="0"/>
            <a:ext cx="28575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rect">
              <a:fillToRect l="100000" b="100000"/>
            </a:path>
            <a:tileRect t="-100000" r="-100000"/>
          </a:gradFill>
          <a:effectLst>
            <a:outerShdw blurRad="635000" dist="50800" dir="5400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grpSp>
        <p:nvGrpSpPr>
          <p:cNvPr id="13315" name="Group 9"/>
          <p:cNvGrpSpPr>
            <a:grpSpLocks/>
          </p:cNvGrpSpPr>
          <p:nvPr/>
        </p:nvGrpSpPr>
        <p:grpSpPr bwMode="auto">
          <a:xfrm>
            <a:off x="714375" y="746125"/>
            <a:ext cx="7961313" cy="5635625"/>
            <a:chOff x="405" y="498"/>
            <a:chExt cx="5181" cy="3777"/>
          </a:xfrm>
        </p:grpSpPr>
        <p:pic>
          <p:nvPicPr>
            <p:cNvPr id="1331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5" y="498"/>
              <a:ext cx="5181" cy="3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9" name="Imagen 44" descr="S600159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71" y="900"/>
              <a:ext cx="2459" cy="1839"/>
            </a:xfrm>
            <a:prstGeom prst="rect">
              <a:avLst/>
            </a:prstGeom>
            <a:noFill/>
            <a:ln w="50800" cmpd="thickThin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6" name="15 Elipse"/>
            <p:cNvSpPr/>
            <p:nvPr/>
          </p:nvSpPr>
          <p:spPr>
            <a:xfrm>
              <a:off x="1035" y="1710"/>
              <a:ext cx="540" cy="495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C"/>
            </a:p>
          </p:txBody>
        </p:sp>
        <p:sp>
          <p:nvSpPr>
            <p:cNvPr id="22" name="21 Elipse"/>
            <p:cNvSpPr/>
            <p:nvPr/>
          </p:nvSpPr>
          <p:spPr>
            <a:xfrm>
              <a:off x="3870" y="3111"/>
              <a:ext cx="630" cy="585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C"/>
            </a:p>
          </p:txBody>
        </p:sp>
        <p:pic>
          <p:nvPicPr>
            <p:cNvPr id="13322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55" y="720"/>
              <a:ext cx="1710" cy="1376"/>
            </a:xfrm>
            <a:prstGeom prst="rect">
              <a:avLst/>
            </a:prstGeom>
            <a:noFill/>
            <a:ln w="50800" cmpd="thickThin">
              <a:solidFill>
                <a:schemeClr val="tx1"/>
              </a:solidFill>
              <a:miter lim="800000"/>
              <a:headEnd/>
              <a:tailEnd/>
            </a:ln>
          </p:spPr>
        </p:pic>
        <p:cxnSp>
          <p:nvCxnSpPr>
            <p:cNvPr id="12299" name="AutoShape 6"/>
            <p:cNvCxnSpPr>
              <a:cxnSpLocks noChangeShapeType="1"/>
            </p:cNvCxnSpPr>
            <p:nvPr/>
          </p:nvCxnSpPr>
          <p:spPr bwMode="auto">
            <a:xfrm flipV="1">
              <a:off x="1665" y="1575"/>
              <a:ext cx="940" cy="363"/>
            </a:xfrm>
            <a:prstGeom prst="straightConnector1">
              <a:avLst/>
            </a:prstGeom>
            <a:noFill/>
            <a:ln w="25400">
              <a:solidFill>
                <a:schemeClr val="bg1">
                  <a:lumMod val="95000"/>
                </a:schemeClr>
              </a:solidFill>
              <a:round/>
              <a:headEnd/>
              <a:tailEnd type="triangle" w="med" len="med"/>
            </a:ln>
          </p:spPr>
        </p:cxnSp>
      </p:grpSp>
      <p:sp>
        <p:nvSpPr>
          <p:cNvPr id="13316" name="13 CuadroTexto"/>
          <p:cNvSpPr txBox="1">
            <a:spLocks noChangeArrowheads="1"/>
          </p:cNvSpPr>
          <p:nvPr/>
        </p:nvSpPr>
        <p:spPr bwMode="auto">
          <a:xfrm>
            <a:off x="395288" y="6381750"/>
            <a:ext cx="3059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600">
                <a:latin typeface="Times New Roman" pitchFamily="18" charset="0"/>
                <a:cs typeface="Times New Roman" pitchFamily="18" charset="0"/>
              </a:rPr>
              <a:t>Norma NEC 450-43 y 110-34.c</a:t>
            </a:r>
            <a:endParaRPr lang="es-E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13 CuadroTexto"/>
          <p:cNvSpPr txBox="1">
            <a:spLocks noChangeArrowheads="1"/>
          </p:cNvSpPr>
          <p:nvPr/>
        </p:nvSpPr>
        <p:spPr bwMode="auto">
          <a:xfrm>
            <a:off x="2571750" y="149225"/>
            <a:ext cx="34401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latin typeface="Times New Roman" pitchFamily="18" charset="0"/>
                <a:cs typeface="Times New Roman" pitchFamily="18" charset="0"/>
              </a:rPr>
              <a:t>Cerraduras no Adecuadas Ingreso Interior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3732</TotalTime>
  <Words>346</Words>
  <Application>Microsoft Office PowerPoint</Application>
  <PresentationFormat>Presentación en pantalla (4:3)</PresentationFormat>
  <Paragraphs>87</Paragraphs>
  <Slides>33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33</vt:i4>
      </vt:variant>
    </vt:vector>
  </HeadingPairs>
  <TitlesOfParts>
    <vt:vector size="43" baseType="lpstr">
      <vt:lpstr>Arial</vt:lpstr>
      <vt:lpstr>Calibri</vt:lpstr>
      <vt:lpstr>Bookman Old Style</vt:lpstr>
      <vt:lpstr>Wingdings</vt:lpstr>
      <vt:lpstr>SimSun</vt:lpstr>
      <vt:lpstr>Times New Roman</vt:lpstr>
      <vt:lpstr>Tema de Office</vt:lpstr>
      <vt:lpstr>Hoja de cálculo de Microsoft Office Excel 97-2003</vt:lpstr>
      <vt:lpstr>Worksheet</vt:lpstr>
      <vt:lpstr>Word 2007 Document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Magaly</dc:creator>
  <cp:lastModifiedBy>LABFIEC</cp:lastModifiedBy>
  <cp:revision>245</cp:revision>
  <dcterms:created xsi:type="dcterms:W3CDTF">2009-06-17T15:20:15Z</dcterms:created>
  <dcterms:modified xsi:type="dcterms:W3CDTF">2011-05-25T20:40:10Z</dcterms:modified>
</cp:coreProperties>
</file>